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62" r:id="rId1"/>
  </p:sldMasterIdLst>
  <p:notesMasterIdLst>
    <p:notesMasterId r:id="rId16"/>
  </p:notesMasterIdLst>
  <p:sldIdLst>
    <p:sldId id="256" r:id="rId2"/>
    <p:sldId id="266" r:id="rId3"/>
    <p:sldId id="271" r:id="rId4"/>
    <p:sldId id="281" r:id="rId5"/>
    <p:sldId id="272" r:id="rId6"/>
    <p:sldId id="262" r:id="rId7"/>
    <p:sldId id="274" r:id="rId8"/>
    <p:sldId id="275" r:id="rId9"/>
    <p:sldId id="276" r:id="rId10"/>
    <p:sldId id="277" r:id="rId11"/>
    <p:sldId id="278" r:id="rId12"/>
    <p:sldId id="279" r:id="rId13"/>
    <p:sldId id="282" r:id="rId14"/>
    <p:sldId id="280" r:id="rId15"/>
  </p:sldIdLst>
  <p:sldSz cx="12192000" cy="6858000"/>
  <p:notesSz cx="6888163" cy="10018713"/>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23" autoAdjust="0"/>
    <p:restoredTop sz="94660"/>
  </p:normalViewPr>
  <p:slideViewPr>
    <p:cSldViewPr snapToGrid="0">
      <p:cViewPr varScale="1">
        <p:scale>
          <a:sx n="112" d="100"/>
          <a:sy n="112" d="100"/>
        </p:scale>
        <p:origin x="264" y="96"/>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_rels/data1.xml.rels><?xml version="1.0" encoding="UTF-8" standalone="yes"?>
<Relationships xmlns="http://schemas.openxmlformats.org/package/2006/relationships"><Relationship Id="rId2" Type="http://schemas.openxmlformats.org/officeDocument/2006/relationships/hyperlink" Target="https://www.finanssivalvonta.fi/en/regulation/FIN-FSA-regulations/" TargetMode="External"/><Relationship Id="rId1" Type="http://schemas.openxmlformats.org/officeDocument/2006/relationships/hyperlink" Target="https://eur-lex.europa.eu/legal-content/FI/TXT/?uri=OJ:L:2004:142:TOC" TargetMode="External"/></Relationships>
</file>

<file path=ppt/diagrams/_rels/drawing1.xml.rels><?xml version="1.0" encoding="UTF-8" standalone="yes"?>
<Relationships xmlns="http://schemas.openxmlformats.org/package/2006/relationships"><Relationship Id="rId2" Type="http://schemas.openxmlformats.org/officeDocument/2006/relationships/hyperlink" Target="https://www.finanssivalvonta.fi/en/regulation/FIN-FSA-regulations/" TargetMode="External"/><Relationship Id="rId1" Type="http://schemas.openxmlformats.org/officeDocument/2006/relationships/hyperlink" Target="https://eur-lex.europa.eu/legal-content/FI/TXT/?uri=OJ:L:2004:142:TOC" TargetMode="External"/></Relationships>
</file>

<file path=ppt/diagrams/colors1.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2_5">
  <dgm:title val=""/>
  <dgm:desc val=""/>
  <dgm:catLst>
    <dgm:cat type="accent2" pri="11500"/>
  </dgm:catLst>
  <dgm:styleLbl name="node0">
    <dgm:fillClrLst meth="cycle">
      <a:schemeClr val="accent2">
        <a:alpha val="80000"/>
      </a:schemeClr>
    </dgm:fillClrLst>
    <dgm:linClrLst meth="repeat">
      <a:schemeClr val="lt1"/>
    </dgm:linClrLst>
    <dgm:effectClrLst/>
    <dgm:txLinClrLst/>
    <dgm:txFillClrLst/>
    <dgm:txEffectClrLst/>
  </dgm:styleLbl>
  <dgm:styleLbl name="node1">
    <dgm:fillClrLst>
      <a:schemeClr val="accent2">
        <a:alpha val="90000"/>
      </a:schemeClr>
      <a:schemeClr val="accent2">
        <a:alpha val="50000"/>
      </a:schemeClr>
    </dgm:fillClrLst>
    <dgm:linClrLst meth="repeat">
      <a:schemeClr val="lt1"/>
    </dgm:linClrLst>
    <dgm:effectClrLst/>
    <dgm:txLinClrLst/>
    <dgm:txFillClrLst/>
    <dgm:txEffectClrLst/>
  </dgm:styleLbl>
  <dgm:styleLbl name="alignNode1">
    <dgm:fillClrLst>
      <a:schemeClr val="accent2">
        <a:alpha val="90000"/>
      </a:schemeClr>
      <a:schemeClr val="accent2">
        <a:alpha val="50000"/>
      </a:schemeClr>
    </dgm:fillClrLst>
    <dgm:linClrLst>
      <a:schemeClr val="accent2">
        <a:alpha val="90000"/>
      </a:schemeClr>
      <a:schemeClr val="accent2">
        <a:alpha val="50000"/>
      </a:schemeClr>
    </dgm:linClrLst>
    <dgm:effectClrLst/>
    <dgm:txLinClrLst/>
    <dgm:txFillClrLst/>
    <dgm:txEffectClrLst/>
  </dgm:styleLbl>
  <dgm:styleLbl name="lnNode1">
    <dgm:fillClrLst>
      <a:schemeClr val="accent2">
        <a:shade val="90000"/>
      </a:schemeClr>
      <a:schemeClr val="accent2">
        <a:alpha val="50000"/>
        <a:tint val="5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alpha val="20000"/>
      </a:schemeClr>
    </dgm:fillClrLst>
    <dgm:linClrLst meth="repeat">
      <a:schemeClr val="lt1"/>
    </dgm:linClrLst>
    <dgm:effectClrLst/>
    <dgm:txLinClrLst/>
    <dgm:txFillClrLst/>
    <dgm:txEffectClrLst/>
  </dgm:styleLbl>
  <dgm:styleLbl name="node2">
    <dgm:fillClrLst>
      <a:schemeClr val="accent2">
        <a:alpha val="70000"/>
      </a:schemeClr>
    </dgm:fillClrLst>
    <dgm:linClrLst meth="repeat">
      <a:schemeClr val="lt1"/>
    </dgm:linClrLst>
    <dgm:effectClrLst/>
    <dgm:txLinClrLst/>
    <dgm:txFillClrLst/>
    <dgm:txEffectClrLst/>
  </dgm:styleLbl>
  <dgm:styleLbl name="node3">
    <dgm:fillClrLst>
      <a:schemeClr val="accent2">
        <a:alpha val="50000"/>
      </a:schemeClr>
    </dgm:fillClrLst>
    <dgm:linClrLst meth="repeat">
      <a:schemeClr val="lt1"/>
    </dgm:linClrLst>
    <dgm:effectClrLst/>
    <dgm:txLinClrLst/>
    <dgm:txFillClrLst/>
    <dgm:txEffectClrLst/>
  </dgm:styleLbl>
  <dgm:styleLbl name="node4">
    <dgm:fillClrLst>
      <a:schemeClr val="accent2">
        <a:alpha val="30000"/>
      </a:schemeClr>
    </dgm:fillClrLst>
    <dgm:linClrLst meth="repeat">
      <a:schemeClr val="lt1"/>
    </dgm:linClrLst>
    <dgm:effectClrLst/>
    <dgm:txLinClrLst/>
    <dgm:txFillClrLst/>
    <dgm:txEffectClrLst/>
  </dgm:styleLbl>
  <dgm:styleLbl name="fgImgPlace1">
    <dgm:fillClrLst>
      <a:schemeClr val="accent2">
        <a:tint val="50000"/>
        <a:alpha val="90000"/>
      </a:schemeClr>
      <a:schemeClr val="accent2">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fg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bg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sibTrans1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alpha val="90000"/>
      </a:schemeClr>
    </dgm:fillClrLst>
    <dgm:linClrLst meth="repeat">
      <a:schemeClr val="lt1"/>
    </dgm:linClrLst>
    <dgm:effectClrLst/>
    <dgm:txLinClrLst/>
    <dgm:txFillClrLst/>
    <dgm:txEffectClrLst/>
  </dgm:styleLbl>
  <dgm:styleLbl name="asst1">
    <dgm:fillClrLst meth="repeat">
      <a:schemeClr val="accent2">
        <a:alpha val="90000"/>
      </a:schemeClr>
    </dgm:fillClrLst>
    <dgm:linClrLst meth="repeat">
      <a:schemeClr val="lt1"/>
    </dgm:linClrLst>
    <dgm:effectClrLst/>
    <dgm:txLinClrLst/>
    <dgm:txFillClrLst/>
    <dgm:txEffectClrLst/>
  </dgm:styleLbl>
  <dgm:styleLbl name="asst2">
    <dgm:fillClrLst>
      <a:schemeClr val="accent2">
        <a:alpha val="90000"/>
      </a:schemeClr>
    </dgm:fillClrLst>
    <dgm:linClrLst meth="repeat">
      <a:schemeClr val="lt1"/>
    </dgm:linClrLst>
    <dgm:effectClrLst/>
    <dgm:txLinClrLst/>
    <dgm:txFillClrLst/>
    <dgm:txEffectClrLst/>
  </dgm:styleLbl>
  <dgm:styleLbl name="asst3">
    <dgm:fillClrLst>
      <a:schemeClr val="accent2">
        <a:alpha val="70000"/>
      </a:schemeClr>
    </dgm:fillClrLst>
    <dgm:linClrLst meth="repeat">
      <a:schemeClr val="lt1"/>
    </dgm:linClrLst>
    <dgm:effectClrLst/>
    <dgm:txLinClrLst/>
    <dgm:txFillClrLst/>
    <dgm:txEffectClrLst/>
  </dgm:styleLbl>
  <dgm:styleLbl name="asst4">
    <dgm:fillClrLst>
      <a:schemeClr val="accent2">
        <a:alpha val="50000"/>
      </a:schemeClr>
    </dgm:fillClrLst>
    <dgm:linClrLst meth="repeat">
      <a:schemeClr val="lt1"/>
    </dgm:linClrLst>
    <dgm:effectClrLst/>
    <dgm:txLinClrLst/>
    <dgm:txFillClrLst/>
    <dgm:txEffectClrLst/>
  </dgm:styleLbl>
  <dgm:styleLbl name="parChTrans2D1">
    <dgm:fillClrLst meth="repeat">
      <a:schemeClr val="accent2">
        <a:shade val="8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2">
        <a:alpha val="90000"/>
      </a:schemeClr>
      <a:schemeClr val="accent2">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a:schemeClr val="accent2">
        <a:alpha val="90000"/>
        <a:tint val="40000"/>
      </a:schemeClr>
      <a:schemeClr val="accent2">
        <a:alpha val="5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7821AF8-2D7C-4A53-87E6-DA8F0A77D663}" type="doc">
      <dgm:prSet loTypeId="urn:microsoft.com/office/officeart/2005/8/layout/vList2" loCatId="list" qsTypeId="urn:microsoft.com/office/officeart/2005/8/quickstyle/simple1" qsCatId="simple" csTypeId="urn:microsoft.com/office/officeart/2005/8/colors/accent0_2" csCatId="mainScheme" phldr="1"/>
      <dgm:spPr/>
      <dgm:t>
        <a:bodyPr/>
        <a:lstStyle/>
        <a:p>
          <a:endParaRPr lang="fi-FI"/>
        </a:p>
      </dgm:t>
    </dgm:pt>
    <dgm:pt modelId="{CC841CA4-3509-4A4D-80ED-E07EE8D964C5}">
      <dgm:prSet/>
      <dgm:spPr/>
      <dgm:t>
        <a:bodyPr/>
        <a:lstStyle/>
        <a:p>
          <a:r>
            <a:rPr lang="fi-FI" b="1" dirty="0" err="1"/>
            <a:t>EPNDir</a:t>
          </a:r>
          <a:r>
            <a:rPr lang="fi-FI" b="1" dirty="0"/>
            <a:t> 2004/25/EY julkisista ostotarjouksista 21.4.2004: </a:t>
          </a:r>
          <a:r>
            <a:rPr lang="fi-FI" b="1" dirty="0">
              <a:hlinkClick xmlns:r="http://schemas.openxmlformats.org/officeDocument/2006/relationships" r:id="rId1"/>
            </a:rPr>
            <a:t>https://eur-lex.europa.eu/legal-content/FI/TXT/?uri=OJ:L:2004:142:TOC</a:t>
          </a:r>
          <a:r>
            <a:rPr lang="fi-FI" b="1" dirty="0"/>
            <a:t> </a:t>
          </a:r>
          <a:r>
            <a:rPr lang="en-US" b="1" i="0" baseline="0" dirty="0"/>
            <a:t>(DIRECTIVE 2004/25/EC OF THE EUROPEAN PARLIAMENT AND OF THE COUNCIL of 21 April 2004 on takeover bids; Takeover Directive)</a:t>
          </a:r>
          <a:endParaRPr lang="fi-FI" dirty="0"/>
        </a:p>
      </dgm:t>
    </dgm:pt>
    <dgm:pt modelId="{A15E708D-BF09-4C48-A7C0-DDD1765DFFA1}" type="parTrans" cxnId="{8A49BF56-FE74-40B4-B65A-91A63DDCC595}">
      <dgm:prSet/>
      <dgm:spPr/>
      <dgm:t>
        <a:bodyPr/>
        <a:lstStyle/>
        <a:p>
          <a:endParaRPr lang="fi-FI"/>
        </a:p>
      </dgm:t>
    </dgm:pt>
    <dgm:pt modelId="{5A1ECF5E-39A8-473B-AC62-FF8ECB678863}" type="sibTrans" cxnId="{8A49BF56-FE74-40B4-B65A-91A63DDCC595}">
      <dgm:prSet/>
      <dgm:spPr/>
      <dgm:t>
        <a:bodyPr/>
        <a:lstStyle/>
        <a:p>
          <a:endParaRPr lang="fi-FI"/>
        </a:p>
      </dgm:t>
    </dgm:pt>
    <dgm:pt modelId="{9E2F6D7D-5F95-4639-94CF-2589F5886E71}">
      <dgm:prSet/>
      <dgm:spPr/>
      <dgm:t>
        <a:bodyPr/>
        <a:lstStyle/>
        <a:p>
          <a:r>
            <a:rPr lang="fi-FI" b="1" dirty="0"/>
            <a:t>FSMA </a:t>
          </a:r>
          <a:r>
            <a:rPr lang="fi-FI" b="1" dirty="0" err="1"/>
            <a:t>Ch</a:t>
          </a:r>
          <a:r>
            <a:rPr lang="fi-FI" b="1" dirty="0"/>
            <a:t>. 11</a:t>
          </a:r>
          <a:endParaRPr lang="fi-FI" dirty="0"/>
        </a:p>
      </dgm:t>
    </dgm:pt>
    <dgm:pt modelId="{166F27AD-861E-4D66-A8B2-1C037267DEF6}" type="parTrans" cxnId="{808A54CF-C6B7-4018-91F8-44D64AAAAB52}">
      <dgm:prSet/>
      <dgm:spPr/>
      <dgm:t>
        <a:bodyPr/>
        <a:lstStyle/>
        <a:p>
          <a:endParaRPr lang="fi-FI"/>
        </a:p>
      </dgm:t>
    </dgm:pt>
    <dgm:pt modelId="{4F39FA12-0FAF-4FDA-8155-E1D7EE54572A}" type="sibTrans" cxnId="{808A54CF-C6B7-4018-91F8-44D64AAAAB52}">
      <dgm:prSet/>
      <dgm:spPr/>
      <dgm:t>
        <a:bodyPr/>
        <a:lstStyle/>
        <a:p>
          <a:endParaRPr lang="fi-FI"/>
        </a:p>
      </dgm:t>
    </dgm:pt>
    <dgm:pt modelId="{4CEE76EF-9FCA-4B6B-80B4-21A03CD61A28}">
      <dgm:prSet/>
      <dgm:spPr/>
      <dgm:t>
        <a:bodyPr/>
        <a:lstStyle/>
        <a:p>
          <a:r>
            <a:rPr lang="fi-FI" b="1" dirty="0" err="1"/>
            <a:t>F</a:t>
          </a:r>
          <a:r>
            <a:rPr lang="fi-FI" b="1" i="0" baseline="0" dirty="0" err="1"/>
            <a:t>inFSA</a:t>
          </a:r>
          <a:r>
            <a:rPr lang="fi-FI" b="1" i="0" baseline="0" dirty="0"/>
            <a:t> </a:t>
          </a:r>
          <a:r>
            <a:rPr lang="fi-FI" b="1" i="0" baseline="0" dirty="0" err="1"/>
            <a:t>Regulations</a:t>
          </a:r>
          <a:r>
            <a:rPr lang="fi-FI" b="1" i="0" baseline="0" dirty="0"/>
            <a:t> and </a:t>
          </a:r>
          <a:r>
            <a:rPr lang="fi-FI" b="1" i="0" baseline="0" dirty="0" err="1"/>
            <a:t>Guidelines</a:t>
          </a:r>
          <a:r>
            <a:rPr lang="fi-FI" b="1" i="0" baseline="0" dirty="0"/>
            <a:t> 9/2013 </a:t>
          </a:r>
          <a:r>
            <a:rPr lang="en-US" b="1" i="0" baseline="0" dirty="0"/>
            <a:t>Takeover bid and the obligation to launch a bid</a:t>
          </a:r>
          <a:r>
            <a:rPr lang="fi-FI" b="1" i="0" baseline="0" dirty="0"/>
            <a:t>: </a:t>
          </a:r>
          <a:r>
            <a:rPr lang="fi-FI" b="1" i="0" baseline="0" dirty="0">
              <a:hlinkClick xmlns:r="http://schemas.openxmlformats.org/officeDocument/2006/relationships" r:id="rId2"/>
            </a:rPr>
            <a:t>https://www.finanssivalvonta.fi/en/regulation/FIN-FSA-regulations/</a:t>
          </a:r>
          <a:r>
            <a:rPr lang="fi-FI" b="1" i="0" baseline="0" dirty="0"/>
            <a:t> </a:t>
          </a:r>
          <a:endParaRPr lang="fi-FI" dirty="0"/>
        </a:p>
      </dgm:t>
    </dgm:pt>
    <dgm:pt modelId="{6A08BF18-3C6F-4B1F-A0D9-58E19D7CE7EC}" type="parTrans" cxnId="{5D047103-6731-412B-B753-6E6E7BFC7D8C}">
      <dgm:prSet/>
      <dgm:spPr/>
      <dgm:t>
        <a:bodyPr/>
        <a:lstStyle/>
        <a:p>
          <a:endParaRPr lang="fi-FI"/>
        </a:p>
      </dgm:t>
    </dgm:pt>
    <dgm:pt modelId="{C582CDF7-9184-447F-B006-690A8959CF86}" type="sibTrans" cxnId="{5D047103-6731-412B-B753-6E6E7BFC7D8C}">
      <dgm:prSet/>
      <dgm:spPr/>
      <dgm:t>
        <a:bodyPr/>
        <a:lstStyle/>
        <a:p>
          <a:endParaRPr lang="fi-FI"/>
        </a:p>
      </dgm:t>
    </dgm:pt>
    <dgm:pt modelId="{AA3C2721-9606-4A01-B43B-946295194785}" type="pres">
      <dgm:prSet presAssocID="{E7821AF8-2D7C-4A53-87E6-DA8F0A77D663}" presName="linear" presStyleCnt="0">
        <dgm:presLayoutVars>
          <dgm:animLvl val="lvl"/>
          <dgm:resizeHandles val="exact"/>
        </dgm:presLayoutVars>
      </dgm:prSet>
      <dgm:spPr/>
    </dgm:pt>
    <dgm:pt modelId="{37048626-31E8-4D3D-8C39-ADA58CC7FEF9}" type="pres">
      <dgm:prSet presAssocID="{CC841CA4-3509-4A4D-80ED-E07EE8D964C5}" presName="parentText" presStyleLbl="node1" presStyleIdx="0" presStyleCnt="3">
        <dgm:presLayoutVars>
          <dgm:chMax val="0"/>
          <dgm:bulletEnabled val="1"/>
        </dgm:presLayoutVars>
      </dgm:prSet>
      <dgm:spPr/>
    </dgm:pt>
    <dgm:pt modelId="{062D3EFB-6D9C-43E3-B34F-4B306B7BAA4E}" type="pres">
      <dgm:prSet presAssocID="{5A1ECF5E-39A8-473B-AC62-FF8ECB678863}" presName="spacer" presStyleCnt="0"/>
      <dgm:spPr/>
    </dgm:pt>
    <dgm:pt modelId="{3FC5E8E2-256F-4E86-9514-619F0EE17285}" type="pres">
      <dgm:prSet presAssocID="{9E2F6D7D-5F95-4639-94CF-2589F5886E71}" presName="parentText" presStyleLbl="node1" presStyleIdx="1" presStyleCnt="3">
        <dgm:presLayoutVars>
          <dgm:chMax val="0"/>
          <dgm:bulletEnabled val="1"/>
        </dgm:presLayoutVars>
      </dgm:prSet>
      <dgm:spPr/>
    </dgm:pt>
    <dgm:pt modelId="{5D50B040-5D17-401D-A6AC-AAE8BD8D4798}" type="pres">
      <dgm:prSet presAssocID="{4F39FA12-0FAF-4FDA-8155-E1D7EE54572A}" presName="spacer" presStyleCnt="0"/>
      <dgm:spPr/>
    </dgm:pt>
    <dgm:pt modelId="{634C41C3-B396-46E9-8E2A-3A2355454EE9}" type="pres">
      <dgm:prSet presAssocID="{4CEE76EF-9FCA-4B6B-80B4-21A03CD61A28}" presName="parentText" presStyleLbl="node1" presStyleIdx="2" presStyleCnt="3">
        <dgm:presLayoutVars>
          <dgm:chMax val="0"/>
          <dgm:bulletEnabled val="1"/>
        </dgm:presLayoutVars>
      </dgm:prSet>
      <dgm:spPr/>
    </dgm:pt>
  </dgm:ptLst>
  <dgm:cxnLst>
    <dgm:cxn modelId="{5D047103-6731-412B-B753-6E6E7BFC7D8C}" srcId="{E7821AF8-2D7C-4A53-87E6-DA8F0A77D663}" destId="{4CEE76EF-9FCA-4B6B-80B4-21A03CD61A28}" srcOrd="2" destOrd="0" parTransId="{6A08BF18-3C6F-4B1F-A0D9-58E19D7CE7EC}" sibTransId="{C582CDF7-9184-447F-B006-690A8959CF86}"/>
    <dgm:cxn modelId="{B5914A0E-C0B8-45FB-B204-2B36F566952A}" type="presOf" srcId="{E7821AF8-2D7C-4A53-87E6-DA8F0A77D663}" destId="{AA3C2721-9606-4A01-B43B-946295194785}" srcOrd="0" destOrd="0" presId="urn:microsoft.com/office/officeart/2005/8/layout/vList2"/>
    <dgm:cxn modelId="{90183546-40BA-42C2-9D66-D747342C60B5}" type="presOf" srcId="{9E2F6D7D-5F95-4639-94CF-2589F5886E71}" destId="{3FC5E8E2-256F-4E86-9514-619F0EE17285}" srcOrd="0" destOrd="0" presId="urn:microsoft.com/office/officeart/2005/8/layout/vList2"/>
    <dgm:cxn modelId="{90683772-7F01-4BC3-9EB3-2A16E7480BCF}" type="presOf" srcId="{4CEE76EF-9FCA-4B6B-80B4-21A03CD61A28}" destId="{634C41C3-B396-46E9-8E2A-3A2355454EE9}" srcOrd="0" destOrd="0" presId="urn:microsoft.com/office/officeart/2005/8/layout/vList2"/>
    <dgm:cxn modelId="{8A49BF56-FE74-40B4-B65A-91A63DDCC595}" srcId="{E7821AF8-2D7C-4A53-87E6-DA8F0A77D663}" destId="{CC841CA4-3509-4A4D-80ED-E07EE8D964C5}" srcOrd="0" destOrd="0" parTransId="{A15E708D-BF09-4C48-A7C0-DDD1765DFFA1}" sibTransId="{5A1ECF5E-39A8-473B-AC62-FF8ECB678863}"/>
    <dgm:cxn modelId="{A2FCE586-2D5F-44F4-BDBD-80A3ABC2F702}" type="presOf" srcId="{CC841CA4-3509-4A4D-80ED-E07EE8D964C5}" destId="{37048626-31E8-4D3D-8C39-ADA58CC7FEF9}" srcOrd="0" destOrd="0" presId="urn:microsoft.com/office/officeart/2005/8/layout/vList2"/>
    <dgm:cxn modelId="{808A54CF-C6B7-4018-91F8-44D64AAAAB52}" srcId="{E7821AF8-2D7C-4A53-87E6-DA8F0A77D663}" destId="{9E2F6D7D-5F95-4639-94CF-2589F5886E71}" srcOrd="1" destOrd="0" parTransId="{166F27AD-861E-4D66-A8B2-1C037267DEF6}" sibTransId="{4F39FA12-0FAF-4FDA-8155-E1D7EE54572A}"/>
    <dgm:cxn modelId="{4857FC2B-7016-4A4C-A8FB-BE6ED46B5552}" type="presParOf" srcId="{AA3C2721-9606-4A01-B43B-946295194785}" destId="{37048626-31E8-4D3D-8C39-ADA58CC7FEF9}" srcOrd="0" destOrd="0" presId="urn:microsoft.com/office/officeart/2005/8/layout/vList2"/>
    <dgm:cxn modelId="{7F41C588-24CE-4CF9-B963-9FDC24F6A33B}" type="presParOf" srcId="{AA3C2721-9606-4A01-B43B-946295194785}" destId="{062D3EFB-6D9C-43E3-B34F-4B306B7BAA4E}" srcOrd="1" destOrd="0" presId="urn:microsoft.com/office/officeart/2005/8/layout/vList2"/>
    <dgm:cxn modelId="{408FDA55-3A0F-4B36-94E1-CE5B45FFAE4A}" type="presParOf" srcId="{AA3C2721-9606-4A01-B43B-946295194785}" destId="{3FC5E8E2-256F-4E86-9514-619F0EE17285}" srcOrd="2" destOrd="0" presId="urn:microsoft.com/office/officeart/2005/8/layout/vList2"/>
    <dgm:cxn modelId="{1D86D33F-CCE4-469D-A6C7-9E4B63495C46}" type="presParOf" srcId="{AA3C2721-9606-4A01-B43B-946295194785}" destId="{5D50B040-5D17-401D-A6AC-AAE8BD8D4798}" srcOrd="3" destOrd="0" presId="urn:microsoft.com/office/officeart/2005/8/layout/vList2"/>
    <dgm:cxn modelId="{D226DC04-22F0-4A55-9D59-655B306D96AB}" type="presParOf" srcId="{AA3C2721-9606-4A01-B43B-946295194785}" destId="{634C41C3-B396-46E9-8E2A-3A2355454EE9}"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9C6232DB-94CE-4808-9769-C674C5EC8A8A}" type="doc">
      <dgm:prSet loTypeId="urn:microsoft.com/office/officeart/2005/8/layout/hList6" loCatId="list" qsTypeId="urn:microsoft.com/office/officeart/2005/8/quickstyle/simple1" qsCatId="simple" csTypeId="urn:microsoft.com/office/officeart/2005/8/colors/accent1_1" csCatId="accent1"/>
      <dgm:spPr/>
      <dgm:t>
        <a:bodyPr/>
        <a:lstStyle/>
        <a:p>
          <a:endParaRPr lang="fi-FI"/>
        </a:p>
      </dgm:t>
    </dgm:pt>
    <dgm:pt modelId="{72F2B81B-821B-4401-8361-BA6E39537709}">
      <dgm:prSet custT="1"/>
      <dgm:spPr/>
      <dgm:t>
        <a:bodyPr/>
        <a:lstStyle/>
        <a:p>
          <a:r>
            <a:rPr lang="en-US" sz="1600" b="1" dirty="0"/>
            <a:t>The </a:t>
          </a:r>
          <a:r>
            <a:rPr lang="en-US" sz="1600" b="1" dirty="0">
              <a:solidFill>
                <a:srgbClr val="FF0000"/>
              </a:solidFill>
            </a:rPr>
            <a:t>fair price </a:t>
          </a:r>
          <a:r>
            <a:rPr lang="en-US" sz="1600" b="1" dirty="0"/>
            <a:t>must be paid as consideration for the offer in the mandatory tender offer. </a:t>
          </a:r>
          <a:endParaRPr lang="fi-FI" sz="1600" dirty="0"/>
        </a:p>
      </dgm:t>
    </dgm:pt>
    <dgm:pt modelId="{CA2B66EA-4956-43BD-A3B6-466B9338F370}" type="parTrans" cxnId="{3D950B59-5FAC-4E53-8691-01ADED5B7ECD}">
      <dgm:prSet/>
      <dgm:spPr/>
      <dgm:t>
        <a:bodyPr/>
        <a:lstStyle/>
        <a:p>
          <a:endParaRPr lang="fi-FI"/>
        </a:p>
      </dgm:t>
    </dgm:pt>
    <dgm:pt modelId="{BEBC2129-9FF6-4D95-A553-0C4F648E119E}" type="sibTrans" cxnId="{3D950B59-5FAC-4E53-8691-01ADED5B7ECD}">
      <dgm:prSet/>
      <dgm:spPr/>
      <dgm:t>
        <a:bodyPr/>
        <a:lstStyle/>
        <a:p>
          <a:endParaRPr lang="fi-FI"/>
        </a:p>
      </dgm:t>
    </dgm:pt>
    <dgm:pt modelId="{4F608844-1230-4B19-8C6E-7027955C8611}">
      <dgm:prSet custT="1"/>
      <dgm:spPr/>
      <dgm:t>
        <a:bodyPr/>
        <a:lstStyle/>
        <a:p>
          <a:r>
            <a:rPr lang="en-US" sz="1400" dirty="0"/>
            <a:t>As an alternative to cash consideration, a </a:t>
          </a:r>
          <a:r>
            <a:rPr lang="en-US" sz="1400" dirty="0">
              <a:solidFill>
                <a:srgbClr val="FF0000"/>
              </a:solidFill>
            </a:rPr>
            <a:t>securities consideration or a combination </a:t>
          </a:r>
          <a:r>
            <a:rPr lang="en-US" sz="1400" dirty="0"/>
            <a:t>of securities and cash consideration may be offered</a:t>
          </a:r>
          <a:r>
            <a:rPr lang="en-US" sz="1000" dirty="0"/>
            <a:t>.</a:t>
          </a:r>
          <a:endParaRPr lang="fi-FI" sz="1000" dirty="0"/>
        </a:p>
      </dgm:t>
    </dgm:pt>
    <dgm:pt modelId="{617D7D11-AE92-41CE-A4D2-607DF29D7523}" type="parTrans" cxnId="{9598FDEA-73BF-4E0D-9A6B-E29CEA65C22B}">
      <dgm:prSet/>
      <dgm:spPr/>
      <dgm:t>
        <a:bodyPr/>
        <a:lstStyle/>
        <a:p>
          <a:endParaRPr lang="fi-FI"/>
        </a:p>
      </dgm:t>
    </dgm:pt>
    <dgm:pt modelId="{25A75213-22C5-47EB-830A-9989B1FC4993}" type="sibTrans" cxnId="{9598FDEA-73BF-4E0D-9A6B-E29CEA65C22B}">
      <dgm:prSet/>
      <dgm:spPr/>
      <dgm:t>
        <a:bodyPr/>
        <a:lstStyle/>
        <a:p>
          <a:endParaRPr lang="fi-FI"/>
        </a:p>
      </dgm:t>
    </dgm:pt>
    <dgm:pt modelId="{437992CE-2712-4281-B137-1DDEFFAA101A}">
      <dgm:prSet/>
      <dgm:spPr/>
      <dgm:t>
        <a:bodyPr/>
        <a:lstStyle/>
        <a:p>
          <a:r>
            <a:rPr lang="en-US" b="1" dirty="0"/>
            <a:t>In determining the fair price, the starting point shall be the </a:t>
          </a:r>
          <a:r>
            <a:rPr lang="en-US" b="1" dirty="0">
              <a:solidFill>
                <a:srgbClr val="FF0000"/>
              </a:solidFill>
            </a:rPr>
            <a:t>highest price </a:t>
          </a:r>
          <a:r>
            <a:rPr lang="en-US" b="1" dirty="0"/>
            <a:t>paid by the offeror during the six months preceding the occurrence of the offer obligation for the securities that are the subject of the offer. This price may be deviated from for a specific reason.</a:t>
          </a:r>
          <a:endParaRPr lang="fi-FI" dirty="0"/>
        </a:p>
      </dgm:t>
    </dgm:pt>
    <dgm:pt modelId="{2CB31E68-D41F-427E-B0FE-4A86594DAEA0}" type="parTrans" cxnId="{3282FC9B-C475-41C7-BD86-01146A22684C}">
      <dgm:prSet/>
      <dgm:spPr/>
      <dgm:t>
        <a:bodyPr/>
        <a:lstStyle/>
        <a:p>
          <a:endParaRPr lang="fi-FI"/>
        </a:p>
      </dgm:t>
    </dgm:pt>
    <dgm:pt modelId="{A30BC0B8-FA91-4DEB-BEC7-AF543E598C1A}" type="sibTrans" cxnId="{3282FC9B-C475-41C7-BD86-01146A22684C}">
      <dgm:prSet/>
      <dgm:spPr/>
      <dgm:t>
        <a:bodyPr/>
        <a:lstStyle/>
        <a:p>
          <a:endParaRPr lang="fi-FI"/>
        </a:p>
      </dgm:t>
    </dgm:pt>
    <dgm:pt modelId="{3BBDDC30-CC95-4864-82C9-E3FF64875B6E}">
      <dgm:prSet/>
      <dgm:spPr/>
      <dgm:t>
        <a:bodyPr/>
        <a:lstStyle/>
        <a:p>
          <a:r>
            <a:rPr lang="en-US" b="1" dirty="0"/>
            <a:t>If the offeror or the person referred to in this section has not acquired the securities to be offered during the six months preceding the obligation to offer, the starting point for determining the fair price shall be the </a:t>
          </a:r>
          <a:r>
            <a:rPr lang="en-US" b="1" dirty="0">
              <a:solidFill>
                <a:srgbClr val="FF0000"/>
              </a:solidFill>
            </a:rPr>
            <a:t>average price, weighted by volumes of trading</a:t>
          </a:r>
          <a:r>
            <a:rPr lang="en-US" b="1" dirty="0"/>
            <a:t>, paid in the regulated market for the securities subject to the offer during the three months prior to the offer. This price may be deviated from for a specific reason.</a:t>
          </a:r>
          <a:endParaRPr lang="fi-FI" dirty="0"/>
        </a:p>
      </dgm:t>
    </dgm:pt>
    <dgm:pt modelId="{119E1A6B-5CCC-4701-95F7-035FDC3417B2}" type="parTrans" cxnId="{F15C3918-96E2-4F07-8B39-08BC97A55D93}">
      <dgm:prSet/>
      <dgm:spPr/>
      <dgm:t>
        <a:bodyPr/>
        <a:lstStyle/>
        <a:p>
          <a:endParaRPr lang="fi-FI"/>
        </a:p>
      </dgm:t>
    </dgm:pt>
    <dgm:pt modelId="{E451A9ED-0556-4C16-B2FB-5A11324FAF9B}" type="sibTrans" cxnId="{F15C3918-96E2-4F07-8B39-08BC97A55D93}">
      <dgm:prSet/>
      <dgm:spPr/>
      <dgm:t>
        <a:bodyPr/>
        <a:lstStyle/>
        <a:p>
          <a:endParaRPr lang="fi-FI"/>
        </a:p>
      </dgm:t>
    </dgm:pt>
    <dgm:pt modelId="{BECF986F-D0B1-4E27-91C5-4F9C8E411168}" type="pres">
      <dgm:prSet presAssocID="{9C6232DB-94CE-4808-9769-C674C5EC8A8A}" presName="Name0" presStyleCnt="0">
        <dgm:presLayoutVars>
          <dgm:dir/>
          <dgm:resizeHandles val="exact"/>
        </dgm:presLayoutVars>
      </dgm:prSet>
      <dgm:spPr/>
    </dgm:pt>
    <dgm:pt modelId="{F1E7776D-C33C-4B49-A301-35A85AD8BFD3}" type="pres">
      <dgm:prSet presAssocID="{72F2B81B-821B-4401-8361-BA6E39537709}" presName="node" presStyleLbl="node1" presStyleIdx="0" presStyleCnt="3">
        <dgm:presLayoutVars>
          <dgm:bulletEnabled val="1"/>
        </dgm:presLayoutVars>
      </dgm:prSet>
      <dgm:spPr/>
    </dgm:pt>
    <dgm:pt modelId="{D7268B32-98BE-49ED-B5F9-CEEBE7A28B3C}" type="pres">
      <dgm:prSet presAssocID="{BEBC2129-9FF6-4D95-A553-0C4F648E119E}" presName="sibTrans" presStyleCnt="0"/>
      <dgm:spPr/>
    </dgm:pt>
    <dgm:pt modelId="{D1473824-F04C-4496-8BBF-B276147E1EF2}" type="pres">
      <dgm:prSet presAssocID="{437992CE-2712-4281-B137-1DDEFFAA101A}" presName="node" presStyleLbl="node1" presStyleIdx="1" presStyleCnt="3">
        <dgm:presLayoutVars>
          <dgm:bulletEnabled val="1"/>
        </dgm:presLayoutVars>
      </dgm:prSet>
      <dgm:spPr/>
    </dgm:pt>
    <dgm:pt modelId="{B3255C42-A10C-4CAE-8BA2-328EED3420B5}" type="pres">
      <dgm:prSet presAssocID="{A30BC0B8-FA91-4DEB-BEC7-AF543E598C1A}" presName="sibTrans" presStyleCnt="0"/>
      <dgm:spPr/>
    </dgm:pt>
    <dgm:pt modelId="{A2586AED-1A70-4692-A020-0DED8A224742}" type="pres">
      <dgm:prSet presAssocID="{3BBDDC30-CC95-4864-82C9-E3FF64875B6E}" presName="node" presStyleLbl="node1" presStyleIdx="2" presStyleCnt="3">
        <dgm:presLayoutVars>
          <dgm:bulletEnabled val="1"/>
        </dgm:presLayoutVars>
      </dgm:prSet>
      <dgm:spPr/>
    </dgm:pt>
  </dgm:ptLst>
  <dgm:cxnLst>
    <dgm:cxn modelId="{F15C3918-96E2-4F07-8B39-08BC97A55D93}" srcId="{9C6232DB-94CE-4808-9769-C674C5EC8A8A}" destId="{3BBDDC30-CC95-4864-82C9-E3FF64875B6E}" srcOrd="2" destOrd="0" parTransId="{119E1A6B-5CCC-4701-95F7-035FDC3417B2}" sibTransId="{E451A9ED-0556-4C16-B2FB-5A11324FAF9B}"/>
    <dgm:cxn modelId="{C5F7985D-CC11-4DBE-BB34-36D771797821}" type="presOf" srcId="{3BBDDC30-CC95-4864-82C9-E3FF64875B6E}" destId="{A2586AED-1A70-4692-A020-0DED8A224742}" srcOrd="0" destOrd="0" presId="urn:microsoft.com/office/officeart/2005/8/layout/hList6"/>
    <dgm:cxn modelId="{3D950B59-5FAC-4E53-8691-01ADED5B7ECD}" srcId="{9C6232DB-94CE-4808-9769-C674C5EC8A8A}" destId="{72F2B81B-821B-4401-8361-BA6E39537709}" srcOrd="0" destOrd="0" parTransId="{CA2B66EA-4956-43BD-A3B6-466B9338F370}" sibTransId="{BEBC2129-9FF6-4D95-A553-0C4F648E119E}"/>
    <dgm:cxn modelId="{3282FC9B-C475-41C7-BD86-01146A22684C}" srcId="{9C6232DB-94CE-4808-9769-C674C5EC8A8A}" destId="{437992CE-2712-4281-B137-1DDEFFAA101A}" srcOrd="1" destOrd="0" parTransId="{2CB31E68-D41F-427E-B0FE-4A86594DAEA0}" sibTransId="{A30BC0B8-FA91-4DEB-BEC7-AF543E598C1A}"/>
    <dgm:cxn modelId="{EF82D6A9-8223-4A8B-9A88-7FA4075CED0A}" type="presOf" srcId="{4F608844-1230-4B19-8C6E-7027955C8611}" destId="{F1E7776D-C33C-4B49-A301-35A85AD8BFD3}" srcOrd="0" destOrd="1" presId="urn:microsoft.com/office/officeart/2005/8/layout/hList6"/>
    <dgm:cxn modelId="{F4CF21AA-6A3F-4A5E-82DC-ED4E73074A36}" type="presOf" srcId="{9C6232DB-94CE-4808-9769-C674C5EC8A8A}" destId="{BECF986F-D0B1-4E27-91C5-4F9C8E411168}" srcOrd="0" destOrd="0" presId="urn:microsoft.com/office/officeart/2005/8/layout/hList6"/>
    <dgm:cxn modelId="{767D1AB4-BF8B-460B-A9D6-849E78438707}" type="presOf" srcId="{72F2B81B-821B-4401-8361-BA6E39537709}" destId="{F1E7776D-C33C-4B49-A301-35A85AD8BFD3}" srcOrd="0" destOrd="0" presId="urn:microsoft.com/office/officeart/2005/8/layout/hList6"/>
    <dgm:cxn modelId="{7D6C31B6-18FF-4EEC-9FE1-30EA30A18DA9}" type="presOf" srcId="{437992CE-2712-4281-B137-1DDEFFAA101A}" destId="{D1473824-F04C-4496-8BBF-B276147E1EF2}" srcOrd="0" destOrd="0" presId="urn:microsoft.com/office/officeart/2005/8/layout/hList6"/>
    <dgm:cxn modelId="{9598FDEA-73BF-4E0D-9A6B-E29CEA65C22B}" srcId="{72F2B81B-821B-4401-8361-BA6E39537709}" destId="{4F608844-1230-4B19-8C6E-7027955C8611}" srcOrd="0" destOrd="0" parTransId="{617D7D11-AE92-41CE-A4D2-607DF29D7523}" sibTransId="{25A75213-22C5-47EB-830A-9989B1FC4993}"/>
    <dgm:cxn modelId="{B52AC5E4-B93E-494E-B7F2-15848349688F}" type="presParOf" srcId="{BECF986F-D0B1-4E27-91C5-4F9C8E411168}" destId="{F1E7776D-C33C-4B49-A301-35A85AD8BFD3}" srcOrd="0" destOrd="0" presId="urn:microsoft.com/office/officeart/2005/8/layout/hList6"/>
    <dgm:cxn modelId="{5ABAC295-72FE-48A9-8854-3188CB3A3D4D}" type="presParOf" srcId="{BECF986F-D0B1-4E27-91C5-4F9C8E411168}" destId="{D7268B32-98BE-49ED-B5F9-CEEBE7A28B3C}" srcOrd="1" destOrd="0" presId="urn:microsoft.com/office/officeart/2005/8/layout/hList6"/>
    <dgm:cxn modelId="{288DE8EC-5AF4-4607-99E9-1ADE9C1552A6}" type="presParOf" srcId="{BECF986F-D0B1-4E27-91C5-4F9C8E411168}" destId="{D1473824-F04C-4496-8BBF-B276147E1EF2}" srcOrd="2" destOrd="0" presId="urn:microsoft.com/office/officeart/2005/8/layout/hList6"/>
    <dgm:cxn modelId="{87E9D86C-4E58-46B2-93FD-C7DB1EE42610}" type="presParOf" srcId="{BECF986F-D0B1-4E27-91C5-4F9C8E411168}" destId="{B3255C42-A10C-4CAE-8BA2-328EED3420B5}" srcOrd="3" destOrd="0" presId="urn:microsoft.com/office/officeart/2005/8/layout/hList6"/>
    <dgm:cxn modelId="{F081F11C-B650-4660-A07C-83AEC4D6D539}" type="presParOf" srcId="{BECF986F-D0B1-4E27-91C5-4F9C8E411168}" destId="{A2586AED-1A70-4692-A020-0DED8A224742}" srcOrd="4" destOrd="0" presId="urn:microsoft.com/office/officeart/2005/8/layout/h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C4BC0108-CCB6-44E4-AEB6-73D9D2FB4C33}" type="doc">
      <dgm:prSet loTypeId="urn:microsoft.com/office/officeart/2008/layout/LinedList" loCatId="list" qsTypeId="urn:microsoft.com/office/officeart/2005/8/quickstyle/simple1" qsCatId="simple" csTypeId="urn:microsoft.com/office/officeart/2005/8/colors/accent1_2" csCatId="accent1" phldr="1"/>
      <dgm:spPr/>
      <dgm:t>
        <a:bodyPr/>
        <a:lstStyle/>
        <a:p>
          <a:endParaRPr lang="fi-FI"/>
        </a:p>
      </dgm:t>
    </dgm:pt>
    <dgm:pt modelId="{6576B3D7-ED0A-4316-B295-F531F71536A6}">
      <dgm:prSet/>
      <dgm:spPr/>
      <dgm:t>
        <a:bodyPr/>
        <a:lstStyle/>
        <a:p>
          <a:r>
            <a:rPr lang="en-US" dirty="0"/>
            <a:t>In a voluntary tender offer, the offeror is generally </a:t>
          </a:r>
          <a:r>
            <a:rPr lang="en-US" dirty="0">
              <a:solidFill>
                <a:srgbClr val="FF0000"/>
              </a:solidFill>
            </a:rPr>
            <a:t>free</a:t>
          </a:r>
          <a:r>
            <a:rPr lang="en-US" dirty="0"/>
            <a:t> to decide on the offer consideration. The offer consideration can be paid in </a:t>
          </a:r>
          <a:r>
            <a:rPr lang="en-US" dirty="0">
              <a:solidFill>
                <a:srgbClr val="FF0000"/>
              </a:solidFill>
            </a:rPr>
            <a:t>cash, securities or a combination </a:t>
          </a:r>
          <a:r>
            <a:rPr lang="en-US" dirty="0"/>
            <a:t>of these.</a:t>
          </a:r>
          <a:endParaRPr lang="fi-FI" dirty="0"/>
        </a:p>
      </dgm:t>
    </dgm:pt>
    <dgm:pt modelId="{999B6856-52BF-4F4A-8735-749FBFAAD907}" type="parTrans" cxnId="{70C6A51F-6D9D-4707-B9AE-D29B5F7BC866}">
      <dgm:prSet/>
      <dgm:spPr/>
      <dgm:t>
        <a:bodyPr/>
        <a:lstStyle/>
        <a:p>
          <a:endParaRPr lang="fi-FI"/>
        </a:p>
      </dgm:t>
    </dgm:pt>
    <dgm:pt modelId="{A690159C-D3D9-4638-B7B7-2C88C881A57B}" type="sibTrans" cxnId="{70C6A51F-6D9D-4707-B9AE-D29B5F7BC866}">
      <dgm:prSet/>
      <dgm:spPr/>
      <dgm:t>
        <a:bodyPr/>
        <a:lstStyle/>
        <a:p>
          <a:endParaRPr lang="fi-FI"/>
        </a:p>
      </dgm:t>
    </dgm:pt>
    <dgm:pt modelId="{2078CB12-18EB-4D85-BEF8-821B018179C8}">
      <dgm:prSet/>
      <dgm:spPr/>
      <dgm:t>
        <a:bodyPr/>
        <a:lstStyle/>
        <a:p>
          <a:r>
            <a:rPr lang="en-US" dirty="0"/>
            <a:t>The provision of cash consideration is required, at least as an alternative, if a voluntary takeover bid is made for </a:t>
          </a:r>
          <a:r>
            <a:rPr lang="en-US" dirty="0">
              <a:solidFill>
                <a:srgbClr val="FF0000"/>
              </a:solidFill>
            </a:rPr>
            <a:t>all the securities</a:t>
          </a:r>
          <a:r>
            <a:rPr lang="en-US" dirty="0"/>
            <a:t> of the offeree company and if:</a:t>
          </a:r>
          <a:endParaRPr lang="fi-FI" dirty="0"/>
        </a:p>
      </dgm:t>
    </dgm:pt>
    <dgm:pt modelId="{83F3CC5B-26C8-429C-AB16-AC0658FB9B0B}" type="parTrans" cxnId="{16C221DB-4EC7-42C9-8F3B-497E16CE8453}">
      <dgm:prSet/>
      <dgm:spPr/>
      <dgm:t>
        <a:bodyPr/>
        <a:lstStyle/>
        <a:p>
          <a:endParaRPr lang="fi-FI"/>
        </a:p>
      </dgm:t>
    </dgm:pt>
    <dgm:pt modelId="{FA506ABC-82CF-4753-BCFA-E859E975A428}" type="sibTrans" cxnId="{16C221DB-4EC7-42C9-8F3B-497E16CE8453}">
      <dgm:prSet/>
      <dgm:spPr/>
      <dgm:t>
        <a:bodyPr/>
        <a:lstStyle/>
        <a:p>
          <a:endParaRPr lang="fi-FI"/>
        </a:p>
      </dgm:t>
    </dgm:pt>
    <dgm:pt modelId="{00135702-5EEE-4E1B-A232-940844568E42}">
      <dgm:prSet/>
      <dgm:spPr/>
      <dgm:t>
        <a:bodyPr/>
        <a:lstStyle/>
        <a:p>
          <a:r>
            <a:rPr lang="en-US" dirty="0"/>
            <a:t>1) the securities offered for consideration are </a:t>
          </a:r>
          <a:r>
            <a:rPr lang="en-US" dirty="0">
              <a:solidFill>
                <a:srgbClr val="FF0000"/>
              </a:solidFill>
            </a:rPr>
            <a:t>not traded on a regulated market</a:t>
          </a:r>
          <a:r>
            <a:rPr lang="en-US" dirty="0"/>
            <a:t>, nor are they applied for such trading in connection with a tender offer; or</a:t>
          </a:r>
          <a:endParaRPr lang="fi-FI" dirty="0"/>
        </a:p>
      </dgm:t>
    </dgm:pt>
    <dgm:pt modelId="{68EEEB46-1A99-4B0F-8F67-29D94A0099EB}" type="parTrans" cxnId="{7A04771E-D039-4445-A9F9-D2B487631E8F}">
      <dgm:prSet/>
      <dgm:spPr/>
      <dgm:t>
        <a:bodyPr/>
        <a:lstStyle/>
        <a:p>
          <a:endParaRPr lang="fi-FI"/>
        </a:p>
      </dgm:t>
    </dgm:pt>
    <dgm:pt modelId="{27D16428-8B2E-4894-98FC-678037D7888E}" type="sibTrans" cxnId="{7A04771E-D039-4445-A9F9-D2B487631E8F}">
      <dgm:prSet/>
      <dgm:spPr/>
      <dgm:t>
        <a:bodyPr/>
        <a:lstStyle/>
        <a:p>
          <a:endParaRPr lang="fi-FI"/>
        </a:p>
      </dgm:t>
    </dgm:pt>
    <dgm:pt modelId="{72C7456D-07B3-45E3-A58D-0AE4536AA6A7}">
      <dgm:prSet/>
      <dgm:spPr/>
      <dgm:t>
        <a:bodyPr/>
        <a:lstStyle/>
        <a:p>
          <a:r>
            <a:rPr lang="en-US" dirty="0"/>
            <a:t>2) the offeror </a:t>
          </a:r>
          <a:r>
            <a:rPr lang="en-US" dirty="0">
              <a:solidFill>
                <a:srgbClr val="FF0000"/>
              </a:solidFill>
            </a:rPr>
            <a:t>has acquired or will acquire for cash consideration </a:t>
          </a:r>
          <a:r>
            <a:rPr lang="en-US" dirty="0"/>
            <a:t>the securities of the offeree company entitling to </a:t>
          </a:r>
          <a:r>
            <a:rPr lang="en-US" dirty="0">
              <a:solidFill>
                <a:srgbClr val="FF0000"/>
              </a:solidFill>
            </a:rPr>
            <a:t>at least 5 per cent </a:t>
          </a:r>
          <a:r>
            <a:rPr lang="en-US" dirty="0"/>
            <a:t>of the voting rights of the offeree company during a period beginning six months before the announcement of the tender offer and ending on the expiry of the offer.</a:t>
          </a:r>
          <a:endParaRPr lang="fi-FI" dirty="0"/>
        </a:p>
      </dgm:t>
    </dgm:pt>
    <dgm:pt modelId="{C1363F27-097A-4A51-A2EE-B7D0A525599B}" type="parTrans" cxnId="{8AF63246-75F2-47A8-972A-BF7F7ED8E646}">
      <dgm:prSet/>
      <dgm:spPr/>
      <dgm:t>
        <a:bodyPr/>
        <a:lstStyle/>
        <a:p>
          <a:endParaRPr lang="fi-FI"/>
        </a:p>
      </dgm:t>
    </dgm:pt>
    <dgm:pt modelId="{E743310A-ED2B-46F7-B6D6-203190CA4F6C}" type="sibTrans" cxnId="{8AF63246-75F2-47A8-972A-BF7F7ED8E646}">
      <dgm:prSet/>
      <dgm:spPr/>
      <dgm:t>
        <a:bodyPr/>
        <a:lstStyle/>
        <a:p>
          <a:endParaRPr lang="fi-FI"/>
        </a:p>
      </dgm:t>
    </dgm:pt>
    <dgm:pt modelId="{79134AD6-A5CE-4359-AE29-A01E07399DC8}">
      <dgm:prSet/>
      <dgm:spPr/>
      <dgm:t>
        <a:bodyPr/>
        <a:lstStyle/>
        <a:p>
          <a:r>
            <a:rPr lang="en-US" dirty="0"/>
            <a:t>If a voluntary tender is made </a:t>
          </a:r>
          <a:r>
            <a:rPr lang="en-US" dirty="0">
              <a:solidFill>
                <a:srgbClr val="FF0000"/>
              </a:solidFill>
            </a:rPr>
            <a:t>for all the securities </a:t>
          </a:r>
          <a:r>
            <a:rPr lang="en-US" dirty="0"/>
            <a:t>of the offeree company, the starting price shall be determined on the basis of the </a:t>
          </a:r>
          <a:r>
            <a:rPr lang="en-US" dirty="0">
              <a:solidFill>
                <a:srgbClr val="FF0000"/>
              </a:solidFill>
            </a:rPr>
            <a:t>highest price paid </a:t>
          </a:r>
          <a:r>
            <a:rPr lang="en-US" dirty="0"/>
            <a:t>by the offeror for the securities offered during the six months preceding the announcement of the tender offer.</a:t>
          </a:r>
          <a:endParaRPr lang="fi-FI" dirty="0"/>
        </a:p>
      </dgm:t>
    </dgm:pt>
    <dgm:pt modelId="{654B2429-731C-45DA-8E7A-9F86DC38FA4B}" type="parTrans" cxnId="{C9A7C809-8BA3-42F7-8ECB-F301F718F32F}">
      <dgm:prSet/>
      <dgm:spPr/>
      <dgm:t>
        <a:bodyPr/>
        <a:lstStyle/>
        <a:p>
          <a:endParaRPr lang="fi-FI"/>
        </a:p>
      </dgm:t>
    </dgm:pt>
    <dgm:pt modelId="{216031CB-745C-4023-925D-77BE026DB8D3}" type="sibTrans" cxnId="{C9A7C809-8BA3-42F7-8ECB-F301F718F32F}">
      <dgm:prSet/>
      <dgm:spPr/>
      <dgm:t>
        <a:bodyPr/>
        <a:lstStyle/>
        <a:p>
          <a:endParaRPr lang="fi-FI"/>
        </a:p>
      </dgm:t>
    </dgm:pt>
    <dgm:pt modelId="{358115E0-BFD2-4EFA-B12F-8E29D14481A7}" type="pres">
      <dgm:prSet presAssocID="{C4BC0108-CCB6-44E4-AEB6-73D9D2FB4C33}" presName="vert0" presStyleCnt="0">
        <dgm:presLayoutVars>
          <dgm:dir/>
          <dgm:animOne val="branch"/>
          <dgm:animLvl val="lvl"/>
        </dgm:presLayoutVars>
      </dgm:prSet>
      <dgm:spPr/>
    </dgm:pt>
    <dgm:pt modelId="{21E21455-D0DD-4532-A649-63BD06505C70}" type="pres">
      <dgm:prSet presAssocID="{6576B3D7-ED0A-4316-B295-F531F71536A6}" presName="thickLine" presStyleLbl="alignNode1" presStyleIdx="0" presStyleCnt="3"/>
      <dgm:spPr/>
    </dgm:pt>
    <dgm:pt modelId="{AFA774B4-4A40-4DD2-8EAC-66FC6F5450D3}" type="pres">
      <dgm:prSet presAssocID="{6576B3D7-ED0A-4316-B295-F531F71536A6}" presName="horz1" presStyleCnt="0"/>
      <dgm:spPr/>
    </dgm:pt>
    <dgm:pt modelId="{D5072C7D-4A94-42F7-ADB8-CA448E321449}" type="pres">
      <dgm:prSet presAssocID="{6576B3D7-ED0A-4316-B295-F531F71536A6}" presName="tx1" presStyleLbl="revTx" presStyleIdx="0" presStyleCnt="5"/>
      <dgm:spPr/>
    </dgm:pt>
    <dgm:pt modelId="{EE58FEDB-24FA-49CE-B606-30E4797E586D}" type="pres">
      <dgm:prSet presAssocID="{6576B3D7-ED0A-4316-B295-F531F71536A6}" presName="vert1" presStyleCnt="0"/>
      <dgm:spPr/>
    </dgm:pt>
    <dgm:pt modelId="{6BD747FB-A2CF-4B63-8301-D96F6A603A89}" type="pres">
      <dgm:prSet presAssocID="{2078CB12-18EB-4D85-BEF8-821B018179C8}" presName="thickLine" presStyleLbl="alignNode1" presStyleIdx="1" presStyleCnt="3"/>
      <dgm:spPr/>
    </dgm:pt>
    <dgm:pt modelId="{45AABB3B-965F-469D-816B-29F9A92CB4BA}" type="pres">
      <dgm:prSet presAssocID="{2078CB12-18EB-4D85-BEF8-821B018179C8}" presName="horz1" presStyleCnt="0"/>
      <dgm:spPr/>
    </dgm:pt>
    <dgm:pt modelId="{DB36D58F-921B-4363-A764-4083D82A94E7}" type="pres">
      <dgm:prSet presAssocID="{2078CB12-18EB-4D85-BEF8-821B018179C8}" presName="tx1" presStyleLbl="revTx" presStyleIdx="1" presStyleCnt="5"/>
      <dgm:spPr/>
    </dgm:pt>
    <dgm:pt modelId="{862D858B-0D0D-4F88-88FA-DF546E28CD10}" type="pres">
      <dgm:prSet presAssocID="{2078CB12-18EB-4D85-BEF8-821B018179C8}" presName="vert1" presStyleCnt="0"/>
      <dgm:spPr/>
    </dgm:pt>
    <dgm:pt modelId="{B7F44B90-4601-461A-8302-109816F4B8B4}" type="pres">
      <dgm:prSet presAssocID="{00135702-5EEE-4E1B-A232-940844568E42}" presName="vertSpace2a" presStyleCnt="0"/>
      <dgm:spPr/>
    </dgm:pt>
    <dgm:pt modelId="{DEAC0799-0FBD-4E8F-A37C-17FBF896AA48}" type="pres">
      <dgm:prSet presAssocID="{00135702-5EEE-4E1B-A232-940844568E42}" presName="horz2" presStyleCnt="0"/>
      <dgm:spPr/>
    </dgm:pt>
    <dgm:pt modelId="{87926FBD-DC6E-483A-911A-A54518E4BD95}" type="pres">
      <dgm:prSet presAssocID="{00135702-5EEE-4E1B-A232-940844568E42}" presName="horzSpace2" presStyleCnt="0"/>
      <dgm:spPr/>
    </dgm:pt>
    <dgm:pt modelId="{2A9737E3-F344-4E98-A745-81B9DC1F7126}" type="pres">
      <dgm:prSet presAssocID="{00135702-5EEE-4E1B-A232-940844568E42}" presName="tx2" presStyleLbl="revTx" presStyleIdx="2" presStyleCnt="5"/>
      <dgm:spPr/>
    </dgm:pt>
    <dgm:pt modelId="{A9666FC0-B64C-4741-A503-95800497B52C}" type="pres">
      <dgm:prSet presAssocID="{00135702-5EEE-4E1B-A232-940844568E42}" presName="vert2" presStyleCnt="0"/>
      <dgm:spPr/>
    </dgm:pt>
    <dgm:pt modelId="{3625AFD0-13A3-42FE-A34B-35C669F569FD}" type="pres">
      <dgm:prSet presAssocID="{00135702-5EEE-4E1B-A232-940844568E42}" presName="thinLine2b" presStyleLbl="callout" presStyleIdx="0" presStyleCnt="2"/>
      <dgm:spPr/>
    </dgm:pt>
    <dgm:pt modelId="{A3A0F787-6BA0-4731-9F17-DE3F31257A9D}" type="pres">
      <dgm:prSet presAssocID="{00135702-5EEE-4E1B-A232-940844568E42}" presName="vertSpace2b" presStyleCnt="0"/>
      <dgm:spPr/>
    </dgm:pt>
    <dgm:pt modelId="{B2907AFA-1835-43E3-89F1-059D98826DE3}" type="pres">
      <dgm:prSet presAssocID="{72C7456D-07B3-45E3-A58D-0AE4536AA6A7}" presName="horz2" presStyleCnt="0"/>
      <dgm:spPr/>
    </dgm:pt>
    <dgm:pt modelId="{BD87F053-7AAF-4E93-82C2-B0CBC1E28837}" type="pres">
      <dgm:prSet presAssocID="{72C7456D-07B3-45E3-A58D-0AE4536AA6A7}" presName="horzSpace2" presStyleCnt="0"/>
      <dgm:spPr/>
    </dgm:pt>
    <dgm:pt modelId="{98CB57DF-94F5-4221-BBEA-EC6D7A51A929}" type="pres">
      <dgm:prSet presAssocID="{72C7456D-07B3-45E3-A58D-0AE4536AA6A7}" presName="tx2" presStyleLbl="revTx" presStyleIdx="3" presStyleCnt="5"/>
      <dgm:spPr/>
    </dgm:pt>
    <dgm:pt modelId="{2F91D55D-C0CA-41B2-A8F0-7F1B3640C746}" type="pres">
      <dgm:prSet presAssocID="{72C7456D-07B3-45E3-A58D-0AE4536AA6A7}" presName="vert2" presStyleCnt="0"/>
      <dgm:spPr/>
    </dgm:pt>
    <dgm:pt modelId="{68DA6FA1-6012-4660-9A3E-DDFD5DD2398F}" type="pres">
      <dgm:prSet presAssocID="{72C7456D-07B3-45E3-A58D-0AE4536AA6A7}" presName="thinLine2b" presStyleLbl="callout" presStyleIdx="1" presStyleCnt="2" custLinFactY="-1401" custLinFactNeighborX="654" custLinFactNeighborY="-100000"/>
      <dgm:spPr/>
    </dgm:pt>
    <dgm:pt modelId="{BDD44176-6454-4DFC-8CB3-2601EE3A5100}" type="pres">
      <dgm:prSet presAssocID="{72C7456D-07B3-45E3-A58D-0AE4536AA6A7}" presName="vertSpace2b" presStyleCnt="0"/>
      <dgm:spPr/>
    </dgm:pt>
    <dgm:pt modelId="{F090DEB3-E17B-42CE-9987-A064C0F996CA}" type="pres">
      <dgm:prSet presAssocID="{79134AD6-A5CE-4359-AE29-A01E07399DC8}" presName="thickLine" presStyleLbl="alignNode1" presStyleIdx="2" presStyleCnt="3"/>
      <dgm:spPr/>
    </dgm:pt>
    <dgm:pt modelId="{E5D3656C-B7B7-4E90-A284-9BEA6346610F}" type="pres">
      <dgm:prSet presAssocID="{79134AD6-A5CE-4359-AE29-A01E07399DC8}" presName="horz1" presStyleCnt="0"/>
      <dgm:spPr/>
    </dgm:pt>
    <dgm:pt modelId="{408E9FC2-DC17-418F-B9DB-348BAEB4A8E7}" type="pres">
      <dgm:prSet presAssocID="{79134AD6-A5CE-4359-AE29-A01E07399DC8}" presName="tx1" presStyleLbl="revTx" presStyleIdx="4" presStyleCnt="5"/>
      <dgm:spPr/>
    </dgm:pt>
    <dgm:pt modelId="{68734BA5-555B-4305-A2FC-88C55218B6B8}" type="pres">
      <dgm:prSet presAssocID="{79134AD6-A5CE-4359-AE29-A01E07399DC8}" presName="vert1" presStyleCnt="0"/>
      <dgm:spPr/>
    </dgm:pt>
  </dgm:ptLst>
  <dgm:cxnLst>
    <dgm:cxn modelId="{C9A7C809-8BA3-42F7-8ECB-F301F718F32F}" srcId="{C4BC0108-CCB6-44E4-AEB6-73D9D2FB4C33}" destId="{79134AD6-A5CE-4359-AE29-A01E07399DC8}" srcOrd="2" destOrd="0" parTransId="{654B2429-731C-45DA-8E7A-9F86DC38FA4B}" sibTransId="{216031CB-745C-4023-925D-77BE026DB8D3}"/>
    <dgm:cxn modelId="{7A04771E-D039-4445-A9F9-D2B487631E8F}" srcId="{2078CB12-18EB-4D85-BEF8-821B018179C8}" destId="{00135702-5EEE-4E1B-A232-940844568E42}" srcOrd="0" destOrd="0" parTransId="{68EEEB46-1A99-4B0F-8F67-29D94A0099EB}" sibTransId="{27D16428-8B2E-4894-98FC-678037D7888E}"/>
    <dgm:cxn modelId="{70C6A51F-6D9D-4707-B9AE-D29B5F7BC866}" srcId="{C4BC0108-CCB6-44E4-AEB6-73D9D2FB4C33}" destId="{6576B3D7-ED0A-4316-B295-F531F71536A6}" srcOrd="0" destOrd="0" parTransId="{999B6856-52BF-4F4A-8735-749FBFAAD907}" sibTransId="{A690159C-D3D9-4638-B7B7-2C88C881A57B}"/>
    <dgm:cxn modelId="{9C022040-1771-41DE-B0DD-EB2B42726A13}" type="presOf" srcId="{2078CB12-18EB-4D85-BEF8-821B018179C8}" destId="{DB36D58F-921B-4363-A764-4083D82A94E7}" srcOrd="0" destOrd="0" presId="urn:microsoft.com/office/officeart/2008/layout/LinedList"/>
    <dgm:cxn modelId="{8AF63246-75F2-47A8-972A-BF7F7ED8E646}" srcId="{2078CB12-18EB-4D85-BEF8-821B018179C8}" destId="{72C7456D-07B3-45E3-A58D-0AE4536AA6A7}" srcOrd="1" destOrd="0" parTransId="{C1363F27-097A-4A51-A2EE-B7D0A525599B}" sibTransId="{E743310A-ED2B-46F7-B6D6-203190CA4F6C}"/>
    <dgm:cxn modelId="{3DB88153-A6DB-41DE-A207-7CB6F5DA7027}" type="presOf" srcId="{6576B3D7-ED0A-4316-B295-F531F71536A6}" destId="{D5072C7D-4A94-42F7-ADB8-CA448E321449}" srcOrd="0" destOrd="0" presId="urn:microsoft.com/office/officeart/2008/layout/LinedList"/>
    <dgm:cxn modelId="{2F150B96-3E5A-4FE0-AA3B-34C9C8A1DE0D}" type="presOf" srcId="{00135702-5EEE-4E1B-A232-940844568E42}" destId="{2A9737E3-F344-4E98-A745-81B9DC1F7126}" srcOrd="0" destOrd="0" presId="urn:microsoft.com/office/officeart/2008/layout/LinedList"/>
    <dgm:cxn modelId="{DC43A8A2-9D10-4BBC-BA40-8E415CBFB4F1}" type="presOf" srcId="{C4BC0108-CCB6-44E4-AEB6-73D9D2FB4C33}" destId="{358115E0-BFD2-4EFA-B12F-8E29D14481A7}" srcOrd="0" destOrd="0" presId="urn:microsoft.com/office/officeart/2008/layout/LinedList"/>
    <dgm:cxn modelId="{1522E3AB-E9F1-4F03-9397-3D7FBAE15B59}" type="presOf" srcId="{79134AD6-A5CE-4359-AE29-A01E07399DC8}" destId="{408E9FC2-DC17-418F-B9DB-348BAEB4A8E7}" srcOrd="0" destOrd="0" presId="urn:microsoft.com/office/officeart/2008/layout/LinedList"/>
    <dgm:cxn modelId="{16C221DB-4EC7-42C9-8F3B-497E16CE8453}" srcId="{C4BC0108-CCB6-44E4-AEB6-73D9D2FB4C33}" destId="{2078CB12-18EB-4D85-BEF8-821B018179C8}" srcOrd="1" destOrd="0" parTransId="{83F3CC5B-26C8-429C-AB16-AC0658FB9B0B}" sibTransId="{FA506ABC-82CF-4753-BCFA-E859E975A428}"/>
    <dgm:cxn modelId="{89F87AEB-FBA3-4208-A271-C4DC29B6CF7D}" type="presOf" srcId="{72C7456D-07B3-45E3-A58D-0AE4536AA6A7}" destId="{98CB57DF-94F5-4221-BBEA-EC6D7A51A929}" srcOrd="0" destOrd="0" presId="urn:microsoft.com/office/officeart/2008/layout/LinedList"/>
    <dgm:cxn modelId="{C19CBC38-E07D-4589-87F9-385D8A0234AD}" type="presParOf" srcId="{358115E0-BFD2-4EFA-B12F-8E29D14481A7}" destId="{21E21455-D0DD-4532-A649-63BD06505C70}" srcOrd="0" destOrd="0" presId="urn:microsoft.com/office/officeart/2008/layout/LinedList"/>
    <dgm:cxn modelId="{558771B7-510B-48B4-B182-B86A6156B96E}" type="presParOf" srcId="{358115E0-BFD2-4EFA-B12F-8E29D14481A7}" destId="{AFA774B4-4A40-4DD2-8EAC-66FC6F5450D3}" srcOrd="1" destOrd="0" presId="urn:microsoft.com/office/officeart/2008/layout/LinedList"/>
    <dgm:cxn modelId="{3F54A164-9A1D-441C-8F7C-14FA174B1018}" type="presParOf" srcId="{AFA774B4-4A40-4DD2-8EAC-66FC6F5450D3}" destId="{D5072C7D-4A94-42F7-ADB8-CA448E321449}" srcOrd="0" destOrd="0" presId="urn:microsoft.com/office/officeart/2008/layout/LinedList"/>
    <dgm:cxn modelId="{41C00FD4-A406-45F4-97CE-2FBB7A333ADE}" type="presParOf" srcId="{AFA774B4-4A40-4DD2-8EAC-66FC6F5450D3}" destId="{EE58FEDB-24FA-49CE-B606-30E4797E586D}" srcOrd="1" destOrd="0" presId="urn:microsoft.com/office/officeart/2008/layout/LinedList"/>
    <dgm:cxn modelId="{C5BE490B-2AF9-4050-A537-C2859CC2C9B9}" type="presParOf" srcId="{358115E0-BFD2-4EFA-B12F-8E29D14481A7}" destId="{6BD747FB-A2CF-4B63-8301-D96F6A603A89}" srcOrd="2" destOrd="0" presId="urn:microsoft.com/office/officeart/2008/layout/LinedList"/>
    <dgm:cxn modelId="{87752D24-DDD2-4EB4-8CCC-650FA1ECD59E}" type="presParOf" srcId="{358115E0-BFD2-4EFA-B12F-8E29D14481A7}" destId="{45AABB3B-965F-469D-816B-29F9A92CB4BA}" srcOrd="3" destOrd="0" presId="urn:microsoft.com/office/officeart/2008/layout/LinedList"/>
    <dgm:cxn modelId="{F19F760C-2A34-4088-9DC4-50BFCF55B77E}" type="presParOf" srcId="{45AABB3B-965F-469D-816B-29F9A92CB4BA}" destId="{DB36D58F-921B-4363-A764-4083D82A94E7}" srcOrd="0" destOrd="0" presId="urn:microsoft.com/office/officeart/2008/layout/LinedList"/>
    <dgm:cxn modelId="{483D0339-1AEE-4E5F-9664-223CD2377A3A}" type="presParOf" srcId="{45AABB3B-965F-469D-816B-29F9A92CB4BA}" destId="{862D858B-0D0D-4F88-88FA-DF546E28CD10}" srcOrd="1" destOrd="0" presId="urn:microsoft.com/office/officeart/2008/layout/LinedList"/>
    <dgm:cxn modelId="{5FCF0A40-D27E-41B2-B210-326E7633B426}" type="presParOf" srcId="{862D858B-0D0D-4F88-88FA-DF546E28CD10}" destId="{B7F44B90-4601-461A-8302-109816F4B8B4}" srcOrd="0" destOrd="0" presId="urn:microsoft.com/office/officeart/2008/layout/LinedList"/>
    <dgm:cxn modelId="{0CEA6A52-3336-4E4E-8A20-EF90C4D52BE0}" type="presParOf" srcId="{862D858B-0D0D-4F88-88FA-DF546E28CD10}" destId="{DEAC0799-0FBD-4E8F-A37C-17FBF896AA48}" srcOrd="1" destOrd="0" presId="urn:microsoft.com/office/officeart/2008/layout/LinedList"/>
    <dgm:cxn modelId="{DB62A284-688E-4768-9BD0-C4B52AF64B4B}" type="presParOf" srcId="{DEAC0799-0FBD-4E8F-A37C-17FBF896AA48}" destId="{87926FBD-DC6E-483A-911A-A54518E4BD95}" srcOrd="0" destOrd="0" presId="urn:microsoft.com/office/officeart/2008/layout/LinedList"/>
    <dgm:cxn modelId="{2B21AC1C-D358-4C43-BB45-E15106545E9E}" type="presParOf" srcId="{DEAC0799-0FBD-4E8F-A37C-17FBF896AA48}" destId="{2A9737E3-F344-4E98-A745-81B9DC1F7126}" srcOrd="1" destOrd="0" presId="urn:microsoft.com/office/officeart/2008/layout/LinedList"/>
    <dgm:cxn modelId="{E3070C47-2E01-4E07-8870-935917ED5D09}" type="presParOf" srcId="{DEAC0799-0FBD-4E8F-A37C-17FBF896AA48}" destId="{A9666FC0-B64C-4741-A503-95800497B52C}" srcOrd="2" destOrd="0" presId="urn:microsoft.com/office/officeart/2008/layout/LinedList"/>
    <dgm:cxn modelId="{24D827FF-4912-42F9-BC5C-A8EE323FA4FA}" type="presParOf" srcId="{862D858B-0D0D-4F88-88FA-DF546E28CD10}" destId="{3625AFD0-13A3-42FE-A34B-35C669F569FD}" srcOrd="2" destOrd="0" presId="urn:microsoft.com/office/officeart/2008/layout/LinedList"/>
    <dgm:cxn modelId="{3E2C228B-2953-4433-A21F-CBD43352BDF3}" type="presParOf" srcId="{862D858B-0D0D-4F88-88FA-DF546E28CD10}" destId="{A3A0F787-6BA0-4731-9F17-DE3F31257A9D}" srcOrd="3" destOrd="0" presId="urn:microsoft.com/office/officeart/2008/layout/LinedList"/>
    <dgm:cxn modelId="{46049416-D4C3-4FB8-B419-9FB093958FA9}" type="presParOf" srcId="{862D858B-0D0D-4F88-88FA-DF546E28CD10}" destId="{B2907AFA-1835-43E3-89F1-059D98826DE3}" srcOrd="4" destOrd="0" presId="urn:microsoft.com/office/officeart/2008/layout/LinedList"/>
    <dgm:cxn modelId="{E8068B77-DA62-4030-9013-1C39375DF15A}" type="presParOf" srcId="{B2907AFA-1835-43E3-89F1-059D98826DE3}" destId="{BD87F053-7AAF-4E93-82C2-B0CBC1E28837}" srcOrd="0" destOrd="0" presId="urn:microsoft.com/office/officeart/2008/layout/LinedList"/>
    <dgm:cxn modelId="{911ED225-C549-4E75-9A9F-B028D38A0DD6}" type="presParOf" srcId="{B2907AFA-1835-43E3-89F1-059D98826DE3}" destId="{98CB57DF-94F5-4221-BBEA-EC6D7A51A929}" srcOrd="1" destOrd="0" presId="urn:microsoft.com/office/officeart/2008/layout/LinedList"/>
    <dgm:cxn modelId="{F241A37E-5B89-4837-96D4-AAB0882D6972}" type="presParOf" srcId="{B2907AFA-1835-43E3-89F1-059D98826DE3}" destId="{2F91D55D-C0CA-41B2-A8F0-7F1B3640C746}" srcOrd="2" destOrd="0" presId="urn:microsoft.com/office/officeart/2008/layout/LinedList"/>
    <dgm:cxn modelId="{E1A3C39E-3A00-4E3B-94C8-26AA2D15A734}" type="presParOf" srcId="{862D858B-0D0D-4F88-88FA-DF546E28CD10}" destId="{68DA6FA1-6012-4660-9A3E-DDFD5DD2398F}" srcOrd="5" destOrd="0" presId="urn:microsoft.com/office/officeart/2008/layout/LinedList"/>
    <dgm:cxn modelId="{32E2D78D-E172-410C-9ED8-DB19B8B0D456}" type="presParOf" srcId="{862D858B-0D0D-4F88-88FA-DF546E28CD10}" destId="{BDD44176-6454-4DFC-8CB3-2601EE3A5100}" srcOrd="6" destOrd="0" presId="urn:microsoft.com/office/officeart/2008/layout/LinedList"/>
    <dgm:cxn modelId="{AB43FA53-E061-4ACA-A861-5F241ED9BB6B}" type="presParOf" srcId="{358115E0-BFD2-4EFA-B12F-8E29D14481A7}" destId="{F090DEB3-E17B-42CE-9987-A064C0F996CA}" srcOrd="4" destOrd="0" presId="urn:microsoft.com/office/officeart/2008/layout/LinedList"/>
    <dgm:cxn modelId="{385D1D4F-61F0-4654-B125-02559AA38C50}" type="presParOf" srcId="{358115E0-BFD2-4EFA-B12F-8E29D14481A7}" destId="{E5D3656C-B7B7-4E90-A284-9BEA6346610F}" srcOrd="5" destOrd="0" presId="urn:microsoft.com/office/officeart/2008/layout/LinedList"/>
    <dgm:cxn modelId="{FE2DF093-8DA2-4AAA-B2C9-2DDE197FA810}" type="presParOf" srcId="{E5D3656C-B7B7-4E90-A284-9BEA6346610F}" destId="{408E9FC2-DC17-418F-B9DB-348BAEB4A8E7}" srcOrd="0" destOrd="0" presId="urn:microsoft.com/office/officeart/2008/layout/LinedList"/>
    <dgm:cxn modelId="{97929A47-CFDC-4167-A121-85B1119DB624}" type="presParOf" srcId="{E5D3656C-B7B7-4E90-A284-9BEA6346610F}" destId="{68734BA5-555B-4305-A2FC-88C55218B6B8}"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A46F3A0F-645E-434A-BE5D-22C95D10A7E8}" type="doc">
      <dgm:prSet loTypeId="urn:microsoft.com/office/officeart/2008/layout/LinedList" loCatId="list" qsTypeId="urn:microsoft.com/office/officeart/2005/8/quickstyle/simple1" qsCatId="simple" csTypeId="urn:microsoft.com/office/officeart/2005/8/colors/accent1_2" csCatId="accent1" phldr="1"/>
      <dgm:spPr/>
      <dgm:t>
        <a:bodyPr/>
        <a:lstStyle/>
        <a:p>
          <a:endParaRPr lang="fi-FI"/>
        </a:p>
      </dgm:t>
    </dgm:pt>
    <dgm:pt modelId="{4F431442-4871-40BD-965A-E1722875E2FD}">
      <dgm:prSet custT="1"/>
      <dgm:spPr/>
      <dgm:t>
        <a:bodyPr/>
        <a:lstStyle/>
        <a:p>
          <a:r>
            <a:rPr lang="fi-FI" sz="1800" dirty="0">
              <a:solidFill>
                <a:srgbClr val="FF0000"/>
              </a:solidFill>
            </a:rPr>
            <a:t>By </a:t>
          </a:r>
          <a:r>
            <a:rPr lang="fi-FI" sz="1800" dirty="0" err="1">
              <a:solidFill>
                <a:srgbClr val="FF0000"/>
              </a:solidFill>
            </a:rPr>
            <a:t>accepting</a:t>
          </a:r>
          <a:r>
            <a:rPr lang="fi-FI" sz="1800" dirty="0">
              <a:solidFill>
                <a:srgbClr val="FF0000"/>
              </a:solidFill>
            </a:rPr>
            <a:t> </a:t>
          </a:r>
          <a:r>
            <a:rPr lang="fi-FI" sz="1800" dirty="0" err="1">
              <a:solidFill>
                <a:srgbClr val="FF0000"/>
              </a:solidFill>
            </a:rPr>
            <a:t>the</a:t>
          </a:r>
          <a:r>
            <a:rPr lang="fi-FI" sz="1800" dirty="0">
              <a:solidFill>
                <a:srgbClr val="FF0000"/>
              </a:solidFill>
            </a:rPr>
            <a:t> </a:t>
          </a:r>
          <a:r>
            <a:rPr lang="fi-FI" sz="1800" dirty="0" err="1">
              <a:solidFill>
                <a:srgbClr val="FF0000"/>
              </a:solidFill>
            </a:rPr>
            <a:t>bid</a:t>
          </a:r>
          <a:r>
            <a:rPr lang="fi-FI" sz="1800" dirty="0">
              <a:solidFill>
                <a:srgbClr val="FF0000"/>
              </a:solidFill>
            </a:rPr>
            <a:t>, </a:t>
          </a:r>
          <a:r>
            <a:rPr lang="fi-FI" sz="1800" dirty="0" err="1">
              <a:solidFill>
                <a:srgbClr val="FF0000"/>
              </a:solidFill>
            </a:rPr>
            <a:t>all</a:t>
          </a:r>
          <a:r>
            <a:rPr lang="fi-FI" sz="1800" dirty="0">
              <a:solidFill>
                <a:srgbClr val="FF0000"/>
              </a:solidFill>
            </a:rPr>
            <a:t> </a:t>
          </a:r>
          <a:r>
            <a:rPr lang="fi-FI" sz="1800" dirty="0" err="1">
              <a:solidFill>
                <a:srgbClr val="FF0000"/>
              </a:solidFill>
            </a:rPr>
            <a:t>share-holders</a:t>
          </a:r>
          <a:r>
            <a:rPr lang="fi-FI" sz="1800" dirty="0">
              <a:solidFill>
                <a:srgbClr val="FF0000"/>
              </a:solidFill>
            </a:rPr>
            <a:t> </a:t>
          </a:r>
          <a:r>
            <a:rPr lang="fi-FI" sz="1800" dirty="0" err="1">
              <a:solidFill>
                <a:srgbClr val="FF0000"/>
              </a:solidFill>
            </a:rPr>
            <a:t>have</a:t>
          </a:r>
          <a:r>
            <a:rPr lang="fi-FI" sz="1800" dirty="0">
              <a:solidFill>
                <a:srgbClr val="FF0000"/>
              </a:solidFill>
            </a:rPr>
            <a:t> </a:t>
          </a:r>
          <a:r>
            <a:rPr lang="fi-FI" sz="1800" dirty="0" err="1">
              <a:solidFill>
                <a:srgbClr val="FF0000"/>
              </a:solidFill>
            </a:rPr>
            <a:t>the</a:t>
          </a:r>
          <a:r>
            <a:rPr lang="fi-FI" sz="1800" dirty="0">
              <a:solidFill>
                <a:srgbClr val="FF0000"/>
              </a:solidFill>
            </a:rPr>
            <a:t> </a:t>
          </a:r>
          <a:r>
            <a:rPr lang="fi-FI" sz="1800" dirty="0" err="1">
              <a:solidFill>
                <a:srgbClr val="FF0000"/>
              </a:solidFill>
            </a:rPr>
            <a:t>right</a:t>
          </a:r>
          <a:r>
            <a:rPr lang="fi-FI" sz="1800" dirty="0">
              <a:solidFill>
                <a:srgbClr val="FF0000"/>
              </a:solidFill>
            </a:rPr>
            <a:t> of </a:t>
          </a:r>
          <a:r>
            <a:rPr lang="fi-FI" sz="1800" dirty="0" err="1">
              <a:solidFill>
                <a:srgbClr val="FF0000"/>
              </a:solidFill>
            </a:rPr>
            <a:t>exit</a:t>
          </a:r>
          <a:r>
            <a:rPr lang="fi-FI" sz="1800" dirty="0">
              <a:solidFill>
                <a:srgbClr val="FF0000"/>
              </a:solidFill>
            </a:rPr>
            <a:t> </a:t>
          </a:r>
        </a:p>
      </dgm:t>
    </dgm:pt>
    <dgm:pt modelId="{49F85731-8AFB-48FD-AC29-41579391F0C7}" type="parTrans" cxnId="{D5BD6E5B-2671-46DC-91AB-4F4DC8CD8730}">
      <dgm:prSet/>
      <dgm:spPr/>
      <dgm:t>
        <a:bodyPr/>
        <a:lstStyle/>
        <a:p>
          <a:endParaRPr lang="fi-FI"/>
        </a:p>
      </dgm:t>
    </dgm:pt>
    <dgm:pt modelId="{03E0AF2F-7592-4B0E-96FC-3BDF21F2CD90}" type="sibTrans" cxnId="{D5BD6E5B-2671-46DC-91AB-4F4DC8CD8730}">
      <dgm:prSet/>
      <dgm:spPr/>
      <dgm:t>
        <a:bodyPr/>
        <a:lstStyle/>
        <a:p>
          <a:endParaRPr lang="fi-FI"/>
        </a:p>
      </dgm:t>
    </dgm:pt>
    <dgm:pt modelId="{4F5718EE-C958-4875-BD6B-0E33DD257E8F}">
      <dgm:prSet custT="1"/>
      <dgm:spPr/>
      <dgm:t>
        <a:bodyPr/>
        <a:lstStyle/>
        <a:p>
          <a:r>
            <a:rPr lang="fi-FI" sz="1800" dirty="0"/>
            <a:t>No </a:t>
          </a:r>
          <a:r>
            <a:rPr lang="fi-FI" sz="1800" dirty="0" err="1"/>
            <a:t>mandat-ory</a:t>
          </a:r>
          <a:r>
            <a:rPr lang="fi-FI" sz="1800" dirty="0"/>
            <a:t> </a:t>
          </a:r>
          <a:r>
            <a:rPr lang="fi-FI" sz="1800" dirty="0" err="1"/>
            <a:t>bid</a:t>
          </a:r>
          <a:r>
            <a:rPr lang="fi-FI" sz="1800" dirty="0"/>
            <a:t> </a:t>
          </a:r>
          <a:r>
            <a:rPr lang="fi-FI" sz="1800" dirty="0" err="1"/>
            <a:t>duty</a:t>
          </a:r>
          <a:r>
            <a:rPr lang="fi-FI" sz="1800" dirty="0"/>
            <a:t>: </a:t>
          </a:r>
        </a:p>
      </dgm:t>
    </dgm:pt>
    <dgm:pt modelId="{5543BBF4-F941-4193-B7EC-6005CE4F4D8D}" type="parTrans" cxnId="{D7B311F6-CAAE-4FC8-A805-E555A952C485}">
      <dgm:prSet/>
      <dgm:spPr/>
      <dgm:t>
        <a:bodyPr/>
        <a:lstStyle/>
        <a:p>
          <a:endParaRPr lang="fi-FI"/>
        </a:p>
      </dgm:t>
    </dgm:pt>
    <dgm:pt modelId="{ED4F32AA-D62C-4903-9F82-0B0D4774FFFB}" type="sibTrans" cxnId="{D7B311F6-CAAE-4FC8-A805-E555A952C485}">
      <dgm:prSet/>
      <dgm:spPr/>
      <dgm:t>
        <a:bodyPr/>
        <a:lstStyle/>
        <a:p>
          <a:endParaRPr lang="fi-FI"/>
        </a:p>
      </dgm:t>
    </dgm:pt>
    <dgm:pt modelId="{D47A9F65-98AF-4BDD-8FD2-59B181A49365}">
      <dgm:prSet/>
      <dgm:spPr/>
      <dgm:t>
        <a:bodyPr/>
        <a:lstStyle/>
        <a:p>
          <a:r>
            <a:rPr lang="fi-FI"/>
            <a:t>The price is regulated only by provisions on voluntary bids </a:t>
          </a:r>
        </a:p>
      </dgm:t>
    </dgm:pt>
    <dgm:pt modelId="{65B095BC-C0A5-4CCE-94AD-341B79299C97}" type="parTrans" cxnId="{B9237201-A293-45A3-AB43-2017DD28E1AC}">
      <dgm:prSet/>
      <dgm:spPr/>
      <dgm:t>
        <a:bodyPr/>
        <a:lstStyle/>
        <a:p>
          <a:endParaRPr lang="fi-FI"/>
        </a:p>
      </dgm:t>
    </dgm:pt>
    <dgm:pt modelId="{AC45AA51-D253-4982-835F-8318A34B8132}" type="sibTrans" cxnId="{B9237201-A293-45A3-AB43-2017DD28E1AC}">
      <dgm:prSet/>
      <dgm:spPr/>
      <dgm:t>
        <a:bodyPr/>
        <a:lstStyle/>
        <a:p>
          <a:endParaRPr lang="fi-FI"/>
        </a:p>
      </dgm:t>
    </dgm:pt>
    <dgm:pt modelId="{CF197C65-4D8C-42B7-A515-C441A0BB165B}">
      <dgm:prSet/>
      <dgm:spPr/>
      <dgm:t>
        <a:bodyPr/>
        <a:lstStyle/>
        <a:p>
          <a:r>
            <a:rPr lang="fi-FI"/>
            <a:t>Highest price paid by the bidder</a:t>
          </a:r>
        </a:p>
      </dgm:t>
    </dgm:pt>
    <dgm:pt modelId="{586F3245-C59C-4205-8474-37F5A9DD63C9}" type="parTrans" cxnId="{5A22E092-22DE-47C5-AE60-6B374E5ACBF7}">
      <dgm:prSet/>
      <dgm:spPr/>
      <dgm:t>
        <a:bodyPr/>
        <a:lstStyle/>
        <a:p>
          <a:endParaRPr lang="fi-FI"/>
        </a:p>
      </dgm:t>
    </dgm:pt>
    <dgm:pt modelId="{83889DF3-E6DD-4C28-8C50-059E5DF924E6}" type="sibTrans" cxnId="{5A22E092-22DE-47C5-AE60-6B374E5ACBF7}">
      <dgm:prSet/>
      <dgm:spPr/>
      <dgm:t>
        <a:bodyPr/>
        <a:lstStyle/>
        <a:p>
          <a:endParaRPr lang="fi-FI"/>
        </a:p>
      </dgm:t>
    </dgm:pt>
    <dgm:pt modelId="{524A2AB5-57A9-4C8B-9C49-B9BDEDFA22E7}">
      <dgm:prSet/>
      <dgm:spPr/>
      <dgm:t>
        <a:bodyPr/>
        <a:lstStyle/>
        <a:p>
          <a:r>
            <a:rPr lang="fi-FI"/>
            <a:t>No market based criteria </a:t>
          </a:r>
        </a:p>
      </dgm:t>
    </dgm:pt>
    <dgm:pt modelId="{202921B4-4098-43D9-A49B-6C2A840BAE74}" type="parTrans" cxnId="{9B851A51-810A-440C-AA14-E6E4A9492F79}">
      <dgm:prSet/>
      <dgm:spPr/>
      <dgm:t>
        <a:bodyPr/>
        <a:lstStyle/>
        <a:p>
          <a:endParaRPr lang="fi-FI"/>
        </a:p>
      </dgm:t>
    </dgm:pt>
    <dgm:pt modelId="{90CD291E-C576-4BAA-B3B8-6634F75D5337}" type="sibTrans" cxnId="{9B851A51-810A-440C-AA14-E6E4A9492F79}">
      <dgm:prSet/>
      <dgm:spPr/>
      <dgm:t>
        <a:bodyPr/>
        <a:lstStyle/>
        <a:p>
          <a:endParaRPr lang="fi-FI"/>
        </a:p>
      </dgm:t>
    </dgm:pt>
    <dgm:pt modelId="{354BB41A-B586-4C91-8B3C-5261330373A5}" type="pres">
      <dgm:prSet presAssocID="{A46F3A0F-645E-434A-BE5D-22C95D10A7E8}" presName="vert0" presStyleCnt="0">
        <dgm:presLayoutVars>
          <dgm:dir/>
          <dgm:animOne val="branch"/>
          <dgm:animLvl val="lvl"/>
        </dgm:presLayoutVars>
      </dgm:prSet>
      <dgm:spPr/>
    </dgm:pt>
    <dgm:pt modelId="{1FC920F8-A3AB-4CAB-9ACB-BB7877792E10}" type="pres">
      <dgm:prSet presAssocID="{4F431442-4871-40BD-965A-E1722875E2FD}" presName="thickLine" presStyleLbl="alignNode1" presStyleIdx="0" presStyleCnt="2"/>
      <dgm:spPr/>
    </dgm:pt>
    <dgm:pt modelId="{572BB665-A880-49EE-A187-72C34DAEBF26}" type="pres">
      <dgm:prSet presAssocID="{4F431442-4871-40BD-965A-E1722875E2FD}" presName="horz1" presStyleCnt="0"/>
      <dgm:spPr/>
    </dgm:pt>
    <dgm:pt modelId="{454B87F5-3702-409C-B74B-CE22CBAFB637}" type="pres">
      <dgm:prSet presAssocID="{4F431442-4871-40BD-965A-E1722875E2FD}" presName="tx1" presStyleLbl="revTx" presStyleIdx="0" presStyleCnt="5"/>
      <dgm:spPr/>
    </dgm:pt>
    <dgm:pt modelId="{788933A9-4200-489D-B4E3-85377E125081}" type="pres">
      <dgm:prSet presAssocID="{4F431442-4871-40BD-965A-E1722875E2FD}" presName="vert1" presStyleCnt="0"/>
      <dgm:spPr/>
    </dgm:pt>
    <dgm:pt modelId="{5046688C-4653-4A15-AA7D-3DB13EC81564}" type="pres">
      <dgm:prSet presAssocID="{4F5718EE-C958-4875-BD6B-0E33DD257E8F}" presName="thickLine" presStyleLbl="alignNode1" presStyleIdx="1" presStyleCnt="2"/>
      <dgm:spPr/>
    </dgm:pt>
    <dgm:pt modelId="{96AA0468-CDAE-4BA7-8DA1-15D4FA3C75EE}" type="pres">
      <dgm:prSet presAssocID="{4F5718EE-C958-4875-BD6B-0E33DD257E8F}" presName="horz1" presStyleCnt="0"/>
      <dgm:spPr/>
    </dgm:pt>
    <dgm:pt modelId="{7D515218-3315-4431-BC8F-4A1B6854D5A5}" type="pres">
      <dgm:prSet presAssocID="{4F5718EE-C958-4875-BD6B-0E33DD257E8F}" presName="tx1" presStyleLbl="revTx" presStyleIdx="1" presStyleCnt="5"/>
      <dgm:spPr/>
    </dgm:pt>
    <dgm:pt modelId="{53403540-B81F-4347-9572-6F6E29938D86}" type="pres">
      <dgm:prSet presAssocID="{4F5718EE-C958-4875-BD6B-0E33DD257E8F}" presName="vert1" presStyleCnt="0"/>
      <dgm:spPr/>
    </dgm:pt>
    <dgm:pt modelId="{E6BD6C17-F3D9-47B8-BD24-3E9E24F35742}" type="pres">
      <dgm:prSet presAssocID="{D47A9F65-98AF-4BDD-8FD2-59B181A49365}" presName="vertSpace2a" presStyleCnt="0"/>
      <dgm:spPr/>
    </dgm:pt>
    <dgm:pt modelId="{8E924300-90A0-49A0-90CA-4D0E1EDCC5A6}" type="pres">
      <dgm:prSet presAssocID="{D47A9F65-98AF-4BDD-8FD2-59B181A49365}" presName="horz2" presStyleCnt="0"/>
      <dgm:spPr/>
    </dgm:pt>
    <dgm:pt modelId="{20A41639-D55C-41EB-98C9-D90FACBB9CD5}" type="pres">
      <dgm:prSet presAssocID="{D47A9F65-98AF-4BDD-8FD2-59B181A49365}" presName="horzSpace2" presStyleCnt="0"/>
      <dgm:spPr/>
    </dgm:pt>
    <dgm:pt modelId="{80A30B66-DEF4-440E-BCA6-CA82910CB053}" type="pres">
      <dgm:prSet presAssocID="{D47A9F65-98AF-4BDD-8FD2-59B181A49365}" presName="tx2" presStyleLbl="revTx" presStyleIdx="2" presStyleCnt="5"/>
      <dgm:spPr/>
    </dgm:pt>
    <dgm:pt modelId="{A9FFECEE-114C-4ED9-8C9E-FF87F85FFEC6}" type="pres">
      <dgm:prSet presAssocID="{D47A9F65-98AF-4BDD-8FD2-59B181A49365}" presName="vert2" presStyleCnt="0"/>
      <dgm:spPr/>
    </dgm:pt>
    <dgm:pt modelId="{31B82EF5-B4B5-4F31-A596-DD578722097B}" type="pres">
      <dgm:prSet presAssocID="{CF197C65-4D8C-42B7-A515-C441A0BB165B}" presName="horz3" presStyleCnt="0"/>
      <dgm:spPr/>
    </dgm:pt>
    <dgm:pt modelId="{3E70AB33-D6F1-401C-B4E4-F3E5604B8C31}" type="pres">
      <dgm:prSet presAssocID="{CF197C65-4D8C-42B7-A515-C441A0BB165B}" presName="horzSpace3" presStyleCnt="0"/>
      <dgm:spPr/>
    </dgm:pt>
    <dgm:pt modelId="{E3467290-6F9E-4C62-A8F2-198CC97118EE}" type="pres">
      <dgm:prSet presAssocID="{CF197C65-4D8C-42B7-A515-C441A0BB165B}" presName="tx3" presStyleLbl="revTx" presStyleIdx="3" presStyleCnt="5"/>
      <dgm:spPr/>
    </dgm:pt>
    <dgm:pt modelId="{A2E54719-CE69-4639-83A0-D581C2B47E62}" type="pres">
      <dgm:prSet presAssocID="{CF197C65-4D8C-42B7-A515-C441A0BB165B}" presName="vert3" presStyleCnt="0"/>
      <dgm:spPr/>
    </dgm:pt>
    <dgm:pt modelId="{93B22899-3F52-4318-976E-40C693F4C90A}" type="pres">
      <dgm:prSet presAssocID="{83889DF3-E6DD-4C28-8C50-059E5DF924E6}" presName="thinLine3" presStyleLbl="callout" presStyleIdx="0" presStyleCnt="2"/>
      <dgm:spPr/>
    </dgm:pt>
    <dgm:pt modelId="{344DE3CC-DB4A-4507-9A22-D80D56FF0039}" type="pres">
      <dgm:prSet presAssocID="{524A2AB5-57A9-4C8B-9C49-B9BDEDFA22E7}" presName="horz3" presStyleCnt="0"/>
      <dgm:spPr/>
    </dgm:pt>
    <dgm:pt modelId="{76983E08-00F3-4B4A-BF88-D0EC230CAEF5}" type="pres">
      <dgm:prSet presAssocID="{524A2AB5-57A9-4C8B-9C49-B9BDEDFA22E7}" presName="horzSpace3" presStyleCnt="0"/>
      <dgm:spPr/>
    </dgm:pt>
    <dgm:pt modelId="{C723F363-A6AB-4CE1-B622-61A294C965B7}" type="pres">
      <dgm:prSet presAssocID="{524A2AB5-57A9-4C8B-9C49-B9BDEDFA22E7}" presName="tx3" presStyleLbl="revTx" presStyleIdx="4" presStyleCnt="5"/>
      <dgm:spPr/>
    </dgm:pt>
    <dgm:pt modelId="{03712E7B-8707-44AE-BCDF-368B39B072D7}" type="pres">
      <dgm:prSet presAssocID="{524A2AB5-57A9-4C8B-9C49-B9BDEDFA22E7}" presName="vert3" presStyleCnt="0"/>
      <dgm:spPr/>
    </dgm:pt>
    <dgm:pt modelId="{4A3BDE6D-DBC3-4437-B84F-C1A932007241}" type="pres">
      <dgm:prSet presAssocID="{D47A9F65-98AF-4BDD-8FD2-59B181A49365}" presName="thinLine2b" presStyleLbl="callout" presStyleIdx="1" presStyleCnt="2"/>
      <dgm:spPr/>
    </dgm:pt>
    <dgm:pt modelId="{12257590-F9EF-4876-A696-5C5D7F8A37FB}" type="pres">
      <dgm:prSet presAssocID="{D47A9F65-98AF-4BDD-8FD2-59B181A49365}" presName="vertSpace2b" presStyleCnt="0"/>
      <dgm:spPr/>
    </dgm:pt>
  </dgm:ptLst>
  <dgm:cxnLst>
    <dgm:cxn modelId="{B9237201-A293-45A3-AB43-2017DD28E1AC}" srcId="{4F5718EE-C958-4875-BD6B-0E33DD257E8F}" destId="{D47A9F65-98AF-4BDD-8FD2-59B181A49365}" srcOrd="0" destOrd="0" parTransId="{65B095BC-C0A5-4CCE-94AD-341B79299C97}" sibTransId="{AC45AA51-D253-4982-835F-8318A34B8132}"/>
    <dgm:cxn modelId="{3CEA210A-4112-40C9-A7AC-CA705CE70368}" type="presOf" srcId="{4F431442-4871-40BD-965A-E1722875E2FD}" destId="{454B87F5-3702-409C-B74B-CE22CBAFB637}" srcOrd="0" destOrd="0" presId="urn:microsoft.com/office/officeart/2008/layout/LinedList"/>
    <dgm:cxn modelId="{74CC3717-B7FF-4EA4-BC4C-A92312260F37}" type="presOf" srcId="{CF197C65-4D8C-42B7-A515-C441A0BB165B}" destId="{E3467290-6F9E-4C62-A8F2-198CC97118EE}" srcOrd="0" destOrd="0" presId="urn:microsoft.com/office/officeart/2008/layout/LinedList"/>
    <dgm:cxn modelId="{D5BD6E5B-2671-46DC-91AB-4F4DC8CD8730}" srcId="{A46F3A0F-645E-434A-BE5D-22C95D10A7E8}" destId="{4F431442-4871-40BD-965A-E1722875E2FD}" srcOrd="0" destOrd="0" parTransId="{49F85731-8AFB-48FD-AC29-41579391F0C7}" sibTransId="{03E0AF2F-7592-4B0E-96FC-3BDF21F2CD90}"/>
    <dgm:cxn modelId="{6891FA5D-FA1C-4D98-BFFB-F716A93A4F82}" type="presOf" srcId="{524A2AB5-57A9-4C8B-9C49-B9BDEDFA22E7}" destId="{C723F363-A6AB-4CE1-B622-61A294C965B7}" srcOrd="0" destOrd="0" presId="urn:microsoft.com/office/officeart/2008/layout/LinedList"/>
    <dgm:cxn modelId="{9B851A51-810A-440C-AA14-E6E4A9492F79}" srcId="{D47A9F65-98AF-4BDD-8FD2-59B181A49365}" destId="{524A2AB5-57A9-4C8B-9C49-B9BDEDFA22E7}" srcOrd="1" destOrd="0" parTransId="{202921B4-4098-43D9-A49B-6C2A840BAE74}" sibTransId="{90CD291E-C576-4BAA-B3B8-6634F75D5337}"/>
    <dgm:cxn modelId="{2E6C9251-6299-4AF1-9E0A-8B7EF777BBD7}" type="presOf" srcId="{D47A9F65-98AF-4BDD-8FD2-59B181A49365}" destId="{80A30B66-DEF4-440E-BCA6-CA82910CB053}" srcOrd="0" destOrd="0" presId="urn:microsoft.com/office/officeart/2008/layout/LinedList"/>
    <dgm:cxn modelId="{41F8735A-96F9-43E8-A9E4-3C8182DA494B}" type="presOf" srcId="{4F5718EE-C958-4875-BD6B-0E33DD257E8F}" destId="{7D515218-3315-4431-BC8F-4A1B6854D5A5}" srcOrd="0" destOrd="0" presId="urn:microsoft.com/office/officeart/2008/layout/LinedList"/>
    <dgm:cxn modelId="{5A22E092-22DE-47C5-AE60-6B374E5ACBF7}" srcId="{D47A9F65-98AF-4BDD-8FD2-59B181A49365}" destId="{CF197C65-4D8C-42B7-A515-C441A0BB165B}" srcOrd="0" destOrd="0" parTransId="{586F3245-C59C-4205-8474-37F5A9DD63C9}" sibTransId="{83889DF3-E6DD-4C28-8C50-059E5DF924E6}"/>
    <dgm:cxn modelId="{2F8DF2E2-6961-4246-9927-D12BF8407221}" type="presOf" srcId="{A46F3A0F-645E-434A-BE5D-22C95D10A7E8}" destId="{354BB41A-B586-4C91-8B3C-5261330373A5}" srcOrd="0" destOrd="0" presId="urn:microsoft.com/office/officeart/2008/layout/LinedList"/>
    <dgm:cxn modelId="{D7B311F6-CAAE-4FC8-A805-E555A952C485}" srcId="{A46F3A0F-645E-434A-BE5D-22C95D10A7E8}" destId="{4F5718EE-C958-4875-BD6B-0E33DD257E8F}" srcOrd="1" destOrd="0" parTransId="{5543BBF4-F941-4193-B7EC-6005CE4F4D8D}" sibTransId="{ED4F32AA-D62C-4903-9F82-0B0D4774FFFB}"/>
    <dgm:cxn modelId="{ECEB4EA1-6447-434D-A304-4B6C4179006B}" type="presParOf" srcId="{354BB41A-B586-4C91-8B3C-5261330373A5}" destId="{1FC920F8-A3AB-4CAB-9ACB-BB7877792E10}" srcOrd="0" destOrd="0" presId="urn:microsoft.com/office/officeart/2008/layout/LinedList"/>
    <dgm:cxn modelId="{0DDBBE19-E69A-4A11-B85D-E5ADBA8C1C60}" type="presParOf" srcId="{354BB41A-B586-4C91-8B3C-5261330373A5}" destId="{572BB665-A880-49EE-A187-72C34DAEBF26}" srcOrd="1" destOrd="0" presId="urn:microsoft.com/office/officeart/2008/layout/LinedList"/>
    <dgm:cxn modelId="{98569929-3F33-4E8A-8E8D-D2C351F48103}" type="presParOf" srcId="{572BB665-A880-49EE-A187-72C34DAEBF26}" destId="{454B87F5-3702-409C-B74B-CE22CBAFB637}" srcOrd="0" destOrd="0" presId="urn:microsoft.com/office/officeart/2008/layout/LinedList"/>
    <dgm:cxn modelId="{7BDEF9BA-FF14-4F32-9370-9676D32DC681}" type="presParOf" srcId="{572BB665-A880-49EE-A187-72C34DAEBF26}" destId="{788933A9-4200-489D-B4E3-85377E125081}" srcOrd="1" destOrd="0" presId="urn:microsoft.com/office/officeart/2008/layout/LinedList"/>
    <dgm:cxn modelId="{F1B64780-FF1C-45CF-8EEB-8FA90015D3AE}" type="presParOf" srcId="{354BB41A-B586-4C91-8B3C-5261330373A5}" destId="{5046688C-4653-4A15-AA7D-3DB13EC81564}" srcOrd="2" destOrd="0" presId="urn:microsoft.com/office/officeart/2008/layout/LinedList"/>
    <dgm:cxn modelId="{14FBA2F0-9F67-4162-BA97-76A02A768B28}" type="presParOf" srcId="{354BB41A-B586-4C91-8B3C-5261330373A5}" destId="{96AA0468-CDAE-4BA7-8DA1-15D4FA3C75EE}" srcOrd="3" destOrd="0" presId="urn:microsoft.com/office/officeart/2008/layout/LinedList"/>
    <dgm:cxn modelId="{821E4697-868D-4A8D-8D83-C484497207EE}" type="presParOf" srcId="{96AA0468-CDAE-4BA7-8DA1-15D4FA3C75EE}" destId="{7D515218-3315-4431-BC8F-4A1B6854D5A5}" srcOrd="0" destOrd="0" presId="urn:microsoft.com/office/officeart/2008/layout/LinedList"/>
    <dgm:cxn modelId="{01C21DB4-57A5-4EEA-9D67-3DA66686A448}" type="presParOf" srcId="{96AA0468-CDAE-4BA7-8DA1-15D4FA3C75EE}" destId="{53403540-B81F-4347-9572-6F6E29938D86}" srcOrd="1" destOrd="0" presId="urn:microsoft.com/office/officeart/2008/layout/LinedList"/>
    <dgm:cxn modelId="{0BA2FF05-5D59-4E52-9915-2E15F1DED751}" type="presParOf" srcId="{53403540-B81F-4347-9572-6F6E29938D86}" destId="{E6BD6C17-F3D9-47B8-BD24-3E9E24F35742}" srcOrd="0" destOrd="0" presId="urn:microsoft.com/office/officeart/2008/layout/LinedList"/>
    <dgm:cxn modelId="{C4C25FFD-613D-40F8-A9F5-9152C44CD4F4}" type="presParOf" srcId="{53403540-B81F-4347-9572-6F6E29938D86}" destId="{8E924300-90A0-49A0-90CA-4D0E1EDCC5A6}" srcOrd="1" destOrd="0" presId="urn:microsoft.com/office/officeart/2008/layout/LinedList"/>
    <dgm:cxn modelId="{F56A1757-5393-4E0E-B262-14D7C21BA49B}" type="presParOf" srcId="{8E924300-90A0-49A0-90CA-4D0E1EDCC5A6}" destId="{20A41639-D55C-41EB-98C9-D90FACBB9CD5}" srcOrd="0" destOrd="0" presId="urn:microsoft.com/office/officeart/2008/layout/LinedList"/>
    <dgm:cxn modelId="{08F5A102-820F-4FD0-8A03-0D73F7285E2A}" type="presParOf" srcId="{8E924300-90A0-49A0-90CA-4D0E1EDCC5A6}" destId="{80A30B66-DEF4-440E-BCA6-CA82910CB053}" srcOrd="1" destOrd="0" presId="urn:microsoft.com/office/officeart/2008/layout/LinedList"/>
    <dgm:cxn modelId="{3F108046-8E3A-4BEB-BA73-6239FFC0764C}" type="presParOf" srcId="{8E924300-90A0-49A0-90CA-4D0E1EDCC5A6}" destId="{A9FFECEE-114C-4ED9-8C9E-FF87F85FFEC6}" srcOrd="2" destOrd="0" presId="urn:microsoft.com/office/officeart/2008/layout/LinedList"/>
    <dgm:cxn modelId="{7223DA38-61B0-4609-A530-0B01B88B7BF7}" type="presParOf" srcId="{A9FFECEE-114C-4ED9-8C9E-FF87F85FFEC6}" destId="{31B82EF5-B4B5-4F31-A596-DD578722097B}" srcOrd="0" destOrd="0" presId="urn:microsoft.com/office/officeart/2008/layout/LinedList"/>
    <dgm:cxn modelId="{D361FBAF-F4CB-46F0-AD4E-985685624F44}" type="presParOf" srcId="{31B82EF5-B4B5-4F31-A596-DD578722097B}" destId="{3E70AB33-D6F1-401C-B4E4-F3E5604B8C31}" srcOrd="0" destOrd="0" presId="urn:microsoft.com/office/officeart/2008/layout/LinedList"/>
    <dgm:cxn modelId="{7E4247FF-FFF9-4FCB-B875-F662105CC9CF}" type="presParOf" srcId="{31B82EF5-B4B5-4F31-A596-DD578722097B}" destId="{E3467290-6F9E-4C62-A8F2-198CC97118EE}" srcOrd="1" destOrd="0" presId="urn:microsoft.com/office/officeart/2008/layout/LinedList"/>
    <dgm:cxn modelId="{AFCC9D88-9AA5-4946-960F-29F5DF08887F}" type="presParOf" srcId="{31B82EF5-B4B5-4F31-A596-DD578722097B}" destId="{A2E54719-CE69-4639-83A0-D581C2B47E62}" srcOrd="2" destOrd="0" presId="urn:microsoft.com/office/officeart/2008/layout/LinedList"/>
    <dgm:cxn modelId="{2C07C54B-F9AA-4D19-949C-5AE19D1E2EA2}" type="presParOf" srcId="{A9FFECEE-114C-4ED9-8C9E-FF87F85FFEC6}" destId="{93B22899-3F52-4318-976E-40C693F4C90A}" srcOrd="1" destOrd="0" presId="urn:microsoft.com/office/officeart/2008/layout/LinedList"/>
    <dgm:cxn modelId="{22672AF4-FB7D-4165-8B6A-E1048EBAE12E}" type="presParOf" srcId="{A9FFECEE-114C-4ED9-8C9E-FF87F85FFEC6}" destId="{344DE3CC-DB4A-4507-9A22-D80D56FF0039}" srcOrd="2" destOrd="0" presId="urn:microsoft.com/office/officeart/2008/layout/LinedList"/>
    <dgm:cxn modelId="{58474569-840F-46FB-A272-AB7AF28C16EF}" type="presParOf" srcId="{344DE3CC-DB4A-4507-9A22-D80D56FF0039}" destId="{76983E08-00F3-4B4A-BF88-D0EC230CAEF5}" srcOrd="0" destOrd="0" presId="urn:microsoft.com/office/officeart/2008/layout/LinedList"/>
    <dgm:cxn modelId="{18043632-6680-4177-83FB-DFD5FD16B212}" type="presParOf" srcId="{344DE3CC-DB4A-4507-9A22-D80D56FF0039}" destId="{C723F363-A6AB-4CE1-B622-61A294C965B7}" srcOrd="1" destOrd="0" presId="urn:microsoft.com/office/officeart/2008/layout/LinedList"/>
    <dgm:cxn modelId="{B51486DC-9660-4C35-88D7-09D4D14FE688}" type="presParOf" srcId="{344DE3CC-DB4A-4507-9A22-D80D56FF0039}" destId="{03712E7B-8707-44AE-BCDF-368B39B072D7}" srcOrd="2" destOrd="0" presId="urn:microsoft.com/office/officeart/2008/layout/LinedList"/>
    <dgm:cxn modelId="{2EEDEC57-03C3-4023-85FA-F507AFEBBBF0}" type="presParOf" srcId="{53403540-B81F-4347-9572-6F6E29938D86}" destId="{4A3BDE6D-DBC3-4437-B84F-C1A932007241}" srcOrd="2" destOrd="0" presId="urn:microsoft.com/office/officeart/2008/layout/LinedList"/>
    <dgm:cxn modelId="{465CB5D0-8412-403D-9D33-B1B1CD208D10}" type="presParOf" srcId="{53403540-B81F-4347-9572-6F6E29938D86}" destId="{12257590-F9EF-4876-A696-5C5D7F8A37FB}" srcOrd="3"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B3EB81E5-089A-4038-A987-9D50AE614CD1}" type="doc">
      <dgm:prSet loTypeId="urn:microsoft.com/office/officeart/2008/layout/LinedList" loCatId="list" qsTypeId="urn:microsoft.com/office/officeart/2005/8/quickstyle/simple1" qsCatId="simple" csTypeId="urn:microsoft.com/office/officeart/2005/8/colors/accent1_2" csCatId="accent1" phldr="1"/>
      <dgm:spPr/>
      <dgm:t>
        <a:bodyPr/>
        <a:lstStyle/>
        <a:p>
          <a:endParaRPr lang="fi-FI"/>
        </a:p>
      </dgm:t>
    </dgm:pt>
    <dgm:pt modelId="{8A12346A-8482-4C62-8B46-6CB334402311}">
      <dgm:prSet custT="1"/>
      <dgm:spPr/>
      <dgm:t>
        <a:bodyPr/>
        <a:lstStyle/>
        <a:p>
          <a:r>
            <a:rPr lang="fi-FI" sz="1800" dirty="0" err="1">
              <a:solidFill>
                <a:srgbClr val="FF0000"/>
              </a:solidFill>
            </a:rPr>
            <a:t>Not</a:t>
          </a:r>
          <a:r>
            <a:rPr lang="fi-FI" sz="1800" dirty="0">
              <a:solidFill>
                <a:srgbClr val="FF0000"/>
              </a:solidFill>
            </a:rPr>
            <a:t> </a:t>
          </a:r>
          <a:r>
            <a:rPr lang="fi-FI" sz="1800" dirty="0" err="1">
              <a:solidFill>
                <a:srgbClr val="FF0000"/>
              </a:solidFill>
            </a:rPr>
            <a:t>all</a:t>
          </a:r>
          <a:r>
            <a:rPr lang="fi-FI" sz="1800" dirty="0">
              <a:solidFill>
                <a:srgbClr val="FF0000"/>
              </a:solidFill>
            </a:rPr>
            <a:t> </a:t>
          </a:r>
          <a:r>
            <a:rPr lang="fi-FI" sz="1800" dirty="0" err="1">
              <a:solidFill>
                <a:srgbClr val="FF0000"/>
              </a:solidFill>
            </a:rPr>
            <a:t>share-holders</a:t>
          </a:r>
          <a:r>
            <a:rPr lang="fi-FI" sz="1800" dirty="0">
              <a:solidFill>
                <a:srgbClr val="FF0000"/>
              </a:solidFill>
            </a:rPr>
            <a:t> </a:t>
          </a:r>
          <a:r>
            <a:rPr lang="fi-FI" sz="1800" dirty="0" err="1">
              <a:solidFill>
                <a:srgbClr val="FF0000"/>
              </a:solidFill>
            </a:rPr>
            <a:t>get</a:t>
          </a:r>
          <a:r>
            <a:rPr lang="fi-FI" sz="1800" dirty="0">
              <a:solidFill>
                <a:srgbClr val="FF0000"/>
              </a:solidFill>
            </a:rPr>
            <a:t> </a:t>
          </a:r>
          <a:r>
            <a:rPr lang="fi-FI" sz="1800" dirty="0" err="1">
              <a:solidFill>
                <a:srgbClr val="FF0000"/>
              </a:solidFill>
            </a:rPr>
            <a:t>the</a:t>
          </a:r>
          <a:r>
            <a:rPr lang="fi-FI" sz="1800" dirty="0">
              <a:solidFill>
                <a:srgbClr val="FF0000"/>
              </a:solidFill>
            </a:rPr>
            <a:t> </a:t>
          </a:r>
          <a:r>
            <a:rPr lang="fi-FI" sz="1800" dirty="0" err="1">
              <a:solidFill>
                <a:srgbClr val="FF0000"/>
              </a:solidFill>
            </a:rPr>
            <a:t>right</a:t>
          </a:r>
          <a:r>
            <a:rPr lang="fi-FI" sz="1800" dirty="0">
              <a:solidFill>
                <a:srgbClr val="FF0000"/>
              </a:solidFill>
            </a:rPr>
            <a:t> of </a:t>
          </a:r>
          <a:r>
            <a:rPr lang="fi-FI" sz="1800" dirty="0" err="1">
              <a:solidFill>
                <a:srgbClr val="FF0000"/>
              </a:solidFill>
            </a:rPr>
            <a:t>exit</a:t>
          </a:r>
          <a:r>
            <a:rPr lang="fi-FI" sz="1800" dirty="0">
              <a:solidFill>
                <a:srgbClr val="FF0000"/>
              </a:solidFill>
            </a:rPr>
            <a:t> and </a:t>
          </a:r>
          <a:r>
            <a:rPr lang="fi-FI" sz="1800" dirty="0" err="1">
              <a:solidFill>
                <a:srgbClr val="FF0000"/>
              </a:solidFill>
            </a:rPr>
            <a:t>thus</a:t>
          </a:r>
          <a:r>
            <a:rPr lang="fi-FI" sz="1800" dirty="0">
              <a:solidFill>
                <a:srgbClr val="FF0000"/>
              </a:solidFill>
            </a:rPr>
            <a:t>, </a:t>
          </a:r>
        </a:p>
      </dgm:t>
    </dgm:pt>
    <dgm:pt modelId="{6ADD6122-9EAB-4F7B-9CC6-4A5F954137E4}" type="parTrans" cxnId="{C52CA59A-8B47-411A-BCD0-8312935D1797}">
      <dgm:prSet/>
      <dgm:spPr/>
      <dgm:t>
        <a:bodyPr/>
        <a:lstStyle/>
        <a:p>
          <a:endParaRPr lang="fi-FI"/>
        </a:p>
      </dgm:t>
    </dgm:pt>
    <dgm:pt modelId="{D07D2585-026C-44B6-AD76-974A9C6C1336}" type="sibTrans" cxnId="{C52CA59A-8B47-411A-BCD0-8312935D1797}">
      <dgm:prSet/>
      <dgm:spPr/>
      <dgm:t>
        <a:bodyPr/>
        <a:lstStyle/>
        <a:p>
          <a:endParaRPr lang="fi-FI"/>
        </a:p>
      </dgm:t>
    </dgm:pt>
    <dgm:pt modelId="{1056E6DB-24DA-4744-B695-8D533B1A31B7}">
      <dgm:prSet custT="1"/>
      <dgm:spPr/>
      <dgm:t>
        <a:bodyPr/>
        <a:lstStyle/>
        <a:p>
          <a:r>
            <a:rPr lang="fi-FI" sz="1800" dirty="0" err="1"/>
            <a:t>Mandat-ory</a:t>
          </a:r>
          <a:r>
            <a:rPr lang="fi-FI" sz="1800" dirty="0"/>
            <a:t> </a:t>
          </a:r>
          <a:r>
            <a:rPr lang="fi-FI" sz="1800" dirty="0" err="1"/>
            <a:t>bid</a:t>
          </a:r>
          <a:r>
            <a:rPr lang="fi-FI" sz="1800" dirty="0"/>
            <a:t> is </a:t>
          </a:r>
          <a:r>
            <a:rPr lang="fi-FI" sz="1800" dirty="0" err="1"/>
            <a:t>needed</a:t>
          </a:r>
          <a:r>
            <a:rPr lang="fi-FI" sz="1800" dirty="0"/>
            <a:t>: </a:t>
          </a:r>
        </a:p>
      </dgm:t>
    </dgm:pt>
    <dgm:pt modelId="{4B20A340-C2B2-41F8-82A8-6B0B80FF9F17}" type="parTrans" cxnId="{AC753002-DF38-484E-B438-51F85A284F36}">
      <dgm:prSet/>
      <dgm:spPr/>
      <dgm:t>
        <a:bodyPr/>
        <a:lstStyle/>
        <a:p>
          <a:endParaRPr lang="fi-FI"/>
        </a:p>
      </dgm:t>
    </dgm:pt>
    <dgm:pt modelId="{187B7C7C-C696-4D63-891D-BA5F4EF188CC}" type="sibTrans" cxnId="{AC753002-DF38-484E-B438-51F85A284F36}">
      <dgm:prSet/>
      <dgm:spPr/>
      <dgm:t>
        <a:bodyPr/>
        <a:lstStyle/>
        <a:p>
          <a:endParaRPr lang="fi-FI"/>
        </a:p>
      </dgm:t>
    </dgm:pt>
    <dgm:pt modelId="{99D85350-3A0F-4EE7-A215-005205AA72C1}">
      <dgm:prSet/>
      <dgm:spPr/>
      <dgm:t>
        <a:bodyPr/>
        <a:lstStyle/>
        <a:p>
          <a:r>
            <a:rPr lang="fi-FI"/>
            <a:t>The price is strictly regulated</a:t>
          </a:r>
        </a:p>
      </dgm:t>
    </dgm:pt>
    <dgm:pt modelId="{95E09FE0-C6C6-44C0-9BD3-27B4B36DAA32}" type="parTrans" cxnId="{E99B8DCD-A0FB-4609-A992-17269FEEBE84}">
      <dgm:prSet/>
      <dgm:spPr/>
      <dgm:t>
        <a:bodyPr/>
        <a:lstStyle/>
        <a:p>
          <a:endParaRPr lang="fi-FI"/>
        </a:p>
      </dgm:t>
    </dgm:pt>
    <dgm:pt modelId="{8D5E8926-4A3B-41DF-A163-0799E1B1B1D4}" type="sibTrans" cxnId="{E99B8DCD-A0FB-4609-A992-17269FEEBE84}">
      <dgm:prSet/>
      <dgm:spPr/>
      <dgm:t>
        <a:bodyPr/>
        <a:lstStyle/>
        <a:p>
          <a:endParaRPr lang="fi-FI"/>
        </a:p>
      </dgm:t>
    </dgm:pt>
    <dgm:pt modelId="{0ACB8118-2EBE-47A4-8A1C-36148908D942}">
      <dgm:prSet/>
      <dgm:spPr/>
      <dgm:t>
        <a:bodyPr/>
        <a:lstStyle/>
        <a:p>
          <a:r>
            <a:rPr lang="fi-FI"/>
            <a:t>Highest price paid by the bidder or </a:t>
          </a:r>
        </a:p>
      </dgm:t>
    </dgm:pt>
    <dgm:pt modelId="{A3552805-EEB9-4AB0-94FD-468F25897FBB}" type="parTrans" cxnId="{AA5F187E-98CC-403D-A072-BF5793D9F459}">
      <dgm:prSet/>
      <dgm:spPr/>
      <dgm:t>
        <a:bodyPr/>
        <a:lstStyle/>
        <a:p>
          <a:endParaRPr lang="fi-FI"/>
        </a:p>
      </dgm:t>
    </dgm:pt>
    <dgm:pt modelId="{42F03D82-6970-43DF-9A70-97C9C14B773C}" type="sibTrans" cxnId="{AA5F187E-98CC-403D-A072-BF5793D9F459}">
      <dgm:prSet/>
      <dgm:spPr/>
      <dgm:t>
        <a:bodyPr/>
        <a:lstStyle/>
        <a:p>
          <a:endParaRPr lang="fi-FI"/>
        </a:p>
      </dgm:t>
    </dgm:pt>
    <dgm:pt modelId="{DE49DBD8-3447-474D-8539-04674CF061FF}">
      <dgm:prSet/>
      <dgm:spPr/>
      <dgm:t>
        <a:bodyPr/>
        <a:lstStyle/>
        <a:p>
          <a:r>
            <a:rPr lang="fi-FI"/>
            <a:t>Market based price criteria </a:t>
          </a:r>
        </a:p>
      </dgm:t>
    </dgm:pt>
    <dgm:pt modelId="{850F9BB2-BB16-4C66-AA5A-CE0A776210DB}" type="parTrans" cxnId="{E82D5834-C0CF-4584-9CAC-3DB76B17AF85}">
      <dgm:prSet/>
      <dgm:spPr/>
      <dgm:t>
        <a:bodyPr/>
        <a:lstStyle/>
        <a:p>
          <a:endParaRPr lang="fi-FI"/>
        </a:p>
      </dgm:t>
    </dgm:pt>
    <dgm:pt modelId="{BA11EF8C-612E-472D-93E5-017FBA843B3B}" type="sibTrans" cxnId="{E82D5834-C0CF-4584-9CAC-3DB76B17AF85}">
      <dgm:prSet/>
      <dgm:spPr/>
      <dgm:t>
        <a:bodyPr/>
        <a:lstStyle/>
        <a:p>
          <a:endParaRPr lang="fi-FI"/>
        </a:p>
      </dgm:t>
    </dgm:pt>
    <dgm:pt modelId="{64CE362F-777D-48B9-A32F-F93209815246}" type="pres">
      <dgm:prSet presAssocID="{B3EB81E5-089A-4038-A987-9D50AE614CD1}" presName="vert0" presStyleCnt="0">
        <dgm:presLayoutVars>
          <dgm:dir/>
          <dgm:animOne val="branch"/>
          <dgm:animLvl val="lvl"/>
        </dgm:presLayoutVars>
      </dgm:prSet>
      <dgm:spPr/>
    </dgm:pt>
    <dgm:pt modelId="{57BBF322-046C-4D16-B5AB-828C476118CB}" type="pres">
      <dgm:prSet presAssocID="{8A12346A-8482-4C62-8B46-6CB334402311}" presName="thickLine" presStyleLbl="alignNode1" presStyleIdx="0" presStyleCnt="2"/>
      <dgm:spPr/>
    </dgm:pt>
    <dgm:pt modelId="{28644C63-39C4-465E-A1F5-4B2ACE91814C}" type="pres">
      <dgm:prSet presAssocID="{8A12346A-8482-4C62-8B46-6CB334402311}" presName="horz1" presStyleCnt="0"/>
      <dgm:spPr/>
    </dgm:pt>
    <dgm:pt modelId="{BD38DF41-68BE-4C56-957A-494170470EE0}" type="pres">
      <dgm:prSet presAssocID="{8A12346A-8482-4C62-8B46-6CB334402311}" presName="tx1" presStyleLbl="revTx" presStyleIdx="0" presStyleCnt="5"/>
      <dgm:spPr/>
    </dgm:pt>
    <dgm:pt modelId="{D7AE27E3-E189-4C84-9C38-450F00D0D248}" type="pres">
      <dgm:prSet presAssocID="{8A12346A-8482-4C62-8B46-6CB334402311}" presName="vert1" presStyleCnt="0"/>
      <dgm:spPr/>
    </dgm:pt>
    <dgm:pt modelId="{19F7B3A7-FCDA-4DB2-8F85-5DCF7964EDD6}" type="pres">
      <dgm:prSet presAssocID="{1056E6DB-24DA-4744-B695-8D533B1A31B7}" presName="thickLine" presStyleLbl="alignNode1" presStyleIdx="1" presStyleCnt="2"/>
      <dgm:spPr/>
    </dgm:pt>
    <dgm:pt modelId="{2F751479-264C-413B-8A84-05F9222AFEB2}" type="pres">
      <dgm:prSet presAssocID="{1056E6DB-24DA-4744-B695-8D533B1A31B7}" presName="horz1" presStyleCnt="0"/>
      <dgm:spPr/>
    </dgm:pt>
    <dgm:pt modelId="{CFE091CF-F097-40E2-A46E-7712E8E22814}" type="pres">
      <dgm:prSet presAssocID="{1056E6DB-24DA-4744-B695-8D533B1A31B7}" presName="tx1" presStyleLbl="revTx" presStyleIdx="1" presStyleCnt="5"/>
      <dgm:spPr/>
    </dgm:pt>
    <dgm:pt modelId="{BB2B778D-AD17-4553-8698-B4EEC8869E54}" type="pres">
      <dgm:prSet presAssocID="{1056E6DB-24DA-4744-B695-8D533B1A31B7}" presName="vert1" presStyleCnt="0"/>
      <dgm:spPr/>
    </dgm:pt>
    <dgm:pt modelId="{EA4F4C9D-36A7-4456-83A0-2C6DF63B820C}" type="pres">
      <dgm:prSet presAssocID="{99D85350-3A0F-4EE7-A215-005205AA72C1}" presName="vertSpace2a" presStyleCnt="0"/>
      <dgm:spPr/>
    </dgm:pt>
    <dgm:pt modelId="{91153413-3117-4E85-8C1C-39E15B251EE2}" type="pres">
      <dgm:prSet presAssocID="{99D85350-3A0F-4EE7-A215-005205AA72C1}" presName="horz2" presStyleCnt="0"/>
      <dgm:spPr/>
    </dgm:pt>
    <dgm:pt modelId="{3C2DDE35-D7CC-4A95-AC54-B878F562338E}" type="pres">
      <dgm:prSet presAssocID="{99D85350-3A0F-4EE7-A215-005205AA72C1}" presName="horzSpace2" presStyleCnt="0"/>
      <dgm:spPr/>
    </dgm:pt>
    <dgm:pt modelId="{0A2D3033-DA90-429D-9802-D766FD6B7447}" type="pres">
      <dgm:prSet presAssocID="{99D85350-3A0F-4EE7-A215-005205AA72C1}" presName="tx2" presStyleLbl="revTx" presStyleIdx="2" presStyleCnt="5"/>
      <dgm:spPr/>
    </dgm:pt>
    <dgm:pt modelId="{B1B03DC7-624E-45F4-BADB-261B7A54CEB3}" type="pres">
      <dgm:prSet presAssocID="{99D85350-3A0F-4EE7-A215-005205AA72C1}" presName="vert2" presStyleCnt="0"/>
      <dgm:spPr/>
    </dgm:pt>
    <dgm:pt modelId="{5DCB4159-A0DF-4907-8CA9-5A8213E1303F}" type="pres">
      <dgm:prSet presAssocID="{0ACB8118-2EBE-47A4-8A1C-36148908D942}" presName="horz3" presStyleCnt="0"/>
      <dgm:spPr/>
    </dgm:pt>
    <dgm:pt modelId="{59BAB1B0-CAF2-4891-9B39-DBD2060F303D}" type="pres">
      <dgm:prSet presAssocID="{0ACB8118-2EBE-47A4-8A1C-36148908D942}" presName="horzSpace3" presStyleCnt="0"/>
      <dgm:spPr/>
    </dgm:pt>
    <dgm:pt modelId="{E5DFFB74-0B56-459A-AE15-8F862D0E96A2}" type="pres">
      <dgm:prSet presAssocID="{0ACB8118-2EBE-47A4-8A1C-36148908D942}" presName="tx3" presStyleLbl="revTx" presStyleIdx="3" presStyleCnt="5"/>
      <dgm:spPr/>
    </dgm:pt>
    <dgm:pt modelId="{450692A3-C25C-4245-A42F-88E4C4480930}" type="pres">
      <dgm:prSet presAssocID="{0ACB8118-2EBE-47A4-8A1C-36148908D942}" presName="vert3" presStyleCnt="0"/>
      <dgm:spPr/>
    </dgm:pt>
    <dgm:pt modelId="{1EEB6294-1E08-45E9-92F0-A6C773E6463F}" type="pres">
      <dgm:prSet presAssocID="{42F03D82-6970-43DF-9A70-97C9C14B773C}" presName="thinLine3" presStyleLbl="callout" presStyleIdx="0" presStyleCnt="2"/>
      <dgm:spPr/>
    </dgm:pt>
    <dgm:pt modelId="{BE96F859-FAF6-4AA7-A83E-1BE74919106C}" type="pres">
      <dgm:prSet presAssocID="{DE49DBD8-3447-474D-8539-04674CF061FF}" presName="horz3" presStyleCnt="0"/>
      <dgm:spPr/>
    </dgm:pt>
    <dgm:pt modelId="{3351CC35-B544-4F32-94D6-871A3388BD44}" type="pres">
      <dgm:prSet presAssocID="{DE49DBD8-3447-474D-8539-04674CF061FF}" presName="horzSpace3" presStyleCnt="0"/>
      <dgm:spPr/>
    </dgm:pt>
    <dgm:pt modelId="{6DFACEB9-A66C-4F37-8A43-37BC3CEDA9B2}" type="pres">
      <dgm:prSet presAssocID="{DE49DBD8-3447-474D-8539-04674CF061FF}" presName="tx3" presStyleLbl="revTx" presStyleIdx="4" presStyleCnt="5"/>
      <dgm:spPr/>
    </dgm:pt>
    <dgm:pt modelId="{B735FA39-6809-4F22-ABD2-A388E418C001}" type="pres">
      <dgm:prSet presAssocID="{DE49DBD8-3447-474D-8539-04674CF061FF}" presName="vert3" presStyleCnt="0"/>
      <dgm:spPr/>
    </dgm:pt>
    <dgm:pt modelId="{8B4CA3AC-34FC-491E-9D84-D92CB86CB8F3}" type="pres">
      <dgm:prSet presAssocID="{99D85350-3A0F-4EE7-A215-005205AA72C1}" presName="thinLine2b" presStyleLbl="callout" presStyleIdx="1" presStyleCnt="2"/>
      <dgm:spPr/>
    </dgm:pt>
    <dgm:pt modelId="{F50481D5-371E-4A3B-9D7D-5943ECA73353}" type="pres">
      <dgm:prSet presAssocID="{99D85350-3A0F-4EE7-A215-005205AA72C1}" presName="vertSpace2b" presStyleCnt="0"/>
      <dgm:spPr/>
    </dgm:pt>
  </dgm:ptLst>
  <dgm:cxnLst>
    <dgm:cxn modelId="{AC753002-DF38-484E-B438-51F85A284F36}" srcId="{B3EB81E5-089A-4038-A987-9D50AE614CD1}" destId="{1056E6DB-24DA-4744-B695-8D533B1A31B7}" srcOrd="1" destOrd="0" parTransId="{4B20A340-C2B2-41F8-82A8-6B0B80FF9F17}" sibTransId="{187B7C7C-C696-4D63-891D-BA5F4EF188CC}"/>
    <dgm:cxn modelId="{0345491F-8C4C-4038-8A4C-D1B214B1547F}" type="presOf" srcId="{1056E6DB-24DA-4744-B695-8D533B1A31B7}" destId="{CFE091CF-F097-40E2-A46E-7712E8E22814}" srcOrd="0" destOrd="0" presId="urn:microsoft.com/office/officeart/2008/layout/LinedList"/>
    <dgm:cxn modelId="{8A010128-A9A9-4E47-9839-F5428647AB94}" type="presOf" srcId="{0ACB8118-2EBE-47A4-8A1C-36148908D942}" destId="{E5DFFB74-0B56-459A-AE15-8F862D0E96A2}" srcOrd="0" destOrd="0" presId="urn:microsoft.com/office/officeart/2008/layout/LinedList"/>
    <dgm:cxn modelId="{E82D5834-C0CF-4584-9CAC-3DB76B17AF85}" srcId="{99D85350-3A0F-4EE7-A215-005205AA72C1}" destId="{DE49DBD8-3447-474D-8539-04674CF061FF}" srcOrd="1" destOrd="0" parTransId="{850F9BB2-BB16-4C66-AA5A-CE0A776210DB}" sibTransId="{BA11EF8C-612E-472D-93E5-017FBA843B3B}"/>
    <dgm:cxn modelId="{8E6BE852-DF4F-44BF-B738-94B06399FCCE}" type="presOf" srcId="{B3EB81E5-089A-4038-A987-9D50AE614CD1}" destId="{64CE362F-777D-48B9-A32F-F93209815246}" srcOrd="0" destOrd="0" presId="urn:microsoft.com/office/officeart/2008/layout/LinedList"/>
    <dgm:cxn modelId="{AA5F187E-98CC-403D-A072-BF5793D9F459}" srcId="{99D85350-3A0F-4EE7-A215-005205AA72C1}" destId="{0ACB8118-2EBE-47A4-8A1C-36148908D942}" srcOrd="0" destOrd="0" parTransId="{A3552805-EEB9-4AB0-94FD-468F25897FBB}" sibTransId="{42F03D82-6970-43DF-9A70-97C9C14B773C}"/>
    <dgm:cxn modelId="{C52CA59A-8B47-411A-BCD0-8312935D1797}" srcId="{B3EB81E5-089A-4038-A987-9D50AE614CD1}" destId="{8A12346A-8482-4C62-8B46-6CB334402311}" srcOrd="0" destOrd="0" parTransId="{6ADD6122-9EAB-4F7B-9CC6-4A5F954137E4}" sibTransId="{D07D2585-026C-44B6-AD76-974A9C6C1336}"/>
    <dgm:cxn modelId="{780BD2A2-814A-4B5F-9447-34DC8F8DB359}" type="presOf" srcId="{DE49DBD8-3447-474D-8539-04674CF061FF}" destId="{6DFACEB9-A66C-4F37-8A43-37BC3CEDA9B2}" srcOrd="0" destOrd="0" presId="urn:microsoft.com/office/officeart/2008/layout/LinedList"/>
    <dgm:cxn modelId="{0D44CDC7-85CF-4057-919C-CBB12B14DA14}" type="presOf" srcId="{8A12346A-8482-4C62-8B46-6CB334402311}" destId="{BD38DF41-68BE-4C56-957A-494170470EE0}" srcOrd="0" destOrd="0" presId="urn:microsoft.com/office/officeart/2008/layout/LinedList"/>
    <dgm:cxn modelId="{E99B8DCD-A0FB-4609-A992-17269FEEBE84}" srcId="{1056E6DB-24DA-4744-B695-8D533B1A31B7}" destId="{99D85350-3A0F-4EE7-A215-005205AA72C1}" srcOrd="0" destOrd="0" parTransId="{95E09FE0-C6C6-44C0-9BD3-27B4B36DAA32}" sibTransId="{8D5E8926-4A3B-41DF-A163-0799E1B1B1D4}"/>
    <dgm:cxn modelId="{FCAD7DD5-BDDA-4F42-A73E-38B8F05B8E2C}" type="presOf" srcId="{99D85350-3A0F-4EE7-A215-005205AA72C1}" destId="{0A2D3033-DA90-429D-9802-D766FD6B7447}" srcOrd="0" destOrd="0" presId="urn:microsoft.com/office/officeart/2008/layout/LinedList"/>
    <dgm:cxn modelId="{1961697D-19B5-4196-9D35-BA2CD6EBDC3D}" type="presParOf" srcId="{64CE362F-777D-48B9-A32F-F93209815246}" destId="{57BBF322-046C-4D16-B5AB-828C476118CB}" srcOrd="0" destOrd="0" presId="urn:microsoft.com/office/officeart/2008/layout/LinedList"/>
    <dgm:cxn modelId="{08453C51-1918-4CB5-AFBE-AE9E5440D987}" type="presParOf" srcId="{64CE362F-777D-48B9-A32F-F93209815246}" destId="{28644C63-39C4-465E-A1F5-4B2ACE91814C}" srcOrd="1" destOrd="0" presId="urn:microsoft.com/office/officeart/2008/layout/LinedList"/>
    <dgm:cxn modelId="{0389D181-9B43-403C-8742-D078487E83E7}" type="presParOf" srcId="{28644C63-39C4-465E-A1F5-4B2ACE91814C}" destId="{BD38DF41-68BE-4C56-957A-494170470EE0}" srcOrd="0" destOrd="0" presId="urn:microsoft.com/office/officeart/2008/layout/LinedList"/>
    <dgm:cxn modelId="{7E02DC84-E469-4E57-8595-11E83FC9992B}" type="presParOf" srcId="{28644C63-39C4-465E-A1F5-4B2ACE91814C}" destId="{D7AE27E3-E189-4C84-9C38-450F00D0D248}" srcOrd="1" destOrd="0" presId="urn:microsoft.com/office/officeart/2008/layout/LinedList"/>
    <dgm:cxn modelId="{3983C33E-A70A-4B2D-991C-F421AE0B2DC4}" type="presParOf" srcId="{64CE362F-777D-48B9-A32F-F93209815246}" destId="{19F7B3A7-FCDA-4DB2-8F85-5DCF7964EDD6}" srcOrd="2" destOrd="0" presId="urn:microsoft.com/office/officeart/2008/layout/LinedList"/>
    <dgm:cxn modelId="{A9A6F269-6A90-4929-8C36-68C25A3B0F91}" type="presParOf" srcId="{64CE362F-777D-48B9-A32F-F93209815246}" destId="{2F751479-264C-413B-8A84-05F9222AFEB2}" srcOrd="3" destOrd="0" presId="urn:microsoft.com/office/officeart/2008/layout/LinedList"/>
    <dgm:cxn modelId="{C33ABAF3-ED20-4318-9471-C9602E942BB9}" type="presParOf" srcId="{2F751479-264C-413B-8A84-05F9222AFEB2}" destId="{CFE091CF-F097-40E2-A46E-7712E8E22814}" srcOrd="0" destOrd="0" presId="urn:microsoft.com/office/officeart/2008/layout/LinedList"/>
    <dgm:cxn modelId="{C213D84E-CB90-49B4-9699-927E7B6C74E3}" type="presParOf" srcId="{2F751479-264C-413B-8A84-05F9222AFEB2}" destId="{BB2B778D-AD17-4553-8698-B4EEC8869E54}" srcOrd="1" destOrd="0" presId="urn:microsoft.com/office/officeart/2008/layout/LinedList"/>
    <dgm:cxn modelId="{563174E6-CF8F-41B4-98F0-203AC0783C1B}" type="presParOf" srcId="{BB2B778D-AD17-4553-8698-B4EEC8869E54}" destId="{EA4F4C9D-36A7-4456-83A0-2C6DF63B820C}" srcOrd="0" destOrd="0" presId="urn:microsoft.com/office/officeart/2008/layout/LinedList"/>
    <dgm:cxn modelId="{44E95FB0-DD69-4633-B8CC-DE3679DB6F8D}" type="presParOf" srcId="{BB2B778D-AD17-4553-8698-B4EEC8869E54}" destId="{91153413-3117-4E85-8C1C-39E15B251EE2}" srcOrd="1" destOrd="0" presId="urn:microsoft.com/office/officeart/2008/layout/LinedList"/>
    <dgm:cxn modelId="{3F8162DA-35E8-49EE-ACF6-D6363D53CB2A}" type="presParOf" srcId="{91153413-3117-4E85-8C1C-39E15B251EE2}" destId="{3C2DDE35-D7CC-4A95-AC54-B878F562338E}" srcOrd="0" destOrd="0" presId="urn:microsoft.com/office/officeart/2008/layout/LinedList"/>
    <dgm:cxn modelId="{F1C6FC4D-C1A3-4577-BEB6-435BBD11B7B2}" type="presParOf" srcId="{91153413-3117-4E85-8C1C-39E15B251EE2}" destId="{0A2D3033-DA90-429D-9802-D766FD6B7447}" srcOrd="1" destOrd="0" presId="urn:microsoft.com/office/officeart/2008/layout/LinedList"/>
    <dgm:cxn modelId="{FB4E44A2-6F42-4037-AA03-97F4708C31B1}" type="presParOf" srcId="{91153413-3117-4E85-8C1C-39E15B251EE2}" destId="{B1B03DC7-624E-45F4-BADB-261B7A54CEB3}" srcOrd="2" destOrd="0" presId="urn:microsoft.com/office/officeart/2008/layout/LinedList"/>
    <dgm:cxn modelId="{5AE666B4-2839-4FF7-AF85-119628584F0D}" type="presParOf" srcId="{B1B03DC7-624E-45F4-BADB-261B7A54CEB3}" destId="{5DCB4159-A0DF-4907-8CA9-5A8213E1303F}" srcOrd="0" destOrd="0" presId="urn:microsoft.com/office/officeart/2008/layout/LinedList"/>
    <dgm:cxn modelId="{5FEFEE2C-EDD1-49AD-94E0-867D26BAE01F}" type="presParOf" srcId="{5DCB4159-A0DF-4907-8CA9-5A8213E1303F}" destId="{59BAB1B0-CAF2-4891-9B39-DBD2060F303D}" srcOrd="0" destOrd="0" presId="urn:microsoft.com/office/officeart/2008/layout/LinedList"/>
    <dgm:cxn modelId="{90A4D32D-8076-4E3D-ABBD-33B71B2082AA}" type="presParOf" srcId="{5DCB4159-A0DF-4907-8CA9-5A8213E1303F}" destId="{E5DFFB74-0B56-459A-AE15-8F862D0E96A2}" srcOrd="1" destOrd="0" presId="urn:microsoft.com/office/officeart/2008/layout/LinedList"/>
    <dgm:cxn modelId="{43F404B8-BCF3-4622-9816-655B267E4EAF}" type="presParOf" srcId="{5DCB4159-A0DF-4907-8CA9-5A8213E1303F}" destId="{450692A3-C25C-4245-A42F-88E4C4480930}" srcOrd="2" destOrd="0" presId="urn:microsoft.com/office/officeart/2008/layout/LinedList"/>
    <dgm:cxn modelId="{92B3A638-83C8-431D-9448-AC502552A640}" type="presParOf" srcId="{B1B03DC7-624E-45F4-BADB-261B7A54CEB3}" destId="{1EEB6294-1E08-45E9-92F0-A6C773E6463F}" srcOrd="1" destOrd="0" presId="urn:microsoft.com/office/officeart/2008/layout/LinedList"/>
    <dgm:cxn modelId="{AB8C6D72-6FD9-47C4-B03C-8BE5BE938258}" type="presParOf" srcId="{B1B03DC7-624E-45F4-BADB-261B7A54CEB3}" destId="{BE96F859-FAF6-4AA7-A83E-1BE74919106C}" srcOrd="2" destOrd="0" presId="urn:microsoft.com/office/officeart/2008/layout/LinedList"/>
    <dgm:cxn modelId="{7432A59C-36CC-427A-A855-3B8A175D66BC}" type="presParOf" srcId="{BE96F859-FAF6-4AA7-A83E-1BE74919106C}" destId="{3351CC35-B544-4F32-94D6-871A3388BD44}" srcOrd="0" destOrd="0" presId="urn:microsoft.com/office/officeart/2008/layout/LinedList"/>
    <dgm:cxn modelId="{17E6365F-B2D9-4485-BF0D-F5715B2A8C3C}" type="presParOf" srcId="{BE96F859-FAF6-4AA7-A83E-1BE74919106C}" destId="{6DFACEB9-A66C-4F37-8A43-37BC3CEDA9B2}" srcOrd="1" destOrd="0" presId="urn:microsoft.com/office/officeart/2008/layout/LinedList"/>
    <dgm:cxn modelId="{192D117C-A0E9-4322-B369-C5ED2E0BF9BC}" type="presParOf" srcId="{BE96F859-FAF6-4AA7-A83E-1BE74919106C}" destId="{B735FA39-6809-4F22-ABD2-A388E418C001}" srcOrd="2" destOrd="0" presId="urn:microsoft.com/office/officeart/2008/layout/LinedList"/>
    <dgm:cxn modelId="{ADF77123-E6AC-4D9C-BB1D-63D413809010}" type="presParOf" srcId="{BB2B778D-AD17-4553-8698-B4EEC8869E54}" destId="{8B4CA3AC-34FC-491E-9D84-D92CB86CB8F3}" srcOrd="2" destOrd="0" presId="urn:microsoft.com/office/officeart/2008/layout/LinedList"/>
    <dgm:cxn modelId="{9C51DCC2-E8DD-4FF7-A0BD-24D7D73CA26F}" type="presParOf" srcId="{BB2B778D-AD17-4553-8698-B4EEC8869E54}" destId="{F50481D5-371E-4A3B-9D7D-5943ECA73353}" srcOrd="3" destOrd="0" presId="urn:microsoft.com/office/officeart/2008/layout/LinedList"/>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7F6F4F2C-397F-41C3-8E58-B8CFA3C00BD2}" type="doc">
      <dgm:prSet loTypeId="urn:microsoft.com/office/officeart/2005/8/layout/target3" loCatId="relationship" qsTypeId="urn:microsoft.com/office/officeart/2005/8/quickstyle/3d3" qsCatId="3D" csTypeId="urn:microsoft.com/office/officeart/2005/8/colors/colorful1" csCatId="colorful"/>
      <dgm:spPr/>
      <dgm:t>
        <a:bodyPr/>
        <a:lstStyle/>
        <a:p>
          <a:endParaRPr lang="fi-FI"/>
        </a:p>
      </dgm:t>
    </dgm:pt>
    <dgm:pt modelId="{EEA08E8B-6EA2-4B1C-9BE3-E26156650A63}">
      <dgm:prSet/>
      <dgm:spPr/>
      <dgm:t>
        <a:bodyPr/>
        <a:lstStyle/>
        <a:p>
          <a:r>
            <a:rPr lang="en-US" b="1"/>
            <a:t>If the bidder</a:t>
          </a:r>
          <a:endParaRPr lang="fi-FI"/>
        </a:p>
      </dgm:t>
    </dgm:pt>
    <dgm:pt modelId="{FB7438FE-B51A-4437-A066-04D84FA31EC2}" type="parTrans" cxnId="{44CED176-2F25-4227-BEBE-F4C05A026B5C}">
      <dgm:prSet/>
      <dgm:spPr/>
      <dgm:t>
        <a:bodyPr/>
        <a:lstStyle/>
        <a:p>
          <a:endParaRPr lang="fi-FI"/>
        </a:p>
      </dgm:t>
    </dgm:pt>
    <dgm:pt modelId="{0A762632-81C2-4DE9-B009-974ACFCD30D3}" type="sibTrans" cxnId="{44CED176-2F25-4227-BEBE-F4C05A026B5C}">
      <dgm:prSet/>
      <dgm:spPr/>
      <dgm:t>
        <a:bodyPr/>
        <a:lstStyle/>
        <a:p>
          <a:endParaRPr lang="fi-FI"/>
        </a:p>
      </dgm:t>
    </dgm:pt>
    <dgm:pt modelId="{C1EC67C2-A380-4EAB-9426-1F7C10BFC25F}">
      <dgm:prSet/>
      <dgm:spPr/>
      <dgm:t>
        <a:bodyPr/>
        <a:lstStyle/>
        <a:p>
          <a:r>
            <a:rPr lang="en-US"/>
            <a:t>after the announcement of the voluntary takeover bid or the obligation to bid and before the end of the offer period</a:t>
          </a:r>
          <a:endParaRPr lang="fi-FI"/>
        </a:p>
      </dgm:t>
    </dgm:pt>
    <dgm:pt modelId="{D538E428-2D2C-4C3E-AD04-62858D938FA4}" type="parTrans" cxnId="{EB61562A-72BB-4E02-803D-FB41715EC86A}">
      <dgm:prSet/>
      <dgm:spPr/>
      <dgm:t>
        <a:bodyPr/>
        <a:lstStyle/>
        <a:p>
          <a:endParaRPr lang="fi-FI"/>
        </a:p>
      </dgm:t>
    </dgm:pt>
    <dgm:pt modelId="{DB3243C4-3F16-41F4-BA1F-32BEEB783C05}" type="sibTrans" cxnId="{EB61562A-72BB-4E02-803D-FB41715EC86A}">
      <dgm:prSet/>
      <dgm:spPr/>
      <dgm:t>
        <a:bodyPr/>
        <a:lstStyle/>
        <a:p>
          <a:endParaRPr lang="fi-FI"/>
        </a:p>
      </dgm:t>
    </dgm:pt>
    <dgm:pt modelId="{40DDACFF-C754-41AA-910E-DDD01501EA31}">
      <dgm:prSet/>
      <dgm:spPr/>
      <dgm:t>
        <a:bodyPr/>
        <a:lstStyle/>
        <a:p>
          <a:r>
            <a:rPr lang="en-US"/>
            <a:t>acquires the securities of the offeree company on better terms than the terms of the offer,</a:t>
          </a:r>
          <a:endParaRPr lang="fi-FI"/>
        </a:p>
      </dgm:t>
    </dgm:pt>
    <dgm:pt modelId="{30C6E1B1-8914-4476-8700-494033B04A9E}" type="parTrans" cxnId="{74882783-C106-47BC-9A15-7C89C73B2C70}">
      <dgm:prSet/>
      <dgm:spPr/>
      <dgm:t>
        <a:bodyPr/>
        <a:lstStyle/>
        <a:p>
          <a:endParaRPr lang="fi-FI"/>
        </a:p>
      </dgm:t>
    </dgm:pt>
    <dgm:pt modelId="{27192E0F-AFEB-4533-8203-32A9C3CF3A33}" type="sibTrans" cxnId="{74882783-C106-47BC-9A15-7C89C73B2C70}">
      <dgm:prSet/>
      <dgm:spPr/>
      <dgm:t>
        <a:bodyPr/>
        <a:lstStyle/>
        <a:p>
          <a:endParaRPr lang="fi-FI"/>
        </a:p>
      </dgm:t>
    </dgm:pt>
    <dgm:pt modelId="{040B9841-7B3B-4A49-832C-44D8A9D1DC82}">
      <dgm:prSet/>
      <dgm:spPr/>
      <dgm:t>
        <a:bodyPr/>
        <a:lstStyle/>
        <a:p>
          <a:r>
            <a:rPr lang="en-US" b="1" dirty="0"/>
            <a:t>the offeror must amend its offer to reflect this more favorable acquisition (</a:t>
          </a:r>
          <a:r>
            <a:rPr lang="en-US" b="1" dirty="0">
              <a:solidFill>
                <a:srgbClr val="FF0000"/>
              </a:solidFill>
            </a:rPr>
            <a:t>increase obligation</a:t>
          </a:r>
          <a:r>
            <a:rPr lang="en-US" b="1" dirty="0"/>
            <a:t>).</a:t>
          </a:r>
          <a:endParaRPr lang="fi-FI" dirty="0"/>
        </a:p>
      </dgm:t>
    </dgm:pt>
    <dgm:pt modelId="{6DA985A1-854F-4647-A1DC-285A105DAE7A}" type="parTrans" cxnId="{9D5B0970-C0EE-4574-953F-CCAA3880C345}">
      <dgm:prSet/>
      <dgm:spPr/>
      <dgm:t>
        <a:bodyPr/>
        <a:lstStyle/>
        <a:p>
          <a:endParaRPr lang="fi-FI"/>
        </a:p>
      </dgm:t>
    </dgm:pt>
    <dgm:pt modelId="{CD7E7981-1614-4992-8174-05ECC85F22C1}" type="sibTrans" cxnId="{9D5B0970-C0EE-4574-953F-CCAA3880C345}">
      <dgm:prSet/>
      <dgm:spPr/>
      <dgm:t>
        <a:bodyPr/>
        <a:lstStyle/>
        <a:p>
          <a:endParaRPr lang="fi-FI"/>
        </a:p>
      </dgm:t>
    </dgm:pt>
    <dgm:pt modelId="{8E5EF75A-9ED8-4811-8D26-FCEE0581D8FC}">
      <dgm:prSet/>
      <dgm:spPr/>
      <dgm:t>
        <a:bodyPr/>
        <a:lstStyle/>
        <a:p>
          <a:r>
            <a:rPr lang="en-US" b="1"/>
            <a:t>If the bidder</a:t>
          </a:r>
          <a:endParaRPr lang="fi-FI"/>
        </a:p>
      </dgm:t>
    </dgm:pt>
    <dgm:pt modelId="{46A3D1C0-62E2-427F-B9DF-7EC94F2B20FA}" type="parTrans" cxnId="{B5AD3F71-4450-4899-BD72-117B0F097A7F}">
      <dgm:prSet/>
      <dgm:spPr/>
      <dgm:t>
        <a:bodyPr/>
        <a:lstStyle/>
        <a:p>
          <a:endParaRPr lang="fi-FI"/>
        </a:p>
      </dgm:t>
    </dgm:pt>
    <dgm:pt modelId="{D11BA147-3262-4E74-A471-7CEC43CED50A}" type="sibTrans" cxnId="{B5AD3F71-4450-4899-BD72-117B0F097A7F}">
      <dgm:prSet/>
      <dgm:spPr/>
      <dgm:t>
        <a:bodyPr/>
        <a:lstStyle/>
        <a:p>
          <a:endParaRPr lang="fi-FI"/>
        </a:p>
      </dgm:t>
    </dgm:pt>
    <dgm:pt modelId="{40E6B2D2-4625-4D9B-B9A5-FB93FB34DA40}">
      <dgm:prSet/>
      <dgm:spPr/>
      <dgm:t>
        <a:bodyPr/>
        <a:lstStyle/>
        <a:p>
          <a:r>
            <a:rPr lang="en-US"/>
            <a:t>within nine months of the end of the offer period</a:t>
          </a:r>
          <a:endParaRPr lang="fi-FI"/>
        </a:p>
      </dgm:t>
    </dgm:pt>
    <dgm:pt modelId="{3639C06D-662A-44E2-863A-71D965EB659B}" type="parTrans" cxnId="{AED01702-702B-40C7-A8CF-5B0ED3874FB4}">
      <dgm:prSet/>
      <dgm:spPr/>
      <dgm:t>
        <a:bodyPr/>
        <a:lstStyle/>
        <a:p>
          <a:endParaRPr lang="fi-FI"/>
        </a:p>
      </dgm:t>
    </dgm:pt>
    <dgm:pt modelId="{3887B4E9-AC5A-4CA1-8D7A-EBE5F5799C3A}" type="sibTrans" cxnId="{AED01702-702B-40C7-A8CF-5B0ED3874FB4}">
      <dgm:prSet/>
      <dgm:spPr/>
      <dgm:t>
        <a:bodyPr/>
        <a:lstStyle/>
        <a:p>
          <a:endParaRPr lang="fi-FI"/>
        </a:p>
      </dgm:t>
    </dgm:pt>
    <dgm:pt modelId="{649036D3-3249-4CC5-A2C4-FA3AB6FFEB2E}">
      <dgm:prSet/>
      <dgm:spPr/>
      <dgm:t>
        <a:bodyPr/>
        <a:lstStyle/>
        <a:p>
          <a:r>
            <a:rPr lang="en-US"/>
            <a:t>acquires the securities of the offeree company on better terms than the terms of the offer,</a:t>
          </a:r>
          <a:endParaRPr lang="fi-FI"/>
        </a:p>
      </dgm:t>
    </dgm:pt>
    <dgm:pt modelId="{31F0B562-4352-42FC-BC04-7CC5CEEB93D8}" type="parTrans" cxnId="{BFF95ADF-AF71-4B92-99F5-3BEE1B647038}">
      <dgm:prSet/>
      <dgm:spPr/>
      <dgm:t>
        <a:bodyPr/>
        <a:lstStyle/>
        <a:p>
          <a:endParaRPr lang="fi-FI"/>
        </a:p>
      </dgm:t>
    </dgm:pt>
    <dgm:pt modelId="{BCA3EE78-A475-4DE8-9121-FE0A07DA0F3B}" type="sibTrans" cxnId="{BFF95ADF-AF71-4B92-99F5-3BEE1B647038}">
      <dgm:prSet/>
      <dgm:spPr/>
      <dgm:t>
        <a:bodyPr/>
        <a:lstStyle/>
        <a:p>
          <a:endParaRPr lang="fi-FI"/>
        </a:p>
      </dgm:t>
    </dgm:pt>
    <dgm:pt modelId="{F13953D6-B5E9-4553-827B-2FA514A99AB7}">
      <dgm:prSet/>
      <dgm:spPr/>
      <dgm:t>
        <a:bodyPr/>
        <a:lstStyle/>
        <a:p>
          <a:r>
            <a:rPr lang="en-US" b="1" dirty="0"/>
            <a:t>the holders of securities who have accepted the public tender offer must be reimbursed for the difference between the acquisition made on better terms and the consideration offered in the public tender offer (</a:t>
          </a:r>
          <a:r>
            <a:rPr lang="en-US" b="1" dirty="0">
              <a:solidFill>
                <a:srgbClr val="FF0000"/>
              </a:solidFill>
            </a:rPr>
            <a:t>indemnification obligation</a:t>
          </a:r>
          <a:r>
            <a:rPr lang="en-US" b="1" dirty="0"/>
            <a:t>).</a:t>
          </a:r>
          <a:endParaRPr lang="fi-FI" dirty="0"/>
        </a:p>
      </dgm:t>
    </dgm:pt>
    <dgm:pt modelId="{BC354DF5-8586-409B-9C30-3FF44312F429}" type="parTrans" cxnId="{E296E394-DF31-4CD4-81D4-9D95992C674B}">
      <dgm:prSet/>
      <dgm:spPr/>
      <dgm:t>
        <a:bodyPr/>
        <a:lstStyle/>
        <a:p>
          <a:endParaRPr lang="fi-FI"/>
        </a:p>
      </dgm:t>
    </dgm:pt>
    <dgm:pt modelId="{90726EF0-22D3-42CC-ADDC-A73B8C8FDA2E}" type="sibTrans" cxnId="{E296E394-DF31-4CD4-81D4-9D95992C674B}">
      <dgm:prSet/>
      <dgm:spPr/>
      <dgm:t>
        <a:bodyPr/>
        <a:lstStyle/>
        <a:p>
          <a:endParaRPr lang="fi-FI"/>
        </a:p>
      </dgm:t>
    </dgm:pt>
    <dgm:pt modelId="{D3A4BFA3-ECD9-46D4-B3B2-CEF7CE134EE1}" type="pres">
      <dgm:prSet presAssocID="{7F6F4F2C-397F-41C3-8E58-B8CFA3C00BD2}" presName="Name0" presStyleCnt="0">
        <dgm:presLayoutVars>
          <dgm:chMax val="7"/>
          <dgm:dir/>
          <dgm:animLvl val="lvl"/>
          <dgm:resizeHandles val="exact"/>
        </dgm:presLayoutVars>
      </dgm:prSet>
      <dgm:spPr/>
    </dgm:pt>
    <dgm:pt modelId="{40D90971-5CB2-4424-BE00-77F80C9E0068}" type="pres">
      <dgm:prSet presAssocID="{EEA08E8B-6EA2-4B1C-9BE3-E26156650A63}" presName="circle1" presStyleLbl="node1" presStyleIdx="0" presStyleCnt="4"/>
      <dgm:spPr/>
    </dgm:pt>
    <dgm:pt modelId="{48EB8A84-7CAC-4D15-AFB3-C71EE7356FD4}" type="pres">
      <dgm:prSet presAssocID="{EEA08E8B-6EA2-4B1C-9BE3-E26156650A63}" presName="space" presStyleCnt="0"/>
      <dgm:spPr/>
    </dgm:pt>
    <dgm:pt modelId="{ACE4E09C-C3CE-4BAF-8B5F-A93ECB663B0A}" type="pres">
      <dgm:prSet presAssocID="{EEA08E8B-6EA2-4B1C-9BE3-E26156650A63}" presName="rect1" presStyleLbl="alignAcc1" presStyleIdx="0" presStyleCnt="4"/>
      <dgm:spPr/>
    </dgm:pt>
    <dgm:pt modelId="{EEB3D3A9-7374-4510-BE37-FEB8318091A5}" type="pres">
      <dgm:prSet presAssocID="{040B9841-7B3B-4A49-832C-44D8A9D1DC82}" presName="vertSpace2" presStyleLbl="node1" presStyleIdx="0" presStyleCnt="4"/>
      <dgm:spPr/>
    </dgm:pt>
    <dgm:pt modelId="{E30A6E9C-45D0-44D8-AD06-D501EBC6CCA4}" type="pres">
      <dgm:prSet presAssocID="{040B9841-7B3B-4A49-832C-44D8A9D1DC82}" presName="circle2" presStyleLbl="node1" presStyleIdx="1" presStyleCnt="4"/>
      <dgm:spPr/>
    </dgm:pt>
    <dgm:pt modelId="{F94E9E7C-233E-42BA-B85D-EE3616FD7ED6}" type="pres">
      <dgm:prSet presAssocID="{040B9841-7B3B-4A49-832C-44D8A9D1DC82}" presName="rect2" presStyleLbl="alignAcc1" presStyleIdx="1" presStyleCnt="4"/>
      <dgm:spPr/>
    </dgm:pt>
    <dgm:pt modelId="{DF89641F-83D7-4AD2-A898-A33C175033DE}" type="pres">
      <dgm:prSet presAssocID="{8E5EF75A-9ED8-4811-8D26-FCEE0581D8FC}" presName="vertSpace3" presStyleLbl="node1" presStyleIdx="1" presStyleCnt="4"/>
      <dgm:spPr/>
    </dgm:pt>
    <dgm:pt modelId="{CBA93D8E-D271-4997-BFC4-523F03C4DC4D}" type="pres">
      <dgm:prSet presAssocID="{8E5EF75A-9ED8-4811-8D26-FCEE0581D8FC}" presName="circle3" presStyleLbl="node1" presStyleIdx="2" presStyleCnt="4"/>
      <dgm:spPr/>
    </dgm:pt>
    <dgm:pt modelId="{41DF421E-C430-49A4-BCC6-02B533872296}" type="pres">
      <dgm:prSet presAssocID="{8E5EF75A-9ED8-4811-8D26-FCEE0581D8FC}" presName="rect3" presStyleLbl="alignAcc1" presStyleIdx="2" presStyleCnt="4"/>
      <dgm:spPr/>
    </dgm:pt>
    <dgm:pt modelId="{BCB9F893-2A24-460E-A799-65943FDEAC0E}" type="pres">
      <dgm:prSet presAssocID="{F13953D6-B5E9-4553-827B-2FA514A99AB7}" presName="vertSpace4" presStyleLbl="node1" presStyleIdx="2" presStyleCnt="4"/>
      <dgm:spPr/>
    </dgm:pt>
    <dgm:pt modelId="{326128B5-F649-4099-A06D-22145D943C2D}" type="pres">
      <dgm:prSet presAssocID="{F13953D6-B5E9-4553-827B-2FA514A99AB7}" presName="circle4" presStyleLbl="node1" presStyleIdx="3" presStyleCnt="4"/>
      <dgm:spPr/>
    </dgm:pt>
    <dgm:pt modelId="{6AA57360-4C51-482F-A90E-3D95A0593371}" type="pres">
      <dgm:prSet presAssocID="{F13953D6-B5E9-4553-827B-2FA514A99AB7}" presName="rect4" presStyleLbl="alignAcc1" presStyleIdx="3" presStyleCnt="4"/>
      <dgm:spPr/>
    </dgm:pt>
    <dgm:pt modelId="{846A5A2B-B499-4200-AFA7-350CA5688F40}" type="pres">
      <dgm:prSet presAssocID="{EEA08E8B-6EA2-4B1C-9BE3-E26156650A63}" presName="rect1ParTx" presStyleLbl="alignAcc1" presStyleIdx="3" presStyleCnt="4">
        <dgm:presLayoutVars>
          <dgm:chMax val="1"/>
          <dgm:bulletEnabled val="1"/>
        </dgm:presLayoutVars>
      </dgm:prSet>
      <dgm:spPr/>
    </dgm:pt>
    <dgm:pt modelId="{A8589C6C-A313-418A-8D1B-B9D03EEB3245}" type="pres">
      <dgm:prSet presAssocID="{EEA08E8B-6EA2-4B1C-9BE3-E26156650A63}" presName="rect1ChTx" presStyleLbl="alignAcc1" presStyleIdx="3" presStyleCnt="4">
        <dgm:presLayoutVars>
          <dgm:bulletEnabled val="1"/>
        </dgm:presLayoutVars>
      </dgm:prSet>
      <dgm:spPr/>
    </dgm:pt>
    <dgm:pt modelId="{731AFB1F-31C8-4DAF-AE24-6FE4D2CE2523}" type="pres">
      <dgm:prSet presAssocID="{040B9841-7B3B-4A49-832C-44D8A9D1DC82}" presName="rect2ParTx" presStyleLbl="alignAcc1" presStyleIdx="3" presStyleCnt="4">
        <dgm:presLayoutVars>
          <dgm:chMax val="1"/>
          <dgm:bulletEnabled val="1"/>
        </dgm:presLayoutVars>
      </dgm:prSet>
      <dgm:spPr/>
    </dgm:pt>
    <dgm:pt modelId="{089D3832-26AC-4B13-B26F-5924F3F2FCF7}" type="pres">
      <dgm:prSet presAssocID="{040B9841-7B3B-4A49-832C-44D8A9D1DC82}" presName="rect2ChTx" presStyleLbl="alignAcc1" presStyleIdx="3" presStyleCnt="4">
        <dgm:presLayoutVars>
          <dgm:bulletEnabled val="1"/>
        </dgm:presLayoutVars>
      </dgm:prSet>
      <dgm:spPr/>
    </dgm:pt>
    <dgm:pt modelId="{24E2F1F6-C2D6-4A62-9406-AA8C7951C1F5}" type="pres">
      <dgm:prSet presAssocID="{8E5EF75A-9ED8-4811-8D26-FCEE0581D8FC}" presName="rect3ParTx" presStyleLbl="alignAcc1" presStyleIdx="3" presStyleCnt="4">
        <dgm:presLayoutVars>
          <dgm:chMax val="1"/>
          <dgm:bulletEnabled val="1"/>
        </dgm:presLayoutVars>
      </dgm:prSet>
      <dgm:spPr/>
    </dgm:pt>
    <dgm:pt modelId="{401F6DF4-D9CE-40A1-9BED-3D239BF37A3A}" type="pres">
      <dgm:prSet presAssocID="{8E5EF75A-9ED8-4811-8D26-FCEE0581D8FC}" presName="rect3ChTx" presStyleLbl="alignAcc1" presStyleIdx="3" presStyleCnt="4">
        <dgm:presLayoutVars>
          <dgm:bulletEnabled val="1"/>
        </dgm:presLayoutVars>
      </dgm:prSet>
      <dgm:spPr/>
    </dgm:pt>
    <dgm:pt modelId="{0CA45FA9-1ED8-4327-A9E2-9C53D340EC99}" type="pres">
      <dgm:prSet presAssocID="{F13953D6-B5E9-4553-827B-2FA514A99AB7}" presName="rect4ParTx" presStyleLbl="alignAcc1" presStyleIdx="3" presStyleCnt="4">
        <dgm:presLayoutVars>
          <dgm:chMax val="1"/>
          <dgm:bulletEnabled val="1"/>
        </dgm:presLayoutVars>
      </dgm:prSet>
      <dgm:spPr/>
    </dgm:pt>
    <dgm:pt modelId="{BEB4C052-55B2-4A84-88D5-C54CFE440F44}" type="pres">
      <dgm:prSet presAssocID="{F13953D6-B5E9-4553-827B-2FA514A99AB7}" presName="rect4ChTx" presStyleLbl="alignAcc1" presStyleIdx="3" presStyleCnt="4">
        <dgm:presLayoutVars>
          <dgm:bulletEnabled val="1"/>
        </dgm:presLayoutVars>
      </dgm:prSet>
      <dgm:spPr/>
    </dgm:pt>
  </dgm:ptLst>
  <dgm:cxnLst>
    <dgm:cxn modelId="{AED01702-702B-40C7-A8CF-5B0ED3874FB4}" srcId="{8E5EF75A-9ED8-4811-8D26-FCEE0581D8FC}" destId="{40E6B2D2-4625-4D9B-B9A5-FB93FB34DA40}" srcOrd="0" destOrd="0" parTransId="{3639C06D-662A-44E2-863A-71D965EB659B}" sibTransId="{3887B4E9-AC5A-4CA1-8D7A-EBE5F5799C3A}"/>
    <dgm:cxn modelId="{E85F550A-3AD2-463F-A9D3-AE174491BFA4}" type="presOf" srcId="{040B9841-7B3B-4A49-832C-44D8A9D1DC82}" destId="{F94E9E7C-233E-42BA-B85D-EE3616FD7ED6}" srcOrd="0" destOrd="0" presId="urn:microsoft.com/office/officeart/2005/8/layout/target3"/>
    <dgm:cxn modelId="{7523A012-1A91-4A10-86C6-2D4CEE3CA5A3}" type="presOf" srcId="{649036D3-3249-4CC5-A2C4-FA3AB6FFEB2E}" destId="{401F6DF4-D9CE-40A1-9BED-3D239BF37A3A}" srcOrd="0" destOrd="1" presId="urn:microsoft.com/office/officeart/2005/8/layout/target3"/>
    <dgm:cxn modelId="{EB61562A-72BB-4E02-803D-FB41715EC86A}" srcId="{EEA08E8B-6EA2-4B1C-9BE3-E26156650A63}" destId="{C1EC67C2-A380-4EAB-9426-1F7C10BFC25F}" srcOrd="0" destOrd="0" parTransId="{D538E428-2D2C-4C3E-AD04-62858D938FA4}" sibTransId="{DB3243C4-3F16-41F4-BA1F-32BEEB783C05}"/>
    <dgm:cxn modelId="{8E453C66-8D1A-46C8-834C-EA40E4326FC0}" type="presOf" srcId="{EEA08E8B-6EA2-4B1C-9BE3-E26156650A63}" destId="{ACE4E09C-C3CE-4BAF-8B5F-A93ECB663B0A}" srcOrd="0" destOrd="0" presId="urn:microsoft.com/office/officeart/2005/8/layout/target3"/>
    <dgm:cxn modelId="{D3AAB46C-9E4C-4B9B-B8F6-F42AF7F8F938}" type="presOf" srcId="{F13953D6-B5E9-4553-827B-2FA514A99AB7}" destId="{6AA57360-4C51-482F-A90E-3D95A0593371}" srcOrd="0" destOrd="0" presId="urn:microsoft.com/office/officeart/2005/8/layout/target3"/>
    <dgm:cxn modelId="{9D5B0970-C0EE-4574-953F-CCAA3880C345}" srcId="{7F6F4F2C-397F-41C3-8E58-B8CFA3C00BD2}" destId="{040B9841-7B3B-4A49-832C-44D8A9D1DC82}" srcOrd="1" destOrd="0" parTransId="{6DA985A1-854F-4647-A1DC-285A105DAE7A}" sibTransId="{CD7E7981-1614-4992-8174-05ECC85F22C1}"/>
    <dgm:cxn modelId="{B5AD3F71-4450-4899-BD72-117B0F097A7F}" srcId="{7F6F4F2C-397F-41C3-8E58-B8CFA3C00BD2}" destId="{8E5EF75A-9ED8-4811-8D26-FCEE0581D8FC}" srcOrd="2" destOrd="0" parTransId="{46A3D1C0-62E2-427F-B9DF-7EC94F2B20FA}" sibTransId="{D11BA147-3262-4E74-A471-7CEC43CED50A}"/>
    <dgm:cxn modelId="{44CED176-2F25-4227-BEBE-F4C05A026B5C}" srcId="{7F6F4F2C-397F-41C3-8E58-B8CFA3C00BD2}" destId="{EEA08E8B-6EA2-4B1C-9BE3-E26156650A63}" srcOrd="0" destOrd="0" parTransId="{FB7438FE-B51A-4437-A066-04D84FA31EC2}" sibTransId="{0A762632-81C2-4DE9-B009-974ACFCD30D3}"/>
    <dgm:cxn modelId="{BA9B1B7B-1171-452A-8D45-16EC50178BAE}" type="presOf" srcId="{EEA08E8B-6EA2-4B1C-9BE3-E26156650A63}" destId="{846A5A2B-B499-4200-AFA7-350CA5688F40}" srcOrd="1" destOrd="0" presId="urn:microsoft.com/office/officeart/2005/8/layout/target3"/>
    <dgm:cxn modelId="{E14B5580-D19A-4ECA-82C4-C29651A63525}" type="presOf" srcId="{F13953D6-B5E9-4553-827B-2FA514A99AB7}" destId="{0CA45FA9-1ED8-4327-A9E2-9C53D340EC99}" srcOrd="1" destOrd="0" presId="urn:microsoft.com/office/officeart/2005/8/layout/target3"/>
    <dgm:cxn modelId="{74882783-C106-47BC-9A15-7C89C73B2C70}" srcId="{EEA08E8B-6EA2-4B1C-9BE3-E26156650A63}" destId="{40DDACFF-C754-41AA-910E-DDD01501EA31}" srcOrd="1" destOrd="0" parTransId="{30C6E1B1-8914-4476-8700-494033B04A9E}" sibTransId="{27192E0F-AFEB-4533-8203-32A9C3CF3A33}"/>
    <dgm:cxn modelId="{51D8AE93-30EB-4AF6-B81A-B4C787B05250}" type="presOf" srcId="{C1EC67C2-A380-4EAB-9426-1F7C10BFC25F}" destId="{A8589C6C-A313-418A-8D1B-B9D03EEB3245}" srcOrd="0" destOrd="0" presId="urn:microsoft.com/office/officeart/2005/8/layout/target3"/>
    <dgm:cxn modelId="{E296E394-DF31-4CD4-81D4-9D95992C674B}" srcId="{7F6F4F2C-397F-41C3-8E58-B8CFA3C00BD2}" destId="{F13953D6-B5E9-4553-827B-2FA514A99AB7}" srcOrd="3" destOrd="0" parTransId="{BC354DF5-8586-409B-9C30-3FF44312F429}" sibTransId="{90726EF0-22D3-42CC-ADDC-A73B8C8FDA2E}"/>
    <dgm:cxn modelId="{C2312BA9-7B3F-4F34-A76B-D287204B237C}" type="presOf" srcId="{40E6B2D2-4625-4D9B-B9A5-FB93FB34DA40}" destId="{401F6DF4-D9CE-40A1-9BED-3D239BF37A3A}" srcOrd="0" destOrd="0" presId="urn:microsoft.com/office/officeart/2005/8/layout/target3"/>
    <dgm:cxn modelId="{98F0A0A9-71CB-4377-91FA-6B118B14E3E2}" type="presOf" srcId="{40DDACFF-C754-41AA-910E-DDD01501EA31}" destId="{A8589C6C-A313-418A-8D1B-B9D03EEB3245}" srcOrd="0" destOrd="1" presId="urn:microsoft.com/office/officeart/2005/8/layout/target3"/>
    <dgm:cxn modelId="{EA4B35B6-8F40-47E1-BB2C-116D6823146E}" type="presOf" srcId="{8E5EF75A-9ED8-4811-8D26-FCEE0581D8FC}" destId="{24E2F1F6-C2D6-4A62-9406-AA8C7951C1F5}" srcOrd="1" destOrd="0" presId="urn:microsoft.com/office/officeart/2005/8/layout/target3"/>
    <dgm:cxn modelId="{565E06BE-B3E1-440E-A875-83CBD2916BD9}" type="presOf" srcId="{7F6F4F2C-397F-41C3-8E58-B8CFA3C00BD2}" destId="{D3A4BFA3-ECD9-46D4-B3B2-CEF7CE134EE1}" srcOrd="0" destOrd="0" presId="urn:microsoft.com/office/officeart/2005/8/layout/target3"/>
    <dgm:cxn modelId="{BFF95ADF-AF71-4B92-99F5-3BEE1B647038}" srcId="{8E5EF75A-9ED8-4811-8D26-FCEE0581D8FC}" destId="{649036D3-3249-4CC5-A2C4-FA3AB6FFEB2E}" srcOrd="1" destOrd="0" parTransId="{31F0B562-4352-42FC-BC04-7CC5CEEB93D8}" sibTransId="{BCA3EE78-A475-4DE8-9121-FE0A07DA0F3B}"/>
    <dgm:cxn modelId="{1BDAF5E2-6DB0-4492-85EB-284A072D1848}" type="presOf" srcId="{040B9841-7B3B-4A49-832C-44D8A9D1DC82}" destId="{731AFB1F-31C8-4DAF-AE24-6FE4D2CE2523}" srcOrd="1" destOrd="0" presId="urn:microsoft.com/office/officeart/2005/8/layout/target3"/>
    <dgm:cxn modelId="{27C14DEA-8F63-4CDA-AD83-DBBDA693ACBB}" type="presOf" srcId="{8E5EF75A-9ED8-4811-8D26-FCEE0581D8FC}" destId="{41DF421E-C430-49A4-BCC6-02B533872296}" srcOrd="0" destOrd="0" presId="urn:microsoft.com/office/officeart/2005/8/layout/target3"/>
    <dgm:cxn modelId="{E17E9006-08ED-485E-87B2-FA67FA5D73E5}" type="presParOf" srcId="{D3A4BFA3-ECD9-46D4-B3B2-CEF7CE134EE1}" destId="{40D90971-5CB2-4424-BE00-77F80C9E0068}" srcOrd="0" destOrd="0" presId="urn:microsoft.com/office/officeart/2005/8/layout/target3"/>
    <dgm:cxn modelId="{0ADB9E4E-C35E-4B03-8C63-D7D55CFB05FE}" type="presParOf" srcId="{D3A4BFA3-ECD9-46D4-B3B2-CEF7CE134EE1}" destId="{48EB8A84-7CAC-4D15-AFB3-C71EE7356FD4}" srcOrd="1" destOrd="0" presId="urn:microsoft.com/office/officeart/2005/8/layout/target3"/>
    <dgm:cxn modelId="{E4D819DA-3F98-4E46-B628-47CB37D9BC71}" type="presParOf" srcId="{D3A4BFA3-ECD9-46D4-B3B2-CEF7CE134EE1}" destId="{ACE4E09C-C3CE-4BAF-8B5F-A93ECB663B0A}" srcOrd="2" destOrd="0" presId="urn:microsoft.com/office/officeart/2005/8/layout/target3"/>
    <dgm:cxn modelId="{9D509E78-936F-432F-9F72-D9DFE9ACE807}" type="presParOf" srcId="{D3A4BFA3-ECD9-46D4-B3B2-CEF7CE134EE1}" destId="{EEB3D3A9-7374-4510-BE37-FEB8318091A5}" srcOrd="3" destOrd="0" presId="urn:microsoft.com/office/officeart/2005/8/layout/target3"/>
    <dgm:cxn modelId="{B6EC9390-D101-4038-B9EF-1DD9A20D84EC}" type="presParOf" srcId="{D3A4BFA3-ECD9-46D4-B3B2-CEF7CE134EE1}" destId="{E30A6E9C-45D0-44D8-AD06-D501EBC6CCA4}" srcOrd="4" destOrd="0" presId="urn:microsoft.com/office/officeart/2005/8/layout/target3"/>
    <dgm:cxn modelId="{D56B3B60-D908-4B67-B43C-D1BA65194A20}" type="presParOf" srcId="{D3A4BFA3-ECD9-46D4-B3B2-CEF7CE134EE1}" destId="{F94E9E7C-233E-42BA-B85D-EE3616FD7ED6}" srcOrd="5" destOrd="0" presId="urn:microsoft.com/office/officeart/2005/8/layout/target3"/>
    <dgm:cxn modelId="{AC7A9B14-E236-400C-ACA1-887031A35E5B}" type="presParOf" srcId="{D3A4BFA3-ECD9-46D4-B3B2-CEF7CE134EE1}" destId="{DF89641F-83D7-4AD2-A898-A33C175033DE}" srcOrd="6" destOrd="0" presId="urn:microsoft.com/office/officeart/2005/8/layout/target3"/>
    <dgm:cxn modelId="{DFD75C5B-47A4-42BA-A349-6AC4B3A3A77E}" type="presParOf" srcId="{D3A4BFA3-ECD9-46D4-B3B2-CEF7CE134EE1}" destId="{CBA93D8E-D271-4997-BFC4-523F03C4DC4D}" srcOrd="7" destOrd="0" presId="urn:microsoft.com/office/officeart/2005/8/layout/target3"/>
    <dgm:cxn modelId="{7EFAABBF-4EE7-4AC3-B802-E5FFBBFFD897}" type="presParOf" srcId="{D3A4BFA3-ECD9-46D4-B3B2-CEF7CE134EE1}" destId="{41DF421E-C430-49A4-BCC6-02B533872296}" srcOrd="8" destOrd="0" presId="urn:microsoft.com/office/officeart/2005/8/layout/target3"/>
    <dgm:cxn modelId="{57723AEE-BF35-4658-AFF5-A31567806496}" type="presParOf" srcId="{D3A4BFA3-ECD9-46D4-B3B2-CEF7CE134EE1}" destId="{BCB9F893-2A24-460E-A799-65943FDEAC0E}" srcOrd="9" destOrd="0" presId="urn:microsoft.com/office/officeart/2005/8/layout/target3"/>
    <dgm:cxn modelId="{03EDA982-7256-40EC-B147-622EC97CACEA}" type="presParOf" srcId="{D3A4BFA3-ECD9-46D4-B3B2-CEF7CE134EE1}" destId="{326128B5-F649-4099-A06D-22145D943C2D}" srcOrd="10" destOrd="0" presId="urn:microsoft.com/office/officeart/2005/8/layout/target3"/>
    <dgm:cxn modelId="{3CEC8197-380A-4590-823E-9ACC69DB5914}" type="presParOf" srcId="{D3A4BFA3-ECD9-46D4-B3B2-CEF7CE134EE1}" destId="{6AA57360-4C51-482F-A90E-3D95A0593371}" srcOrd="11" destOrd="0" presId="urn:microsoft.com/office/officeart/2005/8/layout/target3"/>
    <dgm:cxn modelId="{26447219-CD3C-4D65-9F33-4093EA596A2A}" type="presParOf" srcId="{D3A4BFA3-ECD9-46D4-B3B2-CEF7CE134EE1}" destId="{846A5A2B-B499-4200-AFA7-350CA5688F40}" srcOrd="12" destOrd="0" presId="urn:microsoft.com/office/officeart/2005/8/layout/target3"/>
    <dgm:cxn modelId="{E2EC50E4-FE80-4733-B03C-667BD13FD3F9}" type="presParOf" srcId="{D3A4BFA3-ECD9-46D4-B3B2-CEF7CE134EE1}" destId="{A8589C6C-A313-418A-8D1B-B9D03EEB3245}" srcOrd="13" destOrd="0" presId="urn:microsoft.com/office/officeart/2005/8/layout/target3"/>
    <dgm:cxn modelId="{85AD9715-8640-42D2-A933-18D51F79C32A}" type="presParOf" srcId="{D3A4BFA3-ECD9-46D4-B3B2-CEF7CE134EE1}" destId="{731AFB1F-31C8-4DAF-AE24-6FE4D2CE2523}" srcOrd="14" destOrd="0" presId="urn:microsoft.com/office/officeart/2005/8/layout/target3"/>
    <dgm:cxn modelId="{61495954-0A10-4642-99CF-CDECF53793D5}" type="presParOf" srcId="{D3A4BFA3-ECD9-46D4-B3B2-CEF7CE134EE1}" destId="{089D3832-26AC-4B13-B26F-5924F3F2FCF7}" srcOrd="15" destOrd="0" presId="urn:microsoft.com/office/officeart/2005/8/layout/target3"/>
    <dgm:cxn modelId="{FDC73095-BAFB-47B5-A0CE-8C6AC2D21A69}" type="presParOf" srcId="{D3A4BFA3-ECD9-46D4-B3B2-CEF7CE134EE1}" destId="{24E2F1F6-C2D6-4A62-9406-AA8C7951C1F5}" srcOrd="16" destOrd="0" presId="urn:microsoft.com/office/officeart/2005/8/layout/target3"/>
    <dgm:cxn modelId="{FC66FB1E-AEAA-4971-A524-335A2F853DA3}" type="presParOf" srcId="{D3A4BFA3-ECD9-46D4-B3B2-CEF7CE134EE1}" destId="{401F6DF4-D9CE-40A1-9BED-3D239BF37A3A}" srcOrd="17" destOrd="0" presId="urn:microsoft.com/office/officeart/2005/8/layout/target3"/>
    <dgm:cxn modelId="{5F2748F2-6786-4833-B21B-4D35CDAFACD0}" type="presParOf" srcId="{D3A4BFA3-ECD9-46D4-B3B2-CEF7CE134EE1}" destId="{0CA45FA9-1ED8-4327-A9E2-9C53D340EC99}" srcOrd="18" destOrd="0" presId="urn:microsoft.com/office/officeart/2005/8/layout/target3"/>
    <dgm:cxn modelId="{4FBA3714-F67B-4FCD-9E88-4EAC196E695A}" type="presParOf" srcId="{D3A4BFA3-ECD9-46D4-B3B2-CEF7CE134EE1}" destId="{BEB4C052-55B2-4A84-88D5-C54CFE440F44}" srcOrd="19" destOrd="0" presId="urn:microsoft.com/office/officeart/2005/8/layout/targe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E7D4DDA-D468-4DEB-8AC2-D4F210B4CDCC}" type="doc">
      <dgm:prSet loTypeId="urn:microsoft.com/office/officeart/2005/8/layout/target3" loCatId="relationship" qsTypeId="urn:microsoft.com/office/officeart/2005/8/quickstyle/simple1" qsCatId="simple" csTypeId="urn:microsoft.com/office/officeart/2005/8/colors/accent3_1" csCatId="accent3" phldr="1"/>
      <dgm:spPr/>
      <dgm:t>
        <a:bodyPr/>
        <a:lstStyle/>
        <a:p>
          <a:endParaRPr lang="fi-FI"/>
        </a:p>
      </dgm:t>
    </dgm:pt>
    <dgm:pt modelId="{29B3115C-4A5F-4CAD-AE20-68032BDECD8A}">
      <dgm:prSet/>
      <dgm:spPr/>
      <dgm:t>
        <a:bodyPr/>
        <a:lstStyle/>
        <a:p>
          <a:r>
            <a:rPr lang="en-US" b="0" i="0" baseline="0" dirty="0"/>
            <a:t>The objective of regulation on takeover bids and the obligation to launch a bid as well as these regulations and guidelines is to promote investor protection in the context of takeover bids and situations where control is, or significant voting rights in a publicly traded company become concentrated or are transferred: </a:t>
          </a:r>
          <a:r>
            <a:rPr lang="fi-FI" b="0" i="0" baseline="0" dirty="0"/>
            <a:t> </a:t>
          </a:r>
          <a:r>
            <a:rPr lang="en-US" b="0" i="0" baseline="0" dirty="0"/>
            <a:t>(</a:t>
          </a:r>
          <a:r>
            <a:rPr lang="en-US" b="0" i="0" baseline="0" dirty="0" err="1"/>
            <a:t>FinFSA</a:t>
          </a:r>
          <a:r>
            <a:rPr lang="en-US" b="0" i="0" baseline="0" dirty="0"/>
            <a:t> 9/2013 3(3)) </a:t>
          </a:r>
          <a:endParaRPr lang="fi-FI" dirty="0"/>
        </a:p>
      </dgm:t>
    </dgm:pt>
    <dgm:pt modelId="{49F97C0C-FEA1-44CE-B071-384A00364C18}" type="parTrans" cxnId="{5B8EE056-8AE1-4E36-BA77-1F0C1D14D54F}">
      <dgm:prSet/>
      <dgm:spPr/>
      <dgm:t>
        <a:bodyPr/>
        <a:lstStyle/>
        <a:p>
          <a:endParaRPr lang="fi-FI"/>
        </a:p>
      </dgm:t>
    </dgm:pt>
    <dgm:pt modelId="{D4F93AC5-1609-45D6-8B9F-279916B04EC3}" type="sibTrans" cxnId="{5B8EE056-8AE1-4E36-BA77-1F0C1D14D54F}">
      <dgm:prSet/>
      <dgm:spPr/>
      <dgm:t>
        <a:bodyPr/>
        <a:lstStyle/>
        <a:p>
          <a:endParaRPr lang="fi-FI"/>
        </a:p>
      </dgm:t>
    </dgm:pt>
    <dgm:pt modelId="{12398567-36A9-4EA1-B31D-23F119ED3029}">
      <dgm:prSet/>
      <dgm:spPr/>
      <dgm:t>
        <a:bodyPr/>
        <a:lstStyle/>
        <a:p>
          <a:r>
            <a:rPr lang="fi-FI" b="0" i="0" baseline="0"/>
            <a:t>Minority shareholders of the target company</a:t>
          </a:r>
          <a:endParaRPr lang="fi-FI"/>
        </a:p>
      </dgm:t>
    </dgm:pt>
    <dgm:pt modelId="{52956AB9-9C75-4762-9107-102349E4AAD8}" type="parTrans" cxnId="{B817EFAC-E06C-410B-97A1-0460C40D30AD}">
      <dgm:prSet/>
      <dgm:spPr/>
      <dgm:t>
        <a:bodyPr/>
        <a:lstStyle/>
        <a:p>
          <a:endParaRPr lang="fi-FI"/>
        </a:p>
      </dgm:t>
    </dgm:pt>
    <dgm:pt modelId="{00B45A93-1230-43AD-AAA4-E7D509D81EAF}" type="sibTrans" cxnId="{B817EFAC-E06C-410B-97A1-0460C40D30AD}">
      <dgm:prSet/>
      <dgm:spPr/>
      <dgm:t>
        <a:bodyPr/>
        <a:lstStyle/>
        <a:p>
          <a:endParaRPr lang="fi-FI"/>
        </a:p>
      </dgm:t>
    </dgm:pt>
    <dgm:pt modelId="{6B06715A-B686-41E5-AF1A-81C4FE6FC1B4}">
      <dgm:prSet/>
      <dgm:spPr/>
      <dgm:t>
        <a:bodyPr/>
        <a:lstStyle/>
        <a:p>
          <a:r>
            <a:rPr lang="fi-FI" b="0" i="0" baseline="0"/>
            <a:t>Equal treatment of shareholders of the target company (FSMA Ch.</a:t>
          </a:r>
          <a:r>
            <a:rPr lang="fi-FI"/>
            <a:t> 11 Sect. 7) </a:t>
          </a:r>
        </a:p>
      </dgm:t>
    </dgm:pt>
    <dgm:pt modelId="{070A30C4-2F52-47C2-B9E9-4A9462F2D4B3}" type="parTrans" cxnId="{BB2B4E35-DD40-4149-A5DA-9AEFA95B2A78}">
      <dgm:prSet/>
      <dgm:spPr/>
      <dgm:t>
        <a:bodyPr/>
        <a:lstStyle/>
        <a:p>
          <a:endParaRPr lang="fi-FI"/>
        </a:p>
      </dgm:t>
    </dgm:pt>
    <dgm:pt modelId="{64333F68-E9F7-47AD-B148-5957B10F543E}" type="sibTrans" cxnId="{BB2B4E35-DD40-4149-A5DA-9AEFA95B2A78}">
      <dgm:prSet/>
      <dgm:spPr/>
      <dgm:t>
        <a:bodyPr/>
        <a:lstStyle/>
        <a:p>
          <a:endParaRPr lang="fi-FI"/>
        </a:p>
      </dgm:t>
    </dgm:pt>
    <dgm:pt modelId="{EB5CCA45-B55D-48BA-8EDE-11C8A9154E31}">
      <dgm:prSet/>
      <dgm:spPr/>
      <dgm:t>
        <a:bodyPr/>
        <a:lstStyle/>
        <a:p>
          <a:r>
            <a:rPr lang="en-US" b="0" i="0" baseline="0"/>
            <a:t>Promotion of corporate acquisition markets of listed companies (e.g. FinFSA 9/2013 4.3: Obligation to promote the successful outcome of a bid)</a:t>
          </a:r>
          <a:endParaRPr lang="fi-FI"/>
        </a:p>
      </dgm:t>
    </dgm:pt>
    <dgm:pt modelId="{1DA20D14-4086-45DE-ACA0-8821562138C8}" type="parTrans" cxnId="{D57F7845-045E-4019-AAE0-37F067AFEF0B}">
      <dgm:prSet/>
      <dgm:spPr/>
      <dgm:t>
        <a:bodyPr/>
        <a:lstStyle/>
        <a:p>
          <a:endParaRPr lang="fi-FI"/>
        </a:p>
      </dgm:t>
    </dgm:pt>
    <dgm:pt modelId="{2136D624-DEBA-4EA8-B4BC-674DDDC51AE6}" type="sibTrans" cxnId="{D57F7845-045E-4019-AAE0-37F067AFEF0B}">
      <dgm:prSet/>
      <dgm:spPr/>
      <dgm:t>
        <a:bodyPr/>
        <a:lstStyle/>
        <a:p>
          <a:endParaRPr lang="fi-FI"/>
        </a:p>
      </dgm:t>
    </dgm:pt>
    <dgm:pt modelId="{A7EDA0ED-3398-4F6F-A461-7749CAB5B2A9}">
      <dgm:prSet/>
      <dgm:spPr/>
      <dgm:t>
        <a:bodyPr/>
        <a:lstStyle/>
        <a:p>
          <a:r>
            <a:rPr lang="fi-FI" b="0" i="0" baseline="0"/>
            <a:t>The publicity of the </a:t>
          </a:r>
          <a:r>
            <a:rPr lang="fi-FI"/>
            <a:t>bid promotes competing bids</a:t>
          </a:r>
        </a:p>
      </dgm:t>
    </dgm:pt>
    <dgm:pt modelId="{1C49CB33-9008-48D2-A9D6-ED34C4DAB4C5}" type="parTrans" cxnId="{A925AE90-9026-462B-B6F0-D2A79EC1E399}">
      <dgm:prSet/>
      <dgm:spPr/>
      <dgm:t>
        <a:bodyPr/>
        <a:lstStyle/>
        <a:p>
          <a:endParaRPr lang="fi-FI"/>
        </a:p>
      </dgm:t>
    </dgm:pt>
    <dgm:pt modelId="{883B7341-0844-475E-891D-BFDF0FDD4BD0}" type="sibTrans" cxnId="{A925AE90-9026-462B-B6F0-D2A79EC1E399}">
      <dgm:prSet/>
      <dgm:spPr/>
      <dgm:t>
        <a:bodyPr/>
        <a:lstStyle/>
        <a:p>
          <a:endParaRPr lang="fi-FI"/>
        </a:p>
      </dgm:t>
    </dgm:pt>
    <dgm:pt modelId="{40C54CDE-E398-4517-A492-46A02B31BA6C}">
      <dgm:prSet/>
      <dgm:spPr/>
      <dgm:t>
        <a:bodyPr/>
        <a:lstStyle/>
        <a:p>
          <a:r>
            <a:rPr lang="fi-FI" b="0" i="0" baseline="0"/>
            <a:t>Treatment of</a:t>
          </a:r>
          <a:r>
            <a:rPr lang="fi-FI"/>
            <a:t> </a:t>
          </a:r>
          <a:r>
            <a:rPr lang="fi-FI" b="0" i="0" baseline="0"/>
            <a:t>contested / ”hostile” takeovers </a:t>
          </a:r>
          <a:endParaRPr lang="fi-FI"/>
        </a:p>
      </dgm:t>
    </dgm:pt>
    <dgm:pt modelId="{01224DB0-15F4-4E07-85EF-78F78C9F0C04}" type="parTrans" cxnId="{DEEEB662-918E-4B3C-9643-F3BBA0FB54E5}">
      <dgm:prSet/>
      <dgm:spPr/>
      <dgm:t>
        <a:bodyPr/>
        <a:lstStyle/>
        <a:p>
          <a:endParaRPr lang="fi-FI"/>
        </a:p>
      </dgm:t>
    </dgm:pt>
    <dgm:pt modelId="{46276128-3869-4BE4-A975-8DF327A6D555}" type="sibTrans" cxnId="{DEEEB662-918E-4B3C-9643-F3BBA0FB54E5}">
      <dgm:prSet/>
      <dgm:spPr/>
      <dgm:t>
        <a:bodyPr/>
        <a:lstStyle/>
        <a:p>
          <a:endParaRPr lang="fi-FI"/>
        </a:p>
      </dgm:t>
    </dgm:pt>
    <dgm:pt modelId="{81265263-CC7F-4B35-BF4A-44A7CF5646C3}" type="pres">
      <dgm:prSet presAssocID="{AE7D4DDA-D468-4DEB-8AC2-D4F210B4CDCC}" presName="Name0" presStyleCnt="0">
        <dgm:presLayoutVars>
          <dgm:chMax val="7"/>
          <dgm:dir/>
          <dgm:animLvl val="lvl"/>
          <dgm:resizeHandles val="exact"/>
        </dgm:presLayoutVars>
      </dgm:prSet>
      <dgm:spPr/>
    </dgm:pt>
    <dgm:pt modelId="{18FDBF69-0EB1-4848-A2C0-349983414384}" type="pres">
      <dgm:prSet presAssocID="{29B3115C-4A5F-4CAD-AE20-68032BDECD8A}" presName="circle1" presStyleLbl="node1" presStyleIdx="0" presStyleCnt="2"/>
      <dgm:spPr/>
    </dgm:pt>
    <dgm:pt modelId="{DFD1CCFA-13F7-4985-9941-DC1354A01715}" type="pres">
      <dgm:prSet presAssocID="{29B3115C-4A5F-4CAD-AE20-68032BDECD8A}" presName="space" presStyleCnt="0"/>
      <dgm:spPr/>
    </dgm:pt>
    <dgm:pt modelId="{7F1F2AB6-9312-4838-A674-36FAEDF518C7}" type="pres">
      <dgm:prSet presAssocID="{29B3115C-4A5F-4CAD-AE20-68032BDECD8A}" presName="rect1" presStyleLbl="alignAcc1" presStyleIdx="0" presStyleCnt="2"/>
      <dgm:spPr/>
    </dgm:pt>
    <dgm:pt modelId="{AAB86398-AC65-4567-82A8-3F0E2C4086F5}" type="pres">
      <dgm:prSet presAssocID="{EB5CCA45-B55D-48BA-8EDE-11C8A9154E31}" presName="vertSpace2" presStyleLbl="node1" presStyleIdx="0" presStyleCnt="2"/>
      <dgm:spPr/>
    </dgm:pt>
    <dgm:pt modelId="{9B361678-6B4B-402B-BFCC-F61DA42D9B3E}" type="pres">
      <dgm:prSet presAssocID="{EB5CCA45-B55D-48BA-8EDE-11C8A9154E31}" presName="circle2" presStyleLbl="node1" presStyleIdx="1" presStyleCnt="2"/>
      <dgm:spPr/>
    </dgm:pt>
    <dgm:pt modelId="{C2BAEE43-92AB-47C5-95E4-B17CFFB7B2E1}" type="pres">
      <dgm:prSet presAssocID="{EB5CCA45-B55D-48BA-8EDE-11C8A9154E31}" presName="rect2" presStyleLbl="alignAcc1" presStyleIdx="1" presStyleCnt="2"/>
      <dgm:spPr/>
    </dgm:pt>
    <dgm:pt modelId="{3878025C-B885-49A3-A2B6-96FAEFA9CE76}" type="pres">
      <dgm:prSet presAssocID="{29B3115C-4A5F-4CAD-AE20-68032BDECD8A}" presName="rect1ParTx" presStyleLbl="alignAcc1" presStyleIdx="1" presStyleCnt="2">
        <dgm:presLayoutVars>
          <dgm:chMax val="1"/>
          <dgm:bulletEnabled val="1"/>
        </dgm:presLayoutVars>
      </dgm:prSet>
      <dgm:spPr/>
    </dgm:pt>
    <dgm:pt modelId="{8C84D654-52D2-471C-B8B7-5429568989BF}" type="pres">
      <dgm:prSet presAssocID="{29B3115C-4A5F-4CAD-AE20-68032BDECD8A}" presName="rect1ChTx" presStyleLbl="alignAcc1" presStyleIdx="1" presStyleCnt="2">
        <dgm:presLayoutVars>
          <dgm:bulletEnabled val="1"/>
        </dgm:presLayoutVars>
      </dgm:prSet>
      <dgm:spPr/>
    </dgm:pt>
    <dgm:pt modelId="{048574E0-9DCD-4EF5-B68A-2D36F689DF5B}" type="pres">
      <dgm:prSet presAssocID="{EB5CCA45-B55D-48BA-8EDE-11C8A9154E31}" presName="rect2ParTx" presStyleLbl="alignAcc1" presStyleIdx="1" presStyleCnt="2">
        <dgm:presLayoutVars>
          <dgm:chMax val="1"/>
          <dgm:bulletEnabled val="1"/>
        </dgm:presLayoutVars>
      </dgm:prSet>
      <dgm:spPr/>
    </dgm:pt>
    <dgm:pt modelId="{74890173-2E93-425A-8A3C-00EBE254201E}" type="pres">
      <dgm:prSet presAssocID="{EB5CCA45-B55D-48BA-8EDE-11C8A9154E31}" presName="rect2ChTx" presStyleLbl="alignAcc1" presStyleIdx="1" presStyleCnt="2">
        <dgm:presLayoutVars>
          <dgm:bulletEnabled val="1"/>
        </dgm:presLayoutVars>
      </dgm:prSet>
      <dgm:spPr/>
    </dgm:pt>
  </dgm:ptLst>
  <dgm:cxnLst>
    <dgm:cxn modelId="{A326BB15-84AC-4164-BF2C-D1F6E0306F52}" type="presOf" srcId="{29B3115C-4A5F-4CAD-AE20-68032BDECD8A}" destId="{3878025C-B885-49A3-A2B6-96FAEFA9CE76}" srcOrd="1" destOrd="0" presId="urn:microsoft.com/office/officeart/2005/8/layout/target3"/>
    <dgm:cxn modelId="{8DBA221D-F6BC-4BFB-BB62-671E51A6E4BC}" type="presOf" srcId="{EB5CCA45-B55D-48BA-8EDE-11C8A9154E31}" destId="{048574E0-9DCD-4EF5-B68A-2D36F689DF5B}" srcOrd="1" destOrd="0" presId="urn:microsoft.com/office/officeart/2005/8/layout/target3"/>
    <dgm:cxn modelId="{49C7DB28-1F2B-4F5D-8C22-C6552F84C970}" type="presOf" srcId="{29B3115C-4A5F-4CAD-AE20-68032BDECD8A}" destId="{7F1F2AB6-9312-4838-A674-36FAEDF518C7}" srcOrd="0" destOrd="0" presId="urn:microsoft.com/office/officeart/2005/8/layout/target3"/>
    <dgm:cxn modelId="{C17ED132-AE84-4E8A-BEBD-703496A6761A}" type="presOf" srcId="{6B06715A-B686-41E5-AF1A-81C4FE6FC1B4}" destId="{8C84D654-52D2-471C-B8B7-5429568989BF}" srcOrd="0" destOrd="1" presId="urn:microsoft.com/office/officeart/2005/8/layout/target3"/>
    <dgm:cxn modelId="{BB2B4E35-DD40-4149-A5DA-9AEFA95B2A78}" srcId="{29B3115C-4A5F-4CAD-AE20-68032BDECD8A}" destId="{6B06715A-B686-41E5-AF1A-81C4FE6FC1B4}" srcOrd="1" destOrd="0" parTransId="{070A30C4-2F52-47C2-B9E9-4A9462F2D4B3}" sibTransId="{64333F68-E9F7-47AD-B148-5957B10F543E}"/>
    <dgm:cxn modelId="{DF700F41-8E63-4CE4-AA06-F087D092D512}" type="presOf" srcId="{A7EDA0ED-3398-4F6F-A461-7749CAB5B2A9}" destId="{74890173-2E93-425A-8A3C-00EBE254201E}" srcOrd="0" destOrd="0" presId="urn:microsoft.com/office/officeart/2005/8/layout/target3"/>
    <dgm:cxn modelId="{DEEEB662-918E-4B3C-9643-F3BBA0FB54E5}" srcId="{EB5CCA45-B55D-48BA-8EDE-11C8A9154E31}" destId="{40C54CDE-E398-4517-A492-46A02B31BA6C}" srcOrd="1" destOrd="0" parTransId="{01224DB0-15F4-4E07-85EF-78F78C9F0C04}" sibTransId="{46276128-3869-4BE4-A975-8DF327A6D555}"/>
    <dgm:cxn modelId="{D57F7845-045E-4019-AAE0-37F067AFEF0B}" srcId="{AE7D4DDA-D468-4DEB-8AC2-D4F210B4CDCC}" destId="{EB5CCA45-B55D-48BA-8EDE-11C8A9154E31}" srcOrd="1" destOrd="0" parTransId="{1DA20D14-4086-45DE-ACA0-8821562138C8}" sibTransId="{2136D624-DEBA-4EA8-B4BC-674DDDC51AE6}"/>
    <dgm:cxn modelId="{9D9C8E4D-55B1-45CE-9604-0D549CFAAB26}" type="presOf" srcId="{AE7D4DDA-D468-4DEB-8AC2-D4F210B4CDCC}" destId="{81265263-CC7F-4B35-BF4A-44A7CF5646C3}" srcOrd="0" destOrd="0" presId="urn:microsoft.com/office/officeart/2005/8/layout/target3"/>
    <dgm:cxn modelId="{5B8EE056-8AE1-4E36-BA77-1F0C1D14D54F}" srcId="{AE7D4DDA-D468-4DEB-8AC2-D4F210B4CDCC}" destId="{29B3115C-4A5F-4CAD-AE20-68032BDECD8A}" srcOrd="0" destOrd="0" parTransId="{49F97C0C-FEA1-44CE-B071-384A00364C18}" sibTransId="{D4F93AC5-1609-45D6-8B9F-279916B04EC3}"/>
    <dgm:cxn modelId="{1EBFFB85-6AAE-4DEE-A30B-6821B16DBBF3}" type="presOf" srcId="{EB5CCA45-B55D-48BA-8EDE-11C8A9154E31}" destId="{C2BAEE43-92AB-47C5-95E4-B17CFFB7B2E1}" srcOrd="0" destOrd="0" presId="urn:microsoft.com/office/officeart/2005/8/layout/target3"/>
    <dgm:cxn modelId="{A925AE90-9026-462B-B6F0-D2A79EC1E399}" srcId="{EB5CCA45-B55D-48BA-8EDE-11C8A9154E31}" destId="{A7EDA0ED-3398-4F6F-A461-7749CAB5B2A9}" srcOrd="0" destOrd="0" parTransId="{1C49CB33-9008-48D2-A9D6-ED34C4DAB4C5}" sibTransId="{883B7341-0844-475E-891D-BFDF0FDD4BD0}"/>
    <dgm:cxn modelId="{B155E3A5-AE17-4580-B884-7E226480964B}" type="presOf" srcId="{40C54CDE-E398-4517-A492-46A02B31BA6C}" destId="{74890173-2E93-425A-8A3C-00EBE254201E}" srcOrd="0" destOrd="1" presId="urn:microsoft.com/office/officeart/2005/8/layout/target3"/>
    <dgm:cxn modelId="{B817EFAC-E06C-410B-97A1-0460C40D30AD}" srcId="{29B3115C-4A5F-4CAD-AE20-68032BDECD8A}" destId="{12398567-36A9-4EA1-B31D-23F119ED3029}" srcOrd="0" destOrd="0" parTransId="{52956AB9-9C75-4762-9107-102349E4AAD8}" sibTransId="{00B45A93-1230-43AD-AAA4-E7D509D81EAF}"/>
    <dgm:cxn modelId="{4488B7FE-4398-4609-BEB4-50D8E23F6953}" type="presOf" srcId="{12398567-36A9-4EA1-B31D-23F119ED3029}" destId="{8C84D654-52D2-471C-B8B7-5429568989BF}" srcOrd="0" destOrd="0" presId="urn:microsoft.com/office/officeart/2005/8/layout/target3"/>
    <dgm:cxn modelId="{3A71FFBE-DA97-49C6-975E-2B4047D25A06}" type="presParOf" srcId="{81265263-CC7F-4B35-BF4A-44A7CF5646C3}" destId="{18FDBF69-0EB1-4848-A2C0-349983414384}" srcOrd="0" destOrd="0" presId="urn:microsoft.com/office/officeart/2005/8/layout/target3"/>
    <dgm:cxn modelId="{99E0FB4E-82E7-4210-B294-1ACEF10F3937}" type="presParOf" srcId="{81265263-CC7F-4B35-BF4A-44A7CF5646C3}" destId="{DFD1CCFA-13F7-4985-9941-DC1354A01715}" srcOrd="1" destOrd="0" presId="urn:microsoft.com/office/officeart/2005/8/layout/target3"/>
    <dgm:cxn modelId="{1FCA7BE4-96D7-4F9E-B8C0-9B14F57F3113}" type="presParOf" srcId="{81265263-CC7F-4B35-BF4A-44A7CF5646C3}" destId="{7F1F2AB6-9312-4838-A674-36FAEDF518C7}" srcOrd="2" destOrd="0" presId="urn:microsoft.com/office/officeart/2005/8/layout/target3"/>
    <dgm:cxn modelId="{B99C6237-9A30-49A4-B027-30AE11B992DC}" type="presParOf" srcId="{81265263-CC7F-4B35-BF4A-44A7CF5646C3}" destId="{AAB86398-AC65-4567-82A8-3F0E2C4086F5}" srcOrd="3" destOrd="0" presId="urn:microsoft.com/office/officeart/2005/8/layout/target3"/>
    <dgm:cxn modelId="{15333FFD-EB1A-476D-9514-3204E1268D77}" type="presParOf" srcId="{81265263-CC7F-4B35-BF4A-44A7CF5646C3}" destId="{9B361678-6B4B-402B-BFCC-F61DA42D9B3E}" srcOrd="4" destOrd="0" presId="urn:microsoft.com/office/officeart/2005/8/layout/target3"/>
    <dgm:cxn modelId="{C0B0BA7E-0594-441E-B137-22BBB83C9EBD}" type="presParOf" srcId="{81265263-CC7F-4B35-BF4A-44A7CF5646C3}" destId="{C2BAEE43-92AB-47C5-95E4-B17CFFB7B2E1}" srcOrd="5" destOrd="0" presId="urn:microsoft.com/office/officeart/2005/8/layout/target3"/>
    <dgm:cxn modelId="{4B71016E-9367-4C27-A048-CEBAE6C9D5C7}" type="presParOf" srcId="{81265263-CC7F-4B35-BF4A-44A7CF5646C3}" destId="{3878025C-B885-49A3-A2B6-96FAEFA9CE76}" srcOrd="6" destOrd="0" presId="urn:microsoft.com/office/officeart/2005/8/layout/target3"/>
    <dgm:cxn modelId="{82E19E9C-AAFB-4D06-B39D-5FC6C36EC39B}" type="presParOf" srcId="{81265263-CC7F-4B35-BF4A-44A7CF5646C3}" destId="{8C84D654-52D2-471C-B8B7-5429568989BF}" srcOrd="7" destOrd="0" presId="urn:microsoft.com/office/officeart/2005/8/layout/target3"/>
    <dgm:cxn modelId="{042C2D70-BAC3-4CD2-ACD4-E127FCEA8653}" type="presParOf" srcId="{81265263-CC7F-4B35-BF4A-44A7CF5646C3}" destId="{048574E0-9DCD-4EF5-B68A-2D36F689DF5B}" srcOrd="8" destOrd="0" presId="urn:microsoft.com/office/officeart/2005/8/layout/target3"/>
    <dgm:cxn modelId="{4F7C2207-A3B3-4900-A1A9-AA5F122044DE}" type="presParOf" srcId="{81265263-CC7F-4B35-BF4A-44A7CF5646C3}" destId="{74890173-2E93-425A-8A3C-00EBE254201E}" srcOrd="9" destOrd="0" presId="urn:microsoft.com/office/officeart/2005/8/layout/targe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F37B72B-BFC8-43B4-ABED-7140EC988E11}" type="doc">
      <dgm:prSet loTypeId="urn:microsoft.com/office/officeart/2005/8/layout/orgChart1" loCatId="hierarchy" qsTypeId="urn:microsoft.com/office/officeart/2005/8/quickstyle/3d5" qsCatId="3D" csTypeId="urn:microsoft.com/office/officeart/2005/8/colors/accent0_1" csCatId="mainScheme"/>
      <dgm:spPr/>
      <dgm:t>
        <a:bodyPr/>
        <a:lstStyle/>
        <a:p>
          <a:endParaRPr lang="fi-FI"/>
        </a:p>
      </dgm:t>
    </dgm:pt>
    <dgm:pt modelId="{808D56DE-9718-442C-BF3D-E6ED88778EA3}">
      <dgm:prSet/>
      <dgm:spPr/>
      <dgm:t>
        <a:bodyPr/>
        <a:lstStyle/>
        <a:p>
          <a:r>
            <a:rPr lang="fi-FI" b="1" i="0" baseline="0"/>
            <a:t>Management of the target company afraid of losing its positions opposes to the bid</a:t>
          </a:r>
          <a:endParaRPr lang="fi-FI"/>
        </a:p>
      </dgm:t>
    </dgm:pt>
    <dgm:pt modelId="{0ED46855-7787-4394-8617-F4267F25B090}" type="parTrans" cxnId="{62996E09-1128-4EE9-B37B-4820B34F7AC8}">
      <dgm:prSet/>
      <dgm:spPr/>
      <dgm:t>
        <a:bodyPr/>
        <a:lstStyle/>
        <a:p>
          <a:endParaRPr lang="fi-FI"/>
        </a:p>
      </dgm:t>
    </dgm:pt>
    <dgm:pt modelId="{19804F63-A310-4303-AE4C-25A79A1C379B}" type="sibTrans" cxnId="{62996E09-1128-4EE9-B37B-4820B34F7AC8}">
      <dgm:prSet/>
      <dgm:spPr/>
      <dgm:t>
        <a:bodyPr/>
        <a:lstStyle/>
        <a:p>
          <a:endParaRPr lang="fi-FI"/>
        </a:p>
      </dgm:t>
    </dgm:pt>
    <dgm:pt modelId="{F61BF6AD-4BD1-44A1-B652-1026C87327F8}">
      <dgm:prSet/>
      <dgm:spPr/>
      <dgm:t>
        <a:bodyPr/>
        <a:lstStyle/>
        <a:p>
          <a:r>
            <a:rPr lang="en-US" b="0" i="0" baseline="0"/>
            <a:t>Measures to combat takeover may not be in the best interests of the company or its shareholders</a:t>
          </a:r>
          <a:endParaRPr lang="fi-FI"/>
        </a:p>
      </dgm:t>
    </dgm:pt>
    <dgm:pt modelId="{B04730D4-DA95-46C6-9B8A-6E9E9E65D609}" type="parTrans" cxnId="{0587C0A2-2A65-4135-8E8E-60023846943F}">
      <dgm:prSet/>
      <dgm:spPr/>
      <dgm:t>
        <a:bodyPr/>
        <a:lstStyle/>
        <a:p>
          <a:endParaRPr lang="fi-FI"/>
        </a:p>
      </dgm:t>
    </dgm:pt>
    <dgm:pt modelId="{C116A661-F785-48A8-B8BB-B09C417061AC}" type="sibTrans" cxnId="{0587C0A2-2A65-4135-8E8E-60023846943F}">
      <dgm:prSet/>
      <dgm:spPr/>
      <dgm:t>
        <a:bodyPr/>
        <a:lstStyle/>
        <a:p>
          <a:endParaRPr lang="fi-FI"/>
        </a:p>
      </dgm:t>
    </dgm:pt>
    <dgm:pt modelId="{39C00123-50C4-4BE5-ABE2-56DDEBD53368}">
      <dgm:prSet/>
      <dgm:spPr/>
      <dgm:t>
        <a:bodyPr/>
        <a:lstStyle/>
        <a:p>
          <a:r>
            <a:rPr lang="en-US" b="0" i="0" baseline="0"/>
            <a:t>“Poison pills”, “golden parachutes”, “crown jewels” and others.</a:t>
          </a:r>
          <a:endParaRPr lang="fi-FI"/>
        </a:p>
      </dgm:t>
    </dgm:pt>
    <dgm:pt modelId="{2AAB3819-8467-43D7-A164-7DC7D6DCFB72}" type="parTrans" cxnId="{FDCFFE05-0B37-4177-8424-849DE43FC6C6}">
      <dgm:prSet/>
      <dgm:spPr/>
      <dgm:t>
        <a:bodyPr/>
        <a:lstStyle/>
        <a:p>
          <a:endParaRPr lang="fi-FI"/>
        </a:p>
      </dgm:t>
    </dgm:pt>
    <dgm:pt modelId="{BB3523AF-1900-4F47-8FCD-85E353D941FD}" type="sibTrans" cxnId="{FDCFFE05-0B37-4177-8424-849DE43FC6C6}">
      <dgm:prSet/>
      <dgm:spPr/>
      <dgm:t>
        <a:bodyPr/>
        <a:lstStyle/>
        <a:p>
          <a:endParaRPr lang="fi-FI"/>
        </a:p>
      </dgm:t>
    </dgm:pt>
    <dgm:pt modelId="{0D3B43A2-831C-417D-B5AC-B8427C5AD3F4}">
      <dgm:prSet/>
      <dgm:spPr/>
      <dgm:t>
        <a:bodyPr/>
        <a:lstStyle/>
        <a:p>
          <a:r>
            <a:rPr lang="en-US" b="0" i="0" baseline="0"/>
            <a:t>The value of the underperforming company could increase with the help of new management</a:t>
          </a:r>
          <a:endParaRPr lang="fi-FI"/>
        </a:p>
      </dgm:t>
    </dgm:pt>
    <dgm:pt modelId="{9E46B6DE-AF71-47E8-9014-0136AD37FFE7}" type="parTrans" cxnId="{6ABE0301-67AA-4B9B-9528-CBD619BC86B5}">
      <dgm:prSet/>
      <dgm:spPr/>
      <dgm:t>
        <a:bodyPr/>
        <a:lstStyle/>
        <a:p>
          <a:endParaRPr lang="fi-FI"/>
        </a:p>
      </dgm:t>
    </dgm:pt>
    <dgm:pt modelId="{E292CF76-055F-4FF7-9F63-E7832B11A900}" type="sibTrans" cxnId="{6ABE0301-67AA-4B9B-9528-CBD619BC86B5}">
      <dgm:prSet/>
      <dgm:spPr/>
      <dgm:t>
        <a:bodyPr/>
        <a:lstStyle/>
        <a:p>
          <a:endParaRPr lang="fi-FI"/>
        </a:p>
      </dgm:t>
    </dgm:pt>
    <dgm:pt modelId="{CB92F359-F61B-4572-B856-9DC95FF7B3A7}">
      <dgm:prSet/>
      <dgm:spPr/>
      <dgm:t>
        <a:bodyPr/>
        <a:lstStyle/>
        <a:p>
          <a:r>
            <a:rPr lang="en-US" b="0" i="0" baseline="0"/>
            <a:t>Principal-agent setup</a:t>
          </a:r>
          <a:endParaRPr lang="fi-FI"/>
        </a:p>
      </dgm:t>
    </dgm:pt>
    <dgm:pt modelId="{6CC13920-E1E9-4E57-9F3B-37E59C36908F}" type="parTrans" cxnId="{B236DA4E-7B1C-414E-95D4-3B6744A4FC8F}">
      <dgm:prSet/>
      <dgm:spPr/>
      <dgm:t>
        <a:bodyPr/>
        <a:lstStyle/>
        <a:p>
          <a:endParaRPr lang="fi-FI"/>
        </a:p>
      </dgm:t>
    </dgm:pt>
    <dgm:pt modelId="{2219151F-7B78-4BD3-AC0A-FF9160C8D620}" type="sibTrans" cxnId="{B236DA4E-7B1C-414E-95D4-3B6744A4FC8F}">
      <dgm:prSet/>
      <dgm:spPr/>
      <dgm:t>
        <a:bodyPr/>
        <a:lstStyle/>
        <a:p>
          <a:endParaRPr lang="fi-FI"/>
        </a:p>
      </dgm:t>
    </dgm:pt>
    <dgm:pt modelId="{2BB476F9-9A7F-43CC-8292-CBF25085988B}">
      <dgm:prSet/>
      <dgm:spPr/>
      <dgm:t>
        <a:bodyPr/>
        <a:lstStyle/>
        <a:p>
          <a:r>
            <a:rPr lang="en-US" b="0" i="0" baseline="0"/>
            <a:t>The company's management must obtain the consent of the Annual General Meeting for actions that hinder the completion of the tender offer</a:t>
          </a:r>
          <a:endParaRPr lang="fi-FI"/>
        </a:p>
      </dgm:t>
    </dgm:pt>
    <dgm:pt modelId="{CE8F7E67-DD99-4BA4-B0C0-80992CA1F6D9}" type="parTrans" cxnId="{7BA014C0-52BC-46E2-A9E4-D79531B701FF}">
      <dgm:prSet/>
      <dgm:spPr/>
      <dgm:t>
        <a:bodyPr/>
        <a:lstStyle/>
        <a:p>
          <a:endParaRPr lang="fi-FI"/>
        </a:p>
      </dgm:t>
    </dgm:pt>
    <dgm:pt modelId="{FE0DAC52-74C9-437D-8EAC-13572F823715}" type="sibTrans" cxnId="{7BA014C0-52BC-46E2-A9E4-D79531B701FF}">
      <dgm:prSet/>
      <dgm:spPr/>
      <dgm:t>
        <a:bodyPr/>
        <a:lstStyle/>
        <a:p>
          <a:endParaRPr lang="fi-FI"/>
        </a:p>
      </dgm:t>
    </dgm:pt>
    <dgm:pt modelId="{A542DDA1-00CC-4AEA-8636-972475F23D13}">
      <dgm:prSet/>
      <dgm:spPr/>
      <dgm:t>
        <a:bodyPr/>
        <a:lstStyle/>
        <a:p>
          <a:r>
            <a:rPr lang="en-US" b="0" i="0" baseline="0"/>
            <a:t>Liability of company management (company law damages Finnish Limited Liability Companies Act (LLCA) 22: 1)</a:t>
          </a:r>
          <a:r>
            <a:rPr lang="fi-FI" b="0" i="0" baseline="0"/>
            <a:t> </a:t>
          </a:r>
          <a:endParaRPr lang="fi-FI"/>
        </a:p>
      </dgm:t>
    </dgm:pt>
    <dgm:pt modelId="{6B73AB82-B8AD-4465-B2C4-A7A5D6890162}" type="parTrans" cxnId="{C370A0D4-98D5-4B64-AF05-D33A6EF7DABE}">
      <dgm:prSet/>
      <dgm:spPr/>
      <dgm:t>
        <a:bodyPr/>
        <a:lstStyle/>
        <a:p>
          <a:endParaRPr lang="fi-FI"/>
        </a:p>
      </dgm:t>
    </dgm:pt>
    <dgm:pt modelId="{DFCA5B9E-0177-4222-B0FE-454622D9E6CC}" type="sibTrans" cxnId="{C370A0D4-98D5-4B64-AF05-D33A6EF7DABE}">
      <dgm:prSet/>
      <dgm:spPr/>
      <dgm:t>
        <a:bodyPr/>
        <a:lstStyle/>
        <a:p>
          <a:endParaRPr lang="fi-FI"/>
        </a:p>
      </dgm:t>
    </dgm:pt>
    <dgm:pt modelId="{76FF9521-A2CA-4A4E-B96D-38F2632A30D2}" type="pres">
      <dgm:prSet presAssocID="{1F37B72B-BFC8-43B4-ABED-7140EC988E11}" presName="hierChild1" presStyleCnt="0">
        <dgm:presLayoutVars>
          <dgm:orgChart val="1"/>
          <dgm:chPref val="1"/>
          <dgm:dir/>
          <dgm:animOne val="branch"/>
          <dgm:animLvl val="lvl"/>
          <dgm:resizeHandles/>
        </dgm:presLayoutVars>
      </dgm:prSet>
      <dgm:spPr/>
    </dgm:pt>
    <dgm:pt modelId="{AB1AC203-DBD7-43C3-8018-9895D3FEB12A}" type="pres">
      <dgm:prSet presAssocID="{808D56DE-9718-442C-BF3D-E6ED88778EA3}" presName="hierRoot1" presStyleCnt="0">
        <dgm:presLayoutVars>
          <dgm:hierBranch val="init"/>
        </dgm:presLayoutVars>
      </dgm:prSet>
      <dgm:spPr/>
    </dgm:pt>
    <dgm:pt modelId="{2E749170-6B91-4DF0-AC46-F7F0CCAB2B38}" type="pres">
      <dgm:prSet presAssocID="{808D56DE-9718-442C-BF3D-E6ED88778EA3}" presName="rootComposite1" presStyleCnt="0"/>
      <dgm:spPr/>
    </dgm:pt>
    <dgm:pt modelId="{C3362746-3BAF-4C9B-8611-CC85BED3DCB6}" type="pres">
      <dgm:prSet presAssocID="{808D56DE-9718-442C-BF3D-E6ED88778EA3}" presName="rootText1" presStyleLbl="node0" presStyleIdx="0" presStyleCnt="3">
        <dgm:presLayoutVars>
          <dgm:chPref val="3"/>
        </dgm:presLayoutVars>
      </dgm:prSet>
      <dgm:spPr/>
    </dgm:pt>
    <dgm:pt modelId="{A6384D99-D37D-47E3-8DC1-72D6B5501369}" type="pres">
      <dgm:prSet presAssocID="{808D56DE-9718-442C-BF3D-E6ED88778EA3}" presName="rootConnector1" presStyleLbl="node1" presStyleIdx="0" presStyleCnt="0"/>
      <dgm:spPr/>
    </dgm:pt>
    <dgm:pt modelId="{4D6F4AC4-424A-4FC3-9CCB-F6A89D2AA6E4}" type="pres">
      <dgm:prSet presAssocID="{808D56DE-9718-442C-BF3D-E6ED88778EA3}" presName="hierChild2" presStyleCnt="0"/>
      <dgm:spPr/>
    </dgm:pt>
    <dgm:pt modelId="{D70963AE-35D8-469C-8D3E-DF8B5D547475}" type="pres">
      <dgm:prSet presAssocID="{808D56DE-9718-442C-BF3D-E6ED88778EA3}" presName="hierChild3" presStyleCnt="0"/>
      <dgm:spPr/>
    </dgm:pt>
    <dgm:pt modelId="{CF23670C-1F71-46BF-A826-E98F794C7C29}" type="pres">
      <dgm:prSet presAssocID="{F61BF6AD-4BD1-44A1-B652-1026C87327F8}" presName="hierRoot1" presStyleCnt="0">
        <dgm:presLayoutVars>
          <dgm:hierBranch val="init"/>
        </dgm:presLayoutVars>
      </dgm:prSet>
      <dgm:spPr/>
    </dgm:pt>
    <dgm:pt modelId="{3E1841C1-B255-43A0-AA43-F7D4AD01CEB3}" type="pres">
      <dgm:prSet presAssocID="{F61BF6AD-4BD1-44A1-B652-1026C87327F8}" presName="rootComposite1" presStyleCnt="0"/>
      <dgm:spPr/>
    </dgm:pt>
    <dgm:pt modelId="{AF9ABB79-F9A9-484F-9C0C-59EBE46ACEAD}" type="pres">
      <dgm:prSet presAssocID="{F61BF6AD-4BD1-44A1-B652-1026C87327F8}" presName="rootText1" presStyleLbl="node0" presStyleIdx="1" presStyleCnt="3">
        <dgm:presLayoutVars>
          <dgm:chPref val="3"/>
        </dgm:presLayoutVars>
      </dgm:prSet>
      <dgm:spPr/>
    </dgm:pt>
    <dgm:pt modelId="{F6EF6AC8-C4E0-4C7B-BF5E-5BC8720C3856}" type="pres">
      <dgm:prSet presAssocID="{F61BF6AD-4BD1-44A1-B652-1026C87327F8}" presName="rootConnector1" presStyleLbl="node1" presStyleIdx="0" presStyleCnt="0"/>
      <dgm:spPr/>
    </dgm:pt>
    <dgm:pt modelId="{3BCCC6C2-4A63-4BD3-B1B9-1C8508ABEC86}" type="pres">
      <dgm:prSet presAssocID="{F61BF6AD-4BD1-44A1-B652-1026C87327F8}" presName="hierChild2" presStyleCnt="0"/>
      <dgm:spPr/>
    </dgm:pt>
    <dgm:pt modelId="{2E63F39A-96B8-4F40-96AB-427FF531D6A3}" type="pres">
      <dgm:prSet presAssocID="{2AAB3819-8467-43D7-A164-7DC7D6DCFB72}" presName="Name37" presStyleLbl="parChTrans1D2" presStyleIdx="0" presStyleCnt="4"/>
      <dgm:spPr/>
    </dgm:pt>
    <dgm:pt modelId="{FA37E227-5FB9-4F81-9915-1CE5E88C8D9F}" type="pres">
      <dgm:prSet presAssocID="{39C00123-50C4-4BE5-ABE2-56DDEBD53368}" presName="hierRoot2" presStyleCnt="0">
        <dgm:presLayoutVars>
          <dgm:hierBranch val="init"/>
        </dgm:presLayoutVars>
      </dgm:prSet>
      <dgm:spPr/>
    </dgm:pt>
    <dgm:pt modelId="{90FB8323-72C6-419B-BD0D-E7015F1EB216}" type="pres">
      <dgm:prSet presAssocID="{39C00123-50C4-4BE5-ABE2-56DDEBD53368}" presName="rootComposite" presStyleCnt="0"/>
      <dgm:spPr/>
    </dgm:pt>
    <dgm:pt modelId="{D9DB5C22-6CB1-405D-A3FB-7D5C37B89375}" type="pres">
      <dgm:prSet presAssocID="{39C00123-50C4-4BE5-ABE2-56DDEBD53368}" presName="rootText" presStyleLbl="node2" presStyleIdx="0" presStyleCnt="4">
        <dgm:presLayoutVars>
          <dgm:chPref val="3"/>
        </dgm:presLayoutVars>
      </dgm:prSet>
      <dgm:spPr/>
    </dgm:pt>
    <dgm:pt modelId="{0A29229C-B767-4304-9A89-AA2B13CACE66}" type="pres">
      <dgm:prSet presAssocID="{39C00123-50C4-4BE5-ABE2-56DDEBD53368}" presName="rootConnector" presStyleLbl="node2" presStyleIdx="0" presStyleCnt="4"/>
      <dgm:spPr/>
    </dgm:pt>
    <dgm:pt modelId="{FD11B45B-C34F-4B9D-8EC7-8171059D2037}" type="pres">
      <dgm:prSet presAssocID="{39C00123-50C4-4BE5-ABE2-56DDEBD53368}" presName="hierChild4" presStyleCnt="0"/>
      <dgm:spPr/>
    </dgm:pt>
    <dgm:pt modelId="{2A28AC1E-FA7B-4E30-A1F0-389013C81FD4}" type="pres">
      <dgm:prSet presAssocID="{39C00123-50C4-4BE5-ABE2-56DDEBD53368}" presName="hierChild5" presStyleCnt="0"/>
      <dgm:spPr/>
    </dgm:pt>
    <dgm:pt modelId="{3104EF1F-61D2-4929-958F-4565EB86B2CD}" type="pres">
      <dgm:prSet presAssocID="{9E46B6DE-AF71-47E8-9014-0136AD37FFE7}" presName="Name37" presStyleLbl="parChTrans1D2" presStyleIdx="1" presStyleCnt="4"/>
      <dgm:spPr/>
    </dgm:pt>
    <dgm:pt modelId="{8A89AE94-2671-452A-9967-AD28966BE905}" type="pres">
      <dgm:prSet presAssocID="{0D3B43A2-831C-417D-B5AC-B8427C5AD3F4}" presName="hierRoot2" presStyleCnt="0">
        <dgm:presLayoutVars>
          <dgm:hierBranch val="init"/>
        </dgm:presLayoutVars>
      </dgm:prSet>
      <dgm:spPr/>
    </dgm:pt>
    <dgm:pt modelId="{5C5071CF-1973-4FB6-BA30-1DC69E363EA0}" type="pres">
      <dgm:prSet presAssocID="{0D3B43A2-831C-417D-B5AC-B8427C5AD3F4}" presName="rootComposite" presStyleCnt="0"/>
      <dgm:spPr/>
    </dgm:pt>
    <dgm:pt modelId="{4D021EE8-BA2F-402C-9447-148432689FE8}" type="pres">
      <dgm:prSet presAssocID="{0D3B43A2-831C-417D-B5AC-B8427C5AD3F4}" presName="rootText" presStyleLbl="node2" presStyleIdx="1" presStyleCnt="4">
        <dgm:presLayoutVars>
          <dgm:chPref val="3"/>
        </dgm:presLayoutVars>
      </dgm:prSet>
      <dgm:spPr/>
    </dgm:pt>
    <dgm:pt modelId="{89D68F6B-79CD-44E9-AF39-03197DACF398}" type="pres">
      <dgm:prSet presAssocID="{0D3B43A2-831C-417D-B5AC-B8427C5AD3F4}" presName="rootConnector" presStyleLbl="node2" presStyleIdx="1" presStyleCnt="4"/>
      <dgm:spPr/>
    </dgm:pt>
    <dgm:pt modelId="{6FF74483-32A4-4EC1-8FD2-411ADD78C475}" type="pres">
      <dgm:prSet presAssocID="{0D3B43A2-831C-417D-B5AC-B8427C5AD3F4}" presName="hierChild4" presStyleCnt="0"/>
      <dgm:spPr/>
    </dgm:pt>
    <dgm:pt modelId="{70C44D67-4D1F-427B-AECD-FA46C21C398B}" type="pres">
      <dgm:prSet presAssocID="{0D3B43A2-831C-417D-B5AC-B8427C5AD3F4}" presName="hierChild5" presStyleCnt="0"/>
      <dgm:spPr/>
    </dgm:pt>
    <dgm:pt modelId="{E217BABA-C585-4EE9-81FF-DFF5623F17C8}" type="pres">
      <dgm:prSet presAssocID="{F61BF6AD-4BD1-44A1-B652-1026C87327F8}" presName="hierChild3" presStyleCnt="0"/>
      <dgm:spPr/>
    </dgm:pt>
    <dgm:pt modelId="{8E0B2358-5D58-4DB8-9338-A44A97F952B1}" type="pres">
      <dgm:prSet presAssocID="{CB92F359-F61B-4572-B856-9DC95FF7B3A7}" presName="hierRoot1" presStyleCnt="0">
        <dgm:presLayoutVars>
          <dgm:hierBranch val="init"/>
        </dgm:presLayoutVars>
      </dgm:prSet>
      <dgm:spPr/>
    </dgm:pt>
    <dgm:pt modelId="{0A6A3FEE-B10A-4936-B6E8-15895C377027}" type="pres">
      <dgm:prSet presAssocID="{CB92F359-F61B-4572-B856-9DC95FF7B3A7}" presName="rootComposite1" presStyleCnt="0"/>
      <dgm:spPr/>
    </dgm:pt>
    <dgm:pt modelId="{5ECA8A8F-978F-4639-9FFF-9C31D43BB4B7}" type="pres">
      <dgm:prSet presAssocID="{CB92F359-F61B-4572-B856-9DC95FF7B3A7}" presName="rootText1" presStyleLbl="node0" presStyleIdx="2" presStyleCnt="3">
        <dgm:presLayoutVars>
          <dgm:chPref val="3"/>
        </dgm:presLayoutVars>
      </dgm:prSet>
      <dgm:spPr/>
    </dgm:pt>
    <dgm:pt modelId="{9C6DDA43-48E6-4B24-AA50-ADECEA921B54}" type="pres">
      <dgm:prSet presAssocID="{CB92F359-F61B-4572-B856-9DC95FF7B3A7}" presName="rootConnector1" presStyleLbl="node1" presStyleIdx="0" presStyleCnt="0"/>
      <dgm:spPr/>
    </dgm:pt>
    <dgm:pt modelId="{9090D9F8-5D0B-41EF-84B8-40F9F2208D8A}" type="pres">
      <dgm:prSet presAssocID="{CB92F359-F61B-4572-B856-9DC95FF7B3A7}" presName="hierChild2" presStyleCnt="0"/>
      <dgm:spPr/>
    </dgm:pt>
    <dgm:pt modelId="{8893A0D6-6511-4A55-B199-25568F24FFC1}" type="pres">
      <dgm:prSet presAssocID="{CE8F7E67-DD99-4BA4-B0C0-80992CA1F6D9}" presName="Name37" presStyleLbl="parChTrans1D2" presStyleIdx="2" presStyleCnt="4"/>
      <dgm:spPr/>
    </dgm:pt>
    <dgm:pt modelId="{80354B8D-2FEF-48F9-A485-7C099FE5C357}" type="pres">
      <dgm:prSet presAssocID="{2BB476F9-9A7F-43CC-8292-CBF25085988B}" presName="hierRoot2" presStyleCnt="0">
        <dgm:presLayoutVars>
          <dgm:hierBranch val="init"/>
        </dgm:presLayoutVars>
      </dgm:prSet>
      <dgm:spPr/>
    </dgm:pt>
    <dgm:pt modelId="{F547A2E1-CA6C-4994-A4C2-CDC90BCAA4D8}" type="pres">
      <dgm:prSet presAssocID="{2BB476F9-9A7F-43CC-8292-CBF25085988B}" presName="rootComposite" presStyleCnt="0"/>
      <dgm:spPr/>
    </dgm:pt>
    <dgm:pt modelId="{808E6CCC-C544-4209-BBBF-69EFC940B346}" type="pres">
      <dgm:prSet presAssocID="{2BB476F9-9A7F-43CC-8292-CBF25085988B}" presName="rootText" presStyleLbl="node2" presStyleIdx="2" presStyleCnt="4">
        <dgm:presLayoutVars>
          <dgm:chPref val="3"/>
        </dgm:presLayoutVars>
      </dgm:prSet>
      <dgm:spPr/>
    </dgm:pt>
    <dgm:pt modelId="{DF0A6B57-B105-4CF9-9EE7-1E209056362B}" type="pres">
      <dgm:prSet presAssocID="{2BB476F9-9A7F-43CC-8292-CBF25085988B}" presName="rootConnector" presStyleLbl="node2" presStyleIdx="2" presStyleCnt="4"/>
      <dgm:spPr/>
    </dgm:pt>
    <dgm:pt modelId="{952ED4F5-0240-4185-89AD-FCA751AF08A7}" type="pres">
      <dgm:prSet presAssocID="{2BB476F9-9A7F-43CC-8292-CBF25085988B}" presName="hierChild4" presStyleCnt="0"/>
      <dgm:spPr/>
    </dgm:pt>
    <dgm:pt modelId="{705DC99A-8A77-4DAD-8883-28B03DDF2C1C}" type="pres">
      <dgm:prSet presAssocID="{2BB476F9-9A7F-43CC-8292-CBF25085988B}" presName="hierChild5" presStyleCnt="0"/>
      <dgm:spPr/>
    </dgm:pt>
    <dgm:pt modelId="{C43BC8B9-8063-4BA7-8EEA-21DA9DC53B05}" type="pres">
      <dgm:prSet presAssocID="{6B73AB82-B8AD-4465-B2C4-A7A5D6890162}" presName="Name37" presStyleLbl="parChTrans1D2" presStyleIdx="3" presStyleCnt="4"/>
      <dgm:spPr/>
    </dgm:pt>
    <dgm:pt modelId="{A4346D23-B8C7-4644-9092-8506A35519C9}" type="pres">
      <dgm:prSet presAssocID="{A542DDA1-00CC-4AEA-8636-972475F23D13}" presName="hierRoot2" presStyleCnt="0">
        <dgm:presLayoutVars>
          <dgm:hierBranch val="init"/>
        </dgm:presLayoutVars>
      </dgm:prSet>
      <dgm:spPr/>
    </dgm:pt>
    <dgm:pt modelId="{B2086343-BA9E-4684-8215-B6A47B979D85}" type="pres">
      <dgm:prSet presAssocID="{A542DDA1-00CC-4AEA-8636-972475F23D13}" presName="rootComposite" presStyleCnt="0"/>
      <dgm:spPr/>
    </dgm:pt>
    <dgm:pt modelId="{7995AEEF-BB9D-460B-9BF7-EC840EAE34C7}" type="pres">
      <dgm:prSet presAssocID="{A542DDA1-00CC-4AEA-8636-972475F23D13}" presName="rootText" presStyleLbl="node2" presStyleIdx="3" presStyleCnt="4">
        <dgm:presLayoutVars>
          <dgm:chPref val="3"/>
        </dgm:presLayoutVars>
      </dgm:prSet>
      <dgm:spPr/>
    </dgm:pt>
    <dgm:pt modelId="{EB726B0F-623E-4A5B-8324-3973D6DA7BC7}" type="pres">
      <dgm:prSet presAssocID="{A542DDA1-00CC-4AEA-8636-972475F23D13}" presName="rootConnector" presStyleLbl="node2" presStyleIdx="3" presStyleCnt="4"/>
      <dgm:spPr/>
    </dgm:pt>
    <dgm:pt modelId="{FE173726-0B69-46A4-A89E-0C65C91FD39B}" type="pres">
      <dgm:prSet presAssocID="{A542DDA1-00CC-4AEA-8636-972475F23D13}" presName="hierChild4" presStyleCnt="0"/>
      <dgm:spPr/>
    </dgm:pt>
    <dgm:pt modelId="{D5643318-952E-4515-AC3C-134048375BE2}" type="pres">
      <dgm:prSet presAssocID="{A542DDA1-00CC-4AEA-8636-972475F23D13}" presName="hierChild5" presStyleCnt="0"/>
      <dgm:spPr/>
    </dgm:pt>
    <dgm:pt modelId="{C33B82A3-ADC2-427F-B6E3-73E3D421B8AB}" type="pres">
      <dgm:prSet presAssocID="{CB92F359-F61B-4572-B856-9DC95FF7B3A7}" presName="hierChild3" presStyleCnt="0"/>
      <dgm:spPr/>
    </dgm:pt>
  </dgm:ptLst>
  <dgm:cxnLst>
    <dgm:cxn modelId="{6ABE0301-67AA-4B9B-9528-CBD619BC86B5}" srcId="{F61BF6AD-4BD1-44A1-B652-1026C87327F8}" destId="{0D3B43A2-831C-417D-B5AC-B8427C5AD3F4}" srcOrd="1" destOrd="0" parTransId="{9E46B6DE-AF71-47E8-9014-0136AD37FFE7}" sibTransId="{E292CF76-055F-4FF7-9F63-E7832B11A900}"/>
    <dgm:cxn modelId="{FDCFFE05-0B37-4177-8424-849DE43FC6C6}" srcId="{F61BF6AD-4BD1-44A1-B652-1026C87327F8}" destId="{39C00123-50C4-4BE5-ABE2-56DDEBD53368}" srcOrd="0" destOrd="0" parTransId="{2AAB3819-8467-43D7-A164-7DC7D6DCFB72}" sibTransId="{BB3523AF-1900-4F47-8FCD-85E353D941FD}"/>
    <dgm:cxn modelId="{62996E09-1128-4EE9-B37B-4820B34F7AC8}" srcId="{1F37B72B-BFC8-43B4-ABED-7140EC988E11}" destId="{808D56DE-9718-442C-BF3D-E6ED88778EA3}" srcOrd="0" destOrd="0" parTransId="{0ED46855-7787-4394-8617-F4267F25B090}" sibTransId="{19804F63-A310-4303-AE4C-25A79A1C379B}"/>
    <dgm:cxn modelId="{32CE9F0C-6035-4A86-8721-5A8E9A9EAEB0}" type="presOf" srcId="{A542DDA1-00CC-4AEA-8636-972475F23D13}" destId="{EB726B0F-623E-4A5B-8324-3973D6DA7BC7}" srcOrd="1" destOrd="0" presId="urn:microsoft.com/office/officeart/2005/8/layout/orgChart1"/>
    <dgm:cxn modelId="{468AAA2B-E1A9-4DD5-8739-208FD570D7DE}" type="presOf" srcId="{39C00123-50C4-4BE5-ABE2-56DDEBD53368}" destId="{0A29229C-B767-4304-9A89-AA2B13CACE66}" srcOrd="1" destOrd="0" presId="urn:microsoft.com/office/officeart/2005/8/layout/orgChart1"/>
    <dgm:cxn modelId="{3753F65D-F177-489F-A2C8-913FE8307CF9}" type="presOf" srcId="{1F37B72B-BFC8-43B4-ABED-7140EC988E11}" destId="{76FF9521-A2CA-4A4E-B96D-38F2632A30D2}" srcOrd="0" destOrd="0" presId="urn:microsoft.com/office/officeart/2005/8/layout/orgChart1"/>
    <dgm:cxn modelId="{FD60605E-D9B5-4B1B-A088-519D09B6E7B4}" type="presOf" srcId="{9E46B6DE-AF71-47E8-9014-0136AD37FFE7}" destId="{3104EF1F-61D2-4929-958F-4565EB86B2CD}" srcOrd="0" destOrd="0" presId="urn:microsoft.com/office/officeart/2005/8/layout/orgChart1"/>
    <dgm:cxn modelId="{B236DA4E-7B1C-414E-95D4-3B6744A4FC8F}" srcId="{1F37B72B-BFC8-43B4-ABED-7140EC988E11}" destId="{CB92F359-F61B-4572-B856-9DC95FF7B3A7}" srcOrd="2" destOrd="0" parTransId="{6CC13920-E1E9-4E57-9F3B-37E59C36908F}" sibTransId="{2219151F-7B78-4BD3-AC0A-FF9160C8D620}"/>
    <dgm:cxn modelId="{15333670-8E8C-4BC3-A82B-4F8F02B42C00}" type="presOf" srcId="{CE8F7E67-DD99-4BA4-B0C0-80992CA1F6D9}" destId="{8893A0D6-6511-4A55-B199-25568F24FFC1}" srcOrd="0" destOrd="0" presId="urn:microsoft.com/office/officeart/2005/8/layout/orgChart1"/>
    <dgm:cxn modelId="{CF061F51-75BF-4597-8009-B10004F67FBE}" type="presOf" srcId="{F61BF6AD-4BD1-44A1-B652-1026C87327F8}" destId="{AF9ABB79-F9A9-484F-9C0C-59EBE46ACEAD}" srcOrd="0" destOrd="0" presId="urn:microsoft.com/office/officeart/2005/8/layout/orgChart1"/>
    <dgm:cxn modelId="{5A71DE80-9404-4919-9D72-0019AB9A7784}" type="presOf" srcId="{F61BF6AD-4BD1-44A1-B652-1026C87327F8}" destId="{F6EF6AC8-C4E0-4C7B-BF5E-5BC8720C3856}" srcOrd="1" destOrd="0" presId="urn:microsoft.com/office/officeart/2005/8/layout/orgChart1"/>
    <dgm:cxn modelId="{974FF496-4DFA-48B4-AE35-84A6B29D5E1D}" type="presOf" srcId="{2AAB3819-8467-43D7-A164-7DC7D6DCFB72}" destId="{2E63F39A-96B8-4F40-96AB-427FF531D6A3}" srcOrd="0" destOrd="0" presId="urn:microsoft.com/office/officeart/2005/8/layout/orgChart1"/>
    <dgm:cxn modelId="{0587C0A2-2A65-4135-8E8E-60023846943F}" srcId="{1F37B72B-BFC8-43B4-ABED-7140EC988E11}" destId="{F61BF6AD-4BD1-44A1-B652-1026C87327F8}" srcOrd="1" destOrd="0" parTransId="{B04730D4-DA95-46C6-9B8A-6E9E9E65D609}" sibTransId="{C116A661-F785-48A8-B8BB-B09C417061AC}"/>
    <dgm:cxn modelId="{FCE6C6B0-474E-485E-8920-9847E34E8E75}" type="presOf" srcId="{CB92F359-F61B-4572-B856-9DC95FF7B3A7}" destId="{5ECA8A8F-978F-4639-9FFF-9C31D43BB4B7}" srcOrd="0" destOrd="0" presId="urn:microsoft.com/office/officeart/2005/8/layout/orgChart1"/>
    <dgm:cxn modelId="{9AE35ABA-F198-4E0F-A30A-35CD6E8ED8F4}" type="presOf" srcId="{0D3B43A2-831C-417D-B5AC-B8427C5AD3F4}" destId="{89D68F6B-79CD-44E9-AF39-03197DACF398}" srcOrd="1" destOrd="0" presId="urn:microsoft.com/office/officeart/2005/8/layout/orgChart1"/>
    <dgm:cxn modelId="{7B73F9BD-49BC-4842-A8B3-B0E53D22BA39}" type="presOf" srcId="{CB92F359-F61B-4572-B856-9DC95FF7B3A7}" destId="{9C6DDA43-48E6-4B24-AA50-ADECEA921B54}" srcOrd="1" destOrd="0" presId="urn:microsoft.com/office/officeart/2005/8/layout/orgChart1"/>
    <dgm:cxn modelId="{7BA014C0-52BC-46E2-A9E4-D79531B701FF}" srcId="{CB92F359-F61B-4572-B856-9DC95FF7B3A7}" destId="{2BB476F9-9A7F-43CC-8292-CBF25085988B}" srcOrd="0" destOrd="0" parTransId="{CE8F7E67-DD99-4BA4-B0C0-80992CA1F6D9}" sibTransId="{FE0DAC52-74C9-437D-8EAC-13572F823715}"/>
    <dgm:cxn modelId="{F52FB6C5-F99A-4902-91B8-0004E068E857}" type="presOf" srcId="{2BB476F9-9A7F-43CC-8292-CBF25085988B}" destId="{DF0A6B57-B105-4CF9-9EE7-1E209056362B}" srcOrd="1" destOrd="0" presId="urn:microsoft.com/office/officeart/2005/8/layout/orgChart1"/>
    <dgm:cxn modelId="{3B45EFCF-0F68-4800-BA59-1E217A4FDA8D}" type="presOf" srcId="{6B73AB82-B8AD-4465-B2C4-A7A5D6890162}" destId="{C43BC8B9-8063-4BA7-8EEA-21DA9DC53B05}" srcOrd="0" destOrd="0" presId="urn:microsoft.com/office/officeart/2005/8/layout/orgChart1"/>
    <dgm:cxn modelId="{C370A0D4-98D5-4B64-AF05-D33A6EF7DABE}" srcId="{CB92F359-F61B-4572-B856-9DC95FF7B3A7}" destId="{A542DDA1-00CC-4AEA-8636-972475F23D13}" srcOrd="1" destOrd="0" parTransId="{6B73AB82-B8AD-4465-B2C4-A7A5D6890162}" sibTransId="{DFCA5B9E-0177-4222-B0FE-454622D9E6CC}"/>
    <dgm:cxn modelId="{0A357CE0-2237-4556-93E0-5CFC4BD8E73C}" type="presOf" srcId="{A542DDA1-00CC-4AEA-8636-972475F23D13}" destId="{7995AEEF-BB9D-460B-9BF7-EC840EAE34C7}" srcOrd="0" destOrd="0" presId="urn:microsoft.com/office/officeart/2005/8/layout/orgChart1"/>
    <dgm:cxn modelId="{075BF0F1-10B3-4AEF-B2C0-6FF87091C9F8}" type="presOf" srcId="{2BB476F9-9A7F-43CC-8292-CBF25085988B}" destId="{808E6CCC-C544-4209-BBBF-69EFC940B346}" srcOrd="0" destOrd="0" presId="urn:microsoft.com/office/officeart/2005/8/layout/orgChart1"/>
    <dgm:cxn modelId="{7931A1F3-3173-4A93-8B36-B0848AD51F28}" type="presOf" srcId="{0D3B43A2-831C-417D-B5AC-B8427C5AD3F4}" destId="{4D021EE8-BA2F-402C-9447-148432689FE8}" srcOrd="0" destOrd="0" presId="urn:microsoft.com/office/officeart/2005/8/layout/orgChart1"/>
    <dgm:cxn modelId="{F6F1BBF6-BACD-436E-BCCB-84207D9F1D89}" type="presOf" srcId="{39C00123-50C4-4BE5-ABE2-56DDEBD53368}" destId="{D9DB5C22-6CB1-405D-A3FB-7D5C37B89375}" srcOrd="0" destOrd="0" presId="urn:microsoft.com/office/officeart/2005/8/layout/orgChart1"/>
    <dgm:cxn modelId="{DD929DF7-C5A2-42AF-B584-E3C46E33325A}" type="presOf" srcId="{808D56DE-9718-442C-BF3D-E6ED88778EA3}" destId="{A6384D99-D37D-47E3-8DC1-72D6B5501369}" srcOrd="1" destOrd="0" presId="urn:microsoft.com/office/officeart/2005/8/layout/orgChart1"/>
    <dgm:cxn modelId="{576F9FFB-A550-4B62-9B5A-A0FB1588DF1A}" type="presOf" srcId="{808D56DE-9718-442C-BF3D-E6ED88778EA3}" destId="{C3362746-3BAF-4C9B-8611-CC85BED3DCB6}" srcOrd="0" destOrd="0" presId="urn:microsoft.com/office/officeart/2005/8/layout/orgChart1"/>
    <dgm:cxn modelId="{7BAFB8DD-B09E-4A25-853C-C70213E23E6E}" type="presParOf" srcId="{76FF9521-A2CA-4A4E-B96D-38F2632A30D2}" destId="{AB1AC203-DBD7-43C3-8018-9895D3FEB12A}" srcOrd="0" destOrd="0" presId="urn:microsoft.com/office/officeart/2005/8/layout/orgChart1"/>
    <dgm:cxn modelId="{81C8F119-067A-4643-AFD4-E35F85A1DC8F}" type="presParOf" srcId="{AB1AC203-DBD7-43C3-8018-9895D3FEB12A}" destId="{2E749170-6B91-4DF0-AC46-F7F0CCAB2B38}" srcOrd="0" destOrd="0" presId="urn:microsoft.com/office/officeart/2005/8/layout/orgChart1"/>
    <dgm:cxn modelId="{DE26F19D-E129-441E-9580-A6CFCBB96B11}" type="presParOf" srcId="{2E749170-6B91-4DF0-AC46-F7F0CCAB2B38}" destId="{C3362746-3BAF-4C9B-8611-CC85BED3DCB6}" srcOrd="0" destOrd="0" presId="urn:microsoft.com/office/officeart/2005/8/layout/orgChart1"/>
    <dgm:cxn modelId="{2B7F8D09-B220-49A7-B51D-7F033F4A5734}" type="presParOf" srcId="{2E749170-6B91-4DF0-AC46-F7F0CCAB2B38}" destId="{A6384D99-D37D-47E3-8DC1-72D6B5501369}" srcOrd="1" destOrd="0" presId="urn:microsoft.com/office/officeart/2005/8/layout/orgChart1"/>
    <dgm:cxn modelId="{6918FAB6-F5BF-4D47-95C6-12BC89CD21ED}" type="presParOf" srcId="{AB1AC203-DBD7-43C3-8018-9895D3FEB12A}" destId="{4D6F4AC4-424A-4FC3-9CCB-F6A89D2AA6E4}" srcOrd="1" destOrd="0" presId="urn:microsoft.com/office/officeart/2005/8/layout/orgChart1"/>
    <dgm:cxn modelId="{AED0C07F-EA60-4EC9-A055-4D4A71CE1CDB}" type="presParOf" srcId="{AB1AC203-DBD7-43C3-8018-9895D3FEB12A}" destId="{D70963AE-35D8-469C-8D3E-DF8B5D547475}" srcOrd="2" destOrd="0" presId="urn:microsoft.com/office/officeart/2005/8/layout/orgChart1"/>
    <dgm:cxn modelId="{2EB1864A-250A-4A3D-A61D-5E602351AA6C}" type="presParOf" srcId="{76FF9521-A2CA-4A4E-B96D-38F2632A30D2}" destId="{CF23670C-1F71-46BF-A826-E98F794C7C29}" srcOrd="1" destOrd="0" presId="urn:microsoft.com/office/officeart/2005/8/layout/orgChart1"/>
    <dgm:cxn modelId="{F03765D6-5830-48BB-B4D2-E37D84A96963}" type="presParOf" srcId="{CF23670C-1F71-46BF-A826-E98F794C7C29}" destId="{3E1841C1-B255-43A0-AA43-F7D4AD01CEB3}" srcOrd="0" destOrd="0" presId="urn:microsoft.com/office/officeart/2005/8/layout/orgChart1"/>
    <dgm:cxn modelId="{A1FF2F1F-DEB2-4FAE-8CD6-93B950B61473}" type="presParOf" srcId="{3E1841C1-B255-43A0-AA43-F7D4AD01CEB3}" destId="{AF9ABB79-F9A9-484F-9C0C-59EBE46ACEAD}" srcOrd="0" destOrd="0" presId="urn:microsoft.com/office/officeart/2005/8/layout/orgChart1"/>
    <dgm:cxn modelId="{D1C5B3F5-E914-436A-A904-FF34A1DF8B08}" type="presParOf" srcId="{3E1841C1-B255-43A0-AA43-F7D4AD01CEB3}" destId="{F6EF6AC8-C4E0-4C7B-BF5E-5BC8720C3856}" srcOrd="1" destOrd="0" presId="urn:microsoft.com/office/officeart/2005/8/layout/orgChart1"/>
    <dgm:cxn modelId="{00A4E7B9-11CF-42FE-A859-DBEFB4046418}" type="presParOf" srcId="{CF23670C-1F71-46BF-A826-E98F794C7C29}" destId="{3BCCC6C2-4A63-4BD3-B1B9-1C8508ABEC86}" srcOrd="1" destOrd="0" presId="urn:microsoft.com/office/officeart/2005/8/layout/orgChart1"/>
    <dgm:cxn modelId="{84447802-3976-4684-AFCC-47B4DDA7FACC}" type="presParOf" srcId="{3BCCC6C2-4A63-4BD3-B1B9-1C8508ABEC86}" destId="{2E63F39A-96B8-4F40-96AB-427FF531D6A3}" srcOrd="0" destOrd="0" presId="urn:microsoft.com/office/officeart/2005/8/layout/orgChart1"/>
    <dgm:cxn modelId="{AD18C0DB-1507-45A6-875C-0D86EF6172D1}" type="presParOf" srcId="{3BCCC6C2-4A63-4BD3-B1B9-1C8508ABEC86}" destId="{FA37E227-5FB9-4F81-9915-1CE5E88C8D9F}" srcOrd="1" destOrd="0" presId="urn:microsoft.com/office/officeart/2005/8/layout/orgChart1"/>
    <dgm:cxn modelId="{0ABDEA51-CC8C-4EC1-889D-B698CA448AA3}" type="presParOf" srcId="{FA37E227-5FB9-4F81-9915-1CE5E88C8D9F}" destId="{90FB8323-72C6-419B-BD0D-E7015F1EB216}" srcOrd="0" destOrd="0" presId="urn:microsoft.com/office/officeart/2005/8/layout/orgChart1"/>
    <dgm:cxn modelId="{A9E3922E-D0B3-481F-9ECB-812D437C3E64}" type="presParOf" srcId="{90FB8323-72C6-419B-BD0D-E7015F1EB216}" destId="{D9DB5C22-6CB1-405D-A3FB-7D5C37B89375}" srcOrd="0" destOrd="0" presId="urn:microsoft.com/office/officeart/2005/8/layout/orgChart1"/>
    <dgm:cxn modelId="{1C5AB5AC-1F4D-4702-A4A9-5BB3BEB351C8}" type="presParOf" srcId="{90FB8323-72C6-419B-BD0D-E7015F1EB216}" destId="{0A29229C-B767-4304-9A89-AA2B13CACE66}" srcOrd="1" destOrd="0" presId="urn:microsoft.com/office/officeart/2005/8/layout/orgChart1"/>
    <dgm:cxn modelId="{DF4A0197-C807-49C4-875D-4C7C38F7F2B9}" type="presParOf" srcId="{FA37E227-5FB9-4F81-9915-1CE5E88C8D9F}" destId="{FD11B45B-C34F-4B9D-8EC7-8171059D2037}" srcOrd="1" destOrd="0" presId="urn:microsoft.com/office/officeart/2005/8/layout/orgChart1"/>
    <dgm:cxn modelId="{5408E406-F48A-473E-9CF8-2208AD5F38B0}" type="presParOf" srcId="{FA37E227-5FB9-4F81-9915-1CE5E88C8D9F}" destId="{2A28AC1E-FA7B-4E30-A1F0-389013C81FD4}" srcOrd="2" destOrd="0" presId="urn:microsoft.com/office/officeart/2005/8/layout/orgChart1"/>
    <dgm:cxn modelId="{5B155897-5DCC-487F-BE74-6D48F7804664}" type="presParOf" srcId="{3BCCC6C2-4A63-4BD3-B1B9-1C8508ABEC86}" destId="{3104EF1F-61D2-4929-958F-4565EB86B2CD}" srcOrd="2" destOrd="0" presId="urn:microsoft.com/office/officeart/2005/8/layout/orgChart1"/>
    <dgm:cxn modelId="{9511B350-8185-4AF5-8E50-5C9B51BF22B3}" type="presParOf" srcId="{3BCCC6C2-4A63-4BD3-B1B9-1C8508ABEC86}" destId="{8A89AE94-2671-452A-9967-AD28966BE905}" srcOrd="3" destOrd="0" presId="urn:microsoft.com/office/officeart/2005/8/layout/orgChart1"/>
    <dgm:cxn modelId="{B758AE74-64D9-4B5F-AC8B-9B5364F43103}" type="presParOf" srcId="{8A89AE94-2671-452A-9967-AD28966BE905}" destId="{5C5071CF-1973-4FB6-BA30-1DC69E363EA0}" srcOrd="0" destOrd="0" presId="urn:microsoft.com/office/officeart/2005/8/layout/orgChart1"/>
    <dgm:cxn modelId="{F32D49B6-87C8-4D43-B86B-46706157F4A2}" type="presParOf" srcId="{5C5071CF-1973-4FB6-BA30-1DC69E363EA0}" destId="{4D021EE8-BA2F-402C-9447-148432689FE8}" srcOrd="0" destOrd="0" presId="urn:microsoft.com/office/officeart/2005/8/layout/orgChart1"/>
    <dgm:cxn modelId="{FC3CB94A-4187-45DA-8177-E92769A98FFE}" type="presParOf" srcId="{5C5071CF-1973-4FB6-BA30-1DC69E363EA0}" destId="{89D68F6B-79CD-44E9-AF39-03197DACF398}" srcOrd="1" destOrd="0" presId="urn:microsoft.com/office/officeart/2005/8/layout/orgChart1"/>
    <dgm:cxn modelId="{137A9EFB-953B-4C20-BB2E-8C83E2A09C89}" type="presParOf" srcId="{8A89AE94-2671-452A-9967-AD28966BE905}" destId="{6FF74483-32A4-4EC1-8FD2-411ADD78C475}" srcOrd="1" destOrd="0" presId="urn:microsoft.com/office/officeart/2005/8/layout/orgChart1"/>
    <dgm:cxn modelId="{111E5934-86A7-44FC-BBD9-42262DFFFF65}" type="presParOf" srcId="{8A89AE94-2671-452A-9967-AD28966BE905}" destId="{70C44D67-4D1F-427B-AECD-FA46C21C398B}" srcOrd="2" destOrd="0" presId="urn:microsoft.com/office/officeart/2005/8/layout/orgChart1"/>
    <dgm:cxn modelId="{41CBD770-91AC-4E51-96BD-3423B183C955}" type="presParOf" srcId="{CF23670C-1F71-46BF-A826-E98F794C7C29}" destId="{E217BABA-C585-4EE9-81FF-DFF5623F17C8}" srcOrd="2" destOrd="0" presId="urn:microsoft.com/office/officeart/2005/8/layout/orgChart1"/>
    <dgm:cxn modelId="{3162520F-108E-4A02-B18C-1190105D7117}" type="presParOf" srcId="{76FF9521-A2CA-4A4E-B96D-38F2632A30D2}" destId="{8E0B2358-5D58-4DB8-9338-A44A97F952B1}" srcOrd="2" destOrd="0" presId="urn:microsoft.com/office/officeart/2005/8/layout/orgChart1"/>
    <dgm:cxn modelId="{0F5B8DC8-32CA-438F-BCB8-BF8077FD90CB}" type="presParOf" srcId="{8E0B2358-5D58-4DB8-9338-A44A97F952B1}" destId="{0A6A3FEE-B10A-4936-B6E8-15895C377027}" srcOrd="0" destOrd="0" presId="urn:microsoft.com/office/officeart/2005/8/layout/orgChart1"/>
    <dgm:cxn modelId="{4C503F51-BECC-4169-A943-67898704DB90}" type="presParOf" srcId="{0A6A3FEE-B10A-4936-B6E8-15895C377027}" destId="{5ECA8A8F-978F-4639-9FFF-9C31D43BB4B7}" srcOrd="0" destOrd="0" presId="urn:microsoft.com/office/officeart/2005/8/layout/orgChart1"/>
    <dgm:cxn modelId="{7EAD40BB-C345-4DD3-ADB6-731EE0D05D90}" type="presParOf" srcId="{0A6A3FEE-B10A-4936-B6E8-15895C377027}" destId="{9C6DDA43-48E6-4B24-AA50-ADECEA921B54}" srcOrd="1" destOrd="0" presId="urn:microsoft.com/office/officeart/2005/8/layout/orgChart1"/>
    <dgm:cxn modelId="{AE7E1D0A-315C-43B0-88A1-D4C0BFC23F8D}" type="presParOf" srcId="{8E0B2358-5D58-4DB8-9338-A44A97F952B1}" destId="{9090D9F8-5D0B-41EF-84B8-40F9F2208D8A}" srcOrd="1" destOrd="0" presId="urn:microsoft.com/office/officeart/2005/8/layout/orgChart1"/>
    <dgm:cxn modelId="{F2BB9DEF-8EC2-4CF2-9AD0-06FB9E6AE584}" type="presParOf" srcId="{9090D9F8-5D0B-41EF-84B8-40F9F2208D8A}" destId="{8893A0D6-6511-4A55-B199-25568F24FFC1}" srcOrd="0" destOrd="0" presId="urn:microsoft.com/office/officeart/2005/8/layout/orgChart1"/>
    <dgm:cxn modelId="{5B8FED22-ECC5-402B-8B7C-FCA5B8DD167A}" type="presParOf" srcId="{9090D9F8-5D0B-41EF-84B8-40F9F2208D8A}" destId="{80354B8D-2FEF-48F9-A485-7C099FE5C357}" srcOrd="1" destOrd="0" presId="urn:microsoft.com/office/officeart/2005/8/layout/orgChart1"/>
    <dgm:cxn modelId="{371D18CB-319A-4F74-95DE-F1335A3167A8}" type="presParOf" srcId="{80354B8D-2FEF-48F9-A485-7C099FE5C357}" destId="{F547A2E1-CA6C-4994-A4C2-CDC90BCAA4D8}" srcOrd="0" destOrd="0" presId="urn:microsoft.com/office/officeart/2005/8/layout/orgChart1"/>
    <dgm:cxn modelId="{40529574-7D4A-4242-AC72-DCA4F3658955}" type="presParOf" srcId="{F547A2E1-CA6C-4994-A4C2-CDC90BCAA4D8}" destId="{808E6CCC-C544-4209-BBBF-69EFC940B346}" srcOrd="0" destOrd="0" presId="urn:microsoft.com/office/officeart/2005/8/layout/orgChart1"/>
    <dgm:cxn modelId="{79D64C09-862E-4886-BAD8-9803D80F0407}" type="presParOf" srcId="{F547A2E1-CA6C-4994-A4C2-CDC90BCAA4D8}" destId="{DF0A6B57-B105-4CF9-9EE7-1E209056362B}" srcOrd="1" destOrd="0" presId="urn:microsoft.com/office/officeart/2005/8/layout/orgChart1"/>
    <dgm:cxn modelId="{FC5EB313-4BEB-42D4-9689-8F7F66DA5438}" type="presParOf" srcId="{80354B8D-2FEF-48F9-A485-7C099FE5C357}" destId="{952ED4F5-0240-4185-89AD-FCA751AF08A7}" srcOrd="1" destOrd="0" presId="urn:microsoft.com/office/officeart/2005/8/layout/orgChart1"/>
    <dgm:cxn modelId="{F21F590E-5617-418F-902A-C14F0006BABB}" type="presParOf" srcId="{80354B8D-2FEF-48F9-A485-7C099FE5C357}" destId="{705DC99A-8A77-4DAD-8883-28B03DDF2C1C}" srcOrd="2" destOrd="0" presId="urn:microsoft.com/office/officeart/2005/8/layout/orgChart1"/>
    <dgm:cxn modelId="{2E1F0150-7A27-4ADB-90DD-08641717606A}" type="presParOf" srcId="{9090D9F8-5D0B-41EF-84B8-40F9F2208D8A}" destId="{C43BC8B9-8063-4BA7-8EEA-21DA9DC53B05}" srcOrd="2" destOrd="0" presId="urn:microsoft.com/office/officeart/2005/8/layout/orgChart1"/>
    <dgm:cxn modelId="{99035F6D-150F-4CA0-9A98-82150ECDB148}" type="presParOf" srcId="{9090D9F8-5D0B-41EF-84B8-40F9F2208D8A}" destId="{A4346D23-B8C7-4644-9092-8506A35519C9}" srcOrd="3" destOrd="0" presId="urn:microsoft.com/office/officeart/2005/8/layout/orgChart1"/>
    <dgm:cxn modelId="{31AB9BBA-BA23-428B-A542-E31628D12152}" type="presParOf" srcId="{A4346D23-B8C7-4644-9092-8506A35519C9}" destId="{B2086343-BA9E-4684-8215-B6A47B979D85}" srcOrd="0" destOrd="0" presId="urn:microsoft.com/office/officeart/2005/8/layout/orgChart1"/>
    <dgm:cxn modelId="{FCEF85DE-99EB-4D8F-8426-1193753BC05F}" type="presParOf" srcId="{B2086343-BA9E-4684-8215-B6A47B979D85}" destId="{7995AEEF-BB9D-460B-9BF7-EC840EAE34C7}" srcOrd="0" destOrd="0" presId="urn:microsoft.com/office/officeart/2005/8/layout/orgChart1"/>
    <dgm:cxn modelId="{CB5BE794-DD4F-47CB-B945-C413542C1C0C}" type="presParOf" srcId="{B2086343-BA9E-4684-8215-B6A47B979D85}" destId="{EB726B0F-623E-4A5B-8324-3973D6DA7BC7}" srcOrd="1" destOrd="0" presId="urn:microsoft.com/office/officeart/2005/8/layout/orgChart1"/>
    <dgm:cxn modelId="{87064408-F0BA-4C1F-9709-733B3EABA265}" type="presParOf" srcId="{A4346D23-B8C7-4644-9092-8506A35519C9}" destId="{FE173726-0B69-46A4-A89E-0C65C91FD39B}" srcOrd="1" destOrd="0" presId="urn:microsoft.com/office/officeart/2005/8/layout/orgChart1"/>
    <dgm:cxn modelId="{C01FFF81-CFB6-477D-BA97-56CA690C5B37}" type="presParOf" srcId="{A4346D23-B8C7-4644-9092-8506A35519C9}" destId="{D5643318-952E-4515-AC3C-134048375BE2}" srcOrd="2" destOrd="0" presId="urn:microsoft.com/office/officeart/2005/8/layout/orgChart1"/>
    <dgm:cxn modelId="{4E2EC666-29A9-43B9-B762-43A69FDEB873}" type="presParOf" srcId="{8E0B2358-5D58-4DB8-9338-A44A97F952B1}" destId="{C33B82A3-ADC2-427F-B6E3-73E3D421B8AB}"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985AE879-8EDE-4514-B1D3-1BAAC13D72C5}" type="doc">
      <dgm:prSet loTypeId="urn:microsoft.com/office/officeart/2005/8/layout/hProcess9" loCatId="process" qsTypeId="urn:microsoft.com/office/officeart/2005/8/quickstyle/3d5" qsCatId="3D" csTypeId="urn:microsoft.com/office/officeart/2005/8/colors/accent0_1" csCatId="mainScheme"/>
      <dgm:spPr/>
      <dgm:t>
        <a:bodyPr/>
        <a:lstStyle/>
        <a:p>
          <a:endParaRPr lang="fi-FI"/>
        </a:p>
      </dgm:t>
    </dgm:pt>
    <dgm:pt modelId="{F13C1725-BF94-43FF-9DBB-32BDE5167D58}">
      <dgm:prSet/>
      <dgm:spPr/>
      <dgm:t>
        <a:bodyPr/>
        <a:lstStyle/>
        <a:p>
          <a:r>
            <a:rPr lang="en-US" b="1"/>
            <a:t>The decision on the takeover bid must be published immediately and notified to the offeree company and the personnel of the offeree and offeror company.</a:t>
          </a:r>
          <a:endParaRPr lang="fi-FI"/>
        </a:p>
      </dgm:t>
    </dgm:pt>
    <dgm:pt modelId="{B512264C-A4D5-4AF1-94B9-80923E321908}" type="parTrans" cxnId="{76189BB4-6743-4B90-A0D1-4E13B5DFC51A}">
      <dgm:prSet/>
      <dgm:spPr/>
      <dgm:t>
        <a:bodyPr/>
        <a:lstStyle/>
        <a:p>
          <a:endParaRPr lang="fi-FI"/>
        </a:p>
      </dgm:t>
    </dgm:pt>
    <dgm:pt modelId="{87A9EA53-2FBD-4E2D-96B1-EB6E29B595B7}" type="sibTrans" cxnId="{76189BB4-6743-4B90-A0D1-4E13B5DFC51A}">
      <dgm:prSet/>
      <dgm:spPr/>
      <dgm:t>
        <a:bodyPr/>
        <a:lstStyle/>
        <a:p>
          <a:endParaRPr lang="fi-FI"/>
        </a:p>
      </dgm:t>
    </dgm:pt>
    <dgm:pt modelId="{8CBADAF3-4196-44BB-B3F7-4C123A49872D}">
      <dgm:prSet/>
      <dgm:spPr/>
      <dgm:t>
        <a:bodyPr/>
        <a:lstStyle/>
        <a:p>
          <a:r>
            <a:rPr lang="en-US" b="1"/>
            <a:t>The disclosure shall state the amount of securities referred to in the offer, the period of validity of the offer and the consideration offered, as well as other relevant conditions for the execution of the offer. The disclosure shall also indicate the procedure to be followed if the acceptance responses cover a larger number of securities than the amount covered by the offer.</a:t>
          </a:r>
          <a:endParaRPr lang="fi-FI"/>
        </a:p>
      </dgm:t>
    </dgm:pt>
    <dgm:pt modelId="{35041D34-2EA4-4946-A7BC-071A0F1FA763}" type="parTrans" cxnId="{50E8B1A4-65F8-411F-AF09-3F18A03BD018}">
      <dgm:prSet/>
      <dgm:spPr/>
      <dgm:t>
        <a:bodyPr/>
        <a:lstStyle/>
        <a:p>
          <a:endParaRPr lang="fi-FI"/>
        </a:p>
      </dgm:t>
    </dgm:pt>
    <dgm:pt modelId="{10BDD9CD-1C6D-4F43-B60C-2CFA8D97EFB4}" type="sibTrans" cxnId="{50E8B1A4-65F8-411F-AF09-3F18A03BD018}">
      <dgm:prSet/>
      <dgm:spPr/>
      <dgm:t>
        <a:bodyPr/>
        <a:lstStyle/>
        <a:p>
          <a:endParaRPr lang="fi-FI"/>
        </a:p>
      </dgm:t>
    </dgm:pt>
    <dgm:pt modelId="{42E27A6C-6FA5-4841-9CAD-CBD58CA09990}">
      <dgm:prSet/>
      <dgm:spPr/>
      <dgm:t>
        <a:bodyPr/>
        <a:lstStyle/>
        <a:p>
          <a:r>
            <a:rPr lang="en-US" b="1"/>
            <a:t>At the end of the offer period, the offeror must immediately disclose the holding and voting rights in the offeree company that he can obtain by acquiring the securities declared for sale on the basis of the offer. If the tender offer has been conditional, it must be stated at the same time whether the offeror will execute the offer. (FSMA Ch. 11 Sect. 18)</a:t>
          </a:r>
          <a:endParaRPr lang="fi-FI"/>
        </a:p>
      </dgm:t>
    </dgm:pt>
    <dgm:pt modelId="{4F42A57A-0302-4AE3-BEE7-6E37D10F6350}" type="parTrans" cxnId="{6296EC27-3294-4D28-9086-70F1AF0EE71F}">
      <dgm:prSet/>
      <dgm:spPr/>
      <dgm:t>
        <a:bodyPr/>
        <a:lstStyle/>
        <a:p>
          <a:endParaRPr lang="fi-FI"/>
        </a:p>
      </dgm:t>
    </dgm:pt>
    <dgm:pt modelId="{5F1E6BF5-7A82-4D9B-85B5-461C029D61D5}" type="sibTrans" cxnId="{6296EC27-3294-4D28-9086-70F1AF0EE71F}">
      <dgm:prSet/>
      <dgm:spPr/>
      <dgm:t>
        <a:bodyPr/>
        <a:lstStyle/>
        <a:p>
          <a:endParaRPr lang="fi-FI"/>
        </a:p>
      </dgm:t>
    </dgm:pt>
    <dgm:pt modelId="{E78E14FB-EC86-4D19-A092-5AC1EB5178AF}" type="pres">
      <dgm:prSet presAssocID="{985AE879-8EDE-4514-B1D3-1BAAC13D72C5}" presName="CompostProcess" presStyleCnt="0">
        <dgm:presLayoutVars>
          <dgm:dir/>
          <dgm:resizeHandles val="exact"/>
        </dgm:presLayoutVars>
      </dgm:prSet>
      <dgm:spPr/>
    </dgm:pt>
    <dgm:pt modelId="{7C99E45A-5465-49D6-939A-B138761CCFDC}" type="pres">
      <dgm:prSet presAssocID="{985AE879-8EDE-4514-B1D3-1BAAC13D72C5}" presName="arrow" presStyleLbl="bgShp" presStyleIdx="0" presStyleCnt="1"/>
      <dgm:spPr/>
    </dgm:pt>
    <dgm:pt modelId="{6F352525-864D-4485-87EF-3B473BA0D0F7}" type="pres">
      <dgm:prSet presAssocID="{985AE879-8EDE-4514-B1D3-1BAAC13D72C5}" presName="linearProcess" presStyleCnt="0"/>
      <dgm:spPr/>
    </dgm:pt>
    <dgm:pt modelId="{89F7A9ED-88DE-4457-9819-14FF9773A4A3}" type="pres">
      <dgm:prSet presAssocID="{F13C1725-BF94-43FF-9DBB-32BDE5167D58}" presName="textNode" presStyleLbl="node1" presStyleIdx="0" presStyleCnt="3">
        <dgm:presLayoutVars>
          <dgm:bulletEnabled val="1"/>
        </dgm:presLayoutVars>
      </dgm:prSet>
      <dgm:spPr/>
    </dgm:pt>
    <dgm:pt modelId="{35D3C5DE-760D-40C0-81A4-B0882DA346E6}" type="pres">
      <dgm:prSet presAssocID="{87A9EA53-2FBD-4E2D-96B1-EB6E29B595B7}" presName="sibTrans" presStyleCnt="0"/>
      <dgm:spPr/>
    </dgm:pt>
    <dgm:pt modelId="{74B30F8A-8289-489A-95D0-59FD19552F48}" type="pres">
      <dgm:prSet presAssocID="{8CBADAF3-4196-44BB-B3F7-4C123A49872D}" presName="textNode" presStyleLbl="node1" presStyleIdx="1" presStyleCnt="3">
        <dgm:presLayoutVars>
          <dgm:bulletEnabled val="1"/>
        </dgm:presLayoutVars>
      </dgm:prSet>
      <dgm:spPr/>
    </dgm:pt>
    <dgm:pt modelId="{4C6EBA36-C818-4281-846C-91579AC3E3A7}" type="pres">
      <dgm:prSet presAssocID="{10BDD9CD-1C6D-4F43-B60C-2CFA8D97EFB4}" presName="sibTrans" presStyleCnt="0"/>
      <dgm:spPr/>
    </dgm:pt>
    <dgm:pt modelId="{ADC0AC9B-619F-4B00-8438-33236451E5D2}" type="pres">
      <dgm:prSet presAssocID="{42E27A6C-6FA5-4841-9CAD-CBD58CA09990}" presName="textNode" presStyleLbl="node1" presStyleIdx="2" presStyleCnt="3">
        <dgm:presLayoutVars>
          <dgm:bulletEnabled val="1"/>
        </dgm:presLayoutVars>
      </dgm:prSet>
      <dgm:spPr/>
    </dgm:pt>
  </dgm:ptLst>
  <dgm:cxnLst>
    <dgm:cxn modelId="{97075923-7521-49DD-AE68-4AF085AFA79C}" type="presOf" srcId="{F13C1725-BF94-43FF-9DBB-32BDE5167D58}" destId="{89F7A9ED-88DE-4457-9819-14FF9773A4A3}" srcOrd="0" destOrd="0" presId="urn:microsoft.com/office/officeart/2005/8/layout/hProcess9"/>
    <dgm:cxn modelId="{6296EC27-3294-4D28-9086-70F1AF0EE71F}" srcId="{985AE879-8EDE-4514-B1D3-1BAAC13D72C5}" destId="{42E27A6C-6FA5-4841-9CAD-CBD58CA09990}" srcOrd="2" destOrd="0" parTransId="{4F42A57A-0302-4AE3-BEE7-6E37D10F6350}" sibTransId="{5F1E6BF5-7A82-4D9B-85B5-461C029D61D5}"/>
    <dgm:cxn modelId="{8D87FE3F-A264-4843-8DE7-190D6ACB92EB}" type="presOf" srcId="{42E27A6C-6FA5-4841-9CAD-CBD58CA09990}" destId="{ADC0AC9B-619F-4B00-8438-33236451E5D2}" srcOrd="0" destOrd="0" presId="urn:microsoft.com/office/officeart/2005/8/layout/hProcess9"/>
    <dgm:cxn modelId="{50E8B1A4-65F8-411F-AF09-3F18A03BD018}" srcId="{985AE879-8EDE-4514-B1D3-1BAAC13D72C5}" destId="{8CBADAF3-4196-44BB-B3F7-4C123A49872D}" srcOrd="1" destOrd="0" parTransId="{35041D34-2EA4-4946-A7BC-071A0F1FA763}" sibTransId="{10BDD9CD-1C6D-4F43-B60C-2CFA8D97EFB4}"/>
    <dgm:cxn modelId="{76189BB4-6743-4B90-A0D1-4E13B5DFC51A}" srcId="{985AE879-8EDE-4514-B1D3-1BAAC13D72C5}" destId="{F13C1725-BF94-43FF-9DBB-32BDE5167D58}" srcOrd="0" destOrd="0" parTransId="{B512264C-A4D5-4AF1-94B9-80923E321908}" sibTransId="{87A9EA53-2FBD-4E2D-96B1-EB6E29B595B7}"/>
    <dgm:cxn modelId="{1766DCC8-862A-498B-8AF4-2D29134E499E}" type="presOf" srcId="{8CBADAF3-4196-44BB-B3F7-4C123A49872D}" destId="{74B30F8A-8289-489A-95D0-59FD19552F48}" srcOrd="0" destOrd="0" presId="urn:microsoft.com/office/officeart/2005/8/layout/hProcess9"/>
    <dgm:cxn modelId="{E5CA90D2-4E1B-4E99-9B36-6E80CA6A28ED}" type="presOf" srcId="{985AE879-8EDE-4514-B1D3-1BAAC13D72C5}" destId="{E78E14FB-EC86-4D19-A092-5AC1EB5178AF}" srcOrd="0" destOrd="0" presId="urn:microsoft.com/office/officeart/2005/8/layout/hProcess9"/>
    <dgm:cxn modelId="{8B7A31ED-9EEA-4F00-9080-49B4297A0F9D}" type="presParOf" srcId="{E78E14FB-EC86-4D19-A092-5AC1EB5178AF}" destId="{7C99E45A-5465-49D6-939A-B138761CCFDC}" srcOrd="0" destOrd="0" presId="urn:microsoft.com/office/officeart/2005/8/layout/hProcess9"/>
    <dgm:cxn modelId="{249559BC-7B57-4660-ABCD-89289DDA03F9}" type="presParOf" srcId="{E78E14FB-EC86-4D19-A092-5AC1EB5178AF}" destId="{6F352525-864D-4485-87EF-3B473BA0D0F7}" srcOrd="1" destOrd="0" presId="urn:microsoft.com/office/officeart/2005/8/layout/hProcess9"/>
    <dgm:cxn modelId="{C09796D9-6C33-4CD1-9414-E9434B435927}" type="presParOf" srcId="{6F352525-864D-4485-87EF-3B473BA0D0F7}" destId="{89F7A9ED-88DE-4457-9819-14FF9773A4A3}" srcOrd="0" destOrd="0" presId="urn:microsoft.com/office/officeart/2005/8/layout/hProcess9"/>
    <dgm:cxn modelId="{946B87D0-C437-44E1-8B2A-19765E49888A}" type="presParOf" srcId="{6F352525-864D-4485-87EF-3B473BA0D0F7}" destId="{35D3C5DE-760D-40C0-81A4-B0882DA346E6}" srcOrd="1" destOrd="0" presId="urn:microsoft.com/office/officeart/2005/8/layout/hProcess9"/>
    <dgm:cxn modelId="{36DF0CC2-07C8-40CB-A68A-E67126F5D55D}" type="presParOf" srcId="{6F352525-864D-4485-87EF-3B473BA0D0F7}" destId="{74B30F8A-8289-489A-95D0-59FD19552F48}" srcOrd="2" destOrd="0" presId="urn:microsoft.com/office/officeart/2005/8/layout/hProcess9"/>
    <dgm:cxn modelId="{8EE33615-E956-4BD7-8984-C1793893AE0A}" type="presParOf" srcId="{6F352525-864D-4485-87EF-3B473BA0D0F7}" destId="{4C6EBA36-C818-4281-846C-91579AC3E3A7}" srcOrd="3" destOrd="0" presId="urn:microsoft.com/office/officeart/2005/8/layout/hProcess9"/>
    <dgm:cxn modelId="{F0832460-6B6E-4250-AD5A-808F9A3ACAAA}" type="presParOf" srcId="{6F352525-864D-4485-87EF-3B473BA0D0F7}" destId="{ADC0AC9B-619F-4B00-8438-33236451E5D2}" srcOrd="4"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D1629F3E-E6DD-4BDF-A4A1-2834D1C122F0}" type="doc">
      <dgm:prSet loTypeId="urn:microsoft.com/office/officeart/2008/layout/LinedList" loCatId="list" qsTypeId="urn:microsoft.com/office/officeart/2005/8/quickstyle/simple1" qsCatId="simple" csTypeId="urn:microsoft.com/office/officeart/2005/8/colors/accent1_2" csCatId="accent1"/>
      <dgm:spPr/>
      <dgm:t>
        <a:bodyPr/>
        <a:lstStyle/>
        <a:p>
          <a:endParaRPr lang="fi-FI"/>
        </a:p>
      </dgm:t>
    </dgm:pt>
    <dgm:pt modelId="{4C882298-F2C2-4229-9206-F6D65023AFDF}">
      <dgm:prSet/>
      <dgm:spPr/>
      <dgm:t>
        <a:bodyPr/>
        <a:lstStyle/>
        <a:p>
          <a:r>
            <a:rPr lang="en-US" b="1"/>
            <a:t>Prior to the effective date of the tender offer, the offeror shall publish and keep available to the public the offer document for the duration of the offer,</a:t>
          </a:r>
          <a:endParaRPr lang="fi-FI"/>
        </a:p>
      </dgm:t>
    </dgm:pt>
    <dgm:pt modelId="{1B3EF575-C717-43A5-8536-8FF0469B47F4}" type="parTrans" cxnId="{2295C69D-D9C4-4515-B9AC-9A073B2B2A2D}">
      <dgm:prSet/>
      <dgm:spPr/>
      <dgm:t>
        <a:bodyPr/>
        <a:lstStyle/>
        <a:p>
          <a:endParaRPr lang="fi-FI"/>
        </a:p>
      </dgm:t>
    </dgm:pt>
    <dgm:pt modelId="{B7417588-88A9-413A-B5DF-92B73B9934CF}" type="sibTrans" cxnId="{2295C69D-D9C4-4515-B9AC-9A073B2B2A2D}">
      <dgm:prSet/>
      <dgm:spPr/>
      <dgm:t>
        <a:bodyPr/>
        <a:lstStyle/>
        <a:p>
          <a:endParaRPr lang="fi-FI"/>
        </a:p>
      </dgm:t>
    </dgm:pt>
    <dgm:pt modelId="{AA0384C4-8E19-4E4C-92DD-B61A3D3E006C}">
      <dgm:prSet/>
      <dgm:spPr/>
      <dgm:t>
        <a:bodyPr/>
        <a:lstStyle/>
        <a:p>
          <a:r>
            <a:rPr lang="en-US" dirty="0"/>
            <a:t>containing relevant and </a:t>
          </a:r>
          <a:r>
            <a:rPr lang="en-US" dirty="0">
              <a:solidFill>
                <a:srgbClr val="FF0000"/>
              </a:solidFill>
            </a:rPr>
            <a:t>sufficient information to assess the value of the tender</a:t>
          </a:r>
          <a:r>
            <a:rPr lang="en-US" dirty="0"/>
            <a:t>,</a:t>
          </a:r>
          <a:endParaRPr lang="fi-FI" dirty="0"/>
        </a:p>
      </dgm:t>
    </dgm:pt>
    <dgm:pt modelId="{C13B0CC6-924B-496C-BAE8-EB697FD7194F}" type="parTrans" cxnId="{D2833F8E-EA57-4957-87F7-5E47AEA180C4}">
      <dgm:prSet/>
      <dgm:spPr/>
      <dgm:t>
        <a:bodyPr/>
        <a:lstStyle/>
        <a:p>
          <a:endParaRPr lang="fi-FI"/>
        </a:p>
      </dgm:t>
    </dgm:pt>
    <dgm:pt modelId="{4D30EF46-C8AF-4AEA-AB02-A1A5B587783D}" type="sibTrans" cxnId="{D2833F8E-EA57-4957-87F7-5E47AEA180C4}">
      <dgm:prSet/>
      <dgm:spPr/>
      <dgm:t>
        <a:bodyPr/>
        <a:lstStyle/>
        <a:p>
          <a:endParaRPr lang="fi-FI"/>
        </a:p>
      </dgm:t>
    </dgm:pt>
    <dgm:pt modelId="{E20B623E-B713-4826-8EF7-A084408634CD}">
      <dgm:prSet/>
      <dgm:spPr/>
      <dgm:t>
        <a:bodyPr/>
        <a:lstStyle/>
        <a:p>
          <a:r>
            <a:rPr lang="en-US"/>
            <a:t>published after approval by the Financial Supervision </a:t>
          </a:r>
          <a:endParaRPr lang="fi-FI"/>
        </a:p>
      </dgm:t>
    </dgm:pt>
    <dgm:pt modelId="{EB64C3BA-E46B-4B67-914F-67DC16107A6A}" type="parTrans" cxnId="{84BF17CA-3899-4674-84BD-4ACC67F0BD5A}">
      <dgm:prSet/>
      <dgm:spPr/>
      <dgm:t>
        <a:bodyPr/>
        <a:lstStyle/>
        <a:p>
          <a:endParaRPr lang="fi-FI"/>
        </a:p>
      </dgm:t>
    </dgm:pt>
    <dgm:pt modelId="{2AB3017E-BD43-444E-AC52-9FB9D3F1A40C}" type="sibTrans" cxnId="{84BF17CA-3899-4674-84BD-4ACC67F0BD5A}">
      <dgm:prSet/>
      <dgm:spPr/>
      <dgm:t>
        <a:bodyPr/>
        <a:lstStyle/>
        <a:p>
          <a:endParaRPr lang="fi-FI"/>
        </a:p>
      </dgm:t>
    </dgm:pt>
    <dgm:pt modelId="{4E9135B6-EE38-423A-8FE4-C8F0503F5498}">
      <dgm:prSet/>
      <dgm:spPr/>
      <dgm:t>
        <a:bodyPr/>
        <a:lstStyle/>
        <a:p>
          <a:r>
            <a:rPr lang="en-US"/>
            <a:t>and provide it to the offeree company and the operator of the relevant regulated market. </a:t>
          </a:r>
          <a:endParaRPr lang="fi-FI"/>
        </a:p>
      </dgm:t>
    </dgm:pt>
    <dgm:pt modelId="{6889143C-9AA9-4B3C-91DD-E1907AABCB66}" type="parTrans" cxnId="{255AEDFE-8905-402D-9A32-AB6A2801463B}">
      <dgm:prSet/>
      <dgm:spPr/>
      <dgm:t>
        <a:bodyPr/>
        <a:lstStyle/>
        <a:p>
          <a:endParaRPr lang="fi-FI"/>
        </a:p>
      </dgm:t>
    </dgm:pt>
    <dgm:pt modelId="{EC4E999C-DCB0-4410-AAE0-030B8568FC1E}" type="sibTrans" cxnId="{255AEDFE-8905-402D-9A32-AB6A2801463B}">
      <dgm:prSet/>
      <dgm:spPr/>
      <dgm:t>
        <a:bodyPr/>
        <a:lstStyle/>
        <a:p>
          <a:endParaRPr lang="fi-FI"/>
        </a:p>
      </dgm:t>
    </dgm:pt>
    <dgm:pt modelId="{1DC299A4-44CD-4A55-B395-F52ACE1E3810}">
      <dgm:prSet/>
      <dgm:spPr/>
      <dgm:t>
        <a:bodyPr/>
        <a:lstStyle/>
        <a:p>
          <a:r>
            <a:rPr lang="en-US" b="1" dirty="0"/>
            <a:t>Following the publication of the offer document, the offeree company shall notify it to its </a:t>
          </a:r>
          <a:r>
            <a:rPr lang="en-US" b="1" dirty="0">
              <a:solidFill>
                <a:srgbClr val="FF0000"/>
              </a:solidFill>
            </a:rPr>
            <a:t>employee representative </a:t>
          </a:r>
          <a:r>
            <a:rPr lang="en-US" b="1" dirty="0"/>
            <a:t>or, failing that, to the staff member. </a:t>
          </a:r>
          <a:endParaRPr lang="fi-FI" dirty="0"/>
        </a:p>
      </dgm:t>
    </dgm:pt>
    <dgm:pt modelId="{C2FCDF22-741D-42E6-826F-8EC36172A7C0}" type="parTrans" cxnId="{1A3B38D8-7EF9-464C-B8F0-A898147E137C}">
      <dgm:prSet/>
      <dgm:spPr/>
      <dgm:t>
        <a:bodyPr/>
        <a:lstStyle/>
        <a:p>
          <a:endParaRPr lang="fi-FI"/>
        </a:p>
      </dgm:t>
    </dgm:pt>
    <dgm:pt modelId="{F262DAA3-C7F1-4EB7-A82F-EAE93F8FBEE7}" type="sibTrans" cxnId="{1A3B38D8-7EF9-464C-B8F0-A898147E137C}">
      <dgm:prSet/>
      <dgm:spPr/>
      <dgm:t>
        <a:bodyPr/>
        <a:lstStyle/>
        <a:p>
          <a:endParaRPr lang="fi-FI"/>
        </a:p>
      </dgm:t>
    </dgm:pt>
    <dgm:pt modelId="{EA609897-D725-4B01-8938-67E26A47F692}">
      <dgm:prSet/>
      <dgm:spPr/>
      <dgm:t>
        <a:bodyPr/>
        <a:lstStyle/>
        <a:p>
          <a:r>
            <a:rPr lang="en-US" b="1" dirty="0"/>
            <a:t>At the close of the tender period, the tenderer shall without delay publish the </a:t>
          </a:r>
          <a:r>
            <a:rPr lang="en-US" b="1" dirty="0">
              <a:solidFill>
                <a:srgbClr val="FF0000"/>
              </a:solidFill>
            </a:rPr>
            <a:t>portion of ownership and voting rights </a:t>
          </a:r>
          <a:r>
            <a:rPr lang="en-US" b="1" dirty="0"/>
            <a:t>that he may acquire in the target company by acquiring the securities offered for sale on the basis of the tender offer </a:t>
          </a:r>
          <a:endParaRPr lang="fi-FI" dirty="0"/>
        </a:p>
      </dgm:t>
    </dgm:pt>
    <dgm:pt modelId="{4E0A07D2-E154-422D-9F96-3A247E975F8A}" type="parTrans" cxnId="{499EB269-CB80-4442-9342-7424F77AD6C2}">
      <dgm:prSet/>
      <dgm:spPr/>
      <dgm:t>
        <a:bodyPr/>
        <a:lstStyle/>
        <a:p>
          <a:endParaRPr lang="fi-FI"/>
        </a:p>
      </dgm:t>
    </dgm:pt>
    <dgm:pt modelId="{5BA357CE-5D4E-4F02-BE04-C1B76955E22C}" type="sibTrans" cxnId="{499EB269-CB80-4442-9342-7424F77AD6C2}">
      <dgm:prSet/>
      <dgm:spPr/>
      <dgm:t>
        <a:bodyPr/>
        <a:lstStyle/>
        <a:p>
          <a:endParaRPr lang="fi-FI"/>
        </a:p>
      </dgm:t>
    </dgm:pt>
    <dgm:pt modelId="{8A6BFC57-4BCC-4E1A-B473-5EA38B823D95}" type="pres">
      <dgm:prSet presAssocID="{D1629F3E-E6DD-4BDF-A4A1-2834D1C122F0}" presName="vert0" presStyleCnt="0">
        <dgm:presLayoutVars>
          <dgm:dir/>
          <dgm:animOne val="branch"/>
          <dgm:animLvl val="lvl"/>
        </dgm:presLayoutVars>
      </dgm:prSet>
      <dgm:spPr/>
    </dgm:pt>
    <dgm:pt modelId="{CF06E4BB-543C-4FA7-B0CE-66129AFB32C9}" type="pres">
      <dgm:prSet presAssocID="{4C882298-F2C2-4229-9206-F6D65023AFDF}" presName="thickLine" presStyleLbl="alignNode1" presStyleIdx="0" presStyleCnt="3"/>
      <dgm:spPr/>
    </dgm:pt>
    <dgm:pt modelId="{1B650CD5-27D1-42FC-B5E3-D7D2ADC06587}" type="pres">
      <dgm:prSet presAssocID="{4C882298-F2C2-4229-9206-F6D65023AFDF}" presName="horz1" presStyleCnt="0"/>
      <dgm:spPr/>
    </dgm:pt>
    <dgm:pt modelId="{81FDBC94-A1ED-4ED3-AD80-B410CF1FED78}" type="pres">
      <dgm:prSet presAssocID="{4C882298-F2C2-4229-9206-F6D65023AFDF}" presName="tx1" presStyleLbl="revTx" presStyleIdx="0" presStyleCnt="6"/>
      <dgm:spPr/>
    </dgm:pt>
    <dgm:pt modelId="{EDE7D00A-4390-47DC-9431-ECD8E4053442}" type="pres">
      <dgm:prSet presAssocID="{4C882298-F2C2-4229-9206-F6D65023AFDF}" presName="vert1" presStyleCnt="0"/>
      <dgm:spPr/>
    </dgm:pt>
    <dgm:pt modelId="{654D2A90-4CB1-42D8-8C85-C5A898899B6A}" type="pres">
      <dgm:prSet presAssocID="{AA0384C4-8E19-4E4C-92DD-B61A3D3E006C}" presName="vertSpace2a" presStyleCnt="0"/>
      <dgm:spPr/>
    </dgm:pt>
    <dgm:pt modelId="{85EF07BC-FE53-43C0-8F87-85B4045902F6}" type="pres">
      <dgm:prSet presAssocID="{AA0384C4-8E19-4E4C-92DD-B61A3D3E006C}" presName="horz2" presStyleCnt="0"/>
      <dgm:spPr/>
    </dgm:pt>
    <dgm:pt modelId="{3356B777-1F27-409A-8B8C-20F704C0E02B}" type="pres">
      <dgm:prSet presAssocID="{AA0384C4-8E19-4E4C-92DD-B61A3D3E006C}" presName="horzSpace2" presStyleCnt="0"/>
      <dgm:spPr/>
    </dgm:pt>
    <dgm:pt modelId="{DD6397AE-B23E-4A20-86DF-1EAD07BCAC30}" type="pres">
      <dgm:prSet presAssocID="{AA0384C4-8E19-4E4C-92DD-B61A3D3E006C}" presName="tx2" presStyleLbl="revTx" presStyleIdx="1" presStyleCnt="6"/>
      <dgm:spPr/>
    </dgm:pt>
    <dgm:pt modelId="{8FC4DA27-3189-436A-9B8E-7D06C530FC4F}" type="pres">
      <dgm:prSet presAssocID="{AA0384C4-8E19-4E4C-92DD-B61A3D3E006C}" presName="vert2" presStyleCnt="0"/>
      <dgm:spPr/>
    </dgm:pt>
    <dgm:pt modelId="{7E7CEF6B-1148-49B3-8C92-CA5211B183CF}" type="pres">
      <dgm:prSet presAssocID="{AA0384C4-8E19-4E4C-92DD-B61A3D3E006C}" presName="thinLine2b" presStyleLbl="callout" presStyleIdx="0" presStyleCnt="3"/>
      <dgm:spPr/>
    </dgm:pt>
    <dgm:pt modelId="{76B17ED3-F667-461E-90F5-9AB46A837048}" type="pres">
      <dgm:prSet presAssocID="{AA0384C4-8E19-4E4C-92DD-B61A3D3E006C}" presName="vertSpace2b" presStyleCnt="0"/>
      <dgm:spPr/>
    </dgm:pt>
    <dgm:pt modelId="{FF2B108C-CF27-4ADE-8145-E104AA12BD6B}" type="pres">
      <dgm:prSet presAssocID="{E20B623E-B713-4826-8EF7-A084408634CD}" presName="horz2" presStyleCnt="0"/>
      <dgm:spPr/>
    </dgm:pt>
    <dgm:pt modelId="{FEA36378-4D7F-493E-A3C7-ABCC62745CDA}" type="pres">
      <dgm:prSet presAssocID="{E20B623E-B713-4826-8EF7-A084408634CD}" presName="horzSpace2" presStyleCnt="0"/>
      <dgm:spPr/>
    </dgm:pt>
    <dgm:pt modelId="{65351B4B-BA58-4738-9575-5AF308159E81}" type="pres">
      <dgm:prSet presAssocID="{E20B623E-B713-4826-8EF7-A084408634CD}" presName="tx2" presStyleLbl="revTx" presStyleIdx="2" presStyleCnt="6"/>
      <dgm:spPr/>
    </dgm:pt>
    <dgm:pt modelId="{724326EF-5079-4889-8F3A-2FED7631189F}" type="pres">
      <dgm:prSet presAssocID="{E20B623E-B713-4826-8EF7-A084408634CD}" presName="vert2" presStyleCnt="0"/>
      <dgm:spPr/>
    </dgm:pt>
    <dgm:pt modelId="{DCAAE26C-77B6-4253-A8DB-6ECD51254B55}" type="pres">
      <dgm:prSet presAssocID="{E20B623E-B713-4826-8EF7-A084408634CD}" presName="thinLine2b" presStyleLbl="callout" presStyleIdx="1" presStyleCnt="3"/>
      <dgm:spPr/>
    </dgm:pt>
    <dgm:pt modelId="{98A2EA66-64CD-4F54-9840-FEF02016E46D}" type="pres">
      <dgm:prSet presAssocID="{E20B623E-B713-4826-8EF7-A084408634CD}" presName="vertSpace2b" presStyleCnt="0"/>
      <dgm:spPr/>
    </dgm:pt>
    <dgm:pt modelId="{0AA5F2F9-EDB4-43DA-8391-9CC1DB241A9C}" type="pres">
      <dgm:prSet presAssocID="{4E9135B6-EE38-423A-8FE4-C8F0503F5498}" presName="horz2" presStyleCnt="0"/>
      <dgm:spPr/>
    </dgm:pt>
    <dgm:pt modelId="{012BFF1E-2A46-4BE3-B487-6D01DF564A28}" type="pres">
      <dgm:prSet presAssocID="{4E9135B6-EE38-423A-8FE4-C8F0503F5498}" presName="horzSpace2" presStyleCnt="0"/>
      <dgm:spPr/>
    </dgm:pt>
    <dgm:pt modelId="{F017AFC5-9843-4F69-B38C-9C1C158558F2}" type="pres">
      <dgm:prSet presAssocID="{4E9135B6-EE38-423A-8FE4-C8F0503F5498}" presName="tx2" presStyleLbl="revTx" presStyleIdx="3" presStyleCnt="6"/>
      <dgm:spPr/>
    </dgm:pt>
    <dgm:pt modelId="{BC77BD97-75C7-4A31-BD7A-9FBE238CD523}" type="pres">
      <dgm:prSet presAssocID="{4E9135B6-EE38-423A-8FE4-C8F0503F5498}" presName="vert2" presStyleCnt="0"/>
      <dgm:spPr/>
    </dgm:pt>
    <dgm:pt modelId="{1239334F-1931-4833-891E-8188000ACAFF}" type="pres">
      <dgm:prSet presAssocID="{4E9135B6-EE38-423A-8FE4-C8F0503F5498}" presName="thinLine2b" presStyleLbl="callout" presStyleIdx="2" presStyleCnt="3"/>
      <dgm:spPr/>
    </dgm:pt>
    <dgm:pt modelId="{26E553C7-0ECE-448E-8A35-527C80D13C17}" type="pres">
      <dgm:prSet presAssocID="{4E9135B6-EE38-423A-8FE4-C8F0503F5498}" presName="vertSpace2b" presStyleCnt="0"/>
      <dgm:spPr/>
    </dgm:pt>
    <dgm:pt modelId="{18AE4F82-D1B2-47B7-B29C-0A05DF20B547}" type="pres">
      <dgm:prSet presAssocID="{1DC299A4-44CD-4A55-B395-F52ACE1E3810}" presName="thickLine" presStyleLbl="alignNode1" presStyleIdx="1" presStyleCnt="3"/>
      <dgm:spPr/>
    </dgm:pt>
    <dgm:pt modelId="{259547CC-B51E-4222-BCE1-700542C2DBF1}" type="pres">
      <dgm:prSet presAssocID="{1DC299A4-44CD-4A55-B395-F52ACE1E3810}" presName="horz1" presStyleCnt="0"/>
      <dgm:spPr/>
    </dgm:pt>
    <dgm:pt modelId="{51F1823C-01FE-449E-927A-DA780E2371F6}" type="pres">
      <dgm:prSet presAssocID="{1DC299A4-44CD-4A55-B395-F52ACE1E3810}" presName="tx1" presStyleLbl="revTx" presStyleIdx="4" presStyleCnt="6"/>
      <dgm:spPr/>
    </dgm:pt>
    <dgm:pt modelId="{35E921E5-C715-4B4F-BD1C-CCD5F9428E57}" type="pres">
      <dgm:prSet presAssocID="{1DC299A4-44CD-4A55-B395-F52ACE1E3810}" presName="vert1" presStyleCnt="0"/>
      <dgm:spPr/>
    </dgm:pt>
    <dgm:pt modelId="{4D5C7035-0AFA-4334-8786-DA42E0DAD422}" type="pres">
      <dgm:prSet presAssocID="{EA609897-D725-4B01-8938-67E26A47F692}" presName="thickLine" presStyleLbl="alignNode1" presStyleIdx="2" presStyleCnt="3"/>
      <dgm:spPr/>
    </dgm:pt>
    <dgm:pt modelId="{5F2392E0-5971-447E-B941-BA6663F81EAB}" type="pres">
      <dgm:prSet presAssocID="{EA609897-D725-4B01-8938-67E26A47F692}" presName="horz1" presStyleCnt="0"/>
      <dgm:spPr/>
    </dgm:pt>
    <dgm:pt modelId="{58847CE3-850E-4EAF-BD14-B7F92AB5EF71}" type="pres">
      <dgm:prSet presAssocID="{EA609897-D725-4B01-8938-67E26A47F692}" presName="tx1" presStyleLbl="revTx" presStyleIdx="5" presStyleCnt="6"/>
      <dgm:spPr/>
    </dgm:pt>
    <dgm:pt modelId="{D986FA7E-B026-4F7B-87A2-3A5DEE1E0288}" type="pres">
      <dgm:prSet presAssocID="{EA609897-D725-4B01-8938-67E26A47F692}" presName="vert1" presStyleCnt="0"/>
      <dgm:spPr/>
    </dgm:pt>
  </dgm:ptLst>
  <dgm:cxnLst>
    <dgm:cxn modelId="{DD69FA23-5D6B-444D-AF59-1791C3743658}" type="presOf" srcId="{1DC299A4-44CD-4A55-B395-F52ACE1E3810}" destId="{51F1823C-01FE-449E-927A-DA780E2371F6}" srcOrd="0" destOrd="0" presId="urn:microsoft.com/office/officeart/2008/layout/LinedList"/>
    <dgm:cxn modelId="{FB406C40-422A-47A1-AB2A-F69254658A10}" type="presOf" srcId="{4E9135B6-EE38-423A-8FE4-C8F0503F5498}" destId="{F017AFC5-9843-4F69-B38C-9C1C158558F2}" srcOrd="0" destOrd="0" presId="urn:microsoft.com/office/officeart/2008/layout/LinedList"/>
    <dgm:cxn modelId="{F79F3160-407C-4B6C-ACE6-7C89A164AE4F}" type="presOf" srcId="{D1629F3E-E6DD-4BDF-A4A1-2834D1C122F0}" destId="{8A6BFC57-4BCC-4E1A-B473-5EA38B823D95}" srcOrd="0" destOrd="0" presId="urn:microsoft.com/office/officeart/2008/layout/LinedList"/>
    <dgm:cxn modelId="{499EB269-CB80-4442-9342-7424F77AD6C2}" srcId="{D1629F3E-E6DD-4BDF-A4A1-2834D1C122F0}" destId="{EA609897-D725-4B01-8938-67E26A47F692}" srcOrd="2" destOrd="0" parTransId="{4E0A07D2-E154-422D-9F96-3A247E975F8A}" sibTransId="{5BA357CE-5D4E-4F02-BE04-C1B76955E22C}"/>
    <dgm:cxn modelId="{8ED94655-1E13-4C79-914D-B6C8610243B4}" type="presOf" srcId="{AA0384C4-8E19-4E4C-92DD-B61A3D3E006C}" destId="{DD6397AE-B23E-4A20-86DF-1EAD07BCAC30}" srcOrd="0" destOrd="0" presId="urn:microsoft.com/office/officeart/2008/layout/LinedList"/>
    <dgm:cxn modelId="{05E02076-D385-402E-8AEF-054774410437}" type="presOf" srcId="{E20B623E-B713-4826-8EF7-A084408634CD}" destId="{65351B4B-BA58-4738-9575-5AF308159E81}" srcOrd="0" destOrd="0" presId="urn:microsoft.com/office/officeart/2008/layout/LinedList"/>
    <dgm:cxn modelId="{FB952E86-BBFC-4FD2-A66A-EDD245856C0B}" type="presOf" srcId="{4C882298-F2C2-4229-9206-F6D65023AFDF}" destId="{81FDBC94-A1ED-4ED3-AD80-B410CF1FED78}" srcOrd="0" destOrd="0" presId="urn:microsoft.com/office/officeart/2008/layout/LinedList"/>
    <dgm:cxn modelId="{D2833F8E-EA57-4957-87F7-5E47AEA180C4}" srcId="{4C882298-F2C2-4229-9206-F6D65023AFDF}" destId="{AA0384C4-8E19-4E4C-92DD-B61A3D3E006C}" srcOrd="0" destOrd="0" parTransId="{C13B0CC6-924B-496C-BAE8-EB697FD7194F}" sibTransId="{4D30EF46-C8AF-4AEA-AB02-A1A5B587783D}"/>
    <dgm:cxn modelId="{2295C69D-D9C4-4515-B9AC-9A073B2B2A2D}" srcId="{D1629F3E-E6DD-4BDF-A4A1-2834D1C122F0}" destId="{4C882298-F2C2-4229-9206-F6D65023AFDF}" srcOrd="0" destOrd="0" parTransId="{1B3EF575-C717-43A5-8536-8FF0469B47F4}" sibTransId="{B7417588-88A9-413A-B5DF-92B73B9934CF}"/>
    <dgm:cxn modelId="{5DC922BD-F53F-4C44-BB28-065B9392E2B3}" type="presOf" srcId="{EA609897-D725-4B01-8938-67E26A47F692}" destId="{58847CE3-850E-4EAF-BD14-B7F92AB5EF71}" srcOrd="0" destOrd="0" presId="urn:microsoft.com/office/officeart/2008/layout/LinedList"/>
    <dgm:cxn modelId="{84BF17CA-3899-4674-84BD-4ACC67F0BD5A}" srcId="{4C882298-F2C2-4229-9206-F6D65023AFDF}" destId="{E20B623E-B713-4826-8EF7-A084408634CD}" srcOrd="1" destOrd="0" parTransId="{EB64C3BA-E46B-4B67-914F-67DC16107A6A}" sibTransId="{2AB3017E-BD43-444E-AC52-9FB9D3F1A40C}"/>
    <dgm:cxn modelId="{1A3B38D8-7EF9-464C-B8F0-A898147E137C}" srcId="{D1629F3E-E6DD-4BDF-A4A1-2834D1C122F0}" destId="{1DC299A4-44CD-4A55-B395-F52ACE1E3810}" srcOrd="1" destOrd="0" parTransId="{C2FCDF22-741D-42E6-826F-8EC36172A7C0}" sibTransId="{F262DAA3-C7F1-4EB7-A82F-EAE93F8FBEE7}"/>
    <dgm:cxn modelId="{255AEDFE-8905-402D-9A32-AB6A2801463B}" srcId="{4C882298-F2C2-4229-9206-F6D65023AFDF}" destId="{4E9135B6-EE38-423A-8FE4-C8F0503F5498}" srcOrd="2" destOrd="0" parTransId="{6889143C-9AA9-4B3C-91DD-E1907AABCB66}" sibTransId="{EC4E999C-DCB0-4410-AAE0-030B8568FC1E}"/>
    <dgm:cxn modelId="{D78A88BF-CF05-4B79-AD5B-B629521E40B9}" type="presParOf" srcId="{8A6BFC57-4BCC-4E1A-B473-5EA38B823D95}" destId="{CF06E4BB-543C-4FA7-B0CE-66129AFB32C9}" srcOrd="0" destOrd="0" presId="urn:microsoft.com/office/officeart/2008/layout/LinedList"/>
    <dgm:cxn modelId="{9800B243-716A-4330-8998-B66CF1F002A2}" type="presParOf" srcId="{8A6BFC57-4BCC-4E1A-B473-5EA38B823D95}" destId="{1B650CD5-27D1-42FC-B5E3-D7D2ADC06587}" srcOrd="1" destOrd="0" presId="urn:microsoft.com/office/officeart/2008/layout/LinedList"/>
    <dgm:cxn modelId="{778B6539-C282-4841-906B-ADD56C1FE868}" type="presParOf" srcId="{1B650CD5-27D1-42FC-B5E3-D7D2ADC06587}" destId="{81FDBC94-A1ED-4ED3-AD80-B410CF1FED78}" srcOrd="0" destOrd="0" presId="urn:microsoft.com/office/officeart/2008/layout/LinedList"/>
    <dgm:cxn modelId="{E17706AC-4EAD-469D-B869-A44534F071F8}" type="presParOf" srcId="{1B650CD5-27D1-42FC-B5E3-D7D2ADC06587}" destId="{EDE7D00A-4390-47DC-9431-ECD8E4053442}" srcOrd="1" destOrd="0" presId="urn:microsoft.com/office/officeart/2008/layout/LinedList"/>
    <dgm:cxn modelId="{C361B86A-16D2-4E49-A768-F8D7AE59881F}" type="presParOf" srcId="{EDE7D00A-4390-47DC-9431-ECD8E4053442}" destId="{654D2A90-4CB1-42D8-8C85-C5A898899B6A}" srcOrd="0" destOrd="0" presId="urn:microsoft.com/office/officeart/2008/layout/LinedList"/>
    <dgm:cxn modelId="{DD54A0E4-2785-4F86-9893-0FB988D2811A}" type="presParOf" srcId="{EDE7D00A-4390-47DC-9431-ECD8E4053442}" destId="{85EF07BC-FE53-43C0-8F87-85B4045902F6}" srcOrd="1" destOrd="0" presId="urn:microsoft.com/office/officeart/2008/layout/LinedList"/>
    <dgm:cxn modelId="{BEFDE0F8-4DD5-4280-B8C7-9DB20CCFBB91}" type="presParOf" srcId="{85EF07BC-FE53-43C0-8F87-85B4045902F6}" destId="{3356B777-1F27-409A-8B8C-20F704C0E02B}" srcOrd="0" destOrd="0" presId="urn:microsoft.com/office/officeart/2008/layout/LinedList"/>
    <dgm:cxn modelId="{C650A7E7-1745-461F-8267-A48B8E721D06}" type="presParOf" srcId="{85EF07BC-FE53-43C0-8F87-85B4045902F6}" destId="{DD6397AE-B23E-4A20-86DF-1EAD07BCAC30}" srcOrd="1" destOrd="0" presId="urn:microsoft.com/office/officeart/2008/layout/LinedList"/>
    <dgm:cxn modelId="{70E314FE-7B33-4662-8ADF-E8BAEC54C664}" type="presParOf" srcId="{85EF07BC-FE53-43C0-8F87-85B4045902F6}" destId="{8FC4DA27-3189-436A-9B8E-7D06C530FC4F}" srcOrd="2" destOrd="0" presId="urn:microsoft.com/office/officeart/2008/layout/LinedList"/>
    <dgm:cxn modelId="{7C6804C8-41A7-4027-B984-4382D40B5672}" type="presParOf" srcId="{EDE7D00A-4390-47DC-9431-ECD8E4053442}" destId="{7E7CEF6B-1148-49B3-8C92-CA5211B183CF}" srcOrd="2" destOrd="0" presId="urn:microsoft.com/office/officeart/2008/layout/LinedList"/>
    <dgm:cxn modelId="{2E6A1239-2B59-476E-ADEA-D57D1655D49D}" type="presParOf" srcId="{EDE7D00A-4390-47DC-9431-ECD8E4053442}" destId="{76B17ED3-F667-461E-90F5-9AB46A837048}" srcOrd="3" destOrd="0" presId="urn:microsoft.com/office/officeart/2008/layout/LinedList"/>
    <dgm:cxn modelId="{8B3B054E-921A-4DD6-B017-CEA009BBEFBA}" type="presParOf" srcId="{EDE7D00A-4390-47DC-9431-ECD8E4053442}" destId="{FF2B108C-CF27-4ADE-8145-E104AA12BD6B}" srcOrd="4" destOrd="0" presId="urn:microsoft.com/office/officeart/2008/layout/LinedList"/>
    <dgm:cxn modelId="{9F86910E-2925-438E-9394-5AD8D01570D3}" type="presParOf" srcId="{FF2B108C-CF27-4ADE-8145-E104AA12BD6B}" destId="{FEA36378-4D7F-493E-A3C7-ABCC62745CDA}" srcOrd="0" destOrd="0" presId="urn:microsoft.com/office/officeart/2008/layout/LinedList"/>
    <dgm:cxn modelId="{C77BCFBB-75A8-4A84-942B-6B777F4804C3}" type="presParOf" srcId="{FF2B108C-CF27-4ADE-8145-E104AA12BD6B}" destId="{65351B4B-BA58-4738-9575-5AF308159E81}" srcOrd="1" destOrd="0" presId="urn:microsoft.com/office/officeart/2008/layout/LinedList"/>
    <dgm:cxn modelId="{83DCC95C-E5F1-49B1-8FD3-A8C2B9520C0B}" type="presParOf" srcId="{FF2B108C-CF27-4ADE-8145-E104AA12BD6B}" destId="{724326EF-5079-4889-8F3A-2FED7631189F}" srcOrd="2" destOrd="0" presId="urn:microsoft.com/office/officeart/2008/layout/LinedList"/>
    <dgm:cxn modelId="{494EBFF9-023A-4310-BFB2-F352399D5231}" type="presParOf" srcId="{EDE7D00A-4390-47DC-9431-ECD8E4053442}" destId="{DCAAE26C-77B6-4253-A8DB-6ECD51254B55}" srcOrd="5" destOrd="0" presId="urn:microsoft.com/office/officeart/2008/layout/LinedList"/>
    <dgm:cxn modelId="{0C9241E8-A0FC-43A0-A399-C73736470986}" type="presParOf" srcId="{EDE7D00A-4390-47DC-9431-ECD8E4053442}" destId="{98A2EA66-64CD-4F54-9840-FEF02016E46D}" srcOrd="6" destOrd="0" presId="urn:microsoft.com/office/officeart/2008/layout/LinedList"/>
    <dgm:cxn modelId="{4731792F-DE46-4829-AA42-EC6F8F4EB9DC}" type="presParOf" srcId="{EDE7D00A-4390-47DC-9431-ECD8E4053442}" destId="{0AA5F2F9-EDB4-43DA-8391-9CC1DB241A9C}" srcOrd="7" destOrd="0" presId="urn:microsoft.com/office/officeart/2008/layout/LinedList"/>
    <dgm:cxn modelId="{8853312D-B744-4FE4-BE8D-5B8D32AB305F}" type="presParOf" srcId="{0AA5F2F9-EDB4-43DA-8391-9CC1DB241A9C}" destId="{012BFF1E-2A46-4BE3-B487-6D01DF564A28}" srcOrd="0" destOrd="0" presId="urn:microsoft.com/office/officeart/2008/layout/LinedList"/>
    <dgm:cxn modelId="{764196B0-4DCD-4A3D-87C6-14FF9AEE6248}" type="presParOf" srcId="{0AA5F2F9-EDB4-43DA-8391-9CC1DB241A9C}" destId="{F017AFC5-9843-4F69-B38C-9C1C158558F2}" srcOrd="1" destOrd="0" presId="urn:microsoft.com/office/officeart/2008/layout/LinedList"/>
    <dgm:cxn modelId="{8245A3DA-53C9-452E-9DEE-582EB2637A15}" type="presParOf" srcId="{0AA5F2F9-EDB4-43DA-8391-9CC1DB241A9C}" destId="{BC77BD97-75C7-4A31-BD7A-9FBE238CD523}" srcOrd="2" destOrd="0" presId="urn:microsoft.com/office/officeart/2008/layout/LinedList"/>
    <dgm:cxn modelId="{167664B1-B00B-4676-A46A-C19012046BD3}" type="presParOf" srcId="{EDE7D00A-4390-47DC-9431-ECD8E4053442}" destId="{1239334F-1931-4833-891E-8188000ACAFF}" srcOrd="8" destOrd="0" presId="urn:microsoft.com/office/officeart/2008/layout/LinedList"/>
    <dgm:cxn modelId="{5686B88A-CE52-4F5E-8EFF-1B0D34C38020}" type="presParOf" srcId="{EDE7D00A-4390-47DC-9431-ECD8E4053442}" destId="{26E553C7-0ECE-448E-8A35-527C80D13C17}" srcOrd="9" destOrd="0" presId="urn:microsoft.com/office/officeart/2008/layout/LinedList"/>
    <dgm:cxn modelId="{AC8CC3A3-4E90-4F92-9DFA-D6955E1C47FF}" type="presParOf" srcId="{8A6BFC57-4BCC-4E1A-B473-5EA38B823D95}" destId="{18AE4F82-D1B2-47B7-B29C-0A05DF20B547}" srcOrd="2" destOrd="0" presId="urn:microsoft.com/office/officeart/2008/layout/LinedList"/>
    <dgm:cxn modelId="{FA01ED18-88F0-4EAB-9673-18CF70D41E5C}" type="presParOf" srcId="{8A6BFC57-4BCC-4E1A-B473-5EA38B823D95}" destId="{259547CC-B51E-4222-BCE1-700542C2DBF1}" srcOrd="3" destOrd="0" presId="urn:microsoft.com/office/officeart/2008/layout/LinedList"/>
    <dgm:cxn modelId="{2B0F83F4-73B9-4DCE-8B90-6C6C7E2DD6C6}" type="presParOf" srcId="{259547CC-B51E-4222-BCE1-700542C2DBF1}" destId="{51F1823C-01FE-449E-927A-DA780E2371F6}" srcOrd="0" destOrd="0" presId="urn:microsoft.com/office/officeart/2008/layout/LinedList"/>
    <dgm:cxn modelId="{4DB4DF88-C5CB-454B-BA2B-18434524689A}" type="presParOf" srcId="{259547CC-B51E-4222-BCE1-700542C2DBF1}" destId="{35E921E5-C715-4B4F-BD1C-CCD5F9428E57}" srcOrd="1" destOrd="0" presId="urn:microsoft.com/office/officeart/2008/layout/LinedList"/>
    <dgm:cxn modelId="{5F64524B-7455-4DEF-8E42-DD01344347EC}" type="presParOf" srcId="{8A6BFC57-4BCC-4E1A-B473-5EA38B823D95}" destId="{4D5C7035-0AFA-4334-8786-DA42E0DAD422}" srcOrd="4" destOrd="0" presId="urn:microsoft.com/office/officeart/2008/layout/LinedList"/>
    <dgm:cxn modelId="{D8313456-870E-4BB7-B5D5-5458F7D0B27D}" type="presParOf" srcId="{8A6BFC57-4BCC-4E1A-B473-5EA38B823D95}" destId="{5F2392E0-5971-447E-B941-BA6663F81EAB}" srcOrd="5" destOrd="0" presId="urn:microsoft.com/office/officeart/2008/layout/LinedList"/>
    <dgm:cxn modelId="{A9C8753A-6F57-4A4E-ABBA-21C3145115D7}" type="presParOf" srcId="{5F2392E0-5971-447E-B941-BA6663F81EAB}" destId="{58847CE3-850E-4EAF-BD14-B7F92AB5EF71}" srcOrd="0" destOrd="0" presId="urn:microsoft.com/office/officeart/2008/layout/LinedList"/>
    <dgm:cxn modelId="{5ABC8D3F-1590-4388-972F-02800C10F4E0}" type="presParOf" srcId="{5F2392E0-5971-447E-B941-BA6663F81EAB}" destId="{D986FA7E-B026-4F7B-87A2-3A5DEE1E0288}"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65FB4B0F-50B5-4D0B-A537-A529AEF8A290}" type="doc">
      <dgm:prSet loTypeId="urn:microsoft.com/office/officeart/2005/8/layout/target3" loCatId="relationship" qsTypeId="urn:microsoft.com/office/officeart/2005/8/quickstyle/3d3" qsCatId="3D" csTypeId="urn:microsoft.com/office/officeart/2005/8/colors/colorful5" csCatId="colorful"/>
      <dgm:spPr/>
      <dgm:t>
        <a:bodyPr/>
        <a:lstStyle/>
        <a:p>
          <a:endParaRPr lang="fi-FI"/>
        </a:p>
      </dgm:t>
    </dgm:pt>
    <dgm:pt modelId="{F3A521FC-AF11-4CD9-93C2-7939899A1977}">
      <dgm:prSet/>
      <dgm:spPr/>
      <dgm:t>
        <a:bodyPr/>
        <a:lstStyle/>
        <a:p>
          <a:r>
            <a:rPr lang="en-US" b="1"/>
            <a:t>The board of the offeree company must make public its opinion on the offer and communicate it to the staff.</a:t>
          </a:r>
          <a:endParaRPr lang="fi-FI"/>
        </a:p>
      </dgm:t>
    </dgm:pt>
    <dgm:pt modelId="{A74A217D-D4EF-41ED-8977-500A2D165693}" type="parTrans" cxnId="{BB86F774-ADCC-4684-8E3A-15AEE7EE5358}">
      <dgm:prSet/>
      <dgm:spPr/>
      <dgm:t>
        <a:bodyPr/>
        <a:lstStyle/>
        <a:p>
          <a:endParaRPr lang="fi-FI"/>
        </a:p>
      </dgm:t>
    </dgm:pt>
    <dgm:pt modelId="{7F4C2147-484A-4CAA-B691-A33266515EBC}" type="sibTrans" cxnId="{BB86F774-ADCC-4684-8E3A-15AEE7EE5358}">
      <dgm:prSet/>
      <dgm:spPr/>
      <dgm:t>
        <a:bodyPr/>
        <a:lstStyle/>
        <a:p>
          <a:endParaRPr lang="fi-FI"/>
        </a:p>
      </dgm:t>
    </dgm:pt>
    <dgm:pt modelId="{65D0DF54-45DB-4778-A753-EE248E01A690}">
      <dgm:prSet/>
      <dgm:spPr/>
      <dgm:t>
        <a:bodyPr/>
        <a:lstStyle/>
        <a:p>
          <a:r>
            <a:rPr lang="en-US" b="1"/>
            <a:t>The opinion shall include a reasoned assessment:</a:t>
          </a:r>
          <a:endParaRPr lang="fi-FI"/>
        </a:p>
      </dgm:t>
    </dgm:pt>
    <dgm:pt modelId="{F9C5D751-B87D-40C0-B1A2-1588F2AECDD1}" type="parTrans" cxnId="{7EA5D4DD-1CA7-468D-AFAB-E145F55AEC51}">
      <dgm:prSet/>
      <dgm:spPr/>
      <dgm:t>
        <a:bodyPr/>
        <a:lstStyle/>
        <a:p>
          <a:endParaRPr lang="fi-FI"/>
        </a:p>
      </dgm:t>
    </dgm:pt>
    <dgm:pt modelId="{4FE37651-E1D0-4C34-8794-C48B21A9BC05}" type="sibTrans" cxnId="{7EA5D4DD-1CA7-468D-AFAB-E145F55AEC51}">
      <dgm:prSet/>
      <dgm:spPr/>
      <dgm:t>
        <a:bodyPr/>
        <a:lstStyle/>
        <a:p>
          <a:endParaRPr lang="fi-FI"/>
        </a:p>
      </dgm:t>
    </dgm:pt>
    <dgm:pt modelId="{EB0C2037-0672-436A-B004-14953D0FD388}">
      <dgm:prSet/>
      <dgm:spPr/>
      <dgm:t>
        <a:bodyPr/>
        <a:lstStyle/>
        <a:p>
          <a:r>
            <a:rPr lang="en-US"/>
            <a:t>1) On the offer to the offeree company and the holders of the securities to which the offer relates;</a:t>
          </a:r>
          <a:endParaRPr lang="fi-FI"/>
        </a:p>
      </dgm:t>
    </dgm:pt>
    <dgm:pt modelId="{757BA0CF-1E26-4C87-9ED1-717AAF40A161}" type="parTrans" cxnId="{345DA9FB-2BA1-42A1-9E03-81A293BBB32A}">
      <dgm:prSet/>
      <dgm:spPr/>
      <dgm:t>
        <a:bodyPr/>
        <a:lstStyle/>
        <a:p>
          <a:endParaRPr lang="fi-FI"/>
        </a:p>
      </dgm:t>
    </dgm:pt>
    <dgm:pt modelId="{ACA4505F-DE0E-4682-B5F2-A97AFBD7D8D8}" type="sibTrans" cxnId="{345DA9FB-2BA1-42A1-9E03-81A293BBB32A}">
      <dgm:prSet/>
      <dgm:spPr/>
      <dgm:t>
        <a:bodyPr/>
        <a:lstStyle/>
        <a:p>
          <a:endParaRPr lang="fi-FI"/>
        </a:p>
      </dgm:t>
    </dgm:pt>
    <dgm:pt modelId="{EB604849-8CDE-4753-85C5-EFB1A9DE6987}">
      <dgm:prSet/>
      <dgm:spPr/>
      <dgm:t>
        <a:bodyPr/>
        <a:lstStyle/>
        <a:p>
          <a:r>
            <a:rPr lang="en-US"/>
            <a:t>2) On the strategic plans presented by the offeror in the offer document and their likely effects on the target company's operations and employment in the target company.</a:t>
          </a:r>
          <a:endParaRPr lang="fi-FI"/>
        </a:p>
      </dgm:t>
    </dgm:pt>
    <dgm:pt modelId="{888C92A9-878B-47C7-B4D1-02C52EFA2B09}" type="parTrans" cxnId="{6BA3B226-F00F-4497-9AE0-1D5AB50356D8}">
      <dgm:prSet/>
      <dgm:spPr/>
      <dgm:t>
        <a:bodyPr/>
        <a:lstStyle/>
        <a:p>
          <a:endParaRPr lang="fi-FI"/>
        </a:p>
      </dgm:t>
    </dgm:pt>
    <dgm:pt modelId="{30A9A967-6879-4806-977C-055747EBB46F}" type="sibTrans" cxnId="{6BA3B226-F00F-4497-9AE0-1D5AB50356D8}">
      <dgm:prSet/>
      <dgm:spPr/>
      <dgm:t>
        <a:bodyPr/>
        <a:lstStyle/>
        <a:p>
          <a:endParaRPr lang="fi-FI"/>
        </a:p>
      </dgm:t>
    </dgm:pt>
    <dgm:pt modelId="{D3EA1A0C-061F-4344-AFAD-09EAAA9FAE6E}">
      <dgm:prSet/>
      <dgm:spPr/>
      <dgm:t>
        <a:bodyPr/>
        <a:lstStyle/>
        <a:p>
          <a:r>
            <a:rPr lang="en-US" b="1"/>
            <a:t>If the Board of Directors of the offeree company intends, after learning of the publication of a bid, to exercise the share issue authorization or decide on actions and arrangements within its general competence in such a way that they may prevent or materially impede the completion of the tender offer, the Board shall refer the matter to the Annual General Meeting.</a:t>
          </a:r>
          <a:endParaRPr lang="fi-FI"/>
        </a:p>
      </dgm:t>
    </dgm:pt>
    <dgm:pt modelId="{CFACF6DC-DD43-49A9-8D9C-4E000A8DDCC7}" type="parTrans" cxnId="{E1CAB9AB-AD1F-4349-A87E-23F7CCEA1305}">
      <dgm:prSet/>
      <dgm:spPr/>
      <dgm:t>
        <a:bodyPr/>
        <a:lstStyle/>
        <a:p>
          <a:endParaRPr lang="fi-FI"/>
        </a:p>
      </dgm:t>
    </dgm:pt>
    <dgm:pt modelId="{02C1E963-0BE2-4521-BAB6-BD6BE1C9D36A}" type="sibTrans" cxnId="{E1CAB9AB-AD1F-4349-A87E-23F7CCEA1305}">
      <dgm:prSet/>
      <dgm:spPr/>
      <dgm:t>
        <a:bodyPr/>
        <a:lstStyle/>
        <a:p>
          <a:endParaRPr lang="fi-FI"/>
        </a:p>
      </dgm:t>
    </dgm:pt>
    <dgm:pt modelId="{BF57D236-EBD2-43F1-B719-6B4B73471015}" type="pres">
      <dgm:prSet presAssocID="{65FB4B0F-50B5-4D0B-A537-A529AEF8A290}" presName="Name0" presStyleCnt="0">
        <dgm:presLayoutVars>
          <dgm:chMax val="7"/>
          <dgm:dir/>
          <dgm:animLvl val="lvl"/>
          <dgm:resizeHandles val="exact"/>
        </dgm:presLayoutVars>
      </dgm:prSet>
      <dgm:spPr/>
    </dgm:pt>
    <dgm:pt modelId="{B25D68FB-0684-46C5-B25D-5F1556F66464}" type="pres">
      <dgm:prSet presAssocID="{F3A521FC-AF11-4CD9-93C2-7939899A1977}" presName="circle1" presStyleLbl="node1" presStyleIdx="0" presStyleCnt="3"/>
      <dgm:spPr/>
    </dgm:pt>
    <dgm:pt modelId="{465F5EEF-3C60-4E6A-A213-8157D4FB364C}" type="pres">
      <dgm:prSet presAssocID="{F3A521FC-AF11-4CD9-93C2-7939899A1977}" presName="space" presStyleCnt="0"/>
      <dgm:spPr/>
    </dgm:pt>
    <dgm:pt modelId="{70EA1092-C791-4113-9BDE-9ABEB105415A}" type="pres">
      <dgm:prSet presAssocID="{F3A521FC-AF11-4CD9-93C2-7939899A1977}" presName="rect1" presStyleLbl="alignAcc1" presStyleIdx="0" presStyleCnt="3"/>
      <dgm:spPr/>
    </dgm:pt>
    <dgm:pt modelId="{5E2D1B8E-2CED-45C1-9A75-56436332B506}" type="pres">
      <dgm:prSet presAssocID="{65D0DF54-45DB-4778-A753-EE248E01A690}" presName="vertSpace2" presStyleLbl="node1" presStyleIdx="0" presStyleCnt="3"/>
      <dgm:spPr/>
    </dgm:pt>
    <dgm:pt modelId="{E868B36B-18E1-43C6-8FE1-EFCD22AD04F0}" type="pres">
      <dgm:prSet presAssocID="{65D0DF54-45DB-4778-A753-EE248E01A690}" presName="circle2" presStyleLbl="node1" presStyleIdx="1" presStyleCnt="3"/>
      <dgm:spPr/>
    </dgm:pt>
    <dgm:pt modelId="{D680CE64-9D33-4C0A-842E-BB8186946022}" type="pres">
      <dgm:prSet presAssocID="{65D0DF54-45DB-4778-A753-EE248E01A690}" presName="rect2" presStyleLbl="alignAcc1" presStyleIdx="1" presStyleCnt="3"/>
      <dgm:spPr/>
    </dgm:pt>
    <dgm:pt modelId="{A685C831-E69A-4099-BA0B-E2C54B4EC04A}" type="pres">
      <dgm:prSet presAssocID="{D3EA1A0C-061F-4344-AFAD-09EAAA9FAE6E}" presName="vertSpace3" presStyleLbl="node1" presStyleIdx="1" presStyleCnt="3"/>
      <dgm:spPr/>
    </dgm:pt>
    <dgm:pt modelId="{5BBE3191-34A4-4CE5-8E42-B2493E6659CA}" type="pres">
      <dgm:prSet presAssocID="{D3EA1A0C-061F-4344-AFAD-09EAAA9FAE6E}" presName="circle3" presStyleLbl="node1" presStyleIdx="2" presStyleCnt="3"/>
      <dgm:spPr/>
    </dgm:pt>
    <dgm:pt modelId="{E94EB1D8-1732-4CCC-95AF-A60570250E29}" type="pres">
      <dgm:prSet presAssocID="{D3EA1A0C-061F-4344-AFAD-09EAAA9FAE6E}" presName="rect3" presStyleLbl="alignAcc1" presStyleIdx="2" presStyleCnt="3"/>
      <dgm:spPr/>
    </dgm:pt>
    <dgm:pt modelId="{D0C5C442-079C-4A83-B4F0-BB609A676B7E}" type="pres">
      <dgm:prSet presAssocID="{F3A521FC-AF11-4CD9-93C2-7939899A1977}" presName="rect1ParTx" presStyleLbl="alignAcc1" presStyleIdx="2" presStyleCnt="3">
        <dgm:presLayoutVars>
          <dgm:chMax val="1"/>
          <dgm:bulletEnabled val="1"/>
        </dgm:presLayoutVars>
      </dgm:prSet>
      <dgm:spPr/>
    </dgm:pt>
    <dgm:pt modelId="{E19BFAFF-6139-4771-BAF3-E5287B6AEEF5}" type="pres">
      <dgm:prSet presAssocID="{F3A521FC-AF11-4CD9-93C2-7939899A1977}" presName="rect1ChTx" presStyleLbl="alignAcc1" presStyleIdx="2" presStyleCnt="3">
        <dgm:presLayoutVars>
          <dgm:bulletEnabled val="1"/>
        </dgm:presLayoutVars>
      </dgm:prSet>
      <dgm:spPr/>
    </dgm:pt>
    <dgm:pt modelId="{CA96D196-15D3-4856-9AE2-92338077B619}" type="pres">
      <dgm:prSet presAssocID="{65D0DF54-45DB-4778-A753-EE248E01A690}" presName="rect2ParTx" presStyleLbl="alignAcc1" presStyleIdx="2" presStyleCnt="3">
        <dgm:presLayoutVars>
          <dgm:chMax val="1"/>
          <dgm:bulletEnabled val="1"/>
        </dgm:presLayoutVars>
      </dgm:prSet>
      <dgm:spPr/>
    </dgm:pt>
    <dgm:pt modelId="{91800115-6FDE-429D-BC84-4AFB163EA6C7}" type="pres">
      <dgm:prSet presAssocID="{65D0DF54-45DB-4778-A753-EE248E01A690}" presName="rect2ChTx" presStyleLbl="alignAcc1" presStyleIdx="2" presStyleCnt="3">
        <dgm:presLayoutVars>
          <dgm:bulletEnabled val="1"/>
        </dgm:presLayoutVars>
      </dgm:prSet>
      <dgm:spPr/>
    </dgm:pt>
    <dgm:pt modelId="{F56BB7FD-A362-411C-BB5E-CA61C80CE63F}" type="pres">
      <dgm:prSet presAssocID="{D3EA1A0C-061F-4344-AFAD-09EAAA9FAE6E}" presName="rect3ParTx" presStyleLbl="alignAcc1" presStyleIdx="2" presStyleCnt="3">
        <dgm:presLayoutVars>
          <dgm:chMax val="1"/>
          <dgm:bulletEnabled val="1"/>
        </dgm:presLayoutVars>
      </dgm:prSet>
      <dgm:spPr/>
    </dgm:pt>
    <dgm:pt modelId="{97750123-2E08-4393-85D6-E0772A533846}" type="pres">
      <dgm:prSet presAssocID="{D3EA1A0C-061F-4344-AFAD-09EAAA9FAE6E}" presName="rect3ChTx" presStyleLbl="alignAcc1" presStyleIdx="2" presStyleCnt="3">
        <dgm:presLayoutVars>
          <dgm:bulletEnabled val="1"/>
        </dgm:presLayoutVars>
      </dgm:prSet>
      <dgm:spPr/>
    </dgm:pt>
  </dgm:ptLst>
  <dgm:cxnLst>
    <dgm:cxn modelId="{CACCED08-D559-48C5-87C2-D2C7A4416C94}" type="presOf" srcId="{EB604849-8CDE-4753-85C5-EFB1A9DE6987}" destId="{91800115-6FDE-429D-BC84-4AFB163EA6C7}" srcOrd="0" destOrd="1" presId="urn:microsoft.com/office/officeart/2005/8/layout/target3"/>
    <dgm:cxn modelId="{6BA3B226-F00F-4497-9AE0-1D5AB50356D8}" srcId="{65D0DF54-45DB-4778-A753-EE248E01A690}" destId="{EB604849-8CDE-4753-85C5-EFB1A9DE6987}" srcOrd="1" destOrd="0" parTransId="{888C92A9-878B-47C7-B4D1-02C52EFA2B09}" sibTransId="{30A9A967-6879-4806-977C-055747EBB46F}"/>
    <dgm:cxn modelId="{B135542D-C7A8-4610-8EC3-7C3A45D8A83B}" type="presOf" srcId="{D3EA1A0C-061F-4344-AFAD-09EAAA9FAE6E}" destId="{E94EB1D8-1732-4CCC-95AF-A60570250E29}" srcOrd="0" destOrd="0" presId="urn:microsoft.com/office/officeart/2005/8/layout/target3"/>
    <dgm:cxn modelId="{44F7073D-878E-4F7B-96BE-AE6FDC48D76A}" type="presOf" srcId="{65D0DF54-45DB-4778-A753-EE248E01A690}" destId="{CA96D196-15D3-4856-9AE2-92338077B619}" srcOrd="1" destOrd="0" presId="urn:microsoft.com/office/officeart/2005/8/layout/target3"/>
    <dgm:cxn modelId="{CD85E240-531F-441C-A266-F3974AFDA6F2}" type="presOf" srcId="{D3EA1A0C-061F-4344-AFAD-09EAAA9FAE6E}" destId="{F56BB7FD-A362-411C-BB5E-CA61C80CE63F}" srcOrd="1" destOrd="0" presId="urn:microsoft.com/office/officeart/2005/8/layout/target3"/>
    <dgm:cxn modelId="{44B1C265-6FB6-4C37-A402-4556515B0B52}" type="presOf" srcId="{EB0C2037-0672-436A-B004-14953D0FD388}" destId="{91800115-6FDE-429D-BC84-4AFB163EA6C7}" srcOrd="0" destOrd="0" presId="urn:microsoft.com/office/officeart/2005/8/layout/target3"/>
    <dgm:cxn modelId="{BB86F774-ADCC-4684-8E3A-15AEE7EE5358}" srcId="{65FB4B0F-50B5-4D0B-A537-A529AEF8A290}" destId="{F3A521FC-AF11-4CD9-93C2-7939899A1977}" srcOrd="0" destOrd="0" parTransId="{A74A217D-D4EF-41ED-8977-500A2D165693}" sibTransId="{7F4C2147-484A-4CAA-B691-A33266515EBC}"/>
    <dgm:cxn modelId="{C9BA298A-E9AE-4213-9BD9-7E32CCB5D6D2}" type="presOf" srcId="{F3A521FC-AF11-4CD9-93C2-7939899A1977}" destId="{70EA1092-C791-4113-9BDE-9ABEB105415A}" srcOrd="0" destOrd="0" presId="urn:microsoft.com/office/officeart/2005/8/layout/target3"/>
    <dgm:cxn modelId="{E1CAB9AB-AD1F-4349-A87E-23F7CCEA1305}" srcId="{65FB4B0F-50B5-4D0B-A537-A529AEF8A290}" destId="{D3EA1A0C-061F-4344-AFAD-09EAAA9FAE6E}" srcOrd="2" destOrd="0" parTransId="{CFACF6DC-DD43-49A9-8D9C-4E000A8DDCC7}" sibTransId="{02C1E963-0BE2-4521-BAB6-BD6BE1C9D36A}"/>
    <dgm:cxn modelId="{C9FF46C4-7826-4C05-8A60-BCDB3A81189F}" type="presOf" srcId="{65D0DF54-45DB-4778-A753-EE248E01A690}" destId="{D680CE64-9D33-4C0A-842E-BB8186946022}" srcOrd="0" destOrd="0" presId="urn:microsoft.com/office/officeart/2005/8/layout/target3"/>
    <dgm:cxn modelId="{C4E16CD0-ACE9-4506-A9F9-FBEAE664F9D3}" type="presOf" srcId="{65FB4B0F-50B5-4D0B-A537-A529AEF8A290}" destId="{BF57D236-EBD2-43F1-B719-6B4B73471015}" srcOrd="0" destOrd="0" presId="urn:microsoft.com/office/officeart/2005/8/layout/target3"/>
    <dgm:cxn modelId="{7EA5D4DD-1CA7-468D-AFAB-E145F55AEC51}" srcId="{65FB4B0F-50B5-4D0B-A537-A529AEF8A290}" destId="{65D0DF54-45DB-4778-A753-EE248E01A690}" srcOrd="1" destOrd="0" parTransId="{F9C5D751-B87D-40C0-B1A2-1588F2AECDD1}" sibTransId="{4FE37651-E1D0-4C34-8794-C48B21A9BC05}"/>
    <dgm:cxn modelId="{345DA9FB-2BA1-42A1-9E03-81A293BBB32A}" srcId="{65D0DF54-45DB-4778-A753-EE248E01A690}" destId="{EB0C2037-0672-436A-B004-14953D0FD388}" srcOrd="0" destOrd="0" parTransId="{757BA0CF-1E26-4C87-9ED1-717AAF40A161}" sibTransId="{ACA4505F-DE0E-4682-B5F2-A97AFBD7D8D8}"/>
    <dgm:cxn modelId="{3F39D6FD-6FB2-4B0E-B691-0DAF8E88DFCC}" type="presOf" srcId="{F3A521FC-AF11-4CD9-93C2-7939899A1977}" destId="{D0C5C442-079C-4A83-B4F0-BB609A676B7E}" srcOrd="1" destOrd="0" presId="urn:microsoft.com/office/officeart/2005/8/layout/target3"/>
    <dgm:cxn modelId="{E83B6963-C728-4239-98FA-7550B1593CFF}" type="presParOf" srcId="{BF57D236-EBD2-43F1-B719-6B4B73471015}" destId="{B25D68FB-0684-46C5-B25D-5F1556F66464}" srcOrd="0" destOrd="0" presId="urn:microsoft.com/office/officeart/2005/8/layout/target3"/>
    <dgm:cxn modelId="{B341D137-577B-4335-9B1E-12DAFD52BEF7}" type="presParOf" srcId="{BF57D236-EBD2-43F1-B719-6B4B73471015}" destId="{465F5EEF-3C60-4E6A-A213-8157D4FB364C}" srcOrd="1" destOrd="0" presId="urn:microsoft.com/office/officeart/2005/8/layout/target3"/>
    <dgm:cxn modelId="{3988B1CE-9510-4077-9A2F-B7ECC485B35C}" type="presParOf" srcId="{BF57D236-EBD2-43F1-B719-6B4B73471015}" destId="{70EA1092-C791-4113-9BDE-9ABEB105415A}" srcOrd="2" destOrd="0" presId="urn:microsoft.com/office/officeart/2005/8/layout/target3"/>
    <dgm:cxn modelId="{FC219922-0510-43E0-AFFB-7A7646DBE450}" type="presParOf" srcId="{BF57D236-EBD2-43F1-B719-6B4B73471015}" destId="{5E2D1B8E-2CED-45C1-9A75-56436332B506}" srcOrd="3" destOrd="0" presId="urn:microsoft.com/office/officeart/2005/8/layout/target3"/>
    <dgm:cxn modelId="{133B8B53-1E33-41E1-857D-07229749F98E}" type="presParOf" srcId="{BF57D236-EBD2-43F1-B719-6B4B73471015}" destId="{E868B36B-18E1-43C6-8FE1-EFCD22AD04F0}" srcOrd="4" destOrd="0" presId="urn:microsoft.com/office/officeart/2005/8/layout/target3"/>
    <dgm:cxn modelId="{F01B1BE3-999E-4D41-BB3D-2CC7F469BD9D}" type="presParOf" srcId="{BF57D236-EBD2-43F1-B719-6B4B73471015}" destId="{D680CE64-9D33-4C0A-842E-BB8186946022}" srcOrd="5" destOrd="0" presId="urn:microsoft.com/office/officeart/2005/8/layout/target3"/>
    <dgm:cxn modelId="{BFE7ABF2-455B-47A1-B26C-E02158C0C0D7}" type="presParOf" srcId="{BF57D236-EBD2-43F1-B719-6B4B73471015}" destId="{A685C831-E69A-4099-BA0B-E2C54B4EC04A}" srcOrd="6" destOrd="0" presId="urn:microsoft.com/office/officeart/2005/8/layout/target3"/>
    <dgm:cxn modelId="{852DB380-6068-4F23-B948-EA663329A99B}" type="presParOf" srcId="{BF57D236-EBD2-43F1-B719-6B4B73471015}" destId="{5BBE3191-34A4-4CE5-8E42-B2493E6659CA}" srcOrd="7" destOrd="0" presId="urn:microsoft.com/office/officeart/2005/8/layout/target3"/>
    <dgm:cxn modelId="{32B8BFA4-CDEC-4D4B-A6C8-106B3A7CFCB4}" type="presParOf" srcId="{BF57D236-EBD2-43F1-B719-6B4B73471015}" destId="{E94EB1D8-1732-4CCC-95AF-A60570250E29}" srcOrd="8" destOrd="0" presId="urn:microsoft.com/office/officeart/2005/8/layout/target3"/>
    <dgm:cxn modelId="{E31B2719-04E8-4CE7-9C0B-69D31ADDC966}" type="presParOf" srcId="{BF57D236-EBD2-43F1-B719-6B4B73471015}" destId="{D0C5C442-079C-4A83-B4F0-BB609A676B7E}" srcOrd="9" destOrd="0" presId="urn:microsoft.com/office/officeart/2005/8/layout/target3"/>
    <dgm:cxn modelId="{3681740F-BCE6-4038-BC21-0098B5943DDF}" type="presParOf" srcId="{BF57D236-EBD2-43F1-B719-6B4B73471015}" destId="{E19BFAFF-6139-4771-BAF3-E5287B6AEEF5}" srcOrd="10" destOrd="0" presId="urn:microsoft.com/office/officeart/2005/8/layout/target3"/>
    <dgm:cxn modelId="{58C8F638-56B8-4CA9-B41C-00294FE48A9B}" type="presParOf" srcId="{BF57D236-EBD2-43F1-B719-6B4B73471015}" destId="{CA96D196-15D3-4856-9AE2-92338077B619}" srcOrd="11" destOrd="0" presId="urn:microsoft.com/office/officeart/2005/8/layout/target3"/>
    <dgm:cxn modelId="{9A613660-7548-4428-BDE6-AB44E086868A}" type="presParOf" srcId="{BF57D236-EBD2-43F1-B719-6B4B73471015}" destId="{91800115-6FDE-429D-BC84-4AFB163EA6C7}" srcOrd="12" destOrd="0" presId="urn:microsoft.com/office/officeart/2005/8/layout/target3"/>
    <dgm:cxn modelId="{61D50D11-51E7-4909-9B94-A3D84702E89E}" type="presParOf" srcId="{BF57D236-EBD2-43F1-B719-6B4B73471015}" destId="{F56BB7FD-A362-411C-BB5E-CA61C80CE63F}" srcOrd="13" destOrd="0" presId="urn:microsoft.com/office/officeart/2005/8/layout/target3"/>
    <dgm:cxn modelId="{46082A44-A521-42EA-8108-8F5E7B51F05A}" type="presParOf" srcId="{BF57D236-EBD2-43F1-B719-6B4B73471015}" destId="{97750123-2E08-4393-85D6-E0772A533846}" srcOrd="14" destOrd="0" presId="urn:microsoft.com/office/officeart/2005/8/layout/targe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D0DE3B89-61FC-4646-A92C-374807B9093A}" type="doc">
      <dgm:prSet loTypeId="urn:microsoft.com/office/officeart/2005/8/layout/process4" loCatId="list" qsTypeId="urn:microsoft.com/office/officeart/2005/8/quickstyle/3d5" qsCatId="3D" csTypeId="urn:microsoft.com/office/officeart/2005/8/colors/colorful1" csCatId="colorful"/>
      <dgm:spPr/>
      <dgm:t>
        <a:bodyPr/>
        <a:lstStyle/>
        <a:p>
          <a:endParaRPr lang="fi-FI"/>
        </a:p>
      </dgm:t>
    </dgm:pt>
    <dgm:pt modelId="{FED05CF1-D2EC-4A0B-BE8E-7C8E792FEBE4}">
      <dgm:prSet/>
      <dgm:spPr/>
      <dgm:t>
        <a:bodyPr/>
        <a:lstStyle/>
        <a:p>
          <a:r>
            <a:rPr lang="en-US" b="1"/>
            <a:t>If a second tender offer (competitive tender) is published during the offer period for the securities that are the subject of a public tender offer, the first bidder may extend its offer in accordance with the competing offer and change the terms of its offer.</a:t>
          </a:r>
          <a:endParaRPr lang="fi-FI"/>
        </a:p>
      </dgm:t>
    </dgm:pt>
    <dgm:pt modelId="{1C1F7894-85D4-4F85-A20C-82801E267C6B}" type="parTrans" cxnId="{EECC2524-F872-4293-82AA-F4268C39DDAA}">
      <dgm:prSet/>
      <dgm:spPr/>
      <dgm:t>
        <a:bodyPr/>
        <a:lstStyle/>
        <a:p>
          <a:endParaRPr lang="fi-FI"/>
        </a:p>
      </dgm:t>
    </dgm:pt>
    <dgm:pt modelId="{AB22046B-FEC5-43E0-AC22-E5F11F17D2F1}" type="sibTrans" cxnId="{EECC2524-F872-4293-82AA-F4268C39DDAA}">
      <dgm:prSet/>
      <dgm:spPr/>
      <dgm:t>
        <a:bodyPr/>
        <a:lstStyle/>
        <a:p>
          <a:endParaRPr lang="fi-FI"/>
        </a:p>
      </dgm:t>
    </dgm:pt>
    <dgm:pt modelId="{C464A444-39BC-4C5C-960A-3D2D740F3520}">
      <dgm:prSet/>
      <dgm:spPr/>
      <dgm:t>
        <a:bodyPr/>
        <a:lstStyle/>
        <a:p>
          <a:r>
            <a:rPr lang="en-US" b="1"/>
            <a:t>The board of the offeree company must complete its statement on the takeover bid as soon as possible after the competitive bid has been announced.</a:t>
          </a:r>
          <a:endParaRPr lang="fi-FI"/>
        </a:p>
      </dgm:t>
    </dgm:pt>
    <dgm:pt modelId="{2CD56DA6-11AA-4E14-A454-07589DF90555}" type="parTrans" cxnId="{48A1535D-3712-4F17-8686-7DDD329B2CDC}">
      <dgm:prSet/>
      <dgm:spPr/>
      <dgm:t>
        <a:bodyPr/>
        <a:lstStyle/>
        <a:p>
          <a:endParaRPr lang="fi-FI"/>
        </a:p>
      </dgm:t>
    </dgm:pt>
    <dgm:pt modelId="{AD8479B0-6BA3-4D52-B0B3-2AF08DB2A850}" type="sibTrans" cxnId="{48A1535D-3712-4F17-8686-7DDD329B2CDC}">
      <dgm:prSet/>
      <dgm:spPr/>
      <dgm:t>
        <a:bodyPr/>
        <a:lstStyle/>
        <a:p>
          <a:endParaRPr lang="fi-FI"/>
        </a:p>
      </dgm:t>
    </dgm:pt>
    <dgm:pt modelId="{32A93B8C-A492-4D33-993B-DF4B46FF3095}">
      <dgm:prSet/>
      <dgm:spPr/>
      <dgm:t>
        <a:bodyPr/>
        <a:lstStyle/>
        <a:p>
          <a:r>
            <a:rPr lang="en-US" b="1"/>
            <a:t>If a competitive bid has been made, the bidder of the first voluntary bid may decide to expire its bid during the bid period before the expiry of the competing bid.</a:t>
          </a:r>
          <a:endParaRPr lang="fi-FI"/>
        </a:p>
      </dgm:t>
    </dgm:pt>
    <dgm:pt modelId="{0E47D3CA-324B-4058-8ADF-CDC10435C549}" type="parTrans" cxnId="{54536A90-C101-4891-BBC6-C6FA6DE95B34}">
      <dgm:prSet/>
      <dgm:spPr/>
      <dgm:t>
        <a:bodyPr/>
        <a:lstStyle/>
        <a:p>
          <a:endParaRPr lang="fi-FI"/>
        </a:p>
      </dgm:t>
    </dgm:pt>
    <dgm:pt modelId="{65483490-E191-4938-AF6A-8768F9F39A7E}" type="sibTrans" cxnId="{54536A90-C101-4891-BBC6-C6FA6DE95B34}">
      <dgm:prSet/>
      <dgm:spPr/>
      <dgm:t>
        <a:bodyPr/>
        <a:lstStyle/>
        <a:p>
          <a:endParaRPr lang="fi-FI"/>
        </a:p>
      </dgm:t>
    </dgm:pt>
    <dgm:pt modelId="{9A6F95A5-519F-498C-9051-93CD6F87A9D0}">
      <dgm:prSet/>
      <dgm:spPr/>
      <dgm:t>
        <a:bodyPr/>
        <a:lstStyle/>
        <a:p>
          <a:r>
            <a:rPr lang="en-US" b="1"/>
            <a:t>Holders of the offeree company's securities who have accepted the tender offer may withdraw their acceptance during the term of the tender offer if a competing tender offer has been announced for the tender offer and no transactions have yet been made.</a:t>
          </a:r>
          <a:endParaRPr lang="fi-FI"/>
        </a:p>
      </dgm:t>
    </dgm:pt>
    <dgm:pt modelId="{E6DD4131-FBA0-4078-AE30-73A624172663}" type="parTrans" cxnId="{B0408F3A-C591-49C9-8863-F44B469DBB03}">
      <dgm:prSet/>
      <dgm:spPr/>
      <dgm:t>
        <a:bodyPr/>
        <a:lstStyle/>
        <a:p>
          <a:endParaRPr lang="fi-FI"/>
        </a:p>
      </dgm:t>
    </dgm:pt>
    <dgm:pt modelId="{A7803DA9-E8B3-475F-9D36-564E1CEAE199}" type="sibTrans" cxnId="{B0408F3A-C591-49C9-8863-F44B469DBB03}">
      <dgm:prSet/>
      <dgm:spPr/>
      <dgm:t>
        <a:bodyPr/>
        <a:lstStyle/>
        <a:p>
          <a:endParaRPr lang="fi-FI"/>
        </a:p>
      </dgm:t>
    </dgm:pt>
    <dgm:pt modelId="{9E0C6688-F195-44A9-AC5B-E77300A81C1B}" type="pres">
      <dgm:prSet presAssocID="{D0DE3B89-61FC-4646-A92C-374807B9093A}" presName="Name0" presStyleCnt="0">
        <dgm:presLayoutVars>
          <dgm:dir/>
          <dgm:animLvl val="lvl"/>
          <dgm:resizeHandles val="exact"/>
        </dgm:presLayoutVars>
      </dgm:prSet>
      <dgm:spPr/>
    </dgm:pt>
    <dgm:pt modelId="{3F7FAC82-E5AB-4149-8CE3-8B551121AF33}" type="pres">
      <dgm:prSet presAssocID="{9A6F95A5-519F-498C-9051-93CD6F87A9D0}" presName="boxAndChildren" presStyleCnt="0"/>
      <dgm:spPr/>
    </dgm:pt>
    <dgm:pt modelId="{77DBB5F4-EB24-4DF9-A12E-D609A1F5E724}" type="pres">
      <dgm:prSet presAssocID="{9A6F95A5-519F-498C-9051-93CD6F87A9D0}" presName="parentTextBox" presStyleLbl="node1" presStyleIdx="0" presStyleCnt="4"/>
      <dgm:spPr/>
    </dgm:pt>
    <dgm:pt modelId="{FCF7826A-88AB-4EA5-A328-7022F4D1EB50}" type="pres">
      <dgm:prSet presAssocID="{65483490-E191-4938-AF6A-8768F9F39A7E}" presName="sp" presStyleCnt="0"/>
      <dgm:spPr/>
    </dgm:pt>
    <dgm:pt modelId="{A985DAC8-E005-4D1C-876A-650386EEB599}" type="pres">
      <dgm:prSet presAssocID="{32A93B8C-A492-4D33-993B-DF4B46FF3095}" presName="arrowAndChildren" presStyleCnt="0"/>
      <dgm:spPr/>
    </dgm:pt>
    <dgm:pt modelId="{EEFF2F28-0A91-425D-8565-0FDE54B3F0F4}" type="pres">
      <dgm:prSet presAssocID="{32A93B8C-A492-4D33-993B-DF4B46FF3095}" presName="parentTextArrow" presStyleLbl="node1" presStyleIdx="1" presStyleCnt="4"/>
      <dgm:spPr/>
    </dgm:pt>
    <dgm:pt modelId="{DB8CEDDF-624E-433D-9E04-BA0536BE1747}" type="pres">
      <dgm:prSet presAssocID="{AD8479B0-6BA3-4D52-B0B3-2AF08DB2A850}" presName="sp" presStyleCnt="0"/>
      <dgm:spPr/>
    </dgm:pt>
    <dgm:pt modelId="{57A7E1B4-DA17-4317-9938-5DC3E6E5EA7C}" type="pres">
      <dgm:prSet presAssocID="{C464A444-39BC-4C5C-960A-3D2D740F3520}" presName="arrowAndChildren" presStyleCnt="0"/>
      <dgm:spPr/>
    </dgm:pt>
    <dgm:pt modelId="{F0A506B0-68CC-45E7-B0BD-608B1748A258}" type="pres">
      <dgm:prSet presAssocID="{C464A444-39BC-4C5C-960A-3D2D740F3520}" presName="parentTextArrow" presStyleLbl="node1" presStyleIdx="2" presStyleCnt="4"/>
      <dgm:spPr/>
    </dgm:pt>
    <dgm:pt modelId="{A519AA86-A47E-4C37-9B39-0440B4A0078A}" type="pres">
      <dgm:prSet presAssocID="{AB22046B-FEC5-43E0-AC22-E5F11F17D2F1}" presName="sp" presStyleCnt="0"/>
      <dgm:spPr/>
    </dgm:pt>
    <dgm:pt modelId="{C1C64720-EEA0-4F8C-8862-D95F1090664E}" type="pres">
      <dgm:prSet presAssocID="{FED05CF1-D2EC-4A0B-BE8E-7C8E792FEBE4}" presName="arrowAndChildren" presStyleCnt="0"/>
      <dgm:spPr/>
    </dgm:pt>
    <dgm:pt modelId="{CCBD2059-2327-4AF0-B5B6-896ED15AD61C}" type="pres">
      <dgm:prSet presAssocID="{FED05CF1-D2EC-4A0B-BE8E-7C8E792FEBE4}" presName="parentTextArrow" presStyleLbl="node1" presStyleIdx="3" presStyleCnt="4"/>
      <dgm:spPr/>
    </dgm:pt>
  </dgm:ptLst>
  <dgm:cxnLst>
    <dgm:cxn modelId="{EECC2524-F872-4293-82AA-F4268C39DDAA}" srcId="{D0DE3B89-61FC-4646-A92C-374807B9093A}" destId="{FED05CF1-D2EC-4A0B-BE8E-7C8E792FEBE4}" srcOrd="0" destOrd="0" parTransId="{1C1F7894-85D4-4F85-A20C-82801E267C6B}" sibTransId="{AB22046B-FEC5-43E0-AC22-E5F11F17D2F1}"/>
    <dgm:cxn modelId="{B0408F3A-C591-49C9-8863-F44B469DBB03}" srcId="{D0DE3B89-61FC-4646-A92C-374807B9093A}" destId="{9A6F95A5-519F-498C-9051-93CD6F87A9D0}" srcOrd="3" destOrd="0" parTransId="{E6DD4131-FBA0-4078-AE30-73A624172663}" sibTransId="{A7803DA9-E8B3-475F-9D36-564E1CEAE199}"/>
    <dgm:cxn modelId="{8EF8813D-E273-4033-A4A6-0454471B634F}" type="presOf" srcId="{C464A444-39BC-4C5C-960A-3D2D740F3520}" destId="{F0A506B0-68CC-45E7-B0BD-608B1748A258}" srcOrd="0" destOrd="0" presId="urn:microsoft.com/office/officeart/2005/8/layout/process4"/>
    <dgm:cxn modelId="{48A1535D-3712-4F17-8686-7DDD329B2CDC}" srcId="{D0DE3B89-61FC-4646-A92C-374807B9093A}" destId="{C464A444-39BC-4C5C-960A-3D2D740F3520}" srcOrd="1" destOrd="0" parTransId="{2CD56DA6-11AA-4E14-A454-07589DF90555}" sibTransId="{AD8479B0-6BA3-4D52-B0B3-2AF08DB2A850}"/>
    <dgm:cxn modelId="{09F0835E-0750-4740-A896-7D16CA1DFE85}" type="presOf" srcId="{FED05CF1-D2EC-4A0B-BE8E-7C8E792FEBE4}" destId="{CCBD2059-2327-4AF0-B5B6-896ED15AD61C}" srcOrd="0" destOrd="0" presId="urn:microsoft.com/office/officeart/2005/8/layout/process4"/>
    <dgm:cxn modelId="{54536A90-C101-4891-BBC6-C6FA6DE95B34}" srcId="{D0DE3B89-61FC-4646-A92C-374807B9093A}" destId="{32A93B8C-A492-4D33-993B-DF4B46FF3095}" srcOrd="2" destOrd="0" parTransId="{0E47D3CA-324B-4058-8ADF-CDC10435C549}" sibTransId="{65483490-E191-4938-AF6A-8768F9F39A7E}"/>
    <dgm:cxn modelId="{B584F5AD-3260-42E1-82F1-FC0067C84E82}" type="presOf" srcId="{32A93B8C-A492-4D33-993B-DF4B46FF3095}" destId="{EEFF2F28-0A91-425D-8565-0FDE54B3F0F4}" srcOrd="0" destOrd="0" presId="urn:microsoft.com/office/officeart/2005/8/layout/process4"/>
    <dgm:cxn modelId="{49FFDBB9-091B-4E88-B5ED-EBCDEF3EB44D}" type="presOf" srcId="{9A6F95A5-519F-498C-9051-93CD6F87A9D0}" destId="{77DBB5F4-EB24-4DF9-A12E-D609A1F5E724}" srcOrd="0" destOrd="0" presId="urn:microsoft.com/office/officeart/2005/8/layout/process4"/>
    <dgm:cxn modelId="{E68ACEED-4FE4-4957-AAAB-27C208A00825}" type="presOf" srcId="{D0DE3B89-61FC-4646-A92C-374807B9093A}" destId="{9E0C6688-F195-44A9-AC5B-E77300A81C1B}" srcOrd="0" destOrd="0" presId="urn:microsoft.com/office/officeart/2005/8/layout/process4"/>
    <dgm:cxn modelId="{75FC94EE-48DA-4209-B134-11BD804BA608}" type="presParOf" srcId="{9E0C6688-F195-44A9-AC5B-E77300A81C1B}" destId="{3F7FAC82-E5AB-4149-8CE3-8B551121AF33}" srcOrd="0" destOrd="0" presId="urn:microsoft.com/office/officeart/2005/8/layout/process4"/>
    <dgm:cxn modelId="{5C0FA2BC-FF1A-4F0C-9EDF-4DD770F72485}" type="presParOf" srcId="{3F7FAC82-E5AB-4149-8CE3-8B551121AF33}" destId="{77DBB5F4-EB24-4DF9-A12E-D609A1F5E724}" srcOrd="0" destOrd="0" presId="urn:microsoft.com/office/officeart/2005/8/layout/process4"/>
    <dgm:cxn modelId="{2F608BB1-0ADC-4843-8D6D-0991E2832184}" type="presParOf" srcId="{9E0C6688-F195-44A9-AC5B-E77300A81C1B}" destId="{FCF7826A-88AB-4EA5-A328-7022F4D1EB50}" srcOrd="1" destOrd="0" presId="urn:microsoft.com/office/officeart/2005/8/layout/process4"/>
    <dgm:cxn modelId="{BF9B36CE-727B-4C55-BCDF-40522DAD5199}" type="presParOf" srcId="{9E0C6688-F195-44A9-AC5B-E77300A81C1B}" destId="{A985DAC8-E005-4D1C-876A-650386EEB599}" srcOrd="2" destOrd="0" presId="urn:microsoft.com/office/officeart/2005/8/layout/process4"/>
    <dgm:cxn modelId="{C69C7F6E-DA4B-4A52-A484-5DD090D421CA}" type="presParOf" srcId="{A985DAC8-E005-4D1C-876A-650386EEB599}" destId="{EEFF2F28-0A91-425D-8565-0FDE54B3F0F4}" srcOrd="0" destOrd="0" presId="urn:microsoft.com/office/officeart/2005/8/layout/process4"/>
    <dgm:cxn modelId="{C908EC71-2C02-47CE-961B-45E4683140D0}" type="presParOf" srcId="{9E0C6688-F195-44A9-AC5B-E77300A81C1B}" destId="{DB8CEDDF-624E-433D-9E04-BA0536BE1747}" srcOrd="3" destOrd="0" presId="urn:microsoft.com/office/officeart/2005/8/layout/process4"/>
    <dgm:cxn modelId="{F0E4C9B3-A9E0-4526-8C94-F532AD5DC924}" type="presParOf" srcId="{9E0C6688-F195-44A9-AC5B-E77300A81C1B}" destId="{57A7E1B4-DA17-4317-9938-5DC3E6E5EA7C}" srcOrd="4" destOrd="0" presId="urn:microsoft.com/office/officeart/2005/8/layout/process4"/>
    <dgm:cxn modelId="{6B53BA2A-BBEB-47EC-BD6F-EC093688A1F7}" type="presParOf" srcId="{57A7E1B4-DA17-4317-9938-5DC3E6E5EA7C}" destId="{F0A506B0-68CC-45E7-B0BD-608B1748A258}" srcOrd="0" destOrd="0" presId="urn:microsoft.com/office/officeart/2005/8/layout/process4"/>
    <dgm:cxn modelId="{B4580A16-A7AD-422F-9F38-946E3C247340}" type="presParOf" srcId="{9E0C6688-F195-44A9-AC5B-E77300A81C1B}" destId="{A519AA86-A47E-4C37-9B39-0440B4A0078A}" srcOrd="5" destOrd="0" presId="urn:microsoft.com/office/officeart/2005/8/layout/process4"/>
    <dgm:cxn modelId="{C76284EA-3F3C-4674-BBE8-E6FFDDC19960}" type="presParOf" srcId="{9E0C6688-F195-44A9-AC5B-E77300A81C1B}" destId="{C1C64720-EEA0-4F8C-8862-D95F1090664E}" srcOrd="6" destOrd="0" presId="urn:microsoft.com/office/officeart/2005/8/layout/process4"/>
    <dgm:cxn modelId="{1F52EDC7-CF15-40AD-9E06-B95E92A3E83C}" type="presParOf" srcId="{C1C64720-EEA0-4F8C-8862-D95F1090664E}" destId="{CCBD2059-2327-4AF0-B5B6-896ED15AD61C}"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DEBB6138-6883-4012-BC54-76DFD8102FBD}" type="doc">
      <dgm:prSet loTypeId="urn:microsoft.com/office/officeart/2005/8/layout/vList2" loCatId="list" qsTypeId="urn:microsoft.com/office/officeart/2005/8/quickstyle/3d4" qsCatId="3D" csTypeId="urn:microsoft.com/office/officeart/2005/8/colors/colorful1" csCatId="colorful" phldr="1"/>
      <dgm:spPr/>
      <dgm:t>
        <a:bodyPr/>
        <a:lstStyle/>
        <a:p>
          <a:endParaRPr lang="fi-FI"/>
        </a:p>
      </dgm:t>
    </dgm:pt>
    <dgm:pt modelId="{980D46DD-FB4A-428D-A6A4-F09AB991C02C}">
      <dgm:prSet/>
      <dgm:spPr/>
      <dgm:t>
        <a:bodyPr/>
        <a:lstStyle/>
        <a:p>
          <a:r>
            <a:rPr lang="en-US" b="1"/>
            <a:t>A shareholder must make a public tender offer for all other securities of the offeree company if:</a:t>
          </a:r>
          <a:endParaRPr lang="fi-FI"/>
        </a:p>
      </dgm:t>
    </dgm:pt>
    <dgm:pt modelId="{7013320F-94E1-4A26-B2A1-03F3E911DFB2}" type="parTrans" cxnId="{0E4E5FF3-59CB-466F-8FE7-FC56C436EFFF}">
      <dgm:prSet/>
      <dgm:spPr/>
      <dgm:t>
        <a:bodyPr/>
        <a:lstStyle/>
        <a:p>
          <a:endParaRPr lang="fi-FI"/>
        </a:p>
      </dgm:t>
    </dgm:pt>
    <dgm:pt modelId="{178AE5F0-296B-440F-AC4A-8BF911C3CA49}" type="sibTrans" cxnId="{0E4E5FF3-59CB-466F-8FE7-FC56C436EFFF}">
      <dgm:prSet/>
      <dgm:spPr/>
      <dgm:t>
        <a:bodyPr/>
        <a:lstStyle/>
        <a:p>
          <a:endParaRPr lang="fi-FI"/>
        </a:p>
      </dgm:t>
    </dgm:pt>
    <dgm:pt modelId="{76BD7266-D07C-4647-A3CA-1A8F5E83794C}">
      <dgm:prSet/>
      <dgm:spPr/>
      <dgm:t>
        <a:bodyPr/>
        <a:lstStyle/>
        <a:p>
          <a:r>
            <a:rPr lang="en-US" b="1"/>
            <a:t>the voting share increases to more than 30% or more than 50% of the voting rights of the target company's shares (offer limit) after the target company's share has been admitted to trading on a regulated market</a:t>
          </a:r>
          <a:endParaRPr lang="fi-FI"/>
        </a:p>
      </dgm:t>
    </dgm:pt>
    <dgm:pt modelId="{85CFB88B-BA64-4727-8382-70BF95523F2F}" type="parTrans" cxnId="{12F1FB90-DE6B-46B3-AEC8-D3B6A42E9085}">
      <dgm:prSet/>
      <dgm:spPr/>
      <dgm:t>
        <a:bodyPr/>
        <a:lstStyle/>
        <a:p>
          <a:endParaRPr lang="fi-FI"/>
        </a:p>
      </dgm:t>
    </dgm:pt>
    <dgm:pt modelId="{A79A0255-34F0-4734-A828-7C6CCF7338B3}" type="sibTrans" cxnId="{12F1FB90-DE6B-46B3-AEC8-D3B6A42E9085}">
      <dgm:prSet/>
      <dgm:spPr/>
      <dgm:t>
        <a:bodyPr/>
        <a:lstStyle/>
        <a:p>
          <a:endParaRPr lang="fi-FI"/>
        </a:p>
      </dgm:t>
    </dgm:pt>
    <dgm:pt modelId="{23854450-AA3B-4C94-B18E-48990D1089E7}">
      <dgm:prSet/>
      <dgm:spPr/>
      <dgm:t>
        <a:bodyPr/>
        <a:lstStyle/>
        <a:p>
          <a:r>
            <a:rPr lang="en-US" b="1"/>
            <a:t>There is no obligation to bid,</a:t>
          </a:r>
          <a:endParaRPr lang="fi-FI"/>
        </a:p>
      </dgm:t>
    </dgm:pt>
    <dgm:pt modelId="{EF16805E-9716-4590-B15A-69AFBF791BE6}" type="parTrans" cxnId="{E12AD16B-9DF2-454B-A68A-48A4C5402182}">
      <dgm:prSet/>
      <dgm:spPr/>
      <dgm:t>
        <a:bodyPr/>
        <a:lstStyle/>
        <a:p>
          <a:endParaRPr lang="fi-FI"/>
        </a:p>
      </dgm:t>
    </dgm:pt>
    <dgm:pt modelId="{57B5030F-0835-44A8-8AE5-AE1405862186}" type="sibTrans" cxnId="{E12AD16B-9DF2-454B-A68A-48A4C5402182}">
      <dgm:prSet/>
      <dgm:spPr/>
      <dgm:t>
        <a:bodyPr/>
        <a:lstStyle/>
        <a:p>
          <a:endParaRPr lang="fi-FI"/>
        </a:p>
      </dgm:t>
    </dgm:pt>
    <dgm:pt modelId="{1D6901A3-9D12-421F-A948-DC2845DF7778}">
      <dgm:prSet/>
      <dgm:spPr/>
      <dgm:t>
        <a:bodyPr/>
        <a:lstStyle/>
        <a:p>
          <a:r>
            <a:rPr lang="en-US" b="1" dirty="0"/>
            <a:t>if the securities which led to the exceeding of the offer obligation limit have been acquired through a public tender offer made for </a:t>
          </a:r>
          <a:r>
            <a:rPr lang="en-US" b="1" dirty="0">
              <a:solidFill>
                <a:srgbClr val="FF0000"/>
              </a:solidFill>
            </a:rPr>
            <a:t>all the securities </a:t>
          </a:r>
          <a:r>
            <a:rPr lang="en-US" b="1" dirty="0"/>
            <a:t>of the offeree company or otherwise during the term of such offer; and</a:t>
          </a:r>
          <a:endParaRPr lang="fi-FI" dirty="0"/>
        </a:p>
      </dgm:t>
    </dgm:pt>
    <dgm:pt modelId="{93F93F9E-C7D7-4FCC-A346-EC537B7BABE7}" type="parTrans" cxnId="{5BADED26-85E0-4109-98EB-FAC2B4757047}">
      <dgm:prSet/>
      <dgm:spPr/>
      <dgm:t>
        <a:bodyPr/>
        <a:lstStyle/>
        <a:p>
          <a:endParaRPr lang="fi-FI"/>
        </a:p>
      </dgm:t>
    </dgm:pt>
    <dgm:pt modelId="{5A3E03E1-027B-4BE7-AAC9-31165062B16A}" type="sibTrans" cxnId="{5BADED26-85E0-4109-98EB-FAC2B4757047}">
      <dgm:prSet/>
      <dgm:spPr/>
      <dgm:t>
        <a:bodyPr/>
        <a:lstStyle/>
        <a:p>
          <a:endParaRPr lang="fi-FI"/>
        </a:p>
      </dgm:t>
    </dgm:pt>
    <dgm:pt modelId="{C8BAF346-EB67-4CA3-9805-74D08F197D0F}">
      <dgm:prSet/>
      <dgm:spPr/>
      <dgm:t>
        <a:bodyPr/>
        <a:lstStyle/>
        <a:p>
          <a:r>
            <a:rPr lang="en-US" b="1" dirty="0"/>
            <a:t>if the </a:t>
          </a:r>
          <a:r>
            <a:rPr lang="en-US" b="1" dirty="0">
              <a:solidFill>
                <a:srgbClr val="FF0000"/>
              </a:solidFill>
            </a:rPr>
            <a:t>voting power of another shareholder </a:t>
          </a:r>
          <a:r>
            <a:rPr lang="en-US" b="1" dirty="0"/>
            <a:t>is greater than the limit of the obligation to bid before the voting power of the shareholder exceeds that other voting power;</a:t>
          </a:r>
          <a:endParaRPr lang="fi-FI" dirty="0"/>
        </a:p>
      </dgm:t>
    </dgm:pt>
    <dgm:pt modelId="{1DA14B3B-5500-49AD-9555-FBCC2D55E375}" type="parTrans" cxnId="{2BF83A18-A84B-46E4-BB5C-F2A26030F860}">
      <dgm:prSet/>
      <dgm:spPr/>
      <dgm:t>
        <a:bodyPr/>
        <a:lstStyle/>
        <a:p>
          <a:endParaRPr lang="fi-FI"/>
        </a:p>
      </dgm:t>
    </dgm:pt>
    <dgm:pt modelId="{1044CA8F-ABCA-4C56-A598-8F734C0023A6}" type="sibTrans" cxnId="{2BF83A18-A84B-46E4-BB5C-F2A26030F860}">
      <dgm:prSet/>
      <dgm:spPr/>
      <dgm:t>
        <a:bodyPr/>
        <a:lstStyle/>
        <a:p>
          <a:endParaRPr lang="fi-FI"/>
        </a:p>
      </dgm:t>
    </dgm:pt>
    <dgm:pt modelId="{F1ACA08E-A063-4884-81F5-86E8DE35D892}">
      <dgm:prSet/>
      <dgm:spPr/>
      <dgm:t>
        <a:bodyPr/>
        <a:lstStyle/>
        <a:p>
          <a:r>
            <a:rPr lang="en-US" b="1"/>
            <a:t>The shareholder's voting rights include:</a:t>
          </a:r>
          <a:endParaRPr lang="fi-FI"/>
        </a:p>
      </dgm:t>
    </dgm:pt>
    <dgm:pt modelId="{CE351EE9-3298-454D-A637-682F2E68A3A6}" type="parTrans" cxnId="{11179528-40D4-43A1-A7EB-7CC52C8B44F7}">
      <dgm:prSet/>
      <dgm:spPr/>
      <dgm:t>
        <a:bodyPr/>
        <a:lstStyle/>
        <a:p>
          <a:endParaRPr lang="fi-FI"/>
        </a:p>
      </dgm:t>
    </dgm:pt>
    <dgm:pt modelId="{73FFBEC1-8055-43CC-A77F-3177F5C85C1A}" type="sibTrans" cxnId="{11179528-40D4-43A1-A7EB-7CC52C8B44F7}">
      <dgm:prSet/>
      <dgm:spPr/>
      <dgm:t>
        <a:bodyPr/>
        <a:lstStyle/>
        <a:p>
          <a:endParaRPr lang="fi-FI"/>
        </a:p>
      </dgm:t>
    </dgm:pt>
    <dgm:pt modelId="{B74D9CDF-F85B-4461-999C-FEC4461C2448}">
      <dgm:prSet/>
      <dgm:spPr/>
      <dgm:t>
        <a:bodyPr/>
        <a:lstStyle/>
        <a:p>
          <a:r>
            <a:rPr lang="en-US" b="1" dirty="0"/>
            <a:t>Shares held by a shareholder or persons </a:t>
          </a:r>
          <a:r>
            <a:rPr lang="en-US" b="1" dirty="0">
              <a:solidFill>
                <a:srgbClr val="FF0000"/>
              </a:solidFill>
            </a:rPr>
            <a:t>acting in concert </a:t>
          </a:r>
          <a:r>
            <a:rPr lang="en-US" b="1" dirty="0"/>
            <a:t>with him</a:t>
          </a:r>
          <a:endParaRPr lang="fi-FI" dirty="0"/>
        </a:p>
      </dgm:t>
    </dgm:pt>
    <dgm:pt modelId="{7296E9DE-B126-4F35-9BF1-FABF6D1359C3}" type="parTrans" cxnId="{1DD9FD4B-18E4-497A-BC60-BF19DDF321E5}">
      <dgm:prSet/>
      <dgm:spPr/>
      <dgm:t>
        <a:bodyPr/>
        <a:lstStyle/>
        <a:p>
          <a:endParaRPr lang="fi-FI"/>
        </a:p>
      </dgm:t>
    </dgm:pt>
    <dgm:pt modelId="{D8E5661E-FDC1-4EB5-A6CE-4ADB4BB7F06D}" type="sibTrans" cxnId="{1DD9FD4B-18E4-497A-BC60-BF19DDF321E5}">
      <dgm:prSet/>
      <dgm:spPr/>
      <dgm:t>
        <a:bodyPr/>
        <a:lstStyle/>
        <a:p>
          <a:endParaRPr lang="fi-FI"/>
        </a:p>
      </dgm:t>
    </dgm:pt>
    <dgm:pt modelId="{08C5F522-E0BC-442E-A1BD-4FC36D897A4B}">
      <dgm:prSet/>
      <dgm:spPr/>
      <dgm:t>
        <a:bodyPr/>
        <a:lstStyle/>
        <a:p>
          <a:r>
            <a:rPr lang="en-US" b="1" dirty="0"/>
            <a:t>shares in respect of which the shareholder is entitled to exercise or </a:t>
          </a:r>
          <a:r>
            <a:rPr lang="en-US" b="1" dirty="0">
              <a:solidFill>
                <a:srgbClr val="FF0000"/>
              </a:solidFill>
            </a:rPr>
            <a:t>control</a:t>
          </a:r>
          <a:r>
            <a:rPr lang="en-US" b="1" dirty="0"/>
            <a:t> voting rights on the basis of an agreement or other arrangement.</a:t>
          </a:r>
          <a:endParaRPr lang="fi-FI" dirty="0"/>
        </a:p>
      </dgm:t>
    </dgm:pt>
    <dgm:pt modelId="{7BD92AE7-E4B4-466D-92FA-ABCB5BAB0A1E}" type="parTrans" cxnId="{33D0DDFB-7F1F-4471-9D8F-7E4A2B5DCC51}">
      <dgm:prSet/>
      <dgm:spPr/>
      <dgm:t>
        <a:bodyPr/>
        <a:lstStyle/>
        <a:p>
          <a:endParaRPr lang="fi-FI"/>
        </a:p>
      </dgm:t>
    </dgm:pt>
    <dgm:pt modelId="{1E16FF49-FEEB-4E7E-BD53-DEE208E17F91}" type="sibTrans" cxnId="{33D0DDFB-7F1F-4471-9D8F-7E4A2B5DCC51}">
      <dgm:prSet/>
      <dgm:spPr/>
      <dgm:t>
        <a:bodyPr/>
        <a:lstStyle/>
        <a:p>
          <a:endParaRPr lang="fi-FI"/>
        </a:p>
      </dgm:t>
    </dgm:pt>
    <dgm:pt modelId="{52EC7DCA-7714-49D2-9171-CEE0389B2B4B}">
      <dgm:prSet/>
      <dgm:spPr/>
      <dgm:t>
        <a:bodyPr/>
        <a:lstStyle/>
        <a:p>
          <a:r>
            <a:rPr lang="en-US" b="1" dirty="0"/>
            <a:t>The shareholder shall immediately publish the circumstance giving rise to the duty of redemption. </a:t>
          </a:r>
          <a:endParaRPr lang="fi-FI" dirty="0"/>
        </a:p>
      </dgm:t>
    </dgm:pt>
    <dgm:pt modelId="{0498894E-1E5E-43F8-941D-978F6C9D8EC7}" type="parTrans" cxnId="{B954BDB1-41EE-40D1-B4AD-41A589A5D25B}">
      <dgm:prSet/>
      <dgm:spPr/>
      <dgm:t>
        <a:bodyPr/>
        <a:lstStyle/>
        <a:p>
          <a:endParaRPr lang="fi-FI"/>
        </a:p>
      </dgm:t>
    </dgm:pt>
    <dgm:pt modelId="{D736379E-F6C0-4B5D-995D-75426AA22CB0}" type="sibTrans" cxnId="{B954BDB1-41EE-40D1-B4AD-41A589A5D25B}">
      <dgm:prSet/>
      <dgm:spPr/>
      <dgm:t>
        <a:bodyPr/>
        <a:lstStyle/>
        <a:p>
          <a:endParaRPr lang="fi-FI"/>
        </a:p>
      </dgm:t>
    </dgm:pt>
    <dgm:pt modelId="{CA210BD9-39CA-4442-A91C-A7EEAC91B620}" type="pres">
      <dgm:prSet presAssocID="{DEBB6138-6883-4012-BC54-76DFD8102FBD}" presName="linear" presStyleCnt="0">
        <dgm:presLayoutVars>
          <dgm:animLvl val="lvl"/>
          <dgm:resizeHandles val="exact"/>
        </dgm:presLayoutVars>
      </dgm:prSet>
      <dgm:spPr/>
    </dgm:pt>
    <dgm:pt modelId="{7416D769-B039-41ED-8E4E-090C7FC54F56}" type="pres">
      <dgm:prSet presAssocID="{980D46DD-FB4A-428D-A6A4-F09AB991C02C}" presName="parentText" presStyleLbl="node1" presStyleIdx="0" presStyleCnt="4">
        <dgm:presLayoutVars>
          <dgm:chMax val="0"/>
          <dgm:bulletEnabled val="1"/>
        </dgm:presLayoutVars>
      </dgm:prSet>
      <dgm:spPr/>
    </dgm:pt>
    <dgm:pt modelId="{B9A07480-A824-4D5F-BAFD-916099C2B5E6}" type="pres">
      <dgm:prSet presAssocID="{980D46DD-FB4A-428D-A6A4-F09AB991C02C}" presName="childText" presStyleLbl="revTx" presStyleIdx="0" presStyleCnt="3">
        <dgm:presLayoutVars>
          <dgm:bulletEnabled val="1"/>
        </dgm:presLayoutVars>
      </dgm:prSet>
      <dgm:spPr/>
    </dgm:pt>
    <dgm:pt modelId="{EB177FF6-6A09-45F4-ACBF-072A4DF547FB}" type="pres">
      <dgm:prSet presAssocID="{23854450-AA3B-4C94-B18E-48990D1089E7}" presName="parentText" presStyleLbl="node1" presStyleIdx="1" presStyleCnt="4">
        <dgm:presLayoutVars>
          <dgm:chMax val="0"/>
          <dgm:bulletEnabled val="1"/>
        </dgm:presLayoutVars>
      </dgm:prSet>
      <dgm:spPr/>
    </dgm:pt>
    <dgm:pt modelId="{E83D6FFA-A7DA-4D5E-BB33-A3882A981028}" type="pres">
      <dgm:prSet presAssocID="{23854450-AA3B-4C94-B18E-48990D1089E7}" presName="childText" presStyleLbl="revTx" presStyleIdx="1" presStyleCnt="3">
        <dgm:presLayoutVars>
          <dgm:bulletEnabled val="1"/>
        </dgm:presLayoutVars>
      </dgm:prSet>
      <dgm:spPr/>
    </dgm:pt>
    <dgm:pt modelId="{BC739EAC-754E-4878-93A8-6B03D4099123}" type="pres">
      <dgm:prSet presAssocID="{F1ACA08E-A063-4884-81F5-86E8DE35D892}" presName="parentText" presStyleLbl="node1" presStyleIdx="2" presStyleCnt="4">
        <dgm:presLayoutVars>
          <dgm:chMax val="0"/>
          <dgm:bulletEnabled val="1"/>
        </dgm:presLayoutVars>
      </dgm:prSet>
      <dgm:spPr/>
    </dgm:pt>
    <dgm:pt modelId="{08E2E94E-B7D9-469A-BAF1-26A8FA04F95F}" type="pres">
      <dgm:prSet presAssocID="{F1ACA08E-A063-4884-81F5-86E8DE35D892}" presName="childText" presStyleLbl="revTx" presStyleIdx="2" presStyleCnt="3">
        <dgm:presLayoutVars>
          <dgm:bulletEnabled val="1"/>
        </dgm:presLayoutVars>
      </dgm:prSet>
      <dgm:spPr/>
    </dgm:pt>
    <dgm:pt modelId="{9060C83C-EA5E-4870-98E3-0AB2CF679BE8}" type="pres">
      <dgm:prSet presAssocID="{52EC7DCA-7714-49D2-9171-CEE0389B2B4B}" presName="parentText" presStyleLbl="node1" presStyleIdx="3" presStyleCnt="4">
        <dgm:presLayoutVars>
          <dgm:chMax val="0"/>
          <dgm:bulletEnabled val="1"/>
        </dgm:presLayoutVars>
      </dgm:prSet>
      <dgm:spPr/>
    </dgm:pt>
  </dgm:ptLst>
  <dgm:cxnLst>
    <dgm:cxn modelId="{2BF83A18-A84B-46E4-BB5C-F2A26030F860}" srcId="{23854450-AA3B-4C94-B18E-48990D1089E7}" destId="{C8BAF346-EB67-4CA3-9805-74D08F197D0F}" srcOrd="1" destOrd="0" parTransId="{1DA14B3B-5500-49AD-9555-FBCC2D55E375}" sibTransId="{1044CA8F-ABCA-4C56-A598-8F734C0023A6}"/>
    <dgm:cxn modelId="{B2FF1E26-E901-4F15-8BA9-EB730B0839F8}" type="presOf" srcId="{DEBB6138-6883-4012-BC54-76DFD8102FBD}" destId="{CA210BD9-39CA-4442-A91C-A7EEAC91B620}" srcOrd="0" destOrd="0" presId="urn:microsoft.com/office/officeart/2005/8/layout/vList2"/>
    <dgm:cxn modelId="{5BADED26-85E0-4109-98EB-FAC2B4757047}" srcId="{23854450-AA3B-4C94-B18E-48990D1089E7}" destId="{1D6901A3-9D12-421F-A948-DC2845DF7778}" srcOrd="0" destOrd="0" parTransId="{93F93F9E-C7D7-4FCC-A346-EC537B7BABE7}" sibTransId="{5A3E03E1-027B-4BE7-AAC9-31165062B16A}"/>
    <dgm:cxn modelId="{11179528-40D4-43A1-A7EB-7CC52C8B44F7}" srcId="{DEBB6138-6883-4012-BC54-76DFD8102FBD}" destId="{F1ACA08E-A063-4884-81F5-86E8DE35D892}" srcOrd="2" destOrd="0" parTransId="{CE351EE9-3298-454D-A637-682F2E68A3A6}" sibTransId="{73FFBEC1-8055-43CC-A77F-3177F5C85C1A}"/>
    <dgm:cxn modelId="{D50AE668-E318-4F4D-8240-52B0EBB0CF19}" type="presOf" srcId="{B74D9CDF-F85B-4461-999C-FEC4461C2448}" destId="{08E2E94E-B7D9-469A-BAF1-26A8FA04F95F}" srcOrd="0" destOrd="0" presId="urn:microsoft.com/office/officeart/2005/8/layout/vList2"/>
    <dgm:cxn modelId="{5B507449-0627-4B74-95C8-52AAF18621EC}" type="presOf" srcId="{C8BAF346-EB67-4CA3-9805-74D08F197D0F}" destId="{E83D6FFA-A7DA-4D5E-BB33-A3882A981028}" srcOrd="0" destOrd="1" presId="urn:microsoft.com/office/officeart/2005/8/layout/vList2"/>
    <dgm:cxn modelId="{E12AD16B-9DF2-454B-A68A-48A4C5402182}" srcId="{DEBB6138-6883-4012-BC54-76DFD8102FBD}" destId="{23854450-AA3B-4C94-B18E-48990D1089E7}" srcOrd="1" destOrd="0" parTransId="{EF16805E-9716-4590-B15A-69AFBF791BE6}" sibTransId="{57B5030F-0835-44A8-8AE5-AE1405862186}"/>
    <dgm:cxn modelId="{1DD9FD4B-18E4-497A-BC60-BF19DDF321E5}" srcId="{F1ACA08E-A063-4884-81F5-86E8DE35D892}" destId="{B74D9CDF-F85B-4461-999C-FEC4461C2448}" srcOrd="0" destOrd="0" parTransId="{7296E9DE-B126-4F35-9BF1-FABF6D1359C3}" sibTransId="{D8E5661E-FDC1-4EB5-A6CE-4ADB4BB7F06D}"/>
    <dgm:cxn modelId="{F0A03185-325F-497D-AF77-D62781FBEC62}" type="presOf" srcId="{23854450-AA3B-4C94-B18E-48990D1089E7}" destId="{EB177FF6-6A09-45F4-ACBF-072A4DF547FB}" srcOrd="0" destOrd="0" presId="urn:microsoft.com/office/officeart/2005/8/layout/vList2"/>
    <dgm:cxn modelId="{8F37B789-3488-499E-B12C-300D3AC49904}" type="presOf" srcId="{08C5F522-E0BC-442E-A1BD-4FC36D897A4B}" destId="{08E2E94E-B7D9-469A-BAF1-26A8FA04F95F}" srcOrd="0" destOrd="1" presId="urn:microsoft.com/office/officeart/2005/8/layout/vList2"/>
    <dgm:cxn modelId="{12F1FB90-DE6B-46B3-AEC8-D3B6A42E9085}" srcId="{980D46DD-FB4A-428D-A6A4-F09AB991C02C}" destId="{76BD7266-D07C-4647-A3CA-1A8F5E83794C}" srcOrd="0" destOrd="0" parTransId="{85CFB88B-BA64-4727-8382-70BF95523F2F}" sibTransId="{A79A0255-34F0-4734-A828-7C6CCF7338B3}"/>
    <dgm:cxn modelId="{A1CFB098-A2B2-41AE-99B5-8BEA252B993C}" type="presOf" srcId="{76BD7266-D07C-4647-A3CA-1A8F5E83794C}" destId="{B9A07480-A824-4D5F-BAFD-916099C2B5E6}" srcOrd="0" destOrd="0" presId="urn:microsoft.com/office/officeart/2005/8/layout/vList2"/>
    <dgm:cxn modelId="{2594DCB0-0014-4F27-B3B6-0CBB10861058}" type="presOf" srcId="{980D46DD-FB4A-428D-A6A4-F09AB991C02C}" destId="{7416D769-B039-41ED-8E4E-090C7FC54F56}" srcOrd="0" destOrd="0" presId="urn:microsoft.com/office/officeart/2005/8/layout/vList2"/>
    <dgm:cxn modelId="{B954BDB1-41EE-40D1-B4AD-41A589A5D25B}" srcId="{DEBB6138-6883-4012-BC54-76DFD8102FBD}" destId="{52EC7DCA-7714-49D2-9171-CEE0389B2B4B}" srcOrd="3" destOrd="0" parTransId="{0498894E-1E5E-43F8-941D-978F6C9D8EC7}" sibTransId="{D736379E-F6C0-4B5D-995D-75426AA22CB0}"/>
    <dgm:cxn modelId="{141395B9-4B35-4D04-A339-72CC885C6481}" type="presOf" srcId="{F1ACA08E-A063-4884-81F5-86E8DE35D892}" destId="{BC739EAC-754E-4878-93A8-6B03D4099123}" srcOrd="0" destOrd="0" presId="urn:microsoft.com/office/officeart/2005/8/layout/vList2"/>
    <dgm:cxn modelId="{2A2528C7-9DD1-4495-8BA5-B178F41E913D}" type="presOf" srcId="{52EC7DCA-7714-49D2-9171-CEE0389B2B4B}" destId="{9060C83C-EA5E-4870-98E3-0AB2CF679BE8}" srcOrd="0" destOrd="0" presId="urn:microsoft.com/office/officeart/2005/8/layout/vList2"/>
    <dgm:cxn modelId="{0E4E5FF3-59CB-466F-8FE7-FC56C436EFFF}" srcId="{DEBB6138-6883-4012-BC54-76DFD8102FBD}" destId="{980D46DD-FB4A-428D-A6A4-F09AB991C02C}" srcOrd="0" destOrd="0" parTransId="{7013320F-94E1-4A26-B2A1-03F3E911DFB2}" sibTransId="{178AE5F0-296B-440F-AC4A-8BF911C3CA49}"/>
    <dgm:cxn modelId="{F70EDAF9-B26E-48B9-BE7C-E2D8FE4BB926}" type="presOf" srcId="{1D6901A3-9D12-421F-A948-DC2845DF7778}" destId="{E83D6FFA-A7DA-4D5E-BB33-A3882A981028}" srcOrd="0" destOrd="0" presId="urn:microsoft.com/office/officeart/2005/8/layout/vList2"/>
    <dgm:cxn modelId="{33D0DDFB-7F1F-4471-9D8F-7E4A2B5DCC51}" srcId="{F1ACA08E-A063-4884-81F5-86E8DE35D892}" destId="{08C5F522-E0BC-442E-A1BD-4FC36D897A4B}" srcOrd="1" destOrd="0" parTransId="{7BD92AE7-E4B4-466D-92FA-ABCB5BAB0A1E}" sibTransId="{1E16FF49-FEEB-4E7E-BD53-DEE208E17F91}"/>
    <dgm:cxn modelId="{3C7EF69A-9A58-434B-9198-BF6EA4F5F8A2}" type="presParOf" srcId="{CA210BD9-39CA-4442-A91C-A7EEAC91B620}" destId="{7416D769-B039-41ED-8E4E-090C7FC54F56}" srcOrd="0" destOrd="0" presId="urn:microsoft.com/office/officeart/2005/8/layout/vList2"/>
    <dgm:cxn modelId="{1E7C60D2-6A1E-49AF-AE3D-05485B217407}" type="presParOf" srcId="{CA210BD9-39CA-4442-A91C-A7EEAC91B620}" destId="{B9A07480-A824-4D5F-BAFD-916099C2B5E6}" srcOrd="1" destOrd="0" presId="urn:microsoft.com/office/officeart/2005/8/layout/vList2"/>
    <dgm:cxn modelId="{83BF4963-D55D-4F04-82AE-ADE46684E63E}" type="presParOf" srcId="{CA210BD9-39CA-4442-A91C-A7EEAC91B620}" destId="{EB177FF6-6A09-45F4-ACBF-072A4DF547FB}" srcOrd="2" destOrd="0" presId="urn:microsoft.com/office/officeart/2005/8/layout/vList2"/>
    <dgm:cxn modelId="{757C81AD-391D-4674-94CD-C635AE6C469E}" type="presParOf" srcId="{CA210BD9-39CA-4442-A91C-A7EEAC91B620}" destId="{E83D6FFA-A7DA-4D5E-BB33-A3882A981028}" srcOrd="3" destOrd="0" presId="urn:microsoft.com/office/officeart/2005/8/layout/vList2"/>
    <dgm:cxn modelId="{072B3085-FEDC-40AB-AE6B-B8A41F372245}" type="presParOf" srcId="{CA210BD9-39CA-4442-A91C-A7EEAC91B620}" destId="{BC739EAC-754E-4878-93A8-6B03D4099123}" srcOrd="4" destOrd="0" presId="urn:microsoft.com/office/officeart/2005/8/layout/vList2"/>
    <dgm:cxn modelId="{E59A9EB2-4CEC-471F-9CB2-EF51AFA1957C}" type="presParOf" srcId="{CA210BD9-39CA-4442-A91C-A7EEAC91B620}" destId="{08E2E94E-B7D9-469A-BAF1-26A8FA04F95F}" srcOrd="5" destOrd="0" presId="urn:microsoft.com/office/officeart/2005/8/layout/vList2"/>
    <dgm:cxn modelId="{AE1AED33-3791-4760-9E2F-1D863C1FD5B6}" type="presParOf" srcId="{CA210BD9-39CA-4442-A91C-A7EEAC91B620}" destId="{9060C83C-EA5E-4870-98E3-0AB2CF679BE8}"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4B647764-7FE5-4BD4-A975-8756878C282F}" type="doc">
      <dgm:prSet loTypeId="urn:microsoft.com/office/officeart/2005/8/layout/process4" loCatId="list" qsTypeId="urn:microsoft.com/office/officeart/2005/8/quickstyle/3d5" qsCatId="3D" csTypeId="urn:microsoft.com/office/officeart/2005/8/colors/accent2_5" csCatId="accent2"/>
      <dgm:spPr/>
      <dgm:t>
        <a:bodyPr/>
        <a:lstStyle/>
        <a:p>
          <a:endParaRPr lang="fi-FI"/>
        </a:p>
      </dgm:t>
    </dgm:pt>
    <dgm:pt modelId="{BCF572E0-D829-40FC-B35C-D7425CFEEA85}">
      <dgm:prSet/>
      <dgm:spPr/>
      <dgm:t>
        <a:bodyPr/>
        <a:lstStyle/>
        <a:p>
          <a:r>
            <a:rPr lang="en-US" b="1"/>
            <a:t>Rights of squeeze-out and sell-out</a:t>
          </a:r>
          <a:endParaRPr lang="fi-FI"/>
        </a:p>
      </dgm:t>
    </dgm:pt>
    <dgm:pt modelId="{7E53EA64-40E8-414E-A4A9-46E611EDED31}" type="parTrans" cxnId="{6D731CC3-26FC-445C-80EA-27D4E4A7978D}">
      <dgm:prSet/>
      <dgm:spPr/>
      <dgm:t>
        <a:bodyPr/>
        <a:lstStyle/>
        <a:p>
          <a:endParaRPr lang="fi-FI"/>
        </a:p>
      </dgm:t>
    </dgm:pt>
    <dgm:pt modelId="{E15DDC79-ACB6-46EB-961F-881385F48648}" type="sibTrans" cxnId="{6D731CC3-26FC-445C-80EA-27D4E4A7978D}">
      <dgm:prSet/>
      <dgm:spPr/>
      <dgm:t>
        <a:bodyPr/>
        <a:lstStyle/>
        <a:p>
          <a:endParaRPr lang="fi-FI"/>
        </a:p>
      </dgm:t>
    </dgm:pt>
    <dgm:pt modelId="{B43B7079-CCDE-4743-A5D9-F140C5CA09E4}">
      <dgm:prSet/>
      <dgm:spPr/>
      <dgm:t>
        <a:bodyPr/>
        <a:lstStyle/>
        <a:p>
          <a:r>
            <a:rPr lang="en-US"/>
            <a:t>A shareholder with more than nine tenths (9/10) of all shares and votes in the company (redeemer) shall have the right to redeem the shares of the other sharesholder at the fair price (right of squeeze-out). </a:t>
          </a:r>
          <a:endParaRPr lang="fi-FI"/>
        </a:p>
      </dgm:t>
    </dgm:pt>
    <dgm:pt modelId="{7D96E9A6-C9C6-4CB3-B420-6706EE28B394}" type="parTrans" cxnId="{E9CF21CE-3E46-4102-844A-503195DACED4}">
      <dgm:prSet/>
      <dgm:spPr/>
      <dgm:t>
        <a:bodyPr/>
        <a:lstStyle/>
        <a:p>
          <a:endParaRPr lang="fi-FI"/>
        </a:p>
      </dgm:t>
    </dgm:pt>
    <dgm:pt modelId="{A2104AFA-2189-4AB7-BBAC-272CC04D323C}" type="sibTrans" cxnId="{E9CF21CE-3E46-4102-844A-503195DACED4}">
      <dgm:prSet/>
      <dgm:spPr/>
      <dgm:t>
        <a:bodyPr/>
        <a:lstStyle/>
        <a:p>
          <a:endParaRPr lang="fi-FI"/>
        </a:p>
      </dgm:t>
    </dgm:pt>
    <dgm:pt modelId="{B42E40F8-FB87-47BA-91AC-E8BC7DE79C97}">
      <dgm:prSet/>
      <dgm:spPr/>
      <dgm:t>
        <a:bodyPr/>
        <a:lstStyle/>
        <a:p>
          <a:r>
            <a:rPr lang="en-US"/>
            <a:t>A shareholder whose shares may be redeemed (minority shareholder) shall have the corresponding right to demand that the shareholder’s shares be redeemed (right of sell-out).</a:t>
          </a:r>
          <a:endParaRPr lang="fi-FI"/>
        </a:p>
      </dgm:t>
    </dgm:pt>
    <dgm:pt modelId="{11D45C6F-7AAA-4E1E-A2E0-21938AE5C3BA}" type="parTrans" cxnId="{92635700-85C8-424C-9776-13A820624957}">
      <dgm:prSet/>
      <dgm:spPr/>
      <dgm:t>
        <a:bodyPr/>
        <a:lstStyle/>
        <a:p>
          <a:endParaRPr lang="fi-FI"/>
        </a:p>
      </dgm:t>
    </dgm:pt>
    <dgm:pt modelId="{D0E64D15-3123-468B-8EB1-3BED2814AF0D}" type="sibTrans" cxnId="{92635700-85C8-424C-9776-13A820624957}">
      <dgm:prSet/>
      <dgm:spPr/>
      <dgm:t>
        <a:bodyPr/>
        <a:lstStyle/>
        <a:p>
          <a:endParaRPr lang="fi-FI"/>
        </a:p>
      </dgm:t>
    </dgm:pt>
    <dgm:pt modelId="{BBDA5FB5-9161-41C3-BB65-DEE08EE42B0C}" type="pres">
      <dgm:prSet presAssocID="{4B647764-7FE5-4BD4-A975-8756878C282F}" presName="Name0" presStyleCnt="0">
        <dgm:presLayoutVars>
          <dgm:dir/>
          <dgm:animLvl val="lvl"/>
          <dgm:resizeHandles val="exact"/>
        </dgm:presLayoutVars>
      </dgm:prSet>
      <dgm:spPr/>
    </dgm:pt>
    <dgm:pt modelId="{9A4BAF93-AE16-4793-AECD-8469381881F7}" type="pres">
      <dgm:prSet presAssocID="{BCF572E0-D829-40FC-B35C-D7425CFEEA85}" presName="boxAndChildren" presStyleCnt="0"/>
      <dgm:spPr/>
    </dgm:pt>
    <dgm:pt modelId="{2C7A75E6-83C5-46B4-8508-2CCE5E00452B}" type="pres">
      <dgm:prSet presAssocID="{BCF572E0-D829-40FC-B35C-D7425CFEEA85}" presName="parentTextBox" presStyleLbl="node1" presStyleIdx="0" presStyleCnt="1"/>
      <dgm:spPr/>
    </dgm:pt>
    <dgm:pt modelId="{191609FF-07A8-42AD-BF86-53749B235F47}" type="pres">
      <dgm:prSet presAssocID="{BCF572E0-D829-40FC-B35C-D7425CFEEA85}" presName="entireBox" presStyleLbl="node1" presStyleIdx="0" presStyleCnt="1"/>
      <dgm:spPr/>
    </dgm:pt>
    <dgm:pt modelId="{A16D5CB2-51E7-4789-A54D-1B430B14CD54}" type="pres">
      <dgm:prSet presAssocID="{BCF572E0-D829-40FC-B35C-D7425CFEEA85}" presName="descendantBox" presStyleCnt="0"/>
      <dgm:spPr/>
    </dgm:pt>
    <dgm:pt modelId="{978B7C32-22AE-4FC9-AF03-F7A6EC5E1765}" type="pres">
      <dgm:prSet presAssocID="{B43B7079-CCDE-4743-A5D9-F140C5CA09E4}" presName="childTextBox" presStyleLbl="fgAccFollowNode1" presStyleIdx="0" presStyleCnt="2">
        <dgm:presLayoutVars>
          <dgm:bulletEnabled val="1"/>
        </dgm:presLayoutVars>
      </dgm:prSet>
      <dgm:spPr/>
    </dgm:pt>
    <dgm:pt modelId="{8795FA8A-EEC7-4E65-95C3-AE1032ADE18E}" type="pres">
      <dgm:prSet presAssocID="{B42E40F8-FB87-47BA-91AC-E8BC7DE79C97}" presName="childTextBox" presStyleLbl="fgAccFollowNode1" presStyleIdx="1" presStyleCnt="2">
        <dgm:presLayoutVars>
          <dgm:bulletEnabled val="1"/>
        </dgm:presLayoutVars>
      </dgm:prSet>
      <dgm:spPr/>
    </dgm:pt>
  </dgm:ptLst>
  <dgm:cxnLst>
    <dgm:cxn modelId="{92635700-85C8-424C-9776-13A820624957}" srcId="{BCF572E0-D829-40FC-B35C-D7425CFEEA85}" destId="{B42E40F8-FB87-47BA-91AC-E8BC7DE79C97}" srcOrd="1" destOrd="0" parTransId="{11D45C6F-7AAA-4E1E-A2E0-21938AE5C3BA}" sibTransId="{D0E64D15-3123-468B-8EB1-3BED2814AF0D}"/>
    <dgm:cxn modelId="{9EBA4C3E-04FA-4584-A5B0-24B09D6F38D7}" type="presOf" srcId="{B43B7079-CCDE-4743-A5D9-F140C5CA09E4}" destId="{978B7C32-22AE-4FC9-AF03-F7A6EC5E1765}" srcOrd="0" destOrd="0" presId="urn:microsoft.com/office/officeart/2005/8/layout/process4"/>
    <dgm:cxn modelId="{D449A95E-A663-445D-B5ED-00E4399BD719}" type="presOf" srcId="{BCF572E0-D829-40FC-B35C-D7425CFEEA85}" destId="{191609FF-07A8-42AD-BF86-53749B235F47}" srcOrd="1" destOrd="0" presId="urn:microsoft.com/office/officeart/2005/8/layout/process4"/>
    <dgm:cxn modelId="{8F94BD4F-2B21-4924-8E87-C00469B2F050}" type="presOf" srcId="{BCF572E0-D829-40FC-B35C-D7425CFEEA85}" destId="{2C7A75E6-83C5-46B4-8508-2CCE5E00452B}" srcOrd="0" destOrd="0" presId="urn:microsoft.com/office/officeart/2005/8/layout/process4"/>
    <dgm:cxn modelId="{83C28154-BC4C-40AC-BC4C-A7A585D7AEB4}" type="presOf" srcId="{B42E40F8-FB87-47BA-91AC-E8BC7DE79C97}" destId="{8795FA8A-EEC7-4E65-95C3-AE1032ADE18E}" srcOrd="0" destOrd="0" presId="urn:microsoft.com/office/officeart/2005/8/layout/process4"/>
    <dgm:cxn modelId="{D2AA6084-AEEE-4031-B49A-F04BB925AF2D}" type="presOf" srcId="{4B647764-7FE5-4BD4-A975-8756878C282F}" destId="{BBDA5FB5-9161-41C3-BB65-DEE08EE42B0C}" srcOrd="0" destOrd="0" presId="urn:microsoft.com/office/officeart/2005/8/layout/process4"/>
    <dgm:cxn modelId="{6D731CC3-26FC-445C-80EA-27D4E4A7978D}" srcId="{4B647764-7FE5-4BD4-A975-8756878C282F}" destId="{BCF572E0-D829-40FC-B35C-D7425CFEEA85}" srcOrd="0" destOrd="0" parTransId="{7E53EA64-40E8-414E-A4A9-46E611EDED31}" sibTransId="{E15DDC79-ACB6-46EB-961F-881385F48648}"/>
    <dgm:cxn modelId="{E9CF21CE-3E46-4102-844A-503195DACED4}" srcId="{BCF572E0-D829-40FC-B35C-D7425CFEEA85}" destId="{B43B7079-CCDE-4743-A5D9-F140C5CA09E4}" srcOrd="0" destOrd="0" parTransId="{7D96E9A6-C9C6-4CB3-B420-6706EE28B394}" sibTransId="{A2104AFA-2189-4AB7-BBAC-272CC04D323C}"/>
    <dgm:cxn modelId="{73D01DB8-923A-4318-90C9-1B0F29603206}" type="presParOf" srcId="{BBDA5FB5-9161-41C3-BB65-DEE08EE42B0C}" destId="{9A4BAF93-AE16-4793-AECD-8469381881F7}" srcOrd="0" destOrd="0" presId="urn:microsoft.com/office/officeart/2005/8/layout/process4"/>
    <dgm:cxn modelId="{89FAFB99-D467-47FD-A87A-C03EA603EAC4}" type="presParOf" srcId="{9A4BAF93-AE16-4793-AECD-8469381881F7}" destId="{2C7A75E6-83C5-46B4-8508-2CCE5E00452B}" srcOrd="0" destOrd="0" presId="urn:microsoft.com/office/officeart/2005/8/layout/process4"/>
    <dgm:cxn modelId="{BC17B459-9E9C-421E-BC8A-F5D234E297F4}" type="presParOf" srcId="{9A4BAF93-AE16-4793-AECD-8469381881F7}" destId="{191609FF-07A8-42AD-BF86-53749B235F47}" srcOrd="1" destOrd="0" presId="urn:microsoft.com/office/officeart/2005/8/layout/process4"/>
    <dgm:cxn modelId="{7CF24696-32BB-4F17-8F61-96CFAA48CD6F}" type="presParOf" srcId="{9A4BAF93-AE16-4793-AECD-8469381881F7}" destId="{A16D5CB2-51E7-4789-A54D-1B430B14CD54}" srcOrd="2" destOrd="0" presId="urn:microsoft.com/office/officeart/2005/8/layout/process4"/>
    <dgm:cxn modelId="{B2C5BCC0-47D6-41DC-A4BA-3BFE2A007911}" type="presParOf" srcId="{A16D5CB2-51E7-4789-A54D-1B430B14CD54}" destId="{978B7C32-22AE-4FC9-AF03-F7A6EC5E1765}" srcOrd="0" destOrd="0" presId="urn:microsoft.com/office/officeart/2005/8/layout/process4"/>
    <dgm:cxn modelId="{61A2115A-5D8A-44E8-90D5-85E2457643AC}" type="presParOf" srcId="{A16D5CB2-51E7-4789-A54D-1B430B14CD54}" destId="{8795FA8A-EEC7-4E65-95C3-AE1032ADE18E}" srcOrd="1"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7048626-31E8-4D3D-8C39-ADA58CC7FEF9}">
      <dsp:nvSpPr>
        <dsp:cNvPr id="0" name=""/>
        <dsp:cNvSpPr/>
      </dsp:nvSpPr>
      <dsp:spPr>
        <a:xfrm>
          <a:off x="0" y="436378"/>
          <a:ext cx="10647363" cy="1053000"/>
        </a:xfrm>
        <a:prstGeom prst="round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fi-FI" sz="1800" b="1" kern="1200" dirty="0" err="1"/>
            <a:t>EPNDir</a:t>
          </a:r>
          <a:r>
            <a:rPr lang="fi-FI" sz="1800" b="1" kern="1200" dirty="0"/>
            <a:t> 2004/25/EY julkisista ostotarjouksista 21.4.2004: </a:t>
          </a:r>
          <a:r>
            <a:rPr lang="fi-FI" sz="1800" b="1" kern="1200" dirty="0">
              <a:hlinkClick xmlns:r="http://schemas.openxmlformats.org/officeDocument/2006/relationships" r:id="rId1"/>
            </a:rPr>
            <a:t>https://eur-lex.europa.eu/legal-content/FI/TXT/?uri=OJ:L:2004:142:TOC</a:t>
          </a:r>
          <a:r>
            <a:rPr lang="fi-FI" sz="1800" b="1" kern="1200" dirty="0"/>
            <a:t> </a:t>
          </a:r>
          <a:r>
            <a:rPr lang="en-US" sz="1800" b="1" i="0" kern="1200" baseline="0" dirty="0"/>
            <a:t>(DIRECTIVE 2004/25/EC OF THE EUROPEAN PARLIAMENT AND OF THE COUNCIL of 21 April 2004 on takeover bids; Takeover Directive)</a:t>
          </a:r>
          <a:endParaRPr lang="fi-FI" sz="1800" kern="1200" dirty="0"/>
        </a:p>
      </dsp:txBody>
      <dsp:txXfrm>
        <a:off x="51403" y="487781"/>
        <a:ext cx="10544557" cy="950194"/>
      </dsp:txXfrm>
    </dsp:sp>
    <dsp:sp modelId="{3FC5E8E2-256F-4E86-9514-619F0EE17285}">
      <dsp:nvSpPr>
        <dsp:cNvPr id="0" name=""/>
        <dsp:cNvSpPr/>
      </dsp:nvSpPr>
      <dsp:spPr>
        <a:xfrm>
          <a:off x="0" y="1541218"/>
          <a:ext cx="10647363" cy="1053000"/>
        </a:xfrm>
        <a:prstGeom prst="round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fi-FI" sz="1800" b="1" kern="1200" dirty="0"/>
            <a:t>FSMA </a:t>
          </a:r>
          <a:r>
            <a:rPr lang="fi-FI" sz="1800" b="1" kern="1200" dirty="0" err="1"/>
            <a:t>Ch</a:t>
          </a:r>
          <a:r>
            <a:rPr lang="fi-FI" sz="1800" b="1" kern="1200" dirty="0"/>
            <a:t>. 11</a:t>
          </a:r>
          <a:endParaRPr lang="fi-FI" sz="1800" kern="1200" dirty="0"/>
        </a:p>
      </dsp:txBody>
      <dsp:txXfrm>
        <a:off x="51403" y="1592621"/>
        <a:ext cx="10544557" cy="950194"/>
      </dsp:txXfrm>
    </dsp:sp>
    <dsp:sp modelId="{634C41C3-B396-46E9-8E2A-3A2355454EE9}">
      <dsp:nvSpPr>
        <dsp:cNvPr id="0" name=""/>
        <dsp:cNvSpPr/>
      </dsp:nvSpPr>
      <dsp:spPr>
        <a:xfrm>
          <a:off x="0" y="2646058"/>
          <a:ext cx="10647363" cy="1053000"/>
        </a:xfrm>
        <a:prstGeom prst="round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fi-FI" sz="1800" b="1" kern="1200" dirty="0" err="1"/>
            <a:t>F</a:t>
          </a:r>
          <a:r>
            <a:rPr lang="fi-FI" sz="1800" b="1" i="0" kern="1200" baseline="0" dirty="0" err="1"/>
            <a:t>inFSA</a:t>
          </a:r>
          <a:r>
            <a:rPr lang="fi-FI" sz="1800" b="1" i="0" kern="1200" baseline="0" dirty="0"/>
            <a:t> </a:t>
          </a:r>
          <a:r>
            <a:rPr lang="fi-FI" sz="1800" b="1" i="0" kern="1200" baseline="0" dirty="0" err="1"/>
            <a:t>Regulations</a:t>
          </a:r>
          <a:r>
            <a:rPr lang="fi-FI" sz="1800" b="1" i="0" kern="1200" baseline="0" dirty="0"/>
            <a:t> and </a:t>
          </a:r>
          <a:r>
            <a:rPr lang="fi-FI" sz="1800" b="1" i="0" kern="1200" baseline="0" dirty="0" err="1"/>
            <a:t>Guidelines</a:t>
          </a:r>
          <a:r>
            <a:rPr lang="fi-FI" sz="1800" b="1" i="0" kern="1200" baseline="0" dirty="0"/>
            <a:t> 9/2013 </a:t>
          </a:r>
          <a:r>
            <a:rPr lang="en-US" sz="1800" b="1" i="0" kern="1200" baseline="0" dirty="0"/>
            <a:t>Takeover bid and the obligation to launch a bid</a:t>
          </a:r>
          <a:r>
            <a:rPr lang="fi-FI" sz="1800" b="1" i="0" kern="1200" baseline="0" dirty="0"/>
            <a:t>: </a:t>
          </a:r>
          <a:r>
            <a:rPr lang="fi-FI" sz="1800" b="1" i="0" kern="1200" baseline="0" dirty="0">
              <a:hlinkClick xmlns:r="http://schemas.openxmlformats.org/officeDocument/2006/relationships" r:id="rId2"/>
            </a:rPr>
            <a:t>https://www.finanssivalvonta.fi/en/regulation/FIN-FSA-regulations/</a:t>
          </a:r>
          <a:r>
            <a:rPr lang="fi-FI" sz="1800" b="1" i="0" kern="1200" baseline="0" dirty="0"/>
            <a:t> </a:t>
          </a:r>
          <a:endParaRPr lang="fi-FI" sz="1800" kern="1200" dirty="0"/>
        </a:p>
      </dsp:txBody>
      <dsp:txXfrm>
        <a:off x="51403" y="2697461"/>
        <a:ext cx="10544557" cy="950194"/>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1E7776D-C33C-4B49-A301-35A85AD8BFD3}">
      <dsp:nvSpPr>
        <dsp:cNvPr id="0" name=""/>
        <dsp:cNvSpPr/>
      </dsp:nvSpPr>
      <dsp:spPr>
        <a:xfrm rot="16200000">
          <a:off x="-263727" y="265063"/>
          <a:ext cx="4003300" cy="3473172"/>
        </a:xfrm>
        <a:prstGeom prst="flowChartManualOperation">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0" tIns="0" rIns="101600" bIns="0" numCol="1" spcCol="1270" anchor="t" anchorCtr="0">
          <a:noAutofit/>
        </a:bodyPr>
        <a:lstStyle/>
        <a:p>
          <a:pPr marL="0" lvl="0" indent="0" algn="l" defTabSz="711200">
            <a:lnSpc>
              <a:spcPct val="90000"/>
            </a:lnSpc>
            <a:spcBef>
              <a:spcPct val="0"/>
            </a:spcBef>
            <a:spcAft>
              <a:spcPct val="35000"/>
            </a:spcAft>
            <a:buNone/>
          </a:pPr>
          <a:r>
            <a:rPr lang="en-US" sz="1600" b="1" kern="1200" dirty="0"/>
            <a:t>The </a:t>
          </a:r>
          <a:r>
            <a:rPr lang="en-US" sz="1600" b="1" kern="1200" dirty="0">
              <a:solidFill>
                <a:srgbClr val="FF0000"/>
              </a:solidFill>
            </a:rPr>
            <a:t>fair price </a:t>
          </a:r>
          <a:r>
            <a:rPr lang="en-US" sz="1600" b="1" kern="1200" dirty="0"/>
            <a:t>must be paid as consideration for the offer in the mandatory tender offer. </a:t>
          </a:r>
          <a:endParaRPr lang="fi-FI" sz="1600" kern="1200" dirty="0"/>
        </a:p>
        <a:p>
          <a:pPr marL="114300" lvl="1" indent="-114300" algn="l" defTabSz="622300">
            <a:lnSpc>
              <a:spcPct val="90000"/>
            </a:lnSpc>
            <a:spcBef>
              <a:spcPct val="0"/>
            </a:spcBef>
            <a:spcAft>
              <a:spcPct val="15000"/>
            </a:spcAft>
            <a:buChar char="•"/>
          </a:pPr>
          <a:r>
            <a:rPr lang="en-US" sz="1400" kern="1200" dirty="0"/>
            <a:t>As an alternative to cash consideration, a </a:t>
          </a:r>
          <a:r>
            <a:rPr lang="en-US" sz="1400" kern="1200" dirty="0">
              <a:solidFill>
                <a:srgbClr val="FF0000"/>
              </a:solidFill>
            </a:rPr>
            <a:t>securities consideration or a combination </a:t>
          </a:r>
          <a:r>
            <a:rPr lang="en-US" sz="1400" kern="1200" dirty="0"/>
            <a:t>of securities and cash consideration may be offered</a:t>
          </a:r>
          <a:r>
            <a:rPr lang="en-US" sz="1000" kern="1200" dirty="0"/>
            <a:t>.</a:t>
          </a:r>
          <a:endParaRPr lang="fi-FI" sz="1000" kern="1200" dirty="0"/>
        </a:p>
      </dsp:txBody>
      <dsp:txXfrm rot="5400000">
        <a:off x="1337" y="800659"/>
        <a:ext cx="3473172" cy="2401980"/>
      </dsp:txXfrm>
    </dsp:sp>
    <dsp:sp modelId="{D1473824-F04C-4496-8BBF-B276147E1EF2}">
      <dsp:nvSpPr>
        <dsp:cNvPr id="0" name=""/>
        <dsp:cNvSpPr/>
      </dsp:nvSpPr>
      <dsp:spPr>
        <a:xfrm rot="16200000">
          <a:off x="3469932" y="265063"/>
          <a:ext cx="4003300" cy="3473172"/>
        </a:xfrm>
        <a:prstGeom prst="flowChartManualOperation">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0" tIns="0" rIns="85468" bIns="0" numCol="1" spcCol="1270" anchor="ctr" anchorCtr="0">
          <a:noAutofit/>
        </a:bodyPr>
        <a:lstStyle/>
        <a:p>
          <a:pPr marL="0" lvl="0" indent="0" algn="ctr" defTabSz="577850">
            <a:lnSpc>
              <a:spcPct val="90000"/>
            </a:lnSpc>
            <a:spcBef>
              <a:spcPct val="0"/>
            </a:spcBef>
            <a:spcAft>
              <a:spcPct val="35000"/>
            </a:spcAft>
            <a:buNone/>
          </a:pPr>
          <a:r>
            <a:rPr lang="en-US" sz="1300" b="1" kern="1200" dirty="0"/>
            <a:t>In determining the fair price, the starting point shall be the </a:t>
          </a:r>
          <a:r>
            <a:rPr lang="en-US" sz="1300" b="1" kern="1200" dirty="0">
              <a:solidFill>
                <a:srgbClr val="FF0000"/>
              </a:solidFill>
            </a:rPr>
            <a:t>highest price </a:t>
          </a:r>
          <a:r>
            <a:rPr lang="en-US" sz="1300" b="1" kern="1200" dirty="0"/>
            <a:t>paid by the offeror during the six months preceding the occurrence of the offer obligation for the securities that are the subject of the offer. This price may be deviated from for a specific reason.</a:t>
          </a:r>
          <a:endParaRPr lang="fi-FI" sz="1300" kern="1200" dirty="0"/>
        </a:p>
      </dsp:txBody>
      <dsp:txXfrm rot="5400000">
        <a:off x="3734996" y="800659"/>
        <a:ext cx="3473172" cy="2401980"/>
      </dsp:txXfrm>
    </dsp:sp>
    <dsp:sp modelId="{A2586AED-1A70-4692-A020-0DED8A224742}">
      <dsp:nvSpPr>
        <dsp:cNvPr id="0" name=""/>
        <dsp:cNvSpPr/>
      </dsp:nvSpPr>
      <dsp:spPr>
        <a:xfrm rot="16200000">
          <a:off x="7203592" y="265063"/>
          <a:ext cx="4003300" cy="3473172"/>
        </a:xfrm>
        <a:prstGeom prst="flowChartManualOperation">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0" tIns="0" rIns="85468" bIns="0" numCol="1" spcCol="1270" anchor="ctr" anchorCtr="0">
          <a:noAutofit/>
        </a:bodyPr>
        <a:lstStyle/>
        <a:p>
          <a:pPr marL="0" lvl="0" indent="0" algn="ctr" defTabSz="577850">
            <a:lnSpc>
              <a:spcPct val="90000"/>
            </a:lnSpc>
            <a:spcBef>
              <a:spcPct val="0"/>
            </a:spcBef>
            <a:spcAft>
              <a:spcPct val="35000"/>
            </a:spcAft>
            <a:buNone/>
          </a:pPr>
          <a:r>
            <a:rPr lang="en-US" sz="1300" b="1" kern="1200" dirty="0"/>
            <a:t>If the offeror or the person referred to in this section has not acquired the securities to be offered during the six months preceding the obligation to offer, the starting point for determining the fair price shall be the </a:t>
          </a:r>
          <a:r>
            <a:rPr lang="en-US" sz="1300" b="1" kern="1200" dirty="0">
              <a:solidFill>
                <a:srgbClr val="FF0000"/>
              </a:solidFill>
            </a:rPr>
            <a:t>average price, weighted by volumes of trading</a:t>
          </a:r>
          <a:r>
            <a:rPr lang="en-US" sz="1300" b="1" kern="1200" dirty="0"/>
            <a:t>, paid in the regulated market for the securities subject to the offer during the three months prior to the offer. This price may be deviated from for a specific reason.</a:t>
          </a:r>
          <a:endParaRPr lang="fi-FI" sz="1300" kern="1200" dirty="0"/>
        </a:p>
      </dsp:txBody>
      <dsp:txXfrm rot="5400000">
        <a:off x="7468656" y="800659"/>
        <a:ext cx="3473172" cy="2401980"/>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1E21455-D0DD-4532-A649-63BD06505C70}">
      <dsp:nvSpPr>
        <dsp:cNvPr id="0" name=""/>
        <dsp:cNvSpPr/>
      </dsp:nvSpPr>
      <dsp:spPr>
        <a:xfrm>
          <a:off x="0" y="2124"/>
          <a:ext cx="105156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5072C7D-4A94-42F7-ADB8-CA448E321449}">
      <dsp:nvSpPr>
        <dsp:cNvPr id="0" name=""/>
        <dsp:cNvSpPr/>
      </dsp:nvSpPr>
      <dsp:spPr>
        <a:xfrm>
          <a:off x="0" y="2124"/>
          <a:ext cx="2103120" cy="144902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t" anchorCtr="0">
          <a:noAutofit/>
        </a:bodyPr>
        <a:lstStyle/>
        <a:p>
          <a:pPr marL="0" lvl="0" indent="0" algn="l" defTabSz="488950">
            <a:lnSpc>
              <a:spcPct val="90000"/>
            </a:lnSpc>
            <a:spcBef>
              <a:spcPct val="0"/>
            </a:spcBef>
            <a:spcAft>
              <a:spcPct val="35000"/>
            </a:spcAft>
            <a:buNone/>
          </a:pPr>
          <a:r>
            <a:rPr lang="en-US" sz="1100" kern="1200" dirty="0"/>
            <a:t>In a voluntary tender offer, the offeror is generally </a:t>
          </a:r>
          <a:r>
            <a:rPr lang="en-US" sz="1100" kern="1200" dirty="0">
              <a:solidFill>
                <a:srgbClr val="FF0000"/>
              </a:solidFill>
            </a:rPr>
            <a:t>free</a:t>
          </a:r>
          <a:r>
            <a:rPr lang="en-US" sz="1100" kern="1200" dirty="0"/>
            <a:t> to decide on the offer consideration. The offer consideration can be paid in </a:t>
          </a:r>
          <a:r>
            <a:rPr lang="en-US" sz="1100" kern="1200" dirty="0">
              <a:solidFill>
                <a:srgbClr val="FF0000"/>
              </a:solidFill>
            </a:rPr>
            <a:t>cash, securities or a combination </a:t>
          </a:r>
          <a:r>
            <a:rPr lang="en-US" sz="1100" kern="1200" dirty="0"/>
            <a:t>of these.</a:t>
          </a:r>
          <a:endParaRPr lang="fi-FI" sz="1100" kern="1200" dirty="0"/>
        </a:p>
      </dsp:txBody>
      <dsp:txXfrm>
        <a:off x="0" y="2124"/>
        <a:ext cx="2103120" cy="1449029"/>
      </dsp:txXfrm>
    </dsp:sp>
    <dsp:sp modelId="{6BD747FB-A2CF-4B63-8301-D96F6A603A89}">
      <dsp:nvSpPr>
        <dsp:cNvPr id="0" name=""/>
        <dsp:cNvSpPr/>
      </dsp:nvSpPr>
      <dsp:spPr>
        <a:xfrm>
          <a:off x="0" y="1451154"/>
          <a:ext cx="105156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B36D58F-921B-4363-A764-4083D82A94E7}">
      <dsp:nvSpPr>
        <dsp:cNvPr id="0" name=""/>
        <dsp:cNvSpPr/>
      </dsp:nvSpPr>
      <dsp:spPr>
        <a:xfrm>
          <a:off x="0" y="1451154"/>
          <a:ext cx="2103120" cy="144902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t" anchorCtr="0">
          <a:noAutofit/>
        </a:bodyPr>
        <a:lstStyle/>
        <a:p>
          <a:pPr marL="0" lvl="0" indent="0" algn="l" defTabSz="488950">
            <a:lnSpc>
              <a:spcPct val="90000"/>
            </a:lnSpc>
            <a:spcBef>
              <a:spcPct val="0"/>
            </a:spcBef>
            <a:spcAft>
              <a:spcPct val="35000"/>
            </a:spcAft>
            <a:buNone/>
          </a:pPr>
          <a:r>
            <a:rPr lang="en-US" sz="1100" kern="1200" dirty="0"/>
            <a:t>The provision of cash consideration is required, at least as an alternative, if a voluntary takeover bid is made for </a:t>
          </a:r>
          <a:r>
            <a:rPr lang="en-US" sz="1100" kern="1200" dirty="0">
              <a:solidFill>
                <a:srgbClr val="FF0000"/>
              </a:solidFill>
            </a:rPr>
            <a:t>all the securities</a:t>
          </a:r>
          <a:r>
            <a:rPr lang="en-US" sz="1100" kern="1200" dirty="0"/>
            <a:t> of the offeree company and if:</a:t>
          </a:r>
          <a:endParaRPr lang="fi-FI" sz="1100" kern="1200" dirty="0"/>
        </a:p>
      </dsp:txBody>
      <dsp:txXfrm>
        <a:off x="0" y="1451154"/>
        <a:ext cx="2103120" cy="1449029"/>
      </dsp:txXfrm>
    </dsp:sp>
    <dsp:sp modelId="{2A9737E3-F344-4E98-A745-81B9DC1F7126}">
      <dsp:nvSpPr>
        <dsp:cNvPr id="0" name=""/>
        <dsp:cNvSpPr/>
      </dsp:nvSpPr>
      <dsp:spPr>
        <a:xfrm>
          <a:off x="2260854" y="1484832"/>
          <a:ext cx="8254746" cy="67357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marL="0" lvl="0" indent="0" algn="l" defTabSz="533400">
            <a:lnSpc>
              <a:spcPct val="90000"/>
            </a:lnSpc>
            <a:spcBef>
              <a:spcPct val="0"/>
            </a:spcBef>
            <a:spcAft>
              <a:spcPct val="35000"/>
            </a:spcAft>
            <a:buNone/>
          </a:pPr>
          <a:r>
            <a:rPr lang="en-US" sz="1200" kern="1200" dirty="0"/>
            <a:t>1) the securities offered for consideration are </a:t>
          </a:r>
          <a:r>
            <a:rPr lang="en-US" sz="1200" kern="1200" dirty="0">
              <a:solidFill>
                <a:srgbClr val="FF0000"/>
              </a:solidFill>
            </a:rPr>
            <a:t>not traded on a regulated market</a:t>
          </a:r>
          <a:r>
            <a:rPr lang="en-US" sz="1200" kern="1200" dirty="0"/>
            <a:t>, nor are they applied for such trading in connection with a tender offer; or</a:t>
          </a:r>
          <a:endParaRPr lang="fi-FI" sz="1200" kern="1200" dirty="0"/>
        </a:p>
      </dsp:txBody>
      <dsp:txXfrm>
        <a:off x="2260854" y="1484832"/>
        <a:ext cx="8254746" cy="673572"/>
      </dsp:txXfrm>
    </dsp:sp>
    <dsp:sp modelId="{3625AFD0-13A3-42FE-A34B-35C669F569FD}">
      <dsp:nvSpPr>
        <dsp:cNvPr id="0" name=""/>
        <dsp:cNvSpPr/>
      </dsp:nvSpPr>
      <dsp:spPr>
        <a:xfrm>
          <a:off x="2103120" y="2158405"/>
          <a:ext cx="8412480"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98CB57DF-94F5-4221-BBEA-EC6D7A51A929}">
      <dsp:nvSpPr>
        <dsp:cNvPr id="0" name=""/>
        <dsp:cNvSpPr/>
      </dsp:nvSpPr>
      <dsp:spPr>
        <a:xfrm>
          <a:off x="2260854" y="2192083"/>
          <a:ext cx="8254746" cy="67357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marL="0" lvl="0" indent="0" algn="l" defTabSz="533400">
            <a:lnSpc>
              <a:spcPct val="90000"/>
            </a:lnSpc>
            <a:spcBef>
              <a:spcPct val="0"/>
            </a:spcBef>
            <a:spcAft>
              <a:spcPct val="35000"/>
            </a:spcAft>
            <a:buNone/>
          </a:pPr>
          <a:r>
            <a:rPr lang="en-US" sz="1200" kern="1200" dirty="0"/>
            <a:t>2) the offeror </a:t>
          </a:r>
          <a:r>
            <a:rPr lang="en-US" sz="1200" kern="1200" dirty="0">
              <a:solidFill>
                <a:srgbClr val="FF0000"/>
              </a:solidFill>
            </a:rPr>
            <a:t>has acquired or will acquire for cash consideration </a:t>
          </a:r>
          <a:r>
            <a:rPr lang="en-US" sz="1200" kern="1200" dirty="0"/>
            <a:t>the securities of the offeree company entitling to </a:t>
          </a:r>
          <a:r>
            <a:rPr lang="en-US" sz="1200" kern="1200" dirty="0">
              <a:solidFill>
                <a:srgbClr val="FF0000"/>
              </a:solidFill>
            </a:rPr>
            <a:t>at least 5 per cent </a:t>
          </a:r>
          <a:r>
            <a:rPr lang="en-US" sz="1200" kern="1200" dirty="0"/>
            <a:t>of the voting rights of the offeree company during a period beginning six months before the announcement of the tender offer and ending on the expiry of the offer.</a:t>
          </a:r>
          <a:endParaRPr lang="fi-FI" sz="1200" kern="1200" dirty="0"/>
        </a:p>
      </dsp:txBody>
      <dsp:txXfrm>
        <a:off x="2260854" y="2192083"/>
        <a:ext cx="8254746" cy="673572"/>
      </dsp:txXfrm>
    </dsp:sp>
    <dsp:sp modelId="{68DA6FA1-6012-4660-9A3E-DDFD5DD2398F}">
      <dsp:nvSpPr>
        <dsp:cNvPr id="0" name=""/>
        <dsp:cNvSpPr/>
      </dsp:nvSpPr>
      <dsp:spPr>
        <a:xfrm>
          <a:off x="2103120" y="2831473"/>
          <a:ext cx="8412480"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F090DEB3-E17B-42CE-9987-A064C0F996CA}">
      <dsp:nvSpPr>
        <dsp:cNvPr id="0" name=""/>
        <dsp:cNvSpPr/>
      </dsp:nvSpPr>
      <dsp:spPr>
        <a:xfrm>
          <a:off x="0" y="2900183"/>
          <a:ext cx="105156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08E9FC2-DC17-418F-B9DB-348BAEB4A8E7}">
      <dsp:nvSpPr>
        <dsp:cNvPr id="0" name=""/>
        <dsp:cNvSpPr/>
      </dsp:nvSpPr>
      <dsp:spPr>
        <a:xfrm>
          <a:off x="0" y="2900183"/>
          <a:ext cx="2103120" cy="144902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t" anchorCtr="0">
          <a:noAutofit/>
        </a:bodyPr>
        <a:lstStyle/>
        <a:p>
          <a:pPr marL="0" lvl="0" indent="0" algn="l" defTabSz="488950">
            <a:lnSpc>
              <a:spcPct val="90000"/>
            </a:lnSpc>
            <a:spcBef>
              <a:spcPct val="0"/>
            </a:spcBef>
            <a:spcAft>
              <a:spcPct val="35000"/>
            </a:spcAft>
            <a:buNone/>
          </a:pPr>
          <a:r>
            <a:rPr lang="en-US" sz="1100" kern="1200" dirty="0"/>
            <a:t>If a voluntary tender is made </a:t>
          </a:r>
          <a:r>
            <a:rPr lang="en-US" sz="1100" kern="1200" dirty="0">
              <a:solidFill>
                <a:srgbClr val="FF0000"/>
              </a:solidFill>
            </a:rPr>
            <a:t>for all the securities </a:t>
          </a:r>
          <a:r>
            <a:rPr lang="en-US" sz="1100" kern="1200" dirty="0"/>
            <a:t>of the offeree company, the starting price shall be determined on the basis of the </a:t>
          </a:r>
          <a:r>
            <a:rPr lang="en-US" sz="1100" kern="1200" dirty="0">
              <a:solidFill>
                <a:srgbClr val="FF0000"/>
              </a:solidFill>
            </a:rPr>
            <a:t>highest price paid </a:t>
          </a:r>
          <a:r>
            <a:rPr lang="en-US" sz="1100" kern="1200" dirty="0"/>
            <a:t>by the offeror for the securities offered during the six months preceding the announcement of the tender offer.</a:t>
          </a:r>
          <a:endParaRPr lang="fi-FI" sz="1100" kern="1200" dirty="0"/>
        </a:p>
      </dsp:txBody>
      <dsp:txXfrm>
        <a:off x="0" y="2900183"/>
        <a:ext cx="2103120" cy="1449029"/>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FC920F8-A3AB-4CAB-9ACB-BB7877792E10}">
      <dsp:nvSpPr>
        <dsp:cNvPr id="0" name=""/>
        <dsp:cNvSpPr/>
      </dsp:nvSpPr>
      <dsp:spPr>
        <a:xfrm>
          <a:off x="0" y="0"/>
          <a:ext cx="51816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54B87F5-3702-409C-B74B-CE22CBAFB637}">
      <dsp:nvSpPr>
        <dsp:cNvPr id="0" name=""/>
        <dsp:cNvSpPr/>
      </dsp:nvSpPr>
      <dsp:spPr>
        <a:xfrm>
          <a:off x="0" y="0"/>
          <a:ext cx="1036320" cy="217566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fi-FI" sz="1800" kern="1200" dirty="0">
              <a:solidFill>
                <a:srgbClr val="FF0000"/>
              </a:solidFill>
            </a:rPr>
            <a:t>By </a:t>
          </a:r>
          <a:r>
            <a:rPr lang="fi-FI" sz="1800" kern="1200" dirty="0" err="1">
              <a:solidFill>
                <a:srgbClr val="FF0000"/>
              </a:solidFill>
            </a:rPr>
            <a:t>accepting</a:t>
          </a:r>
          <a:r>
            <a:rPr lang="fi-FI" sz="1800" kern="1200" dirty="0">
              <a:solidFill>
                <a:srgbClr val="FF0000"/>
              </a:solidFill>
            </a:rPr>
            <a:t> </a:t>
          </a:r>
          <a:r>
            <a:rPr lang="fi-FI" sz="1800" kern="1200" dirty="0" err="1">
              <a:solidFill>
                <a:srgbClr val="FF0000"/>
              </a:solidFill>
            </a:rPr>
            <a:t>the</a:t>
          </a:r>
          <a:r>
            <a:rPr lang="fi-FI" sz="1800" kern="1200" dirty="0">
              <a:solidFill>
                <a:srgbClr val="FF0000"/>
              </a:solidFill>
            </a:rPr>
            <a:t> </a:t>
          </a:r>
          <a:r>
            <a:rPr lang="fi-FI" sz="1800" kern="1200" dirty="0" err="1">
              <a:solidFill>
                <a:srgbClr val="FF0000"/>
              </a:solidFill>
            </a:rPr>
            <a:t>bid</a:t>
          </a:r>
          <a:r>
            <a:rPr lang="fi-FI" sz="1800" kern="1200" dirty="0">
              <a:solidFill>
                <a:srgbClr val="FF0000"/>
              </a:solidFill>
            </a:rPr>
            <a:t>, </a:t>
          </a:r>
          <a:r>
            <a:rPr lang="fi-FI" sz="1800" kern="1200" dirty="0" err="1">
              <a:solidFill>
                <a:srgbClr val="FF0000"/>
              </a:solidFill>
            </a:rPr>
            <a:t>all</a:t>
          </a:r>
          <a:r>
            <a:rPr lang="fi-FI" sz="1800" kern="1200" dirty="0">
              <a:solidFill>
                <a:srgbClr val="FF0000"/>
              </a:solidFill>
            </a:rPr>
            <a:t> </a:t>
          </a:r>
          <a:r>
            <a:rPr lang="fi-FI" sz="1800" kern="1200" dirty="0" err="1">
              <a:solidFill>
                <a:srgbClr val="FF0000"/>
              </a:solidFill>
            </a:rPr>
            <a:t>share-holders</a:t>
          </a:r>
          <a:r>
            <a:rPr lang="fi-FI" sz="1800" kern="1200" dirty="0">
              <a:solidFill>
                <a:srgbClr val="FF0000"/>
              </a:solidFill>
            </a:rPr>
            <a:t> </a:t>
          </a:r>
          <a:r>
            <a:rPr lang="fi-FI" sz="1800" kern="1200" dirty="0" err="1">
              <a:solidFill>
                <a:srgbClr val="FF0000"/>
              </a:solidFill>
            </a:rPr>
            <a:t>have</a:t>
          </a:r>
          <a:r>
            <a:rPr lang="fi-FI" sz="1800" kern="1200" dirty="0">
              <a:solidFill>
                <a:srgbClr val="FF0000"/>
              </a:solidFill>
            </a:rPr>
            <a:t> </a:t>
          </a:r>
          <a:r>
            <a:rPr lang="fi-FI" sz="1800" kern="1200" dirty="0" err="1">
              <a:solidFill>
                <a:srgbClr val="FF0000"/>
              </a:solidFill>
            </a:rPr>
            <a:t>the</a:t>
          </a:r>
          <a:r>
            <a:rPr lang="fi-FI" sz="1800" kern="1200" dirty="0">
              <a:solidFill>
                <a:srgbClr val="FF0000"/>
              </a:solidFill>
            </a:rPr>
            <a:t> </a:t>
          </a:r>
          <a:r>
            <a:rPr lang="fi-FI" sz="1800" kern="1200" dirty="0" err="1">
              <a:solidFill>
                <a:srgbClr val="FF0000"/>
              </a:solidFill>
            </a:rPr>
            <a:t>right</a:t>
          </a:r>
          <a:r>
            <a:rPr lang="fi-FI" sz="1800" kern="1200" dirty="0">
              <a:solidFill>
                <a:srgbClr val="FF0000"/>
              </a:solidFill>
            </a:rPr>
            <a:t> of </a:t>
          </a:r>
          <a:r>
            <a:rPr lang="fi-FI" sz="1800" kern="1200" dirty="0" err="1">
              <a:solidFill>
                <a:srgbClr val="FF0000"/>
              </a:solidFill>
            </a:rPr>
            <a:t>exit</a:t>
          </a:r>
          <a:r>
            <a:rPr lang="fi-FI" sz="1800" kern="1200" dirty="0">
              <a:solidFill>
                <a:srgbClr val="FF0000"/>
              </a:solidFill>
            </a:rPr>
            <a:t> </a:t>
          </a:r>
        </a:p>
      </dsp:txBody>
      <dsp:txXfrm>
        <a:off x="0" y="0"/>
        <a:ext cx="1036320" cy="2175669"/>
      </dsp:txXfrm>
    </dsp:sp>
    <dsp:sp modelId="{5046688C-4653-4A15-AA7D-3DB13EC81564}">
      <dsp:nvSpPr>
        <dsp:cNvPr id="0" name=""/>
        <dsp:cNvSpPr/>
      </dsp:nvSpPr>
      <dsp:spPr>
        <a:xfrm>
          <a:off x="0" y="2175669"/>
          <a:ext cx="51816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D515218-3315-4431-BC8F-4A1B6854D5A5}">
      <dsp:nvSpPr>
        <dsp:cNvPr id="0" name=""/>
        <dsp:cNvSpPr/>
      </dsp:nvSpPr>
      <dsp:spPr>
        <a:xfrm>
          <a:off x="0" y="2175669"/>
          <a:ext cx="1036320" cy="217566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fi-FI" sz="1800" kern="1200" dirty="0"/>
            <a:t>No </a:t>
          </a:r>
          <a:r>
            <a:rPr lang="fi-FI" sz="1800" kern="1200" dirty="0" err="1"/>
            <a:t>mandat-ory</a:t>
          </a:r>
          <a:r>
            <a:rPr lang="fi-FI" sz="1800" kern="1200" dirty="0"/>
            <a:t> </a:t>
          </a:r>
          <a:r>
            <a:rPr lang="fi-FI" sz="1800" kern="1200" dirty="0" err="1"/>
            <a:t>bid</a:t>
          </a:r>
          <a:r>
            <a:rPr lang="fi-FI" sz="1800" kern="1200" dirty="0"/>
            <a:t> </a:t>
          </a:r>
          <a:r>
            <a:rPr lang="fi-FI" sz="1800" kern="1200" dirty="0" err="1"/>
            <a:t>duty</a:t>
          </a:r>
          <a:r>
            <a:rPr lang="fi-FI" sz="1800" kern="1200" dirty="0"/>
            <a:t>: </a:t>
          </a:r>
        </a:p>
      </dsp:txBody>
      <dsp:txXfrm>
        <a:off x="0" y="2175669"/>
        <a:ext cx="1036320" cy="2175669"/>
      </dsp:txXfrm>
    </dsp:sp>
    <dsp:sp modelId="{80A30B66-DEF4-440E-BCA6-CA82910CB053}">
      <dsp:nvSpPr>
        <dsp:cNvPr id="0" name=""/>
        <dsp:cNvSpPr/>
      </dsp:nvSpPr>
      <dsp:spPr>
        <a:xfrm>
          <a:off x="1114044" y="2274466"/>
          <a:ext cx="1994916" cy="197594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fi-FI" sz="2400" kern="1200"/>
            <a:t>The price is regulated only by provisions on voluntary bids </a:t>
          </a:r>
        </a:p>
      </dsp:txBody>
      <dsp:txXfrm>
        <a:off x="1114044" y="2274466"/>
        <a:ext cx="1994916" cy="1975949"/>
      </dsp:txXfrm>
    </dsp:sp>
    <dsp:sp modelId="{E3467290-6F9E-4C62-A8F2-198CC97118EE}">
      <dsp:nvSpPr>
        <dsp:cNvPr id="0" name=""/>
        <dsp:cNvSpPr/>
      </dsp:nvSpPr>
      <dsp:spPr>
        <a:xfrm>
          <a:off x="3186684" y="2274466"/>
          <a:ext cx="1994916" cy="98797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None/>
          </a:pPr>
          <a:r>
            <a:rPr lang="fi-FI" sz="1900" kern="1200"/>
            <a:t>Highest price paid by the bidder</a:t>
          </a:r>
        </a:p>
      </dsp:txBody>
      <dsp:txXfrm>
        <a:off x="3186684" y="2274466"/>
        <a:ext cx="1994916" cy="987974"/>
      </dsp:txXfrm>
    </dsp:sp>
    <dsp:sp modelId="{93B22899-3F52-4318-976E-40C693F4C90A}">
      <dsp:nvSpPr>
        <dsp:cNvPr id="0" name=""/>
        <dsp:cNvSpPr/>
      </dsp:nvSpPr>
      <dsp:spPr>
        <a:xfrm>
          <a:off x="3108960" y="3262441"/>
          <a:ext cx="1994916"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C723F363-A6AB-4CE1-B622-61A294C965B7}">
      <dsp:nvSpPr>
        <dsp:cNvPr id="0" name=""/>
        <dsp:cNvSpPr/>
      </dsp:nvSpPr>
      <dsp:spPr>
        <a:xfrm>
          <a:off x="3186684" y="3262441"/>
          <a:ext cx="1994916" cy="98797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None/>
          </a:pPr>
          <a:r>
            <a:rPr lang="fi-FI" sz="1900" kern="1200"/>
            <a:t>No market based criteria </a:t>
          </a:r>
        </a:p>
      </dsp:txBody>
      <dsp:txXfrm>
        <a:off x="3186684" y="3262441"/>
        <a:ext cx="1994916" cy="987974"/>
      </dsp:txXfrm>
    </dsp:sp>
    <dsp:sp modelId="{4A3BDE6D-DBC3-4437-B84F-C1A932007241}">
      <dsp:nvSpPr>
        <dsp:cNvPr id="0" name=""/>
        <dsp:cNvSpPr/>
      </dsp:nvSpPr>
      <dsp:spPr>
        <a:xfrm>
          <a:off x="1036320" y="4250415"/>
          <a:ext cx="4145280"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7BBF322-046C-4D16-B5AB-828C476118CB}">
      <dsp:nvSpPr>
        <dsp:cNvPr id="0" name=""/>
        <dsp:cNvSpPr/>
      </dsp:nvSpPr>
      <dsp:spPr>
        <a:xfrm>
          <a:off x="0" y="0"/>
          <a:ext cx="51816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D38DF41-68BE-4C56-957A-494170470EE0}">
      <dsp:nvSpPr>
        <dsp:cNvPr id="0" name=""/>
        <dsp:cNvSpPr/>
      </dsp:nvSpPr>
      <dsp:spPr>
        <a:xfrm>
          <a:off x="0" y="0"/>
          <a:ext cx="1036320" cy="217566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fi-FI" sz="1800" kern="1200" dirty="0" err="1">
              <a:solidFill>
                <a:srgbClr val="FF0000"/>
              </a:solidFill>
            </a:rPr>
            <a:t>Not</a:t>
          </a:r>
          <a:r>
            <a:rPr lang="fi-FI" sz="1800" kern="1200" dirty="0">
              <a:solidFill>
                <a:srgbClr val="FF0000"/>
              </a:solidFill>
            </a:rPr>
            <a:t> </a:t>
          </a:r>
          <a:r>
            <a:rPr lang="fi-FI" sz="1800" kern="1200" dirty="0" err="1">
              <a:solidFill>
                <a:srgbClr val="FF0000"/>
              </a:solidFill>
            </a:rPr>
            <a:t>all</a:t>
          </a:r>
          <a:r>
            <a:rPr lang="fi-FI" sz="1800" kern="1200" dirty="0">
              <a:solidFill>
                <a:srgbClr val="FF0000"/>
              </a:solidFill>
            </a:rPr>
            <a:t> </a:t>
          </a:r>
          <a:r>
            <a:rPr lang="fi-FI" sz="1800" kern="1200" dirty="0" err="1">
              <a:solidFill>
                <a:srgbClr val="FF0000"/>
              </a:solidFill>
            </a:rPr>
            <a:t>share-holders</a:t>
          </a:r>
          <a:r>
            <a:rPr lang="fi-FI" sz="1800" kern="1200" dirty="0">
              <a:solidFill>
                <a:srgbClr val="FF0000"/>
              </a:solidFill>
            </a:rPr>
            <a:t> </a:t>
          </a:r>
          <a:r>
            <a:rPr lang="fi-FI" sz="1800" kern="1200" dirty="0" err="1">
              <a:solidFill>
                <a:srgbClr val="FF0000"/>
              </a:solidFill>
            </a:rPr>
            <a:t>get</a:t>
          </a:r>
          <a:r>
            <a:rPr lang="fi-FI" sz="1800" kern="1200" dirty="0">
              <a:solidFill>
                <a:srgbClr val="FF0000"/>
              </a:solidFill>
            </a:rPr>
            <a:t> </a:t>
          </a:r>
          <a:r>
            <a:rPr lang="fi-FI" sz="1800" kern="1200" dirty="0" err="1">
              <a:solidFill>
                <a:srgbClr val="FF0000"/>
              </a:solidFill>
            </a:rPr>
            <a:t>the</a:t>
          </a:r>
          <a:r>
            <a:rPr lang="fi-FI" sz="1800" kern="1200" dirty="0">
              <a:solidFill>
                <a:srgbClr val="FF0000"/>
              </a:solidFill>
            </a:rPr>
            <a:t> </a:t>
          </a:r>
          <a:r>
            <a:rPr lang="fi-FI" sz="1800" kern="1200" dirty="0" err="1">
              <a:solidFill>
                <a:srgbClr val="FF0000"/>
              </a:solidFill>
            </a:rPr>
            <a:t>right</a:t>
          </a:r>
          <a:r>
            <a:rPr lang="fi-FI" sz="1800" kern="1200" dirty="0">
              <a:solidFill>
                <a:srgbClr val="FF0000"/>
              </a:solidFill>
            </a:rPr>
            <a:t> of </a:t>
          </a:r>
          <a:r>
            <a:rPr lang="fi-FI" sz="1800" kern="1200" dirty="0" err="1">
              <a:solidFill>
                <a:srgbClr val="FF0000"/>
              </a:solidFill>
            </a:rPr>
            <a:t>exit</a:t>
          </a:r>
          <a:r>
            <a:rPr lang="fi-FI" sz="1800" kern="1200" dirty="0">
              <a:solidFill>
                <a:srgbClr val="FF0000"/>
              </a:solidFill>
            </a:rPr>
            <a:t> and </a:t>
          </a:r>
          <a:r>
            <a:rPr lang="fi-FI" sz="1800" kern="1200" dirty="0" err="1">
              <a:solidFill>
                <a:srgbClr val="FF0000"/>
              </a:solidFill>
            </a:rPr>
            <a:t>thus</a:t>
          </a:r>
          <a:r>
            <a:rPr lang="fi-FI" sz="1800" kern="1200" dirty="0">
              <a:solidFill>
                <a:srgbClr val="FF0000"/>
              </a:solidFill>
            </a:rPr>
            <a:t>, </a:t>
          </a:r>
        </a:p>
      </dsp:txBody>
      <dsp:txXfrm>
        <a:off x="0" y="0"/>
        <a:ext cx="1036320" cy="2175669"/>
      </dsp:txXfrm>
    </dsp:sp>
    <dsp:sp modelId="{19F7B3A7-FCDA-4DB2-8F85-5DCF7964EDD6}">
      <dsp:nvSpPr>
        <dsp:cNvPr id="0" name=""/>
        <dsp:cNvSpPr/>
      </dsp:nvSpPr>
      <dsp:spPr>
        <a:xfrm>
          <a:off x="0" y="2175669"/>
          <a:ext cx="51816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FE091CF-F097-40E2-A46E-7712E8E22814}">
      <dsp:nvSpPr>
        <dsp:cNvPr id="0" name=""/>
        <dsp:cNvSpPr/>
      </dsp:nvSpPr>
      <dsp:spPr>
        <a:xfrm>
          <a:off x="0" y="2175669"/>
          <a:ext cx="1036320" cy="217566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fi-FI" sz="1800" kern="1200" dirty="0" err="1"/>
            <a:t>Mandat-ory</a:t>
          </a:r>
          <a:r>
            <a:rPr lang="fi-FI" sz="1800" kern="1200" dirty="0"/>
            <a:t> </a:t>
          </a:r>
          <a:r>
            <a:rPr lang="fi-FI" sz="1800" kern="1200" dirty="0" err="1"/>
            <a:t>bid</a:t>
          </a:r>
          <a:r>
            <a:rPr lang="fi-FI" sz="1800" kern="1200" dirty="0"/>
            <a:t> is </a:t>
          </a:r>
          <a:r>
            <a:rPr lang="fi-FI" sz="1800" kern="1200" dirty="0" err="1"/>
            <a:t>needed</a:t>
          </a:r>
          <a:r>
            <a:rPr lang="fi-FI" sz="1800" kern="1200" dirty="0"/>
            <a:t>: </a:t>
          </a:r>
        </a:p>
      </dsp:txBody>
      <dsp:txXfrm>
        <a:off x="0" y="2175669"/>
        <a:ext cx="1036320" cy="2175669"/>
      </dsp:txXfrm>
    </dsp:sp>
    <dsp:sp modelId="{0A2D3033-DA90-429D-9802-D766FD6B7447}">
      <dsp:nvSpPr>
        <dsp:cNvPr id="0" name=""/>
        <dsp:cNvSpPr/>
      </dsp:nvSpPr>
      <dsp:spPr>
        <a:xfrm>
          <a:off x="1114044" y="2274466"/>
          <a:ext cx="1994916" cy="197594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9540" tIns="129540" rIns="129540" bIns="129540" numCol="1" spcCol="1270" anchor="t" anchorCtr="0">
          <a:noAutofit/>
        </a:bodyPr>
        <a:lstStyle/>
        <a:p>
          <a:pPr marL="0" lvl="0" indent="0" algn="l" defTabSz="1511300">
            <a:lnSpc>
              <a:spcPct val="90000"/>
            </a:lnSpc>
            <a:spcBef>
              <a:spcPct val="0"/>
            </a:spcBef>
            <a:spcAft>
              <a:spcPct val="35000"/>
            </a:spcAft>
            <a:buNone/>
          </a:pPr>
          <a:r>
            <a:rPr lang="fi-FI" sz="3400" kern="1200"/>
            <a:t>The price is strictly regulated</a:t>
          </a:r>
        </a:p>
      </dsp:txBody>
      <dsp:txXfrm>
        <a:off x="1114044" y="2274466"/>
        <a:ext cx="1994916" cy="1975949"/>
      </dsp:txXfrm>
    </dsp:sp>
    <dsp:sp modelId="{E5DFFB74-0B56-459A-AE15-8F862D0E96A2}">
      <dsp:nvSpPr>
        <dsp:cNvPr id="0" name=""/>
        <dsp:cNvSpPr/>
      </dsp:nvSpPr>
      <dsp:spPr>
        <a:xfrm>
          <a:off x="3186684" y="2274466"/>
          <a:ext cx="1994916" cy="98797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None/>
          </a:pPr>
          <a:r>
            <a:rPr lang="fi-FI" sz="1900" kern="1200"/>
            <a:t>Highest price paid by the bidder or </a:t>
          </a:r>
        </a:p>
      </dsp:txBody>
      <dsp:txXfrm>
        <a:off x="3186684" y="2274466"/>
        <a:ext cx="1994916" cy="987974"/>
      </dsp:txXfrm>
    </dsp:sp>
    <dsp:sp modelId="{1EEB6294-1E08-45E9-92F0-A6C773E6463F}">
      <dsp:nvSpPr>
        <dsp:cNvPr id="0" name=""/>
        <dsp:cNvSpPr/>
      </dsp:nvSpPr>
      <dsp:spPr>
        <a:xfrm>
          <a:off x="3108960" y="3262441"/>
          <a:ext cx="1994916"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6DFACEB9-A66C-4F37-8A43-37BC3CEDA9B2}">
      <dsp:nvSpPr>
        <dsp:cNvPr id="0" name=""/>
        <dsp:cNvSpPr/>
      </dsp:nvSpPr>
      <dsp:spPr>
        <a:xfrm>
          <a:off x="3186684" y="3262441"/>
          <a:ext cx="1994916" cy="98797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None/>
          </a:pPr>
          <a:r>
            <a:rPr lang="fi-FI" sz="1900" kern="1200"/>
            <a:t>Market based price criteria </a:t>
          </a:r>
        </a:p>
      </dsp:txBody>
      <dsp:txXfrm>
        <a:off x="3186684" y="3262441"/>
        <a:ext cx="1994916" cy="987974"/>
      </dsp:txXfrm>
    </dsp:sp>
    <dsp:sp modelId="{8B4CA3AC-34FC-491E-9D84-D92CB86CB8F3}">
      <dsp:nvSpPr>
        <dsp:cNvPr id="0" name=""/>
        <dsp:cNvSpPr/>
      </dsp:nvSpPr>
      <dsp:spPr>
        <a:xfrm>
          <a:off x="1036320" y="4250415"/>
          <a:ext cx="4145280"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0D90971-5CB2-4424-BE00-77F80C9E0068}">
      <dsp:nvSpPr>
        <dsp:cNvPr id="0" name=""/>
        <dsp:cNvSpPr/>
      </dsp:nvSpPr>
      <dsp:spPr>
        <a:xfrm>
          <a:off x="0" y="0"/>
          <a:ext cx="4003299" cy="4003299"/>
        </a:xfrm>
        <a:prstGeom prst="pie">
          <a:avLst>
            <a:gd name="adj1" fmla="val 5400000"/>
            <a:gd name="adj2" fmla="val 16200000"/>
          </a:avLst>
        </a:prstGeom>
        <a:solidFill>
          <a:schemeClr val="accent2">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sp>
    <dsp:sp modelId="{ACE4E09C-C3CE-4BAF-8B5F-A93ECB663B0A}">
      <dsp:nvSpPr>
        <dsp:cNvPr id="0" name=""/>
        <dsp:cNvSpPr/>
      </dsp:nvSpPr>
      <dsp:spPr>
        <a:xfrm>
          <a:off x="2001649" y="0"/>
          <a:ext cx="8941514" cy="4003299"/>
        </a:xfrm>
        <a:prstGeom prst="rect">
          <a:avLst/>
        </a:prstGeom>
        <a:solidFill>
          <a:schemeClr val="lt1">
            <a:alpha val="90000"/>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b="1" kern="1200"/>
            <a:t>If the bidder</a:t>
          </a:r>
          <a:endParaRPr lang="fi-FI" sz="1100" kern="1200"/>
        </a:p>
      </dsp:txBody>
      <dsp:txXfrm>
        <a:off x="2001649" y="0"/>
        <a:ext cx="4470757" cy="850701"/>
      </dsp:txXfrm>
    </dsp:sp>
    <dsp:sp modelId="{E30A6E9C-45D0-44D8-AD06-D501EBC6CCA4}">
      <dsp:nvSpPr>
        <dsp:cNvPr id="0" name=""/>
        <dsp:cNvSpPr/>
      </dsp:nvSpPr>
      <dsp:spPr>
        <a:xfrm>
          <a:off x="525433" y="850701"/>
          <a:ext cx="2952433" cy="2952433"/>
        </a:xfrm>
        <a:prstGeom prst="pie">
          <a:avLst>
            <a:gd name="adj1" fmla="val 5400000"/>
            <a:gd name="adj2" fmla="val 16200000"/>
          </a:avLst>
        </a:prstGeom>
        <a:solidFill>
          <a:schemeClr val="accent3">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sp>
    <dsp:sp modelId="{F94E9E7C-233E-42BA-B85D-EE3616FD7ED6}">
      <dsp:nvSpPr>
        <dsp:cNvPr id="0" name=""/>
        <dsp:cNvSpPr/>
      </dsp:nvSpPr>
      <dsp:spPr>
        <a:xfrm>
          <a:off x="2001649" y="850701"/>
          <a:ext cx="8941514" cy="2952433"/>
        </a:xfrm>
        <a:prstGeom prst="rect">
          <a:avLst/>
        </a:prstGeom>
        <a:solidFill>
          <a:schemeClr val="lt1">
            <a:alpha val="90000"/>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b="1" kern="1200" dirty="0"/>
            <a:t>the offeror must amend its offer to reflect this more favorable acquisition (</a:t>
          </a:r>
          <a:r>
            <a:rPr lang="en-US" sz="1100" b="1" kern="1200" dirty="0">
              <a:solidFill>
                <a:srgbClr val="FF0000"/>
              </a:solidFill>
            </a:rPr>
            <a:t>increase obligation</a:t>
          </a:r>
          <a:r>
            <a:rPr lang="en-US" sz="1100" b="1" kern="1200" dirty="0"/>
            <a:t>).</a:t>
          </a:r>
          <a:endParaRPr lang="fi-FI" sz="1100" kern="1200" dirty="0"/>
        </a:p>
      </dsp:txBody>
      <dsp:txXfrm>
        <a:off x="2001649" y="850701"/>
        <a:ext cx="4470757" cy="850701"/>
      </dsp:txXfrm>
    </dsp:sp>
    <dsp:sp modelId="{CBA93D8E-D271-4997-BFC4-523F03C4DC4D}">
      <dsp:nvSpPr>
        <dsp:cNvPr id="0" name=""/>
        <dsp:cNvSpPr/>
      </dsp:nvSpPr>
      <dsp:spPr>
        <a:xfrm>
          <a:off x="1050866" y="1701402"/>
          <a:ext cx="1901567" cy="1901567"/>
        </a:xfrm>
        <a:prstGeom prst="pie">
          <a:avLst>
            <a:gd name="adj1" fmla="val 5400000"/>
            <a:gd name="adj2" fmla="val 16200000"/>
          </a:avLst>
        </a:prstGeom>
        <a:solidFill>
          <a:schemeClr val="accent4">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sp>
    <dsp:sp modelId="{41DF421E-C430-49A4-BCC6-02B533872296}">
      <dsp:nvSpPr>
        <dsp:cNvPr id="0" name=""/>
        <dsp:cNvSpPr/>
      </dsp:nvSpPr>
      <dsp:spPr>
        <a:xfrm>
          <a:off x="2001649" y="1701402"/>
          <a:ext cx="8941514" cy="1901567"/>
        </a:xfrm>
        <a:prstGeom prst="rect">
          <a:avLst/>
        </a:prstGeom>
        <a:solidFill>
          <a:schemeClr val="lt1">
            <a:alpha val="90000"/>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b="1" kern="1200"/>
            <a:t>If the bidder</a:t>
          </a:r>
          <a:endParaRPr lang="fi-FI" sz="1100" kern="1200"/>
        </a:p>
      </dsp:txBody>
      <dsp:txXfrm>
        <a:off x="2001649" y="1701402"/>
        <a:ext cx="4470757" cy="850701"/>
      </dsp:txXfrm>
    </dsp:sp>
    <dsp:sp modelId="{326128B5-F649-4099-A06D-22145D943C2D}">
      <dsp:nvSpPr>
        <dsp:cNvPr id="0" name=""/>
        <dsp:cNvSpPr/>
      </dsp:nvSpPr>
      <dsp:spPr>
        <a:xfrm>
          <a:off x="1576299" y="2552103"/>
          <a:ext cx="850701" cy="850701"/>
        </a:xfrm>
        <a:prstGeom prst="pie">
          <a:avLst>
            <a:gd name="adj1" fmla="val 5400000"/>
            <a:gd name="adj2" fmla="val 16200000"/>
          </a:avLst>
        </a:prstGeom>
        <a:solidFill>
          <a:schemeClr val="accent5">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sp>
    <dsp:sp modelId="{6AA57360-4C51-482F-A90E-3D95A0593371}">
      <dsp:nvSpPr>
        <dsp:cNvPr id="0" name=""/>
        <dsp:cNvSpPr/>
      </dsp:nvSpPr>
      <dsp:spPr>
        <a:xfrm>
          <a:off x="2001649" y="2552103"/>
          <a:ext cx="8941514" cy="850701"/>
        </a:xfrm>
        <a:prstGeom prst="rect">
          <a:avLst/>
        </a:prstGeom>
        <a:solidFill>
          <a:schemeClr val="lt1">
            <a:alpha val="90000"/>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b="1" kern="1200" dirty="0"/>
            <a:t>the holders of securities who have accepted the public tender offer must be reimbursed for the difference between the acquisition made on better terms and the consideration offered in the public tender offer (</a:t>
          </a:r>
          <a:r>
            <a:rPr lang="en-US" sz="1100" b="1" kern="1200" dirty="0">
              <a:solidFill>
                <a:srgbClr val="FF0000"/>
              </a:solidFill>
            </a:rPr>
            <a:t>indemnification obligation</a:t>
          </a:r>
          <a:r>
            <a:rPr lang="en-US" sz="1100" b="1" kern="1200" dirty="0"/>
            <a:t>).</a:t>
          </a:r>
          <a:endParaRPr lang="fi-FI" sz="1100" kern="1200" dirty="0"/>
        </a:p>
      </dsp:txBody>
      <dsp:txXfrm>
        <a:off x="2001649" y="2552103"/>
        <a:ext cx="4470757" cy="850701"/>
      </dsp:txXfrm>
    </dsp:sp>
    <dsp:sp modelId="{A8589C6C-A313-418A-8D1B-B9D03EEB3245}">
      <dsp:nvSpPr>
        <dsp:cNvPr id="0" name=""/>
        <dsp:cNvSpPr/>
      </dsp:nvSpPr>
      <dsp:spPr>
        <a:xfrm>
          <a:off x="6472407" y="0"/>
          <a:ext cx="4470757" cy="850701"/>
        </a:xfrm>
        <a:prstGeom prst="rect">
          <a:avLst/>
        </a:prstGeom>
        <a:noFill/>
        <a:ln>
          <a:noFill/>
        </a:ln>
        <a:effectLst/>
        <a:scene3d>
          <a:camera prst="orthographicFront">
            <a:rot lat="0" lon="0" rev="0"/>
          </a:camera>
          <a:lightRig rig="contrasting" dir="t">
            <a:rot lat="0" lon="0" rev="1200000"/>
          </a:lightRig>
        </a:scene3d>
        <a:sp3d/>
      </dsp:spPr>
      <dsp:style>
        <a:lnRef idx="0">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114300" lvl="1" indent="-114300" algn="l" defTabSz="533400">
            <a:lnSpc>
              <a:spcPct val="90000"/>
            </a:lnSpc>
            <a:spcBef>
              <a:spcPct val="0"/>
            </a:spcBef>
            <a:spcAft>
              <a:spcPct val="15000"/>
            </a:spcAft>
            <a:buChar char="•"/>
          </a:pPr>
          <a:r>
            <a:rPr lang="en-US" sz="1200" kern="1200"/>
            <a:t>after the announcement of the voluntary takeover bid or the obligation to bid and before the end of the offer period</a:t>
          </a:r>
          <a:endParaRPr lang="fi-FI" sz="1200" kern="1200"/>
        </a:p>
        <a:p>
          <a:pPr marL="114300" lvl="1" indent="-114300" algn="l" defTabSz="533400">
            <a:lnSpc>
              <a:spcPct val="90000"/>
            </a:lnSpc>
            <a:spcBef>
              <a:spcPct val="0"/>
            </a:spcBef>
            <a:spcAft>
              <a:spcPct val="15000"/>
            </a:spcAft>
            <a:buChar char="•"/>
          </a:pPr>
          <a:r>
            <a:rPr lang="en-US" sz="1200" kern="1200"/>
            <a:t>acquires the securities of the offeree company on better terms than the terms of the offer,</a:t>
          </a:r>
          <a:endParaRPr lang="fi-FI" sz="1200" kern="1200"/>
        </a:p>
      </dsp:txBody>
      <dsp:txXfrm>
        <a:off x="6472407" y="0"/>
        <a:ext cx="4470757" cy="850701"/>
      </dsp:txXfrm>
    </dsp:sp>
    <dsp:sp modelId="{401F6DF4-D9CE-40A1-9BED-3D239BF37A3A}">
      <dsp:nvSpPr>
        <dsp:cNvPr id="0" name=""/>
        <dsp:cNvSpPr/>
      </dsp:nvSpPr>
      <dsp:spPr>
        <a:xfrm>
          <a:off x="6472407" y="1701402"/>
          <a:ext cx="4470757" cy="850701"/>
        </a:xfrm>
        <a:prstGeom prst="rect">
          <a:avLst/>
        </a:prstGeom>
        <a:noFill/>
        <a:ln>
          <a:noFill/>
        </a:ln>
        <a:effectLst/>
        <a:scene3d>
          <a:camera prst="orthographicFront">
            <a:rot lat="0" lon="0" rev="0"/>
          </a:camera>
          <a:lightRig rig="contrasting" dir="t">
            <a:rot lat="0" lon="0" rev="1200000"/>
          </a:lightRig>
        </a:scene3d>
        <a:sp3d/>
      </dsp:spPr>
      <dsp:style>
        <a:lnRef idx="0">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114300" lvl="1" indent="-114300" algn="l" defTabSz="533400">
            <a:lnSpc>
              <a:spcPct val="90000"/>
            </a:lnSpc>
            <a:spcBef>
              <a:spcPct val="0"/>
            </a:spcBef>
            <a:spcAft>
              <a:spcPct val="15000"/>
            </a:spcAft>
            <a:buChar char="•"/>
          </a:pPr>
          <a:r>
            <a:rPr lang="en-US" sz="1200" kern="1200"/>
            <a:t>within nine months of the end of the offer period</a:t>
          </a:r>
          <a:endParaRPr lang="fi-FI" sz="1200" kern="1200"/>
        </a:p>
        <a:p>
          <a:pPr marL="114300" lvl="1" indent="-114300" algn="l" defTabSz="533400">
            <a:lnSpc>
              <a:spcPct val="90000"/>
            </a:lnSpc>
            <a:spcBef>
              <a:spcPct val="0"/>
            </a:spcBef>
            <a:spcAft>
              <a:spcPct val="15000"/>
            </a:spcAft>
            <a:buChar char="•"/>
          </a:pPr>
          <a:r>
            <a:rPr lang="en-US" sz="1200" kern="1200"/>
            <a:t>acquires the securities of the offeree company on better terms than the terms of the offer,</a:t>
          </a:r>
          <a:endParaRPr lang="fi-FI" sz="1200" kern="1200"/>
        </a:p>
      </dsp:txBody>
      <dsp:txXfrm>
        <a:off x="6472407" y="1701402"/>
        <a:ext cx="4470757" cy="85070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8FDBF69-0EB1-4848-A2C0-349983414384}">
      <dsp:nvSpPr>
        <dsp:cNvPr id="0" name=""/>
        <dsp:cNvSpPr/>
      </dsp:nvSpPr>
      <dsp:spPr>
        <a:xfrm>
          <a:off x="0" y="0"/>
          <a:ext cx="4003299" cy="4003299"/>
        </a:xfrm>
        <a:prstGeom prst="pie">
          <a:avLst>
            <a:gd name="adj1" fmla="val 5400000"/>
            <a:gd name="adj2" fmla="val 16200000"/>
          </a:avLst>
        </a:prstGeom>
        <a:solidFill>
          <a:schemeClr val="lt1">
            <a:hueOff val="0"/>
            <a:satOff val="0"/>
            <a:lumOff val="0"/>
            <a:alphaOff val="0"/>
          </a:schemeClr>
        </a:solidFill>
        <a:ln w="12700" cap="flat" cmpd="sng" algn="ctr">
          <a:solidFill>
            <a:schemeClr val="accent3">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F1F2AB6-9312-4838-A674-36FAEDF518C7}">
      <dsp:nvSpPr>
        <dsp:cNvPr id="0" name=""/>
        <dsp:cNvSpPr/>
      </dsp:nvSpPr>
      <dsp:spPr>
        <a:xfrm>
          <a:off x="2001649" y="0"/>
          <a:ext cx="8941514" cy="4003299"/>
        </a:xfrm>
        <a:prstGeom prst="rect">
          <a:avLst/>
        </a:prstGeom>
        <a:solidFill>
          <a:schemeClr val="accent3">
            <a:alpha val="90000"/>
            <a:tint val="40000"/>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b="0" i="0" kern="1200" baseline="0" dirty="0"/>
            <a:t>The objective of regulation on takeover bids and the obligation to launch a bid as well as these regulations and guidelines is to promote investor protection in the context of takeover bids and situations where control is, or significant voting rights in a publicly traded company become concentrated or are transferred: </a:t>
          </a:r>
          <a:r>
            <a:rPr lang="fi-FI" sz="1500" b="0" i="0" kern="1200" baseline="0" dirty="0"/>
            <a:t> </a:t>
          </a:r>
          <a:r>
            <a:rPr lang="en-US" sz="1500" b="0" i="0" kern="1200" baseline="0" dirty="0"/>
            <a:t>(</a:t>
          </a:r>
          <a:r>
            <a:rPr lang="en-US" sz="1500" b="0" i="0" kern="1200" baseline="0" dirty="0" err="1"/>
            <a:t>FinFSA</a:t>
          </a:r>
          <a:r>
            <a:rPr lang="en-US" sz="1500" b="0" i="0" kern="1200" baseline="0" dirty="0"/>
            <a:t> 9/2013 3(3)) </a:t>
          </a:r>
          <a:endParaRPr lang="fi-FI" sz="1500" kern="1200" dirty="0"/>
        </a:p>
      </dsp:txBody>
      <dsp:txXfrm>
        <a:off x="2001649" y="0"/>
        <a:ext cx="4470757" cy="1901567"/>
      </dsp:txXfrm>
    </dsp:sp>
    <dsp:sp modelId="{9B361678-6B4B-402B-BFCC-F61DA42D9B3E}">
      <dsp:nvSpPr>
        <dsp:cNvPr id="0" name=""/>
        <dsp:cNvSpPr/>
      </dsp:nvSpPr>
      <dsp:spPr>
        <a:xfrm>
          <a:off x="1050866" y="1901567"/>
          <a:ext cx="1901567" cy="1901567"/>
        </a:xfrm>
        <a:prstGeom prst="pie">
          <a:avLst>
            <a:gd name="adj1" fmla="val 5400000"/>
            <a:gd name="adj2" fmla="val 16200000"/>
          </a:avLst>
        </a:prstGeom>
        <a:solidFill>
          <a:schemeClr val="lt1">
            <a:hueOff val="0"/>
            <a:satOff val="0"/>
            <a:lumOff val="0"/>
            <a:alphaOff val="0"/>
          </a:schemeClr>
        </a:solidFill>
        <a:ln w="12700" cap="flat" cmpd="sng" algn="ctr">
          <a:solidFill>
            <a:schemeClr val="accent3">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2BAEE43-92AB-47C5-95E4-B17CFFB7B2E1}">
      <dsp:nvSpPr>
        <dsp:cNvPr id="0" name=""/>
        <dsp:cNvSpPr/>
      </dsp:nvSpPr>
      <dsp:spPr>
        <a:xfrm>
          <a:off x="2001649" y="1901567"/>
          <a:ext cx="8941514" cy="1901567"/>
        </a:xfrm>
        <a:prstGeom prst="rect">
          <a:avLst/>
        </a:prstGeom>
        <a:solidFill>
          <a:schemeClr val="accent3">
            <a:alpha val="90000"/>
            <a:tint val="40000"/>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b="0" i="0" kern="1200" baseline="0"/>
            <a:t>Promotion of corporate acquisition markets of listed companies (e.g. FinFSA 9/2013 4.3: Obligation to promote the successful outcome of a bid)</a:t>
          </a:r>
          <a:endParaRPr lang="fi-FI" sz="1500" kern="1200"/>
        </a:p>
      </dsp:txBody>
      <dsp:txXfrm>
        <a:off x="2001649" y="1901567"/>
        <a:ext cx="4470757" cy="1901567"/>
      </dsp:txXfrm>
    </dsp:sp>
    <dsp:sp modelId="{8C84D654-52D2-471C-B8B7-5429568989BF}">
      <dsp:nvSpPr>
        <dsp:cNvPr id="0" name=""/>
        <dsp:cNvSpPr/>
      </dsp:nvSpPr>
      <dsp:spPr>
        <a:xfrm>
          <a:off x="6472407" y="0"/>
          <a:ext cx="4470757" cy="1901567"/>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dsp:style>
      <dsp:txBody>
        <a:bodyPr spcFirstLastPara="0" vert="horz" wrap="square" lIns="83820" tIns="83820" rIns="83820" bIns="83820" numCol="1" spcCol="1270" anchor="ctr" anchorCtr="0">
          <a:noAutofit/>
        </a:bodyPr>
        <a:lstStyle/>
        <a:p>
          <a:pPr marL="228600" lvl="1" indent="-228600" algn="l" defTabSz="977900">
            <a:lnSpc>
              <a:spcPct val="90000"/>
            </a:lnSpc>
            <a:spcBef>
              <a:spcPct val="0"/>
            </a:spcBef>
            <a:spcAft>
              <a:spcPct val="15000"/>
            </a:spcAft>
            <a:buChar char="•"/>
          </a:pPr>
          <a:r>
            <a:rPr lang="fi-FI" sz="2200" b="0" i="0" kern="1200" baseline="0"/>
            <a:t>Minority shareholders of the target company</a:t>
          </a:r>
          <a:endParaRPr lang="fi-FI" sz="2200" kern="1200"/>
        </a:p>
        <a:p>
          <a:pPr marL="228600" lvl="1" indent="-228600" algn="l" defTabSz="977900">
            <a:lnSpc>
              <a:spcPct val="90000"/>
            </a:lnSpc>
            <a:spcBef>
              <a:spcPct val="0"/>
            </a:spcBef>
            <a:spcAft>
              <a:spcPct val="15000"/>
            </a:spcAft>
            <a:buChar char="•"/>
          </a:pPr>
          <a:r>
            <a:rPr lang="fi-FI" sz="2200" b="0" i="0" kern="1200" baseline="0"/>
            <a:t>Equal treatment of shareholders of the target company (FSMA Ch.</a:t>
          </a:r>
          <a:r>
            <a:rPr lang="fi-FI" sz="2200" kern="1200"/>
            <a:t> 11 Sect. 7) </a:t>
          </a:r>
        </a:p>
      </dsp:txBody>
      <dsp:txXfrm>
        <a:off x="6472407" y="0"/>
        <a:ext cx="4470757" cy="1901567"/>
      </dsp:txXfrm>
    </dsp:sp>
    <dsp:sp modelId="{74890173-2E93-425A-8A3C-00EBE254201E}">
      <dsp:nvSpPr>
        <dsp:cNvPr id="0" name=""/>
        <dsp:cNvSpPr/>
      </dsp:nvSpPr>
      <dsp:spPr>
        <a:xfrm>
          <a:off x="6472407" y="1901567"/>
          <a:ext cx="4470757" cy="1901567"/>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dsp:style>
      <dsp:txBody>
        <a:bodyPr spcFirstLastPara="0" vert="horz" wrap="square" lIns="83820" tIns="83820" rIns="83820" bIns="83820" numCol="1" spcCol="1270" anchor="ctr" anchorCtr="0">
          <a:noAutofit/>
        </a:bodyPr>
        <a:lstStyle/>
        <a:p>
          <a:pPr marL="228600" lvl="1" indent="-228600" algn="l" defTabSz="977900">
            <a:lnSpc>
              <a:spcPct val="90000"/>
            </a:lnSpc>
            <a:spcBef>
              <a:spcPct val="0"/>
            </a:spcBef>
            <a:spcAft>
              <a:spcPct val="15000"/>
            </a:spcAft>
            <a:buChar char="•"/>
          </a:pPr>
          <a:r>
            <a:rPr lang="fi-FI" sz="2200" b="0" i="0" kern="1200" baseline="0"/>
            <a:t>The publicity of the </a:t>
          </a:r>
          <a:r>
            <a:rPr lang="fi-FI" sz="2200" kern="1200"/>
            <a:t>bid promotes competing bids</a:t>
          </a:r>
        </a:p>
        <a:p>
          <a:pPr marL="228600" lvl="1" indent="-228600" algn="l" defTabSz="977900">
            <a:lnSpc>
              <a:spcPct val="90000"/>
            </a:lnSpc>
            <a:spcBef>
              <a:spcPct val="0"/>
            </a:spcBef>
            <a:spcAft>
              <a:spcPct val="15000"/>
            </a:spcAft>
            <a:buChar char="•"/>
          </a:pPr>
          <a:r>
            <a:rPr lang="fi-FI" sz="2200" b="0" i="0" kern="1200" baseline="0"/>
            <a:t>Treatment of</a:t>
          </a:r>
          <a:r>
            <a:rPr lang="fi-FI" sz="2200" kern="1200"/>
            <a:t> </a:t>
          </a:r>
          <a:r>
            <a:rPr lang="fi-FI" sz="2200" b="0" i="0" kern="1200" baseline="0"/>
            <a:t>contested / ”hostile” takeovers </a:t>
          </a:r>
          <a:endParaRPr lang="fi-FI" sz="2200" kern="1200"/>
        </a:p>
      </dsp:txBody>
      <dsp:txXfrm>
        <a:off x="6472407" y="1901567"/>
        <a:ext cx="4470757" cy="190156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43BC8B9-8063-4BA7-8EEA-21DA9DC53B05}">
      <dsp:nvSpPr>
        <dsp:cNvPr id="0" name=""/>
        <dsp:cNvSpPr/>
      </dsp:nvSpPr>
      <dsp:spPr>
        <a:xfrm>
          <a:off x="8628537" y="1782489"/>
          <a:ext cx="1262782" cy="438321"/>
        </a:xfrm>
        <a:custGeom>
          <a:avLst/>
          <a:gdLst/>
          <a:ahLst/>
          <a:cxnLst/>
          <a:rect l="0" t="0" r="0" b="0"/>
          <a:pathLst>
            <a:path>
              <a:moveTo>
                <a:pt x="0" y="0"/>
              </a:moveTo>
              <a:lnTo>
                <a:pt x="0" y="219160"/>
              </a:lnTo>
              <a:lnTo>
                <a:pt x="1262782" y="219160"/>
              </a:lnTo>
              <a:lnTo>
                <a:pt x="1262782" y="438321"/>
              </a:lnTo>
            </a:path>
          </a:pathLst>
        </a:custGeom>
        <a:noFill/>
        <a:ln w="12700" cap="flat" cmpd="sng" algn="ctr">
          <a:solidFill>
            <a:schemeClr val="dk1">
              <a:shade val="60000"/>
              <a:hueOff val="0"/>
              <a:satOff val="0"/>
              <a:lumOff val="0"/>
              <a:alphaOff val="0"/>
            </a:schemeClr>
          </a:solidFill>
          <a:prstDash val="solid"/>
          <a:miter lim="800000"/>
        </a:ln>
        <a:effectLst/>
        <a:sp3d z="-40000" prstMaterial="matte"/>
      </dsp:spPr>
      <dsp:style>
        <a:lnRef idx="2">
          <a:scrgbClr r="0" g="0" b="0"/>
        </a:lnRef>
        <a:fillRef idx="0">
          <a:scrgbClr r="0" g="0" b="0"/>
        </a:fillRef>
        <a:effectRef idx="0">
          <a:scrgbClr r="0" g="0" b="0"/>
        </a:effectRef>
        <a:fontRef idx="minor"/>
      </dsp:style>
    </dsp:sp>
    <dsp:sp modelId="{8893A0D6-6511-4A55-B199-25568F24FFC1}">
      <dsp:nvSpPr>
        <dsp:cNvPr id="0" name=""/>
        <dsp:cNvSpPr/>
      </dsp:nvSpPr>
      <dsp:spPr>
        <a:xfrm>
          <a:off x="7365755" y="1782489"/>
          <a:ext cx="1262782" cy="438321"/>
        </a:xfrm>
        <a:custGeom>
          <a:avLst/>
          <a:gdLst/>
          <a:ahLst/>
          <a:cxnLst/>
          <a:rect l="0" t="0" r="0" b="0"/>
          <a:pathLst>
            <a:path>
              <a:moveTo>
                <a:pt x="1262782" y="0"/>
              </a:moveTo>
              <a:lnTo>
                <a:pt x="1262782" y="219160"/>
              </a:lnTo>
              <a:lnTo>
                <a:pt x="0" y="219160"/>
              </a:lnTo>
              <a:lnTo>
                <a:pt x="0" y="438321"/>
              </a:lnTo>
            </a:path>
          </a:pathLst>
        </a:custGeom>
        <a:noFill/>
        <a:ln w="12700" cap="flat" cmpd="sng" algn="ctr">
          <a:solidFill>
            <a:schemeClr val="dk1">
              <a:shade val="60000"/>
              <a:hueOff val="0"/>
              <a:satOff val="0"/>
              <a:lumOff val="0"/>
              <a:alphaOff val="0"/>
            </a:schemeClr>
          </a:solidFill>
          <a:prstDash val="solid"/>
          <a:miter lim="800000"/>
        </a:ln>
        <a:effectLst/>
        <a:sp3d z="-40000" prstMaterial="matte"/>
      </dsp:spPr>
      <dsp:style>
        <a:lnRef idx="2">
          <a:scrgbClr r="0" g="0" b="0"/>
        </a:lnRef>
        <a:fillRef idx="0">
          <a:scrgbClr r="0" g="0" b="0"/>
        </a:fillRef>
        <a:effectRef idx="0">
          <a:scrgbClr r="0" g="0" b="0"/>
        </a:effectRef>
        <a:fontRef idx="minor"/>
      </dsp:style>
    </dsp:sp>
    <dsp:sp modelId="{3104EF1F-61D2-4929-958F-4565EB86B2CD}">
      <dsp:nvSpPr>
        <dsp:cNvPr id="0" name=""/>
        <dsp:cNvSpPr/>
      </dsp:nvSpPr>
      <dsp:spPr>
        <a:xfrm>
          <a:off x="3577409" y="1782489"/>
          <a:ext cx="1262782" cy="438321"/>
        </a:xfrm>
        <a:custGeom>
          <a:avLst/>
          <a:gdLst/>
          <a:ahLst/>
          <a:cxnLst/>
          <a:rect l="0" t="0" r="0" b="0"/>
          <a:pathLst>
            <a:path>
              <a:moveTo>
                <a:pt x="0" y="0"/>
              </a:moveTo>
              <a:lnTo>
                <a:pt x="0" y="219160"/>
              </a:lnTo>
              <a:lnTo>
                <a:pt x="1262782" y="219160"/>
              </a:lnTo>
              <a:lnTo>
                <a:pt x="1262782" y="438321"/>
              </a:lnTo>
            </a:path>
          </a:pathLst>
        </a:custGeom>
        <a:noFill/>
        <a:ln w="12700" cap="flat" cmpd="sng" algn="ctr">
          <a:solidFill>
            <a:schemeClr val="dk1">
              <a:shade val="60000"/>
              <a:hueOff val="0"/>
              <a:satOff val="0"/>
              <a:lumOff val="0"/>
              <a:alphaOff val="0"/>
            </a:schemeClr>
          </a:solidFill>
          <a:prstDash val="solid"/>
          <a:miter lim="800000"/>
        </a:ln>
        <a:effectLst/>
        <a:sp3d z="-40000" prstMaterial="matte"/>
      </dsp:spPr>
      <dsp:style>
        <a:lnRef idx="2">
          <a:scrgbClr r="0" g="0" b="0"/>
        </a:lnRef>
        <a:fillRef idx="0">
          <a:scrgbClr r="0" g="0" b="0"/>
        </a:fillRef>
        <a:effectRef idx="0">
          <a:scrgbClr r="0" g="0" b="0"/>
        </a:effectRef>
        <a:fontRef idx="minor"/>
      </dsp:style>
    </dsp:sp>
    <dsp:sp modelId="{2E63F39A-96B8-4F40-96AB-427FF531D6A3}">
      <dsp:nvSpPr>
        <dsp:cNvPr id="0" name=""/>
        <dsp:cNvSpPr/>
      </dsp:nvSpPr>
      <dsp:spPr>
        <a:xfrm>
          <a:off x="2314627" y="1782489"/>
          <a:ext cx="1262782" cy="438321"/>
        </a:xfrm>
        <a:custGeom>
          <a:avLst/>
          <a:gdLst/>
          <a:ahLst/>
          <a:cxnLst/>
          <a:rect l="0" t="0" r="0" b="0"/>
          <a:pathLst>
            <a:path>
              <a:moveTo>
                <a:pt x="1262782" y="0"/>
              </a:moveTo>
              <a:lnTo>
                <a:pt x="1262782" y="219160"/>
              </a:lnTo>
              <a:lnTo>
                <a:pt x="0" y="219160"/>
              </a:lnTo>
              <a:lnTo>
                <a:pt x="0" y="438321"/>
              </a:lnTo>
            </a:path>
          </a:pathLst>
        </a:custGeom>
        <a:noFill/>
        <a:ln w="12700" cap="flat" cmpd="sng" algn="ctr">
          <a:solidFill>
            <a:schemeClr val="dk1">
              <a:shade val="60000"/>
              <a:hueOff val="0"/>
              <a:satOff val="0"/>
              <a:lumOff val="0"/>
              <a:alphaOff val="0"/>
            </a:schemeClr>
          </a:solidFill>
          <a:prstDash val="solid"/>
          <a:miter lim="800000"/>
        </a:ln>
        <a:effectLst/>
        <a:sp3d z="-40000" prstMaterial="matte"/>
      </dsp:spPr>
      <dsp:style>
        <a:lnRef idx="2">
          <a:scrgbClr r="0" g="0" b="0"/>
        </a:lnRef>
        <a:fillRef idx="0">
          <a:scrgbClr r="0" g="0" b="0"/>
        </a:fillRef>
        <a:effectRef idx="0">
          <a:scrgbClr r="0" g="0" b="0"/>
        </a:effectRef>
        <a:fontRef idx="minor"/>
      </dsp:style>
    </dsp:sp>
    <dsp:sp modelId="{C3362746-3BAF-4C9B-8611-CC85BED3DCB6}">
      <dsp:nvSpPr>
        <dsp:cNvPr id="0" name=""/>
        <dsp:cNvSpPr/>
      </dsp:nvSpPr>
      <dsp:spPr>
        <a:xfrm>
          <a:off x="8223" y="738867"/>
          <a:ext cx="2087243" cy="1043621"/>
        </a:xfrm>
        <a:prstGeom prst="rect">
          <a:avLst/>
        </a:prstGeom>
        <a:solidFill>
          <a:schemeClr val="lt1">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fi-FI" sz="1300" b="1" i="0" kern="1200" baseline="0"/>
            <a:t>Management of the target company afraid of losing its positions opposes to the bid</a:t>
          </a:r>
          <a:endParaRPr lang="fi-FI" sz="1300" kern="1200"/>
        </a:p>
      </dsp:txBody>
      <dsp:txXfrm>
        <a:off x="8223" y="738867"/>
        <a:ext cx="2087243" cy="1043621"/>
      </dsp:txXfrm>
    </dsp:sp>
    <dsp:sp modelId="{AF9ABB79-F9A9-484F-9C0C-59EBE46ACEAD}">
      <dsp:nvSpPr>
        <dsp:cNvPr id="0" name=""/>
        <dsp:cNvSpPr/>
      </dsp:nvSpPr>
      <dsp:spPr>
        <a:xfrm>
          <a:off x="2533787" y="738867"/>
          <a:ext cx="2087243" cy="1043621"/>
        </a:xfrm>
        <a:prstGeom prst="rect">
          <a:avLst/>
        </a:prstGeom>
        <a:solidFill>
          <a:schemeClr val="lt1">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en-US" sz="1300" b="0" i="0" kern="1200" baseline="0"/>
            <a:t>Measures to combat takeover may not be in the best interests of the company or its shareholders</a:t>
          </a:r>
          <a:endParaRPr lang="fi-FI" sz="1300" kern="1200"/>
        </a:p>
      </dsp:txBody>
      <dsp:txXfrm>
        <a:off x="2533787" y="738867"/>
        <a:ext cx="2087243" cy="1043621"/>
      </dsp:txXfrm>
    </dsp:sp>
    <dsp:sp modelId="{D9DB5C22-6CB1-405D-A3FB-7D5C37B89375}">
      <dsp:nvSpPr>
        <dsp:cNvPr id="0" name=""/>
        <dsp:cNvSpPr/>
      </dsp:nvSpPr>
      <dsp:spPr>
        <a:xfrm>
          <a:off x="1271005" y="2220810"/>
          <a:ext cx="2087243" cy="1043621"/>
        </a:xfrm>
        <a:prstGeom prst="rect">
          <a:avLst/>
        </a:prstGeom>
        <a:solidFill>
          <a:schemeClr val="lt1">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en-US" sz="1300" b="0" i="0" kern="1200" baseline="0"/>
            <a:t>“Poison pills”, “golden parachutes”, “crown jewels” and others.</a:t>
          </a:r>
          <a:endParaRPr lang="fi-FI" sz="1300" kern="1200"/>
        </a:p>
      </dsp:txBody>
      <dsp:txXfrm>
        <a:off x="1271005" y="2220810"/>
        <a:ext cx="2087243" cy="1043621"/>
      </dsp:txXfrm>
    </dsp:sp>
    <dsp:sp modelId="{4D021EE8-BA2F-402C-9447-148432689FE8}">
      <dsp:nvSpPr>
        <dsp:cNvPr id="0" name=""/>
        <dsp:cNvSpPr/>
      </dsp:nvSpPr>
      <dsp:spPr>
        <a:xfrm>
          <a:off x="3796569" y="2220810"/>
          <a:ext cx="2087243" cy="1043621"/>
        </a:xfrm>
        <a:prstGeom prst="rect">
          <a:avLst/>
        </a:prstGeom>
        <a:solidFill>
          <a:schemeClr val="lt1">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en-US" sz="1300" b="0" i="0" kern="1200" baseline="0"/>
            <a:t>The value of the underperforming company could increase with the help of new management</a:t>
          </a:r>
          <a:endParaRPr lang="fi-FI" sz="1300" kern="1200"/>
        </a:p>
      </dsp:txBody>
      <dsp:txXfrm>
        <a:off x="3796569" y="2220810"/>
        <a:ext cx="2087243" cy="1043621"/>
      </dsp:txXfrm>
    </dsp:sp>
    <dsp:sp modelId="{5ECA8A8F-978F-4639-9FFF-9C31D43BB4B7}">
      <dsp:nvSpPr>
        <dsp:cNvPr id="0" name=""/>
        <dsp:cNvSpPr/>
      </dsp:nvSpPr>
      <dsp:spPr>
        <a:xfrm>
          <a:off x="7584916" y="738867"/>
          <a:ext cx="2087243" cy="1043621"/>
        </a:xfrm>
        <a:prstGeom prst="rect">
          <a:avLst/>
        </a:prstGeom>
        <a:solidFill>
          <a:schemeClr val="lt1">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en-US" sz="1300" b="0" i="0" kern="1200" baseline="0"/>
            <a:t>Principal-agent setup</a:t>
          </a:r>
          <a:endParaRPr lang="fi-FI" sz="1300" kern="1200"/>
        </a:p>
      </dsp:txBody>
      <dsp:txXfrm>
        <a:off x="7584916" y="738867"/>
        <a:ext cx="2087243" cy="1043621"/>
      </dsp:txXfrm>
    </dsp:sp>
    <dsp:sp modelId="{808E6CCC-C544-4209-BBBF-69EFC940B346}">
      <dsp:nvSpPr>
        <dsp:cNvPr id="0" name=""/>
        <dsp:cNvSpPr/>
      </dsp:nvSpPr>
      <dsp:spPr>
        <a:xfrm>
          <a:off x="6322134" y="2220810"/>
          <a:ext cx="2087243" cy="1043621"/>
        </a:xfrm>
        <a:prstGeom prst="rect">
          <a:avLst/>
        </a:prstGeom>
        <a:solidFill>
          <a:schemeClr val="lt1">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en-US" sz="1300" b="0" i="0" kern="1200" baseline="0"/>
            <a:t>The company's management must obtain the consent of the Annual General Meeting for actions that hinder the completion of the tender offer</a:t>
          </a:r>
          <a:endParaRPr lang="fi-FI" sz="1300" kern="1200"/>
        </a:p>
      </dsp:txBody>
      <dsp:txXfrm>
        <a:off x="6322134" y="2220810"/>
        <a:ext cx="2087243" cy="1043621"/>
      </dsp:txXfrm>
    </dsp:sp>
    <dsp:sp modelId="{7995AEEF-BB9D-460B-9BF7-EC840EAE34C7}">
      <dsp:nvSpPr>
        <dsp:cNvPr id="0" name=""/>
        <dsp:cNvSpPr/>
      </dsp:nvSpPr>
      <dsp:spPr>
        <a:xfrm>
          <a:off x="8847698" y="2220810"/>
          <a:ext cx="2087243" cy="1043621"/>
        </a:xfrm>
        <a:prstGeom prst="rect">
          <a:avLst/>
        </a:prstGeom>
        <a:solidFill>
          <a:schemeClr val="lt1">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en-US" sz="1300" b="0" i="0" kern="1200" baseline="0"/>
            <a:t>Liability of company management (company law damages Finnish Limited Liability Companies Act (LLCA) 22: 1)</a:t>
          </a:r>
          <a:r>
            <a:rPr lang="fi-FI" sz="1300" b="0" i="0" kern="1200" baseline="0"/>
            <a:t> </a:t>
          </a:r>
          <a:endParaRPr lang="fi-FI" sz="1300" kern="1200"/>
        </a:p>
      </dsp:txBody>
      <dsp:txXfrm>
        <a:off x="8847698" y="2220810"/>
        <a:ext cx="2087243" cy="1043621"/>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C99E45A-5465-49D6-939A-B138761CCFDC}">
      <dsp:nvSpPr>
        <dsp:cNvPr id="0" name=""/>
        <dsp:cNvSpPr/>
      </dsp:nvSpPr>
      <dsp:spPr>
        <a:xfrm>
          <a:off x="820737" y="0"/>
          <a:ext cx="9301690" cy="4003300"/>
        </a:xfrm>
        <a:prstGeom prst="rightArrow">
          <a:avLst/>
        </a:prstGeom>
        <a:solidFill>
          <a:schemeClr val="dk1">
            <a:tint val="40000"/>
            <a:hueOff val="0"/>
            <a:satOff val="0"/>
            <a:lumOff val="0"/>
            <a:alphaOff val="0"/>
          </a:schemeClr>
        </a:solidFill>
        <a:ln>
          <a:noFill/>
        </a:ln>
        <a:effectLst/>
        <a:sp3d z="-400500" extrusionH="63500" contourW="12700" prstMaterial="matte">
          <a:contourClr>
            <a:schemeClr val="lt1">
              <a:tint val="50000"/>
            </a:schemeClr>
          </a:contourClr>
        </a:sp3d>
      </dsp:spPr>
      <dsp:style>
        <a:lnRef idx="0">
          <a:scrgbClr r="0" g="0" b="0"/>
        </a:lnRef>
        <a:fillRef idx="1">
          <a:scrgbClr r="0" g="0" b="0"/>
        </a:fillRef>
        <a:effectRef idx="0">
          <a:scrgbClr r="0" g="0" b="0"/>
        </a:effectRef>
        <a:fontRef idx="minor"/>
      </dsp:style>
    </dsp:sp>
    <dsp:sp modelId="{89F7A9ED-88DE-4457-9819-14FF9773A4A3}">
      <dsp:nvSpPr>
        <dsp:cNvPr id="0" name=""/>
        <dsp:cNvSpPr/>
      </dsp:nvSpPr>
      <dsp:spPr>
        <a:xfrm>
          <a:off x="11755" y="1200990"/>
          <a:ext cx="3522331" cy="1601320"/>
        </a:xfrm>
        <a:prstGeom prst="roundRect">
          <a:avLst/>
        </a:prstGeom>
        <a:solidFill>
          <a:schemeClr val="lt1">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b="1" kern="1200"/>
            <a:t>The decision on the takeover bid must be published immediately and notified to the offeree company and the personnel of the offeree and offeror company.</a:t>
          </a:r>
          <a:endParaRPr lang="fi-FI" sz="1100" kern="1200"/>
        </a:p>
      </dsp:txBody>
      <dsp:txXfrm>
        <a:off x="89925" y="1279160"/>
        <a:ext cx="3365991" cy="1444980"/>
      </dsp:txXfrm>
    </dsp:sp>
    <dsp:sp modelId="{74B30F8A-8289-489A-95D0-59FD19552F48}">
      <dsp:nvSpPr>
        <dsp:cNvPr id="0" name=""/>
        <dsp:cNvSpPr/>
      </dsp:nvSpPr>
      <dsp:spPr>
        <a:xfrm>
          <a:off x="3710416" y="1200990"/>
          <a:ext cx="3522331" cy="1601320"/>
        </a:xfrm>
        <a:prstGeom prst="roundRect">
          <a:avLst/>
        </a:prstGeom>
        <a:solidFill>
          <a:schemeClr val="lt1">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b="1" kern="1200"/>
            <a:t>The disclosure shall state the amount of securities referred to in the offer, the period of validity of the offer and the consideration offered, as well as other relevant conditions for the execution of the offer. The disclosure shall also indicate the procedure to be followed if the acceptance responses cover a larger number of securities than the amount covered by the offer.</a:t>
          </a:r>
          <a:endParaRPr lang="fi-FI" sz="1100" kern="1200"/>
        </a:p>
      </dsp:txBody>
      <dsp:txXfrm>
        <a:off x="3788586" y="1279160"/>
        <a:ext cx="3365991" cy="1444980"/>
      </dsp:txXfrm>
    </dsp:sp>
    <dsp:sp modelId="{ADC0AC9B-619F-4B00-8438-33236451E5D2}">
      <dsp:nvSpPr>
        <dsp:cNvPr id="0" name=""/>
        <dsp:cNvSpPr/>
      </dsp:nvSpPr>
      <dsp:spPr>
        <a:xfrm>
          <a:off x="7409078" y="1200990"/>
          <a:ext cx="3522331" cy="1601320"/>
        </a:xfrm>
        <a:prstGeom prst="roundRect">
          <a:avLst/>
        </a:prstGeom>
        <a:solidFill>
          <a:schemeClr val="lt1">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b="1" kern="1200"/>
            <a:t>At the end of the offer period, the offeror must immediately disclose the holding and voting rights in the offeree company that he can obtain by acquiring the securities declared for sale on the basis of the offer. If the tender offer has been conditional, it must be stated at the same time whether the offeror will execute the offer. (FSMA Ch. 11 Sect. 18)</a:t>
          </a:r>
          <a:endParaRPr lang="fi-FI" sz="1100" kern="1200"/>
        </a:p>
      </dsp:txBody>
      <dsp:txXfrm>
        <a:off x="7487248" y="1279160"/>
        <a:ext cx="3365991" cy="144498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F06E4BB-543C-4FA7-B0CE-66129AFB32C9}">
      <dsp:nvSpPr>
        <dsp:cNvPr id="0" name=""/>
        <dsp:cNvSpPr/>
      </dsp:nvSpPr>
      <dsp:spPr>
        <a:xfrm>
          <a:off x="0" y="1954"/>
          <a:ext cx="10943164"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1FDBC94-A1ED-4ED3-AD80-B410CF1FED78}">
      <dsp:nvSpPr>
        <dsp:cNvPr id="0" name=""/>
        <dsp:cNvSpPr/>
      </dsp:nvSpPr>
      <dsp:spPr>
        <a:xfrm>
          <a:off x="0" y="1954"/>
          <a:ext cx="2188632" cy="13331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8100" tIns="38100" rIns="38100" bIns="38100" numCol="1" spcCol="1270" anchor="t" anchorCtr="0">
          <a:noAutofit/>
        </a:bodyPr>
        <a:lstStyle/>
        <a:p>
          <a:pPr marL="0" lvl="0" indent="0" algn="l" defTabSz="444500">
            <a:lnSpc>
              <a:spcPct val="90000"/>
            </a:lnSpc>
            <a:spcBef>
              <a:spcPct val="0"/>
            </a:spcBef>
            <a:spcAft>
              <a:spcPct val="35000"/>
            </a:spcAft>
            <a:buNone/>
          </a:pPr>
          <a:r>
            <a:rPr lang="en-US" sz="1000" b="1" kern="1200"/>
            <a:t>Prior to the effective date of the tender offer, the offeror shall publish and keep available to the public the offer document for the duration of the offer,</a:t>
          </a:r>
          <a:endParaRPr lang="fi-FI" sz="1000" kern="1200"/>
        </a:p>
      </dsp:txBody>
      <dsp:txXfrm>
        <a:off x="0" y="1954"/>
        <a:ext cx="2188632" cy="1333130"/>
      </dsp:txXfrm>
    </dsp:sp>
    <dsp:sp modelId="{DD6397AE-B23E-4A20-86DF-1EAD07BCAC30}">
      <dsp:nvSpPr>
        <dsp:cNvPr id="0" name=""/>
        <dsp:cNvSpPr/>
      </dsp:nvSpPr>
      <dsp:spPr>
        <a:xfrm>
          <a:off x="2352780" y="22784"/>
          <a:ext cx="8590384" cy="41660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en-US" sz="1800" kern="1200" dirty="0"/>
            <a:t>containing relevant and </a:t>
          </a:r>
          <a:r>
            <a:rPr lang="en-US" sz="1800" kern="1200" dirty="0">
              <a:solidFill>
                <a:srgbClr val="FF0000"/>
              </a:solidFill>
            </a:rPr>
            <a:t>sufficient information to assess the value of the tender</a:t>
          </a:r>
          <a:r>
            <a:rPr lang="en-US" sz="1800" kern="1200" dirty="0"/>
            <a:t>,</a:t>
          </a:r>
          <a:endParaRPr lang="fi-FI" sz="1800" kern="1200" dirty="0"/>
        </a:p>
      </dsp:txBody>
      <dsp:txXfrm>
        <a:off x="2352780" y="22784"/>
        <a:ext cx="8590384" cy="416603"/>
      </dsp:txXfrm>
    </dsp:sp>
    <dsp:sp modelId="{7E7CEF6B-1148-49B3-8C92-CA5211B183CF}">
      <dsp:nvSpPr>
        <dsp:cNvPr id="0" name=""/>
        <dsp:cNvSpPr/>
      </dsp:nvSpPr>
      <dsp:spPr>
        <a:xfrm>
          <a:off x="2188632" y="439388"/>
          <a:ext cx="8754531"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65351B4B-BA58-4738-9575-5AF308159E81}">
      <dsp:nvSpPr>
        <dsp:cNvPr id="0" name=""/>
        <dsp:cNvSpPr/>
      </dsp:nvSpPr>
      <dsp:spPr>
        <a:xfrm>
          <a:off x="2352780" y="460218"/>
          <a:ext cx="8590384" cy="41660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en-US" sz="1800" kern="1200"/>
            <a:t>published after approval by the Financial Supervision </a:t>
          </a:r>
          <a:endParaRPr lang="fi-FI" sz="1800" kern="1200"/>
        </a:p>
      </dsp:txBody>
      <dsp:txXfrm>
        <a:off x="2352780" y="460218"/>
        <a:ext cx="8590384" cy="416603"/>
      </dsp:txXfrm>
    </dsp:sp>
    <dsp:sp modelId="{DCAAE26C-77B6-4253-A8DB-6ECD51254B55}">
      <dsp:nvSpPr>
        <dsp:cNvPr id="0" name=""/>
        <dsp:cNvSpPr/>
      </dsp:nvSpPr>
      <dsp:spPr>
        <a:xfrm>
          <a:off x="2188632" y="876821"/>
          <a:ext cx="8754531"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F017AFC5-9843-4F69-B38C-9C1C158558F2}">
      <dsp:nvSpPr>
        <dsp:cNvPr id="0" name=""/>
        <dsp:cNvSpPr/>
      </dsp:nvSpPr>
      <dsp:spPr>
        <a:xfrm>
          <a:off x="2352780" y="897651"/>
          <a:ext cx="8590384" cy="41660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en-US" sz="1800" kern="1200"/>
            <a:t>and provide it to the offeree company and the operator of the relevant regulated market. </a:t>
          </a:r>
          <a:endParaRPr lang="fi-FI" sz="1800" kern="1200"/>
        </a:p>
      </dsp:txBody>
      <dsp:txXfrm>
        <a:off x="2352780" y="897651"/>
        <a:ext cx="8590384" cy="416603"/>
      </dsp:txXfrm>
    </dsp:sp>
    <dsp:sp modelId="{1239334F-1931-4833-891E-8188000ACAFF}">
      <dsp:nvSpPr>
        <dsp:cNvPr id="0" name=""/>
        <dsp:cNvSpPr/>
      </dsp:nvSpPr>
      <dsp:spPr>
        <a:xfrm>
          <a:off x="2188632" y="1314254"/>
          <a:ext cx="8754531"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18AE4F82-D1B2-47B7-B29C-0A05DF20B547}">
      <dsp:nvSpPr>
        <dsp:cNvPr id="0" name=""/>
        <dsp:cNvSpPr/>
      </dsp:nvSpPr>
      <dsp:spPr>
        <a:xfrm>
          <a:off x="0" y="1335084"/>
          <a:ext cx="10943164"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1F1823C-01FE-449E-927A-DA780E2371F6}">
      <dsp:nvSpPr>
        <dsp:cNvPr id="0" name=""/>
        <dsp:cNvSpPr/>
      </dsp:nvSpPr>
      <dsp:spPr>
        <a:xfrm>
          <a:off x="0" y="1335084"/>
          <a:ext cx="2188632" cy="13331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8100" tIns="38100" rIns="38100" bIns="38100" numCol="1" spcCol="1270" anchor="t" anchorCtr="0">
          <a:noAutofit/>
        </a:bodyPr>
        <a:lstStyle/>
        <a:p>
          <a:pPr marL="0" lvl="0" indent="0" algn="l" defTabSz="444500">
            <a:lnSpc>
              <a:spcPct val="90000"/>
            </a:lnSpc>
            <a:spcBef>
              <a:spcPct val="0"/>
            </a:spcBef>
            <a:spcAft>
              <a:spcPct val="35000"/>
            </a:spcAft>
            <a:buNone/>
          </a:pPr>
          <a:r>
            <a:rPr lang="en-US" sz="1000" b="1" kern="1200" dirty="0"/>
            <a:t>Following the publication of the offer document, the offeree company shall notify it to its </a:t>
          </a:r>
          <a:r>
            <a:rPr lang="en-US" sz="1000" b="1" kern="1200" dirty="0">
              <a:solidFill>
                <a:srgbClr val="FF0000"/>
              </a:solidFill>
            </a:rPr>
            <a:t>employee representative </a:t>
          </a:r>
          <a:r>
            <a:rPr lang="en-US" sz="1000" b="1" kern="1200" dirty="0"/>
            <a:t>or, failing that, to the staff member. </a:t>
          </a:r>
          <a:endParaRPr lang="fi-FI" sz="1000" kern="1200" dirty="0"/>
        </a:p>
      </dsp:txBody>
      <dsp:txXfrm>
        <a:off x="0" y="1335084"/>
        <a:ext cx="2188632" cy="1333130"/>
      </dsp:txXfrm>
    </dsp:sp>
    <dsp:sp modelId="{4D5C7035-0AFA-4334-8786-DA42E0DAD422}">
      <dsp:nvSpPr>
        <dsp:cNvPr id="0" name=""/>
        <dsp:cNvSpPr/>
      </dsp:nvSpPr>
      <dsp:spPr>
        <a:xfrm>
          <a:off x="0" y="2668215"/>
          <a:ext cx="10943164"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8847CE3-850E-4EAF-BD14-B7F92AB5EF71}">
      <dsp:nvSpPr>
        <dsp:cNvPr id="0" name=""/>
        <dsp:cNvSpPr/>
      </dsp:nvSpPr>
      <dsp:spPr>
        <a:xfrm>
          <a:off x="0" y="2668215"/>
          <a:ext cx="2188632" cy="13331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8100" tIns="38100" rIns="38100" bIns="38100" numCol="1" spcCol="1270" anchor="t" anchorCtr="0">
          <a:noAutofit/>
        </a:bodyPr>
        <a:lstStyle/>
        <a:p>
          <a:pPr marL="0" lvl="0" indent="0" algn="l" defTabSz="444500">
            <a:lnSpc>
              <a:spcPct val="90000"/>
            </a:lnSpc>
            <a:spcBef>
              <a:spcPct val="0"/>
            </a:spcBef>
            <a:spcAft>
              <a:spcPct val="35000"/>
            </a:spcAft>
            <a:buNone/>
          </a:pPr>
          <a:r>
            <a:rPr lang="en-US" sz="1000" b="1" kern="1200" dirty="0"/>
            <a:t>At the close of the tender period, the tenderer shall without delay publish the </a:t>
          </a:r>
          <a:r>
            <a:rPr lang="en-US" sz="1000" b="1" kern="1200" dirty="0">
              <a:solidFill>
                <a:srgbClr val="FF0000"/>
              </a:solidFill>
            </a:rPr>
            <a:t>portion of ownership and voting rights </a:t>
          </a:r>
          <a:r>
            <a:rPr lang="en-US" sz="1000" b="1" kern="1200" dirty="0"/>
            <a:t>that he may acquire in the target company by acquiring the securities offered for sale on the basis of the tender offer </a:t>
          </a:r>
          <a:endParaRPr lang="fi-FI" sz="1000" kern="1200" dirty="0"/>
        </a:p>
      </dsp:txBody>
      <dsp:txXfrm>
        <a:off x="0" y="2668215"/>
        <a:ext cx="2188632" cy="133313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25D68FB-0684-46C5-B25D-5F1556F66464}">
      <dsp:nvSpPr>
        <dsp:cNvPr id="0" name=""/>
        <dsp:cNvSpPr/>
      </dsp:nvSpPr>
      <dsp:spPr>
        <a:xfrm>
          <a:off x="0" y="0"/>
          <a:ext cx="4003299" cy="4003299"/>
        </a:xfrm>
        <a:prstGeom prst="pie">
          <a:avLst>
            <a:gd name="adj1" fmla="val 5400000"/>
            <a:gd name="adj2" fmla="val 16200000"/>
          </a:avLst>
        </a:prstGeom>
        <a:solidFill>
          <a:schemeClr val="accent5">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sp>
    <dsp:sp modelId="{70EA1092-C791-4113-9BDE-9ABEB105415A}">
      <dsp:nvSpPr>
        <dsp:cNvPr id="0" name=""/>
        <dsp:cNvSpPr/>
      </dsp:nvSpPr>
      <dsp:spPr>
        <a:xfrm>
          <a:off x="2001649" y="0"/>
          <a:ext cx="8941514" cy="4003299"/>
        </a:xfrm>
        <a:prstGeom prst="rect">
          <a:avLst/>
        </a:prstGeom>
        <a:solidFill>
          <a:schemeClr val="lt1">
            <a:alpha val="90000"/>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b="1" kern="1200"/>
            <a:t>The board of the offeree company must make public its opinion on the offer and communicate it to the staff.</a:t>
          </a:r>
          <a:endParaRPr lang="fi-FI" sz="1100" kern="1200"/>
        </a:p>
      </dsp:txBody>
      <dsp:txXfrm>
        <a:off x="2001649" y="0"/>
        <a:ext cx="4470757" cy="1200992"/>
      </dsp:txXfrm>
    </dsp:sp>
    <dsp:sp modelId="{E868B36B-18E1-43C6-8FE1-EFCD22AD04F0}">
      <dsp:nvSpPr>
        <dsp:cNvPr id="0" name=""/>
        <dsp:cNvSpPr/>
      </dsp:nvSpPr>
      <dsp:spPr>
        <a:xfrm>
          <a:off x="700578" y="1200992"/>
          <a:ext cx="2602142" cy="2602142"/>
        </a:xfrm>
        <a:prstGeom prst="pie">
          <a:avLst>
            <a:gd name="adj1" fmla="val 5400000"/>
            <a:gd name="adj2" fmla="val 16200000"/>
          </a:avLst>
        </a:prstGeom>
        <a:solidFill>
          <a:schemeClr val="accent5">
            <a:hueOff val="207253"/>
            <a:satOff val="19748"/>
            <a:lumOff val="-8236"/>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sp>
    <dsp:sp modelId="{D680CE64-9D33-4C0A-842E-BB8186946022}">
      <dsp:nvSpPr>
        <dsp:cNvPr id="0" name=""/>
        <dsp:cNvSpPr/>
      </dsp:nvSpPr>
      <dsp:spPr>
        <a:xfrm>
          <a:off x="2001649" y="1200992"/>
          <a:ext cx="8941514" cy="2602142"/>
        </a:xfrm>
        <a:prstGeom prst="rect">
          <a:avLst/>
        </a:prstGeom>
        <a:solidFill>
          <a:schemeClr val="lt1">
            <a:alpha val="90000"/>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b="1" kern="1200"/>
            <a:t>The opinion shall include a reasoned assessment:</a:t>
          </a:r>
          <a:endParaRPr lang="fi-FI" sz="1100" kern="1200"/>
        </a:p>
      </dsp:txBody>
      <dsp:txXfrm>
        <a:off x="2001649" y="1200992"/>
        <a:ext cx="4470757" cy="1200988"/>
      </dsp:txXfrm>
    </dsp:sp>
    <dsp:sp modelId="{5BBE3191-34A4-4CE5-8E42-B2493E6659CA}">
      <dsp:nvSpPr>
        <dsp:cNvPr id="0" name=""/>
        <dsp:cNvSpPr/>
      </dsp:nvSpPr>
      <dsp:spPr>
        <a:xfrm>
          <a:off x="1401155" y="2401981"/>
          <a:ext cx="1200988" cy="1200988"/>
        </a:xfrm>
        <a:prstGeom prst="pie">
          <a:avLst>
            <a:gd name="adj1" fmla="val 5400000"/>
            <a:gd name="adj2" fmla="val 16200000"/>
          </a:avLst>
        </a:prstGeom>
        <a:solidFill>
          <a:schemeClr val="accent5">
            <a:hueOff val="414507"/>
            <a:satOff val="39495"/>
            <a:lumOff val="-16471"/>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sp>
    <dsp:sp modelId="{E94EB1D8-1732-4CCC-95AF-A60570250E29}">
      <dsp:nvSpPr>
        <dsp:cNvPr id="0" name=""/>
        <dsp:cNvSpPr/>
      </dsp:nvSpPr>
      <dsp:spPr>
        <a:xfrm>
          <a:off x="2001649" y="2401981"/>
          <a:ext cx="8941514" cy="1200988"/>
        </a:xfrm>
        <a:prstGeom prst="rect">
          <a:avLst/>
        </a:prstGeom>
        <a:solidFill>
          <a:schemeClr val="lt1">
            <a:alpha val="90000"/>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b="1" kern="1200"/>
            <a:t>If the Board of Directors of the offeree company intends, after learning of the publication of a bid, to exercise the share issue authorization or decide on actions and arrangements within its general competence in such a way that they may prevent or materially impede the completion of the tender offer, the Board shall refer the matter to the Annual General Meeting.</a:t>
          </a:r>
          <a:endParaRPr lang="fi-FI" sz="1100" kern="1200"/>
        </a:p>
      </dsp:txBody>
      <dsp:txXfrm>
        <a:off x="2001649" y="2401981"/>
        <a:ext cx="4470757" cy="1200988"/>
      </dsp:txXfrm>
    </dsp:sp>
    <dsp:sp modelId="{91800115-6FDE-429D-BC84-4AFB163EA6C7}">
      <dsp:nvSpPr>
        <dsp:cNvPr id="0" name=""/>
        <dsp:cNvSpPr/>
      </dsp:nvSpPr>
      <dsp:spPr>
        <a:xfrm>
          <a:off x="6472407" y="1200992"/>
          <a:ext cx="4470757" cy="1200988"/>
        </a:xfrm>
        <a:prstGeom prst="rect">
          <a:avLst/>
        </a:prstGeom>
        <a:noFill/>
        <a:ln>
          <a:noFill/>
        </a:ln>
        <a:effectLst/>
        <a:scene3d>
          <a:camera prst="orthographicFront">
            <a:rot lat="0" lon="0" rev="0"/>
          </a:camera>
          <a:lightRig rig="contrasting" dir="t">
            <a:rot lat="0" lon="0" rev="1200000"/>
          </a:lightRig>
        </a:scene3d>
        <a:sp3d/>
      </dsp:spPr>
      <dsp:style>
        <a:lnRef idx="0">
          <a:scrgbClr r="0" g="0" b="0"/>
        </a:lnRef>
        <a:fillRef idx="1">
          <a:scrgbClr r="0" g="0" b="0"/>
        </a:fillRef>
        <a:effectRef idx="0">
          <a:scrgbClr r="0" g="0" b="0"/>
        </a:effectRef>
        <a:fontRef idx="minor"/>
      </dsp:style>
      <dsp:txBody>
        <a:bodyPr spcFirstLastPara="0" vert="horz" wrap="square" lIns="49530" tIns="49530" rIns="49530" bIns="49530" numCol="1" spcCol="1270" anchor="ctr" anchorCtr="0">
          <a:noAutofit/>
        </a:bodyPr>
        <a:lstStyle/>
        <a:p>
          <a:pPr marL="114300" lvl="1" indent="-114300" algn="l" defTabSz="577850">
            <a:lnSpc>
              <a:spcPct val="90000"/>
            </a:lnSpc>
            <a:spcBef>
              <a:spcPct val="0"/>
            </a:spcBef>
            <a:spcAft>
              <a:spcPct val="15000"/>
            </a:spcAft>
            <a:buChar char="•"/>
          </a:pPr>
          <a:r>
            <a:rPr lang="en-US" sz="1300" kern="1200"/>
            <a:t>1) On the offer to the offeree company and the holders of the securities to which the offer relates;</a:t>
          </a:r>
          <a:endParaRPr lang="fi-FI" sz="1300" kern="1200"/>
        </a:p>
        <a:p>
          <a:pPr marL="114300" lvl="1" indent="-114300" algn="l" defTabSz="577850">
            <a:lnSpc>
              <a:spcPct val="90000"/>
            </a:lnSpc>
            <a:spcBef>
              <a:spcPct val="0"/>
            </a:spcBef>
            <a:spcAft>
              <a:spcPct val="15000"/>
            </a:spcAft>
            <a:buChar char="•"/>
          </a:pPr>
          <a:r>
            <a:rPr lang="en-US" sz="1300" kern="1200"/>
            <a:t>2) On the strategic plans presented by the offeror in the offer document and their likely effects on the target company's operations and employment in the target company.</a:t>
          </a:r>
          <a:endParaRPr lang="fi-FI" sz="1300" kern="1200"/>
        </a:p>
      </dsp:txBody>
      <dsp:txXfrm>
        <a:off x="6472407" y="1200992"/>
        <a:ext cx="4470757" cy="1200988"/>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7DBB5F4-EB24-4DF9-A12E-D609A1F5E724}">
      <dsp:nvSpPr>
        <dsp:cNvPr id="0" name=""/>
        <dsp:cNvSpPr/>
      </dsp:nvSpPr>
      <dsp:spPr>
        <a:xfrm>
          <a:off x="0" y="3283573"/>
          <a:ext cx="10943164" cy="718365"/>
        </a:xfrm>
        <a:prstGeom prst="rect">
          <a:avLst/>
        </a:prstGeom>
        <a:solidFill>
          <a:schemeClr val="accent2">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92456" tIns="92456" rIns="92456" bIns="92456" numCol="1" spcCol="1270" anchor="ctr" anchorCtr="0">
          <a:noAutofit/>
        </a:bodyPr>
        <a:lstStyle/>
        <a:p>
          <a:pPr marL="0" lvl="0" indent="0" algn="ctr" defTabSz="577850">
            <a:lnSpc>
              <a:spcPct val="90000"/>
            </a:lnSpc>
            <a:spcBef>
              <a:spcPct val="0"/>
            </a:spcBef>
            <a:spcAft>
              <a:spcPct val="35000"/>
            </a:spcAft>
            <a:buNone/>
          </a:pPr>
          <a:r>
            <a:rPr lang="en-US" sz="1300" b="1" kern="1200"/>
            <a:t>Holders of the offeree company's securities who have accepted the tender offer may withdraw their acceptance during the term of the tender offer if a competing tender offer has been announced for the tender offer and no transactions have yet been made.</a:t>
          </a:r>
          <a:endParaRPr lang="fi-FI" sz="1300" kern="1200"/>
        </a:p>
      </dsp:txBody>
      <dsp:txXfrm>
        <a:off x="0" y="3283573"/>
        <a:ext cx="10943164" cy="718365"/>
      </dsp:txXfrm>
    </dsp:sp>
    <dsp:sp modelId="{EEFF2F28-0A91-425D-8565-0FDE54B3F0F4}">
      <dsp:nvSpPr>
        <dsp:cNvPr id="0" name=""/>
        <dsp:cNvSpPr/>
      </dsp:nvSpPr>
      <dsp:spPr>
        <a:xfrm rot="10800000">
          <a:off x="0" y="2189502"/>
          <a:ext cx="10943164" cy="1104846"/>
        </a:xfrm>
        <a:prstGeom prst="upArrowCallout">
          <a:avLst/>
        </a:prstGeom>
        <a:solidFill>
          <a:schemeClr val="accent3">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92456" tIns="92456" rIns="92456" bIns="92456" numCol="1" spcCol="1270" anchor="ctr" anchorCtr="0">
          <a:noAutofit/>
        </a:bodyPr>
        <a:lstStyle/>
        <a:p>
          <a:pPr marL="0" lvl="0" indent="0" algn="ctr" defTabSz="577850">
            <a:lnSpc>
              <a:spcPct val="90000"/>
            </a:lnSpc>
            <a:spcBef>
              <a:spcPct val="0"/>
            </a:spcBef>
            <a:spcAft>
              <a:spcPct val="35000"/>
            </a:spcAft>
            <a:buNone/>
          </a:pPr>
          <a:r>
            <a:rPr lang="en-US" sz="1300" b="1" kern="1200"/>
            <a:t>If a competitive bid has been made, the bidder of the first voluntary bid may decide to expire its bid during the bid period before the expiry of the competing bid.</a:t>
          </a:r>
          <a:endParaRPr lang="fi-FI" sz="1300" kern="1200"/>
        </a:p>
      </dsp:txBody>
      <dsp:txXfrm rot="10800000">
        <a:off x="0" y="2189502"/>
        <a:ext cx="10943164" cy="717896"/>
      </dsp:txXfrm>
    </dsp:sp>
    <dsp:sp modelId="{F0A506B0-68CC-45E7-B0BD-608B1748A258}">
      <dsp:nvSpPr>
        <dsp:cNvPr id="0" name=""/>
        <dsp:cNvSpPr/>
      </dsp:nvSpPr>
      <dsp:spPr>
        <a:xfrm rot="10800000">
          <a:off x="0" y="1095431"/>
          <a:ext cx="10943164" cy="1104846"/>
        </a:xfrm>
        <a:prstGeom prst="upArrowCallout">
          <a:avLst/>
        </a:prstGeom>
        <a:solidFill>
          <a:schemeClr val="accent4">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92456" tIns="92456" rIns="92456" bIns="92456" numCol="1" spcCol="1270" anchor="ctr" anchorCtr="0">
          <a:noAutofit/>
        </a:bodyPr>
        <a:lstStyle/>
        <a:p>
          <a:pPr marL="0" lvl="0" indent="0" algn="ctr" defTabSz="577850">
            <a:lnSpc>
              <a:spcPct val="90000"/>
            </a:lnSpc>
            <a:spcBef>
              <a:spcPct val="0"/>
            </a:spcBef>
            <a:spcAft>
              <a:spcPct val="35000"/>
            </a:spcAft>
            <a:buNone/>
          </a:pPr>
          <a:r>
            <a:rPr lang="en-US" sz="1300" b="1" kern="1200"/>
            <a:t>The board of the offeree company must complete its statement on the takeover bid as soon as possible after the competitive bid has been announced.</a:t>
          </a:r>
          <a:endParaRPr lang="fi-FI" sz="1300" kern="1200"/>
        </a:p>
      </dsp:txBody>
      <dsp:txXfrm rot="10800000">
        <a:off x="0" y="1095431"/>
        <a:ext cx="10943164" cy="717896"/>
      </dsp:txXfrm>
    </dsp:sp>
    <dsp:sp modelId="{CCBD2059-2327-4AF0-B5B6-896ED15AD61C}">
      <dsp:nvSpPr>
        <dsp:cNvPr id="0" name=""/>
        <dsp:cNvSpPr/>
      </dsp:nvSpPr>
      <dsp:spPr>
        <a:xfrm rot="10800000">
          <a:off x="0" y="1360"/>
          <a:ext cx="10943164" cy="1104846"/>
        </a:xfrm>
        <a:prstGeom prst="upArrowCallout">
          <a:avLst/>
        </a:prstGeom>
        <a:solidFill>
          <a:schemeClr val="accent5">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92456" tIns="92456" rIns="92456" bIns="92456" numCol="1" spcCol="1270" anchor="ctr" anchorCtr="0">
          <a:noAutofit/>
        </a:bodyPr>
        <a:lstStyle/>
        <a:p>
          <a:pPr marL="0" lvl="0" indent="0" algn="ctr" defTabSz="577850">
            <a:lnSpc>
              <a:spcPct val="90000"/>
            </a:lnSpc>
            <a:spcBef>
              <a:spcPct val="0"/>
            </a:spcBef>
            <a:spcAft>
              <a:spcPct val="35000"/>
            </a:spcAft>
            <a:buNone/>
          </a:pPr>
          <a:r>
            <a:rPr lang="en-US" sz="1300" b="1" kern="1200"/>
            <a:t>If a second tender offer (competitive tender) is published during the offer period for the securities that are the subject of a public tender offer, the first bidder may extend its offer in accordance with the competing offer and change the terms of its offer.</a:t>
          </a:r>
          <a:endParaRPr lang="fi-FI" sz="1300" kern="1200"/>
        </a:p>
      </dsp:txBody>
      <dsp:txXfrm rot="10800000">
        <a:off x="0" y="1360"/>
        <a:ext cx="10943164" cy="717896"/>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416D769-B039-41ED-8E4E-090C7FC54F56}">
      <dsp:nvSpPr>
        <dsp:cNvPr id="0" name=""/>
        <dsp:cNvSpPr/>
      </dsp:nvSpPr>
      <dsp:spPr>
        <a:xfrm>
          <a:off x="0" y="34159"/>
          <a:ext cx="10943164" cy="452790"/>
        </a:xfrm>
        <a:prstGeom prst="roundRect">
          <a:avLst/>
        </a:prstGeom>
        <a:solidFill>
          <a:schemeClr val="accent2">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b="1" kern="1200"/>
            <a:t>A shareholder must make a public tender offer for all other securities of the offeree company if:</a:t>
          </a:r>
          <a:endParaRPr lang="fi-FI" sz="1800" kern="1200"/>
        </a:p>
      </dsp:txBody>
      <dsp:txXfrm>
        <a:off x="22103" y="56262"/>
        <a:ext cx="10898958" cy="408584"/>
      </dsp:txXfrm>
    </dsp:sp>
    <dsp:sp modelId="{B9A07480-A824-4D5F-BAFD-916099C2B5E6}">
      <dsp:nvSpPr>
        <dsp:cNvPr id="0" name=""/>
        <dsp:cNvSpPr/>
      </dsp:nvSpPr>
      <dsp:spPr>
        <a:xfrm>
          <a:off x="0" y="486950"/>
          <a:ext cx="10943164" cy="4657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7445" tIns="22860" rIns="128016" bIns="22860" numCol="1" spcCol="1270" anchor="t" anchorCtr="0">
          <a:noAutofit/>
        </a:bodyPr>
        <a:lstStyle/>
        <a:p>
          <a:pPr marL="114300" lvl="1" indent="-114300" algn="l" defTabSz="622300">
            <a:lnSpc>
              <a:spcPct val="90000"/>
            </a:lnSpc>
            <a:spcBef>
              <a:spcPct val="0"/>
            </a:spcBef>
            <a:spcAft>
              <a:spcPct val="20000"/>
            </a:spcAft>
            <a:buChar char="•"/>
          </a:pPr>
          <a:r>
            <a:rPr lang="en-US" sz="1400" b="1" kern="1200"/>
            <a:t>the voting share increases to more than 30% or more than 50% of the voting rights of the target company's shares (offer limit) after the target company's share has been admitted to trading on a regulated market</a:t>
          </a:r>
          <a:endParaRPr lang="fi-FI" sz="1400" kern="1200"/>
        </a:p>
      </dsp:txBody>
      <dsp:txXfrm>
        <a:off x="0" y="486950"/>
        <a:ext cx="10943164" cy="465750"/>
      </dsp:txXfrm>
    </dsp:sp>
    <dsp:sp modelId="{EB177FF6-6A09-45F4-ACBF-072A4DF547FB}">
      <dsp:nvSpPr>
        <dsp:cNvPr id="0" name=""/>
        <dsp:cNvSpPr/>
      </dsp:nvSpPr>
      <dsp:spPr>
        <a:xfrm>
          <a:off x="0" y="952700"/>
          <a:ext cx="10943164" cy="452790"/>
        </a:xfrm>
        <a:prstGeom prst="roundRect">
          <a:avLst/>
        </a:prstGeom>
        <a:solidFill>
          <a:schemeClr val="accent3">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b="1" kern="1200"/>
            <a:t>There is no obligation to bid,</a:t>
          </a:r>
          <a:endParaRPr lang="fi-FI" sz="1800" kern="1200"/>
        </a:p>
      </dsp:txBody>
      <dsp:txXfrm>
        <a:off x="22103" y="974803"/>
        <a:ext cx="10898958" cy="408584"/>
      </dsp:txXfrm>
    </dsp:sp>
    <dsp:sp modelId="{E83D6FFA-A7DA-4D5E-BB33-A3882A981028}">
      <dsp:nvSpPr>
        <dsp:cNvPr id="0" name=""/>
        <dsp:cNvSpPr/>
      </dsp:nvSpPr>
      <dsp:spPr>
        <a:xfrm>
          <a:off x="0" y="1405490"/>
          <a:ext cx="10943164" cy="9315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7445" tIns="22860" rIns="128016" bIns="22860" numCol="1" spcCol="1270" anchor="t" anchorCtr="0">
          <a:noAutofit/>
        </a:bodyPr>
        <a:lstStyle/>
        <a:p>
          <a:pPr marL="114300" lvl="1" indent="-114300" algn="l" defTabSz="622300">
            <a:lnSpc>
              <a:spcPct val="90000"/>
            </a:lnSpc>
            <a:spcBef>
              <a:spcPct val="0"/>
            </a:spcBef>
            <a:spcAft>
              <a:spcPct val="20000"/>
            </a:spcAft>
            <a:buChar char="•"/>
          </a:pPr>
          <a:r>
            <a:rPr lang="en-US" sz="1400" b="1" kern="1200" dirty="0"/>
            <a:t>if the securities which led to the exceeding of the offer obligation limit have been acquired through a public tender offer made for </a:t>
          </a:r>
          <a:r>
            <a:rPr lang="en-US" sz="1400" b="1" kern="1200" dirty="0">
              <a:solidFill>
                <a:srgbClr val="FF0000"/>
              </a:solidFill>
            </a:rPr>
            <a:t>all the securities </a:t>
          </a:r>
          <a:r>
            <a:rPr lang="en-US" sz="1400" b="1" kern="1200" dirty="0"/>
            <a:t>of the offeree company or otherwise during the term of such offer; and</a:t>
          </a:r>
          <a:endParaRPr lang="fi-FI" sz="1400" kern="1200" dirty="0"/>
        </a:p>
        <a:p>
          <a:pPr marL="114300" lvl="1" indent="-114300" algn="l" defTabSz="622300">
            <a:lnSpc>
              <a:spcPct val="90000"/>
            </a:lnSpc>
            <a:spcBef>
              <a:spcPct val="0"/>
            </a:spcBef>
            <a:spcAft>
              <a:spcPct val="20000"/>
            </a:spcAft>
            <a:buChar char="•"/>
          </a:pPr>
          <a:r>
            <a:rPr lang="en-US" sz="1400" b="1" kern="1200" dirty="0"/>
            <a:t>if the </a:t>
          </a:r>
          <a:r>
            <a:rPr lang="en-US" sz="1400" b="1" kern="1200" dirty="0">
              <a:solidFill>
                <a:srgbClr val="FF0000"/>
              </a:solidFill>
            </a:rPr>
            <a:t>voting power of another shareholder </a:t>
          </a:r>
          <a:r>
            <a:rPr lang="en-US" sz="1400" b="1" kern="1200" dirty="0"/>
            <a:t>is greater than the limit of the obligation to bid before the voting power of the shareholder exceeds that other voting power;</a:t>
          </a:r>
          <a:endParaRPr lang="fi-FI" sz="1400" kern="1200" dirty="0"/>
        </a:p>
      </dsp:txBody>
      <dsp:txXfrm>
        <a:off x="0" y="1405490"/>
        <a:ext cx="10943164" cy="931500"/>
      </dsp:txXfrm>
    </dsp:sp>
    <dsp:sp modelId="{BC739EAC-754E-4878-93A8-6B03D4099123}">
      <dsp:nvSpPr>
        <dsp:cNvPr id="0" name=""/>
        <dsp:cNvSpPr/>
      </dsp:nvSpPr>
      <dsp:spPr>
        <a:xfrm>
          <a:off x="0" y="2336990"/>
          <a:ext cx="10943164" cy="452790"/>
        </a:xfrm>
        <a:prstGeom prst="roundRect">
          <a:avLst/>
        </a:prstGeom>
        <a:solidFill>
          <a:schemeClr val="accent4">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b="1" kern="1200"/>
            <a:t>The shareholder's voting rights include:</a:t>
          </a:r>
          <a:endParaRPr lang="fi-FI" sz="1800" kern="1200"/>
        </a:p>
      </dsp:txBody>
      <dsp:txXfrm>
        <a:off x="22103" y="2359093"/>
        <a:ext cx="10898958" cy="408584"/>
      </dsp:txXfrm>
    </dsp:sp>
    <dsp:sp modelId="{08E2E94E-B7D9-469A-BAF1-26A8FA04F95F}">
      <dsp:nvSpPr>
        <dsp:cNvPr id="0" name=""/>
        <dsp:cNvSpPr/>
      </dsp:nvSpPr>
      <dsp:spPr>
        <a:xfrm>
          <a:off x="0" y="2789780"/>
          <a:ext cx="10943164" cy="7265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7445" tIns="22860" rIns="128016" bIns="22860" numCol="1" spcCol="1270" anchor="t" anchorCtr="0">
          <a:noAutofit/>
        </a:bodyPr>
        <a:lstStyle/>
        <a:p>
          <a:pPr marL="114300" lvl="1" indent="-114300" algn="l" defTabSz="622300">
            <a:lnSpc>
              <a:spcPct val="90000"/>
            </a:lnSpc>
            <a:spcBef>
              <a:spcPct val="0"/>
            </a:spcBef>
            <a:spcAft>
              <a:spcPct val="20000"/>
            </a:spcAft>
            <a:buChar char="•"/>
          </a:pPr>
          <a:r>
            <a:rPr lang="en-US" sz="1400" b="1" kern="1200" dirty="0"/>
            <a:t>Shares held by a shareholder or persons </a:t>
          </a:r>
          <a:r>
            <a:rPr lang="en-US" sz="1400" b="1" kern="1200" dirty="0">
              <a:solidFill>
                <a:srgbClr val="FF0000"/>
              </a:solidFill>
            </a:rPr>
            <a:t>acting in concert </a:t>
          </a:r>
          <a:r>
            <a:rPr lang="en-US" sz="1400" b="1" kern="1200" dirty="0"/>
            <a:t>with him</a:t>
          </a:r>
          <a:endParaRPr lang="fi-FI" sz="1400" kern="1200" dirty="0"/>
        </a:p>
        <a:p>
          <a:pPr marL="114300" lvl="1" indent="-114300" algn="l" defTabSz="622300">
            <a:lnSpc>
              <a:spcPct val="90000"/>
            </a:lnSpc>
            <a:spcBef>
              <a:spcPct val="0"/>
            </a:spcBef>
            <a:spcAft>
              <a:spcPct val="20000"/>
            </a:spcAft>
            <a:buChar char="•"/>
          </a:pPr>
          <a:r>
            <a:rPr lang="en-US" sz="1400" b="1" kern="1200" dirty="0"/>
            <a:t>shares in respect of which the shareholder is entitled to exercise or </a:t>
          </a:r>
          <a:r>
            <a:rPr lang="en-US" sz="1400" b="1" kern="1200" dirty="0">
              <a:solidFill>
                <a:srgbClr val="FF0000"/>
              </a:solidFill>
            </a:rPr>
            <a:t>control</a:t>
          </a:r>
          <a:r>
            <a:rPr lang="en-US" sz="1400" b="1" kern="1200" dirty="0"/>
            <a:t> voting rights on the basis of an agreement or other arrangement.</a:t>
          </a:r>
          <a:endParaRPr lang="fi-FI" sz="1400" kern="1200" dirty="0"/>
        </a:p>
      </dsp:txBody>
      <dsp:txXfrm>
        <a:off x="0" y="2789780"/>
        <a:ext cx="10943164" cy="726570"/>
      </dsp:txXfrm>
    </dsp:sp>
    <dsp:sp modelId="{9060C83C-EA5E-4870-98E3-0AB2CF679BE8}">
      <dsp:nvSpPr>
        <dsp:cNvPr id="0" name=""/>
        <dsp:cNvSpPr/>
      </dsp:nvSpPr>
      <dsp:spPr>
        <a:xfrm>
          <a:off x="0" y="3516350"/>
          <a:ext cx="10943164" cy="452790"/>
        </a:xfrm>
        <a:prstGeom prst="roundRect">
          <a:avLst/>
        </a:prstGeom>
        <a:solidFill>
          <a:schemeClr val="accent5">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b="1" kern="1200" dirty="0"/>
            <a:t>The shareholder shall immediately publish the circumstance giving rise to the duty of redemption. </a:t>
          </a:r>
          <a:endParaRPr lang="fi-FI" sz="1800" kern="1200" dirty="0"/>
        </a:p>
      </dsp:txBody>
      <dsp:txXfrm>
        <a:off x="22103" y="3538453"/>
        <a:ext cx="10898958" cy="408584"/>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91609FF-07A8-42AD-BF86-53749B235F47}">
      <dsp:nvSpPr>
        <dsp:cNvPr id="0" name=""/>
        <dsp:cNvSpPr/>
      </dsp:nvSpPr>
      <dsp:spPr>
        <a:xfrm>
          <a:off x="0" y="0"/>
          <a:ext cx="10943164" cy="4003300"/>
        </a:xfrm>
        <a:prstGeom prst="rect">
          <a:avLst/>
        </a:prstGeom>
        <a:solidFill>
          <a:schemeClr val="accent2">
            <a:alpha val="90000"/>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348488" tIns="348488" rIns="348488" bIns="348488" numCol="1" spcCol="1270" anchor="ctr" anchorCtr="0">
          <a:noAutofit/>
        </a:bodyPr>
        <a:lstStyle/>
        <a:p>
          <a:pPr marL="0" lvl="0" indent="0" algn="ctr" defTabSz="2178050">
            <a:lnSpc>
              <a:spcPct val="90000"/>
            </a:lnSpc>
            <a:spcBef>
              <a:spcPct val="0"/>
            </a:spcBef>
            <a:spcAft>
              <a:spcPct val="35000"/>
            </a:spcAft>
            <a:buNone/>
          </a:pPr>
          <a:r>
            <a:rPr lang="en-US" sz="4900" b="1" kern="1200"/>
            <a:t>Rights of squeeze-out and sell-out</a:t>
          </a:r>
          <a:endParaRPr lang="fi-FI" sz="4900" kern="1200"/>
        </a:p>
      </dsp:txBody>
      <dsp:txXfrm>
        <a:off x="0" y="0"/>
        <a:ext cx="10943164" cy="2161782"/>
      </dsp:txXfrm>
    </dsp:sp>
    <dsp:sp modelId="{978B7C32-22AE-4FC9-AF03-F7A6EC5E1765}">
      <dsp:nvSpPr>
        <dsp:cNvPr id="0" name=""/>
        <dsp:cNvSpPr/>
      </dsp:nvSpPr>
      <dsp:spPr>
        <a:xfrm>
          <a:off x="0" y="2081716"/>
          <a:ext cx="5471582" cy="1841518"/>
        </a:xfrm>
        <a:prstGeom prst="rect">
          <a:avLst/>
        </a:prstGeom>
        <a:solidFill>
          <a:schemeClr val="accent2">
            <a:alpha val="90000"/>
            <a:tint val="40000"/>
            <a:hueOff val="0"/>
            <a:satOff val="0"/>
            <a:lumOff val="0"/>
            <a:alphaOff val="0"/>
          </a:schemeClr>
        </a:solidFill>
        <a:ln>
          <a:noFill/>
        </a:ln>
        <a:effectLst/>
        <a:sp3d z="57150" extrusionH="63500" contourW="12700" prstMaterial="matte">
          <a:contourClr>
            <a:schemeClr val="dk1">
              <a:tint val="20000"/>
            </a:schemeClr>
          </a:contourClr>
        </a:sp3d>
      </dsp:spPr>
      <dsp:style>
        <a:lnRef idx="0">
          <a:scrgbClr r="0" g="0" b="0"/>
        </a:lnRef>
        <a:fillRef idx="1">
          <a:scrgbClr r="0" g="0" b="0"/>
        </a:fillRef>
        <a:effectRef idx="0">
          <a:scrgbClr r="0" g="0" b="0"/>
        </a:effectRef>
        <a:fontRef idx="minor"/>
      </dsp:style>
      <dsp:txBody>
        <a:bodyPr spcFirstLastPara="0" vert="horz" wrap="square" lIns="156464" tIns="27940" rIns="156464" bIns="27940" numCol="1" spcCol="1270" anchor="ctr" anchorCtr="0">
          <a:noAutofit/>
        </a:bodyPr>
        <a:lstStyle/>
        <a:p>
          <a:pPr marL="0" lvl="0" indent="0" algn="ctr" defTabSz="977900">
            <a:lnSpc>
              <a:spcPct val="90000"/>
            </a:lnSpc>
            <a:spcBef>
              <a:spcPct val="0"/>
            </a:spcBef>
            <a:spcAft>
              <a:spcPct val="35000"/>
            </a:spcAft>
            <a:buNone/>
          </a:pPr>
          <a:r>
            <a:rPr lang="en-US" sz="2200" kern="1200"/>
            <a:t>A shareholder with more than nine tenths (9/10) of all shares and votes in the company (redeemer) shall have the right to redeem the shares of the other sharesholder at the fair price (right of squeeze-out). </a:t>
          </a:r>
          <a:endParaRPr lang="fi-FI" sz="2200" kern="1200"/>
        </a:p>
      </dsp:txBody>
      <dsp:txXfrm>
        <a:off x="0" y="2081716"/>
        <a:ext cx="5471582" cy="1841518"/>
      </dsp:txXfrm>
    </dsp:sp>
    <dsp:sp modelId="{8795FA8A-EEC7-4E65-95C3-AE1032ADE18E}">
      <dsp:nvSpPr>
        <dsp:cNvPr id="0" name=""/>
        <dsp:cNvSpPr/>
      </dsp:nvSpPr>
      <dsp:spPr>
        <a:xfrm>
          <a:off x="5471582" y="2081716"/>
          <a:ext cx="5471582" cy="1841518"/>
        </a:xfrm>
        <a:prstGeom prst="rect">
          <a:avLst/>
        </a:prstGeom>
        <a:solidFill>
          <a:schemeClr val="accent2">
            <a:alpha val="90000"/>
            <a:tint val="40000"/>
            <a:hueOff val="0"/>
            <a:satOff val="0"/>
            <a:lumOff val="0"/>
            <a:alphaOff val="-40000"/>
          </a:schemeClr>
        </a:solidFill>
        <a:ln>
          <a:noFill/>
        </a:ln>
        <a:effectLst/>
        <a:sp3d z="57150" extrusionH="63500" contourW="12700" prstMaterial="matte">
          <a:contourClr>
            <a:schemeClr val="dk1">
              <a:tint val="20000"/>
            </a:schemeClr>
          </a:contourClr>
        </a:sp3d>
      </dsp:spPr>
      <dsp:style>
        <a:lnRef idx="0">
          <a:scrgbClr r="0" g="0" b="0"/>
        </a:lnRef>
        <a:fillRef idx="1">
          <a:scrgbClr r="0" g="0" b="0"/>
        </a:fillRef>
        <a:effectRef idx="0">
          <a:scrgbClr r="0" g="0" b="0"/>
        </a:effectRef>
        <a:fontRef idx="minor"/>
      </dsp:style>
      <dsp:txBody>
        <a:bodyPr spcFirstLastPara="0" vert="horz" wrap="square" lIns="156464" tIns="27940" rIns="156464" bIns="27940" numCol="1" spcCol="1270" anchor="ctr" anchorCtr="0">
          <a:noAutofit/>
        </a:bodyPr>
        <a:lstStyle/>
        <a:p>
          <a:pPr marL="0" lvl="0" indent="0" algn="ctr" defTabSz="977900">
            <a:lnSpc>
              <a:spcPct val="90000"/>
            </a:lnSpc>
            <a:spcBef>
              <a:spcPct val="0"/>
            </a:spcBef>
            <a:spcAft>
              <a:spcPct val="35000"/>
            </a:spcAft>
            <a:buNone/>
          </a:pPr>
          <a:r>
            <a:rPr lang="en-US" sz="2200" kern="1200"/>
            <a:t>A shareholder whose shares may be redeemed (minority shareholder) shall have the corresponding right to demand that the shareholder’s shares be redeemed (right of sell-out).</a:t>
          </a:r>
          <a:endParaRPr lang="fi-FI" sz="2200" kern="1200"/>
        </a:p>
      </dsp:txBody>
      <dsp:txXfrm>
        <a:off x="5471582" y="2081716"/>
        <a:ext cx="5471582" cy="1841518"/>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0.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12.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13.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14.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5.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6.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Ylätunnisteen paikkamerkki 1"/>
          <p:cNvSpPr>
            <a:spLocks noGrp="1"/>
          </p:cNvSpPr>
          <p:nvPr>
            <p:ph type="hdr" sz="quarter"/>
          </p:nvPr>
        </p:nvSpPr>
        <p:spPr>
          <a:xfrm>
            <a:off x="0" y="0"/>
            <a:ext cx="2984871" cy="502676"/>
          </a:xfrm>
          <a:prstGeom prst="rect">
            <a:avLst/>
          </a:prstGeom>
        </p:spPr>
        <p:txBody>
          <a:bodyPr vert="horz" lIns="96606" tIns="48303" rIns="96606" bIns="48303" rtlCol="0"/>
          <a:lstStyle>
            <a:lvl1pPr algn="l">
              <a:defRPr sz="1300"/>
            </a:lvl1pPr>
          </a:lstStyle>
          <a:p>
            <a:endParaRPr lang="fi-FI"/>
          </a:p>
        </p:txBody>
      </p:sp>
      <p:sp>
        <p:nvSpPr>
          <p:cNvPr id="3" name="Päivämäärän paikkamerkki 2"/>
          <p:cNvSpPr>
            <a:spLocks noGrp="1"/>
          </p:cNvSpPr>
          <p:nvPr>
            <p:ph type="dt" idx="1"/>
          </p:nvPr>
        </p:nvSpPr>
        <p:spPr>
          <a:xfrm>
            <a:off x="3901698" y="0"/>
            <a:ext cx="2984871" cy="502676"/>
          </a:xfrm>
          <a:prstGeom prst="rect">
            <a:avLst/>
          </a:prstGeom>
        </p:spPr>
        <p:txBody>
          <a:bodyPr vert="horz" lIns="96606" tIns="48303" rIns="96606" bIns="48303" rtlCol="0"/>
          <a:lstStyle>
            <a:lvl1pPr algn="r">
              <a:defRPr sz="1300"/>
            </a:lvl1pPr>
          </a:lstStyle>
          <a:p>
            <a:fld id="{0AEDC370-1A52-449D-921E-5AF190879B4F}" type="datetimeFigureOut">
              <a:rPr lang="fi-FI" smtClean="0"/>
              <a:t>15.2.2023</a:t>
            </a:fld>
            <a:endParaRPr lang="fi-FI"/>
          </a:p>
        </p:txBody>
      </p:sp>
      <p:sp>
        <p:nvSpPr>
          <p:cNvPr id="4" name="Dian kuvan paikkamerkki 3"/>
          <p:cNvSpPr>
            <a:spLocks noGrp="1" noRot="1" noChangeAspect="1"/>
          </p:cNvSpPr>
          <p:nvPr>
            <p:ph type="sldImg" idx="2"/>
          </p:nvPr>
        </p:nvSpPr>
        <p:spPr>
          <a:xfrm>
            <a:off x="439738" y="1252538"/>
            <a:ext cx="6008687" cy="3381375"/>
          </a:xfrm>
          <a:prstGeom prst="rect">
            <a:avLst/>
          </a:prstGeom>
          <a:noFill/>
          <a:ln w="12700">
            <a:solidFill>
              <a:prstClr val="black"/>
            </a:solidFill>
          </a:ln>
        </p:spPr>
        <p:txBody>
          <a:bodyPr vert="horz" lIns="96606" tIns="48303" rIns="96606" bIns="48303" rtlCol="0" anchor="ctr"/>
          <a:lstStyle/>
          <a:p>
            <a:endParaRPr lang="fi-FI"/>
          </a:p>
        </p:txBody>
      </p:sp>
      <p:sp>
        <p:nvSpPr>
          <p:cNvPr id="5" name="Huomautusten paikkamerkki 4"/>
          <p:cNvSpPr>
            <a:spLocks noGrp="1"/>
          </p:cNvSpPr>
          <p:nvPr>
            <p:ph type="body" sz="quarter" idx="3"/>
          </p:nvPr>
        </p:nvSpPr>
        <p:spPr>
          <a:xfrm>
            <a:off x="688817" y="4821506"/>
            <a:ext cx="5510530" cy="3944868"/>
          </a:xfrm>
          <a:prstGeom prst="rect">
            <a:avLst/>
          </a:prstGeom>
        </p:spPr>
        <p:txBody>
          <a:bodyPr vert="horz" lIns="96606" tIns="48303" rIns="96606" bIns="48303" rtlCol="0"/>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6" name="Alatunnisteen paikkamerkki 5"/>
          <p:cNvSpPr>
            <a:spLocks noGrp="1"/>
          </p:cNvSpPr>
          <p:nvPr>
            <p:ph type="ftr" sz="quarter" idx="4"/>
          </p:nvPr>
        </p:nvSpPr>
        <p:spPr>
          <a:xfrm>
            <a:off x="0" y="9516039"/>
            <a:ext cx="2984871" cy="502674"/>
          </a:xfrm>
          <a:prstGeom prst="rect">
            <a:avLst/>
          </a:prstGeom>
        </p:spPr>
        <p:txBody>
          <a:bodyPr vert="horz" lIns="96606" tIns="48303" rIns="96606" bIns="48303" rtlCol="0" anchor="b"/>
          <a:lstStyle>
            <a:lvl1pPr algn="l">
              <a:defRPr sz="1300"/>
            </a:lvl1pPr>
          </a:lstStyle>
          <a:p>
            <a:endParaRPr lang="fi-FI"/>
          </a:p>
        </p:txBody>
      </p:sp>
      <p:sp>
        <p:nvSpPr>
          <p:cNvPr id="7" name="Dian numeron paikkamerkki 6"/>
          <p:cNvSpPr>
            <a:spLocks noGrp="1"/>
          </p:cNvSpPr>
          <p:nvPr>
            <p:ph type="sldNum" sz="quarter" idx="5"/>
          </p:nvPr>
        </p:nvSpPr>
        <p:spPr>
          <a:xfrm>
            <a:off x="3901698" y="9516039"/>
            <a:ext cx="2984871" cy="502674"/>
          </a:xfrm>
          <a:prstGeom prst="rect">
            <a:avLst/>
          </a:prstGeom>
        </p:spPr>
        <p:txBody>
          <a:bodyPr vert="horz" lIns="96606" tIns="48303" rIns="96606" bIns="48303" rtlCol="0" anchor="b"/>
          <a:lstStyle>
            <a:lvl1pPr algn="r">
              <a:defRPr sz="1300"/>
            </a:lvl1pPr>
          </a:lstStyle>
          <a:p>
            <a:fld id="{B8A0C64F-88E8-4CF3-ACAB-C26D05248CDD}" type="slidenum">
              <a:rPr lang="fi-FI" smtClean="0"/>
              <a:t>‹#›</a:t>
            </a:fld>
            <a:endParaRPr lang="fi-FI"/>
          </a:p>
        </p:txBody>
      </p:sp>
    </p:spTree>
    <p:extLst>
      <p:ext uri="{BB962C8B-B14F-4D97-AF65-F5344CB8AC3E}">
        <p14:creationId xmlns:p14="http://schemas.microsoft.com/office/powerpoint/2010/main" val="2553718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640AAD-80AF-40E7-BE3F-43D32FC68ED4}"/>
              </a:ext>
            </a:extLst>
          </p:cNvPr>
          <p:cNvSpPr>
            <a:spLocks noGrp="1"/>
          </p:cNvSpPr>
          <p:nvPr>
            <p:ph type="ctrTitle"/>
          </p:nvPr>
        </p:nvSpPr>
        <p:spPr>
          <a:xfrm>
            <a:off x="1524000" y="1122363"/>
            <a:ext cx="9144000" cy="2387600"/>
          </a:xfrm>
        </p:spPr>
        <p:txBody>
          <a:bodyPr anchor="b"/>
          <a:lstStyle>
            <a:lvl1pPr algn="l">
              <a:defRPr sz="6000" b="1" i="0" cap="all" baseline="0"/>
            </a:lvl1pPr>
          </a:lstStyle>
          <a:p>
            <a:r>
              <a:rPr lang="en-US"/>
              <a:t>Click to edit Master title style</a:t>
            </a:r>
          </a:p>
        </p:txBody>
      </p:sp>
      <p:sp>
        <p:nvSpPr>
          <p:cNvPr id="3" name="Subtitle 2">
            <a:extLst>
              <a:ext uri="{FF2B5EF4-FFF2-40B4-BE49-F238E27FC236}">
                <a16:creationId xmlns:a16="http://schemas.microsoft.com/office/drawing/2014/main" id="{EC80FBD9-0977-4B2B-9318-30774BB0947C}"/>
              </a:ext>
            </a:extLst>
          </p:cNvPr>
          <p:cNvSpPr>
            <a:spLocks noGrp="1"/>
          </p:cNvSpPr>
          <p:nvPr>
            <p:ph type="subTitle" idx="1"/>
          </p:nvPr>
        </p:nvSpPr>
        <p:spPr>
          <a:xfrm>
            <a:off x="1524000" y="3602038"/>
            <a:ext cx="9144000" cy="1655762"/>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CE66DA5-7751-4D3D-B753-58DF3B418763}"/>
              </a:ext>
            </a:extLst>
          </p:cNvPr>
          <p:cNvSpPr>
            <a:spLocks noGrp="1"/>
          </p:cNvSpPr>
          <p:nvPr>
            <p:ph type="dt" sz="half" idx="10"/>
          </p:nvPr>
        </p:nvSpPr>
        <p:spPr/>
        <p:txBody>
          <a:bodyPr/>
          <a:lstStyle/>
          <a:p>
            <a:fld id="{67B455C0-5F63-49B4-9CB8-897CABD6D879}" type="datetime1">
              <a:rPr lang="fi-FI" smtClean="0"/>
              <a:t>15.2.2023</a:t>
            </a:fld>
            <a:endParaRPr lang="en-US"/>
          </a:p>
        </p:txBody>
      </p:sp>
      <p:sp>
        <p:nvSpPr>
          <p:cNvPr id="5" name="Footer Placeholder 4">
            <a:extLst>
              <a:ext uri="{FF2B5EF4-FFF2-40B4-BE49-F238E27FC236}">
                <a16:creationId xmlns:a16="http://schemas.microsoft.com/office/drawing/2014/main" id="{7F8C2A2A-62DB-40C0-8AE7-CB9B98649BB1}"/>
              </a:ext>
            </a:extLst>
          </p:cNvPr>
          <p:cNvSpPr>
            <a:spLocks noGrp="1"/>
          </p:cNvSpPr>
          <p:nvPr>
            <p:ph type="ftr" sz="quarter" idx="11"/>
          </p:nvPr>
        </p:nvSpPr>
        <p:spPr/>
        <p:txBody>
          <a:bodyPr/>
          <a:lstStyle/>
          <a:p>
            <a:r>
              <a:rPr lang="en-US"/>
              <a:t>Financial Law Lecture 8</a:t>
            </a:r>
          </a:p>
        </p:txBody>
      </p:sp>
      <p:sp>
        <p:nvSpPr>
          <p:cNvPr id="6" name="Slide Number Placeholder 5">
            <a:extLst>
              <a:ext uri="{FF2B5EF4-FFF2-40B4-BE49-F238E27FC236}">
                <a16:creationId xmlns:a16="http://schemas.microsoft.com/office/drawing/2014/main" id="{A401EAA4-F44C-4C1F-B8E3-1A3005300F50}"/>
              </a:ext>
            </a:extLst>
          </p:cNvPr>
          <p:cNvSpPr>
            <a:spLocks noGrp="1"/>
          </p:cNvSpPr>
          <p:nvPr>
            <p:ph type="sldNum" sz="quarter" idx="12"/>
          </p:nvPr>
        </p:nvSpPr>
        <p:spPr/>
        <p:txBody>
          <a:bodyPr/>
          <a:lstStyle/>
          <a:p>
            <a:fld id="{27CE633F-9882-4A5C-83A2-1109D0C73261}" type="slidenum">
              <a:rPr lang="en-US" smtClean="0"/>
              <a:t>‹#›</a:t>
            </a:fld>
            <a:endParaRPr lang="en-US"/>
          </a:p>
        </p:txBody>
      </p:sp>
      <p:cxnSp>
        <p:nvCxnSpPr>
          <p:cNvPr id="11" name="Straight Connector 10">
            <a:extLst>
              <a:ext uri="{FF2B5EF4-FFF2-40B4-BE49-F238E27FC236}">
                <a16:creationId xmlns:a16="http://schemas.microsoft.com/office/drawing/2014/main" id="{D1B787A8-0D67-4B7E-9B48-86BD906AB6B5}"/>
              </a:ext>
            </a:extLst>
          </p:cNvPr>
          <p:cNvCxnSpPr>
            <a:cxnSpLocks/>
          </p:cNvCxnSpPr>
          <p:nvPr/>
        </p:nvCxnSpPr>
        <p:spPr>
          <a:xfrm>
            <a:off x="715890" y="1114050"/>
            <a:ext cx="0" cy="5735637"/>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146283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6AD429-654B-4F0E-94E9-6FEF8EC67EF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68D60B2-06F5-4567-BE1F-BBA5270537B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216F6F2-8269-4B80-8EE3-81FEE0F9DFA6}"/>
              </a:ext>
            </a:extLst>
          </p:cNvPr>
          <p:cNvSpPr>
            <a:spLocks noGrp="1"/>
          </p:cNvSpPr>
          <p:nvPr>
            <p:ph type="dt" sz="half" idx="10"/>
          </p:nvPr>
        </p:nvSpPr>
        <p:spPr/>
        <p:txBody>
          <a:bodyPr/>
          <a:lstStyle/>
          <a:p>
            <a:fld id="{475A4FDB-0405-4F94-B4C0-F886FCB35CB6}" type="datetime1">
              <a:rPr lang="fi-FI" smtClean="0"/>
              <a:t>15.2.2023</a:t>
            </a:fld>
            <a:endParaRPr lang="en-US"/>
          </a:p>
        </p:txBody>
      </p:sp>
      <p:sp>
        <p:nvSpPr>
          <p:cNvPr id="5" name="Footer Placeholder 4">
            <a:extLst>
              <a:ext uri="{FF2B5EF4-FFF2-40B4-BE49-F238E27FC236}">
                <a16:creationId xmlns:a16="http://schemas.microsoft.com/office/drawing/2014/main" id="{56BC86E4-3EDE-4EB4-B1A3-A1198AADD17D}"/>
              </a:ext>
            </a:extLst>
          </p:cNvPr>
          <p:cNvSpPr>
            <a:spLocks noGrp="1"/>
          </p:cNvSpPr>
          <p:nvPr>
            <p:ph type="ftr" sz="quarter" idx="11"/>
          </p:nvPr>
        </p:nvSpPr>
        <p:spPr/>
        <p:txBody>
          <a:bodyPr/>
          <a:lstStyle/>
          <a:p>
            <a:r>
              <a:rPr lang="en-US"/>
              <a:t>Financial Law Lecture 8</a:t>
            </a:r>
          </a:p>
        </p:txBody>
      </p:sp>
      <p:sp>
        <p:nvSpPr>
          <p:cNvPr id="6" name="Slide Number Placeholder 5">
            <a:extLst>
              <a:ext uri="{FF2B5EF4-FFF2-40B4-BE49-F238E27FC236}">
                <a16:creationId xmlns:a16="http://schemas.microsoft.com/office/drawing/2014/main" id="{F41752B0-ACEC-49EF-8131-FCF35BC5CD35}"/>
              </a:ext>
            </a:extLst>
          </p:cNvPr>
          <p:cNvSpPr>
            <a:spLocks noGrp="1"/>
          </p:cNvSpPr>
          <p:nvPr>
            <p:ph type="sldNum" sz="quarter" idx="12"/>
          </p:nvPr>
        </p:nvSpPr>
        <p:spPr/>
        <p:txBody>
          <a:bodyPr/>
          <a:lstStyle/>
          <a:p>
            <a:fld id="{27CE633F-9882-4A5C-83A2-1109D0C73261}" type="slidenum">
              <a:rPr lang="en-US" smtClean="0"/>
              <a:t>‹#›</a:t>
            </a:fld>
            <a:endParaRPr lang="en-US"/>
          </a:p>
        </p:txBody>
      </p:sp>
      <p:cxnSp>
        <p:nvCxnSpPr>
          <p:cNvPr id="7" name="Straight Connector 6">
            <a:extLst>
              <a:ext uri="{FF2B5EF4-FFF2-40B4-BE49-F238E27FC236}">
                <a16:creationId xmlns:a16="http://schemas.microsoft.com/office/drawing/2014/main" id="{1A0462E3-375D-4E76-8886-69E06985D069}"/>
              </a:ext>
            </a:extLst>
          </p:cNvPr>
          <p:cNvCxnSpPr>
            <a:cxnSpLocks/>
          </p:cNvCxnSpPr>
          <p:nvPr/>
        </p:nvCxnSpPr>
        <p:spPr>
          <a:xfrm>
            <a:off x="715890" y="356812"/>
            <a:ext cx="0" cy="6492875"/>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702136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423B094-F480-477B-901C-7181F88C076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D052089-A920-4E52-98DC-8A5DC7B0ACC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4A074FE-F1B4-421F-A66E-FA351C8F99E9}"/>
              </a:ext>
            </a:extLst>
          </p:cNvPr>
          <p:cNvSpPr>
            <a:spLocks noGrp="1"/>
          </p:cNvSpPr>
          <p:nvPr>
            <p:ph type="dt" sz="half" idx="10"/>
          </p:nvPr>
        </p:nvSpPr>
        <p:spPr/>
        <p:txBody>
          <a:bodyPr/>
          <a:lstStyle/>
          <a:p>
            <a:fld id="{DD4AE3BD-948D-425C-A780-C1CA7EBA8FDB}" type="datetime1">
              <a:rPr lang="fi-FI" smtClean="0"/>
              <a:t>15.2.2023</a:t>
            </a:fld>
            <a:endParaRPr lang="en-US"/>
          </a:p>
        </p:txBody>
      </p:sp>
      <p:sp>
        <p:nvSpPr>
          <p:cNvPr id="5" name="Footer Placeholder 4">
            <a:extLst>
              <a:ext uri="{FF2B5EF4-FFF2-40B4-BE49-F238E27FC236}">
                <a16:creationId xmlns:a16="http://schemas.microsoft.com/office/drawing/2014/main" id="{34D764BA-3AB2-45FD-ABCB-975B3FDDF275}"/>
              </a:ext>
            </a:extLst>
          </p:cNvPr>
          <p:cNvSpPr>
            <a:spLocks noGrp="1"/>
          </p:cNvSpPr>
          <p:nvPr>
            <p:ph type="ftr" sz="quarter" idx="11"/>
          </p:nvPr>
        </p:nvSpPr>
        <p:spPr/>
        <p:txBody>
          <a:bodyPr/>
          <a:lstStyle/>
          <a:p>
            <a:r>
              <a:rPr lang="en-US"/>
              <a:t>Financial Law Lecture 8</a:t>
            </a:r>
          </a:p>
        </p:txBody>
      </p:sp>
      <p:sp>
        <p:nvSpPr>
          <p:cNvPr id="6" name="Slide Number Placeholder 5">
            <a:extLst>
              <a:ext uri="{FF2B5EF4-FFF2-40B4-BE49-F238E27FC236}">
                <a16:creationId xmlns:a16="http://schemas.microsoft.com/office/drawing/2014/main" id="{36FB3FEF-8252-49FD-82F2-3E5FABC65F9A}"/>
              </a:ext>
            </a:extLst>
          </p:cNvPr>
          <p:cNvSpPr>
            <a:spLocks noGrp="1"/>
          </p:cNvSpPr>
          <p:nvPr>
            <p:ph type="sldNum" sz="quarter" idx="12"/>
          </p:nvPr>
        </p:nvSpPr>
        <p:spPr/>
        <p:txBody>
          <a:bodyPr/>
          <a:lstStyle/>
          <a:p>
            <a:fld id="{27CE633F-9882-4A5C-83A2-1109D0C73261}" type="slidenum">
              <a:rPr lang="en-US" smtClean="0"/>
              <a:t>‹#›</a:t>
            </a:fld>
            <a:endParaRPr lang="en-US"/>
          </a:p>
        </p:txBody>
      </p:sp>
      <p:cxnSp>
        <p:nvCxnSpPr>
          <p:cNvPr id="7" name="Straight Connector 6">
            <a:extLst>
              <a:ext uri="{FF2B5EF4-FFF2-40B4-BE49-F238E27FC236}">
                <a16:creationId xmlns:a16="http://schemas.microsoft.com/office/drawing/2014/main" id="{0AEB5C65-83BB-4EBD-AD22-EDA8489D0F5D}"/>
              </a:ext>
            </a:extLst>
          </p:cNvPr>
          <p:cNvCxnSpPr>
            <a:cxnSpLocks/>
          </p:cNvCxnSpPr>
          <p:nvPr/>
        </p:nvCxnSpPr>
        <p:spPr>
          <a:xfrm flipV="1">
            <a:off x="8313" y="261865"/>
            <a:ext cx="11353802" cy="1"/>
          </a:xfrm>
          <a:prstGeom prst="line">
            <a:avLst/>
          </a:prstGeom>
          <a:ln w="25400" cap="sq">
            <a:gradFill flip="none" rotWithShape="1">
              <a:gsLst>
                <a:gs pos="0">
                  <a:schemeClr val="accent2"/>
                </a:gs>
                <a:gs pos="100000">
                  <a:schemeClr val="accent4"/>
                </a:gs>
              </a:gsLst>
              <a:lin ang="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3190495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Content">
    <p:spTree>
      <p:nvGrpSpPr>
        <p:cNvPr id="1" name=""/>
        <p:cNvGrpSpPr/>
        <p:nvPr/>
      </p:nvGrpSpPr>
      <p:grpSpPr>
        <a:xfrm>
          <a:off x="0" y="0"/>
          <a:ext cx="0" cy="0"/>
          <a:chOff x="0" y="0"/>
          <a:chExt cx="0" cy="0"/>
        </a:xfrm>
      </p:grpSpPr>
      <p:sp>
        <p:nvSpPr>
          <p:cNvPr id="2" name="Title 1"/>
          <p:cNvSpPr>
            <a:spLocks noGrp="1"/>
          </p:cNvSpPr>
          <p:nvPr>
            <p:ph type="ctrTitle"/>
          </p:nvPr>
        </p:nvSpPr>
        <p:spPr>
          <a:xfrm>
            <a:off x="624419" y="318135"/>
            <a:ext cx="10943167" cy="1195798"/>
          </a:xfrm>
          <a:prstGeom prst="rect">
            <a:avLst/>
          </a:prstGeom>
        </p:spPr>
        <p:txBody>
          <a:bodyPr lIns="0" tIns="0" rIns="0" bIns="0" anchor="t" anchorCtr="0">
            <a:noAutofit/>
          </a:bodyPr>
          <a:lstStyle>
            <a:lvl1pPr algn="l">
              <a:lnSpc>
                <a:spcPct val="85000"/>
              </a:lnSpc>
              <a:defRPr sz="3600" b="1" spc="-100">
                <a:solidFill>
                  <a:schemeClr val="tx2"/>
                </a:solidFill>
              </a:defRPr>
            </a:lvl1pPr>
          </a:lstStyle>
          <a:p>
            <a:r>
              <a:rPr lang="fi-FI" dirty="0" err="1"/>
              <a:t>Click</a:t>
            </a:r>
            <a:r>
              <a:rPr lang="fi-FI" dirty="0"/>
              <a:t> to </a:t>
            </a:r>
            <a:r>
              <a:rPr lang="fi-FI" dirty="0" err="1"/>
              <a:t>edit</a:t>
            </a:r>
            <a:r>
              <a:rPr lang="fi-FI" dirty="0"/>
              <a:t> </a:t>
            </a:r>
            <a:r>
              <a:rPr lang="fi-FI" dirty="0" err="1"/>
              <a:t>Master</a:t>
            </a:r>
            <a:r>
              <a:rPr lang="fi-FI" dirty="0"/>
              <a:t> </a:t>
            </a:r>
            <a:r>
              <a:rPr lang="fi-FI" dirty="0" err="1"/>
              <a:t>title</a:t>
            </a:r>
            <a:r>
              <a:rPr lang="fi-FI" dirty="0"/>
              <a:t> </a:t>
            </a:r>
            <a:r>
              <a:rPr lang="fi-FI" dirty="0" err="1"/>
              <a:t>style</a:t>
            </a:r>
            <a:endParaRPr lang="en-US" dirty="0"/>
          </a:p>
        </p:txBody>
      </p:sp>
      <p:sp>
        <p:nvSpPr>
          <p:cNvPr id="10" name="Content Placeholder 10"/>
          <p:cNvSpPr>
            <a:spLocks noGrp="1"/>
          </p:cNvSpPr>
          <p:nvPr>
            <p:ph sz="quarter" idx="14"/>
          </p:nvPr>
        </p:nvSpPr>
        <p:spPr>
          <a:xfrm>
            <a:off x="624419" y="1513934"/>
            <a:ext cx="10943165" cy="4003300"/>
          </a:xfrm>
          <a:prstGeom prst="rect">
            <a:avLst/>
          </a:prstGeom>
        </p:spPr>
        <p:txBody>
          <a:bodyPr vert="horz" lIns="0" tIns="0" rIns="0" bIns="0"/>
          <a:lstStyle>
            <a:lvl1pPr marL="0" indent="0">
              <a:buNone/>
              <a:defRPr sz="2100" b="1">
                <a:latin typeface="+mj-lt"/>
              </a:defRPr>
            </a:lvl1pPr>
            <a:lvl2pPr marL="237600" indent="-212400">
              <a:buFont typeface="Arial"/>
              <a:buChar char="•"/>
              <a:defRPr sz="2000">
                <a:latin typeface="Georgia"/>
              </a:defRPr>
            </a:lvl2pPr>
            <a:lvl3pPr marL="460800" indent="-230400">
              <a:buFont typeface="Lucida Grande"/>
              <a:buChar char="-"/>
              <a:defRPr sz="1600" i="1">
                <a:latin typeface="Georgia"/>
                <a:cs typeface="Georgia"/>
              </a:defRPr>
            </a:lvl3pPr>
            <a:lvl4pPr marL="792000" indent="-194400">
              <a:buFont typeface="Arial"/>
              <a:buChar char="•"/>
              <a:defRPr sz="1400" baseline="0">
                <a:latin typeface="Georgia"/>
              </a:defRPr>
            </a:lvl4pPr>
            <a:lvl5pPr marL="1087200" indent="-228600">
              <a:buFont typeface="Courier New"/>
              <a:buChar char="o"/>
              <a:defRPr sz="1300" baseline="0"/>
            </a:lvl5pPr>
          </a:lstStyle>
          <a:p>
            <a:pPr lvl="0"/>
            <a:r>
              <a:rPr lang="fi-FI" dirty="0" err="1"/>
              <a:t>Click</a:t>
            </a:r>
            <a:r>
              <a:rPr lang="fi-FI" dirty="0"/>
              <a:t> to </a:t>
            </a:r>
            <a:r>
              <a:rPr lang="fi-FI" dirty="0" err="1"/>
              <a:t>edit</a:t>
            </a:r>
            <a:r>
              <a:rPr lang="fi-FI" dirty="0"/>
              <a:t> </a:t>
            </a:r>
            <a:r>
              <a:rPr lang="fi-FI" dirty="0" err="1"/>
              <a:t>Master</a:t>
            </a:r>
            <a:r>
              <a:rPr lang="fi-FI" dirty="0"/>
              <a:t> </a:t>
            </a:r>
            <a:r>
              <a:rPr lang="fi-FI" dirty="0" err="1"/>
              <a:t>text</a:t>
            </a:r>
            <a:r>
              <a:rPr lang="fi-FI" dirty="0"/>
              <a:t> </a:t>
            </a:r>
            <a:r>
              <a:rPr lang="fi-FI" dirty="0" err="1"/>
              <a:t>styles</a:t>
            </a:r>
            <a:endParaRPr lang="fi-FI" dirty="0"/>
          </a:p>
          <a:p>
            <a:pPr lvl="1"/>
            <a:r>
              <a:rPr lang="fi-FI" dirty="0"/>
              <a:t>Second </a:t>
            </a:r>
            <a:r>
              <a:rPr lang="fi-FI" dirty="0" err="1"/>
              <a:t>level</a:t>
            </a:r>
            <a:endParaRPr lang="fi-FI" dirty="0"/>
          </a:p>
          <a:p>
            <a:pPr lvl="2"/>
            <a:r>
              <a:rPr lang="fi-FI" dirty="0"/>
              <a:t>Third </a:t>
            </a:r>
            <a:r>
              <a:rPr lang="fi-FI" dirty="0" err="1"/>
              <a:t>level</a:t>
            </a:r>
            <a:endParaRPr lang="fi-FI" dirty="0"/>
          </a:p>
          <a:p>
            <a:pPr lvl="3"/>
            <a:r>
              <a:rPr lang="fi-FI" dirty="0" err="1"/>
              <a:t>Fourth</a:t>
            </a:r>
            <a:r>
              <a:rPr lang="fi-FI" dirty="0"/>
              <a:t> </a:t>
            </a:r>
            <a:r>
              <a:rPr lang="fi-FI" dirty="0" err="1"/>
              <a:t>level</a:t>
            </a:r>
            <a:endParaRPr lang="fi-FI" dirty="0"/>
          </a:p>
          <a:p>
            <a:pPr lvl="4"/>
            <a:r>
              <a:rPr lang="fi-FI" dirty="0" err="1"/>
              <a:t>Fifth</a:t>
            </a:r>
            <a:r>
              <a:rPr lang="fi-FI" dirty="0"/>
              <a:t> </a:t>
            </a:r>
            <a:r>
              <a:rPr lang="fi-FI" dirty="0" err="1"/>
              <a:t>level</a:t>
            </a:r>
            <a:endParaRPr lang="fi-FI" dirty="0"/>
          </a:p>
        </p:txBody>
      </p:sp>
      <p:sp>
        <p:nvSpPr>
          <p:cNvPr id="6" name="Date Placeholder 12"/>
          <p:cNvSpPr>
            <a:spLocks noGrp="1"/>
          </p:cNvSpPr>
          <p:nvPr>
            <p:ph type="dt" sz="half" idx="15"/>
          </p:nvPr>
        </p:nvSpPr>
        <p:spPr/>
        <p:txBody>
          <a:bodyPr/>
          <a:lstStyle>
            <a:lvl1pPr>
              <a:defRPr/>
            </a:lvl1pPr>
          </a:lstStyle>
          <a:p>
            <a:pPr>
              <a:defRPr/>
            </a:pPr>
            <a:fld id="{9B3F7DA0-B1F7-4D98-89CC-9771FDCE742C}" type="datetime1">
              <a:rPr lang="fi-FI" smtClean="0">
                <a:solidFill>
                  <a:prstClr val="black">
                    <a:tint val="75000"/>
                  </a:prstClr>
                </a:solidFill>
              </a:rPr>
              <a:t>15.2.2023</a:t>
            </a:fld>
            <a:endParaRPr lang="fi-FI">
              <a:solidFill>
                <a:prstClr val="black">
                  <a:tint val="75000"/>
                </a:prstClr>
              </a:solidFill>
            </a:endParaRPr>
          </a:p>
        </p:txBody>
      </p:sp>
      <p:sp>
        <p:nvSpPr>
          <p:cNvPr id="7" name="Footer Placeholder 13"/>
          <p:cNvSpPr>
            <a:spLocks noGrp="1"/>
          </p:cNvSpPr>
          <p:nvPr>
            <p:ph type="ftr" sz="quarter" idx="16"/>
          </p:nvPr>
        </p:nvSpPr>
        <p:spPr/>
        <p:txBody>
          <a:bodyPr/>
          <a:lstStyle>
            <a:lvl1pPr>
              <a:defRPr/>
            </a:lvl1pPr>
          </a:lstStyle>
          <a:p>
            <a:pPr>
              <a:defRPr/>
            </a:pPr>
            <a:r>
              <a:rPr lang="fi-FI">
                <a:solidFill>
                  <a:prstClr val="black">
                    <a:tint val="75000"/>
                  </a:prstClr>
                </a:solidFill>
              </a:rPr>
              <a:t>Financial Law Lecture 8</a:t>
            </a:r>
          </a:p>
        </p:txBody>
      </p:sp>
      <p:sp>
        <p:nvSpPr>
          <p:cNvPr id="8" name="Slide Number Placeholder 14"/>
          <p:cNvSpPr>
            <a:spLocks noGrp="1"/>
          </p:cNvSpPr>
          <p:nvPr>
            <p:ph type="sldNum" sz="quarter" idx="17"/>
          </p:nvPr>
        </p:nvSpPr>
        <p:spPr/>
        <p:txBody>
          <a:bodyPr/>
          <a:lstStyle>
            <a:lvl1pPr>
              <a:defRPr/>
            </a:lvl1pPr>
          </a:lstStyle>
          <a:p>
            <a:pPr>
              <a:defRPr/>
            </a:pPr>
            <a:fld id="{49EFD4B7-1CC6-864B-A72A-C978B70BBA9B}" type="slidenum">
              <a:rPr lang="fi-FI">
                <a:solidFill>
                  <a:prstClr val="black">
                    <a:tint val="75000"/>
                  </a:prstClr>
                </a:solidFill>
              </a:rPr>
              <a:pPr>
                <a:defRPr/>
              </a:pPr>
              <a:t>‹#›</a:t>
            </a:fld>
            <a:endParaRPr lang="fi-FI">
              <a:solidFill>
                <a:prstClr val="black">
                  <a:tint val="75000"/>
                </a:prstClr>
              </a:solidFill>
            </a:endParaRPr>
          </a:p>
        </p:txBody>
      </p:sp>
      <p:cxnSp>
        <p:nvCxnSpPr>
          <p:cNvPr id="12" name="Straight Connector 4"/>
          <p:cNvCxnSpPr/>
          <p:nvPr userDrawn="1"/>
        </p:nvCxnSpPr>
        <p:spPr>
          <a:xfrm>
            <a:off x="624419" y="5847608"/>
            <a:ext cx="10943167" cy="0"/>
          </a:xfrm>
          <a:prstGeom prst="line">
            <a:avLst/>
          </a:prstGeom>
          <a:ln w="12700" cmpd="sng">
            <a:solidFill>
              <a:schemeClr val="tx2"/>
            </a:solidFill>
          </a:ln>
          <a:effectLst/>
        </p:spPr>
        <p:style>
          <a:lnRef idx="2">
            <a:schemeClr val="accent1"/>
          </a:lnRef>
          <a:fillRef idx="0">
            <a:schemeClr val="accent1"/>
          </a:fillRef>
          <a:effectRef idx="1">
            <a:schemeClr val="accent1"/>
          </a:effectRef>
          <a:fontRef idx="minor">
            <a:schemeClr val="tx1"/>
          </a:fontRef>
        </p:style>
      </p:cxnSp>
      <p:pic>
        <p:nvPicPr>
          <p:cNvPr id="11"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92002" y="5654880"/>
            <a:ext cx="2969529" cy="1149120"/>
          </a:xfrm>
          <a:prstGeom prst="rect">
            <a:avLst/>
          </a:prstGeom>
        </p:spPr>
      </p:pic>
    </p:spTree>
    <p:extLst>
      <p:ext uri="{BB962C8B-B14F-4D97-AF65-F5344CB8AC3E}">
        <p14:creationId xmlns:p14="http://schemas.microsoft.com/office/powerpoint/2010/main" val="8078453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96CF8C-1EA0-4E47-AC60-CAC3B80A3C5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28CABF8-19D8-4F3C-994F-4D35EC7A2C3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097BB2D-4E2C-4490-A2A3-4B68BCC5D2F9}"/>
              </a:ext>
            </a:extLst>
          </p:cNvPr>
          <p:cNvSpPr>
            <a:spLocks noGrp="1"/>
          </p:cNvSpPr>
          <p:nvPr>
            <p:ph type="dt" sz="half" idx="10"/>
          </p:nvPr>
        </p:nvSpPr>
        <p:spPr/>
        <p:txBody>
          <a:bodyPr/>
          <a:lstStyle/>
          <a:p>
            <a:fld id="{8BD6AD29-E80E-43E5-9E01-FDA7B536C69E}" type="datetime1">
              <a:rPr lang="fi-FI" smtClean="0"/>
              <a:t>15.2.2023</a:t>
            </a:fld>
            <a:endParaRPr lang="en-US"/>
          </a:p>
        </p:txBody>
      </p:sp>
      <p:sp>
        <p:nvSpPr>
          <p:cNvPr id="5" name="Footer Placeholder 4">
            <a:extLst>
              <a:ext uri="{FF2B5EF4-FFF2-40B4-BE49-F238E27FC236}">
                <a16:creationId xmlns:a16="http://schemas.microsoft.com/office/drawing/2014/main" id="{6140F15D-DD72-46D5-BF0F-F5064710700E}"/>
              </a:ext>
            </a:extLst>
          </p:cNvPr>
          <p:cNvSpPr>
            <a:spLocks noGrp="1"/>
          </p:cNvSpPr>
          <p:nvPr>
            <p:ph type="ftr" sz="quarter" idx="11"/>
          </p:nvPr>
        </p:nvSpPr>
        <p:spPr/>
        <p:txBody>
          <a:bodyPr/>
          <a:lstStyle/>
          <a:p>
            <a:r>
              <a:rPr lang="en-US"/>
              <a:t>Financial Law Lecture 8</a:t>
            </a:r>
          </a:p>
        </p:txBody>
      </p:sp>
      <p:sp>
        <p:nvSpPr>
          <p:cNvPr id="6" name="Slide Number Placeholder 5">
            <a:extLst>
              <a:ext uri="{FF2B5EF4-FFF2-40B4-BE49-F238E27FC236}">
                <a16:creationId xmlns:a16="http://schemas.microsoft.com/office/drawing/2014/main" id="{5266FD4D-815A-431C-ADEF-DE6F236F617F}"/>
              </a:ext>
            </a:extLst>
          </p:cNvPr>
          <p:cNvSpPr>
            <a:spLocks noGrp="1"/>
          </p:cNvSpPr>
          <p:nvPr>
            <p:ph type="sldNum" sz="quarter" idx="12"/>
          </p:nvPr>
        </p:nvSpPr>
        <p:spPr/>
        <p:txBody>
          <a:bodyPr/>
          <a:lstStyle/>
          <a:p>
            <a:fld id="{27CE633F-9882-4A5C-83A2-1109D0C73261}" type="slidenum">
              <a:rPr lang="en-US" smtClean="0"/>
              <a:t>‹#›</a:t>
            </a:fld>
            <a:endParaRPr lang="en-US"/>
          </a:p>
        </p:txBody>
      </p:sp>
      <p:cxnSp>
        <p:nvCxnSpPr>
          <p:cNvPr id="7" name="Straight Connector 6">
            <a:extLst>
              <a:ext uri="{FF2B5EF4-FFF2-40B4-BE49-F238E27FC236}">
                <a16:creationId xmlns:a16="http://schemas.microsoft.com/office/drawing/2014/main" id="{5C05CAAB-DBA2-4548-AD5F-01BB97FBB207}"/>
              </a:ext>
            </a:extLst>
          </p:cNvPr>
          <p:cNvCxnSpPr>
            <a:cxnSpLocks/>
          </p:cNvCxnSpPr>
          <p:nvPr/>
        </p:nvCxnSpPr>
        <p:spPr>
          <a:xfrm>
            <a:off x="715890" y="356812"/>
            <a:ext cx="0" cy="6492875"/>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897102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5FC2D1-D3FE-4B37-8740-57444421FDBF}"/>
              </a:ext>
            </a:extLst>
          </p:cNvPr>
          <p:cNvSpPr>
            <a:spLocks noGrp="1"/>
          </p:cNvSpPr>
          <p:nvPr>
            <p:ph type="title"/>
          </p:nvPr>
        </p:nvSpPr>
        <p:spPr>
          <a:xfrm>
            <a:off x="831850" y="1709738"/>
            <a:ext cx="10515600" cy="2852737"/>
          </a:xfrm>
        </p:spPr>
        <p:txBody>
          <a:bodyPr anchor="b"/>
          <a:lstStyle>
            <a:lvl1pPr>
              <a:defRPr sz="6000" b="1" i="0" cap="all" baseline="0"/>
            </a:lvl1pPr>
          </a:lstStyle>
          <a:p>
            <a:r>
              <a:rPr lang="en-US"/>
              <a:t>Click to edit Master title style</a:t>
            </a:r>
          </a:p>
        </p:txBody>
      </p:sp>
      <p:sp>
        <p:nvSpPr>
          <p:cNvPr id="3" name="Text Placeholder 2">
            <a:extLst>
              <a:ext uri="{FF2B5EF4-FFF2-40B4-BE49-F238E27FC236}">
                <a16:creationId xmlns:a16="http://schemas.microsoft.com/office/drawing/2014/main" id="{BA5AF550-086C-426E-A374-85DB3957017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9A58988-AD39-4AE9-8E6A-0907F0BE2673}"/>
              </a:ext>
            </a:extLst>
          </p:cNvPr>
          <p:cNvSpPr>
            <a:spLocks noGrp="1"/>
          </p:cNvSpPr>
          <p:nvPr>
            <p:ph type="dt" sz="half" idx="10"/>
          </p:nvPr>
        </p:nvSpPr>
        <p:spPr/>
        <p:txBody>
          <a:bodyPr/>
          <a:lstStyle/>
          <a:p>
            <a:fld id="{0889DBC5-F287-4324-9600-36DF929DA9D7}" type="datetime1">
              <a:rPr lang="fi-FI" smtClean="0"/>
              <a:t>15.2.2023</a:t>
            </a:fld>
            <a:endParaRPr lang="en-US"/>
          </a:p>
        </p:txBody>
      </p:sp>
      <p:sp>
        <p:nvSpPr>
          <p:cNvPr id="5" name="Footer Placeholder 4">
            <a:extLst>
              <a:ext uri="{FF2B5EF4-FFF2-40B4-BE49-F238E27FC236}">
                <a16:creationId xmlns:a16="http://schemas.microsoft.com/office/drawing/2014/main" id="{1D366319-82EE-408E-819F-8F8E6DBA7A59}"/>
              </a:ext>
            </a:extLst>
          </p:cNvPr>
          <p:cNvSpPr>
            <a:spLocks noGrp="1"/>
          </p:cNvSpPr>
          <p:nvPr>
            <p:ph type="ftr" sz="quarter" idx="11"/>
          </p:nvPr>
        </p:nvSpPr>
        <p:spPr/>
        <p:txBody>
          <a:bodyPr/>
          <a:lstStyle/>
          <a:p>
            <a:r>
              <a:rPr lang="en-US"/>
              <a:t>Financial Law Lecture 8</a:t>
            </a:r>
          </a:p>
        </p:txBody>
      </p:sp>
      <p:sp>
        <p:nvSpPr>
          <p:cNvPr id="6" name="Slide Number Placeholder 5">
            <a:extLst>
              <a:ext uri="{FF2B5EF4-FFF2-40B4-BE49-F238E27FC236}">
                <a16:creationId xmlns:a16="http://schemas.microsoft.com/office/drawing/2014/main" id="{FF21C8A6-777F-496D-8620-AE52BFC33FC4}"/>
              </a:ext>
            </a:extLst>
          </p:cNvPr>
          <p:cNvSpPr>
            <a:spLocks noGrp="1"/>
          </p:cNvSpPr>
          <p:nvPr>
            <p:ph type="sldNum" sz="quarter" idx="12"/>
          </p:nvPr>
        </p:nvSpPr>
        <p:spPr/>
        <p:txBody>
          <a:bodyPr/>
          <a:lstStyle/>
          <a:p>
            <a:fld id="{27CE633F-9882-4A5C-83A2-1109D0C73261}" type="slidenum">
              <a:rPr lang="en-US" smtClean="0"/>
              <a:t>‹#›</a:t>
            </a:fld>
            <a:endParaRPr lang="en-US"/>
          </a:p>
        </p:txBody>
      </p:sp>
      <p:cxnSp>
        <p:nvCxnSpPr>
          <p:cNvPr id="9" name="Straight Connector 8">
            <a:extLst>
              <a:ext uri="{FF2B5EF4-FFF2-40B4-BE49-F238E27FC236}">
                <a16:creationId xmlns:a16="http://schemas.microsoft.com/office/drawing/2014/main" id="{C031F83B-57A8-4533-981C-D1FFAD2B6B6F}"/>
              </a:ext>
            </a:extLst>
          </p:cNvPr>
          <p:cNvCxnSpPr>
            <a:cxnSpLocks/>
          </p:cNvCxnSpPr>
          <p:nvPr/>
        </p:nvCxnSpPr>
        <p:spPr>
          <a:xfrm>
            <a:off x="715890" y="1701425"/>
            <a:ext cx="0" cy="5148262"/>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254603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257166-6921-4546-BA2C-99E464681F4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95B9122-6371-4049-B57A-33DED7DA2F7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A14555D-0753-4312-A26B-2338813F9BB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3D8FDCB-69DA-4A8F-8B91-5CFF77897C27}"/>
              </a:ext>
            </a:extLst>
          </p:cNvPr>
          <p:cNvSpPr>
            <a:spLocks noGrp="1"/>
          </p:cNvSpPr>
          <p:nvPr>
            <p:ph type="dt" sz="half" idx="10"/>
          </p:nvPr>
        </p:nvSpPr>
        <p:spPr/>
        <p:txBody>
          <a:bodyPr/>
          <a:lstStyle/>
          <a:p>
            <a:fld id="{695651FE-8F01-4634-9248-033C9AD445A1}" type="datetime1">
              <a:rPr lang="fi-FI" smtClean="0"/>
              <a:t>15.2.2023</a:t>
            </a:fld>
            <a:endParaRPr lang="en-US"/>
          </a:p>
        </p:txBody>
      </p:sp>
      <p:sp>
        <p:nvSpPr>
          <p:cNvPr id="6" name="Footer Placeholder 5">
            <a:extLst>
              <a:ext uri="{FF2B5EF4-FFF2-40B4-BE49-F238E27FC236}">
                <a16:creationId xmlns:a16="http://schemas.microsoft.com/office/drawing/2014/main" id="{91AC8C07-E0D3-4464-AE3C-25730D75C8E6}"/>
              </a:ext>
            </a:extLst>
          </p:cNvPr>
          <p:cNvSpPr>
            <a:spLocks noGrp="1"/>
          </p:cNvSpPr>
          <p:nvPr>
            <p:ph type="ftr" sz="quarter" idx="11"/>
          </p:nvPr>
        </p:nvSpPr>
        <p:spPr/>
        <p:txBody>
          <a:bodyPr/>
          <a:lstStyle/>
          <a:p>
            <a:r>
              <a:rPr lang="en-US"/>
              <a:t>Financial Law Lecture 8</a:t>
            </a:r>
          </a:p>
        </p:txBody>
      </p:sp>
      <p:sp>
        <p:nvSpPr>
          <p:cNvPr id="7" name="Slide Number Placeholder 6">
            <a:extLst>
              <a:ext uri="{FF2B5EF4-FFF2-40B4-BE49-F238E27FC236}">
                <a16:creationId xmlns:a16="http://schemas.microsoft.com/office/drawing/2014/main" id="{5C2596A6-734E-4AE0-BFB8-3089137BF8E8}"/>
              </a:ext>
            </a:extLst>
          </p:cNvPr>
          <p:cNvSpPr>
            <a:spLocks noGrp="1"/>
          </p:cNvSpPr>
          <p:nvPr>
            <p:ph type="sldNum" sz="quarter" idx="12"/>
          </p:nvPr>
        </p:nvSpPr>
        <p:spPr/>
        <p:txBody>
          <a:bodyPr/>
          <a:lstStyle/>
          <a:p>
            <a:fld id="{27CE633F-9882-4A5C-83A2-1109D0C73261}" type="slidenum">
              <a:rPr lang="en-US" smtClean="0"/>
              <a:t>‹#›</a:t>
            </a:fld>
            <a:endParaRPr lang="en-US"/>
          </a:p>
        </p:txBody>
      </p:sp>
      <p:cxnSp>
        <p:nvCxnSpPr>
          <p:cNvPr id="8" name="Straight Connector 7">
            <a:extLst>
              <a:ext uri="{FF2B5EF4-FFF2-40B4-BE49-F238E27FC236}">
                <a16:creationId xmlns:a16="http://schemas.microsoft.com/office/drawing/2014/main" id="{3FB7E8F4-3FB3-45AB-A381-9093CA95AAEE}"/>
              </a:ext>
            </a:extLst>
          </p:cNvPr>
          <p:cNvCxnSpPr>
            <a:cxnSpLocks/>
          </p:cNvCxnSpPr>
          <p:nvPr/>
        </p:nvCxnSpPr>
        <p:spPr>
          <a:xfrm>
            <a:off x="715890" y="356812"/>
            <a:ext cx="0" cy="6492875"/>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495726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F057AE-3B3B-4261-B912-BF9EB9A58C3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2A2D237-A706-4712-90CA-B04517CBBE0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DE39CA1-2B6D-427E-9688-9093D5865CB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3D53357-616B-47F4-944B-F979FE96635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D7EA593-3036-4FB5-94B4-D9431DF0487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86B3EF2-2C04-480F-A570-14E520DD00DE}"/>
              </a:ext>
            </a:extLst>
          </p:cNvPr>
          <p:cNvSpPr>
            <a:spLocks noGrp="1"/>
          </p:cNvSpPr>
          <p:nvPr>
            <p:ph type="dt" sz="half" idx="10"/>
          </p:nvPr>
        </p:nvSpPr>
        <p:spPr/>
        <p:txBody>
          <a:bodyPr/>
          <a:lstStyle/>
          <a:p>
            <a:fld id="{B2AF73F3-CA83-4F84-B59F-5A974BAC8C42}" type="datetime1">
              <a:rPr lang="fi-FI" smtClean="0"/>
              <a:t>15.2.2023</a:t>
            </a:fld>
            <a:endParaRPr lang="en-US"/>
          </a:p>
        </p:txBody>
      </p:sp>
      <p:sp>
        <p:nvSpPr>
          <p:cNvPr id="8" name="Footer Placeholder 7">
            <a:extLst>
              <a:ext uri="{FF2B5EF4-FFF2-40B4-BE49-F238E27FC236}">
                <a16:creationId xmlns:a16="http://schemas.microsoft.com/office/drawing/2014/main" id="{1CF5783E-3073-4F4D-8B9C-C5B18DDA5A35}"/>
              </a:ext>
            </a:extLst>
          </p:cNvPr>
          <p:cNvSpPr>
            <a:spLocks noGrp="1"/>
          </p:cNvSpPr>
          <p:nvPr>
            <p:ph type="ftr" sz="quarter" idx="11"/>
          </p:nvPr>
        </p:nvSpPr>
        <p:spPr/>
        <p:txBody>
          <a:bodyPr/>
          <a:lstStyle/>
          <a:p>
            <a:r>
              <a:rPr lang="en-US"/>
              <a:t>Financial Law Lecture 8</a:t>
            </a:r>
          </a:p>
        </p:txBody>
      </p:sp>
      <p:sp>
        <p:nvSpPr>
          <p:cNvPr id="9" name="Slide Number Placeholder 8">
            <a:extLst>
              <a:ext uri="{FF2B5EF4-FFF2-40B4-BE49-F238E27FC236}">
                <a16:creationId xmlns:a16="http://schemas.microsoft.com/office/drawing/2014/main" id="{F1A75FE3-6719-4790-AA00-251BC2A6E5AF}"/>
              </a:ext>
            </a:extLst>
          </p:cNvPr>
          <p:cNvSpPr>
            <a:spLocks noGrp="1"/>
          </p:cNvSpPr>
          <p:nvPr>
            <p:ph type="sldNum" sz="quarter" idx="12"/>
          </p:nvPr>
        </p:nvSpPr>
        <p:spPr/>
        <p:txBody>
          <a:bodyPr/>
          <a:lstStyle/>
          <a:p>
            <a:fld id="{27CE633F-9882-4A5C-83A2-1109D0C73261}" type="slidenum">
              <a:rPr lang="en-US" smtClean="0"/>
              <a:t>‹#›</a:t>
            </a:fld>
            <a:endParaRPr lang="en-US"/>
          </a:p>
        </p:txBody>
      </p:sp>
      <p:cxnSp>
        <p:nvCxnSpPr>
          <p:cNvPr id="10" name="Straight Connector 9">
            <a:extLst>
              <a:ext uri="{FF2B5EF4-FFF2-40B4-BE49-F238E27FC236}">
                <a16:creationId xmlns:a16="http://schemas.microsoft.com/office/drawing/2014/main" id="{160F34ED-DA60-4CC2-B735-B0EC5D9FEA35}"/>
              </a:ext>
            </a:extLst>
          </p:cNvPr>
          <p:cNvCxnSpPr>
            <a:cxnSpLocks/>
          </p:cNvCxnSpPr>
          <p:nvPr/>
        </p:nvCxnSpPr>
        <p:spPr>
          <a:xfrm>
            <a:off x="715890" y="356812"/>
            <a:ext cx="0" cy="6492875"/>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490444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69F227-D21C-48B3-828A-6BFA9585E82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DF1DFFF-E5C5-43DF-B71C-7270DB97372C}"/>
              </a:ext>
            </a:extLst>
          </p:cNvPr>
          <p:cNvSpPr>
            <a:spLocks noGrp="1"/>
          </p:cNvSpPr>
          <p:nvPr>
            <p:ph type="dt" sz="half" idx="10"/>
          </p:nvPr>
        </p:nvSpPr>
        <p:spPr/>
        <p:txBody>
          <a:bodyPr/>
          <a:lstStyle/>
          <a:p>
            <a:fld id="{5394102C-F64B-4898-AF6F-5CFA62091459}" type="datetime1">
              <a:rPr lang="fi-FI" smtClean="0"/>
              <a:t>15.2.2023</a:t>
            </a:fld>
            <a:endParaRPr lang="en-US"/>
          </a:p>
        </p:txBody>
      </p:sp>
      <p:sp>
        <p:nvSpPr>
          <p:cNvPr id="4" name="Footer Placeholder 3">
            <a:extLst>
              <a:ext uri="{FF2B5EF4-FFF2-40B4-BE49-F238E27FC236}">
                <a16:creationId xmlns:a16="http://schemas.microsoft.com/office/drawing/2014/main" id="{7EBC03C0-6EB7-4633-967C-12C35768BB58}"/>
              </a:ext>
            </a:extLst>
          </p:cNvPr>
          <p:cNvSpPr>
            <a:spLocks noGrp="1"/>
          </p:cNvSpPr>
          <p:nvPr>
            <p:ph type="ftr" sz="quarter" idx="11"/>
          </p:nvPr>
        </p:nvSpPr>
        <p:spPr/>
        <p:txBody>
          <a:bodyPr/>
          <a:lstStyle/>
          <a:p>
            <a:r>
              <a:rPr lang="en-US"/>
              <a:t>Financial Law Lecture 8</a:t>
            </a:r>
          </a:p>
        </p:txBody>
      </p:sp>
      <p:sp>
        <p:nvSpPr>
          <p:cNvPr id="5" name="Slide Number Placeholder 4">
            <a:extLst>
              <a:ext uri="{FF2B5EF4-FFF2-40B4-BE49-F238E27FC236}">
                <a16:creationId xmlns:a16="http://schemas.microsoft.com/office/drawing/2014/main" id="{30FF4306-91CD-4B7B-8A53-34BE8F997581}"/>
              </a:ext>
            </a:extLst>
          </p:cNvPr>
          <p:cNvSpPr>
            <a:spLocks noGrp="1"/>
          </p:cNvSpPr>
          <p:nvPr>
            <p:ph type="sldNum" sz="quarter" idx="12"/>
          </p:nvPr>
        </p:nvSpPr>
        <p:spPr/>
        <p:txBody>
          <a:bodyPr/>
          <a:lstStyle/>
          <a:p>
            <a:fld id="{27CE633F-9882-4A5C-83A2-1109D0C73261}" type="slidenum">
              <a:rPr lang="en-US" smtClean="0"/>
              <a:t>‹#›</a:t>
            </a:fld>
            <a:endParaRPr lang="en-US"/>
          </a:p>
        </p:txBody>
      </p:sp>
      <p:cxnSp>
        <p:nvCxnSpPr>
          <p:cNvPr id="6" name="Straight Connector 5">
            <a:extLst>
              <a:ext uri="{FF2B5EF4-FFF2-40B4-BE49-F238E27FC236}">
                <a16:creationId xmlns:a16="http://schemas.microsoft.com/office/drawing/2014/main" id="{57596AF9-469C-436D-B7D2-77952EF1825E}"/>
              </a:ext>
            </a:extLst>
          </p:cNvPr>
          <p:cNvCxnSpPr>
            <a:cxnSpLocks/>
          </p:cNvCxnSpPr>
          <p:nvPr/>
        </p:nvCxnSpPr>
        <p:spPr>
          <a:xfrm>
            <a:off x="715890" y="356812"/>
            <a:ext cx="0" cy="6492875"/>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312730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DFF36D6-399B-43E3-84DD-9FC5119ECCE9}"/>
              </a:ext>
            </a:extLst>
          </p:cNvPr>
          <p:cNvSpPr>
            <a:spLocks noGrp="1"/>
          </p:cNvSpPr>
          <p:nvPr>
            <p:ph type="dt" sz="half" idx="10"/>
          </p:nvPr>
        </p:nvSpPr>
        <p:spPr/>
        <p:txBody>
          <a:bodyPr/>
          <a:lstStyle/>
          <a:p>
            <a:fld id="{0A767D37-2E70-4329-9AAF-4A045B79C06F}" type="datetime1">
              <a:rPr lang="fi-FI" smtClean="0"/>
              <a:t>15.2.2023</a:t>
            </a:fld>
            <a:endParaRPr lang="en-US"/>
          </a:p>
        </p:txBody>
      </p:sp>
      <p:sp>
        <p:nvSpPr>
          <p:cNvPr id="3" name="Footer Placeholder 2">
            <a:extLst>
              <a:ext uri="{FF2B5EF4-FFF2-40B4-BE49-F238E27FC236}">
                <a16:creationId xmlns:a16="http://schemas.microsoft.com/office/drawing/2014/main" id="{50234AB7-3B85-4028-A500-5A1BDBF45C56}"/>
              </a:ext>
            </a:extLst>
          </p:cNvPr>
          <p:cNvSpPr>
            <a:spLocks noGrp="1"/>
          </p:cNvSpPr>
          <p:nvPr>
            <p:ph type="ftr" sz="quarter" idx="11"/>
          </p:nvPr>
        </p:nvSpPr>
        <p:spPr/>
        <p:txBody>
          <a:bodyPr/>
          <a:lstStyle/>
          <a:p>
            <a:r>
              <a:rPr lang="en-US"/>
              <a:t>Financial Law Lecture 8</a:t>
            </a:r>
          </a:p>
        </p:txBody>
      </p:sp>
      <p:sp>
        <p:nvSpPr>
          <p:cNvPr id="4" name="Slide Number Placeholder 3">
            <a:extLst>
              <a:ext uri="{FF2B5EF4-FFF2-40B4-BE49-F238E27FC236}">
                <a16:creationId xmlns:a16="http://schemas.microsoft.com/office/drawing/2014/main" id="{AC1F40F0-9909-442F-BBA4-409D061ED027}"/>
              </a:ext>
            </a:extLst>
          </p:cNvPr>
          <p:cNvSpPr>
            <a:spLocks noGrp="1"/>
          </p:cNvSpPr>
          <p:nvPr>
            <p:ph type="sldNum" sz="quarter" idx="12"/>
          </p:nvPr>
        </p:nvSpPr>
        <p:spPr/>
        <p:txBody>
          <a:bodyPr/>
          <a:lstStyle/>
          <a:p>
            <a:fld id="{27CE633F-9882-4A5C-83A2-1109D0C73261}" type="slidenum">
              <a:rPr lang="en-US" smtClean="0"/>
              <a:t>‹#›</a:t>
            </a:fld>
            <a:endParaRPr lang="en-US"/>
          </a:p>
        </p:txBody>
      </p:sp>
      <p:cxnSp>
        <p:nvCxnSpPr>
          <p:cNvPr id="5" name="Straight Connector 4">
            <a:extLst>
              <a:ext uri="{FF2B5EF4-FFF2-40B4-BE49-F238E27FC236}">
                <a16:creationId xmlns:a16="http://schemas.microsoft.com/office/drawing/2014/main" id="{353C1207-D1C8-49E3-8837-E2B89D366FAE}"/>
              </a:ext>
            </a:extLst>
          </p:cNvPr>
          <p:cNvCxnSpPr>
            <a:cxnSpLocks/>
          </p:cNvCxnSpPr>
          <p:nvPr/>
        </p:nvCxnSpPr>
        <p:spPr>
          <a:xfrm>
            <a:off x="715890" y="356812"/>
            <a:ext cx="0" cy="6492875"/>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042959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40F214-646F-4D81-AD12-65628EC987D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EF71768-C3FA-49EF-99EF-06E6C3B2846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2DA6F24-ED6C-4D12-A9D6-EE37FBD6869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8E6AACE-FAFB-4934-8E3C-AB5B216353D8}"/>
              </a:ext>
            </a:extLst>
          </p:cNvPr>
          <p:cNvSpPr>
            <a:spLocks noGrp="1"/>
          </p:cNvSpPr>
          <p:nvPr>
            <p:ph type="dt" sz="half" idx="10"/>
          </p:nvPr>
        </p:nvSpPr>
        <p:spPr/>
        <p:txBody>
          <a:bodyPr/>
          <a:lstStyle/>
          <a:p>
            <a:fld id="{3B5FB6EA-2558-4B47-857C-E4B0DD46E906}" type="datetime1">
              <a:rPr lang="fi-FI" smtClean="0"/>
              <a:t>15.2.2023</a:t>
            </a:fld>
            <a:endParaRPr lang="en-US"/>
          </a:p>
        </p:txBody>
      </p:sp>
      <p:sp>
        <p:nvSpPr>
          <p:cNvPr id="6" name="Footer Placeholder 5">
            <a:extLst>
              <a:ext uri="{FF2B5EF4-FFF2-40B4-BE49-F238E27FC236}">
                <a16:creationId xmlns:a16="http://schemas.microsoft.com/office/drawing/2014/main" id="{181533EA-D0F8-4C79-8721-F190DE2D2DC0}"/>
              </a:ext>
            </a:extLst>
          </p:cNvPr>
          <p:cNvSpPr>
            <a:spLocks noGrp="1"/>
          </p:cNvSpPr>
          <p:nvPr>
            <p:ph type="ftr" sz="quarter" idx="11"/>
          </p:nvPr>
        </p:nvSpPr>
        <p:spPr/>
        <p:txBody>
          <a:bodyPr/>
          <a:lstStyle/>
          <a:p>
            <a:r>
              <a:rPr lang="en-US"/>
              <a:t>Financial Law Lecture 8</a:t>
            </a:r>
          </a:p>
        </p:txBody>
      </p:sp>
      <p:sp>
        <p:nvSpPr>
          <p:cNvPr id="7" name="Slide Number Placeholder 6">
            <a:extLst>
              <a:ext uri="{FF2B5EF4-FFF2-40B4-BE49-F238E27FC236}">
                <a16:creationId xmlns:a16="http://schemas.microsoft.com/office/drawing/2014/main" id="{A059BAC9-F101-4394-BBA4-3D21A3497126}"/>
              </a:ext>
            </a:extLst>
          </p:cNvPr>
          <p:cNvSpPr>
            <a:spLocks noGrp="1"/>
          </p:cNvSpPr>
          <p:nvPr>
            <p:ph type="sldNum" sz="quarter" idx="12"/>
          </p:nvPr>
        </p:nvSpPr>
        <p:spPr/>
        <p:txBody>
          <a:bodyPr/>
          <a:lstStyle/>
          <a:p>
            <a:fld id="{27CE633F-9882-4A5C-83A2-1109D0C73261}" type="slidenum">
              <a:rPr lang="en-US" smtClean="0"/>
              <a:t>‹#›</a:t>
            </a:fld>
            <a:endParaRPr lang="en-US"/>
          </a:p>
        </p:txBody>
      </p:sp>
      <p:cxnSp>
        <p:nvCxnSpPr>
          <p:cNvPr id="8" name="Straight Connector 7">
            <a:extLst>
              <a:ext uri="{FF2B5EF4-FFF2-40B4-BE49-F238E27FC236}">
                <a16:creationId xmlns:a16="http://schemas.microsoft.com/office/drawing/2014/main" id="{0F3A79C9-7EDC-44F6-AC48-5DD98A7695AD}"/>
              </a:ext>
            </a:extLst>
          </p:cNvPr>
          <p:cNvCxnSpPr>
            <a:cxnSpLocks/>
          </p:cNvCxnSpPr>
          <p:nvPr/>
        </p:nvCxnSpPr>
        <p:spPr>
          <a:xfrm>
            <a:off x="715890" y="356812"/>
            <a:ext cx="0" cy="6492875"/>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877243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4CB71F-B6C2-4866-BC97-304F78816E4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55ED73B-8413-478D-80D7-B78B69763B6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91BDF226-1B94-4D2D-98B3-7B932FB17DA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00C4E9A-CA29-4CCD-ACFA-B29F80FBA163}"/>
              </a:ext>
            </a:extLst>
          </p:cNvPr>
          <p:cNvSpPr>
            <a:spLocks noGrp="1"/>
          </p:cNvSpPr>
          <p:nvPr>
            <p:ph type="dt" sz="half" idx="10"/>
          </p:nvPr>
        </p:nvSpPr>
        <p:spPr/>
        <p:txBody>
          <a:bodyPr/>
          <a:lstStyle/>
          <a:p>
            <a:fld id="{1F6BA344-4CBA-41BB-8E78-1D80F2079714}" type="datetime1">
              <a:rPr lang="fi-FI" smtClean="0"/>
              <a:t>15.2.2023</a:t>
            </a:fld>
            <a:endParaRPr lang="en-US"/>
          </a:p>
        </p:txBody>
      </p:sp>
      <p:sp>
        <p:nvSpPr>
          <p:cNvPr id="6" name="Footer Placeholder 5">
            <a:extLst>
              <a:ext uri="{FF2B5EF4-FFF2-40B4-BE49-F238E27FC236}">
                <a16:creationId xmlns:a16="http://schemas.microsoft.com/office/drawing/2014/main" id="{71A5B7BE-3F1B-4FF3-B1D7-6E39B99D07BD}"/>
              </a:ext>
            </a:extLst>
          </p:cNvPr>
          <p:cNvSpPr>
            <a:spLocks noGrp="1"/>
          </p:cNvSpPr>
          <p:nvPr>
            <p:ph type="ftr" sz="quarter" idx="11"/>
          </p:nvPr>
        </p:nvSpPr>
        <p:spPr/>
        <p:txBody>
          <a:bodyPr/>
          <a:lstStyle/>
          <a:p>
            <a:r>
              <a:rPr lang="en-US"/>
              <a:t>Financial Law Lecture 8</a:t>
            </a:r>
          </a:p>
        </p:txBody>
      </p:sp>
      <p:sp>
        <p:nvSpPr>
          <p:cNvPr id="7" name="Slide Number Placeholder 6">
            <a:extLst>
              <a:ext uri="{FF2B5EF4-FFF2-40B4-BE49-F238E27FC236}">
                <a16:creationId xmlns:a16="http://schemas.microsoft.com/office/drawing/2014/main" id="{142F18F1-E27E-470E-AE13-4755DEE63A32}"/>
              </a:ext>
            </a:extLst>
          </p:cNvPr>
          <p:cNvSpPr>
            <a:spLocks noGrp="1"/>
          </p:cNvSpPr>
          <p:nvPr>
            <p:ph type="sldNum" sz="quarter" idx="12"/>
          </p:nvPr>
        </p:nvSpPr>
        <p:spPr/>
        <p:txBody>
          <a:bodyPr/>
          <a:lstStyle/>
          <a:p>
            <a:fld id="{27CE633F-9882-4A5C-83A2-1109D0C73261}" type="slidenum">
              <a:rPr lang="en-US" smtClean="0"/>
              <a:t>‹#›</a:t>
            </a:fld>
            <a:endParaRPr lang="en-US"/>
          </a:p>
        </p:txBody>
      </p:sp>
      <p:cxnSp>
        <p:nvCxnSpPr>
          <p:cNvPr id="8" name="Straight Connector 7">
            <a:extLst>
              <a:ext uri="{FF2B5EF4-FFF2-40B4-BE49-F238E27FC236}">
                <a16:creationId xmlns:a16="http://schemas.microsoft.com/office/drawing/2014/main" id="{00F08750-B7F2-4119-B151-68DE77481335}"/>
              </a:ext>
            </a:extLst>
          </p:cNvPr>
          <p:cNvCxnSpPr>
            <a:cxnSpLocks/>
          </p:cNvCxnSpPr>
          <p:nvPr/>
        </p:nvCxnSpPr>
        <p:spPr>
          <a:xfrm>
            <a:off x="715890" y="356812"/>
            <a:ext cx="0" cy="6492875"/>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019892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FDA4224-F4E4-47A4-ACF7-2317493908A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1679907-DC49-4B86-A34C-C97DBC26A93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5DBC8A0-34FC-4B6E-B42B-A721267D890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b="1" i="0" cap="all" spc="100" baseline="0">
                <a:solidFill>
                  <a:schemeClr val="tx1">
                    <a:tint val="75000"/>
                  </a:schemeClr>
                </a:solidFill>
              </a:defRPr>
            </a:lvl1pPr>
          </a:lstStyle>
          <a:p>
            <a:fld id="{E46CD8EF-977A-4B9C-B7BC-A1769113EAAE}" type="datetime1">
              <a:rPr lang="fi-FI" smtClean="0"/>
              <a:t>15.2.2023</a:t>
            </a:fld>
            <a:endParaRPr lang="en-US" dirty="0"/>
          </a:p>
        </p:txBody>
      </p:sp>
      <p:sp>
        <p:nvSpPr>
          <p:cNvPr id="5" name="Footer Placeholder 4">
            <a:extLst>
              <a:ext uri="{FF2B5EF4-FFF2-40B4-BE49-F238E27FC236}">
                <a16:creationId xmlns:a16="http://schemas.microsoft.com/office/drawing/2014/main" id="{609AC0B6-4CC4-4E41-8A4D-F62E17F2857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b="1" i="0" cap="all" spc="100" baseline="0">
                <a:solidFill>
                  <a:schemeClr val="tx1">
                    <a:tint val="75000"/>
                  </a:schemeClr>
                </a:solidFill>
              </a:defRPr>
            </a:lvl1pPr>
          </a:lstStyle>
          <a:p>
            <a:r>
              <a:rPr lang="en-US"/>
              <a:t>Financial Law Lecture 8</a:t>
            </a:r>
          </a:p>
        </p:txBody>
      </p:sp>
      <p:sp>
        <p:nvSpPr>
          <p:cNvPr id="6" name="Slide Number Placeholder 5">
            <a:extLst>
              <a:ext uri="{FF2B5EF4-FFF2-40B4-BE49-F238E27FC236}">
                <a16:creationId xmlns:a16="http://schemas.microsoft.com/office/drawing/2014/main" id="{F6C0E9BD-90BD-46AE-8A0D-06796ADB760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b="1" i="0" cap="all" spc="100" baseline="0">
                <a:solidFill>
                  <a:schemeClr val="tx1">
                    <a:tint val="75000"/>
                  </a:schemeClr>
                </a:solidFill>
              </a:defRPr>
            </a:lvl1pPr>
          </a:lstStyle>
          <a:p>
            <a:fld id="{27CE633F-9882-4A5C-83A2-1109D0C73261}" type="slidenum">
              <a:rPr lang="en-US" smtClean="0"/>
              <a:pPr/>
              <a:t>‹#›</a:t>
            </a:fld>
            <a:endParaRPr lang="en-US"/>
          </a:p>
        </p:txBody>
      </p:sp>
    </p:spTree>
    <p:extLst>
      <p:ext uri="{BB962C8B-B14F-4D97-AF65-F5344CB8AC3E}">
        <p14:creationId xmlns:p14="http://schemas.microsoft.com/office/powerpoint/2010/main" val="3407372895"/>
      </p:ext>
    </p:extLst>
  </p:cSld>
  <p:clrMap bg1="lt1" tx1="dk1" bg2="lt2" tx2="dk2" accent1="accent1" accent2="accent2" accent3="accent3" accent4="accent4" accent5="accent5" accent6="accent6" hlink="hlink" folHlink="folHlink"/>
  <p:sldLayoutIdLst>
    <p:sldLayoutId id="2147483751" r:id="rId1"/>
    <p:sldLayoutId id="2147483752" r:id="rId2"/>
    <p:sldLayoutId id="2147483753" r:id="rId3"/>
    <p:sldLayoutId id="2147483754" r:id="rId4"/>
    <p:sldLayoutId id="2147483755" r:id="rId5"/>
    <p:sldLayoutId id="2147483756" r:id="rId6"/>
    <p:sldLayoutId id="2147483757" r:id="rId7"/>
    <p:sldLayoutId id="2147483758" r:id="rId8"/>
    <p:sldLayoutId id="2147483759" r:id="rId9"/>
    <p:sldLayoutId id="2147483760" r:id="rId10"/>
    <p:sldLayoutId id="2147483761" r:id="rId11"/>
    <p:sldLayoutId id="2147483763" r:id="rId12"/>
  </p:sldLayoutIdLst>
  <p:hf hdr="0" dt="0"/>
  <p:txStyles>
    <p:titleStyle>
      <a:lvl1pPr algn="l" defTabSz="914400" rtl="0" eaLnBrk="1" latinLnBrk="0" hangingPunct="1">
        <a:lnSpc>
          <a:spcPct val="90000"/>
        </a:lnSpc>
        <a:spcBef>
          <a:spcPct val="0"/>
        </a:spcBef>
        <a:buNone/>
        <a:defRPr sz="48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8.jpeg"/><Relationship Id="rId3" Type="http://schemas.openxmlformats.org/officeDocument/2006/relationships/image" Target="../media/image3.svg"/><Relationship Id="rId7" Type="http://schemas.openxmlformats.org/officeDocument/2006/relationships/image" Target="../media/image7.sv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svg"/><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1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1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13.xml.rels><?xml version="1.0" encoding="UTF-8" standalone="yes"?>
<Relationships xmlns="http://schemas.openxmlformats.org/package/2006/relationships"><Relationship Id="rId8" Type="http://schemas.openxmlformats.org/officeDocument/2006/relationships/diagramLayout" Target="../diagrams/layout13.xml"/><Relationship Id="rId3" Type="http://schemas.openxmlformats.org/officeDocument/2006/relationships/diagramLayout" Target="../diagrams/layout12.xml"/><Relationship Id="rId7" Type="http://schemas.openxmlformats.org/officeDocument/2006/relationships/diagramData" Target="../diagrams/data13.xml"/><Relationship Id="rId2" Type="http://schemas.openxmlformats.org/officeDocument/2006/relationships/diagramData" Target="../diagrams/data12.xml"/><Relationship Id="rId1" Type="http://schemas.openxmlformats.org/officeDocument/2006/relationships/slideLayout" Target="../slideLayouts/slideLayout4.xml"/><Relationship Id="rId6" Type="http://schemas.microsoft.com/office/2007/relationships/diagramDrawing" Target="../diagrams/drawing12.xml"/><Relationship Id="rId11" Type="http://schemas.microsoft.com/office/2007/relationships/diagramDrawing" Target="../diagrams/drawing13.xml"/><Relationship Id="rId5" Type="http://schemas.openxmlformats.org/officeDocument/2006/relationships/diagramColors" Target="../diagrams/colors12.xml"/><Relationship Id="rId10" Type="http://schemas.openxmlformats.org/officeDocument/2006/relationships/diagramColors" Target="../diagrams/colors13.xml"/><Relationship Id="rId4" Type="http://schemas.openxmlformats.org/officeDocument/2006/relationships/diagramQuickStyle" Target="../diagrams/quickStyle12.xml"/><Relationship Id="rId9" Type="http://schemas.openxmlformats.org/officeDocument/2006/relationships/diagramQuickStyle" Target="../diagrams/quickStyle13.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14.xml"/><Relationship Id="rId2" Type="http://schemas.openxmlformats.org/officeDocument/2006/relationships/diagramData" Target="../diagrams/data14.xml"/><Relationship Id="rId1" Type="http://schemas.openxmlformats.org/officeDocument/2006/relationships/slideLayout" Target="../slideLayouts/slideLayout12.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1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1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1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1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1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1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CE3C5560-7A9C-489F-9148-18C5E1D0F0B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flip="none" rotWithShape="1">
            <a:gsLst>
              <a:gs pos="100000">
                <a:schemeClr val="accent4"/>
              </a:gs>
              <a:gs pos="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Otsikko 1">
            <a:extLst>
              <a:ext uri="{FF2B5EF4-FFF2-40B4-BE49-F238E27FC236}">
                <a16:creationId xmlns:a16="http://schemas.microsoft.com/office/drawing/2014/main" id="{7A1A1E62-2EDA-4AC0-B5A4-A26555957529}"/>
              </a:ext>
            </a:extLst>
          </p:cNvPr>
          <p:cNvSpPr>
            <a:spLocks noGrp="1"/>
          </p:cNvSpPr>
          <p:nvPr>
            <p:ph type="ctrTitle"/>
          </p:nvPr>
        </p:nvSpPr>
        <p:spPr>
          <a:xfrm>
            <a:off x="1578043" y="590062"/>
            <a:ext cx="5309140" cy="2838938"/>
          </a:xfrm>
        </p:spPr>
        <p:txBody>
          <a:bodyPr>
            <a:normAutofit/>
          </a:bodyPr>
          <a:lstStyle/>
          <a:p>
            <a:r>
              <a:rPr lang="fi-FI" sz="5400">
                <a:solidFill>
                  <a:schemeClr val="bg1"/>
                </a:solidFill>
              </a:rPr>
              <a:t>Financial Law </a:t>
            </a:r>
          </a:p>
        </p:txBody>
      </p:sp>
      <p:sp>
        <p:nvSpPr>
          <p:cNvPr id="3" name="Alaotsikko 2">
            <a:extLst>
              <a:ext uri="{FF2B5EF4-FFF2-40B4-BE49-F238E27FC236}">
                <a16:creationId xmlns:a16="http://schemas.microsoft.com/office/drawing/2014/main" id="{7F728408-87CC-42E6-9F3A-9CCE5C3CE9B8}"/>
              </a:ext>
            </a:extLst>
          </p:cNvPr>
          <p:cNvSpPr>
            <a:spLocks noGrp="1"/>
          </p:cNvSpPr>
          <p:nvPr>
            <p:ph type="subTitle" idx="1"/>
          </p:nvPr>
        </p:nvSpPr>
        <p:spPr>
          <a:xfrm>
            <a:off x="1578044" y="3739764"/>
            <a:ext cx="4517954" cy="1198120"/>
          </a:xfrm>
        </p:spPr>
        <p:txBody>
          <a:bodyPr>
            <a:normAutofit/>
          </a:bodyPr>
          <a:lstStyle/>
          <a:p>
            <a:r>
              <a:rPr lang="fi-FI" sz="2000" dirty="0" err="1">
                <a:solidFill>
                  <a:schemeClr val="bg1"/>
                </a:solidFill>
              </a:rPr>
              <a:t>Lecture</a:t>
            </a:r>
            <a:r>
              <a:rPr lang="fi-FI" sz="2000" dirty="0">
                <a:solidFill>
                  <a:schemeClr val="bg1"/>
                </a:solidFill>
              </a:rPr>
              <a:t> 8</a:t>
            </a:r>
          </a:p>
          <a:p>
            <a:r>
              <a:rPr lang="fi-FI" sz="2000" dirty="0">
                <a:solidFill>
                  <a:schemeClr val="bg1"/>
                </a:solidFill>
              </a:rPr>
              <a:t>Public </a:t>
            </a:r>
            <a:r>
              <a:rPr lang="fi-FI" sz="2000" dirty="0" err="1">
                <a:solidFill>
                  <a:schemeClr val="bg1"/>
                </a:solidFill>
              </a:rPr>
              <a:t>Bids</a:t>
            </a:r>
            <a:endParaRPr lang="fi-FI" sz="2000" dirty="0">
              <a:solidFill>
                <a:schemeClr val="bg1"/>
              </a:solidFill>
            </a:endParaRPr>
          </a:p>
          <a:p>
            <a:r>
              <a:rPr lang="fi-FI" sz="2000" dirty="0" err="1">
                <a:solidFill>
                  <a:schemeClr val="bg1"/>
                </a:solidFill>
              </a:rPr>
              <a:t>Mandatory</a:t>
            </a:r>
            <a:r>
              <a:rPr lang="fi-FI" sz="2000" dirty="0">
                <a:solidFill>
                  <a:schemeClr val="bg1"/>
                </a:solidFill>
              </a:rPr>
              <a:t> </a:t>
            </a:r>
            <a:r>
              <a:rPr lang="fi-FI" sz="2000" dirty="0" err="1">
                <a:solidFill>
                  <a:schemeClr val="bg1"/>
                </a:solidFill>
              </a:rPr>
              <a:t>bids</a:t>
            </a:r>
            <a:r>
              <a:rPr lang="fi-FI" sz="2000" dirty="0">
                <a:solidFill>
                  <a:schemeClr val="bg1"/>
                </a:solidFill>
              </a:rPr>
              <a:t> </a:t>
            </a:r>
          </a:p>
        </p:txBody>
      </p:sp>
      <p:sp>
        <p:nvSpPr>
          <p:cNvPr id="20" name="Graphic 13">
            <a:extLst>
              <a:ext uri="{FF2B5EF4-FFF2-40B4-BE49-F238E27FC236}">
                <a16:creationId xmlns:a16="http://schemas.microsoft.com/office/drawing/2014/main" id="{C5CB530E-515E-412C-9DF1-5F8FFBD6F38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236" y="1606411"/>
            <a:ext cx="139038" cy="139038"/>
          </a:xfrm>
          <a:custGeom>
            <a:avLst/>
            <a:gdLst>
              <a:gd name="connsiteX0" fmla="*/ 129601 w 139038"/>
              <a:gd name="connsiteY0" fmla="*/ 60082 h 139038"/>
              <a:gd name="connsiteX1" fmla="*/ 78956 w 139038"/>
              <a:gd name="connsiteY1" fmla="*/ 60082 h 139038"/>
              <a:gd name="connsiteX2" fmla="*/ 78956 w 139038"/>
              <a:gd name="connsiteY2" fmla="*/ 9437 h 139038"/>
              <a:gd name="connsiteX3" fmla="*/ 69519 w 139038"/>
              <a:gd name="connsiteY3" fmla="*/ 0 h 139038"/>
              <a:gd name="connsiteX4" fmla="*/ 60082 w 139038"/>
              <a:gd name="connsiteY4" fmla="*/ 9437 h 139038"/>
              <a:gd name="connsiteX5" fmla="*/ 60082 w 139038"/>
              <a:gd name="connsiteY5" fmla="*/ 60082 h 139038"/>
              <a:gd name="connsiteX6" fmla="*/ 9437 w 139038"/>
              <a:gd name="connsiteY6" fmla="*/ 60082 h 139038"/>
              <a:gd name="connsiteX7" fmla="*/ 0 w 139038"/>
              <a:gd name="connsiteY7" fmla="*/ 69519 h 139038"/>
              <a:gd name="connsiteX8" fmla="*/ 9437 w 139038"/>
              <a:gd name="connsiteY8" fmla="*/ 78956 h 139038"/>
              <a:gd name="connsiteX9" fmla="*/ 60082 w 139038"/>
              <a:gd name="connsiteY9" fmla="*/ 78956 h 139038"/>
              <a:gd name="connsiteX10" fmla="*/ 60082 w 139038"/>
              <a:gd name="connsiteY10" fmla="*/ 129601 h 139038"/>
              <a:gd name="connsiteX11" fmla="*/ 69519 w 139038"/>
              <a:gd name="connsiteY11" fmla="*/ 139038 h 139038"/>
              <a:gd name="connsiteX12" fmla="*/ 78956 w 139038"/>
              <a:gd name="connsiteY12" fmla="*/ 129601 h 139038"/>
              <a:gd name="connsiteX13" fmla="*/ 78956 w 139038"/>
              <a:gd name="connsiteY13" fmla="*/ 78956 h 139038"/>
              <a:gd name="connsiteX14" fmla="*/ 129601 w 139038"/>
              <a:gd name="connsiteY14" fmla="*/ 78956 h 139038"/>
              <a:gd name="connsiteX15" fmla="*/ 139038 w 139038"/>
              <a:gd name="connsiteY15" fmla="*/ 69519 h 139038"/>
              <a:gd name="connsiteX16" fmla="*/ 129601 w 139038"/>
              <a:gd name="connsiteY16" fmla="*/ 60082 h 139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39038" h="139038">
                <a:moveTo>
                  <a:pt x="129601" y="60082"/>
                </a:moveTo>
                <a:lnTo>
                  <a:pt x="78956" y="60082"/>
                </a:lnTo>
                <a:lnTo>
                  <a:pt x="78956" y="9437"/>
                </a:lnTo>
                <a:cubicBezTo>
                  <a:pt x="78956" y="4225"/>
                  <a:pt x="74731" y="0"/>
                  <a:pt x="69519" y="0"/>
                </a:cubicBezTo>
                <a:cubicBezTo>
                  <a:pt x="64307" y="0"/>
                  <a:pt x="60082" y="4225"/>
                  <a:pt x="60082" y="9437"/>
                </a:cubicBezTo>
                <a:lnTo>
                  <a:pt x="60082" y="60082"/>
                </a:lnTo>
                <a:lnTo>
                  <a:pt x="9437" y="60082"/>
                </a:lnTo>
                <a:cubicBezTo>
                  <a:pt x="4225" y="60082"/>
                  <a:pt x="0" y="64307"/>
                  <a:pt x="0" y="69519"/>
                </a:cubicBezTo>
                <a:cubicBezTo>
                  <a:pt x="0" y="74731"/>
                  <a:pt x="4225" y="78956"/>
                  <a:pt x="9437" y="78956"/>
                </a:cubicBezTo>
                <a:lnTo>
                  <a:pt x="60082" y="78956"/>
                </a:lnTo>
                <a:lnTo>
                  <a:pt x="60082" y="129601"/>
                </a:lnTo>
                <a:cubicBezTo>
                  <a:pt x="60082" y="134813"/>
                  <a:pt x="64307" y="139038"/>
                  <a:pt x="69519" y="139038"/>
                </a:cubicBezTo>
                <a:cubicBezTo>
                  <a:pt x="74731" y="139038"/>
                  <a:pt x="78956" y="134813"/>
                  <a:pt x="78956" y="129601"/>
                </a:cubicBezTo>
                <a:lnTo>
                  <a:pt x="78956" y="78956"/>
                </a:lnTo>
                <a:lnTo>
                  <a:pt x="129601" y="78956"/>
                </a:lnTo>
                <a:cubicBezTo>
                  <a:pt x="134813" y="78956"/>
                  <a:pt x="139038" y="74731"/>
                  <a:pt x="139038" y="69519"/>
                </a:cubicBezTo>
                <a:cubicBezTo>
                  <a:pt x="139038" y="64307"/>
                  <a:pt x="134813" y="60082"/>
                  <a:pt x="129601" y="60082"/>
                </a:cubicBezTo>
                <a:close/>
              </a:path>
            </a:pathLst>
          </a:custGeom>
          <a:solidFill>
            <a:schemeClr val="bg1"/>
          </a:solidFill>
          <a:ln w="603" cap="flat">
            <a:noFill/>
            <a:prstDash val="solid"/>
            <a:miter/>
          </a:ln>
        </p:spPr>
        <p:txBody>
          <a:bodyPr rtlCol="0" anchor="ctr"/>
          <a:lstStyle/>
          <a:p>
            <a:endParaRPr lang="en-US"/>
          </a:p>
        </p:txBody>
      </p:sp>
      <p:sp>
        <p:nvSpPr>
          <p:cNvPr id="22" name="Graphic 12">
            <a:extLst>
              <a:ext uri="{FF2B5EF4-FFF2-40B4-BE49-F238E27FC236}">
                <a16:creationId xmlns:a16="http://schemas.microsoft.com/office/drawing/2014/main" id="{712D4376-A578-4FF1-94FC-245E7A6A48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8014" y="1835705"/>
            <a:ext cx="91138" cy="91138"/>
          </a:xfrm>
          <a:custGeom>
            <a:avLst/>
            <a:gdLst>
              <a:gd name="connsiteX0" fmla="*/ 91138 w 91138"/>
              <a:gd name="connsiteY0" fmla="*/ 45569 h 91138"/>
              <a:gd name="connsiteX1" fmla="*/ 45569 w 91138"/>
              <a:gd name="connsiteY1" fmla="*/ 91138 h 91138"/>
              <a:gd name="connsiteX2" fmla="*/ 0 w 91138"/>
              <a:gd name="connsiteY2" fmla="*/ 45569 h 91138"/>
              <a:gd name="connsiteX3" fmla="*/ 45569 w 91138"/>
              <a:gd name="connsiteY3" fmla="*/ 0 h 91138"/>
              <a:gd name="connsiteX4" fmla="*/ 91138 w 91138"/>
              <a:gd name="connsiteY4" fmla="*/ 45569 h 911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chemeClr val="bg1"/>
          </a:solidFill>
          <a:ln w="422" cap="flat">
            <a:noFill/>
            <a:prstDash val="solid"/>
            <a:miter/>
          </a:ln>
        </p:spPr>
        <p:txBody>
          <a:bodyPr rtlCol="0" anchor="ctr"/>
          <a:lstStyle/>
          <a:p>
            <a:endParaRPr lang="en-US"/>
          </a:p>
        </p:txBody>
      </p:sp>
      <p:sp>
        <p:nvSpPr>
          <p:cNvPr id="24" name="Graphic 15">
            <a:extLst>
              <a:ext uri="{FF2B5EF4-FFF2-40B4-BE49-F238E27FC236}">
                <a16:creationId xmlns:a16="http://schemas.microsoft.com/office/drawing/2014/main" id="{AEA7509D-F04F-40CB-A0B3-EEF16499CC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53696" y="2060130"/>
            <a:ext cx="127713" cy="127713"/>
          </a:xfrm>
          <a:custGeom>
            <a:avLst/>
            <a:gdLst>
              <a:gd name="connsiteX0" fmla="*/ 63857 w 127713"/>
              <a:gd name="connsiteY0" fmla="*/ 18874 h 127713"/>
              <a:gd name="connsiteX1" fmla="*/ 108839 w 127713"/>
              <a:gd name="connsiteY1" fmla="*/ 63857 h 127713"/>
              <a:gd name="connsiteX2" fmla="*/ 63857 w 127713"/>
              <a:gd name="connsiteY2" fmla="*/ 108839 h 127713"/>
              <a:gd name="connsiteX3" fmla="*/ 18874 w 127713"/>
              <a:gd name="connsiteY3" fmla="*/ 63857 h 127713"/>
              <a:gd name="connsiteX4" fmla="*/ 63857 w 127713"/>
              <a:gd name="connsiteY4" fmla="*/ 18874 h 127713"/>
              <a:gd name="connsiteX5" fmla="*/ 63857 w 127713"/>
              <a:gd name="connsiteY5" fmla="*/ 0 h 127713"/>
              <a:gd name="connsiteX6" fmla="*/ 0 w 127713"/>
              <a:gd name="connsiteY6" fmla="*/ 63857 h 127713"/>
              <a:gd name="connsiteX7" fmla="*/ 63857 w 127713"/>
              <a:gd name="connsiteY7" fmla="*/ 127713 h 127713"/>
              <a:gd name="connsiteX8" fmla="*/ 127713 w 127713"/>
              <a:gd name="connsiteY8" fmla="*/ 63857 h 127713"/>
              <a:gd name="connsiteX9" fmla="*/ 63857 w 127713"/>
              <a:gd name="connsiteY9" fmla="*/ 0 h 1277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7713" h="127713">
                <a:moveTo>
                  <a:pt x="63857" y="18874"/>
                </a:moveTo>
                <a:cubicBezTo>
                  <a:pt x="88700" y="18874"/>
                  <a:pt x="108839" y="39013"/>
                  <a:pt x="108839" y="63857"/>
                </a:cubicBezTo>
                <a:cubicBezTo>
                  <a:pt x="108839" y="88700"/>
                  <a:pt x="88700" y="108839"/>
                  <a:pt x="63857" y="108839"/>
                </a:cubicBezTo>
                <a:cubicBezTo>
                  <a:pt x="39013" y="108839"/>
                  <a:pt x="18874" y="88700"/>
                  <a:pt x="18874" y="63857"/>
                </a:cubicBezTo>
                <a:cubicBezTo>
                  <a:pt x="18898" y="39023"/>
                  <a:pt x="39023" y="18898"/>
                  <a:pt x="63857" y="18874"/>
                </a:cubicBezTo>
                <a:moveTo>
                  <a:pt x="63857" y="0"/>
                </a:moveTo>
                <a:cubicBezTo>
                  <a:pt x="28590" y="0"/>
                  <a:pt x="0" y="28590"/>
                  <a:pt x="0" y="63857"/>
                </a:cubicBezTo>
                <a:cubicBezTo>
                  <a:pt x="0" y="99124"/>
                  <a:pt x="28590" y="127713"/>
                  <a:pt x="63857" y="127713"/>
                </a:cubicBezTo>
                <a:cubicBezTo>
                  <a:pt x="99124" y="127713"/>
                  <a:pt x="127713" y="99124"/>
                  <a:pt x="127713" y="63857"/>
                </a:cubicBezTo>
                <a:cubicBezTo>
                  <a:pt x="127713" y="28590"/>
                  <a:pt x="99124" y="0"/>
                  <a:pt x="63857" y="0"/>
                </a:cubicBezTo>
                <a:close/>
              </a:path>
            </a:pathLst>
          </a:custGeom>
          <a:solidFill>
            <a:schemeClr val="bg1"/>
          </a:solidFill>
          <a:ln w="610" cap="flat">
            <a:noFill/>
            <a:prstDash val="solid"/>
            <a:miter/>
          </a:ln>
        </p:spPr>
        <p:txBody>
          <a:bodyPr rtlCol="0" anchor="ctr"/>
          <a:lstStyle/>
          <a:p>
            <a:endParaRPr lang="en-US"/>
          </a:p>
        </p:txBody>
      </p:sp>
      <p:cxnSp>
        <p:nvCxnSpPr>
          <p:cNvPr id="26" name="Straight Connector 25">
            <a:extLst>
              <a:ext uri="{FF2B5EF4-FFF2-40B4-BE49-F238E27FC236}">
                <a16:creationId xmlns:a16="http://schemas.microsoft.com/office/drawing/2014/main" id="{56020367-4FD5-4596-8E10-C5F095CD8DB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301262" y="3505200"/>
            <a:ext cx="0" cy="3352800"/>
          </a:xfrm>
          <a:prstGeom prst="line">
            <a:avLst/>
          </a:prstGeom>
          <a:ln w="25400" cap="sq">
            <a:solidFill>
              <a:schemeClr val="bg1"/>
            </a:solidFill>
            <a:bevel/>
          </a:ln>
        </p:spPr>
        <p:style>
          <a:lnRef idx="1">
            <a:schemeClr val="accent1"/>
          </a:lnRef>
          <a:fillRef idx="0">
            <a:schemeClr val="accent1"/>
          </a:fillRef>
          <a:effectRef idx="0">
            <a:schemeClr val="accent1"/>
          </a:effectRef>
          <a:fontRef idx="minor">
            <a:schemeClr val="tx1"/>
          </a:fontRef>
        </p:style>
      </p:cxnSp>
      <p:pic>
        <p:nvPicPr>
          <p:cNvPr id="28" name="Graphic 27">
            <a:extLst>
              <a:ext uri="{FF2B5EF4-FFF2-40B4-BE49-F238E27FC236}">
                <a16:creationId xmlns:a16="http://schemas.microsoft.com/office/drawing/2014/main" id="{508BEF50-7B1E-49A4-BC19-5F4F1D755E64}"/>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flipH="1">
            <a:off x="10836425" y="5436655"/>
            <a:ext cx="151536" cy="151536"/>
          </a:xfrm>
          <a:prstGeom prst="rect">
            <a:avLst/>
          </a:prstGeom>
        </p:spPr>
      </p:pic>
      <p:pic>
        <p:nvPicPr>
          <p:cNvPr id="30" name="Graphic 29">
            <a:extLst>
              <a:ext uri="{FF2B5EF4-FFF2-40B4-BE49-F238E27FC236}">
                <a16:creationId xmlns:a16="http://schemas.microsoft.com/office/drawing/2014/main" id="{3FBAD350-5664-4811-A208-657FB882D350}"/>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flipH="1">
            <a:off x="11245175" y="5896734"/>
            <a:ext cx="108625" cy="108625"/>
          </a:xfrm>
          <a:prstGeom prst="rect">
            <a:avLst/>
          </a:prstGeom>
        </p:spPr>
      </p:pic>
      <p:pic>
        <p:nvPicPr>
          <p:cNvPr id="32" name="Graphic 31">
            <a:extLst>
              <a:ext uri="{FF2B5EF4-FFF2-40B4-BE49-F238E27FC236}">
                <a16:creationId xmlns:a16="http://schemas.microsoft.com/office/drawing/2014/main" id="{C39ADB8F-D187-49D7-BDCF-C1B6DC72706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flipH="1">
            <a:off x="10554288" y="6038004"/>
            <a:ext cx="95759" cy="95759"/>
          </a:xfrm>
          <a:prstGeom prst="rect">
            <a:avLst/>
          </a:prstGeom>
        </p:spPr>
      </p:pic>
      <p:pic>
        <p:nvPicPr>
          <p:cNvPr id="4" name="Picture 3">
            <a:extLst>
              <a:ext uri="{FF2B5EF4-FFF2-40B4-BE49-F238E27FC236}">
                <a16:creationId xmlns:a16="http://schemas.microsoft.com/office/drawing/2014/main" id="{99A0186A-025C-4B5B-9EB2-072E33161398}"/>
              </a:ext>
            </a:extLst>
          </p:cNvPr>
          <p:cNvPicPr>
            <a:picLocks noChangeAspect="1"/>
          </p:cNvPicPr>
          <p:nvPr/>
        </p:nvPicPr>
        <p:blipFill rotWithShape="1">
          <a:blip r:embed="rId8"/>
          <a:srcRect r="-1" b="3669"/>
          <a:stretch/>
        </p:blipFill>
        <p:spPr>
          <a:xfrm>
            <a:off x="6740358" y="1606411"/>
            <a:ext cx="5451642" cy="5251590"/>
          </a:xfrm>
          <a:custGeom>
            <a:avLst/>
            <a:gdLst/>
            <a:ahLst/>
            <a:cxnLst/>
            <a:rect l="l" t="t" r="r" b="b"/>
            <a:pathLst>
              <a:path w="5923214" h="5705857">
                <a:moveTo>
                  <a:pt x="3612238" y="0"/>
                </a:moveTo>
                <a:cubicBezTo>
                  <a:pt x="4485043" y="0"/>
                  <a:pt x="5285549" y="309553"/>
                  <a:pt x="5909957" y="824860"/>
                </a:cubicBezTo>
                <a:lnTo>
                  <a:pt x="5923214" y="836909"/>
                </a:lnTo>
                <a:lnTo>
                  <a:pt x="5923214" y="5705857"/>
                </a:lnTo>
                <a:lnTo>
                  <a:pt x="672237" y="5705857"/>
                </a:lnTo>
                <a:lnTo>
                  <a:pt x="616914" y="5631875"/>
                </a:lnTo>
                <a:cubicBezTo>
                  <a:pt x="227427" y="5055358"/>
                  <a:pt x="0" y="4360357"/>
                  <a:pt x="0" y="3612238"/>
                </a:cubicBezTo>
                <a:cubicBezTo>
                  <a:pt x="0" y="1617255"/>
                  <a:pt x="1617255" y="0"/>
                  <a:pt x="3612238" y="0"/>
                </a:cubicBezTo>
                <a:close/>
              </a:path>
            </a:pathLst>
          </a:custGeom>
        </p:spPr>
      </p:pic>
    </p:spTree>
    <p:extLst>
      <p:ext uri="{BB962C8B-B14F-4D97-AF65-F5344CB8AC3E}">
        <p14:creationId xmlns:p14="http://schemas.microsoft.com/office/powerpoint/2010/main" val="8728225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B6CF5F04-F23E-4F5C-851E-3DF9C9186615}"/>
              </a:ext>
            </a:extLst>
          </p:cNvPr>
          <p:cNvSpPr>
            <a:spLocks noGrp="1"/>
          </p:cNvSpPr>
          <p:nvPr>
            <p:ph type="ctrTitle"/>
          </p:nvPr>
        </p:nvSpPr>
        <p:spPr/>
        <p:txBody>
          <a:bodyPr/>
          <a:lstStyle/>
          <a:p>
            <a:pPr algn="ctr"/>
            <a:r>
              <a:rPr lang="fi-FI" dirty="0"/>
              <a:t>Company </a:t>
            </a:r>
            <a:r>
              <a:rPr lang="fi-FI" dirty="0" err="1"/>
              <a:t>law</a:t>
            </a:r>
            <a:r>
              <a:rPr lang="fi-FI" dirty="0"/>
              <a:t> </a:t>
            </a:r>
            <a:r>
              <a:rPr lang="fi-FI" dirty="0" err="1"/>
              <a:t>based</a:t>
            </a:r>
            <a:r>
              <a:rPr lang="fi-FI" dirty="0"/>
              <a:t> </a:t>
            </a:r>
            <a:r>
              <a:rPr lang="fi-FI" dirty="0" err="1"/>
              <a:t>redemption</a:t>
            </a:r>
            <a:r>
              <a:rPr lang="fi-FI" dirty="0"/>
              <a:t>:</a:t>
            </a:r>
            <a:br>
              <a:rPr lang="fi-FI" dirty="0"/>
            </a:br>
            <a:r>
              <a:rPr lang="fi-FI" dirty="0" err="1"/>
              <a:t>Finnish</a:t>
            </a:r>
            <a:r>
              <a:rPr lang="fi-FI" dirty="0"/>
              <a:t> LLCA </a:t>
            </a:r>
            <a:r>
              <a:rPr lang="fi-FI" dirty="0" err="1"/>
              <a:t>Ch</a:t>
            </a:r>
            <a:r>
              <a:rPr lang="fi-FI" dirty="0"/>
              <a:t>. 18 </a:t>
            </a:r>
            <a:r>
              <a:rPr lang="fi-FI" dirty="0" err="1"/>
              <a:t>Sect</a:t>
            </a:r>
            <a:r>
              <a:rPr lang="fi-FI" dirty="0"/>
              <a:t>. 1 </a:t>
            </a:r>
          </a:p>
        </p:txBody>
      </p:sp>
      <p:sp>
        <p:nvSpPr>
          <p:cNvPr id="4" name="Alatunnisteen paikkamerkki 3">
            <a:extLst>
              <a:ext uri="{FF2B5EF4-FFF2-40B4-BE49-F238E27FC236}">
                <a16:creationId xmlns:a16="http://schemas.microsoft.com/office/drawing/2014/main" id="{288DACB2-CE8F-4D4E-B959-C5BE8C1F11DF}"/>
              </a:ext>
            </a:extLst>
          </p:cNvPr>
          <p:cNvSpPr>
            <a:spLocks noGrp="1"/>
          </p:cNvSpPr>
          <p:nvPr>
            <p:ph type="ftr" sz="quarter" idx="16"/>
          </p:nvPr>
        </p:nvSpPr>
        <p:spPr/>
        <p:txBody>
          <a:bodyPr/>
          <a:lstStyle/>
          <a:p>
            <a:pPr>
              <a:defRPr/>
            </a:pPr>
            <a:r>
              <a:rPr lang="fi-FI">
                <a:solidFill>
                  <a:prstClr val="black">
                    <a:tint val="75000"/>
                  </a:prstClr>
                </a:solidFill>
              </a:rPr>
              <a:t>Financial Law Lecture 8</a:t>
            </a:r>
          </a:p>
        </p:txBody>
      </p:sp>
      <p:sp>
        <p:nvSpPr>
          <p:cNvPr id="5" name="Dian numeron paikkamerkki 4">
            <a:extLst>
              <a:ext uri="{FF2B5EF4-FFF2-40B4-BE49-F238E27FC236}">
                <a16:creationId xmlns:a16="http://schemas.microsoft.com/office/drawing/2014/main" id="{C965ADDE-A0A2-41E5-8E02-E4E17533FF03}"/>
              </a:ext>
            </a:extLst>
          </p:cNvPr>
          <p:cNvSpPr>
            <a:spLocks noGrp="1"/>
          </p:cNvSpPr>
          <p:nvPr>
            <p:ph type="sldNum" sz="quarter" idx="17"/>
          </p:nvPr>
        </p:nvSpPr>
        <p:spPr/>
        <p:txBody>
          <a:bodyPr/>
          <a:lstStyle/>
          <a:p>
            <a:pPr>
              <a:defRPr/>
            </a:pPr>
            <a:fld id="{49EFD4B7-1CC6-864B-A72A-C978B70BBA9B}" type="slidenum">
              <a:rPr lang="fi-FI" smtClean="0">
                <a:solidFill>
                  <a:prstClr val="black">
                    <a:tint val="75000"/>
                  </a:prstClr>
                </a:solidFill>
              </a:rPr>
              <a:pPr>
                <a:defRPr/>
              </a:pPr>
              <a:t>10</a:t>
            </a:fld>
            <a:endParaRPr lang="fi-FI">
              <a:solidFill>
                <a:prstClr val="black">
                  <a:tint val="75000"/>
                </a:prstClr>
              </a:solidFill>
            </a:endParaRPr>
          </a:p>
        </p:txBody>
      </p:sp>
      <p:graphicFrame>
        <p:nvGraphicFramePr>
          <p:cNvPr id="11" name="Sisällön paikkamerkki 10">
            <a:extLst>
              <a:ext uri="{FF2B5EF4-FFF2-40B4-BE49-F238E27FC236}">
                <a16:creationId xmlns:a16="http://schemas.microsoft.com/office/drawing/2014/main" id="{07312F3C-7111-49A4-A6E9-D9859B36DACE}"/>
              </a:ext>
            </a:extLst>
          </p:cNvPr>
          <p:cNvGraphicFramePr>
            <a:graphicFrameLocks noGrp="1"/>
          </p:cNvGraphicFramePr>
          <p:nvPr>
            <p:ph sz="quarter" idx="14"/>
            <p:extLst>
              <p:ext uri="{D42A27DB-BD31-4B8C-83A1-F6EECF244321}">
                <p14:modId xmlns:p14="http://schemas.microsoft.com/office/powerpoint/2010/main" val="3629383672"/>
              </p:ext>
            </p:extLst>
          </p:nvPr>
        </p:nvGraphicFramePr>
        <p:xfrm>
          <a:off x="624419" y="1513934"/>
          <a:ext cx="10943165" cy="40033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815909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graphicEl>
                                              <a:dgm id="{191609FF-07A8-42AD-BF86-53749B235F47}"/>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graphicEl>
                                              <a:dgm id="{978B7C32-22AE-4FC9-AF03-F7A6EC5E1765}"/>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graphicEl>
                                              <a:dgm id="{8795FA8A-EEC7-4E65-95C3-AE1032ADE18E}"/>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1" grpId="0">
        <p:bldSub>
          <a:bldDgm bld="one"/>
        </p:bldSub>
      </p:bldGraphic>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EAAF346F-07DC-42B0-BDC6-616CBD76B092}"/>
              </a:ext>
            </a:extLst>
          </p:cNvPr>
          <p:cNvSpPr>
            <a:spLocks noGrp="1"/>
          </p:cNvSpPr>
          <p:nvPr>
            <p:ph type="ctrTitle"/>
          </p:nvPr>
        </p:nvSpPr>
        <p:spPr>
          <a:xfrm>
            <a:off x="624419" y="318135"/>
            <a:ext cx="10943167" cy="1195798"/>
          </a:xfrm>
        </p:spPr>
        <p:txBody>
          <a:bodyPr anchor="t">
            <a:normAutofit/>
          </a:bodyPr>
          <a:lstStyle/>
          <a:p>
            <a:pPr algn="ctr"/>
            <a:r>
              <a:rPr lang="fi-FI" dirty="0" err="1"/>
              <a:t>Consideration</a:t>
            </a:r>
            <a:r>
              <a:rPr lang="fi-FI" dirty="0"/>
              <a:t> to </a:t>
            </a:r>
            <a:r>
              <a:rPr lang="fi-FI" dirty="0" err="1"/>
              <a:t>be</a:t>
            </a:r>
            <a:r>
              <a:rPr lang="fi-FI" dirty="0"/>
              <a:t> </a:t>
            </a:r>
            <a:r>
              <a:rPr lang="fi-FI" dirty="0" err="1"/>
              <a:t>tendered</a:t>
            </a:r>
            <a:r>
              <a:rPr lang="fi-FI" dirty="0"/>
              <a:t> in </a:t>
            </a:r>
            <a:r>
              <a:rPr lang="fi-FI" dirty="0" err="1"/>
              <a:t>mandatory</a:t>
            </a:r>
            <a:r>
              <a:rPr lang="fi-FI" dirty="0"/>
              <a:t> </a:t>
            </a:r>
            <a:r>
              <a:rPr lang="fi-FI" dirty="0" err="1"/>
              <a:t>bids</a:t>
            </a:r>
            <a:endParaRPr lang="fi-FI" dirty="0"/>
          </a:p>
        </p:txBody>
      </p:sp>
      <p:sp>
        <p:nvSpPr>
          <p:cNvPr id="4" name="Alatunnisteen paikkamerkki 3">
            <a:extLst>
              <a:ext uri="{FF2B5EF4-FFF2-40B4-BE49-F238E27FC236}">
                <a16:creationId xmlns:a16="http://schemas.microsoft.com/office/drawing/2014/main" id="{C231EC7E-6A00-4C28-9798-10C4FE781B61}"/>
              </a:ext>
            </a:extLst>
          </p:cNvPr>
          <p:cNvSpPr>
            <a:spLocks noGrp="1"/>
          </p:cNvSpPr>
          <p:nvPr>
            <p:ph type="ftr" sz="quarter" idx="16"/>
          </p:nvPr>
        </p:nvSpPr>
        <p:spPr>
          <a:xfrm>
            <a:off x="6587067" y="5953125"/>
            <a:ext cx="4826000" cy="158750"/>
          </a:xfrm>
        </p:spPr>
        <p:txBody>
          <a:bodyPr anchor="ctr">
            <a:normAutofit/>
          </a:bodyPr>
          <a:lstStyle/>
          <a:p>
            <a:pPr>
              <a:lnSpc>
                <a:spcPct val="90000"/>
              </a:lnSpc>
              <a:spcAft>
                <a:spcPts val="600"/>
              </a:spcAft>
              <a:defRPr/>
            </a:pPr>
            <a:r>
              <a:rPr lang="fi-FI" sz="400">
                <a:solidFill>
                  <a:prstClr val="black">
                    <a:tint val="75000"/>
                  </a:prstClr>
                </a:solidFill>
              </a:rPr>
              <a:t>Financial Law Lecture 8</a:t>
            </a:r>
          </a:p>
        </p:txBody>
      </p:sp>
      <p:sp>
        <p:nvSpPr>
          <p:cNvPr id="5" name="Dian numeron paikkamerkki 4">
            <a:extLst>
              <a:ext uri="{FF2B5EF4-FFF2-40B4-BE49-F238E27FC236}">
                <a16:creationId xmlns:a16="http://schemas.microsoft.com/office/drawing/2014/main" id="{D8D5D025-990B-44D5-A16F-9B40B4E58D86}"/>
              </a:ext>
            </a:extLst>
          </p:cNvPr>
          <p:cNvSpPr>
            <a:spLocks noGrp="1"/>
          </p:cNvSpPr>
          <p:nvPr>
            <p:ph type="sldNum" sz="quarter" idx="17"/>
          </p:nvPr>
        </p:nvSpPr>
        <p:spPr>
          <a:xfrm>
            <a:off x="6587067" y="6297616"/>
            <a:ext cx="4826000" cy="161925"/>
          </a:xfrm>
        </p:spPr>
        <p:txBody>
          <a:bodyPr anchor="ctr">
            <a:normAutofit/>
          </a:bodyPr>
          <a:lstStyle/>
          <a:p>
            <a:pPr>
              <a:lnSpc>
                <a:spcPct val="90000"/>
              </a:lnSpc>
              <a:spcAft>
                <a:spcPts val="600"/>
              </a:spcAft>
              <a:defRPr/>
            </a:pPr>
            <a:fld id="{49EFD4B7-1CC6-864B-A72A-C978B70BBA9B}" type="slidenum">
              <a:rPr lang="fi-FI" sz="500" smtClean="0">
                <a:solidFill>
                  <a:prstClr val="black">
                    <a:tint val="75000"/>
                  </a:prstClr>
                </a:solidFill>
              </a:rPr>
              <a:pPr>
                <a:lnSpc>
                  <a:spcPct val="90000"/>
                </a:lnSpc>
                <a:spcAft>
                  <a:spcPts val="600"/>
                </a:spcAft>
                <a:defRPr/>
              </a:pPr>
              <a:t>11</a:t>
            </a:fld>
            <a:endParaRPr lang="fi-FI" sz="500">
              <a:solidFill>
                <a:prstClr val="black">
                  <a:tint val="75000"/>
                </a:prstClr>
              </a:solidFill>
            </a:endParaRPr>
          </a:p>
        </p:txBody>
      </p:sp>
      <p:graphicFrame>
        <p:nvGraphicFramePr>
          <p:cNvPr id="6" name="Sisällön paikkamerkki 5">
            <a:extLst>
              <a:ext uri="{FF2B5EF4-FFF2-40B4-BE49-F238E27FC236}">
                <a16:creationId xmlns:a16="http://schemas.microsoft.com/office/drawing/2014/main" id="{7D278492-D3C3-4698-B468-F50ABDD3EA9C}"/>
              </a:ext>
            </a:extLst>
          </p:cNvPr>
          <p:cNvGraphicFramePr>
            <a:graphicFrameLocks noGrp="1"/>
          </p:cNvGraphicFramePr>
          <p:nvPr>
            <p:ph sz="quarter" idx="14"/>
            <p:extLst>
              <p:ext uri="{D42A27DB-BD31-4B8C-83A1-F6EECF244321}">
                <p14:modId xmlns:p14="http://schemas.microsoft.com/office/powerpoint/2010/main" val="2758647779"/>
              </p:ext>
            </p:extLst>
          </p:nvPr>
        </p:nvGraphicFramePr>
        <p:xfrm>
          <a:off x="624419" y="1513934"/>
          <a:ext cx="10943165" cy="40033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304679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graphicEl>
                                              <a:dgm id="{F1E7776D-C33C-4B49-A301-35A85AD8BFD3}"/>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graphicEl>
                                              <a:dgm id="{D1473824-F04C-4496-8BBF-B276147E1EF2}"/>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graphicEl>
                                              <a:dgm id="{A2586AED-1A70-4692-A020-0DED8A224742}"/>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Sub>
          <a:bldDgm bld="one"/>
        </p:bldSub>
      </p:bldGraphic>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B9FC819F-D3D6-4F7A-8BE5-50253497AAC8}"/>
              </a:ext>
            </a:extLst>
          </p:cNvPr>
          <p:cNvSpPr>
            <a:spLocks noGrp="1"/>
          </p:cNvSpPr>
          <p:nvPr>
            <p:ph type="title"/>
          </p:nvPr>
        </p:nvSpPr>
        <p:spPr>
          <a:xfrm>
            <a:off x="762002" y="488950"/>
            <a:ext cx="10646833" cy="1079500"/>
          </a:xfrm>
        </p:spPr>
        <p:txBody>
          <a:bodyPr>
            <a:normAutofit fontScale="90000"/>
          </a:bodyPr>
          <a:lstStyle/>
          <a:p>
            <a:pPr algn="ctr">
              <a:lnSpc>
                <a:spcPct val="90000"/>
              </a:lnSpc>
            </a:pPr>
            <a:r>
              <a:rPr lang="fi-FI" b="1" dirty="0" err="1"/>
              <a:t>Consideration</a:t>
            </a:r>
            <a:r>
              <a:rPr lang="fi-FI" b="1" dirty="0"/>
              <a:t> in a </a:t>
            </a:r>
            <a:r>
              <a:rPr lang="fi-FI" b="1" dirty="0" err="1"/>
              <a:t>voluntary</a:t>
            </a:r>
            <a:r>
              <a:rPr lang="fi-FI" b="1" dirty="0"/>
              <a:t> </a:t>
            </a:r>
            <a:r>
              <a:rPr lang="fi-FI" b="1" dirty="0" err="1"/>
              <a:t>bid</a:t>
            </a:r>
            <a:r>
              <a:rPr lang="fi-FI" b="1" dirty="0"/>
              <a:t> (</a:t>
            </a:r>
            <a:r>
              <a:rPr lang="fi-FI" b="1" dirty="0" err="1"/>
              <a:t>national</a:t>
            </a:r>
            <a:r>
              <a:rPr lang="fi-FI" b="1" dirty="0"/>
              <a:t> </a:t>
            </a:r>
            <a:r>
              <a:rPr lang="fi-FI" b="1" dirty="0" err="1"/>
              <a:t>level</a:t>
            </a:r>
            <a:r>
              <a:rPr lang="fi-FI" b="1" dirty="0"/>
              <a:t> </a:t>
            </a:r>
            <a:r>
              <a:rPr lang="fi-FI" b="1" dirty="0" err="1"/>
              <a:t>provisions</a:t>
            </a:r>
            <a:r>
              <a:rPr lang="fi-FI" b="1" dirty="0"/>
              <a:t>) </a:t>
            </a:r>
            <a:br>
              <a:rPr lang="fi-FI" b="1" dirty="0"/>
            </a:br>
            <a:endParaRPr lang="fi-FI" dirty="0"/>
          </a:p>
        </p:txBody>
      </p:sp>
      <p:sp>
        <p:nvSpPr>
          <p:cNvPr id="4" name="Alatunnisteen paikkamerkki 3">
            <a:extLst>
              <a:ext uri="{FF2B5EF4-FFF2-40B4-BE49-F238E27FC236}">
                <a16:creationId xmlns:a16="http://schemas.microsoft.com/office/drawing/2014/main" id="{E85CA80D-56A8-4045-8FA9-39449BCDF932}"/>
              </a:ext>
            </a:extLst>
          </p:cNvPr>
          <p:cNvSpPr>
            <a:spLocks noGrp="1"/>
          </p:cNvSpPr>
          <p:nvPr>
            <p:ph type="ftr" sz="quarter" idx="11"/>
          </p:nvPr>
        </p:nvSpPr>
        <p:spPr>
          <a:xfrm>
            <a:off x="6587067" y="5953125"/>
            <a:ext cx="4826000" cy="158750"/>
          </a:xfrm>
        </p:spPr>
        <p:txBody>
          <a:bodyPr anchor="ctr">
            <a:normAutofit/>
          </a:bodyPr>
          <a:lstStyle/>
          <a:p>
            <a:pPr>
              <a:lnSpc>
                <a:spcPct val="90000"/>
              </a:lnSpc>
              <a:spcAft>
                <a:spcPts val="600"/>
              </a:spcAft>
              <a:defRPr/>
            </a:pPr>
            <a:r>
              <a:rPr lang="fi-FI" sz="400">
                <a:solidFill>
                  <a:prstClr val="black">
                    <a:tint val="75000"/>
                  </a:prstClr>
                </a:solidFill>
              </a:rPr>
              <a:t>Financial Law Lecture 8</a:t>
            </a:r>
          </a:p>
        </p:txBody>
      </p:sp>
      <p:sp>
        <p:nvSpPr>
          <p:cNvPr id="5" name="Dian numeron paikkamerkki 4">
            <a:extLst>
              <a:ext uri="{FF2B5EF4-FFF2-40B4-BE49-F238E27FC236}">
                <a16:creationId xmlns:a16="http://schemas.microsoft.com/office/drawing/2014/main" id="{4FC0CBC7-BA86-4EE0-88A4-1A7AAFDD8175}"/>
              </a:ext>
            </a:extLst>
          </p:cNvPr>
          <p:cNvSpPr>
            <a:spLocks noGrp="1"/>
          </p:cNvSpPr>
          <p:nvPr>
            <p:ph type="sldNum" sz="quarter" idx="12"/>
          </p:nvPr>
        </p:nvSpPr>
        <p:spPr>
          <a:xfrm>
            <a:off x="6587067" y="6297616"/>
            <a:ext cx="4826000" cy="161925"/>
          </a:xfrm>
        </p:spPr>
        <p:txBody>
          <a:bodyPr anchor="ctr">
            <a:normAutofit/>
          </a:bodyPr>
          <a:lstStyle/>
          <a:p>
            <a:pPr>
              <a:lnSpc>
                <a:spcPct val="90000"/>
              </a:lnSpc>
              <a:spcAft>
                <a:spcPts val="600"/>
              </a:spcAft>
              <a:defRPr/>
            </a:pPr>
            <a:fld id="{49EFD4B7-1CC6-864B-A72A-C978B70BBA9B}" type="slidenum">
              <a:rPr lang="fi-FI" sz="500" smtClean="0">
                <a:solidFill>
                  <a:prstClr val="black">
                    <a:tint val="75000"/>
                  </a:prstClr>
                </a:solidFill>
              </a:rPr>
              <a:pPr>
                <a:lnSpc>
                  <a:spcPct val="90000"/>
                </a:lnSpc>
                <a:spcAft>
                  <a:spcPts val="600"/>
                </a:spcAft>
                <a:defRPr/>
              </a:pPr>
              <a:t>12</a:t>
            </a:fld>
            <a:endParaRPr lang="fi-FI" sz="500">
              <a:solidFill>
                <a:prstClr val="black">
                  <a:tint val="75000"/>
                </a:prstClr>
              </a:solidFill>
            </a:endParaRPr>
          </a:p>
        </p:txBody>
      </p:sp>
      <p:graphicFrame>
        <p:nvGraphicFramePr>
          <p:cNvPr id="6" name="Sisällön paikkamerkki 5">
            <a:extLst>
              <a:ext uri="{FF2B5EF4-FFF2-40B4-BE49-F238E27FC236}">
                <a16:creationId xmlns:a16="http://schemas.microsoft.com/office/drawing/2014/main" id="{A637792D-51C5-4910-ACE1-934137FD5549}"/>
              </a:ext>
            </a:extLst>
          </p:cNvPr>
          <p:cNvGraphicFramePr>
            <a:graphicFrameLocks noGrp="1"/>
          </p:cNvGraphicFramePr>
          <p:nvPr>
            <p:ph idx="1"/>
            <p:extLst>
              <p:ext uri="{D42A27DB-BD31-4B8C-83A1-F6EECF244321}">
                <p14:modId xmlns:p14="http://schemas.microsoft.com/office/powerpoint/2010/main" val="2725084581"/>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506845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graphicEl>
                                              <a:dgm id="{21E21455-D0DD-4532-A649-63BD06505C70}"/>
                                            </p:graphic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graphicEl>
                                              <a:dgm id="{D5072C7D-4A94-42F7-ADB8-CA448E321449}"/>
                                            </p:graphic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6">
                                            <p:graphicEl>
                                              <a:dgm id="{6BD747FB-A2CF-4B63-8301-D96F6A603A89}"/>
                                            </p:graphic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6">
                                            <p:graphicEl>
                                              <a:dgm id="{DB36D58F-921B-4363-A764-4083D82A94E7}"/>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graphicEl>
                                              <a:dgm id="{3625AFD0-13A3-42FE-A34B-35C669F569FD}"/>
                                            </p:graphic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6">
                                            <p:graphicEl>
                                              <a:dgm id="{2A9737E3-F344-4E98-A745-81B9DC1F7126}"/>
                                            </p:graphic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6">
                                            <p:graphicEl>
                                              <a:dgm id="{68DA6FA1-6012-4660-9A3E-DDFD5DD2398F}"/>
                                            </p:graphic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6">
                                            <p:graphicEl>
                                              <a:dgm id="{98CB57DF-94F5-4221-BBEA-EC6D7A51A929}"/>
                                            </p:graphic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6">
                                            <p:graphicEl>
                                              <a:dgm id="{F090DEB3-E17B-42CE-9987-A064C0F996CA}"/>
                                            </p:graphic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6">
                                            <p:graphicEl>
                                              <a:dgm id="{408E9FC2-DC17-418F-B9DB-348BAEB4A8E7}"/>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Sub>
          <a:bldDgm bld="one"/>
        </p:bldSub>
      </p:bldGraphic>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F7659D25-0F75-356B-5B00-6C3E26AB5BAA}"/>
              </a:ext>
            </a:extLst>
          </p:cNvPr>
          <p:cNvSpPr>
            <a:spLocks noGrp="1"/>
          </p:cNvSpPr>
          <p:nvPr>
            <p:ph type="title"/>
          </p:nvPr>
        </p:nvSpPr>
        <p:spPr/>
        <p:txBody>
          <a:bodyPr>
            <a:normAutofit fontScale="90000"/>
          </a:bodyPr>
          <a:lstStyle/>
          <a:p>
            <a:pPr algn="ctr"/>
            <a:r>
              <a:rPr lang="fi-FI" dirty="0"/>
              <a:t>(</a:t>
            </a:r>
            <a:r>
              <a:rPr lang="fi-FI" dirty="0" err="1"/>
              <a:t>Voluntary</a:t>
            </a:r>
            <a:r>
              <a:rPr lang="fi-FI" dirty="0"/>
              <a:t>) </a:t>
            </a:r>
            <a:r>
              <a:rPr lang="fi-FI" dirty="0" err="1"/>
              <a:t>Bid</a:t>
            </a:r>
            <a:r>
              <a:rPr lang="fi-FI" dirty="0"/>
              <a:t> Made for </a:t>
            </a:r>
            <a:r>
              <a:rPr lang="fi-FI" dirty="0" err="1"/>
              <a:t>All</a:t>
            </a:r>
            <a:r>
              <a:rPr lang="fi-FI" dirty="0"/>
              <a:t> </a:t>
            </a:r>
            <a:r>
              <a:rPr lang="fi-FI" dirty="0" err="1"/>
              <a:t>Shares</a:t>
            </a:r>
            <a:r>
              <a:rPr lang="fi-FI" dirty="0"/>
              <a:t> – </a:t>
            </a:r>
            <a:br>
              <a:rPr lang="fi-FI" dirty="0"/>
            </a:br>
            <a:r>
              <a:rPr lang="fi-FI" dirty="0" err="1"/>
              <a:t>Other</a:t>
            </a:r>
            <a:r>
              <a:rPr lang="fi-FI" dirty="0"/>
              <a:t> </a:t>
            </a:r>
            <a:r>
              <a:rPr lang="fi-FI" dirty="0" err="1"/>
              <a:t>Bids</a:t>
            </a:r>
            <a:r>
              <a:rPr lang="fi-FI" dirty="0"/>
              <a:t> </a:t>
            </a:r>
          </a:p>
        </p:txBody>
      </p:sp>
      <p:graphicFrame>
        <p:nvGraphicFramePr>
          <p:cNvPr id="8" name="Sisällön paikkamerkki 7">
            <a:extLst>
              <a:ext uri="{FF2B5EF4-FFF2-40B4-BE49-F238E27FC236}">
                <a16:creationId xmlns:a16="http://schemas.microsoft.com/office/drawing/2014/main" id="{BFBF4F29-3F99-19EE-F15B-AB95BB7AA0D1}"/>
              </a:ext>
            </a:extLst>
          </p:cNvPr>
          <p:cNvGraphicFramePr>
            <a:graphicFrameLocks noGrp="1"/>
          </p:cNvGraphicFramePr>
          <p:nvPr>
            <p:ph sz="half" idx="1"/>
            <p:extLst>
              <p:ext uri="{D42A27DB-BD31-4B8C-83A1-F6EECF244321}">
                <p14:modId xmlns:p14="http://schemas.microsoft.com/office/powerpoint/2010/main" val="1921074913"/>
              </p:ext>
            </p:extLst>
          </p:nvPr>
        </p:nvGraphicFramePr>
        <p:xfrm>
          <a:off x="838200" y="1825625"/>
          <a:ext cx="5181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9" name="Sisällön paikkamerkki 8">
            <a:extLst>
              <a:ext uri="{FF2B5EF4-FFF2-40B4-BE49-F238E27FC236}">
                <a16:creationId xmlns:a16="http://schemas.microsoft.com/office/drawing/2014/main" id="{A0449AAA-DF93-9584-1E5C-3C38BB6D1347}"/>
              </a:ext>
            </a:extLst>
          </p:cNvPr>
          <p:cNvGraphicFramePr>
            <a:graphicFrameLocks noGrp="1"/>
          </p:cNvGraphicFramePr>
          <p:nvPr>
            <p:ph sz="half" idx="2"/>
            <p:extLst>
              <p:ext uri="{D42A27DB-BD31-4B8C-83A1-F6EECF244321}">
                <p14:modId xmlns:p14="http://schemas.microsoft.com/office/powerpoint/2010/main" val="1083960045"/>
              </p:ext>
            </p:extLst>
          </p:nvPr>
        </p:nvGraphicFramePr>
        <p:xfrm>
          <a:off x="6172200" y="1825625"/>
          <a:ext cx="5181600" cy="4351338"/>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4" name="Alatunnisteen paikkamerkki 3">
            <a:extLst>
              <a:ext uri="{FF2B5EF4-FFF2-40B4-BE49-F238E27FC236}">
                <a16:creationId xmlns:a16="http://schemas.microsoft.com/office/drawing/2014/main" id="{D6F1CEC7-4130-1F08-CCA2-2AC758712565}"/>
              </a:ext>
            </a:extLst>
          </p:cNvPr>
          <p:cNvSpPr>
            <a:spLocks noGrp="1"/>
          </p:cNvSpPr>
          <p:nvPr>
            <p:ph type="ftr" sz="quarter" idx="11"/>
          </p:nvPr>
        </p:nvSpPr>
        <p:spPr/>
        <p:txBody>
          <a:bodyPr/>
          <a:lstStyle/>
          <a:p>
            <a:r>
              <a:rPr lang="en-US"/>
              <a:t>Financial Law Lecture 8</a:t>
            </a:r>
          </a:p>
        </p:txBody>
      </p:sp>
      <p:sp>
        <p:nvSpPr>
          <p:cNvPr id="5" name="Dian numeron paikkamerkki 4">
            <a:extLst>
              <a:ext uri="{FF2B5EF4-FFF2-40B4-BE49-F238E27FC236}">
                <a16:creationId xmlns:a16="http://schemas.microsoft.com/office/drawing/2014/main" id="{AD5DFA1C-CCA3-4505-84D0-8F156C23D4D6}"/>
              </a:ext>
            </a:extLst>
          </p:cNvPr>
          <p:cNvSpPr>
            <a:spLocks noGrp="1"/>
          </p:cNvSpPr>
          <p:nvPr>
            <p:ph type="sldNum" sz="quarter" idx="12"/>
          </p:nvPr>
        </p:nvSpPr>
        <p:spPr/>
        <p:txBody>
          <a:bodyPr/>
          <a:lstStyle/>
          <a:p>
            <a:fld id="{27CE633F-9882-4A5C-83A2-1109D0C73261}" type="slidenum">
              <a:rPr lang="en-US" smtClean="0"/>
              <a:t>13</a:t>
            </a:fld>
            <a:endParaRPr lang="en-US"/>
          </a:p>
        </p:txBody>
      </p:sp>
    </p:spTree>
    <p:extLst>
      <p:ext uri="{BB962C8B-B14F-4D97-AF65-F5344CB8AC3E}">
        <p14:creationId xmlns:p14="http://schemas.microsoft.com/office/powerpoint/2010/main" val="38810734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graphicEl>
                                              <a:dgm id="{1FC920F8-A3AB-4CAB-9ACB-BB7877792E10}"/>
                                            </p:graphic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
                                            <p:graphicEl>
                                              <a:dgm id="{454B87F5-3702-409C-B74B-CE22CBAFB637}"/>
                                            </p:graphic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8">
                                            <p:graphicEl>
                                              <a:dgm id="{5046688C-4653-4A15-AA7D-3DB13EC81564}"/>
                                            </p:graphic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8">
                                            <p:graphicEl>
                                              <a:dgm id="{7D515218-3315-4431-BC8F-4A1B6854D5A5}"/>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graphicEl>
                                              <a:dgm id="{4A3BDE6D-DBC3-4437-B84F-C1A932007241}"/>
                                            </p:graphic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8">
                                            <p:graphicEl>
                                              <a:dgm id="{80A30B66-DEF4-440E-BCA6-CA82910CB053}"/>
                                            </p:graphic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8">
                                            <p:graphicEl>
                                              <a:dgm id="{E3467290-6F9E-4C62-A8F2-198CC97118EE}"/>
                                            </p:graphic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8">
                                            <p:graphicEl>
                                              <a:dgm id="{93B22899-3F52-4318-976E-40C693F4C90A}"/>
                                            </p:graphic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8">
                                            <p:graphicEl>
                                              <a:dgm id="{C723F363-A6AB-4CE1-B622-61A294C965B7}"/>
                                            </p:graphic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9">
                                            <p:graphicEl>
                                              <a:dgm id="{57BBF322-046C-4D16-B5AB-828C476118CB}"/>
                                            </p:graphicEl>
                                          </p:spTgt>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9">
                                            <p:graphicEl>
                                              <a:dgm id="{BD38DF41-68BE-4C56-957A-494170470EE0}"/>
                                            </p:graphic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9">
                                            <p:graphicEl>
                                              <a:dgm id="{19F7B3A7-FCDA-4DB2-8F85-5DCF7964EDD6}"/>
                                            </p:graphicEl>
                                          </p:spTgt>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9">
                                            <p:graphicEl>
                                              <a:dgm id="{CFE091CF-F097-40E2-A46E-7712E8E22814}"/>
                                            </p:graphic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9">
                                            <p:graphicEl>
                                              <a:dgm id="{8B4CA3AC-34FC-491E-9D84-D92CB86CB8F3}"/>
                                            </p:graphicEl>
                                          </p:spTgt>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9">
                                            <p:graphicEl>
                                              <a:dgm id="{0A2D3033-DA90-429D-9802-D766FD6B7447}"/>
                                            </p:graphicEl>
                                          </p:spTgt>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9">
                                            <p:graphicEl>
                                              <a:dgm id="{E5DFFB74-0B56-459A-AE15-8F862D0E96A2}"/>
                                            </p:graphicEl>
                                          </p:spTgt>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9">
                                            <p:graphicEl>
                                              <a:dgm id="{1EEB6294-1E08-45E9-92F0-A6C773E6463F}"/>
                                            </p:graphicEl>
                                          </p:spTgt>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9">
                                            <p:graphicEl>
                                              <a:dgm id="{6DFACEB9-A66C-4F37-8A43-37BC3CEDA9B2}"/>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8" grpId="0">
        <p:bldSub>
          <a:bldDgm bld="one"/>
        </p:bldSub>
      </p:bldGraphic>
      <p:bldGraphic spid="9" grpId="0">
        <p:bldSub>
          <a:bldDgm bld="one"/>
        </p:bldSub>
      </p:bldGraphic>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C60BA8F9-1626-43E4-9E04-250983374F97}"/>
              </a:ext>
            </a:extLst>
          </p:cNvPr>
          <p:cNvSpPr>
            <a:spLocks noGrp="1"/>
          </p:cNvSpPr>
          <p:nvPr>
            <p:ph type="ctrTitle"/>
          </p:nvPr>
        </p:nvSpPr>
        <p:spPr/>
        <p:txBody>
          <a:bodyPr/>
          <a:lstStyle/>
          <a:p>
            <a:pPr algn="ctr"/>
            <a:r>
              <a:rPr lang="fi-FI" b="1" dirty="0" err="1"/>
              <a:t>Securities</a:t>
            </a:r>
            <a:r>
              <a:rPr lang="fi-FI" b="1" dirty="0"/>
              <a:t> </a:t>
            </a:r>
            <a:r>
              <a:rPr lang="fi-FI" b="1" dirty="0" err="1"/>
              <a:t>purchases</a:t>
            </a:r>
            <a:r>
              <a:rPr lang="fi-FI" b="1" dirty="0"/>
              <a:t> </a:t>
            </a:r>
            <a:r>
              <a:rPr lang="fi-FI" b="1" dirty="0" err="1"/>
              <a:t>under</a:t>
            </a:r>
            <a:r>
              <a:rPr lang="fi-FI" b="1" dirty="0"/>
              <a:t> and </a:t>
            </a:r>
            <a:r>
              <a:rPr lang="fi-FI" b="1" dirty="0" err="1"/>
              <a:t>after</a:t>
            </a:r>
            <a:r>
              <a:rPr lang="fi-FI" b="1" dirty="0"/>
              <a:t> </a:t>
            </a:r>
            <a:r>
              <a:rPr lang="fi-FI" b="1" dirty="0" err="1"/>
              <a:t>the</a:t>
            </a:r>
            <a:r>
              <a:rPr lang="fi-FI" b="1" dirty="0"/>
              <a:t> </a:t>
            </a:r>
            <a:r>
              <a:rPr lang="fi-FI" b="1" dirty="0" err="1"/>
              <a:t>tender</a:t>
            </a:r>
            <a:r>
              <a:rPr lang="fi-FI" b="1" dirty="0"/>
              <a:t> </a:t>
            </a:r>
            <a:r>
              <a:rPr lang="fi-FI" b="1" dirty="0" err="1"/>
              <a:t>period</a:t>
            </a:r>
            <a:br>
              <a:rPr lang="fi-FI" b="1" dirty="0"/>
            </a:br>
            <a:endParaRPr lang="fi-FI" dirty="0"/>
          </a:p>
        </p:txBody>
      </p:sp>
      <p:sp>
        <p:nvSpPr>
          <p:cNvPr id="4" name="Alatunnisteen paikkamerkki 3">
            <a:extLst>
              <a:ext uri="{FF2B5EF4-FFF2-40B4-BE49-F238E27FC236}">
                <a16:creationId xmlns:a16="http://schemas.microsoft.com/office/drawing/2014/main" id="{BB3391F8-5731-4401-BA06-66A7EF3EC161}"/>
              </a:ext>
            </a:extLst>
          </p:cNvPr>
          <p:cNvSpPr>
            <a:spLocks noGrp="1"/>
          </p:cNvSpPr>
          <p:nvPr>
            <p:ph type="ftr" sz="quarter" idx="16"/>
          </p:nvPr>
        </p:nvSpPr>
        <p:spPr/>
        <p:txBody>
          <a:bodyPr/>
          <a:lstStyle/>
          <a:p>
            <a:pPr>
              <a:defRPr/>
            </a:pPr>
            <a:r>
              <a:rPr lang="fi-FI">
                <a:solidFill>
                  <a:prstClr val="black">
                    <a:tint val="75000"/>
                  </a:prstClr>
                </a:solidFill>
              </a:rPr>
              <a:t>Financial Law Lecture 8</a:t>
            </a:r>
          </a:p>
        </p:txBody>
      </p:sp>
      <p:sp>
        <p:nvSpPr>
          <p:cNvPr id="5" name="Dian numeron paikkamerkki 4">
            <a:extLst>
              <a:ext uri="{FF2B5EF4-FFF2-40B4-BE49-F238E27FC236}">
                <a16:creationId xmlns:a16="http://schemas.microsoft.com/office/drawing/2014/main" id="{7591CECB-8FC1-4683-B277-852AE137E8F7}"/>
              </a:ext>
            </a:extLst>
          </p:cNvPr>
          <p:cNvSpPr>
            <a:spLocks noGrp="1"/>
          </p:cNvSpPr>
          <p:nvPr>
            <p:ph type="sldNum" sz="quarter" idx="17"/>
          </p:nvPr>
        </p:nvSpPr>
        <p:spPr/>
        <p:txBody>
          <a:bodyPr/>
          <a:lstStyle/>
          <a:p>
            <a:pPr>
              <a:defRPr/>
            </a:pPr>
            <a:fld id="{49EFD4B7-1CC6-864B-A72A-C978B70BBA9B}" type="slidenum">
              <a:rPr lang="fi-FI" smtClean="0">
                <a:solidFill>
                  <a:prstClr val="black">
                    <a:tint val="75000"/>
                  </a:prstClr>
                </a:solidFill>
              </a:rPr>
              <a:pPr>
                <a:defRPr/>
              </a:pPr>
              <a:t>14</a:t>
            </a:fld>
            <a:endParaRPr lang="fi-FI">
              <a:solidFill>
                <a:prstClr val="black">
                  <a:tint val="75000"/>
                </a:prstClr>
              </a:solidFill>
            </a:endParaRPr>
          </a:p>
        </p:txBody>
      </p:sp>
      <p:graphicFrame>
        <p:nvGraphicFramePr>
          <p:cNvPr id="7" name="Sisällön paikkamerkki 6">
            <a:extLst>
              <a:ext uri="{FF2B5EF4-FFF2-40B4-BE49-F238E27FC236}">
                <a16:creationId xmlns:a16="http://schemas.microsoft.com/office/drawing/2014/main" id="{871B29D1-F8B9-48E2-AD91-C2DEB2D598DE}"/>
              </a:ext>
            </a:extLst>
          </p:cNvPr>
          <p:cNvGraphicFramePr>
            <a:graphicFrameLocks noGrp="1"/>
          </p:cNvGraphicFramePr>
          <p:nvPr>
            <p:ph sz="quarter" idx="14"/>
            <p:extLst>
              <p:ext uri="{D42A27DB-BD31-4B8C-83A1-F6EECF244321}">
                <p14:modId xmlns:p14="http://schemas.microsoft.com/office/powerpoint/2010/main" val="3163878237"/>
              </p:ext>
            </p:extLst>
          </p:nvPr>
        </p:nvGraphicFramePr>
        <p:xfrm>
          <a:off x="624419" y="1513934"/>
          <a:ext cx="10943165" cy="40033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392524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graphicEl>
                                              <a:dgm id="{40D90971-5CB2-4424-BE00-77F80C9E0068}"/>
                                            </p:graphic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
                                            <p:graphicEl>
                                              <a:dgm id="{ACE4E09C-C3CE-4BAF-8B5F-A93ECB663B0A}"/>
                                            </p:graphic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7">
                                            <p:graphicEl>
                                              <a:dgm id="{A8589C6C-A313-418A-8D1B-B9D03EEB3245}"/>
                                            </p:graphic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7">
                                            <p:graphicEl>
                                              <a:dgm id="{E30A6E9C-45D0-44D8-AD06-D501EBC6CCA4}"/>
                                            </p:graphic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7">
                                            <p:graphicEl>
                                              <a:dgm id="{F94E9E7C-233E-42BA-B85D-EE3616FD7ED6}"/>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graphicEl>
                                              <a:dgm id="{CBA93D8E-D271-4997-BFC4-523F03C4DC4D}"/>
                                            </p:graphic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7">
                                            <p:graphicEl>
                                              <a:dgm id="{41DF421E-C430-49A4-BCC6-02B533872296}"/>
                                            </p:graphic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7">
                                            <p:graphicEl>
                                              <a:dgm id="{401F6DF4-D9CE-40A1-9BED-3D239BF37A3A}"/>
                                            </p:graphic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7">
                                            <p:graphicEl>
                                              <a:dgm id="{326128B5-F649-4099-A06D-22145D943C2D}"/>
                                            </p:graphic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7">
                                            <p:graphicEl>
                                              <a:dgm id="{6AA57360-4C51-482F-A90E-3D95A0593371}"/>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Sub>
          <a:bldDgm bld="one"/>
        </p:bldSub>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8EC87F8C-FA32-4AB8-9618-69DD68A4251D}"/>
              </a:ext>
            </a:extLst>
          </p:cNvPr>
          <p:cNvSpPr>
            <a:spLocks noGrp="1"/>
          </p:cNvSpPr>
          <p:nvPr>
            <p:ph type="title"/>
          </p:nvPr>
        </p:nvSpPr>
        <p:spPr/>
        <p:txBody>
          <a:bodyPr/>
          <a:lstStyle/>
          <a:p>
            <a:r>
              <a:rPr lang="fi-FI" dirty="0" err="1"/>
              <a:t>Regulation</a:t>
            </a:r>
            <a:r>
              <a:rPr lang="fi-FI" dirty="0"/>
              <a:t> </a:t>
            </a:r>
          </a:p>
        </p:txBody>
      </p:sp>
      <p:sp>
        <p:nvSpPr>
          <p:cNvPr id="4" name="Alatunnisteen paikkamerkki 3">
            <a:extLst>
              <a:ext uri="{FF2B5EF4-FFF2-40B4-BE49-F238E27FC236}">
                <a16:creationId xmlns:a16="http://schemas.microsoft.com/office/drawing/2014/main" id="{2EC614F3-BEA0-468B-BF0E-E453001D11E6}"/>
              </a:ext>
            </a:extLst>
          </p:cNvPr>
          <p:cNvSpPr>
            <a:spLocks noGrp="1"/>
          </p:cNvSpPr>
          <p:nvPr>
            <p:ph type="ftr" sz="quarter" idx="11"/>
          </p:nvPr>
        </p:nvSpPr>
        <p:spPr/>
        <p:txBody>
          <a:bodyPr/>
          <a:lstStyle/>
          <a:p>
            <a:pPr>
              <a:defRPr/>
            </a:pPr>
            <a:r>
              <a:rPr lang="en-US">
                <a:solidFill>
                  <a:prstClr val="black">
                    <a:tint val="75000"/>
                  </a:prstClr>
                </a:solidFill>
              </a:rPr>
              <a:t>Financial Law Lecture 8</a:t>
            </a:r>
          </a:p>
        </p:txBody>
      </p:sp>
      <p:sp>
        <p:nvSpPr>
          <p:cNvPr id="5" name="Dian numeron paikkamerkki 4">
            <a:extLst>
              <a:ext uri="{FF2B5EF4-FFF2-40B4-BE49-F238E27FC236}">
                <a16:creationId xmlns:a16="http://schemas.microsoft.com/office/drawing/2014/main" id="{3993B8CD-985A-42AB-BB4B-B5C7ED60F7B3}"/>
              </a:ext>
            </a:extLst>
          </p:cNvPr>
          <p:cNvSpPr>
            <a:spLocks noGrp="1"/>
          </p:cNvSpPr>
          <p:nvPr>
            <p:ph type="sldNum" sz="quarter" idx="12"/>
          </p:nvPr>
        </p:nvSpPr>
        <p:spPr/>
        <p:txBody>
          <a:bodyPr/>
          <a:lstStyle/>
          <a:p>
            <a:pPr>
              <a:defRPr/>
            </a:pPr>
            <a:fld id="{4DC74067-3E18-49C5-A177-70BF794C5DB3}" type="slidenum">
              <a:rPr lang="en-US" smtClean="0">
                <a:solidFill>
                  <a:prstClr val="black">
                    <a:tint val="75000"/>
                  </a:prstClr>
                </a:solidFill>
              </a:rPr>
              <a:pPr>
                <a:defRPr/>
              </a:pPr>
              <a:t>2</a:t>
            </a:fld>
            <a:endParaRPr lang="en-US">
              <a:solidFill>
                <a:prstClr val="black">
                  <a:tint val="75000"/>
                </a:prstClr>
              </a:solidFill>
            </a:endParaRPr>
          </a:p>
        </p:txBody>
      </p:sp>
      <p:graphicFrame>
        <p:nvGraphicFramePr>
          <p:cNvPr id="6" name="Sisällön paikkamerkki 2">
            <a:extLst>
              <a:ext uri="{FF2B5EF4-FFF2-40B4-BE49-F238E27FC236}">
                <a16:creationId xmlns:a16="http://schemas.microsoft.com/office/drawing/2014/main" id="{F5E4D66B-ABDD-4951-B133-54CE6C1921A8}"/>
              </a:ext>
            </a:extLst>
          </p:cNvPr>
          <p:cNvGraphicFramePr>
            <a:graphicFrameLocks noGrp="1"/>
          </p:cNvGraphicFramePr>
          <p:nvPr>
            <p:ph idx="1"/>
            <p:extLst>
              <p:ext uri="{D42A27DB-BD31-4B8C-83A1-F6EECF244321}">
                <p14:modId xmlns:p14="http://schemas.microsoft.com/office/powerpoint/2010/main" val="2521822535"/>
              </p:ext>
            </p:extLst>
          </p:nvPr>
        </p:nvGraphicFramePr>
        <p:xfrm>
          <a:off x="762000" y="1582738"/>
          <a:ext cx="10647363" cy="4135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949022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graphicEl>
                                              <a:dgm id="{37048626-31E8-4D3D-8C39-ADA58CC7FEF9}"/>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graphicEl>
                                              <a:dgm id="{3FC5E8E2-256F-4E86-9514-619F0EE17285}"/>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graphicEl>
                                              <a:dgm id="{634C41C3-B396-46E9-8E2A-3A2355454EE9}"/>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Sub>
          <a:bldDgm bld="one"/>
        </p:bldSub>
      </p:bldGraphic>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7495EB74-1CC1-44D3-B472-1950B64A74D4}"/>
              </a:ext>
            </a:extLst>
          </p:cNvPr>
          <p:cNvSpPr>
            <a:spLocks noGrp="1"/>
          </p:cNvSpPr>
          <p:nvPr>
            <p:ph type="ctrTitle"/>
          </p:nvPr>
        </p:nvSpPr>
        <p:spPr>
          <a:xfrm>
            <a:off x="624419" y="318135"/>
            <a:ext cx="10943167" cy="1195798"/>
          </a:xfrm>
        </p:spPr>
        <p:txBody>
          <a:bodyPr anchor="t">
            <a:normAutofit/>
          </a:bodyPr>
          <a:lstStyle/>
          <a:p>
            <a:pPr algn="ctr"/>
            <a:r>
              <a:rPr lang="fi-FI" dirty="0" err="1"/>
              <a:t>Objectives</a:t>
            </a:r>
            <a:r>
              <a:rPr lang="fi-FI" dirty="0"/>
              <a:t> of </a:t>
            </a:r>
            <a:r>
              <a:rPr lang="fi-FI" dirty="0" err="1"/>
              <a:t>the</a:t>
            </a:r>
            <a:r>
              <a:rPr lang="fi-FI" dirty="0"/>
              <a:t> </a:t>
            </a:r>
            <a:r>
              <a:rPr lang="fi-FI" dirty="0" err="1"/>
              <a:t>Regulation</a:t>
            </a:r>
            <a:r>
              <a:rPr lang="fi-FI" dirty="0"/>
              <a:t> </a:t>
            </a:r>
          </a:p>
        </p:txBody>
      </p:sp>
      <p:sp>
        <p:nvSpPr>
          <p:cNvPr id="4" name="Alatunnisteen paikkamerkki 3">
            <a:extLst>
              <a:ext uri="{FF2B5EF4-FFF2-40B4-BE49-F238E27FC236}">
                <a16:creationId xmlns:a16="http://schemas.microsoft.com/office/drawing/2014/main" id="{7014049E-21B3-4C92-8C34-2FF37EDC9DB1}"/>
              </a:ext>
            </a:extLst>
          </p:cNvPr>
          <p:cNvSpPr>
            <a:spLocks noGrp="1"/>
          </p:cNvSpPr>
          <p:nvPr>
            <p:ph type="ftr" sz="quarter" idx="16"/>
          </p:nvPr>
        </p:nvSpPr>
        <p:spPr>
          <a:xfrm>
            <a:off x="6587067" y="5953125"/>
            <a:ext cx="4826000" cy="158750"/>
          </a:xfrm>
        </p:spPr>
        <p:txBody>
          <a:bodyPr anchor="ctr">
            <a:normAutofit/>
          </a:bodyPr>
          <a:lstStyle/>
          <a:p>
            <a:pPr>
              <a:lnSpc>
                <a:spcPct val="90000"/>
              </a:lnSpc>
              <a:spcAft>
                <a:spcPts val="600"/>
              </a:spcAft>
              <a:defRPr/>
            </a:pPr>
            <a:r>
              <a:rPr lang="en-US" sz="400">
                <a:solidFill>
                  <a:prstClr val="black">
                    <a:tint val="75000"/>
                  </a:prstClr>
                </a:solidFill>
              </a:rPr>
              <a:t>Financial Law Lecture 8</a:t>
            </a:r>
          </a:p>
        </p:txBody>
      </p:sp>
      <p:sp>
        <p:nvSpPr>
          <p:cNvPr id="5" name="Dian numeron paikkamerkki 4">
            <a:extLst>
              <a:ext uri="{FF2B5EF4-FFF2-40B4-BE49-F238E27FC236}">
                <a16:creationId xmlns:a16="http://schemas.microsoft.com/office/drawing/2014/main" id="{DDFF6B2B-F16F-4A59-8159-E130C861D367}"/>
              </a:ext>
            </a:extLst>
          </p:cNvPr>
          <p:cNvSpPr>
            <a:spLocks noGrp="1"/>
          </p:cNvSpPr>
          <p:nvPr>
            <p:ph type="sldNum" sz="quarter" idx="17"/>
          </p:nvPr>
        </p:nvSpPr>
        <p:spPr>
          <a:xfrm>
            <a:off x="6587067" y="6297616"/>
            <a:ext cx="4826000" cy="161925"/>
          </a:xfrm>
        </p:spPr>
        <p:txBody>
          <a:bodyPr anchor="ctr">
            <a:normAutofit/>
          </a:bodyPr>
          <a:lstStyle/>
          <a:p>
            <a:pPr>
              <a:lnSpc>
                <a:spcPct val="90000"/>
              </a:lnSpc>
              <a:spcAft>
                <a:spcPts val="600"/>
              </a:spcAft>
              <a:defRPr/>
            </a:pPr>
            <a:fld id="{4DC74067-3E18-49C5-A177-70BF794C5DB3}" type="slidenum">
              <a:rPr lang="en-US" sz="500" smtClean="0">
                <a:solidFill>
                  <a:prstClr val="black">
                    <a:tint val="75000"/>
                  </a:prstClr>
                </a:solidFill>
              </a:rPr>
              <a:pPr>
                <a:lnSpc>
                  <a:spcPct val="90000"/>
                </a:lnSpc>
                <a:spcAft>
                  <a:spcPts val="600"/>
                </a:spcAft>
                <a:defRPr/>
              </a:pPr>
              <a:t>3</a:t>
            </a:fld>
            <a:endParaRPr lang="en-US" sz="500">
              <a:solidFill>
                <a:prstClr val="black">
                  <a:tint val="75000"/>
                </a:prstClr>
              </a:solidFill>
            </a:endParaRPr>
          </a:p>
        </p:txBody>
      </p:sp>
      <p:graphicFrame>
        <p:nvGraphicFramePr>
          <p:cNvPr id="6" name="Sisällön paikkamerkki 5">
            <a:extLst>
              <a:ext uri="{FF2B5EF4-FFF2-40B4-BE49-F238E27FC236}">
                <a16:creationId xmlns:a16="http://schemas.microsoft.com/office/drawing/2014/main" id="{5744CC34-CA74-4797-805A-EDEC5089F1F0}"/>
              </a:ext>
            </a:extLst>
          </p:cNvPr>
          <p:cNvGraphicFramePr>
            <a:graphicFrameLocks noGrp="1"/>
          </p:cNvGraphicFramePr>
          <p:nvPr>
            <p:ph sz="quarter" idx="14"/>
            <p:extLst>
              <p:ext uri="{D42A27DB-BD31-4B8C-83A1-F6EECF244321}">
                <p14:modId xmlns:p14="http://schemas.microsoft.com/office/powerpoint/2010/main" val="832377055"/>
              </p:ext>
            </p:extLst>
          </p:nvPr>
        </p:nvGraphicFramePr>
        <p:xfrm>
          <a:off x="624419" y="1513934"/>
          <a:ext cx="10943165" cy="40033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343101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graphicEl>
                                              <a:dgm id="{18FDBF69-0EB1-4848-A2C0-349983414384}"/>
                                            </p:graphic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graphicEl>
                                              <a:dgm id="{7F1F2AB6-9312-4838-A674-36FAEDF518C7}"/>
                                            </p:graphic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6">
                                            <p:graphicEl>
                                              <a:dgm id="{8C84D654-52D2-471C-B8B7-5429568989BF}"/>
                                            </p:graphic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6">
                                            <p:graphicEl>
                                              <a:dgm id="{9B361678-6B4B-402B-BFCC-F61DA42D9B3E}"/>
                                            </p:graphic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6">
                                            <p:graphicEl>
                                              <a:dgm id="{C2BAEE43-92AB-47C5-95E4-B17CFFB7B2E1}"/>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graphicEl>
                                              <a:dgm id="{74890173-2E93-425A-8A3C-00EBE254201E}"/>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Sub>
          <a:bldDgm bld="one"/>
        </p:bldSub>
      </p:bldGraphic>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10933648-161A-4F41-BAF5-8FF09C3AABDE}"/>
              </a:ext>
            </a:extLst>
          </p:cNvPr>
          <p:cNvSpPr>
            <a:spLocks noGrp="1"/>
          </p:cNvSpPr>
          <p:nvPr>
            <p:ph type="ctrTitle"/>
          </p:nvPr>
        </p:nvSpPr>
        <p:spPr/>
        <p:txBody>
          <a:bodyPr/>
          <a:lstStyle/>
          <a:p>
            <a:pPr algn="ctr"/>
            <a:r>
              <a:rPr lang="fi-FI" dirty="0"/>
              <a:t>”</a:t>
            </a:r>
            <a:r>
              <a:rPr lang="fi-FI" dirty="0" err="1"/>
              <a:t>Hostile</a:t>
            </a:r>
            <a:r>
              <a:rPr lang="fi-FI" dirty="0"/>
              <a:t>” </a:t>
            </a:r>
            <a:r>
              <a:rPr lang="fi-FI" dirty="0" err="1"/>
              <a:t>takeovers</a:t>
            </a:r>
            <a:endParaRPr lang="fi-FI" dirty="0"/>
          </a:p>
        </p:txBody>
      </p:sp>
      <p:sp>
        <p:nvSpPr>
          <p:cNvPr id="4" name="Alatunnisteen paikkamerkki 3">
            <a:extLst>
              <a:ext uri="{FF2B5EF4-FFF2-40B4-BE49-F238E27FC236}">
                <a16:creationId xmlns:a16="http://schemas.microsoft.com/office/drawing/2014/main" id="{37B8C182-72BD-4725-8232-BB2C5C21E419}"/>
              </a:ext>
            </a:extLst>
          </p:cNvPr>
          <p:cNvSpPr>
            <a:spLocks noGrp="1"/>
          </p:cNvSpPr>
          <p:nvPr>
            <p:ph type="ftr" sz="quarter" idx="16"/>
          </p:nvPr>
        </p:nvSpPr>
        <p:spPr/>
        <p:txBody>
          <a:bodyPr/>
          <a:lstStyle/>
          <a:p>
            <a:pPr>
              <a:defRPr/>
            </a:pPr>
            <a:r>
              <a:rPr lang="fi-FI">
                <a:solidFill>
                  <a:prstClr val="black">
                    <a:tint val="75000"/>
                  </a:prstClr>
                </a:solidFill>
              </a:rPr>
              <a:t>Financial Law Lecture 8</a:t>
            </a:r>
          </a:p>
        </p:txBody>
      </p:sp>
      <p:sp>
        <p:nvSpPr>
          <p:cNvPr id="5" name="Dian numeron paikkamerkki 4">
            <a:extLst>
              <a:ext uri="{FF2B5EF4-FFF2-40B4-BE49-F238E27FC236}">
                <a16:creationId xmlns:a16="http://schemas.microsoft.com/office/drawing/2014/main" id="{0F877A7E-0A7B-44EE-AEDB-2DE635AC863A}"/>
              </a:ext>
            </a:extLst>
          </p:cNvPr>
          <p:cNvSpPr>
            <a:spLocks noGrp="1"/>
          </p:cNvSpPr>
          <p:nvPr>
            <p:ph type="sldNum" sz="quarter" idx="17"/>
          </p:nvPr>
        </p:nvSpPr>
        <p:spPr/>
        <p:txBody>
          <a:bodyPr/>
          <a:lstStyle/>
          <a:p>
            <a:pPr>
              <a:defRPr/>
            </a:pPr>
            <a:fld id="{49EFD4B7-1CC6-864B-A72A-C978B70BBA9B}" type="slidenum">
              <a:rPr lang="fi-FI" smtClean="0">
                <a:solidFill>
                  <a:prstClr val="black">
                    <a:tint val="75000"/>
                  </a:prstClr>
                </a:solidFill>
              </a:rPr>
              <a:pPr>
                <a:defRPr/>
              </a:pPr>
              <a:t>4</a:t>
            </a:fld>
            <a:endParaRPr lang="fi-FI">
              <a:solidFill>
                <a:prstClr val="black">
                  <a:tint val="75000"/>
                </a:prstClr>
              </a:solidFill>
            </a:endParaRPr>
          </a:p>
        </p:txBody>
      </p:sp>
      <p:graphicFrame>
        <p:nvGraphicFramePr>
          <p:cNvPr id="7" name="Sisällön paikkamerkki 6">
            <a:extLst>
              <a:ext uri="{FF2B5EF4-FFF2-40B4-BE49-F238E27FC236}">
                <a16:creationId xmlns:a16="http://schemas.microsoft.com/office/drawing/2014/main" id="{4EF76112-DAFB-43C5-BFAA-D3624648F749}"/>
              </a:ext>
            </a:extLst>
          </p:cNvPr>
          <p:cNvGraphicFramePr>
            <a:graphicFrameLocks noGrp="1"/>
          </p:cNvGraphicFramePr>
          <p:nvPr>
            <p:ph sz="quarter" idx="14"/>
            <p:extLst>
              <p:ext uri="{D42A27DB-BD31-4B8C-83A1-F6EECF244321}">
                <p14:modId xmlns:p14="http://schemas.microsoft.com/office/powerpoint/2010/main" val="3039813014"/>
              </p:ext>
            </p:extLst>
          </p:nvPr>
        </p:nvGraphicFramePr>
        <p:xfrm>
          <a:off x="624419" y="1513934"/>
          <a:ext cx="10943165" cy="40033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640685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graphicEl>
                                              <a:dgm id="{C3362746-3BAF-4C9B-8611-CC85BED3DCB6}"/>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graphicEl>
                                              <a:dgm id="{AF9ABB79-F9A9-484F-9C0C-59EBE46ACEAD}"/>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graphicEl>
                                              <a:dgm id="{2E63F39A-96B8-4F40-96AB-427FF531D6A3}"/>
                                            </p:graphic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7">
                                            <p:graphicEl>
                                              <a:dgm id="{D9DB5C22-6CB1-405D-A3FB-7D5C37B89375}"/>
                                            </p:graphic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7">
                                            <p:graphicEl>
                                              <a:dgm id="{3104EF1F-61D2-4929-958F-4565EB86B2CD}"/>
                                            </p:graphic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7">
                                            <p:graphicEl>
                                              <a:dgm id="{4D021EE8-BA2F-402C-9447-148432689FE8}"/>
                                            </p:graphic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
                                            <p:graphicEl>
                                              <a:dgm id="{5ECA8A8F-978F-4639-9FFF-9C31D43BB4B7}"/>
                                            </p:graphic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7">
                                            <p:graphicEl>
                                              <a:dgm id="{8893A0D6-6511-4A55-B199-25568F24FFC1}"/>
                                            </p:graphic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7">
                                            <p:graphicEl>
                                              <a:dgm id="{808E6CCC-C544-4209-BBBF-69EFC940B346}"/>
                                            </p:graphic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7">
                                            <p:graphicEl>
                                              <a:dgm id="{C43BC8B9-8063-4BA7-8EEA-21DA9DC53B05}"/>
                                            </p:graphicEl>
                                          </p:spTgt>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7">
                                            <p:graphicEl>
                                              <a:dgm id="{7995AEEF-BB9D-460B-9BF7-EC840EAE34C7}"/>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Sub>
          <a:bldDgm bld="one"/>
        </p:bldSub>
      </p:bldGraphic>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2F5FBBDC-B464-4AA3-BB66-F21CB51E7438}"/>
              </a:ext>
            </a:extLst>
          </p:cNvPr>
          <p:cNvSpPr>
            <a:spLocks noGrp="1"/>
          </p:cNvSpPr>
          <p:nvPr>
            <p:ph type="ctrTitle"/>
          </p:nvPr>
        </p:nvSpPr>
        <p:spPr>
          <a:xfrm>
            <a:off x="624419" y="318135"/>
            <a:ext cx="10943167" cy="1195798"/>
          </a:xfrm>
        </p:spPr>
        <p:txBody>
          <a:bodyPr anchor="t">
            <a:normAutofit/>
          </a:bodyPr>
          <a:lstStyle/>
          <a:p>
            <a:pPr algn="ctr"/>
            <a:r>
              <a:rPr lang="fi-FI" dirty="0" err="1"/>
              <a:t>Publication</a:t>
            </a:r>
            <a:r>
              <a:rPr lang="fi-FI" dirty="0"/>
              <a:t> of </a:t>
            </a:r>
            <a:r>
              <a:rPr lang="fi-FI" dirty="0" err="1"/>
              <a:t>the</a:t>
            </a:r>
            <a:r>
              <a:rPr lang="fi-FI" dirty="0"/>
              <a:t> </a:t>
            </a:r>
            <a:r>
              <a:rPr lang="fi-FI" dirty="0" err="1"/>
              <a:t>Bid</a:t>
            </a:r>
            <a:br>
              <a:rPr lang="fi-FI" dirty="0"/>
            </a:br>
            <a:r>
              <a:rPr lang="fi-FI" dirty="0" err="1"/>
              <a:t>Publication</a:t>
            </a:r>
            <a:r>
              <a:rPr lang="fi-FI" dirty="0"/>
              <a:t> of </a:t>
            </a:r>
            <a:r>
              <a:rPr lang="fi-FI" dirty="0" err="1"/>
              <a:t>the</a:t>
            </a:r>
            <a:r>
              <a:rPr lang="fi-FI" dirty="0"/>
              <a:t> </a:t>
            </a:r>
            <a:r>
              <a:rPr lang="fi-FI" dirty="0" err="1"/>
              <a:t>Result</a:t>
            </a:r>
            <a:r>
              <a:rPr lang="fi-FI" dirty="0"/>
              <a:t> of </a:t>
            </a:r>
            <a:r>
              <a:rPr lang="fi-FI" dirty="0" err="1"/>
              <a:t>the</a:t>
            </a:r>
            <a:r>
              <a:rPr lang="fi-FI" dirty="0"/>
              <a:t> </a:t>
            </a:r>
            <a:r>
              <a:rPr lang="fi-FI" dirty="0" err="1"/>
              <a:t>Bid</a:t>
            </a:r>
            <a:endParaRPr lang="fi-FI" dirty="0"/>
          </a:p>
        </p:txBody>
      </p:sp>
      <p:sp>
        <p:nvSpPr>
          <p:cNvPr id="4" name="Alatunnisteen paikkamerkki 3">
            <a:extLst>
              <a:ext uri="{FF2B5EF4-FFF2-40B4-BE49-F238E27FC236}">
                <a16:creationId xmlns:a16="http://schemas.microsoft.com/office/drawing/2014/main" id="{EDBCDD6D-B5B0-4A16-909D-F23F4272D70C}"/>
              </a:ext>
            </a:extLst>
          </p:cNvPr>
          <p:cNvSpPr>
            <a:spLocks noGrp="1"/>
          </p:cNvSpPr>
          <p:nvPr>
            <p:ph type="ftr" sz="quarter" idx="16"/>
          </p:nvPr>
        </p:nvSpPr>
        <p:spPr>
          <a:xfrm>
            <a:off x="6587067" y="5953125"/>
            <a:ext cx="4826000" cy="158750"/>
          </a:xfrm>
        </p:spPr>
        <p:txBody>
          <a:bodyPr anchor="ctr">
            <a:normAutofit/>
          </a:bodyPr>
          <a:lstStyle/>
          <a:p>
            <a:pPr>
              <a:lnSpc>
                <a:spcPct val="90000"/>
              </a:lnSpc>
              <a:spcAft>
                <a:spcPts val="600"/>
              </a:spcAft>
              <a:defRPr/>
            </a:pPr>
            <a:r>
              <a:rPr lang="fi-FI" sz="400">
                <a:solidFill>
                  <a:prstClr val="black">
                    <a:tint val="75000"/>
                  </a:prstClr>
                </a:solidFill>
              </a:rPr>
              <a:t>Financial Law Lecture 8</a:t>
            </a:r>
          </a:p>
        </p:txBody>
      </p:sp>
      <p:sp>
        <p:nvSpPr>
          <p:cNvPr id="5" name="Dian numeron paikkamerkki 4">
            <a:extLst>
              <a:ext uri="{FF2B5EF4-FFF2-40B4-BE49-F238E27FC236}">
                <a16:creationId xmlns:a16="http://schemas.microsoft.com/office/drawing/2014/main" id="{ADB66D5D-662D-4FAB-8AAC-6E8F2CBC48F4}"/>
              </a:ext>
            </a:extLst>
          </p:cNvPr>
          <p:cNvSpPr>
            <a:spLocks noGrp="1"/>
          </p:cNvSpPr>
          <p:nvPr>
            <p:ph type="sldNum" sz="quarter" idx="17"/>
          </p:nvPr>
        </p:nvSpPr>
        <p:spPr>
          <a:xfrm>
            <a:off x="6587067" y="6297616"/>
            <a:ext cx="4826000" cy="161925"/>
          </a:xfrm>
        </p:spPr>
        <p:txBody>
          <a:bodyPr anchor="ctr">
            <a:normAutofit/>
          </a:bodyPr>
          <a:lstStyle/>
          <a:p>
            <a:pPr>
              <a:lnSpc>
                <a:spcPct val="90000"/>
              </a:lnSpc>
              <a:spcAft>
                <a:spcPts val="600"/>
              </a:spcAft>
              <a:defRPr/>
            </a:pPr>
            <a:fld id="{49EFD4B7-1CC6-864B-A72A-C978B70BBA9B}" type="slidenum">
              <a:rPr lang="fi-FI" sz="500" smtClean="0">
                <a:solidFill>
                  <a:prstClr val="black">
                    <a:tint val="75000"/>
                  </a:prstClr>
                </a:solidFill>
              </a:rPr>
              <a:pPr>
                <a:lnSpc>
                  <a:spcPct val="90000"/>
                </a:lnSpc>
                <a:spcAft>
                  <a:spcPts val="600"/>
                </a:spcAft>
                <a:defRPr/>
              </a:pPr>
              <a:t>5</a:t>
            </a:fld>
            <a:endParaRPr lang="fi-FI" sz="500">
              <a:solidFill>
                <a:prstClr val="black">
                  <a:tint val="75000"/>
                </a:prstClr>
              </a:solidFill>
            </a:endParaRPr>
          </a:p>
        </p:txBody>
      </p:sp>
      <p:graphicFrame>
        <p:nvGraphicFramePr>
          <p:cNvPr id="9" name="Sisällön paikkamerkki 8">
            <a:extLst>
              <a:ext uri="{FF2B5EF4-FFF2-40B4-BE49-F238E27FC236}">
                <a16:creationId xmlns:a16="http://schemas.microsoft.com/office/drawing/2014/main" id="{BD580B99-9473-41B2-ADA9-03644F4F417D}"/>
              </a:ext>
            </a:extLst>
          </p:cNvPr>
          <p:cNvGraphicFramePr>
            <a:graphicFrameLocks noGrp="1"/>
          </p:cNvGraphicFramePr>
          <p:nvPr>
            <p:ph sz="quarter" idx="14"/>
            <p:extLst>
              <p:ext uri="{D42A27DB-BD31-4B8C-83A1-F6EECF244321}">
                <p14:modId xmlns:p14="http://schemas.microsoft.com/office/powerpoint/2010/main" val="250958372"/>
              </p:ext>
            </p:extLst>
          </p:nvPr>
        </p:nvGraphicFramePr>
        <p:xfrm>
          <a:off x="624419" y="1513934"/>
          <a:ext cx="10943165" cy="40033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305675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graphicEl>
                                              <a:dgm id="{7C99E45A-5465-49D6-939A-B138761CCFDC}"/>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graphicEl>
                                              <a:dgm id="{89F7A9ED-88DE-4457-9819-14FF9773A4A3}"/>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graphicEl>
                                              <a:dgm id="{74B30F8A-8289-489A-95D0-59FD19552F48}"/>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graphicEl>
                                              <a:dgm id="{ADC0AC9B-619F-4B00-8438-33236451E5D2}"/>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9" grpId="0">
        <p:bldSub>
          <a:bldDgm bld="one"/>
        </p:bldSub>
      </p:bldGraphic>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4" name="Rectangle 2">
            <a:extLst>
              <a:ext uri="{FF2B5EF4-FFF2-40B4-BE49-F238E27FC236}">
                <a16:creationId xmlns:a16="http://schemas.microsoft.com/office/drawing/2014/main" id="{6562F5DE-BC23-4199-A22B-A373BA25692E}"/>
              </a:ext>
            </a:extLst>
          </p:cNvPr>
          <p:cNvSpPr>
            <a:spLocks noGrp="1" noChangeArrowheads="1"/>
          </p:cNvSpPr>
          <p:nvPr>
            <p:ph type="ctrTitle"/>
          </p:nvPr>
        </p:nvSpPr>
        <p:spPr>
          <a:xfrm>
            <a:off x="1992314" y="317501"/>
            <a:ext cx="8207375" cy="1196975"/>
          </a:xfrm>
        </p:spPr>
        <p:txBody>
          <a:bodyPr/>
          <a:lstStyle/>
          <a:p>
            <a:pPr eaLnBrk="1" hangingPunct="1">
              <a:defRPr/>
            </a:pPr>
            <a:r>
              <a:rPr lang="en-US" altLang="fi-FI"/>
              <a:t>Tender document</a:t>
            </a:r>
          </a:p>
        </p:txBody>
      </p:sp>
      <p:sp>
        <p:nvSpPr>
          <p:cNvPr id="20484" name="Footer Placeholder 4">
            <a:extLst>
              <a:ext uri="{FF2B5EF4-FFF2-40B4-BE49-F238E27FC236}">
                <a16:creationId xmlns:a16="http://schemas.microsoft.com/office/drawing/2014/main" id="{41CE20D0-8078-4D55-97AB-0FB1F258024C}"/>
              </a:ext>
            </a:extLst>
          </p:cNvPr>
          <p:cNvSpPr>
            <a:spLocks noGrp="1"/>
          </p:cNvSpPr>
          <p:nvPr>
            <p:ph type="ftr" sz="quarter" idx="16"/>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l"/>
            <a:r>
              <a:rPr lang="en-US" altLang="fi-FI">
                <a:solidFill>
                  <a:srgbClr val="898989"/>
                </a:solidFill>
              </a:rPr>
              <a:t>Financial Law Lecture 8</a:t>
            </a:r>
          </a:p>
        </p:txBody>
      </p:sp>
      <p:sp>
        <p:nvSpPr>
          <p:cNvPr id="20485" name="Slide Number Placeholder 5">
            <a:extLst>
              <a:ext uri="{FF2B5EF4-FFF2-40B4-BE49-F238E27FC236}">
                <a16:creationId xmlns:a16="http://schemas.microsoft.com/office/drawing/2014/main" id="{C8E6A247-70F1-49BD-8E03-CE291BC38CAD}"/>
              </a:ext>
            </a:extLst>
          </p:cNvPr>
          <p:cNvSpPr>
            <a:spLocks noGrp="1"/>
          </p:cNvSpPr>
          <p:nvPr>
            <p:ph type="sldNum" sz="quarter" idx="17"/>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l"/>
            <a:fld id="{D65A7B0C-FE18-4310-93FE-F657FCE71A2D}" type="slidenum">
              <a:rPr lang="en-US" altLang="fi-FI">
                <a:solidFill>
                  <a:srgbClr val="898989"/>
                </a:solidFill>
              </a:rPr>
              <a:pPr algn="l"/>
              <a:t>6</a:t>
            </a:fld>
            <a:endParaRPr lang="en-US" altLang="fi-FI">
              <a:solidFill>
                <a:srgbClr val="898989"/>
              </a:solidFill>
            </a:endParaRPr>
          </a:p>
        </p:txBody>
      </p:sp>
      <p:sp>
        <p:nvSpPr>
          <p:cNvPr id="20486" name="Suorakulmio 3">
            <a:extLst>
              <a:ext uri="{FF2B5EF4-FFF2-40B4-BE49-F238E27FC236}">
                <a16:creationId xmlns:a16="http://schemas.microsoft.com/office/drawing/2014/main" id="{9E17204C-37F7-44FC-BF4A-77B9231C5FFE}"/>
              </a:ext>
            </a:extLst>
          </p:cNvPr>
          <p:cNvSpPr>
            <a:spLocks noChangeArrowheads="1"/>
          </p:cNvSpPr>
          <p:nvPr/>
        </p:nvSpPr>
        <p:spPr bwMode="auto">
          <a:xfrm>
            <a:off x="2095501" y="1582739"/>
            <a:ext cx="7985125" cy="413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fi-FI" altLang="fi-FI"/>
          </a:p>
        </p:txBody>
      </p:sp>
      <p:graphicFrame>
        <p:nvGraphicFramePr>
          <p:cNvPr id="3" name="Sisällön paikkamerkki 2">
            <a:extLst>
              <a:ext uri="{FF2B5EF4-FFF2-40B4-BE49-F238E27FC236}">
                <a16:creationId xmlns:a16="http://schemas.microsoft.com/office/drawing/2014/main" id="{6DF241E1-9FCA-4D9E-83C6-A100211415AB}"/>
              </a:ext>
            </a:extLst>
          </p:cNvPr>
          <p:cNvGraphicFramePr>
            <a:graphicFrameLocks noGrp="1"/>
          </p:cNvGraphicFramePr>
          <p:nvPr>
            <p:ph sz="quarter" idx="14"/>
            <p:extLst>
              <p:ext uri="{D42A27DB-BD31-4B8C-83A1-F6EECF244321}">
                <p14:modId xmlns:p14="http://schemas.microsoft.com/office/powerpoint/2010/main" val="4188076960"/>
              </p:ext>
            </p:extLst>
          </p:nvPr>
        </p:nvGraphicFramePr>
        <p:xfrm>
          <a:off x="624419" y="1513934"/>
          <a:ext cx="10943165" cy="40033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graphicEl>
                                              <a:dgm id="{CF06E4BB-543C-4FA7-B0CE-66129AFB32C9}"/>
                                            </p:graphic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graphicEl>
                                              <a:dgm id="{81FDBC94-A1ED-4ED3-AD80-B410CF1FED78}"/>
                                            </p:graphic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graphicEl>
                                              <a:dgm id="{7E7CEF6B-1148-49B3-8C92-CA5211B183CF}"/>
                                            </p:graphic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graphicEl>
                                              <a:dgm id="{DD6397AE-B23E-4A20-86DF-1EAD07BCAC30}"/>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graphicEl>
                                              <a:dgm id="{DCAAE26C-77B6-4253-A8DB-6ECD51254B55}"/>
                                            </p:graphic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graphicEl>
                                              <a:dgm id="{65351B4B-BA58-4738-9575-5AF308159E81}"/>
                                            </p:graphic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graphicEl>
                                              <a:dgm id="{1239334F-1931-4833-891E-8188000ACAFF}"/>
                                            </p:graphic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graphicEl>
                                              <a:dgm id="{F017AFC5-9843-4F69-B38C-9C1C158558F2}"/>
                                            </p:graphic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graphicEl>
                                              <a:dgm id="{18AE4F82-D1B2-47B7-B29C-0A05DF20B547}"/>
                                            </p:graphic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
                                            <p:graphicEl>
                                              <a:dgm id="{51F1823C-01FE-449E-927A-DA780E2371F6}"/>
                                            </p:graphic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3">
                                            <p:graphicEl>
                                              <a:dgm id="{4D5C7035-0AFA-4334-8786-DA42E0DAD422}"/>
                                            </p:graphicEl>
                                          </p:spTgt>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3">
                                            <p:graphicEl>
                                              <a:dgm id="{58847CE3-850E-4EAF-BD14-B7F92AB5EF71}"/>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3" grpId="0">
        <p:bldSub>
          <a:bldDgm bld="one"/>
        </p:bldSub>
      </p:bldGraphic>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6E4D45D8-6396-4631-B3E8-FFC18752AFE3}"/>
              </a:ext>
            </a:extLst>
          </p:cNvPr>
          <p:cNvSpPr>
            <a:spLocks noGrp="1"/>
          </p:cNvSpPr>
          <p:nvPr>
            <p:ph type="ctrTitle"/>
          </p:nvPr>
        </p:nvSpPr>
        <p:spPr/>
        <p:txBody>
          <a:bodyPr/>
          <a:lstStyle/>
          <a:p>
            <a:pPr algn="ctr"/>
            <a:r>
              <a:rPr lang="fi-FI" dirty="0" err="1"/>
              <a:t>The</a:t>
            </a:r>
            <a:r>
              <a:rPr lang="fi-FI" dirty="0"/>
              <a:t> </a:t>
            </a:r>
            <a:r>
              <a:rPr lang="fi-FI" dirty="0" err="1"/>
              <a:t>Opinion</a:t>
            </a:r>
            <a:r>
              <a:rPr lang="fi-FI" dirty="0"/>
              <a:t> of </a:t>
            </a:r>
            <a:r>
              <a:rPr lang="fi-FI" dirty="0" err="1"/>
              <a:t>the</a:t>
            </a:r>
            <a:r>
              <a:rPr lang="fi-FI" dirty="0"/>
              <a:t> Target Company</a:t>
            </a:r>
            <a:br>
              <a:rPr lang="fi-FI" dirty="0"/>
            </a:br>
            <a:r>
              <a:rPr lang="fi-FI" dirty="0" err="1"/>
              <a:t>Decision</a:t>
            </a:r>
            <a:r>
              <a:rPr lang="fi-FI" dirty="0"/>
              <a:t> of </a:t>
            </a:r>
            <a:r>
              <a:rPr lang="fi-FI" dirty="0" err="1"/>
              <a:t>the</a:t>
            </a:r>
            <a:r>
              <a:rPr lang="fi-FI" dirty="0"/>
              <a:t> Board and </a:t>
            </a:r>
            <a:r>
              <a:rPr lang="fi-FI" dirty="0" err="1"/>
              <a:t>the</a:t>
            </a:r>
            <a:r>
              <a:rPr lang="fi-FI" dirty="0"/>
              <a:t> General </a:t>
            </a:r>
            <a:r>
              <a:rPr lang="fi-FI" dirty="0" err="1"/>
              <a:t>Meeting</a:t>
            </a:r>
            <a:r>
              <a:rPr lang="fi-FI" dirty="0"/>
              <a:t> </a:t>
            </a:r>
          </a:p>
        </p:txBody>
      </p:sp>
      <p:sp>
        <p:nvSpPr>
          <p:cNvPr id="4" name="Alatunnisteen paikkamerkki 3">
            <a:extLst>
              <a:ext uri="{FF2B5EF4-FFF2-40B4-BE49-F238E27FC236}">
                <a16:creationId xmlns:a16="http://schemas.microsoft.com/office/drawing/2014/main" id="{B81604DA-0867-4CB8-AD75-E0E48381ADB2}"/>
              </a:ext>
            </a:extLst>
          </p:cNvPr>
          <p:cNvSpPr>
            <a:spLocks noGrp="1"/>
          </p:cNvSpPr>
          <p:nvPr>
            <p:ph type="ftr" sz="quarter" idx="16"/>
          </p:nvPr>
        </p:nvSpPr>
        <p:spPr/>
        <p:txBody>
          <a:bodyPr/>
          <a:lstStyle/>
          <a:p>
            <a:pPr>
              <a:defRPr/>
            </a:pPr>
            <a:r>
              <a:rPr lang="fi-FI">
                <a:solidFill>
                  <a:prstClr val="black">
                    <a:tint val="75000"/>
                  </a:prstClr>
                </a:solidFill>
              </a:rPr>
              <a:t>Financial Law Lecture 8</a:t>
            </a:r>
          </a:p>
        </p:txBody>
      </p:sp>
      <p:sp>
        <p:nvSpPr>
          <p:cNvPr id="5" name="Dian numeron paikkamerkki 4">
            <a:extLst>
              <a:ext uri="{FF2B5EF4-FFF2-40B4-BE49-F238E27FC236}">
                <a16:creationId xmlns:a16="http://schemas.microsoft.com/office/drawing/2014/main" id="{BC269FAC-B57C-49A1-9502-5FD337D0AD02}"/>
              </a:ext>
            </a:extLst>
          </p:cNvPr>
          <p:cNvSpPr>
            <a:spLocks noGrp="1"/>
          </p:cNvSpPr>
          <p:nvPr>
            <p:ph type="sldNum" sz="quarter" idx="17"/>
          </p:nvPr>
        </p:nvSpPr>
        <p:spPr/>
        <p:txBody>
          <a:bodyPr/>
          <a:lstStyle/>
          <a:p>
            <a:pPr>
              <a:defRPr/>
            </a:pPr>
            <a:fld id="{49EFD4B7-1CC6-864B-A72A-C978B70BBA9B}" type="slidenum">
              <a:rPr lang="fi-FI" smtClean="0">
                <a:solidFill>
                  <a:prstClr val="black">
                    <a:tint val="75000"/>
                  </a:prstClr>
                </a:solidFill>
              </a:rPr>
              <a:pPr>
                <a:defRPr/>
              </a:pPr>
              <a:t>7</a:t>
            </a:fld>
            <a:endParaRPr lang="fi-FI">
              <a:solidFill>
                <a:prstClr val="black">
                  <a:tint val="75000"/>
                </a:prstClr>
              </a:solidFill>
            </a:endParaRPr>
          </a:p>
        </p:txBody>
      </p:sp>
      <p:graphicFrame>
        <p:nvGraphicFramePr>
          <p:cNvPr id="7" name="Sisällön paikkamerkki 6">
            <a:extLst>
              <a:ext uri="{FF2B5EF4-FFF2-40B4-BE49-F238E27FC236}">
                <a16:creationId xmlns:a16="http://schemas.microsoft.com/office/drawing/2014/main" id="{CC2F34A6-EBBC-4FF6-92B7-E8FBA33706FE}"/>
              </a:ext>
            </a:extLst>
          </p:cNvPr>
          <p:cNvGraphicFramePr>
            <a:graphicFrameLocks noGrp="1"/>
          </p:cNvGraphicFramePr>
          <p:nvPr>
            <p:ph sz="quarter" idx="14"/>
            <p:extLst>
              <p:ext uri="{D42A27DB-BD31-4B8C-83A1-F6EECF244321}">
                <p14:modId xmlns:p14="http://schemas.microsoft.com/office/powerpoint/2010/main" val="1103271785"/>
              </p:ext>
            </p:extLst>
          </p:nvPr>
        </p:nvGraphicFramePr>
        <p:xfrm>
          <a:off x="624419" y="1513934"/>
          <a:ext cx="10943165" cy="40033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142280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graphicEl>
                                              <a:dgm id="{B25D68FB-0684-46C5-B25D-5F1556F66464}"/>
                                            </p:graphic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
                                            <p:graphicEl>
                                              <a:dgm id="{70EA1092-C791-4113-9BDE-9ABEB105415A}"/>
                                            </p:graphic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7">
                                            <p:graphicEl>
                                              <a:dgm id="{E868B36B-18E1-43C6-8FE1-EFCD22AD04F0}"/>
                                            </p:graphic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7">
                                            <p:graphicEl>
                                              <a:dgm id="{D680CE64-9D33-4C0A-842E-BB8186946022}"/>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graphicEl>
                                              <a:dgm id="{91800115-6FDE-429D-BC84-4AFB163EA6C7}"/>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graphicEl>
                                              <a:dgm id="{5BBE3191-34A4-4CE5-8E42-B2493E6659CA}"/>
                                            </p:graphic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7">
                                            <p:graphicEl>
                                              <a:dgm id="{E94EB1D8-1732-4CCC-95AF-A60570250E29}"/>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Sub>
          <a:bldDgm bld="one"/>
        </p:bldSub>
      </p:bldGraphic>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707BC402-D1D0-4869-908D-C78C178D74A5}"/>
              </a:ext>
            </a:extLst>
          </p:cNvPr>
          <p:cNvSpPr>
            <a:spLocks noGrp="1"/>
          </p:cNvSpPr>
          <p:nvPr>
            <p:ph type="ctrTitle"/>
          </p:nvPr>
        </p:nvSpPr>
        <p:spPr/>
        <p:txBody>
          <a:bodyPr/>
          <a:lstStyle/>
          <a:p>
            <a:pPr algn="ctr"/>
            <a:r>
              <a:rPr lang="fi-FI" b="1" dirty="0" err="1"/>
              <a:t>Competing</a:t>
            </a:r>
            <a:r>
              <a:rPr lang="fi-FI" b="1" dirty="0"/>
              <a:t> </a:t>
            </a:r>
            <a:r>
              <a:rPr lang="fi-FI" b="1" dirty="0" err="1"/>
              <a:t>Bids</a:t>
            </a:r>
            <a:br>
              <a:rPr lang="fi-FI" b="1" dirty="0"/>
            </a:br>
            <a:endParaRPr lang="fi-FI" dirty="0"/>
          </a:p>
        </p:txBody>
      </p:sp>
      <p:sp>
        <p:nvSpPr>
          <p:cNvPr id="4" name="Alatunnisteen paikkamerkki 3">
            <a:extLst>
              <a:ext uri="{FF2B5EF4-FFF2-40B4-BE49-F238E27FC236}">
                <a16:creationId xmlns:a16="http://schemas.microsoft.com/office/drawing/2014/main" id="{C134F17F-06EA-46D6-A9E0-9129A8CBCCE4}"/>
              </a:ext>
            </a:extLst>
          </p:cNvPr>
          <p:cNvSpPr>
            <a:spLocks noGrp="1"/>
          </p:cNvSpPr>
          <p:nvPr>
            <p:ph type="ftr" sz="quarter" idx="16"/>
          </p:nvPr>
        </p:nvSpPr>
        <p:spPr/>
        <p:txBody>
          <a:bodyPr/>
          <a:lstStyle/>
          <a:p>
            <a:pPr>
              <a:defRPr/>
            </a:pPr>
            <a:r>
              <a:rPr lang="fi-FI">
                <a:solidFill>
                  <a:prstClr val="black">
                    <a:tint val="75000"/>
                  </a:prstClr>
                </a:solidFill>
              </a:rPr>
              <a:t>Financial Law Lecture 8</a:t>
            </a:r>
          </a:p>
        </p:txBody>
      </p:sp>
      <p:sp>
        <p:nvSpPr>
          <p:cNvPr id="5" name="Dian numeron paikkamerkki 4">
            <a:extLst>
              <a:ext uri="{FF2B5EF4-FFF2-40B4-BE49-F238E27FC236}">
                <a16:creationId xmlns:a16="http://schemas.microsoft.com/office/drawing/2014/main" id="{10F993E9-D1AA-4833-A95A-5E12DD1F1CA7}"/>
              </a:ext>
            </a:extLst>
          </p:cNvPr>
          <p:cNvSpPr>
            <a:spLocks noGrp="1"/>
          </p:cNvSpPr>
          <p:nvPr>
            <p:ph type="sldNum" sz="quarter" idx="17"/>
          </p:nvPr>
        </p:nvSpPr>
        <p:spPr/>
        <p:txBody>
          <a:bodyPr/>
          <a:lstStyle/>
          <a:p>
            <a:pPr>
              <a:defRPr/>
            </a:pPr>
            <a:fld id="{49EFD4B7-1CC6-864B-A72A-C978B70BBA9B}" type="slidenum">
              <a:rPr lang="fi-FI" smtClean="0">
                <a:solidFill>
                  <a:prstClr val="black">
                    <a:tint val="75000"/>
                  </a:prstClr>
                </a:solidFill>
              </a:rPr>
              <a:pPr>
                <a:defRPr/>
              </a:pPr>
              <a:t>8</a:t>
            </a:fld>
            <a:endParaRPr lang="fi-FI">
              <a:solidFill>
                <a:prstClr val="black">
                  <a:tint val="75000"/>
                </a:prstClr>
              </a:solidFill>
            </a:endParaRPr>
          </a:p>
        </p:txBody>
      </p:sp>
      <p:graphicFrame>
        <p:nvGraphicFramePr>
          <p:cNvPr id="7" name="Sisällön paikkamerkki 6">
            <a:extLst>
              <a:ext uri="{FF2B5EF4-FFF2-40B4-BE49-F238E27FC236}">
                <a16:creationId xmlns:a16="http://schemas.microsoft.com/office/drawing/2014/main" id="{28AD96A2-35FB-44F8-BC8D-0A7E28AE8D67}"/>
              </a:ext>
            </a:extLst>
          </p:cNvPr>
          <p:cNvGraphicFramePr>
            <a:graphicFrameLocks noGrp="1"/>
          </p:cNvGraphicFramePr>
          <p:nvPr>
            <p:ph sz="quarter" idx="14"/>
            <p:extLst>
              <p:ext uri="{D42A27DB-BD31-4B8C-83A1-F6EECF244321}">
                <p14:modId xmlns:p14="http://schemas.microsoft.com/office/powerpoint/2010/main" val="2585205978"/>
              </p:ext>
            </p:extLst>
          </p:nvPr>
        </p:nvGraphicFramePr>
        <p:xfrm>
          <a:off x="624419" y="1513934"/>
          <a:ext cx="10943165" cy="40033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554738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graphicEl>
                                              <a:dgm id="{CCBD2059-2327-4AF0-B5B6-896ED15AD61C}"/>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graphicEl>
                                              <a:dgm id="{F0A506B0-68CC-45E7-B0BD-608B1748A258}"/>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graphicEl>
                                              <a:dgm id="{EEFF2F28-0A91-425D-8565-0FDE54B3F0F4}"/>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graphicEl>
                                              <a:dgm id="{77DBB5F4-EB24-4DF9-A12E-D609A1F5E724}"/>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Sub>
          <a:bldDgm bld="one"/>
        </p:bldSub>
      </p:bldGraphic>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13E1104A-1646-4C75-8926-5FE41EB3A8B9}"/>
              </a:ext>
            </a:extLst>
          </p:cNvPr>
          <p:cNvSpPr>
            <a:spLocks noGrp="1"/>
          </p:cNvSpPr>
          <p:nvPr>
            <p:ph type="ctrTitle"/>
          </p:nvPr>
        </p:nvSpPr>
        <p:spPr/>
        <p:txBody>
          <a:bodyPr/>
          <a:lstStyle/>
          <a:p>
            <a:pPr algn="ctr"/>
            <a:r>
              <a:rPr lang="en-US" altLang="fi-FI" dirty="0"/>
              <a:t>Duty of Redemption (Mandatory Bid)</a:t>
            </a:r>
            <a:endParaRPr lang="fi-FI" dirty="0"/>
          </a:p>
        </p:txBody>
      </p:sp>
      <p:sp>
        <p:nvSpPr>
          <p:cNvPr id="4" name="Alatunnisteen paikkamerkki 3">
            <a:extLst>
              <a:ext uri="{FF2B5EF4-FFF2-40B4-BE49-F238E27FC236}">
                <a16:creationId xmlns:a16="http://schemas.microsoft.com/office/drawing/2014/main" id="{01324E5B-8ED0-4B99-BB1A-1725878DD710}"/>
              </a:ext>
            </a:extLst>
          </p:cNvPr>
          <p:cNvSpPr>
            <a:spLocks noGrp="1"/>
          </p:cNvSpPr>
          <p:nvPr>
            <p:ph type="ftr" sz="quarter" idx="16"/>
          </p:nvPr>
        </p:nvSpPr>
        <p:spPr/>
        <p:txBody>
          <a:bodyPr/>
          <a:lstStyle/>
          <a:p>
            <a:pPr>
              <a:defRPr/>
            </a:pPr>
            <a:r>
              <a:rPr lang="fi-FI">
                <a:solidFill>
                  <a:prstClr val="black">
                    <a:tint val="75000"/>
                  </a:prstClr>
                </a:solidFill>
              </a:rPr>
              <a:t>Financial Law Lecture 8</a:t>
            </a:r>
          </a:p>
        </p:txBody>
      </p:sp>
      <p:sp>
        <p:nvSpPr>
          <p:cNvPr id="5" name="Dian numeron paikkamerkki 4">
            <a:extLst>
              <a:ext uri="{FF2B5EF4-FFF2-40B4-BE49-F238E27FC236}">
                <a16:creationId xmlns:a16="http://schemas.microsoft.com/office/drawing/2014/main" id="{685FA5DA-8C06-468F-BD58-CF305ACBDA77}"/>
              </a:ext>
            </a:extLst>
          </p:cNvPr>
          <p:cNvSpPr>
            <a:spLocks noGrp="1"/>
          </p:cNvSpPr>
          <p:nvPr>
            <p:ph type="sldNum" sz="quarter" idx="17"/>
          </p:nvPr>
        </p:nvSpPr>
        <p:spPr/>
        <p:txBody>
          <a:bodyPr/>
          <a:lstStyle/>
          <a:p>
            <a:pPr>
              <a:defRPr/>
            </a:pPr>
            <a:fld id="{49EFD4B7-1CC6-864B-A72A-C978B70BBA9B}" type="slidenum">
              <a:rPr lang="fi-FI" smtClean="0">
                <a:solidFill>
                  <a:prstClr val="black">
                    <a:tint val="75000"/>
                  </a:prstClr>
                </a:solidFill>
              </a:rPr>
              <a:pPr>
                <a:defRPr/>
              </a:pPr>
              <a:t>9</a:t>
            </a:fld>
            <a:endParaRPr lang="fi-FI">
              <a:solidFill>
                <a:prstClr val="black">
                  <a:tint val="75000"/>
                </a:prstClr>
              </a:solidFill>
            </a:endParaRPr>
          </a:p>
        </p:txBody>
      </p:sp>
      <p:graphicFrame>
        <p:nvGraphicFramePr>
          <p:cNvPr id="9" name="Sisällön paikkamerkki 8">
            <a:extLst>
              <a:ext uri="{FF2B5EF4-FFF2-40B4-BE49-F238E27FC236}">
                <a16:creationId xmlns:a16="http://schemas.microsoft.com/office/drawing/2014/main" id="{CC674880-FA42-4B3D-ADDE-31F0EE049213}"/>
              </a:ext>
            </a:extLst>
          </p:cNvPr>
          <p:cNvGraphicFramePr>
            <a:graphicFrameLocks noGrp="1"/>
          </p:cNvGraphicFramePr>
          <p:nvPr>
            <p:ph sz="quarter" idx="14"/>
            <p:extLst>
              <p:ext uri="{D42A27DB-BD31-4B8C-83A1-F6EECF244321}">
                <p14:modId xmlns:p14="http://schemas.microsoft.com/office/powerpoint/2010/main" val="946998183"/>
              </p:ext>
            </p:extLst>
          </p:nvPr>
        </p:nvGraphicFramePr>
        <p:xfrm>
          <a:off x="624419" y="1513934"/>
          <a:ext cx="10943165" cy="40033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972145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graphicEl>
                                              <a:dgm id="{7416D769-B039-41ED-8E4E-090C7FC54F56}"/>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graphicEl>
                                              <a:dgm id="{B9A07480-A824-4D5F-BAFD-916099C2B5E6}"/>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graphicEl>
                                              <a:dgm id="{EB177FF6-6A09-45F4-ACBF-072A4DF547FB}"/>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graphicEl>
                                              <a:dgm id="{E83D6FFA-A7DA-4D5E-BB33-A3882A981028}"/>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graphicEl>
                                              <a:dgm id="{BC739EAC-754E-4878-93A8-6B03D4099123}"/>
                                            </p:graphic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9">
                                            <p:graphicEl>
                                              <a:dgm id="{08E2E94E-B7D9-469A-BAF1-26A8FA04F95F}"/>
                                            </p:graphic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9">
                                            <p:graphicEl>
                                              <a:dgm id="{9060C83C-EA5E-4870-98E3-0AB2CF679BE8}"/>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9" grpId="0">
        <p:bldSub>
          <a:bldDgm bld="one"/>
        </p:bldSub>
      </p:bldGraphic>
    </p:bldLst>
  </p:timing>
</p:sld>
</file>

<file path=ppt/theme/theme1.xml><?xml version="1.0" encoding="utf-8"?>
<a:theme xmlns:a="http://schemas.openxmlformats.org/drawingml/2006/main" name="GradientVTI">
  <a:themeElements>
    <a:clrScheme name="AnalogousFromLightSeedLeftStep">
      <a:dk1>
        <a:srgbClr val="000000"/>
      </a:dk1>
      <a:lt1>
        <a:srgbClr val="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fontScheme name="Univers">
      <a:majorFont>
        <a:latin typeface="Gill Sans Nova"/>
        <a:ea typeface=""/>
        <a:cs typeface=""/>
      </a:majorFont>
      <a:minorFont>
        <a:latin typeface="Gill Sans Nov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GradientVTI" id="{605F9078-86F9-4258-A3E1-F8EFF02AE8CC}" vid="{4848699B-BB01-41E3-9EC4-3D97DFE5292B}"/>
    </a:ext>
  </a:extLst>
</a:theme>
</file>

<file path=ppt/theme/theme2.xml><?xml version="1.0" encoding="utf-8"?>
<a:theme xmlns:a="http://schemas.openxmlformats.org/drawingml/2006/main" name="Office-te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358</TotalTime>
  <Words>1923</Words>
  <Application>Microsoft Office PowerPoint</Application>
  <PresentationFormat>Laajakuva</PresentationFormat>
  <Paragraphs>116</Paragraphs>
  <Slides>14</Slides>
  <Notes>0</Notes>
  <HiddenSlides>0</HiddenSlides>
  <MMClips>0</MMClips>
  <ScaleCrop>false</ScaleCrop>
  <HeadingPairs>
    <vt:vector size="6" baseType="variant">
      <vt:variant>
        <vt:lpstr>Käytetyt fontit</vt:lpstr>
      </vt:variant>
      <vt:variant>
        <vt:i4>6</vt:i4>
      </vt:variant>
      <vt:variant>
        <vt:lpstr>Teema</vt:lpstr>
      </vt:variant>
      <vt:variant>
        <vt:i4>1</vt:i4>
      </vt:variant>
      <vt:variant>
        <vt:lpstr>Dian otsikot</vt:lpstr>
      </vt:variant>
      <vt:variant>
        <vt:i4>14</vt:i4>
      </vt:variant>
    </vt:vector>
  </HeadingPairs>
  <TitlesOfParts>
    <vt:vector size="21" baseType="lpstr">
      <vt:lpstr>Arial</vt:lpstr>
      <vt:lpstr>Calibri</vt:lpstr>
      <vt:lpstr>Courier New</vt:lpstr>
      <vt:lpstr>Georgia</vt:lpstr>
      <vt:lpstr>Gill Sans Nova</vt:lpstr>
      <vt:lpstr>Lucida Grande</vt:lpstr>
      <vt:lpstr>GradientVTI</vt:lpstr>
      <vt:lpstr>Financial Law </vt:lpstr>
      <vt:lpstr>Regulation </vt:lpstr>
      <vt:lpstr>Objectives of the Regulation </vt:lpstr>
      <vt:lpstr>”Hostile” takeovers</vt:lpstr>
      <vt:lpstr>Publication of the Bid Publication of the Result of the Bid</vt:lpstr>
      <vt:lpstr>Tender document</vt:lpstr>
      <vt:lpstr>The Opinion of the Target Company Decision of the Board and the General Meeting </vt:lpstr>
      <vt:lpstr>Competing Bids </vt:lpstr>
      <vt:lpstr>Duty of Redemption (Mandatory Bid)</vt:lpstr>
      <vt:lpstr>Company law based redemption: Finnish LLCA Ch. 18 Sect. 1 </vt:lpstr>
      <vt:lpstr>Consideration to be tendered in mandatory bids</vt:lpstr>
      <vt:lpstr>Consideration in a voluntary bid (national level provisions)  </vt:lpstr>
      <vt:lpstr>(Voluntary) Bid Made for All Shares –  Other Bids </vt:lpstr>
      <vt:lpstr>Securities purchases under and after the tender period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Financial Law </dc:title>
  <dc:creator>Matti Rudanko</dc:creator>
  <cp:lastModifiedBy>Matti Rudanko</cp:lastModifiedBy>
  <cp:revision>30</cp:revision>
  <cp:lastPrinted>2023-02-15T09:41:34Z</cp:lastPrinted>
  <dcterms:created xsi:type="dcterms:W3CDTF">2021-02-15T19:03:12Z</dcterms:created>
  <dcterms:modified xsi:type="dcterms:W3CDTF">2023-02-15T10:15:40Z</dcterms:modified>
</cp:coreProperties>
</file>