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403" r:id="rId3"/>
    <p:sldId id="359" r:id="rId4"/>
    <p:sldId id="274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80" r:id="rId22"/>
    <p:sldId id="498" r:id="rId23"/>
    <p:sldId id="478" r:id="rId24"/>
    <p:sldId id="479" r:id="rId25"/>
    <p:sldId id="481" r:id="rId26"/>
    <p:sldId id="482" r:id="rId27"/>
    <p:sldId id="483" r:id="rId28"/>
    <p:sldId id="484" r:id="rId29"/>
    <p:sldId id="486" r:id="rId30"/>
    <p:sldId id="449" r:id="rId31"/>
    <p:sldId id="426" r:id="rId32"/>
    <p:sldId id="489" r:id="rId33"/>
    <p:sldId id="490" r:id="rId34"/>
    <p:sldId id="491" r:id="rId35"/>
    <p:sldId id="494" r:id="rId36"/>
    <p:sldId id="496" r:id="rId37"/>
    <p:sldId id="497" r:id="rId38"/>
    <p:sldId id="337" r:id="rId39"/>
    <p:sldId id="500" r:id="rId40"/>
    <p:sldId id="499" r:id="rId41"/>
    <p:sldId id="501" r:id="rId42"/>
    <p:sldId id="502" r:id="rId43"/>
    <p:sldId id="50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959" autoAdjust="0"/>
  </p:normalViewPr>
  <p:slideViewPr>
    <p:cSldViewPr snapToGrid="0" snapToObjects="1">
      <p:cViewPr varScale="1">
        <p:scale>
          <a:sx n="93" d="100"/>
          <a:sy n="93" d="100"/>
        </p:scale>
        <p:origin x="21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2A4B-63FD-4647-9F99-FAC24F1C3E15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6B1BB-4E72-EC46-A9B0-86387CC98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6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Both</a:t>
            </a:r>
            <a:r>
              <a:rPr kumimoji="1" lang="en-US" altLang="zh-CN" baseline="0" dirty="0" smtClean="0"/>
              <a:t> model predicts welfare gain with free trade, but…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3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E6A71D7D-896A-BB42-B6C8-AEAF01A978FA}" type="slidenum">
              <a:rPr lang="nl-NL" altLang="zh-CN"/>
              <a:pPr eaLnBrk="1" hangingPunct="1"/>
              <a:t>12</a:t>
            </a:fld>
            <a:endParaRPr lang="nl-NL" altLang="zh-CN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We use the framework of </a:t>
            </a:r>
            <a:r>
              <a:rPr kumimoji="1" lang="en-US" altLang="zh-CN" dirty="0" err="1" smtClean="0"/>
              <a:t>Heckscher</a:t>
            </a:r>
            <a:r>
              <a:rPr kumimoji="1" lang="en-US" altLang="zh-CN" dirty="0" smtClean="0"/>
              <a:t>-Ohlin</a:t>
            </a:r>
            <a:r>
              <a:rPr kumimoji="1" lang="en-US" altLang="zh-CN" baseline="0" dirty="0" smtClean="0"/>
              <a:t> framework covered in last lecture; ask which good labor abundant country export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+mn-cs"/>
              </a:rPr>
              <a:t>Existence of trade restriction: tariff</a:t>
            </a:r>
            <a:r>
              <a:rPr lang="en-US" altLang="zh-CN" dirty="0" smtClean="0">
                <a:cs typeface="+mn-cs"/>
              </a:rPr>
              <a:t>/import tax</a:t>
            </a:r>
            <a:r>
              <a:rPr lang="en-US" dirty="0" smtClean="0">
                <a:cs typeface="+mn-cs"/>
              </a:rPr>
              <a:t>,</a:t>
            </a:r>
            <a:r>
              <a:rPr lang="en-US" baseline="0" dirty="0" smtClean="0">
                <a:cs typeface="+mn-cs"/>
              </a:rPr>
              <a:t> </a:t>
            </a:r>
            <a:r>
              <a:rPr lang="en-US" altLang="zh-CN" dirty="0" smtClean="0">
                <a:cs typeface="+mn-cs"/>
              </a:rPr>
              <a:t>quota, production subsidy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+mn-cs"/>
              </a:rPr>
              <a:t>Vietnam: value</a:t>
            </a:r>
            <a:r>
              <a:rPr lang="en-US" altLang="zh-CN" baseline="0" dirty="0" smtClean="0">
                <a:cs typeface="+mn-cs"/>
              </a:rPr>
              <a:t> originated from China, finalized in February 2018, &gt;200% tariff</a:t>
            </a:r>
            <a:endParaRPr lang="en-US" altLang="zh-CN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2016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8A17B181-4C17-8140-A95E-B49D0E46FCD9}" type="slidenum">
              <a:rPr lang="nl-NL" altLang="zh-CN"/>
              <a:pPr eaLnBrk="1" hangingPunct="1"/>
              <a:t>21</a:t>
            </a:fld>
            <a:endParaRPr lang="nl-NL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Consistent with partial </a:t>
            </a:r>
            <a:r>
              <a:rPr lang="en-US" dirty="0" err="1" smtClean="0"/>
              <a:t>eqm</a:t>
            </a:r>
            <a:r>
              <a:rPr lang="en-US" dirty="0" smtClean="0"/>
              <a:t> results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Need the aid of offer curve to analyze changes in </a:t>
            </a:r>
            <a:r>
              <a:rPr kumimoji="1" lang="en-US" altLang="zh-CN" dirty="0" err="1" smtClean="0"/>
              <a:t>eqm</a:t>
            </a:r>
            <a:r>
              <a:rPr kumimoji="1" lang="en-US" altLang="zh-CN" dirty="0" smtClean="0"/>
              <a:t> price</a:t>
            </a:r>
          </a:p>
          <a:p>
            <a:r>
              <a:rPr kumimoji="1" lang="en-US" altLang="zh-CN" dirty="0" smtClean="0"/>
              <a:t>Price of exporting</a:t>
            </a:r>
            <a:r>
              <a:rPr kumimoji="1" lang="en-US" altLang="zh-CN" baseline="0" dirty="0" smtClean="0"/>
              <a:t> good is 1/3 of price of importing good. Trade along the price line to achieve trade balance</a:t>
            </a:r>
            <a:endParaRPr kumimoji="1" lang="en-US" altLang="zh-CN" dirty="0" smtClean="0"/>
          </a:p>
          <a:p>
            <a:r>
              <a:rPr kumimoji="1" lang="en-US" altLang="zh-CN" dirty="0" smtClean="0"/>
              <a:t>How to</a:t>
            </a:r>
            <a:r>
              <a:rPr kumimoji="1" lang="en-US" altLang="zh-CN" baseline="0" dirty="0" smtClean="0"/>
              <a:t> determine C: </a:t>
            </a:r>
            <a:r>
              <a:rPr kumimoji="1" lang="en-US" altLang="zh-CN" baseline="0" dirty="0" err="1" smtClean="0"/>
              <a:t>ppf</a:t>
            </a:r>
            <a:r>
              <a:rPr kumimoji="1" lang="en-US" altLang="zh-CN" baseline="0" dirty="0" smtClean="0"/>
              <a:t> tangent to price, utility tangent to price (use white board graph)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Derive trade indifference curve on white</a:t>
            </a:r>
            <a:r>
              <a:rPr kumimoji="1" lang="en-US" altLang="zh-CN" baseline="0" dirty="0" smtClean="0"/>
              <a:t> board, print page 169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Relative</a:t>
            </a:r>
            <a:r>
              <a:rPr kumimoji="1" lang="en-US" altLang="zh-CN" baseline="0" dirty="0" smtClean="0"/>
              <a:t> price of importing goods decreases, exporting goods increase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6ECA5048-C24B-BF44-8256-DAA53CCB38DF}" type="slidenum">
              <a:rPr lang="nl-NL" altLang="zh-CN"/>
              <a:pPr eaLnBrk="1" hangingPunct="1"/>
              <a:t>30</a:t>
            </a:fld>
            <a:endParaRPr lang="nl-NL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7079186A-128A-7B4E-8C26-3D226AF87837}" type="slidenum">
              <a:rPr lang="nl-NL" altLang="zh-CN"/>
              <a:pPr eaLnBrk="1" hangingPunct="1"/>
              <a:t>31</a:t>
            </a:fld>
            <a:endParaRPr lang="nl-NL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Go back to partial</a:t>
            </a:r>
            <a:r>
              <a:rPr lang="en-US" baseline="0" dirty="0" smtClean="0"/>
              <a:t> &amp; general </a:t>
            </a:r>
            <a:r>
              <a:rPr lang="en-US" baseline="0" dirty="0" err="1" smtClean="0"/>
              <a:t>eqm</a:t>
            </a:r>
            <a:r>
              <a:rPr lang="en-US" baseline="0" dirty="0" smtClean="0"/>
              <a:t> graph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7079186A-128A-7B4E-8C26-3D226AF87837}" type="slidenum">
              <a:rPr lang="nl-NL" altLang="zh-CN"/>
              <a:pPr eaLnBrk="1" hangingPunct="1"/>
              <a:t>32</a:t>
            </a:fld>
            <a:endParaRPr lang="nl-NL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7079186A-128A-7B4E-8C26-3D226AF87837}" type="slidenum">
              <a:rPr lang="nl-NL" altLang="zh-CN"/>
              <a:pPr eaLnBrk="1" hangingPunct="1"/>
              <a:t>33</a:t>
            </a:fld>
            <a:endParaRPr lang="nl-NL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7079186A-128A-7B4E-8C26-3D226AF87837}" type="slidenum">
              <a:rPr lang="nl-NL" altLang="zh-CN"/>
              <a:pPr eaLnBrk="1" hangingPunct="1"/>
              <a:t>34</a:t>
            </a:fld>
            <a:endParaRPr lang="nl-NL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7079186A-128A-7B4E-8C26-3D226AF87837}" type="slidenum">
              <a:rPr lang="nl-NL" altLang="zh-CN"/>
              <a:pPr eaLnBrk="1" hangingPunct="1"/>
              <a:t>35</a:t>
            </a:fld>
            <a:endParaRPr lang="nl-NL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on white board:</a:t>
            </a:r>
            <a:r>
              <a:rPr lang="en-US" baseline="0" dirty="0" smtClean="0"/>
              <a:t> tariff reduce import demand; elasticity</a:t>
            </a: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7079186A-128A-7B4E-8C26-3D226AF87837}" type="slidenum">
              <a:rPr lang="nl-NL" altLang="zh-CN"/>
              <a:pPr eaLnBrk="1" hangingPunct="1"/>
              <a:t>36</a:t>
            </a:fld>
            <a:endParaRPr lang="nl-NL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7079186A-128A-7B4E-8C26-3D226AF87837}" type="slidenum">
              <a:rPr lang="nl-NL" altLang="zh-CN"/>
              <a:pPr eaLnBrk="1" hangingPunct="1"/>
              <a:t>37</a:t>
            </a:fld>
            <a:endParaRPr lang="nl-NL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Small:</a:t>
            </a:r>
            <a:r>
              <a:rPr lang="en-US" baseline="0" dirty="0" smtClean="0"/>
              <a:t> take international price as given</a:t>
            </a:r>
          </a:p>
          <a:p>
            <a:r>
              <a:rPr lang="en-US" baseline="0" dirty="0" smtClean="0"/>
              <a:t>Large: can change the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0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draw</a:t>
            </a:r>
            <a:r>
              <a:rPr kumimoji="1" lang="en-US" altLang="zh-CN" baseline="0" dirty="0" smtClean="0"/>
              <a:t> on white board: as CS, PS, </a:t>
            </a:r>
            <a:r>
              <a:rPr kumimoji="1" lang="en-US" altLang="zh-CN" baseline="0" dirty="0" err="1" smtClean="0"/>
              <a:t>Gov</a:t>
            </a:r>
            <a:r>
              <a:rPr kumimoji="1" lang="en-US" altLang="zh-CN" baseline="0" dirty="0" smtClean="0"/>
              <a:t> rev with trade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Ask: PS, </a:t>
            </a:r>
            <a:r>
              <a:rPr kumimoji="1" lang="en-US" altLang="zh-CN" dirty="0" err="1" smtClean="0"/>
              <a:t>Gov</a:t>
            </a:r>
            <a:r>
              <a:rPr kumimoji="1" lang="en-US" altLang="zh-CN" dirty="0" smtClean="0"/>
              <a:t> rev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C2CC65C6-258E-444F-B3AC-335C4A802F90}" type="slidenum">
              <a:rPr lang="nl-NL" altLang="zh-CN"/>
              <a:pPr eaLnBrk="1" hangingPunct="1"/>
              <a:t>9</a:t>
            </a:fld>
            <a:endParaRPr lang="nl-NL" altLang="zh-CN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C8A2FB-C4A8-864A-BEAE-CB9B3FA8CA9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Svetlana </a:t>
            </a:r>
            <a:r>
              <a:rPr lang="en-US" dirty="0" err="1" smtClean="0"/>
              <a:t>ledyaeva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4"/>
            <a:ext cx="6629400" cy="1006299"/>
          </a:xfrm>
        </p:spPr>
        <p:txBody>
          <a:bodyPr/>
          <a:lstStyle/>
          <a:p>
            <a:r>
              <a:rPr lang="en-US" dirty="0"/>
              <a:t>Trade </a:t>
            </a:r>
            <a:r>
              <a:rPr lang="en-US" dirty="0" smtClean="0"/>
              <a:t>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partial equilibrium,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537199" y="1701783"/>
            <a:ext cx="3471328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The analysis is quite similar for a large </a:t>
            </a:r>
            <a:r>
              <a:rPr lang="en-US" altLang="zh-CN" sz="2000" dirty="0" smtClean="0">
                <a:solidFill>
                  <a:srgbClr val="000000"/>
                </a:solidFill>
              </a:rPr>
              <a:t>country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Difference: </a:t>
            </a:r>
            <a:r>
              <a:rPr lang="en-US" altLang="zh-CN" sz="2000" dirty="0" smtClean="0">
                <a:solidFill>
                  <a:srgbClr val="000000"/>
                </a:solidFill>
              </a:rPr>
              <a:t>tariff reduces </a:t>
            </a:r>
            <a:r>
              <a:rPr lang="en-US" altLang="zh-CN" sz="2000" dirty="0">
                <a:solidFill>
                  <a:srgbClr val="000000"/>
                </a:solidFill>
              </a:rPr>
              <a:t>imports, and thus total demand for </a:t>
            </a:r>
            <a:r>
              <a:rPr lang="en-US" altLang="zh-CN" sz="2000" dirty="0" smtClean="0">
                <a:solidFill>
                  <a:srgbClr val="000000"/>
                </a:solidFill>
              </a:rPr>
              <a:t>the good,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hence world price </a:t>
            </a:r>
            <a:r>
              <a:rPr lang="en-US" altLang="zh-CN" sz="2000" dirty="0">
                <a:solidFill>
                  <a:srgbClr val="000000"/>
                </a:solidFill>
              </a:rPr>
              <a:t>fall to </a:t>
            </a:r>
            <a:r>
              <a:rPr lang="en-US" altLang="zh-CN" sz="2000" b="1" dirty="0" err="1">
                <a:solidFill>
                  <a:srgbClr val="000000"/>
                </a:solidFill>
              </a:rPr>
              <a:t>p</a:t>
            </a:r>
            <a:r>
              <a:rPr lang="en-US" altLang="zh-CN" sz="2000" b="1" baseline="-25000" dirty="0" err="1">
                <a:solidFill>
                  <a:srgbClr val="000000"/>
                </a:solidFill>
              </a:rPr>
              <a:t>tar</a:t>
            </a:r>
            <a:endParaRPr lang="en-US" altLang="zh-CN" sz="2000" b="1" baseline="-25000" dirty="0">
              <a:solidFill>
                <a:srgbClr val="0000FF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Price in </a:t>
            </a:r>
            <a:r>
              <a:rPr lang="en-US" altLang="zh-CN" sz="2000" dirty="0">
                <a:solidFill>
                  <a:srgbClr val="000000"/>
                </a:solidFill>
              </a:rPr>
              <a:t>the tariff-imposing country is then </a:t>
            </a:r>
            <a:r>
              <a:rPr lang="en-US" altLang="zh-CN" sz="2000" b="1" dirty="0" err="1">
                <a:solidFill>
                  <a:srgbClr val="000000"/>
                </a:solidFill>
              </a:rPr>
              <a:t>p</a:t>
            </a:r>
            <a:r>
              <a:rPr lang="en-US" altLang="zh-CN" sz="2000" b="1" baseline="-25000" dirty="0" err="1">
                <a:solidFill>
                  <a:srgbClr val="000000"/>
                </a:solidFill>
              </a:rPr>
              <a:t>tar</a:t>
            </a:r>
            <a:r>
              <a:rPr lang="en-US" altLang="zh-CN" sz="2000" b="1" dirty="0" err="1">
                <a:solidFill>
                  <a:srgbClr val="000000"/>
                </a:solidFill>
              </a:rPr>
              <a:t>+</a:t>
            </a:r>
            <a:r>
              <a:rPr lang="en-US" altLang="zh-CN" sz="2000" b="1" dirty="0" err="1" smtClean="0">
                <a:solidFill>
                  <a:srgbClr val="000000"/>
                </a:solidFill>
              </a:rPr>
              <a:t>T</a:t>
            </a:r>
            <a:endParaRPr lang="en-US" altLang="zh-CN" sz="2000" b="1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677338" y="1667916"/>
            <a:ext cx="0" cy="4758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677338" y="6426192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44451" y="1591723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/>
              <a:t>Price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4651895" y="6416145"/>
            <a:ext cx="94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 dirty="0"/>
              <a:t>Quantity</a:t>
            </a: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V="1">
            <a:off x="677338" y="1701792"/>
            <a:ext cx="3657600" cy="388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677338" y="1854192"/>
            <a:ext cx="4005263" cy="3265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0" name="Group 16"/>
          <p:cNvGrpSpPr>
            <a:grpSpLocks/>
          </p:cNvGrpSpPr>
          <p:nvPr/>
        </p:nvGrpSpPr>
        <p:grpSpPr bwMode="auto">
          <a:xfrm>
            <a:off x="-54499" y="3911592"/>
            <a:ext cx="4922837" cy="366713"/>
            <a:chOff x="115" y="2208"/>
            <a:chExt cx="3101" cy="231"/>
          </a:xfrm>
        </p:grpSpPr>
        <p:sp>
          <p:nvSpPr>
            <p:cNvPr id="61" name="Line 17"/>
            <p:cNvSpPr>
              <a:spLocks noChangeShapeType="1"/>
            </p:cNvSpPr>
            <p:nvPr/>
          </p:nvSpPr>
          <p:spPr bwMode="auto">
            <a:xfrm rot="-5400000">
              <a:off x="1896" y="1032"/>
              <a:ext cx="0" cy="26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15" y="220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p</a:t>
              </a:r>
              <a:r>
                <a:rPr lang="en-US" baseline="-25000"/>
                <a:t>tar</a:t>
              </a:r>
              <a:r>
                <a:rPr lang="en-US"/>
                <a:t>+T</a:t>
              </a:r>
            </a:p>
          </p:txBody>
        </p:sp>
      </p:grp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905938" y="1777992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3268138" y="1777992"/>
            <a:ext cx="769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supply</a:t>
            </a:r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>
            <a:off x="677338" y="4978392"/>
            <a:ext cx="4191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258738" y="6426192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30000"/>
              <a:t>d</a:t>
            </a:r>
            <a:r>
              <a:rPr lang="en-US" baseline="-25000"/>
              <a:t>ft</a:t>
            </a:r>
            <a:endParaRPr lang="en-US"/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4487338" y="4978392"/>
            <a:ext cx="0" cy="1447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Oval 24"/>
          <p:cNvSpPr>
            <a:spLocks noChangeArrowheads="1"/>
          </p:cNvSpPr>
          <p:nvPr/>
        </p:nvSpPr>
        <p:spPr bwMode="auto">
          <a:xfrm>
            <a:off x="4411138" y="4902192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Line 25"/>
          <p:cNvSpPr>
            <a:spLocks noChangeShapeType="1"/>
          </p:cNvSpPr>
          <p:nvPr/>
        </p:nvSpPr>
        <p:spPr bwMode="auto">
          <a:xfrm>
            <a:off x="1267888" y="4968867"/>
            <a:ext cx="0" cy="1447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Oval 26"/>
          <p:cNvSpPr>
            <a:spLocks noChangeArrowheads="1"/>
          </p:cNvSpPr>
          <p:nvPr/>
        </p:nvSpPr>
        <p:spPr bwMode="auto">
          <a:xfrm>
            <a:off x="1191688" y="4892667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985313" y="6426192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30000"/>
              <a:t>s</a:t>
            </a:r>
            <a:r>
              <a:rPr lang="en-US" baseline="-25000"/>
              <a:t>ft</a:t>
            </a:r>
            <a:endParaRPr lang="en-US"/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296338" y="4749792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ft</a:t>
            </a:r>
            <a:endParaRPr lang="en-US"/>
          </a:p>
        </p:txBody>
      </p:sp>
      <p:grpSp>
        <p:nvGrpSpPr>
          <p:cNvPr id="73" name="Group 29"/>
          <p:cNvGrpSpPr>
            <a:grpSpLocks/>
          </p:cNvGrpSpPr>
          <p:nvPr/>
        </p:nvGrpSpPr>
        <p:grpSpPr bwMode="auto">
          <a:xfrm>
            <a:off x="1774301" y="4063992"/>
            <a:ext cx="2020887" cy="2728913"/>
            <a:chOff x="1267" y="2304"/>
            <a:chExt cx="1273" cy="1719"/>
          </a:xfrm>
        </p:grpSpPr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2352" y="2352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>
              <a:off x="1440" y="2352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Oval 32"/>
            <p:cNvSpPr>
              <a:spLocks noChangeArrowheads="1"/>
            </p:cNvSpPr>
            <p:nvPr/>
          </p:nvSpPr>
          <p:spPr bwMode="auto">
            <a:xfrm>
              <a:off x="1392" y="230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Oval 33"/>
            <p:cNvSpPr>
              <a:spLocks noChangeArrowheads="1"/>
            </p:cNvSpPr>
            <p:nvPr/>
          </p:nvSpPr>
          <p:spPr bwMode="auto">
            <a:xfrm>
              <a:off x="2304" y="230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1267" y="3792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s</a:t>
              </a:r>
              <a:r>
                <a:rPr lang="en-US" baseline="-25000"/>
                <a:t>tar</a:t>
              </a:r>
              <a:endParaRPr lang="en-US"/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2179" y="3792"/>
              <a:ext cx="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d</a:t>
              </a:r>
              <a:r>
                <a:rPr lang="en-US" baseline="-25000"/>
                <a:t>tar</a:t>
              </a:r>
              <a:endParaRPr lang="en-US"/>
            </a:p>
          </p:txBody>
        </p:sp>
      </p:grpSp>
      <p:grpSp>
        <p:nvGrpSpPr>
          <p:cNvPr id="80" name="Group 50"/>
          <p:cNvGrpSpPr>
            <a:grpSpLocks/>
          </p:cNvGrpSpPr>
          <p:nvPr/>
        </p:nvGrpSpPr>
        <p:grpSpPr bwMode="auto">
          <a:xfrm>
            <a:off x="4487338" y="4140192"/>
            <a:ext cx="323850" cy="1143000"/>
            <a:chOff x="2976" y="2352"/>
            <a:chExt cx="204" cy="720"/>
          </a:xfrm>
        </p:grpSpPr>
        <p:sp>
          <p:nvSpPr>
            <p:cNvPr id="81" name="Line 37"/>
            <p:cNvSpPr>
              <a:spLocks noChangeShapeType="1"/>
            </p:cNvSpPr>
            <p:nvPr/>
          </p:nvSpPr>
          <p:spPr bwMode="auto">
            <a:xfrm flipV="1">
              <a:off x="3168" y="2352"/>
              <a:ext cx="0" cy="72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2976" y="24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T</a:t>
              </a:r>
            </a:p>
          </p:txBody>
        </p:sp>
      </p:grpSp>
      <p:grpSp>
        <p:nvGrpSpPr>
          <p:cNvPr id="83" name="Group 48"/>
          <p:cNvGrpSpPr>
            <a:grpSpLocks/>
          </p:cNvGrpSpPr>
          <p:nvPr/>
        </p:nvGrpSpPr>
        <p:grpSpPr bwMode="auto">
          <a:xfrm>
            <a:off x="1591738" y="4978392"/>
            <a:ext cx="2438400" cy="304800"/>
            <a:chOff x="1152" y="2880"/>
            <a:chExt cx="1536" cy="192"/>
          </a:xfrm>
        </p:grpSpPr>
        <p:sp>
          <p:nvSpPr>
            <p:cNvPr id="84" name="AutoShape 44"/>
            <p:cNvSpPr>
              <a:spLocks noChangeArrowheads="1"/>
            </p:cNvSpPr>
            <p:nvPr/>
          </p:nvSpPr>
          <p:spPr bwMode="auto">
            <a:xfrm>
              <a:off x="1152" y="2880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" name="AutoShape 45"/>
            <p:cNvSpPr>
              <a:spLocks noChangeArrowheads="1"/>
            </p:cNvSpPr>
            <p:nvPr/>
          </p:nvSpPr>
          <p:spPr bwMode="auto">
            <a:xfrm>
              <a:off x="2592" y="2880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6" name="Group 49"/>
          <p:cNvGrpSpPr>
            <a:grpSpLocks/>
          </p:cNvGrpSpPr>
          <p:nvPr/>
        </p:nvGrpSpPr>
        <p:grpSpPr bwMode="auto">
          <a:xfrm>
            <a:off x="174101" y="5054592"/>
            <a:ext cx="4694237" cy="366713"/>
            <a:chOff x="259" y="2928"/>
            <a:chExt cx="2957" cy="231"/>
          </a:xfrm>
        </p:grpSpPr>
        <p:sp>
          <p:nvSpPr>
            <p:cNvPr id="87" name="Line 42"/>
            <p:cNvSpPr>
              <a:spLocks noChangeShapeType="1"/>
            </p:cNvSpPr>
            <p:nvPr/>
          </p:nvSpPr>
          <p:spPr bwMode="auto">
            <a:xfrm>
              <a:off x="576" y="3072"/>
              <a:ext cx="264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Text Box 46"/>
            <p:cNvSpPr txBox="1">
              <a:spLocks noChangeArrowheads="1"/>
            </p:cNvSpPr>
            <p:nvPr/>
          </p:nvSpPr>
          <p:spPr bwMode="auto">
            <a:xfrm>
              <a:off x="259" y="29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p</a:t>
              </a:r>
              <a:r>
                <a:rPr lang="en-US" baseline="-25000"/>
                <a:t>tar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38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partial equilibrium,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537199" y="1549386"/>
            <a:ext cx="3471328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Producers gain: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> Consumers lose: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</a:rPr>
              <a:t> Government revenue</a:t>
            </a: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>: </a:t>
            </a:r>
            <a:endParaRPr lang="en-US" altLang="zh-CN" sz="2000" dirty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> Net welfare loss if</a:t>
            </a:r>
            <a:b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</a:b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/>
            </a:r>
            <a:b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</a:b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/>
            </a:r>
            <a:b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</a:b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>   and net gain otherwise</a:t>
            </a:r>
            <a:endParaRPr lang="en-US" altLang="zh-CN" sz="20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120" name="Text Box 13"/>
          <p:cNvSpPr txBox="1">
            <a:spLocks noChangeArrowheads="1"/>
          </p:cNvSpPr>
          <p:nvPr/>
        </p:nvSpPr>
        <p:spPr bwMode="auto">
          <a:xfrm>
            <a:off x="4668828" y="6433078"/>
            <a:ext cx="94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 dirty="0"/>
              <a:t>Quantity</a:t>
            </a:r>
          </a:p>
        </p:txBody>
      </p:sp>
      <p:grpSp>
        <p:nvGrpSpPr>
          <p:cNvPr id="146" name="Group 40"/>
          <p:cNvGrpSpPr>
            <a:grpSpLocks/>
          </p:cNvGrpSpPr>
          <p:nvPr/>
        </p:nvGrpSpPr>
        <p:grpSpPr bwMode="auto">
          <a:xfrm>
            <a:off x="5799667" y="2089135"/>
            <a:ext cx="762000" cy="533400"/>
            <a:chOff x="576" y="2352"/>
            <a:chExt cx="864" cy="528"/>
          </a:xfrm>
        </p:grpSpPr>
        <p:sp>
          <p:nvSpPr>
            <p:cNvPr id="147" name="Rectangle 41"/>
            <p:cNvSpPr>
              <a:spLocks noChangeArrowheads="1"/>
            </p:cNvSpPr>
            <p:nvPr/>
          </p:nvSpPr>
          <p:spPr bwMode="auto">
            <a:xfrm>
              <a:off x="576" y="2352"/>
              <a:ext cx="384" cy="52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8" name="AutoShape 42"/>
            <p:cNvSpPr>
              <a:spLocks noChangeArrowheads="1"/>
            </p:cNvSpPr>
            <p:nvPr/>
          </p:nvSpPr>
          <p:spPr bwMode="auto">
            <a:xfrm rot="5400000">
              <a:off x="936" y="2376"/>
              <a:ext cx="528" cy="480"/>
            </a:xfrm>
            <a:prstGeom prst="rtTriangl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0" name="Group 50"/>
          <p:cNvGrpSpPr>
            <a:grpSpLocks/>
          </p:cNvGrpSpPr>
          <p:nvPr/>
        </p:nvGrpSpPr>
        <p:grpSpPr bwMode="auto">
          <a:xfrm>
            <a:off x="5647268" y="3304631"/>
            <a:ext cx="2819400" cy="533400"/>
            <a:chOff x="576" y="2352"/>
            <a:chExt cx="2400" cy="528"/>
          </a:xfrm>
        </p:grpSpPr>
        <p:grpSp>
          <p:nvGrpSpPr>
            <p:cNvPr id="151" name="Group 51"/>
            <p:cNvGrpSpPr>
              <a:grpSpLocks/>
            </p:cNvGrpSpPr>
            <p:nvPr/>
          </p:nvGrpSpPr>
          <p:grpSpPr bwMode="auto">
            <a:xfrm>
              <a:off x="576" y="2352"/>
              <a:ext cx="864" cy="528"/>
              <a:chOff x="576" y="2352"/>
              <a:chExt cx="864" cy="528"/>
            </a:xfrm>
          </p:grpSpPr>
          <p:sp>
            <p:nvSpPr>
              <p:cNvPr id="155" name="Rectangle 52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384" cy="52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6" name="AutoShape 53"/>
              <p:cNvSpPr>
                <a:spLocks noChangeArrowheads="1"/>
              </p:cNvSpPr>
              <p:nvPr/>
            </p:nvSpPr>
            <p:spPr bwMode="auto">
              <a:xfrm rot="5400000">
                <a:off x="936" y="2376"/>
                <a:ext cx="528" cy="480"/>
              </a:xfrm>
              <a:prstGeom prst="rtTriangle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2" name="AutoShape 54" descr="Solid diamond"/>
            <p:cNvSpPr>
              <a:spLocks noChangeArrowheads="1"/>
            </p:cNvSpPr>
            <p:nvPr/>
          </p:nvSpPr>
          <p:spPr bwMode="auto">
            <a:xfrm rot="-5400000">
              <a:off x="936" y="2376"/>
              <a:ext cx="528" cy="480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" name="AutoShape 55" descr="Solid diamond"/>
            <p:cNvSpPr>
              <a:spLocks noChangeArrowheads="1"/>
            </p:cNvSpPr>
            <p:nvPr/>
          </p:nvSpPr>
          <p:spPr bwMode="auto">
            <a:xfrm>
              <a:off x="2352" y="2352"/>
              <a:ext cx="624" cy="528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" name="Rectangle 56" descr="Dark vertical"/>
            <p:cNvSpPr>
              <a:spLocks noChangeArrowheads="1"/>
            </p:cNvSpPr>
            <p:nvPr/>
          </p:nvSpPr>
          <p:spPr bwMode="auto">
            <a:xfrm>
              <a:off x="1440" y="2352"/>
              <a:ext cx="912" cy="528"/>
            </a:xfrm>
            <a:prstGeom prst="rect">
              <a:avLst/>
            </a:prstGeom>
            <a:pattFill prst="dkVert">
              <a:fgClr>
                <a:srgbClr val="008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4" name="Group 48"/>
          <p:cNvGrpSpPr>
            <a:grpSpLocks/>
          </p:cNvGrpSpPr>
          <p:nvPr/>
        </p:nvGrpSpPr>
        <p:grpSpPr bwMode="auto">
          <a:xfrm>
            <a:off x="5723466" y="4428062"/>
            <a:ext cx="1107151" cy="609600"/>
            <a:chOff x="1440" y="2352"/>
            <a:chExt cx="912" cy="720"/>
          </a:xfrm>
        </p:grpSpPr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1440" y="2880"/>
              <a:ext cx="912" cy="192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" name="Rectangle 50" descr="Dark vertical"/>
            <p:cNvSpPr>
              <a:spLocks noChangeArrowheads="1"/>
            </p:cNvSpPr>
            <p:nvPr/>
          </p:nvSpPr>
          <p:spPr bwMode="auto">
            <a:xfrm>
              <a:off x="1440" y="2352"/>
              <a:ext cx="912" cy="528"/>
            </a:xfrm>
            <a:prstGeom prst="rect">
              <a:avLst/>
            </a:prstGeom>
            <a:pattFill prst="dkVert">
              <a:fgClr>
                <a:srgbClr val="008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8" name="Group 71"/>
          <p:cNvGrpSpPr>
            <a:grpSpLocks/>
          </p:cNvGrpSpPr>
          <p:nvPr/>
        </p:nvGrpSpPr>
        <p:grpSpPr bwMode="auto">
          <a:xfrm>
            <a:off x="5587998" y="5647261"/>
            <a:ext cx="3429000" cy="609600"/>
            <a:chOff x="3456" y="3408"/>
            <a:chExt cx="2160" cy="384"/>
          </a:xfrm>
        </p:grpSpPr>
        <p:grpSp>
          <p:nvGrpSpPr>
            <p:cNvPr id="60" name="Group 54"/>
            <p:cNvGrpSpPr>
              <a:grpSpLocks/>
            </p:cNvGrpSpPr>
            <p:nvPr/>
          </p:nvGrpSpPr>
          <p:grpSpPr bwMode="auto">
            <a:xfrm>
              <a:off x="3456" y="3408"/>
              <a:ext cx="816" cy="384"/>
              <a:chOff x="960" y="2352"/>
              <a:chExt cx="2016" cy="528"/>
            </a:xfrm>
          </p:grpSpPr>
          <p:sp>
            <p:nvSpPr>
              <p:cNvPr id="64" name="AutoShape 55" descr="Solid diamond"/>
              <p:cNvSpPr>
                <a:spLocks noChangeArrowheads="1"/>
              </p:cNvSpPr>
              <p:nvPr/>
            </p:nvSpPr>
            <p:spPr bwMode="auto">
              <a:xfrm rot="-5400000">
                <a:off x="936" y="2376"/>
                <a:ext cx="528" cy="480"/>
              </a:xfrm>
              <a:prstGeom prst="rtTriangle">
                <a:avLst/>
              </a:prstGeom>
              <a:pattFill prst="solidDmnd">
                <a:fgClr>
                  <a:srgbClr val="996633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" name="AutoShape 56" descr="Solid diamond"/>
              <p:cNvSpPr>
                <a:spLocks noChangeArrowheads="1"/>
              </p:cNvSpPr>
              <p:nvPr/>
            </p:nvSpPr>
            <p:spPr bwMode="auto">
              <a:xfrm>
                <a:off x="2352" y="2352"/>
                <a:ext cx="624" cy="528"/>
              </a:xfrm>
              <a:prstGeom prst="rtTriangle">
                <a:avLst/>
              </a:prstGeom>
              <a:pattFill prst="solidDmnd">
                <a:fgClr>
                  <a:srgbClr val="996633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4704" y="3552"/>
              <a:ext cx="912" cy="192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368" y="3552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&gt;</a:t>
              </a:r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2197100" y="5016500"/>
            <a:ext cx="1447800" cy="304800"/>
          </a:xfrm>
          <a:prstGeom prst="rect">
            <a:avLst/>
          </a:prstGeom>
          <a:solidFill>
            <a:srgbClr val="00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825500" y="4178300"/>
            <a:ext cx="3810000" cy="838200"/>
            <a:chOff x="576" y="2352"/>
            <a:chExt cx="2400" cy="528"/>
          </a:xfrm>
        </p:grpSpPr>
        <p:grpSp>
          <p:nvGrpSpPr>
            <p:cNvPr id="66" name="Group 3"/>
            <p:cNvGrpSpPr>
              <a:grpSpLocks/>
            </p:cNvGrpSpPr>
            <p:nvPr/>
          </p:nvGrpSpPr>
          <p:grpSpPr bwMode="auto">
            <a:xfrm>
              <a:off x="576" y="2352"/>
              <a:ext cx="864" cy="528"/>
              <a:chOff x="576" y="2352"/>
              <a:chExt cx="864" cy="528"/>
            </a:xfrm>
          </p:grpSpPr>
          <p:sp>
            <p:nvSpPr>
              <p:cNvPr id="70" name="Rectangle 4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384" cy="52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" name="AutoShape 5"/>
              <p:cNvSpPr>
                <a:spLocks noChangeArrowheads="1"/>
              </p:cNvSpPr>
              <p:nvPr/>
            </p:nvSpPr>
            <p:spPr bwMode="auto">
              <a:xfrm rot="5400000">
                <a:off x="936" y="2376"/>
                <a:ext cx="528" cy="480"/>
              </a:xfrm>
              <a:prstGeom prst="rtTriangle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7" name="AutoShape 6" descr="Solid diamond"/>
            <p:cNvSpPr>
              <a:spLocks noChangeArrowheads="1"/>
            </p:cNvSpPr>
            <p:nvPr/>
          </p:nvSpPr>
          <p:spPr bwMode="auto">
            <a:xfrm rot="-5400000">
              <a:off x="936" y="2376"/>
              <a:ext cx="528" cy="480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" name="AutoShape 7" descr="Solid diamond"/>
            <p:cNvSpPr>
              <a:spLocks noChangeArrowheads="1"/>
            </p:cNvSpPr>
            <p:nvPr/>
          </p:nvSpPr>
          <p:spPr bwMode="auto">
            <a:xfrm>
              <a:off x="2352" y="2352"/>
              <a:ext cx="624" cy="528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" name="Rectangle 8" descr="Dark vertical"/>
            <p:cNvSpPr>
              <a:spLocks noChangeArrowheads="1"/>
            </p:cNvSpPr>
            <p:nvPr/>
          </p:nvSpPr>
          <p:spPr bwMode="auto">
            <a:xfrm>
              <a:off x="1440" y="2352"/>
              <a:ext cx="912" cy="528"/>
            </a:xfrm>
            <a:prstGeom prst="rect">
              <a:avLst/>
            </a:prstGeom>
            <a:pattFill prst="dkVert">
              <a:fgClr>
                <a:srgbClr val="008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811213" y="1739900"/>
            <a:ext cx="14287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>
            <a:off x="825500" y="64643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6350" y="1511300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Price</a:t>
            </a:r>
          </a:p>
        </p:txBody>
      </p:sp>
      <p:sp>
        <p:nvSpPr>
          <p:cNvPr id="75" name="Line 15"/>
          <p:cNvSpPr>
            <a:spLocks noChangeShapeType="1"/>
          </p:cNvSpPr>
          <p:nvPr/>
        </p:nvSpPr>
        <p:spPr bwMode="auto">
          <a:xfrm flipV="1">
            <a:off x="825500" y="1739900"/>
            <a:ext cx="3657600" cy="388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825500" y="1892300"/>
            <a:ext cx="4005263" cy="3265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" name="Group 17"/>
          <p:cNvGrpSpPr>
            <a:grpSpLocks/>
          </p:cNvGrpSpPr>
          <p:nvPr/>
        </p:nvGrpSpPr>
        <p:grpSpPr bwMode="auto">
          <a:xfrm>
            <a:off x="93663" y="3949700"/>
            <a:ext cx="4922837" cy="366713"/>
            <a:chOff x="115" y="2208"/>
            <a:chExt cx="3101" cy="2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 rot="-5400000">
              <a:off x="1896" y="1032"/>
              <a:ext cx="0" cy="26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115" y="220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p</a:t>
              </a:r>
              <a:r>
                <a:rPr lang="en-US" baseline="-25000"/>
                <a:t>tar</a:t>
              </a:r>
              <a:r>
                <a:rPr lang="en-US"/>
                <a:t>+T</a:t>
              </a:r>
            </a:p>
          </p:txBody>
        </p:sp>
      </p:grp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1054100" y="181610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81" name="Text Box 21"/>
          <p:cNvSpPr txBox="1">
            <a:spLocks noChangeArrowheads="1"/>
          </p:cNvSpPr>
          <p:nvPr/>
        </p:nvSpPr>
        <p:spPr bwMode="auto">
          <a:xfrm>
            <a:off x="3416300" y="1816100"/>
            <a:ext cx="769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supply</a:t>
            </a: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25500" y="5016500"/>
            <a:ext cx="4191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4406900" y="6464300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30000"/>
              <a:t>d</a:t>
            </a:r>
            <a:r>
              <a:rPr lang="en-US" baseline="-25000"/>
              <a:t>ft</a:t>
            </a:r>
            <a:endParaRPr lang="en-US"/>
          </a:p>
        </p:txBody>
      </p:sp>
      <p:sp>
        <p:nvSpPr>
          <p:cNvPr id="84" name="Line 24"/>
          <p:cNvSpPr>
            <a:spLocks noChangeShapeType="1"/>
          </p:cNvSpPr>
          <p:nvPr/>
        </p:nvSpPr>
        <p:spPr bwMode="auto">
          <a:xfrm>
            <a:off x="4635500" y="5016500"/>
            <a:ext cx="0" cy="1447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25"/>
          <p:cNvSpPr>
            <a:spLocks noChangeArrowheads="1"/>
          </p:cNvSpPr>
          <p:nvPr/>
        </p:nvSpPr>
        <p:spPr bwMode="auto">
          <a:xfrm>
            <a:off x="4559300" y="4940300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Line 26"/>
          <p:cNvSpPr>
            <a:spLocks noChangeShapeType="1"/>
          </p:cNvSpPr>
          <p:nvPr/>
        </p:nvSpPr>
        <p:spPr bwMode="auto">
          <a:xfrm>
            <a:off x="1416050" y="5006975"/>
            <a:ext cx="0" cy="1447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Oval 27"/>
          <p:cNvSpPr>
            <a:spLocks noChangeArrowheads="1"/>
          </p:cNvSpPr>
          <p:nvPr/>
        </p:nvSpPr>
        <p:spPr bwMode="auto">
          <a:xfrm>
            <a:off x="1339850" y="4930775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Text Box 28"/>
          <p:cNvSpPr txBox="1">
            <a:spLocks noChangeArrowheads="1"/>
          </p:cNvSpPr>
          <p:nvPr/>
        </p:nvSpPr>
        <p:spPr bwMode="auto">
          <a:xfrm>
            <a:off x="1133475" y="64643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30000"/>
              <a:t>s</a:t>
            </a:r>
            <a:r>
              <a:rPr lang="en-US" baseline="-25000"/>
              <a:t>ft</a:t>
            </a:r>
            <a:endParaRPr lang="en-US"/>
          </a:p>
        </p:txBody>
      </p:sp>
      <p:sp>
        <p:nvSpPr>
          <p:cNvPr id="89" name="Text Box 29"/>
          <p:cNvSpPr txBox="1">
            <a:spLocks noChangeArrowheads="1"/>
          </p:cNvSpPr>
          <p:nvPr/>
        </p:nvSpPr>
        <p:spPr bwMode="auto">
          <a:xfrm>
            <a:off x="444500" y="4787900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ft</a:t>
            </a:r>
            <a:endParaRPr lang="en-US"/>
          </a:p>
        </p:txBody>
      </p:sp>
      <p:grpSp>
        <p:nvGrpSpPr>
          <p:cNvPr id="90" name="Group 30"/>
          <p:cNvGrpSpPr>
            <a:grpSpLocks/>
          </p:cNvGrpSpPr>
          <p:nvPr/>
        </p:nvGrpSpPr>
        <p:grpSpPr bwMode="auto">
          <a:xfrm>
            <a:off x="1922463" y="4102100"/>
            <a:ext cx="2020887" cy="2728913"/>
            <a:chOff x="1267" y="2304"/>
            <a:chExt cx="1273" cy="1719"/>
          </a:xfrm>
        </p:grpSpPr>
        <p:sp>
          <p:nvSpPr>
            <p:cNvPr id="91" name="Line 31"/>
            <p:cNvSpPr>
              <a:spLocks noChangeShapeType="1"/>
            </p:cNvSpPr>
            <p:nvPr/>
          </p:nvSpPr>
          <p:spPr bwMode="auto">
            <a:xfrm>
              <a:off x="2352" y="2352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2"/>
            <p:cNvSpPr>
              <a:spLocks noChangeShapeType="1"/>
            </p:cNvSpPr>
            <p:nvPr/>
          </p:nvSpPr>
          <p:spPr bwMode="auto">
            <a:xfrm>
              <a:off x="1440" y="2352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33"/>
            <p:cNvSpPr>
              <a:spLocks noChangeArrowheads="1"/>
            </p:cNvSpPr>
            <p:nvPr/>
          </p:nvSpPr>
          <p:spPr bwMode="auto">
            <a:xfrm>
              <a:off x="1392" y="230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" name="Oval 34"/>
            <p:cNvSpPr>
              <a:spLocks noChangeArrowheads="1"/>
            </p:cNvSpPr>
            <p:nvPr/>
          </p:nvSpPr>
          <p:spPr bwMode="auto">
            <a:xfrm>
              <a:off x="2304" y="230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" name="Text Box 35"/>
            <p:cNvSpPr txBox="1">
              <a:spLocks noChangeArrowheads="1"/>
            </p:cNvSpPr>
            <p:nvPr/>
          </p:nvSpPr>
          <p:spPr bwMode="auto">
            <a:xfrm>
              <a:off x="1267" y="3792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s</a:t>
              </a:r>
              <a:r>
                <a:rPr lang="en-US" baseline="-25000"/>
                <a:t>tar</a:t>
              </a:r>
              <a:endParaRPr lang="en-US"/>
            </a:p>
          </p:txBody>
        </p:sp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2179" y="3792"/>
              <a:ext cx="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d</a:t>
              </a:r>
              <a:r>
                <a:rPr lang="en-US" baseline="-25000"/>
                <a:t>tar</a:t>
              </a:r>
              <a:endParaRPr lang="en-US"/>
            </a:p>
          </p:txBody>
        </p:sp>
      </p:grpSp>
      <p:sp>
        <p:nvSpPr>
          <p:cNvPr id="97" name="Line 37"/>
          <p:cNvSpPr>
            <a:spLocks noChangeShapeType="1"/>
          </p:cNvSpPr>
          <p:nvPr/>
        </p:nvSpPr>
        <p:spPr bwMode="auto">
          <a:xfrm flipV="1">
            <a:off x="4940300" y="4178300"/>
            <a:ext cx="0" cy="1143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4635500" y="42545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</a:t>
            </a:r>
          </a:p>
        </p:txBody>
      </p:sp>
      <p:sp>
        <p:nvSpPr>
          <p:cNvPr id="99" name="Line 39"/>
          <p:cNvSpPr>
            <a:spLocks noChangeShapeType="1"/>
          </p:cNvSpPr>
          <p:nvPr/>
        </p:nvSpPr>
        <p:spPr bwMode="auto">
          <a:xfrm>
            <a:off x="825500" y="5321300"/>
            <a:ext cx="4191000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AutoShape 40"/>
          <p:cNvSpPr>
            <a:spLocks noChangeArrowheads="1"/>
          </p:cNvSpPr>
          <p:nvPr/>
        </p:nvSpPr>
        <p:spPr bwMode="auto">
          <a:xfrm>
            <a:off x="1739900" y="50165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AutoShape 41"/>
          <p:cNvSpPr>
            <a:spLocks noChangeArrowheads="1"/>
          </p:cNvSpPr>
          <p:nvPr/>
        </p:nvSpPr>
        <p:spPr bwMode="auto">
          <a:xfrm>
            <a:off x="4025900" y="50165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" name="Text Box 42"/>
          <p:cNvSpPr txBox="1">
            <a:spLocks noChangeArrowheads="1"/>
          </p:cNvSpPr>
          <p:nvPr/>
        </p:nvSpPr>
        <p:spPr bwMode="auto">
          <a:xfrm>
            <a:off x="322263" y="50927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tar</a:t>
            </a:r>
            <a:endParaRPr lang="en-US"/>
          </a:p>
        </p:txBody>
      </p:sp>
      <p:grpSp>
        <p:nvGrpSpPr>
          <p:cNvPr id="103" name="Group 43"/>
          <p:cNvGrpSpPr>
            <a:grpSpLocks/>
          </p:cNvGrpSpPr>
          <p:nvPr/>
        </p:nvGrpSpPr>
        <p:grpSpPr bwMode="auto">
          <a:xfrm>
            <a:off x="2273300" y="5702300"/>
            <a:ext cx="1295400" cy="442913"/>
            <a:chOff x="1488" y="3168"/>
            <a:chExt cx="816" cy="279"/>
          </a:xfrm>
        </p:grpSpPr>
        <p:sp>
          <p:nvSpPr>
            <p:cNvPr id="104" name="AutoShape 44"/>
            <p:cNvSpPr>
              <a:spLocks noChangeArrowheads="1"/>
            </p:cNvSpPr>
            <p:nvPr/>
          </p:nvSpPr>
          <p:spPr bwMode="auto">
            <a:xfrm>
              <a:off x="1488" y="3168"/>
              <a:ext cx="816" cy="96"/>
            </a:xfrm>
            <a:prstGeom prst="leftRightArrow">
              <a:avLst>
                <a:gd name="adj1" fmla="val 50000"/>
                <a:gd name="adj2" fmla="val 17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" name="Text Box 45"/>
            <p:cNvSpPr txBox="1">
              <a:spLocks noChangeArrowheads="1"/>
            </p:cNvSpPr>
            <p:nvPr/>
          </p:nvSpPr>
          <p:spPr bwMode="auto">
            <a:xfrm>
              <a:off x="1632" y="3216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import</a:t>
              </a:r>
              <a:r>
                <a:rPr lang="en-US" baseline="-25000"/>
                <a:t>tar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17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E6F86D04-2022-E541-A8FA-47CD11C77F6F}" type="slidenum">
              <a:rPr lang="en-GB"/>
              <a:pPr/>
              <a:t>12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900" dirty="0" smtClean="0"/>
              <a:t>partial </a:t>
            </a:r>
            <a:r>
              <a:rPr lang="en-US" sz="2900" dirty="0"/>
              <a:t>equilibrium, large country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968875"/>
          </a:xfrm>
          <a:noFill/>
        </p:spPr>
        <p:txBody>
          <a:bodyPr>
            <a:normAutofit/>
          </a:bodyPr>
          <a:lstStyle/>
          <a:p>
            <a:pPr marL="114300" indent="0" eaLnBrk="1" hangingPunct="1">
              <a:spcBef>
                <a:spcPts val="10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welfare effects of tariffs for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country:</a:t>
            </a:r>
          </a:p>
          <a:p>
            <a:pPr lvl="1" eaLnBrk="1" hangingPunct="1">
              <a:spcBef>
                <a:spcPts val="1000"/>
              </a:spcBef>
            </a:pPr>
            <a:r>
              <a:rPr lang="en-US" dirty="0"/>
              <a:t>Producers gain 	(producer surplus rises)</a:t>
            </a:r>
          </a:p>
          <a:p>
            <a:pPr lvl="1" eaLnBrk="1" hangingPunct="1">
              <a:spcBef>
                <a:spcPts val="1000"/>
              </a:spcBef>
            </a:pPr>
            <a:r>
              <a:rPr lang="en-US" dirty="0"/>
              <a:t>Government gains 	(government revenue rises)</a:t>
            </a:r>
          </a:p>
          <a:p>
            <a:pPr lvl="1" eaLnBrk="1" hangingPunct="1">
              <a:spcBef>
                <a:spcPts val="1000"/>
              </a:spcBef>
            </a:pPr>
            <a:r>
              <a:rPr lang="en-US" dirty="0"/>
              <a:t>Consumers </a:t>
            </a:r>
            <a:r>
              <a:rPr lang="en-US" dirty="0" smtClean="0"/>
              <a:t>lose</a:t>
            </a:r>
            <a:r>
              <a:rPr lang="en-US" dirty="0"/>
              <a:t>	(consumer surplus falls)</a:t>
            </a:r>
          </a:p>
          <a:p>
            <a:pPr eaLnBrk="1" hangingPunct="1">
              <a:spcBef>
                <a:spcPts val="1000"/>
              </a:spcBef>
            </a:pPr>
            <a:r>
              <a:rPr lang="en-US" dirty="0" smtClean="0"/>
              <a:t>A </a:t>
            </a:r>
            <a:r>
              <a:rPr lang="en-US" dirty="0"/>
              <a:t>welfare gain is thus </a:t>
            </a:r>
            <a:r>
              <a:rPr lang="en-US" dirty="0" smtClean="0"/>
              <a:t>possible</a:t>
            </a:r>
          </a:p>
          <a:p>
            <a:pPr eaLnBrk="1" hangingPunct="1">
              <a:spcBef>
                <a:spcPts val="1000"/>
              </a:spcBef>
            </a:pPr>
            <a:r>
              <a:rPr lang="en-US" dirty="0" smtClean="0"/>
              <a:t>In general, a ‘suitable’ choice of tariff will lead to a welfare gain for a large country: the </a:t>
            </a:r>
            <a:r>
              <a:rPr lang="en-US" dirty="0" smtClean="0">
                <a:solidFill>
                  <a:srgbClr val="0000FF"/>
                </a:solidFill>
              </a:rPr>
              <a:t>‘optimal’ tariff</a:t>
            </a:r>
            <a:r>
              <a:rPr lang="en-US" dirty="0" smtClean="0"/>
              <a:t> argument</a:t>
            </a:r>
          </a:p>
          <a:p>
            <a:pPr eaLnBrk="1" hangingPunct="1">
              <a:spcBef>
                <a:spcPts val="1000"/>
              </a:spcBef>
            </a:pPr>
            <a:r>
              <a:rPr lang="en-US" dirty="0" smtClean="0"/>
              <a:t>This argument ignores general equilibrium complications and retaliation. We now turn to these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small country</a:t>
            </a:r>
            <a:endParaRPr lang="zh-CN" altLang="en-US" sz="3200" dirty="0"/>
          </a:p>
        </p:txBody>
      </p:sp>
      <p:sp>
        <p:nvSpPr>
          <p:cNvPr id="59" name="Arc 4"/>
          <p:cNvSpPr>
            <a:spLocks/>
          </p:cNvSpPr>
          <p:nvPr/>
        </p:nvSpPr>
        <p:spPr bwMode="auto">
          <a:xfrm>
            <a:off x="914400" y="2785525"/>
            <a:ext cx="4114800" cy="3659188"/>
          </a:xfrm>
          <a:custGeom>
            <a:avLst/>
            <a:gdLst>
              <a:gd name="T0" fmla="*/ 5915406 w 21600"/>
              <a:gd name="T1" fmla="*/ 0 h 21599"/>
              <a:gd name="T2" fmla="*/ 783869400 w 21600"/>
              <a:gd name="T3" fmla="*/ 619661862 h 21599"/>
              <a:gd name="T4" fmla="*/ 0 w 21600"/>
              <a:gd name="T5" fmla="*/ 619920219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</a:path>
              <a:path w="21600" h="21599" stroke="0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  <a:lnTo>
                  <a:pt x="0" y="21599"/>
                </a:lnTo>
                <a:lnTo>
                  <a:pt x="163" y="-1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495800" y="598592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ppf</a:t>
            </a: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>
            <a:off x="914400" y="1718725"/>
            <a:ext cx="0" cy="472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>
            <a:off x="914400" y="6443125"/>
            <a:ext cx="617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6019800" y="644312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Manufactures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228600" y="160865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dirty="0"/>
              <a:t>Food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533400" y="644312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0</a:t>
            </a:r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914400" y="2099725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1143000" y="18711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endParaRPr lang="en-GB"/>
          </a:p>
        </p:txBody>
      </p:sp>
      <p:sp>
        <p:nvSpPr>
          <p:cNvPr id="73" name="Arc 19"/>
          <p:cNvSpPr>
            <a:spLocks/>
          </p:cNvSpPr>
          <p:nvPr/>
        </p:nvSpPr>
        <p:spPr bwMode="auto">
          <a:xfrm rot="10800000">
            <a:off x="5778500" y="3966625"/>
            <a:ext cx="1955800" cy="1593850"/>
          </a:xfrm>
          <a:custGeom>
            <a:avLst/>
            <a:gdLst>
              <a:gd name="T0" fmla="*/ 18083742 w 20527"/>
              <a:gd name="T1" fmla="*/ 0 h 21508"/>
              <a:gd name="T2" fmla="*/ 186347427 w 20527"/>
              <a:gd name="T3" fmla="*/ 81187049 h 21508"/>
              <a:gd name="T4" fmla="*/ 0 w 20527"/>
              <a:gd name="T5" fmla="*/ 118112229 h 215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27" h="21508" fill="none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</a:path>
              <a:path w="20527" h="21508" stroke="0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  <a:lnTo>
                  <a:pt x="0" y="21508"/>
                </a:lnTo>
                <a:lnTo>
                  <a:pt x="19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7543800" y="522392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U*</a:t>
            </a:r>
          </a:p>
        </p:txBody>
      </p:sp>
      <p:sp>
        <p:nvSpPr>
          <p:cNvPr id="75" name="Text Box 21"/>
          <p:cNvSpPr txBox="1">
            <a:spLocks noChangeArrowheads="1"/>
          </p:cNvSpPr>
          <p:nvPr/>
        </p:nvSpPr>
        <p:spPr bwMode="auto">
          <a:xfrm>
            <a:off x="6477000" y="484292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C*</a:t>
            </a:r>
          </a:p>
        </p:txBody>
      </p: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036888" y="3252250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Oval 27"/>
          <p:cNvSpPr>
            <a:spLocks noChangeArrowheads="1"/>
          </p:cNvSpPr>
          <p:nvPr/>
        </p:nvSpPr>
        <p:spPr bwMode="auto">
          <a:xfrm>
            <a:off x="6400800" y="5147725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" name="Text Box 28"/>
          <p:cNvSpPr txBox="1">
            <a:spLocks noChangeArrowheads="1"/>
          </p:cNvSpPr>
          <p:nvPr/>
        </p:nvSpPr>
        <p:spPr bwMode="auto">
          <a:xfrm>
            <a:off x="2895600" y="339512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Q*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435601" y="1566319"/>
            <a:ext cx="3505200" cy="29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lnSpc>
                <a:spcPct val="130000"/>
              </a:lnSpc>
              <a:buFontTx/>
              <a:buChar char="•"/>
            </a:pPr>
            <a:r>
              <a:rPr lang="en-GB" dirty="0">
                <a:latin typeface="+mn-lt"/>
              </a:rPr>
              <a:t> Consider a </a:t>
            </a:r>
            <a:r>
              <a:rPr lang="en-GB" dirty="0" smtClean="0">
                <a:latin typeface="+mn-lt"/>
              </a:rPr>
              <a:t>small labour abundant </a:t>
            </a:r>
            <a:r>
              <a:rPr lang="en-GB" dirty="0">
                <a:latin typeface="+mn-lt"/>
              </a:rPr>
              <a:t>country with the </a:t>
            </a:r>
            <a:r>
              <a:rPr lang="en-GB" b="1" dirty="0" err="1">
                <a:latin typeface="+mn-lt"/>
              </a:rPr>
              <a:t>ppf</a:t>
            </a:r>
            <a:r>
              <a:rPr lang="en-GB" dirty="0">
                <a:latin typeface="+mn-lt"/>
              </a:rPr>
              <a:t> as drawn below</a:t>
            </a: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GB" dirty="0">
                <a:latin typeface="+mn-lt"/>
              </a:rPr>
              <a:t> At the </a:t>
            </a:r>
            <a:r>
              <a:rPr lang="en-GB" dirty="0">
                <a:solidFill>
                  <a:srgbClr val="0000FF"/>
                </a:solidFill>
                <a:latin typeface="+mn-lt"/>
              </a:rPr>
              <a:t>given</a:t>
            </a:r>
            <a:r>
              <a:rPr lang="en-GB" dirty="0">
                <a:latin typeface="+mn-lt"/>
              </a:rPr>
              <a:t> world price </a:t>
            </a:r>
            <a:r>
              <a:rPr lang="en-GB" b="1" dirty="0" err="1">
                <a:latin typeface="+mn-lt"/>
              </a:rPr>
              <a:t>p</a:t>
            </a:r>
            <a:r>
              <a:rPr lang="en-GB" b="1" baseline="30000" dirty="0" err="1">
                <a:latin typeface="+mn-lt"/>
              </a:rPr>
              <a:t>world</a:t>
            </a:r>
            <a:r>
              <a:rPr lang="en-GB" dirty="0">
                <a:latin typeface="+mn-lt"/>
              </a:rPr>
              <a:t> it produces at point </a:t>
            </a:r>
            <a:r>
              <a:rPr lang="en-GB" b="1" dirty="0">
                <a:latin typeface="+mn-lt"/>
              </a:rPr>
              <a:t>Q*</a:t>
            </a:r>
            <a:r>
              <a:rPr lang="en-GB" dirty="0">
                <a:latin typeface="+mn-lt"/>
              </a:rPr>
              <a:t> and trades at world prices to consume at point </a:t>
            </a:r>
            <a:r>
              <a:rPr lang="en-GB" b="1" dirty="0">
                <a:latin typeface="+mn-lt"/>
              </a:rPr>
              <a:t>C*</a:t>
            </a:r>
            <a:r>
              <a:rPr lang="en-GB" dirty="0">
                <a:latin typeface="+mn-lt"/>
              </a:rPr>
              <a:t>, reaching welfare </a:t>
            </a:r>
            <a:r>
              <a:rPr lang="en-GB" b="1" dirty="0">
                <a:latin typeface="+mn-lt"/>
              </a:rPr>
              <a:t>U*</a:t>
            </a:r>
          </a:p>
        </p:txBody>
      </p:sp>
    </p:spTree>
    <p:extLst>
      <p:ext uri="{BB962C8B-B14F-4D97-AF65-F5344CB8AC3E}">
        <p14:creationId xmlns:p14="http://schemas.microsoft.com/office/powerpoint/2010/main" val="32160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small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153556" y="1566319"/>
            <a:ext cx="3821112" cy="259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/>
              <a:t> </a:t>
            </a:r>
            <a:r>
              <a:rPr lang="en-GB" altLang="zh-CN" dirty="0">
                <a:latin typeface="+mn-lt"/>
              </a:rPr>
              <a:t>If the country imposes a</a:t>
            </a:r>
            <a:r>
              <a:rPr lang="en-GB" altLang="zh-CN" b="1" dirty="0">
                <a:latin typeface="+mn-lt"/>
              </a:rPr>
              <a:t> </a:t>
            </a:r>
            <a:r>
              <a:rPr lang="en-GB" altLang="zh-CN" dirty="0" smtClean="0">
                <a:latin typeface="+mn-lt"/>
              </a:rPr>
              <a:t>tariff </a:t>
            </a:r>
            <a:r>
              <a:rPr lang="en-GB" altLang="zh-CN" b="1" dirty="0">
                <a:latin typeface="+mn-lt"/>
              </a:rPr>
              <a:t>t</a:t>
            </a:r>
            <a:r>
              <a:rPr lang="en-GB" altLang="zh-CN" dirty="0">
                <a:latin typeface="+mn-lt"/>
              </a:rPr>
              <a:t>, on its import </a:t>
            </a:r>
            <a:r>
              <a:rPr lang="en-GB" altLang="zh-CN" dirty="0" smtClean="0">
                <a:latin typeface="+mn-lt"/>
              </a:rPr>
              <a:t>good (manufactures</a:t>
            </a:r>
            <a:r>
              <a:rPr lang="en-GB" altLang="zh-CN" dirty="0">
                <a:latin typeface="+mn-lt"/>
              </a:rPr>
              <a:t>) </a:t>
            </a:r>
            <a:endParaRPr lang="en-GB" altLang="zh-CN" dirty="0" smtClean="0"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>
                <a:latin typeface="+mn-lt"/>
              </a:rPr>
              <a:t> P</a:t>
            </a:r>
            <a:r>
              <a:rPr lang="en-GB" altLang="zh-CN" dirty="0" smtClean="0">
                <a:latin typeface="+mn-lt"/>
              </a:rPr>
              <a:t>rice </a:t>
            </a:r>
            <a:r>
              <a:rPr lang="en-GB" altLang="zh-CN" dirty="0">
                <a:latin typeface="+mn-lt"/>
              </a:rPr>
              <a:t>line for domestic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producers</a:t>
            </a:r>
            <a:r>
              <a:rPr lang="en-GB" altLang="zh-CN" dirty="0">
                <a:latin typeface="+mn-lt"/>
              </a:rPr>
              <a:t> clockwise to </a:t>
            </a:r>
            <a:r>
              <a:rPr lang="en-GB" altLang="zh-CN" b="1" dirty="0" err="1">
                <a:latin typeface="+mn-lt"/>
              </a:rPr>
              <a:t>p</a:t>
            </a:r>
            <a:r>
              <a:rPr lang="en-GB" altLang="zh-CN" b="1" baseline="30000" dirty="0" err="1">
                <a:latin typeface="+mn-lt"/>
              </a:rPr>
              <a:t>world</a:t>
            </a:r>
            <a:r>
              <a:rPr lang="en-GB" altLang="zh-CN" b="1" dirty="0">
                <a:latin typeface="+mn-lt"/>
              </a:rPr>
              <a:t>(1+</a:t>
            </a:r>
            <a:r>
              <a:rPr lang="en-GB" altLang="zh-CN" b="1" i="1" dirty="0">
                <a:latin typeface="+mn-lt"/>
              </a:rPr>
              <a:t>t</a:t>
            </a:r>
            <a:r>
              <a:rPr lang="en-GB" altLang="zh-CN" b="1" dirty="0">
                <a:latin typeface="+mn-lt"/>
              </a:rPr>
              <a:t>)</a:t>
            </a:r>
          </a:p>
          <a:p>
            <a:pPr algn="just">
              <a:lnSpc>
                <a:spcPct val="130000"/>
              </a:lnSpc>
              <a:buFontTx/>
              <a:buChar char="•"/>
            </a:pPr>
            <a:r>
              <a:rPr lang="en-GB" altLang="zh-CN" dirty="0">
                <a:latin typeface="+mn-lt"/>
              </a:rPr>
              <a:t> </a:t>
            </a:r>
            <a:r>
              <a:rPr lang="en-GB" altLang="zh-CN" dirty="0" smtClean="0">
                <a:latin typeface="+mn-lt"/>
              </a:rPr>
              <a:t>Production moves to </a:t>
            </a:r>
            <a:r>
              <a:rPr lang="en-GB" altLang="zh-CN" b="1" dirty="0">
                <a:latin typeface="+mn-lt"/>
              </a:rPr>
              <a:t>Q</a:t>
            </a:r>
            <a:r>
              <a:rPr lang="en-GB" altLang="zh-CN" b="1" baseline="30000" dirty="0">
                <a:latin typeface="+mn-lt"/>
              </a:rPr>
              <a:t>2</a:t>
            </a:r>
            <a:endParaRPr lang="en-GB" altLang="zh-CN" b="1" dirty="0">
              <a:latin typeface="+mn-lt"/>
            </a:endParaRPr>
          </a:p>
        </p:txBody>
      </p:sp>
      <p:sp>
        <p:nvSpPr>
          <p:cNvPr id="23" name="Arc 3"/>
          <p:cNvSpPr>
            <a:spLocks/>
          </p:cNvSpPr>
          <p:nvPr/>
        </p:nvSpPr>
        <p:spPr bwMode="auto">
          <a:xfrm>
            <a:off x="897467" y="2802458"/>
            <a:ext cx="4114800" cy="3659188"/>
          </a:xfrm>
          <a:custGeom>
            <a:avLst/>
            <a:gdLst>
              <a:gd name="T0" fmla="*/ 5915406 w 21600"/>
              <a:gd name="T1" fmla="*/ 0 h 21599"/>
              <a:gd name="T2" fmla="*/ 783869400 w 21600"/>
              <a:gd name="T3" fmla="*/ 619661862 h 21599"/>
              <a:gd name="T4" fmla="*/ 0 w 21600"/>
              <a:gd name="T5" fmla="*/ 619920219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</a:path>
              <a:path w="21600" h="21599" stroke="0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  <a:lnTo>
                  <a:pt x="0" y="21599"/>
                </a:lnTo>
                <a:lnTo>
                  <a:pt x="163" y="-1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897467" y="1735658"/>
            <a:ext cx="0" cy="472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897467" y="6460058"/>
            <a:ext cx="617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16467" y="6460058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0</a:t>
            </a:r>
          </a:p>
        </p:txBody>
      </p:sp>
      <p:sp>
        <p:nvSpPr>
          <p:cNvPr id="27" name="Arc 9"/>
          <p:cNvSpPr>
            <a:spLocks/>
          </p:cNvSpPr>
          <p:nvPr/>
        </p:nvSpPr>
        <p:spPr bwMode="auto">
          <a:xfrm rot="10800000">
            <a:off x="5761567" y="3983558"/>
            <a:ext cx="1955800" cy="1593850"/>
          </a:xfrm>
          <a:custGeom>
            <a:avLst/>
            <a:gdLst>
              <a:gd name="T0" fmla="*/ 18083742 w 20527"/>
              <a:gd name="T1" fmla="*/ 0 h 21508"/>
              <a:gd name="T2" fmla="*/ 186347427 w 20527"/>
              <a:gd name="T3" fmla="*/ 81187049 h 21508"/>
              <a:gd name="T4" fmla="*/ 0 w 20527"/>
              <a:gd name="T5" fmla="*/ 118112229 h 215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27" h="21508" fill="none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</a:path>
              <a:path w="20527" h="21508" stroke="0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  <a:lnTo>
                  <a:pt x="0" y="21508"/>
                </a:lnTo>
                <a:lnTo>
                  <a:pt x="19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526867" y="524085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U*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460067" y="485985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C*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878667" y="341205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Q*</a:t>
            </a: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897467" y="2116658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126067" y="1888058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endParaRPr lang="en-GB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421467" y="1964258"/>
            <a:ext cx="3194050" cy="4216400"/>
            <a:chOff x="1536" y="960"/>
            <a:chExt cx="2012" cy="2656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776" y="1200"/>
              <a:ext cx="1772" cy="2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1536" y="960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p</a:t>
              </a:r>
              <a:r>
                <a:rPr lang="en-GB" baseline="30000"/>
                <a:t>world</a:t>
              </a:r>
              <a:r>
                <a:rPr lang="en-GB"/>
                <a:t>(1+</a:t>
              </a:r>
              <a:r>
                <a:rPr lang="en-GB" i="1"/>
                <a:t>t</a:t>
              </a:r>
              <a:r>
                <a:rPr lang="en-GB"/>
                <a:t>)</a:t>
              </a:r>
            </a:p>
          </p:txBody>
        </p:sp>
      </p:grpSp>
      <p:sp>
        <p:nvSpPr>
          <p:cNvPr id="36" name="AutoShape 24"/>
          <p:cNvSpPr>
            <a:spLocks noChangeArrowheads="1"/>
          </p:cNvSpPr>
          <p:nvPr/>
        </p:nvSpPr>
        <p:spPr bwMode="auto">
          <a:xfrm rot="19528332">
            <a:off x="2269067" y="2497658"/>
            <a:ext cx="609600" cy="515938"/>
          </a:xfrm>
          <a:custGeom>
            <a:avLst/>
            <a:gdLst>
              <a:gd name="T0" fmla="*/ 7197118 w 21600"/>
              <a:gd name="T1" fmla="*/ 82168 h 21600"/>
              <a:gd name="T2" fmla="*/ 3137380 w 21600"/>
              <a:gd name="T3" fmla="*/ 3796945 h 21600"/>
              <a:gd name="T4" fmla="*/ 7921921 w 21600"/>
              <a:gd name="T5" fmla="*/ 3218426 h 21600"/>
              <a:gd name="T6" fmla="*/ 15524452 w 21600"/>
              <a:gd name="T7" fmla="*/ 267595 h 21600"/>
              <a:gd name="T8" fmla="*/ 16054917 w 21600"/>
              <a:gd name="T9" fmla="*/ 4676739 h 21600"/>
              <a:gd name="T10" fmla="*/ 9898832 w 21600"/>
              <a:gd name="T11" fmla="*/ 505729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166" y="6798"/>
                </a:moveTo>
                <a:cubicBezTo>
                  <a:pt x="13223" y="6005"/>
                  <a:pt x="12031" y="5571"/>
                  <a:pt x="10800" y="5571"/>
                </a:cubicBezTo>
                <a:cubicBezTo>
                  <a:pt x="8968" y="5570"/>
                  <a:pt x="7270" y="6528"/>
                  <a:pt x="6324" y="8096"/>
                </a:cubicBezTo>
                <a:lnTo>
                  <a:pt x="1555" y="5215"/>
                </a:lnTo>
                <a:cubicBezTo>
                  <a:pt x="3511" y="1978"/>
                  <a:pt x="7017" y="-1"/>
                  <a:pt x="10800" y="0"/>
                </a:cubicBezTo>
                <a:cubicBezTo>
                  <a:pt x="13343" y="0"/>
                  <a:pt x="15806" y="898"/>
                  <a:pt x="17752" y="2535"/>
                </a:cubicBezTo>
                <a:lnTo>
                  <a:pt x="19491" y="469"/>
                </a:lnTo>
                <a:lnTo>
                  <a:pt x="20157" y="8197"/>
                </a:lnTo>
                <a:lnTo>
                  <a:pt x="12428" y="8864"/>
                </a:lnTo>
                <a:lnTo>
                  <a:pt x="14166" y="6798"/>
                </a:lnTo>
                <a:close/>
              </a:path>
            </a:pathLst>
          </a:cu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6002867" y="6460058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Manufactures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211667" y="162558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dirty="0"/>
              <a:t>Food</a:t>
            </a:r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3019955" y="3269183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6383867" y="5164658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" name="Group 33"/>
          <p:cNvGrpSpPr>
            <a:grpSpLocks/>
          </p:cNvGrpSpPr>
          <p:nvPr/>
        </p:nvGrpSpPr>
        <p:grpSpPr bwMode="auto">
          <a:xfrm>
            <a:off x="3869267" y="4402658"/>
            <a:ext cx="577850" cy="366713"/>
            <a:chOff x="2448" y="2496"/>
            <a:chExt cx="364" cy="231"/>
          </a:xfrm>
        </p:grpSpPr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448" y="249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Q</a:t>
              </a:r>
              <a:r>
                <a:rPr lang="en-GB" baseline="30000"/>
                <a:t>2</a:t>
              </a:r>
              <a:endParaRPr lang="en-GB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2716" y="2509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44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small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435600" y="1566319"/>
            <a:ext cx="3539067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</a:t>
            </a:r>
            <a:r>
              <a:rPr lang="en-GB" altLang="zh-CN" dirty="0">
                <a:latin typeface="+mn-lt"/>
              </a:rPr>
              <a:t>P</a:t>
            </a:r>
            <a:r>
              <a:rPr lang="en-GB" altLang="zh-CN" dirty="0" smtClean="0">
                <a:latin typeface="+mn-lt"/>
              </a:rPr>
              <a:t>artial </a:t>
            </a:r>
            <a:r>
              <a:rPr lang="en-GB" altLang="zh-CN" dirty="0">
                <a:latin typeface="+mn-lt"/>
              </a:rPr>
              <a:t>equilibrium analysis already showed </a:t>
            </a:r>
            <a:r>
              <a:rPr lang="en-GB" altLang="zh-CN" dirty="0" smtClean="0">
                <a:solidFill>
                  <a:srgbClr val="0000FF"/>
                </a:solidFill>
                <a:latin typeface="+mn-lt"/>
              </a:rPr>
              <a:t>output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in the protected sector expands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>
                <a:latin typeface="+mn-lt"/>
              </a:rPr>
              <a:t> </a:t>
            </a:r>
            <a:r>
              <a:rPr lang="en-GB" altLang="zh-CN" dirty="0" smtClean="0">
                <a:latin typeface="+mn-lt"/>
              </a:rPr>
              <a:t>This general equilibrium </a:t>
            </a:r>
            <a:r>
              <a:rPr lang="en-GB" altLang="zh-CN" dirty="0">
                <a:latin typeface="+mn-lt"/>
              </a:rPr>
              <a:t>analysis shows that this comes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at the expense of a contraction in the other sector</a:t>
            </a:r>
            <a:r>
              <a:rPr lang="en-GB" altLang="zh-CN" dirty="0">
                <a:latin typeface="+mn-lt"/>
              </a:rPr>
              <a:t> </a:t>
            </a:r>
          </a:p>
        </p:txBody>
      </p:sp>
      <p:sp>
        <p:nvSpPr>
          <p:cNvPr id="23" name="Arc 3"/>
          <p:cNvSpPr>
            <a:spLocks/>
          </p:cNvSpPr>
          <p:nvPr/>
        </p:nvSpPr>
        <p:spPr bwMode="auto">
          <a:xfrm>
            <a:off x="897467" y="2802458"/>
            <a:ext cx="4114800" cy="3659188"/>
          </a:xfrm>
          <a:custGeom>
            <a:avLst/>
            <a:gdLst>
              <a:gd name="T0" fmla="*/ 5915406 w 21600"/>
              <a:gd name="T1" fmla="*/ 0 h 21599"/>
              <a:gd name="T2" fmla="*/ 783869400 w 21600"/>
              <a:gd name="T3" fmla="*/ 619661862 h 21599"/>
              <a:gd name="T4" fmla="*/ 0 w 21600"/>
              <a:gd name="T5" fmla="*/ 619920219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</a:path>
              <a:path w="21600" h="21599" stroke="0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  <a:lnTo>
                  <a:pt x="0" y="21599"/>
                </a:lnTo>
                <a:lnTo>
                  <a:pt x="163" y="-1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897467" y="1735658"/>
            <a:ext cx="0" cy="472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897467" y="6460058"/>
            <a:ext cx="617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16467" y="6460058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0</a:t>
            </a:r>
          </a:p>
        </p:txBody>
      </p:sp>
      <p:sp>
        <p:nvSpPr>
          <p:cNvPr id="27" name="Arc 9"/>
          <p:cNvSpPr>
            <a:spLocks/>
          </p:cNvSpPr>
          <p:nvPr/>
        </p:nvSpPr>
        <p:spPr bwMode="auto">
          <a:xfrm rot="10800000">
            <a:off x="5761567" y="3983558"/>
            <a:ext cx="1955800" cy="1593850"/>
          </a:xfrm>
          <a:custGeom>
            <a:avLst/>
            <a:gdLst>
              <a:gd name="T0" fmla="*/ 18083742 w 20527"/>
              <a:gd name="T1" fmla="*/ 0 h 21508"/>
              <a:gd name="T2" fmla="*/ 186347427 w 20527"/>
              <a:gd name="T3" fmla="*/ 81187049 h 21508"/>
              <a:gd name="T4" fmla="*/ 0 w 20527"/>
              <a:gd name="T5" fmla="*/ 118112229 h 215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27" h="21508" fill="none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</a:path>
              <a:path w="20527" h="21508" stroke="0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  <a:lnTo>
                  <a:pt x="0" y="21508"/>
                </a:lnTo>
                <a:lnTo>
                  <a:pt x="19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526867" y="524085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U*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460067" y="485985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C*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878667" y="341205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Q*</a:t>
            </a: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897467" y="2116658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126067" y="1888058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endParaRPr lang="en-GB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421467" y="1964258"/>
            <a:ext cx="3194050" cy="4216400"/>
            <a:chOff x="1536" y="960"/>
            <a:chExt cx="2012" cy="2656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776" y="1200"/>
              <a:ext cx="1772" cy="2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1536" y="960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p</a:t>
              </a:r>
              <a:r>
                <a:rPr lang="en-GB" baseline="30000"/>
                <a:t>world</a:t>
              </a:r>
              <a:r>
                <a:rPr lang="en-GB"/>
                <a:t>(1+</a:t>
              </a:r>
              <a:r>
                <a:rPr lang="en-GB" i="1"/>
                <a:t>t</a:t>
              </a:r>
              <a:r>
                <a:rPr lang="en-GB"/>
                <a:t>)</a:t>
              </a:r>
            </a:p>
          </p:txBody>
        </p:sp>
      </p:grpSp>
      <p:sp>
        <p:nvSpPr>
          <p:cNvPr id="36" name="AutoShape 24"/>
          <p:cNvSpPr>
            <a:spLocks noChangeArrowheads="1"/>
          </p:cNvSpPr>
          <p:nvPr/>
        </p:nvSpPr>
        <p:spPr bwMode="auto">
          <a:xfrm rot="19528332">
            <a:off x="2269067" y="2497658"/>
            <a:ext cx="609600" cy="515938"/>
          </a:xfrm>
          <a:custGeom>
            <a:avLst/>
            <a:gdLst>
              <a:gd name="T0" fmla="*/ 7197118 w 21600"/>
              <a:gd name="T1" fmla="*/ 82168 h 21600"/>
              <a:gd name="T2" fmla="*/ 3137380 w 21600"/>
              <a:gd name="T3" fmla="*/ 3796945 h 21600"/>
              <a:gd name="T4" fmla="*/ 7921921 w 21600"/>
              <a:gd name="T5" fmla="*/ 3218426 h 21600"/>
              <a:gd name="T6" fmla="*/ 15524452 w 21600"/>
              <a:gd name="T7" fmla="*/ 267595 h 21600"/>
              <a:gd name="T8" fmla="*/ 16054917 w 21600"/>
              <a:gd name="T9" fmla="*/ 4676739 h 21600"/>
              <a:gd name="T10" fmla="*/ 9898832 w 21600"/>
              <a:gd name="T11" fmla="*/ 505729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166" y="6798"/>
                </a:moveTo>
                <a:cubicBezTo>
                  <a:pt x="13223" y="6005"/>
                  <a:pt x="12031" y="5571"/>
                  <a:pt x="10800" y="5571"/>
                </a:cubicBezTo>
                <a:cubicBezTo>
                  <a:pt x="8968" y="5570"/>
                  <a:pt x="7270" y="6528"/>
                  <a:pt x="6324" y="8096"/>
                </a:cubicBezTo>
                <a:lnTo>
                  <a:pt x="1555" y="5215"/>
                </a:lnTo>
                <a:cubicBezTo>
                  <a:pt x="3511" y="1978"/>
                  <a:pt x="7017" y="-1"/>
                  <a:pt x="10800" y="0"/>
                </a:cubicBezTo>
                <a:cubicBezTo>
                  <a:pt x="13343" y="0"/>
                  <a:pt x="15806" y="898"/>
                  <a:pt x="17752" y="2535"/>
                </a:cubicBezTo>
                <a:lnTo>
                  <a:pt x="19491" y="469"/>
                </a:lnTo>
                <a:lnTo>
                  <a:pt x="20157" y="8197"/>
                </a:lnTo>
                <a:lnTo>
                  <a:pt x="12428" y="8864"/>
                </a:lnTo>
                <a:lnTo>
                  <a:pt x="14166" y="6798"/>
                </a:lnTo>
                <a:close/>
              </a:path>
            </a:pathLst>
          </a:cu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6002867" y="6460058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Manufactures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211667" y="162558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dirty="0"/>
              <a:t>Food</a:t>
            </a:r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3019955" y="3269183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6383867" y="5164658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" name="Group 33"/>
          <p:cNvGrpSpPr>
            <a:grpSpLocks/>
          </p:cNvGrpSpPr>
          <p:nvPr/>
        </p:nvGrpSpPr>
        <p:grpSpPr bwMode="auto">
          <a:xfrm>
            <a:off x="3869267" y="4402658"/>
            <a:ext cx="577850" cy="366713"/>
            <a:chOff x="2448" y="2496"/>
            <a:chExt cx="364" cy="231"/>
          </a:xfrm>
        </p:grpSpPr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448" y="249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Q</a:t>
              </a:r>
              <a:r>
                <a:rPr lang="en-GB" baseline="30000"/>
                <a:t>2</a:t>
              </a:r>
              <a:endParaRPr lang="en-GB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2716" y="2509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645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small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435600" y="1566319"/>
            <a:ext cx="3539067" cy="259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</a:t>
            </a:r>
            <a:r>
              <a:rPr lang="en-GB" altLang="zh-CN" dirty="0">
                <a:latin typeface="+mn-lt"/>
              </a:rPr>
              <a:t>The country can still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trade</a:t>
            </a:r>
            <a:r>
              <a:rPr lang="en-GB" altLang="zh-CN" dirty="0">
                <a:latin typeface="+mn-lt"/>
              </a:rPr>
              <a:t> with ROW at the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price </a:t>
            </a:r>
            <a:r>
              <a:rPr lang="en-GB" altLang="zh-CN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GB" altLang="zh-CN" baseline="30000" dirty="0" err="1">
                <a:solidFill>
                  <a:srgbClr val="0000FF"/>
                </a:solidFill>
                <a:latin typeface="+mn-lt"/>
              </a:rPr>
              <a:t>world</a:t>
            </a:r>
            <a:endParaRPr lang="en-GB" altLang="zh-CN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GB" altLang="zh-CN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>
                <a:latin typeface="+mn-lt"/>
              </a:rPr>
              <a:t> So the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available income line</a:t>
            </a:r>
            <a:r>
              <a:rPr lang="en-GB" altLang="zh-CN" dirty="0">
                <a:latin typeface="+mn-lt"/>
              </a:rPr>
              <a:t> is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parallel</a:t>
            </a:r>
            <a:r>
              <a:rPr lang="en-GB" altLang="zh-CN" dirty="0">
                <a:latin typeface="+mn-lt"/>
              </a:rPr>
              <a:t> to the initial income line through the new production point</a:t>
            </a:r>
          </a:p>
        </p:txBody>
      </p:sp>
      <p:sp>
        <p:nvSpPr>
          <p:cNvPr id="44" name="Arc 3"/>
          <p:cNvSpPr>
            <a:spLocks/>
          </p:cNvSpPr>
          <p:nvPr/>
        </p:nvSpPr>
        <p:spPr bwMode="auto">
          <a:xfrm>
            <a:off x="778936" y="2819391"/>
            <a:ext cx="4114800" cy="3659188"/>
          </a:xfrm>
          <a:custGeom>
            <a:avLst/>
            <a:gdLst>
              <a:gd name="T0" fmla="*/ 5915406 w 21600"/>
              <a:gd name="T1" fmla="*/ 0 h 21599"/>
              <a:gd name="T2" fmla="*/ 783869400 w 21600"/>
              <a:gd name="T3" fmla="*/ 619661862 h 21599"/>
              <a:gd name="T4" fmla="*/ 0 w 21600"/>
              <a:gd name="T5" fmla="*/ 619920219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</a:path>
              <a:path w="21600" h="21599" stroke="0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  <a:lnTo>
                  <a:pt x="0" y="21599"/>
                </a:lnTo>
                <a:lnTo>
                  <a:pt x="163" y="-1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778936" y="1752591"/>
            <a:ext cx="0" cy="472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778936" y="6476991"/>
            <a:ext cx="617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97936" y="647699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0</a:t>
            </a:r>
          </a:p>
        </p:txBody>
      </p:sp>
      <p:sp>
        <p:nvSpPr>
          <p:cNvPr id="48" name="Arc 9"/>
          <p:cNvSpPr>
            <a:spLocks/>
          </p:cNvSpPr>
          <p:nvPr/>
        </p:nvSpPr>
        <p:spPr bwMode="auto">
          <a:xfrm rot="10800000">
            <a:off x="5643036" y="4000491"/>
            <a:ext cx="1955800" cy="1593850"/>
          </a:xfrm>
          <a:custGeom>
            <a:avLst/>
            <a:gdLst>
              <a:gd name="T0" fmla="*/ 18083742 w 20527"/>
              <a:gd name="T1" fmla="*/ 0 h 21508"/>
              <a:gd name="T2" fmla="*/ 186347427 w 20527"/>
              <a:gd name="T3" fmla="*/ 81187049 h 21508"/>
              <a:gd name="T4" fmla="*/ 0 w 20527"/>
              <a:gd name="T5" fmla="*/ 118112229 h 215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27" h="21508" fill="none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</a:path>
              <a:path w="20527" h="21508" stroke="0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  <a:lnTo>
                  <a:pt x="0" y="21508"/>
                </a:lnTo>
                <a:lnTo>
                  <a:pt x="19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6341536" y="48767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C*</a:t>
            </a: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778936" y="2133591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1007536" y="190499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endParaRPr lang="en-GB"/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>
            <a:off x="2683936" y="2362191"/>
            <a:ext cx="2813050" cy="383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3750736" y="441959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</a:t>
            </a:r>
            <a:r>
              <a:rPr lang="en-GB" baseline="30000"/>
              <a:t>2</a:t>
            </a:r>
            <a:endParaRPr lang="en-GB"/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2302936" y="198119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r>
              <a:rPr lang="en-GB"/>
              <a:t>(1+</a:t>
            </a:r>
            <a:r>
              <a:rPr lang="en-GB" i="1"/>
              <a:t>t</a:t>
            </a:r>
            <a:r>
              <a:rPr lang="en-GB"/>
              <a:t>)</a:t>
            </a:r>
          </a:p>
        </p:txBody>
      </p:sp>
      <p:grpSp>
        <p:nvGrpSpPr>
          <p:cNvPr id="55" name="Group 37"/>
          <p:cNvGrpSpPr>
            <a:grpSpLocks/>
          </p:cNvGrpSpPr>
          <p:nvPr/>
        </p:nvGrpSpPr>
        <p:grpSpPr bwMode="auto">
          <a:xfrm>
            <a:off x="791636" y="2565391"/>
            <a:ext cx="6324600" cy="3581400"/>
            <a:chOff x="584" y="1328"/>
            <a:chExt cx="3984" cy="2256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584" y="1328"/>
              <a:ext cx="3984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7" name="Group 24"/>
            <p:cNvGrpSpPr>
              <a:grpSpLocks/>
            </p:cNvGrpSpPr>
            <p:nvPr/>
          </p:nvGrpSpPr>
          <p:grpSpPr bwMode="auto">
            <a:xfrm>
              <a:off x="4312" y="3408"/>
              <a:ext cx="92" cy="124"/>
              <a:chOff x="4408" y="3312"/>
              <a:chExt cx="92" cy="124"/>
            </a:xfrm>
          </p:grpSpPr>
          <p:sp>
            <p:nvSpPr>
              <p:cNvPr id="61" name="Line 25"/>
              <p:cNvSpPr>
                <a:spLocks noChangeShapeType="1"/>
              </p:cNvSpPr>
              <p:nvPr/>
            </p:nvSpPr>
            <p:spPr bwMode="auto">
              <a:xfrm flipH="1">
                <a:off x="4408" y="3312"/>
                <a:ext cx="5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Line 26"/>
              <p:cNvSpPr>
                <a:spLocks noChangeShapeType="1"/>
              </p:cNvSpPr>
              <p:nvPr/>
            </p:nvSpPr>
            <p:spPr bwMode="auto">
              <a:xfrm flipH="1">
                <a:off x="4444" y="3340"/>
                <a:ext cx="5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8" name="Group 27"/>
            <p:cNvGrpSpPr>
              <a:grpSpLocks/>
            </p:cNvGrpSpPr>
            <p:nvPr/>
          </p:nvGrpSpPr>
          <p:grpSpPr bwMode="auto">
            <a:xfrm>
              <a:off x="4416" y="3216"/>
              <a:ext cx="92" cy="124"/>
              <a:chOff x="4408" y="3312"/>
              <a:chExt cx="92" cy="124"/>
            </a:xfrm>
          </p:grpSpPr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 flipH="1">
                <a:off x="4408" y="3312"/>
                <a:ext cx="5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29"/>
              <p:cNvSpPr>
                <a:spLocks noChangeShapeType="1"/>
              </p:cNvSpPr>
              <p:nvPr/>
            </p:nvSpPr>
            <p:spPr bwMode="auto">
              <a:xfrm flipH="1">
                <a:off x="4444" y="3340"/>
                <a:ext cx="5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5884336" y="647699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Manufactures</a:t>
            </a:r>
          </a:p>
        </p:txBody>
      </p:sp>
      <p:sp>
        <p:nvSpPr>
          <p:cNvPr id="64" name="Oval 34"/>
          <p:cNvSpPr>
            <a:spLocks noChangeArrowheads="1"/>
          </p:cNvSpPr>
          <p:nvPr/>
        </p:nvSpPr>
        <p:spPr bwMode="auto">
          <a:xfrm>
            <a:off x="2901424" y="3286116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Oval 35"/>
          <p:cNvSpPr>
            <a:spLocks noChangeArrowheads="1"/>
          </p:cNvSpPr>
          <p:nvPr/>
        </p:nvSpPr>
        <p:spPr bwMode="auto">
          <a:xfrm>
            <a:off x="6265336" y="5181591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Oval 36"/>
          <p:cNvSpPr>
            <a:spLocks noChangeArrowheads="1"/>
          </p:cNvSpPr>
          <p:nvPr/>
        </p:nvSpPr>
        <p:spPr bwMode="auto">
          <a:xfrm>
            <a:off x="4176186" y="4440229"/>
            <a:ext cx="152400" cy="1524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2760136" y="34289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Q*</a:t>
            </a: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93136" y="165945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dirty="0"/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17136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small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435600" y="1566319"/>
            <a:ext cx="3539067" cy="331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Consumers</a:t>
            </a:r>
            <a:r>
              <a:rPr lang="en-GB" altLang="zh-CN" dirty="0">
                <a:latin typeface="+mn-lt"/>
              </a:rPr>
              <a:t>, like producers, face the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distorted</a:t>
            </a:r>
            <a:r>
              <a:rPr lang="en-GB" altLang="zh-CN" dirty="0">
                <a:latin typeface="+mn-lt"/>
              </a:rPr>
              <a:t> price </a:t>
            </a:r>
            <a:r>
              <a:rPr lang="en-GB" altLang="zh-CN" b="1" dirty="0" err="1">
                <a:latin typeface="+mn-lt"/>
              </a:rPr>
              <a:t>p</a:t>
            </a:r>
            <a:r>
              <a:rPr lang="en-GB" altLang="zh-CN" b="1" baseline="30000" dirty="0" err="1">
                <a:latin typeface="+mn-lt"/>
              </a:rPr>
              <a:t>world</a:t>
            </a:r>
            <a:r>
              <a:rPr lang="en-GB" altLang="zh-CN" b="1" dirty="0">
                <a:latin typeface="+mn-lt"/>
              </a:rPr>
              <a:t>(1+</a:t>
            </a:r>
            <a:r>
              <a:rPr lang="en-GB" altLang="zh-CN" b="1" i="1" dirty="0">
                <a:latin typeface="+mn-lt"/>
              </a:rPr>
              <a:t>t</a:t>
            </a:r>
            <a:r>
              <a:rPr lang="en-GB" altLang="zh-CN" b="1" dirty="0" smtClean="0">
                <a:latin typeface="+mn-lt"/>
              </a:rPr>
              <a:t>)</a:t>
            </a:r>
            <a:endParaRPr lang="en-GB" altLang="zh-CN" b="1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</a:t>
            </a:r>
            <a:r>
              <a:rPr lang="en-GB" altLang="zh-CN" dirty="0">
                <a:latin typeface="+mn-lt"/>
              </a:rPr>
              <a:t>They </a:t>
            </a:r>
            <a:r>
              <a:rPr lang="en-GB" altLang="zh-CN" dirty="0" smtClean="0">
                <a:latin typeface="+mn-lt"/>
              </a:rPr>
              <a:t>consume along </a:t>
            </a:r>
            <a:r>
              <a:rPr lang="en-GB" altLang="zh-CN" dirty="0">
                <a:latin typeface="+mn-lt"/>
              </a:rPr>
              <a:t>the new </a:t>
            </a:r>
            <a:r>
              <a:rPr lang="en-GB" altLang="zh-CN" dirty="0" smtClean="0">
                <a:latin typeface="+mn-lt"/>
              </a:rPr>
              <a:t>income at a </a:t>
            </a:r>
            <a:r>
              <a:rPr lang="en-GB" altLang="zh-CN" dirty="0">
                <a:latin typeface="+mn-lt"/>
              </a:rPr>
              <a:t>point like </a:t>
            </a:r>
            <a:r>
              <a:rPr lang="en-GB" altLang="zh-CN" b="1" dirty="0">
                <a:latin typeface="+mn-lt"/>
              </a:rPr>
              <a:t>C</a:t>
            </a:r>
            <a:r>
              <a:rPr lang="en-GB" altLang="zh-CN" b="1" baseline="30000" dirty="0">
                <a:latin typeface="+mn-lt"/>
              </a:rPr>
              <a:t>2 </a:t>
            </a:r>
            <a:r>
              <a:rPr lang="en-GB" altLang="zh-CN" dirty="0" smtClean="0">
                <a:latin typeface="+mn-lt"/>
              </a:rPr>
              <a:t> when their utility curve is tangent to </a:t>
            </a:r>
            <a:r>
              <a:rPr lang="en-GB" altLang="zh-CN" dirty="0" smtClean="0">
                <a:solidFill>
                  <a:srgbClr val="0000FF"/>
                </a:solidFill>
                <a:latin typeface="+mn-lt"/>
              </a:rPr>
              <a:t>distorted</a:t>
            </a:r>
            <a:r>
              <a:rPr lang="en-GB" altLang="zh-CN" dirty="0" smtClean="0">
                <a:latin typeface="+mn-lt"/>
              </a:rPr>
              <a:t> prices. Welfare = </a:t>
            </a:r>
            <a:r>
              <a:rPr lang="en-GB" altLang="zh-CN" b="1" dirty="0" smtClean="0">
                <a:latin typeface="+mn-lt"/>
              </a:rPr>
              <a:t>U</a:t>
            </a:r>
            <a:r>
              <a:rPr lang="en-GB" altLang="zh-CN" b="1" baseline="30000" dirty="0" smtClean="0">
                <a:latin typeface="+mn-lt"/>
              </a:rPr>
              <a:t>2</a:t>
            </a:r>
            <a:endParaRPr lang="en-GB" altLang="zh-CN" b="1" dirty="0"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GB" altLang="zh-CN" dirty="0">
              <a:latin typeface="+mn-lt"/>
            </a:endParaRPr>
          </a:p>
        </p:txBody>
      </p:sp>
      <p:sp>
        <p:nvSpPr>
          <p:cNvPr id="44" name="Arc 3"/>
          <p:cNvSpPr>
            <a:spLocks/>
          </p:cNvSpPr>
          <p:nvPr/>
        </p:nvSpPr>
        <p:spPr bwMode="auto">
          <a:xfrm>
            <a:off x="643472" y="2819391"/>
            <a:ext cx="4114800" cy="3659188"/>
          </a:xfrm>
          <a:custGeom>
            <a:avLst/>
            <a:gdLst>
              <a:gd name="T0" fmla="*/ 5915406 w 21600"/>
              <a:gd name="T1" fmla="*/ 0 h 21599"/>
              <a:gd name="T2" fmla="*/ 783869400 w 21600"/>
              <a:gd name="T3" fmla="*/ 619661862 h 21599"/>
              <a:gd name="T4" fmla="*/ 0 w 21600"/>
              <a:gd name="T5" fmla="*/ 619920219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</a:path>
              <a:path w="21600" h="21599" stroke="0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  <a:lnTo>
                  <a:pt x="0" y="21599"/>
                </a:lnTo>
                <a:lnTo>
                  <a:pt x="163" y="-1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643472" y="1752591"/>
            <a:ext cx="0" cy="472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43472" y="6476991"/>
            <a:ext cx="617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62472" y="647699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0</a:t>
            </a:r>
          </a:p>
        </p:txBody>
      </p:sp>
      <p:sp>
        <p:nvSpPr>
          <p:cNvPr id="48" name="Arc 9"/>
          <p:cNvSpPr>
            <a:spLocks/>
          </p:cNvSpPr>
          <p:nvPr/>
        </p:nvSpPr>
        <p:spPr bwMode="auto">
          <a:xfrm rot="10800000">
            <a:off x="5507572" y="4000491"/>
            <a:ext cx="1955800" cy="1593850"/>
          </a:xfrm>
          <a:custGeom>
            <a:avLst/>
            <a:gdLst>
              <a:gd name="T0" fmla="*/ 18083742 w 20527"/>
              <a:gd name="T1" fmla="*/ 0 h 21508"/>
              <a:gd name="T2" fmla="*/ 186347427 w 20527"/>
              <a:gd name="T3" fmla="*/ 81187049 h 21508"/>
              <a:gd name="T4" fmla="*/ 0 w 20527"/>
              <a:gd name="T5" fmla="*/ 118112229 h 215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27" h="21508" fill="none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</a:path>
              <a:path w="20527" h="21508" stroke="0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  <a:lnTo>
                  <a:pt x="0" y="21508"/>
                </a:lnTo>
                <a:lnTo>
                  <a:pt x="19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6206072" y="48767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C*</a:t>
            </a: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643472" y="2133591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72072" y="190499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endParaRPr lang="en-GB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>
            <a:off x="2548472" y="2362191"/>
            <a:ext cx="2813050" cy="383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3615272" y="441959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</a:t>
            </a:r>
            <a:r>
              <a:rPr lang="en-GB" baseline="30000"/>
              <a:t>2</a:t>
            </a:r>
            <a:endParaRPr lang="en-GB"/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2167472" y="198119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r>
              <a:rPr lang="en-GB"/>
              <a:t>(1+</a:t>
            </a:r>
            <a:r>
              <a:rPr lang="en-GB" i="1"/>
              <a:t>t</a:t>
            </a:r>
            <a:r>
              <a:rPr lang="en-GB"/>
              <a:t>)</a:t>
            </a: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656172" y="2565391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 flipH="1">
            <a:off x="6574372" y="5867391"/>
            <a:ext cx="889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 flipH="1">
            <a:off x="6631522" y="5911841"/>
            <a:ext cx="889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 flipH="1">
            <a:off x="6739472" y="5562591"/>
            <a:ext cx="889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H="1">
            <a:off x="6796622" y="5607041"/>
            <a:ext cx="889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5748872" y="647699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Manufactures</a:t>
            </a: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-8462" y="169332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dirty="0"/>
              <a:t>Food</a:t>
            </a:r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>
            <a:off x="2765960" y="3286116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Oval 55"/>
          <p:cNvSpPr>
            <a:spLocks noChangeArrowheads="1"/>
          </p:cNvSpPr>
          <p:nvPr/>
        </p:nvSpPr>
        <p:spPr bwMode="auto">
          <a:xfrm>
            <a:off x="6129872" y="5181591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Oval 56"/>
          <p:cNvSpPr>
            <a:spLocks noChangeArrowheads="1"/>
          </p:cNvSpPr>
          <p:nvPr/>
        </p:nvSpPr>
        <p:spPr bwMode="auto">
          <a:xfrm>
            <a:off x="4040722" y="4440229"/>
            <a:ext cx="152400" cy="1524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5" name="Group 58"/>
          <p:cNvGrpSpPr>
            <a:grpSpLocks/>
          </p:cNvGrpSpPr>
          <p:nvPr/>
        </p:nvGrpSpPr>
        <p:grpSpPr bwMode="auto">
          <a:xfrm>
            <a:off x="3081872" y="2362191"/>
            <a:ext cx="3784600" cy="3835400"/>
            <a:chOff x="2112" y="1200"/>
            <a:chExt cx="2384" cy="2416"/>
          </a:xfrm>
        </p:grpSpPr>
        <p:sp>
          <p:nvSpPr>
            <p:cNvPr id="66" name="Arc 31"/>
            <p:cNvSpPr>
              <a:spLocks/>
            </p:cNvSpPr>
            <p:nvPr/>
          </p:nvSpPr>
          <p:spPr bwMode="auto">
            <a:xfrm rot="10800000">
              <a:off x="3264" y="2400"/>
              <a:ext cx="1232" cy="1004"/>
            </a:xfrm>
            <a:custGeom>
              <a:avLst/>
              <a:gdLst>
                <a:gd name="T0" fmla="*/ 7 w 20527"/>
                <a:gd name="T1" fmla="*/ 0 h 21508"/>
                <a:gd name="T2" fmla="*/ 74 w 20527"/>
                <a:gd name="T3" fmla="*/ 32 h 21508"/>
                <a:gd name="T4" fmla="*/ 0 w 20527"/>
                <a:gd name="T5" fmla="*/ 47 h 215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27" h="21508" fill="none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</a:path>
                <a:path w="20527" h="21508" stroke="0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  <a:lnTo>
                    <a:pt x="0" y="21508"/>
                  </a:lnTo>
                  <a:lnTo>
                    <a:pt x="1991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3936" y="336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U</a:t>
              </a:r>
              <a:r>
                <a:rPr lang="en-GB" baseline="30000"/>
                <a:t>2</a:t>
              </a:r>
              <a:endParaRPr lang="en-GB"/>
            </a:p>
          </p:txBody>
        </p:sp>
        <p:sp>
          <p:nvSpPr>
            <p:cNvPr id="68" name="Line 34"/>
            <p:cNvSpPr>
              <a:spLocks noChangeShapeType="1"/>
            </p:cNvSpPr>
            <p:nvPr/>
          </p:nvSpPr>
          <p:spPr bwMode="auto">
            <a:xfrm>
              <a:off x="2112" y="1200"/>
              <a:ext cx="1772" cy="2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Text Box 36"/>
            <p:cNvSpPr txBox="1">
              <a:spLocks noChangeArrowheads="1"/>
            </p:cNvSpPr>
            <p:nvPr/>
          </p:nvSpPr>
          <p:spPr bwMode="auto">
            <a:xfrm>
              <a:off x="3147" y="291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C</a:t>
              </a:r>
              <a:r>
                <a:rPr lang="en-GB" baseline="30000"/>
                <a:t>2</a:t>
              </a:r>
              <a:endParaRPr lang="en-GB"/>
            </a:p>
          </p:txBody>
        </p:sp>
        <p:grpSp>
          <p:nvGrpSpPr>
            <p:cNvPr id="70" name="Group 38"/>
            <p:cNvGrpSpPr>
              <a:grpSpLocks/>
            </p:cNvGrpSpPr>
            <p:nvPr/>
          </p:nvGrpSpPr>
          <p:grpSpPr bwMode="auto">
            <a:xfrm>
              <a:off x="3352" y="3372"/>
              <a:ext cx="144" cy="168"/>
              <a:chOff x="3448" y="3276"/>
              <a:chExt cx="144" cy="168"/>
            </a:xfrm>
          </p:grpSpPr>
          <p:sp>
            <p:nvSpPr>
              <p:cNvPr id="76" name="Line 39"/>
              <p:cNvSpPr>
                <a:spLocks noChangeShapeType="1"/>
              </p:cNvSpPr>
              <p:nvPr/>
            </p:nvSpPr>
            <p:spPr bwMode="auto">
              <a:xfrm flipH="1">
                <a:off x="3448" y="3276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Line 40"/>
              <p:cNvSpPr>
                <a:spLocks noChangeShapeType="1"/>
              </p:cNvSpPr>
              <p:nvPr/>
            </p:nvSpPr>
            <p:spPr bwMode="auto">
              <a:xfrm flipH="1">
                <a:off x="3472" y="3312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Line 41"/>
              <p:cNvSpPr>
                <a:spLocks noChangeShapeType="1"/>
              </p:cNvSpPr>
              <p:nvPr/>
            </p:nvSpPr>
            <p:spPr bwMode="auto">
              <a:xfrm flipH="1">
                <a:off x="3496" y="3348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Group 42"/>
            <p:cNvGrpSpPr>
              <a:grpSpLocks/>
            </p:cNvGrpSpPr>
            <p:nvPr/>
          </p:nvGrpSpPr>
          <p:grpSpPr bwMode="auto">
            <a:xfrm>
              <a:off x="3696" y="3408"/>
              <a:ext cx="144" cy="168"/>
              <a:chOff x="3448" y="3276"/>
              <a:chExt cx="144" cy="168"/>
            </a:xfrm>
          </p:grpSpPr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 flipH="1">
                <a:off x="3448" y="3276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Line 44"/>
              <p:cNvSpPr>
                <a:spLocks noChangeShapeType="1"/>
              </p:cNvSpPr>
              <p:nvPr/>
            </p:nvSpPr>
            <p:spPr bwMode="auto">
              <a:xfrm flipH="1">
                <a:off x="3472" y="3312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Line 45"/>
              <p:cNvSpPr>
                <a:spLocks noChangeShapeType="1"/>
              </p:cNvSpPr>
              <p:nvPr/>
            </p:nvSpPr>
            <p:spPr bwMode="auto">
              <a:xfrm flipH="1">
                <a:off x="3496" y="3348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Oval 57"/>
            <p:cNvSpPr>
              <a:spLocks noChangeArrowheads="1"/>
            </p:cNvSpPr>
            <p:nvPr/>
          </p:nvSpPr>
          <p:spPr bwMode="auto">
            <a:xfrm>
              <a:off x="3319" y="2859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9" name="Text Box 59"/>
          <p:cNvSpPr txBox="1">
            <a:spLocks noChangeArrowheads="1"/>
          </p:cNvSpPr>
          <p:nvPr/>
        </p:nvSpPr>
        <p:spPr bwMode="auto">
          <a:xfrm>
            <a:off x="2624672" y="34289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Q*</a:t>
            </a:r>
          </a:p>
        </p:txBody>
      </p:sp>
    </p:spTree>
    <p:extLst>
      <p:ext uri="{BB962C8B-B14F-4D97-AF65-F5344CB8AC3E}">
        <p14:creationId xmlns:p14="http://schemas.microsoft.com/office/powerpoint/2010/main" val="17136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small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435600" y="1566319"/>
            <a:ext cx="3539067" cy="29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</a:t>
            </a:r>
            <a:r>
              <a:rPr lang="en-GB" altLang="zh-CN" dirty="0">
                <a:latin typeface="+mn-lt"/>
              </a:rPr>
              <a:t>The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difference in</a:t>
            </a:r>
            <a:r>
              <a:rPr lang="en-GB" altLang="zh-CN" dirty="0">
                <a:latin typeface="+mn-lt"/>
              </a:rPr>
              <a:t> production and consumption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income </a:t>
            </a:r>
            <a:r>
              <a:rPr lang="en-GB" altLang="zh-CN" dirty="0">
                <a:latin typeface="+mn-lt"/>
              </a:rPr>
              <a:t>(at domestic prices) represents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tariff revenue</a:t>
            </a:r>
            <a:endParaRPr lang="en-GB" altLang="zh-CN" dirty="0"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We </a:t>
            </a:r>
            <a:r>
              <a:rPr lang="en-GB" altLang="zh-CN" dirty="0">
                <a:latin typeface="+mn-lt"/>
              </a:rPr>
              <a:t>assume that this is redistributed lump-sum to the consumers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GB" altLang="zh-CN" dirty="0">
              <a:latin typeface="+mn-lt"/>
            </a:endParaRPr>
          </a:p>
        </p:txBody>
      </p:sp>
      <p:sp>
        <p:nvSpPr>
          <p:cNvPr id="44" name="Arc 3"/>
          <p:cNvSpPr>
            <a:spLocks/>
          </p:cNvSpPr>
          <p:nvPr/>
        </p:nvSpPr>
        <p:spPr bwMode="auto">
          <a:xfrm>
            <a:off x="643472" y="2819391"/>
            <a:ext cx="4114800" cy="3659188"/>
          </a:xfrm>
          <a:custGeom>
            <a:avLst/>
            <a:gdLst>
              <a:gd name="T0" fmla="*/ 5915406 w 21600"/>
              <a:gd name="T1" fmla="*/ 0 h 21599"/>
              <a:gd name="T2" fmla="*/ 783869400 w 21600"/>
              <a:gd name="T3" fmla="*/ 619661862 h 21599"/>
              <a:gd name="T4" fmla="*/ 0 w 21600"/>
              <a:gd name="T5" fmla="*/ 619920219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</a:path>
              <a:path w="21600" h="21599" stroke="0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  <a:lnTo>
                  <a:pt x="0" y="21599"/>
                </a:lnTo>
                <a:lnTo>
                  <a:pt x="163" y="-1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643472" y="1752591"/>
            <a:ext cx="0" cy="472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43472" y="6476991"/>
            <a:ext cx="617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62472" y="647699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0</a:t>
            </a:r>
          </a:p>
        </p:txBody>
      </p:sp>
      <p:sp>
        <p:nvSpPr>
          <p:cNvPr id="48" name="Arc 9"/>
          <p:cNvSpPr>
            <a:spLocks/>
          </p:cNvSpPr>
          <p:nvPr/>
        </p:nvSpPr>
        <p:spPr bwMode="auto">
          <a:xfrm rot="10800000">
            <a:off x="5507572" y="4000491"/>
            <a:ext cx="1955800" cy="1593850"/>
          </a:xfrm>
          <a:custGeom>
            <a:avLst/>
            <a:gdLst>
              <a:gd name="T0" fmla="*/ 18083742 w 20527"/>
              <a:gd name="T1" fmla="*/ 0 h 21508"/>
              <a:gd name="T2" fmla="*/ 186347427 w 20527"/>
              <a:gd name="T3" fmla="*/ 81187049 h 21508"/>
              <a:gd name="T4" fmla="*/ 0 w 20527"/>
              <a:gd name="T5" fmla="*/ 118112229 h 215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27" h="21508" fill="none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</a:path>
              <a:path w="20527" h="21508" stroke="0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  <a:lnTo>
                  <a:pt x="0" y="21508"/>
                </a:lnTo>
                <a:lnTo>
                  <a:pt x="19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6206072" y="48767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C*</a:t>
            </a: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643472" y="2133591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72072" y="190499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endParaRPr lang="en-GB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>
            <a:off x="2548472" y="2362191"/>
            <a:ext cx="2813050" cy="383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3615272" y="441959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</a:t>
            </a:r>
            <a:r>
              <a:rPr lang="en-GB" baseline="30000"/>
              <a:t>2</a:t>
            </a:r>
            <a:endParaRPr lang="en-GB"/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2167472" y="198119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r>
              <a:rPr lang="en-GB"/>
              <a:t>(1+</a:t>
            </a:r>
            <a:r>
              <a:rPr lang="en-GB" i="1"/>
              <a:t>t</a:t>
            </a:r>
            <a:r>
              <a:rPr lang="en-GB"/>
              <a:t>)</a:t>
            </a: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656172" y="2565391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 flipH="1">
            <a:off x="6574372" y="5867391"/>
            <a:ext cx="889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 flipH="1">
            <a:off x="6631522" y="5911841"/>
            <a:ext cx="889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 flipH="1">
            <a:off x="6739472" y="5562591"/>
            <a:ext cx="889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H="1">
            <a:off x="6796622" y="5607041"/>
            <a:ext cx="889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5748872" y="647699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Manufactures</a:t>
            </a: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-8462" y="169332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dirty="0"/>
              <a:t>Food</a:t>
            </a:r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>
            <a:off x="2765960" y="3286116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Oval 55"/>
          <p:cNvSpPr>
            <a:spLocks noChangeArrowheads="1"/>
          </p:cNvSpPr>
          <p:nvPr/>
        </p:nvSpPr>
        <p:spPr bwMode="auto">
          <a:xfrm>
            <a:off x="6129872" y="5181591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Oval 56"/>
          <p:cNvSpPr>
            <a:spLocks noChangeArrowheads="1"/>
          </p:cNvSpPr>
          <p:nvPr/>
        </p:nvSpPr>
        <p:spPr bwMode="auto">
          <a:xfrm>
            <a:off x="4040722" y="4440229"/>
            <a:ext cx="152400" cy="1524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5" name="Group 58"/>
          <p:cNvGrpSpPr>
            <a:grpSpLocks/>
          </p:cNvGrpSpPr>
          <p:nvPr/>
        </p:nvGrpSpPr>
        <p:grpSpPr bwMode="auto">
          <a:xfrm>
            <a:off x="3081872" y="2362191"/>
            <a:ext cx="3784600" cy="3835400"/>
            <a:chOff x="2112" y="1200"/>
            <a:chExt cx="2384" cy="2416"/>
          </a:xfrm>
        </p:grpSpPr>
        <p:sp>
          <p:nvSpPr>
            <p:cNvPr id="66" name="Arc 31"/>
            <p:cNvSpPr>
              <a:spLocks/>
            </p:cNvSpPr>
            <p:nvPr/>
          </p:nvSpPr>
          <p:spPr bwMode="auto">
            <a:xfrm rot="10800000">
              <a:off x="3264" y="2400"/>
              <a:ext cx="1232" cy="1004"/>
            </a:xfrm>
            <a:custGeom>
              <a:avLst/>
              <a:gdLst>
                <a:gd name="T0" fmla="*/ 7 w 20527"/>
                <a:gd name="T1" fmla="*/ 0 h 21508"/>
                <a:gd name="T2" fmla="*/ 74 w 20527"/>
                <a:gd name="T3" fmla="*/ 32 h 21508"/>
                <a:gd name="T4" fmla="*/ 0 w 20527"/>
                <a:gd name="T5" fmla="*/ 47 h 215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27" h="21508" fill="none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</a:path>
                <a:path w="20527" h="21508" stroke="0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  <a:lnTo>
                    <a:pt x="0" y="21508"/>
                  </a:lnTo>
                  <a:lnTo>
                    <a:pt x="1991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3936" y="336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U</a:t>
              </a:r>
              <a:r>
                <a:rPr lang="en-GB" baseline="30000"/>
                <a:t>2</a:t>
              </a:r>
              <a:endParaRPr lang="en-GB"/>
            </a:p>
          </p:txBody>
        </p:sp>
        <p:sp>
          <p:nvSpPr>
            <p:cNvPr id="68" name="Line 34"/>
            <p:cNvSpPr>
              <a:spLocks noChangeShapeType="1"/>
            </p:cNvSpPr>
            <p:nvPr/>
          </p:nvSpPr>
          <p:spPr bwMode="auto">
            <a:xfrm>
              <a:off x="2112" y="1200"/>
              <a:ext cx="1772" cy="2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Text Box 36"/>
            <p:cNvSpPr txBox="1">
              <a:spLocks noChangeArrowheads="1"/>
            </p:cNvSpPr>
            <p:nvPr/>
          </p:nvSpPr>
          <p:spPr bwMode="auto">
            <a:xfrm>
              <a:off x="3147" y="291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C</a:t>
              </a:r>
              <a:r>
                <a:rPr lang="en-GB" baseline="30000"/>
                <a:t>2</a:t>
              </a:r>
              <a:endParaRPr lang="en-GB"/>
            </a:p>
          </p:txBody>
        </p:sp>
        <p:grpSp>
          <p:nvGrpSpPr>
            <p:cNvPr id="70" name="Group 38"/>
            <p:cNvGrpSpPr>
              <a:grpSpLocks/>
            </p:cNvGrpSpPr>
            <p:nvPr/>
          </p:nvGrpSpPr>
          <p:grpSpPr bwMode="auto">
            <a:xfrm>
              <a:off x="3352" y="3372"/>
              <a:ext cx="144" cy="168"/>
              <a:chOff x="3448" y="3276"/>
              <a:chExt cx="144" cy="168"/>
            </a:xfrm>
          </p:grpSpPr>
          <p:sp>
            <p:nvSpPr>
              <p:cNvPr id="76" name="Line 39"/>
              <p:cNvSpPr>
                <a:spLocks noChangeShapeType="1"/>
              </p:cNvSpPr>
              <p:nvPr/>
            </p:nvSpPr>
            <p:spPr bwMode="auto">
              <a:xfrm flipH="1">
                <a:off x="3448" y="3276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Line 40"/>
              <p:cNvSpPr>
                <a:spLocks noChangeShapeType="1"/>
              </p:cNvSpPr>
              <p:nvPr/>
            </p:nvSpPr>
            <p:spPr bwMode="auto">
              <a:xfrm flipH="1">
                <a:off x="3472" y="3312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Line 41"/>
              <p:cNvSpPr>
                <a:spLocks noChangeShapeType="1"/>
              </p:cNvSpPr>
              <p:nvPr/>
            </p:nvSpPr>
            <p:spPr bwMode="auto">
              <a:xfrm flipH="1">
                <a:off x="3496" y="3348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Group 42"/>
            <p:cNvGrpSpPr>
              <a:grpSpLocks/>
            </p:cNvGrpSpPr>
            <p:nvPr/>
          </p:nvGrpSpPr>
          <p:grpSpPr bwMode="auto">
            <a:xfrm>
              <a:off x="3696" y="3408"/>
              <a:ext cx="144" cy="168"/>
              <a:chOff x="3448" y="3276"/>
              <a:chExt cx="144" cy="168"/>
            </a:xfrm>
          </p:grpSpPr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 flipH="1">
                <a:off x="3448" y="3276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Line 44"/>
              <p:cNvSpPr>
                <a:spLocks noChangeShapeType="1"/>
              </p:cNvSpPr>
              <p:nvPr/>
            </p:nvSpPr>
            <p:spPr bwMode="auto">
              <a:xfrm flipH="1">
                <a:off x="3472" y="3312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Line 45"/>
              <p:cNvSpPr>
                <a:spLocks noChangeShapeType="1"/>
              </p:cNvSpPr>
              <p:nvPr/>
            </p:nvSpPr>
            <p:spPr bwMode="auto">
              <a:xfrm flipH="1">
                <a:off x="3496" y="3348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Oval 57"/>
            <p:cNvSpPr>
              <a:spLocks noChangeArrowheads="1"/>
            </p:cNvSpPr>
            <p:nvPr/>
          </p:nvSpPr>
          <p:spPr bwMode="auto">
            <a:xfrm>
              <a:off x="3319" y="2859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9" name="Text Box 59"/>
          <p:cNvSpPr txBox="1">
            <a:spLocks noChangeArrowheads="1"/>
          </p:cNvSpPr>
          <p:nvPr/>
        </p:nvSpPr>
        <p:spPr bwMode="auto">
          <a:xfrm>
            <a:off x="2624672" y="34289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Q*</a:t>
            </a: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 rot="20048800">
            <a:off x="2842689" y="2548458"/>
            <a:ext cx="381000" cy="228600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small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435600" y="1566319"/>
            <a:ext cx="3539067" cy="259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</a:t>
            </a:r>
            <a:r>
              <a:rPr lang="en-GB" altLang="zh-CN" dirty="0">
                <a:latin typeface="+mn-lt"/>
              </a:rPr>
              <a:t>Note that tariffs result in a </a:t>
            </a:r>
            <a:r>
              <a:rPr lang="en-GB" altLang="zh-CN" dirty="0">
                <a:solidFill>
                  <a:srgbClr val="0000FF"/>
                </a:solidFill>
                <a:latin typeface="+mn-lt"/>
              </a:rPr>
              <a:t>double distortion</a:t>
            </a:r>
            <a:r>
              <a:rPr lang="en-GB" altLang="zh-CN" dirty="0">
                <a:latin typeface="+mn-lt"/>
              </a:rPr>
              <a:t>. </a:t>
            </a:r>
            <a:endParaRPr lang="en-GB" altLang="zh-CN" dirty="0" smtClean="0"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>
                <a:solidFill>
                  <a:srgbClr val="0000FF"/>
                </a:solidFill>
                <a:latin typeface="+mn-lt"/>
              </a:rPr>
              <a:t> First</a:t>
            </a:r>
            <a:r>
              <a:rPr lang="en-GB" altLang="zh-CN" dirty="0">
                <a:latin typeface="+mn-lt"/>
              </a:rPr>
              <a:t>, producers change production and thus reduce income at world prices. </a:t>
            </a:r>
          </a:p>
          <a:p>
            <a:pPr>
              <a:lnSpc>
                <a:spcPct val="130000"/>
              </a:lnSpc>
            </a:pPr>
            <a:r>
              <a:rPr lang="en-GB" altLang="zh-CN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en-GB" altLang="zh-CN" dirty="0" smtClean="0">
                <a:latin typeface="+mn-lt"/>
              </a:rPr>
              <a:t> </a:t>
            </a:r>
            <a:r>
              <a:rPr lang="en-GB" altLang="zh-CN" dirty="0">
                <a:latin typeface="+mn-lt"/>
              </a:rPr>
              <a:t>Welfare </a:t>
            </a:r>
            <a:r>
              <a:rPr lang="en-GB" altLang="zh-CN" b="1" dirty="0">
                <a:latin typeface="+mn-lt"/>
              </a:rPr>
              <a:t>U</a:t>
            </a:r>
            <a:r>
              <a:rPr lang="en-GB" altLang="zh-CN" b="1" baseline="30000" dirty="0">
                <a:latin typeface="+mn-lt"/>
              </a:rPr>
              <a:t>1</a:t>
            </a:r>
            <a:r>
              <a:rPr lang="en-GB" altLang="zh-CN" dirty="0">
                <a:latin typeface="+mn-lt"/>
              </a:rPr>
              <a:t> at point </a:t>
            </a:r>
            <a:r>
              <a:rPr lang="en-GB" altLang="zh-CN" b="1" dirty="0">
                <a:latin typeface="+mn-lt"/>
              </a:rPr>
              <a:t>C</a:t>
            </a:r>
            <a:r>
              <a:rPr lang="en-GB" altLang="zh-CN" b="1" baseline="30000" dirty="0">
                <a:latin typeface="+mn-lt"/>
              </a:rPr>
              <a:t>1</a:t>
            </a:r>
            <a:r>
              <a:rPr lang="en-GB" altLang="zh-CN" dirty="0">
                <a:latin typeface="+mn-lt"/>
              </a:rPr>
              <a:t> </a:t>
            </a:r>
            <a:r>
              <a:rPr lang="en-GB" altLang="zh-CN" dirty="0" smtClean="0">
                <a:latin typeface="+mn-lt"/>
              </a:rPr>
              <a:t>could be attainable</a:t>
            </a:r>
            <a:endParaRPr lang="en-GB" altLang="zh-CN" dirty="0">
              <a:latin typeface="+mn-lt"/>
            </a:endParaRPr>
          </a:p>
        </p:txBody>
      </p:sp>
      <p:sp>
        <p:nvSpPr>
          <p:cNvPr id="41" name="Arc 3"/>
          <p:cNvSpPr>
            <a:spLocks/>
          </p:cNvSpPr>
          <p:nvPr/>
        </p:nvSpPr>
        <p:spPr bwMode="auto">
          <a:xfrm>
            <a:off x="643472" y="2819391"/>
            <a:ext cx="4114800" cy="3659188"/>
          </a:xfrm>
          <a:custGeom>
            <a:avLst/>
            <a:gdLst>
              <a:gd name="T0" fmla="*/ 5915406 w 21600"/>
              <a:gd name="T1" fmla="*/ 0 h 21599"/>
              <a:gd name="T2" fmla="*/ 783869400 w 21600"/>
              <a:gd name="T3" fmla="*/ 619661862 h 21599"/>
              <a:gd name="T4" fmla="*/ 0 w 21600"/>
              <a:gd name="T5" fmla="*/ 619920219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</a:path>
              <a:path w="21600" h="21599" stroke="0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  <a:lnTo>
                  <a:pt x="0" y="21599"/>
                </a:lnTo>
                <a:lnTo>
                  <a:pt x="163" y="-1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643472" y="1752591"/>
            <a:ext cx="0" cy="472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643472" y="6476991"/>
            <a:ext cx="617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262472" y="647699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0</a:t>
            </a:r>
          </a:p>
        </p:txBody>
      </p:sp>
      <p:sp>
        <p:nvSpPr>
          <p:cNvPr id="82" name="Arc 9"/>
          <p:cNvSpPr>
            <a:spLocks/>
          </p:cNvSpPr>
          <p:nvPr/>
        </p:nvSpPr>
        <p:spPr bwMode="auto">
          <a:xfrm rot="10800000">
            <a:off x="5507572" y="4000491"/>
            <a:ext cx="1955800" cy="1593850"/>
          </a:xfrm>
          <a:custGeom>
            <a:avLst/>
            <a:gdLst>
              <a:gd name="T0" fmla="*/ 18083742 w 20527"/>
              <a:gd name="T1" fmla="*/ 0 h 21508"/>
              <a:gd name="T2" fmla="*/ 186347427 w 20527"/>
              <a:gd name="T3" fmla="*/ 81187049 h 21508"/>
              <a:gd name="T4" fmla="*/ 0 w 20527"/>
              <a:gd name="T5" fmla="*/ 118112229 h 215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27" h="21508" fill="none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</a:path>
              <a:path w="20527" h="21508" stroke="0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  <a:lnTo>
                  <a:pt x="0" y="21508"/>
                </a:lnTo>
                <a:lnTo>
                  <a:pt x="19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7272872" y="52577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U*</a:t>
            </a: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6206072" y="48767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C*</a:t>
            </a:r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>
            <a:off x="643472" y="2133591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872072" y="190499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endParaRPr lang="en-GB"/>
          </a:p>
        </p:txBody>
      </p:sp>
      <p:grpSp>
        <p:nvGrpSpPr>
          <p:cNvPr id="87" name="Group 25"/>
          <p:cNvGrpSpPr>
            <a:grpSpLocks/>
          </p:cNvGrpSpPr>
          <p:nvPr/>
        </p:nvGrpSpPr>
        <p:grpSpPr bwMode="auto">
          <a:xfrm>
            <a:off x="6739472" y="5562591"/>
            <a:ext cx="146050" cy="196850"/>
            <a:chOff x="4408" y="3312"/>
            <a:chExt cx="92" cy="124"/>
          </a:xfrm>
        </p:grpSpPr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4408" y="3312"/>
              <a:ext cx="5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4444" y="3340"/>
              <a:ext cx="5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0" name="Text Box 34"/>
          <p:cNvSpPr txBox="1">
            <a:spLocks noChangeArrowheads="1"/>
          </p:cNvSpPr>
          <p:nvPr/>
        </p:nvSpPr>
        <p:spPr bwMode="auto">
          <a:xfrm>
            <a:off x="6780747" y="5640379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U</a:t>
            </a:r>
            <a:r>
              <a:rPr lang="en-GB" baseline="30000"/>
              <a:t>1</a:t>
            </a:r>
            <a:endParaRPr lang="en-GB"/>
          </a:p>
        </p:txBody>
      </p:sp>
      <p:sp>
        <p:nvSpPr>
          <p:cNvPr id="92" name="Text Box 55"/>
          <p:cNvSpPr txBox="1">
            <a:spLocks noChangeArrowheads="1"/>
          </p:cNvSpPr>
          <p:nvPr/>
        </p:nvSpPr>
        <p:spPr bwMode="auto">
          <a:xfrm>
            <a:off x="5748872" y="647699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Manufactures</a:t>
            </a:r>
          </a:p>
        </p:txBody>
      </p:sp>
      <p:sp>
        <p:nvSpPr>
          <p:cNvPr id="93" name="Text Box 56"/>
          <p:cNvSpPr txBox="1">
            <a:spLocks noChangeArrowheads="1"/>
          </p:cNvSpPr>
          <p:nvPr/>
        </p:nvSpPr>
        <p:spPr bwMode="auto">
          <a:xfrm>
            <a:off x="8471" y="165945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dirty="0"/>
              <a:t>Food</a:t>
            </a:r>
          </a:p>
        </p:txBody>
      </p:sp>
      <p:sp>
        <p:nvSpPr>
          <p:cNvPr id="94" name="Oval 57"/>
          <p:cNvSpPr>
            <a:spLocks noChangeArrowheads="1"/>
          </p:cNvSpPr>
          <p:nvPr/>
        </p:nvSpPr>
        <p:spPr bwMode="auto">
          <a:xfrm>
            <a:off x="2765960" y="3286116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5" name="Group 65"/>
          <p:cNvGrpSpPr>
            <a:grpSpLocks/>
          </p:cNvGrpSpPr>
          <p:nvPr/>
        </p:nvGrpSpPr>
        <p:grpSpPr bwMode="auto">
          <a:xfrm>
            <a:off x="656172" y="2057391"/>
            <a:ext cx="6324600" cy="4140200"/>
            <a:chOff x="584" y="1008"/>
            <a:chExt cx="3984" cy="2608"/>
          </a:xfrm>
        </p:grpSpPr>
        <p:sp>
          <p:nvSpPr>
            <p:cNvPr id="96" name="Line 17"/>
            <p:cNvSpPr>
              <a:spLocks noChangeShapeType="1"/>
            </p:cNvSpPr>
            <p:nvPr/>
          </p:nvSpPr>
          <p:spPr bwMode="auto">
            <a:xfrm>
              <a:off x="1776" y="1200"/>
              <a:ext cx="1772" cy="2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2448" y="249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Q</a:t>
              </a:r>
              <a:r>
                <a:rPr lang="en-GB" baseline="30000"/>
                <a:t>2</a:t>
              </a:r>
              <a:endParaRPr lang="en-GB"/>
            </a:p>
          </p:txBody>
        </p:sp>
        <p:sp>
          <p:nvSpPr>
            <p:cNvPr id="98" name="Text Box 19"/>
            <p:cNvSpPr txBox="1">
              <a:spLocks noChangeArrowheads="1"/>
            </p:cNvSpPr>
            <p:nvPr/>
          </p:nvSpPr>
          <p:spPr bwMode="auto">
            <a:xfrm>
              <a:off x="1488" y="1008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p</a:t>
              </a:r>
              <a:r>
                <a:rPr lang="en-GB" baseline="30000"/>
                <a:t>world</a:t>
              </a:r>
              <a:r>
                <a:rPr lang="en-GB"/>
                <a:t>(1+</a:t>
              </a:r>
              <a:r>
                <a:rPr lang="en-GB" i="1"/>
                <a:t>t</a:t>
              </a:r>
              <a:r>
                <a:rPr lang="en-GB"/>
                <a:t>)</a:t>
              </a:r>
            </a:p>
          </p:txBody>
        </p:sp>
        <p:sp>
          <p:nvSpPr>
            <p:cNvPr id="99" name="Line 21"/>
            <p:cNvSpPr>
              <a:spLocks noChangeShapeType="1"/>
            </p:cNvSpPr>
            <p:nvPr/>
          </p:nvSpPr>
          <p:spPr bwMode="auto">
            <a:xfrm>
              <a:off x="584" y="1328"/>
              <a:ext cx="3984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0" name="Group 22"/>
            <p:cNvGrpSpPr>
              <a:grpSpLocks/>
            </p:cNvGrpSpPr>
            <p:nvPr/>
          </p:nvGrpSpPr>
          <p:grpSpPr bwMode="auto">
            <a:xfrm>
              <a:off x="4312" y="3408"/>
              <a:ext cx="92" cy="124"/>
              <a:chOff x="4408" y="3312"/>
              <a:chExt cx="92" cy="124"/>
            </a:xfrm>
          </p:grpSpPr>
          <p:sp>
            <p:nvSpPr>
              <p:cNvPr id="105" name="Line 23"/>
              <p:cNvSpPr>
                <a:spLocks noChangeShapeType="1"/>
              </p:cNvSpPr>
              <p:nvPr/>
            </p:nvSpPr>
            <p:spPr bwMode="auto">
              <a:xfrm flipH="1">
                <a:off x="4408" y="3312"/>
                <a:ext cx="5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" name="Line 24"/>
              <p:cNvSpPr>
                <a:spLocks noChangeShapeType="1"/>
              </p:cNvSpPr>
              <p:nvPr/>
            </p:nvSpPr>
            <p:spPr bwMode="auto">
              <a:xfrm flipH="1">
                <a:off x="4444" y="3340"/>
                <a:ext cx="5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1" name="Line 46"/>
            <p:cNvSpPr>
              <a:spLocks noChangeShapeType="1"/>
            </p:cNvSpPr>
            <p:nvPr/>
          </p:nvSpPr>
          <p:spPr bwMode="auto">
            <a:xfrm flipH="1">
              <a:off x="3352" y="3372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Line 47"/>
            <p:cNvSpPr>
              <a:spLocks noChangeShapeType="1"/>
            </p:cNvSpPr>
            <p:nvPr/>
          </p:nvSpPr>
          <p:spPr bwMode="auto">
            <a:xfrm flipH="1">
              <a:off x="3376" y="3408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Line 48"/>
            <p:cNvSpPr>
              <a:spLocks noChangeShapeType="1"/>
            </p:cNvSpPr>
            <p:nvPr/>
          </p:nvSpPr>
          <p:spPr bwMode="auto">
            <a:xfrm flipH="1">
              <a:off x="3400" y="3444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Oval 59"/>
            <p:cNvSpPr>
              <a:spLocks noChangeArrowheads="1"/>
            </p:cNvSpPr>
            <p:nvPr/>
          </p:nvSpPr>
          <p:spPr bwMode="auto">
            <a:xfrm>
              <a:off x="2716" y="2509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7" name="Group 62"/>
          <p:cNvGrpSpPr>
            <a:grpSpLocks/>
          </p:cNvGrpSpPr>
          <p:nvPr/>
        </p:nvGrpSpPr>
        <p:grpSpPr bwMode="auto">
          <a:xfrm>
            <a:off x="643472" y="4173529"/>
            <a:ext cx="6334125" cy="2303462"/>
            <a:chOff x="576" y="2341"/>
            <a:chExt cx="3990" cy="1451"/>
          </a:xfrm>
        </p:grpSpPr>
        <p:sp>
          <p:nvSpPr>
            <p:cNvPr id="108" name="Line 29"/>
            <p:cNvSpPr>
              <a:spLocks noChangeShapeType="1"/>
            </p:cNvSpPr>
            <p:nvPr/>
          </p:nvSpPr>
          <p:spPr bwMode="auto">
            <a:xfrm flipV="1">
              <a:off x="576" y="2928"/>
              <a:ext cx="3936" cy="86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rc 32"/>
            <p:cNvSpPr>
              <a:spLocks/>
            </p:cNvSpPr>
            <p:nvPr/>
          </p:nvSpPr>
          <p:spPr bwMode="auto">
            <a:xfrm rot="10800000">
              <a:off x="3334" y="2341"/>
              <a:ext cx="1232" cy="1004"/>
            </a:xfrm>
            <a:custGeom>
              <a:avLst/>
              <a:gdLst>
                <a:gd name="T0" fmla="*/ 7 w 20527"/>
                <a:gd name="T1" fmla="*/ 0 h 21508"/>
                <a:gd name="T2" fmla="*/ 74 w 20527"/>
                <a:gd name="T3" fmla="*/ 32 h 21508"/>
                <a:gd name="T4" fmla="*/ 0 w 20527"/>
                <a:gd name="T5" fmla="*/ 47 h 215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27" h="21508" fill="none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</a:path>
                <a:path w="20527" h="21508" stroke="0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  <a:lnTo>
                    <a:pt x="0" y="21508"/>
                  </a:lnTo>
                  <a:lnTo>
                    <a:pt x="1991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Text Box 35"/>
            <p:cNvSpPr txBox="1">
              <a:spLocks noChangeArrowheads="1"/>
            </p:cNvSpPr>
            <p:nvPr/>
          </p:nvSpPr>
          <p:spPr bwMode="auto">
            <a:xfrm>
              <a:off x="3646" y="288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C</a:t>
              </a:r>
              <a:r>
                <a:rPr lang="en-GB" baseline="30000"/>
                <a:t>1</a:t>
              </a:r>
              <a:endParaRPr lang="en-GB"/>
            </a:p>
          </p:txBody>
        </p:sp>
        <p:sp>
          <p:nvSpPr>
            <p:cNvPr id="111" name="Oval 61"/>
            <p:cNvSpPr>
              <a:spLocks noChangeArrowheads="1"/>
            </p:cNvSpPr>
            <p:nvPr/>
          </p:nvSpPr>
          <p:spPr bwMode="auto">
            <a:xfrm>
              <a:off x="3683" y="3058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" name="Oval 58"/>
          <p:cNvSpPr>
            <a:spLocks noChangeArrowheads="1"/>
          </p:cNvSpPr>
          <p:nvPr/>
        </p:nvSpPr>
        <p:spPr bwMode="auto">
          <a:xfrm>
            <a:off x="6129872" y="5181591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Text Box 66"/>
          <p:cNvSpPr txBox="1">
            <a:spLocks noChangeArrowheads="1"/>
          </p:cNvSpPr>
          <p:nvPr/>
        </p:nvSpPr>
        <p:spPr bwMode="auto">
          <a:xfrm>
            <a:off x="2624672" y="34289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Q*</a:t>
            </a:r>
          </a:p>
        </p:txBody>
      </p:sp>
    </p:spTree>
    <p:extLst>
      <p:ext uri="{BB962C8B-B14F-4D97-AF65-F5344CB8AC3E}">
        <p14:creationId xmlns:p14="http://schemas.microsoft.com/office/powerpoint/2010/main" val="29019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2</a:t>
            </a:fld>
            <a:r>
              <a:rPr lang="fr-FR"/>
              <a:t>/16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256% tariff on Chinese steel</a:t>
            </a:r>
            <a:endParaRPr lang="en-US" dirty="0"/>
          </a:p>
        </p:txBody>
      </p:sp>
      <p:pic>
        <p:nvPicPr>
          <p:cNvPr id="2" name="trimed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996" y="1765284"/>
            <a:ext cx="8686800" cy="48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49057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small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4618572" y="1566319"/>
            <a:ext cx="435609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</a:t>
            </a:r>
            <a:r>
              <a:rPr lang="en-GB" altLang="zh-CN" sz="1700" dirty="0">
                <a:solidFill>
                  <a:srgbClr val="0000FF"/>
                </a:solidFill>
                <a:latin typeface="+mn-lt"/>
              </a:rPr>
              <a:t>Second</a:t>
            </a:r>
            <a:r>
              <a:rPr lang="en-GB" altLang="zh-CN" sz="1700" dirty="0">
                <a:latin typeface="+mn-lt"/>
              </a:rPr>
              <a:t>, consumers are also confronted with distorted </a:t>
            </a:r>
            <a:r>
              <a:rPr lang="en-GB" altLang="zh-CN" sz="1700" dirty="0" smtClean="0">
                <a:latin typeface="+mn-lt"/>
              </a:rPr>
              <a:t>prices (domestic prices deviate from the world prices), </a:t>
            </a:r>
            <a:r>
              <a:rPr lang="en-GB" altLang="zh-CN" sz="1700" dirty="0">
                <a:latin typeface="+mn-lt"/>
              </a:rPr>
              <a:t>which lowers welfare to </a:t>
            </a:r>
            <a:r>
              <a:rPr lang="en-GB" altLang="zh-CN" sz="1700" b="1" dirty="0">
                <a:latin typeface="+mn-lt"/>
              </a:rPr>
              <a:t>U</a:t>
            </a:r>
            <a:r>
              <a:rPr lang="en-GB" altLang="zh-CN" sz="1700" b="1" baseline="30000" dirty="0">
                <a:latin typeface="+mn-lt"/>
              </a:rPr>
              <a:t>2</a:t>
            </a:r>
            <a:r>
              <a:rPr lang="en-GB" altLang="zh-CN" sz="1700" baseline="30000" dirty="0">
                <a:latin typeface="+mn-lt"/>
              </a:rPr>
              <a:t> </a:t>
            </a:r>
            <a:r>
              <a:rPr lang="en-GB" altLang="zh-CN" sz="1700" dirty="0">
                <a:latin typeface="+mn-lt"/>
              </a:rPr>
              <a:t>at </a:t>
            </a:r>
            <a:r>
              <a:rPr lang="en-GB" altLang="zh-CN" sz="1700" b="1" dirty="0">
                <a:latin typeface="+mn-lt"/>
              </a:rPr>
              <a:t>C</a:t>
            </a:r>
            <a:r>
              <a:rPr lang="en-GB" altLang="zh-CN" sz="1700" b="1" baseline="30000" dirty="0">
                <a:latin typeface="+mn-lt"/>
              </a:rPr>
              <a:t>2</a:t>
            </a:r>
            <a:endParaRPr lang="en-GB" altLang="zh-CN" sz="1700" b="1" dirty="0"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altLang="zh-CN" sz="1700" dirty="0">
                <a:latin typeface="+mn-lt"/>
              </a:rPr>
              <a:t>The first reduction in welfare is the </a:t>
            </a:r>
            <a:r>
              <a:rPr lang="en-GB" altLang="zh-CN" sz="1700" dirty="0">
                <a:solidFill>
                  <a:srgbClr val="0000FF"/>
                </a:solidFill>
                <a:latin typeface="+mn-lt"/>
              </a:rPr>
              <a:t>production effect</a:t>
            </a:r>
            <a:r>
              <a:rPr lang="en-GB" altLang="zh-CN" sz="1700" dirty="0">
                <a:latin typeface="+mn-lt"/>
              </a:rPr>
              <a:t>, the second is the </a:t>
            </a:r>
            <a:r>
              <a:rPr lang="en-GB" altLang="zh-CN" sz="1700" dirty="0">
                <a:solidFill>
                  <a:srgbClr val="0000FF"/>
                </a:solidFill>
                <a:latin typeface="+mn-lt"/>
              </a:rPr>
              <a:t>consumption effect</a:t>
            </a:r>
          </a:p>
        </p:txBody>
      </p:sp>
      <p:sp>
        <p:nvSpPr>
          <p:cNvPr id="41" name="Arc 3"/>
          <p:cNvSpPr>
            <a:spLocks/>
          </p:cNvSpPr>
          <p:nvPr/>
        </p:nvSpPr>
        <p:spPr bwMode="auto">
          <a:xfrm>
            <a:off x="643472" y="2819391"/>
            <a:ext cx="4114800" cy="3659188"/>
          </a:xfrm>
          <a:custGeom>
            <a:avLst/>
            <a:gdLst>
              <a:gd name="T0" fmla="*/ 5915406 w 21600"/>
              <a:gd name="T1" fmla="*/ 0 h 21599"/>
              <a:gd name="T2" fmla="*/ 783869400 w 21600"/>
              <a:gd name="T3" fmla="*/ 619661862 h 21599"/>
              <a:gd name="T4" fmla="*/ 0 w 21600"/>
              <a:gd name="T5" fmla="*/ 619920219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</a:path>
              <a:path w="21600" h="21599" stroke="0" extrusionOk="0">
                <a:moveTo>
                  <a:pt x="163" y="-1"/>
                </a:moveTo>
                <a:cubicBezTo>
                  <a:pt x="12024" y="89"/>
                  <a:pt x="21595" y="9727"/>
                  <a:pt x="21599" y="21590"/>
                </a:cubicBezTo>
                <a:lnTo>
                  <a:pt x="0" y="21599"/>
                </a:lnTo>
                <a:lnTo>
                  <a:pt x="163" y="-1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643472" y="1752591"/>
            <a:ext cx="0" cy="472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643472" y="6476991"/>
            <a:ext cx="617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262472" y="647699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0</a:t>
            </a:r>
          </a:p>
        </p:txBody>
      </p:sp>
      <p:sp>
        <p:nvSpPr>
          <p:cNvPr id="82" name="Arc 9"/>
          <p:cNvSpPr>
            <a:spLocks/>
          </p:cNvSpPr>
          <p:nvPr/>
        </p:nvSpPr>
        <p:spPr bwMode="auto">
          <a:xfrm rot="10800000">
            <a:off x="5507572" y="4000491"/>
            <a:ext cx="1955800" cy="1593850"/>
          </a:xfrm>
          <a:custGeom>
            <a:avLst/>
            <a:gdLst>
              <a:gd name="T0" fmla="*/ 18083742 w 20527"/>
              <a:gd name="T1" fmla="*/ 0 h 21508"/>
              <a:gd name="T2" fmla="*/ 186347427 w 20527"/>
              <a:gd name="T3" fmla="*/ 81187049 h 21508"/>
              <a:gd name="T4" fmla="*/ 0 w 20527"/>
              <a:gd name="T5" fmla="*/ 118112229 h 215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27" h="21508" fill="none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</a:path>
              <a:path w="20527" h="21508" stroke="0" extrusionOk="0">
                <a:moveTo>
                  <a:pt x="1991" y="0"/>
                </a:moveTo>
                <a:cubicBezTo>
                  <a:pt x="10564" y="793"/>
                  <a:pt x="17846" y="6602"/>
                  <a:pt x="20526" y="14784"/>
                </a:cubicBezTo>
                <a:lnTo>
                  <a:pt x="0" y="21508"/>
                </a:lnTo>
                <a:lnTo>
                  <a:pt x="19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7272872" y="52577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U*</a:t>
            </a: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6206072" y="48767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C*</a:t>
            </a:r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>
            <a:off x="643472" y="2133591"/>
            <a:ext cx="63246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872072" y="190499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30000"/>
              <a:t>world</a:t>
            </a:r>
            <a:endParaRPr lang="en-GB"/>
          </a:p>
        </p:txBody>
      </p:sp>
      <p:grpSp>
        <p:nvGrpSpPr>
          <p:cNvPr id="87" name="Group 25"/>
          <p:cNvGrpSpPr>
            <a:grpSpLocks/>
          </p:cNvGrpSpPr>
          <p:nvPr/>
        </p:nvGrpSpPr>
        <p:grpSpPr bwMode="auto">
          <a:xfrm>
            <a:off x="6739472" y="5562591"/>
            <a:ext cx="146050" cy="196850"/>
            <a:chOff x="4408" y="3312"/>
            <a:chExt cx="92" cy="124"/>
          </a:xfrm>
        </p:grpSpPr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4408" y="3312"/>
              <a:ext cx="5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4444" y="3340"/>
              <a:ext cx="5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0" name="Text Box 34"/>
          <p:cNvSpPr txBox="1">
            <a:spLocks noChangeArrowheads="1"/>
          </p:cNvSpPr>
          <p:nvPr/>
        </p:nvSpPr>
        <p:spPr bwMode="auto">
          <a:xfrm>
            <a:off x="6780747" y="5640379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U</a:t>
            </a:r>
            <a:r>
              <a:rPr lang="en-GB" baseline="30000"/>
              <a:t>1</a:t>
            </a:r>
            <a:endParaRPr lang="en-GB"/>
          </a:p>
        </p:txBody>
      </p:sp>
      <p:sp>
        <p:nvSpPr>
          <p:cNvPr id="91" name="Text Box 39"/>
          <p:cNvSpPr txBox="1">
            <a:spLocks noChangeArrowheads="1"/>
          </p:cNvSpPr>
          <p:nvPr/>
        </p:nvSpPr>
        <p:spPr bwMode="auto">
          <a:xfrm>
            <a:off x="5901272" y="571499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U</a:t>
            </a:r>
            <a:r>
              <a:rPr lang="en-GB" baseline="30000"/>
              <a:t>2</a:t>
            </a:r>
            <a:endParaRPr lang="en-GB"/>
          </a:p>
        </p:txBody>
      </p:sp>
      <p:sp>
        <p:nvSpPr>
          <p:cNvPr id="92" name="Text Box 55"/>
          <p:cNvSpPr txBox="1">
            <a:spLocks noChangeArrowheads="1"/>
          </p:cNvSpPr>
          <p:nvPr/>
        </p:nvSpPr>
        <p:spPr bwMode="auto">
          <a:xfrm>
            <a:off x="5748872" y="647699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Manufactures</a:t>
            </a:r>
          </a:p>
        </p:txBody>
      </p:sp>
      <p:sp>
        <p:nvSpPr>
          <p:cNvPr id="93" name="Text Box 56"/>
          <p:cNvSpPr txBox="1">
            <a:spLocks noChangeArrowheads="1"/>
          </p:cNvSpPr>
          <p:nvPr/>
        </p:nvSpPr>
        <p:spPr bwMode="auto">
          <a:xfrm>
            <a:off x="8471" y="165945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dirty="0"/>
              <a:t>Food</a:t>
            </a:r>
          </a:p>
        </p:txBody>
      </p:sp>
      <p:sp>
        <p:nvSpPr>
          <p:cNvPr id="94" name="Oval 57"/>
          <p:cNvSpPr>
            <a:spLocks noChangeArrowheads="1"/>
          </p:cNvSpPr>
          <p:nvPr/>
        </p:nvSpPr>
        <p:spPr bwMode="auto">
          <a:xfrm>
            <a:off x="2765960" y="3286116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5" name="Group 65"/>
          <p:cNvGrpSpPr>
            <a:grpSpLocks/>
          </p:cNvGrpSpPr>
          <p:nvPr/>
        </p:nvGrpSpPr>
        <p:grpSpPr bwMode="auto">
          <a:xfrm>
            <a:off x="656172" y="2057391"/>
            <a:ext cx="6324600" cy="4140200"/>
            <a:chOff x="584" y="1008"/>
            <a:chExt cx="3984" cy="2608"/>
          </a:xfrm>
        </p:grpSpPr>
        <p:sp>
          <p:nvSpPr>
            <p:cNvPr id="96" name="Line 17"/>
            <p:cNvSpPr>
              <a:spLocks noChangeShapeType="1"/>
            </p:cNvSpPr>
            <p:nvPr/>
          </p:nvSpPr>
          <p:spPr bwMode="auto">
            <a:xfrm>
              <a:off x="1776" y="1200"/>
              <a:ext cx="1772" cy="2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2448" y="249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Q</a:t>
              </a:r>
              <a:r>
                <a:rPr lang="en-GB" baseline="30000"/>
                <a:t>2</a:t>
              </a:r>
              <a:endParaRPr lang="en-GB"/>
            </a:p>
          </p:txBody>
        </p:sp>
        <p:sp>
          <p:nvSpPr>
            <p:cNvPr id="98" name="Text Box 19"/>
            <p:cNvSpPr txBox="1">
              <a:spLocks noChangeArrowheads="1"/>
            </p:cNvSpPr>
            <p:nvPr/>
          </p:nvSpPr>
          <p:spPr bwMode="auto">
            <a:xfrm>
              <a:off x="1488" y="1008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p</a:t>
              </a:r>
              <a:r>
                <a:rPr lang="en-GB" baseline="30000"/>
                <a:t>world</a:t>
              </a:r>
              <a:r>
                <a:rPr lang="en-GB"/>
                <a:t>(1+</a:t>
              </a:r>
              <a:r>
                <a:rPr lang="en-GB" i="1"/>
                <a:t>t</a:t>
              </a:r>
              <a:r>
                <a:rPr lang="en-GB"/>
                <a:t>)</a:t>
              </a:r>
            </a:p>
          </p:txBody>
        </p:sp>
        <p:sp>
          <p:nvSpPr>
            <p:cNvPr id="99" name="Line 21"/>
            <p:cNvSpPr>
              <a:spLocks noChangeShapeType="1"/>
            </p:cNvSpPr>
            <p:nvPr/>
          </p:nvSpPr>
          <p:spPr bwMode="auto">
            <a:xfrm>
              <a:off x="584" y="1328"/>
              <a:ext cx="3984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0" name="Group 22"/>
            <p:cNvGrpSpPr>
              <a:grpSpLocks/>
            </p:cNvGrpSpPr>
            <p:nvPr/>
          </p:nvGrpSpPr>
          <p:grpSpPr bwMode="auto">
            <a:xfrm>
              <a:off x="4312" y="3408"/>
              <a:ext cx="92" cy="124"/>
              <a:chOff x="4408" y="3312"/>
              <a:chExt cx="92" cy="124"/>
            </a:xfrm>
          </p:grpSpPr>
          <p:sp>
            <p:nvSpPr>
              <p:cNvPr id="105" name="Line 23"/>
              <p:cNvSpPr>
                <a:spLocks noChangeShapeType="1"/>
              </p:cNvSpPr>
              <p:nvPr/>
            </p:nvSpPr>
            <p:spPr bwMode="auto">
              <a:xfrm flipH="1">
                <a:off x="4408" y="3312"/>
                <a:ext cx="5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" name="Line 24"/>
              <p:cNvSpPr>
                <a:spLocks noChangeShapeType="1"/>
              </p:cNvSpPr>
              <p:nvPr/>
            </p:nvSpPr>
            <p:spPr bwMode="auto">
              <a:xfrm flipH="1">
                <a:off x="4444" y="3340"/>
                <a:ext cx="5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1" name="Line 46"/>
            <p:cNvSpPr>
              <a:spLocks noChangeShapeType="1"/>
            </p:cNvSpPr>
            <p:nvPr/>
          </p:nvSpPr>
          <p:spPr bwMode="auto">
            <a:xfrm flipH="1">
              <a:off x="3352" y="3372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Line 47"/>
            <p:cNvSpPr>
              <a:spLocks noChangeShapeType="1"/>
            </p:cNvSpPr>
            <p:nvPr/>
          </p:nvSpPr>
          <p:spPr bwMode="auto">
            <a:xfrm flipH="1">
              <a:off x="3376" y="3408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Line 48"/>
            <p:cNvSpPr>
              <a:spLocks noChangeShapeType="1"/>
            </p:cNvSpPr>
            <p:nvPr/>
          </p:nvSpPr>
          <p:spPr bwMode="auto">
            <a:xfrm flipH="1">
              <a:off x="3400" y="3444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Oval 59"/>
            <p:cNvSpPr>
              <a:spLocks noChangeArrowheads="1"/>
            </p:cNvSpPr>
            <p:nvPr/>
          </p:nvSpPr>
          <p:spPr bwMode="auto">
            <a:xfrm>
              <a:off x="2716" y="2509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7" name="Group 62"/>
          <p:cNvGrpSpPr>
            <a:grpSpLocks/>
          </p:cNvGrpSpPr>
          <p:nvPr/>
        </p:nvGrpSpPr>
        <p:grpSpPr bwMode="auto">
          <a:xfrm>
            <a:off x="643472" y="4173529"/>
            <a:ext cx="6334125" cy="2303462"/>
            <a:chOff x="576" y="2341"/>
            <a:chExt cx="3990" cy="1451"/>
          </a:xfrm>
        </p:grpSpPr>
        <p:sp>
          <p:nvSpPr>
            <p:cNvPr id="108" name="Line 29"/>
            <p:cNvSpPr>
              <a:spLocks noChangeShapeType="1"/>
            </p:cNvSpPr>
            <p:nvPr/>
          </p:nvSpPr>
          <p:spPr bwMode="auto">
            <a:xfrm flipV="1">
              <a:off x="576" y="2928"/>
              <a:ext cx="3936" cy="86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rc 32"/>
            <p:cNvSpPr>
              <a:spLocks/>
            </p:cNvSpPr>
            <p:nvPr/>
          </p:nvSpPr>
          <p:spPr bwMode="auto">
            <a:xfrm rot="10800000">
              <a:off x="3334" y="2341"/>
              <a:ext cx="1232" cy="1004"/>
            </a:xfrm>
            <a:custGeom>
              <a:avLst/>
              <a:gdLst>
                <a:gd name="T0" fmla="*/ 7 w 20527"/>
                <a:gd name="T1" fmla="*/ 0 h 21508"/>
                <a:gd name="T2" fmla="*/ 74 w 20527"/>
                <a:gd name="T3" fmla="*/ 32 h 21508"/>
                <a:gd name="T4" fmla="*/ 0 w 20527"/>
                <a:gd name="T5" fmla="*/ 47 h 215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27" h="21508" fill="none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</a:path>
                <a:path w="20527" h="21508" stroke="0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  <a:lnTo>
                    <a:pt x="0" y="21508"/>
                  </a:lnTo>
                  <a:lnTo>
                    <a:pt x="1991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Text Box 35"/>
            <p:cNvSpPr txBox="1">
              <a:spLocks noChangeArrowheads="1"/>
            </p:cNvSpPr>
            <p:nvPr/>
          </p:nvSpPr>
          <p:spPr bwMode="auto">
            <a:xfrm>
              <a:off x="3646" y="288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C</a:t>
              </a:r>
              <a:r>
                <a:rPr lang="en-GB" baseline="30000"/>
                <a:t>1</a:t>
              </a:r>
              <a:endParaRPr lang="en-GB"/>
            </a:p>
          </p:txBody>
        </p:sp>
        <p:sp>
          <p:nvSpPr>
            <p:cNvPr id="111" name="Oval 61"/>
            <p:cNvSpPr>
              <a:spLocks noChangeArrowheads="1"/>
            </p:cNvSpPr>
            <p:nvPr/>
          </p:nvSpPr>
          <p:spPr bwMode="auto">
            <a:xfrm>
              <a:off x="3683" y="3058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" name="Oval 58"/>
          <p:cNvSpPr>
            <a:spLocks noChangeArrowheads="1"/>
          </p:cNvSpPr>
          <p:nvPr/>
        </p:nvSpPr>
        <p:spPr bwMode="auto">
          <a:xfrm>
            <a:off x="6129872" y="5181591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Text Box 66"/>
          <p:cNvSpPr txBox="1">
            <a:spLocks noChangeArrowheads="1"/>
          </p:cNvSpPr>
          <p:nvPr/>
        </p:nvSpPr>
        <p:spPr bwMode="auto">
          <a:xfrm>
            <a:off x="2624672" y="342899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Q*</a:t>
            </a:r>
          </a:p>
        </p:txBody>
      </p:sp>
      <p:grpSp>
        <p:nvGrpSpPr>
          <p:cNvPr id="40" name="Group 48"/>
          <p:cNvGrpSpPr>
            <a:grpSpLocks/>
          </p:cNvGrpSpPr>
          <p:nvPr/>
        </p:nvGrpSpPr>
        <p:grpSpPr bwMode="auto">
          <a:xfrm>
            <a:off x="3081872" y="2362191"/>
            <a:ext cx="3784600" cy="3835400"/>
            <a:chOff x="2112" y="1200"/>
            <a:chExt cx="2384" cy="2416"/>
          </a:xfrm>
        </p:grpSpPr>
        <p:sp>
          <p:nvSpPr>
            <p:cNvPr id="44" name="Arc 27"/>
            <p:cNvSpPr>
              <a:spLocks/>
            </p:cNvSpPr>
            <p:nvPr/>
          </p:nvSpPr>
          <p:spPr bwMode="auto">
            <a:xfrm rot="10800000">
              <a:off x="3264" y="2400"/>
              <a:ext cx="1232" cy="1004"/>
            </a:xfrm>
            <a:custGeom>
              <a:avLst/>
              <a:gdLst>
                <a:gd name="T0" fmla="*/ 7 w 20527"/>
                <a:gd name="T1" fmla="*/ 0 h 21508"/>
                <a:gd name="T2" fmla="*/ 74 w 20527"/>
                <a:gd name="T3" fmla="*/ 32 h 21508"/>
                <a:gd name="T4" fmla="*/ 0 w 20527"/>
                <a:gd name="T5" fmla="*/ 47 h 215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27" h="21508" fill="none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</a:path>
                <a:path w="20527" h="21508" stroke="0" extrusionOk="0">
                  <a:moveTo>
                    <a:pt x="1991" y="0"/>
                  </a:moveTo>
                  <a:cubicBezTo>
                    <a:pt x="10564" y="793"/>
                    <a:pt x="17846" y="6602"/>
                    <a:pt x="20526" y="14784"/>
                  </a:cubicBezTo>
                  <a:lnTo>
                    <a:pt x="0" y="21508"/>
                  </a:lnTo>
                  <a:lnTo>
                    <a:pt x="1991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3888" y="33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U</a:t>
              </a:r>
              <a:r>
                <a:rPr lang="en-GB" baseline="30000"/>
                <a:t>2</a:t>
              </a:r>
              <a:endParaRPr lang="en-GB"/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3182" y="292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/>
                <a:t>C</a:t>
              </a:r>
              <a:r>
                <a:rPr lang="en-GB" baseline="30000"/>
                <a:t>2</a:t>
              </a:r>
              <a:endParaRPr lang="en-GB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2112" y="1200"/>
              <a:ext cx="1772" cy="2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 flipH="1">
              <a:off x="3696" y="3408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Line 36"/>
            <p:cNvSpPr>
              <a:spLocks noChangeShapeType="1"/>
            </p:cNvSpPr>
            <p:nvPr/>
          </p:nvSpPr>
          <p:spPr bwMode="auto">
            <a:xfrm flipH="1">
              <a:off x="3720" y="3444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Line 37"/>
            <p:cNvSpPr>
              <a:spLocks noChangeShapeType="1"/>
            </p:cNvSpPr>
            <p:nvPr/>
          </p:nvSpPr>
          <p:spPr bwMode="auto">
            <a:xfrm flipH="1">
              <a:off x="3744" y="3480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Oval 45"/>
            <p:cNvSpPr>
              <a:spLocks noChangeArrowheads="1"/>
            </p:cNvSpPr>
            <p:nvPr/>
          </p:nvSpPr>
          <p:spPr bwMode="auto">
            <a:xfrm>
              <a:off x="3319" y="2859"/>
              <a:ext cx="96" cy="9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05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A5117EE3-45D9-3841-84DB-3B6EC6A58972}" type="slidenum">
              <a:rPr lang="en-GB"/>
              <a:pPr/>
              <a:t>21</a:t>
            </a:fld>
            <a:endParaRPr lang="en-GB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900" dirty="0" smtClean="0"/>
              <a:t>general </a:t>
            </a:r>
            <a:r>
              <a:rPr lang="en-US" sz="2900" dirty="0"/>
              <a:t>equilibrium, small country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4300" indent="0" eaLnBrk="1" hangingPunct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eaLnBrk="1" hangingPunct="1"/>
            <a:r>
              <a:rPr lang="en-US" dirty="0" smtClean="0"/>
              <a:t>Our </a:t>
            </a:r>
            <a:r>
              <a:rPr lang="en-US" dirty="0"/>
              <a:t>general equilibrium analysis for a small country confirms that imposing a tariff always leads to a </a:t>
            </a:r>
            <a:r>
              <a:rPr lang="en-US" dirty="0">
                <a:solidFill>
                  <a:srgbClr val="0000FF"/>
                </a:solidFill>
              </a:rPr>
              <a:t>welfare loss</a:t>
            </a:r>
          </a:p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increase</a:t>
            </a:r>
            <a:r>
              <a:rPr lang="en-US" dirty="0"/>
              <a:t> in output of the </a:t>
            </a:r>
            <a:r>
              <a:rPr lang="en-US" dirty="0">
                <a:solidFill>
                  <a:srgbClr val="0000FF"/>
                </a:solidFill>
              </a:rPr>
              <a:t>protected sector</a:t>
            </a:r>
            <a:r>
              <a:rPr lang="en-US" dirty="0"/>
              <a:t> comes at the expense of a </a:t>
            </a:r>
            <a:r>
              <a:rPr lang="en-US" dirty="0">
                <a:solidFill>
                  <a:srgbClr val="FF0000"/>
                </a:solidFill>
              </a:rPr>
              <a:t>reduction</a:t>
            </a:r>
            <a:r>
              <a:rPr lang="en-US" dirty="0"/>
              <a:t> of output in the </a:t>
            </a:r>
            <a:r>
              <a:rPr lang="en-US" dirty="0">
                <a:solidFill>
                  <a:srgbClr val="FF0000"/>
                </a:solidFill>
              </a:rPr>
              <a:t>other sector</a:t>
            </a:r>
          </a:p>
          <a:p>
            <a:pPr eaLnBrk="1" hangingPunct="1"/>
            <a:r>
              <a:rPr lang="en-US" dirty="0"/>
              <a:t>Imposing a tariff leads to a </a:t>
            </a:r>
            <a:r>
              <a:rPr lang="en-US" dirty="0">
                <a:solidFill>
                  <a:srgbClr val="0000FF"/>
                </a:solidFill>
              </a:rPr>
              <a:t>double distortion</a:t>
            </a:r>
            <a:r>
              <a:rPr lang="en-US" dirty="0"/>
              <a:t> as both producers and consumers are faced with distorted domestic </a:t>
            </a:r>
            <a:r>
              <a:rPr lang="en-US" dirty="0" smtClean="0"/>
              <a:t>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curve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28" y="1649858"/>
            <a:ext cx="4371903" cy="4925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6185" y="167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Country named </a:t>
            </a:r>
            <a:r>
              <a:rPr lang="en-US" b="1" dirty="0"/>
              <a:t>K</a:t>
            </a:r>
            <a:r>
              <a:rPr lang="en-US" dirty="0"/>
              <a:t> which enjoys both goods </a:t>
            </a:r>
            <a:r>
              <a:rPr lang="en-US" b="1" dirty="0"/>
              <a:t>Y</a:t>
            </a:r>
            <a:r>
              <a:rPr lang="en-US" dirty="0"/>
              <a:t> and </a:t>
            </a:r>
            <a:r>
              <a:rPr lang="en-US" b="1" dirty="0"/>
              <a:t>X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4916185" y="2462543"/>
            <a:ext cx="4073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</a:t>
            </a:r>
            <a:r>
              <a:rPr lang="en-US" dirty="0" smtClean="0"/>
              <a:t>is </a:t>
            </a:r>
            <a:r>
              <a:rPr lang="en-US" dirty="0"/>
              <a:t>better at producing good </a:t>
            </a:r>
            <a:r>
              <a:rPr lang="en-US" b="1" dirty="0"/>
              <a:t>X</a:t>
            </a:r>
            <a:r>
              <a:rPr lang="en-US" dirty="0"/>
              <a:t>, but wants to consume both goods.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4916185" y="3429000"/>
            <a:ext cx="395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Point </a:t>
            </a:r>
            <a:r>
              <a:rPr lang="en-US" b="1" dirty="0" smtClean="0"/>
              <a:t>C</a:t>
            </a:r>
            <a:r>
              <a:rPr lang="en-US" dirty="0" smtClean="0"/>
              <a:t> is autarky.</a:t>
            </a:r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4798031" y="3917494"/>
            <a:ext cx="4191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point </a:t>
            </a:r>
            <a:r>
              <a:rPr lang="en-US" b="1" dirty="0"/>
              <a:t>C</a:t>
            </a:r>
            <a:r>
              <a:rPr lang="en-US" dirty="0"/>
              <a:t>, country K can produce (and consume) 3 Y for 5 X.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4916185" y="4692121"/>
            <a:ext cx="3950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Trade</a:t>
            </a:r>
            <a:r>
              <a:rPr lang="fi-FI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Point </a:t>
            </a:r>
            <a:r>
              <a:rPr lang="en-US" b="1" dirty="0"/>
              <a:t>B</a:t>
            </a:r>
            <a:r>
              <a:rPr lang="en-US" dirty="0"/>
              <a:t>, it can trade with the other country and consume at point </a:t>
            </a:r>
            <a:r>
              <a:rPr lang="en-US" b="1" dirty="0"/>
              <a:t>S</a:t>
            </a:r>
            <a:r>
              <a:rPr lang="en-US" dirty="0" smtClean="0"/>
              <a:t>. Trade is </a:t>
            </a:r>
            <a:r>
              <a:rPr lang="es-ES" dirty="0" smtClean="0"/>
              <a:t>5 </a:t>
            </a:r>
            <a:r>
              <a:rPr lang="es-ES" dirty="0"/>
              <a:t>Y </a:t>
            </a:r>
            <a:r>
              <a:rPr lang="es-ES" dirty="0" err="1"/>
              <a:t>for</a:t>
            </a:r>
            <a:r>
              <a:rPr lang="es-ES" dirty="0"/>
              <a:t> 7 </a:t>
            </a:r>
            <a:r>
              <a:rPr lang="es-ES" dirty="0" smtClean="0"/>
              <a:t>X. </a:t>
            </a:r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4798031" y="5841098"/>
            <a:ext cx="4068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Full </a:t>
            </a:r>
            <a:r>
              <a:rPr lang="en-US" dirty="0" err="1" smtClean="0"/>
              <a:t>specialization</a:t>
            </a:r>
            <a:r>
              <a:rPr lang="en-US" dirty="0" err="1" smtClean="0">
                <a:sym typeface="Wingdings" panose="05000000000000000000" pitchFamily="2" charset="2"/>
              </a:rPr>
              <a:t></a:t>
            </a:r>
            <a:r>
              <a:rPr lang="en-US" dirty="0" err="1">
                <a:sym typeface="Wingdings" panose="05000000000000000000" pitchFamily="2" charset="2"/>
              </a:rPr>
              <a:t>P</a:t>
            </a:r>
            <a:r>
              <a:rPr lang="en-US" dirty="0" err="1" smtClean="0"/>
              <a:t>oint</a:t>
            </a:r>
            <a:r>
              <a:rPr lang="en-US" dirty="0" smtClean="0"/>
              <a:t> </a:t>
            </a:r>
            <a:r>
              <a:rPr lang="en-US" b="1" dirty="0"/>
              <a:t>A</a:t>
            </a:r>
            <a:r>
              <a:rPr lang="en-US" dirty="0"/>
              <a:t>, trades and then consumes at point </a:t>
            </a:r>
            <a:r>
              <a:rPr lang="en-US" b="1" dirty="0"/>
              <a:t>T</a:t>
            </a:r>
            <a:r>
              <a:rPr lang="en-US" dirty="0"/>
              <a:t>. </a:t>
            </a:r>
            <a:r>
              <a:rPr lang="en-US" dirty="0" smtClean="0"/>
              <a:t>Trade is 1Y for 1X.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9582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283202" y="1600185"/>
            <a:ext cx="3860797" cy="51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GB" altLang="zh-CN" dirty="0" smtClean="0"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Consider two large countries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America (</a:t>
            </a:r>
            <a:r>
              <a:rPr lang="en-US" altLang="zh-CN" b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Britain (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 Let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be export and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M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be import;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trade balance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for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implies: 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zh-CN" b="1" baseline="-25000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b="1" baseline="-25000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zh-CN" b="1" baseline="-25000" dirty="0" err="1">
                <a:solidFill>
                  <a:srgbClr val="000000"/>
                </a:solidFill>
                <a:latin typeface="+mn-lt"/>
              </a:rPr>
              <a:t>M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M</a:t>
            </a:r>
            <a:r>
              <a:rPr lang="en-US" altLang="zh-CN" b="1" baseline="-25000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or </a:t>
            </a:r>
            <a:r>
              <a:rPr lang="en-US" altLang="zh-CN" b="1" dirty="0" smtClean="0">
                <a:solidFill>
                  <a:srgbClr val="000000"/>
                </a:solidFill>
                <a:latin typeface="+mn-lt"/>
              </a:rPr>
              <a:t>M</a:t>
            </a:r>
            <a:r>
              <a:rPr lang="en-US" altLang="zh-CN" b="1" baseline="-25000" dirty="0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b="1" dirty="0" smtClean="0">
                <a:latin typeface="+mn-lt"/>
              </a:rPr>
              <a:t> </a:t>
            </a:r>
            <a:r>
              <a:rPr lang="en-US" altLang="zh-CN" b="1" dirty="0">
                <a:latin typeface="+mn-lt"/>
              </a:rPr>
              <a:t>= 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pX</a:t>
            </a:r>
            <a:r>
              <a:rPr lang="en-US" altLang="zh-CN" b="1" baseline="-25000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, where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p = 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zh-CN" b="1" baseline="-25000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zh-CN" b="1" baseline="-25000" dirty="0" err="1">
                <a:solidFill>
                  <a:srgbClr val="000000"/>
                </a:solidFill>
                <a:latin typeface="+mn-lt"/>
              </a:rPr>
              <a:t>M</a:t>
            </a:r>
            <a:endParaRPr lang="en-US" altLang="zh-CN" b="1" baseline="-250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 In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trade space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(see figure) trade balance is achieved along a line through the origin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can choose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any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point along this line;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in perfect competition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producers and consumers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choose the best point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available, say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C</a:t>
            </a: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914400" y="1727184"/>
            <a:ext cx="0" cy="45635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914400" y="6290728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0" y="1727184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A’s import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4114800" y="6241516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A’s export</a:t>
            </a:r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914400" y="5300128"/>
            <a:ext cx="3657600" cy="9906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Arc 41"/>
          <p:cNvSpPr>
            <a:spLocks/>
          </p:cNvSpPr>
          <p:nvPr/>
        </p:nvSpPr>
        <p:spPr bwMode="auto">
          <a:xfrm flipV="1">
            <a:off x="838200" y="5985928"/>
            <a:ext cx="1219200" cy="304800"/>
          </a:xfrm>
          <a:custGeom>
            <a:avLst/>
            <a:gdLst>
              <a:gd name="T0" fmla="*/ 64509622 w 21600"/>
              <a:gd name="T1" fmla="*/ 0 h 12174"/>
              <a:gd name="T2" fmla="*/ 67201796 w 21600"/>
              <a:gd name="T3" fmla="*/ 7631267 h 12174"/>
              <a:gd name="T4" fmla="*/ 0 w 21600"/>
              <a:gd name="T5" fmla="*/ 4715787 h 12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2174" fill="none" extrusionOk="0">
                <a:moveTo>
                  <a:pt x="20247" y="0"/>
                </a:moveTo>
                <a:cubicBezTo>
                  <a:pt x="21142" y="2407"/>
                  <a:pt x="21600" y="4954"/>
                  <a:pt x="21600" y="7523"/>
                </a:cubicBezTo>
                <a:cubicBezTo>
                  <a:pt x="21600" y="9087"/>
                  <a:pt x="21430" y="10646"/>
                  <a:pt x="21093" y="12174"/>
                </a:cubicBezTo>
              </a:path>
              <a:path w="21600" h="12174" stroke="0" extrusionOk="0">
                <a:moveTo>
                  <a:pt x="20247" y="0"/>
                </a:moveTo>
                <a:cubicBezTo>
                  <a:pt x="21142" y="2407"/>
                  <a:pt x="21600" y="4954"/>
                  <a:pt x="21600" y="7523"/>
                </a:cubicBezTo>
                <a:cubicBezTo>
                  <a:pt x="21600" y="9087"/>
                  <a:pt x="21430" y="10646"/>
                  <a:pt x="21093" y="12174"/>
                </a:cubicBezTo>
                <a:lnTo>
                  <a:pt x="0" y="7523"/>
                </a:lnTo>
                <a:lnTo>
                  <a:pt x="20247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Text Box 42"/>
          <p:cNvSpPr txBox="1">
            <a:spLocks noChangeArrowheads="1"/>
          </p:cNvSpPr>
          <p:nvPr/>
        </p:nvSpPr>
        <p:spPr bwMode="auto">
          <a:xfrm>
            <a:off x="1981200" y="5909728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8000"/>
                </a:solidFill>
              </a:rPr>
              <a:t>slope = p</a:t>
            </a:r>
          </a:p>
        </p:txBody>
      </p:sp>
      <p:grpSp>
        <p:nvGrpSpPr>
          <p:cNvPr id="60" name="Group 50"/>
          <p:cNvGrpSpPr>
            <a:grpSpLocks/>
          </p:cNvGrpSpPr>
          <p:nvPr/>
        </p:nvGrpSpPr>
        <p:grpSpPr bwMode="auto">
          <a:xfrm>
            <a:off x="381000" y="4842928"/>
            <a:ext cx="3625850" cy="1936750"/>
            <a:chOff x="240" y="2880"/>
            <a:chExt cx="2284" cy="1220"/>
          </a:xfrm>
        </p:grpSpPr>
        <p:sp>
          <p:nvSpPr>
            <p:cNvPr id="61" name="Text Box 43"/>
            <p:cNvSpPr txBox="1">
              <a:spLocks noChangeArrowheads="1"/>
            </p:cNvSpPr>
            <p:nvPr/>
          </p:nvSpPr>
          <p:spPr bwMode="auto">
            <a:xfrm>
              <a:off x="2304" y="326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8000"/>
                  </a:solidFill>
                </a:rPr>
                <a:t>C</a:t>
              </a:r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2268" y="3318"/>
              <a:ext cx="0" cy="48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 rot="-5400000">
              <a:off x="1416" y="2496"/>
              <a:ext cx="0" cy="168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Oval 37"/>
            <p:cNvSpPr>
              <a:spLocks noChangeArrowheads="1"/>
            </p:cNvSpPr>
            <p:nvPr/>
          </p:nvSpPr>
          <p:spPr bwMode="auto">
            <a:xfrm>
              <a:off x="2220" y="3280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" name="Text Box 46"/>
            <p:cNvSpPr txBox="1">
              <a:spLocks noChangeArrowheads="1"/>
            </p:cNvSpPr>
            <p:nvPr/>
          </p:nvSpPr>
          <p:spPr bwMode="auto">
            <a:xfrm>
              <a:off x="816" y="3888"/>
              <a:ext cx="11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8000"/>
                  </a:solidFill>
                </a:rPr>
                <a:t>A export at price p</a:t>
              </a:r>
            </a:p>
          </p:txBody>
        </p: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 rot="-5400000">
              <a:off x="-254" y="3374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8000"/>
                  </a:solidFill>
                </a:rPr>
                <a:t>A import at price p</a:t>
              </a:r>
            </a:p>
          </p:txBody>
        </p: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>
              <a:off x="480" y="3312"/>
              <a:ext cx="0" cy="48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 rot="-5400000">
              <a:off x="1416" y="3096"/>
              <a:ext cx="0" cy="168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5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283202" y="1600185"/>
            <a:ext cx="3860797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An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increase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in relative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price of export goods to </a:t>
            </a:r>
            <a:r>
              <a:rPr lang="en-US" altLang="zh-CN" b="1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zh-CN" b="1" dirty="0" smtClean="0">
                <a:solidFill>
                  <a:srgbClr val="0000FF"/>
                </a:solidFill>
                <a:latin typeface="+mn-lt"/>
              </a:rPr>
              <a:t>’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rotates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the trade balance line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counter-clockwise:  relative </a:t>
            </a:r>
            <a:r>
              <a:rPr lang="en-US" altLang="zh-CN" b="1" dirty="0" err="1" smtClean="0">
                <a:solidFill>
                  <a:srgbClr val="000000"/>
                </a:solidFill>
              </a:rPr>
              <a:t>p</a:t>
            </a:r>
            <a:r>
              <a:rPr lang="en-US" altLang="zh-CN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US" altLang="zh-CN" b="1" baseline="-25000" dirty="0" smtClean="0">
                <a:solidFill>
                  <a:srgbClr val="000000"/>
                </a:solidFill>
              </a:rPr>
              <a:t> </a:t>
            </a:r>
            <a:endParaRPr lang="en-US" altLang="zh-CN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A’s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consumers and producers then choose a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different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optimal point, say </a:t>
            </a:r>
            <a:r>
              <a:rPr lang="en-US" altLang="zh-CN" b="1" dirty="0" smtClean="0">
                <a:solidFill>
                  <a:srgbClr val="000000"/>
                </a:solidFill>
                <a:latin typeface="+mn-lt"/>
              </a:rPr>
              <a:t>D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each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relative price </a:t>
            </a:r>
            <a:r>
              <a:rPr lang="en-US" altLang="zh-CN" b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 offers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a different (optimal) quantity of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exports in exchange for imports</a:t>
            </a:r>
            <a:endParaRPr lang="en-US" altLang="zh-CN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914400" y="1761050"/>
            <a:ext cx="0" cy="44619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0" y="17610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A’s import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114800" y="6451596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A’s export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914400" y="5232396"/>
            <a:ext cx="3657600" cy="9906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657600" y="5384796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3524250" y="5410196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762000" y="4089396"/>
            <a:ext cx="4267200" cy="2133600"/>
            <a:chOff x="480" y="2448"/>
            <a:chExt cx="2688" cy="1344"/>
          </a:xfrm>
        </p:grpSpPr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V="1">
              <a:off x="576" y="2448"/>
              <a:ext cx="2592" cy="13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rc 11"/>
            <p:cNvSpPr>
              <a:spLocks/>
            </p:cNvSpPr>
            <p:nvPr/>
          </p:nvSpPr>
          <p:spPr bwMode="auto">
            <a:xfrm flipV="1">
              <a:off x="528" y="3438"/>
              <a:ext cx="768" cy="354"/>
            </a:xfrm>
            <a:custGeom>
              <a:avLst/>
              <a:gdLst>
                <a:gd name="T0" fmla="*/ 26 w 21600"/>
                <a:gd name="T1" fmla="*/ 0 h 12174"/>
                <a:gd name="T2" fmla="*/ 27 w 21600"/>
                <a:gd name="T3" fmla="*/ 10 h 12174"/>
                <a:gd name="T4" fmla="*/ 0 w 21600"/>
                <a:gd name="T5" fmla="*/ 6 h 12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2174" fill="none" extrusionOk="0">
                  <a:moveTo>
                    <a:pt x="20247" y="0"/>
                  </a:moveTo>
                  <a:cubicBezTo>
                    <a:pt x="21142" y="2407"/>
                    <a:pt x="21600" y="4954"/>
                    <a:pt x="21600" y="7523"/>
                  </a:cubicBezTo>
                  <a:cubicBezTo>
                    <a:pt x="21600" y="9087"/>
                    <a:pt x="21430" y="10646"/>
                    <a:pt x="21093" y="12174"/>
                  </a:cubicBezTo>
                </a:path>
                <a:path w="21600" h="12174" stroke="0" extrusionOk="0">
                  <a:moveTo>
                    <a:pt x="20247" y="0"/>
                  </a:moveTo>
                  <a:cubicBezTo>
                    <a:pt x="21142" y="2407"/>
                    <a:pt x="21600" y="4954"/>
                    <a:pt x="21600" y="7523"/>
                  </a:cubicBezTo>
                  <a:cubicBezTo>
                    <a:pt x="21600" y="9087"/>
                    <a:pt x="21430" y="10646"/>
                    <a:pt x="21093" y="12174"/>
                  </a:cubicBezTo>
                  <a:lnTo>
                    <a:pt x="0" y="7523"/>
                  </a:lnTo>
                  <a:lnTo>
                    <a:pt x="20247" y="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1248" y="3552"/>
              <a:ext cx="6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8000"/>
                  </a:solidFill>
                </a:rPr>
                <a:t>slope = p’</a:t>
              </a:r>
            </a:p>
          </p:txBody>
        </p:sp>
        <p:sp>
          <p:nvSpPr>
            <p:cNvPr id="30" name="AutoShape 22"/>
            <p:cNvSpPr>
              <a:spLocks noChangeArrowheads="1"/>
            </p:cNvSpPr>
            <p:nvPr/>
          </p:nvSpPr>
          <p:spPr bwMode="auto">
            <a:xfrm rot="5400000" flipH="1">
              <a:off x="1464" y="3288"/>
              <a:ext cx="240" cy="19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1 h 21600"/>
                <a:gd name="T6" fmla="*/ 2 w 21600"/>
                <a:gd name="T7" fmla="*/ 0 h 21600"/>
                <a:gd name="T8" fmla="*/ 3 w 21600"/>
                <a:gd name="T9" fmla="*/ 1 h 21600"/>
                <a:gd name="T10" fmla="*/ 1 w 21600"/>
                <a:gd name="T11" fmla="*/ 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499" y="7560"/>
                  </a:moveTo>
                  <a:cubicBezTo>
                    <a:pt x="12741" y="6928"/>
                    <a:pt x="11786" y="6583"/>
                    <a:pt x="10800" y="6583"/>
                  </a:cubicBezTo>
                  <a:cubicBezTo>
                    <a:pt x="8471" y="6583"/>
                    <a:pt x="6583" y="8471"/>
                    <a:pt x="6583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326" y="0"/>
                    <a:pt x="15773" y="885"/>
                    <a:pt x="17713" y="2503"/>
                  </a:cubicBezTo>
                  <a:lnTo>
                    <a:pt x="19442" y="429"/>
                  </a:lnTo>
                  <a:lnTo>
                    <a:pt x="20210" y="8867"/>
                  </a:lnTo>
                  <a:lnTo>
                    <a:pt x="11771" y="9634"/>
                  </a:lnTo>
                  <a:lnTo>
                    <a:pt x="13499" y="7560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Arc 23"/>
            <p:cNvSpPr>
              <a:spLocks/>
            </p:cNvSpPr>
            <p:nvPr/>
          </p:nvSpPr>
          <p:spPr bwMode="auto">
            <a:xfrm flipV="1">
              <a:off x="480" y="3456"/>
              <a:ext cx="768" cy="336"/>
            </a:xfrm>
            <a:custGeom>
              <a:avLst/>
              <a:gdLst>
                <a:gd name="T0" fmla="*/ 26 w 21600"/>
                <a:gd name="T1" fmla="*/ 0 h 12174"/>
                <a:gd name="T2" fmla="*/ 27 w 21600"/>
                <a:gd name="T3" fmla="*/ 9 h 12174"/>
                <a:gd name="T4" fmla="*/ 0 w 21600"/>
                <a:gd name="T5" fmla="*/ 6 h 12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2174" fill="none" extrusionOk="0">
                  <a:moveTo>
                    <a:pt x="20247" y="0"/>
                  </a:moveTo>
                  <a:cubicBezTo>
                    <a:pt x="21142" y="2407"/>
                    <a:pt x="21600" y="4954"/>
                    <a:pt x="21600" y="7523"/>
                  </a:cubicBezTo>
                  <a:cubicBezTo>
                    <a:pt x="21600" y="9087"/>
                    <a:pt x="21430" y="10646"/>
                    <a:pt x="21093" y="12174"/>
                  </a:cubicBezTo>
                </a:path>
                <a:path w="21600" h="12174" stroke="0" extrusionOk="0">
                  <a:moveTo>
                    <a:pt x="20247" y="0"/>
                  </a:moveTo>
                  <a:cubicBezTo>
                    <a:pt x="21142" y="2407"/>
                    <a:pt x="21600" y="4954"/>
                    <a:pt x="21600" y="7523"/>
                  </a:cubicBezTo>
                  <a:cubicBezTo>
                    <a:pt x="21600" y="9087"/>
                    <a:pt x="21430" y="10646"/>
                    <a:pt x="21093" y="12174"/>
                  </a:cubicBezTo>
                  <a:lnTo>
                    <a:pt x="0" y="7523"/>
                  </a:lnTo>
                  <a:lnTo>
                    <a:pt x="20247" y="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914400" y="6222996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381000" y="4165596"/>
            <a:ext cx="4692650" cy="2546350"/>
            <a:chOff x="240" y="2496"/>
            <a:chExt cx="2956" cy="1604"/>
          </a:xfrm>
        </p:grpSpPr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928" y="2592"/>
              <a:ext cx="0" cy="1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 rot="-5400000">
              <a:off x="1740" y="1386"/>
              <a:ext cx="0" cy="235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802" y="3888"/>
              <a:ext cx="11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8000"/>
                  </a:solidFill>
                </a:rPr>
                <a:t>A export at price p’</a:t>
              </a: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 rot="-5400000">
              <a:off x="-254" y="3086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8000"/>
                  </a:solidFill>
                </a:rPr>
                <a:t>A import at price p’</a:t>
              </a: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480" y="2544"/>
              <a:ext cx="0" cy="12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rot="-5400000">
              <a:off x="1752" y="2760"/>
              <a:ext cx="0" cy="235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2976" y="249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8000"/>
                  </a:solidFill>
                </a:rPr>
                <a:t>D</a:t>
              </a:r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2891" y="2510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" name="Up Arrow 2"/>
          <p:cNvSpPr/>
          <p:nvPr/>
        </p:nvSpPr>
        <p:spPr bwMode="auto">
          <a:xfrm>
            <a:off x="7839182" y="2712378"/>
            <a:ext cx="45719" cy="297950"/>
          </a:xfrm>
          <a:prstGeom prst="upArrow">
            <a:avLst/>
          </a:prstGeom>
          <a:solidFill>
            <a:srgbClr val="00206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6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283202" y="1600185"/>
            <a:ext cx="3860797" cy="51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Connecting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export offers in exchange for imports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for 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all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prices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gives the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offer curve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It summarizes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all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optimal production and consumption decisions in the economy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 Moreover, it is possible to derive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trade indifference curves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(see textbook)</a:t>
            </a:r>
            <a:endParaRPr lang="en-US" altLang="zh-CN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These are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tangent to trade balance lines at optimal points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(e.g. </a:t>
            </a: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D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) and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welfare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increases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for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to the upper-left corner</a:t>
            </a:r>
            <a:r>
              <a:rPr lang="en-US" altLang="zh-CN" dirty="0">
                <a:latin typeface="+mn-lt"/>
              </a:rPr>
              <a:t> </a:t>
            </a:r>
            <a:endParaRPr lang="en-US" altLang="zh-CN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2" name="Group 29"/>
          <p:cNvGrpSpPr>
            <a:grpSpLocks/>
          </p:cNvGrpSpPr>
          <p:nvPr/>
        </p:nvGrpSpPr>
        <p:grpSpPr bwMode="auto">
          <a:xfrm>
            <a:off x="685800" y="3661295"/>
            <a:ext cx="4518025" cy="2319337"/>
            <a:chOff x="432" y="1997"/>
            <a:chExt cx="2846" cy="1461"/>
          </a:xfrm>
        </p:grpSpPr>
        <p:sp>
          <p:nvSpPr>
            <p:cNvPr id="43" name="Arc 26"/>
            <p:cNvSpPr>
              <a:spLocks/>
            </p:cNvSpPr>
            <p:nvPr/>
          </p:nvSpPr>
          <p:spPr bwMode="auto">
            <a:xfrm flipV="1">
              <a:off x="432" y="2544"/>
              <a:ext cx="2715" cy="914"/>
            </a:xfrm>
            <a:custGeom>
              <a:avLst/>
              <a:gdLst>
                <a:gd name="T0" fmla="*/ 159 w 20564"/>
                <a:gd name="T1" fmla="*/ 0 h 19576"/>
                <a:gd name="T2" fmla="*/ 358 w 20564"/>
                <a:gd name="T3" fmla="*/ 28 h 19576"/>
                <a:gd name="T4" fmla="*/ 0 w 20564"/>
                <a:gd name="T5" fmla="*/ 43 h 19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64" h="19576" fill="none" extrusionOk="0">
                  <a:moveTo>
                    <a:pt x="9129" y="-1"/>
                  </a:moveTo>
                  <a:cubicBezTo>
                    <a:pt x="14579" y="2541"/>
                    <a:pt x="18723" y="7240"/>
                    <a:pt x="20563" y="12966"/>
                  </a:cubicBezTo>
                </a:path>
                <a:path w="20564" h="19576" stroke="0" extrusionOk="0">
                  <a:moveTo>
                    <a:pt x="9129" y="-1"/>
                  </a:moveTo>
                  <a:cubicBezTo>
                    <a:pt x="14579" y="2541"/>
                    <a:pt x="18723" y="7240"/>
                    <a:pt x="20563" y="12966"/>
                  </a:cubicBezTo>
                  <a:lnTo>
                    <a:pt x="0" y="19576"/>
                  </a:lnTo>
                  <a:lnTo>
                    <a:pt x="9129" y="-1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rc 23"/>
            <p:cNvSpPr>
              <a:spLocks/>
            </p:cNvSpPr>
            <p:nvPr/>
          </p:nvSpPr>
          <p:spPr bwMode="auto">
            <a:xfrm flipV="1">
              <a:off x="563" y="1997"/>
              <a:ext cx="2715" cy="914"/>
            </a:xfrm>
            <a:custGeom>
              <a:avLst/>
              <a:gdLst>
                <a:gd name="T0" fmla="*/ 159 w 20564"/>
                <a:gd name="T1" fmla="*/ 0 h 19576"/>
                <a:gd name="T2" fmla="*/ 358 w 20564"/>
                <a:gd name="T3" fmla="*/ 28 h 19576"/>
                <a:gd name="T4" fmla="*/ 0 w 20564"/>
                <a:gd name="T5" fmla="*/ 43 h 19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64" h="19576" fill="none" extrusionOk="0">
                  <a:moveTo>
                    <a:pt x="9129" y="-1"/>
                  </a:moveTo>
                  <a:cubicBezTo>
                    <a:pt x="14579" y="2541"/>
                    <a:pt x="18723" y="7240"/>
                    <a:pt x="20563" y="12966"/>
                  </a:cubicBezTo>
                </a:path>
                <a:path w="20564" h="19576" stroke="0" extrusionOk="0">
                  <a:moveTo>
                    <a:pt x="9129" y="-1"/>
                  </a:moveTo>
                  <a:cubicBezTo>
                    <a:pt x="14579" y="2541"/>
                    <a:pt x="18723" y="7240"/>
                    <a:pt x="20563" y="12966"/>
                  </a:cubicBezTo>
                  <a:lnTo>
                    <a:pt x="0" y="19576"/>
                  </a:lnTo>
                  <a:lnTo>
                    <a:pt x="9129" y="-1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 flipH="1" flipV="1">
              <a:off x="1968" y="2400"/>
              <a:ext cx="336" cy="816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912" y="2256"/>
              <a:ext cx="1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FF"/>
                  </a:solidFill>
                </a:rPr>
                <a:t>higher welfare for country A</a:t>
              </a:r>
            </a:p>
          </p:txBody>
        </p:sp>
      </p:grpSp>
      <p:grpSp>
        <p:nvGrpSpPr>
          <p:cNvPr id="47" name="Group 21"/>
          <p:cNvGrpSpPr>
            <a:grpSpLocks/>
          </p:cNvGrpSpPr>
          <p:nvPr/>
        </p:nvGrpSpPr>
        <p:grpSpPr bwMode="auto">
          <a:xfrm>
            <a:off x="914400" y="1862657"/>
            <a:ext cx="3886200" cy="4651375"/>
            <a:chOff x="576" y="864"/>
            <a:chExt cx="2448" cy="2930"/>
          </a:xfrm>
        </p:grpSpPr>
        <p:sp>
          <p:nvSpPr>
            <p:cNvPr id="48" name="Arc 8"/>
            <p:cNvSpPr>
              <a:spLocks/>
            </p:cNvSpPr>
            <p:nvPr/>
          </p:nvSpPr>
          <p:spPr bwMode="auto">
            <a:xfrm flipV="1">
              <a:off x="576" y="1038"/>
              <a:ext cx="2448" cy="2756"/>
            </a:xfrm>
            <a:custGeom>
              <a:avLst/>
              <a:gdLst>
                <a:gd name="T0" fmla="*/ 0 w 21600"/>
                <a:gd name="T1" fmla="*/ 0 h 35716"/>
                <a:gd name="T2" fmla="*/ 210 w 21600"/>
                <a:gd name="T3" fmla="*/ 213 h 35716"/>
                <a:gd name="T4" fmla="*/ 0 w 21600"/>
                <a:gd name="T5" fmla="*/ 129 h 357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571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82"/>
                    <a:pt x="19736" y="31793"/>
                    <a:pt x="16349" y="35716"/>
                  </a:cubicBezTo>
                </a:path>
                <a:path w="21600" h="3571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82"/>
                    <a:pt x="19736" y="31793"/>
                    <a:pt x="16349" y="3571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1824" y="864"/>
              <a:ext cx="10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A’s offer curve</a:t>
              </a:r>
            </a:p>
          </p:txBody>
        </p:sp>
      </p:grpSp>
      <p:sp>
        <p:nvSpPr>
          <p:cNvPr id="50" name="Line 19"/>
          <p:cNvSpPr>
            <a:spLocks noChangeShapeType="1"/>
          </p:cNvSpPr>
          <p:nvPr/>
        </p:nvSpPr>
        <p:spPr bwMode="auto">
          <a:xfrm flipV="1">
            <a:off x="914400" y="5520257"/>
            <a:ext cx="3657600" cy="9906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914400" y="4377257"/>
            <a:ext cx="4114800" cy="21336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914400" y="1862657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914400" y="6510857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17610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A’s import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114800" y="6461645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A’s export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3524250" y="5698057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4589463" y="4475682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581400" y="5825057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4648200" y="4529657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39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283202" y="1600185"/>
            <a:ext cx="3860797" cy="29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Since what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exports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must import, we put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’s exports on the vertical axis and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’s imports on the horizontal axis</a:t>
            </a:r>
            <a:endParaRPr lang="en-US" altLang="zh-CN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The offer curve is therefore 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curved the other way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welfare increases for 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 to the lower-right corner</a:t>
            </a: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809627" y="2633125"/>
            <a:ext cx="4575175" cy="3810000"/>
            <a:chOff x="574" y="1392"/>
            <a:chExt cx="2882" cy="2400"/>
          </a:xfrm>
        </p:grpSpPr>
        <p:sp>
          <p:nvSpPr>
            <p:cNvPr id="36" name="Arc 11"/>
            <p:cNvSpPr>
              <a:spLocks/>
            </p:cNvSpPr>
            <p:nvPr/>
          </p:nvSpPr>
          <p:spPr bwMode="auto">
            <a:xfrm rot="10800000" flipV="1">
              <a:off x="574" y="1392"/>
              <a:ext cx="2690" cy="2400"/>
            </a:xfrm>
            <a:custGeom>
              <a:avLst/>
              <a:gdLst>
                <a:gd name="T0" fmla="*/ 0 w 30994"/>
                <a:gd name="T1" fmla="*/ 27 h 21600"/>
                <a:gd name="T2" fmla="*/ 233 w 30994"/>
                <a:gd name="T3" fmla="*/ 267 h 21600"/>
                <a:gd name="T4" fmla="*/ 71 w 30994"/>
                <a:gd name="T5" fmla="*/ 26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994" h="21600" fill="none" extrusionOk="0">
                  <a:moveTo>
                    <a:pt x="-1" y="2149"/>
                  </a:moveTo>
                  <a:cubicBezTo>
                    <a:pt x="2929" y="734"/>
                    <a:pt x="6140" y="-1"/>
                    <a:pt x="9394" y="0"/>
                  </a:cubicBezTo>
                  <a:cubicBezTo>
                    <a:pt x="21323" y="0"/>
                    <a:pt x="30994" y="9670"/>
                    <a:pt x="30994" y="21600"/>
                  </a:cubicBezTo>
                </a:path>
                <a:path w="30994" h="21600" stroke="0" extrusionOk="0">
                  <a:moveTo>
                    <a:pt x="-1" y="2149"/>
                  </a:moveTo>
                  <a:cubicBezTo>
                    <a:pt x="2929" y="734"/>
                    <a:pt x="6140" y="-1"/>
                    <a:pt x="9394" y="0"/>
                  </a:cubicBezTo>
                  <a:cubicBezTo>
                    <a:pt x="21323" y="0"/>
                    <a:pt x="30994" y="9670"/>
                    <a:pt x="30994" y="21600"/>
                  </a:cubicBezTo>
                  <a:lnTo>
                    <a:pt x="9394" y="21600"/>
                  </a:lnTo>
                  <a:lnTo>
                    <a:pt x="-1" y="2149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2420" y="1584"/>
              <a:ext cx="10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B’s offer curve</a:t>
              </a:r>
            </a:p>
          </p:txBody>
        </p:sp>
      </p:grp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812802" y="1871125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812802" y="6443125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-101598" y="1871125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>
                <a:solidFill>
                  <a:srgbClr val="FF0000"/>
                </a:solidFill>
              </a:rPr>
              <a:t>B’s export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013202" y="6403444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B’s import</a:t>
            </a:r>
          </a:p>
        </p:txBody>
      </p:sp>
      <p:grpSp>
        <p:nvGrpSpPr>
          <p:cNvPr id="60" name="Group 26"/>
          <p:cNvGrpSpPr>
            <a:grpSpLocks/>
          </p:cNvGrpSpPr>
          <p:nvPr/>
        </p:nvGrpSpPr>
        <p:grpSpPr bwMode="auto">
          <a:xfrm>
            <a:off x="812802" y="2328325"/>
            <a:ext cx="2895600" cy="4114800"/>
            <a:chOff x="576" y="1200"/>
            <a:chExt cx="1824" cy="25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 flipV="1">
              <a:off x="576" y="1200"/>
              <a:ext cx="1824" cy="25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2208" y="134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3" name="Group 25"/>
          <p:cNvGrpSpPr>
            <a:grpSpLocks/>
          </p:cNvGrpSpPr>
          <p:nvPr/>
        </p:nvGrpSpPr>
        <p:grpSpPr bwMode="auto">
          <a:xfrm>
            <a:off x="812802" y="2861725"/>
            <a:ext cx="1219200" cy="3581400"/>
            <a:chOff x="576" y="1536"/>
            <a:chExt cx="768" cy="2256"/>
          </a:xfrm>
        </p:grpSpPr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V="1">
              <a:off x="576" y="1536"/>
              <a:ext cx="768" cy="225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22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283202" y="1481654"/>
            <a:ext cx="386079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Combining this information in one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figure, we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then see that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only at point </a:t>
            </a:r>
            <a:r>
              <a:rPr lang="en-US" altLang="zh-CN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the exports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wants to offer in exchange for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imports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Match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exactly what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wants to offer in exchange for its imports </a:t>
            </a:r>
            <a:r>
              <a:rPr lang="en-US" altLang="zh-CN" sz="1400" dirty="0">
                <a:solidFill>
                  <a:srgbClr val="000000"/>
                </a:solidFill>
                <a:latin typeface="+mn-lt"/>
              </a:rPr>
              <a:t>(why not at origin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</a:rPr>
              <a:t>?)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The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slope of the trade balance line through point E determines the </a:t>
            </a:r>
            <a:r>
              <a:rPr lang="en-US" altLang="zh-CN" dirty="0">
                <a:solidFill>
                  <a:srgbClr val="008000"/>
                </a:solidFill>
                <a:latin typeface="+mn-lt"/>
              </a:rPr>
              <a:t>free trade </a:t>
            </a:r>
            <a:r>
              <a:rPr lang="en-US" altLang="zh-CN" dirty="0" smtClean="0">
                <a:solidFill>
                  <a:srgbClr val="008000"/>
                </a:solidFill>
                <a:latin typeface="+mn-lt"/>
              </a:rPr>
              <a:t>equilibrium </a:t>
            </a:r>
            <a:r>
              <a:rPr lang="en-US" altLang="zh-CN" dirty="0">
                <a:solidFill>
                  <a:srgbClr val="008000"/>
                </a:solidFill>
                <a:latin typeface="+mn-lt"/>
              </a:rPr>
              <a:t>price </a:t>
            </a:r>
            <a:r>
              <a:rPr lang="en-US" altLang="zh-CN" b="1" dirty="0" smtClean="0">
                <a:solidFill>
                  <a:srgbClr val="008000"/>
                </a:solidFill>
                <a:latin typeface="+mn-lt"/>
              </a:rPr>
              <a:t>p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rgbClr val="008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838200" y="2362191"/>
            <a:ext cx="3962400" cy="4114800"/>
            <a:chOff x="528" y="1200"/>
            <a:chExt cx="2496" cy="2592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576" y="1200"/>
              <a:ext cx="2448" cy="25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rc 16"/>
            <p:cNvSpPr>
              <a:spLocks/>
            </p:cNvSpPr>
            <p:nvPr/>
          </p:nvSpPr>
          <p:spPr bwMode="auto">
            <a:xfrm flipV="1">
              <a:off x="528" y="3600"/>
              <a:ext cx="288" cy="192"/>
            </a:xfrm>
            <a:custGeom>
              <a:avLst/>
              <a:gdLst>
                <a:gd name="T0" fmla="*/ 3 w 21600"/>
                <a:gd name="T1" fmla="*/ 0 h 27669"/>
                <a:gd name="T2" fmla="*/ 3 w 21600"/>
                <a:gd name="T3" fmla="*/ 1 h 27669"/>
                <a:gd name="T4" fmla="*/ 0 w 21600"/>
                <a:gd name="T5" fmla="*/ 1 h 276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7669" fill="none" extrusionOk="0">
                  <a:moveTo>
                    <a:pt x="16362" y="-1"/>
                  </a:moveTo>
                  <a:cubicBezTo>
                    <a:pt x="19741" y="3920"/>
                    <a:pt x="21600" y="8924"/>
                    <a:pt x="21600" y="14101"/>
                  </a:cubicBezTo>
                  <a:cubicBezTo>
                    <a:pt x="21600" y="19038"/>
                    <a:pt x="19908" y="23827"/>
                    <a:pt x="16806" y="27668"/>
                  </a:cubicBezTo>
                </a:path>
                <a:path w="21600" h="27669" stroke="0" extrusionOk="0">
                  <a:moveTo>
                    <a:pt x="16362" y="-1"/>
                  </a:moveTo>
                  <a:cubicBezTo>
                    <a:pt x="19741" y="3920"/>
                    <a:pt x="21600" y="8924"/>
                    <a:pt x="21600" y="14101"/>
                  </a:cubicBezTo>
                  <a:cubicBezTo>
                    <a:pt x="21600" y="19038"/>
                    <a:pt x="19908" y="23827"/>
                    <a:pt x="16806" y="27668"/>
                  </a:cubicBezTo>
                  <a:lnTo>
                    <a:pt x="0" y="14101"/>
                  </a:lnTo>
                  <a:lnTo>
                    <a:pt x="16362" y="-1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72" y="3504"/>
              <a:ext cx="8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sz="1400">
                  <a:solidFill>
                    <a:srgbClr val="008000"/>
                  </a:solidFill>
                </a:rPr>
                <a:t>free trade price = p</a:t>
              </a:r>
            </a:p>
          </p:txBody>
        </p:sp>
      </p:grp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14400" y="1642519"/>
            <a:ext cx="0" cy="48344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914400" y="6476991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0" y="1642519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A’s import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93073" y="6427779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A’s export</a:t>
            </a:r>
          </a:p>
        </p:txBody>
      </p:sp>
      <p:sp>
        <p:nvSpPr>
          <p:cNvPr id="25" name="Arc 8"/>
          <p:cNvSpPr>
            <a:spLocks/>
          </p:cNvSpPr>
          <p:nvPr/>
        </p:nvSpPr>
        <p:spPr bwMode="auto">
          <a:xfrm flipV="1">
            <a:off x="914400" y="2105016"/>
            <a:ext cx="3886200" cy="4375150"/>
          </a:xfrm>
          <a:custGeom>
            <a:avLst/>
            <a:gdLst>
              <a:gd name="T0" fmla="*/ 0 w 21600"/>
              <a:gd name="T1" fmla="*/ 0 h 35716"/>
              <a:gd name="T2" fmla="*/ 529217319 w 21600"/>
              <a:gd name="T3" fmla="*/ 535948525 h 35716"/>
              <a:gd name="T4" fmla="*/ 0 w 21600"/>
              <a:gd name="T5" fmla="*/ 324126145 h 357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571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782"/>
                  <a:pt x="19736" y="31793"/>
                  <a:pt x="16349" y="35716"/>
                </a:cubicBezTo>
              </a:path>
              <a:path w="21600" h="3571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782"/>
                  <a:pt x="19736" y="31793"/>
                  <a:pt x="16349" y="3571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0" y="2108187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dirty="0">
                <a:solidFill>
                  <a:srgbClr val="FF0000"/>
                </a:solidFill>
              </a:rPr>
              <a:t>B’s export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842919" y="6420377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B’s import</a:t>
            </a:r>
          </a:p>
        </p:txBody>
      </p:sp>
      <p:sp>
        <p:nvSpPr>
          <p:cNvPr id="28" name="Arc 11"/>
          <p:cNvSpPr>
            <a:spLocks/>
          </p:cNvSpPr>
          <p:nvPr/>
        </p:nvSpPr>
        <p:spPr bwMode="auto">
          <a:xfrm rot="10800000" flipV="1">
            <a:off x="911225" y="2666991"/>
            <a:ext cx="4270375" cy="3810000"/>
          </a:xfrm>
          <a:custGeom>
            <a:avLst/>
            <a:gdLst>
              <a:gd name="T0" fmla="*/ 0 w 30994"/>
              <a:gd name="T1" fmla="*/ 66893017 h 21600"/>
              <a:gd name="T2" fmla="*/ 588375255 w 30994"/>
              <a:gd name="T3" fmla="*/ 672041667 h 21600"/>
              <a:gd name="T4" fmla="*/ 178331213 w 30994"/>
              <a:gd name="T5" fmla="*/ 6720416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994" h="21600" fill="none" extrusionOk="0">
                <a:moveTo>
                  <a:pt x="-1" y="2149"/>
                </a:moveTo>
                <a:cubicBezTo>
                  <a:pt x="2929" y="734"/>
                  <a:pt x="6140" y="-1"/>
                  <a:pt x="9394" y="0"/>
                </a:cubicBezTo>
                <a:cubicBezTo>
                  <a:pt x="21323" y="0"/>
                  <a:pt x="30994" y="9670"/>
                  <a:pt x="30994" y="21600"/>
                </a:cubicBezTo>
              </a:path>
              <a:path w="30994" h="21600" stroke="0" extrusionOk="0">
                <a:moveTo>
                  <a:pt x="-1" y="2149"/>
                </a:moveTo>
                <a:cubicBezTo>
                  <a:pt x="2929" y="734"/>
                  <a:pt x="6140" y="-1"/>
                  <a:pt x="9394" y="0"/>
                </a:cubicBezTo>
                <a:cubicBezTo>
                  <a:pt x="21323" y="0"/>
                  <a:pt x="30994" y="9670"/>
                  <a:pt x="30994" y="21600"/>
                </a:cubicBezTo>
                <a:lnTo>
                  <a:pt x="9394" y="21600"/>
                </a:lnTo>
                <a:lnTo>
                  <a:pt x="-1" y="214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914400" y="2452679"/>
            <a:ext cx="3917950" cy="4024312"/>
            <a:chOff x="576" y="1257"/>
            <a:chExt cx="2468" cy="2535"/>
          </a:xfrm>
        </p:grpSpPr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2736" y="1392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2832" y="125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8000"/>
                  </a:solidFill>
                </a:rPr>
                <a:t>E</a:t>
              </a:r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V="1">
              <a:off x="2784" y="1488"/>
              <a:ext cx="0" cy="230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 rot="16200000" flipV="1">
              <a:off x="1656" y="360"/>
              <a:ext cx="0" cy="216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914400" y="2819391"/>
            <a:ext cx="3592513" cy="3657600"/>
            <a:chOff x="576" y="1488"/>
            <a:chExt cx="2263" cy="2304"/>
          </a:xfrm>
        </p:grpSpPr>
        <p:sp>
          <p:nvSpPr>
            <p:cNvPr id="42" name="Line 21"/>
            <p:cNvSpPr>
              <a:spLocks noChangeShapeType="1"/>
            </p:cNvSpPr>
            <p:nvPr/>
          </p:nvSpPr>
          <p:spPr bwMode="auto">
            <a:xfrm rot="5400000" flipV="1">
              <a:off x="1656" y="408"/>
              <a:ext cx="0" cy="216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 rot="10800000" flipV="1">
              <a:off x="2839" y="1488"/>
              <a:ext cx="0" cy="230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3048000" y="1828791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A’s offer</a:t>
            </a: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1066800" y="3276591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B’s offer</a:t>
            </a:r>
          </a:p>
        </p:txBody>
      </p:sp>
    </p:spTree>
    <p:extLst>
      <p:ext uri="{BB962C8B-B14F-4D97-AF65-F5344CB8AC3E}">
        <p14:creationId xmlns:p14="http://schemas.microsoft.com/office/powerpoint/2010/main" val="17430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283202" y="1600185"/>
            <a:ext cx="3860797" cy="49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15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’s Offer curve rotate inward with tariff </a:t>
            </a:r>
            <a:r>
              <a:rPr lang="en-US" altLang="zh-CN" sz="15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at </a:t>
            </a:r>
            <a:r>
              <a:rPr lang="en-US" altLang="zh-CN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any price (terms of trade), tariff restrict trade volume</a:t>
            </a:r>
            <a:r>
              <a:rPr lang="en-US" altLang="zh-CN" sz="15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15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15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</a:t>
            </a:r>
            <a:r>
              <a:rPr lang="en-US" altLang="zh-CN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can derive the ‘optimal’ tariff for a large country, say </a:t>
            </a:r>
            <a:r>
              <a:rPr lang="en-US" altLang="zh-CN" sz="15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15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Taking </a:t>
            </a:r>
            <a:r>
              <a:rPr lang="en-US" altLang="zh-CN" sz="15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15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’s offer curve as a restriction</a:t>
            </a:r>
            <a:r>
              <a:rPr lang="en-US" altLang="zh-CN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A’s welfare is </a:t>
            </a:r>
            <a:r>
              <a:rPr lang="en-US" altLang="zh-CN" sz="15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not</a:t>
            </a:r>
            <a:r>
              <a:rPr lang="en-US" altLang="zh-CN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maximized at point </a:t>
            </a:r>
            <a:r>
              <a:rPr lang="en-US" altLang="zh-CN" sz="15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15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Instead, it is maximized at the tangency point </a:t>
            </a:r>
            <a:r>
              <a:rPr lang="en-US" altLang="zh-CN" sz="15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1500" dirty="0" smtClean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Country </a:t>
            </a:r>
            <a:r>
              <a:rPr lang="en-US" altLang="zh-CN" sz="15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15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could potentially have a welfare gain</a:t>
            </a:r>
            <a:endParaRPr lang="en-US" altLang="zh-CN" sz="15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93073" y="6427779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A’s export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842919" y="6420377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B’s import</a:t>
            </a:r>
          </a:p>
        </p:txBody>
      </p: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846668" y="1752591"/>
            <a:ext cx="2308225" cy="4724400"/>
            <a:chOff x="576" y="816"/>
            <a:chExt cx="1454" cy="2976"/>
          </a:xfrm>
        </p:grpSpPr>
        <p:sp>
          <p:nvSpPr>
            <p:cNvPr id="36" name="Arc 37"/>
            <p:cNvSpPr>
              <a:spLocks/>
            </p:cNvSpPr>
            <p:nvPr/>
          </p:nvSpPr>
          <p:spPr bwMode="auto">
            <a:xfrm flipV="1">
              <a:off x="576" y="1104"/>
              <a:ext cx="1008" cy="2688"/>
            </a:xfrm>
            <a:custGeom>
              <a:avLst/>
              <a:gdLst>
                <a:gd name="T0" fmla="*/ 0 w 21600"/>
                <a:gd name="T1" fmla="*/ 0 h 36369"/>
                <a:gd name="T2" fmla="*/ 34 w 21600"/>
                <a:gd name="T3" fmla="*/ 199 h 36369"/>
                <a:gd name="T4" fmla="*/ 0 w 21600"/>
                <a:gd name="T5" fmla="*/ 118 h 363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636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085"/>
                    <a:pt x="19512" y="32365"/>
                    <a:pt x="15761" y="36368"/>
                  </a:cubicBezTo>
                </a:path>
                <a:path w="21600" h="3636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085"/>
                    <a:pt x="19512" y="32365"/>
                    <a:pt x="15761" y="363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624" y="816"/>
              <a:ext cx="140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>
                  <a:solidFill>
                    <a:srgbClr val="0000FF"/>
                  </a:solidFill>
                </a:rPr>
                <a:t>A’s offer with ‘optimal’ tariff</a:t>
              </a:r>
            </a:p>
          </p:txBody>
        </p:sp>
        <p:sp>
          <p:nvSpPr>
            <p:cNvPr id="38" name="AutoShape 39"/>
            <p:cNvSpPr>
              <a:spLocks noChangeArrowheads="1"/>
            </p:cNvSpPr>
            <p:nvPr/>
          </p:nvSpPr>
          <p:spPr bwMode="auto">
            <a:xfrm rot="5400000" flipH="1">
              <a:off x="1272" y="3192"/>
              <a:ext cx="480" cy="336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1 h 21600"/>
                <a:gd name="T4" fmla="*/ 6 w 21600"/>
                <a:gd name="T5" fmla="*/ 1 h 21600"/>
                <a:gd name="T6" fmla="*/ 12 w 21600"/>
                <a:gd name="T7" fmla="*/ 3 h 21600"/>
                <a:gd name="T8" fmla="*/ 9 w 21600"/>
                <a:gd name="T9" fmla="*/ 4 h 21600"/>
                <a:gd name="T10" fmla="*/ 7 w 21600"/>
                <a:gd name="T11" fmla="*/ 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431" y="5399"/>
                    <a:pt x="8113" y="5919"/>
                    <a:pt x="7113" y="6853"/>
                  </a:cubicBezTo>
                  <a:lnTo>
                    <a:pt x="3427" y="2907"/>
                  </a:lnTo>
                  <a:cubicBezTo>
                    <a:pt x="5427" y="1039"/>
                    <a:pt x="8062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" name="Arc 30"/>
          <p:cNvSpPr>
            <a:spLocks/>
          </p:cNvSpPr>
          <p:nvPr/>
        </p:nvSpPr>
        <p:spPr bwMode="auto">
          <a:xfrm rot="20352944" flipV="1">
            <a:off x="618068" y="2438391"/>
            <a:ext cx="4310063" cy="1450975"/>
          </a:xfrm>
          <a:custGeom>
            <a:avLst/>
            <a:gdLst>
              <a:gd name="T0" fmla="*/ 401028475 w 20564"/>
              <a:gd name="T1" fmla="*/ 0 h 19576"/>
              <a:gd name="T2" fmla="*/ 903357472 w 20564"/>
              <a:gd name="T3" fmla="*/ 71232451 h 19576"/>
              <a:gd name="T4" fmla="*/ 0 w 20564"/>
              <a:gd name="T5" fmla="*/ 107546406 h 19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64" h="19576" fill="none" extrusionOk="0">
                <a:moveTo>
                  <a:pt x="9129" y="-1"/>
                </a:moveTo>
                <a:cubicBezTo>
                  <a:pt x="14579" y="2541"/>
                  <a:pt x="18723" y="7240"/>
                  <a:pt x="20563" y="12966"/>
                </a:cubicBezTo>
              </a:path>
              <a:path w="20564" h="19576" stroke="0" extrusionOk="0">
                <a:moveTo>
                  <a:pt x="9129" y="-1"/>
                </a:moveTo>
                <a:cubicBezTo>
                  <a:pt x="14579" y="2541"/>
                  <a:pt x="18723" y="7240"/>
                  <a:pt x="20563" y="12966"/>
                </a:cubicBezTo>
                <a:lnTo>
                  <a:pt x="0" y="19576"/>
                </a:lnTo>
                <a:lnTo>
                  <a:pt x="9129" y="-1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 flipV="1">
            <a:off x="846668" y="2362191"/>
            <a:ext cx="3886200" cy="4114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846668" y="1828791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846668" y="6476991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-67732" y="1659452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A’s import</a:t>
            </a:r>
          </a:p>
        </p:txBody>
      </p:sp>
      <p:sp>
        <p:nvSpPr>
          <p:cNvPr id="49" name="Arc 12"/>
          <p:cNvSpPr>
            <a:spLocks/>
          </p:cNvSpPr>
          <p:nvPr/>
        </p:nvSpPr>
        <p:spPr bwMode="auto">
          <a:xfrm flipV="1">
            <a:off x="846668" y="2105016"/>
            <a:ext cx="3886200" cy="4375150"/>
          </a:xfrm>
          <a:custGeom>
            <a:avLst/>
            <a:gdLst>
              <a:gd name="T0" fmla="*/ 0 w 21600"/>
              <a:gd name="T1" fmla="*/ 0 h 35716"/>
              <a:gd name="T2" fmla="*/ 529217319 w 21600"/>
              <a:gd name="T3" fmla="*/ 535948525 h 35716"/>
              <a:gd name="T4" fmla="*/ 0 w 21600"/>
              <a:gd name="T5" fmla="*/ 324126145 h 357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571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782"/>
                  <a:pt x="19736" y="31793"/>
                  <a:pt x="16349" y="35716"/>
                </a:cubicBezTo>
              </a:path>
              <a:path w="21600" h="3571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782"/>
                  <a:pt x="19736" y="31793"/>
                  <a:pt x="16349" y="3571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-67732" y="2158986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dirty="0">
                <a:solidFill>
                  <a:srgbClr val="FF0000"/>
                </a:solidFill>
              </a:rPr>
              <a:t>B’s export</a:t>
            </a:r>
          </a:p>
        </p:txBody>
      </p:sp>
      <p:sp>
        <p:nvSpPr>
          <p:cNvPr id="52" name="Arc 15"/>
          <p:cNvSpPr>
            <a:spLocks/>
          </p:cNvSpPr>
          <p:nvPr/>
        </p:nvSpPr>
        <p:spPr bwMode="auto">
          <a:xfrm rot="10800000" flipV="1">
            <a:off x="843493" y="2666991"/>
            <a:ext cx="4270375" cy="3810000"/>
          </a:xfrm>
          <a:custGeom>
            <a:avLst/>
            <a:gdLst>
              <a:gd name="T0" fmla="*/ 0 w 30994"/>
              <a:gd name="T1" fmla="*/ 66893017 h 21600"/>
              <a:gd name="T2" fmla="*/ 588375255 w 30994"/>
              <a:gd name="T3" fmla="*/ 672041667 h 21600"/>
              <a:gd name="T4" fmla="*/ 178331213 w 30994"/>
              <a:gd name="T5" fmla="*/ 6720416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994" h="21600" fill="none" extrusionOk="0">
                <a:moveTo>
                  <a:pt x="-1" y="2149"/>
                </a:moveTo>
                <a:cubicBezTo>
                  <a:pt x="2929" y="734"/>
                  <a:pt x="6140" y="-1"/>
                  <a:pt x="9394" y="0"/>
                </a:cubicBezTo>
                <a:cubicBezTo>
                  <a:pt x="21323" y="0"/>
                  <a:pt x="30994" y="9670"/>
                  <a:pt x="30994" y="21600"/>
                </a:cubicBezTo>
              </a:path>
              <a:path w="30994" h="21600" stroke="0" extrusionOk="0">
                <a:moveTo>
                  <a:pt x="-1" y="2149"/>
                </a:moveTo>
                <a:cubicBezTo>
                  <a:pt x="2929" y="734"/>
                  <a:pt x="6140" y="-1"/>
                  <a:pt x="9394" y="0"/>
                </a:cubicBezTo>
                <a:cubicBezTo>
                  <a:pt x="21323" y="0"/>
                  <a:pt x="30994" y="9670"/>
                  <a:pt x="30994" y="21600"/>
                </a:cubicBezTo>
                <a:lnTo>
                  <a:pt x="9394" y="21600"/>
                </a:lnTo>
                <a:lnTo>
                  <a:pt x="-1" y="214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4275668" y="2666991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4428068" y="2452679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3589868" y="1828791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A’s offer</a:t>
            </a:r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618068" y="3809991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FF0000"/>
                </a:solidFill>
              </a:rPr>
              <a:t>B’s offer</a:t>
            </a:r>
          </a:p>
        </p:txBody>
      </p:sp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-670982" y="2244716"/>
            <a:ext cx="4114800" cy="1450975"/>
            <a:chOff x="-380" y="1126"/>
            <a:chExt cx="2592" cy="914"/>
          </a:xfrm>
        </p:grpSpPr>
        <p:sp>
          <p:nvSpPr>
            <p:cNvPr id="23" name="Arc 33"/>
            <p:cNvSpPr>
              <a:spLocks/>
            </p:cNvSpPr>
            <p:nvPr/>
          </p:nvSpPr>
          <p:spPr bwMode="auto">
            <a:xfrm rot="20352944" flipV="1">
              <a:off x="-380" y="1126"/>
              <a:ext cx="2592" cy="914"/>
            </a:xfrm>
            <a:custGeom>
              <a:avLst/>
              <a:gdLst>
                <a:gd name="T0" fmla="*/ 159 w 19631"/>
                <a:gd name="T1" fmla="*/ 0 h 19576"/>
                <a:gd name="T2" fmla="*/ 342 w 19631"/>
                <a:gd name="T3" fmla="*/ 23 h 19576"/>
                <a:gd name="T4" fmla="*/ 0 w 19631"/>
                <a:gd name="T5" fmla="*/ 43 h 19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31" h="19576" fill="none" extrusionOk="0">
                  <a:moveTo>
                    <a:pt x="9129" y="-1"/>
                  </a:moveTo>
                  <a:cubicBezTo>
                    <a:pt x="13771" y="2164"/>
                    <a:pt x="17493" y="5909"/>
                    <a:pt x="19630" y="10565"/>
                  </a:cubicBezTo>
                </a:path>
                <a:path w="19631" h="19576" stroke="0" extrusionOk="0">
                  <a:moveTo>
                    <a:pt x="9129" y="-1"/>
                  </a:moveTo>
                  <a:cubicBezTo>
                    <a:pt x="13771" y="2164"/>
                    <a:pt x="17493" y="5909"/>
                    <a:pt x="19630" y="10565"/>
                  </a:cubicBezTo>
                  <a:lnTo>
                    <a:pt x="0" y="19576"/>
                  </a:lnTo>
                  <a:lnTo>
                    <a:pt x="9129" y="-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488" y="1632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1584" y="163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8000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General equilibrium</a:t>
            </a:r>
            <a:r>
              <a:rPr lang="en-US" altLang="zh-CN" sz="3200" dirty="0"/>
              <a:t>, </a:t>
            </a:r>
            <a:r>
              <a:rPr lang="en-US" altLang="zh-CN" sz="3200" dirty="0" smtClean="0"/>
              <a:t>large country</a:t>
            </a:r>
            <a:endParaRPr lang="zh-CN" altLang="en-US" sz="3200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283202" y="1600185"/>
            <a:ext cx="3860797" cy="439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With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simultaneous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moves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US" altLang="zh-CN" b="1" dirty="0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wants to move from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US" altLang="zh-CN" b="1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b="1" dirty="0" smtClean="0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wants to move from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E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to </a:t>
            </a:r>
            <a:r>
              <a:rPr lang="en-US" altLang="zh-CN" b="1" dirty="0" smtClean="0">
                <a:solidFill>
                  <a:srgbClr val="000000"/>
                </a:solidFill>
                <a:latin typeface="+mn-lt"/>
              </a:rPr>
              <a:t>G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 The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end result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is a move from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with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lower welfare for everyone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Further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 retaliation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may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worsen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this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outcome </a:t>
            </a:r>
            <a:r>
              <a:rPr lang="en-US" altLang="zh-CN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need international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rules and policy coordination in the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WTO</a:t>
            </a:r>
            <a:endParaRPr lang="en-US" altLang="zh-C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Arc 2"/>
          <p:cNvSpPr>
            <a:spLocks/>
          </p:cNvSpPr>
          <p:nvPr/>
        </p:nvSpPr>
        <p:spPr bwMode="auto">
          <a:xfrm flipV="1">
            <a:off x="846668" y="2243657"/>
            <a:ext cx="1600200" cy="4267200"/>
          </a:xfrm>
          <a:custGeom>
            <a:avLst/>
            <a:gdLst>
              <a:gd name="T0" fmla="*/ 0 w 21600"/>
              <a:gd name="T1" fmla="*/ 0 h 36369"/>
              <a:gd name="T2" fmla="*/ 86507257 w 21600"/>
              <a:gd name="T3" fmla="*/ 500673536 h 36369"/>
              <a:gd name="T4" fmla="*/ 0 w 21600"/>
              <a:gd name="T5" fmla="*/ 297356222 h 363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636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085"/>
                  <a:pt x="19512" y="32365"/>
                  <a:pt x="15761" y="36368"/>
                </a:cubicBezTo>
              </a:path>
              <a:path w="21600" h="3636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085"/>
                  <a:pt x="19512" y="32365"/>
                  <a:pt x="15761" y="3636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Arc 3"/>
          <p:cNvSpPr>
            <a:spLocks/>
          </p:cNvSpPr>
          <p:nvPr/>
        </p:nvSpPr>
        <p:spPr bwMode="auto">
          <a:xfrm rot="20352944" flipV="1">
            <a:off x="618068" y="2472257"/>
            <a:ext cx="4310063" cy="1450975"/>
          </a:xfrm>
          <a:custGeom>
            <a:avLst/>
            <a:gdLst>
              <a:gd name="T0" fmla="*/ 401028475 w 20564"/>
              <a:gd name="T1" fmla="*/ 0 h 19576"/>
              <a:gd name="T2" fmla="*/ 903357472 w 20564"/>
              <a:gd name="T3" fmla="*/ 71232451 h 19576"/>
              <a:gd name="T4" fmla="*/ 0 w 20564"/>
              <a:gd name="T5" fmla="*/ 107546406 h 19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64" h="19576" fill="none" extrusionOk="0">
                <a:moveTo>
                  <a:pt x="9129" y="-1"/>
                </a:moveTo>
                <a:cubicBezTo>
                  <a:pt x="14579" y="2541"/>
                  <a:pt x="18723" y="7240"/>
                  <a:pt x="20563" y="12966"/>
                </a:cubicBezTo>
              </a:path>
              <a:path w="20564" h="19576" stroke="0" extrusionOk="0">
                <a:moveTo>
                  <a:pt x="9129" y="-1"/>
                </a:moveTo>
                <a:cubicBezTo>
                  <a:pt x="14579" y="2541"/>
                  <a:pt x="18723" y="7240"/>
                  <a:pt x="20563" y="12966"/>
                </a:cubicBezTo>
                <a:lnTo>
                  <a:pt x="0" y="19576"/>
                </a:lnTo>
                <a:lnTo>
                  <a:pt x="9129" y="-1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846668" y="2396057"/>
            <a:ext cx="3886200" cy="4114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846668" y="1754755"/>
            <a:ext cx="0" cy="47561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846668" y="6510857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-67732" y="17610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A’s import</a:t>
            </a:r>
          </a:p>
        </p:txBody>
      </p:sp>
      <p:sp>
        <p:nvSpPr>
          <p:cNvPr id="29" name="Arc 11"/>
          <p:cNvSpPr>
            <a:spLocks/>
          </p:cNvSpPr>
          <p:nvPr/>
        </p:nvSpPr>
        <p:spPr bwMode="auto">
          <a:xfrm flipV="1">
            <a:off x="846668" y="2138882"/>
            <a:ext cx="3886200" cy="4375150"/>
          </a:xfrm>
          <a:custGeom>
            <a:avLst/>
            <a:gdLst>
              <a:gd name="T0" fmla="*/ 0 w 21600"/>
              <a:gd name="T1" fmla="*/ 0 h 35716"/>
              <a:gd name="T2" fmla="*/ 529217319 w 21600"/>
              <a:gd name="T3" fmla="*/ 535948525 h 35716"/>
              <a:gd name="T4" fmla="*/ 0 w 21600"/>
              <a:gd name="T5" fmla="*/ 324126145 h 357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571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782"/>
                  <a:pt x="19736" y="31793"/>
                  <a:pt x="16349" y="35716"/>
                </a:cubicBezTo>
              </a:path>
              <a:path w="21600" h="3571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782"/>
                  <a:pt x="19736" y="31793"/>
                  <a:pt x="16349" y="3571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-67732" y="22944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>
                <a:solidFill>
                  <a:srgbClr val="FF0000"/>
                </a:solidFill>
              </a:rPr>
              <a:t>B’s export</a:t>
            </a:r>
          </a:p>
        </p:txBody>
      </p:sp>
      <p:sp>
        <p:nvSpPr>
          <p:cNvPr id="31" name="Arc 14"/>
          <p:cNvSpPr>
            <a:spLocks/>
          </p:cNvSpPr>
          <p:nvPr/>
        </p:nvSpPr>
        <p:spPr bwMode="auto">
          <a:xfrm rot="10800000" flipV="1">
            <a:off x="843493" y="2700857"/>
            <a:ext cx="4270375" cy="3810000"/>
          </a:xfrm>
          <a:custGeom>
            <a:avLst/>
            <a:gdLst>
              <a:gd name="T0" fmla="*/ 0 w 30994"/>
              <a:gd name="T1" fmla="*/ 66893017 h 21600"/>
              <a:gd name="T2" fmla="*/ 588375255 w 30994"/>
              <a:gd name="T3" fmla="*/ 672041667 h 21600"/>
              <a:gd name="T4" fmla="*/ 178331213 w 30994"/>
              <a:gd name="T5" fmla="*/ 6720416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994" h="21600" fill="none" extrusionOk="0">
                <a:moveTo>
                  <a:pt x="-1" y="2149"/>
                </a:moveTo>
                <a:cubicBezTo>
                  <a:pt x="2929" y="734"/>
                  <a:pt x="6140" y="-1"/>
                  <a:pt x="9394" y="0"/>
                </a:cubicBezTo>
                <a:cubicBezTo>
                  <a:pt x="21323" y="0"/>
                  <a:pt x="30994" y="9670"/>
                  <a:pt x="30994" y="21600"/>
                </a:cubicBezTo>
              </a:path>
              <a:path w="30994" h="21600" stroke="0" extrusionOk="0">
                <a:moveTo>
                  <a:pt x="-1" y="2149"/>
                </a:moveTo>
                <a:cubicBezTo>
                  <a:pt x="2929" y="734"/>
                  <a:pt x="6140" y="-1"/>
                  <a:pt x="9394" y="0"/>
                </a:cubicBezTo>
                <a:cubicBezTo>
                  <a:pt x="21323" y="0"/>
                  <a:pt x="30994" y="9670"/>
                  <a:pt x="30994" y="21600"/>
                </a:cubicBezTo>
                <a:lnTo>
                  <a:pt x="9394" y="21600"/>
                </a:lnTo>
                <a:lnTo>
                  <a:pt x="-1" y="214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4275668" y="2700857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4428068" y="2486545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3589868" y="1862657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A’s offer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618068" y="3843857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FF0000"/>
                </a:solidFill>
              </a:rPr>
              <a:t>B’s offer</a:t>
            </a: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2294468" y="3081857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2446868" y="3081857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F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922868" y="1786457"/>
            <a:ext cx="2232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>
                <a:solidFill>
                  <a:srgbClr val="0000FF"/>
                </a:solidFill>
              </a:rPr>
              <a:t>A’s offer with ‘optimal’ tariff</a:t>
            </a:r>
          </a:p>
        </p:txBody>
      </p:sp>
      <p:sp>
        <p:nvSpPr>
          <p:cNvPr id="39" name="AutoShape 23"/>
          <p:cNvSpPr>
            <a:spLocks noChangeArrowheads="1"/>
          </p:cNvSpPr>
          <p:nvPr/>
        </p:nvSpPr>
        <p:spPr bwMode="auto">
          <a:xfrm rot="5400000" flipH="1">
            <a:off x="1951568" y="5634557"/>
            <a:ext cx="762000" cy="533400"/>
          </a:xfrm>
          <a:custGeom>
            <a:avLst/>
            <a:gdLst>
              <a:gd name="T0" fmla="*/ 18794765 w 21600"/>
              <a:gd name="T1" fmla="*/ 544562 h 21600"/>
              <a:gd name="T2" fmla="*/ 6558633 w 21600"/>
              <a:gd name="T3" fmla="*/ 2975903 h 21600"/>
              <a:gd name="T4" fmla="*/ 16117817 w 21600"/>
              <a:gd name="T5" fmla="*/ 3564989 h 21600"/>
              <a:gd name="T6" fmla="*/ 30241875 w 21600"/>
              <a:gd name="T7" fmla="*/ 6586008 h 21600"/>
              <a:gd name="T8" fmla="*/ 23521458 w 21600"/>
              <a:gd name="T9" fmla="*/ 9879013 h 21600"/>
              <a:gd name="T10" fmla="*/ 16801042 w 21600"/>
              <a:gd name="T11" fmla="*/ 658600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431" y="5399"/>
                  <a:pt x="8113" y="5919"/>
                  <a:pt x="7113" y="6853"/>
                </a:cubicBezTo>
                <a:lnTo>
                  <a:pt x="3427" y="2907"/>
                </a:lnTo>
                <a:cubicBezTo>
                  <a:pt x="5427" y="1039"/>
                  <a:pt x="806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Arc 25"/>
          <p:cNvSpPr>
            <a:spLocks/>
          </p:cNvSpPr>
          <p:nvPr/>
        </p:nvSpPr>
        <p:spPr bwMode="auto">
          <a:xfrm rot="10800000" flipV="1">
            <a:off x="848256" y="5215457"/>
            <a:ext cx="3656012" cy="1296988"/>
          </a:xfrm>
          <a:custGeom>
            <a:avLst/>
            <a:gdLst>
              <a:gd name="T0" fmla="*/ 0 w 28699"/>
              <a:gd name="T1" fmla="*/ 4326596 h 21600"/>
              <a:gd name="T2" fmla="*/ 465745278 w 28699"/>
              <a:gd name="T3" fmla="*/ 77878605 h 21600"/>
              <a:gd name="T4" fmla="*/ 115206990 w 28699"/>
              <a:gd name="T5" fmla="*/ 7787860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699" h="21600" fill="none" extrusionOk="0">
                <a:moveTo>
                  <a:pt x="-1" y="1199"/>
                </a:moveTo>
                <a:cubicBezTo>
                  <a:pt x="2282" y="405"/>
                  <a:pt x="4682" y="-1"/>
                  <a:pt x="7099" y="0"/>
                </a:cubicBezTo>
                <a:cubicBezTo>
                  <a:pt x="19028" y="0"/>
                  <a:pt x="28699" y="9670"/>
                  <a:pt x="28699" y="21600"/>
                </a:cubicBezTo>
              </a:path>
              <a:path w="28699" h="21600" stroke="0" extrusionOk="0">
                <a:moveTo>
                  <a:pt x="-1" y="1199"/>
                </a:moveTo>
                <a:cubicBezTo>
                  <a:pt x="2282" y="405"/>
                  <a:pt x="4682" y="-1"/>
                  <a:pt x="7099" y="0"/>
                </a:cubicBezTo>
                <a:cubicBezTo>
                  <a:pt x="19028" y="0"/>
                  <a:pt x="28699" y="9670"/>
                  <a:pt x="28699" y="21600"/>
                </a:cubicBezTo>
                <a:lnTo>
                  <a:pt x="7099" y="21600"/>
                </a:lnTo>
                <a:lnTo>
                  <a:pt x="-1" y="119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AutoShape 26"/>
          <p:cNvSpPr>
            <a:spLocks noChangeArrowheads="1"/>
          </p:cNvSpPr>
          <p:nvPr/>
        </p:nvSpPr>
        <p:spPr bwMode="auto">
          <a:xfrm>
            <a:off x="999068" y="5215457"/>
            <a:ext cx="533400" cy="457200"/>
          </a:xfrm>
          <a:custGeom>
            <a:avLst/>
            <a:gdLst>
              <a:gd name="T0" fmla="*/ 9810708 w 21600"/>
              <a:gd name="T1" fmla="*/ 619633 h 21600"/>
              <a:gd name="T2" fmla="*/ 4014428 w 21600"/>
              <a:gd name="T3" fmla="*/ 1739688 h 21600"/>
              <a:gd name="T4" fmla="*/ 8198358 w 21600"/>
              <a:gd name="T5" fmla="*/ 2728934 h 21600"/>
              <a:gd name="T6" fmla="*/ 14818519 w 21600"/>
              <a:gd name="T7" fmla="*/ 4838700 h 21600"/>
              <a:gd name="T8" fmla="*/ 11525515 w 21600"/>
              <a:gd name="T9" fmla="*/ 7258050 h 21600"/>
              <a:gd name="T10" fmla="*/ 8232510 w 21600"/>
              <a:gd name="T11" fmla="*/ 48387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808" y="5399"/>
                  <a:pt x="8835" y="5673"/>
                  <a:pt x="7989" y="6189"/>
                </a:cubicBezTo>
                <a:lnTo>
                  <a:pt x="5178" y="1578"/>
                </a:lnTo>
                <a:cubicBezTo>
                  <a:pt x="6871" y="546"/>
                  <a:pt x="881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Oval 30"/>
          <p:cNvSpPr>
            <a:spLocks noChangeArrowheads="1"/>
          </p:cNvSpPr>
          <p:nvPr/>
        </p:nvSpPr>
        <p:spPr bwMode="auto">
          <a:xfrm>
            <a:off x="4101043" y="5161482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970868" y="4834457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</a:t>
            </a:r>
          </a:p>
        </p:txBody>
      </p:sp>
      <p:grpSp>
        <p:nvGrpSpPr>
          <p:cNvPr id="47" name="Group 36"/>
          <p:cNvGrpSpPr>
            <a:grpSpLocks/>
          </p:cNvGrpSpPr>
          <p:nvPr/>
        </p:nvGrpSpPr>
        <p:grpSpPr bwMode="auto">
          <a:xfrm>
            <a:off x="2065868" y="5074170"/>
            <a:ext cx="496888" cy="403225"/>
            <a:chOff x="1344" y="2887"/>
            <a:chExt cx="313" cy="254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1344" y="3045"/>
              <a:ext cx="96" cy="96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1437" y="288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8000"/>
                  </a:solidFill>
                </a:rPr>
                <a:t>H</a:t>
              </a: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708408" y="6461645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A’s export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4758254" y="6454243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B’s import</a:t>
            </a:r>
          </a:p>
        </p:txBody>
      </p:sp>
      <p:sp>
        <p:nvSpPr>
          <p:cNvPr id="43" name="Arc 19"/>
          <p:cNvSpPr>
            <a:spLocks/>
          </p:cNvSpPr>
          <p:nvPr/>
        </p:nvSpPr>
        <p:spPr bwMode="auto">
          <a:xfrm rot="20352944" flipV="1">
            <a:off x="-1414746" y="3048150"/>
            <a:ext cx="4114800" cy="1450975"/>
          </a:xfrm>
          <a:custGeom>
            <a:avLst/>
            <a:gdLst>
              <a:gd name="T0" fmla="*/ 401084528 w 19631"/>
              <a:gd name="T1" fmla="*/ 0 h 19576"/>
              <a:gd name="T2" fmla="*/ 862491928 w 19631"/>
              <a:gd name="T3" fmla="*/ 58041891 h 19576"/>
              <a:gd name="T4" fmla="*/ 0 w 19631"/>
              <a:gd name="T5" fmla="*/ 107546406 h 19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31" h="19576" fill="none" extrusionOk="0">
                <a:moveTo>
                  <a:pt x="9129" y="-1"/>
                </a:moveTo>
                <a:cubicBezTo>
                  <a:pt x="13771" y="2164"/>
                  <a:pt x="17493" y="5909"/>
                  <a:pt x="19630" y="10565"/>
                </a:cubicBezTo>
              </a:path>
              <a:path w="19631" h="19576" stroke="0" extrusionOk="0">
                <a:moveTo>
                  <a:pt x="9129" y="-1"/>
                </a:moveTo>
                <a:cubicBezTo>
                  <a:pt x="13771" y="2164"/>
                  <a:pt x="17493" y="5909"/>
                  <a:pt x="19630" y="10565"/>
                </a:cubicBezTo>
                <a:lnTo>
                  <a:pt x="0" y="19576"/>
                </a:lnTo>
                <a:lnTo>
                  <a:pt x="9129" y="-1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rc 29"/>
          <p:cNvSpPr>
            <a:spLocks/>
          </p:cNvSpPr>
          <p:nvPr/>
        </p:nvSpPr>
        <p:spPr bwMode="auto">
          <a:xfrm rot="9039610" flipV="1">
            <a:off x="2424145" y="5188283"/>
            <a:ext cx="4114800" cy="1450975"/>
          </a:xfrm>
          <a:custGeom>
            <a:avLst/>
            <a:gdLst>
              <a:gd name="T0" fmla="*/ 401084528 w 19631"/>
              <a:gd name="T1" fmla="*/ 0 h 19576"/>
              <a:gd name="T2" fmla="*/ 862491928 w 19631"/>
              <a:gd name="T3" fmla="*/ 58041891 h 19576"/>
              <a:gd name="T4" fmla="*/ 0 w 19631"/>
              <a:gd name="T5" fmla="*/ 107546406 h 19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31" h="19576" fill="none" extrusionOk="0">
                <a:moveTo>
                  <a:pt x="9129" y="-1"/>
                </a:moveTo>
                <a:cubicBezTo>
                  <a:pt x="13771" y="2164"/>
                  <a:pt x="17493" y="5909"/>
                  <a:pt x="19630" y="10565"/>
                </a:cubicBezTo>
              </a:path>
              <a:path w="19631" h="19576" stroke="0" extrusionOk="0">
                <a:moveTo>
                  <a:pt x="9129" y="-1"/>
                </a:moveTo>
                <a:cubicBezTo>
                  <a:pt x="13771" y="2164"/>
                  <a:pt x="17493" y="5909"/>
                  <a:pt x="19630" y="10565"/>
                </a:cubicBezTo>
                <a:lnTo>
                  <a:pt x="0" y="19576"/>
                </a:lnTo>
                <a:lnTo>
                  <a:pt x="9129" y="-1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rc 29"/>
          <p:cNvSpPr>
            <a:spLocks/>
          </p:cNvSpPr>
          <p:nvPr/>
        </p:nvSpPr>
        <p:spPr bwMode="auto">
          <a:xfrm rot="9039610" flipV="1">
            <a:off x="2980267" y="2472257"/>
            <a:ext cx="4114800" cy="1450975"/>
          </a:xfrm>
          <a:custGeom>
            <a:avLst/>
            <a:gdLst>
              <a:gd name="T0" fmla="*/ 401084528 w 19631"/>
              <a:gd name="T1" fmla="*/ 0 h 19576"/>
              <a:gd name="T2" fmla="*/ 862491928 w 19631"/>
              <a:gd name="T3" fmla="*/ 58041891 h 19576"/>
              <a:gd name="T4" fmla="*/ 0 w 19631"/>
              <a:gd name="T5" fmla="*/ 107546406 h 19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31" h="19576" fill="none" extrusionOk="0">
                <a:moveTo>
                  <a:pt x="9129" y="-1"/>
                </a:moveTo>
                <a:cubicBezTo>
                  <a:pt x="13771" y="2164"/>
                  <a:pt x="17493" y="5909"/>
                  <a:pt x="19630" y="10565"/>
                </a:cubicBezTo>
              </a:path>
              <a:path w="19631" h="19576" stroke="0" extrusionOk="0">
                <a:moveTo>
                  <a:pt x="9129" y="-1"/>
                </a:moveTo>
                <a:cubicBezTo>
                  <a:pt x="13771" y="2164"/>
                  <a:pt x="17493" y="5909"/>
                  <a:pt x="19630" y="10565"/>
                </a:cubicBezTo>
                <a:lnTo>
                  <a:pt x="0" y="19576"/>
                </a:lnTo>
                <a:lnTo>
                  <a:pt x="9129" y="-1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50226" y="2638945"/>
            <a:ext cx="1967582" cy="3855175"/>
          </a:xfrm>
          <a:prstGeom prst="line">
            <a:avLst/>
          </a:prstGeom>
          <a:ln w="158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48256" y="4987709"/>
            <a:ext cx="3980401" cy="1523149"/>
          </a:xfrm>
          <a:prstGeom prst="line">
            <a:avLst/>
          </a:prstGeom>
          <a:ln w="158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43492" y="4982966"/>
            <a:ext cx="1832770" cy="1527891"/>
          </a:xfrm>
          <a:prstGeom prst="line">
            <a:avLst/>
          </a:prstGeom>
          <a:ln w="158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3</a:t>
            </a:fld>
            <a:r>
              <a:rPr lang="fr-FR"/>
              <a:t>/16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2175"/>
            <a:ext cx="8991600" cy="4899300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42900" lvl="2">
              <a:lnSpc>
                <a:spcPct val="90000"/>
              </a:lnSpc>
              <a:buClr>
                <a:schemeClr val="accent1"/>
              </a:buClr>
            </a:pPr>
            <a:r>
              <a:rPr lang="en-US" sz="2400" dirty="0" smtClean="0"/>
              <a:t>Why trade restrictions?</a:t>
            </a:r>
          </a:p>
          <a:p>
            <a:pPr marL="342900" lvl="2">
              <a:lnSpc>
                <a:spcPct val="90000"/>
              </a:lnSpc>
              <a:buClr>
                <a:schemeClr val="accent1"/>
              </a:buClr>
            </a:pPr>
            <a:endParaRPr lang="en-US" sz="2400" dirty="0" smtClean="0"/>
          </a:p>
          <a:p>
            <a:pPr marL="342900" lvl="2">
              <a:lnSpc>
                <a:spcPct val="90000"/>
              </a:lnSpc>
              <a:buClr>
                <a:schemeClr val="accent1"/>
              </a:buClr>
            </a:pPr>
            <a:r>
              <a:rPr lang="en-US" sz="2400" dirty="0" smtClean="0"/>
              <a:t>Consequences of trade restrictions?</a:t>
            </a:r>
          </a:p>
          <a:p>
            <a:pPr marL="342900" lvl="2">
              <a:lnSpc>
                <a:spcPct val="90000"/>
              </a:lnSpc>
              <a:buClr>
                <a:schemeClr val="accent1"/>
              </a:buClr>
            </a:pPr>
            <a:endParaRPr lang="en-US" sz="2400" dirty="0"/>
          </a:p>
          <a:p>
            <a:pPr marL="114300" lvl="2" indent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altLang="zh-CN" sz="2400" dirty="0"/>
              <a:t>D</a:t>
            </a:r>
            <a:r>
              <a:rPr lang="en-US" altLang="zh-CN" sz="2400" dirty="0" smtClean="0"/>
              <a:t>ifferent restriction measures </a:t>
            </a:r>
            <a:r>
              <a:rPr lang="en-US" altLang="zh-CN" sz="2400" dirty="0"/>
              <a:t>will affect trade flows in different ways. </a:t>
            </a:r>
            <a:endParaRPr lang="en-US" altLang="zh-CN" sz="2400" dirty="0" smtClean="0"/>
          </a:p>
          <a:p>
            <a:pPr marL="114300" lvl="2" indent="0">
              <a:lnSpc>
                <a:spcPct val="90000"/>
              </a:lnSpc>
              <a:buClr>
                <a:schemeClr val="accent1"/>
              </a:buClr>
              <a:buNone/>
            </a:pPr>
            <a:endParaRPr lang="en-US" altLang="zh-CN" sz="2400" dirty="0"/>
          </a:p>
          <a:p>
            <a:pPr marL="114300" lvl="2" indent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altLang="zh-CN" sz="2400" dirty="0" smtClean="0"/>
              <a:t>For </a:t>
            </a:r>
            <a:r>
              <a:rPr lang="en-US" altLang="zh-CN" sz="2400" dirty="0"/>
              <a:t>simplicity we restrict attention mainly to </a:t>
            </a:r>
            <a:r>
              <a:rPr lang="en-US" altLang="zh-CN" sz="2400" b="1" dirty="0"/>
              <a:t>tariffs</a:t>
            </a:r>
            <a:r>
              <a:rPr lang="en-US" altLang="zh-CN" sz="2400" dirty="0"/>
              <a:t>.</a:t>
            </a:r>
          </a:p>
          <a:p>
            <a:pPr marL="342900" lvl="2">
              <a:lnSpc>
                <a:spcPct val="90000"/>
              </a:lnSpc>
              <a:buClr>
                <a:schemeClr val="accent1"/>
              </a:buClr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AAE59A34-9B22-104A-A57D-E48DB1597E51}" type="slidenum">
              <a:rPr lang="en-GB"/>
              <a:pPr/>
              <a:t>30</a:t>
            </a:fld>
            <a:endParaRPr lang="en-GB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2220"/>
            <a:ext cx="8229600" cy="4987914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</a:t>
            </a:r>
            <a:r>
              <a:rPr lang="en-GB" dirty="0"/>
              <a:t>protected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producers</a:t>
            </a:r>
            <a:r>
              <a:rPr lang="en-GB" dirty="0"/>
              <a:t> and provides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revenue </a:t>
            </a:r>
            <a:r>
              <a:rPr lang="en-GB" dirty="0"/>
              <a:t>at the expense of a welfare loss for the </a:t>
            </a:r>
            <a:r>
              <a:rPr lang="en-GB" dirty="0" smtClean="0"/>
              <a:t>consumers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Imposing a tariff always generates an overall welfare </a:t>
            </a:r>
            <a:r>
              <a:rPr lang="en-GB" dirty="0">
                <a:solidFill>
                  <a:srgbClr val="FF0000"/>
                </a:solidFill>
              </a:rPr>
              <a:t>loss</a:t>
            </a:r>
            <a:r>
              <a:rPr lang="en-GB" dirty="0"/>
              <a:t> for a </a:t>
            </a:r>
            <a:r>
              <a:rPr lang="en-GB" dirty="0">
                <a:solidFill>
                  <a:srgbClr val="FF0000"/>
                </a:solidFill>
              </a:rPr>
              <a:t>‘small’ </a:t>
            </a:r>
            <a:r>
              <a:rPr lang="en-GB" dirty="0" smtClean="0">
                <a:solidFill>
                  <a:srgbClr val="FF0000"/>
                </a:solidFill>
              </a:rPr>
              <a:t>country</a:t>
            </a:r>
          </a:p>
          <a:p>
            <a:pPr marL="114300" indent="0" eaLnBrk="1" hangingPunct="1">
              <a:buNone/>
            </a:pPr>
            <a:r>
              <a:rPr lang="en-GB" dirty="0" smtClean="0"/>
              <a:t> </a:t>
            </a:r>
          </a:p>
          <a:p>
            <a:pPr eaLnBrk="1" hangingPunct="1"/>
            <a:r>
              <a:rPr lang="en-GB" dirty="0" smtClean="0"/>
              <a:t>A </a:t>
            </a:r>
            <a:r>
              <a:rPr lang="en-GB" dirty="0">
                <a:solidFill>
                  <a:srgbClr val="FF0000"/>
                </a:solidFill>
              </a:rPr>
              <a:t>‘large’ country might benefit </a:t>
            </a:r>
            <a:r>
              <a:rPr lang="en-GB" dirty="0"/>
              <a:t>from an ‘optimal’ </a:t>
            </a:r>
            <a:r>
              <a:rPr lang="en-GB" dirty="0" smtClean="0"/>
              <a:t>tariff</a:t>
            </a:r>
          </a:p>
          <a:p>
            <a:pPr marL="114300" indent="0" eaLnBrk="1" hangingPunct="1">
              <a:buNone/>
            </a:pPr>
            <a:endParaRPr lang="en-GB" dirty="0"/>
          </a:p>
          <a:p>
            <a:pPr eaLnBrk="1" hangingPunct="1"/>
            <a:r>
              <a:rPr lang="en-GB" dirty="0"/>
              <a:t>These benefits disappear with simultaneous moves and retaliation; </a:t>
            </a:r>
            <a:r>
              <a:rPr lang="en-GB" dirty="0" smtClean="0"/>
              <a:t>hence, </a:t>
            </a:r>
            <a:r>
              <a:rPr lang="en-GB" dirty="0"/>
              <a:t>the need for international rules</a:t>
            </a:r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1566E386-9C08-D044-8891-C61C153EB2F4}" type="slidenum">
              <a:rPr lang="en-GB"/>
              <a:pPr/>
              <a:t>31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empirical evidence</a:t>
            </a:r>
            <a:endParaRPr lang="en-US" sz="34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968875"/>
          </a:xfrm>
          <a:noFill/>
        </p:spPr>
        <p:txBody>
          <a:bodyPr>
            <a:normAutofit/>
          </a:bodyPr>
          <a:lstStyle/>
          <a:p>
            <a:pPr marL="0" indent="0" eaLnBrk="1" hangingPunct="1"/>
            <a:r>
              <a:rPr lang="en-US" dirty="0"/>
              <a:t> W</a:t>
            </a:r>
            <a:r>
              <a:rPr lang="en-US" dirty="0" smtClean="0"/>
              <a:t>hether a large country can gain from setting an import tariff depends </a:t>
            </a:r>
            <a:r>
              <a:rPr lang="en-US" dirty="0"/>
              <a:t>on it’s </a:t>
            </a:r>
            <a:r>
              <a:rPr lang="en-US" dirty="0" smtClean="0">
                <a:solidFill>
                  <a:srgbClr val="FF0000"/>
                </a:solidFill>
              </a:rPr>
              <a:t>power to influence international prices</a:t>
            </a:r>
          </a:p>
          <a:p>
            <a:pPr marL="0" indent="0" eaLnBrk="1" hangingPunct="1"/>
            <a:endParaRPr lang="en-US" altLang="zh-CN" sz="2000" dirty="0">
              <a:solidFill>
                <a:srgbClr val="FF0000"/>
              </a:solidFill>
            </a:endParaRPr>
          </a:p>
          <a:p>
            <a:pPr marL="0" indent="0"/>
            <a:r>
              <a:rPr lang="en-US" dirty="0" smtClean="0"/>
              <a:t> This power may differ by goods/industry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 Let’s first see how international prices are determined </a:t>
            </a:r>
            <a:r>
              <a:rPr lang="en-US" smtClean="0"/>
              <a:t>by import demand and export </a:t>
            </a:r>
            <a:r>
              <a:rPr lang="en-US" dirty="0" smtClean="0"/>
              <a:t>supply curve</a:t>
            </a:r>
            <a:endParaRPr lang="en-US" dirty="0"/>
          </a:p>
          <a:p>
            <a:pPr marL="0" indent="0"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1566E386-9C08-D044-8891-C61C153EB2F4}" type="slidenum">
              <a:rPr lang="en-GB"/>
              <a:pPr/>
              <a:t>32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Home import demand curve</a:t>
            </a:r>
            <a:endParaRPr lang="en-US" sz="3400" dirty="0"/>
          </a:p>
        </p:txBody>
      </p:sp>
      <p:pic>
        <p:nvPicPr>
          <p:cNvPr id="3" name="图片 2" descr="Screen Shot 2016-01-13 at 12.5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146300"/>
            <a:ext cx="7782502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1566E386-9C08-D044-8891-C61C153EB2F4}" type="slidenum">
              <a:rPr lang="en-GB"/>
              <a:pPr/>
              <a:t>33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Foreign export supply curve</a:t>
            </a:r>
            <a:endParaRPr lang="en-US" sz="3400" dirty="0"/>
          </a:p>
        </p:txBody>
      </p:sp>
      <p:pic>
        <p:nvPicPr>
          <p:cNvPr id="3" name="图片 2" descr="Screen Shot 2016-01-13 at 1.02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131908"/>
            <a:ext cx="7797800" cy="37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1566E386-9C08-D044-8891-C61C153EB2F4}" type="slidenum">
              <a:rPr lang="en-GB"/>
              <a:pPr/>
              <a:t>34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World equilibrium</a:t>
            </a:r>
            <a:endParaRPr lang="en-US" sz="3400" dirty="0"/>
          </a:p>
        </p:txBody>
      </p:sp>
      <p:pic>
        <p:nvPicPr>
          <p:cNvPr id="2" name="图片 1" descr="Screen Shot 2016-01-13 at 1.0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917700"/>
            <a:ext cx="5651500" cy="4521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70400" y="3340100"/>
            <a:ext cx="318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E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02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1566E386-9C08-D044-8891-C61C153EB2F4}" type="slidenum">
              <a:rPr lang="en-GB"/>
              <a:pPr/>
              <a:t>35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empirical evidence</a:t>
            </a:r>
            <a:endParaRPr lang="en-US" sz="34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3700"/>
            <a:ext cx="8229600" cy="4968875"/>
          </a:xfrm>
          <a:noFill/>
        </p:spPr>
        <p:txBody>
          <a:bodyPr>
            <a:normAutofit/>
          </a:bodyPr>
          <a:lstStyle/>
          <a:p>
            <a:pPr marL="0" indent="0" eaLnBrk="1" hangingPunct="1"/>
            <a:r>
              <a:rPr lang="en-US" sz="2000" dirty="0"/>
              <a:t> </a:t>
            </a:r>
            <a:r>
              <a:rPr lang="en-US" sz="2000" dirty="0" smtClean="0"/>
              <a:t>With import tariff, home import demand curve shifts to the left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/>
              <a:t> </a:t>
            </a:r>
            <a:r>
              <a:rPr lang="en-US" sz="2000" dirty="0" smtClean="0"/>
              <a:t>The magnitude of decrease in price depends on foreign supply elasticity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 Elastic supply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 smaller price change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altLang="zh-CN" sz="2000" dirty="0" smtClean="0"/>
              <a:t>Inelastic </a:t>
            </a:r>
            <a:r>
              <a:rPr lang="en-US" altLang="zh-CN" sz="2000" dirty="0"/>
              <a:t>supply </a:t>
            </a:r>
            <a:r>
              <a:rPr lang="en-US" altLang="zh-CN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zh-CN" sz="2000" dirty="0"/>
              <a:t> bigger price change</a:t>
            </a:r>
            <a:br>
              <a:rPr lang="en-US" altLang="zh-CN" sz="2000" dirty="0"/>
            </a:br>
            <a:endParaRPr lang="en-US" sz="2000" dirty="0"/>
          </a:p>
          <a:p>
            <a:pPr marL="0" indent="0" eaLnBrk="1" hangingPunct="1"/>
            <a:r>
              <a:rPr lang="en-US" sz="2000" dirty="0" smtClean="0"/>
              <a:t> Hence, import tariff is higher with low elasticity of foreign supply</a:t>
            </a:r>
          </a:p>
          <a:p>
            <a:pPr marL="0" indent="0" eaLnBrk="1" hangingPunct="1"/>
            <a:endParaRPr lang="en-US" sz="2000" dirty="0">
              <a:latin typeface="Arial" charset="0"/>
            </a:endParaRPr>
          </a:p>
          <a:p>
            <a:pPr marL="0" indent="0"/>
            <a:r>
              <a:rPr lang="en-US" altLang="zh-CN" sz="2000" dirty="0" smtClean="0"/>
              <a:t> </a:t>
            </a:r>
            <a:r>
              <a:rPr lang="en-US" altLang="zh-CN" sz="2000" b="1" dirty="0" err="1" smtClean="0"/>
              <a:t>Broda</a:t>
            </a:r>
            <a:r>
              <a:rPr lang="en-US" altLang="zh-CN" sz="2000" b="1" dirty="0"/>
              <a:t>, </a:t>
            </a:r>
            <a:r>
              <a:rPr lang="en-US" altLang="zh-CN" sz="2000" b="1" dirty="0" err="1"/>
              <a:t>Limao</a:t>
            </a:r>
            <a:r>
              <a:rPr lang="en-US" altLang="zh-CN" sz="2000" b="1" dirty="0"/>
              <a:t> and Weinstein (AER, 2008</a:t>
            </a:r>
            <a:r>
              <a:rPr lang="en-US" altLang="zh-CN" sz="2000" b="1" dirty="0" smtClean="0"/>
              <a:t>): </a:t>
            </a:r>
            <a:r>
              <a:rPr lang="en-US" altLang="zh-CN" sz="2000" dirty="0" smtClean="0"/>
              <a:t>measure the inverse of the foreign supply elasticity, and show it’s positively correlated with import tariff</a:t>
            </a:r>
            <a:br>
              <a:rPr lang="en-US" altLang="zh-CN" sz="2000" dirty="0" smtClean="0"/>
            </a:br>
            <a:r>
              <a:rPr lang="en-US" altLang="zh-CN" sz="2000" dirty="0" smtClean="0"/>
              <a:t>  </a:t>
            </a:r>
            <a:r>
              <a:rPr lang="en-US" altLang="zh-CN" sz="2000" dirty="0"/>
              <a:t> - use only non-WTO countries</a:t>
            </a:r>
            <a:endParaRPr lang="en-US" altLang="zh-CN" sz="2000" dirty="0">
              <a:latin typeface="Arial" charset="0"/>
            </a:endParaRPr>
          </a:p>
          <a:p>
            <a:pPr marL="0" indent="0"/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BLW (2008): country averages</a:t>
            </a:r>
            <a:endParaRPr lang="en-US" sz="3400" dirty="0"/>
          </a:p>
        </p:txBody>
      </p:sp>
      <p:pic>
        <p:nvPicPr>
          <p:cNvPr id="3" name="图片 2" descr="Screen Shot 2016-01-13 at 1.33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1" y="1683766"/>
            <a:ext cx="7683500" cy="50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BLW (2008): within country across goods</a:t>
            </a:r>
            <a:endParaRPr lang="en-US" sz="3400" dirty="0"/>
          </a:p>
        </p:txBody>
      </p:sp>
      <p:pic>
        <p:nvPicPr>
          <p:cNvPr id="2" name="图片 1" descr="Screen Shot 2016-01-13 at 1.39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4" y="2463800"/>
            <a:ext cx="8087526" cy="2870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16700" y="2476500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chemeClr val="tx2"/>
                </a:solidFill>
                <a:latin typeface="Arial"/>
                <a:cs typeface="Arial"/>
              </a:rPr>
              <a:t>Industry &amp;</a:t>
            </a:r>
            <a:endParaRPr kumimoji="1" lang="zh-CN" alt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0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Theory prediction seems to hold</a:t>
            </a:r>
          </a:p>
          <a:p>
            <a:endParaRPr lang="en-US" dirty="0"/>
          </a:p>
          <a:p>
            <a:r>
              <a:rPr lang="en-US" dirty="0" smtClean="0"/>
              <a:t>Can also be tested in GATT/WTO: </a:t>
            </a:r>
            <a:br>
              <a:rPr lang="en-US" dirty="0" smtClean="0"/>
            </a:b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See, for example, </a:t>
            </a:r>
            <a:r>
              <a:rPr lang="en-US" altLang="zh-CN" dirty="0" smtClean="0"/>
              <a:t>Bagwell </a:t>
            </a:r>
            <a:r>
              <a:rPr lang="en-US" altLang="zh-CN" dirty="0"/>
              <a:t>and </a:t>
            </a:r>
            <a:r>
              <a:rPr lang="en-US" altLang="zh-CN" dirty="0" err="1"/>
              <a:t>Staiger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114300" indent="0">
              <a:buNone/>
            </a:pPr>
            <a:r>
              <a:rPr lang="en-US" altLang="zh-CN" dirty="0" smtClean="0"/>
              <a:t>(Annual Review of Economics, </a:t>
            </a:r>
            <a:r>
              <a:rPr lang="en-US" altLang="zh-CN" dirty="0"/>
              <a:t>2010)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30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Types</a:t>
            </a:r>
            <a:r>
              <a:rPr lang="fi-FI" dirty="0" smtClean="0"/>
              <a:t> of </a:t>
            </a:r>
            <a:r>
              <a:rPr lang="fi-FI" dirty="0" err="1" smtClean="0"/>
              <a:t>tariffs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tariff: </a:t>
            </a:r>
            <a:r>
              <a:rPr lang="en-US" dirty="0" smtClean="0"/>
              <a:t>a </a:t>
            </a:r>
            <a:r>
              <a:rPr lang="en-US" dirty="0"/>
              <a:t>percentage of the value of the product.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/>
              <a:t>Specific tariffs </a:t>
            </a:r>
            <a:r>
              <a:rPr lang="en-US" dirty="0"/>
              <a:t>are computed on the physical quantity of the good being imported, </a:t>
            </a:r>
            <a:r>
              <a:rPr lang="en-US" dirty="0" smtClean="0"/>
              <a:t>a </a:t>
            </a:r>
            <a:r>
              <a:rPr lang="en-US" dirty="0"/>
              <a:t>tariff of $1.22/kg on certain types of </a:t>
            </a:r>
            <a:r>
              <a:rPr lang="en-US" dirty="0" smtClean="0"/>
              <a:t>cheeses.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Mixed tariffs </a:t>
            </a:r>
            <a:r>
              <a:rPr lang="en-US" dirty="0"/>
              <a:t>are expressed as either a specific or an ad valorem rate, depending on which generates the most (or sometimes least) revenue.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Compound tariffs </a:t>
            </a:r>
            <a:r>
              <a:rPr lang="en-US" dirty="0"/>
              <a:t>include both ad valorem and a specific component.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fi-FI" b="1" dirty="0" err="1"/>
              <a:t>Tariff</a:t>
            </a:r>
            <a:r>
              <a:rPr lang="fi-FI" b="1" dirty="0"/>
              <a:t> </a:t>
            </a:r>
            <a:r>
              <a:rPr lang="fi-FI" b="1" dirty="0" err="1"/>
              <a:t>rate</a:t>
            </a:r>
            <a:r>
              <a:rPr lang="fi-FI" b="1" dirty="0"/>
              <a:t> </a:t>
            </a:r>
            <a:r>
              <a:rPr lang="fi-FI" b="1" dirty="0" err="1" smtClean="0"/>
              <a:t>quotas</a:t>
            </a:r>
            <a:r>
              <a:rPr lang="fi-FI" dirty="0" smtClean="0"/>
              <a:t>: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low</a:t>
            </a:r>
            <a:r>
              <a:rPr lang="fi-FI" dirty="0" smtClean="0"/>
              <a:t> for import </a:t>
            </a:r>
            <a:r>
              <a:rPr lang="fi-FI" dirty="0" err="1" smtClean="0"/>
              <a:t>volume</a:t>
            </a:r>
            <a:r>
              <a:rPr lang="fi-FI" dirty="0" smtClean="0"/>
              <a:t> </a:t>
            </a:r>
            <a:r>
              <a:rPr lang="fi-FI" dirty="0" err="1" smtClean="0"/>
              <a:t>until</a:t>
            </a:r>
            <a:r>
              <a:rPr lang="fi-FI" dirty="0" smtClean="0"/>
              <a:t> </a:t>
            </a:r>
            <a:r>
              <a:rPr lang="fi-FI" dirty="0" err="1" smtClean="0"/>
              <a:t>certain</a:t>
            </a:r>
            <a:r>
              <a:rPr lang="fi-FI" dirty="0" smtClean="0"/>
              <a:t> </a:t>
            </a:r>
            <a:r>
              <a:rPr lang="fi-FI" dirty="0" err="1" smtClean="0"/>
              <a:t>threshold</a:t>
            </a:r>
            <a:r>
              <a:rPr lang="fi-FI" dirty="0" smtClean="0"/>
              <a:t>;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threshold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179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equilibrium (the tariff industry)</a:t>
            </a:r>
            <a:b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 smtClean="0"/>
              <a:t>- small country</a:t>
            </a:r>
            <a:br>
              <a:rPr lang="en-US" altLang="zh-CN" dirty="0" smtClean="0"/>
            </a:br>
            <a:r>
              <a:rPr lang="en-US" altLang="zh-CN" dirty="0" smtClean="0"/>
              <a:t>- large country</a:t>
            </a:r>
          </a:p>
          <a:p>
            <a:endParaRPr lang="en-US" altLang="zh-CN" dirty="0"/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equilibrium (all industries)</a:t>
            </a:r>
            <a:b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 smtClean="0"/>
              <a:t>- small country</a:t>
            </a:r>
            <a:br>
              <a:rPr lang="en-US" altLang="zh-CN" dirty="0" smtClean="0"/>
            </a:br>
            <a:r>
              <a:rPr lang="en-US" altLang="zh-CN" dirty="0" smtClean="0"/>
              <a:t>- large country</a:t>
            </a:r>
          </a:p>
          <a:p>
            <a:endParaRPr lang="en-US" altLang="zh-CN" dirty="0"/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Evidence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5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trade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measures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tariff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i-FI" b="1" dirty="0" err="1" smtClean="0"/>
              <a:t>Export</a:t>
            </a:r>
            <a:r>
              <a:rPr lang="fi-FI" b="1" dirty="0" smtClean="0"/>
              <a:t> </a:t>
            </a:r>
            <a:r>
              <a:rPr lang="fi-FI" b="1" dirty="0" err="1" smtClean="0"/>
              <a:t>subsidies</a:t>
            </a:r>
            <a:endParaRPr lang="fi-FI" b="1" dirty="0" smtClean="0"/>
          </a:p>
          <a:p>
            <a:pPr marL="114300" indent="0">
              <a:buNone/>
            </a:pPr>
            <a:endParaRPr lang="fi-FI" b="1" dirty="0" smtClean="0"/>
          </a:p>
          <a:p>
            <a:pPr marL="114300" indent="0">
              <a:buNone/>
            </a:pPr>
            <a:r>
              <a:rPr lang="en-US" b="1" dirty="0"/>
              <a:t>Export and import quotas</a:t>
            </a:r>
          </a:p>
          <a:p>
            <a:pPr marL="114300" indent="0">
              <a:buNone/>
            </a:pPr>
            <a:endParaRPr lang="fi-FI" dirty="0"/>
          </a:p>
          <a:p>
            <a:pPr marL="114300" indent="0">
              <a:buNone/>
            </a:pPr>
            <a:r>
              <a:rPr lang="en-US" b="1" dirty="0"/>
              <a:t>Sanitary and </a:t>
            </a:r>
            <a:r>
              <a:rPr lang="en-US" b="1" dirty="0" err="1"/>
              <a:t>phytosanitary</a:t>
            </a:r>
            <a:r>
              <a:rPr lang="en-US" b="1" dirty="0"/>
              <a:t> (SPS) </a:t>
            </a:r>
            <a:r>
              <a:rPr lang="en-US" b="1" dirty="0" smtClean="0"/>
              <a:t>measures</a:t>
            </a:r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/>
              <a:t>Prohibition for political reasons (Embargo</a:t>
            </a:r>
            <a:r>
              <a:rPr lang="en-US" b="1" dirty="0" smtClean="0"/>
              <a:t>)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fi-FI" b="1" dirty="0" err="1"/>
              <a:t>Licence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762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WTO – World </a:t>
            </a:r>
            <a:r>
              <a:rPr lang="fi-FI" dirty="0" err="1" smtClean="0"/>
              <a:t>trade</a:t>
            </a:r>
            <a:r>
              <a:rPr lang="fi-FI" dirty="0" smtClean="0"/>
              <a:t> </a:t>
            </a:r>
            <a:r>
              <a:rPr lang="fi-FI" dirty="0" err="1" smtClean="0"/>
              <a:t>organization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It is an organization for trade opening.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It </a:t>
            </a:r>
            <a:r>
              <a:rPr lang="en-US" dirty="0"/>
              <a:t>is a forum for governments to negotiate trade agreements.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It </a:t>
            </a:r>
            <a:r>
              <a:rPr lang="en-US" dirty="0"/>
              <a:t>is a place for them to settle trade disputes.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It </a:t>
            </a:r>
            <a:r>
              <a:rPr lang="en-US" dirty="0"/>
              <a:t>operates a system of trade rules.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a place where member governments try to sort out the trade problems they face with each other.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5743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4" y="226031"/>
            <a:ext cx="8856324" cy="64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1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i-FI" dirty="0" err="1"/>
              <a:t>Only</a:t>
            </a:r>
            <a:r>
              <a:rPr lang="fi-FI" dirty="0"/>
              <a:t> 12 </a:t>
            </a:r>
            <a:r>
              <a:rPr lang="fi-FI" dirty="0" err="1"/>
              <a:t>countries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WTO </a:t>
            </a:r>
            <a:r>
              <a:rPr lang="fi-FI" dirty="0" err="1" smtClean="0"/>
              <a:t>members</a:t>
            </a:r>
            <a:r>
              <a:rPr lang="fi-FI" dirty="0" smtClean="0"/>
              <a:t>/</a:t>
            </a:r>
            <a:r>
              <a:rPr lang="fi-FI" dirty="0" err="1" smtClean="0"/>
              <a:t>observers</a:t>
            </a:r>
            <a:r>
              <a:rPr lang="fi-FI" dirty="0" smtClean="0"/>
              <a:t>. </a:t>
            </a:r>
          </a:p>
          <a:p>
            <a:pPr marL="114300" indent="0">
              <a:buNone/>
            </a:pPr>
            <a:endParaRPr lang="fi-FI" dirty="0"/>
          </a:p>
          <a:p>
            <a:pPr marL="114300" indent="0">
              <a:buNone/>
            </a:pPr>
            <a:r>
              <a:rPr lang="fi-FI" dirty="0" err="1" smtClean="0">
                <a:solidFill>
                  <a:schemeClr val="tx1"/>
                </a:solidFill>
              </a:rPr>
              <a:t>They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are</a:t>
            </a:r>
            <a:r>
              <a:rPr lang="fi-FI" dirty="0">
                <a:solidFill>
                  <a:schemeClr val="tx1"/>
                </a:solidFill>
              </a:rPr>
              <a:t> Eritrea, Kiribati, Marshall </a:t>
            </a:r>
            <a:r>
              <a:rPr lang="fi-FI" dirty="0" err="1">
                <a:solidFill>
                  <a:schemeClr val="tx1"/>
                </a:solidFill>
              </a:rPr>
              <a:t>Islands</a:t>
            </a:r>
            <a:r>
              <a:rPr lang="fi-FI" dirty="0">
                <a:solidFill>
                  <a:schemeClr val="tx1"/>
                </a:solidFill>
              </a:rPr>
              <a:t>, </a:t>
            </a:r>
            <a:r>
              <a:rPr lang="fi-FI" dirty="0" err="1">
                <a:solidFill>
                  <a:schemeClr val="tx1"/>
                </a:solidFill>
              </a:rPr>
              <a:t>Micronesia</a:t>
            </a:r>
            <a:r>
              <a:rPr lang="fi-FI" dirty="0">
                <a:solidFill>
                  <a:schemeClr val="tx1"/>
                </a:solidFill>
              </a:rPr>
              <a:t>, Monaco, Nauru, North Korea, Palau, San Marino, Somalia, South Sudan, Turkmenistan, and Tuvalu.</a:t>
            </a:r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442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partial equilibrium, small country</a:t>
            </a:r>
            <a:endParaRPr lang="zh-CN" altLang="en-US" sz="3200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296338" y="4732859"/>
            <a:ext cx="4191000" cy="366713"/>
            <a:chOff x="336" y="2736"/>
            <a:chExt cx="2640" cy="231"/>
          </a:xfrm>
        </p:grpSpPr>
        <p:sp>
          <p:nvSpPr>
            <p:cNvPr id="7" name="Line 50"/>
            <p:cNvSpPr>
              <a:spLocks noChangeShapeType="1"/>
            </p:cNvSpPr>
            <p:nvPr/>
          </p:nvSpPr>
          <p:spPr bwMode="auto">
            <a:xfrm>
              <a:off x="576" y="2880"/>
              <a:ext cx="24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 Box 57"/>
            <p:cNvSpPr txBox="1">
              <a:spLocks noChangeArrowheads="1"/>
            </p:cNvSpPr>
            <p:nvPr/>
          </p:nvSpPr>
          <p:spPr bwMode="auto">
            <a:xfrm>
              <a:off x="336" y="2736"/>
              <a:ext cx="2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p</a:t>
              </a:r>
              <a:r>
                <a:rPr lang="en-US" baseline="-25000"/>
                <a:t>ft</a:t>
              </a:r>
              <a:endParaRPr lang="en-US"/>
            </a:p>
          </p:txBody>
        </p:sp>
      </p:grp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77338" y="1684859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77338" y="6409259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6348" y="1642522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/>
              <a:t>Price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71979" y="6409265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/>
              <a:t>Quantity</a:t>
            </a: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 flipV="1">
            <a:off x="677338" y="1684859"/>
            <a:ext cx="3657600" cy="388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677338" y="1837259"/>
            <a:ext cx="411480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44"/>
          <p:cNvSpPr>
            <a:spLocks noChangeShapeType="1"/>
          </p:cNvSpPr>
          <p:nvPr/>
        </p:nvSpPr>
        <p:spPr bwMode="auto">
          <a:xfrm>
            <a:off x="2658538" y="3437459"/>
            <a:ext cx="0" cy="2971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45"/>
          <p:cNvSpPr>
            <a:spLocks noChangeShapeType="1"/>
          </p:cNvSpPr>
          <p:nvPr/>
        </p:nvSpPr>
        <p:spPr bwMode="auto">
          <a:xfrm rot="16200000">
            <a:off x="1667938" y="2446859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582338" y="3361259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2429938" y="6409259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-25000"/>
              <a:t>au</a:t>
            </a:r>
            <a:endParaRPr lang="en-US"/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220138" y="3285059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 err="1"/>
              <a:t>p</a:t>
            </a:r>
            <a:r>
              <a:rPr lang="en-US" baseline="-25000" dirty="0" err="1"/>
              <a:t>au</a:t>
            </a:r>
            <a:endParaRPr lang="en-US" dirty="0"/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905938" y="1761059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268138" y="1761059"/>
            <a:ext cx="769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supply</a:t>
            </a:r>
          </a:p>
        </p:txBody>
      </p: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985313" y="4875734"/>
            <a:ext cx="3754438" cy="1900238"/>
            <a:chOff x="770" y="2826"/>
            <a:chExt cx="2365" cy="1197"/>
          </a:xfrm>
        </p:grpSpPr>
        <p:sp>
          <p:nvSpPr>
            <p:cNvPr id="23" name="Text Box 51"/>
            <p:cNvSpPr txBox="1">
              <a:spLocks noChangeArrowheads="1"/>
            </p:cNvSpPr>
            <p:nvPr/>
          </p:nvSpPr>
          <p:spPr bwMode="auto">
            <a:xfrm>
              <a:off x="2832" y="3792"/>
              <a:ext cx="3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d</a:t>
              </a:r>
              <a:r>
                <a:rPr lang="en-US" baseline="-25000"/>
                <a:t>ft</a:t>
              </a:r>
              <a:endParaRPr lang="en-US"/>
            </a:p>
          </p:txBody>
        </p:sp>
        <p:sp>
          <p:nvSpPr>
            <p:cNvPr id="24" name="Line 54"/>
            <p:cNvSpPr>
              <a:spLocks noChangeShapeType="1"/>
            </p:cNvSpPr>
            <p:nvPr/>
          </p:nvSpPr>
          <p:spPr bwMode="auto">
            <a:xfrm>
              <a:off x="2976" y="2880"/>
              <a:ext cx="0" cy="91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52"/>
            <p:cNvSpPr>
              <a:spLocks noChangeArrowheads="1"/>
            </p:cNvSpPr>
            <p:nvPr/>
          </p:nvSpPr>
          <p:spPr bwMode="auto">
            <a:xfrm>
              <a:off x="2928" y="2832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Line 55"/>
            <p:cNvSpPr>
              <a:spLocks noChangeShapeType="1"/>
            </p:cNvSpPr>
            <p:nvPr/>
          </p:nvSpPr>
          <p:spPr bwMode="auto">
            <a:xfrm>
              <a:off x="948" y="2874"/>
              <a:ext cx="0" cy="91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Oval 53"/>
            <p:cNvSpPr>
              <a:spLocks noChangeArrowheads="1"/>
            </p:cNvSpPr>
            <p:nvPr/>
          </p:nvSpPr>
          <p:spPr bwMode="auto">
            <a:xfrm>
              <a:off x="900" y="2826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770" y="3792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s</a:t>
              </a:r>
              <a:r>
                <a:rPr lang="en-US" baseline="-25000"/>
                <a:t>ft</a:t>
              </a:r>
              <a:endParaRPr lang="en-US"/>
            </a:p>
          </p:txBody>
        </p:sp>
      </p:grpSp>
      <p:grpSp>
        <p:nvGrpSpPr>
          <p:cNvPr id="29" name="Group 64"/>
          <p:cNvGrpSpPr>
            <a:grpSpLocks/>
          </p:cNvGrpSpPr>
          <p:nvPr/>
        </p:nvGrpSpPr>
        <p:grpSpPr bwMode="auto">
          <a:xfrm>
            <a:off x="1439338" y="5799659"/>
            <a:ext cx="2895600" cy="414338"/>
            <a:chOff x="1056" y="3408"/>
            <a:chExt cx="1824" cy="261"/>
          </a:xfrm>
        </p:grpSpPr>
        <p:sp>
          <p:nvSpPr>
            <p:cNvPr id="30" name="AutoShape 58"/>
            <p:cNvSpPr>
              <a:spLocks noChangeArrowheads="1"/>
            </p:cNvSpPr>
            <p:nvPr/>
          </p:nvSpPr>
          <p:spPr bwMode="auto">
            <a:xfrm>
              <a:off x="1056" y="3408"/>
              <a:ext cx="1824" cy="96"/>
            </a:xfrm>
            <a:prstGeom prst="leftRightArrow">
              <a:avLst>
                <a:gd name="adj1" fmla="val 50000"/>
                <a:gd name="adj2" fmla="val 38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60"/>
            <p:cNvSpPr txBox="1">
              <a:spLocks noChangeArrowheads="1"/>
            </p:cNvSpPr>
            <p:nvPr/>
          </p:nvSpPr>
          <p:spPr bwMode="auto">
            <a:xfrm>
              <a:off x="1884" y="3438"/>
              <a:ext cx="5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import</a:t>
              </a:r>
              <a:r>
                <a:rPr lang="en-US" baseline="-25000"/>
                <a:t>ft</a:t>
              </a:r>
              <a:endParaRPr lang="en-US"/>
            </a:p>
          </p:txBody>
        </p:sp>
      </p:grp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537199" y="1667917"/>
            <a:ext cx="3471328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S</a:t>
            </a:r>
            <a:r>
              <a:rPr lang="en-US" sz="2000" dirty="0" smtClean="0">
                <a:solidFill>
                  <a:srgbClr val="000000"/>
                </a:solidFill>
              </a:rPr>
              <a:t>tandard </a:t>
            </a:r>
            <a:r>
              <a:rPr lang="en-US" sz="2000" dirty="0">
                <a:solidFill>
                  <a:srgbClr val="000000"/>
                </a:solidFill>
              </a:rPr>
              <a:t>partial-equilibrium demand and supply curve for a good</a:t>
            </a: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In autarky, the market clears at </a:t>
            </a:r>
            <a:r>
              <a:rPr lang="en-US" sz="2000" b="1" dirty="0" err="1" smtClean="0">
                <a:solidFill>
                  <a:srgbClr val="000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au</a:t>
            </a:r>
            <a:endParaRPr lang="en-US" sz="2000" b="1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Suppose that under free trade the world price for this good is </a:t>
            </a:r>
            <a:r>
              <a:rPr lang="en-US" sz="2000" b="1" dirty="0" err="1">
                <a:solidFill>
                  <a:srgbClr val="000000"/>
                </a:solidFill>
              </a:rPr>
              <a:t>p</a:t>
            </a:r>
            <a:r>
              <a:rPr lang="en-US" sz="2000" b="1" baseline="-25000" dirty="0" err="1">
                <a:solidFill>
                  <a:srgbClr val="000000"/>
                </a:solidFill>
              </a:rPr>
              <a:t>ft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FF"/>
                </a:solidFill>
              </a:rPr>
              <a:t>lower</a:t>
            </a:r>
            <a:r>
              <a:rPr lang="en-US" sz="2000" dirty="0">
                <a:solidFill>
                  <a:srgbClr val="000000"/>
                </a:solidFill>
              </a:rPr>
              <a:t> than </a:t>
            </a:r>
            <a:r>
              <a:rPr lang="en-US" sz="2000" b="1" dirty="0" err="1">
                <a:solidFill>
                  <a:srgbClr val="000000"/>
                </a:solidFill>
              </a:rPr>
              <a:t>p</a:t>
            </a:r>
            <a:r>
              <a:rPr lang="en-US" sz="2000" b="1" baseline="-25000" dirty="0" err="1">
                <a:solidFill>
                  <a:srgbClr val="000000"/>
                </a:solidFill>
              </a:rPr>
              <a:t>au</a:t>
            </a:r>
            <a:endParaRPr lang="en-US" sz="2000" b="1" baseline="-25000" dirty="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3" name="Rectangle 61"/>
          <p:cNvSpPr>
            <a:spLocks noChangeArrowheads="1"/>
          </p:cNvSpPr>
          <p:nvPr/>
        </p:nvSpPr>
        <p:spPr bwMode="auto">
          <a:xfrm>
            <a:off x="5571065" y="4876785"/>
            <a:ext cx="36576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C</a:t>
            </a:r>
            <a:r>
              <a:rPr lang="en-US" sz="2000" dirty="0" smtClean="0">
                <a:solidFill>
                  <a:srgbClr val="000000"/>
                </a:solidFill>
              </a:rPr>
              <a:t>onsumers </a:t>
            </a:r>
            <a:r>
              <a:rPr lang="en-US" sz="2000" dirty="0">
                <a:solidFill>
                  <a:srgbClr val="000000"/>
                </a:solidFill>
              </a:rPr>
              <a:t>demand </a:t>
            </a:r>
            <a:r>
              <a:rPr lang="en-US" sz="2000" b="1" dirty="0" err="1">
                <a:solidFill>
                  <a:srgbClr val="000000"/>
                </a:solidFill>
              </a:rPr>
              <a:t>q</a:t>
            </a:r>
            <a:r>
              <a:rPr lang="en-US" sz="2000" b="1" baseline="30000" dirty="0" err="1">
                <a:solidFill>
                  <a:srgbClr val="000000"/>
                </a:solidFill>
              </a:rPr>
              <a:t>d</a:t>
            </a:r>
            <a:r>
              <a:rPr lang="en-US" sz="2000" b="1" baseline="-25000" dirty="0" err="1">
                <a:solidFill>
                  <a:srgbClr val="000000"/>
                </a:solidFill>
              </a:rPr>
              <a:t>ft</a:t>
            </a:r>
            <a:r>
              <a:rPr lang="en-US" sz="2000" dirty="0">
                <a:solidFill>
                  <a:srgbClr val="000000"/>
                </a:solidFill>
              </a:rPr>
              <a:t> while producers supply </a:t>
            </a:r>
            <a:r>
              <a:rPr lang="en-US" sz="2000" b="1" dirty="0" err="1">
                <a:solidFill>
                  <a:srgbClr val="000000"/>
                </a:solidFill>
              </a:rPr>
              <a:t>q</a:t>
            </a:r>
            <a:r>
              <a:rPr lang="en-US" sz="2000" b="1" baseline="30000" dirty="0" err="1">
                <a:solidFill>
                  <a:srgbClr val="000000"/>
                </a:solidFill>
              </a:rPr>
              <a:t>s</a:t>
            </a:r>
            <a:r>
              <a:rPr lang="en-US" sz="2000" b="1" baseline="-25000" dirty="0" err="1">
                <a:solidFill>
                  <a:srgbClr val="000000"/>
                </a:solidFill>
              </a:rPr>
              <a:t>ft</a:t>
            </a:r>
            <a:endParaRPr lang="en-US" sz="2000" b="1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The difference is </a:t>
            </a:r>
            <a:r>
              <a:rPr lang="en-US" sz="2000" dirty="0">
                <a:solidFill>
                  <a:srgbClr val="0000FF"/>
                </a:solidFill>
              </a:rPr>
              <a:t>imported</a:t>
            </a:r>
            <a:r>
              <a:rPr lang="en-US" sz="2000" dirty="0">
                <a:solidFill>
                  <a:srgbClr val="000000"/>
                </a:solidFill>
              </a:rPr>
              <a:t> from abroad. </a:t>
            </a:r>
            <a:endParaRPr lang="en-US" sz="2000" baseline="-25000" dirty="0">
              <a:solidFill>
                <a:srgbClr val="0000FF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animBg="1"/>
      <p:bldP spid="16" grpId="0" uiExpand="1" animBg="1"/>
      <p:bldP spid="18" grpId="0" uiExpand="1"/>
      <p:bldP spid="19" grpId="0" uiExpand="1"/>
      <p:bldP spid="32" grpId="0" build="p"/>
      <p:bldP spid="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partial equilibrium, small country</a:t>
            </a:r>
            <a:endParaRPr lang="zh-CN" altLang="en-US" sz="3200" dirty="0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537199" y="1667917"/>
            <a:ext cx="3471328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Suppose the </a:t>
            </a:r>
            <a:r>
              <a:rPr lang="en-US" altLang="zh-CN" sz="2000" dirty="0" smtClean="0">
                <a:solidFill>
                  <a:srgbClr val="000000"/>
                </a:solidFill>
              </a:rPr>
              <a:t>government imposes </a:t>
            </a:r>
            <a:r>
              <a:rPr lang="en-US" altLang="zh-CN" sz="2000" dirty="0">
                <a:solidFill>
                  <a:srgbClr val="000000"/>
                </a:solidFill>
              </a:rPr>
              <a:t>a </a:t>
            </a:r>
            <a:r>
              <a:rPr lang="en-US" altLang="zh-CN" sz="2000" dirty="0">
                <a:solidFill>
                  <a:srgbClr val="0000FF"/>
                </a:solidFill>
              </a:rPr>
              <a:t>tariff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T</a:t>
            </a:r>
            <a:r>
              <a:rPr lang="en-US" altLang="zh-CN" sz="2000" dirty="0">
                <a:solidFill>
                  <a:srgbClr val="000000"/>
                </a:solidFill>
              </a:rPr>
              <a:t> on imports</a:t>
            </a: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000000"/>
                </a:solidFill>
              </a:rPr>
              <a:t>to </a:t>
            </a:r>
            <a:r>
              <a:rPr lang="en-US" altLang="zh-CN" sz="2000" dirty="0">
                <a:solidFill>
                  <a:srgbClr val="000000"/>
                </a:solidFill>
              </a:rPr>
              <a:t>help domestic producers (protect them against foreign competition</a:t>
            </a:r>
            <a:r>
              <a:rPr lang="en-US" altLang="zh-CN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3" name="Rectangle 61"/>
          <p:cNvSpPr>
            <a:spLocks noChangeArrowheads="1"/>
          </p:cNvSpPr>
          <p:nvPr/>
        </p:nvSpPr>
        <p:spPr bwMode="auto">
          <a:xfrm>
            <a:off x="5554132" y="3623743"/>
            <a:ext cx="357293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If the country is </a:t>
            </a:r>
            <a:r>
              <a:rPr lang="en-US" altLang="zh-CN" sz="2000" dirty="0">
                <a:solidFill>
                  <a:srgbClr val="0000FF"/>
                </a:solidFill>
              </a:rPr>
              <a:t>small</a:t>
            </a:r>
            <a:r>
              <a:rPr lang="en-US" altLang="zh-CN" sz="2000" dirty="0">
                <a:solidFill>
                  <a:srgbClr val="000000"/>
                </a:solidFill>
              </a:rPr>
              <a:t>, the world price will not change but the </a:t>
            </a:r>
            <a:r>
              <a:rPr lang="en-US" altLang="zh-CN" sz="2000" dirty="0">
                <a:solidFill>
                  <a:srgbClr val="0000FF"/>
                </a:solidFill>
              </a:rPr>
              <a:t>domestic price will rise</a:t>
            </a:r>
            <a:r>
              <a:rPr lang="en-US" altLang="zh-CN" sz="2000" dirty="0">
                <a:solidFill>
                  <a:srgbClr val="000000"/>
                </a:solidFill>
              </a:rPr>
              <a:t> to </a:t>
            </a:r>
            <a:r>
              <a:rPr lang="en-US" altLang="zh-CN" sz="2000" b="1" dirty="0" err="1">
                <a:solidFill>
                  <a:srgbClr val="000000"/>
                </a:solidFill>
              </a:rPr>
              <a:t>p</a:t>
            </a:r>
            <a:r>
              <a:rPr lang="en-US" altLang="zh-CN" sz="2000" b="1" baseline="-25000" dirty="0" err="1">
                <a:solidFill>
                  <a:srgbClr val="000000"/>
                </a:solidFill>
              </a:rPr>
              <a:t>ft</a:t>
            </a:r>
            <a:r>
              <a:rPr lang="en-US" altLang="zh-CN" sz="2000" b="1" dirty="0" err="1">
                <a:solidFill>
                  <a:srgbClr val="000000"/>
                </a:solidFill>
              </a:rPr>
              <a:t>+</a:t>
            </a:r>
            <a:r>
              <a:rPr lang="en-US" altLang="zh-CN" sz="2000" b="1" dirty="0" err="1" smtClean="0">
                <a:solidFill>
                  <a:srgbClr val="000000"/>
                </a:solidFill>
              </a:rPr>
              <a:t>T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</a:rPr>
              <a:t> As a result, </a:t>
            </a:r>
            <a:r>
              <a:rPr lang="en-US" altLang="zh-CN" sz="2000" dirty="0">
                <a:solidFill>
                  <a:srgbClr val="000000"/>
                </a:solidFill>
              </a:rPr>
              <a:t>domestic </a:t>
            </a:r>
            <a:r>
              <a:rPr lang="en-US" altLang="zh-CN" sz="2000" dirty="0">
                <a:solidFill>
                  <a:srgbClr val="0000FF"/>
                </a:solidFill>
              </a:rPr>
              <a:t>demand falls</a:t>
            </a:r>
            <a:r>
              <a:rPr lang="en-US" altLang="zh-CN" sz="2000" dirty="0">
                <a:solidFill>
                  <a:srgbClr val="000000"/>
                </a:solidFill>
              </a:rPr>
              <a:t>, </a:t>
            </a:r>
            <a:r>
              <a:rPr lang="en-US" altLang="zh-CN" sz="2000" dirty="0">
                <a:solidFill>
                  <a:srgbClr val="0000FF"/>
                </a:solidFill>
              </a:rPr>
              <a:t>supply rises</a:t>
            </a:r>
            <a:r>
              <a:rPr lang="en-US" altLang="zh-CN" sz="2000" dirty="0">
                <a:solidFill>
                  <a:srgbClr val="000000"/>
                </a:solidFill>
              </a:rPr>
              <a:t> and therefore </a:t>
            </a:r>
            <a:r>
              <a:rPr lang="en-US" altLang="zh-CN" sz="2000" dirty="0">
                <a:solidFill>
                  <a:srgbClr val="0000FF"/>
                </a:solidFill>
              </a:rPr>
              <a:t>imports fall</a:t>
            </a:r>
            <a:endParaRPr lang="en-US" altLang="zh-CN" sz="2000" baseline="-25000" dirty="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711204" y="1718725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711204" y="6443125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1384" y="1591723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/>
              <a:t>Price</a:t>
            </a: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V="1">
            <a:off x="711204" y="1718725"/>
            <a:ext cx="3657600" cy="388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11204" y="1871125"/>
            <a:ext cx="411480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Group 40"/>
          <p:cNvGrpSpPr>
            <a:grpSpLocks/>
          </p:cNvGrpSpPr>
          <p:nvPr/>
        </p:nvGrpSpPr>
        <p:grpSpPr bwMode="auto">
          <a:xfrm>
            <a:off x="25404" y="3928525"/>
            <a:ext cx="4876800" cy="366713"/>
            <a:chOff x="144" y="2208"/>
            <a:chExt cx="3072" cy="231"/>
          </a:xfrm>
        </p:grpSpPr>
        <p:sp>
          <p:nvSpPr>
            <p:cNvPr id="50" name="Line 11"/>
            <p:cNvSpPr>
              <a:spLocks noChangeShapeType="1"/>
            </p:cNvSpPr>
            <p:nvPr/>
          </p:nvSpPr>
          <p:spPr bwMode="auto">
            <a:xfrm rot="-5400000">
              <a:off x="1896" y="1032"/>
              <a:ext cx="0" cy="26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144" y="2208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dirty="0" err="1"/>
                <a:t>p</a:t>
              </a:r>
              <a:r>
                <a:rPr lang="en-US" baseline="-25000" dirty="0" err="1"/>
                <a:t>ft</a:t>
              </a:r>
              <a:r>
                <a:rPr lang="en-US" dirty="0" err="1"/>
                <a:t>+T</a:t>
              </a:r>
              <a:endParaRPr lang="en-US" dirty="0"/>
            </a:p>
          </p:txBody>
        </p:sp>
      </p:grp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939804" y="1794925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3302004" y="1794925"/>
            <a:ext cx="769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supply</a:t>
            </a:r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711204" y="4995325"/>
            <a:ext cx="4191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4292604" y="6443125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30000"/>
              <a:t>d</a:t>
            </a:r>
            <a:r>
              <a:rPr lang="en-US" baseline="-25000"/>
              <a:t>ft</a:t>
            </a:r>
            <a:endParaRPr lang="en-US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4521204" y="4995325"/>
            <a:ext cx="0" cy="1447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4445004" y="4919125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1301754" y="4985800"/>
            <a:ext cx="0" cy="1447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Oval 22"/>
          <p:cNvSpPr>
            <a:spLocks noChangeArrowheads="1"/>
          </p:cNvSpPr>
          <p:nvPr/>
        </p:nvSpPr>
        <p:spPr bwMode="auto">
          <a:xfrm>
            <a:off x="1225554" y="4909600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1019179" y="6443125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30000"/>
              <a:t>s</a:t>
            </a:r>
            <a:r>
              <a:rPr lang="en-US" baseline="-25000"/>
              <a:t>ft</a:t>
            </a:r>
            <a:endParaRPr lang="en-US"/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330204" y="4766725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ft</a:t>
            </a:r>
            <a:endParaRPr lang="en-US"/>
          </a:p>
        </p:txBody>
      </p:sp>
      <p:grpSp>
        <p:nvGrpSpPr>
          <p:cNvPr id="62" name="Group 42"/>
          <p:cNvGrpSpPr>
            <a:grpSpLocks/>
          </p:cNvGrpSpPr>
          <p:nvPr/>
        </p:nvGrpSpPr>
        <p:grpSpPr bwMode="auto">
          <a:xfrm>
            <a:off x="1808167" y="4080925"/>
            <a:ext cx="2020887" cy="2728913"/>
            <a:chOff x="1267" y="2304"/>
            <a:chExt cx="1273" cy="1719"/>
          </a:xfrm>
        </p:grpSpPr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2352" y="2352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>
              <a:off x="1440" y="2352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Oval 12"/>
            <p:cNvSpPr>
              <a:spLocks noChangeArrowheads="1"/>
            </p:cNvSpPr>
            <p:nvPr/>
          </p:nvSpPr>
          <p:spPr bwMode="auto">
            <a:xfrm>
              <a:off x="1392" y="230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2304" y="230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1267" y="3792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s</a:t>
              </a:r>
              <a:r>
                <a:rPr lang="en-US" baseline="-25000"/>
                <a:t>tar</a:t>
              </a:r>
              <a:endParaRPr lang="en-US"/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2179" y="3792"/>
              <a:ext cx="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d</a:t>
              </a:r>
              <a:r>
                <a:rPr lang="en-US" baseline="-25000"/>
                <a:t>tar</a:t>
              </a:r>
              <a:endParaRPr lang="en-US"/>
            </a:p>
          </p:txBody>
        </p:sp>
      </p:grpSp>
      <p:grpSp>
        <p:nvGrpSpPr>
          <p:cNvPr id="69" name="Group 39"/>
          <p:cNvGrpSpPr>
            <a:grpSpLocks/>
          </p:cNvGrpSpPr>
          <p:nvPr/>
        </p:nvGrpSpPr>
        <p:grpSpPr bwMode="auto">
          <a:xfrm>
            <a:off x="4521204" y="4157125"/>
            <a:ext cx="323850" cy="838200"/>
            <a:chOff x="2976" y="2352"/>
            <a:chExt cx="204" cy="528"/>
          </a:xfrm>
        </p:grpSpPr>
        <p:sp>
          <p:nvSpPr>
            <p:cNvPr id="70" name="Line 31"/>
            <p:cNvSpPr>
              <a:spLocks noChangeShapeType="1"/>
            </p:cNvSpPr>
            <p:nvPr/>
          </p:nvSpPr>
          <p:spPr bwMode="auto">
            <a:xfrm flipV="1">
              <a:off x="3168" y="2352"/>
              <a:ext cx="0" cy="52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2976" y="24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T</a:t>
              </a:r>
            </a:p>
          </p:txBody>
        </p:sp>
      </p:grpSp>
      <p:grpSp>
        <p:nvGrpSpPr>
          <p:cNvPr id="72" name="Group 48"/>
          <p:cNvGrpSpPr>
            <a:grpSpLocks/>
          </p:cNvGrpSpPr>
          <p:nvPr/>
        </p:nvGrpSpPr>
        <p:grpSpPr bwMode="auto">
          <a:xfrm>
            <a:off x="1320804" y="5909725"/>
            <a:ext cx="3200400" cy="152400"/>
            <a:chOff x="960" y="3456"/>
            <a:chExt cx="2016" cy="96"/>
          </a:xfrm>
        </p:grpSpPr>
        <p:sp>
          <p:nvSpPr>
            <p:cNvPr id="73" name="AutoShape 43"/>
            <p:cNvSpPr>
              <a:spLocks noChangeArrowheads="1"/>
            </p:cNvSpPr>
            <p:nvPr/>
          </p:nvSpPr>
          <p:spPr bwMode="auto">
            <a:xfrm>
              <a:off x="960" y="3456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" name="AutoShape 44"/>
            <p:cNvSpPr>
              <a:spLocks noChangeArrowheads="1"/>
            </p:cNvSpPr>
            <p:nvPr/>
          </p:nvSpPr>
          <p:spPr bwMode="auto">
            <a:xfrm rot="10800000">
              <a:off x="2400" y="3456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5" name="Group 47"/>
          <p:cNvGrpSpPr>
            <a:grpSpLocks/>
          </p:cNvGrpSpPr>
          <p:nvPr/>
        </p:nvGrpSpPr>
        <p:grpSpPr bwMode="auto">
          <a:xfrm>
            <a:off x="2159004" y="5452525"/>
            <a:ext cx="1295400" cy="442913"/>
            <a:chOff x="1488" y="3168"/>
            <a:chExt cx="816" cy="279"/>
          </a:xfrm>
        </p:grpSpPr>
        <p:sp>
          <p:nvSpPr>
            <p:cNvPr id="76" name="AutoShape 45"/>
            <p:cNvSpPr>
              <a:spLocks noChangeArrowheads="1"/>
            </p:cNvSpPr>
            <p:nvPr/>
          </p:nvSpPr>
          <p:spPr bwMode="auto">
            <a:xfrm>
              <a:off x="1488" y="3168"/>
              <a:ext cx="816" cy="96"/>
            </a:xfrm>
            <a:prstGeom prst="leftRightArrow">
              <a:avLst>
                <a:gd name="adj1" fmla="val 50000"/>
                <a:gd name="adj2" fmla="val 17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Text Box 46"/>
            <p:cNvSpPr txBox="1">
              <a:spLocks noChangeArrowheads="1"/>
            </p:cNvSpPr>
            <p:nvPr/>
          </p:nvSpPr>
          <p:spPr bwMode="auto">
            <a:xfrm>
              <a:off x="1632" y="3216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import</a:t>
              </a:r>
              <a:r>
                <a:rPr lang="en-US" baseline="-25000"/>
                <a:t>tar</a:t>
              </a:r>
              <a:endParaRPr lang="en-US"/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4618029" y="6450011"/>
            <a:ext cx="94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 dirty="0"/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37629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partial equilibrium, small country</a:t>
            </a:r>
            <a:endParaRPr lang="zh-CN" altLang="en-US" sz="3200" dirty="0"/>
          </a:p>
        </p:txBody>
      </p:sp>
      <p:sp>
        <p:nvSpPr>
          <p:cNvPr id="40" name="内容占位符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government policy seems to work since: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 Domestic production expands and foreign competition (imports) falls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 What are the welfare costs of this trade policy?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 We should distinguish </a:t>
            </a:r>
            <a:r>
              <a:rPr lang="en-US" altLang="zh-CN" dirty="0">
                <a:solidFill>
                  <a:srgbClr val="0000FF"/>
                </a:solidFill>
              </a:rPr>
              <a:t>three types of economic agents</a:t>
            </a:r>
            <a:r>
              <a:rPr lang="en-US" altLang="zh-CN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 Producers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 Consumers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 The government</a:t>
            </a:r>
            <a:endParaRPr lang="en-US" altLang="zh-CN" baseline="-25000" dirty="0">
              <a:solidFill>
                <a:srgbClr val="0000FF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partial equilibrium, small country</a:t>
            </a:r>
            <a:endParaRPr lang="zh-CN" altLang="en-US" sz="3200" dirty="0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537199" y="1667917"/>
            <a:ext cx="3471328" cy="518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Producers gain: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sym typeface="Symbol" charset="0"/>
              </a:rPr>
              <a:t>Consumers lose: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 smtClean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Government gains from tariff revenue: </a:t>
            </a:r>
            <a:r>
              <a:rPr lang="en-US" altLang="zh-CN" sz="2000" b="1" dirty="0" err="1">
                <a:solidFill>
                  <a:srgbClr val="000000"/>
                </a:solidFill>
              </a:rPr>
              <a:t>import</a:t>
            </a:r>
            <a:r>
              <a:rPr lang="en-US" altLang="zh-CN" sz="2000" b="1" baseline="-25000" dirty="0" err="1">
                <a:solidFill>
                  <a:srgbClr val="000000"/>
                </a:solidFill>
              </a:rPr>
              <a:t>tar</a:t>
            </a:r>
            <a:r>
              <a:rPr lang="en-US" altLang="zh-CN" sz="2000" b="1" dirty="0">
                <a:solidFill>
                  <a:srgbClr val="000000"/>
                </a:solidFill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sym typeface="Symbol" charset="0"/>
              </a:rPr>
              <a:t> T 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 smtClean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> Net welfare </a:t>
            </a:r>
            <a:r>
              <a:rPr lang="en-US" altLang="zh-CN" sz="2000" dirty="0" smtClean="0">
                <a:solidFill>
                  <a:srgbClr val="FF0000"/>
                </a:solidFill>
                <a:sym typeface="Symbol" charset="0"/>
              </a:rPr>
              <a:t>loss</a:t>
            </a:r>
            <a:r>
              <a:rPr lang="en-US" altLang="zh-CN" sz="2000" dirty="0" smtClean="0">
                <a:solidFill>
                  <a:srgbClr val="000000"/>
                </a:solidFill>
                <a:sym typeface="Symbol" charset="0"/>
              </a:rPr>
              <a:t>: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zh-CN" sz="20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1384" y="1591723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dirty="0"/>
              <a:t>Price</a:t>
            </a:r>
          </a:p>
        </p:txBody>
      </p:sp>
      <p:grpSp>
        <p:nvGrpSpPr>
          <p:cNvPr id="110" name="Group 49"/>
          <p:cNvGrpSpPr>
            <a:grpSpLocks/>
          </p:cNvGrpSpPr>
          <p:nvPr/>
        </p:nvGrpSpPr>
        <p:grpSpPr bwMode="auto">
          <a:xfrm>
            <a:off x="745070" y="4123259"/>
            <a:ext cx="3810000" cy="838200"/>
            <a:chOff x="576" y="2352"/>
            <a:chExt cx="2400" cy="528"/>
          </a:xfrm>
        </p:grpSpPr>
        <p:grpSp>
          <p:nvGrpSpPr>
            <p:cNvPr id="111" name="Group 2"/>
            <p:cNvGrpSpPr>
              <a:grpSpLocks/>
            </p:cNvGrpSpPr>
            <p:nvPr/>
          </p:nvGrpSpPr>
          <p:grpSpPr bwMode="auto">
            <a:xfrm>
              <a:off x="576" y="2352"/>
              <a:ext cx="864" cy="528"/>
              <a:chOff x="576" y="2352"/>
              <a:chExt cx="864" cy="528"/>
            </a:xfrm>
          </p:grpSpPr>
          <p:sp>
            <p:nvSpPr>
              <p:cNvPr id="115" name="Rectangle 3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384" cy="52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" name="AutoShape 4"/>
              <p:cNvSpPr>
                <a:spLocks noChangeArrowheads="1"/>
              </p:cNvSpPr>
              <p:nvPr/>
            </p:nvSpPr>
            <p:spPr bwMode="auto">
              <a:xfrm rot="5400000">
                <a:off x="936" y="2376"/>
                <a:ext cx="528" cy="480"/>
              </a:xfrm>
              <a:prstGeom prst="rtTriangle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2" name="AutoShape 5" descr="Solid diamond"/>
            <p:cNvSpPr>
              <a:spLocks noChangeArrowheads="1"/>
            </p:cNvSpPr>
            <p:nvPr/>
          </p:nvSpPr>
          <p:spPr bwMode="auto">
            <a:xfrm rot="-5400000">
              <a:off x="936" y="2376"/>
              <a:ext cx="528" cy="480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" name="AutoShape 6" descr="Solid diamond"/>
            <p:cNvSpPr>
              <a:spLocks noChangeArrowheads="1"/>
            </p:cNvSpPr>
            <p:nvPr/>
          </p:nvSpPr>
          <p:spPr bwMode="auto">
            <a:xfrm>
              <a:off x="2352" y="2352"/>
              <a:ext cx="624" cy="528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" name="Rectangle 7" descr="Dark vertical"/>
            <p:cNvSpPr>
              <a:spLocks noChangeArrowheads="1"/>
            </p:cNvSpPr>
            <p:nvPr/>
          </p:nvSpPr>
          <p:spPr bwMode="auto">
            <a:xfrm>
              <a:off x="1440" y="2352"/>
              <a:ext cx="912" cy="528"/>
            </a:xfrm>
            <a:prstGeom prst="rect">
              <a:avLst/>
            </a:prstGeom>
            <a:pattFill prst="dkVert">
              <a:fgClr>
                <a:srgbClr val="008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7" name="Line 10"/>
          <p:cNvSpPr>
            <a:spLocks noChangeShapeType="1"/>
          </p:cNvSpPr>
          <p:nvPr/>
        </p:nvSpPr>
        <p:spPr bwMode="auto">
          <a:xfrm>
            <a:off x="745070" y="1684859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Line 11"/>
          <p:cNvSpPr>
            <a:spLocks noChangeShapeType="1"/>
          </p:cNvSpPr>
          <p:nvPr/>
        </p:nvSpPr>
        <p:spPr bwMode="auto">
          <a:xfrm>
            <a:off x="745070" y="6409259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Text Box 13"/>
          <p:cNvSpPr txBox="1">
            <a:spLocks noChangeArrowheads="1"/>
          </p:cNvSpPr>
          <p:nvPr/>
        </p:nvSpPr>
        <p:spPr bwMode="auto">
          <a:xfrm>
            <a:off x="4668828" y="6433078"/>
            <a:ext cx="94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 dirty="0"/>
              <a:t>Quantity</a:t>
            </a:r>
          </a:p>
        </p:txBody>
      </p:sp>
      <p:sp>
        <p:nvSpPr>
          <p:cNvPr id="121" name="Line 14"/>
          <p:cNvSpPr>
            <a:spLocks noChangeShapeType="1"/>
          </p:cNvSpPr>
          <p:nvPr/>
        </p:nvSpPr>
        <p:spPr bwMode="auto">
          <a:xfrm flipV="1">
            <a:off x="745070" y="1684859"/>
            <a:ext cx="3657600" cy="388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Line 15"/>
          <p:cNvSpPr>
            <a:spLocks noChangeShapeType="1"/>
          </p:cNvSpPr>
          <p:nvPr/>
        </p:nvSpPr>
        <p:spPr bwMode="auto">
          <a:xfrm>
            <a:off x="745070" y="1837259"/>
            <a:ext cx="411480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3" name="Group 16"/>
          <p:cNvGrpSpPr>
            <a:grpSpLocks/>
          </p:cNvGrpSpPr>
          <p:nvPr/>
        </p:nvGrpSpPr>
        <p:grpSpPr bwMode="auto">
          <a:xfrm>
            <a:off x="59270" y="3894659"/>
            <a:ext cx="4876800" cy="366713"/>
            <a:chOff x="144" y="2208"/>
            <a:chExt cx="3072" cy="231"/>
          </a:xfrm>
        </p:grpSpPr>
        <p:sp>
          <p:nvSpPr>
            <p:cNvPr id="124" name="Line 17"/>
            <p:cNvSpPr>
              <a:spLocks noChangeShapeType="1"/>
            </p:cNvSpPr>
            <p:nvPr/>
          </p:nvSpPr>
          <p:spPr bwMode="auto">
            <a:xfrm rot="-5400000">
              <a:off x="1896" y="1032"/>
              <a:ext cx="0" cy="26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144" y="2208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p</a:t>
              </a:r>
              <a:r>
                <a:rPr lang="en-US" baseline="-25000"/>
                <a:t>ft</a:t>
              </a:r>
              <a:r>
                <a:rPr lang="en-US"/>
                <a:t>+T</a:t>
              </a:r>
            </a:p>
          </p:txBody>
        </p:sp>
      </p:grpSp>
      <p:sp>
        <p:nvSpPr>
          <p:cNvPr id="126" name="Text Box 19"/>
          <p:cNvSpPr txBox="1">
            <a:spLocks noChangeArrowheads="1"/>
          </p:cNvSpPr>
          <p:nvPr/>
        </p:nvSpPr>
        <p:spPr bwMode="auto">
          <a:xfrm>
            <a:off x="973670" y="1761059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127" name="Text Box 20"/>
          <p:cNvSpPr txBox="1">
            <a:spLocks noChangeArrowheads="1"/>
          </p:cNvSpPr>
          <p:nvPr/>
        </p:nvSpPr>
        <p:spPr bwMode="auto">
          <a:xfrm>
            <a:off x="3335870" y="1761059"/>
            <a:ext cx="769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supply</a:t>
            </a:r>
          </a:p>
        </p:txBody>
      </p:sp>
      <p:sp>
        <p:nvSpPr>
          <p:cNvPr id="128" name="Line 21"/>
          <p:cNvSpPr>
            <a:spLocks noChangeShapeType="1"/>
          </p:cNvSpPr>
          <p:nvPr/>
        </p:nvSpPr>
        <p:spPr bwMode="auto">
          <a:xfrm>
            <a:off x="745070" y="4961459"/>
            <a:ext cx="4191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" name="Text Box 22"/>
          <p:cNvSpPr txBox="1">
            <a:spLocks noChangeArrowheads="1"/>
          </p:cNvSpPr>
          <p:nvPr/>
        </p:nvSpPr>
        <p:spPr bwMode="auto">
          <a:xfrm>
            <a:off x="4326470" y="6409259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30000"/>
              <a:t>d</a:t>
            </a:r>
            <a:r>
              <a:rPr lang="en-US" baseline="-25000"/>
              <a:t>ft</a:t>
            </a:r>
            <a:endParaRPr lang="en-US"/>
          </a:p>
        </p:txBody>
      </p:sp>
      <p:sp>
        <p:nvSpPr>
          <p:cNvPr id="130" name="Line 23"/>
          <p:cNvSpPr>
            <a:spLocks noChangeShapeType="1"/>
          </p:cNvSpPr>
          <p:nvPr/>
        </p:nvSpPr>
        <p:spPr bwMode="auto">
          <a:xfrm>
            <a:off x="4555070" y="4961459"/>
            <a:ext cx="0" cy="1447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Oval 24"/>
          <p:cNvSpPr>
            <a:spLocks noChangeArrowheads="1"/>
          </p:cNvSpPr>
          <p:nvPr/>
        </p:nvSpPr>
        <p:spPr bwMode="auto">
          <a:xfrm>
            <a:off x="4478870" y="4885259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>
            <a:off x="1335620" y="4951934"/>
            <a:ext cx="0" cy="1447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Oval 26"/>
          <p:cNvSpPr>
            <a:spLocks noChangeArrowheads="1"/>
          </p:cNvSpPr>
          <p:nvPr/>
        </p:nvSpPr>
        <p:spPr bwMode="auto">
          <a:xfrm>
            <a:off x="1259420" y="4875734"/>
            <a:ext cx="152400" cy="1524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4" name="Text Box 27"/>
          <p:cNvSpPr txBox="1">
            <a:spLocks noChangeArrowheads="1"/>
          </p:cNvSpPr>
          <p:nvPr/>
        </p:nvSpPr>
        <p:spPr bwMode="auto">
          <a:xfrm>
            <a:off x="1053045" y="6409259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30000"/>
              <a:t>s</a:t>
            </a:r>
            <a:r>
              <a:rPr lang="en-US" baseline="-25000"/>
              <a:t>ft</a:t>
            </a:r>
            <a:endParaRPr lang="en-US"/>
          </a:p>
        </p:txBody>
      </p:sp>
      <p:sp>
        <p:nvSpPr>
          <p:cNvPr id="135" name="Text Box 28"/>
          <p:cNvSpPr txBox="1">
            <a:spLocks noChangeArrowheads="1"/>
          </p:cNvSpPr>
          <p:nvPr/>
        </p:nvSpPr>
        <p:spPr bwMode="auto">
          <a:xfrm>
            <a:off x="364070" y="4732859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ft</a:t>
            </a:r>
            <a:endParaRPr lang="en-US"/>
          </a:p>
        </p:txBody>
      </p:sp>
      <p:grpSp>
        <p:nvGrpSpPr>
          <p:cNvPr id="136" name="Group 29"/>
          <p:cNvGrpSpPr>
            <a:grpSpLocks/>
          </p:cNvGrpSpPr>
          <p:nvPr/>
        </p:nvGrpSpPr>
        <p:grpSpPr bwMode="auto">
          <a:xfrm>
            <a:off x="1842033" y="4047059"/>
            <a:ext cx="2020887" cy="2728913"/>
            <a:chOff x="1267" y="2304"/>
            <a:chExt cx="1273" cy="1719"/>
          </a:xfrm>
        </p:grpSpPr>
        <p:sp>
          <p:nvSpPr>
            <p:cNvPr id="137" name="Line 30"/>
            <p:cNvSpPr>
              <a:spLocks noChangeShapeType="1"/>
            </p:cNvSpPr>
            <p:nvPr/>
          </p:nvSpPr>
          <p:spPr bwMode="auto">
            <a:xfrm>
              <a:off x="2352" y="2352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31"/>
            <p:cNvSpPr>
              <a:spLocks noChangeShapeType="1"/>
            </p:cNvSpPr>
            <p:nvPr/>
          </p:nvSpPr>
          <p:spPr bwMode="auto">
            <a:xfrm>
              <a:off x="1440" y="2352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Oval 32"/>
            <p:cNvSpPr>
              <a:spLocks noChangeArrowheads="1"/>
            </p:cNvSpPr>
            <p:nvPr/>
          </p:nvSpPr>
          <p:spPr bwMode="auto">
            <a:xfrm>
              <a:off x="1392" y="230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0" name="Oval 33"/>
            <p:cNvSpPr>
              <a:spLocks noChangeArrowheads="1"/>
            </p:cNvSpPr>
            <p:nvPr/>
          </p:nvSpPr>
          <p:spPr bwMode="auto">
            <a:xfrm>
              <a:off x="2304" y="2304"/>
              <a:ext cx="96" cy="9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" name="Text Box 34"/>
            <p:cNvSpPr txBox="1">
              <a:spLocks noChangeArrowheads="1"/>
            </p:cNvSpPr>
            <p:nvPr/>
          </p:nvSpPr>
          <p:spPr bwMode="auto">
            <a:xfrm>
              <a:off x="1267" y="3792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s</a:t>
              </a:r>
              <a:r>
                <a:rPr lang="en-US" baseline="-25000"/>
                <a:t>tar</a:t>
              </a:r>
              <a:endParaRPr lang="en-US"/>
            </a:p>
          </p:txBody>
        </p:sp>
        <p:sp>
          <p:nvSpPr>
            <p:cNvPr id="142" name="Text Box 35"/>
            <p:cNvSpPr txBox="1">
              <a:spLocks noChangeArrowheads="1"/>
            </p:cNvSpPr>
            <p:nvPr/>
          </p:nvSpPr>
          <p:spPr bwMode="auto">
            <a:xfrm>
              <a:off x="2179" y="3792"/>
              <a:ext cx="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q</a:t>
              </a:r>
              <a:r>
                <a:rPr lang="en-US" baseline="30000"/>
                <a:t>d</a:t>
              </a:r>
              <a:r>
                <a:rPr lang="en-US" baseline="-25000"/>
                <a:t>tar</a:t>
              </a:r>
              <a:endParaRPr lang="en-US"/>
            </a:p>
          </p:txBody>
        </p:sp>
      </p:grpSp>
      <p:grpSp>
        <p:nvGrpSpPr>
          <p:cNvPr id="143" name="Group 36"/>
          <p:cNvGrpSpPr>
            <a:grpSpLocks/>
          </p:cNvGrpSpPr>
          <p:nvPr/>
        </p:nvGrpSpPr>
        <p:grpSpPr bwMode="auto">
          <a:xfrm>
            <a:off x="4555070" y="4123259"/>
            <a:ext cx="323850" cy="838200"/>
            <a:chOff x="2976" y="2352"/>
            <a:chExt cx="204" cy="528"/>
          </a:xfrm>
        </p:grpSpPr>
        <p:sp>
          <p:nvSpPr>
            <p:cNvPr id="144" name="Line 37"/>
            <p:cNvSpPr>
              <a:spLocks noChangeShapeType="1"/>
            </p:cNvSpPr>
            <p:nvPr/>
          </p:nvSpPr>
          <p:spPr bwMode="auto">
            <a:xfrm flipV="1">
              <a:off x="3168" y="2352"/>
              <a:ext cx="0" cy="52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Text Box 38"/>
            <p:cNvSpPr txBox="1">
              <a:spLocks noChangeArrowheads="1"/>
            </p:cNvSpPr>
            <p:nvPr/>
          </p:nvSpPr>
          <p:spPr bwMode="auto">
            <a:xfrm>
              <a:off x="2976" y="24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/>
                <a:t>T</a:t>
              </a:r>
            </a:p>
          </p:txBody>
        </p:sp>
      </p:grpSp>
      <p:grpSp>
        <p:nvGrpSpPr>
          <p:cNvPr id="146" name="Group 40"/>
          <p:cNvGrpSpPr>
            <a:grpSpLocks/>
          </p:cNvGrpSpPr>
          <p:nvPr/>
        </p:nvGrpSpPr>
        <p:grpSpPr bwMode="auto">
          <a:xfrm>
            <a:off x="5799667" y="2089135"/>
            <a:ext cx="762000" cy="533400"/>
            <a:chOff x="576" y="2352"/>
            <a:chExt cx="864" cy="528"/>
          </a:xfrm>
        </p:grpSpPr>
        <p:sp>
          <p:nvSpPr>
            <p:cNvPr id="147" name="Rectangle 41"/>
            <p:cNvSpPr>
              <a:spLocks noChangeArrowheads="1"/>
            </p:cNvSpPr>
            <p:nvPr/>
          </p:nvSpPr>
          <p:spPr bwMode="auto">
            <a:xfrm>
              <a:off x="576" y="2352"/>
              <a:ext cx="384" cy="52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8" name="AutoShape 42"/>
            <p:cNvSpPr>
              <a:spLocks noChangeArrowheads="1"/>
            </p:cNvSpPr>
            <p:nvPr/>
          </p:nvSpPr>
          <p:spPr bwMode="auto">
            <a:xfrm rot="5400000">
              <a:off x="936" y="2376"/>
              <a:ext cx="528" cy="480"/>
            </a:xfrm>
            <a:prstGeom prst="rtTriangl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9" name="Rectangle 47" descr="Dark vertical"/>
          <p:cNvSpPr>
            <a:spLocks noChangeArrowheads="1"/>
          </p:cNvSpPr>
          <p:nvPr/>
        </p:nvSpPr>
        <p:spPr bwMode="auto">
          <a:xfrm>
            <a:off x="5799667" y="4885259"/>
            <a:ext cx="914400" cy="609600"/>
          </a:xfrm>
          <a:prstGeom prst="rect">
            <a:avLst/>
          </a:prstGeom>
          <a:pattFill prst="dkVert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0" name="Group 50"/>
          <p:cNvGrpSpPr>
            <a:grpSpLocks/>
          </p:cNvGrpSpPr>
          <p:nvPr/>
        </p:nvGrpSpPr>
        <p:grpSpPr bwMode="auto">
          <a:xfrm>
            <a:off x="5799667" y="3268141"/>
            <a:ext cx="2819400" cy="533400"/>
            <a:chOff x="576" y="2352"/>
            <a:chExt cx="2400" cy="528"/>
          </a:xfrm>
        </p:grpSpPr>
        <p:grpSp>
          <p:nvGrpSpPr>
            <p:cNvPr id="151" name="Group 51"/>
            <p:cNvGrpSpPr>
              <a:grpSpLocks/>
            </p:cNvGrpSpPr>
            <p:nvPr/>
          </p:nvGrpSpPr>
          <p:grpSpPr bwMode="auto">
            <a:xfrm>
              <a:off x="576" y="2352"/>
              <a:ext cx="864" cy="528"/>
              <a:chOff x="576" y="2352"/>
              <a:chExt cx="864" cy="528"/>
            </a:xfrm>
          </p:grpSpPr>
          <p:sp>
            <p:nvSpPr>
              <p:cNvPr id="155" name="Rectangle 52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384" cy="52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6" name="AutoShape 53"/>
              <p:cNvSpPr>
                <a:spLocks noChangeArrowheads="1"/>
              </p:cNvSpPr>
              <p:nvPr/>
            </p:nvSpPr>
            <p:spPr bwMode="auto">
              <a:xfrm rot="5400000">
                <a:off x="936" y="2376"/>
                <a:ext cx="528" cy="480"/>
              </a:xfrm>
              <a:prstGeom prst="rtTriangle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2" name="AutoShape 54" descr="Solid diamond"/>
            <p:cNvSpPr>
              <a:spLocks noChangeArrowheads="1"/>
            </p:cNvSpPr>
            <p:nvPr/>
          </p:nvSpPr>
          <p:spPr bwMode="auto">
            <a:xfrm rot="-5400000">
              <a:off x="936" y="2376"/>
              <a:ext cx="528" cy="480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" name="AutoShape 55" descr="Solid diamond"/>
            <p:cNvSpPr>
              <a:spLocks noChangeArrowheads="1"/>
            </p:cNvSpPr>
            <p:nvPr/>
          </p:nvSpPr>
          <p:spPr bwMode="auto">
            <a:xfrm>
              <a:off x="2352" y="2352"/>
              <a:ext cx="624" cy="528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" name="Rectangle 56" descr="Dark vertical"/>
            <p:cNvSpPr>
              <a:spLocks noChangeArrowheads="1"/>
            </p:cNvSpPr>
            <p:nvPr/>
          </p:nvSpPr>
          <p:spPr bwMode="auto">
            <a:xfrm>
              <a:off x="1440" y="2352"/>
              <a:ext cx="912" cy="528"/>
            </a:xfrm>
            <a:prstGeom prst="rect">
              <a:avLst/>
            </a:prstGeom>
            <a:pattFill prst="dkVert">
              <a:fgClr>
                <a:srgbClr val="008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9" name="Group 59"/>
          <p:cNvGrpSpPr>
            <a:grpSpLocks/>
          </p:cNvGrpSpPr>
          <p:nvPr/>
        </p:nvGrpSpPr>
        <p:grpSpPr bwMode="auto">
          <a:xfrm>
            <a:off x="6319352" y="6011334"/>
            <a:ext cx="2147316" cy="663040"/>
            <a:chOff x="960" y="2352"/>
            <a:chExt cx="2016" cy="528"/>
          </a:xfrm>
        </p:grpSpPr>
        <p:sp>
          <p:nvSpPr>
            <p:cNvPr id="160" name="AutoShape 60" descr="Solid diamond"/>
            <p:cNvSpPr>
              <a:spLocks noChangeArrowheads="1"/>
            </p:cNvSpPr>
            <p:nvPr/>
          </p:nvSpPr>
          <p:spPr bwMode="auto">
            <a:xfrm rot="-5400000">
              <a:off x="936" y="2376"/>
              <a:ext cx="528" cy="480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1" name="AutoShape 61" descr="Solid diamond"/>
            <p:cNvSpPr>
              <a:spLocks noChangeArrowheads="1"/>
            </p:cNvSpPr>
            <p:nvPr/>
          </p:nvSpPr>
          <p:spPr bwMode="auto">
            <a:xfrm>
              <a:off x="2352" y="2352"/>
              <a:ext cx="624" cy="528"/>
            </a:xfrm>
            <a:prstGeom prst="rtTriangle">
              <a:avLst/>
            </a:prstGeom>
            <a:pattFill prst="solidDmnd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59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GB"/>
              <a:t>Page </a:t>
            </a:r>
            <a:fld id="{CC781FB0-1CB2-EA4E-BB2A-73C13A8747A1}" type="slidenum">
              <a:rPr lang="en-GB"/>
              <a:pPr/>
              <a:t>9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900" dirty="0" smtClean="0"/>
              <a:t>partial </a:t>
            </a:r>
            <a:r>
              <a:rPr lang="en-US" sz="2900" dirty="0"/>
              <a:t>equilibrium, small country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17533"/>
          </a:xfrm>
          <a:noFill/>
        </p:spPr>
        <p:txBody>
          <a:bodyPr>
            <a:normAutofit fontScale="85000" lnSpcReduction="10000"/>
          </a:bodyPr>
          <a:lstStyle/>
          <a:p>
            <a:pPr algn="just" eaLnBrk="1" hangingPunct="1">
              <a:spcBef>
                <a:spcPts val="1000"/>
              </a:spcBef>
            </a:pPr>
            <a:r>
              <a:rPr lang="en-US" dirty="0"/>
              <a:t>Summary of welfare effects of tariffs for small country:</a:t>
            </a:r>
          </a:p>
          <a:p>
            <a:pPr lvl="1" algn="just" eaLnBrk="1" hangingPunct="1">
              <a:spcBef>
                <a:spcPts val="1000"/>
              </a:spcBef>
            </a:pPr>
            <a:r>
              <a:rPr lang="en-US" dirty="0"/>
              <a:t>Producers gain 	(producer surplus rises)</a:t>
            </a:r>
          </a:p>
          <a:p>
            <a:pPr lvl="1" algn="just" eaLnBrk="1" hangingPunct="1">
              <a:spcBef>
                <a:spcPts val="1000"/>
              </a:spcBef>
            </a:pPr>
            <a:r>
              <a:rPr lang="en-US" dirty="0"/>
              <a:t>Government gains 	(government revenue rises)</a:t>
            </a:r>
          </a:p>
          <a:p>
            <a:pPr lvl="1" algn="just" eaLnBrk="1" hangingPunct="1">
              <a:spcBef>
                <a:spcPts val="1000"/>
              </a:spcBef>
            </a:pPr>
            <a:r>
              <a:rPr lang="en-US" dirty="0"/>
              <a:t>Consumers </a:t>
            </a:r>
            <a:r>
              <a:rPr lang="en-US" dirty="0" smtClean="0"/>
              <a:t>lose</a:t>
            </a:r>
            <a:r>
              <a:rPr lang="en-US" dirty="0"/>
              <a:t>	(consumer surplus falls)</a:t>
            </a:r>
          </a:p>
          <a:p>
            <a:pPr algn="just" eaLnBrk="1" hangingPunct="1">
              <a:spcBef>
                <a:spcPts val="1000"/>
              </a:spcBef>
            </a:pPr>
            <a:r>
              <a:rPr lang="en-US" dirty="0"/>
              <a:t>The gains to producers and the government are completely paid for by the consumers: </a:t>
            </a:r>
            <a:r>
              <a:rPr lang="en-US" dirty="0">
                <a:solidFill>
                  <a:srgbClr val="0000FF"/>
                </a:solidFill>
              </a:rPr>
              <a:t>net welfare falls</a:t>
            </a:r>
          </a:p>
          <a:p>
            <a:pPr algn="just" eaLnBrk="1" hangingPunct="1">
              <a:spcBef>
                <a:spcPts val="1000"/>
              </a:spcBef>
            </a:pPr>
            <a:r>
              <a:rPr lang="en-US" dirty="0"/>
              <a:t>The distributional effects have political economy consequences: </a:t>
            </a:r>
            <a:r>
              <a:rPr lang="en-US" dirty="0">
                <a:solidFill>
                  <a:srgbClr val="0000FF"/>
                </a:solidFill>
              </a:rPr>
              <a:t>many consumers</a:t>
            </a:r>
            <a:r>
              <a:rPr lang="en-US" dirty="0"/>
              <a:t> suffer a </a:t>
            </a:r>
            <a:r>
              <a:rPr lang="en-US" dirty="0">
                <a:solidFill>
                  <a:srgbClr val="0000FF"/>
                </a:solidFill>
              </a:rPr>
              <a:t>small individual loss</a:t>
            </a:r>
            <a:r>
              <a:rPr lang="en-US" dirty="0"/>
              <a:t>, but a </a:t>
            </a:r>
            <a:r>
              <a:rPr lang="en-US" dirty="0">
                <a:solidFill>
                  <a:srgbClr val="FF0000"/>
                </a:solidFill>
              </a:rPr>
              <a:t>few producers</a:t>
            </a:r>
            <a:r>
              <a:rPr lang="en-US" dirty="0"/>
              <a:t> benefit from a </a:t>
            </a:r>
            <a:r>
              <a:rPr lang="en-US" dirty="0">
                <a:solidFill>
                  <a:srgbClr val="FF0000"/>
                </a:solidFill>
              </a:rPr>
              <a:t>large individual gain</a:t>
            </a:r>
          </a:p>
          <a:p>
            <a:pPr algn="just" eaLnBrk="1" hangingPunct="1">
              <a:spcBef>
                <a:spcPts val="1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  <a:r>
              <a:rPr lang="en-US" dirty="0"/>
              <a:t> it is attractive for producers to </a:t>
            </a:r>
            <a:r>
              <a:rPr lang="en-US" dirty="0">
                <a:solidFill>
                  <a:srgbClr val="FF0000"/>
                </a:solidFill>
              </a:rPr>
              <a:t>invest in lobby groups</a:t>
            </a:r>
            <a:r>
              <a:rPr lang="en-US" dirty="0"/>
              <a:t> to impose trade restrictions, but not for the many consumers to do the same to try to avoid this</a:t>
            </a:r>
          </a:p>
          <a:p>
            <a:pPr algn="just" eaLnBrk="1" hangingPunct="1">
              <a:spcBef>
                <a:spcPts val="1000"/>
              </a:spcBef>
            </a:pPr>
            <a:r>
              <a:rPr lang="en-US" dirty="0"/>
              <a:t>Clearly, politicians should take this into consideration when making their decisions (but it is questionable if they do).</a:t>
            </a:r>
          </a:p>
        </p:txBody>
      </p:sp>
    </p:spTree>
    <p:extLst>
      <p:ext uri="{BB962C8B-B14F-4D97-AF65-F5344CB8AC3E}">
        <p14:creationId xmlns:p14="http://schemas.microsoft.com/office/powerpoint/2010/main" val="9735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auto">
        <a:solidFill>
          <a:srgbClr val="002060"/>
        </a:solidFill>
        <a:ln w="28575">
          <a:solidFill>
            <a:schemeClr val="tx1"/>
          </a:solidFill>
          <a:round/>
          <a:headEnd/>
          <a:tailEnd/>
        </a:ln>
        <a:effectLst/>
        <a:extLs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13634</TotalTime>
  <Words>2224</Words>
  <Application>Microsoft Office PowerPoint</Application>
  <PresentationFormat>On-screen Show (4:3)</PresentationFormat>
  <Paragraphs>485</Paragraphs>
  <Slides>43</Slides>
  <Notes>36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微软雅黑</vt:lpstr>
      <vt:lpstr>ＭＳ Ｐゴシック</vt:lpstr>
      <vt:lpstr>宋体</vt:lpstr>
      <vt:lpstr>Arial</vt:lpstr>
      <vt:lpstr>Book Antiqua</vt:lpstr>
      <vt:lpstr>Calibri</vt:lpstr>
      <vt:lpstr>Century Gothic</vt:lpstr>
      <vt:lpstr>Symbol</vt:lpstr>
      <vt:lpstr>Times New Roman</vt:lpstr>
      <vt:lpstr>Wingdings</vt:lpstr>
      <vt:lpstr>Apothecary</vt:lpstr>
      <vt:lpstr>Trade Policy</vt:lpstr>
      <vt:lpstr>256% tariff on Chinese steel</vt:lpstr>
      <vt:lpstr>Questions</vt:lpstr>
      <vt:lpstr>Outline</vt:lpstr>
      <vt:lpstr>partial equilibrium, small country</vt:lpstr>
      <vt:lpstr>partial equilibrium, small country</vt:lpstr>
      <vt:lpstr>partial equilibrium, small country</vt:lpstr>
      <vt:lpstr>partial equilibrium, small country</vt:lpstr>
      <vt:lpstr>partial equilibrium, small country</vt:lpstr>
      <vt:lpstr>partial equilibrium, large country</vt:lpstr>
      <vt:lpstr>partial equilibrium, Large country</vt:lpstr>
      <vt:lpstr>partial equilibrium, large country</vt:lpstr>
      <vt:lpstr>General equilibrium, small country</vt:lpstr>
      <vt:lpstr>General equilibrium, small country</vt:lpstr>
      <vt:lpstr>General equilibrium, small country</vt:lpstr>
      <vt:lpstr>General equilibrium, small country</vt:lpstr>
      <vt:lpstr>General equilibrium, small country</vt:lpstr>
      <vt:lpstr>General equilibrium, small country</vt:lpstr>
      <vt:lpstr>General equilibrium, small country</vt:lpstr>
      <vt:lpstr>General equilibrium, small country</vt:lpstr>
      <vt:lpstr>general equilibrium, small country</vt:lpstr>
      <vt:lpstr>Offer curve</vt:lpstr>
      <vt:lpstr>General equilibrium, large country</vt:lpstr>
      <vt:lpstr>General equilibrium, large country</vt:lpstr>
      <vt:lpstr>General equilibrium, large country</vt:lpstr>
      <vt:lpstr>General equilibrium, large country</vt:lpstr>
      <vt:lpstr>General equilibrium, large country</vt:lpstr>
      <vt:lpstr>General equilibrium, large country</vt:lpstr>
      <vt:lpstr>General equilibrium, large country</vt:lpstr>
      <vt:lpstr>Summary</vt:lpstr>
      <vt:lpstr>empirical evidence</vt:lpstr>
      <vt:lpstr>Home import demand curve</vt:lpstr>
      <vt:lpstr>Foreign export supply curve</vt:lpstr>
      <vt:lpstr>World equilibrium</vt:lpstr>
      <vt:lpstr>empirical evidence</vt:lpstr>
      <vt:lpstr>BLW (2008): country averages</vt:lpstr>
      <vt:lpstr>BLW (2008): within country across goods</vt:lpstr>
      <vt:lpstr>So…</vt:lpstr>
      <vt:lpstr>Types of tariffs</vt:lpstr>
      <vt:lpstr>Other trade policy measures than tariff</vt:lpstr>
      <vt:lpstr>WTO – World trade organization</vt:lpstr>
      <vt:lpstr>PowerPoint Presentation</vt:lpstr>
      <vt:lpstr>PowerPoint Presentation</vt:lpstr>
    </vt:vector>
  </TitlesOfParts>
  <Company>Aalto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Microfinance </dc:title>
  <dc:creator>Yao</dc:creator>
  <cp:lastModifiedBy>Ledyaeva Svetlana</cp:lastModifiedBy>
  <cp:revision>301</cp:revision>
  <dcterms:created xsi:type="dcterms:W3CDTF">2014-02-23T08:11:33Z</dcterms:created>
  <dcterms:modified xsi:type="dcterms:W3CDTF">2019-01-17T09:31:41Z</dcterms:modified>
</cp:coreProperties>
</file>