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2" r:id="rId3"/>
    <p:sldId id="278" r:id="rId4"/>
    <p:sldId id="279" r:id="rId5"/>
    <p:sldId id="274" r:id="rId6"/>
    <p:sldId id="258" r:id="rId7"/>
    <p:sldId id="276" r:id="rId8"/>
    <p:sldId id="271" r:id="rId9"/>
  </p:sldIdLst>
  <p:sldSz cx="9144000" cy="5715000" type="screen16x1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7">
          <p15:clr>
            <a:srgbClr val="A4A3A4"/>
          </p15:clr>
        </p15:guide>
        <p15:guide id="2" orient="horz" pos="3070">
          <p15:clr>
            <a:srgbClr val="A4A3A4"/>
          </p15:clr>
        </p15:guide>
        <p15:guide id="3" pos="295">
          <p15:clr>
            <a:srgbClr val="A4A3A4"/>
          </p15:clr>
        </p15:guide>
        <p15:guide id="4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BB16A3"/>
    <a:srgbClr val="EF3340"/>
    <a:srgbClr val="FFCD00"/>
    <a:srgbClr val="005EB8"/>
    <a:srgbClr val="FFCDB8"/>
    <a:srgbClr val="FFCF06"/>
    <a:srgbClr val="F8C704"/>
    <a:srgbClr val="EFC002"/>
    <a:srgbClr val="00A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Objects="1">
      <p:cViewPr varScale="1">
        <p:scale>
          <a:sx n="137" d="100"/>
          <a:sy n="137" d="100"/>
        </p:scale>
        <p:origin x="150" y="126"/>
      </p:cViewPr>
      <p:guideLst>
        <p:guide orient="horz" pos="167"/>
        <p:guide orient="horz" pos="3070"/>
        <p:guide pos="295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4" d="100"/>
        <a:sy n="18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39D04D9-2D90-E741-8C77-A958108973E5}" type="datetimeFigureOut">
              <a:rPr lang="en-US"/>
              <a:pPr>
                <a:defRPr/>
              </a:pPr>
              <a:t>11/7/2017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81337A6-C487-9645-B543-6BBD05A1D1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45393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E7B0BA-8FA8-3A4A-9820-CF1299A8B616}" type="datetime1">
              <a:rPr lang="fi-FI"/>
              <a:pPr>
                <a:defRPr/>
              </a:pPr>
              <a:t>7.11.2017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66A5FF2-0573-2649-A39A-26FA52E053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72913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/>
              <a:pPr>
                <a:defRPr/>
              </a:pPr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3682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/>
              <a:pPr>
                <a:defRPr/>
              </a:pPr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0072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/>
              <a:pPr>
                <a:defRPr/>
              </a:pPr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0488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/>
              <a:pPr>
                <a:defRPr/>
              </a:pPr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9063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/>
              <a:pPr>
                <a:defRPr/>
              </a:pPr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6970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/>
              <a:pPr>
                <a:defRPr/>
              </a:pPr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94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/>
              <a:pPr>
                <a:defRPr/>
              </a:pPr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9709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3" y="1417341"/>
            <a:ext cx="8207375" cy="295232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8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960563" cy="160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10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3" y="1417636"/>
            <a:ext cx="8207375" cy="295203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960563" cy="160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22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2" y="1418400"/>
            <a:ext cx="8208000" cy="2952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388448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960563" cy="160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277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3" y="1657740"/>
            <a:ext cx="3319477" cy="269408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3" y="4531740"/>
            <a:ext cx="3319477" cy="486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50000"/>
            <a:ext cx="4629692" cy="5415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pic>
        <p:nvPicPr>
          <p:cNvPr id="6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960563" cy="160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04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3" y="1593555"/>
            <a:ext cx="820737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4"/>
          <p:cNvCxnSpPr/>
          <p:nvPr userDrawn="1"/>
        </p:nvCxnSpPr>
        <p:spPr>
          <a:xfrm>
            <a:off x="468313" y="4873625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473801" cy="9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87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468314" y="1261611"/>
            <a:ext cx="8207374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BB682-87B2-4236-AF78-B49807E7713E}" type="datetime1">
              <a:rPr lang="fi-FI" smtClean="0"/>
              <a:t>7.11.2017</a:t>
            </a:fld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2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473800" cy="9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70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3308" y="265113"/>
            <a:ext cx="8212380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3308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87609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F12C3-4421-43A0-8844-8188FCFDF52F}" type="datetime1">
              <a:rPr lang="fi-FI" smtClean="0"/>
              <a:t>7.11.2017</a:t>
            </a:fld>
            <a:endParaRPr lang="fi-FI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9A8AE-7274-0C4A-AB42-92022833E6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3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473800" cy="9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082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056956" y="5017740"/>
            <a:ext cx="3619500" cy="132292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5056956" y="5150032"/>
            <a:ext cx="3619500" cy="154782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D520173-7D7F-4FBC-A781-33E654CAA422}" type="datetime1">
              <a:rPr lang="fi-FI" smtClean="0"/>
              <a:t>7.11.2017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5056956" y="5304814"/>
            <a:ext cx="3619500" cy="1349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5BCDE0-955E-2A43-932A-046BF80DB9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7" r:id="rId1"/>
    <p:sldLayoutId id="2147484751" r:id="rId2"/>
    <p:sldLayoutId id="2147484753" r:id="rId3"/>
    <p:sldLayoutId id="2147484756" r:id="rId4"/>
    <p:sldLayoutId id="2147484759" r:id="rId5"/>
    <p:sldLayoutId id="2147484762" r:id="rId6"/>
    <p:sldLayoutId id="2147484765" r:id="rId7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Educating for the examined 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Pascale-L. Blyth, Muhammad Imran </a:t>
            </a:r>
            <a:r>
              <a:rPr lang="en-US" dirty="0" smtClean="0"/>
              <a:t>Asghar (</a:t>
            </a:r>
            <a:r>
              <a:rPr lang="en-US" dirty="0" err="1" smtClean="0"/>
              <a:t>A!Venturers</a:t>
            </a:r>
            <a:r>
              <a:rPr lang="en-US" dirty="0" smtClean="0"/>
              <a:t>)</a:t>
            </a:r>
            <a:br>
              <a:rPr lang="en-US" dirty="0" smtClean="0"/>
            </a:b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42009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468313" y="841276"/>
            <a:ext cx="8424167" cy="4608512"/>
          </a:xfrm>
        </p:spPr>
        <p:txBody>
          <a:bodyPr/>
          <a:lstStyle/>
          <a:p>
            <a:pPr algn="r"/>
            <a:r>
              <a:rPr lang="en-US" sz="3600" dirty="0" smtClean="0"/>
              <a:t>“Most learning is </a:t>
            </a:r>
            <a:r>
              <a:rPr lang="en-US" sz="3600" dirty="0"/>
              <a:t>not the result of instruction. It is rather the result </a:t>
            </a:r>
            <a:r>
              <a:rPr lang="en-US" sz="3600" dirty="0" smtClean="0"/>
              <a:t>of unhampered participation </a:t>
            </a:r>
            <a:r>
              <a:rPr lang="en-US" sz="3600" dirty="0"/>
              <a:t>in a </a:t>
            </a:r>
            <a:r>
              <a:rPr lang="en-US" sz="3600" dirty="0" smtClean="0"/>
              <a:t>meaningful setting.” </a:t>
            </a:r>
            <a:br>
              <a:rPr lang="en-US" sz="3600" dirty="0" smtClean="0"/>
            </a:br>
            <a:r>
              <a:rPr lang="en-US" sz="2400" b="0" i="1" dirty="0" smtClean="0"/>
              <a:t>Ivan </a:t>
            </a:r>
            <a:r>
              <a:rPr lang="en-US" sz="2400" b="0" i="1" dirty="0" err="1"/>
              <a:t>Illich</a:t>
            </a:r>
            <a:r>
              <a:rPr lang="en-US" sz="2400" b="0" i="1" dirty="0"/>
              <a:t>, </a:t>
            </a:r>
            <a:r>
              <a:rPr lang="en-US" sz="2400" b="0" i="1" dirty="0" smtClean="0"/>
              <a:t>“</a:t>
            </a:r>
            <a:r>
              <a:rPr lang="en-US" sz="2400" b="0" i="1" dirty="0" err="1" smtClean="0"/>
              <a:t>Deschooling</a:t>
            </a:r>
            <a:r>
              <a:rPr lang="en-US" sz="2400" b="0" i="1" dirty="0" smtClean="0"/>
              <a:t> Society”</a:t>
            </a:r>
            <a:endParaRPr lang="en-US" sz="2400" b="0" i="1" dirty="0"/>
          </a:p>
        </p:txBody>
      </p:sp>
      <p:sp>
        <p:nvSpPr>
          <p:cNvPr id="3" name="Title 6"/>
          <p:cNvSpPr txBox="1">
            <a:spLocks/>
          </p:cNvSpPr>
          <p:nvPr/>
        </p:nvSpPr>
        <p:spPr>
          <a:xfrm>
            <a:off x="468312" y="1273324"/>
            <a:ext cx="8424167" cy="172819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 defTabSz="457200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7200" b="1" kern="1200" spc="-200">
                <a:solidFill>
                  <a:schemeClr val="bg1"/>
                </a:solidFill>
                <a:latin typeface="+mj-lt"/>
                <a:ea typeface="ＭＳ Ｐゴシック" charset="0"/>
                <a:cs typeface="MS PGothic" pitchFamily="34" charset="-128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pPr algn="r"/>
            <a:r>
              <a:rPr lang="en-US" sz="3600" dirty="0" smtClean="0"/>
              <a:t>“The unexamined life is not worth living.” </a:t>
            </a:r>
            <a:br>
              <a:rPr lang="en-US" sz="3600" dirty="0" smtClean="0"/>
            </a:br>
            <a:r>
              <a:rPr lang="en-US" sz="2400" b="0" i="1" dirty="0" smtClean="0"/>
              <a:t>Socrates</a:t>
            </a:r>
            <a:endParaRPr lang="en-US" sz="2400" b="0" i="1" dirty="0"/>
          </a:p>
        </p:txBody>
      </p:sp>
    </p:spTree>
    <p:extLst>
      <p:ext uri="{BB962C8B-B14F-4D97-AF65-F5344CB8AC3E}">
        <p14:creationId xmlns:p14="http://schemas.microsoft.com/office/powerpoint/2010/main" val="3222561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468313" y="841276"/>
            <a:ext cx="8424167" cy="4608512"/>
          </a:xfrm>
        </p:spPr>
        <p:txBody>
          <a:bodyPr/>
          <a:lstStyle/>
          <a:p>
            <a:pPr algn="r"/>
            <a:r>
              <a:rPr lang="en-US" sz="3600" dirty="0" smtClean="0"/>
              <a:t>“University is supposed </a:t>
            </a:r>
            <a:r>
              <a:rPr lang="en-US" sz="3600" dirty="0"/>
              <a:t>to give you not just life skills but training that will allow you to become a productive member of the workforce.”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400" b="0" i="1" dirty="0" smtClean="0"/>
              <a:t>Tomas </a:t>
            </a:r>
            <a:r>
              <a:rPr lang="en-US" sz="2400" b="0" i="1" dirty="0" err="1" smtClean="0"/>
              <a:t>Hirst</a:t>
            </a:r>
            <a:r>
              <a:rPr lang="en-US" sz="2400" b="0" i="1" dirty="0" smtClean="0"/>
              <a:t>, The Guardian, “What</a:t>
            </a:r>
            <a:r>
              <a:rPr lang="fi-FI" sz="2400" b="0" i="1" dirty="0" smtClean="0"/>
              <a:t>’s </a:t>
            </a:r>
            <a:r>
              <a:rPr lang="fi-FI" sz="2400" b="0" i="1" dirty="0" err="1" smtClean="0"/>
              <a:t>the</a:t>
            </a:r>
            <a:r>
              <a:rPr lang="fi-FI" sz="2400" b="0" i="1" dirty="0" smtClean="0"/>
              <a:t> </a:t>
            </a:r>
            <a:r>
              <a:rPr lang="fi-FI" sz="2400" b="0" i="1" dirty="0" err="1" smtClean="0"/>
              <a:t>point</a:t>
            </a:r>
            <a:r>
              <a:rPr lang="fi-FI" sz="2400" b="0" i="1" dirty="0" smtClean="0"/>
              <a:t> of </a:t>
            </a:r>
            <a:r>
              <a:rPr lang="fi-FI" sz="2400" b="0" i="1" dirty="0" err="1" smtClean="0"/>
              <a:t>university</a:t>
            </a:r>
            <a:r>
              <a:rPr lang="fi-FI" sz="2400" b="0" i="1" dirty="0" smtClean="0"/>
              <a:t>?”</a:t>
            </a:r>
            <a:r>
              <a:rPr lang="en-US" sz="2400" b="0" i="1" dirty="0" smtClean="0"/>
              <a:t>”</a:t>
            </a:r>
            <a:endParaRPr lang="en-US" sz="2400" b="0" i="1" dirty="0"/>
          </a:p>
        </p:txBody>
      </p:sp>
      <p:sp>
        <p:nvSpPr>
          <p:cNvPr id="3" name="Title 6"/>
          <p:cNvSpPr txBox="1">
            <a:spLocks/>
          </p:cNvSpPr>
          <p:nvPr/>
        </p:nvSpPr>
        <p:spPr>
          <a:xfrm>
            <a:off x="468312" y="1273324"/>
            <a:ext cx="8424167" cy="172819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 defTabSz="457200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7200" b="1" kern="1200" spc="-200">
                <a:solidFill>
                  <a:schemeClr val="bg1"/>
                </a:solidFill>
                <a:latin typeface="+mj-lt"/>
                <a:ea typeface="ＭＳ Ｐゴシック" charset="0"/>
                <a:cs typeface="MS PGothic" pitchFamily="34" charset="-128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pPr algn="r"/>
            <a:endParaRPr lang="en-US" sz="2400" b="0" i="1" dirty="0"/>
          </a:p>
        </p:txBody>
      </p:sp>
      <p:sp>
        <p:nvSpPr>
          <p:cNvPr id="4" name="Title 6"/>
          <p:cNvSpPr txBox="1">
            <a:spLocks/>
          </p:cNvSpPr>
          <p:nvPr/>
        </p:nvSpPr>
        <p:spPr>
          <a:xfrm>
            <a:off x="179512" y="1777380"/>
            <a:ext cx="8640191" cy="92772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 defTabSz="457200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7200" b="1" kern="1200" spc="-200">
                <a:solidFill>
                  <a:schemeClr val="bg1"/>
                </a:solidFill>
                <a:latin typeface="+mj-lt"/>
                <a:ea typeface="ＭＳ Ｐゴシック" charset="0"/>
                <a:cs typeface="MS PGothic" pitchFamily="34" charset="-128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pPr algn="r"/>
            <a:r>
              <a:rPr lang="en-US" dirty="0" smtClean="0"/>
              <a:t>What’s </a:t>
            </a:r>
            <a:r>
              <a:rPr lang="en-US" dirty="0" err="1" smtClean="0"/>
              <a:t>uni</a:t>
            </a:r>
            <a:r>
              <a:rPr lang="en-US" dirty="0" smtClean="0"/>
              <a:t> for?</a:t>
            </a:r>
            <a:endParaRPr lang="en-US" b="0" i="1" dirty="0"/>
          </a:p>
        </p:txBody>
      </p:sp>
    </p:spTree>
    <p:extLst>
      <p:ext uri="{BB962C8B-B14F-4D97-AF65-F5344CB8AC3E}">
        <p14:creationId xmlns:p14="http://schemas.microsoft.com/office/powerpoint/2010/main" val="650884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468313" y="841276"/>
            <a:ext cx="8424167" cy="4608512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Developing cognitive maps to </a:t>
            </a:r>
            <a:r>
              <a:rPr lang="en-US" sz="3600" dirty="0" err="1" smtClean="0"/>
              <a:t>negociate</a:t>
            </a:r>
            <a:r>
              <a:rPr lang="en-US" sz="3600" dirty="0" smtClean="0"/>
              <a:t> one's life-within-the-world</a:t>
            </a:r>
            <a:br>
              <a:rPr lang="en-US" sz="3600" dirty="0" smtClean="0"/>
            </a:br>
            <a:r>
              <a:rPr lang="en-US" sz="3600" dirty="0" smtClean="0"/>
              <a:t>Doing so involves skills outside the academic</a:t>
            </a:r>
            <a:br>
              <a:rPr lang="en-US" sz="3600" dirty="0" smtClean="0"/>
            </a:br>
            <a:r>
              <a:rPr lang="en-US" sz="3600" dirty="0" smtClean="0"/>
              <a:t>It helps us with the academic too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2400" b="0" i="1" dirty="0"/>
          </a:p>
        </p:txBody>
      </p:sp>
      <p:sp>
        <p:nvSpPr>
          <p:cNvPr id="3" name="Title 6"/>
          <p:cNvSpPr txBox="1">
            <a:spLocks/>
          </p:cNvSpPr>
          <p:nvPr/>
        </p:nvSpPr>
        <p:spPr>
          <a:xfrm>
            <a:off x="468312" y="1273324"/>
            <a:ext cx="8424167" cy="172819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 defTabSz="457200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7200" b="1" kern="1200" spc="-200">
                <a:solidFill>
                  <a:schemeClr val="bg1"/>
                </a:solidFill>
                <a:latin typeface="+mj-lt"/>
                <a:ea typeface="ＭＳ Ｐゴシック" charset="0"/>
                <a:cs typeface="MS PGothic" pitchFamily="34" charset="-128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pPr algn="r"/>
            <a:endParaRPr lang="en-US" sz="2400" b="0" i="1" dirty="0"/>
          </a:p>
        </p:txBody>
      </p:sp>
      <p:sp>
        <p:nvSpPr>
          <p:cNvPr id="4" name="Title 6"/>
          <p:cNvSpPr txBox="1">
            <a:spLocks/>
          </p:cNvSpPr>
          <p:nvPr/>
        </p:nvSpPr>
        <p:spPr>
          <a:xfrm>
            <a:off x="179512" y="1777380"/>
            <a:ext cx="8640191" cy="92772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 defTabSz="457200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7200" b="1" kern="1200" spc="-200">
                <a:solidFill>
                  <a:schemeClr val="bg1"/>
                </a:solidFill>
                <a:latin typeface="+mj-lt"/>
                <a:ea typeface="ＭＳ Ｐゴシック" charset="0"/>
                <a:cs typeface="MS PGothic" pitchFamily="34" charset="-128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pPr algn="r"/>
            <a:r>
              <a:rPr lang="en-US" dirty="0" smtClean="0"/>
              <a:t>What’s </a:t>
            </a:r>
            <a:r>
              <a:rPr lang="en-US" dirty="0" err="1" smtClean="0"/>
              <a:t>uni</a:t>
            </a:r>
            <a:r>
              <a:rPr lang="en-US" dirty="0" smtClean="0"/>
              <a:t> for?</a:t>
            </a:r>
            <a:endParaRPr lang="en-US" b="0" i="1" dirty="0"/>
          </a:p>
        </p:txBody>
      </p:sp>
    </p:spTree>
    <p:extLst>
      <p:ext uri="{BB962C8B-B14F-4D97-AF65-F5344CB8AC3E}">
        <p14:creationId xmlns:p14="http://schemas.microsoft.com/office/powerpoint/2010/main" val="3802496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0" y="2281436"/>
            <a:ext cx="9143479" cy="1224136"/>
          </a:xfrm>
        </p:spPr>
        <p:txBody>
          <a:bodyPr/>
          <a:lstStyle/>
          <a:p>
            <a:pPr algn="ctr"/>
            <a:r>
              <a:rPr lang="fi-FI" dirty="0" smtClean="0"/>
              <a:t>”Go </a:t>
            </a:r>
            <a:r>
              <a:rPr lang="fi-FI" dirty="0" err="1" smtClean="0"/>
              <a:t>beyond</a:t>
            </a:r>
            <a:r>
              <a:rPr lang="fi-FI" dirty="0" smtClean="0"/>
              <a:t> </a:t>
            </a:r>
            <a:r>
              <a:rPr lang="fi-FI" dirty="0" err="1" smtClean="0"/>
              <a:t>school</a:t>
            </a:r>
            <a:r>
              <a:rPr lang="fi-FI" dirty="0" smtClean="0"/>
              <a:t>”</a:t>
            </a:r>
            <a:endParaRPr lang="fi-FI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12440" y="769268"/>
            <a:ext cx="6163248" cy="475315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 defTabSz="457200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7200" b="1" kern="1200" spc="-200">
                <a:solidFill>
                  <a:schemeClr val="bg1"/>
                </a:solidFill>
                <a:latin typeface="+mj-lt"/>
                <a:ea typeface="ＭＳ Ｐゴシック" charset="0"/>
                <a:cs typeface="MS PGothic" pitchFamily="34" charset="-128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pPr algn="r"/>
            <a:r>
              <a:rPr lang="fr-FR" sz="2800" dirty="0" err="1"/>
              <a:t>Community</a:t>
            </a:r>
            <a:r>
              <a:rPr lang="fr-FR" sz="2800" dirty="0"/>
              <a:t> engagement</a:t>
            </a:r>
          </a:p>
          <a:p>
            <a:pPr algn="r"/>
            <a:r>
              <a:rPr lang="fr-FR" sz="2800" dirty="0"/>
              <a:t>Social engagement</a:t>
            </a:r>
          </a:p>
          <a:p>
            <a:pPr algn="r"/>
            <a:r>
              <a:rPr lang="fr-FR" sz="2800" dirty="0" err="1"/>
              <a:t>Political</a:t>
            </a:r>
            <a:r>
              <a:rPr lang="fr-FR" sz="2800" dirty="0"/>
              <a:t> engagement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67544" y="4297660"/>
            <a:ext cx="8676456" cy="1377162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 defTabSz="457200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7200" b="1" kern="1200" spc="-200">
                <a:solidFill>
                  <a:schemeClr val="bg1"/>
                </a:solidFill>
                <a:latin typeface="+mj-lt"/>
                <a:ea typeface="ＭＳ Ｐゴシック" charset="0"/>
                <a:cs typeface="MS PGothic" pitchFamily="34" charset="-128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r>
              <a:rPr lang="fr-FR" sz="2800" dirty="0" err="1" smtClean="0"/>
              <a:t>Community</a:t>
            </a:r>
            <a:r>
              <a:rPr lang="fr-FR" sz="2800" dirty="0" smtClean="0"/>
              <a:t> service (</a:t>
            </a:r>
            <a:r>
              <a:rPr lang="fr-FR" sz="2800" dirty="0" err="1" smtClean="0"/>
              <a:t>e.g</a:t>
            </a:r>
            <a:r>
              <a:rPr lang="fr-FR" sz="2800" dirty="0" smtClean="0"/>
              <a:t>. </a:t>
            </a:r>
            <a:r>
              <a:rPr lang="fr-FR" sz="2800" dirty="0" err="1" smtClean="0"/>
              <a:t>Scientists</a:t>
            </a:r>
            <a:r>
              <a:rPr lang="fr-FR" sz="2800" dirty="0" smtClean="0"/>
              <a:t> In </a:t>
            </a:r>
            <a:r>
              <a:rPr lang="fr-FR" sz="2800" dirty="0" err="1" smtClean="0"/>
              <a:t>Schools</a:t>
            </a:r>
            <a:r>
              <a:rPr lang="fr-FR" sz="2800" dirty="0" smtClean="0"/>
              <a:t>)</a:t>
            </a:r>
            <a:endParaRPr lang="fr-FR" sz="2800" dirty="0"/>
          </a:p>
          <a:p>
            <a:r>
              <a:rPr lang="fr-FR" sz="2800" dirty="0" smtClean="0"/>
              <a:t>Arts and sports (</a:t>
            </a:r>
            <a:r>
              <a:rPr lang="fr-FR" sz="2800" dirty="0" err="1" smtClean="0"/>
              <a:t>e.g</a:t>
            </a:r>
            <a:r>
              <a:rPr lang="fr-FR" sz="2800" dirty="0" smtClean="0"/>
              <a:t>. </a:t>
            </a:r>
            <a:r>
              <a:rPr lang="fr-FR" sz="2800" dirty="0" err="1" smtClean="0"/>
              <a:t>Student</a:t>
            </a:r>
            <a:r>
              <a:rPr lang="fr-FR" sz="2800" dirty="0" smtClean="0"/>
              <a:t> Orchestras)</a:t>
            </a:r>
            <a:endParaRPr lang="fr-FR" sz="2800" dirty="0"/>
          </a:p>
          <a:p>
            <a:r>
              <a:rPr lang="fr-FR" sz="2800" dirty="0" err="1" smtClean="0"/>
              <a:t>Study</a:t>
            </a:r>
            <a:r>
              <a:rPr lang="fr-FR" sz="2800" dirty="0" smtClean="0"/>
              <a:t> </a:t>
            </a:r>
            <a:r>
              <a:rPr lang="fr-FR" sz="2800" dirty="0" err="1" smtClean="0"/>
              <a:t>abroad</a:t>
            </a:r>
            <a:r>
              <a:rPr lang="fr-FR" sz="2800" dirty="0" smtClean="0"/>
              <a:t> (ERASMUS)</a:t>
            </a:r>
            <a:endParaRPr lang="fr-FR" sz="2800" dirty="0"/>
          </a:p>
          <a:p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4174563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9348"/>
            <a:ext cx="9144000" cy="363537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55576" y="5250804"/>
            <a:ext cx="763284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i-FI" sz="2000" b="1" i="1" dirty="0" err="1" smtClean="0">
                <a:solidFill>
                  <a:schemeClr val="bg1"/>
                </a:solidFill>
              </a:rPr>
              <a:t>You’ll</a:t>
            </a:r>
            <a:r>
              <a:rPr lang="fi-FI" sz="2000" b="1" i="1" dirty="0" smtClean="0">
                <a:solidFill>
                  <a:schemeClr val="bg1"/>
                </a:solidFill>
              </a:rPr>
              <a:t> </a:t>
            </a:r>
            <a:r>
              <a:rPr lang="fi-FI" sz="2000" b="1" i="1" dirty="0" err="1" smtClean="0">
                <a:solidFill>
                  <a:schemeClr val="bg1"/>
                </a:solidFill>
              </a:rPr>
              <a:t>be</a:t>
            </a:r>
            <a:r>
              <a:rPr lang="fi-FI" sz="2000" b="1" i="1" dirty="0" smtClean="0">
                <a:solidFill>
                  <a:schemeClr val="bg1"/>
                </a:solidFill>
              </a:rPr>
              <a:t> </a:t>
            </a:r>
            <a:r>
              <a:rPr lang="fi-FI" sz="2000" b="1" i="1" dirty="0" err="1" smtClean="0">
                <a:solidFill>
                  <a:schemeClr val="bg1"/>
                </a:solidFill>
              </a:rPr>
              <a:t>thinking</a:t>
            </a:r>
            <a:r>
              <a:rPr lang="fi-FI" sz="2000" b="1" i="1" dirty="0" smtClean="0">
                <a:solidFill>
                  <a:schemeClr val="bg1"/>
                </a:solidFill>
              </a:rPr>
              <a:t> of </a:t>
            </a:r>
            <a:r>
              <a:rPr lang="fi-FI" sz="2000" b="1" i="1" dirty="0" err="1" smtClean="0">
                <a:solidFill>
                  <a:schemeClr val="bg1"/>
                </a:solidFill>
              </a:rPr>
              <a:t>you</a:t>
            </a:r>
            <a:r>
              <a:rPr lang="fi-FI" sz="2000" b="1" i="1" dirty="0">
                <a:solidFill>
                  <a:schemeClr val="bg1"/>
                </a:solidFill>
              </a:rPr>
              <a:t>!</a:t>
            </a:r>
            <a:endParaRPr lang="en-GB" sz="2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191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08" y="1335670"/>
            <a:ext cx="9211961" cy="4267796"/>
          </a:xfrm>
          <a:prstGeom prst="rect">
            <a:avLst/>
          </a:prstGeom>
        </p:spPr>
      </p:pic>
      <p:sp>
        <p:nvSpPr>
          <p:cNvPr id="13" name="Flowchart: Connector 12"/>
          <p:cNvSpPr/>
          <p:nvPr/>
        </p:nvSpPr>
        <p:spPr>
          <a:xfrm>
            <a:off x="135810" y="1489348"/>
            <a:ext cx="1051814" cy="1008677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4154" y="2417550"/>
            <a:ext cx="133882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0" cap="none" spc="0" dirty="0" smtClean="0">
                <a:ln w="0"/>
                <a:solidFill>
                  <a:schemeClr val="tx1"/>
                </a:solidFill>
              </a:rPr>
              <a:t>20mn</a:t>
            </a:r>
            <a:endParaRPr lang="en-US" sz="3600" b="0" cap="none" spc="0" dirty="0">
              <a:ln w="0"/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75262" y="1985502"/>
            <a:ext cx="368346" cy="2237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683568" y="1561356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57374" y="3792028"/>
            <a:ext cx="45557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0"/>
                <a:solidFill>
                  <a:srgbClr val="BB16A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A!</a:t>
            </a:r>
            <a:endParaRPr lang="en-US" sz="2000" b="1" cap="none" spc="0" dirty="0">
              <a:ln w="0"/>
              <a:solidFill>
                <a:srgbClr val="BB16A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452400" y="1489348"/>
            <a:ext cx="3479640" cy="3960440"/>
          </a:xfrm>
          <a:prstGeom prst="roundRect">
            <a:avLst>
              <a:gd name="adj" fmla="val 2204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list and discuss learning outside </a:t>
            </a:r>
            <a:r>
              <a:rPr lang="en-US" dirty="0" smtClean="0">
                <a:solidFill>
                  <a:schemeClr val="tx1"/>
                </a:solidFill>
              </a:rPr>
              <a:t>university</a:t>
            </a: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What </a:t>
            </a:r>
            <a:r>
              <a:rPr lang="en-US" dirty="0">
                <a:solidFill>
                  <a:schemeClr val="tx1"/>
                </a:solidFill>
              </a:rPr>
              <a:t>have you </a:t>
            </a:r>
            <a:r>
              <a:rPr lang="en-US" dirty="0" smtClean="0">
                <a:solidFill>
                  <a:schemeClr val="tx1"/>
                </a:solidFill>
              </a:rPr>
              <a:t>learnt?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Where?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How has it improved your life</a:t>
            </a:r>
            <a:r>
              <a:rPr lang="fi-FI" dirty="0" smtClean="0">
                <a:solidFill>
                  <a:schemeClr val="tx1"/>
                </a:solidFill>
              </a:rPr>
              <a:t>?</a:t>
            </a:r>
            <a:endParaRPr lang="fi-FI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 smtClean="0">
                <a:solidFill>
                  <a:schemeClr val="tx1"/>
                </a:solidFill>
              </a:rPr>
              <a:t>Reflect</a:t>
            </a:r>
            <a:r>
              <a:rPr lang="fi-FI" dirty="0" smtClean="0">
                <a:solidFill>
                  <a:schemeClr val="tx1"/>
                </a:solidFill>
              </a:rPr>
              <a:t> on </a:t>
            </a:r>
            <a:r>
              <a:rPr lang="fi-FI" dirty="0" err="1" smtClean="0">
                <a:solidFill>
                  <a:schemeClr val="tx1"/>
                </a:solidFill>
              </a:rPr>
              <a:t>how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you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feel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now</a:t>
            </a:r>
            <a:r>
              <a:rPr lang="fi-FI" dirty="0" smtClean="0">
                <a:solidFill>
                  <a:schemeClr val="tx1"/>
                </a:solidFill>
              </a:rPr>
              <a:t> as a </a:t>
            </a:r>
            <a:r>
              <a:rPr lang="fi-FI" dirty="0" err="1" smtClean="0">
                <a:solidFill>
                  <a:schemeClr val="tx1"/>
                </a:solidFill>
              </a:rPr>
              <a:t>result</a:t>
            </a:r>
            <a:endParaRPr lang="fi-FI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 smtClean="0">
                <a:solidFill>
                  <a:schemeClr val="tx1"/>
                </a:solidFill>
              </a:rPr>
              <a:t>What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advice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would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you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give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another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student</a:t>
            </a:r>
            <a:r>
              <a:rPr lang="fi-FI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 smtClean="0">
                <a:solidFill>
                  <a:schemeClr val="tx1"/>
                </a:solidFill>
              </a:rPr>
              <a:t>What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did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you</a:t>
            </a:r>
            <a:r>
              <a:rPr lang="fi-FI" dirty="0" smtClean="0">
                <a:solidFill>
                  <a:schemeClr val="tx1"/>
                </a:solidFill>
              </a:rPr>
              <a:t> miss?</a:t>
            </a:r>
          </a:p>
        </p:txBody>
      </p:sp>
    </p:spTree>
    <p:extLst>
      <p:ext uri="{BB962C8B-B14F-4D97-AF65-F5344CB8AC3E}">
        <p14:creationId xmlns:p14="http://schemas.microsoft.com/office/powerpoint/2010/main" val="3986597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22884"/>
            <a:ext cx="9144000" cy="358140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323528" y="3073524"/>
            <a:ext cx="8207375" cy="1008112"/>
          </a:xfrm>
        </p:spPr>
        <p:txBody>
          <a:bodyPr/>
          <a:lstStyle/>
          <a:p>
            <a:r>
              <a:rPr lang="fi-FI" sz="5400" dirty="0" err="1" smtClean="0">
                <a:solidFill>
                  <a:schemeClr val="tx1"/>
                </a:solidFill>
              </a:rPr>
              <a:t>Thank</a:t>
            </a:r>
            <a:r>
              <a:rPr lang="fi-FI" sz="5400" dirty="0" smtClean="0">
                <a:solidFill>
                  <a:schemeClr val="tx1"/>
                </a:solidFill>
              </a:rPr>
              <a:t> </a:t>
            </a:r>
            <a:r>
              <a:rPr lang="fi-FI" sz="5400" dirty="0" err="1" smtClean="0">
                <a:solidFill>
                  <a:schemeClr val="tx1"/>
                </a:solidFill>
              </a:rPr>
              <a:t>you</a:t>
            </a:r>
            <a:r>
              <a:rPr lang="fi-FI" sz="5400" dirty="0" smtClean="0">
                <a:solidFill>
                  <a:schemeClr val="tx1"/>
                </a:solidFill>
              </a:rPr>
              <a:t>!</a:t>
            </a:r>
            <a:endParaRPr lang="fi-FI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701420"/>
      </p:ext>
    </p:extLst>
  </p:cSld>
  <p:clrMapOvr>
    <a:masterClrMapping/>
  </p:clrMapOvr>
</p:sld>
</file>

<file path=ppt/theme/theme1.xml><?xml version="1.0" encoding="utf-8"?>
<a:theme xmlns:a="http://schemas.openxmlformats.org/drawingml/2006/main" name="Aalto University">
  <a:themeElements>
    <a:clrScheme name="Aalto-insinoori">
      <a:dk1>
        <a:sysClr val="windowText" lastClr="000000"/>
      </a:dk1>
      <a:lt1>
        <a:sysClr val="window" lastClr="FFFFFF"/>
      </a:lt1>
      <a:dk2>
        <a:srgbClr val="BB16A3"/>
      </a:dk2>
      <a:lt2>
        <a:srgbClr val="8C857B"/>
      </a:lt2>
      <a:accent1>
        <a:srgbClr val="BB16A3"/>
      </a:accent1>
      <a:accent2>
        <a:srgbClr val="FFCD00"/>
      </a:accent2>
      <a:accent3>
        <a:srgbClr val="EF3340"/>
      </a:accent3>
      <a:accent4>
        <a:srgbClr val="005EB8"/>
      </a:accent4>
      <a:accent5>
        <a:srgbClr val="8C857B"/>
      </a:accent5>
      <a:accent6>
        <a:srgbClr val="00965E"/>
      </a:accent6>
      <a:hlink>
        <a:srgbClr val="000000"/>
      </a:hlink>
      <a:folHlink>
        <a:srgbClr val="928B81"/>
      </a:folHlink>
    </a:clrScheme>
    <a:fontScheme name="Aalto-yliopis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7" id="{EE9B57FD-A1AE-4C4F-B17B-690F370611A3}" vid="{C0B7D4C6-41EB-4F02-A0B9-29A31D2D679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ENG_EN</Template>
  <TotalTime>7624</TotalTime>
  <Words>183</Words>
  <Application>Microsoft Office PowerPoint</Application>
  <PresentationFormat>On-screen Show (16:10)</PresentationFormat>
  <Paragraphs>34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ＭＳ Ｐゴシック</vt:lpstr>
      <vt:lpstr>ＭＳ Ｐゴシック</vt:lpstr>
      <vt:lpstr>Arial</vt:lpstr>
      <vt:lpstr>Calibri</vt:lpstr>
      <vt:lpstr>Courier New</vt:lpstr>
      <vt:lpstr>Georgia</vt:lpstr>
      <vt:lpstr>Lucida Grande</vt:lpstr>
      <vt:lpstr>ヒラギノ角ゴ Pro W3</vt:lpstr>
      <vt:lpstr>Aalto University</vt:lpstr>
      <vt:lpstr>Educating for the examined life</vt:lpstr>
      <vt:lpstr>“Most learning is not the result of instruction. It is rather the result of unhampered participation in a meaningful setting.”  Ivan Illich, “Deschooling Society”</vt:lpstr>
      <vt:lpstr>“University is supposed to give you not just life skills but training that will allow you to become a productive member of the workforce.”  Tomas Hirst, The Guardian, “What’s the point of university?””</vt:lpstr>
      <vt:lpstr>Developing cognitive maps to negociate one's life-within-the-world Doing so involves skills outside the academic It helps us with the academic too </vt:lpstr>
      <vt:lpstr>”Go beyond school”</vt:lpstr>
      <vt:lpstr>PowerPoint Presentation</vt:lpstr>
      <vt:lpstr>PowerPoint Presentation</vt:lpstr>
      <vt:lpstr>Thank you!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Niittykumpu—A case study in transportation</dc:title>
  <dc:creator>Jensen Patrick</dc:creator>
  <cp:lastModifiedBy>Blyth Pascale</cp:lastModifiedBy>
  <cp:revision>49</cp:revision>
  <cp:lastPrinted>2012-10-17T07:14:15Z</cp:lastPrinted>
  <dcterms:created xsi:type="dcterms:W3CDTF">2015-12-03T18:33:28Z</dcterms:created>
  <dcterms:modified xsi:type="dcterms:W3CDTF">2017-11-07T21:19:58Z</dcterms:modified>
</cp:coreProperties>
</file>