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7" r:id="rId2"/>
    <p:sldId id="382" r:id="rId3"/>
    <p:sldId id="258" r:id="rId4"/>
    <p:sldId id="259" r:id="rId5"/>
    <p:sldId id="260" r:id="rId6"/>
    <p:sldId id="261" r:id="rId7"/>
    <p:sldId id="266" r:id="rId8"/>
    <p:sldId id="268" r:id="rId9"/>
    <p:sldId id="267" r:id="rId10"/>
    <p:sldId id="269" r:id="rId11"/>
    <p:sldId id="270" r:id="rId12"/>
    <p:sldId id="383" r:id="rId13"/>
    <p:sldId id="271" r:id="rId14"/>
    <p:sldId id="272" r:id="rId15"/>
    <p:sldId id="275" r:id="rId16"/>
    <p:sldId id="273" r:id="rId17"/>
    <p:sldId id="274" r:id="rId18"/>
    <p:sldId id="280" r:id="rId19"/>
    <p:sldId id="281" r:id="rId20"/>
    <p:sldId id="279" r:id="rId21"/>
    <p:sldId id="284" r:id="rId22"/>
    <p:sldId id="285" r:id="rId23"/>
    <p:sldId id="385" r:id="rId24"/>
    <p:sldId id="287" r:id="rId25"/>
    <p:sldId id="288" r:id="rId26"/>
    <p:sldId id="289" r:id="rId27"/>
    <p:sldId id="338" r:id="rId28"/>
    <p:sldId id="384" r:id="rId29"/>
    <p:sldId id="295" r:id="rId30"/>
    <p:sldId id="294" r:id="rId31"/>
    <p:sldId id="296" r:id="rId32"/>
    <p:sldId id="290" r:id="rId33"/>
    <p:sldId id="297" r:id="rId34"/>
    <p:sldId id="298" r:id="rId35"/>
    <p:sldId id="300" r:id="rId36"/>
    <p:sldId id="301" r:id="rId37"/>
    <p:sldId id="303" r:id="rId38"/>
    <p:sldId id="304" r:id="rId39"/>
    <p:sldId id="306" r:id="rId40"/>
    <p:sldId id="309" r:id="rId41"/>
    <p:sldId id="310" r:id="rId42"/>
    <p:sldId id="292" r:id="rId43"/>
    <p:sldId id="339" r:id="rId44"/>
    <p:sldId id="312" r:id="rId45"/>
    <p:sldId id="313" r:id="rId46"/>
    <p:sldId id="321" r:id="rId47"/>
    <p:sldId id="322" r:id="rId48"/>
    <p:sldId id="323" r:id="rId49"/>
    <p:sldId id="324" r:id="rId50"/>
    <p:sldId id="325" r:id="rId51"/>
    <p:sldId id="327" r:id="rId52"/>
    <p:sldId id="328" r:id="rId53"/>
    <p:sldId id="329" r:id="rId54"/>
    <p:sldId id="330" r:id="rId55"/>
    <p:sldId id="334" r:id="rId56"/>
    <p:sldId id="341" r:id="rId57"/>
    <p:sldId id="347" r:id="rId58"/>
    <p:sldId id="366" r:id="rId59"/>
    <p:sldId id="367" r:id="rId60"/>
    <p:sldId id="368" r:id="rId61"/>
    <p:sldId id="369" r:id="rId62"/>
    <p:sldId id="370" r:id="rId63"/>
    <p:sldId id="372" r:id="rId64"/>
    <p:sldId id="390" r:id="rId65"/>
    <p:sldId id="391" r:id="rId66"/>
    <p:sldId id="373" r:id="rId67"/>
    <p:sldId id="375" r:id="rId68"/>
    <p:sldId id="374" r:id="rId69"/>
    <p:sldId id="386" r:id="rId70"/>
    <p:sldId id="387" r:id="rId71"/>
    <p:sldId id="395" r:id="rId72"/>
    <p:sldId id="393" r:id="rId73"/>
    <p:sldId id="396" r:id="rId74"/>
    <p:sldId id="394" r:id="rId75"/>
    <p:sldId id="397" r:id="rId76"/>
    <p:sldId id="380" r:id="rId77"/>
    <p:sldId id="381" r:id="rId78"/>
    <p:sldId id="392" r:id="rId7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9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DA186-9C2D-214F-B8D5-4829074CD4B3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B680-2662-A242-B1E9-867E06AC6FB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85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EA7497-54A1-3B45-AA35-FEA76F576EB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39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D23CF-F0B3-4C40-9D6A-12A169AEB5E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24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662A48-B557-A943-B8AC-C3E18F7C7832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2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7B0EDF-2332-0E48-A2A9-17910A49740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89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67C20B-C1DE-5340-B04C-B0933A4FDEB9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16F5C-9D1C-4147-ABC9-CB8C0F4D1BAC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48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A64DFD-5195-F64A-93ED-C6825E9A08F7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6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19D364-1DC9-BC48-9BB9-01CD6CF499B8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39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C7CD90-CACD-F944-B179-FDA7EBA3A51B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29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C1A0AD-2CC5-5F4E-9D09-FCEB3991872B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5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F7DEA7-572C-7142-8D08-8BDC40ABE409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51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8B3C75-9118-AA41-8AD5-C7B262BCD1E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61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82AAB-A6B2-4B41-B7A3-5491FAD334CF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0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1BF6C1-F99C-6042-B2A1-7E81C2A05A8F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669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A2C2C0-B9CF-3446-A3F6-1877F1304EB5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83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9E868-F27A-CA4D-A789-5CF728A087F1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863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68B43-5C38-E641-A7AD-9BB9A9C1FFE6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40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F0F623-31B6-074F-B471-7A8AA41951CF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/>
                <a:cs typeface="Arial"/>
              </a:rPr>
              <a:t>40 events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/>
                <a:cs typeface="Arial"/>
              </a:rPr>
              <a:t>12 hours long at night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/>
                <a:cs typeface="Arial"/>
              </a:rPr>
              <a:t>Louis Plays </a:t>
            </a:r>
            <a:r>
              <a:rPr lang="ja-JP" altLang="en-US" sz="1800" dirty="0">
                <a:latin typeface="Arial"/>
                <a:cs typeface="Arial"/>
              </a:rPr>
              <a:t>“</a:t>
            </a:r>
            <a:r>
              <a:rPr lang="en-US" sz="1800" dirty="0">
                <a:latin typeface="Arial"/>
                <a:cs typeface="Arial"/>
              </a:rPr>
              <a:t>The King</a:t>
            </a:r>
            <a:r>
              <a:rPr lang="ja-JP" altLang="en-US" sz="1800" dirty="0">
                <a:latin typeface="Arial"/>
                <a:cs typeface="Arial"/>
              </a:rPr>
              <a:t>”</a:t>
            </a:r>
            <a:r>
              <a:rPr lang="en-US" sz="1800" dirty="0">
                <a:latin typeface="Arial"/>
                <a:cs typeface="Arial"/>
              </a:rPr>
              <a:t> 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/>
                <a:cs typeface="Arial"/>
              </a:rPr>
              <a:t>He has become too old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098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DB752-0CAF-6648-AFC4-FF3293D33EDC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/>
                <a:cs typeface="Arial"/>
              </a:rPr>
              <a:t>Musician, Jester, Crippled Beggar, Bibulous King, Tipsy Courtier, Town Crier, Barrel-chested Swordsman, Reveler in Wine Mugs, and the Host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214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FE14C8-91DF-F942-88EC-A1EA0DFB2F34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597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AB2B9B-083A-4D4D-9B6A-B7BB5873F8A3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31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069E4D-7BB7-F347-AD6E-C765BC1EBFB5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23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2A0167-3928-D24E-8293-53DE54FF9238}" type="slidenum">
              <a:rPr kumimoji="0" lang="en-US" sz="1200"/>
              <a:pPr/>
              <a:t>7</a:t>
            </a:fld>
            <a:endParaRPr kumimoji="0" lang="en-US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462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D6B3F-77AE-C141-BEA8-DB25A5440310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75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9FA37F-172C-504B-9FA8-88783714C1F0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74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BCEB67-A4FC-5B45-9B29-82E18E8E0486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05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707E6-6B65-8642-9016-39D7F6379A2A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87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768D4A-1871-664F-8FD7-E7A982B6E041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49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Hollander</a:t>
            </a:r>
            <a:r>
              <a:rPr lang="fi-FI" dirty="0"/>
              <a:t>:</a:t>
            </a:r>
            <a:r>
              <a:rPr lang="fi-FI" baseline="0" dirty="0"/>
              <a:t> as a </a:t>
            </a:r>
            <a:r>
              <a:rPr lang="fi-FI" baseline="0" dirty="0" err="1"/>
              <a:t>result</a:t>
            </a:r>
            <a:r>
              <a:rPr lang="fi-FI" baseline="0" dirty="0"/>
              <a:t>: a </a:t>
            </a:r>
            <a:r>
              <a:rPr lang="fi-FI" baseline="0" dirty="0" err="1"/>
              <a:t>difference</a:t>
            </a:r>
            <a:r>
              <a:rPr lang="fi-FI" baseline="0" dirty="0"/>
              <a:t> in </a:t>
            </a:r>
            <a:r>
              <a:rPr lang="fi-FI" baseline="0" dirty="0" err="1"/>
              <a:t>the</a:t>
            </a:r>
            <a:r>
              <a:rPr lang="fi-FI" baseline="0" dirty="0"/>
              <a:t> </a:t>
            </a:r>
            <a:r>
              <a:rPr lang="fi-FI" baseline="0" dirty="0" err="1"/>
              <a:t>way</a:t>
            </a:r>
            <a:r>
              <a:rPr lang="fi-FI" baseline="0" dirty="0"/>
              <a:t> </a:t>
            </a:r>
            <a:r>
              <a:rPr lang="fi-FI" baseline="0" dirty="0" err="1"/>
              <a:t>clothes</a:t>
            </a:r>
            <a:r>
              <a:rPr lang="fi-FI" baseline="0" dirty="0"/>
              <a:t> </a:t>
            </a:r>
            <a:r>
              <a:rPr lang="fi-FI" baseline="0" dirty="0" err="1"/>
              <a:t>were</a:t>
            </a:r>
            <a:r>
              <a:rPr lang="fi-FI" baseline="0" dirty="0"/>
              <a:t> </a:t>
            </a:r>
            <a:r>
              <a:rPr lang="fi-FI" baseline="0" dirty="0" err="1"/>
              <a:t>conceived</a:t>
            </a:r>
            <a:r>
              <a:rPr lang="fi-FI" baseline="0" dirty="0"/>
              <a:t> and made for </a:t>
            </a:r>
            <a:r>
              <a:rPr lang="fi-FI" baseline="0" dirty="0" err="1"/>
              <a:t>the</a:t>
            </a:r>
            <a:r>
              <a:rPr lang="fi-FI" baseline="0" dirty="0"/>
              <a:t> </a:t>
            </a:r>
            <a:r>
              <a:rPr lang="fi-FI" baseline="0" dirty="0" err="1"/>
              <a:t>two</a:t>
            </a:r>
            <a:r>
              <a:rPr lang="fi-FI" baseline="0" dirty="0"/>
              <a:t> </a:t>
            </a:r>
            <a:r>
              <a:rPr lang="fi-FI" baseline="0" dirty="0" err="1"/>
              <a:t>sexes</a:t>
            </a:r>
            <a:r>
              <a:rPr lang="fi-FI" baseline="0" dirty="0"/>
              <a:t> </a:t>
            </a:r>
            <a:r>
              <a:rPr lang="fi-FI" baseline="0" dirty="0" err="1"/>
              <a:t>came</a:t>
            </a:r>
            <a:r>
              <a:rPr lang="fi-FI" baseline="0" dirty="0"/>
              <a:t> into </a:t>
            </a:r>
            <a:r>
              <a:rPr lang="fi-FI" baseline="0" dirty="0" err="1"/>
              <a:t>existence</a:t>
            </a:r>
            <a:r>
              <a:rPr lang="fi-FI" baseline="0" dirty="0"/>
              <a:t> for </a:t>
            </a:r>
            <a:r>
              <a:rPr lang="fi-FI" baseline="0" dirty="0" err="1"/>
              <a:t>the</a:t>
            </a:r>
            <a:r>
              <a:rPr lang="fi-FI" baseline="0" dirty="0"/>
              <a:t> </a:t>
            </a:r>
            <a:r>
              <a:rPr lang="fi-FI" baseline="0" dirty="0" err="1"/>
              <a:t>first</a:t>
            </a:r>
            <a:r>
              <a:rPr lang="fi-FI" baseline="0" dirty="0"/>
              <a:t> </a:t>
            </a:r>
            <a:r>
              <a:rPr lang="fi-FI" baseline="0" dirty="0" err="1"/>
              <a:t>time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9F3A-3CB5-A743-9B04-70C2EDC3CAC3}" type="slidenum">
              <a:rPr lang="fi-FI" smtClean="0"/>
              <a:t>73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3657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449BE2-0280-A94E-88EA-C6EE378BF19A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99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7B07F-5957-544A-B472-3F165695D82F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9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F26F76-3DC6-7840-B828-65F65117817D}" type="slidenum">
              <a:rPr kumimoji="0" lang="en-US" sz="1200"/>
              <a:pPr/>
              <a:t>8</a:t>
            </a:fld>
            <a:endParaRPr kumimoji="0" lang="en-US" sz="120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Lady in </a:t>
            </a:r>
            <a:r>
              <a:rPr lang="fi-FI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waiting</a:t>
            </a: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queen Elizabeth</a:t>
            </a:r>
          </a:p>
          <a:p>
            <a:endParaRPr lang="fi-FI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fi-FI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mistress</a:t>
            </a: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i-FI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aristocratic</a:t>
            </a: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923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34C06F0-D35F-B543-8309-DFEC7B0D652F}" type="slidenum">
              <a:rPr kumimoji="0" lang="en-US" sz="1200"/>
              <a:pPr/>
              <a:t>9</a:t>
            </a:fld>
            <a:endParaRPr kumimoji="0" lang="en-US" sz="120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188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/>
              <a:t>Wheel </a:t>
            </a:r>
            <a:r>
              <a:rPr lang="fi-FI" sz="1200" dirty="0" err="1"/>
              <a:t>farthingale</a:t>
            </a:r>
            <a:r>
              <a:rPr lang="fi-FI" sz="1200" dirty="0"/>
              <a:t> </a:t>
            </a:r>
            <a:r>
              <a:rPr lang="fi-FI" sz="1200" dirty="0" err="1"/>
              <a:t>dissapears</a:t>
            </a:r>
            <a:r>
              <a:rPr lang="fi-FI" sz="1200" dirty="0"/>
              <a:t> </a:t>
            </a:r>
            <a:r>
              <a:rPr lang="fi-FI" sz="1200" dirty="0" err="1"/>
              <a:t>slowly</a:t>
            </a:r>
            <a:endParaRPr lang="fi-FI" sz="1200" dirty="0"/>
          </a:p>
          <a:p>
            <a:r>
              <a:rPr lang="fi-FI" sz="1200" dirty="0" err="1"/>
              <a:t>Waistline</a:t>
            </a:r>
            <a:r>
              <a:rPr lang="fi-FI" sz="1200" dirty="0"/>
              <a:t> is </a:t>
            </a:r>
            <a:r>
              <a:rPr lang="fi-FI" sz="1200" dirty="0" err="1"/>
              <a:t>natural</a:t>
            </a:r>
            <a:endParaRPr lang="fi-FI" sz="1200" dirty="0"/>
          </a:p>
          <a:p>
            <a:r>
              <a:rPr lang="fi-FI" sz="1200" dirty="0" err="1"/>
              <a:t>Notice</a:t>
            </a:r>
            <a:r>
              <a:rPr lang="fi-FI" sz="1200" dirty="0"/>
              <a:t> </a:t>
            </a:r>
            <a:r>
              <a:rPr lang="fi-FI" sz="1200" dirty="0" err="1"/>
              <a:t>separate</a:t>
            </a:r>
            <a:r>
              <a:rPr lang="fi-FI" sz="1200" dirty="0"/>
              <a:t> </a:t>
            </a:r>
            <a:r>
              <a:rPr lang="fi-FI" sz="1200" dirty="0" err="1"/>
              <a:t>linen/lace</a:t>
            </a:r>
            <a:r>
              <a:rPr lang="fi-FI" sz="1200" dirty="0"/>
              <a:t> </a:t>
            </a:r>
            <a:r>
              <a:rPr lang="fi-FI" sz="1200" dirty="0" err="1"/>
              <a:t>cuffs</a:t>
            </a:r>
            <a:endParaRPr lang="fi-FI" sz="1200" dirty="0"/>
          </a:p>
          <a:p>
            <a:r>
              <a:rPr lang="fi-FI" sz="1200" dirty="0" err="1"/>
              <a:t>Collar</a:t>
            </a:r>
            <a:r>
              <a:rPr lang="fi-FI" sz="1200" dirty="0"/>
              <a:t> is </a:t>
            </a:r>
            <a:r>
              <a:rPr lang="fi-FI" sz="1200" dirty="0" err="1"/>
              <a:t>still</a:t>
            </a:r>
            <a:r>
              <a:rPr lang="fi-FI" sz="1200" dirty="0"/>
              <a:t> </a:t>
            </a:r>
          </a:p>
          <a:p>
            <a:pPr marL="0" indent="0">
              <a:buNone/>
            </a:pPr>
            <a:r>
              <a:rPr lang="fi-FI" sz="1200" dirty="0"/>
              <a:t>    </a:t>
            </a:r>
            <a:r>
              <a:rPr lang="fi-FI" sz="1200" dirty="0" err="1"/>
              <a:t>up</a:t>
            </a:r>
            <a:r>
              <a:rPr lang="fi-FI" sz="1200" dirty="0"/>
              <a:t> and </a:t>
            </a:r>
            <a:r>
              <a:rPr lang="fi-FI" sz="1200" dirty="0" err="1"/>
              <a:t>stiff</a:t>
            </a:r>
            <a:endParaRPr lang="fi-FI" sz="1200" dirty="0"/>
          </a:p>
          <a:p>
            <a:pPr marL="0" indent="0">
              <a:buNone/>
            </a:pPr>
            <a:endParaRPr lang="fi-FI" sz="12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9F3A-3CB5-A743-9B04-70C2EDC3CAC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746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31D827-5819-864E-8314-6C94AFD01F35}" type="slidenum">
              <a:rPr kumimoji="0" lang="en-US" sz="1200"/>
              <a:pPr/>
              <a:t>18</a:t>
            </a:fld>
            <a:endParaRPr kumimoji="0"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288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 err="1"/>
              <a:t>There</a:t>
            </a:r>
            <a:r>
              <a:rPr lang="fi-FI" sz="1200" dirty="0"/>
              <a:t> </a:t>
            </a:r>
            <a:r>
              <a:rPr lang="fi-FI" sz="1200" dirty="0" err="1"/>
              <a:t>are</a:t>
            </a:r>
            <a:r>
              <a:rPr lang="fi-FI" sz="1200" dirty="0"/>
              <a:t> no </a:t>
            </a:r>
            <a:r>
              <a:rPr lang="fi-FI" sz="1200" dirty="0" err="1"/>
              <a:t>interlinings</a:t>
            </a:r>
            <a:r>
              <a:rPr lang="fi-FI" sz="1200" dirty="0"/>
              <a:t>, </a:t>
            </a:r>
            <a:r>
              <a:rPr lang="fi-FI" sz="1200" dirty="0" err="1"/>
              <a:t>boning</a:t>
            </a:r>
            <a:r>
              <a:rPr lang="fi-FI" sz="1200" dirty="0"/>
              <a:t> </a:t>
            </a:r>
            <a:r>
              <a:rPr lang="fi-FI" sz="1200" dirty="0" err="1"/>
              <a:t>or</a:t>
            </a:r>
            <a:r>
              <a:rPr lang="fi-FI" sz="1200" dirty="0"/>
              <a:t> </a:t>
            </a:r>
            <a:r>
              <a:rPr lang="fi-FI" sz="1200" dirty="0" err="1"/>
              <a:t>stiffening</a:t>
            </a:r>
            <a:r>
              <a:rPr lang="fi-FI" sz="1200" dirty="0"/>
              <a:t> </a:t>
            </a:r>
            <a:r>
              <a:rPr lang="fi-FI" sz="1200" dirty="0" err="1"/>
              <a:t>so</a:t>
            </a:r>
            <a:r>
              <a:rPr lang="fi-FI" sz="1200" dirty="0"/>
              <a:t> it </a:t>
            </a:r>
            <a:r>
              <a:rPr lang="fi-FI" sz="1200" dirty="0" err="1"/>
              <a:t>was</a:t>
            </a:r>
            <a:r>
              <a:rPr lang="fi-FI" sz="1200" dirty="0"/>
              <a:t> </a:t>
            </a:r>
            <a:r>
              <a:rPr lang="fi-FI" sz="1200" dirty="0" err="1"/>
              <a:t>used</a:t>
            </a:r>
            <a:r>
              <a:rPr lang="fi-FI" sz="1200" dirty="0"/>
              <a:t> </a:t>
            </a:r>
            <a:r>
              <a:rPr lang="fi-FI" sz="1200" dirty="0" err="1"/>
              <a:t>over</a:t>
            </a:r>
            <a:r>
              <a:rPr lang="fi-FI" sz="1200" dirty="0"/>
              <a:t> </a:t>
            </a:r>
            <a:r>
              <a:rPr lang="fi-FI" sz="1200" dirty="0" err="1"/>
              <a:t>stays</a:t>
            </a:r>
            <a:endParaRPr lang="fi-FI" sz="1200" dirty="0"/>
          </a:p>
          <a:p>
            <a:endParaRPr lang="fi-FI" sz="1200" dirty="0"/>
          </a:p>
          <a:p>
            <a:r>
              <a:rPr lang="fi-FI" sz="1200" dirty="0" err="1"/>
              <a:t>Gores</a:t>
            </a:r>
            <a:r>
              <a:rPr lang="fi-FI" sz="1200" dirty="0"/>
              <a:t> in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hem</a:t>
            </a:r>
            <a:r>
              <a:rPr lang="fi-FI" sz="1200" dirty="0"/>
              <a:t> </a:t>
            </a:r>
            <a:r>
              <a:rPr lang="fi-FI" sz="1200" dirty="0" err="1"/>
              <a:t>allows</a:t>
            </a:r>
            <a:r>
              <a:rPr lang="fi-FI" sz="1200" dirty="0"/>
              <a:t> </a:t>
            </a:r>
            <a:r>
              <a:rPr lang="fi-FI" sz="1200" dirty="0" err="1"/>
              <a:t>bigger</a:t>
            </a:r>
            <a:r>
              <a:rPr lang="fi-FI" sz="1200" dirty="0"/>
              <a:t> </a:t>
            </a:r>
            <a:r>
              <a:rPr lang="fi-FI" sz="1200" dirty="0" err="1"/>
              <a:t>circumference</a:t>
            </a:r>
            <a:r>
              <a:rPr lang="fi-FI" sz="1200" dirty="0"/>
              <a:t> for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bum</a:t>
            </a:r>
            <a:r>
              <a:rPr lang="fi-FI" sz="1200" dirty="0"/>
              <a:t> roll and </a:t>
            </a:r>
            <a:r>
              <a:rPr lang="fi-FI" sz="1200" dirty="0" err="1"/>
              <a:t>fathingale</a:t>
            </a:r>
            <a:endParaRPr lang="fi-FI" sz="12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9F3A-3CB5-A743-9B04-70C2EDC3CAC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75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5A1F276-B165-9545-BE1B-1E5CE72CEF97}" type="slidenum">
              <a:rPr kumimoji="0" lang="en-US" sz="1200"/>
              <a:pPr/>
              <a:t>20</a:t>
            </a:fld>
            <a:endParaRPr kumimoji="0"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670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10EE3F-06A7-FC47-AFFD-D08A52D6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6DC949-30E6-A045-85EC-5966328BC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41C0E1-1CBE-4649-8D56-755A5EA1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035242-302C-7142-9FEB-D88CDD0B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D1C1B2-7D07-D741-97CA-280037AB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79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CB4E6D-29AE-B448-B283-462A5593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41B90D2-964F-1C4C-B993-162A90231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80421D-51B1-9D4C-9614-E5D8A09C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3B8EF4-3C22-4245-A4A2-7CEEF3D5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1239E1-FB5B-AB48-B666-4C1C3B3A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502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BE8E513-E0D2-784A-9376-605E3F37E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9401FBC-9722-D041-8EF2-F47D9FEF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2A47F8-9714-8049-8D5A-A5867EA6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A8F5AC-F75E-8C42-9E49-0E6A132D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A30EC3-1B81-5C4F-9103-0590066A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7452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4B24B-8B76-0149-B4ED-FFC8F2E3E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76555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569E6-69CB-3348-8149-BD648BE40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1139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2E4FB1-DCDC-EF4C-820C-222EB496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63E883-4246-5445-8AED-8A6AF8DF7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21AE4C-41F4-9440-96E2-21C0E4E6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7C1416-5F40-F84C-B852-281988F9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6CB0B1-394B-8F41-99E8-4C847B9E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666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6FD099-A889-3F48-A201-AF3B83FF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4CA057-9552-6546-AEAF-D0A24454F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A4B2B5-EC58-FD40-9B52-1FF686DD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504CC2-B23F-EE40-9335-80EA1F43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05BE11-74C9-FA49-8A72-4ACA260B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56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C55CBA-0CD7-714F-924A-F1854F36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C5830F-3ECC-F54F-A2BD-D5455040B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27442A6-D371-5242-A750-FEA2E3ACA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6FE8C4-1EA4-B54B-96D3-183E9F5B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8707E19-801B-0D4A-ABFF-C7023DA2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988CB1-AB80-2743-B216-BCAB5CBF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166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C40C61-C97E-CF41-AF7F-F3ED57C1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6FD8103-EDD8-4645-8413-50193EBFA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53AF9A-348B-A747-80E2-3CF91280F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8A1FE34-FC6B-AE4B-B216-D33570CB7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B8C3C91-206E-534D-9A69-0DB063745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D944E1D-80BE-EC46-B296-FD395262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490EA2C-ABF3-AB4E-8CD6-6A3155E8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2124C4D-2094-464F-BBC7-7D3DAE0D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57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AAFF65-F2F3-9D4B-A973-F3622227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8F5F24-EEFC-B948-82BC-A1909834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0AC1E3-3F81-E34E-8DDC-4AEA6127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F0562DE-4C49-AA49-9330-ABF6797A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14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AF970F6-42FC-8246-A697-12D2894E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83386BF-7E4B-E24D-BD6A-7869384A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E6A8172-4F22-E64B-8BF0-6CCB095A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0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778FC5-E63F-D34F-9EE8-A2F803D9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FA6B80-15F0-914A-A2B0-90F5375D4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EB5ACA6-979E-8F4F-97F8-6D1E41201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995F2F9-3F52-1C45-AC7C-07C522BC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617F5B-FAAA-A946-A865-B9C43C8E0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6C1D02-AD1A-A245-A55F-512B9058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389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FBBDF2-1279-CC4D-B39E-D12C7B1E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F0B70A3-29EF-A149-A78F-480791BEF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9ECF8D5-0AA3-7E43-9FF2-1157741EF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503FF9-2D56-6E41-9746-0A3B4DF0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945B111-736D-DB4E-B958-5CB811C1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A6E48B5-67B4-2C4B-BEDD-DC84E83B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83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58053D2-C93E-0B4E-9729-648FDDB6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1A72770-F1DB-B040-A9A9-FC4A8A8B2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1B8DC9-57EE-E641-9667-268644532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4DD40-CD65-144A-B757-5CB18EFE7DBC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707296-CAE1-0640-A1C1-C9DAD4FFA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EC4F45-8CD1-AB4F-83DE-A4352643D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CD76-22B9-C640-8DB9-85F92E3D5E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59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Period</a:t>
            </a:r>
            <a:r>
              <a:rPr lang="fi-FI" dirty="0"/>
              <a:t> </a:t>
            </a:r>
            <a:r>
              <a:rPr lang="fi-FI" dirty="0" err="1"/>
              <a:t>Costume</a:t>
            </a:r>
            <a:r>
              <a:rPr lang="fi-FI" dirty="0"/>
              <a:t> &amp; Style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Lecture</a:t>
            </a:r>
            <a:r>
              <a:rPr lang="fi-FI" dirty="0"/>
              <a:t> 6 / EARLY 17th CENTURY ENGLAND</a:t>
            </a:r>
          </a:p>
          <a:p>
            <a:r>
              <a:rPr lang="fi-FI" dirty="0"/>
              <a:t>LUDVIG XIV AND FRENCH COURT</a:t>
            </a:r>
          </a:p>
          <a:p>
            <a:r>
              <a:rPr lang="fi-FI" dirty="0"/>
              <a:t>8.3.2022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377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1257" y="747097"/>
            <a:ext cx="5866493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Wheel farthingale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Millstone ruff instead of </a:t>
            </a:r>
            <a:r>
              <a:rPr lang="en-US" sz="2400" dirty="0" err="1">
                <a:latin typeface="Arial" charset="0"/>
              </a:rPr>
              <a:t>medici</a:t>
            </a:r>
            <a:r>
              <a:rPr lang="en-US" sz="2400" dirty="0">
                <a:latin typeface="Arial" charset="0"/>
              </a:rPr>
              <a:t> collar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Wide lace cuffs are in fashion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Handkerchief of fine linen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Notice low neckline to show bosom</a:t>
            </a:r>
          </a:p>
        </p:txBody>
      </p:sp>
      <p:pic>
        <p:nvPicPr>
          <p:cNvPr id="57349" name="Picture 5" descr="Cav031_PaulVanSomerAnneWortley,LadyMortonWheel&amp;Ruff16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5906" y="152400"/>
            <a:ext cx="4540250" cy="6553200"/>
          </a:xfrm>
        </p:spPr>
      </p:pic>
    </p:spTree>
    <p:extLst>
      <p:ext uri="{BB962C8B-B14F-4D97-AF65-F5344CB8AC3E}">
        <p14:creationId xmlns:p14="http://schemas.microsoft.com/office/powerpoint/2010/main" val="19675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304800" y="990601"/>
            <a:ext cx="3675852" cy="4114800"/>
          </a:xfrm>
        </p:spPr>
        <p:txBody>
          <a:bodyPr>
            <a:normAutofit/>
          </a:bodyPr>
          <a:lstStyle/>
          <a:p>
            <a:r>
              <a:rPr lang="fi-FI" sz="2400" dirty="0"/>
              <a:t>King James and Queen Henrietta Maria with </a:t>
            </a:r>
            <a:r>
              <a:rPr lang="fi-FI" sz="2400" dirty="0" err="1"/>
              <a:t>their</a:t>
            </a:r>
            <a:r>
              <a:rPr lang="fi-FI" sz="2400" dirty="0"/>
              <a:t> </a:t>
            </a:r>
            <a:r>
              <a:rPr lang="fi-FI" sz="2400" dirty="0" err="1"/>
              <a:t>son</a:t>
            </a:r>
            <a:r>
              <a:rPr lang="fi-FI" sz="2400" dirty="0"/>
              <a:t> Charles</a:t>
            </a:r>
          </a:p>
          <a:p>
            <a:pPr marL="0" indent="0">
              <a:buNone/>
            </a:pPr>
            <a:r>
              <a:rPr lang="fi-FI" sz="2400" dirty="0" err="1"/>
              <a:t>Engraving</a:t>
            </a:r>
            <a:r>
              <a:rPr lang="fi-FI" sz="2400" dirty="0"/>
              <a:t> </a:t>
            </a:r>
            <a:r>
              <a:rPr lang="fi-FI" sz="2400" dirty="0" err="1"/>
              <a:t>by</a:t>
            </a:r>
            <a:r>
              <a:rPr lang="fi-FI" sz="2400" dirty="0"/>
              <a:t> Simon de </a:t>
            </a:r>
            <a:r>
              <a:rPr lang="fi-FI" sz="2400" dirty="0" err="1"/>
              <a:t>Passe</a:t>
            </a:r>
            <a:r>
              <a:rPr lang="fi-FI" sz="2400" dirty="0"/>
              <a:t> c. 1612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852" y="29114"/>
            <a:ext cx="5468148" cy="68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04800" y="792010"/>
            <a:ext cx="5613561" cy="4114800"/>
          </a:xfrm>
        </p:spPr>
        <p:txBody>
          <a:bodyPr>
            <a:normAutofit/>
          </a:bodyPr>
          <a:lstStyle/>
          <a:p>
            <a:r>
              <a:rPr lang="fi-FI" dirty="0"/>
              <a:t>Charles I c. 1610 </a:t>
            </a:r>
            <a:r>
              <a:rPr lang="fi-FI" dirty="0" err="1"/>
              <a:t>wears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garments</a:t>
            </a:r>
            <a:r>
              <a:rPr lang="fi-FI" dirty="0"/>
              <a:t> as </a:t>
            </a:r>
            <a:r>
              <a:rPr lang="fi-FI" dirty="0" err="1"/>
              <a:t>adults</a:t>
            </a:r>
            <a:endParaRPr lang="fi-FI" dirty="0"/>
          </a:p>
          <a:p>
            <a:r>
              <a:rPr lang="fi-FI" dirty="0" err="1"/>
              <a:t>Knee</a:t>
            </a:r>
            <a:r>
              <a:rPr lang="fi-FI" dirty="0"/>
              <a:t> </a:t>
            </a:r>
            <a:r>
              <a:rPr lang="fi-FI" dirty="0" err="1"/>
              <a:t>length</a:t>
            </a:r>
            <a:r>
              <a:rPr lang="fi-FI" dirty="0"/>
              <a:t> </a:t>
            </a:r>
            <a:r>
              <a:rPr lang="fi-FI" dirty="0" err="1"/>
              <a:t>breeches</a:t>
            </a:r>
            <a:endParaRPr lang="fi-FI" dirty="0"/>
          </a:p>
          <a:p>
            <a:r>
              <a:rPr lang="fi-FI" dirty="0" err="1"/>
              <a:t>Jerkin</a:t>
            </a:r>
            <a:r>
              <a:rPr lang="fi-FI" dirty="0"/>
              <a:t> is </a:t>
            </a:r>
            <a:r>
              <a:rPr lang="fi-FI" dirty="0" err="1"/>
              <a:t>still</a:t>
            </a:r>
            <a:r>
              <a:rPr lang="fi-FI" dirty="0"/>
              <a:t> </a:t>
            </a:r>
            <a:r>
              <a:rPr lang="fi-FI" dirty="0" err="1"/>
              <a:t>quite</a:t>
            </a:r>
            <a:r>
              <a:rPr lang="fi-FI" dirty="0"/>
              <a:t> </a:t>
            </a:r>
            <a:r>
              <a:rPr lang="fi-FI" dirty="0" err="1"/>
              <a:t>stiff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without</a:t>
            </a:r>
            <a:r>
              <a:rPr lang="fi-FI" dirty="0"/>
              <a:t> </a:t>
            </a:r>
            <a:r>
              <a:rPr lang="fi-FI" dirty="0" err="1"/>
              <a:t>beascod</a:t>
            </a:r>
            <a:r>
              <a:rPr lang="fi-FI" dirty="0"/>
              <a:t> </a:t>
            </a:r>
            <a:r>
              <a:rPr lang="fi-FI" dirty="0" err="1"/>
              <a:t>belly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7" y="0"/>
            <a:ext cx="4579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Skannaa 3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28163" y="161986"/>
            <a:ext cx="4248026" cy="9144002"/>
          </a:xfrm>
          <a:prstGeom prst="rect">
            <a:avLst/>
          </a:prstGeom>
        </p:spPr>
      </p:pic>
      <p:pic>
        <p:nvPicPr>
          <p:cNvPr id="6" name="Kuva 5" descr="Skannaa 4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6698" y="380999"/>
            <a:ext cx="3312350" cy="6096001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479470" y="1"/>
            <a:ext cx="7600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Silk bodice, 1610-20</a:t>
            </a:r>
          </a:p>
          <a:p>
            <a:endParaRPr lang="en-GB" sz="2000" dirty="0"/>
          </a:p>
          <a:p>
            <a:r>
              <a:rPr lang="en-GB" sz="2000" dirty="0"/>
              <a:t>Originally coral pink, silver spangles and blue thread</a:t>
            </a:r>
          </a:p>
          <a:p>
            <a:endParaRPr lang="en-GB" sz="2000" dirty="0"/>
          </a:p>
          <a:p>
            <a:r>
              <a:rPr lang="en-GB" sz="2000" dirty="0"/>
              <a:t>Alterations done three times: first to add circumference around the hip, then width was added to the back and third, neckline was altered</a:t>
            </a:r>
          </a:p>
        </p:txBody>
      </p:sp>
    </p:spTree>
    <p:extLst>
      <p:ext uri="{BB962C8B-B14F-4D97-AF65-F5344CB8AC3E}">
        <p14:creationId xmlns:p14="http://schemas.microsoft.com/office/powerpoint/2010/main" val="33656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669340" y="3783521"/>
            <a:ext cx="4998661" cy="2857177"/>
          </a:xfrm>
        </p:spPr>
        <p:txBody>
          <a:bodyPr>
            <a:normAutofit/>
          </a:bodyPr>
          <a:lstStyle/>
          <a:p>
            <a:r>
              <a:rPr lang="fi-FI" dirty="0" err="1"/>
              <a:t>Embroidery</a:t>
            </a:r>
            <a:r>
              <a:rPr lang="fi-FI" dirty="0"/>
              <a:t> and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decoration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done</a:t>
            </a:r>
            <a:r>
              <a:rPr lang="fi-FI" dirty="0"/>
              <a:t> </a:t>
            </a: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sewing</a:t>
            </a:r>
            <a:r>
              <a:rPr lang="fi-FI" dirty="0"/>
              <a:t> the </a:t>
            </a:r>
            <a:r>
              <a:rPr lang="fi-FI" dirty="0" err="1"/>
              <a:t>garment</a:t>
            </a:r>
            <a:r>
              <a:rPr lang="fi-FI" dirty="0"/>
              <a:t> </a:t>
            </a:r>
            <a:r>
              <a:rPr lang="fi-FI" dirty="0" err="1"/>
              <a:t>pieces</a:t>
            </a:r>
            <a:r>
              <a:rPr lang="fi-FI" dirty="0"/>
              <a:t> </a:t>
            </a:r>
            <a:r>
              <a:rPr lang="fi-FI" dirty="0" err="1"/>
              <a:t>together</a:t>
            </a:r>
            <a:endParaRPr lang="fi-FI" dirty="0"/>
          </a:p>
        </p:txBody>
      </p:sp>
      <p:pic>
        <p:nvPicPr>
          <p:cNvPr id="5" name="Kuva 4" descr="Skannaa 5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7709" y="1335536"/>
            <a:ext cx="6464986" cy="4145338"/>
          </a:xfrm>
          <a:prstGeom prst="rect">
            <a:avLst/>
          </a:prstGeom>
        </p:spPr>
      </p:pic>
      <p:pic>
        <p:nvPicPr>
          <p:cNvPr id="6" name="Kuva 5" descr="Skannaa 5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96498" y="-487982"/>
            <a:ext cx="3544345" cy="49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1" y="461433"/>
            <a:ext cx="9143999" cy="1143000"/>
          </a:xfrm>
        </p:spPr>
        <p:txBody>
          <a:bodyPr>
            <a:noAutofit/>
          </a:bodyPr>
          <a:lstStyle/>
          <a:p>
            <a:r>
              <a:rPr lang="fi-FI" sz="2800" dirty="0"/>
              <a:t>Linen </a:t>
            </a:r>
            <a:r>
              <a:rPr lang="fi-FI" sz="2800" dirty="0" err="1"/>
              <a:t>sleeve</a:t>
            </a:r>
            <a:r>
              <a:rPr lang="fi-FI" sz="2800" dirty="0"/>
              <a:t> </a:t>
            </a:r>
            <a:r>
              <a:rPr lang="fi-FI" sz="2800" dirty="0" err="1"/>
              <a:t>panels</a:t>
            </a:r>
            <a:r>
              <a:rPr lang="fi-FI" sz="2800" dirty="0"/>
              <a:t> and </a:t>
            </a:r>
            <a:r>
              <a:rPr lang="fi-FI" sz="2800" dirty="0" err="1"/>
              <a:t>linen</a:t>
            </a:r>
            <a:r>
              <a:rPr lang="fi-FI" sz="2800" dirty="0"/>
              <a:t> </a:t>
            </a:r>
            <a:r>
              <a:rPr lang="fi-FI" sz="2800" dirty="0" err="1"/>
              <a:t>partlet</a:t>
            </a:r>
            <a:r>
              <a:rPr lang="fi-FI" sz="2800" dirty="0"/>
              <a:t> with </a:t>
            </a:r>
            <a:br>
              <a:rPr lang="fi-FI" sz="2800" dirty="0"/>
            </a:br>
            <a:r>
              <a:rPr lang="fi-FI" sz="2800" dirty="0" err="1"/>
              <a:t>silk</a:t>
            </a:r>
            <a:r>
              <a:rPr lang="fi-FI" sz="2800" dirty="0"/>
              <a:t> </a:t>
            </a:r>
            <a:r>
              <a:rPr lang="fi-FI" sz="2800" dirty="0" err="1"/>
              <a:t>embroidery</a:t>
            </a:r>
            <a:br>
              <a:rPr lang="fi-FI" sz="2800" dirty="0"/>
            </a:br>
            <a:r>
              <a:rPr lang="fi-FI" sz="2800" dirty="0" err="1"/>
              <a:t>Used</a:t>
            </a:r>
            <a:r>
              <a:rPr lang="fi-FI" sz="2800" dirty="0"/>
              <a:t> in ”</a:t>
            </a:r>
            <a:r>
              <a:rPr lang="fi-FI" sz="2800" dirty="0" err="1"/>
              <a:t>cheat</a:t>
            </a:r>
            <a:r>
              <a:rPr lang="fi-FI" sz="2800" dirty="0"/>
              <a:t> </a:t>
            </a:r>
            <a:r>
              <a:rPr lang="fi-FI" sz="2800" dirty="0" err="1"/>
              <a:t>waistcoats</a:t>
            </a:r>
            <a:r>
              <a:rPr lang="fi-FI" sz="3200" dirty="0"/>
              <a:t>”  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Skannaa 18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83" y="1981200"/>
            <a:ext cx="7090835" cy="46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8305" y="1676400"/>
            <a:ext cx="5839696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Waist begins to rise around 1615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Collar turns down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Sleeves shorten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Less fullness, softer silhouette</a:t>
            </a:r>
          </a:p>
        </p:txBody>
      </p:sp>
      <p:pic>
        <p:nvPicPr>
          <p:cNvPr id="58373" name="Picture 5" descr="Cav032_GhreeraerdtsGertrudeSadler,LadyAstonLowNeckHighRuff16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2542" y="-1"/>
            <a:ext cx="4261168" cy="6721475"/>
          </a:xfrm>
        </p:spPr>
      </p:pic>
    </p:spTree>
    <p:extLst>
      <p:ext uri="{BB962C8B-B14F-4D97-AF65-F5344CB8AC3E}">
        <p14:creationId xmlns:p14="http://schemas.microsoft.com/office/powerpoint/2010/main" val="4204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304800" y="609600"/>
            <a:ext cx="5854700" cy="5888567"/>
          </a:xfrm>
        </p:spPr>
        <p:txBody>
          <a:bodyPr>
            <a:normAutofit/>
          </a:bodyPr>
          <a:lstStyle/>
          <a:p>
            <a:r>
              <a:rPr lang="fi-FI" dirty="0"/>
              <a:t>Lady </a:t>
            </a:r>
            <a:r>
              <a:rPr lang="fi-FI" dirty="0" err="1"/>
              <a:t>Hunsdon</a:t>
            </a:r>
            <a:r>
              <a:rPr lang="fi-FI" dirty="0"/>
              <a:t> c.1620 </a:t>
            </a:r>
          </a:p>
          <a:p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given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of the </a:t>
            </a:r>
            <a:r>
              <a:rPr lang="fi-FI" dirty="0" err="1"/>
              <a:t>wheel</a:t>
            </a:r>
            <a:r>
              <a:rPr lang="fi-FI" dirty="0"/>
              <a:t> </a:t>
            </a:r>
            <a:r>
              <a:rPr lang="fi-FI" dirty="0" err="1"/>
              <a:t>farthingale</a:t>
            </a:r>
            <a:r>
              <a:rPr lang="fi-FI" dirty="0"/>
              <a:t>, </a:t>
            </a:r>
            <a:r>
              <a:rPr lang="fi-FI" dirty="0" err="1"/>
              <a:t>however</a:t>
            </a:r>
            <a:r>
              <a:rPr lang="fi-FI" dirty="0"/>
              <a:t> </a:t>
            </a:r>
            <a:r>
              <a:rPr lang="fi-FI" dirty="0" err="1"/>
              <a:t>her</a:t>
            </a:r>
            <a:r>
              <a:rPr lang="fi-FI" dirty="0"/>
              <a:t> </a:t>
            </a:r>
            <a:r>
              <a:rPr lang="fi-FI" dirty="0" err="1"/>
              <a:t>waistline</a:t>
            </a:r>
            <a:r>
              <a:rPr lang="fi-FI" dirty="0"/>
              <a:t> is </a:t>
            </a:r>
            <a:r>
              <a:rPr lang="fi-FI" dirty="0" err="1"/>
              <a:t>fashionably</a:t>
            </a:r>
            <a:r>
              <a:rPr lang="fi-FI" dirty="0"/>
              <a:t> </a:t>
            </a:r>
            <a:r>
              <a:rPr lang="fi-FI" dirty="0" err="1"/>
              <a:t>high</a:t>
            </a:r>
            <a:endParaRPr lang="fi-FI" dirty="0"/>
          </a:p>
          <a:p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wears</a:t>
            </a:r>
            <a:r>
              <a:rPr lang="fi-FI" dirty="0"/>
              <a:t> </a:t>
            </a:r>
            <a:r>
              <a:rPr lang="fi-FI" dirty="0" err="1"/>
              <a:t>hanging</a:t>
            </a:r>
            <a:r>
              <a:rPr lang="fi-FI" dirty="0"/>
              <a:t> </a:t>
            </a:r>
            <a:r>
              <a:rPr lang="fi-FI" dirty="0" err="1"/>
              <a:t>sleeves</a:t>
            </a:r>
            <a:r>
              <a:rPr lang="fi-FI" dirty="0"/>
              <a:t>, open </a:t>
            </a:r>
            <a:r>
              <a:rPr lang="fi-FI" dirty="0" err="1"/>
              <a:t>sleeves</a:t>
            </a:r>
            <a:r>
              <a:rPr lang="fi-FI" dirty="0"/>
              <a:t> and ”</a:t>
            </a:r>
            <a:r>
              <a:rPr lang="fi-FI" dirty="0" err="1"/>
              <a:t>cheat</a:t>
            </a:r>
            <a:r>
              <a:rPr lang="fi-FI" dirty="0"/>
              <a:t> </a:t>
            </a:r>
            <a:r>
              <a:rPr lang="fi-FI" dirty="0" err="1"/>
              <a:t>waistcoat</a:t>
            </a:r>
            <a:r>
              <a:rPr lang="fi-FI" dirty="0"/>
              <a:t>”</a:t>
            </a:r>
          </a:p>
          <a:p>
            <a:r>
              <a:rPr lang="fi-FI" dirty="0" err="1"/>
              <a:t>Falling</a:t>
            </a:r>
            <a:r>
              <a:rPr lang="fi-FI" dirty="0"/>
              <a:t> </a:t>
            </a:r>
            <a:r>
              <a:rPr lang="fi-FI" dirty="0" err="1"/>
              <a:t>ruff</a:t>
            </a:r>
            <a:r>
              <a:rPr lang="fi-FI" dirty="0"/>
              <a:t> and </a:t>
            </a:r>
            <a:r>
              <a:rPr lang="fi-FI" dirty="0" err="1"/>
              <a:t>matching</a:t>
            </a:r>
            <a:r>
              <a:rPr lang="fi-FI" dirty="0"/>
              <a:t> </a:t>
            </a:r>
            <a:r>
              <a:rPr lang="fi-FI" dirty="0" err="1"/>
              <a:t>cuffs</a:t>
            </a:r>
            <a:endParaRPr lang="fi-FI" dirty="0"/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Skannaa 1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0" y="0"/>
            <a:ext cx="4279900" cy="69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1981200"/>
            <a:ext cx="4886696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Margaret Layton’s bodice at the V&amp;A in London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Linen and hand embroidered with silk, metal and linen thread</a:t>
            </a:r>
          </a:p>
          <a:p>
            <a:pPr eaLnBrk="1" hangingPunct="1"/>
            <a:endParaRPr lang="en-US" sz="2400" dirty="0">
              <a:latin typeface="Arial" charset="0"/>
            </a:endParaRPr>
          </a:p>
        </p:txBody>
      </p:sp>
      <p:pic>
        <p:nvPicPr>
          <p:cNvPr id="64517" name="Picture 4" descr="Eliz091_ bodice + paint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5722" y="-105569"/>
            <a:ext cx="5105400" cy="7069138"/>
          </a:xfrm>
        </p:spPr>
      </p:pic>
    </p:spTree>
    <p:extLst>
      <p:ext uri="{BB962C8B-B14F-4D97-AF65-F5344CB8AC3E}">
        <p14:creationId xmlns:p14="http://schemas.microsoft.com/office/powerpoint/2010/main" val="12069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032000" y="4588936"/>
            <a:ext cx="5283200" cy="2269064"/>
          </a:xfrm>
        </p:spPr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0" y="5244924"/>
            <a:ext cx="7315200" cy="2080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Look at the </a:t>
            </a:r>
            <a:r>
              <a:rPr lang="fi-FI" dirty="0" err="1"/>
              <a:t>garment</a:t>
            </a:r>
            <a:r>
              <a:rPr lang="fi-FI" dirty="0"/>
              <a:t> </a:t>
            </a:r>
            <a:r>
              <a:rPr lang="fi-FI" dirty="0" err="1"/>
              <a:t>structure</a:t>
            </a:r>
            <a:r>
              <a:rPr lang="fi-FI" dirty="0"/>
              <a:t>,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difference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the </a:t>
            </a:r>
            <a:r>
              <a:rPr lang="fi-FI" dirty="0" err="1"/>
              <a:t>painting</a:t>
            </a:r>
            <a:r>
              <a:rPr lang="fi-FI" dirty="0"/>
              <a:t>?</a:t>
            </a:r>
          </a:p>
        </p:txBody>
      </p:sp>
      <p:pic>
        <p:nvPicPr>
          <p:cNvPr id="5" name="Kuva 4" descr="Skannaa 2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08"/>
          <a:stretch/>
        </p:blipFill>
        <p:spPr>
          <a:xfrm rot="5400000">
            <a:off x="1048366" y="-948744"/>
            <a:ext cx="4812069" cy="6709558"/>
          </a:xfrm>
          <a:prstGeom prst="rect">
            <a:avLst/>
          </a:prstGeom>
        </p:spPr>
      </p:pic>
      <p:pic>
        <p:nvPicPr>
          <p:cNvPr id="6" name="Kuva 5" descr="Skannaa.jpeg">
            <a:extLst>
              <a:ext uri="{FF2B5EF4-FFF2-40B4-BE49-F238E27FC236}">
                <a16:creationId xmlns:a16="http://schemas.microsoft.com/office/drawing/2014/main" id="{51AE7522-E530-EB4A-8EC6-259277462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394" y="79608"/>
            <a:ext cx="4847606" cy="66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64920" y="571624"/>
            <a:ext cx="8519849" cy="6571384"/>
          </a:xfrm>
        </p:spPr>
        <p:txBody>
          <a:bodyPr>
            <a:normAutofit/>
          </a:bodyPr>
          <a:lstStyle/>
          <a:p>
            <a:r>
              <a:rPr lang="en-GB" dirty="0"/>
              <a:t>Early 17</a:t>
            </a:r>
            <a:r>
              <a:rPr lang="en-GB" baseline="30000" dirty="0"/>
              <a:t>th</a:t>
            </a:r>
            <a:r>
              <a:rPr lang="en-GB" dirty="0"/>
              <a:t> Century England:</a:t>
            </a:r>
          </a:p>
          <a:p>
            <a:pPr marL="0" indent="0">
              <a:buNone/>
            </a:pPr>
            <a:r>
              <a:rPr lang="en-GB" dirty="0"/>
              <a:t>	James I and his reign</a:t>
            </a:r>
          </a:p>
          <a:p>
            <a:pPr marL="0" indent="0">
              <a:buNone/>
            </a:pPr>
            <a:r>
              <a:rPr lang="en-GB" dirty="0"/>
              <a:t>	Charles II and his reign </a:t>
            </a:r>
          </a:p>
          <a:p>
            <a:pPr marL="0" indent="0">
              <a:buNone/>
            </a:pPr>
            <a:r>
              <a:rPr lang="en-GB" dirty="0"/>
              <a:t>	Inigo Jones and court masques </a:t>
            </a:r>
          </a:p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Century France:</a:t>
            </a:r>
          </a:p>
          <a:p>
            <a:pPr marL="0" indent="0">
              <a:buNone/>
            </a:pPr>
            <a:r>
              <a:rPr lang="en-GB" dirty="0"/>
              <a:t>	Louis XIV</a:t>
            </a:r>
          </a:p>
        </p:txBody>
      </p:sp>
    </p:spTree>
    <p:extLst>
      <p:ext uri="{BB962C8B-B14F-4D97-AF65-F5344CB8AC3E}">
        <p14:creationId xmlns:p14="http://schemas.microsoft.com/office/powerpoint/2010/main" val="134659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96883" y="-166236"/>
            <a:ext cx="5291119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Portrait of Margaret Leighton, 1620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003" y="1209464"/>
            <a:ext cx="5834742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Surviving piece shows the alterations made to this garment</a:t>
            </a:r>
          </a:p>
        </p:txBody>
      </p:sp>
      <p:sp>
        <p:nvSpPr>
          <p:cNvPr id="2" name="Sisällön paikkamerkki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 descr="Skannaa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395" y="22691"/>
            <a:ext cx="4847606" cy="6698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536" y="3183580"/>
            <a:ext cx="2897663" cy="35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654727" y="4724506"/>
            <a:ext cx="2521196" cy="1979435"/>
          </a:xfrm>
        </p:spPr>
        <p:txBody>
          <a:bodyPr>
            <a:normAutofit/>
          </a:bodyPr>
          <a:lstStyle/>
          <a:p>
            <a:r>
              <a:rPr lang="fi-FI" sz="2400" dirty="0" err="1"/>
              <a:t>Smock</a:t>
            </a:r>
            <a:r>
              <a:rPr lang="fi-FI" sz="2400" dirty="0"/>
              <a:t> is </a:t>
            </a:r>
            <a:r>
              <a:rPr lang="fi-FI" sz="2400" dirty="0" err="1"/>
              <a:t>also</a:t>
            </a:r>
            <a:r>
              <a:rPr lang="fi-FI" sz="2400" dirty="0"/>
              <a:t> </a:t>
            </a:r>
            <a:r>
              <a:rPr lang="fi-FI" sz="2400" dirty="0" err="1"/>
              <a:t>used</a:t>
            </a:r>
            <a:r>
              <a:rPr lang="fi-FI" sz="2400" dirty="0"/>
              <a:t> </a:t>
            </a:r>
            <a:r>
              <a:rPr lang="fi-FI" sz="2400" dirty="0" err="1"/>
              <a:t>instead</a:t>
            </a:r>
            <a:r>
              <a:rPr lang="fi-FI" sz="2400" dirty="0"/>
              <a:t> of </a:t>
            </a:r>
            <a:r>
              <a:rPr lang="fi-FI" sz="2400" dirty="0" err="1"/>
              <a:t>chemise</a:t>
            </a:r>
            <a:endParaRPr lang="fi-FI" sz="240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175923" y="4715686"/>
            <a:ext cx="2971800" cy="1782323"/>
          </a:xfrm>
        </p:spPr>
        <p:txBody>
          <a:bodyPr>
            <a:noAutofit/>
          </a:bodyPr>
          <a:lstStyle/>
          <a:p>
            <a:r>
              <a:rPr lang="fi-FI" sz="2400" dirty="0" err="1"/>
              <a:t>Decoration</a:t>
            </a:r>
            <a:r>
              <a:rPr lang="fi-FI" sz="2400" dirty="0"/>
              <a:t> of the </a:t>
            </a:r>
            <a:r>
              <a:rPr lang="fi-FI" sz="2400" dirty="0" err="1"/>
              <a:t>smock</a:t>
            </a:r>
            <a:r>
              <a:rPr lang="fi-FI" sz="2400" dirty="0"/>
              <a:t> is </a:t>
            </a:r>
            <a:r>
              <a:rPr lang="fi-FI" sz="2400" dirty="0" err="1"/>
              <a:t>visible</a:t>
            </a:r>
            <a:r>
              <a:rPr lang="fi-FI" sz="2400" dirty="0"/>
              <a:t> on the </a:t>
            </a:r>
            <a:r>
              <a:rPr lang="fi-FI" sz="2400" dirty="0" err="1"/>
              <a:t>chest</a:t>
            </a:r>
            <a:r>
              <a:rPr lang="fi-FI" sz="2400" dirty="0"/>
              <a:t> and </a:t>
            </a:r>
            <a:r>
              <a:rPr lang="fi-FI" sz="2400" dirty="0" err="1"/>
              <a:t>around</a:t>
            </a:r>
            <a:r>
              <a:rPr lang="fi-FI" sz="2400" dirty="0"/>
              <a:t> </a:t>
            </a:r>
            <a:r>
              <a:rPr lang="fi-FI" sz="2400" dirty="0" err="1"/>
              <a:t>neck</a:t>
            </a:r>
            <a:endParaRPr lang="fi-FI" sz="2400" dirty="0"/>
          </a:p>
        </p:txBody>
      </p:sp>
      <p:pic>
        <p:nvPicPr>
          <p:cNvPr id="5" name="Kuva 4" descr="Skannaa 12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47828" y="-1223828"/>
            <a:ext cx="4200832" cy="6648488"/>
          </a:xfrm>
          <a:prstGeom prst="rect">
            <a:avLst/>
          </a:prstGeom>
        </p:spPr>
      </p:pic>
      <p:pic>
        <p:nvPicPr>
          <p:cNvPr id="6" name="Kuva 5" descr="Skannaa 13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988" y="2267365"/>
            <a:ext cx="3261212" cy="45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304800"/>
            <a:ext cx="4648200" cy="1981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" charset="0"/>
              </a:rPr>
              <a:t>William Larkin George Villiers, 1st Duke of Buckingham, 1616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27866" y="2514600"/>
            <a:ext cx="6464134" cy="411480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Very strong  supporter of King James.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When he is killed, his sons are raised by James I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Villiers wears </a:t>
            </a:r>
            <a:r>
              <a:rPr lang="en-US" sz="1800" u="sng" dirty="0">
                <a:latin typeface="Arial" charset="0"/>
              </a:rPr>
              <a:t>a doublet that is more high waisted </a:t>
            </a:r>
            <a:r>
              <a:rPr lang="en-US" sz="1800" dirty="0">
                <a:latin typeface="Arial" charset="0"/>
              </a:rPr>
              <a:t>and an elaborate plate collar with his breeches.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He wears the remnants of a </a:t>
            </a:r>
            <a:r>
              <a:rPr lang="en-US" sz="1800" dirty="0" err="1">
                <a:latin typeface="Arial" charset="0"/>
              </a:rPr>
              <a:t>simar</a:t>
            </a:r>
            <a:r>
              <a:rPr lang="en-US" sz="1800" dirty="0">
                <a:latin typeface="Arial" charset="0"/>
              </a:rPr>
              <a:t> coat with hanging sleeves under his black velvet cape.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New high heeled shoes with </a:t>
            </a:r>
            <a:r>
              <a:rPr lang="en-US" sz="1800" dirty="0" err="1">
                <a:latin typeface="Arial" charset="0"/>
              </a:rPr>
              <a:t>pom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pom</a:t>
            </a:r>
            <a:r>
              <a:rPr lang="en-US" sz="1800" dirty="0">
                <a:latin typeface="Arial" charset="0"/>
              </a:rPr>
              <a:t> rosettes</a:t>
            </a:r>
          </a:p>
        </p:txBody>
      </p:sp>
      <p:pic>
        <p:nvPicPr>
          <p:cNvPr id="70661" name="Picture 5" descr="Cav004B_WillLarkinGeorgeVilliers,1stDukeBuckinghamInCourtProtrait16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228600"/>
            <a:ext cx="3733800" cy="6400800"/>
          </a:xfrm>
        </p:spPr>
      </p:pic>
    </p:spTree>
    <p:extLst>
      <p:ext uri="{BB962C8B-B14F-4D97-AF65-F5344CB8AC3E}">
        <p14:creationId xmlns:p14="http://schemas.microsoft.com/office/powerpoint/2010/main" val="13373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04800" y="316034"/>
            <a:ext cx="5283530" cy="5779967"/>
          </a:xfrm>
        </p:spPr>
        <p:txBody>
          <a:bodyPr/>
          <a:lstStyle/>
          <a:p>
            <a:r>
              <a:rPr lang="fi-FI" dirty="0" err="1"/>
              <a:t>Portrait</a:t>
            </a:r>
            <a:r>
              <a:rPr lang="fi-FI" dirty="0"/>
              <a:t> of an </a:t>
            </a:r>
            <a:r>
              <a:rPr lang="fi-FI" dirty="0" err="1"/>
              <a:t>unknown</a:t>
            </a:r>
            <a:r>
              <a:rPr lang="fi-FI" dirty="0"/>
              <a:t> </a:t>
            </a:r>
            <a:r>
              <a:rPr lang="fi-FI" dirty="0" err="1"/>
              <a:t>aristocrat</a:t>
            </a:r>
            <a:r>
              <a:rPr lang="fi-FI" dirty="0"/>
              <a:t> 1610-20</a:t>
            </a:r>
          </a:p>
          <a:p>
            <a:r>
              <a:rPr lang="fi-FI" dirty="0" err="1"/>
              <a:t>Collar</a:t>
            </a:r>
            <a:r>
              <a:rPr lang="fi-FI" dirty="0"/>
              <a:t> made of </a:t>
            </a:r>
            <a:r>
              <a:rPr lang="fi-FI" dirty="0" err="1"/>
              <a:t>fine</a:t>
            </a:r>
            <a:r>
              <a:rPr lang="fi-FI" dirty="0"/>
              <a:t> </a:t>
            </a:r>
            <a:r>
              <a:rPr lang="fi-FI" dirty="0" err="1"/>
              <a:t>lace</a:t>
            </a:r>
            <a:endParaRPr lang="fi-FI" dirty="0"/>
          </a:p>
          <a:p>
            <a:r>
              <a:rPr lang="fi-FI" dirty="0" err="1"/>
              <a:t>Medallion</a:t>
            </a:r>
            <a:r>
              <a:rPr lang="fi-FI" dirty="0"/>
              <a:t> </a:t>
            </a:r>
            <a:r>
              <a:rPr lang="fi-FI" dirty="0" err="1"/>
              <a:t>visible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long </a:t>
            </a:r>
            <a:r>
              <a:rPr lang="fi-FI" dirty="0" err="1"/>
              <a:t>slash</a:t>
            </a:r>
            <a:endParaRPr lang="fi-FI" dirty="0"/>
          </a:p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10908" r="4444" b="7187"/>
          <a:stretch/>
        </p:blipFill>
        <p:spPr>
          <a:xfrm>
            <a:off x="5588330" y="316034"/>
            <a:ext cx="5079670" cy="63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5086012" y="0"/>
            <a:ext cx="6096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Richard Sackville,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Earl of Dorset 1616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64356" y="1371600"/>
            <a:ext cx="6354402" cy="4984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Large paned breeches, short jerkin over the doublet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Transitional plate collar is form between ruff and falling collar</a:t>
            </a: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r>
              <a:rPr lang="en-US" sz="2400" dirty="0">
                <a:latin typeface="Arial" charset="0"/>
              </a:rPr>
              <a:t> Note high heeled shoes with</a:t>
            </a:r>
          </a:p>
          <a:p>
            <a:pPr marL="0" indent="0">
              <a:buNone/>
            </a:pPr>
            <a:r>
              <a:rPr lang="en-US" sz="2400" dirty="0">
                <a:latin typeface="Arial" charset="0"/>
              </a:rPr>
              <a:t> pom-poms and decorated socks</a:t>
            </a: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r>
              <a:rPr lang="en-US" sz="2400" dirty="0">
                <a:latin typeface="Arial" charset="0"/>
              </a:rPr>
              <a:t>- Knitted and embroidered socks became highly fashionable </a:t>
            </a: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83" y="0"/>
            <a:ext cx="362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42130" y="128166"/>
            <a:ext cx="6096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buff jerkin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42129" y="1619602"/>
            <a:ext cx="6581166" cy="447639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Depicts a young man in a Cavalier hat with wide brim </a:t>
            </a:r>
          </a:p>
          <a:p>
            <a:pPr eaLnBrk="1" hangingPunct="1"/>
            <a:r>
              <a:rPr lang="en-US" sz="2200" dirty="0">
                <a:latin typeface="Arial" charset="0"/>
              </a:rPr>
              <a:t>He wears a buff jerkin made of suede leather. It is lightweight and protective armor for daily wear</a:t>
            </a:r>
          </a:p>
          <a:p>
            <a:pPr eaLnBrk="1" hangingPunct="1"/>
            <a:r>
              <a:rPr lang="en-US" sz="2200" dirty="0">
                <a:latin typeface="Arial" charset="0"/>
              </a:rPr>
              <a:t>Buff jerkins are used mostly in the Low Countries, Germany and Scandinavia</a:t>
            </a:r>
          </a:p>
          <a:p>
            <a:pPr eaLnBrk="1" hangingPunct="1"/>
            <a:r>
              <a:rPr lang="en-US" sz="2200" dirty="0">
                <a:latin typeface="Arial" charset="0"/>
              </a:rPr>
              <a:t>She wears a plate ruff</a:t>
            </a:r>
          </a:p>
        </p:txBody>
      </p:sp>
      <p:pic>
        <p:nvPicPr>
          <p:cNvPr id="80901" name="Picture 5" descr="Cav003_HalsYonkerRampBuffJerkin16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870" y="304800"/>
            <a:ext cx="4352925" cy="6248400"/>
          </a:xfrm>
        </p:spPr>
      </p:pic>
    </p:spTree>
    <p:extLst>
      <p:ext uri="{BB962C8B-B14F-4D97-AF65-F5344CB8AC3E}">
        <p14:creationId xmlns:p14="http://schemas.microsoft.com/office/powerpoint/2010/main" val="30436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5629576" y="76200"/>
            <a:ext cx="5791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An extant buff jerkin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29576" y="1828800"/>
            <a:ext cx="6305750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This extant garment shows the tough leather jerkin with silver buckles down the front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Silver ribbon around the sleeves giving them a hint of a chain </a:t>
            </a:r>
            <a:r>
              <a:rPr lang="en-US" sz="2400" dirty="0" err="1">
                <a:latin typeface="Arial" charset="0"/>
              </a:rPr>
              <a:t>maille</a:t>
            </a:r>
            <a:r>
              <a:rPr lang="en-US" sz="2400" dirty="0">
                <a:latin typeface="Arial" charset="0"/>
              </a:rPr>
              <a:t> look.</a:t>
            </a:r>
          </a:p>
        </p:txBody>
      </p:sp>
      <p:pic>
        <p:nvPicPr>
          <p:cNvPr id="81925" name="Picture 5" descr="Cav009_BuffLeatherJerkinSilverBuckes,braid1620-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682" y="76200"/>
            <a:ext cx="4594225" cy="6705600"/>
          </a:xfrm>
        </p:spPr>
      </p:pic>
    </p:spTree>
    <p:extLst>
      <p:ext uri="{BB962C8B-B14F-4D97-AF65-F5344CB8AC3E}">
        <p14:creationId xmlns:p14="http://schemas.microsoft.com/office/powerpoint/2010/main" val="13268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46" r="-11546"/>
          <a:stretch>
            <a:fillRect/>
          </a:stretch>
        </p:blipFill>
        <p:spPr>
          <a:xfrm>
            <a:off x="1373619" y="158389"/>
            <a:ext cx="4760436" cy="6591373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907902" y="1981200"/>
            <a:ext cx="4531499" cy="4114800"/>
          </a:xfrm>
        </p:spPr>
        <p:txBody>
          <a:bodyPr/>
          <a:lstStyle/>
          <a:p>
            <a:pPr marL="0" indent="0">
              <a:buNone/>
            </a:pPr>
            <a:r>
              <a:rPr lang="fi-FI" dirty="0" err="1"/>
              <a:t>Buff</a:t>
            </a:r>
            <a:r>
              <a:rPr lang="fi-FI" dirty="0"/>
              <a:t> </a:t>
            </a:r>
            <a:r>
              <a:rPr lang="fi-FI" dirty="0" err="1"/>
              <a:t>jerkin</a:t>
            </a:r>
            <a:r>
              <a:rPr lang="fi-FI" dirty="0"/>
              <a:t> of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i-FI" dirty="0"/>
              <a:t>Gustav II Adolf, </a:t>
            </a:r>
            <a:r>
              <a:rPr lang="fi-FI" dirty="0" err="1"/>
              <a:t>circa</a:t>
            </a:r>
            <a:r>
              <a:rPr lang="fi-FI" dirty="0"/>
              <a:t>  1620  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5907901" y="5939054"/>
            <a:ext cx="422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Livrustkammaren</a:t>
            </a:r>
            <a:r>
              <a:rPr lang="fi-FI" dirty="0"/>
              <a:t>, Royal </a:t>
            </a:r>
            <a:r>
              <a:rPr lang="fi-FI" dirty="0" err="1"/>
              <a:t>Armoury</a:t>
            </a:r>
            <a:r>
              <a:rPr lang="fi-FI" dirty="0"/>
              <a:t>, Stockholm </a:t>
            </a:r>
          </a:p>
        </p:txBody>
      </p:sp>
    </p:spTree>
    <p:extLst>
      <p:ext uri="{BB962C8B-B14F-4D97-AF65-F5344CB8AC3E}">
        <p14:creationId xmlns:p14="http://schemas.microsoft.com/office/powerpoint/2010/main" val="10008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 t="21975" b="7351"/>
          <a:stretch/>
        </p:blipFill>
        <p:spPr>
          <a:xfrm>
            <a:off x="1805258" y="616136"/>
            <a:ext cx="5350615" cy="5664530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1805257" y="6287202"/>
            <a:ext cx="408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Judith</a:t>
            </a:r>
            <a:r>
              <a:rPr lang="fi-FI" dirty="0"/>
              <a:t> </a:t>
            </a:r>
            <a:r>
              <a:rPr lang="fi-FI" dirty="0" err="1"/>
              <a:t>Leyster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Jolly</a:t>
            </a:r>
            <a:r>
              <a:rPr lang="fi-FI" dirty="0"/>
              <a:t> </a:t>
            </a:r>
            <a:r>
              <a:rPr lang="fi-FI" dirty="0" err="1"/>
              <a:t>Drinker</a:t>
            </a:r>
            <a:r>
              <a:rPr lang="fi-FI" dirty="0"/>
              <a:t>, 1629</a:t>
            </a:r>
          </a:p>
        </p:txBody>
      </p:sp>
    </p:spTree>
    <p:extLst>
      <p:ext uri="{BB962C8B-B14F-4D97-AF65-F5344CB8AC3E}">
        <p14:creationId xmlns:p14="http://schemas.microsoft.com/office/powerpoint/2010/main" val="30554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483" y="152400"/>
            <a:ext cx="6096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Cavalier Look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35482" y="1514918"/>
            <a:ext cx="7037961" cy="5060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Portrait of Henry Duke of Lorraine, 1631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>
                <a:latin typeface="Arial" charset="0"/>
              </a:rPr>
              <a:t>Falling band collar </a:t>
            </a:r>
            <a:r>
              <a:rPr lang="en-US" sz="2400" dirty="0">
                <a:latin typeface="Arial" charset="0"/>
              </a:rPr>
              <a:t>with lace edge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Longer hair and small Van </a:t>
            </a:r>
            <a:r>
              <a:rPr lang="en-US" sz="2400" dirty="0" err="1">
                <a:latin typeface="Arial" charset="0"/>
              </a:rPr>
              <a:t>Dyck</a:t>
            </a:r>
            <a:r>
              <a:rPr lang="en-US" sz="2400" dirty="0">
                <a:latin typeface="Arial" charset="0"/>
              </a:rPr>
              <a:t> pointed beard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>
                <a:latin typeface="Arial" charset="0"/>
              </a:rPr>
              <a:t>Doublet and jerkin </a:t>
            </a:r>
            <a:r>
              <a:rPr lang="en-US" sz="2400" dirty="0">
                <a:latin typeface="Arial" charset="0"/>
              </a:rPr>
              <a:t>with slashes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>
                <a:latin typeface="Arial" charset="0"/>
              </a:rPr>
              <a:t>Venetian breeches </a:t>
            </a:r>
            <a:r>
              <a:rPr lang="en-US" sz="2400" dirty="0">
                <a:latin typeface="Arial" charset="0"/>
              </a:rPr>
              <a:t>with ribbon appliques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>
                <a:latin typeface="Arial" charset="0"/>
              </a:rPr>
              <a:t>Boots with turned down cuff </a:t>
            </a:r>
            <a:r>
              <a:rPr lang="en-US" sz="2400" dirty="0">
                <a:latin typeface="Arial" charset="0"/>
              </a:rPr>
              <a:t>showing the red lining</a:t>
            </a:r>
          </a:p>
        </p:txBody>
      </p:sp>
      <p:pic>
        <p:nvPicPr>
          <p:cNvPr id="92165" name="Picture 5" descr="Cav012_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0517" y="152400"/>
            <a:ext cx="2981325" cy="6553200"/>
          </a:xfrm>
        </p:spPr>
      </p:pic>
    </p:spTree>
    <p:extLst>
      <p:ext uri="{BB962C8B-B14F-4D97-AF65-F5344CB8AC3E}">
        <p14:creationId xmlns:p14="http://schemas.microsoft.com/office/powerpoint/2010/main" val="17739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77772" y="38099"/>
            <a:ext cx="53793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Helvetica" charset="0"/>
              </a:rPr>
              <a:t>1603 Death of Queen Elizabeth</a:t>
            </a:r>
            <a:br>
              <a:rPr lang="en-US" sz="2800" dirty="0">
                <a:latin typeface="Helvetica" charset="0"/>
              </a:rPr>
            </a:br>
            <a:endParaRPr lang="en-US" sz="2800" dirty="0">
              <a:latin typeface="Helvetica" charset="0"/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69146" y="609599"/>
            <a:ext cx="6388924" cy="611187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90000"/>
              </a:lnSpc>
            </a:pP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James VI of Scotland is James I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Stuart Dynasty</a:t>
            </a:r>
          </a:p>
          <a:p>
            <a:pPr marL="0" indent="0">
              <a:buNone/>
            </a:pP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2400" dirty="0">
                <a:latin typeface="Arial"/>
                <a:cs typeface="Arial"/>
              </a:rPr>
              <a:t>Elizabeth</a:t>
            </a:r>
            <a:r>
              <a:rPr lang="ja-JP" altLang="en-US" sz="2400" dirty="0">
                <a:latin typeface="Arial"/>
                <a:cs typeface="Arial"/>
              </a:rPr>
              <a:t>’</a:t>
            </a:r>
            <a:r>
              <a:rPr lang="en-US" altLang="ja-JP" sz="2400" dirty="0">
                <a:latin typeface="Arial"/>
                <a:cs typeface="Arial"/>
              </a:rPr>
              <a:t>s Ladies in Waiting at her funeral</a:t>
            </a:r>
          </a:p>
          <a:p>
            <a:pPr marL="0" indent="0">
              <a:buNone/>
            </a:pPr>
            <a:r>
              <a:rPr lang="en-US" altLang="ja-JP" sz="2400" dirty="0">
                <a:latin typeface="Arial"/>
                <a:cs typeface="Arial"/>
              </a:rPr>
              <a:t>   in 1603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8613" name="Picture 5" descr="Eliz062_WillCamdenDeathElizLadiesWaiting160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10" y="809080"/>
            <a:ext cx="5697893" cy="5712913"/>
          </a:xfrm>
        </p:spPr>
      </p:pic>
    </p:spTree>
    <p:extLst>
      <p:ext uri="{BB962C8B-B14F-4D97-AF65-F5344CB8AC3E}">
        <p14:creationId xmlns:p14="http://schemas.microsoft.com/office/powerpoint/2010/main" val="1549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829301" y="1981200"/>
            <a:ext cx="6130088" cy="4114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King of England 1625 – 1649 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Married Henrietta Maria of France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has the new Cavalier look: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Dyck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beard, moustaches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Falling band collar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Doublet longer, especially the flaps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Venetian breeches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Boots become fashionable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Long gloves 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26" y="-332509"/>
            <a:ext cx="4458797" cy="729879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6321632" y="264410"/>
            <a:ext cx="32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Charles I of England</a:t>
            </a:r>
          </a:p>
        </p:txBody>
      </p:sp>
    </p:spTree>
    <p:extLst>
      <p:ext uri="{BB962C8B-B14F-4D97-AF65-F5344CB8AC3E}">
        <p14:creationId xmlns:p14="http://schemas.microsoft.com/office/powerpoint/2010/main" val="30013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5293895" y="0"/>
            <a:ext cx="7002379" cy="2133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King Charles I of England by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Van Dyck, 1635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11513" y="2181392"/>
            <a:ext cx="6808034" cy="4222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With the constant revisiting of plague in the cities, the gentry flee to the countryside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Charles wears long hair, and a Van </a:t>
            </a:r>
            <a:r>
              <a:rPr lang="en-US" sz="2000" dirty="0" err="1">
                <a:latin typeface="Arial" charset="0"/>
              </a:rPr>
              <a:t>Dyck</a:t>
            </a:r>
            <a:r>
              <a:rPr lang="en-US" sz="2000" dirty="0">
                <a:latin typeface="Arial" charset="0"/>
              </a:rPr>
              <a:t> pointed beard.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A Cavalier </a:t>
            </a:r>
            <a:r>
              <a:rPr lang="en-US" sz="2000" u="sng" dirty="0">
                <a:latin typeface="Arial" charset="0"/>
              </a:rPr>
              <a:t>wide brim hat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u="sng" dirty="0">
                <a:latin typeface="Arial" charset="0"/>
              </a:rPr>
              <a:t>A satin jerkin with a falling band collar </a:t>
            </a:r>
            <a:r>
              <a:rPr lang="en-US" sz="2000" dirty="0">
                <a:latin typeface="Arial" charset="0"/>
              </a:rPr>
              <a:t>edged in lace.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A leather baldric to hold his sword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u="sng" dirty="0">
                <a:latin typeface="Arial" charset="0"/>
              </a:rPr>
              <a:t>Red Venetians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Nether hose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u="sng" dirty="0">
                <a:latin typeface="Arial" charset="0"/>
              </a:rPr>
              <a:t>Soft leather boots </a:t>
            </a:r>
            <a:r>
              <a:rPr lang="en-US" sz="2000" dirty="0">
                <a:latin typeface="Arial" charset="0"/>
              </a:rPr>
              <a:t>with spurs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A walking stick is the new popular accessory</a:t>
            </a:r>
          </a:p>
        </p:txBody>
      </p:sp>
      <p:pic>
        <p:nvPicPr>
          <p:cNvPr id="93189" name="Picture 5" descr="Cav016_VanDykeChasISatinJerkinBaldrickVenetians16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864" y="266700"/>
            <a:ext cx="4175125" cy="6324600"/>
          </a:xfrm>
        </p:spPr>
      </p:pic>
    </p:spTree>
    <p:extLst>
      <p:ext uri="{BB962C8B-B14F-4D97-AF65-F5344CB8AC3E}">
        <p14:creationId xmlns:p14="http://schemas.microsoft.com/office/powerpoint/2010/main" val="13444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0" y="327342"/>
            <a:ext cx="47625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Cavalier -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Maria Louisa </a:t>
            </a:r>
            <a:r>
              <a:rPr lang="en-US" sz="3600" dirty="0" err="1">
                <a:latin typeface="Arial" charset="0"/>
              </a:rPr>
              <a:t>Tassi</a:t>
            </a:r>
            <a:r>
              <a:rPr lang="en-US" sz="3600" dirty="0">
                <a:latin typeface="Arial" charset="0"/>
              </a:rPr>
              <a:t> 1629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981200"/>
            <a:ext cx="6460177" cy="47402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latin typeface="Arial" charset="0"/>
              </a:rPr>
              <a:t>Medici collar is surmounted on the transitional gown. </a:t>
            </a:r>
          </a:p>
          <a:p>
            <a:pPr eaLnBrk="1" hangingPunct="1"/>
            <a:r>
              <a:rPr lang="en-US" sz="2000" u="sng" dirty="0">
                <a:latin typeface="Arial" charset="0"/>
              </a:rPr>
              <a:t>The longer bodice </a:t>
            </a:r>
            <a:r>
              <a:rPr lang="en-US" sz="2000" dirty="0">
                <a:latin typeface="Arial" charset="0"/>
              </a:rPr>
              <a:t>is stiffened with a busk and the center panel separates out to become </a:t>
            </a:r>
            <a:br>
              <a:rPr lang="en-US" sz="2000" dirty="0">
                <a:latin typeface="Arial" charset="0"/>
              </a:rPr>
            </a:br>
            <a:r>
              <a:rPr lang="en-US" sz="2000" u="sng" dirty="0">
                <a:latin typeface="Arial" charset="0"/>
              </a:rPr>
              <a:t>a stomacher</a:t>
            </a:r>
            <a:r>
              <a:rPr lang="en-US" sz="2000" dirty="0">
                <a:latin typeface="Arial" charset="0"/>
              </a:rPr>
              <a:t>.  </a:t>
            </a:r>
          </a:p>
          <a:p>
            <a:pPr eaLnBrk="1" hangingPunct="1"/>
            <a:r>
              <a:rPr lang="en-US" sz="2000" u="sng" dirty="0">
                <a:latin typeface="Arial" charset="0"/>
              </a:rPr>
              <a:t>Sleeves are lower and puffed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Sleeve panes are made of ribbon that matches the ribbon used to tie in the puffs and around the waist.</a:t>
            </a:r>
          </a:p>
        </p:txBody>
      </p:sp>
      <p:pic>
        <p:nvPicPr>
          <p:cNvPr id="77829" name="Picture 7" descr="Cav039_VanDyckMariaLouisaTassisSatin&amp;BlackMedici16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" y="0"/>
            <a:ext cx="4762500" cy="6705600"/>
          </a:xfrm>
        </p:spPr>
      </p:pic>
    </p:spTree>
    <p:extLst>
      <p:ext uri="{BB962C8B-B14F-4D97-AF65-F5344CB8AC3E}">
        <p14:creationId xmlns:p14="http://schemas.microsoft.com/office/powerpoint/2010/main" val="21917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0" y="304800"/>
            <a:ext cx="3886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Extant Garments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 V&amp; A, London</a:t>
            </a:r>
            <a:endParaRPr lang="en-US" dirty="0">
              <a:latin typeface="Arial" charset="0"/>
            </a:endParaRP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87630" y="1781758"/>
            <a:ext cx="5792692" cy="439044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This ensemble has three matching pieces with ribbon trim appliqued in a pattern on all three: </a:t>
            </a:r>
            <a:r>
              <a:rPr lang="en-US" sz="2400" u="sng" dirty="0">
                <a:latin typeface="Arial" charset="0"/>
              </a:rPr>
              <a:t>Doublet, Venetians and a collared cape</a:t>
            </a:r>
          </a:p>
          <a:p>
            <a:pPr eaLnBrk="1" hangingPunct="1"/>
            <a:r>
              <a:rPr lang="en-US" sz="2400" u="sng" dirty="0">
                <a:latin typeface="Arial" charset="0"/>
              </a:rPr>
              <a:t>Boot hose </a:t>
            </a:r>
            <a:r>
              <a:rPr lang="en-US" sz="2400" dirty="0">
                <a:latin typeface="Arial" charset="0"/>
              </a:rPr>
              <a:t>with a lace edge</a:t>
            </a:r>
          </a:p>
          <a:p>
            <a:pPr eaLnBrk="1" hangingPunct="1"/>
            <a:r>
              <a:rPr lang="en-US" sz="2400" u="sng" dirty="0">
                <a:latin typeface="Arial" charset="0"/>
              </a:rPr>
              <a:t>Boots</a:t>
            </a:r>
            <a:r>
              <a:rPr lang="en-US" sz="2400" dirty="0">
                <a:latin typeface="Arial" charset="0"/>
              </a:rPr>
              <a:t> with </a:t>
            </a:r>
            <a:r>
              <a:rPr lang="en-US" sz="2400" u="sng" dirty="0">
                <a:latin typeface="Arial" charset="0"/>
              </a:rPr>
              <a:t>butterflies and spurs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A glorious </a:t>
            </a:r>
            <a:r>
              <a:rPr lang="en-US" sz="2400" u="sng" dirty="0">
                <a:latin typeface="Arial" charset="0"/>
              </a:rPr>
              <a:t>falling band collar </a:t>
            </a:r>
            <a:r>
              <a:rPr lang="en-US" sz="2400" dirty="0">
                <a:latin typeface="Arial" charset="0"/>
              </a:rPr>
              <a:t>made entirely of lace</a:t>
            </a:r>
          </a:p>
        </p:txBody>
      </p:sp>
      <p:pic>
        <p:nvPicPr>
          <p:cNvPr id="94213" name="Picture 5" descr="Cav041_DoubletBreechesCloakHatExtant1630V&amp;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209" y="76200"/>
            <a:ext cx="4688308" cy="6685147"/>
          </a:xfrm>
        </p:spPr>
      </p:pic>
    </p:spTree>
    <p:extLst>
      <p:ext uri="{BB962C8B-B14F-4D97-AF65-F5344CB8AC3E}">
        <p14:creationId xmlns:p14="http://schemas.microsoft.com/office/powerpoint/2010/main" val="941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76999" y="38100"/>
            <a:ext cx="6348663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Queen Henrietta Maria 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98432" y="1532514"/>
            <a:ext cx="6693568" cy="532548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Painted by Anton Van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Dyck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in 1633 when she was 34 years old.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She  wears a high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waisted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gown with full sleeves ending just below the elbow and elaborate cuffs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She also has a black ribbon accenting the waist with a rosette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She wears 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partlet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tucked in to her wide open neckline that is edge with a lace band collar</a:t>
            </a:r>
          </a:p>
          <a:p>
            <a:pPr marL="0" indent="0">
              <a:buNone/>
              <a:defRPr/>
            </a:pPr>
            <a:endParaRPr lang="en-US" sz="2200" dirty="0"/>
          </a:p>
        </p:txBody>
      </p:sp>
      <p:pic>
        <p:nvPicPr>
          <p:cNvPr id="139269" name="Picture 5" descr="Henrietta Maria in 16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843" y="438150"/>
            <a:ext cx="4575175" cy="5981700"/>
          </a:xfrm>
        </p:spPr>
      </p:pic>
    </p:spTree>
    <p:extLst>
      <p:ext uri="{BB962C8B-B14F-4D97-AF65-F5344CB8AC3E}">
        <p14:creationId xmlns:p14="http://schemas.microsoft.com/office/powerpoint/2010/main" val="39676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10834" y="609600"/>
            <a:ext cx="8428567" cy="1143000"/>
          </a:xfrm>
        </p:spPr>
        <p:txBody>
          <a:bodyPr>
            <a:normAutofit/>
          </a:bodyPr>
          <a:lstStyle/>
          <a:p>
            <a:r>
              <a:rPr lang="fi-FI" sz="2400" dirty="0"/>
              <a:t>Linen and </a:t>
            </a:r>
            <a:r>
              <a:rPr lang="fi-FI" sz="2400" dirty="0" err="1"/>
              <a:t>lace</a:t>
            </a:r>
            <a:r>
              <a:rPr lang="fi-FI" sz="2400" dirty="0"/>
              <a:t> </a:t>
            </a:r>
            <a:r>
              <a:rPr lang="fi-FI" sz="2400" dirty="0" err="1"/>
              <a:t>collar</a:t>
            </a:r>
            <a:r>
              <a:rPr lang="fi-FI" sz="2400" dirty="0"/>
              <a:t> with </a:t>
            </a:r>
            <a:r>
              <a:rPr lang="fi-FI" sz="2400" dirty="0" err="1"/>
              <a:t>matching</a:t>
            </a:r>
            <a:r>
              <a:rPr lang="fi-FI" sz="2400" dirty="0"/>
              <a:t> </a:t>
            </a:r>
            <a:r>
              <a:rPr lang="fi-FI" sz="2400" dirty="0" err="1"/>
              <a:t>cuffs</a:t>
            </a:r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Skannaa 16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847" y="1710266"/>
            <a:ext cx="7725833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5871411" y="457200"/>
            <a:ext cx="6629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Van </a:t>
            </a:r>
            <a:r>
              <a:rPr lang="en-US" sz="3600" dirty="0" err="1">
                <a:latin typeface="Arial" charset="0"/>
              </a:rPr>
              <a:t>Dyck</a:t>
            </a:r>
            <a:r>
              <a:rPr lang="en-US" sz="3600" dirty="0">
                <a:latin typeface="Arial" charset="0"/>
              </a:rPr>
              <a:t>, </a:t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Queen Henrietta Maria, 1640</a:t>
            </a:r>
            <a:endParaRPr lang="en-US" dirty="0">
              <a:latin typeface="Arial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71411" y="2005263"/>
            <a:ext cx="6232357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A side profile of the Queen showing the placement of the bun.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Soft curls gracefully surround her face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Open neckline with lace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Dropped shoulder and puffed sleeves</a:t>
            </a:r>
          </a:p>
        </p:txBody>
      </p:sp>
      <p:pic>
        <p:nvPicPr>
          <p:cNvPr id="96261" name="Picture 5" descr="Cav044_VanDyckQueenHenriettaMaria16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80" y="108934"/>
            <a:ext cx="5178425" cy="6640132"/>
          </a:xfrm>
        </p:spPr>
      </p:pic>
    </p:spTree>
    <p:extLst>
      <p:ext uri="{BB962C8B-B14F-4D97-AF65-F5344CB8AC3E}">
        <p14:creationId xmlns:p14="http://schemas.microsoft.com/office/powerpoint/2010/main" val="26604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403022" y="3561348"/>
            <a:ext cx="7620664" cy="2981536"/>
          </a:xfrm>
        </p:spPr>
        <p:txBody>
          <a:bodyPr>
            <a:normAutofit/>
          </a:bodyPr>
          <a:lstStyle/>
          <a:p>
            <a:r>
              <a:rPr lang="fi-FI" dirty="0" err="1"/>
              <a:t>Slashed</a:t>
            </a:r>
            <a:r>
              <a:rPr lang="fi-FI" dirty="0"/>
              <a:t> </a:t>
            </a:r>
            <a:r>
              <a:rPr lang="fi-FI" dirty="0" err="1"/>
              <a:t>silk</a:t>
            </a:r>
            <a:r>
              <a:rPr lang="fi-FI" dirty="0"/>
              <a:t> </a:t>
            </a:r>
            <a:r>
              <a:rPr lang="fi-FI" dirty="0" err="1"/>
              <a:t>satin</a:t>
            </a:r>
            <a:r>
              <a:rPr lang="fi-FI" dirty="0"/>
              <a:t> </a:t>
            </a:r>
            <a:r>
              <a:rPr lang="fi-FI" dirty="0" err="1"/>
              <a:t>bodice</a:t>
            </a:r>
            <a:r>
              <a:rPr lang="fi-FI" dirty="0"/>
              <a:t> 1630</a:t>
            </a:r>
          </a:p>
          <a:p>
            <a:r>
              <a:rPr lang="fi-FI" dirty="0" err="1"/>
              <a:t>Notice</a:t>
            </a:r>
            <a:r>
              <a:rPr lang="fi-FI" dirty="0"/>
              <a:t> the </a:t>
            </a:r>
            <a:r>
              <a:rPr lang="fi-FI" dirty="0" err="1"/>
              <a:t>sleeve</a:t>
            </a:r>
            <a:r>
              <a:rPr lang="fi-FI" dirty="0"/>
              <a:t> </a:t>
            </a:r>
            <a:r>
              <a:rPr lang="fi-FI" dirty="0" err="1"/>
              <a:t>setting</a:t>
            </a:r>
            <a:r>
              <a:rPr lang="fi-FI" dirty="0"/>
              <a:t> at the </a:t>
            </a:r>
            <a:r>
              <a:rPr lang="fi-FI" dirty="0" err="1"/>
              <a:t>back</a:t>
            </a:r>
            <a:endParaRPr lang="fi-FI" dirty="0"/>
          </a:p>
          <a:p>
            <a:r>
              <a:rPr lang="fi-FI" dirty="0" err="1"/>
              <a:t>Waist</a:t>
            </a:r>
            <a:r>
              <a:rPr lang="fi-FI" dirty="0"/>
              <a:t> is </a:t>
            </a:r>
            <a:r>
              <a:rPr lang="fi-FI" dirty="0" err="1"/>
              <a:t>higher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natural</a:t>
            </a:r>
            <a:r>
              <a:rPr lang="fi-FI" dirty="0"/>
              <a:t> </a:t>
            </a:r>
            <a:r>
              <a:rPr lang="fi-FI" dirty="0" err="1"/>
              <a:t>waistline</a:t>
            </a:r>
            <a:endParaRPr lang="fi-FI" dirty="0"/>
          </a:p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pic>
        <p:nvPicPr>
          <p:cNvPr id="5" name="Kuva 4" descr="Skannaa 9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28277" y="-2580864"/>
            <a:ext cx="3236955" cy="868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Skannaa 1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68703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381000"/>
            <a:ext cx="487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</a:rPr>
              <a:t>Court Lady from England in 1641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91200" y="1752600"/>
            <a:ext cx="4648200" cy="48768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A side view showing the new softer, more natural round shape of these gowns.  The satin was lighter weight than brocade or velvet, yet it</a:t>
            </a:r>
            <a:r>
              <a:rPr lang="ja-JP" altLang="en-US" sz="2000" dirty="0">
                <a:latin typeface="Arial" charset="0"/>
              </a:rPr>
              <a:t>’</a:t>
            </a:r>
            <a:r>
              <a:rPr lang="en-US" altLang="ja-JP" sz="2000" dirty="0">
                <a:latin typeface="Arial" charset="0"/>
              </a:rPr>
              <a:t>s stiffness allows a full shape</a:t>
            </a:r>
          </a:p>
          <a:p>
            <a:pPr marL="0" indent="0">
              <a:buNone/>
            </a:pPr>
            <a:endParaRPr lang="en-US" altLang="ja-JP" sz="2000" dirty="0">
              <a:latin typeface="Arial" charset="0"/>
            </a:endParaRPr>
          </a:p>
          <a:p>
            <a:pPr eaLnBrk="1" hangingPunct="1"/>
            <a:r>
              <a:rPr lang="en-US" sz="2000" u="sng" dirty="0">
                <a:latin typeface="Arial" charset="0"/>
              </a:rPr>
              <a:t>The train is beginning to develop</a:t>
            </a:r>
            <a:endParaRPr lang="en-US" sz="2000" dirty="0">
              <a:latin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The extremely wide neckline creates a drop shoulder for the sleeve that pins the shoulders down, so the arms cannot be raised</a:t>
            </a:r>
          </a:p>
        </p:txBody>
      </p:sp>
      <p:pic>
        <p:nvPicPr>
          <p:cNvPr id="98309" name="Picture 5" descr="Cav010A_VanDyckCountessClanbrassilSatin16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228600"/>
            <a:ext cx="3778250" cy="6400800"/>
          </a:xfrm>
        </p:spPr>
      </p:pic>
    </p:spTree>
    <p:extLst>
      <p:ext uri="{BB962C8B-B14F-4D97-AF65-F5344CB8AC3E}">
        <p14:creationId xmlns:p14="http://schemas.microsoft.com/office/powerpoint/2010/main" val="21520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933386" y="406096"/>
            <a:ext cx="7049677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King James in Ceremonial robes, 1603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33386" y="2353314"/>
            <a:ext cx="5671279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charset="0"/>
              </a:rPr>
              <a:t>He wears slashed breeches,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a doublet with a ruff and a </a:t>
            </a:r>
            <a:r>
              <a:rPr lang="en-US" sz="2400" dirty="0" err="1">
                <a:latin typeface="Arial" charset="0"/>
              </a:rPr>
              <a:t>simar</a:t>
            </a:r>
            <a:r>
              <a:rPr lang="en-US" sz="2400" dirty="0">
                <a:latin typeface="Arial" charset="0"/>
              </a:rPr>
              <a:t> coat under his long cape of black velvet</a:t>
            </a: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</p:txBody>
      </p:sp>
      <p:pic>
        <p:nvPicPr>
          <p:cNvPr id="69637" name="Picture 5" descr="Cav001_JamesCeremonial16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67003" cy="6849114"/>
          </a:xfrm>
        </p:spPr>
      </p:pic>
    </p:spTree>
    <p:extLst>
      <p:ext uri="{BB962C8B-B14F-4D97-AF65-F5344CB8AC3E}">
        <p14:creationId xmlns:p14="http://schemas.microsoft.com/office/powerpoint/2010/main" val="35164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609600"/>
            <a:ext cx="4724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err="1">
                <a:latin typeface="Arial" charset="0"/>
              </a:rPr>
              <a:t>Venceslaus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Hollar</a:t>
            </a:r>
            <a:r>
              <a:rPr lang="en-US" sz="3200" dirty="0">
                <a:latin typeface="Arial" charset="0"/>
              </a:rPr>
              <a:t>, 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Habits of English Women 1640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30354" y="2133600"/>
            <a:ext cx="6893691" cy="4114800"/>
          </a:xfrm>
        </p:spPr>
        <p:txBody>
          <a:bodyPr/>
          <a:lstStyle/>
          <a:p>
            <a:pPr eaLnBrk="1" hangingPunct="1"/>
            <a:r>
              <a:rPr lang="en-US" sz="2000" dirty="0" err="1">
                <a:latin typeface="Arial" charset="0"/>
              </a:rPr>
              <a:t>Hollar</a:t>
            </a:r>
            <a:r>
              <a:rPr lang="en-US" sz="2000" dirty="0">
                <a:latin typeface="Arial" charset="0"/>
              </a:rPr>
              <a:t> does etchings that are printed up and distributed that show the fashions at court in England.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Here is a high waist gown of satin with an extremely wide neckline.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The shoulders are held down and then banded in lace</a:t>
            </a:r>
          </a:p>
        </p:txBody>
      </p:sp>
      <p:pic>
        <p:nvPicPr>
          <p:cNvPr id="107525" name="Picture 5" descr="Cav021_HollarSeveralHabitsFrontneckline16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4189" y="381000"/>
            <a:ext cx="3608388" cy="6096000"/>
          </a:xfrm>
        </p:spPr>
      </p:pic>
    </p:spTree>
    <p:extLst>
      <p:ext uri="{BB962C8B-B14F-4D97-AF65-F5344CB8AC3E}">
        <p14:creationId xmlns:p14="http://schemas.microsoft.com/office/powerpoint/2010/main" val="19505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533400"/>
            <a:ext cx="4800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err="1">
                <a:latin typeface="Arial" charset="0"/>
              </a:rPr>
              <a:t>Hollar</a:t>
            </a:r>
            <a:r>
              <a:rPr lang="en-US" sz="3200" dirty="0">
                <a:latin typeface="Arial" charset="0"/>
              </a:rPr>
              <a:t>, 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Habits of English Women 1640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09675" y="2631852"/>
            <a:ext cx="6377274" cy="34641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A back view of the high waist gown with it</a:t>
            </a:r>
            <a:r>
              <a:rPr lang="en-US" altLang="ja-JP" sz="2400" dirty="0">
                <a:latin typeface="Arial" charset="0"/>
              </a:rPr>
              <a:t>s wide lace collar draping down from the neckline.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A mirror is hanging from her waist as an accessory, and she holds a fan.</a:t>
            </a:r>
          </a:p>
        </p:txBody>
      </p:sp>
      <p:pic>
        <p:nvPicPr>
          <p:cNvPr id="108549" name="Picture 5" descr="Cav020_HllarSeveral HabitsBackViewCollar16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959" y="0"/>
            <a:ext cx="3933825" cy="6705600"/>
          </a:xfrm>
        </p:spPr>
      </p:pic>
    </p:spTree>
    <p:extLst>
      <p:ext uri="{BB962C8B-B14F-4D97-AF65-F5344CB8AC3E}">
        <p14:creationId xmlns:p14="http://schemas.microsoft.com/office/powerpoint/2010/main" val="12525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16528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0" dirty="0">
                <a:latin typeface="Arial" charset="0"/>
              </a:rPr>
              <a:t>Children of Charles I of England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429500" y="1981200"/>
            <a:ext cx="4762499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In 1626 young boys are dressed in women’s attire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They also follow the adults fashion</a:t>
            </a:r>
          </a:p>
        </p:txBody>
      </p:sp>
      <p:pic>
        <p:nvPicPr>
          <p:cNvPr id="100357" name="Picture 5" descr="Cav015_VanDykechildrenChasI16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935" y="1143000"/>
            <a:ext cx="6720434" cy="5049981"/>
          </a:xfrm>
        </p:spPr>
      </p:pic>
    </p:spTree>
    <p:extLst>
      <p:ext uri="{BB962C8B-B14F-4D97-AF65-F5344CB8AC3E}">
        <p14:creationId xmlns:p14="http://schemas.microsoft.com/office/powerpoint/2010/main" val="15712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9" b="-439"/>
          <a:stretch>
            <a:fillRect/>
          </a:stretch>
        </p:blipFill>
        <p:spPr>
          <a:xfrm>
            <a:off x="5837358" y="207862"/>
            <a:ext cx="4652647" cy="6442127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04800" y="1562595"/>
            <a:ext cx="5299553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Kristina at the </a:t>
            </a:r>
            <a:r>
              <a:rPr lang="fi-FI" dirty="0" err="1"/>
              <a:t>age</a:t>
            </a:r>
            <a:r>
              <a:rPr lang="fi-FI" dirty="0"/>
              <a:t> of 2, </a:t>
            </a:r>
            <a:r>
              <a:rPr lang="fi-FI" dirty="0" err="1"/>
              <a:t>born</a:t>
            </a:r>
            <a:r>
              <a:rPr lang="fi-FI" dirty="0"/>
              <a:t> 1626, </a:t>
            </a:r>
            <a:r>
              <a:rPr lang="fi-FI" dirty="0" err="1"/>
              <a:t>daughter</a:t>
            </a:r>
            <a:r>
              <a:rPr lang="fi-FI" dirty="0"/>
              <a:t> of Gustav II Adolf and Eleonora av Brandenburg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Bodice</a:t>
            </a:r>
            <a:r>
              <a:rPr lang="fi-FI" dirty="0"/>
              <a:t> is </a:t>
            </a:r>
            <a:r>
              <a:rPr lang="fi-FI" dirty="0" err="1"/>
              <a:t>structured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adults</a:t>
            </a:r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2966075" y="6003658"/>
            <a:ext cx="395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The Royal </a:t>
            </a:r>
            <a:r>
              <a:rPr lang="fi-FI" dirty="0" err="1"/>
              <a:t>Armoury</a:t>
            </a:r>
            <a:endParaRPr lang="fi-FI" dirty="0"/>
          </a:p>
          <a:p>
            <a:r>
              <a:rPr lang="fi-FI" dirty="0" err="1"/>
              <a:t>Livrustkammaren</a:t>
            </a:r>
            <a:r>
              <a:rPr lang="fi-FI" dirty="0"/>
              <a:t>, Stockholm</a:t>
            </a:r>
          </a:p>
        </p:txBody>
      </p:sp>
    </p:spTree>
    <p:extLst>
      <p:ext uri="{BB962C8B-B14F-4D97-AF65-F5344CB8AC3E}">
        <p14:creationId xmlns:p14="http://schemas.microsoft.com/office/powerpoint/2010/main" val="19605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186294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Helvetica" charset="0"/>
                <a:cs typeface="+mj-cs"/>
              </a:rPr>
              <a:t>Court Masque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4504" y="1329294"/>
            <a:ext cx="7317075" cy="5392181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Masque performance has a script and it ends to a grand ball dance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Leads to folk plays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Italian Bernardo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Buontalenti’s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design for a masque in Medici palace, late 16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/>
          </a:p>
        </p:txBody>
      </p:sp>
      <p:pic>
        <p:nvPicPr>
          <p:cNvPr id="18437" name="Picture 5" descr="Thea019_QueenAnne at Masque Inigo Jones 16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14504" cy="6915491"/>
          </a:xfrm>
        </p:spPr>
      </p:pic>
    </p:spTree>
    <p:extLst>
      <p:ext uri="{BB962C8B-B14F-4D97-AF65-F5344CB8AC3E}">
        <p14:creationId xmlns:p14="http://schemas.microsoft.com/office/powerpoint/2010/main" val="36724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45" y="76200"/>
            <a:ext cx="6859445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600" dirty="0">
                <a:latin typeface="Helvetica" charset="0"/>
              </a:rPr>
              <a:t>English Court Masque</a:t>
            </a:r>
          </a:p>
        </p:txBody>
      </p:sp>
      <p:pic>
        <p:nvPicPr>
          <p:cNvPr id="21509" name="Picture 5" descr="Thea022A_Elizabethan Court Commedi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853" y="1453898"/>
            <a:ext cx="3678789" cy="5292164"/>
          </a:xfrm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752474" y="1733786"/>
            <a:ext cx="7288950" cy="661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lvl="1"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Ben Jonson is court poet under Stuarts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65000"/>
              <a:buFontTx/>
              <a:buChar char="-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1603 first Ben Jonson masque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65000"/>
              <a:buFontTx/>
              <a:buChar char="-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1609 first anti-masque with grotesques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Around 1625 Ben Jonson has artistic disagreements with Inigo Jones and Jonson leaves court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Masques by William Davenant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 Civil war 1638, end English court theatre until Restoration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Char char="n"/>
              <a:defRPr/>
            </a:pP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0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22254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Helvetica" charset="0"/>
                <a:cs typeface="+mj-cs"/>
              </a:rPr>
              <a:t>Inigo</a:t>
            </a:r>
            <a:r>
              <a:rPr lang="en-US" dirty="0">
                <a:latin typeface="Helvetica" charset="0"/>
                <a:cs typeface="+mj-cs"/>
              </a:rPr>
              <a:t> Jones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893754"/>
            <a:ext cx="6096000" cy="7319252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Travels to Italy late 16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Inspired by Court Masques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Inspired by Perspective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Court Painter to Christian IV, Denmark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Queen Anne asks for him to go to England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450 Drawings for 25 Masques still exists in Chatsworth House, Derbyshire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200" dirty="0"/>
          </a:p>
        </p:txBody>
      </p:sp>
      <p:pic>
        <p:nvPicPr>
          <p:cNvPr id="136196" name="Picture 4" descr="Thea018_QueenAnneAs Nymph&amp;NaiadThetys FestivalInigoJones16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812" y="1465254"/>
            <a:ext cx="5690188" cy="4452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4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31117" y="6882"/>
            <a:ext cx="6096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First court masque, 1605</a:t>
            </a:r>
          </a:p>
        </p:txBody>
      </p:sp>
      <p:pic>
        <p:nvPicPr>
          <p:cNvPr id="120837" name="Picture 5" descr="Thea059_CourtMasqueJones16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8870" y="1143001"/>
            <a:ext cx="6781800" cy="546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3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21905" y="510640"/>
            <a:ext cx="5370095" cy="5585361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Court </a:t>
            </a:r>
            <a:r>
              <a:rPr lang="en-US" sz="2400" dirty="0" err="1"/>
              <a:t>Paraders</a:t>
            </a:r>
            <a:r>
              <a:rPr lang="en-US" sz="2400" dirty="0"/>
              <a:t> for the Coronation Ball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105477" name="Picture 5" descr="Thea020_Corsair&amp;Roman CourtMasque Inigo Jones16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658" y="935037"/>
            <a:ext cx="6400800" cy="498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3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7507184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Spring and Dutch </a:t>
            </a:r>
            <a:r>
              <a:rPr lang="en-US">
                <a:cs typeface="+mj-cs"/>
              </a:rPr>
              <a:t>Page costume</a:t>
            </a:r>
          </a:p>
        </p:txBody>
      </p:sp>
      <p:pic>
        <p:nvPicPr>
          <p:cNvPr id="137219" name="Picture 3" descr="Thea052_Spring&amp;DutchP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1390650"/>
            <a:ext cx="6781800" cy="529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06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48249" y="480950"/>
            <a:ext cx="5181600" cy="1219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James I by Paul </a:t>
            </a:r>
            <a:r>
              <a:rPr lang="en-US" dirty="0" err="1">
                <a:cs typeface="+mj-cs"/>
              </a:rPr>
              <a:t>Somer</a:t>
            </a:r>
            <a:r>
              <a:rPr lang="en-US" dirty="0">
                <a:cs typeface="+mj-cs"/>
              </a:rPr>
              <a:t> 1603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48249" y="2003131"/>
            <a:ext cx="5586351" cy="472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Wearing no more </a:t>
            </a:r>
            <a:r>
              <a:rPr lang="en-US" sz="2400" dirty="0" err="1"/>
              <a:t>peascod</a:t>
            </a:r>
            <a:r>
              <a:rPr lang="en-US" sz="2400" dirty="0"/>
              <a:t> belly</a:t>
            </a:r>
          </a:p>
          <a:p>
            <a:pPr eaLnBrk="1" hangingPunct="1">
              <a:defRPr/>
            </a:pPr>
            <a:r>
              <a:rPr lang="en-US" sz="2400" dirty="0"/>
              <a:t>Wide plate collar</a:t>
            </a:r>
          </a:p>
          <a:p>
            <a:pPr eaLnBrk="1" hangingPunct="1">
              <a:defRPr/>
            </a:pPr>
            <a:r>
              <a:rPr lang="en-US" sz="2400" dirty="0"/>
              <a:t>Breeches with panes </a:t>
            </a:r>
          </a:p>
          <a:p>
            <a:pPr eaLnBrk="1" hangingPunct="1">
              <a:defRPr/>
            </a:pPr>
            <a:r>
              <a:rPr lang="en-US" sz="2400" dirty="0"/>
              <a:t>Silk hose</a:t>
            </a:r>
          </a:p>
          <a:p>
            <a:pPr eaLnBrk="1" hangingPunct="1">
              <a:defRPr/>
            </a:pPr>
            <a:r>
              <a:rPr lang="en-US" sz="2400" dirty="0"/>
              <a:t>Heeled shoes with a rosette tie</a:t>
            </a:r>
          </a:p>
          <a:p>
            <a:pPr eaLnBrk="1" hangingPunct="1">
              <a:defRPr/>
            </a:pPr>
            <a:r>
              <a:rPr lang="en-US" sz="2400" dirty="0"/>
              <a:t>Short circular cape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98309" name="Picture 5" descr="Thea017_JamesIPaulVanSomer1603-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459" y="198915"/>
            <a:ext cx="3753882" cy="6460169"/>
          </a:xfrm>
        </p:spPr>
      </p:pic>
    </p:spTree>
    <p:extLst>
      <p:ext uri="{BB962C8B-B14F-4D97-AF65-F5344CB8AC3E}">
        <p14:creationId xmlns:p14="http://schemas.microsoft.com/office/powerpoint/2010/main" val="20492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537326" y="1676400"/>
            <a:ext cx="5654674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/>
              <a:t>An elephant wagon for James I and Queen Anne to Sit upon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138244" name="Picture 4" descr="Thea044_ItalianTriumphalMarchRenaissa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1" y="-76200"/>
            <a:ext cx="5013325" cy="6934200"/>
          </a:xfrm>
        </p:spPr>
      </p:pic>
    </p:spTree>
    <p:extLst>
      <p:ext uri="{BB962C8B-B14F-4D97-AF65-F5344CB8AC3E}">
        <p14:creationId xmlns:p14="http://schemas.microsoft.com/office/powerpoint/2010/main" val="179463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73152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Coronation Masque</a:t>
            </a:r>
          </a:p>
        </p:txBody>
      </p:sp>
      <p:pic>
        <p:nvPicPr>
          <p:cNvPr id="132099" name="Picture 3" descr="Thea058_Nymph&amp;NaiadThetysFestJones16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0292" y="1447800"/>
            <a:ext cx="6172200" cy="516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3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77732" y="0"/>
            <a:ext cx="6858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Masque of Queens, 1609</a:t>
            </a:r>
          </a:p>
        </p:txBody>
      </p:sp>
      <p:pic>
        <p:nvPicPr>
          <p:cNvPr id="134147" name="Picture 3" descr="Thea060_CoronationJones16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8240" y="1219200"/>
            <a:ext cx="7162800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4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97301" y="0"/>
            <a:ext cx="8001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Masque of Queens, 1609</a:t>
            </a:r>
          </a:p>
        </p:txBody>
      </p:sp>
      <p:pic>
        <p:nvPicPr>
          <p:cNvPr id="135171" name="Picture 3" descr="Thea061_CoronationOutfitJones16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1674" y="1419226"/>
            <a:ext cx="6477000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8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7581" y="-188161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Court </a:t>
            </a:r>
            <a:r>
              <a:rPr lang="en-US" dirty="0" err="1">
                <a:cs typeface="+mj-cs"/>
              </a:rPr>
              <a:t>Masquers</a:t>
            </a:r>
            <a:r>
              <a:rPr lang="en-US" dirty="0">
                <a:cs typeface="+mj-cs"/>
              </a:rPr>
              <a:t> 1613</a:t>
            </a:r>
          </a:p>
        </p:txBody>
      </p:sp>
      <p:pic>
        <p:nvPicPr>
          <p:cNvPr id="118789" name="Picture 5" descr="Thea057_StarMasquerMaskofLords16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846138"/>
            <a:ext cx="6934200" cy="6011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7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-478519"/>
            <a:ext cx="8610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Henrietta Maria as </a:t>
            </a:r>
            <a:r>
              <a:rPr lang="en-US" dirty="0" err="1">
                <a:cs typeface="+mj-cs"/>
              </a:rPr>
              <a:t>Chloris</a:t>
            </a:r>
            <a:r>
              <a:rPr lang="en-US" dirty="0">
                <a:cs typeface="+mj-cs"/>
              </a:rPr>
              <a:t>, 1631</a:t>
            </a:r>
          </a:p>
        </p:txBody>
      </p:sp>
      <p:pic>
        <p:nvPicPr>
          <p:cNvPr id="140291" name="Picture 3" descr="Thea070_HenriettaMarieChloris16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4930" y="740936"/>
            <a:ext cx="3673475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6072250" y="890588"/>
            <a:ext cx="436715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Henrietta Marie </a:t>
            </a:r>
          </a:p>
          <a:p>
            <a:pPr>
              <a:defRPr/>
            </a:pPr>
            <a:r>
              <a:rPr lang="en-US" sz="2400" dirty="0"/>
              <a:t>The daughter of Maria de Medici married Charles I in 1625</a:t>
            </a:r>
          </a:p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68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972159" y="338924"/>
            <a:ext cx="6096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u="sng" dirty="0">
                <a:latin typeface="Arial"/>
                <a:cs typeface="Arial"/>
              </a:rPr>
              <a:t>France</a:t>
            </a:r>
            <a:br>
              <a:rPr lang="en-US" u="sng" dirty="0">
                <a:latin typeface="Arial"/>
                <a:cs typeface="Arial"/>
              </a:rPr>
            </a:br>
            <a:endParaRPr lang="en-US" u="sng" dirty="0">
              <a:latin typeface="Arial"/>
              <a:cs typeface="Arial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8910" y="1238251"/>
            <a:ext cx="8481617" cy="5619749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Henry of Navarre, the Protestant King is assassinated by Francois </a:t>
            </a: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Ravaillac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, a Catholic</a:t>
            </a:r>
          </a:p>
          <a:p>
            <a:pPr lvl="1" eaLnBrk="1" hangingPunct="1">
              <a:lnSpc>
                <a:spcPct val="90000"/>
              </a:lnSpc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1610 Louis XIII ascends to throne at age 9</a:t>
            </a:r>
          </a:p>
          <a:p>
            <a:pPr lvl="1" eaLnBrk="1" hangingPunct="1">
              <a:lnSpc>
                <a:spcPct val="90000"/>
              </a:lnSpc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New regency with Marie de </a:t>
            </a: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Medicis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 / Louis XIII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Cardinal Richelieu gains power</a:t>
            </a:r>
          </a:p>
          <a:p>
            <a:pPr lvl="2" eaLnBrk="1" hangingPunct="1">
              <a:lnSpc>
                <a:spcPct val="90000"/>
              </a:lnSpc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1643 Louis XIV succeeds at age 4</a:t>
            </a:r>
          </a:p>
          <a:p>
            <a:pPr lvl="1" eaLnBrk="1" hangingPunct="1">
              <a:lnSpc>
                <a:spcPct val="90000"/>
              </a:lnSpc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1661 Louis XIV takes control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1682 moves court to Versailles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007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5882392" y="609600"/>
            <a:ext cx="4557008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Cardinal Richelieu, 1625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58887" y="1981200"/>
            <a:ext cx="6555181" cy="4114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/>
                <a:ea typeface="ＭＳ Ｐゴシック" charset="0"/>
                <a:cs typeface="Arial"/>
              </a:rPr>
              <a:t>1610 Louis XIII Ascends to Throne at age 9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/>
                <a:ea typeface="ＭＳ Ｐゴシック" charset="0"/>
                <a:cs typeface="Arial"/>
              </a:rPr>
              <a:t>New regency with Marie de </a:t>
            </a:r>
            <a:r>
              <a:rPr lang="en-US" sz="2200" dirty="0" err="1">
                <a:latin typeface="Arial"/>
                <a:ea typeface="ＭＳ Ｐゴシック" charset="0"/>
                <a:cs typeface="Arial"/>
              </a:rPr>
              <a:t>Medicis</a:t>
            </a:r>
            <a:r>
              <a:rPr lang="en-US" sz="2200" dirty="0">
                <a:latin typeface="Arial"/>
                <a:ea typeface="ＭＳ Ｐゴシック" charset="0"/>
                <a:cs typeface="Arial"/>
              </a:rPr>
              <a:t>/Louis XIII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Cardinal Richelieu gains 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/>
                <a:ea typeface="ＭＳ Ｐゴシック" charset="0"/>
                <a:cs typeface="Arial"/>
              </a:rPr>
              <a:t>1643 Louis XIV succeeds at age 4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</a:endParaRPr>
          </a:p>
        </p:txBody>
      </p:sp>
      <p:pic>
        <p:nvPicPr>
          <p:cNvPr id="91141" name="Picture 5" descr="Cav028_CardinalRichelieuBeretta16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968" y="54622"/>
            <a:ext cx="4674919" cy="6748755"/>
          </a:xfrm>
        </p:spPr>
      </p:pic>
    </p:spTree>
    <p:extLst>
      <p:ext uri="{BB962C8B-B14F-4D97-AF65-F5344CB8AC3E}">
        <p14:creationId xmlns:p14="http://schemas.microsoft.com/office/powerpoint/2010/main" val="25737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-1"/>
            <a:ext cx="6096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latin typeface="Helvetica" charset="0"/>
              </a:rPr>
              <a:t>French Court Ballets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96395" y="730250"/>
            <a:ext cx="6717473" cy="67214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>
                <a:latin typeface="Arial"/>
                <a:cs typeface="Arial"/>
              </a:rPr>
              <a:t>Daniel </a:t>
            </a:r>
            <a:r>
              <a:rPr lang="en-US" sz="2400" dirty="0" err="1">
                <a:latin typeface="Arial"/>
                <a:cs typeface="Arial"/>
              </a:rPr>
              <a:t>Rabel</a:t>
            </a:r>
            <a:r>
              <a:rPr lang="en-US" sz="2000" dirty="0">
                <a:latin typeface="Arial"/>
                <a:cs typeface="Arial"/>
              </a:rPr>
              <a:t> (1578 - 1637) 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>
                <a:latin typeface="Arial"/>
                <a:cs typeface="Arial"/>
              </a:rPr>
              <a:t>appointed as court designer in 1620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/>
                <a:cs typeface="Arial"/>
              </a:rPr>
              <a:t>Louis XIII dances Court Ballets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latin typeface="Arial"/>
                <a:cs typeface="Arial"/>
              </a:rPr>
              <a:t>Ballet des Fetes et Forests de </a:t>
            </a:r>
            <a:r>
              <a:rPr lang="en-US" dirty="0" err="1">
                <a:latin typeface="Arial"/>
                <a:cs typeface="Arial"/>
              </a:rPr>
              <a:t>St.Germain</a:t>
            </a:r>
            <a:r>
              <a:rPr lang="en-US" dirty="0">
                <a:latin typeface="Arial"/>
                <a:cs typeface="Arial"/>
              </a:rPr>
              <a:t> 1625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latin typeface="Arial"/>
                <a:cs typeface="Arial"/>
              </a:rPr>
              <a:t>Le Ballet du </a:t>
            </a:r>
            <a:r>
              <a:rPr lang="en-US" dirty="0" err="1">
                <a:latin typeface="Arial"/>
                <a:cs typeface="Arial"/>
              </a:rPr>
              <a:t>Serieux</a:t>
            </a:r>
            <a:r>
              <a:rPr lang="en-US" dirty="0">
                <a:latin typeface="Arial"/>
                <a:cs typeface="Arial"/>
              </a:rPr>
              <a:t> et Grotesque 1627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latin typeface="Arial"/>
                <a:cs typeface="Arial"/>
              </a:rPr>
              <a:t>Le Ballet des </a:t>
            </a:r>
            <a:r>
              <a:rPr lang="en-US" dirty="0" err="1">
                <a:latin typeface="Arial"/>
                <a:cs typeface="Arial"/>
              </a:rPr>
              <a:t>Nymphes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Bocageres</a:t>
            </a:r>
            <a:r>
              <a:rPr lang="en-US" dirty="0">
                <a:latin typeface="Arial"/>
                <a:cs typeface="Arial"/>
              </a:rPr>
              <a:t> da la Forest </a:t>
            </a:r>
            <a:r>
              <a:rPr lang="en-US" dirty="0" err="1">
                <a:latin typeface="Arial"/>
                <a:cs typeface="Arial"/>
              </a:rPr>
              <a:t>Sacree</a:t>
            </a:r>
            <a:r>
              <a:rPr lang="en-US" dirty="0">
                <a:latin typeface="Arial"/>
                <a:cs typeface="Arial"/>
              </a:rPr>
              <a:t> 1627</a:t>
            </a:r>
          </a:p>
        </p:txBody>
      </p:sp>
      <p:pic>
        <p:nvPicPr>
          <p:cNvPr id="23562" name="Picture 10" descr="Thea039_Daniel RabelCourt Masquers Sex? 16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contras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931224"/>
            <a:ext cx="3305175" cy="4530725"/>
          </a:xfrm>
        </p:spPr>
      </p:pic>
      <p:pic>
        <p:nvPicPr>
          <p:cNvPr id="23563" name="Picture 11" descr="Thea038_Daniel RabelCourtMasque1620-30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975" y="2993099"/>
            <a:ext cx="2624912" cy="386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01551"/>
            <a:ext cx="891441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Arial"/>
                <a:cs typeface="Arial"/>
              </a:rPr>
              <a:t>Henri de </a:t>
            </a:r>
            <a:r>
              <a:rPr lang="en-US" sz="3600" dirty="0" err="1">
                <a:latin typeface="Arial"/>
                <a:cs typeface="Arial"/>
              </a:rPr>
              <a:t>Gissey</a:t>
            </a:r>
            <a:r>
              <a:rPr lang="en-US" sz="3600" dirty="0">
                <a:latin typeface="Arial"/>
                <a:cs typeface="Arial"/>
              </a:rPr>
              <a:t> (1621 - 1673)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810737"/>
            <a:ext cx="9468854" cy="88190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000" dirty="0">
                <a:latin typeface="Arial"/>
                <a:cs typeface="Arial"/>
              </a:rPr>
              <a:t>Takes over after </a:t>
            </a:r>
            <a:r>
              <a:rPr lang="en-US" sz="2000" dirty="0" err="1">
                <a:latin typeface="Arial"/>
                <a:cs typeface="Arial"/>
              </a:rPr>
              <a:t>Rabel</a:t>
            </a:r>
            <a:r>
              <a:rPr lang="ja-JP" altLang="en-US" sz="2000" dirty="0">
                <a:latin typeface="Arial"/>
                <a:cs typeface="Arial"/>
              </a:rPr>
              <a:t>’</a:t>
            </a:r>
            <a:r>
              <a:rPr lang="en-US" sz="2000" dirty="0">
                <a:latin typeface="Arial"/>
                <a:cs typeface="Arial"/>
              </a:rPr>
              <a:t>s death -1637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000" dirty="0">
                <a:latin typeface="Arial"/>
                <a:cs typeface="Arial"/>
              </a:rPr>
              <a:t>Huge Spectacles began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4582" name="Picture 6" descr="Thea049_ScenicFeteOfBacchusPalaisRoyalParis16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8910" y="1869873"/>
            <a:ext cx="7654819" cy="4988127"/>
          </a:xfrm>
        </p:spPr>
      </p:pic>
    </p:spTree>
    <p:extLst>
      <p:ext uri="{BB962C8B-B14F-4D97-AF65-F5344CB8AC3E}">
        <p14:creationId xmlns:p14="http://schemas.microsoft.com/office/powerpoint/2010/main" val="23289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402" y="398852"/>
            <a:ext cx="483981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/>
              <a:t>Queen Anne of </a:t>
            </a:r>
            <a:br>
              <a:rPr lang="en-US" sz="3600" dirty="0"/>
            </a:br>
            <a:r>
              <a:rPr lang="en-US" sz="3600" dirty="0"/>
              <a:t>Denmark</a:t>
            </a:r>
            <a:br>
              <a:rPr lang="en-US" sz="3600" dirty="0"/>
            </a:br>
            <a:r>
              <a:rPr lang="en-US" sz="3600" dirty="0"/>
              <a:t>1605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13268" y="2215414"/>
            <a:ext cx="625829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Daughter of Christian IV of Denmark.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When James I come to the English throne, she brings Ingo Jones to design the Coronation Ceremonies.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She</a:t>
            </a:r>
            <a:r>
              <a:rPr lang="en-US" sz="2000" dirty="0">
                <a:latin typeface="Arial"/>
              </a:rPr>
              <a:t> </a:t>
            </a:r>
            <a:r>
              <a:rPr lang="fi-FI" sz="2000" dirty="0" err="1"/>
              <a:t>has</a:t>
            </a:r>
            <a:r>
              <a:rPr lang="fi-FI" sz="2000" dirty="0"/>
              <a:t> p</a:t>
            </a:r>
            <a:r>
              <a:rPr lang="en-US" sz="2000" dirty="0"/>
              <a:t>earl drop earrings, a Medici collar and a wheel farthingale  - with rosettes at the shoulders and down the front of the bodice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</p:txBody>
      </p:sp>
      <p:pic>
        <p:nvPicPr>
          <p:cNvPr id="104453" name="Picture 5" descr="Thea017A_Anne_of_DenmarkJohnDeCritz16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550" y="104303"/>
            <a:ext cx="4759532" cy="6107460"/>
          </a:xfrm>
        </p:spPr>
      </p:pic>
      <p:sp>
        <p:nvSpPr>
          <p:cNvPr id="2" name="Tekstiruutu 1"/>
          <p:cNvSpPr txBox="1"/>
          <p:nvPr/>
        </p:nvSpPr>
        <p:spPr>
          <a:xfrm flipH="1">
            <a:off x="249550" y="6337530"/>
            <a:ext cx="188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by John </a:t>
            </a:r>
            <a:r>
              <a:rPr lang="en-US" dirty="0" err="1"/>
              <a:t>DeCritz</a:t>
            </a:r>
            <a:r>
              <a:rPr lang="en-US" dirty="0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54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861060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Arial"/>
                <a:cs typeface="Arial"/>
              </a:rPr>
              <a:t>Les Fetes de Bacchus 1637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621438" y="685800"/>
            <a:ext cx="8046563" cy="5943600"/>
          </a:xfrm>
        </p:spPr>
        <p:txBody>
          <a:bodyPr/>
          <a:lstStyle/>
          <a:p>
            <a:pPr eaLnBrk="1" hangingPunct="1">
              <a:defRPr/>
            </a:pP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>
                <a:latin typeface="Arial"/>
                <a:cs typeface="Arial"/>
              </a:rPr>
              <a:t>King would interact with actors</a:t>
            </a:r>
          </a:p>
          <a:p>
            <a:pPr eaLnBrk="1" hangingPunct="1">
              <a:defRPr/>
            </a:pPr>
            <a:endParaRPr lang="en-US" sz="2400" dirty="0">
              <a:latin typeface="Arial"/>
              <a:cs typeface="Arial"/>
            </a:endParaRPr>
          </a:p>
          <a:p>
            <a:pPr eaLnBrk="1" hangingPunct="1">
              <a:defRPr/>
            </a:pPr>
            <a:endParaRPr lang="en-US" sz="1800" dirty="0">
              <a:latin typeface="Arial"/>
              <a:cs typeface="Arial"/>
            </a:endParaRPr>
          </a:p>
          <a:p>
            <a:pPr eaLnBrk="1" hangingPunct="1">
              <a:defRPr/>
            </a:pPr>
            <a:endParaRPr lang="en-US" sz="18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400" dirty="0">
                <a:latin typeface="Arial"/>
                <a:cs typeface="Arial"/>
              </a:rPr>
              <a:t>Very complete costumes</a:t>
            </a:r>
          </a:p>
        </p:txBody>
      </p:sp>
      <p:pic>
        <p:nvPicPr>
          <p:cNvPr id="41990" name="Picture 6" descr="Thea046_FetesBacchusMusician,Jester,CrippledBeggar,BibulousKnight,TipsyCourtier,TownCrier,BarrelchestedSwordsman,RevelerInWineMugs+Host16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360350"/>
            <a:ext cx="8412542" cy="426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50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Henri de Gissey, Fire and Ice </a:t>
            </a:r>
            <a:r>
              <a:rPr lang="en-US" sz="3600"/>
              <a:t>1637</a:t>
            </a:r>
            <a:endParaRPr lang="en-US">
              <a:cs typeface="+mj-cs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543800" y="990600"/>
            <a:ext cx="2971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Another pagent of de Gissey with everything in extremes of hot and cold.  Visit of King from the North.</a:t>
            </a:r>
          </a:p>
        </p:txBody>
      </p:sp>
      <p:pic>
        <p:nvPicPr>
          <p:cNvPr id="40965" name="Picture 5" descr="Thea056_FireSpirit&amp;IceBreakerJones16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4191000"/>
            <a:ext cx="32766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70" name="Picture 10" descr="Thea051_ManFireBacchusGissey16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1" y="990600"/>
            <a:ext cx="3616325" cy="5943600"/>
          </a:xfrm>
        </p:spPr>
      </p:pic>
      <p:pic>
        <p:nvPicPr>
          <p:cNvPr id="40971" name="Picture 11" descr="Thea050_Man of Ice 16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336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Thea021_LouisXIII as Apollo16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9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99135" y="0"/>
            <a:ext cx="7924800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latin typeface="Helvetica" charset="0"/>
              </a:rPr>
              <a:t>France and The Sun King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99135" y="1250950"/>
            <a:ext cx="5908970" cy="5410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latin typeface="Arial"/>
                <a:cs typeface="Arial"/>
              </a:rPr>
              <a:t>1643 Louis XIV succeeds at age 4, rules </a:t>
            </a:r>
            <a:r>
              <a:rPr lang="en-US" sz="2400" dirty="0" err="1">
                <a:latin typeface="Arial"/>
                <a:cs typeface="Arial"/>
              </a:rPr>
              <a:t>untill</a:t>
            </a:r>
            <a:r>
              <a:rPr lang="en-US" sz="2400" dirty="0">
                <a:latin typeface="Arial"/>
                <a:cs typeface="Arial"/>
              </a:rPr>
              <a:t> age 77 (1715)</a:t>
            </a:r>
          </a:p>
          <a:p>
            <a:pPr algn="ctr" eaLnBrk="1" hangingPunct="1">
              <a:defRPr/>
            </a:pPr>
            <a:endParaRPr lang="en-US" sz="2400" dirty="0">
              <a:latin typeface="Arial"/>
              <a:cs typeface="Arial"/>
            </a:endParaRPr>
          </a:p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Cardinal Mazarin (1642 – 1661) t</a:t>
            </a:r>
            <a:r>
              <a:rPr lang="en-US" sz="1800" dirty="0">
                <a:latin typeface="Arial"/>
                <a:cs typeface="Arial"/>
              </a:rPr>
              <a:t>akes control after Richelieu (1624-1642)</a:t>
            </a:r>
          </a:p>
          <a:p>
            <a:pPr lvl="3" eaLnBrk="1" hangingPunct="1">
              <a:defRPr/>
            </a:pPr>
            <a:r>
              <a:rPr lang="en-US" dirty="0">
                <a:latin typeface="Arial"/>
                <a:cs typeface="Arial"/>
              </a:rPr>
              <a:t>Paris Parliament rises up against Mazarin</a:t>
            </a:r>
          </a:p>
          <a:p>
            <a:pPr lvl="4" eaLnBrk="1" hangingPunct="1">
              <a:defRPr/>
            </a:pPr>
            <a:r>
              <a:rPr lang="en-US" dirty="0">
                <a:latin typeface="Arial"/>
                <a:cs typeface="Arial"/>
              </a:rPr>
              <a:t>Civil War (The </a:t>
            </a:r>
            <a:r>
              <a:rPr lang="en-US" dirty="0" err="1">
                <a:latin typeface="Arial"/>
                <a:cs typeface="Arial"/>
              </a:rPr>
              <a:t>Fronde</a:t>
            </a:r>
            <a:r>
              <a:rPr lang="en-US" dirty="0">
                <a:latin typeface="Arial"/>
                <a:cs typeface="Arial"/>
              </a:rPr>
              <a:t>) 1648-1653</a:t>
            </a:r>
          </a:p>
          <a:p>
            <a:pPr lvl="3" eaLnBrk="1" hangingPunct="1">
              <a:buFontTx/>
              <a:buNone/>
              <a:defRPr/>
            </a:pPr>
            <a:endParaRPr lang="en-US" dirty="0">
              <a:latin typeface="Times" charset="0"/>
            </a:endParaRPr>
          </a:p>
          <a:p>
            <a:pPr eaLnBrk="1" hangingPunct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61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190500"/>
            <a:ext cx="8991600" cy="1219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400" dirty="0">
                <a:latin typeface="Helvetica" charset="0"/>
              </a:rPr>
              <a:t>Louis XIV marries Marie-Therese in 1659 (Age 20)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838200"/>
            <a:ext cx="10668000" cy="5486400"/>
          </a:xfrm>
        </p:spPr>
        <p:txBody>
          <a:bodyPr/>
          <a:lstStyle/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Marie-Therese is the daughter of Philip IV of Spain</a:t>
            </a:r>
          </a:p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Marriage ends war with Spain</a:t>
            </a:r>
          </a:p>
          <a:p>
            <a:pPr lvl="3" eaLnBrk="1" hangingPunct="1">
              <a:defRPr/>
            </a:pPr>
            <a:r>
              <a:rPr lang="en-US" dirty="0">
                <a:latin typeface="Arial"/>
                <a:cs typeface="Arial"/>
              </a:rPr>
              <a:t>Philip</a:t>
            </a:r>
            <a:r>
              <a:rPr lang="ja-JP" altLang="en-US" dirty="0">
                <a:latin typeface="Arial"/>
                <a:cs typeface="Arial"/>
              </a:rPr>
              <a:t>’</a:t>
            </a:r>
            <a:r>
              <a:rPr lang="en-US" dirty="0">
                <a:latin typeface="Arial"/>
                <a:cs typeface="Arial"/>
              </a:rPr>
              <a:t>s wife is Anne of Austria (Louis XIII Sister)</a:t>
            </a:r>
          </a:p>
          <a:p>
            <a:pPr lvl="3" eaLnBrk="1" hangingPunct="1">
              <a:defRPr/>
            </a:pPr>
            <a:r>
              <a:rPr lang="en-US" dirty="0">
                <a:latin typeface="Arial"/>
                <a:cs typeface="Arial"/>
              </a:rPr>
              <a:t>Blond haired, blue eyed Austrian. Blond is fashionable  - beginning of    </a:t>
            </a:r>
          </a:p>
          <a:p>
            <a:pPr marL="1371600" lvl="3" indent="0">
              <a:buNone/>
              <a:defRPr/>
            </a:pPr>
            <a:r>
              <a:rPr lang="en-US" dirty="0">
                <a:latin typeface="Arial"/>
                <a:cs typeface="Arial"/>
              </a:rPr>
              <a:t>                                                                                            powdered wigs</a:t>
            </a:r>
          </a:p>
          <a:p>
            <a:pPr lvl="7">
              <a:defRPr/>
            </a:pPr>
            <a:r>
              <a:rPr lang="en-US" dirty="0">
                <a:latin typeface="Arial"/>
                <a:cs typeface="Arial"/>
              </a:rPr>
              <a:t>				- Madame de la Valliere</a:t>
            </a:r>
          </a:p>
          <a:p>
            <a:pPr lvl="7">
              <a:defRPr/>
            </a:pPr>
            <a:r>
              <a:rPr lang="en-US" dirty="0">
                <a:latin typeface="Arial"/>
                <a:cs typeface="Arial"/>
              </a:rPr>
              <a:t>                                                was his first official </a:t>
            </a:r>
          </a:p>
          <a:p>
            <a:pPr lvl="7">
              <a:defRPr/>
            </a:pPr>
            <a:r>
              <a:rPr lang="en-US" dirty="0">
                <a:latin typeface="Arial"/>
                <a:cs typeface="Arial"/>
              </a:rPr>
              <a:t>                                                mistress </a:t>
            </a:r>
          </a:p>
          <a:p>
            <a:pPr lvl="3" eaLnBrk="1" hangingPunct="1">
              <a:defRPr/>
            </a:pPr>
            <a:r>
              <a:rPr lang="en-US" dirty="0">
                <a:latin typeface="Arial"/>
                <a:cs typeface="Arial"/>
              </a:rPr>
              <a:t>                                                                          - They have many children, </a:t>
            </a:r>
          </a:p>
          <a:p>
            <a:pPr lvl="4" eaLnBrk="1" hangingPunct="1">
              <a:defRPr/>
            </a:pPr>
            <a:r>
              <a:rPr lang="en-US" dirty="0">
                <a:latin typeface="Arial"/>
                <a:cs typeface="Arial"/>
              </a:rPr>
              <a:t>                                                                      later legitimized</a:t>
            </a:r>
          </a:p>
          <a:p>
            <a:pPr lvl="3" eaLnBrk="1" hangingPunct="1">
              <a:defRPr/>
            </a:pPr>
            <a:endParaRPr lang="en-US" dirty="0">
              <a:latin typeface="Arial"/>
              <a:cs typeface="Arial"/>
            </a:endParaRPr>
          </a:p>
          <a:p>
            <a:pPr eaLnBrk="1" hangingPunct="1">
              <a:defRPr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0727" name="Picture 7" descr="Bar0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4750" y="2419244"/>
            <a:ext cx="6667500" cy="4438757"/>
          </a:xfrm>
        </p:spPr>
      </p:pic>
    </p:spTree>
    <p:extLst>
      <p:ext uri="{BB962C8B-B14F-4D97-AF65-F5344CB8AC3E}">
        <p14:creationId xmlns:p14="http://schemas.microsoft.com/office/powerpoint/2010/main" val="24438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Helvetica" charset="0"/>
                <a:cs typeface="+mj-cs"/>
              </a:rPr>
              <a:t>Louis XIV as patron of the arts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80114" y="1143000"/>
            <a:ext cx="6259286" cy="6096000"/>
          </a:xfrm>
        </p:spPr>
        <p:txBody>
          <a:bodyPr/>
          <a:lstStyle/>
          <a:p>
            <a:pPr algn="ctr" eaLnBrk="1" hangingPunct="1">
              <a:defRPr/>
            </a:pPr>
            <a:endParaRPr lang="en-US" sz="2400" dirty="0">
              <a:latin typeface="Helvetica" charset="0"/>
            </a:endParaRPr>
          </a:p>
          <a:p>
            <a:pPr lvl="1" eaLnBrk="1" hangingPunct="1">
              <a:defRPr/>
            </a:pPr>
            <a:r>
              <a:rPr lang="en-US" dirty="0">
                <a:latin typeface="Arial"/>
                <a:cs typeface="Arial"/>
              </a:rPr>
              <a:t>Writers</a:t>
            </a:r>
          </a:p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Jean-Baptiste Moliere</a:t>
            </a:r>
          </a:p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Jean Racine</a:t>
            </a:r>
          </a:p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Voltaire chronicles reign </a:t>
            </a:r>
            <a:r>
              <a:rPr lang="ja-JP" altLang="en-US" dirty="0">
                <a:latin typeface="Arial"/>
                <a:cs typeface="Arial"/>
              </a:rPr>
              <a:t>“</a:t>
            </a:r>
            <a:r>
              <a:rPr lang="en-US" dirty="0">
                <a:latin typeface="Arial"/>
                <a:cs typeface="Arial"/>
              </a:rPr>
              <a:t>Age of Louis XIV</a:t>
            </a:r>
            <a:r>
              <a:rPr lang="ja-JP" altLang="en-US" dirty="0">
                <a:latin typeface="Arial"/>
                <a:cs typeface="Arial"/>
              </a:rPr>
              <a:t>”</a:t>
            </a:r>
            <a:endParaRPr lang="en-US" dirty="0">
              <a:latin typeface="Arial"/>
              <a:cs typeface="Arial"/>
            </a:endParaRPr>
          </a:p>
          <a:p>
            <a:pPr lvl="3" eaLnBrk="1" hangingPunct="1">
              <a:defRPr/>
            </a:pPr>
            <a:endParaRPr lang="en-US" sz="2400" dirty="0"/>
          </a:p>
          <a:p>
            <a:pPr lvl="3" eaLnBrk="1" hangingPunct="1">
              <a:defRPr/>
            </a:pPr>
            <a:r>
              <a:rPr lang="en-US" sz="2400" dirty="0"/>
              <a:t>Fashionable long waistcoat, established by king Charles II of England in 1666</a:t>
            </a:r>
          </a:p>
          <a:p>
            <a:pPr lvl="3" eaLnBrk="1" hangingPunct="1">
              <a:defRPr/>
            </a:pPr>
            <a:endParaRPr lang="en-US" sz="2400" dirty="0"/>
          </a:p>
        </p:txBody>
      </p:sp>
      <p:pic>
        <p:nvPicPr>
          <p:cNvPr id="33810" name="Picture 18" descr="Bar0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8"/>
          <a:stretch/>
        </p:blipFill>
        <p:spPr bwMode="auto">
          <a:xfrm rot="5428586">
            <a:off x="-478442" y="1765296"/>
            <a:ext cx="5640144" cy="41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0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350"/>
            <a:ext cx="89154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200" dirty="0">
                <a:latin typeface="Arial"/>
                <a:cs typeface="Arial"/>
              </a:rPr>
              <a:t>Louis XIV starts </a:t>
            </a:r>
            <a:r>
              <a:rPr lang="en-US" sz="3200" dirty="0" err="1">
                <a:latin typeface="Arial"/>
                <a:cs typeface="Arial"/>
              </a:rPr>
              <a:t>Academie</a:t>
            </a:r>
            <a:r>
              <a:rPr lang="en-US" sz="3200" dirty="0">
                <a:latin typeface="Arial"/>
                <a:cs typeface="Arial"/>
              </a:rPr>
              <a:t> Royal de </a:t>
            </a:r>
            <a:r>
              <a:rPr lang="en-US" sz="3200" dirty="0" err="1">
                <a:latin typeface="Arial"/>
                <a:cs typeface="Arial"/>
              </a:rPr>
              <a:t>Danse</a:t>
            </a:r>
            <a:r>
              <a:rPr lang="en-US" sz="3200" dirty="0">
                <a:latin typeface="Arial"/>
                <a:cs typeface="Arial"/>
              </a:rPr>
              <a:t> –    in 1661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92930" y="1320800"/>
            <a:ext cx="6533821" cy="5410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400" dirty="0">
                <a:latin typeface="Arial"/>
                <a:cs typeface="Arial"/>
              </a:rPr>
              <a:t>Trains professionals to do the court dances</a:t>
            </a:r>
          </a:p>
          <a:p>
            <a:pPr lvl="1" eaLnBrk="1" hangingPunct="1">
              <a:defRPr/>
            </a:pPr>
            <a:r>
              <a:rPr lang="en-US" dirty="0" err="1">
                <a:latin typeface="Arial"/>
                <a:cs typeface="Arial"/>
              </a:rPr>
              <a:t>Comedie</a:t>
            </a:r>
            <a:r>
              <a:rPr lang="en-US" dirty="0">
                <a:latin typeface="Arial"/>
                <a:cs typeface="Arial"/>
              </a:rPr>
              <a:t> - Ballet (Moliere-Lully)-1661</a:t>
            </a:r>
          </a:p>
          <a:p>
            <a:pPr lvl="2" eaLnBrk="1" hangingPunct="1">
              <a:defRPr/>
            </a:pPr>
            <a:r>
              <a:rPr lang="en-US" dirty="0">
                <a:latin typeface="Arial"/>
                <a:cs typeface="Arial"/>
              </a:rPr>
              <a:t>Designer Henri de </a:t>
            </a:r>
            <a:r>
              <a:rPr lang="en-US" dirty="0" err="1">
                <a:latin typeface="Arial"/>
                <a:cs typeface="Arial"/>
              </a:rPr>
              <a:t>Gissey</a:t>
            </a:r>
            <a:endParaRPr lang="en-US" dirty="0">
              <a:latin typeface="Arial"/>
              <a:cs typeface="Arial"/>
            </a:endParaRPr>
          </a:p>
          <a:p>
            <a:pPr lvl="1" eaLnBrk="1" hangingPunct="1">
              <a:defRPr/>
            </a:pPr>
            <a:r>
              <a:rPr lang="en-US" dirty="0">
                <a:latin typeface="Arial"/>
                <a:cs typeface="Arial"/>
              </a:rPr>
              <a:t>Le Carousel de Louis XIV – 1662</a:t>
            </a:r>
          </a:p>
          <a:p>
            <a:pPr lvl="1" eaLnBrk="1" hangingPunct="1">
              <a:defRPr/>
            </a:pPr>
            <a:r>
              <a:rPr lang="en-US" dirty="0">
                <a:latin typeface="Arial"/>
                <a:cs typeface="Arial"/>
              </a:rPr>
              <a:t>Louis takes on a new mistress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in 1667, Madame de </a:t>
            </a:r>
            <a:r>
              <a:rPr lang="en-US" dirty="0" err="1">
                <a:latin typeface="Arial"/>
                <a:cs typeface="Arial"/>
              </a:rPr>
              <a:t>Montespan</a:t>
            </a:r>
            <a:endParaRPr lang="en-US" dirty="0">
              <a:latin typeface="Times" charset="0"/>
            </a:endParaRPr>
          </a:p>
          <a:p>
            <a:pPr eaLnBrk="1" hangingPunct="1">
              <a:defRPr/>
            </a:pPr>
            <a:endParaRPr lang="en-US" sz="2000" dirty="0"/>
          </a:p>
        </p:txBody>
      </p:sp>
      <p:pic>
        <p:nvPicPr>
          <p:cNvPr id="25605" name="Picture 5" descr="Thea080_Louis XIVCarouselCostume16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82700"/>
            <a:ext cx="4419600" cy="5486400"/>
          </a:xfrm>
        </p:spPr>
      </p:pic>
    </p:spTree>
    <p:extLst>
      <p:ext uri="{BB962C8B-B14F-4D97-AF65-F5344CB8AC3E}">
        <p14:creationId xmlns:p14="http://schemas.microsoft.com/office/powerpoint/2010/main" val="24999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915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Helvetica" charset="0"/>
              </a:rPr>
              <a:t>1661 Louis XIV takes control (Age 22)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557380" y="1232065"/>
            <a:ext cx="8634619" cy="70866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endParaRPr lang="en-US" sz="1600" dirty="0">
              <a:latin typeface="Times" charset="0"/>
            </a:endParaRPr>
          </a:p>
          <a:p>
            <a:pPr lvl="1" eaLnBrk="1" hangingPunct="1">
              <a:defRPr/>
            </a:pPr>
            <a:r>
              <a:rPr lang="en-US" sz="2000" dirty="0"/>
              <a:t>Establishes a dictatorship by divine right</a:t>
            </a:r>
          </a:p>
          <a:p>
            <a:pPr lvl="2" eaLnBrk="1" hangingPunct="1">
              <a:defRPr/>
            </a:pPr>
            <a:r>
              <a:rPr lang="en-US" dirty="0"/>
              <a:t>God</a:t>
            </a:r>
            <a:r>
              <a:rPr lang="ja-JP" altLang="en-US" dirty="0"/>
              <a:t>’</a:t>
            </a:r>
            <a:r>
              <a:rPr lang="en-US" dirty="0"/>
              <a:t>s representative on earth</a:t>
            </a:r>
          </a:p>
          <a:p>
            <a:pPr lvl="1" eaLnBrk="1" hangingPunct="1">
              <a:defRPr/>
            </a:pPr>
            <a:r>
              <a:rPr lang="en-US" sz="2000" dirty="0"/>
              <a:t>The beginning of 54 years of devoted work</a:t>
            </a:r>
          </a:p>
          <a:p>
            <a:pPr lvl="2" eaLnBrk="1" hangingPunct="1">
              <a:defRPr/>
            </a:pPr>
            <a:r>
              <a:rPr lang="en-US" dirty="0"/>
              <a:t>Gets economy to work by banning all non-French Fabrics</a:t>
            </a:r>
          </a:p>
          <a:p>
            <a:pPr lvl="2" eaLnBrk="1" hangingPunct="1">
              <a:defRPr/>
            </a:pPr>
            <a:r>
              <a:rPr lang="en-US" dirty="0"/>
              <a:t>Court etiquette, road building, theology - Courtiers purchase fabrics and clothes to show at court.  Good for the economy&amp; good for the stability of the country.</a:t>
            </a:r>
          </a:p>
          <a:p>
            <a:pPr lvl="2" eaLnBrk="1" hangingPunct="1">
              <a:defRPr/>
            </a:pPr>
            <a:endParaRPr lang="en-US" dirty="0"/>
          </a:p>
          <a:p>
            <a:pPr lvl="2" eaLnBrk="1" hangingPunct="1">
              <a:buFont typeface="Wingdings" charset="0"/>
              <a:buNone/>
              <a:defRPr/>
            </a:pPr>
            <a:r>
              <a:rPr lang="en-US" dirty="0"/>
              <a:t>Portrait of Jean-Baptiste Colbert, Minister of Finance to Louis XIV</a:t>
            </a:r>
          </a:p>
          <a:p>
            <a:pPr lvl="2" eaLnBrk="1" hangingPunct="1">
              <a:defRPr/>
            </a:pPr>
            <a:r>
              <a:rPr lang="en-US" dirty="0"/>
              <a:t>Wears natural long hair, small beard &amp; moustache</a:t>
            </a:r>
          </a:p>
          <a:p>
            <a:pPr lvl="2" eaLnBrk="1" hangingPunct="1">
              <a:defRPr/>
            </a:pPr>
            <a:r>
              <a:rPr lang="en-US" dirty="0"/>
              <a:t>Rabat collar evolved from falling band collar</a:t>
            </a:r>
          </a:p>
          <a:p>
            <a:pPr marL="0" indent="0">
              <a:buNone/>
              <a:defRPr/>
            </a:pPr>
            <a:endParaRPr lang="en-US" sz="2000" dirty="0"/>
          </a:p>
        </p:txBody>
      </p:sp>
      <p:pic>
        <p:nvPicPr>
          <p:cNvPr id="31751" name="Picture 7" descr="jean-Baptiste Colbert Rabat minister of Finance Malta1619-1683-166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216" y="1143000"/>
            <a:ext cx="3505200" cy="5181600"/>
          </a:xfrm>
        </p:spPr>
      </p:pic>
    </p:spTree>
    <p:extLst>
      <p:ext uri="{BB962C8B-B14F-4D97-AF65-F5344CB8AC3E}">
        <p14:creationId xmlns:p14="http://schemas.microsoft.com/office/powerpoint/2010/main" val="28652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77800"/>
            <a:ext cx="6096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Helvetica" charset="0"/>
              </a:rPr>
              <a:t>Courtly Manners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692525" y="765175"/>
            <a:ext cx="8812192" cy="61722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dirty="0">
                <a:cs typeface="Arial"/>
              </a:rPr>
              <a:t>11 civil wars in past 40 years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cs typeface="Arial"/>
              </a:rPr>
              <a:t>Louis encourages gambling, pleasing the king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cs typeface="Arial"/>
              </a:rPr>
              <a:t>Court etiquette becomes a means of governing</a:t>
            </a:r>
          </a:p>
          <a:p>
            <a:pPr marL="914400" lvl="2" indent="0">
              <a:buNone/>
              <a:defRPr/>
            </a:pPr>
            <a:endParaRPr lang="en-US" dirty="0">
              <a:cs typeface="Arial"/>
            </a:endParaRPr>
          </a:p>
          <a:p>
            <a:pPr lvl="2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cs typeface="Arial"/>
              </a:rPr>
              <a:t>Portrait of </a:t>
            </a:r>
            <a:r>
              <a:rPr lang="en-US" dirty="0" err="1">
                <a:cs typeface="Arial"/>
              </a:rPr>
              <a:t>Ignazio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Maurgi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Rosso</a:t>
            </a:r>
            <a:r>
              <a:rPr lang="en-US" dirty="0">
                <a:cs typeface="Arial"/>
              </a:rPr>
              <a:t> Senator from Parma Italy.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cs typeface="Arial"/>
              </a:rPr>
              <a:t>Peruke/</a:t>
            </a:r>
            <a:r>
              <a:rPr lang="en-US" dirty="0" err="1">
                <a:cs typeface="Arial"/>
              </a:rPr>
              <a:t>Peruque</a:t>
            </a:r>
            <a:r>
              <a:rPr lang="en-US" dirty="0">
                <a:cs typeface="Arial"/>
              </a:rPr>
              <a:t>/Full bottomed wig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cs typeface="Arial"/>
              </a:rPr>
              <a:t>Cassock Coat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cs typeface="Arial"/>
              </a:rPr>
              <a:t>Petticoat Breeches with Ribbons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cs typeface="Arial"/>
              </a:rPr>
              <a:t>Rabat turning into a cravat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cs typeface="Arial"/>
              </a:rPr>
              <a:t>Heeled Shoes &amp; Rosettes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/>
          </a:p>
        </p:txBody>
      </p:sp>
      <p:pic>
        <p:nvPicPr>
          <p:cNvPr id="32773" name="Picture 5" descr="Portrait of Isnazio Maurgi Rosso, Senator from ParmaCassockPetticoatRibbonsWig17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765175"/>
            <a:ext cx="3311525" cy="5791200"/>
          </a:xfrm>
        </p:spPr>
      </p:pic>
    </p:spTree>
    <p:extLst>
      <p:ext uri="{BB962C8B-B14F-4D97-AF65-F5344CB8AC3E}">
        <p14:creationId xmlns:p14="http://schemas.microsoft.com/office/powerpoint/2010/main" val="38108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Louis encourages Fashion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57875" y="1447800"/>
            <a:ext cx="6243081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card advertising a tailor             </a:t>
            </a:r>
          </a:p>
          <a:p>
            <a:pPr marL="0" indent="0" eaLnBrk="1" hangingPunct="1">
              <a:buNone/>
              <a:defRPr/>
            </a:pP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couture of habits/costumes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fi-FI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costume made of cards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-since the king encouraged card games and gambling to keep the nobles distracted.</a:t>
            </a:r>
          </a:p>
        </p:txBody>
      </p:sp>
      <p:pic>
        <p:nvPicPr>
          <p:cNvPr id="39941" name="Picture 5" descr="Bar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29717" y="1940483"/>
            <a:ext cx="5655791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4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04800" y="154380"/>
            <a:ext cx="6028706" cy="5941621"/>
          </a:xfrm>
        </p:spPr>
        <p:txBody>
          <a:bodyPr>
            <a:normAutofit/>
          </a:bodyPr>
          <a:lstStyle/>
          <a:p>
            <a:r>
              <a:rPr lang="fi-FI" dirty="0" err="1"/>
              <a:t>Predominant</a:t>
            </a:r>
            <a:r>
              <a:rPr lang="fi-FI" dirty="0"/>
              <a:t> </a:t>
            </a:r>
            <a:r>
              <a:rPr lang="fi-FI" dirty="0" err="1"/>
              <a:t>style</a:t>
            </a:r>
            <a:r>
              <a:rPr lang="fi-FI" dirty="0"/>
              <a:t> of </a:t>
            </a:r>
            <a:r>
              <a:rPr lang="fi-FI" dirty="0" err="1"/>
              <a:t>women’s</a:t>
            </a:r>
            <a:r>
              <a:rPr lang="fi-FI" dirty="0"/>
              <a:t> </a:t>
            </a:r>
            <a:r>
              <a:rPr lang="fi-FI" dirty="0" err="1"/>
              <a:t>dress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1660-80</a:t>
            </a:r>
          </a:p>
          <a:p>
            <a:r>
              <a:rPr lang="fi-FI" dirty="0" err="1"/>
              <a:t>Front</a:t>
            </a:r>
            <a:r>
              <a:rPr lang="fi-FI" dirty="0"/>
              <a:t> </a:t>
            </a:r>
            <a:r>
              <a:rPr lang="fi-FI" dirty="0" err="1"/>
              <a:t>piece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bodice</a:t>
            </a:r>
            <a:r>
              <a:rPr lang="fi-FI" dirty="0"/>
              <a:t> </a:t>
            </a:r>
            <a:r>
              <a:rPr lang="fi-FI" dirty="0" err="1"/>
              <a:t>grows</a:t>
            </a:r>
            <a:r>
              <a:rPr lang="fi-FI" dirty="0"/>
              <a:t> </a:t>
            </a:r>
            <a:r>
              <a:rPr lang="fi-FI" dirty="0" err="1"/>
              <a:t>longer</a:t>
            </a:r>
            <a:endParaRPr lang="fi-FI" dirty="0"/>
          </a:p>
          <a:p>
            <a:r>
              <a:rPr lang="fi-FI" dirty="0"/>
              <a:t>Wide </a:t>
            </a:r>
            <a:r>
              <a:rPr lang="fi-FI" dirty="0" err="1"/>
              <a:t>collar</a:t>
            </a:r>
            <a:r>
              <a:rPr lang="fi-FI" dirty="0"/>
              <a:t> is </a:t>
            </a:r>
            <a:r>
              <a:rPr lang="fi-FI" dirty="0" err="1"/>
              <a:t>called</a:t>
            </a:r>
            <a:r>
              <a:rPr lang="fi-FI" dirty="0"/>
              <a:t> a </a:t>
            </a:r>
            <a:r>
              <a:rPr lang="fi-FI" dirty="0" err="1"/>
              <a:t>whisk</a:t>
            </a:r>
            <a:endParaRPr lang="fi-FI" dirty="0"/>
          </a:p>
          <a:p>
            <a:r>
              <a:rPr lang="fi-FI" dirty="0" err="1"/>
              <a:t>Puffed</a:t>
            </a:r>
            <a:r>
              <a:rPr lang="fi-FI" dirty="0"/>
              <a:t> </a:t>
            </a:r>
            <a:r>
              <a:rPr lang="fi-FI" dirty="0" err="1"/>
              <a:t>sleeves</a:t>
            </a:r>
            <a:r>
              <a:rPr lang="fi-FI" dirty="0"/>
              <a:t>, </a:t>
            </a:r>
            <a:r>
              <a:rPr lang="fi-FI" dirty="0" err="1"/>
              <a:t>dropped</a:t>
            </a:r>
            <a:r>
              <a:rPr lang="fi-FI" dirty="0"/>
              <a:t> </a:t>
            </a:r>
            <a:r>
              <a:rPr lang="fi-FI" dirty="0" err="1"/>
              <a:t>shoulder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66" y="0"/>
            <a:ext cx="466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935190" cy="1905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Lord Dudley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3rd Earl of the North 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2509" y="2133600"/>
            <a:ext cx="5230091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Lord Dudley wears a doublet with a Jerkin like a vest over it and breeches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Millstone ruff and linen cuffs with lace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The pom-poms on the shoes have become more exaggerated</a:t>
            </a: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pic>
        <p:nvPicPr>
          <p:cNvPr id="53253" name="Picture 4" descr="Eliz090_LordDudley3rd, Baron of North1630 mal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1926" y="76200"/>
            <a:ext cx="4498975" cy="6705600"/>
          </a:xfrm>
        </p:spPr>
      </p:pic>
    </p:spTree>
    <p:extLst>
      <p:ext uri="{BB962C8B-B14F-4D97-AF65-F5344CB8AC3E}">
        <p14:creationId xmlns:p14="http://schemas.microsoft.com/office/powerpoint/2010/main" val="7838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127" y="259277"/>
            <a:ext cx="6547263" cy="64859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/>
              <a:t>Bodice and skirt from 1660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/>
              <a:t>In this example one can see clearly these two pieces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/>
              <a:t>Very long stiff bodice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/>
              <a:t>Oval neckline without a collar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/>
              <a:t>This soft style of fashion was established by Louis XIV mistress Madame de </a:t>
            </a:r>
            <a:r>
              <a:rPr lang="en-GB" dirty="0" err="1"/>
              <a:t>Montespan</a:t>
            </a: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/>
              <a:t>- Originates from her numerous pregnancies 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030" y="0"/>
            <a:ext cx="4140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30629" y="427512"/>
            <a:ext cx="6536361" cy="5439888"/>
          </a:xfrm>
        </p:spPr>
        <p:txBody>
          <a:bodyPr>
            <a:normAutofit/>
          </a:bodyPr>
          <a:lstStyle/>
          <a:p>
            <a:r>
              <a:rPr lang="fi-FI" dirty="0" err="1"/>
              <a:t>Siamese</a:t>
            </a:r>
            <a:r>
              <a:rPr lang="fi-FI" dirty="0"/>
              <a:t> </a:t>
            </a:r>
            <a:r>
              <a:rPr lang="fi-FI" dirty="0" err="1"/>
              <a:t>ambassadors</a:t>
            </a:r>
            <a:r>
              <a:rPr lang="fi-FI" dirty="0"/>
              <a:t> </a:t>
            </a:r>
            <a:r>
              <a:rPr lang="fi-FI" dirty="0" err="1"/>
              <a:t>visited</a:t>
            </a:r>
            <a:r>
              <a:rPr lang="fi-FI" dirty="0"/>
              <a:t> Louis XIV </a:t>
            </a:r>
            <a:r>
              <a:rPr lang="fi-FI" dirty="0" err="1"/>
              <a:t>court</a:t>
            </a:r>
            <a:r>
              <a:rPr lang="fi-FI" dirty="0"/>
              <a:t> </a:t>
            </a:r>
          </a:p>
          <a:p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sumptous</a:t>
            </a:r>
            <a:r>
              <a:rPr lang="fi-FI" dirty="0"/>
              <a:t> </a:t>
            </a:r>
            <a:r>
              <a:rPr lang="fi-FI" dirty="0" err="1"/>
              <a:t>garments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said</a:t>
            </a:r>
            <a:r>
              <a:rPr lang="fi-FI" dirty="0"/>
              <a:t> to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inspired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striped</a:t>
            </a:r>
            <a:r>
              <a:rPr lang="fi-FI" dirty="0"/>
              <a:t> </a:t>
            </a:r>
            <a:r>
              <a:rPr lang="fi-FI" dirty="0" err="1"/>
              <a:t>cotton</a:t>
            </a:r>
            <a:r>
              <a:rPr lang="fi-FI" dirty="0"/>
              <a:t> </a:t>
            </a:r>
            <a:r>
              <a:rPr lang="fi-FI" dirty="0" err="1"/>
              <a:t>fabrics</a:t>
            </a:r>
            <a:r>
              <a:rPr lang="fi-FI" dirty="0"/>
              <a:t> </a:t>
            </a:r>
            <a:r>
              <a:rPr lang="fi-FI" dirty="0" err="1"/>
              <a:t>called</a:t>
            </a:r>
            <a:r>
              <a:rPr lang="fi-FI" dirty="0"/>
              <a:t> </a:t>
            </a:r>
            <a:r>
              <a:rPr lang="fi-FI" i="1" dirty="0" err="1"/>
              <a:t>siamoises</a:t>
            </a:r>
            <a:endParaRPr lang="fi-FI" i="1" dirty="0"/>
          </a:p>
          <a:p>
            <a:endParaRPr lang="fi-FI" i="1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813" y="-1"/>
            <a:ext cx="4802565" cy="71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04800" y="166256"/>
            <a:ext cx="6622473" cy="5573485"/>
          </a:xfrm>
        </p:spPr>
        <p:txBody>
          <a:bodyPr>
            <a:normAutofit/>
          </a:bodyPr>
          <a:lstStyle/>
          <a:p>
            <a:r>
              <a:rPr lang="en-GB" sz="2400" dirty="0"/>
              <a:t>French fashion plate, mantua 1685</a:t>
            </a:r>
          </a:p>
          <a:p>
            <a:r>
              <a:rPr lang="en-GB" sz="2400" dirty="0"/>
              <a:t>Between 1680-1710, Women’s dress silhouette was narrow and tall</a:t>
            </a:r>
          </a:p>
          <a:p>
            <a:r>
              <a:rPr lang="en-GB" sz="2400" dirty="0"/>
              <a:t>Skirt shifts to back, ruffles, puffs, trimmings</a:t>
            </a:r>
          </a:p>
          <a:p>
            <a:r>
              <a:rPr lang="en-GB" sz="2400" dirty="0"/>
              <a:t>Bodice and skirt sewn together, like long coat, called mantua</a:t>
            </a:r>
          </a:p>
          <a:p>
            <a:r>
              <a:rPr lang="en-GB" sz="2400" dirty="0"/>
              <a:t>Following trends of Louis XIV’s new mistress Madame Maintenon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0" y="0"/>
            <a:ext cx="384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975762" y="188026"/>
            <a:ext cx="7018316" cy="5820888"/>
          </a:xfrm>
        </p:spPr>
        <p:txBody>
          <a:bodyPr>
            <a:normAutofit/>
          </a:bodyPr>
          <a:lstStyle/>
          <a:p>
            <a:r>
              <a:rPr lang="en-GB" dirty="0"/>
              <a:t>Hired professional tailors made garments for upper classes throughout the century</a:t>
            </a:r>
          </a:p>
          <a:p>
            <a:r>
              <a:rPr lang="en-GB" dirty="0"/>
              <a:t>Tailors were mostly men, although women began to move into this profession after 1675</a:t>
            </a:r>
          </a:p>
          <a:p>
            <a:r>
              <a:rPr lang="en-GB" dirty="0"/>
              <a:t>A group of French women seamstresses applied for the right to form guild of female tailors</a:t>
            </a:r>
          </a:p>
          <a:p>
            <a:endParaRPr lang="en-GB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9481" t="5022" r="9221" b="18268"/>
          <a:stretch/>
        </p:blipFill>
        <p:spPr>
          <a:xfrm>
            <a:off x="100942" y="0"/>
            <a:ext cx="4728029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04800" y="83128"/>
            <a:ext cx="6689765" cy="6012873"/>
          </a:xfrm>
        </p:spPr>
        <p:txBody>
          <a:bodyPr>
            <a:normAutofit/>
          </a:bodyPr>
          <a:lstStyle/>
          <a:p>
            <a:r>
              <a:rPr lang="fi-FI" sz="2400" dirty="0"/>
              <a:t>Mantua, 1690</a:t>
            </a:r>
          </a:p>
          <a:p>
            <a:r>
              <a:rPr lang="fi-FI" sz="2400" dirty="0" err="1"/>
              <a:t>Hand-colored</a:t>
            </a:r>
            <a:r>
              <a:rPr lang="fi-FI" sz="2400" dirty="0"/>
              <a:t> </a:t>
            </a:r>
            <a:r>
              <a:rPr lang="fi-FI" sz="2400" dirty="0" err="1"/>
              <a:t>fashion</a:t>
            </a:r>
            <a:r>
              <a:rPr lang="fi-FI" sz="2400" dirty="0"/>
              <a:t> </a:t>
            </a:r>
            <a:r>
              <a:rPr lang="fi-FI" sz="2400" dirty="0" err="1"/>
              <a:t>plates</a:t>
            </a:r>
            <a:r>
              <a:rPr lang="fi-FI" sz="2400" dirty="0"/>
              <a:t> </a:t>
            </a:r>
            <a:r>
              <a:rPr lang="fi-FI" sz="2400" dirty="0" err="1"/>
              <a:t>began</a:t>
            </a:r>
            <a:r>
              <a:rPr lang="fi-FI" sz="2400" dirty="0"/>
              <a:t> to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produced</a:t>
            </a:r>
            <a:r>
              <a:rPr lang="fi-FI" sz="2400" dirty="0"/>
              <a:t> in Paris in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late</a:t>
            </a:r>
            <a:r>
              <a:rPr lang="fi-FI" sz="2400" dirty="0"/>
              <a:t> 17th </a:t>
            </a:r>
            <a:r>
              <a:rPr lang="fi-FI" sz="2400" dirty="0" err="1"/>
              <a:t>century</a:t>
            </a:r>
            <a:br>
              <a:rPr lang="fi-FI" sz="2400" dirty="0"/>
            </a:br>
            <a:endParaRPr lang="fi-FI" sz="2400" dirty="0"/>
          </a:p>
          <a:p>
            <a:r>
              <a:rPr lang="fi-FI" sz="2400" dirty="0" err="1"/>
              <a:t>She</a:t>
            </a:r>
            <a:r>
              <a:rPr lang="fi-FI" sz="2400" dirty="0"/>
              <a:t> </a:t>
            </a:r>
            <a:r>
              <a:rPr lang="fi-FI" sz="2400" dirty="0" err="1"/>
              <a:t>wears</a:t>
            </a:r>
            <a:r>
              <a:rPr lang="fi-FI" sz="2400" dirty="0"/>
              <a:t> </a:t>
            </a:r>
            <a:r>
              <a:rPr lang="fi-FI" sz="2400" dirty="0" err="1"/>
              <a:t>fashionable</a:t>
            </a:r>
            <a:r>
              <a:rPr lang="fi-FI" sz="2400" dirty="0"/>
              <a:t> </a:t>
            </a:r>
            <a:r>
              <a:rPr lang="fi-FI" sz="2400" dirty="0" err="1"/>
              <a:t>headpiece</a:t>
            </a:r>
            <a:r>
              <a:rPr lang="fi-FI" sz="2400" dirty="0"/>
              <a:t> </a:t>
            </a:r>
            <a:r>
              <a:rPr lang="fi-FI" sz="2400" dirty="0" err="1"/>
              <a:t>called</a:t>
            </a:r>
            <a:r>
              <a:rPr lang="fi-FI" sz="2400" dirty="0"/>
              <a:t> </a:t>
            </a:r>
            <a:r>
              <a:rPr lang="fi-FI" sz="2400" dirty="0" err="1"/>
              <a:t>fontange</a:t>
            </a:r>
            <a:endParaRPr lang="fi-FI" sz="2400" dirty="0"/>
          </a:p>
          <a:p>
            <a:r>
              <a:rPr lang="fi-FI" sz="2400" dirty="0" err="1"/>
              <a:t>Named</a:t>
            </a:r>
            <a:r>
              <a:rPr lang="fi-FI" sz="2400" dirty="0"/>
              <a:t> </a:t>
            </a:r>
            <a:r>
              <a:rPr lang="fi-FI" sz="2400" dirty="0" err="1"/>
              <a:t>after</a:t>
            </a:r>
            <a:r>
              <a:rPr lang="fi-FI" sz="2400" dirty="0"/>
              <a:t> </a:t>
            </a:r>
            <a:r>
              <a:rPr lang="fi-FI" sz="2400" dirty="0" err="1"/>
              <a:t>one</a:t>
            </a:r>
            <a:r>
              <a:rPr lang="fi-FI" sz="2400" dirty="0"/>
              <a:t> of Louis </a:t>
            </a:r>
            <a:r>
              <a:rPr lang="fi-FI" sz="2400" dirty="0" err="1"/>
              <a:t>XIV’s</a:t>
            </a:r>
            <a:r>
              <a:rPr lang="fi-FI" sz="2400" dirty="0"/>
              <a:t> </a:t>
            </a:r>
            <a:r>
              <a:rPr lang="fi-FI" sz="2400" dirty="0" err="1"/>
              <a:t>mistresses</a:t>
            </a:r>
            <a:r>
              <a:rPr lang="fi-FI" sz="2400" dirty="0"/>
              <a:t> </a:t>
            </a:r>
            <a:r>
              <a:rPr lang="fi-FI" sz="2400" dirty="0" err="1"/>
              <a:t>Madamoiselle</a:t>
            </a:r>
            <a:r>
              <a:rPr lang="fi-FI" sz="2400" dirty="0"/>
              <a:t> de </a:t>
            </a:r>
            <a:r>
              <a:rPr lang="fi-FI" sz="2400" dirty="0" err="1"/>
              <a:t>Fontange</a:t>
            </a:r>
            <a:endParaRPr lang="fi-FI" sz="240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59" y="0"/>
            <a:ext cx="466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" y="-264062"/>
            <a:ext cx="5539592" cy="7386123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598225" y="380010"/>
            <a:ext cx="6348351" cy="5715990"/>
          </a:xfrm>
        </p:spPr>
        <p:txBody>
          <a:bodyPr>
            <a:normAutofit/>
          </a:bodyPr>
          <a:lstStyle/>
          <a:p>
            <a:r>
              <a:rPr lang="fi-FI" sz="2400" dirty="0" err="1"/>
              <a:t>Low</a:t>
            </a:r>
            <a:r>
              <a:rPr lang="fi-FI" sz="2400" dirty="0"/>
              <a:t> </a:t>
            </a:r>
            <a:r>
              <a:rPr lang="fi-FI" sz="2400" dirty="0" err="1"/>
              <a:t>Countries</a:t>
            </a:r>
            <a:r>
              <a:rPr lang="fi-FI" sz="2400" dirty="0"/>
              <a:t> &amp; </a:t>
            </a:r>
            <a:r>
              <a:rPr lang="fi-FI" sz="2400" dirty="0" err="1"/>
              <a:t>Holy</a:t>
            </a:r>
            <a:r>
              <a:rPr lang="fi-FI" sz="2400" dirty="0"/>
              <a:t> Roma Empire</a:t>
            </a:r>
          </a:p>
          <a:p>
            <a:endParaRPr lang="fi-FI" sz="2400" dirty="0"/>
          </a:p>
          <a:p>
            <a:r>
              <a:rPr lang="fi-FI" sz="2400" dirty="0"/>
              <a:t>Senior </a:t>
            </a:r>
            <a:r>
              <a:rPr lang="fi-FI" sz="2400" dirty="0" err="1"/>
              <a:t>merchant</a:t>
            </a:r>
            <a:r>
              <a:rPr lang="fi-FI" sz="2400" dirty="0"/>
              <a:t> of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Dutch</a:t>
            </a:r>
            <a:r>
              <a:rPr lang="fi-FI" sz="2400" dirty="0"/>
              <a:t> East </a:t>
            </a:r>
            <a:r>
              <a:rPr lang="fi-FI" sz="2400" dirty="0" err="1"/>
              <a:t>India</a:t>
            </a:r>
            <a:r>
              <a:rPr lang="fi-FI" sz="2400" dirty="0"/>
              <a:t> </a:t>
            </a:r>
            <a:r>
              <a:rPr lang="fi-FI" sz="2400" dirty="0" err="1"/>
              <a:t>company</a:t>
            </a:r>
            <a:r>
              <a:rPr lang="fi-FI" sz="2400" dirty="0"/>
              <a:t> 1640</a:t>
            </a:r>
          </a:p>
          <a:p>
            <a:r>
              <a:rPr lang="fi-FI" sz="2400" dirty="0" err="1"/>
              <a:t>Low</a:t>
            </a:r>
            <a:r>
              <a:rPr lang="fi-FI" sz="2400" dirty="0"/>
              <a:t> </a:t>
            </a:r>
            <a:r>
              <a:rPr lang="fi-FI" sz="2400" dirty="0" err="1"/>
              <a:t>Countries</a:t>
            </a:r>
            <a:r>
              <a:rPr lang="fi-FI" sz="2400" dirty="0"/>
              <a:t> </a:t>
            </a:r>
            <a:r>
              <a:rPr lang="fi-FI" sz="2400" dirty="0" err="1"/>
              <a:t>used</a:t>
            </a:r>
            <a:r>
              <a:rPr lang="fi-FI" sz="2400" dirty="0"/>
              <a:t> </a:t>
            </a:r>
            <a:r>
              <a:rPr lang="fi-FI" sz="2400" dirty="0" err="1"/>
              <a:t>black</a:t>
            </a:r>
            <a:r>
              <a:rPr lang="fi-FI" sz="2400" dirty="0"/>
              <a:t> </a:t>
            </a:r>
            <a:r>
              <a:rPr lang="fi-FI" sz="2400" dirty="0" err="1"/>
              <a:t>colour</a:t>
            </a:r>
            <a:r>
              <a:rPr lang="fi-FI" sz="2400" dirty="0"/>
              <a:t> and </a:t>
            </a:r>
            <a:r>
              <a:rPr lang="fi-FI" sz="2400" dirty="0" err="1"/>
              <a:t>millstone</a:t>
            </a:r>
            <a:r>
              <a:rPr lang="fi-FI" sz="2400" dirty="0"/>
              <a:t> </a:t>
            </a:r>
            <a:r>
              <a:rPr lang="fi-FI" sz="2400" dirty="0" err="1"/>
              <a:t>ruff</a:t>
            </a:r>
            <a:r>
              <a:rPr lang="fi-FI" sz="2400" dirty="0"/>
              <a:t> </a:t>
            </a:r>
            <a:r>
              <a:rPr lang="fi-FI" sz="2400" dirty="0" err="1"/>
              <a:t>longer</a:t>
            </a:r>
            <a:r>
              <a:rPr lang="fi-FI" sz="2400" dirty="0"/>
              <a:t> </a:t>
            </a:r>
            <a:r>
              <a:rPr lang="fi-FI" sz="2400" dirty="0" err="1"/>
              <a:t>than</a:t>
            </a:r>
            <a:r>
              <a:rPr lang="fi-FI" sz="2400" dirty="0"/>
              <a:t> </a:t>
            </a:r>
            <a:r>
              <a:rPr lang="fi-FI" sz="2400" dirty="0" err="1"/>
              <a:t>others</a:t>
            </a:r>
            <a:r>
              <a:rPr lang="fi-FI" sz="2400" dirty="0"/>
              <a:t> </a:t>
            </a:r>
            <a:r>
              <a:rPr lang="fi-FI" sz="2400" dirty="0" err="1"/>
              <a:t>because</a:t>
            </a:r>
            <a:r>
              <a:rPr lang="fi-FI" sz="2400" dirty="0"/>
              <a:t> of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connection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Holy</a:t>
            </a:r>
            <a:r>
              <a:rPr lang="fi-FI" sz="2400" dirty="0"/>
              <a:t> Roman Empire and Spain</a:t>
            </a:r>
          </a:p>
          <a:p>
            <a:endParaRPr lang="fi-FI" sz="2400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83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086" y="0"/>
            <a:ext cx="9144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Mariana of Austria, Queen of Spain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 err="1"/>
              <a:t>Infanta</a:t>
            </a:r>
            <a:r>
              <a:rPr lang="en-US" sz="3200" dirty="0"/>
              <a:t> Margarita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733309" y="1555668"/>
            <a:ext cx="5371605" cy="53023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She is the daughter of Maria Anna of Spain. Married at 14 to Philip IV who was her uncle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She is regent in 1665 since her her husband Philip IV dies and her sickly son comes to the throne at age of  3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The Spanish court maintains the Wheel Farthingale long after others have dropped it.  The top half becomes like a jacket with it</a:t>
            </a:r>
            <a:r>
              <a:rPr lang="ja-JP" altLang="en-US" sz="2000" dirty="0">
                <a:latin typeface="Arial"/>
              </a:rPr>
              <a:t>’</a:t>
            </a:r>
            <a:r>
              <a:rPr lang="en-US" sz="2000" dirty="0"/>
              <a:t>s huge peplum.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</p:txBody>
      </p:sp>
      <p:pic>
        <p:nvPicPr>
          <p:cNvPr id="49156" name="Picture 4" descr="Infanta Margarita Wheel Farthingale 16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592" y="2828705"/>
            <a:ext cx="2971800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157" name="Picture 5" descr="Mariana of Austria,Queen of Spain Farthingale16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086" y="1447800"/>
            <a:ext cx="3365500" cy="5410200"/>
          </a:xfrm>
        </p:spPr>
      </p:pic>
    </p:spTree>
    <p:extLst>
      <p:ext uri="{BB962C8B-B14F-4D97-AF65-F5344CB8AC3E}">
        <p14:creationId xmlns:p14="http://schemas.microsoft.com/office/powerpoint/2010/main" val="11785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8312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                                     Charles </a:t>
            </a:r>
            <a:r>
              <a:rPr lang="en-US" sz="3600" dirty="0"/>
              <a:t>II of Spain at age 15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07626" y="1045029"/>
            <a:ext cx="7220197" cy="473020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He only lived to the age of  36 and was the last Hapsburg King.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Too much intermarriage among the Hapsburgs.  </a:t>
            </a:r>
            <a:br>
              <a:rPr lang="en-US" dirty="0"/>
            </a:br>
            <a:r>
              <a:rPr lang="en-US" dirty="0"/>
              <a:t>He is the son of Philip IV and Philip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niece.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He wears a fashionable cravat like Louis XIV and red bow made of ribbons</a:t>
            </a:r>
            <a:endParaRPr lang="en-US" sz="1800" dirty="0"/>
          </a:p>
        </p:txBody>
      </p:sp>
      <p:pic>
        <p:nvPicPr>
          <p:cNvPr id="50181" name="Picture 5" descr="Charles II at 15 1661-1700 167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214" y="345978"/>
            <a:ext cx="4094659" cy="6128309"/>
          </a:xfrm>
        </p:spPr>
      </p:pic>
    </p:spTree>
    <p:extLst>
      <p:ext uri="{BB962C8B-B14F-4D97-AF65-F5344CB8AC3E}">
        <p14:creationId xmlns:p14="http://schemas.microsoft.com/office/powerpoint/2010/main" val="25910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290309" y="2111828"/>
            <a:ext cx="7048153" cy="4114800"/>
          </a:xfrm>
        </p:spPr>
        <p:txBody>
          <a:bodyPr/>
          <a:lstStyle/>
          <a:p>
            <a:r>
              <a:rPr lang="fi-FI" dirty="0" err="1"/>
              <a:t>Inés</a:t>
            </a:r>
            <a:r>
              <a:rPr lang="fi-FI" dirty="0"/>
              <a:t> de </a:t>
            </a:r>
            <a:r>
              <a:rPr lang="fi-FI" dirty="0" err="1"/>
              <a:t>Zúniga</a:t>
            </a:r>
            <a:r>
              <a:rPr lang="fi-FI" dirty="0"/>
              <a:t>, </a:t>
            </a:r>
            <a:r>
              <a:rPr lang="fi-FI" dirty="0" err="1"/>
              <a:t>countess</a:t>
            </a:r>
            <a:r>
              <a:rPr lang="fi-FI" dirty="0"/>
              <a:t> of </a:t>
            </a:r>
            <a:r>
              <a:rPr lang="fi-FI" dirty="0" err="1"/>
              <a:t>Monterey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1660- 1670</a:t>
            </a:r>
          </a:p>
          <a:p>
            <a:r>
              <a:rPr lang="fi-FI" dirty="0" err="1"/>
              <a:t>Following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spanish</a:t>
            </a:r>
            <a:r>
              <a:rPr lang="fi-FI" dirty="0"/>
              <a:t> </a:t>
            </a:r>
            <a:r>
              <a:rPr lang="fi-FI" dirty="0" err="1"/>
              <a:t>court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" y="83128"/>
            <a:ext cx="518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8344" y="695193"/>
            <a:ext cx="7275614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Anne Vavasour with gloves and fan,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common accessories to show wealth</a:t>
            </a:r>
          </a:p>
          <a:p>
            <a:r>
              <a:rPr lang="en-US" sz="2400" dirty="0">
                <a:latin typeface="Arial" charset="0"/>
              </a:rPr>
              <a:t>Skirt support -&gt; wheel farthingale &amp; bum roll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Medici collar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Hems shortens, notice red petticoat</a:t>
            </a:r>
          </a:p>
        </p:txBody>
      </p:sp>
      <p:pic>
        <p:nvPicPr>
          <p:cNvPr id="55301" name="Picture 4" descr="Odd010_JohnDeCrizElderAnneVavsourGlovesWheelFarth16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5369" y="140216"/>
            <a:ext cx="4159250" cy="6400800"/>
          </a:xfrm>
        </p:spPr>
      </p:pic>
      <p:sp>
        <p:nvSpPr>
          <p:cNvPr id="2" name="Suorakulmio 1"/>
          <p:cNvSpPr/>
          <p:nvPr/>
        </p:nvSpPr>
        <p:spPr>
          <a:xfrm>
            <a:off x="4525334" y="5978141"/>
            <a:ext cx="317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John </a:t>
            </a:r>
            <a:r>
              <a:rPr lang="en-US" dirty="0" err="1">
                <a:latin typeface="Arial" charset="0"/>
              </a:rPr>
              <a:t>DeCriz</a:t>
            </a:r>
            <a:r>
              <a:rPr lang="en-US" dirty="0">
                <a:latin typeface="Arial" charset="0"/>
              </a:rPr>
              <a:t> the elder, 1605.</a:t>
            </a:r>
          </a:p>
        </p:txBody>
      </p:sp>
    </p:spTree>
    <p:extLst>
      <p:ext uri="{BB962C8B-B14F-4D97-AF65-F5344CB8AC3E}">
        <p14:creationId xmlns:p14="http://schemas.microsoft.com/office/powerpoint/2010/main" val="42035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1881" y="1524000"/>
            <a:ext cx="5894119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The bum roll is a padded sausage style roll that is fastened around the hips and ties center front allowing for a round full hip</a:t>
            </a:r>
          </a:p>
          <a:p>
            <a:pPr marL="0" indent="0">
              <a:buNone/>
            </a:pPr>
            <a:endParaRPr lang="en-US" sz="2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This was easier to wear than the wheel farthingale and more common among middle class women</a:t>
            </a:r>
          </a:p>
          <a:p>
            <a:pPr marL="0" indent="0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59397" name="Picture 4" descr="Eliz059_MartinDeVosEngraving of Actors&amp;Bumrolls15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2234" y="113805"/>
            <a:ext cx="4454525" cy="67056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C82614B-E166-904F-851C-A4396856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2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2798</Words>
  <Application>Microsoft Macintosh PowerPoint</Application>
  <PresentationFormat>Laajakuva</PresentationFormat>
  <Paragraphs>405</Paragraphs>
  <Slides>78</Slides>
  <Notes>37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Helvetica</vt:lpstr>
      <vt:lpstr>Times</vt:lpstr>
      <vt:lpstr>Times New Roman</vt:lpstr>
      <vt:lpstr>Wingdings</vt:lpstr>
      <vt:lpstr>Office-teema</vt:lpstr>
      <vt:lpstr>Period Costume &amp; Style </vt:lpstr>
      <vt:lpstr>PowerPoint-esitys</vt:lpstr>
      <vt:lpstr>1603 Death of Queen Elizabeth </vt:lpstr>
      <vt:lpstr>King James in Ceremonial robes, 1603</vt:lpstr>
      <vt:lpstr>James I by Paul Somer 1603</vt:lpstr>
      <vt:lpstr>Queen Anne of  Denmark 1605</vt:lpstr>
      <vt:lpstr>Lord Dudley  3rd Earl of the North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Linen sleeve panels and linen partlet with  silk embroidery Used in ”cheat waistcoats”  </vt:lpstr>
      <vt:lpstr>PowerPoint-esitys</vt:lpstr>
      <vt:lpstr>PowerPoint-esitys</vt:lpstr>
      <vt:lpstr>PowerPoint-esitys</vt:lpstr>
      <vt:lpstr>PowerPoint-esitys</vt:lpstr>
      <vt:lpstr>Portrait of Margaret Leighton, 1620</vt:lpstr>
      <vt:lpstr>PowerPoint-esitys</vt:lpstr>
      <vt:lpstr>William Larkin George Villiers, 1st Duke of Buckingham, 1616</vt:lpstr>
      <vt:lpstr>PowerPoint-esitys</vt:lpstr>
      <vt:lpstr>Richard Sackville,  Earl of Dorset 1616</vt:lpstr>
      <vt:lpstr>The buff jerkin</vt:lpstr>
      <vt:lpstr>An extant buff jerkin</vt:lpstr>
      <vt:lpstr>PowerPoint-esitys</vt:lpstr>
      <vt:lpstr>PowerPoint-esitys</vt:lpstr>
      <vt:lpstr>The Cavalier Look</vt:lpstr>
      <vt:lpstr>PowerPoint-esitys</vt:lpstr>
      <vt:lpstr>King Charles I of England by  Van Dyck, 1635</vt:lpstr>
      <vt:lpstr>Cavalier - Maria Louisa Tassi 1629</vt:lpstr>
      <vt:lpstr>Extant Garments  V&amp; A, London</vt:lpstr>
      <vt:lpstr>Queen Henrietta Maria </vt:lpstr>
      <vt:lpstr>Linen and lace collar with matching cuffs</vt:lpstr>
      <vt:lpstr>Van Dyck,  Queen Henrietta Maria, 1640</vt:lpstr>
      <vt:lpstr>PowerPoint-esitys</vt:lpstr>
      <vt:lpstr>PowerPoint-esitys</vt:lpstr>
      <vt:lpstr>Court Lady from England in 1641</vt:lpstr>
      <vt:lpstr>Venceslaus Hollar,  Habits of English Women 1640</vt:lpstr>
      <vt:lpstr>Hollar,  Habits of English Women 1640</vt:lpstr>
      <vt:lpstr>Children of Charles I of England</vt:lpstr>
      <vt:lpstr>PowerPoint-esitys</vt:lpstr>
      <vt:lpstr>Court Masque</vt:lpstr>
      <vt:lpstr>English Court Masque</vt:lpstr>
      <vt:lpstr>Inigo Jones</vt:lpstr>
      <vt:lpstr>First court masque, 1605</vt:lpstr>
      <vt:lpstr>PowerPoint-esitys</vt:lpstr>
      <vt:lpstr>Spring and Dutch Page costume</vt:lpstr>
      <vt:lpstr>PowerPoint-esitys</vt:lpstr>
      <vt:lpstr>Coronation Masque</vt:lpstr>
      <vt:lpstr>Masque of Queens, 1609</vt:lpstr>
      <vt:lpstr>Masque of Queens, 1609</vt:lpstr>
      <vt:lpstr>Court Masquers 1613</vt:lpstr>
      <vt:lpstr>Henrietta Maria as Chloris, 1631</vt:lpstr>
      <vt:lpstr>France </vt:lpstr>
      <vt:lpstr>Cardinal Richelieu, 1625</vt:lpstr>
      <vt:lpstr>French Court Ballets</vt:lpstr>
      <vt:lpstr>Henri de Gissey (1621 - 1673)</vt:lpstr>
      <vt:lpstr>Les Fetes de Bacchus 1637</vt:lpstr>
      <vt:lpstr>Henri de Gissey, Fire and Ice 1637</vt:lpstr>
      <vt:lpstr>France and The Sun King</vt:lpstr>
      <vt:lpstr>Louis XIV marries Marie-Therese in 1659 (Age 20)</vt:lpstr>
      <vt:lpstr>Louis XIV as patron of the arts</vt:lpstr>
      <vt:lpstr>Louis XIV starts Academie Royal de Danse –    in 1661</vt:lpstr>
      <vt:lpstr>1661 Louis XIV takes control (Age 22)</vt:lpstr>
      <vt:lpstr>Courtly Manners</vt:lpstr>
      <vt:lpstr>Louis encourages Fashion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Mariana of Austria, Queen of Spain  and Infanta Margarita</vt:lpstr>
      <vt:lpstr>                                     Charles II of Spain at age 15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Kalmakurki Maarit</dc:creator>
  <cp:lastModifiedBy>Maarit Kalmakurki</cp:lastModifiedBy>
  <cp:revision>15</cp:revision>
  <dcterms:created xsi:type="dcterms:W3CDTF">2019-12-02T13:02:15Z</dcterms:created>
  <dcterms:modified xsi:type="dcterms:W3CDTF">2022-03-08T08:47:34Z</dcterms:modified>
</cp:coreProperties>
</file>