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1"/>
    <p:sldMasterId id="2147484772" r:id="rId2"/>
  </p:sldMasterIdLst>
  <p:notesMasterIdLst>
    <p:notesMasterId r:id="rId50"/>
  </p:notesMasterIdLst>
  <p:handoutMasterIdLst>
    <p:handoutMasterId r:id="rId51"/>
  </p:handoutMasterIdLst>
  <p:sldIdLst>
    <p:sldId id="256" r:id="rId3"/>
    <p:sldId id="257" r:id="rId4"/>
    <p:sldId id="332" r:id="rId5"/>
    <p:sldId id="258" r:id="rId6"/>
    <p:sldId id="259" r:id="rId7"/>
    <p:sldId id="315" r:id="rId8"/>
    <p:sldId id="262" r:id="rId9"/>
    <p:sldId id="260" r:id="rId10"/>
    <p:sldId id="270" r:id="rId11"/>
    <p:sldId id="264" r:id="rId12"/>
    <p:sldId id="269" r:id="rId13"/>
    <p:sldId id="266" r:id="rId14"/>
    <p:sldId id="267" r:id="rId15"/>
    <p:sldId id="273" r:id="rId16"/>
    <p:sldId id="274" r:id="rId17"/>
    <p:sldId id="272" r:id="rId18"/>
    <p:sldId id="306" r:id="rId19"/>
    <p:sldId id="316" r:id="rId20"/>
    <p:sldId id="317" r:id="rId21"/>
    <p:sldId id="318" r:id="rId22"/>
    <p:sldId id="319" r:id="rId23"/>
    <p:sldId id="320" r:id="rId24"/>
    <p:sldId id="321" r:id="rId25"/>
    <p:sldId id="322" r:id="rId26"/>
    <p:sldId id="323" r:id="rId27"/>
    <p:sldId id="324" r:id="rId28"/>
    <p:sldId id="325" r:id="rId29"/>
    <p:sldId id="314" r:id="rId30"/>
    <p:sldId id="275" r:id="rId31"/>
    <p:sldId id="327" r:id="rId32"/>
    <p:sldId id="281" r:id="rId33"/>
    <p:sldId id="276" r:id="rId34"/>
    <p:sldId id="277" r:id="rId35"/>
    <p:sldId id="278" r:id="rId36"/>
    <p:sldId id="279" r:id="rId37"/>
    <p:sldId id="284" r:id="rId38"/>
    <p:sldId id="287" r:id="rId39"/>
    <p:sldId id="333" r:id="rId40"/>
    <p:sldId id="283" r:id="rId41"/>
    <p:sldId id="298" r:id="rId42"/>
    <p:sldId id="299" r:id="rId43"/>
    <p:sldId id="300" r:id="rId44"/>
    <p:sldId id="308" r:id="rId45"/>
    <p:sldId id="331" r:id="rId46"/>
    <p:sldId id="328" r:id="rId47"/>
    <p:sldId id="301" r:id="rId48"/>
    <p:sldId id="290" r:id="rId49"/>
  </p:sldIdLst>
  <p:sldSz cx="9144000" cy="5715000" type="screen16x10"/>
  <p:notesSz cx="6794500" cy="9931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7">
          <p15:clr>
            <a:srgbClr val="A4A3A4"/>
          </p15:clr>
        </p15:guide>
        <p15:guide id="2" orient="horz" pos="3070">
          <p15:clr>
            <a:srgbClr val="A4A3A4"/>
          </p15:clr>
        </p15:guide>
        <p15:guide id="3" pos="295">
          <p15:clr>
            <a:srgbClr val="A4A3A4"/>
          </p15:clr>
        </p15:guide>
        <p15:guide id="4"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99CC"/>
    <a:srgbClr val="005EB8"/>
    <a:srgbClr val="FF00FF"/>
    <a:srgbClr val="FF6600"/>
    <a:srgbClr val="EF3340"/>
    <a:srgbClr val="FFCD00"/>
    <a:srgbClr val="FFCDB8"/>
    <a:srgbClr val="FFCF06"/>
    <a:srgbClr val="F8C704"/>
    <a:srgbClr val="EFC0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9" autoAdjust="0"/>
    <p:restoredTop sz="94127" autoAdjust="0"/>
  </p:normalViewPr>
  <p:slideViewPr>
    <p:cSldViewPr snapToObjects="1">
      <p:cViewPr varScale="1">
        <p:scale>
          <a:sx n="191" d="100"/>
          <a:sy n="191" d="100"/>
        </p:scale>
        <p:origin x="768" y="150"/>
      </p:cViewPr>
      <p:guideLst>
        <p:guide orient="horz" pos="167"/>
        <p:guide orient="horz" pos="3070"/>
        <p:guide pos="295"/>
        <p:guide pos="5465"/>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C9973-56C3-4CF7-A4EC-2613F1D2D580}" type="doc">
      <dgm:prSet loTypeId="urn:microsoft.com/office/officeart/2005/8/layout/chevron1" loCatId="process" qsTypeId="urn:microsoft.com/office/officeart/2005/8/quickstyle/simple1" qsCatId="simple" csTypeId="urn:microsoft.com/office/officeart/2005/8/colors/colorful1" csCatId="colorful" phldr="1"/>
      <dgm:spPr/>
    </dgm:pt>
    <dgm:pt modelId="{5146BD3D-0D55-4C1B-AC99-1630114FA6A4}">
      <dgm:prSet phldrT="[Teksti]" custT="1"/>
      <dgm:spPr/>
      <dgm:t>
        <a:bodyPr lIns="36000"/>
        <a:lstStyle/>
        <a:p>
          <a:r>
            <a:rPr lang="fi-FI" sz="2000" dirty="0" err="1" smtClean="0"/>
            <a:t>Behaviorism</a:t>
          </a:r>
          <a:endParaRPr lang="fi-FI" sz="2000" dirty="0" smtClean="0"/>
        </a:p>
        <a:p>
          <a:r>
            <a:rPr lang="fi-FI" sz="1800" dirty="0" smtClean="0"/>
            <a:t>(1900</a:t>
          </a:r>
          <a:r>
            <a:rPr lang="fi-FI" sz="1800" dirty="0" smtClean="0">
              <a:sym typeface="Wingdings" pitchFamily="2" charset="2"/>
            </a:rPr>
            <a:t>)</a:t>
          </a:r>
          <a:endParaRPr lang="fi-FI" sz="1800" dirty="0"/>
        </a:p>
      </dgm:t>
    </dgm:pt>
    <dgm:pt modelId="{D2B6B20E-7A90-47B9-A837-3820B74E59D7}" type="parTrans" cxnId="{2316EE56-45A9-424C-90F9-D5F67A241C9E}">
      <dgm:prSet/>
      <dgm:spPr/>
      <dgm:t>
        <a:bodyPr/>
        <a:lstStyle/>
        <a:p>
          <a:endParaRPr lang="fi-FI"/>
        </a:p>
      </dgm:t>
    </dgm:pt>
    <dgm:pt modelId="{01A8D877-3A1C-4288-8784-D89ECBF4AB19}" type="sibTrans" cxnId="{2316EE56-45A9-424C-90F9-D5F67A241C9E}">
      <dgm:prSet/>
      <dgm:spPr/>
      <dgm:t>
        <a:bodyPr/>
        <a:lstStyle/>
        <a:p>
          <a:endParaRPr lang="fi-FI"/>
        </a:p>
      </dgm:t>
    </dgm:pt>
    <dgm:pt modelId="{60F7079A-7316-470A-B317-F6E389167C09}">
      <dgm:prSet phldrT="[Teksti]" custT="1"/>
      <dgm:spPr>
        <a:solidFill>
          <a:schemeClr val="tx2">
            <a:lumMod val="60000"/>
            <a:lumOff val="40000"/>
          </a:schemeClr>
        </a:solidFill>
      </dgm:spPr>
      <dgm:t>
        <a:bodyPr/>
        <a:lstStyle/>
        <a:p>
          <a:r>
            <a:rPr lang="fi-FI" sz="1900" dirty="0" err="1" smtClean="0"/>
            <a:t>Cognitive</a:t>
          </a:r>
          <a:endParaRPr lang="fi-FI" sz="1900" dirty="0" smtClean="0"/>
        </a:p>
        <a:p>
          <a:r>
            <a:rPr lang="fi-FI" sz="1900" dirty="0" err="1" smtClean="0"/>
            <a:t>Psychology</a:t>
          </a:r>
          <a:endParaRPr lang="fi-FI" sz="1800" dirty="0" smtClean="0"/>
        </a:p>
        <a:p>
          <a:r>
            <a:rPr lang="fi-FI" sz="1800" dirty="0" smtClean="0"/>
            <a:t>(1950</a:t>
          </a:r>
          <a:r>
            <a:rPr lang="fi-FI" sz="1800" dirty="0" smtClean="0">
              <a:sym typeface="Wingdings" pitchFamily="2" charset="2"/>
            </a:rPr>
            <a:t>)</a:t>
          </a:r>
          <a:endParaRPr lang="fi-FI" sz="1800" dirty="0"/>
        </a:p>
      </dgm:t>
    </dgm:pt>
    <dgm:pt modelId="{E4976D03-7E4C-4F9A-8AA4-0618798A902E}" type="parTrans" cxnId="{79FF07FD-4E32-48D0-A599-7F476D2C3221}">
      <dgm:prSet/>
      <dgm:spPr/>
      <dgm:t>
        <a:bodyPr/>
        <a:lstStyle/>
        <a:p>
          <a:endParaRPr lang="fi-FI"/>
        </a:p>
      </dgm:t>
    </dgm:pt>
    <dgm:pt modelId="{A25E60B0-871D-4EDB-9FC7-AAEB8D22AE25}" type="sibTrans" cxnId="{79FF07FD-4E32-48D0-A599-7F476D2C3221}">
      <dgm:prSet/>
      <dgm:spPr/>
      <dgm:t>
        <a:bodyPr/>
        <a:lstStyle/>
        <a:p>
          <a:endParaRPr lang="fi-FI"/>
        </a:p>
      </dgm:t>
    </dgm:pt>
    <dgm:pt modelId="{E4CC1B56-BAD0-4687-AF54-222B505976E6}">
      <dgm:prSet phldrT="[Teksti]" custT="1"/>
      <dgm:spPr>
        <a:solidFill>
          <a:schemeClr val="accent3">
            <a:lumMod val="20000"/>
            <a:lumOff val="80000"/>
          </a:schemeClr>
        </a:solidFill>
      </dgm:spPr>
      <dgm:t>
        <a:bodyPr/>
        <a:lstStyle/>
        <a:p>
          <a:r>
            <a:rPr lang="fi-FI" sz="1900" dirty="0" err="1" smtClean="0">
              <a:solidFill>
                <a:schemeClr val="tx1"/>
              </a:solidFill>
            </a:rPr>
            <a:t>Constructivism</a:t>
          </a:r>
          <a:endParaRPr lang="fi-FI" sz="1900" dirty="0" smtClean="0">
            <a:solidFill>
              <a:schemeClr val="tx1"/>
            </a:solidFill>
          </a:endParaRPr>
        </a:p>
        <a:p>
          <a:r>
            <a:rPr lang="fi-FI" sz="1800" dirty="0" smtClean="0">
              <a:solidFill>
                <a:schemeClr val="tx1"/>
              </a:solidFill>
            </a:rPr>
            <a:t>(1960) 1990</a:t>
          </a:r>
          <a:r>
            <a:rPr lang="fi-FI" sz="1800" dirty="0" smtClean="0">
              <a:solidFill>
                <a:schemeClr val="tx1"/>
              </a:solidFill>
              <a:sym typeface="Wingdings" pitchFamily="2" charset="2"/>
            </a:rPr>
            <a:t></a:t>
          </a:r>
          <a:endParaRPr lang="fi-FI" sz="1800" dirty="0">
            <a:solidFill>
              <a:schemeClr val="tx1"/>
            </a:solidFill>
          </a:endParaRPr>
        </a:p>
      </dgm:t>
    </dgm:pt>
    <dgm:pt modelId="{7907E5BD-F864-4899-978D-75490BBDFEA7}" type="parTrans" cxnId="{51D2EA5B-962C-4032-91F4-23013025AF93}">
      <dgm:prSet/>
      <dgm:spPr/>
      <dgm:t>
        <a:bodyPr/>
        <a:lstStyle/>
        <a:p>
          <a:endParaRPr lang="fi-FI"/>
        </a:p>
      </dgm:t>
    </dgm:pt>
    <dgm:pt modelId="{E1B526F3-46D4-410A-A632-0B4A220C4A50}" type="sibTrans" cxnId="{51D2EA5B-962C-4032-91F4-23013025AF93}">
      <dgm:prSet/>
      <dgm:spPr/>
      <dgm:t>
        <a:bodyPr/>
        <a:lstStyle/>
        <a:p>
          <a:endParaRPr lang="fi-FI"/>
        </a:p>
      </dgm:t>
    </dgm:pt>
    <dgm:pt modelId="{B1F91C21-0C53-4FDB-B1D7-B1C6128BF243}">
      <dgm:prSet phldrT="[Teksti]" custT="1"/>
      <dgm:spPr/>
      <dgm:t>
        <a:bodyPr/>
        <a:lstStyle/>
        <a:p>
          <a:r>
            <a:rPr lang="fi-FI" sz="1800" dirty="0" smtClean="0"/>
            <a:t>?</a:t>
          </a:r>
          <a:endParaRPr lang="fi-FI" sz="1800" dirty="0"/>
        </a:p>
      </dgm:t>
    </dgm:pt>
    <dgm:pt modelId="{B7652188-8275-49E9-8D72-4BFCAC7C4F02}" type="parTrans" cxnId="{05C0F48D-A1BF-4633-8A25-46C2CF159815}">
      <dgm:prSet/>
      <dgm:spPr/>
      <dgm:t>
        <a:bodyPr/>
        <a:lstStyle/>
        <a:p>
          <a:endParaRPr lang="fi-FI"/>
        </a:p>
      </dgm:t>
    </dgm:pt>
    <dgm:pt modelId="{10E65FEE-D161-4E1D-919A-21A689BE6569}" type="sibTrans" cxnId="{05C0F48D-A1BF-4633-8A25-46C2CF159815}">
      <dgm:prSet/>
      <dgm:spPr/>
      <dgm:t>
        <a:bodyPr/>
        <a:lstStyle/>
        <a:p>
          <a:endParaRPr lang="fi-FI"/>
        </a:p>
      </dgm:t>
    </dgm:pt>
    <dgm:pt modelId="{B2FC0FDD-5881-48F7-9B3B-B4CAA05A9192}" type="pres">
      <dgm:prSet presAssocID="{602C9973-56C3-4CF7-A4EC-2613F1D2D580}" presName="Name0" presStyleCnt="0">
        <dgm:presLayoutVars>
          <dgm:dir/>
          <dgm:animLvl val="lvl"/>
          <dgm:resizeHandles val="exact"/>
        </dgm:presLayoutVars>
      </dgm:prSet>
      <dgm:spPr/>
    </dgm:pt>
    <dgm:pt modelId="{045C22A3-2CD0-42D9-B4EF-69C7D6A54B79}" type="pres">
      <dgm:prSet presAssocID="{5146BD3D-0D55-4C1B-AC99-1630114FA6A4}" presName="parTxOnly" presStyleLbl="node1" presStyleIdx="0" presStyleCnt="4" custScaleX="101280">
        <dgm:presLayoutVars>
          <dgm:chMax val="0"/>
          <dgm:chPref val="0"/>
          <dgm:bulletEnabled val="1"/>
        </dgm:presLayoutVars>
      </dgm:prSet>
      <dgm:spPr/>
      <dgm:t>
        <a:bodyPr/>
        <a:lstStyle/>
        <a:p>
          <a:endParaRPr lang="fi-FI"/>
        </a:p>
      </dgm:t>
    </dgm:pt>
    <dgm:pt modelId="{5B47E4F9-94F3-4464-8410-831A12C380A6}" type="pres">
      <dgm:prSet presAssocID="{01A8D877-3A1C-4288-8784-D89ECBF4AB19}" presName="parTxOnlySpace" presStyleCnt="0"/>
      <dgm:spPr/>
    </dgm:pt>
    <dgm:pt modelId="{BF54ECD6-C4B3-4A7C-BBE7-113CCC06601D}" type="pres">
      <dgm:prSet presAssocID="{60F7079A-7316-470A-B317-F6E389167C09}" presName="parTxOnly" presStyleLbl="node1" presStyleIdx="1" presStyleCnt="4">
        <dgm:presLayoutVars>
          <dgm:chMax val="0"/>
          <dgm:chPref val="0"/>
          <dgm:bulletEnabled val="1"/>
        </dgm:presLayoutVars>
      </dgm:prSet>
      <dgm:spPr/>
      <dgm:t>
        <a:bodyPr/>
        <a:lstStyle/>
        <a:p>
          <a:endParaRPr lang="fi-FI"/>
        </a:p>
      </dgm:t>
    </dgm:pt>
    <dgm:pt modelId="{10BD5FA2-E77B-4368-8BEF-CE4EE1515834}" type="pres">
      <dgm:prSet presAssocID="{A25E60B0-871D-4EDB-9FC7-AAEB8D22AE25}" presName="parTxOnlySpace" presStyleCnt="0"/>
      <dgm:spPr/>
    </dgm:pt>
    <dgm:pt modelId="{B27FE5DC-DE3E-4B43-AB7C-2077A99D4B14}" type="pres">
      <dgm:prSet presAssocID="{E4CC1B56-BAD0-4687-AF54-222B505976E6}" presName="parTxOnly" presStyleLbl="node1" presStyleIdx="2" presStyleCnt="4" custScaleX="133430">
        <dgm:presLayoutVars>
          <dgm:chMax val="0"/>
          <dgm:chPref val="0"/>
          <dgm:bulletEnabled val="1"/>
        </dgm:presLayoutVars>
      </dgm:prSet>
      <dgm:spPr/>
      <dgm:t>
        <a:bodyPr/>
        <a:lstStyle/>
        <a:p>
          <a:endParaRPr lang="fi-FI"/>
        </a:p>
      </dgm:t>
    </dgm:pt>
    <dgm:pt modelId="{8D5A4AF7-8412-4729-BE56-753551E85BA9}" type="pres">
      <dgm:prSet presAssocID="{E1B526F3-46D4-410A-A632-0B4A220C4A50}" presName="parTxOnlySpace" presStyleCnt="0"/>
      <dgm:spPr/>
    </dgm:pt>
    <dgm:pt modelId="{021E6FDC-B7AC-4257-A585-BFC0CB889B0C}" type="pres">
      <dgm:prSet presAssocID="{B1F91C21-0C53-4FDB-B1D7-B1C6128BF243}" presName="parTxOnly" presStyleLbl="node1" presStyleIdx="3" presStyleCnt="4" custScaleX="56894">
        <dgm:presLayoutVars>
          <dgm:chMax val="0"/>
          <dgm:chPref val="0"/>
          <dgm:bulletEnabled val="1"/>
        </dgm:presLayoutVars>
      </dgm:prSet>
      <dgm:spPr/>
      <dgm:t>
        <a:bodyPr/>
        <a:lstStyle/>
        <a:p>
          <a:endParaRPr lang="fi-FI"/>
        </a:p>
      </dgm:t>
    </dgm:pt>
  </dgm:ptLst>
  <dgm:cxnLst>
    <dgm:cxn modelId="{2316EE56-45A9-424C-90F9-D5F67A241C9E}" srcId="{602C9973-56C3-4CF7-A4EC-2613F1D2D580}" destId="{5146BD3D-0D55-4C1B-AC99-1630114FA6A4}" srcOrd="0" destOrd="0" parTransId="{D2B6B20E-7A90-47B9-A837-3820B74E59D7}" sibTransId="{01A8D877-3A1C-4288-8784-D89ECBF4AB19}"/>
    <dgm:cxn modelId="{4B223A78-066A-4F15-8FAA-C276082ABE5B}" type="presOf" srcId="{602C9973-56C3-4CF7-A4EC-2613F1D2D580}" destId="{B2FC0FDD-5881-48F7-9B3B-B4CAA05A9192}" srcOrd="0" destOrd="0" presId="urn:microsoft.com/office/officeart/2005/8/layout/chevron1"/>
    <dgm:cxn modelId="{70F98663-44E8-4323-836A-2C55EC4C72A9}" type="presOf" srcId="{60F7079A-7316-470A-B317-F6E389167C09}" destId="{BF54ECD6-C4B3-4A7C-BBE7-113CCC06601D}" srcOrd="0" destOrd="0" presId="urn:microsoft.com/office/officeart/2005/8/layout/chevron1"/>
    <dgm:cxn modelId="{A724D94A-4DF7-4EBB-8BDF-1D7DB98D9DF6}" type="presOf" srcId="{E4CC1B56-BAD0-4687-AF54-222B505976E6}" destId="{B27FE5DC-DE3E-4B43-AB7C-2077A99D4B14}" srcOrd="0" destOrd="0" presId="urn:microsoft.com/office/officeart/2005/8/layout/chevron1"/>
    <dgm:cxn modelId="{4682A1C9-807E-48C8-9C45-0AFCB429B03C}" type="presOf" srcId="{B1F91C21-0C53-4FDB-B1D7-B1C6128BF243}" destId="{021E6FDC-B7AC-4257-A585-BFC0CB889B0C}" srcOrd="0" destOrd="0" presId="urn:microsoft.com/office/officeart/2005/8/layout/chevron1"/>
    <dgm:cxn modelId="{51D2EA5B-962C-4032-91F4-23013025AF93}" srcId="{602C9973-56C3-4CF7-A4EC-2613F1D2D580}" destId="{E4CC1B56-BAD0-4687-AF54-222B505976E6}" srcOrd="2" destOrd="0" parTransId="{7907E5BD-F864-4899-978D-75490BBDFEA7}" sibTransId="{E1B526F3-46D4-410A-A632-0B4A220C4A50}"/>
    <dgm:cxn modelId="{05C0F48D-A1BF-4633-8A25-46C2CF159815}" srcId="{602C9973-56C3-4CF7-A4EC-2613F1D2D580}" destId="{B1F91C21-0C53-4FDB-B1D7-B1C6128BF243}" srcOrd="3" destOrd="0" parTransId="{B7652188-8275-49E9-8D72-4BFCAC7C4F02}" sibTransId="{10E65FEE-D161-4E1D-919A-21A689BE6569}"/>
    <dgm:cxn modelId="{79FF07FD-4E32-48D0-A599-7F476D2C3221}" srcId="{602C9973-56C3-4CF7-A4EC-2613F1D2D580}" destId="{60F7079A-7316-470A-B317-F6E389167C09}" srcOrd="1" destOrd="0" parTransId="{E4976D03-7E4C-4F9A-8AA4-0618798A902E}" sibTransId="{A25E60B0-871D-4EDB-9FC7-AAEB8D22AE25}"/>
    <dgm:cxn modelId="{6D9C4CF3-5AF7-4DE4-8CF9-CC0BFB813259}" type="presOf" srcId="{5146BD3D-0D55-4C1B-AC99-1630114FA6A4}" destId="{045C22A3-2CD0-42D9-B4EF-69C7D6A54B79}" srcOrd="0" destOrd="0" presId="urn:microsoft.com/office/officeart/2005/8/layout/chevron1"/>
    <dgm:cxn modelId="{2C5F1EB9-71EF-41C6-8D83-693FEB362A52}" type="presParOf" srcId="{B2FC0FDD-5881-48F7-9B3B-B4CAA05A9192}" destId="{045C22A3-2CD0-42D9-B4EF-69C7D6A54B79}" srcOrd="0" destOrd="0" presId="urn:microsoft.com/office/officeart/2005/8/layout/chevron1"/>
    <dgm:cxn modelId="{77B98960-3C1F-40DE-928A-F78993733DAF}" type="presParOf" srcId="{B2FC0FDD-5881-48F7-9B3B-B4CAA05A9192}" destId="{5B47E4F9-94F3-4464-8410-831A12C380A6}" srcOrd="1" destOrd="0" presId="urn:microsoft.com/office/officeart/2005/8/layout/chevron1"/>
    <dgm:cxn modelId="{ED538314-311D-4C5D-89BF-9BC2FDD8DDFD}" type="presParOf" srcId="{B2FC0FDD-5881-48F7-9B3B-B4CAA05A9192}" destId="{BF54ECD6-C4B3-4A7C-BBE7-113CCC06601D}" srcOrd="2" destOrd="0" presId="urn:microsoft.com/office/officeart/2005/8/layout/chevron1"/>
    <dgm:cxn modelId="{846BBA86-425D-40C6-BA91-BD2691882C18}" type="presParOf" srcId="{B2FC0FDD-5881-48F7-9B3B-B4CAA05A9192}" destId="{10BD5FA2-E77B-4368-8BEF-CE4EE1515834}" srcOrd="3" destOrd="0" presId="urn:microsoft.com/office/officeart/2005/8/layout/chevron1"/>
    <dgm:cxn modelId="{A60E8269-2C32-419C-9D2C-042A1FBCE87F}" type="presParOf" srcId="{B2FC0FDD-5881-48F7-9B3B-B4CAA05A9192}" destId="{B27FE5DC-DE3E-4B43-AB7C-2077A99D4B14}" srcOrd="4" destOrd="0" presId="urn:microsoft.com/office/officeart/2005/8/layout/chevron1"/>
    <dgm:cxn modelId="{C1C1A593-5FFE-403F-9C56-4E4EBCD08913}" type="presParOf" srcId="{B2FC0FDD-5881-48F7-9B3B-B4CAA05A9192}" destId="{8D5A4AF7-8412-4729-BE56-753551E85BA9}" srcOrd="5" destOrd="0" presId="urn:microsoft.com/office/officeart/2005/8/layout/chevron1"/>
    <dgm:cxn modelId="{FF586747-4205-4617-A99C-39215318656B}" type="presParOf" srcId="{B2FC0FDD-5881-48F7-9B3B-B4CAA05A9192}" destId="{021E6FDC-B7AC-4257-A585-BFC0CB889B0C}"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C22A3-2CD0-42D9-B4EF-69C7D6A54B79}">
      <dsp:nvSpPr>
        <dsp:cNvPr id="0" name=""/>
        <dsp:cNvSpPr/>
      </dsp:nvSpPr>
      <dsp:spPr>
        <a:xfrm>
          <a:off x="2787" y="1598078"/>
          <a:ext cx="2418645" cy="955231"/>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26670" rIns="26670" bIns="26670" numCol="1" spcCol="1270" anchor="ctr" anchorCtr="0">
          <a:noAutofit/>
        </a:bodyPr>
        <a:lstStyle/>
        <a:p>
          <a:pPr lvl="0" algn="ctr" defTabSz="889000">
            <a:lnSpc>
              <a:spcPct val="90000"/>
            </a:lnSpc>
            <a:spcBef>
              <a:spcPct val="0"/>
            </a:spcBef>
            <a:spcAft>
              <a:spcPct val="35000"/>
            </a:spcAft>
          </a:pPr>
          <a:r>
            <a:rPr lang="fi-FI" sz="2000" kern="1200" dirty="0" err="1" smtClean="0"/>
            <a:t>Behaviorism</a:t>
          </a:r>
          <a:endParaRPr lang="fi-FI" sz="2000" kern="1200" dirty="0" smtClean="0"/>
        </a:p>
        <a:p>
          <a:pPr lvl="0" algn="ctr" defTabSz="889000">
            <a:lnSpc>
              <a:spcPct val="90000"/>
            </a:lnSpc>
            <a:spcBef>
              <a:spcPct val="0"/>
            </a:spcBef>
            <a:spcAft>
              <a:spcPct val="35000"/>
            </a:spcAft>
          </a:pPr>
          <a:r>
            <a:rPr lang="fi-FI" sz="1800" kern="1200" dirty="0" smtClean="0"/>
            <a:t>(1900</a:t>
          </a:r>
          <a:r>
            <a:rPr lang="fi-FI" sz="1800" kern="1200" dirty="0" smtClean="0">
              <a:sym typeface="Wingdings" pitchFamily="2" charset="2"/>
            </a:rPr>
            <a:t>)</a:t>
          </a:r>
          <a:endParaRPr lang="fi-FI" sz="1800" kern="1200" dirty="0"/>
        </a:p>
      </dsp:txBody>
      <dsp:txXfrm>
        <a:off x="480403" y="1598078"/>
        <a:ext cx="1463414" cy="955231"/>
      </dsp:txXfrm>
    </dsp:sp>
    <dsp:sp modelId="{BF54ECD6-C4B3-4A7C-BBE7-113CCC06601D}">
      <dsp:nvSpPr>
        <dsp:cNvPr id="0" name=""/>
        <dsp:cNvSpPr/>
      </dsp:nvSpPr>
      <dsp:spPr>
        <a:xfrm>
          <a:off x="2182624" y="1598078"/>
          <a:ext cx="2388077" cy="955231"/>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fi-FI" sz="1900" kern="1200" dirty="0" err="1" smtClean="0"/>
            <a:t>Cognitive</a:t>
          </a:r>
          <a:endParaRPr lang="fi-FI" sz="1900" kern="1200" dirty="0" smtClean="0"/>
        </a:p>
        <a:p>
          <a:pPr lvl="0" algn="ctr" defTabSz="844550">
            <a:lnSpc>
              <a:spcPct val="90000"/>
            </a:lnSpc>
            <a:spcBef>
              <a:spcPct val="0"/>
            </a:spcBef>
            <a:spcAft>
              <a:spcPct val="35000"/>
            </a:spcAft>
          </a:pPr>
          <a:r>
            <a:rPr lang="fi-FI" sz="1900" kern="1200" dirty="0" err="1" smtClean="0"/>
            <a:t>Psychology</a:t>
          </a:r>
          <a:endParaRPr lang="fi-FI" sz="1800" kern="1200" dirty="0" smtClean="0"/>
        </a:p>
        <a:p>
          <a:pPr lvl="0" algn="ctr" defTabSz="844550">
            <a:lnSpc>
              <a:spcPct val="90000"/>
            </a:lnSpc>
            <a:spcBef>
              <a:spcPct val="0"/>
            </a:spcBef>
            <a:spcAft>
              <a:spcPct val="35000"/>
            </a:spcAft>
          </a:pPr>
          <a:r>
            <a:rPr lang="fi-FI" sz="1800" kern="1200" dirty="0" smtClean="0"/>
            <a:t>(1950</a:t>
          </a:r>
          <a:r>
            <a:rPr lang="fi-FI" sz="1800" kern="1200" dirty="0" smtClean="0">
              <a:sym typeface="Wingdings" pitchFamily="2" charset="2"/>
            </a:rPr>
            <a:t>)</a:t>
          </a:r>
          <a:endParaRPr lang="fi-FI" sz="1800" kern="1200" dirty="0"/>
        </a:p>
      </dsp:txBody>
      <dsp:txXfrm>
        <a:off x="2660240" y="1598078"/>
        <a:ext cx="1432846" cy="955231"/>
      </dsp:txXfrm>
    </dsp:sp>
    <dsp:sp modelId="{B27FE5DC-DE3E-4B43-AB7C-2077A99D4B14}">
      <dsp:nvSpPr>
        <dsp:cNvPr id="0" name=""/>
        <dsp:cNvSpPr/>
      </dsp:nvSpPr>
      <dsp:spPr>
        <a:xfrm>
          <a:off x="4331895" y="1598078"/>
          <a:ext cx="3186412" cy="955231"/>
        </a:xfrm>
        <a:prstGeom prst="chevron">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fi-FI" sz="1900" kern="1200" dirty="0" err="1" smtClean="0">
              <a:solidFill>
                <a:schemeClr val="tx1"/>
              </a:solidFill>
            </a:rPr>
            <a:t>Constructivism</a:t>
          </a:r>
          <a:endParaRPr lang="fi-FI" sz="1900" kern="1200" dirty="0" smtClean="0">
            <a:solidFill>
              <a:schemeClr val="tx1"/>
            </a:solidFill>
          </a:endParaRPr>
        </a:p>
        <a:p>
          <a:pPr lvl="0" algn="ctr" defTabSz="844550">
            <a:lnSpc>
              <a:spcPct val="90000"/>
            </a:lnSpc>
            <a:spcBef>
              <a:spcPct val="0"/>
            </a:spcBef>
            <a:spcAft>
              <a:spcPct val="35000"/>
            </a:spcAft>
          </a:pPr>
          <a:r>
            <a:rPr lang="fi-FI" sz="1800" kern="1200" dirty="0" smtClean="0">
              <a:solidFill>
                <a:schemeClr val="tx1"/>
              </a:solidFill>
            </a:rPr>
            <a:t>(1960) 1990</a:t>
          </a:r>
          <a:r>
            <a:rPr lang="fi-FI" sz="1800" kern="1200" dirty="0" smtClean="0">
              <a:solidFill>
                <a:schemeClr val="tx1"/>
              </a:solidFill>
              <a:sym typeface="Wingdings" pitchFamily="2" charset="2"/>
            </a:rPr>
            <a:t></a:t>
          </a:r>
          <a:endParaRPr lang="fi-FI" sz="1800" kern="1200" dirty="0">
            <a:solidFill>
              <a:schemeClr val="tx1"/>
            </a:solidFill>
          </a:endParaRPr>
        </a:p>
      </dsp:txBody>
      <dsp:txXfrm>
        <a:off x="4809511" y="1598078"/>
        <a:ext cx="2231181" cy="955231"/>
      </dsp:txXfrm>
    </dsp:sp>
    <dsp:sp modelId="{021E6FDC-B7AC-4257-A585-BFC0CB889B0C}">
      <dsp:nvSpPr>
        <dsp:cNvPr id="0" name=""/>
        <dsp:cNvSpPr/>
      </dsp:nvSpPr>
      <dsp:spPr>
        <a:xfrm>
          <a:off x="7279499" y="1598078"/>
          <a:ext cx="1358672" cy="955231"/>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i-FI" sz="1800" kern="1200" dirty="0" smtClean="0"/>
            <a:t>?</a:t>
          </a:r>
          <a:endParaRPr lang="fi-FI" sz="1800" kern="1200" dirty="0"/>
        </a:p>
      </dsp:txBody>
      <dsp:txXfrm>
        <a:off x="7757115" y="1598078"/>
        <a:ext cx="403441" cy="9552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1"/>
          </a:xfrm>
          <a:prstGeom prst="rect">
            <a:avLst/>
          </a:prstGeom>
        </p:spPr>
        <p:txBody>
          <a:bodyPr vert="horz" lIns="92034" tIns="46017" rIns="92034" bIns="46017" rtlCol="0"/>
          <a:lstStyle>
            <a:lvl1pPr algn="l">
              <a:defRPr sz="1200"/>
            </a:lvl1pPr>
          </a:lstStyle>
          <a:p>
            <a:pPr>
              <a:defRPr/>
            </a:pPr>
            <a:endParaRPr lang="fi-FI"/>
          </a:p>
        </p:txBody>
      </p:sp>
      <p:sp>
        <p:nvSpPr>
          <p:cNvPr id="3" name="Date Placeholder 2"/>
          <p:cNvSpPr>
            <a:spLocks noGrp="1"/>
          </p:cNvSpPr>
          <p:nvPr>
            <p:ph type="dt" sz="quarter" idx="1"/>
          </p:nvPr>
        </p:nvSpPr>
        <p:spPr>
          <a:xfrm>
            <a:off x="3848645" y="0"/>
            <a:ext cx="2944283" cy="496571"/>
          </a:xfrm>
          <a:prstGeom prst="rect">
            <a:avLst/>
          </a:prstGeom>
        </p:spPr>
        <p:txBody>
          <a:bodyPr vert="horz" lIns="92034" tIns="46017" rIns="92034" bIns="46017" rtlCol="0"/>
          <a:lstStyle>
            <a:lvl1pPr algn="r">
              <a:defRPr sz="1200"/>
            </a:lvl1pPr>
          </a:lstStyle>
          <a:p>
            <a:pPr>
              <a:defRPr/>
            </a:pPr>
            <a:fld id="{939D04D9-2D90-E741-8C77-A958108973E5}" type="datetimeFigureOut">
              <a:rPr lang="en-US"/>
              <a:pPr>
                <a:defRPr/>
              </a:pPr>
              <a:t>3/7/2018</a:t>
            </a:fld>
            <a:endParaRPr lang="fi-FI"/>
          </a:p>
        </p:txBody>
      </p:sp>
      <p:sp>
        <p:nvSpPr>
          <p:cNvPr id="4" name="Footer Placeholder 3"/>
          <p:cNvSpPr>
            <a:spLocks noGrp="1"/>
          </p:cNvSpPr>
          <p:nvPr>
            <p:ph type="ftr" sz="quarter" idx="2"/>
          </p:nvPr>
        </p:nvSpPr>
        <p:spPr>
          <a:xfrm>
            <a:off x="0" y="9433107"/>
            <a:ext cx="2944283" cy="496571"/>
          </a:xfrm>
          <a:prstGeom prst="rect">
            <a:avLst/>
          </a:prstGeom>
        </p:spPr>
        <p:txBody>
          <a:bodyPr vert="horz" lIns="92034" tIns="46017" rIns="92034" bIns="46017"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48645" y="9433107"/>
            <a:ext cx="2944283" cy="496571"/>
          </a:xfrm>
          <a:prstGeom prst="rect">
            <a:avLst/>
          </a:prstGeom>
        </p:spPr>
        <p:txBody>
          <a:bodyPr vert="horz" lIns="92034" tIns="46017" rIns="92034" bIns="46017"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1"/>
          </a:xfrm>
          <a:prstGeom prst="rect">
            <a:avLst/>
          </a:prstGeom>
        </p:spPr>
        <p:txBody>
          <a:bodyPr vert="horz" lIns="92034" tIns="46017" rIns="92034" bIns="46017"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48645" y="0"/>
            <a:ext cx="2944283" cy="496571"/>
          </a:xfrm>
          <a:prstGeom prst="rect">
            <a:avLst/>
          </a:prstGeom>
        </p:spPr>
        <p:txBody>
          <a:bodyPr vert="horz" wrap="square" lIns="92034" tIns="46017" rIns="92034" bIns="46017" numCol="1" anchor="t" anchorCtr="0" compatLnSpc="1">
            <a:prstTxWarp prst="textNoShape">
              <a:avLst/>
            </a:prstTxWarp>
          </a:bodyPr>
          <a:lstStyle>
            <a:lvl1pPr algn="r">
              <a:defRPr sz="1200"/>
            </a:lvl1pPr>
          </a:lstStyle>
          <a:p>
            <a:pPr>
              <a:defRPr/>
            </a:pPr>
            <a:fld id="{1FE7B0BA-8FA8-3A4A-9820-CF1299A8B616}" type="datetime1">
              <a:rPr lang="fi-FI"/>
              <a:pPr>
                <a:defRPr/>
              </a:pPr>
              <a:t>7.3.2018</a:t>
            </a:fld>
            <a:endParaRPr lang="fi-FI"/>
          </a:p>
        </p:txBody>
      </p:sp>
      <p:sp>
        <p:nvSpPr>
          <p:cNvPr id="4" name="Slide Image Placeholder 3"/>
          <p:cNvSpPr>
            <a:spLocks noGrp="1" noRot="1" noChangeAspect="1"/>
          </p:cNvSpPr>
          <p:nvPr>
            <p:ph type="sldImg" idx="2"/>
          </p:nvPr>
        </p:nvSpPr>
        <p:spPr>
          <a:xfrm>
            <a:off x="419100" y="746125"/>
            <a:ext cx="5956300" cy="3722688"/>
          </a:xfrm>
          <a:prstGeom prst="rect">
            <a:avLst/>
          </a:prstGeom>
          <a:noFill/>
          <a:ln w="12700">
            <a:solidFill>
              <a:prstClr val="black"/>
            </a:solidFill>
          </a:ln>
        </p:spPr>
        <p:txBody>
          <a:bodyPr vert="horz" lIns="92034" tIns="46017" rIns="92034" bIns="46017" rtlCol="0" anchor="ctr"/>
          <a:lstStyle/>
          <a:p>
            <a:pPr lvl="0"/>
            <a:endParaRPr lang="fi-FI" noProof="0" smtClean="0"/>
          </a:p>
        </p:txBody>
      </p:sp>
      <p:sp>
        <p:nvSpPr>
          <p:cNvPr id="5" name="Notes Placeholder 4"/>
          <p:cNvSpPr>
            <a:spLocks noGrp="1"/>
          </p:cNvSpPr>
          <p:nvPr>
            <p:ph type="body" sz="quarter" idx="3"/>
          </p:nvPr>
        </p:nvSpPr>
        <p:spPr>
          <a:xfrm>
            <a:off x="679451" y="4717416"/>
            <a:ext cx="5435600" cy="4469131"/>
          </a:xfrm>
          <a:prstGeom prst="rect">
            <a:avLst/>
          </a:prstGeom>
        </p:spPr>
        <p:txBody>
          <a:bodyPr vert="horz" lIns="92034" tIns="46017" rIns="92034" bIns="46017" rtlCol="0">
            <a:norm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6" name="Footer Placeholder 5"/>
          <p:cNvSpPr>
            <a:spLocks noGrp="1"/>
          </p:cNvSpPr>
          <p:nvPr>
            <p:ph type="ftr" sz="quarter" idx="4"/>
          </p:nvPr>
        </p:nvSpPr>
        <p:spPr>
          <a:xfrm>
            <a:off x="0" y="9433107"/>
            <a:ext cx="2944283" cy="496571"/>
          </a:xfrm>
          <a:prstGeom prst="rect">
            <a:avLst/>
          </a:prstGeom>
        </p:spPr>
        <p:txBody>
          <a:bodyPr vert="horz" lIns="92034" tIns="46017" rIns="92034" bIns="46017"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48645" y="9433107"/>
            <a:ext cx="2944283" cy="496571"/>
          </a:xfrm>
          <a:prstGeom prst="rect">
            <a:avLst/>
          </a:prstGeom>
        </p:spPr>
        <p:txBody>
          <a:bodyPr vert="horz" wrap="square" lIns="92034" tIns="46017" rIns="92034" bIns="46017"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fi.wikipedia.org/wiki/Tieto" TargetMode="External"/><Relationship Id="rId3" Type="http://schemas.openxmlformats.org/officeDocument/2006/relationships/hyperlink" Target="http://fi.wikipedia.org/wiki/Kognitivismi" TargetMode="External"/><Relationship Id="rId7" Type="http://schemas.openxmlformats.org/officeDocument/2006/relationships/hyperlink" Target="http://fi.wikipedia.org/wiki/Ulrich_Neisser"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fi.wikipedia.org/wiki/Kognitiivinen_psykologia" TargetMode="External"/><Relationship Id="rId11" Type="http://schemas.openxmlformats.org/officeDocument/2006/relationships/hyperlink" Target="http://fi.wikipedia.org/w/index.php?title=Todellisuuden_sosiaalinen_rakentuminen&amp;action=edit&amp;redlink=1" TargetMode="External"/><Relationship Id="rId5" Type="http://schemas.openxmlformats.org/officeDocument/2006/relationships/hyperlink" Target="http://fi.wikipedia.org/wiki/Kognitiotiede" TargetMode="External"/><Relationship Id="rId10" Type="http://schemas.openxmlformats.org/officeDocument/2006/relationships/hyperlink" Target="http://fi.wikipedia.org/wiki/Thomas_Luckmann" TargetMode="External"/><Relationship Id="rId4" Type="http://schemas.openxmlformats.org/officeDocument/2006/relationships/hyperlink" Target="http://fi.wikipedia.org/wiki/Teko%C3%A4ly" TargetMode="External"/><Relationship Id="rId9" Type="http://schemas.openxmlformats.org/officeDocument/2006/relationships/hyperlink" Target="http://fi.wikipedia.org/wiki/Peter_Berge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fi.wikipedia.org/wiki/Kognitivismi" TargetMode="External"/><Relationship Id="rId7" Type="http://schemas.openxmlformats.org/officeDocument/2006/relationships/hyperlink" Target="http://fi.wikipedia.org/wiki/Ulrich_Neisser"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fi.wikipedia.org/wiki/Kognitiivinen_psykologia" TargetMode="External"/><Relationship Id="rId5" Type="http://schemas.openxmlformats.org/officeDocument/2006/relationships/hyperlink" Target="http://fi.wikipedia.org/wiki/Kognitiotiede" TargetMode="External"/><Relationship Id="rId4" Type="http://schemas.openxmlformats.org/officeDocument/2006/relationships/hyperlink" Target="http://fi.wikipedia.org/wiki/Teko%C3%A4ly"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fi.wikipedia.org/wiki/Tieto"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fi.wikipedia.org/w/index.php?title=Todellisuuden_sosiaalinen_rakentuminen&amp;action=edit&amp;redlink=1" TargetMode="External"/><Relationship Id="rId5" Type="http://schemas.openxmlformats.org/officeDocument/2006/relationships/hyperlink" Target="http://fi.wikipedia.org/wiki/Thomas_Luckmann" TargetMode="External"/><Relationship Id="rId4" Type="http://schemas.openxmlformats.org/officeDocument/2006/relationships/hyperlink" Target="http://fi.wikipedia.org/wiki/Peter_Berger"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Maire </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a:t>
            </a:fld>
            <a:endParaRPr lang="fi-FI"/>
          </a:p>
        </p:txBody>
      </p:sp>
    </p:spTree>
    <p:extLst>
      <p:ext uri="{BB962C8B-B14F-4D97-AF65-F5344CB8AC3E}">
        <p14:creationId xmlns:p14="http://schemas.microsoft.com/office/powerpoint/2010/main" val="330239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Päivi </a:t>
            </a:r>
          </a:p>
          <a:p>
            <a:r>
              <a:rPr lang="fi-FI" dirty="0" err="1" smtClean="0"/>
              <a:t>Coctail</a:t>
            </a:r>
            <a:r>
              <a:rPr lang="fi-FI" dirty="0" smtClean="0"/>
              <a:t> party</a:t>
            </a:r>
          </a:p>
          <a:p>
            <a:pPr marL="164294" indent="-164294">
              <a:buFontTx/>
              <a:buChar char="-"/>
            </a:pPr>
            <a:r>
              <a:rPr lang="fi-FI" dirty="0" smtClean="0"/>
              <a:t>Lappuun kirjoitetaan nimi, mistä tulee,</a:t>
            </a:r>
            <a:r>
              <a:rPr lang="fi-FI" baseline="0" dirty="0" smtClean="0"/>
              <a:t> mitä odottaa kurssilta</a:t>
            </a:r>
          </a:p>
          <a:p>
            <a:pPr marL="164294" indent="-164294">
              <a:buFontTx/>
              <a:buChar char="-"/>
            </a:pPr>
            <a:r>
              <a:rPr lang="fi-FI" baseline="0" dirty="0" smtClean="0"/>
              <a:t>2-3 hengen ryhmissä keskustellaan ja vaihto muutaman kerran. Ohjaajat osoittavat milloin vaihdetaan.</a:t>
            </a:r>
          </a:p>
          <a:p>
            <a:pPr marL="164294" indent="-164294">
              <a:buFontTx/>
              <a:buChar char="-"/>
            </a:pPr>
            <a:endParaRPr lang="fi-FI" baseline="0" dirty="0" smtClean="0"/>
          </a:p>
          <a:p>
            <a:r>
              <a:rPr lang="fi-FI" baseline="0" dirty="0" smtClean="0"/>
              <a:t>Nimikierros</a:t>
            </a:r>
            <a:endParaRPr lang="fi-FI" dirty="0" smtClean="0"/>
          </a:p>
          <a:p>
            <a:endParaRPr lang="fi-FI" baseline="0" dirty="0" smtClean="0"/>
          </a:p>
          <a:p>
            <a:r>
              <a:rPr lang="fi-FI" baseline="0" dirty="0" smtClean="0"/>
              <a:t>Perustelu, miksi </a:t>
            </a:r>
            <a:r>
              <a:rPr lang="fi-FI" baseline="0" dirty="0" err="1" smtClean="0"/>
              <a:t>lämppäri</a:t>
            </a:r>
            <a:r>
              <a:rPr lang="fi-FI" baseline="0" dirty="0" smtClean="0"/>
              <a:t> </a:t>
            </a:r>
          </a:p>
          <a:p>
            <a:endParaRPr lang="fi-FI" baseline="0" dirty="0" smtClean="0"/>
          </a:p>
          <a:p>
            <a:r>
              <a:rPr lang="fi-FI" baseline="0" dirty="0" smtClean="0"/>
              <a:t>15 min</a:t>
            </a:r>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12</a:t>
            </a:fld>
            <a:endParaRPr lang="fi-FI"/>
          </a:p>
        </p:txBody>
      </p:sp>
    </p:spTree>
    <p:extLst>
      <p:ext uri="{BB962C8B-B14F-4D97-AF65-F5344CB8AC3E}">
        <p14:creationId xmlns:p14="http://schemas.microsoft.com/office/powerpoint/2010/main" val="3964894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Pikkutauko</a:t>
            </a:r>
            <a:r>
              <a:rPr lang="fi-FI" baseline="0" dirty="0" smtClean="0"/>
              <a:t> korkeintaan 10.10 saakka </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13</a:t>
            </a:fld>
            <a:endParaRPr lang="fi-FI"/>
          </a:p>
        </p:txBody>
      </p:sp>
    </p:spTree>
    <p:extLst>
      <p:ext uri="{BB962C8B-B14F-4D97-AF65-F5344CB8AC3E}">
        <p14:creationId xmlns:p14="http://schemas.microsoft.com/office/powerpoint/2010/main" val="4261119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Päivi </a:t>
            </a:r>
          </a:p>
          <a:p>
            <a:r>
              <a:rPr lang="fi-FI" dirty="0" smtClean="0"/>
              <a:t>12.00 -13.10</a:t>
            </a:r>
          </a:p>
          <a:p>
            <a:r>
              <a:rPr lang="fi-FI" dirty="0" smtClean="0"/>
              <a:t>20+15+20+10= 70 min</a:t>
            </a:r>
          </a:p>
          <a:p>
            <a:endParaRPr lang="fi-FI" dirty="0" smtClean="0"/>
          </a:p>
          <a:p>
            <a:r>
              <a:rPr lang="fi-FI" dirty="0" smtClean="0"/>
              <a:t>Vaihe 1: Jaetaan pareiksi opetuskokemusjanan</a:t>
            </a:r>
            <a:r>
              <a:rPr lang="fi-FI" baseline="0" dirty="0" smtClean="0"/>
              <a:t> mukaan.3 ryhmää joissa 3 hlö ja 5 ryhmää joissa 2 hlö</a:t>
            </a:r>
            <a:endParaRPr lang="fi-FI" dirty="0" smtClean="0"/>
          </a:p>
          <a:p>
            <a:r>
              <a:rPr lang="fi-FI" dirty="0" smtClean="0"/>
              <a:t>Vaihe 2: Yhdistetään pareja</a:t>
            </a:r>
            <a:r>
              <a:rPr lang="fi-FI" baseline="0" dirty="0" smtClean="0"/>
              <a:t> ohjeen mukaan (1+2 ja 3+4 Ja 5+6 ja 7+8 </a:t>
            </a:r>
          </a:p>
          <a:p>
            <a:endParaRPr lang="fi-FI" dirty="0" smtClean="0"/>
          </a:p>
          <a:p>
            <a:r>
              <a:rPr lang="fi-FI" dirty="0" smtClean="0"/>
              <a:t>Purku</a:t>
            </a:r>
            <a:r>
              <a:rPr lang="fi-FI" baseline="0" dirty="0" smtClean="0"/>
              <a:t> 15 min/2. pääasiat käsitekartasta. Yksi- kaksi esittelee.</a:t>
            </a:r>
          </a:p>
          <a:p>
            <a:r>
              <a:rPr lang="fi-FI" baseline="0" dirty="0" smtClean="0"/>
              <a:t>Purun jälkeen teoriaan</a:t>
            </a:r>
          </a:p>
          <a:p>
            <a:r>
              <a:rPr lang="fi-FI" baseline="0" dirty="0" smtClean="0"/>
              <a:t>Koko harjoitukseen 75 min.</a:t>
            </a:r>
          </a:p>
          <a:p>
            <a:r>
              <a:rPr lang="fi-FI" baseline="0" dirty="0" smtClean="0"/>
              <a:t>----------------------------</a:t>
            </a:r>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14</a:t>
            </a:fld>
            <a:endParaRPr lang="fi-FI"/>
          </a:p>
        </p:txBody>
      </p:sp>
    </p:spTree>
    <p:extLst>
      <p:ext uri="{BB962C8B-B14F-4D97-AF65-F5344CB8AC3E}">
        <p14:creationId xmlns:p14="http://schemas.microsoft.com/office/powerpoint/2010/main" val="3828039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12.00 </a:t>
            </a:r>
          </a:p>
          <a:p>
            <a:r>
              <a:rPr lang="fi-FI" dirty="0" smtClean="0"/>
              <a:t>-13.10</a:t>
            </a:r>
          </a:p>
          <a:p>
            <a:r>
              <a:rPr lang="fi-FI" dirty="0" smtClean="0"/>
              <a:t>20+15+20+10= 70 min</a:t>
            </a:r>
          </a:p>
          <a:p>
            <a:endParaRPr lang="fi-FI" dirty="0" smtClean="0"/>
          </a:p>
          <a:p>
            <a:r>
              <a:rPr lang="fi-FI" dirty="0" smtClean="0"/>
              <a:t>Vaihe 1: Jaetaan pareiksi opetuskokemusjanan</a:t>
            </a:r>
            <a:r>
              <a:rPr lang="fi-FI" baseline="0" dirty="0" smtClean="0"/>
              <a:t> mukaan.3 ryhmää joissa 3 hlö ja 5 ryhmää joissa 2 hlö</a:t>
            </a:r>
            <a:endParaRPr lang="fi-FI" dirty="0" smtClean="0"/>
          </a:p>
          <a:p>
            <a:r>
              <a:rPr lang="fi-FI" dirty="0" smtClean="0"/>
              <a:t>Vaihe 2: Yhdistetään pareja</a:t>
            </a:r>
            <a:r>
              <a:rPr lang="fi-FI" baseline="0" dirty="0" smtClean="0"/>
              <a:t> ohjeen mukaan (1+2 ja 3+4 Ja 5+6 ja 7+8 </a:t>
            </a:r>
          </a:p>
          <a:p>
            <a:endParaRPr lang="fi-FI" dirty="0" smtClean="0"/>
          </a:p>
          <a:p>
            <a:r>
              <a:rPr lang="fi-FI" dirty="0" smtClean="0"/>
              <a:t>Purku</a:t>
            </a:r>
            <a:r>
              <a:rPr lang="fi-FI" baseline="0" dirty="0" smtClean="0"/>
              <a:t> 15 min/2. pääasiat käsitekartasta. Yksi- kaksi esittelee.</a:t>
            </a:r>
          </a:p>
          <a:p>
            <a:r>
              <a:rPr lang="fi-FI" baseline="0" dirty="0" smtClean="0"/>
              <a:t>Purun jälkeen teoriaan</a:t>
            </a:r>
          </a:p>
          <a:p>
            <a:r>
              <a:rPr lang="fi-FI" baseline="0" dirty="0" smtClean="0"/>
              <a:t>Koko harjoitukseen 75 min.</a:t>
            </a:r>
          </a:p>
          <a:p>
            <a:r>
              <a:rPr lang="fi-FI" baseline="0" dirty="0" smtClean="0"/>
              <a:t>----------------------------</a:t>
            </a:r>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15</a:t>
            </a:fld>
            <a:endParaRPr lang="fi-FI"/>
          </a:p>
        </p:txBody>
      </p:sp>
    </p:spTree>
    <p:extLst>
      <p:ext uri="{BB962C8B-B14F-4D97-AF65-F5344CB8AC3E}">
        <p14:creationId xmlns:p14="http://schemas.microsoft.com/office/powerpoint/2010/main" val="1752097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16</a:t>
            </a:fld>
            <a:endParaRPr lang="fi-FI"/>
          </a:p>
        </p:txBody>
      </p:sp>
    </p:spTree>
    <p:extLst>
      <p:ext uri="{BB962C8B-B14F-4D97-AF65-F5344CB8AC3E}">
        <p14:creationId xmlns:p14="http://schemas.microsoft.com/office/powerpoint/2010/main" val="2121710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14.30-15-00 </a:t>
            </a:r>
          </a:p>
          <a:p>
            <a:r>
              <a:rPr lang="fi-FI" dirty="0" smtClean="0"/>
              <a:t>30 min max15.10</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17</a:t>
            </a:fld>
            <a:endParaRPr lang="fi-FI"/>
          </a:p>
        </p:txBody>
      </p:sp>
    </p:spTree>
    <p:extLst>
      <p:ext uri="{BB962C8B-B14F-4D97-AF65-F5344CB8AC3E}">
        <p14:creationId xmlns:p14="http://schemas.microsoft.com/office/powerpoint/2010/main" val="2080805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14.20-14.30</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28</a:t>
            </a:fld>
            <a:endParaRPr lang="fi-FI"/>
          </a:p>
        </p:txBody>
      </p:sp>
    </p:spTree>
    <p:extLst>
      <p:ext uri="{BB962C8B-B14F-4D97-AF65-F5344CB8AC3E}">
        <p14:creationId xmlns:p14="http://schemas.microsoft.com/office/powerpoint/2010/main" val="2973731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Maire</a:t>
            </a:r>
            <a:r>
              <a:rPr lang="fi-FI" baseline="0" dirty="0" smtClean="0"/>
              <a:t> </a:t>
            </a:r>
            <a:endParaRPr lang="fi-FI" dirty="0" smtClean="0"/>
          </a:p>
          <a:p>
            <a:endParaRPr lang="fi-FI" dirty="0" smtClean="0"/>
          </a:p>
          <a:p>
            <a:r>
              <a:rPr lang="fi-FI" dirty="0" smtClean="0"/>
              <a:t>Noin 20 min input  13.30-13.50</a:t>
            </a:r>
          </a:p>
          <a:p>
            <a:endParaRPr lang="fi-FI" dirty="0" smtClean="0"/>
          </a:p>
          <a:p>
            <a:r>
              <a:rPr lang="en-US" dirty="0" smtClean="0">
                <a:effectLst/>
              </a:rPr>
              <a:t>whether the theory and practice in line with each other, or is there something contradictory</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29</a:t>
            </a:fld>
            <a:endParaRPr lang="fi-FI"/>
          </a:p>
        </p:txBody>
      </p:sp>
    </p:spTree>
    <p:extLst>
      <p:ext uri="{BB962C8B-B14F-4D97-AF65-F5344CB8AC3E}">
        <p14:creationId xmlns:p14="http://schemas.microsoft.com/office/powerpoint/2010/main" val="930656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172">
              <a:defRPr/>
            </a:pPr>
            <a:r>
              <a:rPr lang="en-US" dirty="0" smtClean="0">
                <a:effectLst/>
              </a:rPr>
              <a:t>whether the theory and practice in line with each other, or is there something contradictory</a:t>
            </a:r>
            <a:endParaRPr lang="en-US" dirty="0" smtClean="0"/>
          </a:p>
          <a:p>
            <a:endParaRPr lang="fi-FI" dirty="0"/>
          </a:p>
        </p:txBody>
      </p:sp>
      <p:sp>
        <p:nvSpPr>
          <p:cNvPr id="4" name="Slide Number Placeholder 3"/>
          <p:cNvSpPr>
            <a:spLocks noGrp="1"/>
          </p:cNvSpPr>
          <p:nvPr>
            <p:ph type="sldNum" sz="quarter" idx="10"/>
          </p:nvPr>
        </p:nvSpPr>
        <p:spPr/>
        <p:txBody>
          <a:bodyPr/>
          <a:lstStyle/>
          <a:p>
            <a:fld id="{B605DA8A-5216-4F63-A012-E5BD46E625C2}" type="slidenum">
              <a:rPr lang="fi-FI" smtClean="0"/>
              <a:pPr/>
              <a:t>30</a:t>
            </a:fld>
            <a:endParaRPr lang="fi-FI" dirty="0"/>
          </a:p>
        </p:txBody>
      </p:sp>
    </p:spTree>
    <p:extLst>
      <p:ext uri="{BB962C8B-B14F-4D97-AF65-F5344CB8AC3E}">
        <p14:creationId xmlns:p14="http://schemas.microsoft.com/office/powerpoint/2010/main" val="2650794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129" indent="-345129">
              <a:buFont typeface="Arial" panose="020B0604020202020204" pitchFamily="34" charset="0"/>
              <a:buChar char="•"/>
            </a:pPr>
            <a:r>
              <a:rPr lang="fi-FI" dirty="0" smtClean="0"/>
              <a:t>Miten ihminen oppii? </a:t>
            </a:r>
          </a:p>
          <a:p>
            <a:pPr marL="584273" lvl="1" indent="-345129">
              <a:buFont typeface="Arial" panose="020B0604020202020204" pitchFamily="34" charset="0"/>
              <a:buChar char="•"/>
            </a:pPr>
            <a:r>
              <a:rPr lang="fi-FI" dirty="0" smtClean="0"/>
              <a:t>Miten oppiminen ymmärretään?</a:t>
            </a:r>
          </a:p>
          <a:p>
            <a:pPr marL="345129" indent="-345129">
              <a:buFont typeface="Arial" panose="020B0604020202020204" pitchFamily="34" charset="0"/>
              <a:buChar char="•"/>
            </a:pPr>
            <a:r>
              <a:rPr lang="fi-FI" dirty="0" smtClean="0"/>
              <a:t>Miten oppimista tämän tiedon valossa voi edistää?</a:t>
            </a:r>
          </a:p>
          <a:p>
            <a:pPr marL="584273" lvl="1" indent="-345129">
              <a:buFont typeface="Arial" panose="020B0604020202020204" pitchFamily="34" charset="0"/>
              <a:buChar char="•"/>
            </a:pPr>
            <a:r>
              <a:rPr lang="fi-FI" b="0" dirty="0" smtClean="0"/>
              <a:t>Minkälaiset olosuhteet ja tilanteet tukevat oppimista?</a:t>
            </a:r>
          </a:p>
          <a:p>
            <a:pPr marL="584273" lvl="1" indent="-345129">
              <a:buFont typeface="Arial" panose="020B0604020202020204" pitchFamily="34" charset="0"/>
              <a:buChar char="•"/>
            </a:pPr>
            <a:r>
              <a:rPr lang="fi-FI" b="0" dirty="0" smtClean="0"/>
              <a:t>Minkälaiset olosuhteet ja tilanteet estävät tai haittaavat oppimista?</a:t>
            </a:r>
          </a:p>
          <a:p>
            <a:pPr marL="584273" lvl="1" indent="-345129">
              <a:buFont typeface="Arial" panose="020B0604020202020204" pitchFamily="34" charset="0"/>
              <a:buChar char="•"/>
            </a:pPr>
            <a:r>
              <a:rPr lang="fi-FI" b="0" dirty="0" smtClean="0"/>
              <a:t>Mikä on opettajan rooli tai tehtävä oppimisessa</a:t>
            </a:r>
          </a:p>
          <a:p>
            <a:pPr marL="584273" lvl="1" indent="-345129">
              <a:buFont typeface="Arial" panose="020B0604020202020204" pitchFamily="34" charset="0"/>
              <a:buChar char="•"/>
            </a:pPr>
            <a:r>
              <a:rPr lang="fi-FI" b="0" dirty="0" smtClean="0"/>
              <a:t>Mikä on oppijan rooli tai tehtävä oppimisessa ?</a:t>
            </a:r>
          </a:p>
          <a:p>
            <a:pPr marL="584273" lvl="1" indent="-345129">
              <a:buFont typeface="Arial" panose="020B0604020202020204" pitchFamily="34" charset="0"/>
              <a:buChar char="•"/>
            </a:pPr>
            <a:endParaRPr lang="fi-FI" b="0" dirty="0" smtClean="0"/>
          </a:p>
          <a:p>
            <a:pPr algn="l"/>
            <a:r>
              <a:rPr lang="fi-FI" sz="2000" b="1" dirty="0">
                <a:solidFill>
                  <a:prstClr val="black"/>
                </a:solidFill>
              </a:rPr>
              <a:t>Opetusteot ja oppimisteot </a:t>
            </a:r>
          </a:p>
          <a:p>
            <a:pPr algn="l"/>
            <a:r>
              <a:rPr lang="fi-FI" sz="2000" b="1" dirty="0">
                <a:solidFill>
                  <a:prstClr val="black"/>
                </a:solidFill>
              </a:rPr>
              <a:t>Opetusmenetelmälliset ratkaisut</a:t>
            </a:r>
          </a:p>
          <a:p>
            <a:pPr marL="584273" lvl="1" indent="-345129">
              <a:buFont typeface="Arial" panose="020B0604020202020204" pitchFamily="34" charset="0"/>
              <a:buChar char="•"/>
            </a:pPr>
            <a:endParaRPr lang="fi-FI" b="0" dirty="0" smtClean="0"/>
          </a:p>
          <a:p>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31</a:t>
            </a:fld>
            <a:endParaRPr lang="fi-FI"/>
          </a:p>
        </p:txBody>
      </p:sp>
    </p:spTree>
    <p:extLst>
      <p:ext uri="{BB962C8B-B14F-4D97-AF65-F5344CB8AC3E}">
        <p14:creationId xmlns:p14="http://schemas.microsoft.com/office/powerpoint/2010/main" val="303246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1437921" algn="l"/>
              </a:tabLst>
            </a:pPr>
            <a:r>
              <a:rPr lang="fi-FI" dirty="0"/>
              <a:t>9.00-10.00			</a:t>
            </a:r>
            <a:r>
              <a:rPr lang="fi-FI" dirty="0" err="1"/>
              <a:t>Welcome</a:t>
            </a:r>
            <a:r>
              <a:rPr lang="fi-FI" dirty="0"/>
              <a:t>! </a:t>
            </a:r>
          </a:p>
          <a:p>
            <a:pPr>
              <a:tabLst>
                <a:tab pos="1437921" algn="l"/>
              </a:tabLst>
            </a:pPr>
            <a:r>
              <a:rPr lang="fi-FI" dirty="0"/>
              <a:t>			</a:t>
            </a:r>
            <a:r>
              <a:rPr lang="fi-FI" dirty="0" err="1"/>
              <a:t>Who</a:t>
            </a:r>
            <a:r>
              <a:rPr lang="fi-FI" dirty="0"/>
              <a:t> </a:t>
            </a:r>
            <a:r>
              <a:rPr lang="fi-FI" dirty="0" err="1"/>
              <a:t>are</a:t>
            </a:r>
            <a:r>
              <a:rPr lang="fi-FI" dirty="0"/>
              <a:t> </a:t>
            </a:r>
            <a:r>
              <a:rPr lang="fi-FI" dirty="0" err="1"/>
              <a:t>we</a:t>
            </a:r>
            <a:r>
              <a:rPr lang="fi-FI" dirty="0"/>
              <a:t>?	</a:t>
            </a:r>
          </a:p>
          <a:p>
            <a:pPr>
              <a:tabLst>
                <a:tab pos="1437921" algn="l"/>
              </a:tabLst>
            </a:pPr>
            <a:r>
              <a:rPr lang="fi-FI" dirty="0"/>
              <a:t>			</a:t>
            </a:r>
            <a:r>
              <a:rPr lang="fi-FI" dirty="0" err="1"/>
              <a:t>Introduction</a:t>
            </a:r>
            <a:r>
              <a:rPr lang="fi-FI" dirty="0"/>
              <a:t> to </a:t>
            </a:r>
            <a:r>
              <a:rPr lang="fi-FI" dirty="0" err="1"/>
              <a:t>the</a:t>
            </a:r>
            <a:r>
              <a:rPr lang="fi-FI" dirty="0"/>
              <a:t> </a:t>
            </a:r>
            <a:r>
              <a:rPr lang="fi-FI" dirty="0" err="1"/>
              <a:t>course</a:t>
            </a:r>
            <a:endParaRPr lang="fi-FI" dirty="0"/>
          </a:p>
          <a:p>
            <a:pPr>
              <a:tabLst>
                <a:tab pos="1437921" algn="l"/>
              </a:tabLst>
            </a:pPr>
            <a:r>
              <a:rPr lang="fi-FI" dirty="0"/>
              <a:t>10.00-11.00			</a:t>
            </a:r>
            <a:r>
              <a:rPr lang="fi-FI" dirty="0" err="1"/>
              <a:t>Pre-assignment</a:t>
            </a:r>
            <a:r>
              <a:rPr lang="fi-FI" dirty="0"/>
              <a:t> and </a:t>
            </a:r>
            <a:r>
              <a:rPr lang="fi-FI" dirty="0" err="1"/>
              <a:t>expectations</a:t>
            </a:r>
            <a:r>
              <a:rPr lang="fi-FI" dirty="0"/>
              <a:t> for </a:t>
            </a:r>
            <a:r>
              <a:rPr lang="fi-FI" dirty="0" err="1"/>
              <a:t>the</a:t>
            </a:r>
            <a:r>
              <a:rPr lang="fi-FI" dirty="0"/>
              <a:t> </a:t>
            </a:r>
            <a:r>
              <a:rPr lang="fi-FI" dirty="0" err="1"/>
              <a:t>course</a:t>
            </a:r>
            <a:r>
              <a:rPr lang="fi-FI" dirty="0"/>
              <a:t> </a:t>
            </a:r>
          </a:p>
          <a:p>
            <a:pPr>
              <a:tabLst>
                <a:tab pos="1437921" algn="l"/>
              </a:tabLst>
            </a:pPr>
            <a:r>
              <a:rPr lang="fi-FI" dirty="0"/>
              <a:t>11.00-12.00 			</a:t>
            </a:r>
            <a:r>
              <a:rPr lang="fi-FI" dirty="0" err="1"/>
              <a:t>Lunch</a:t>
            </a:r>
            <a:endParaRPr lang="fi-FI" dirty="0"/>
          </a:p>
          <a:p>
            <a:pPr>
              <a:tabLst>
                <a:tab pos="1437921" algn="l"/>
              </a:tabLst>
            </a:pPr>
            <a:r>
              <a:rPr lang="fi-FI" dirty="0"/>
              <a:t>12.00-14.45			Learning and Learning </a:t>
            </a:r>
            <a:r>
              <a:rPr lang="fi-FI" dirty="0" err="1"/>
              <a:t>theories</a:t>
            </a:r>
            <a:endParaRPr lang="fi-FI" dirty="0"/>
          </a:p>
          <a:p>
            <a:pPr>
              <a:tabLst>
                <a:tab pos="1437921" algn="l"/>
              </a:tabLst>
            </a:pPr>
            <a:r>
              <a:rPr lang="fi-FI" dirty="0"/>
              <a:t>14.45-15.15 			</a:t>
            </a:r>
            <a:r>
              <a:rPr lang="en-US" dirty="0"/>
              <a:t>Researching the education of own field</a:t>
            </a:r>
            <a:endParaRPr lang="fi-FI" dirty="0"/>
          </a:p>
          <a:p>
            <a:pPr>
              <a:tabLst>
                <a:tab pos="1437921" algn="l"/>
              </a:tabLst>
            </a:pPr>
            <a:r>
              <a:rPr lang="fi-FI" dirty="0"/>
              <a:t>15.15-15.30			For </a:t>
            </a:r>
            <a:r>
              <a:rPr lang="fi-FI" dirty="0" err="1"/>
              <a:t>the</a:t>
            </a:r>
            <a:r>
              <a:rPr lang="fi-FI" dirty="0"/>
              <a:t> </a:t>
            </a:r>
            <a:r>
              <a:rPr lang="fi-FI" dirty="0" err="1"/>
              <a:t>next</a:t>
            </a:r>
            <a:r>
              <a:rPr lang="fi-FI" dirty="0"/>
              <a:t> session</a:t>
            </a:r>
          </a:p>
          <a:p>
            <a:pPr>
              <a:tabLst>
                <a:tab pos="1437921" algn="l"/>
              </a:tabLst>
            </a:pPr>
            <a:r>
              <a:rPr lang="fi-FI" dirty="0"/>
              <a:t>			Feedback</a:t>
            </a:r>
          </a:p>
          <a:p>
            <a:endParaRPr lang="fi-FI" dirty="0"/>
          </a:p>
        </p:txBody>
      </p:sp>
      <p:sp>
        <p:nvSpPr>
          <p:cNvPr id="4" name="Slide Number Placeholder 3"/>
          <p:cNvSpPr>
            <a:spLocks noGrp="1"/>
          </p:cNvSpPr>
          <p:nvPr>
            <p:ph type="sldNum" sz="quarter" idx="10"/>
          </p:nvPr>
        </p:nvSpPr>
        <p:spPr/>
        <p:txBody>
          <a:bodyPr/>
          <a:lstStyle/>
          <a:p>
            <a:fld id="{12F45378-F872-439D-90CF-AAF8EDF609CF}" type="slidenum">
              <a:rPr lang="fi-FI" smtClean="0"/>
              <a:pPr/>
              <a:t>4</a:t>
            </a:fld>
            <a:endParaRPr lang="fi-FI"/>
          </a:p>
        </p:txBody>
      </p:sp>
    </p:spTree>
    <p:extLst>
      <p:ext uri="{BB962C8B-B14F-4D97-AF65-F5344CB8AC3E}">
        <p14:creationId xmlns:p14="http://schemas.microsoft.com/office/powerpoint/2010/main" val="3174656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an kuvan paikkamerkki 1"/>
          <p:cNvSpPr>
            <a:spLocks noGrp="1" noRot="1" noChangeAspect="1" noTextEdit="1"/>
          </p:cNvSpPr>
          <p:nvPr>
            <p:ph type="sldImg"/>
          </p:nvPr>
        </p:nvSpPr>
        <p:spPr bwMode="auto">
          <a:xfrm>
            <a:off x="122238" y="804863"/>
            <a:ext cx="6434137" cy="40211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Huomautusten paikkamerkki 2"/>
          <p:cNvSpPr>
            <a:spLocks noGrp="1"/>
          </p:cNvSpPr>
          <p:nvPr>
            <p:ph type="body" idx="1"/>
          </p:nvPr>
        </p:nvSpPr>
        <p:spPr/>
        <p:txBody>
          <a:bodyPr>
            <a:normAutofit fontScale="55000" lnSpcReduction="20000"/>
          </a:bodyPr>
          <a:lstStyle/>
          <a:p>
            <a:pPr>
              <a:buFont typeface="Arial" pitchFamily="34" charset="0"/>
              <a:buNone/>
              <a:defRPr/>
            </a:pPr>
            <a:endParaRPr lang="fi-FI" dirty="0" smtClean="0"/>
          </a:p>
          <a:p>
            <a:r>
              <a:rPr lang="fi-FI" dirty="0" err="1"/>
              <a:t>There</a:t>
            </a:r>
            <a:r>
              <a:rPr lang="fi-FI" dirty="0"/>
              <a:t> </a:t>
            </a:r>
            <a:r>
              <a:rPr lang="fi-FI" dirty="0" err="1"/>
              <a:t>are</a:t>
            </a:r>
            <a:r>
              <a:rPr lang="fi-FI" dirty="0"/>
              <a:t> </a:t>
            </a:r>
            <a:r>
              <a:rPr lang="fi-FI" dirty="0" err="1"/>
              <a:t>three</a:t>
            </a:r>
            <a:r>
              <a:rPr lang="fi-FI" dirty="0"/>
              <a:t> main </a:t>
            </a:r>
            <a:r>
              <a:rPr lang="fi-FI" dirty="0" err="1"/>
              <a:t>paradigmas</a:t>
            </a:r>
            <a:r>
              <a:rPr lang="fi-FI" dirty="0"/>
              <a:t>; </a:t>
            </a:r>
            <a:r>
              <a:rPr lang="fi-FI" dirty="0" err="1"/>
              <a:t>behaviourism</a:t>
            </a:r>
            <a:r>
              <a:rPr lang="fi-FI" dirty="0"/>
              <a:t>, </a:t>
            </a:r>
            <a:r>
              <a:rPr lang="fi-FI" dirty="0" err="1"/>
              <a:t>cognitive</a:t>
            </a:r>
            <a:r>
              <a:rPr lang="fi-FI" dirty="0"/>
              <a:t> </a:t>
            </a:r>
            <a:r>
              <a:rPr lang="fi-FI" dirty="0" err="1"/>
              <a:t>psychology</a:t>
            </a:r>
            <a:r>
              <a:rPr lang="fi-FI" dirty="0"/>
              <a:t> and </a:t>
            </a:r>
            <a:r>
              <a:rPr lang="fi-FI" dirty="0" err="1"/>
              <a:t>constructivism</a:t>
            </a:r>
            <a:endParaRPr lang="fi-FI" dirty="0"/>
          </a:p>
          <a:p>
            <a:r>
              <a:rPr lang="fi-FI" dirty="0"/>
              <a:t>Learning </a:t>
            </a:r>
            <a:r>
              <a:rPr lang="fi-FI" dirty="0" err="1"/>
              <a:t>theories</a:t>
            </a:r>
            <a:r>
              <a:rPr lang="fi-FI" dirty="0"/>
              <a:t> </a:t>
            </a:r>
            <a:r>
              <a:rPr lang="fi-FI" dirty="0" err="1"/>
              <a:t>are</a:t>
            </a:r>
            <a:r>
              <a:rPr lang="fi-FI" dirty="0"/>
              <a:t> </a:t>
            </a:r>
            <a:r>
              <a:rPr lang="fi-FI" dirty="0" err="1"/>
              <a:t>the</a:t>
            </a:r>
            <a:r>
              <a:rPr lang="fi-FI" dirty="0"/>
              <a:t> products of </a:t>
            </a:r>
            <a:r>
              <a:rPr lang="fi-FI" dirty="0" err="1"/>
              <a:t>their</a:t>
            </a:r>
            <a:r>
              <a:rPr lang="fi-FI" dirty="0"/>
              <a:t> </a:t>
            </a:r>
            <a:r>
              <a:rPr lang="fi-FI" dirty="0" err="1"/>
              <a:t>own</a:t>
            </a:r>
            <a:r>
              <a:rPr lang="fi-FI" dirty="0"/>
              <a:t> </a:t>
            </a:r>
            <a:r>
              <a:rPr lang="fi-FI" dirty="0" err="1"/>
              <a:t>age</a:t>
            </a:r>
            <a:r>
              <a:rPr lang="fi-FI" dirty="0"/>
              <a:t> and </a:t>
            </a:r>
            <a:r>
              <a:rPr lang="fi-FI" dirty="0" err="1"/>
              <a:t>context</a:t>
            </a:r>
            <a:r>
              <a:rPr lang="fi-FI" dirty="0"/>
              <a:t>. </a:t>
            </a:r>
            <a:r>
              <a:rPr lang="fi-FI" dirty="0" err="1"/>
              <a:t>They</a:t>
            </a:r>
            <a:r>
              <a:rPr lang="fi-FI" dirty="0"/>
              <a:t> </a:t>
            </a:r>
            <a:r>
              <a:rPr lang="fi-FI" dirty="0" err="1"/>
              <a:t>have</a:t>
            </a:r>
            <a:r>
              <a:rPr lang="fi-FI" dirty="0"/>
              <a:t> </a:t>
            </a:r>
            <a:r>
              <a:rPr lang="fi-FI" dirty="0" err="1"/>
              <a:t>been</a:t>
            </a:r>
            <a:r>
              <a:rPr lang="fi-FI" dirty="0"/>
              <a:t> </a:t>
            </a:r>
            <a:r>
              <a:rPr lang="fi-FI" dirty="0" err="1"/>
              <a:t>developed</a:t>
            </a:r>
            <a:r>
              <a:rPr lang="fi-FI" dirty="0"/>
              <a:t> </a:t>
            </a:r>
            <a:r>
              <a:rPr lang="fi-FI" dirty="0" err="1"/>
              <a:t>by</a:t>
            </a:r>
            <a:r>
              <a:rPr lang="fi-FI" dirty="0"/>
              <a:t> </a:t>
            </a:r>
            <a:r>
              <a:rPr lang="fi-FI" dirty="0" err="1"/>
              <a:t>educational</a:t>
            </a:r>
            <a:r>
              <a:rPr lang="fi-FI" dirty="0"/>
              <a:t> </a:t>
            </a:r>
            <a:r>
              <a:rPr lang="fi-FI" dirty="0" err="1"/>
              <a:t>research</a:t>
            </a:r>
            <a:r>
              <a:rPr lang="fi-FI" dirty="0"/>
              <a:t> of </a:t>
            </a:r>
            <a:r>
              <a:rPr lang="fi-FI" dirty="0" err="1"/>
              <a:t>that</a:t>
            </a:r>
            <a:r>
              <a:rPr lang="fi-FI" dirty="0"/>
              <a:t> </a:t>
            </a:r>
            <a:r>
              <a:rPr lang="fi-FI" dirty="0" err="1"/>
              <a:t>time</a:t>
            </a:r>
            <a:r>
              <a:rPr lang="fi-FI" dirty="0"/>
              <a:t>. </a:t>
            </a:r>
          </a:p>
          <a:p>
            <a:r>
              <a:rPr lang="fi-FI" dirty="0" err="1"/>
              <a:t>Paradigmas</a:t>
            </a:r>
            <a:r>
              <a:rPr lang="fi-FI" dirty="0"/>
              <a:t> </a:t>
            </a:r>
            <a:r>
              <a:rPr lang="fi-FI" dirty="0" err="1"/>
              <a:t>have</a:t>
            </a:r>
            <a:r>
              <a:rPr lang="fi-FI" dirty="0"/>
              <a:t> </a:t>
            </a:r>
            <a:r>
              <a:rPr lang="fi-FI" dirty="0" err="1"/>
              <a:t>rised</a:t>
            </a:r>
            <a:r>
              <a:rPr lang="fi-FI" dirty="0"/>
              <a:t> to </a:t>
            </a:r>
            <a:r>
              <a:rPr lang="fi-FI" dirty="0" err="1"/>
              <a:t>answer</a:t>
            </a:r>
            <a:r>
              <a:rPr lang="fi-FI" dirty="0"/>
              <a:t> </a:t>
            </a:r>
            <a:r>
              <a:rPr lang="fi-FI" dirty="0" err="1"/>
              <a:t>the</a:t>
            </a:r>
            <a:r>
              <a:rPr lang="fi-FI" dirty="0"/>
              <a:t> </a:t>
            </a:r>
            <a:r>
              <a:rPr lang="fi-FI" dirty="0" err="1"/>
              <a:t>questions</a:t>
            </a:r>
            <a:r>
              <a:rPr lang="fi-FI" dirty="0"/>
              <a:t> </a:t>
            </a:r>
            <a:r>
              <a:rPr lang="fi-FI" dirty="0" err="1"/>
              <a:t>that</a:t>
            </a:r>
            <a:r>
              <a:rPr lang="fi-FI" dirty="0"/>
              <a:t> </a:t>
            </a:r>
            <a:r>
              <a:rPr lang="fi-FI" dirty="0" err="1"/>
              <a:t>previous</a:t>
            </a:r>
            <a:r>
              <a:rPr lang="fi-FI" dirty="0"/>
              <a:t> </a:t>
            </a:r>
            <a:r>
              <a:rPr lang="fi-FI" dirty="0" err="1"/>
              <a:t>one</a:t>
            </a:r>
            <a:r>
              <a:rPr lang="fi-FI" dirty="0"/>
              <a:t> </a:t>
            </a:r>
            <a:r>
              <a:rPr lang="fi-FI" dirty="0" err="1"/>
              <a:t>couldn´t</a:t>
            </a:r>
            <a:endParaRPr lang="fi-FI" dirty="0"/>
          </a:p>
          <a:p>
            <a:pPr>
              <a:buFont typeface="Arial" pitchFamily="34" charset="0"/>
              <a:buNone/>
              <a:defRPr/>
            </a:pPr>
            <a:endParaRPr lang="fi-FI" dirty="0" smtClean="0"/>
          </a:p>
          <a:p>
            <a:pPr defTabSz="460172">
              <a:defRPr/>
            </a:pPr>
            <a:r>
              <a:rPr lang="en-US" b="1" dirty="0" smtClean="0">
                <a:effectLst/>
              </a:rPr>
              <a:t>whether the theory and practice in line with each other, or is there something contradictory</a:t>
            </a:r>
            <a:endParaRPr lang="en-US" b="1" dirty="0" smtClean="0"/>
          </a:p>
          <a:p>
            <a:pPr>
              <a:buFont typeface="Arial" pitchFamily="34" charset="0"/>
              <a:buNone/>
              <a:defRPr/>
            </a:pPr>
            <a:r>
              <a:rPr lang="fi-FI" dirty="0" smtClean="0"/>
              <a:t> </a:t>
            </a:r>
          </a:p>
          <a:p>
            <a:pPr>
              <a:buFont typeface="Arial" pitchFamily="34" charset="0"/>
              <a:buNone/>
              <a:defRPr/>
            </a:pPr>
            <a:r>
              <a:rPr lang="en-US" dirty="0" smtClean="0">
                <a:effectLst/>
              </a:rPr>
              <a:t>criticism focused</a:t>
            </a:r>
            <a:endParaRPr lang="fi-FI" dirty="0" smtClean="0"/>
          </a:p>
          <a:p>
            <a:pPr>
              <a:lnSpc>
                <a:spcPct val="90000"/>
              </a:lnSpc>
            </a:pPr>
            <a:r>
              <a:rPr lang="en-GB" dirty="0" smtClean="0">
                <a:solidFill>
                  <a:srgbClr val="000000"/>
                </a:solidFill>
                <a:sym typeface="Arial" charset="0"/>
              </a:rPr>
              <a:t>According to the </a:t>
            </a:r>
            <a:r>
              <a:rPr lang="en-GB" b="1" dirty="0" smtClean="0">
                <a:solidFill>
                  <a:srgbClr val="000000"/>
                </a:solidFill>
                <a:sym typeface="Arial" charset="0"/>
              </a:rPr>
              <a:t>behaviouristic</a:t>
            </a:r>
            <a:r>
              <a:rPr lang="en-GB" dirty="0" smtClean="0">
                <a:solidFill>
                  <a:srgbClr val="000000"/>
                </a:solidFill>
                <a:sym typeface="Arial" charset="0"/>
              </a:rPr>
              <a:t> idea of learning, learning is an externally controlled change in behaviour, formation of new stimulus-reaction links. Teaching is organised in the following steps:</a:t>
            </a:r>
          </a:p>
          <a:p>
            <a:pPr>
              <a:lnSpc>
                <a:spcPct val="90000"/>
              </a:lnSpc>
              <a:buFontTx/>
              <a:buChar char="•"/>
            </a:pPr>
            <a:r>
              <a:rPr lang="en-GB" dirty="0" smtClean="0">
                <a:solidFill>
                  <a:srgbClr val="000000"/>
                </a:solidFill>
                <a:sym typeface="Arial" charset="0"/>
              </a:rPr>
              <a:t>setting clear, concrete and measurable behavioural goals. </a:t>
            </a:r>
          </a:p>
          <a:p>
            <a:pPr>
              <a:lnSpc>
                <a:spcPct val="90000"/>
              </a:lnSpc>
              <a:buFontTx/>
              <a:buChar char="•"/>
            </a:pPr>
            <a:r>
              <a:rPr lang="en-GB" dirty="0" smtClean="0">
                <a:solidFill>
                  <a:srgbClr val="000000"/>
                </a:solidFill>
                <a:sym typeface="Arial" charset="0"/>
              </a:rPr>
              <a:t>dividing the learning material into small sections. </a:t>
            </a:r>
          </a:p>
          <a:p>
            <a:pPr>
              <a:lnSpc>
                <a:spcPct val="90000"/>
              </a:lnSpc>
              <a:buFontTx/>
              <a:buChar char="•"/>
            </a:pPr>
            <a:r>
              <a:rPr lang="en-GB" dirty="0" smtClean="0">
                <a:solidFill>
                  <a:srgbClr val="000000"/>
                </a:solidFill>
                <a:sym typeface="Arial" charset="0"/>
              </a:rPr>
              <a:t>defining and finding suitable reinforcements for behaviour, means for rewarding the desirable results</a:t>
            </a:r>
          </a:p>
          <a:p>
            <a:pPr>
              <a:lnSpc>
                <a:spcPct val="90000"/>
              </a:lnSpc>
            </a:pPr>
            <a:r>
              <a:rPr lang="en-GB" b="1" dirty="0" smtClean="0">
                <a:solidFill>
                  <a:srgbClr val="000000"/>
                </a:solidFill>
                <a:sym typeface="Arial" charset="0"/>
              </a:rPr>
              <a:t>Cognitive psychology</a:t>
            </a:r>
            <a:r>
              <a:rPr lang="en-GB" dirty="0" smtClean="0">
                <a:solidFill>
                  <a:srgbClr val="000000"/>
                </a:solidFill>
                <a:sym typeface="Arial" charset="0"/>
              </a:rPr>
              <a:t>: after behaviourism, attention was focused on the internal phenomena of the human mind. From 1950's, targets for research included problem-solving, memory, language, selective attentiveness. Cognitive psychology is based on experimental and scientific research, and it does not consider </a:t>
            </a:r>
            <a:r>
              <a:rPr lang="en-GB" dirty="0" smtClean="0">
                <a:solidFill>
                  <a:srgbClr val="000000"/>
                </a:solidFill>
                <a:sym typeface="Arial" charset="0"/>
                <a:hlinkClick r:id="rId3" tooltip="Cognitivism"/>
              </a:rPr>
              <a:t>the introspection</a:t>
            </a:r>
            <a:r>
              <a:rPr lang="en-GB" dirty="0" smtClean="0">
                <a:solidFill>
                  <a:srgbClr val="000000"/>
                </a:solidFill>
                <a:sym typeface="Arial" charset="0"/>
              </a:rPr>
              <a:t> </a:t>
            </a:r>
            <a:r>
              <a:rPr lang="en-GB" dirty="0" smtClean="0">
                <a:solidFill>
                  <a:srgbClr val="000000"/>
                </a:solidFill>
                <a:sym typeface="Arial" charset="0"/>
                <a:hlinkClick r:id="rId3" tooltip="Introspection"/>
              </a:rPr>
              <a:t>in cognitivism</a:t>
            </a:r>
            <a:r>
              <a:rPr lang="en-GB" dirty="0" smtClean="0">
                <a:solidFill>
                  <a:srgbClr val="000000"/>
                </a:solidFill>
                <a:sym typeface="Arial" charset="0"/>
              </a:rPr>
              <a:t> the only or the most reliable source of information. A clear point in time for the emergence of cognitive psychology is difficult to define, but it received important impulses from the development of </a:t>
            </a:r>
            <a:r>
              <a:rPr lang="en-GB" dirty="0" smtClean="0">
                <a:solidFill>
                  <a:srgbClr val="000000"/>
                </a:solidFill>
                <a:sym typeface="Arial" charset="0"/>
                <a:hlinkClick r:id="rId4" tooltip="Artificial intelligence"/>
              </a:rPr>
              <a:t>artificial intelligence</a:t>
            </a:r>
            <a:r>
              <a:rPr lang="en-GB" dirty="0" smtClean="0">
                <a:solidFill>
                  <a:srgbClr val="000000"/>
                </a:solidFill>
                <a:sym typeface="Arial" charset="0"/>
              </a:rPr>
              <a:t> and </a:t>
            </a:r>
            <a:r>
              <a:rPr lang="en-GB" dirty="0" smtClean="0">
                <a:solidFill>
                  <a:srgbClr val="000000"/>
                </a:solidFill>
                <a:sym typeface="Arial" charset="0"/>
                <a:hlinkClick r:id="rId5" tooltip="Cognitive science"/>
              </a:rPr>
              <a:t>cognitive science</a:t>
            </a:r>
            <a:r>
              <a:rPr lang="en-GB" dirty="0" smtClean="0">
                <a:solidFill>
                  <a:srgbClr val="000000"/>
                </a:solidFill>
                <a:sym typeface="Arial" charset="0"/>
              </a:rPr>
              <a:t> in 1956.</a:t>
            </a:r>
            <a:r>
              <a:rPr lang="en-GB" baseline="30000" dirty="0" smtClean="0">
                <a:solidFill>
                  <a:srgbClr val="000000"/>
                </a:solidFill>
                <a:sym typeface="Arial" charset="0"/>
                <a:hlinkClick r:id="rId6"/>
              </a:rPr>
              <a:t>[1]</a:t>
            </a:r>
            <a:r>
              <a:rPr lang="en-GB" dirty="0" smtClean="0">
                <a:solidFill>
                  <a:srgbClr val="000000"/>
                </a:solidFill>
                <a:sym typeface="Arial" charset="0"/>
              </a:rPr>
              <a:t> The term was accepted in wide-spread use thanks to the book by </a:t>
            </a:r>
            <a:r>
              <a:rPr lang="en-GB" dirty="0" smtClean="0">
                <a:solidFill>
                  <a:srgbClr val="000000"/>
                </a:solidFill>
                <a:sym typeface="Arial" charset="0"/>
                <a:hlinkClick r:id="rId7" tooltip="Ulrich Neisser"/>
              </a:rPr>
              <a:t>Ulrich </a:t>
            </a:r>
            <a:r>
              <a:rPr lang="en-GB" dirty="0" err="1" smtClean="0">
                <a:solidFill>
                  <a:srgbClr val="000000"/>
                </a:solidFill>
                <a:sym typeface="Arial" charset="0"/>
                <a:hlinkClick r:id="rId7" tooltip="Ulrich Neisser"/>
              </a:rPr>
              <a:t>Neisser</a:t>
            </a:r>
            <a:r>
              <a:rPr lang="en-GB" dirty="0" smtClean="0">
                <a:solidFill>
                  <a:srgbClr val="000000"/>
                </a:solidFill>
                <a:sym typeface="Arial" charset="0"/>
              </a:rPr>
              <a:t> titled </a:t>
            </a:r>
            <a:r>
              <a:rPr lang="en-GB" i="1" dirty="0" smtClean="0">
                <a:solidFill>
                  <a:srgbClr val="000000"/>
                </a:solidFill>
                <a:sym typeface="Arial" charset="0"/>
              </a:rPr>
              <a:t>Cognitive psychology</a:t>
            </a:r>
            <a:r>
              <a:rPr lang="en-GB" dirty="0" smtClean="0">
                <a:solidFill>
                  <a:srgbClr val="000000"/>
                </a:solidFill>
                <a:sym typeface="Arial" charset="0"/>
              </a:rPr>
              <a:t> that came out in 1967. </a:t>
            </a:r>
          </a:p>
          <a:p>
            <a:pPr>
              <a:lnSpc>
                <a:spcPct val="90000"/>
              </a:lnSpc>
            </a:pPr>
            <a:r>
              <a:rPr lang="en-GB" dirty="0" smtClean="0">
                <a:solidFill>
                  <a:srgbClr val="000000"/>
                </a:solidFill>
                <a:sym typeface="Arial" charset="0"/>
              </a:rPr>
              <a:t>The cognitive phase was followed by constructivism. </a:t>
            </a:r>
          </a:p>
          <a:p>
            <a:pPr>
              <a:lnSpc>
                <a:spcPct val="90000"/>
              </a:lnSpc>
            </a:pPr>
            <a:r>
              <a:rPr lang="en-GB" b="1" dirty="0" smtClean="0">
                <a:solidFill>
                  <a:srgbClr val="000000"/>
                </a:solidFill>
                <a:sym typeface="Arial" charset="0"/>
              </a:rPr>
              <a:t>Social constructivism: </a:t>
            </a:r>
            <a:r>
              <a:rPr lang="en-GB" dirty="0" smtClean="0">
                <a:solidFill>
                  <a:srgbClr val="000000"/>
                </a:solidFill>
                <a:sym typeface="Arial" charset="0"/>
              </a:rPr>
              <a:t>a general name for various lines of research based on the idea of social construction of  </a:t>
            </a:r>
            <a:r>
              <a:rPr lang="en-GB" dirty="0" smtClean="0">
                <a:solidFill>
                  <a:srgbClr val="000000"/>
                </a:solidFill>
                <a:sym typeface="Arial" charset="0"/>
                <a:hlinkClick r:id="rId8" tooltip="Information"/>
              </a:rPr>
              <a:t>information</a:t>
            </a:r>
            <a:r>
              <a:rPr lang="en-GB" dirty="0" smtClean="0">
                <a:solidFill>
                  <a:srgbClr val="000000"/>
                </a:solidFill>
                <a:sym typeface="Arial" charset="0"/>
              </a:rPr>
              <a:t>. Social constructivism looks at the social construction of reality and meanings.</a:t>
            </a:r>
          </a:p>
          <a:p>
            <a:pPr>
              <a:lnSpc>
                <a:spcPct val="90000"/>
              </a:lnSpc>
            </a:pPr>
            <a:r>
              <a:rPr lang="en-GB" dirty="0" smtClean="0">
                <a:solidFill>
                  <a:srgbClr val="000000"/>
                </a:solidFill>
                <a:sym typeface="Arial" charset="0"/>
              </a:rPr>
              <a:t>As the founding work of social constructivism is usually considered the book by </a:t>
            </a:r>
            <a:r>
              <a:rPr lang="en-GB" dirty="0" smtClean="0">
                <a:solidFill>
                  <a:srgbClr val="000000"/>
                </a:solidFill>
                <a:sym typeface="Arial" charset="0"/>
                <a:hlinkClick r:id="rId9" tooltip="Peter Berger"/>
              </a:rPr>
              <a:t>Peter Berger</a:t>
            </a:r>
            <a:r>
              <a:rPr lang="en-GB" dirty="0" smtClean="0">
                <a:solidFill>
                  <a:srgbClr val="000000"/>
                </a:solidFill>
                <a:sym typeface="Arial" charset="0"/>
              </a:rPr>
              <a:t> and </a:t>
            </a:r>
            <a:r>
              <a:rPr lang="en-GB" dirty="0" smtClean="0">
                <a:solidFill>
                  <a:srgbClr val="000000"/>
                </a:solidFill>
                <a:sym typeface="Arial" charset="0"/>
                <a:hlinkClick r:id="rId10" tooltip="Thomas Luckmann"/>
              </a:rPr>
              <a:t>Thomas </a:t>
            </a:r>
            <a:r>
              <a:rPr lang="en-GB" dirty="0" err="1" smtClean="0">
                <a:solidFill>
                  <a:srgbClr val="000000"/>
                </a:solidFill>
                <a:sym typeface="Arial" charset="0"/>
                <a:hlinkClick r:id="rId10" tooltip="Thomas Luckmann"/>
              </a:rPr>
              <a:t>Luckmann</a:t>
            </a:r>
            <a:r>
              <a:rPr lang="en-GB" dirty="0" smtClean="0">
                <a:solidFill>
                  <a:srgbClr val="000000"/>
                </a:solidFill>
                <a:sym typeface="Arial" charset="0"/>
              </a:rPr>
              <a:t> : </a:t>
            </a:r>
            <a:r>
              <a:rPr lang="en-GB" i="1" dirty="0" smtClean="0">
                <a:solidFill>
                  <a:srgbClr val="000000"/>
                </a:solidFill>
                <a:sym typeface="Arial" charset="0"/>
                <a:hlinkClick r:id="rId11" tooltip="Todellisuuden sosiaalinen rakentuminen (sivua ei ole)"/>
              </a:rPr>
              <a:t>The Social Construction of Reality</a:t>
            </a:r>
            <a:r>
              <a:rPr lang="en-GB" dirty="0" smtClean="0">
                <a:solidFill>
                  <a:srgbClr val="000000"/>
                </a:solidFill>
                <a:sym typeface="Arial" charset="0"/>
              </a:rPr>
              <a:t>, which was published in 1966 and translated into Finnish in 1994. According to Berger and </a:t>
            </a:r>
            <a:r>
              <a:rPr lang="en-GB" dirty="0" err="1" smtClean="0">
                <a:solidFill>
                  <a:srgbClr val="000000"/>
                </a:solidFill>
                <a:sym typeface="Arial" charset="0"/>
              </a:rPr>
              <a:t>Luckmann</a:t>
            </a:r>
            <a:r>
              <a:rPr lang="en-GB" dirty="0" smtClean="0">
                <a:solidFill>
                  <a:srgbClr val="000000"/>
                </a:solidFill>
                <a:sym typeface="Arial" charset="0"/>
              </a:rPr>
              <a:t>, reality is a shared system of meaning constructed in social interaction, not a reflection of "genuine reality". This work remains important for today's social constructivism, and for example the study of </a:t>
            </a:r>
            <a:r>
              <a:rPr lang="en-GB" dirty="0" err="1" smtClean="0">
                <a:solidFill>
                  <a:srgbClr val="000000"/>
                </a:solidFill>
                <a:sym typeface="Arial" charset="0"/>
              </a:rPr>
              <a:t>narrativity</a:t>
            </a:r>
            <a:r>
              <a:rPr lang="en-GB" dirty="0" smtClean="0">
                <a:solidFill>
                  <a:srgbClr val="000000"/>
                </a:solidFill>
                <a:sym typeface="Arial" charset="0"/>
              </a:rPr>
              <a:t> and discourses have continued developing this tradition.</a:t>
            </a:r>
          </a:p>
          <a:p>
            <a:pPr>
              <a:lnSpc>
                <a:spcPct val="90000"/>
              </a:lnSpc>
            </a:pPr>
            <a:endParaRPr lang="en-GB" dirty="0" smtClean="0">
              <a:solidFill>
                <a:srgbClr val="000000"/>
              </a:solidFill>
              <a:sym typeface="Arial" charset="0"/>
            </a:endParaRPr>
          </a:p>
          <a:p>
            <a:pPr>
              <a:lnSpc>
                <a:spcPct val="90000"/>
              </a:lnSpc>
            </a:pPr>
            <a:r>
              <a:rPr lang="en-GB" dirty="0" err="1" smtClean="0">
                <a:solidFill>
                  <a:srgbClr val="000000"/>
                </a:solidFill>
                <a:sym typeface="Arial" charset="0"/>
              </a:rPr>
              <a:t>Yksilön</a:t>
            </a:r>
            <a:r>
              <a:rPr lang="en-GB" dirty="0" smtClean="0">
                <a:solidFill>
                  <a:srgbClr val="000000"/>
                </a:solidFill>
                <a:sym typeface="Arial" charset="0"/>
              </a:rPr>
              <a:t> </a:t>
            </a:r>
            <a:r>
              <a:rPr lang="en-GB" dirty="0" err="1" smtClean="0">
                <a:solidFill>
                  <a:srgbClr val="000000"/>
                </a:solidFill>
                <a:sym typeface="Arial" charset="0"/>
              </a:rPr>
              <a:t>kasvua</a:t>
            </a:r>
            <a:r>
              <a:rPr lang="en-GB" dirty="0" smtClean="0">
                <a:solidFill>
                  <a:srgbClr val="000000"/>
                </a:solidFill>
                <a:sym typeface="Arial" charset="0"/>
              </a:rPr>
              <a:t> </a:t>
            </a:r>
            <a:r>
              <a:rPr lang="en-GB" dirty="0" err="1" smtClean="0">
                <a:solidFill>
                  <a:srgbClr val="000000"/>
                </a:solidFill>
                <a:sym typeface="Arial" charset="0"/>
              </a:rPr>
              <a:t>ja</a:t>
            </a:r>
            <a:r>
              <a:rPr lang="en-GB" dirty="0" smtClean="0">
                <a:solidFill>
                  <a:srgbClr val="000000"/>
                </a:solidFill>
                <a:sym typeface="Arial" charset="0"/>
              </a:rPr>
              <a:t> </a:t>
            </a:r>
            <a:r>
              <a:rPr lang="en-GB" dirty="0" err="1" smtClean="0">
                <a:solidFill>
                  <a:srgbClr val="000000"/>
                </a:solidFill>
                <a:sym typeface="Arial" charset="0"/>
              </a:rPr>
              <a:t>kokemuksen</a:t>
            </a:r>
            <a:r>
              <a:rPr lang="en-GB" baseline="0" dirty="0" smtClean="0">
                <a:solidFill>
                  <a:srgbClr val="000000"/>
                </a:solidFill>
                <a:sym typeface="Arial" charset="0"/>
              </a:rPr>
              <a:t> </a:t>
            </a:r>
            <a:r>
              <a:rPr lang="en-GB" baseline="0" dirty="0" err="1" smtClean="0">
                <a:solidFill>
                  <a:srgbClr val="000000"/>
                </a:solidFill>
                <a:sym typeface="Arial" charset="0"/>
              </a:rPr>
              <a:t>merkitystä</a:t>
            </a:r>
            <a:r>
              <a:rPr lang="en-GB" baseline="0" dirty="0" smtClean="0">
                <a:solidFill>
                  <a:srgbClr val="000000"/>
                </a:solidFill>
                <a:sym typeface="Arial" charset="0"/>
              </a:rPr>
              <a:t> </a:t>
            </a:r>
            <a:r>
              <a:rPr lang="en-GB" baseline="0" dirty="0" err="1" smtClean="0">
                <a:solidFill>
                  <a:srgbClr val="000000"/>
                </a:solidFill>
                <a:sym typeface="Arial" charset="0"/>
              </a:rPr>
              <a:t>korostavat</a:t>
            </a:r>
            <a:r>
              <a:rPr lang="en-GB" baseline="0" dirty="0" smtClean="0">
                <a:solidFill>
                  <a:srgbClr val="000000"/>
                </a:solidFill>
                <a:sym typeface="Arial" charset="0"/>
              </a:rPr>
              <a:t> </a:t>
            </a:r>
            <a:r>
              <a:rPr lang="en-GB" baseline="0" dirty="0" err="1" smtClean="0">
                <a:solidFill>
                  <a:srgbClr val="000000"/>
                </a:solidFill>
                <a:sym typeface="Arial" charset="0"/>
              </a:rPr>
              <a:t>teoriat</a:t>
            </a:r>
            <a:r>
              <a:rPr lang="en-GB" baseline="0" dirty="0" smtClean="0">
                <a:solidFill>
                  <a:srgbClr val="000000"/>
                </a:solidFill>
                <a:sym typeface="Arial" charset="0"/>
              </a:rPr>
              <a:t>: Theories which underline one’s growth and the meaning of experiences: Humanistic, transformative learning (</a:t>
            </a:r>
            <a:r>
              <a:rPr lang="en-GB" baseline="0" dirty="0" err="1" smtClean="0">
                <a:solidFill>
                  <a:srgbClr val="000000"/>
                </a:solidFill>
                <a:sym typeface="Arial" charset="0"/>
              </a:rPr>
              <a:t>Mezirow</a:t>
            </a:r>
            <a:r>
              <a:rPr lang="en-GB" baseline="0" dirty="0" smtClean="0">
                <a:solidFill>
                  <a:srgbClr val="000000"/>
                </a:solidFill>
                <a:sym typeface="Arial" charset="0"/>
              </a:rPr>
              <a:t>), experiential learning (Kolb).</a:t>
            </a:r>
            <a:endParaRPr lang="en-GB" dirty="0" smtClean="0">
              <a:solidFill>
                <a:srgbClr val="000000"/>
              </a:solidFill>
              <a:sym typeface="Arial" charset="0"/>
            </a:endParaRPr>
          </a:p>
          <a:p>
            <a:pPr>
              <a:lnSpc>
                <a:spcPct val="90000"/>
              </a:lnSpc>
            </a:pPr>
            <a:endParaRPr lang="en-GB" dirty="0" smtClean="0">
              <a:solidFill>
                <a:srgbClr val="000000"/>
              </a:solidFill>
              <a:sym typeface="Arial" charset="0"/>
            </a:endParaRPr>
          </a:p>
          <a:p>
            <a:pPr marL="287607" indent="-287607">
              <a:buFont typeface="Arial" pitchFamily="34" charset="0"/>
              <a:buChar char="•"/>
            </a:pPr>
            <a:r>
              <a:rPr lang="en-US" dirty="0"/>
              <a:t>Three main paradigms of educational research</a:t>
            </a:r>
          </a:p>
          <a:p>
            <a:pPr marL="287607" indent="-287607">
              <a:buFont typeface="Arial" pitchFamily="34" charset="0"/>
              <a:buChar char="•"/>
            </a:pPr>
            <a:r>
              <a:rPr lang="en-US" dirty="0"/>
              <a:t>Different theories are placed under these ”umbrellas”</a:t>
            </a:r>
          </a:p>
          <a:p>
            <a:pPr marL="287607" indent="-287607">
              <a:buFont typeface="Arial" pitchFamily="34" charset="0"/>
              <a:buChar char="•"/>
            </a:pPr>
            <a:r>
              <a:rPr lang="en-US" dirty="0"/>
              <a:t>These three don’t cover all the theories and the ”chronological boundaries” are not clear</a:t>
            </a:r>
          </a:p>
          <a:p>
            <a:pPr marL="287607" indent="-287607">
              <a:buFont typeface="Arial" pitchFamily="34" charset="0"/>
              <a:buChar char="•"/>
            </a:pPr>
            <a:r>
              <a:rPr lang="en-US" dirty="0"/>
              <a:t>Paradigms have raised to answer to the questions that previous one couldn’t</a:t>
            </a:r>
            <a:endParaRPr lang="fi-FI" dirty="0"/>
          </a:p>
          <a:p>
            <a:pPr>
              <a:lnSpc>
                <a:spcPct val="90000"/>
              </a:lnSpc>
            </a:pPr>
            <a:endParaRPr lang="en-GB" dirty="0" smtClean="0">
              <a:solidFill>
                <a:srgbClr val="000000"/>
              </a:solidFill>
              <a:sym typeface="Arial" charset="0"/>
            </a:endParaRPr>
          </a:p>
          <a:p>
            <a:endParaRPr lang="en-US" dirty="0" smtClean="0"/>
          </a:p>
          <a:p>
            <a:pPr>
              <a:buFont typeface="Arial" pitchFamily="34" charset="0"/>
              <a:buNone/>
              <a:defRPr/>
            </a:pPr>
            <a:endParaRPr lang="fi-FI" dirty="0" smtClean="0"/>
          </a:p>
          <a:p>
            <a:pPr>
              <a:buFont typeface="Arial" pitchFamily="34" charset="0"/>
              <a:buNone/>
              <a:defRPr/>
            </a:pPr>
            <a:endParaRPr lang="fi-FI" dirty="0" smtClean="0"/>
          </a:p>
          <a:p>
            <a:pPr>
              <a:buFont typeface="Arial" pitchFamily="34" charset="0"/>
              <a:buNone/>
              <a:defRPr/>
            </a:pPr>
            <a:r>
              <a:rPr lang="fi-FI" dirty="0" smtClean="0"/>
              <a:t>Oppimisen</a:t>
            </a:r>
            <a:r>
              <a:rPr lang="fi-FI" baseline="0" dirty="0" smtClean="0"/>
              <a:t> teoriat voidaan karkeasti esittää tällä tavalla (vrt. ennakkolukutehtävänä ollut artikkeli)</a:t>
            </a:r>
          </a:p>
          <a:p>
            <a:pPr>
              <a:buFont typeface="Arial" pitchFamily="34" charset="0"/>
              <a:buNone/>
              <a:defRPr/>
            </a:pPr>
            <a:endParaRPr lang="fi-FI" baseline="0" dirty="0" smtClean="0"/>
          </a:p>
          <a:p>
            <a:pPr defTabSz="441028">
              <a:defRPr/>
            </a:pPr>
            <a:r>
              <a:rPr lang="fi-FI" dirty="0" smtClean="0"/>
              <a:t>Minkä tyyppiseen oppimiseen voidaan päästä?</a:t>
            </a:r>
          </a:p>
          <a:p>
            <a:pPr>
              <a:buFont typeface="Arial" pitchFamily="34" charset="0"/>
              <a:buNone/>
              <a:defRPr/>
            </a:pPr>
            <a:endParaRPr lang="fi-FI" dirty="0" smtClean="0"/>
          </a:p>
          <a:p>
            <a:pPr>
              <a:buFont typeface="Arial" pitchFamily="34" charset="0"/>
              <a:buNone/>
              <a:defRPr/>
            </a:pPr>
            <a:endParaRPr lang="fi-FI" dirty="0" smtClean="0"/>
          </a:p>
          <a:p>
            <a:pPr>
              <a:defRPr/>
            </a:pPr>
            <a:endParaRPr lang="fi-FI" dirty="0"/>
          </a:p>
        </p:txBody>
      </p:sp>
      <p:sp>
        <p:nvSpPr>
          <p:cNvPr id="4" name="Dian numeron paikkamerkki 3"/>
          <p:cNvSpPr>
            <a:spLocks noGrp="1"/>
          </p:cNvSpPr>
          <p:nvPr>
            <p:ph type="sldNum" sz="quarter" idx="5"/>
          </p:nvPr>
        </p:nvSpPr>
        <p:spPr/>
        <p:txBody>
          <a:bodyPr/>
          <a:lstStyle/>
          <a:p>
            <a:pPr>
              <a:defRPr/>
            </a:pPr>
            <a:fld id="{B991AD33-69A3-4B4E-A7A0-84494AFA6BED}" type="slidenum">
              <a:rPr lang="fi-FI" smtClean="0"/>
              <a:pPr>
                <a:defRPr/>
              </a:pPr>
              <a:t>32</a:t>
            </a:fld>
            <a:endParaRPr lang="fi-FI"/>
          </a:p>
        </p:txBody>
      </p:sp>
    </p:spTree>
    <p:extLst>
      <p:ext uri="{BB962C8B-B14F-4D97-AF65-F5344CB8AC3E}">
        <p14:creationId xmlns:p14="http://schemas.microsoft.com/office/powerpoint/2010/main" val="2938103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804863"/>
            <a:ext cx="6434137" cy="4021137"/>
          </a:xfrm>
        </p:spPr>
      </p:sp>
      <p:sp>
        <p:nvSpPr>
          <p:cNvPr id="3" name="Notes Placeholder 2"/>
          <p:cNvSpPr>
            <a:spLocks noGrp="1"/>
          </p:cNvSpPr>
          <p:nvPr>
            <p:ph type="body" idx="1"/>
          </p:nvPr>
        </p:nvSpPr>
        <p:spPr/>
        <p:txBody>
          <a:bodyPr>
            <a:normAutofit fontScale="55000" lnSpcReduction="20000"/>
          </a:bodyPr>
          <a:lstStyle/>
          <a:p>
            <a:r>
              <a:rPr lang="fi-FI" dirty="0" smtClean="0"/>
              <a:t> (jos aikaa, niin</a:t>
            </a:r>
            <a:r>
              <a:rPr lang="fi-FI" baseline="0" dirty="0" smtClean="0"/>
              <a:t> käydään näitä muutamaa lyhyesti läpi)</a:t>
            </a:r>
            <a:endParaRPr lang="fi-FI" dirty="0" smtClean="0"/>
          </a:p>
          <a:p>
            <a:r>
              <a:rPr lang="fi-FI" dirty="0" err="1" smtClean="0"/>
              <a:t>Behaviorism</a:t>
            </a:r>
            <a:r>
              <a:rPr lang="fi-FI" baseline="0" dirty="0" smtClean="0"/>
              <a:t> </a:t>
            </a:r>
            <a:r>
              <a:rPr lang="fi-FI" baseline="0" dirty="0" err="1" smtClean="0"/>
              <a:t>focuses</a:t>
            </a:r>
            <a:r>
              <a:rPr lang="fi-FI" baseline="0" dirty="0" smtClean="0"/>
              <a:t> on </a:t>
            </a:r>
            <a:r>
              <a:rPr lang="fi-FI" baseline="0" dirty="0" err="1" smtClean="0"/>
              <a:t>one</a:t>
            </a:r>
            <a:r>
              <a:rPr lang="fi-FI" baseline="0" dirty="0" smtClean="0"/>
              <a:t> </a:t>
            </a:r>
            <a:r>
              <a:rPr lang="fi-FI" baseline="0" dirty="0" err="1" smtClean="0"/>
              <a:t>particular</a:t>
            </a:r>
            <a:r>
              <a:rPr lang="fi-FI" baseline="0" dirty="0" smtClean="0"/>
              <a:t> </a:t>
            </a:r>
            <a:r>
              <a:rPr lang="fi-FI" baseline="0" dirty="0" err="1" smtClean="0"/>
              <a:t>view</a:t>
            </a:r>
            <a:r>
              <a:rPr lang="fi-FI" baseline="0" dirty="0" smtClean="0"/>
              <a:t> of </a:t>
            </a:r>
            <a:r>
              <a:rPr lang="fi-FI" baseline="0" dirty="0" err="1" smtClean="0"/>
              <a:t>learning</a:t>
            </a:r>
            <a:r>
              <a:rPr lang="fi-FI" baseline="0" dirty="0" smtClean="0"/>
              <a:t>: a </a:t>
            </a:r>
            <a:r>
              <a:rPr lang="fi-FI" baseline="0" dirty="0" err="1" smtClean="0"/>
              <a:t>change</a:t>
            </a:r>
            <a:r>
              <a:rPr lang="fi-FI" baseline="0" dirty="0" smtClean="0"/>
              <a:t> in </a:t>
            </a:r>
            <a:r>
              <a:rPr lang="fi-FI" baseline="0" dirty="0" err="1" smtClean="0"/>
              <a:t>external</a:t>
            </a:r>
            <a:r>
              <a:rPr lang="fi-FI" baseline="0" dirty="0" smtClean="0"/>
              <a:t> </a:t>
            </a:r>
            <a:r>
              <a:rPr lang="fi-FI" baseline="0" dirty="0" err="1" smtClean="0"/>
              <a:t>behaviour</a:t>
            </a:r>
            <a:r>
              <a:rPr lang="fi-FI" baseline="0" dirty="0" smtClean="0"/>
              <a:t> </a:t>
            </a:r>
            <a:r>
              <a:rPr lang="fi-FI" baseline="0" dirty="0" err="1" smtClean="0"/>
              <a:t>achieved</a:t>
            </a:r>
            <a:r>
              <a:rPr lang="fi-FI" baseline="0" dirty="0" smtClean="0"/>
              <a:t> </a:t>
            </a:r>
            <a:r>
              <a:rPr lang="fi-FI" baseline="0" dirty="0" err="1" smtClean="0"/>
              <a:t>through</a:t>
            </a:r>
            <a:r>
              <a:rPr lang="fi-FI" baseline="0" dirty="0" smtClean="0"/>
              <a:t> a </a:t>
            </a:r>
            <a:r>
              <a:rPr lang="fi-FI" baseline="0" dirty="0" err="1" smtClean="0"/>
              <a:t>large</a:t>
            </a:r>
            <a:r>
              <a:rPr lang="fi-FI" baseline="0" dirty="0" smtClean="0"/>
              <a:t> amount of </a:t>
            </a:r>
            <a:r>
              <a:rPr lang="fi-FI" baseline="0" dirty="0" err="1" smtClean="0"/>
              <a:t>repetition</a:t>
            </a:r>
            <a:r>
              <a:rPr lang="fi-FI" baseline="0" dirty="0" smtClean="0"/>
              <a:t> of </a:t>
            </a:r>
            <a:r>
              <a:rPr lang="fi-FI" baseline="0" dirty="0" err="1" smtClean="0"/>
              <a:t>desired</a:t>
            </a:r>
            <a:r>
              <a:rPr lang="fi-FI" baseline="0" dirty="0" smtClean="0"/>
              <a:t> </a:t>
            </a:r>
            <a:r>
              <a:rPr lang="fi-FI" baseline="0" dirty="0" err="1" smtClean="0"/>
              <a:t>actions</a:t>
            </a:r>
            <a:r>
              <a:rPr lang="fi-FI" baseline="0" dirty="0" smtClean="0"/>
              <a:t>.</a:t>
            </a:r>
          </a:p>
          <a:p>
            <a:r>
              <a:rPr lang="fi-FI" baseline="0" dirty="0" err="1" smtClean="0"/>
              <a:t>Good</a:t>
            </a:r>
            <a:r>
              <a:rPr lang="fi-FI" baseline="0" dirty="0" smtClean="0"/>
              <a:t> </a:t>
            </a:r>
            <a:r>
              <a:rPr lang="fi-FI" baseline="0" dirty="0" err="1" smtClean="0"/>
              <a:t>habits</a:t>
            </a:r>
            <a:r>
              <a:rPr lang="fi-FI" baseline="0" dirty="0" smtClean="0"/>
              <a:t> </a:t>
            </a:r>
            <a:r>
              <a:rPr lang="fi-FI" baseline="0" dirty="0" err="1" smtClean="0"/>
              <a:t>are</a:t>
            </a:r>
            <a:r>
              <a:rPr lang="fi-FI" baseline="0" dirty="0" smtClean="0"/>
              <a:t> </a:t>
            </a:r>
            <a:r>
              <a:rPr lang="fi-FI" baseline="0" dirty="0" err="1" smtClean="0"/>
              <a:t>rewarded</a:t>
            </a:r>
            <a:r>
              <a:rPr lang="fi-FI" baseline="0" dirty="0" smtClean="0"/>
              <a:t>. </a:t>
            </a:r>
          </a:p>
          <a:p>
            <a:r>
              <a:rPr lang="fi-FI" baseline="0" dirty="0" err="1" smtClean="0"/>
              <a:t>According</a:t>
            </a:r>
            <a:r>
              <a:rPr lang="fi-FI" baseline="0" dirty="0" smtClean="0"/>
              <a:t> to </a:t>
            </a:r>
            <a:r>
              <a:rPr lang="fi-FI" baseline="0" dirty="0" err="1" smtClean="0"/>
              <a:t>this</a:t>
            </a:r>
            <a:r>
              <a:rPr lang="fi-FI" baseline="0" dirty="0" smtClean="0"/>
              <a:t> </a:t>
            </a:r>
            <a:r>
              <a:rPr lang="fi-FI" baseline="0" dirty="0" err="1" smtClean="0"/>
              <a:t>approach</a:t>
            </a:r>
            <a:r>
              <a:rPr lang="fi-FI" baseline="0" dirty="0" smtClean="0"/>
              <a:t> a </a:t>
            </a:r>
            <a:r>
              <a:rPr lang="fi-FI" baseline="0" dirty="0" err="1" smtClean="0"/>
              <a:t>teacher</a:t>
            </a:r>
            <a:r>
              <a:rPr lang="fi-FI" baseline="0" dirty="0" smtClean="0"/>
              <a:t> is a </a:t>
            </a:r>
            <a:r>
              <a:rPr lang="fi-FI" baseline="0" dirty="0" err="1" smtClean="0"/>
              <a:t>domain</a:t>
            </a:r>
            <a:r>
              <a:rPr lang="fi-FI" baseline="0" dirty="0" smtClean="0"/>
              <a:t> person in a </a:t>
            </a:r>
            <a:r>
              <a:rPr lang="fi-FI" baseline="0" dirty="0" err="1" smtClean="0"/>
              <a:t>classroom</a:t>
            </a:r>
            <a:r>
              <a:rPr lang="fi-FI" baseline="0" dirty="0" smtClean="0"/>
              <a:t>. And </a:t>
            </a:r>
            <a:r>
              <a:rPr lang="fi-FI" baseline="0" dirty="0" err="1" smtClean="0"/>
              <a:t>learning</a:t>
            </a:r>
            <a:r>
              <a:rPr lang="fi-FI" baseline="0" dirty="0" smtClean="0"/>
              <a:t> </a:t>
            </a:r>
            <a:r>
              <a:rPr lang="fi-FI" baseline="0" dirty="0" err="1" smtClean="0"/>
              <a:t>takes</a:t>
            </a:r>
            <a:r>
              <a:rPr lang="fi-FI" baseline="0" dirty="0" smtClean="0"/>
              <a:t> </a:t>
            </a:r>
            <a:r>
              <a:rPr lang="fi-FI" baseline="0" dirty="0" err="1" smtClean="0"/>
              <a:t>place</a:t>
            </a:r>
            <a:r>
              <a:rPr lang="fi-FI" baseline="0" dirty="0" smtClean="0"/>
              <a:t> </a:t>
            </a:r>
            <a:r>
              <a:rPr lang="fi-FI" baseline="0" dirty="0" err="1" smtClean="0"/>
              <a:t>by</a:t>
            </a:r>
            <a:r>
              <a:rPr lang="fi-FI" baseline="0" dirty="0" smtClean="0"/>
              <a:t> </a:t>
            </a:r>
            <a:r>
              <a:rPr lang="fi-FI" baseline="0" dirty="0" err="1" smtClean="0"/>
              <a:t>repetitive</a:t>
            </a:r>
            <a:r>
              <a:rPr lang="fi-FI" baseline="0" dirty="0" smtClean="0"/>
              <a:t> </a:t>
            </a:r>
            <a:r>
              <a:rPr lang="fi-FI" baseline="0" dirty="0" err="1" smtClean="0"/>
              <a:t>practice</a:t>
            </a:r>
            <a:r>
              <a:rPr lang="fi-FI" baseline="0" dirty="0" smtClean="0"/>
              <a:t>. </a:t>
            </a:r>
            <a:r>
              <a:rPr lang="fi-FI" baseline="0" dirty="0" err="1" smtClean="0"/>
              <a:t>Student´s</a:t>
            </a:r>
            <a:r>
              <a:rPr lang="fi-FI" baseline="0" dirty="0" smtClean="0"/>
              <a:t> </a:t>
            </a:r>
            <a:r>
              <a:rPr lang="fi-FI" baseline="0" dirty="0" err="1" smtClean="0"/>
              <a:t>mind</a:t>
            </a:r>
            <a:r>
              <a:rPr lang="fi-FI" baseline="0" dirty="0" smtClean="0"/>
              <a:t> is a </a:t>
            </a:r>
            <a:r>
              <a:rPr lang="fi-FI" baseline="0" dirty="0" err="1" smtClean="0"/>
              <a:t>black</a:t>
            </a:r>
            <a:r>
              <a:rPr lang="fi-FI" baseline="0" dirty="0" smtClean="0"/>
              <a:t> box and  </a:t>
            </a:r>
            <a:r>
              <a:rPr lang="fi-FI" baseline="0" dirty="0" err="1" smtClean="0"/>
              <a:t>she</a:t>
            </a:r>
            <a:r>
              <a:rPr lang="fi-FI" baseline="0" dirty="0" smtClean="0"/>
              <a:t> </a:t>
            </a:r>
            <a:r>
              <a:rPr lang="fi-FI" baseline="0" dirty="0" err="1" smtClean="0"/>
              <a:t>or</a:t>
            </a:r>
            <a:r>
              <a:rPr lang="fi-FI" baseline="0" dirty="0" smtClean="0"/>
              <a:t> he is </a:t>
            </a:r>
            <a:r>
              <a:rPr lang="fi-FI" baseline="0" dirty="0" err="1" smtClean="0"/>
              <a:t>getting</a:t>
            </a:r>
            <a:r>
              <a:rPr lang="fi-FI" baseline="0" dirty="0" smtClean="0"/>
              <a:t> </a:t>
            </a:r>
            <a:r>
              <a:rPr lang="fi-FI" baseline="0" dirty="0" err="1" smtClean="0"/>
              <a:t>some</a:t>
            </a:r>
            <a:r>
              <a:rPr lang="fi-FI" baseline="0" dirty="0" smtClean="0"/>
              <a:t> </a:t>
            </a:r>
            <a:r>
              <a:rPr lang="fi-FI" baseline="0" dirty="0" err="1" smtClean="0"/>
              <a:t>kind</a:t>
            </a:r>
            <a:r>
              <a:rPr lang="fi-FI" baseline="0" dirty="0" smtClean="0"/>
              <a:t> of stimulus and </a:t>
            </a:r>
            <a:r>
              <a:rPr lang="fi-FI" baseline="0" dirty="0" err="1" smtClean="0"/>
              <a:t>student</a:t>
            </a:r>
            <a:r>
              <a:rPr lang="fi-FI" baseline="0" dirty="0" smtClean="0"/>
              <a:t> </a:t>
            </a:r>
            <a:r>
              <a:rPr lang="fi-FI" baseline="0" dirty="0" err="1" smtClean="0"/>
              <a:t>have</a:t>
            </a:r>
            <a:r>
              <a:rPr lang="fi-FI" baseline="0" dirty="0" smtClean="0"/>
              <a:t> to </a:t>
            </a:r>
            <a:r>
              <a:rPr lang="fi-FI" baseline="0" dirty="0" err="1" smtClean="0"/>
              <a:t>respond</a:t>
            </a:r>
            <a:r>
              <a:rPr lang="fi-FI" baseline="0" dirty="0" smtClean="0"/>
              <a:t> to </a:t>
            </a:r>
            <a:r>
              <a:rPr lang="fi-FI" baseline="0" dirty="0" err="1" smtClean="0"/>
              <a:t>that</a:t>
            </a:r>
            <a:r>
              <a:rPr lang="fi-FI" baseline="0" dirty="0" smtClean="0"/>
              <a:t>.   </a:t>
            </a:r>
          </a:p>
          <a:p>
            <a:r>
              <a:rPr lang="fi-FI" baseline="0" dirty="0" err="1" smtClean="0"/>
              <a:t>Pavlov´s</a:t>
            </a:r>
            <a:r>
              <a:rPr lang="fi-FI" baseline="0" dirty="0" smtClean="0"/>
              <a:t> </a:t>
            </a:r>
            <a:r>
              <a:rPr lang="fi-FI" baseline="0" dirty="0" err="1" smtClean="0"/>
              <a:t>experiments</a:t>
            </a:r>
            <a:r>
              <a:rPr lang="fi-FI" baseline="0" dirty="0" smtClean="0"/>
              <a:t> </a:t>
            </a:r>
            <a:r>
              <a:rPr lang="fi-FI" baseline="0" dirty="0" err="1" smtClean="0"/>
              <a:t>formed</a:t>
            </a:r>
            <a:r>
              <a:rPr lang="fi-FI" baseline="0" dirty="0" smtClean="0"/>
              <a:t> a </a:t>
            </a:r>
            <a:r>
              <a:rPr lang="fi-FI" baseline="0" dirty="0" err="1" smtClean="0"/>
              <a:t>basis</a:t>
            </a:r>
            <a:r>
              <a:rPr lang="fi-FI" baseline="0" dirty="0" smtClean="0"/>
              <a:t> of </a:t>
            </a:r>
            <a:r>
              <a:rPr lang="fi-FI" baseline="0" dirty="0" err="1" smtClean="0"/>
              <a:t>this</a:t>
            </a:r>
            <a:r>
              <a:rPr lang="fi-FI" baseline="0" dirty="0" smtClean="0"/>
              <a:t> </a:t>
            </a:r>
            <a:r>
              <a:rPr lang="fi-FI" baseline="0" dirty="0" err="1" smtClean="0"/>
              <a:t>method</a:t>
            </a:r>
            <a:r>
              <a:rPr lang="fi-FI" baseline="0" dirty="0" smtClean="0"/>
              <a:t> (1913)</a:t>
            </a:r>
          </a:p>
          <a:p>
            <a:r>
              <a:rPr lang="fi-FI" baseline="0" dirty="0" err="1" smtClean="0"/>
              <a:t>Excample</a:t>
            </a:r>
            <a:r>
              <a:rPr lang="fi-FI" baseline="0" dirty="0" smtClean="0"/>
              <a:t> of </a:t>
            </a:r>
            <a:r>
              <a:rPr lang="fi-FI" baseline="0" dirty="0" err="1" smtClean="0"/>
              <a:t>today</a:t>
            </a:r>
            <a:r>
              <a:rPr lang="fi-FI" baseline="0" dirty="0" smtClean="0"/>
              <a:t>: </a:t>
            </a:r>
            <a:r>
              <a:rPr lang="fi-FI" baseline="0" dirty="0" err="1" smtClean="0"/>
              <a:t>language</a:t>
            </a:r>
            <a:r>
              <a:rPr lang="fi-FI" baseline="0" dirty="0" smtClean="0"/>
              <a:t> </a:t>
            </a:r>
            <a:r>
              <a:rPr lang="fi-FI" baseline="0" dirty="0" err="1" smtClean="0"/>
              <a:t>studying</a:t>
            </a:r>
            <a:r>
              <a:rPr lang="fi-FI" baseline="0" dirty="0" smtClean="0"/>
              <a:t> with </a:t>
            </a:r>
            <a:r>
              <a:rPr lang="fi-FI" baseline="0" dirty="0" err="1" smtClean="0"/>
              <a:t>computer</a:t>
            </a:r>
            <a:r>
              <a:rPr lang="fi-FI" baseline="0" dirty="0" smtClean="0"/>
              <a:t> </a:t>
            </a:r>
            <a:r>
              <a:rPr lang="fi-FI" baseline="0" dirty="0" err="1" smtClean="0"/>
              <a:t>program</a:t>
            </a:r>
            <a:r>
              <a:rPr lang="fi-FI" baseline="0" dirty="0" smtClean="0"/>
              <a:t> (</a:t>
            </a:r>
            <a:r>
              <a:rPr lang="fi-FI" baseline="0" dirty="0" err="1" smtClean="0"/>
              <a:t>words</a:t>
            </a:r>
            <a:r>
              <a:rPr lang="fi-FI" baseline="0" dirty="0" smtClean="0"/>
              <a:t>, </a:t>
            </a:r>
            <a:r>
              <a:rPr lang="fi-FI" baseline="0" dirty="0" err="1" smtClean="0"/>
              <a:t>grammar</a:t>
            </a:r>
            <a:r>
              <a:rPr lang="fi-FI" baseline="0" dirty="0" smtClean="0"/>
              <a:t>, </a:t>
            </a:r>
            <a:r>
              <a:rPr lang="fi-FI" baseline="0" dirty="0" err="1" smtClean="0"/>
              <a:t>pronauncing</a:t>
            </a:r>
            <a:r>
              <a:rPr lang="fi-FI" baseline="0" dirty="0" smtClean="0"/>
              <a:t>)</a:t>
            </a:r>
          </a:p>
          <a:p>
            <a:r>
              <a:rPr lang="fi-FI" baseline="0" dirty="0" smtClean="0"/>
              <a:t>A </a:t>
            </a:r>
            <a:r>
              <a:rPr lang="fi-FI" baseline="0" dirty="0" err="1" smtClean="0"/>
              <a:t>pilot</a:t>
            </a:r>
            <a:r>
              <a:rPr lang="fi-FI" baseline="0" dirty="0" smtClean="0"/>
              <a:t> </a:t>
            </a:r>
            <a:r>
              <a:rPr lang="fi-FI" baseline="0" dirty="0" err="1" smtClean="0"/>
              <a:t>can</a:t>
            </a:r>
            <a:r>
              <a:rPr lang="fi-FI" baseline="0" dirty="0" smtClean="0"/>
              <a:t> </a:t>
            </a:r>
            <a:r>
              <a:rPr lang="fi-FI" baseline="0" dirty="0" err="1" smtClean="0"/>
              <a:t>practice</a:t>
            </a:r>
            <a:r>
              <a:rPr lang="fi-FI" baseline="0" dirty="0" smtClean="0"/>
              <a:t> </a:t>
            </a:r>
            <a:r>
              <a:rPr lang="fi-FI" baseline="0" dirty="0" err="1" smtClean="0"/>
              <a:t>flying</a:t>
            </a:r>
            <a:r>
              <a:rPr lang="fi-FI" baseline="0" dirty="0" smtClean="0"/>
              <a:t> in </a:t>
            </a:r>
            <a:r>
              <a:rPr lang="fi-FI" baseline="0" dirty="0" err="1" smtClean="0"/>
              <a:t>simulator</a:t>
            </a:r>
            <a:r>
              <a:rPr lang="fi-FI" baseline="0" dirty="0" smtClean="0"/>
              <a:t> in </a:t>
            </a:r>
            <a:r>
              <a:rPr lang="fi-FI" baseline="0" dirty="0" err="1" smtClean="0"/>
              <a:t>special</a:t>
            </a:r>
            <a:r>
              <a:rPr lang="fi-FI" baseline="0" dirty="0" smtClean="0"/>
              <a:t> </a:t>
            </a:r>
            <a:r>
              <a:rPr lang="fi-FI" baseline="0" dirty="0" err="1" smtClean="0"/>
              <a:t>circumstances</a:t>
            </a:r>
            <a:r>
              <a:rPr lang="fi-FI" baseline="0" dirty="0" smtClean="0"/>
              <a:t>.</a:t>
            </a:r>
          </a:p>
          <a:p>
            <a:endParaRPr lang="fi-FI" baseline="0" dirty="0" smtClean="0"/>
          </a:p>
          <a:p>
            <a:pPr defTabSz="460172">
              <a:defRPr/>
            </a:pPr>
            <a:r>
              <a:rPr lang="en-US" dirty="0" smtClean="0">
                <a:effectLst/>
              </a:rPr>
              <a:t>criticism focused…</a:t>
            </a:r>
            <a:endParaRPr lang="fi-FI" dirty="0" smtClean="0"/>
          </a:p>
          <a:p>
            <a:endParaRPr lang="fi-FI" baseline="0" dirty="0" smtClean="0"/>
          </a:p>
          <a:p>
            <a:pPr>
              <a:lnSpc>
                <a:spcPct val="90000"/>
              </a:lnSpc>
            </a:pPr>
            <a:r>
              <a:rPr lang="en-GB" dirty="0" smtClean="0">
                <a:solidFill>
                  <a:srgbClr val="000000"/>
                </a:solidFill>
                <a:sym typeface="Arial" charset="0"/>
              </a:rPr>
              <a:t>According to the </a:t>
            </a:r>
            <a:r>
              <a:rPr lang="en-GB" b="1" dirty="0" smtClean="0">
                <a:solidFill>
                  <a:srgbClr val="000000"/>
                </a:solidFill>
                <a:sym typeface="Arial" charset="0"/>
              </a:rPr>
              <a:t>behaviouristic</a:t>
            </a:r>
            <a:r>
              <a:rPr lang="en-GB" dirty="0" smtClean="0">
                <a:solidFill>
                  <a:srgbClr val="000000"/>
                </a:solidFill>
                <a:sym typeface="Arial" charset="0"/>
              </a:rPr>
              <a:t> idea of learning, learning is an externally controlled change in behaviour, formation of new stimulus-reaction links. Teaching is organised in the following steps:</a:t>
            </a:r>
          </a:p>
          <a:p>
            <a:pPr>
              <a:lnSpc>
                <a:spcPct val="90000"/>
              </a:lnSpc>
              <a:buFontTx/>
              <a:buChar char="•"/>
            </a:pPr>
            <a:r>
              <a:rPr lang="en-GB" dirty="0" smtClean="0">
                <a:solidFill>
                  <a:srgbClr val="000000"/>
                </a:solidFill>
                <a:sym typeface="Arial" charset="0"/>
              </a:rPr>
              <a:t>setting clear, concrete and measurable behavioural goals. </a:t>
            </a:r>
          </a:p>
          <a:p>
            <a:pPr>
              <a:lnSpc>
                <a:spcPct val="90000"/>
              </a:lnSpc>
              <a:buFontTx/>
              <a:buChar char="•"/>
            </a:pPr>
            <a:r>
              <a:rPr lang="en-GB" dirty="0" smtClean="0">
                <a:solidFill>
                  <a:srgbClr val="000000"/>
                </a:solidFill>
                <a:sym typeface="Arial" charset="0"/>
              </a:rPr>
              <a:t>dividing the learning material into small sections. </a:t>
            </a:r>
          </a:p>
          <a:p>
            <a:pPr>
              <a:lnSpc>
                <a:spcPct val="90000"/>
              </a:lnSpc>
              <a:buFontTx/>
              <a:buChar char="•"/>
            </a:pPr>
            <a:r>
              <a:rPr lang="en-GB" dirty="0" smtClean="0">
                <a:solidFill>
                  <a:srgbClr val="000000"/>
                </a:solidFill>
                <a:sym typeface="Arial" charset="0"/>
              </a:rPr>
              <a:t>defining and finding suitable reinforcements for behaviour, means for rewarding the desirable results</a:t>
            </a:r>
          </a:p>
          <a:p>
            <a:endParaRPr lang="fi-FI" baseline="0" dirty="0" smtClean="0"/>
          </a:p>
          <a:p>
            <a:r>
              <a:rPr lang="fi-FI" baseline="0" dirty="0" smtClean="0"/>
              <a:t>Behavioristinen oppimiskäsitys</a:t>
            </a:r>
          </a:p>
          <a:p>
            <a:pPr marL="345028" indent="-345028">
              <a:buFont typeface="Arial" panose="020B0604020202020204" pitchFamily="34" charset="0"/>
              <a:buChar char="•"/>
            </a:pPr>
            <a:r>
              <a:rPr lang="fi-FI" baseline="0" dirty="0" smtClean="0"/>
              <a:t> </a:t>
            </a:r>
            <a:r>
              <a:rPr lang="sv-SE" b="0" dirty="0" smtClean="0"/>
              <a:t>Mm. John B. Watson, Ivan Pavlov, B. F. Skinner, E.L. </a:t>
            </a:r>
            <a:r>
              <a:rPr lang="fi-FI" b="0" dirty="0" err="1" smtClean="0"/>
              <a:t>Thorndike</a:t>
            </a:r>
            <a:r>
              <a:rPr lang="fi-FI" b="0" dirty="0" smtClean="0"/>
              <a:t> (1910-luvulta lähtien)</a:t>
            </a:r>
          </a:p>
          <a:p>
            <a:pPr marL="345028" indent="-345028">
              <a:buFont typeface="Arial" panose="020B0604020202020204" pitchFamily="34" charset="0"/>
              <a:buChar char="•"/>
            </a:pPr>
            <a:r>
              <a:rPr lang="fi-FI" b="0" dirty="0" smtClean="0"/>
              <a:t>Kasvatusoptimismi, edistysusko, luonnontieteiden kehitys, </a:t>
            </a:r>
            <a:r>
              <a:rPr lang="fi-FI" dirty="0" smtClean="0"/>
              <a:t>empiirinen psykologia</a:t>
            </a:r>
            <a:r>
              <a:rPr lang="fi-FI" b="0" dirty="0" smtClean="0"/>
              <a:t>, positivistinen tieteenfilosofia</a:t>
            </a:r>
          </a:p>
          <a:p>
            <a:pPr marL="345028" indent="-345028">
              <a:buFont typeface="Arial" panose="020B0604020202020204" pitchFamily="34" charset="0"/>
              <a:buChar char="•"/>
            </a:pPr>
            <a:r>
              <a:rPr lang="fi-FI" b="0" dirty="0" smtClean="0"/>
              <a:t>Oppimisen alkeisilmiöt, jotka ilmenevät reagointina ja havaittavina käyttäytymisen muutoksina.</a:t>
            </a:r>
          </a:p>
          <a:p>
            <a:pPr marL="345028" indent="-345028">
              <a:buFont typeface="Arial" panose="020B0604020202020204" pitchFamily="34" charset="0"/>
              <a:buChar char="•"/>
            </a:pPr>
            <a:r>
              <a:rPr lang="fi-FI" b="0" dirty="0" smtClean="0"/>
              <a:t>Käyttäytyminen on kuvattavissa ja selitettävissä havaittavien ärsykkeiden ja reaktioiden avulla eikä sen selittäminen edellytä sisäisten prosessien mukanaoloa</a:t>
            </a:r>
          </a:p>
          <a:p>
            <a:pPr marL="345028" indent="-345028">
              <a:buFont typeface="Arial" panose="020B0604020202020204" pitchFamily="34" charset="0"/>
              <a:buChar char="•"/>
            </a:pPr>
            <a:r>
              <a:rPr lang="fi-FI" b="0" dirty="0" smtClean="0"/>
              <a:t>Oppiminen on tottumista ympäristön säännönmukaisuuksiin, tarkoituksenmukaisten reaktioiden vahvistumista ja epätarkoituksenmukaisten reaktioiden häviämistä</a:t>
            </a:r>
            <a:endParaRPr lang="fi-FI" dirty="0" smtClean="0"/>
          </a:p>
          <a:p>
            <a:endParaRPr lang="en-US" dirty="0" smtClean="0"/>
          </a:p>
          <a:p>
            <a:endParaRPr lang="fi-FI" baseline="0" dirty="0" smtClean="0"/>
          </a:p>
          <a:p>
            <a:r>
              <a:rPr lang="fi-FI" baseline="0" dirty="0" smtClean="0"/>
              <a:t>Behavioristinen oppimiskäsitys</a:t>
            </a:r>
          </a:p>
          <a:p>
            <a:pPr marL="345028" indent="-345028">
              <a:buFont typeface="Arial" panose="020B0604020202020204" pitchFamily="34" charset="0"/>
              <a:buChar char="•"/>
            </a:pPr>
            <a:r>
              <a:rPr lang="fi-FI" baseline="0" dirty="0" smtClean="0"/>
              <a:t> </a:t>
            </a:r>
            <a:r>
              <a:rPr lang="sv-SE" b="0" dirty="0" smtClean="0"/>
              <a:t>Mm. John B. Watson, Ivan Pavlov, B. F. Skinner, E.L. </a:t>
            </a:r>
            <a:r>
              <a:rPr lang="fi-FI" b="0" dirty="0" err="1" smtClean="0"/>
              <a:t>Thorndike</a:t>
            </a:r>
            <a:r>
              <a:rPr lang="fi-FI" b="0" dirty="0" smtClean="0"/>
              <a:t> (1910-luvulta lähtien)</a:t>
            </a:r>
          </a:p>
          <a:p>
            <a:pPr marL="345028" indent="-345028">
              <a:buFont typeface="Arial" panose="020B0604020202020204" pitchFamily="34" charset="0"/>
              <a:buChar char="•"/>
            </a:pPr>
            <a:r>
              <a:rPr lang="fi-FI" b="0" dirty="0" smtClean="0"/>
              <a:t>Kasvatusoptimismi, edistysusko, luonnontieteiden kehitys, </a:t>
            </a:r>
            <a:r>
              <a:rPr lang="fi-FI" dirty="0" smtClean="0"/>
              <a:t>empiirinen psykologia</a:t>
            </a:r>
            <a:r>
              <a:rPr lang="fi-FI" b="0" dirty="0" smtClean="0"/>
              <a:t>, positivistinen tieteenfilosofia</a:t>
            </a:r>
          </a:p>
          <a:p>
            <a:pPr marL="345028" indent="-345028">
              <a:buFont typeface="Arial" panose="020B0604020202020204" pitchFamily="34" charset="0"/>
              <a:buChar char="•"/>
            </a:pPr>
            <a:r>
              <a:rPr lang="fi-FI" b="0" dirty="0" smtClean="0"/>
              <a:t>Oppimisen alkeisilmiöt, jotka ilmenevät reagointina ja havaittavina käyttäytymisen muutoksina.</a:t>
            </a:r>
          </a:p>
          <a:p>
            <a:pPr marL="345028" indent="-345028">
              <a:buFont typeface="Arial" panose="020B0604020202020204" pitchFamily="34" charset="0"/>
              <a:buChar char="•"/>
            </a:pPr>
            <a:r>
              <a:rPr lang="fi-FI" b="0" dirty="0" smtClean="0"/>
              <a:t>Käyttäytyminen on kuvattavissa ja selitettävissä havaittavien ärsykkeiden ja reaktioiden avulla eikä sen selittäminen edellytä sisäisten prosessien mukanaoloa</a:t>
            </a:r>
          </a:p>
          <a:p>
            <a:pPr marL="345028" indent="-345028">
              <a:buFont typeface="Arial" panose="020B0604020202020204" pitchFamily="34" charset="0"/>
              <a:buChar char="•"/>
            </a:pPr>
            <a:r>
              <a:rPr lang="fi-FI" b="0" dirty="0" smtClean="0"/>
              <a:t>Oppiminen on tottumista ympäristön säännönmukaisuuksiin, tarkoituksenmukaisten reaktioiden vahvistumista ja epätarkoituksenmukaisten reaktioiden häviämistä</a:t>
            </a:r>
            <a:endParaRPr lang="fi-FI" dirty="0" smtClean="0"/>
          </a:p>
          <a:p>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33</a:t>
            </a:fld>
            <a:endParaRPr lang="fi-FI"/>
          </a:p>
        </p:txBody>
      </p:sp>
    </p:spTree>
    <p:extLst>
      <p:ext uri="{BB962C8B-B14F-4D97-AF65-F5344CB8AC3E}">
        <p14:creationId xmlns:p14="http://schemas.microsoft.com/office/powerpoint/2010/main" val="2795607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804863"/>
            <a:ext cx="6434137" cy="4021137"/>
          </a:xfrm>
        </p:spPr>
      </p:sp>
      <p:sp>
        <p:nvSpPr>
          <p:cNvPr id="3" name="Notes Placeholder 2"/>
          <p:cNvSpPr>
            <a:spLocks noGrp="1"/>
          </p:cNvSpPr>
          <p:nvPr>
            <p:ph type="body" idx="1"/>
          </p:nvPr>
        </p:nvSpPr>
        <p:spPr/>
        <p:txBody>
          <a:bodyPr>
            <a:normAutofit lnSpcReduction="10000"/>
          </a:bodyPr>
          <a:lstStyle/>
          <a:p>
            <a:r>
              <a:rPr lang="fi-FI" dirty="0" err="1" smtClean="0"/>
              <a:t>After</a:t>
            </a:r>
            <a:r>
              <a:rPr lang="fi-FI" dirty="0" smtClean="0"/>
              <a:t> </a:t>
            </a:r>
            <a:r>
              <a:rPr lang="fi-FI" dirty="0" err="1" smtClean="0"/>
              <a:t>behaviorism</a:t>
            </a:r>
            <a:r>
              <a:rPr lang="fi-FI" baseline="0" dirty="0" smtClean="0"/>
              <a:t> </a:t>
            </a:r>
            <a:r>
              <a:rPr lang="fi-FI" baseline="0" dirty="0" err="1" smtClean="0"/>
              <a:t>attention</a:t>
            </a:r>
            <a:r>
              <a:rPr lang="fi-FI" baseline="0" dirty="0" smtClean="0"/>
              <a:t> </a:t>
            </a:r>
            <a:r>
              <a:rPr lang="fi-FI" baseline="0" dirty="0" err="1" smtClean="0"/>
              <a:t>was</a:t>
            </a:r>
            <a:r>
              <a:rPr lang="fi-FI" baseline="0" dirty="0" smtClean="0"/>
              <a:t> </a:t>
            </a:r>
            <a:r>
              <a:rPr lang="fi-FI" baseline="0" dirty="0" err="1" smtClean="0"/>
              <a:t>focused</a:t>
            </a:r>
            <a:r>
              <a:rPr lang="fi-FI" baseline="0" dirty="0" smtClean="0"/>
              <a:t> on the </a:t>
            </a:r>
            <a:r>
              <a:rPr lang="fi-FI" baseline="0" dirty="0" err="1" smtClean="0"/>
              <a:t>internal</a:t>
            </a:r>
            <a:r>
              <a:rPr lang="fi-FI" baseline="0" dirty="0" smtClean="0"/>
              <a:t> </a:t>
            </a:r>
            <a:r>
              <a:rPr lang="fi-FI" baseline="0" dirty="0" err="1" smtClean="0"/>
              <a:t>phenomenom</a:t>
            </a:r>
            <a:r>
              <a:rPr lang="fi-FI" baseline="0" dirty="0" smtClean="0"/>
              <a:t> of the </a:t>
            </a:r>
            <a:r>
              <a:rPr lang="fi-FI" baseline="0" dirty="0" err="1" smtClean="0"/>
              <a:t>human</a:t>
            </a:r>
            <a:r>
              <a:rPr lang="fi-FI" baseline="0" dirty="0" smtClean="0"/>
              <a:t> </a:t>
            </a:r>
            <a:r>
              <a:rPr lang="fi-FI" baseline="0" dirty="0" err="1" smtClean="0"/>
              <a:t>mind</a:t>
            </a:r>
            <a:r>
              <a:rPr lang="fi-FI" baseline="0" dirty="0" smtClean="0"/>
              <a:t>. </a:t>
            </a:r>
          </a:p>
          <a:p>
            <a:r>
              <a:rPr lang="fi-FI" baseline="0" dirty="0" err="1" smtClean="0"/>
              <a:t>Cognitive</a:t>
            </a:r>
            <a:r>
              <a:rPr lang="fi-FI" baseline="0" dirty="0" smtClean="0"/>
              <a:t> </a:t>
            </a:r>
            <a:r>
              <a:rPr lang="fi-FI" baseline="0" dirty="0" err="1" smtClean="0"/>
              <a:t>psychology</a:t>
            </a:r>
            <a:r>
              <a:rPr lang="fi-FI" baseline="0" dirty="0" smtClean="0"/>
              <a:t> </a:t>
            </a:r>
            <a:r>
              <a:rPr lang="fi-FI" baseline="0" dirty="0" err="1" smtClean="0"/>
              <a:t>replace</a:t>
            </a:r>
            <a:r>
              <a:rPr lang="fi-FI" baseline="0" dirty="0" smtClean="0"/>
              <a:t> </a:t>
            </a:r>
            <a:r>
              <a:rPr lang="fi-FI" baseline="0" dirty="0" err="1" smtClean="0"/>
              <a:t>behaviorism</a:t>
            </a:r>
            <a:r>
              <a:rPr lang="fi-FI" baseline="0" dirty="0" smtClean="0"/>
              <a:t> as a </a:t>
            </a:r>
            <a:r>
              <a:rPr lang="fi-FI" baseline="0" dirty="0" err="1" smtClean="0"/>
              <a:t>dominant</a:t>
            </a:r>
            <a:r>
              <a:rPr lang="fi-FI" baseline="0" dirty="0" smtClean="0"/>
              <a:t> </a:t>
            </a:r>
            <a:r>
              <a:rPr lang="fi-FI" baseline="0" dirty="0" err="1" smtClean="0"/>
              <a:t>paradigm</a:t>
            </a:r>
            <a:r>
              <a:rPr lang="fi-FI" baseline="0" dirty="0" smtClean="0"/>
              <a:t> </a:t>
            </a:r>
            <a:r>
              <a:rPr lang="fi-FI" baseline="0" dirty="0" err="1" smtClean="0"/>
              <a:t>about</a:t>
            </a:r>
            <a:r>
              <a:rPr lang="fi-FI" baseline="0" dirty="0" smtClean="0"/>
              <a:t> 1950-60.</a:t>
            </a:r>
          </a:p>
          <a:p>
            <a:r>
              <a:rPr lang="fi-FI" baseline="0" dirty="0" smtClean="0"/>
              <a:t>The </a:t>
            </a:r>
            <a:r>
              <a:rPr lang="fi-FI" baseline="0" dirty="0" err="1" smtClean="0"/>
              <a:t>argued</a:t>
            </a:r>
            <a:r>
              <a:rPr lang="fi-FI" baseline="0" dirty="0" smtClean="0"/>
              <a:t> </a:t>
            </a:r>
            <a:r>
              <a:rPr lang="fi-FI" baseline="0" dirty="0" err="1" smtClean="0"/>
              <a:t>that</a:t>
            </a:r>
            <a:r>
              <a:rPr lang="fi-FI" baseline="0" dirty="0" smtClean="0"/>
              <a:t> the </a:t>
            </a:r>
            <a:r>
              <a:rPr lang="fi-FI" baseline="0" dirty="0" err="1" smtClean="0"/>
              <a:t>black</a:t>
            </a:r>
            <a:r>
              <a:rPr lang="fi-FI" baseline="0" dirty="0" smtClean="0"/>
              <a:t> box of </a:t>
            </a:r>
            <a:r>
              <a:rPr lang="fi-FI" baseline="0" dirty="0" err="1" smtClean="0"/>
              <a:t>human</a:t>
            </a:r>
            <a:r>
              <a:rPr lang="fi-FI" baseline="0" dirty="0" smtClean="0"/>
              <a:t> </a:t>
            </a:r>
            <a:r>
              <a:rPr lang="fi-FI" baseline="0" dirty="0" err="1" smtClean="0"/>
              <a:t>mind</a:t>
            </a:r>
            <a:r>
              <a:rPr lang="fi-FI" baseline="0" dirty="0" smtClean="0"/>
              <a:t> </a:t>
            </a:r>
            <a:r>
              <a:rPr lang="fi-FI" baseline="0" dirty="0" err="1" smtClean="0"/>
              <a:t>should</a:t>
            </a:r>
            <a:r>
              <a:rPr lang="fi-FI" baseline="0" dirty="0" smtClean="0"/>
              <a:t> </a:t>
            </a:r>
            <a:r>
              <a:rPr lang="fi-FI" baseline="0" dirty="0" err="1" smtClean="0"/>
              <a:t>be</a:t>
            </a:r>
            <a:r>
              <a:rPr lang="fi-FI" baseline="0" dirty="0" smtClean="0"/>
              <a:t> </a:t>
            </a:r>
            <a:r>
              <a:rPr lang="fi-FI" baseline="0" dirty="0" err="1" smtClean="0"/>
              <a:t>opened</a:t>
            </a:r>
            <a:r>
              <a:rPr lang="fi-FI" baseline="0" dirty="0" smtClean="0"/>
              <a:t> and </a:t>
            </a:r>
            <a:r>
              <a:rPr lang="fi-FI" baseline="0" dirty="0" err="1" smtClean="0"/>
              <a:t>understood</a:t>
            </a:r>
            <a:r>
              <a:rPr lang="fi-FI" baseline="0" dirty="0" smtClean="0"/>
              <a:t> </a:t>
            </a:r>
          </a:p>
          <a:p>
            <a:r>
              <a:rPr lang="fi-FI" baseline="0" dirty="0" err="1" smtClean="0"/>
              <a:t>Opening</a:t>
            </a:r>
            <a:r>
              <a:rPr lang="fi-FI" baseline="0" dirty="0" smtClean="0"/>
              <a:t> a </a:t>
            </a:r>
            <a:r>
              <a:rPr lang="fi-FI" baseline="0" dirty="0" err="1" smtClean="0"/>
              <a:t>black</a:t>
            </a:r>
            <a:r>
              <a:rPr lang="fi-FI" baseline="0" dirty="0" smtClean="0"/>
              <a:t> box is </a:t>
            </a:r>
            <a:r>
              <a:rPr lang="fi-FI" baseline="0" dirty="0" err="1" smtClean="0"/>
              <a:t>valuable</a:t>
            </a:r>
            <a:r>
              <a:rPr lang="fi-FI" baseline="0" dirty="0" smtClean="0"/>
              <a:t> and </a:t>
            </a:r>
            <a:r>
              <a:rPr lang="fi-FI" baseline="0" dirty="0" err="1" smtClean="0"/>
              <a:t>necessary</a:t>
            </a:r>
            <a:r>
              <a:rPr lang="fi-FI" baseline="0" dirty="0" smtClean="0"/>
              <a:t> for </a:t>
            </a:r>
            <a:r>
              <a:rPr lang="fi-FI" baseline="0" dirty="0" err="1" smtClean="0"/>
              <a:t>understanding</a:t>
            </a:r>
            <a:r>
              <a:rPr lang="fi-FI" baseline="0" dirty="0" smtClean="0"/>
              <a:t> </a:t>
            </a:r>
            <a:r>
              <a:rPr lang="fi-FI" baseline="0" dirty="0" err="1" smtClean="0"/>
              <a:t>how</a:t>
            </a:r>
            <a:r>
              <a:rPr lang="fi-FI" baseline="0" dirty="0" smtClean="0"/>
              <a:t> </a:t>
            </a:r>
            <a:r>
              <a:rPr lang="fi-FI" baseline="0" dirty="0" err="1" smtClean="0"/>
              <a:t>people</a:t>
            </a:r>
            <a:r>
              <a:rPr lang="fi-FI" baseline="0" dirty="0" smtClean="0"/>
              <a:t> </a:t>
            </a:r>
            <a:r>
              <a:rPr lang="fi-FI" baseline="0" dirty="0" err="1" smtClean="0"/>
              <a:t>learn</a:t>
            </a:r>
            <a:r>
              <a:rPr lang="fi-FI" baseline="0" dirty="0" smtClean="0"/>
              <a:t>. </a:t>
            </a:r>
          </a:p>
          <a:p>
            <a:r>
              <a:rPr lang="fi-FI" baseline="0" dirty="0" smtClean="0"/>
              <a:t>The </a:t>
            </a:r>
            <a:r>
              <a:rPr lang="fi-FI" baseline="0" dirty="0" err="1" smtClean="0"/>
              <a:t>thought</a:t>
            </a:r>
            <a:r>
              <a:rPr lang="fi-FI" baseline="0" dirty="0" smtClean="0"/>
              <a:t> </a:t>
            </a:r>
            <a:r>
              <a:rPr lang="fi-FI" baseline="0" dirty="0" err="1" smtClean="0"/>
              <a:t>that</a:t>
            </a:r>
            <a:r>
              <a:rPr lang="fi-FI" baseline="0" dirty="0" smtClean="0"/>
              <a:t> </a:t>
            </a:r>
            <a:r>
              <a:rPr lang="fi-FI" baseline="0" dirty="0" err="1" smtClean="0"/>
              <a:t>mind</a:t>
            </a:r>
            <a:r>
              <a:rPr lang="fi-FI" baseline="0" dirty="0" smtClean="0"/>
              <a:t> is </a:t>
            </a:r>
            <a:r>
              <a:rPr lang="fi-FI" baseline="0" dirty="0" err="1" smtClean="0"/>
              <a:t>like</a:t>
            </a:r>
            <a:r>
              <a:rPr lang="fi-FI" baseline="0" dirty="0" smtClean="0"/>
              <a:t> </a:t>
            </a:r>
            <a:r>
              <a:rPr lang="fi-FI" baseline="0" dirty="0" err="1" smtClean="0"/>
              <a:t>computer</a:t>
            </a:r>
            <a:r>
              <a:rPr lang="fi-FI" baseline="0" dirty="0" smtClean="0"/>
              <a:t>. </a:t>
            </a:r>
          </a:p>
          <a:p>
            <a:r>
              <a:rPr lang="fi-FI" baseline="0" dirty="0" err="1" smtClean="0"/>
              <a:t>Schemata</a:t>
            </a:r>
            <a:r>
              <a:rPr lang="fi-FI" baseline="0" dirty="0" smtClean="0"/>
              <a:t> is </a:t>
            </a:r>
            <a:r>
              <a:rPr lang="fi-FI" baseline="0" dirty="0" err="1" smtClean="0"/>
              <a:t>like</a:t>
            </a:r>
            <a:r>
              <a:rPr lang="fi-FI" baseline="0" dirty="0" smtClean="0"/>
              <a:t> a </a:t>
            </a:r>
            <a:r>
              <a:rPr lang="fi-FI" baseline="0" dirty="0" err="1" smtClean="0"/>
              <a:t>model</a:t>
            </a:r>
            <a:r>
              <a:rPr lang="fi-FI" baseline="0" dirty="0" smtClean="0"/>
              <a:t> in </a:t>
            </a:r>
            <a:r>
              <a:rPr lang="fi-FI" baseline="0" dirty="0" err="1" smtClean="0"/>
              <a:t>mind</a:t>
            </a:r>
            <a:r>
              <a:rPr lang="fi-FI" baseline="0" dirty="0" smtClean="0"/>
              <a:t>. </a:t>
            </a:r>
          </a:p>
          <a:p>
            <a:endParaRPr lang="en-US" dirty="0" smtClean="0"/>
          </a:p>
          <a:p>
            <a:pPr defTabSz="460172">
              <a:defRPr/>
            </a:pPr>
            <a:r>
              <a:rPr lang="en-US" dirty="0" smtClean="0">
                <a:effectLst/>
              </a:rPr>
              <a:t>criticism focused…</a:t>
            </a:r>
            <a:endParaRPr lang="fi-FI" dirty="0" smtClean="0"/>
          </a:p>
          <a:p>
            <a:endParaRPr lang="en-US" dirty="0" smtClean="0"/>
          </a:p>
          <a:p>
            <a:pPr>
              <a:lnSpc>
                <a:spcPct val="90000"/>
              </a:lnSpc>
            </a:pPr>
            <a:r>
              <a:rPr lang="en-US" dirty="0" err="1" smtClean="0"/>
              <a:t>Skeema</a:t>
            </a:r>
            <a:r>
              <a:rPr lang="en-US" dirty="0" smtClean="0"/>
              <a:t>, a</a:t>
            </a:r>
            <a:r>
              <a:rPr lang="en-GB" b="1" dirty="0" smtClean="0">
                <a:solidFill>
                  <a:srgbClr val="000000"/>
                </a:solidFill>
                <a:sym typeface="Arial" charset="0"/>
              </a:rPr>
              <a:t>Cognitive psychology</a:t>
            </a:r>
            <a:r>
              <a:rPr lang="en-GB" dirty="0" smtClean="0">
                <a:solidFill>
                  <a:srgbClr val="000000"/>
                </a:solidFill>
                <a:sym typeface="Arial" charset="0"/>
              </a:rPr>
              <a:t>: after behaviourism, attention was focused on the internal phenomena of the human mind. From 1950's, targets for research included problem-solving, memory, language, selective attentiveness. Cognitive psychology is based on experimental and scientific research, and it does not consider </a:t>
            </a:r>
            <a:r>
              <a:rPr lang="en-GB" dirty="0" smtClean="0">
                <a:solidFill>
                  <a:srgbClr val="000000"/>
                </a:solidFill>
                <a:sym typeface="Arial" charset="0"/>
                <a:hlinkClick r:id="rId3" tooltip="Cognitivism"/>
              </a:rPr>
              <a:t>the introspection</a:t>
            </a:r>
            <a:r>
              <a:rPr lang="en-GB" dirty="0" smtClean="0">
                <a:solidFill>
                  <a:srgbClr val="000000"/>
                </a:solidFill>
                <a:sym typeface="Arial" charset="0"/>
              </a:rPr>
              <a:t> </a:t>
            </a:r>
            <a:r>
              <a:rPr lang="en-GB" dirty="0" smtClean="0">
                <a:solidFill>
                  <a:srgbClr val="000000"/>
                </a:solidFill>
                <a:sym typeface="Arial" charset="0"/>
                <a:hlinkClick r:id="rId3" tooltip="Introspection"/>
              </a:rPr>
              <a:t>in cognitivism</a:t>
            </a:r>
            <a:r>
              <a:rPr lang="en-GB" dirty="0" smtClean="0">
                <a:solidFill>
                  <a:srgbClr val="000000"/>
                </a:solidFill>
                <a:sym typeface="Arial" charset="0"/>
              </a:rPr>
              <a:t> the only or the most reliable source of information. A clear point in time for the emergence of cognitive psychology is difficult to define, but it received important impulses from the development of </a:t>
            </a:r>
            <a:r>
              <a:rPr lang="en-GB" dirty="0" smtClean="0">
                <a:solidFill>
                  <a:srgbClr val="000000"/>
                </a:solidFill>
                <a:sym typeface="Arial" charset="0"/>
                <a:hlinkClick r:id="rId4" tooltip="Artificial intelligence"/>
              </a:rPr>
              <a:t>artificial intelligence</a:t>
            </a:r>
            <a:r>
              <a:rPr lang="en-GB" dirty="0" smtClean="0">
                <a:solidFill>
                  <a:srgbClr val="000000"/>
                </a:solidFill>
                <a:sym typeface="Arial" charset="0"/>
              </a:rPr>
              <a:t> and </a:t>
            </a:r>
            <a:r>
              <a:rPr lang="en-GB" dirty="0" smtClean="0">
                <a:solidFill>
                  <a:srgbClr val="000000"/>
                </a:solidFill>
                <a:sym typeface="Arial" charset="0"/>
                <a:hlinkClick r:id="rId5" tooltip="Cognitive science"/>
              </a:rPr>
              <a:t>cognitive science</a:t>
            </a:r>
            <a:r>
              <a:rPr lang="en-GB" dirty="0" smtClean="0">
                <a:solidFill>
                  <a:srgbClr val="000000"/>
                </a:solidFill>
                <a:sym typeface="Arial" charset="0"/>
              </a:rPr>
              <a:t> in 1956.</a:t>
            </a:r>
            <a:r>
              <a:rPr lang="en-GB" baseline="30000" dirty="0" smtClean="0">
                <a:solidFill>
                  <a:srgbClr val="000000"/>
                </a:solidFill>
                <a:sym typeface="Arial" charset="0"/>
                <a:hlinkClick r:id="rId6"/>
              </a:rPr>
              <a:t>[1]</a:t>
            </a:r>
            <a:r>
              <a:rPr lang="en-GB" dirty="0" smtClean="0">
                <a:solidFill>
                  <a:srgbClr val="000000"/>
                </a:solidFill>
                <a:sym typeface="Arial" charset="0"/>
              </a:rPr>
              <a:t> The term was accepted in wide-spread use thanks to the book by </a:t>
            </a:r>
            <a:r>
              <a:rPr lang="en-GB" dirty="0" smtClean="0">
                <a:solidFill>
                  <a:srgbClr val="000000"/>
                </a:solidFill>
                <a:sym typeface="Arial" charset="0"/>
                <a:hlinkClick r:id="rId7" tooltip="Ulrich Neisser"/>
              </a:rPr>
              <a:t>Ulrich </a:t>
            </a:r>
            <a:r>
              <a:rPr lang="en-GB" dirty="0" err="1" smtClean="0">
                <a:solidFill>
                  <a:srgbClr val="000000"/>
                </a:solidFill>
                <a:sym typeface="Arial" charset="0"/>
                <a:hlinkClick r:id="rId7" tooltip="Ulrich Neisser"/>
              </a:rPr>
              <a:t>Neisser</a:t>
            </a:r>
            <a:r>
              <a:rPr lang="en-GB" dirty="0" smtClean="0">
                <a:solidFill>
                  <a:srgbClr val="000000"/>
                </a:solidFill>
                <a:sym typeface="Arial" charset="0"/>
              </a:rPr>
              <a:t> titled </a:t>
            </a:r>
            <a:r>
              <a:rPr lang="en-GB" i="1" dirty="0" smtClean="0">
                <a:solidFill>
                  <a:srgbClr val="000000"/>
                </a:solidFill>
                <a:sym typeface="Arial" charset="0"/>
              </a:rPr>
              <a:t>Cognitive psychology</a:t>
            </a:r>
            <a:r>
              <a:rPr lang="en-GB" dirty="0" smtClean="0">
                <a:solidFill>
                  <a:srgbClr val="000000"/>
                </a:solidFill>
                <a:sym typeface="Arial" charset="0"/>
              </a:rPr>
              <a:t> that came out in 1967. </a:t>
            </a:r>
          </a:p>
          <a:p>
            <a:pPr>
              <a:lnSpc>
                <a:spcPct val="90000"/>
              </a:lnSpc>
            </a:pPr>
            <a:r>
              <a:rPr lang="en-GB" dirty="0" smtClean="0">
                <a:solidFill>
                  <a:srgbClr val="000000"/>
                </a:solidFill>
                <a:sym typeface="Arial" charset="0"/>
              </a:rPr>
              <a:t>The cognitive phase was followed by constructivism</a:t>
            </a:r>
            <a:r>
              <a:rPr lang="en-US" dirty="0" err="1" smtClean="0"/>
              <a:t>ssimilaatio</a:t>
            </a:r>
            <a:r>
              <a:rPr lang="en-US" dirty="0" smtClean="0"/>
              <a:t>, </a:t>
            </a:r>
            <a:r>
              <a:rPr lang="en-US" dirty="0" err="1" smtClean="0"/>
              <a:t>akkomodaatio</a:t>
            </a:r>
            <a:r>
              <a:rPr lang="en-US" dirty="0" smtClean="0"/>
              <a:t>,</a:t>
            </a:r>
            <a:r>
              <a:rPr lang="en-US" baseline="0" dirty="0" smtClean="0"/>
              <a:t> </a:t>
            </a:r>
            <a:r>
              <a:rPr lang="en-US" baseline="0" dirty="0" err="1" smtClean="0"/>
              <a:t>täydellisen</a:t>
            </a:r>
            <a:r>
              <a:rPr lang="en-US" baseline="0" dirty="0" smtClean="0"/>
              <a:t> </a:t>
            </a:r>
            <a:r>
              <a:rPr lang="en-US" baseline="0" dirty="0" err="1" smtClean="0"/>
              <a:t>oppimisen</a:t>
            </a:r>
            <a:r>
              <a:rPr lang="en-US" baseline="0" dirty="0" smtClean="0"/>
              <a:t> </a:t>
            </a:r>
            <a:r>
              <a:rPr lang="en-US" baseline="0" dirty="0" err="1" smtClean="0"/>
              <a:t>malli</a:t>
            </a:r>
            <a:r>
              <a:rPr lang="en-US" baseline="0" dirty="0" smtClean="0"/>
              <a:t> (</a:t>
            </a:r>
            <a:r>
              <a:rPr lang="en-US" baseline="0" dirty="0" err="1" smtClean="0"/>
              <a:t>Engeström</a:t>
            </a:r>
            <a:r>
              <a:rPr lang="en-US" baseline="0" dirty="0" smtClean="0"/>
              <a:t>)</a:t>
            </a:r>
            <a:endParaRPr lang="en-US" dirty="0" smtClean="0"/>
          </a:p>
          <a:p>
            <a:r>
              <a:rPr lang="en-US" dirty="0" err="1" smtClean="0"/>
              <a:t>keema</a:t>
            </a:r>
            <a:r>
              <a:rPr lang="en-US" dirty="0" smtClean="0"/>
              <a:t>, </a:t>
            </a:r>
            <a:r>
              <a:rPr lang="en-US" dirty="0" err="1" smtClean="0"/>
              <a:t>assimilaatio</a:t>
            </a:r>
            <a:r>
              <a:rPr lang="en-US" dirty="0" smtClean="0"/>
              <a:t>, </a:t>
            </a:r>
            <a:r>
              <a:rPr lang="en-US" dirty="0" err="1" smtClean="0"/>
              <a:t>akkomodaatio</a:t>
            </a:r>
            <a:r>
              <a:rPr lang="en-US" dirty="0" smtClean="0"/>
              <a:t>,</a:t>
            </a:r>
            <a:r>
              <a:rPr lang="en-US" baseline="0" dirty="0" smtClean="0"/>
              <a:t> </a:t>
            </a:r>
            <a:r>
              <a:rPr lang="en-US" baseline="0" dirty="0" err="1" smtClean="0"/>
              <a:t>täydellisen</a:t>
            </a:r>
            <a:r>
              <a:rPr lang="en-US" baseline="0" dirty="0" smtClean="0"/>
              <a:t> </a:t>
            </a:r>
            <a:r>
              <a:rPr lang="en-US" baseline="0" dirty="0" err="1" smtClean="0"/>
              <a:t>oppimisen</a:t>
            </a:r>
            <a:r>
              <a:rPr lang="en-US" baseline="0" dirty="0" smtClean="0"/>
              <a:t> </a:t>
            </a:r>
            <a:r>
              <a:rPr lang="en-US" baseline="0" dirty="0" err="1" smtClean="0"/>
              <a:t>malli</a:t>
            </a:r>
            <a:r>
              <a:rPr lang="en-US" baseline="0" dirty="0" smtClean="0"/>
              <a:t> (</a:t>
            </a:r>
            <a:r>
              <a:rPr lang="en-US" baseline="0" dirty="0" err="1" smtClean="0"/>
              <a:t>Engeström</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34</a:t>
            </a:fld>
            <a:endParaRPr lang="fi-FI"/>
          </a:p>
        </p:txBody>
      </p:sp>
    </p:spTree>
    <p:extLst>
      <p:ext uri="{BB962C8B-B14F-4D97-AF65-F5344CB8AC3E}">
        <p14:creationId xmlns:p14="http://schemas.microsoft.com/office/powerpoint/2010/main" val="4279404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804863"/>
            <a:ext cx="6434137" cy="4021137"/>
          </a:xfrm>
        </p:spPr>
      </p:sp>
      <p:sp>
        <p:nvSpPr>
          <p:cNvPr id="3" name="Notes Placeholder 2"/>
          <p:cNvSpPr>
            <a:spLocks noGrp="1"/>
          </p:cNvSpPr>
          <p:nvPr>
            <p:ph type="body" idx="1"/>
          </p:nvPr>
        </p:nvSpPr>
        <p:spPr/>
        <p:txBody>
          <a:bodyPr>
            <a:normAutofit fontScale="40000" lnSpcReduction="20000"/>
          </a:bodyPr>
          <a:lstStyle/>
          <a:p>
            <a:pPr marL="330771" indent="-330771">
              <a:buFont typeface="Arial" panose="020B0604020202020204" pitchFamily="34" charset="0"/>
              <a:buChar char="•"/>
            </a:pPr>
            <a:r>
              <a:rPr lang="fi-FI" b="0" dirty="0" smtClean="0"/>
              <a:t>13.50 saakka </a:t>
            </a:r>
          </a:p>
          <a:p>
            <a:pPr marL="330771" indent="-330771">
              <a:buFont typeface="Arial" panose="020B0604020202020204" pitchFamily="34" charset="0"/>
              <a:buChar char="•"/>
            </a:pPr>
            <a:endParaRPr lang="fi-FI" b="0" dirty="0" smtClean="0"/>
          </a:p>
          <a:p>
            <a:pPr marL="330771" indent="-330771">
              <a:buFont typeface="Arial" panose="020B0604020202020204" pitchFamily="34" charset="0"/>
              <a:buChar char="•"/>
            </a:pPr>
            <a:r>
              <a:rPr lang="fi-FI" b="0" dirty="0" smtClean="0"/>
              <a:t>Viittaa rakentamisen metaforaan ja ihmisen aktiiviseen tekemiseen: </a:t>
            </a:r>
            <a:r>
              <a:rPr lang="fi-FI" dirty="0" smtClean="0"/>
              <a:t>Oppija aktiivinen, sosiaalinen tiedonrakentaja</a:t>
            </a:r>
            <a:endParaRPr lang="fi-FI" b="0" dirty="0" smtClean="0"/>
          </a:p>
          <a:p>
            <a:pPr marL="330771" indent="-330771">
              <a:buFont typeface="Arial" panose="020B0604020202020204" pitchFamily="34" charset="0"/>
              <a:buChar char="•"/>
            </a:pPr>
            <a:r>
              <a:rPr lang="fi-FI" dirty="0" smtClean="0"/>
              <a:t>Taustateorioita</a:t>
            </a:r>
          </a:p>
          <a:p>
            <a:pPr marL="559967" lvl="1" indent="-330771">
              <a:buFont typeface="Arial" panose="020B0604020202020204" pitchFamily="34" charset="0"/>
              <a:buChar char="•"/>
            </a:pPr>
            <a:r>
              <a:rPr lang="fi-FI" dirty="0" smtClean="0"/>
              <a:t>Kognitiivinen oppimiskäsitys/psykologia</a:t>
            </a:r>
          </a:p>
          <a:p>
            <a:pPr marL="559967" lvl="1" indent="-330771">
              <a:buFont typeface="Arial" panose="020B0604020202020204" pitchFamily="34" charset="0"/>
              <a:buChar char="•"/>
            </a:pPr>
            <a:r>
              <a:rPr lang="fi-FI" dirty="0" smtClean="0"/>
              <a:t>Humanistinen/Kokemuksellinen oppimiskäsitys</a:t>
            </a:r>
          </a:p>
          <a:p>
            <a:pPr marL="559967" lvl="1" indent="-330771">
              <a:buFont typeface="Arial" panose="020B0604020202020204" pitchFamily="34" charset="0"/>
              <a:buChar char="•"/>
            </a:pPr>
            <a:r>
              <a:rPr lang="fi-FI" dirty="0" smtClean="0"/>
              <a:t>Sosiaalinen/Yhteisöllinen oppiminen</a:t>
            </a:r>
            <a:endParaRPr lang="fi-FI" b="0" dirty="0" smtClean="0"/>
          </a:p>
          <a:p>
            <a:pPr marL="330771" indent="-330771">
              <a:buFont typeface="Arial" panose="020B0604020202020204" pitchFamily="34" charset="0"/>
              <a:buChar char="•"/>
            </a:pPr>
            <a:r>
              <a:rPr lang="fi-FI" b="0" dirty="0" smtClean="0"/>
              <a:t>Konstruktivismissa on eri suuntauksia, joita voidaan jaotella sen mukaan, mitä ne painottavat</a:t>
            </a:r>
          </a:p>
          <a:p>
            <a:endParaRPr lang="en-US" dirty="0"/>
          </a:p>
          <a:p>
            <a:pPr defTabSz="460172">
              <a:defRPr/>
            </a:pPr>
            <a:r>
              <a:rPr lang="en-US" dirty="0" smtClean="0">
                <a:effectLst/>
              </a:rPr>
              <a:t>criticism focused</a:t>
            </a:r>
            <a:r>
              <a:rPr lang="fi-FI" dirty="0" smtClean="0"/>
              <a:t>…</a:t>
            </a:r>
            <a:endParaRPr lang="en-US" dirty="0"/>
          </a:p>
          <a:p>
            <a:r>
              <a:rPr lang="en-US" dirty="0"/>
              <a:t>Different theories are placed under these ”umbrellas”</a:t>
            </a:r>
          </a:p>
          <a:p>
            <a:endParaRPr lang="fi-FI" dirty="0"/>
          </a:p>
          <a:p>
            <a:r>
              <a:rPr lang="fi-FI" dirty="0"/>
              <a:t>New </a:t>
            </a:r>
            <a:r>
              <a:rPr lang="fi-FI" dirty="0" err="1"/>
              <a:t>information</a:t>
            </a:r>
            <a:r>
              <a:rPr lang="fi-FI" dirty="0"/>
              <a:t> is </a:t>
            </a:r>
            <a:r>
              <a:rPr lang="fi-FI" dirty="0" err="1"/>
              <a:t>linked</a:t>
            </a:r>
            <a:r>
              <a:rPr lang="fi-FI" dirty="0"/>
              <a:t> to </a:t>
            </a:r>
            <a:r>
              <a:rPr lang="fi-FI" dirty="0" err="1"/>
              <a:t>prior</a:t>
            </a:r>
            <a:r>
              <a:rPr lang="fi-FI" dirty="0"/>
              <a:t> </a:t>
            </a:r>
            <a:r>
              <a:rPr lang="fi-FI" dirty="0" err="1"/>
              <a:t>knowledge</a:t>
            </a:r>
            <a:r>
              <a:rPr lang="fi-FI" dirty="0"/>
              <a:t> </a:t>
            </a:r>
            <a:r>
              <a:rPr lang="fi-FI" dirty="0" err="1"/>
              <a:t>thus</a:t>
            </a:r>
            <a:r>
              <a:rPr lang="fi-FI" dirty="0"/>
              <a:t> </a:t>
            </a:r>
            <a:r>
              <a:rPr lang="fi-FI" dirty="0" err="1"/>
              <a:t>mental</a:t>
            </a:r>
            <a:r>
              <a:rPr lang="fi-FI" dirty="0"/>
              <a:t> </a:t>
            </a:r>
            <a:r>
              <a:rPr lang="fi-FI" dirty="0" err="1"/>
              <a:t>representations</a:t>
            </a:r>
            <a:r>
              <a:rPr lang="fi-FI" dirty="0"/>
              <a:t> </a:t>
            </a:r>
            <a:r>
              <a:rPr lang="fi-FI" dirty="0" err="1"/>
              <a:t>are</a:t>
            </a:r>
            <a:r>
              <a:rPr lang="fi-FI" dirty="0"/>
              <a:t> </a:t>
            </a:r>
            <a:r>
              <a:rPr lang="fi-FI" dirty="0" err="1"/>
              <a:t>subjective</a:t>
            </a:r>
            <a:r>
              <a:rPr lang="fi-FI" dirty="0"/>
              <a:t>.</a:t>
            </a:r>
          </a:p>
          <a:p>
            <a:r>
              <a:rPr lang="fi-FI" dirty="0"/>
              <a:t>Knowledge is </a:t>
            </a:r>
            <a:r>
              <a:rPr lang="fi-FI" dirty="0" err="1"/>
              <a:t>constructed</a:t>
            </a:r>
            <a:r>
              <a:rPr lang="fi-FI" dirty="0"/>
              <a:t> </a:t>
            </a:r>
            <a:r>
              <a:rPr lang="fi-FI" dirty="0" err="1"/>
              <a:t>based</a:t>
            </a:r>
            <a:r>
              <a:rPr lang="fi-FI" dirty="0"/>
              <a:t> on </a:t>
            </a:r>
            <a:r>
              <a:rPr lang="fi-FI" dirty="0" err="1"/>
              <a:t>personal</a:t>
            </a:r>
            <a:r>
              <a:rPr lang="fi-FI" dirty="0"/>
              <a:t> </a:t>
            </a:r>
            <a:r>
              <a:rPr lang="fi-FI" dirty="0" err="1"/>
              <a:t>experiences</a:t>
            </a:r>
            <a:r>
              <a:rPr lang="fi-FI" dirty="0"/>
              <a:t>.</a:t>
            </a:r>
          </a:p>
          <a:p>
            <a:r>
              <a:rPr lang="fi-FI" dirty="0" err="1"/>
              <a:t>Constructivistic</a:t>
            </a:r>
            <a:r>
              <a:rPr lang="fi-FI" dirty="0"/>
              <a:t> </a:t>
            </a:r>
            <a:r>
              <a:rPr lang="fi-FI" dirty="0" err="1"/>
              <a:t>learning</a:t>
            </a:r>
            <a:r>
              <a:rPr lang="fi-FI" dirty="0"/>
              <a:t> </a:t>
            </a:r>
            <a:r>
              <a:rPr lang="fi-FI" dirty="0" err="1"/>
              <a:t>approach</a:t>
            </a:r>
            <a:r>
              <a:rPr lang="fi-FI" dirty="0"/>
              <a:t> </a:t>
            </a:r>
            <a:r>
              <a:rPr lang="fi-FI" dirty="0" err="1"/>
              <a:t>emphasizes</a:t>
            </a:r>
            <a:r>
              <a:rPr lang="fi-FI" dirty="0"/>
              <a:t> on </a:t>
            </a:r>
            <a:r>
              <a:rPr lang="fi-FI" dirty="0" err="1"/>
              <a:t>discussions</a:t>
            </a:r>
            <a:r>
              <a:rPr lang="fi-FI" dirty="0"/>
              <a:t>, </a:t>
            </a:r>
            <a:r>
              <a:rPr lang="fi-FI" dirty="0" err="1"/>
              <a:t>collaboration</a:t>
            </a:r>
            <a:r>
              <a:rPr lang="fi-FI" dirty="0"/>
              <a:t>, </a:t>
            </a:r>
            <a:r>
              <a:rPr lang="fi-FI" dirty="0" err="1"/>
              <a:t>negotiations</a:t>
            </a:r>
            <a:r>
              <a:rPr lang="fi-FI" dirty="0"/>
              <a:t> of </a:t>
            </a:r>
            <a:r>
              <a:rPr lang="fi-FI" dirty="0" err="1"/>
              <a:t>meanings</a:t>
            </a:r>
            <a:r>
              <a:rPr lang="fi-FI" dirty="0"/>
              <a:t> ,</a:t>
            </a:r>
            <a:r>
              <a:rPr lang="fi-FI" dirty="0" err="1"/>
              <a:t>deep</a:t>
            </a:r>
            <a:r>
              <a:rPr lang="fi-FI" dirty="0"/>
              <a:t> </a:t>
            </a:r>
            <a:r>
              <a:rPr lang="fi-FI" dirty="0" err="1"/>
              <a:t>understanding</a:t>
            </a:r>
            <a:r>
              <a:rPr lang="fi-FI" dirty="0"/>
              <a:t> and  </a:t>
            </a:r>
            <a:r>
              <a:rPr lang="fi-FI" dirty="0" err="1"/>
              <a:t>authentic</a:t>
            </a:r>
            <a:r>
              <a:rPr lang="fi-FI" dirty="0"/>
              <a:t> </a:t>
            </a:r>
            <a:r>
              <a:rPr lang="fi-FI" dirty="0" err="1"/>
              <a:t>activities</a:t>
            </a:r>
            <a:r>
              <a:rPr lang="fi-FI" dirty="0"/>
              <a:t> and </a:t>
            </a:r>
            <a:r>
              <a:rPr lang="fi-FI" dirty="0" err="1"/>
              <a:t>contexts</a:t>
            </a:r>
            <a:r>
              <a:rPr lang="fi-FI" dirty="0"/>
              <a:t>. Learning </a:t>
            </a:r>
            <a:r>
              <a:rPr lang="fi-FI" dirty="0" err="1"/>
              <a:t>does</a:t>
            </a:r>
            <a:r>
              <a:rPr lang="fi-FI" dirty="0"/>
              <a:t> </a:t>
            </a:r>
            <a:r>
              <a:rPr lang="fi-FI" dirty="0" err="1"/>
              <a:t>not</a:t>
            </a:r>
            <a:r>
              <a:rPr lang="fi-FI" dirty="0"/>
              <a:t> </a:t>
            </a:r>
            <a:r>
              <a:rPr lang="fi-FI" dirty="0" err="1"/>
              <a:t>take</a:t>
            </a:r>
            <a:r>
              <a:rPr lang="fi-FI" dirty="0"/>
              <a:t> </a:t>
            </a:r>
            <a:r>
              <a:rPr lang="fi-FI" dirty="0" err="1"/>
              <a:t>place</a:t>
            </a:r>
            <a:r>
              <a:rPr lang="fi-FI" dirty="0"/>
              <a:t> </a:t>
            </a:r>
            <a:r>
              <a:rPr lang="fi-FI" dirty="0" err="1"/>
              <a:t>only</a:t>
            </a:r>
            <a:r>
              <a:rPr lang="fi-FI" dirty="0"/>
              <a:t> in </a:t>
            </a:r>
            <a:r>
              <a:rPr lang="fi-FI" dirty="0" err="1"/>
              <a:t>class</a:t>
            </a:r>
            <a:r>
              <a:rPr lang="fi-FI" dirty="0"/>
              <a:t> room. </a:t>
            </a:r>
            <a:endParaRPr lang="en-US" dirty="0"/>
          </a:p>
          <a:p>
            <a:r>
              <a:rPr lang="en-US" dirty="0"/>
              <a:t>Learning is contextual  and situational  ´- </a:t>
            </a:r>
            <a:r>
              <a:rPr lang="fi-FI" dirty="0" err="1"/>
              <a:t>Student</a:t>
            </a:r>
            <a:r>
              <a:rPr lang="fi-FI" dirty="0"/>
              <a:t> is </a:t>
            </a:r>
            <a:r>
              <a:rPr lang="fi-FI" dirty="0" err="1"/>
              <a:t>learning</a:t>
            </a:r>
            <a:r>
              <a:rPr lang="fi-FI" dirty="0"/>
              <a:t> </a:t>
            </a:r>
            <a:r>
              <a:rPr lang="fi-FI" dirty="0" err="1"/>
              <a:t>continuosly</a:t>
            </a:r>
            <a:r>
              <a:rPr lang="fi-FI" dirty="0"/>
              <a:t> – </a:t>
            </a:r>
          </a:p>
          <a:p>
            <a:r>
              <a:rPr lang="fi-FI" dirty="0" err="1"/>
              <a:t>Understanding</a:t>
            </a:r>
            <a:r>
              <a:rPr lang="fi-FI" dirty="0"/>
              <a:t> and </a:t>
            </a:r>
            <a:r>
              <a:rPr lang="fi-FI" dirty="0" err="1"/>
              <a:t>thinking</a:t>
            </a:r>
            <a:r>
              <a:rPr lang="fi-FI" dirty="0"/>
              <a:t> </a:t>
            </a:r>
            <a:r>
              <a:rPr lang="fi-FI" dirty="0" err="1"/>
              <a:t>are</a:t>
            </a:r>
            <a:r>
              <a:rPr lang="fi-FI" dirty="0"/>
              <a:t> </a:t>
            </a:r>
            <a:r>
              <a:rPr lang="fi-FI" dirty="0" err="1"/>
              <a:t>central</a:t>
            </a:r>
            <a:r>
              <a:rPr lang="fi-FI" dirty="0"/>
              <a:t> in </a:t>
            </a:r>
            <a:r>
              <a:rPr lang="fi-FI" dirty="0" err="1"/>
              <a:t>learning</a:t>
            </a:r>
            <a:r>
              <a:rPr lang="fi-FI" dirty="0"/>
              <a:t> </a:t>
            </a:r>
            <a:r>
              <a:rPr lang="fi-FI" dirty="0" err="1"/>
              <a:t>process</a:t>
            </a:r>
            <a:r>
              <a:rPr lang="fi-FI" dirty="0"/>
              <a:t>.  </a:t>
            </a:r>
          </a:p>
          <a:p>
            <a:endParaRPr lang="fi-FI" dirty="0"/>
          </a:p>
          <a:p>
            <a:pPr defTabSz="441028">
              <a:defRPr/>
            </a:pPr>
            <a:r>
              <a:rPr lang="en-US" sz="1300" dirty="0"/>
              <a:t> by working answering open-ended questions and solving real-world problems</a:t>
            </a:r>
            <a:endParaRPr lang="fi-FI" sz="1300" dirty="0"/>
          </a:p>
          <a:p>
            <a:endParaRPr lang="fi-FI" dirty="0"/>
          </a:p>
          <a:p>
            <a:r>
              <a:rPr lang="en-US" dirty="0" smtClean="0"/>
              <a:t>Different theories are placed under these ”umbrellas”</a:t>
            </a:r>
          </a:p>
          <a:p>
            <a:endParaRPr lang="fi-FI" dirty="0" smtClean="0"/>
          </a:p>
          <a:p>
            <a:r>
              <a:rPr lang="fi-FI" dirty="0" smtClean="0"/>
              <a:t>New </a:t>
            </a:r>
            <a:r>
              <a:rPr lang="fi-FI" dirty="0" err="1" smtClean="0"/>
              <a:t>information</a:t>
            </a:r>
            <a:r>
              <a:rPr lang="fi-FI" dirty="0" smtClean="0"/>
              <a:t> is </a:t>
            </a:r>
            <a:r>
              <a:rPr lang="fi-FI" dirty="0" err="1" smtClean="0"/>
              <a:t>linked</a:t>
            </a:r>
            <a:r>
              <a:rPr lang="fi-FI" dirty="0" smtClean="0"/>
              <a:t> to </a:t>
            </a:r>
            <a:r>
              <a:rPr lang="fi-FI" dirty="0" err="1" smtClean="0"/>
              <a:t>prior</a:t>
            </a:r>
            <a:r>
              <a:rPr lang="fi-FI" dirty="0" smtClean="0"/>
              <a:t> </a:t>
            </a:r>
            <a:r>
              <a:rPr lang="fi-FI" dirty="0" err="1" smtClean="0"/>
              <a:t>knowledge</a:t>
            </a:r>
            <a:r>
              <a:rPr lang="fi-FI" dirty="0" smtClean="0"/>
              <a:t> </a:t>
            </a:r>
            <a:r>
              <a:rPr lang="fi-FI" dirty="0" err="1" smtClean="0"/>
              <a:t>thus</a:t>
            </a:r>
            <a:r>
              <a:rPr lang="fi-FI" dirty="0" smtClean="0"/>
              <a:t> </a:t>
            </a:r>
            <a:r>
              <a:rPr lang="fi-FI" dirty="0" err="1" smtClean="0"/>
              <a:t>mental</a:t>
            </a:r>
            <a:r>
              <a:rPr lang="fi-FI" dirty="0" smtClean="0"/>
              <a:t> </a:t>
            </a:r>
            <a:r>
              <a:rPr lang="fi-FI" dirty="0" err="1" smtClean="0"/>
              <a:t>representations</a:t>
            </a:r>
            <a:r>
              <a:rPr lang="fi-FI" dirty="0" smtClean="0"/>
              <a:t> </a:t>
            </a:r>
            <a:r>
              <a:rPr lang="fi-FI" dirty="0" err="1" smtClean="0"/>
              <a:t>are</a:t>
            </a:r>
            <a:r>
              <a:rPr lang="fi-FI" dirty="0" smtClean="0"/>
              <a:t> </a:t>
            </a:r>
            <a:r>
              <a:rPr lang="fi-FI" dirty="0" err="1" smtClean="0"/>
              <a:t>subjective</a:t>
            </a:r>
            <a:r>
              <a:rPr lang="fi-FI" dirty="0" smtClean="0"/>
              <a:t>.</a:t>
            </a:r>
          </a:p>
          <a:p>
            <a:r>
              <a:rPr lang="fi-FI" dirty="0" smtClean="0"/>
              <a:t>Knowledge is </a:t>
            </a:r>
            <a:r>
              <a:rPr lang="fi-FI" dirty="0" err="1" smtClean="0"/>
              <a:t>constructed</a:t>
            </a:r>
            <a:r>
              <a:rPr lang="fi-FI" dirty="0" smtClean="0"/>
              <a:t> </a:t>
            </a:r>
            <a:r>
              <a:rPr lang="fi-FI" dirty="0" err="1" smtClean="0"/>
              <a:t>based</a:t>
            </a:r>
            <a:r>
              <a:rPr lang="fi-FI" dirty="0" smtClean="0"/>
              <a:t> on </a:t>
            </a:r>
            <a:r>
              <a:rPr lang="fi-FI" dirty="0" err="1" smtClean="0"/>
              <a:t>personal</a:t>
            </a:r>
            <a:r>
              <a:rPr lang="fi-FI" dirty="0" smtClean="0"/>
              <a:t> </a:t>
            </a:r>
            <a:r>
              <a:rPr lang="fi-FI" dirty="0" err="1" smtClean="0"/>
              <a:t>experiences</a:t>
            </a:r>
            <a:r>
              <a:rPr lang="fi-FI" dirty="0" smtClean="0"/>
              <a:t>.</a:t>
            </a:r>
          </a:p>
          <a:p>
            <a:r>
              <a:rPr lang="fi-FI" dirty="0" err="1" smtClean="0"/>
              <a:t>Constructivistic</a:t>
            </a:r>
            <a:r>
              <a:rPr lang="fi-FI" dirty="0" smtClean="0"/>
              <a:t> </a:t>
            </a:r>
            <a:r>
              <a:rPr lang="fi-FI" dirty="0" err="1" smtClean="0"/>
              <a:t>learning</a:t>
            </a:r>
            <a:r>
              <a:rPr lang="fi-FI" dirty="0" smtClean="0"/>
              <a:t> </a:t>
            </a:r>
            <a:r>
              <a:rPr lang="fi-FI" dirty="0" err="1" smtClean="0"/>
              <a:t>approach</a:t>
            </a:r>
            <a:r>
              <a:rPr lang="fi-FI" dirty="0" smtClean="0"/>
              <a:t> </a:t>
            </a:r>
            <a:r>
              <a:rPr lang="fi-FI" dirty="0" err="1" smtClean="0"/>
              <a:t>emphasizes</a:t>
            </a:r>
            <a:r>
              <a:rPr lang="fi-FI" dirty="0" smtClean="0"/>
              <a:t> on </a:t>
            </a:r>
            <a:r>
              <a:rPr lang="fi-FI" dirty="0" err="1" smtClean="0"/>
              <a:t>discussions</a:t>
            </a:r>
            <a:r>
              <a:rPr lang="fi-FI" dirty="0" smtClean="0"/>
              <a:t>, </a:t>
            </a:r>
            <a:r>
              <a:rPr lang="fi-FI" dirty="0" err="1" smtClean="0"/>
              <a:t>collaboration</a:t>
            </a:r>
            <a:r>
              <a:rPr lang="fi-FI" dirty="0" smtClean="0"/>
              <a:t>, </a:t>
            </a:r>
            <a:r>
              <a:rPr lang="fi-FI" dirty="0" err="1" smtClean="0"/>
              <a:t>negotiations</a:t>
            </a:r>
            <a:r>
              <a:rPr lang="fi-FI" dirty="0" smtClean="0"/>
              <a:t> of </a:t>
            </a:r>
            <a:r>
              <a:rPr lang="fi-FI" dirty="0" err="1" smtClean="0"/>
              <a:t>meanings</a:t>
            </a:r>
            <a:r>
              <a:rPr lang="fi-FI" dirty="0" smtClean="0"/>
              <a:t> ,</a:t>
            </a:r>
            <a:r>
              <a:rPr lang="fi-FI" dirty="0" err="1" smtClean="0"/>
              <a:t>deep</a:t>
            </a:r>
            <a:r>
              <a:rPr lang="fi-FI" dirty="0" smtClean="0"/>
              <a:t> </a:t>
            </a:r>
            <a:r>
              <a:rPr lang="fi-FI" dirty="0" err="1" smtClean="0"/>
              <a:t>understanding</a:t>
            </a:r>
            <a:r>
              <a:rPr lang="fi-FI" dirty="0" smtClean="0"/>
              <a:t> and  </a:t>
            </a:r>
            <a:r>
              <a:rPr lang="fi-FI" dirty="0" err="1" smtClean="0"/>
              <a:t>authentic</a:t>
            </a:r>
            <a:r>
              <a:rPr lang="fi-FI" dirty="0" smtClean="0"/>
              <a:t> </a:t>
            </a:r>
            <a:r>
              <a:rPr lang="fi-FI" dirty="0" err="1" smtClean="0"/>
              <a:t>activities</a:t>
            </a:r>
            <a:r>
              <a:rPr lang="fi-FI" dirty="0" smtClean="0"/>
              <a:t> and </a:t>
            </a:r>
            <a:r>
              <a:rPr lang="fi-FI" dirty="0" err="1" smtClean="0"/>
              <a:t>contexts</a:t>
            </a:r>
            <a:r>
              <a:rPr lang="fi-FI" dirty="0" smtClean="0"/>
              <a:t>. Learning </a:t>
            </a:r>
            <a:r>
              <a:rPr lang="fi-FI" dirty="0" err="1" smtClean="0"/>
              <a:t>does</a:t>
            </a:r>
            <a:r>
              <a:rPr lang="fi-FI" dirty="0" smtClean="0"/>
              <a:t> </a:t>
            </a:r>
            <a:r>
              <a:rPr lang="fi-FI" dirty="0" err="1" smtClean="0"/>
              <a:t>not</a:t>
            </a:r>
            <a:r>
              <a:rPr lang="fi-FI" dirty="0" smtClean="0"/>
              <a:t> </a:t>
            </a:r>
            <a:r>
              <a:rPr lang="fi-FI" dirty="0" err="1" smtClean="0"/>
              <a:t>take</a:t>
            </a:r>
            <a:r>
              <a:rPr lang="fi-FI" dirty="0" smtClean="0"/>
              <a:t> </a:t>
            </a:r>
            <a:r>
              <a:rPr lang="fi-FI" dirty="0" err="1" smtClean="0"/>
              <a:t>place</a:t>
            </a:r>
            <a:r>
              <a:rPr lang="fi-FI" dirty="0" smtClean="0"/>
              <a:t> </a:t>
            </a:r>
            <a:r>
              <a:rPr lang="fi-FI" dirty="0" err="1" smtClean="0"/>
              <a:t>only</a:t>
            </a:r>
            <a:r>
              <a:rPr lang="fi-FI" dirty="0" smtClean="0"/>
              <a:t> in </a:t>
            </a:r>
            <a:r>
              <a:rPr lang="fi-FI" dirty="0" err="1" smtClean="0"/>
              <a:t>class</a:t>
            </a:r>
            <a:r>
              <a:rPr lang="fi-FI" dirty="0" smtClean="0"/>
              <a:t> room. </a:t>
            </a:r>
            <a:endParaRPr lang="en-US" dirty="0" smtClean="0"/>
          </a:p>
          <a:p>
            <a:r>
              <a:rPr lang="en-US" dirty="0" smtClean="0"/>
              <a:t>Learning is contextual  and situational  ´- </a:t>
            </a:r>
            <a:r>
              <a:rPr lang="fi-FI" dirty="0" err="1" smtClean="0"/>
              <a:t>Student</a:t>
            </a:r>
            <a:r>
              <a:rPr lang="fi-FI" dirty="0" smtClean="0"/>
              <a:t> is </a:t>
            </a:r>
            <a:r>
              <a:rPr lang="fi-FI" dirty="0" err="1" smtClean="0"/>
              <a:t>learning</a:t>
            </a:r>
            <a:r>
              <a:rPr lang="fi-FI" dirty="0" smtClean="0"/>
              <a:t> </a:t>
            </a:r>
            <a:r>
              <a:rPr lang="fi-FI" dirty="0" err="1" smtClean="0"/>
              <a:t>continuosly</a:t>
            </a:r>
            <a:r>
              <a:rPr lang="fi-FI" dirty="0" smtClean="0"/>
              <a:t> – </a:t>
            </a:r>
          </a:p>
          <a:p>
            <a:r>
              <a:rPr lang="fi-FI" dirty="0" err="1" smtClean="0"/>
              <a:t>Understanding</a:t>
            </a:r>
            <a:r>
              <a:rPr lang="fi-FI" dirty="0" smtClean="0"/>
              <a:t> and </a:t>
            </a:r>
            <a:r>
              <a:rPr lang="fi-FI" dirty="0" err="1" smtClean="0"/>
              <a:t>thinking</a:t>
            </a:r>
            <a:r>
              <a:rPr lang="fi-FI" dirty="0" smtClean="0"/>
              <a:t> </a:t>
            </a:r>
            <a:r>
              <a:rPr lang="fi-FI" dirty="0" err="1" smtClean="0"/>
              <a:t>are</a:t>
            </a:r>
            <a:r>
              <a:rPr lang="fi-FI" dirty="0" smtClean="0"/>
              <a:t> </a:t>
            </a:r>
            <a:r>
              <a:rPr lang="fi-FI" dirty="0" err="1" smtClean="0"/>
              <a:t>central</a:t>
            </a:r>
            <a:r>
              <a:rPr lang="fi-FI" dirty="0" smtClean="0"/>
              <a:t> in </a:t>
            </a:r>
            <a:r>
              <a:rPr lang="fi-FI" dirty="0" err="1" smtClean="0"/>
              <a:t>learning</a:t>
            </a:r>
            <a:r>
              <a:rPr lang="fi-FI" dirty="0" smtClean="0"/>
              <a:t> </a:t>
            </a:r>
            <a:r>
              <a:rPr lang="fi-FI" dirty="0" err="1" smtClean="0"/>
              <a:t>process</a:t>
            </a:r>
            <a:r>
              <a:rPr lang="fi-FI" dirty="0" smtClean="0"/>
              <a:t>.  </a:t>
            </a:r>
          </a:p>
          <a:p>
            <a:endParaRPr lang="fi-FI" dirty="0" smtClean="0"/>
          </a:p>
          <a:p>
            <a:pPr defTabSz="441028">
              <a:defRPr/>
            </a:pPr>
            <a:r>
              <a:rPr lang="en-US" sz="1300" dirty="0"/>
              <a:t> by working answering open-ended questions and solving real-world problems</a:t>
            </a:r>
            <a:endParaRPr lang="fi-FI" sz="1300" dirty="0"/>
          </a:p>
          <a:p>
            <a:endParaRPr lang="fi-FI" dirty="0" smtClean="0"/>
          </a:p>
          <a:p>
            <a:endParaRPr lang="fi-FI" dirty="0" smtClean="0"/>
          </a:p>
          <a:p>
            <a:pPr>
              <a:lnSpc>
                <a:spcPct val="90000"/>
              </a:lnSpc>
            </a:pPr>
            <a:r>
              <a:rPr lang="en-GB" b="1" dirty="0" smtClean="0">
                <a:solidFill>
                  <a:srgbClr val="000000"/>
                </a:solidFill>
                <a:sym typeface="Arial" charset="0"/>
              </a:rPr>
              <a:t>Social constructivism: </a:t>
            </a:r>
            <a:r>
              <a:rPr lang="en-GB" dirty="0" smtClean="0">
                <a:solidFill>
                  <a:srgbClr val="000000"/>
                </a:solidFill>
                <a:sym typeface="Arial" charset="0"/>
              </a:rPr>
              <a:t>a general name for various lines of research based on the idea of social construction of  </a:t>
            </a:r>
            <a:r>
              <a:rPr lang="en-GB" dirty="0" smtClean="0">
                <a:solidFill>
                  <a:srgbClr val="000000"/>
                </a:solidFill>
                <a:sym typeface="Arial" charset="0"/>
                <a:hlinkClick r:id="rId3" tooltip="Information"/>
              </a:rPr>
              <a:t>information</a:t>
            </a:r>
            <a:r>
              <a:rPr lang="en-GB" dirty="0" smtClean="0">
                <a:solidFill>
                  <a:srgbClr val="000000"/>
                </a:solidFill>
                <a:sym typeface="Arial" charset="0"/>
              </a:rPr>
              <a:t>. Social constructivism looks at the social construction of reality and meanings.</a:t>
            </a:r>
          </a:p>
          <a:p>
            <a:pPr>
              <a:lnSpc>
                <a:spcPct val="90000"/>
              </a:lnSpc>
            </a:pPr>
            <a:r>
              <a:rPr lang="en-GB" dirty="0" smtClean="0">
                <a:solidFill>
                  <a:srgbClr val="000000"/>
                </a:solidFill>
                <a:sym typeface="Arial" charset="0"/>
              </a:rPr>
              <a:t>As the founding work of social constructivism is usually considered the book by </a:t>
            </a:r>
            <a:r>
              <a:rPr lang="en-GB" dirty="0" smtClean="0">
                <a:solidFill>
                  <a:srgbClr val="000000"/>
                </a:solidFill>
                <a:sym typeface="Arial" charset="0"/>
                <a:hlinkClick r:id="rId4" tooltip="Peter Berger"/>
              </a:rPr>
              <a:t>Peter Berger</a:t>
            </a:r>
            <a:r>
              <a:rPr lang="en-GB" dirty="0" smtClean="0">
                <a:solidFill>
                  <a:srgbClr val="000000"/>
                </a:solidFill>
                <a:sym typeface="Arial" charset="0"/>
              </a:rPr>
              <a:t> and </a:t>
            </a:r>
            <a:r>
              <a:rPr lang="en-GB" dirty="0" smtClean="0">
                <a:solidFill>
                  <a:srgbClr val="000000"/>
                </a:solidFill>
                <a:sym typeface="Arial" charset="0"/>
                <a:hlinkClick r:id="rId5" tooltip="Thomas Luckmann"/>
              </a:rPr>
              <a:t>Thomas </a:t>
            </a:r>
            <a:r>
              <a:rPr lang="en-GB" dirty="0" err="1" smtClean="0">
                <a:solidFill>
                  <a:srgbClr val="000000"/>
                </a:solidFill>
                <a:sym typeface="Arial" charset="0"/>
                <a:hlinkClick r:id="rId5" tooltip="Thomas Luckmann"/>
              </a:rPr>
              <a:t>Luckmann</a:t>
            </a:r>
            <a:r>
              <a:rPr lang="en-GB" dirty="0" smtClean="0">
                <a:solidFill>
                  <a:srgbClr val="000000"/>
                </a:solidFill>
                <a:sym typeface="Arial" charset="0"/>
              </a:rPr>
              <a:t> : </a:t>
            </a:r>
            <a:r>
              <a:rPr lang="en-GB" i="1" dirty="0" smtClean="0">
                <a:solidFill>
                  <a:srgbClr val="000000"/>
                </a:solidFill>
                <a:sym typeface="Arial" charset="0"/>
                <a:hlinkClick r:id="rId6" tooltip="Todellisuuden sosiaalinen rakentuminen (sivua ei ole)"/>
              </a:rPr>
              <a:t>The Social Construction of Reality</a:t>
            </a:r>
            <a:r>
              <a:rPr lang="en-GB" dirty="0" smtClean="0">
                <a:solidFill>
                  <a:srgbClr val="000000"/>
                </a:solidFill>
                <a:sym typeface="Arial" charset="0"/>
              </a:rPr>
              <a:t>, which was published in 1966 and translated into Finnish in 1994. According to Berger and </a:t>
            </a:r>
            <a:r>
              <a:rPr lang="en-GB" dirty="0" err="1" smtClean="0">
                <a:solidFill>
                  <a:srgbClr val="000000"/>
                </a:solidFill>
                <a:sym typeface="Arial" charset="0"/>
              </a:rPr>
              <a:t>Luckmann</a:t>
            </a:r>
            <a:r>
              <a:rPr lang="en-GB" dirty="0" smtClean="0">
                <a:solidFill>
                  <a:srgbClr val="000000"/>
                </a:solidFill>
                <a:sym typeface="Arial" charset="0"/>
              </a:rPr>
              <a:t>, reality is a shared system of meaning constructed in social interaction, not a reflection of "genuine reality". This work remains important for today's social constructivism, and for example the study of </a:t>
            </a:r>
            <a:r>
              <a:rPr lang="en-GB" dirty="0" err="1" smtClean="0">
                <a:solidFill>
                  <a:srgbClr val="000000"/>
                </a:solidFill>
                <a:sym typeface="Arial" charset="0"/>
              </a:rPr>
              <a:t>narrativity</a:t>
            </a:r>
            <a:r>
              <a:rPr lang="en-GB" dirty="0" smtClean="0">
                <a:solidFill>
                  <a:srgbClr val="000000"/>
                </a:solidFill>
                <a:sym typeface="Arial" charset="0"/>
              </a:rPr>
              <a:t> and discourses have continued developing this tradition.</a:t>
            </a:r>
          </a:p>
          <a:p>
            <a:endParaRPr lang="fi-FI" dirty="0" smtClean="0"/>
          </a:p>
          <a:p>
            <a:r>
              <a:rPr lang="fi-FI" dirty="0" smtClean="0">
                <a:solidFill>
                  <a:srgbClr val="FF0000"/>
                </a:solidFill>
              </a:rPr>
              <a:t>Konstruktivistinen</a:t>
            </a:r>
            <a:r>
              <a:rPr lang="fi-FI" dirty="0" smtClean="0"/>
              <a:t> oppimiskäsitys:</a:t>
            </a:r>
            <a:br>
              <a:rPr lang="fi-FI" dirty="0" smtClean="0"/>
            </a:br>
            <a:r>
              <a:rPr lang="fi-FI" dirty="0" smtClean="0"/>
              <a:t>Ihminen on aktiivinen ja sosiaalinen tiedon käsittelijä</a:t>
            </a:r>
          </a:p>
          <a:p>
            <a:pPr marL="345028" indent="-345028">
              <a:buFont typeface="Arial" panose="020B0604020202020204" pitchFamily="34" charset="0"/>
              <a:buChar char="•"/>
            </a:pPr>
            <a:r>
              <a:rPr lang="fi-FI" b="0" dirty="0" smtClean="0"/>
              <a:t>Oppiminen perustuu aiempiin kokemuksiin ja tietoon</a:t>
            </a:r>
          </a:p>
          <a:p>
            <a:pPr marL="345028" indent="-345028">
              <a:buFont typeface="Arial" panose="020B0604020202020204" pitchFamily="34" charset="0"/>
              <a:buChar char="•"/>
            </a:pPr>
            <a:r>
              <a:rPr lang="fi-FI" b="0" dirty="0" smtClean="0"/>
              <a:t>Oppija rakentaa tietoa aktiivisesti yksilönä ja muiden kanssa yhdessä</a:t>
            </a:r>
          </a:p>
          <a:p>
            <a:pPr marL="345028" indent="-345028">
              <a:buFont typeface="Arial" panose="020B0604020202020204" pitchFamily="34" charset="0"/>
              <a:buChar char="•"/>
            </a:pPr>
            <a:r>
              <a:rPr lang="fi-FI" b="0" dirty="0" smtClean="0"/>
              <a:t>Tieto ja oppiminen on todellisuuden tulkintaa</a:t>
            </a:r>
          </a:p>
          <a:p>
            <a:pPr marL="345028" indent="-345028">
              <a:buFont typeface="Arial" panose="020B0604020202020204" pitchFamily="34" charset="0"/>
              <a:buChar char="•"/>
            </a:pPr>
            <a:r>
              <a:rPr lang="fi-FI" b="0" dirty="0" smtClean="0"/>
              <a:t>Jokainen oppija rakentaa erilaista tietoa samanlaisista tilanteista ja materiaalista</a:t>
            </a:r>
            <a:endParaRPr lang="fi-FI" dirty="0" smtClean="0"/>
          </a:p>
          <a:p>
            <a:endParaRPr lang="en-US" dirty="0" smtClean="0"/>
          </a:p>
          <a:p>
            <a:endParaRPr lang="fi-FI" dirty="0"/>
          </a:p>
          <a:p>
            <a:endParaRPr lang="fi-FI" dirty="0"/>
          </a:p>
          <a:p>
            <a:r>
              <a:rPr lang="fi-FI" dirty="0" smtClean="0">
                <a:solidFill>
                  <a:srgbClr val="FF0000"/>
                </a:solidFill>
              </a:rPr>
              <a:t>Konstruktivistinen</a:t>
            </a:r>
            <a:r>
              <a:rPr lang="fi-FI" dirty="0" smtClean="0"/>
              <a:t> oppimiskäsitys:</a:t>
            </a:r>
            <a:br>
              <a:rPr lang="fi-FI" dirty="0" smtClean="0"/>
            </a:br>
            <a:r>
              <a:rPr lang="fi-FI" dirty="0"/>
              <a:t>Ihminen on aktiivinen ja sosiaalinen tiedon käsittelijä</a:t>
            </a:r>
          </a:p>
          <a:p>
            <a:pPr marL="345028" indent="-345028">
              <a:buFont typeface="Arial" panose="020B0604020202020204" pitchFamily="34" charset="0"/>
              <a:buChar char="•"/>
            </a:pPr>
            <a:r>
              <a:rPr lang="fi-FI" b="0" dirty="0" smtClean="0"/>
              <a:t>Oppiminen perustuu aiempiin kokemuksiin ja tietoon</a:t>
            </a:r>
          </a:p>
          <a:p>
            <a:pPr marL="345028" indent="-345028">
              <a:buFont typeface="Arial" panose="020B0604020202020204" pitchFamily="34" charset="0"/>
              <a:buChar char="•"/>
            </a:pPr>
            <a:r>
              <a:rPr lang="fi-FI" b="0" dirty="0" smtClean="0"/>
              <a:t>Oppija rakentaa tietoa aktiivisesti yksilönä ja muiden kanssa yhdessä</a:t>
            </a:r>
          </a:p>
          <a:p>
            <a:pPr marL="345028" indent="-345028">
              <a:buFont typeface="Arial" panose="020B0604020202020204" pitchFamily="34" charset="0"/>
              <a:buChar char="•"/>
            </a:pPr>
            <a:r>
              <a:rPr lang="fi-FI" b="0" dirty="0" smtClean="0"/>
              <a:t>Tieto ja oppiminen on todellisuuden tulkintaa</a:t>
            </a:r>
          </a:p>
          <a:p>
            <a:pPr marL="345028" indent="-345028">
              <a:buFont typeface="Arial" panose="020B0604020202020204" pitchFamily="34" charset="0"/>
              <a:buChar char="•"/>
            </a:pPr>
            <a:r>
              <a:rPr lang="fi-FI" b="0" dirty="0" smtClean="0"/>
              <a:t>Jokainen oppija rakentaa erilaista tietoa samanlaisista tilanteista ja materiaalista</a:t>
            </a:r>
            <a:endParaRPr lang="fi-FI" dirty="0" smtClean="0"/>
          </a:p>
          <a:p>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35</a:t>
            </a:fld>
            <a:endParaRPr lang="fi-FI"/>
          </a:p>
        </p:txBody>
      </p:sp>
    </p:spTree>
    <p:extLst>
      <p:ext uri="{BB962C8B-B14F-4D97-AF65-F5344CB8AC3E}">
        <p14:creationId xmlns:p14="http://schemas.microsoft.com/office/powerpoint/2010/main" val="1725939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804863"/>
            <a:ext cx="6434137" cy="4021137"/>
          </a:xfrm>
        </p:spPr>
      </p:sp>
      <p:sp>
        <p:nvSpPr>
          <p:cNvPr id="3" name="Notes Placeholder 2"/>
          <p:cNvSpPr>
            <a:spLocks noGrp="1"/>
          </p:cNvSpPr>
          <p:nvPr>
            <p:ph type="body" idx="1"/>
          </p:nvPr>
        </p:nvSpPr>
        <p:spPr/>
        <p:txBody>
          <a:bodyPr/>
          <a:lstStyle/>
          <a:p>
            <a:r>
              <a:rPr lang="fi-FI" dirty="0" smtClean="0"/>
              <a:t>13.30-</a:t>
            </a:r>
            <a:r>
              <a:rPr lang="fi-FI" b="1" dirty="0" smtClean="0"/>
              <a:t>13.50</a:t>
            </a:r>
            <a:r>
              <a:rPr lang="fi-FI" baseline="0" dirty="0" smtClean="0"/>
              <a:t> Maire </a:t>
            </a:r>
          </a:p>
          <a:p>
            <a:endParaRPr lang="fi-FI" baseline="0" dirty="0" smtClean="0"/>
          </a:p>
          <a:p>
            <a:r>
              <a:rPr lang="en-US" dirty="0" smtClean="0">
                <a:effectLst/>
              </a:rPr>
              <a:t>it also relates to the physical premises</a:t>
            </a:r>
            <a:endParaRPr lang="en-US" dirty="0"/>
          </a:p>
        </p:txBody>
      </p:sp>
      <p:sp>
        <p:nvSpPr>
          <p:cNvPr id="4" name="Slide Number Placeholder 3"/>
          <p:cNvSpPr>
            <a:spLocks noGrp="1"/>
          </p:cNvSpPr>
          <p:nvPr>
            <p:ph type="sldNum" sz="quarter" idx="10"/>
          </p:nvPr>
        </p:nvSpPr>
        <p:spPr/>
        <p:txBody>
          <a:bodyPr/>
          <a:lstStyle/>
          <a:p>
            <a:pPr>
              <a:defRPr/>
            </a:pPr>
            <a:fld id="{BB556A9C-6FBB-4827-B6A0-7BF52B16C55C}" type="slidenum">
              <a:rPr lang="fi-FI" smtClean="0">
                <a:solidFill>
                  <a:prstClr val="black"/>
                </a:solidFill>
              </a:rPr>
              <a:pPr>
                <a:defRPr/>
              </a:pPr>
              <a:t>37</a:t>
            </a:fld>
            <a:endParaRPr lang="fi-FI" dirty="0">
              <a:solidFill>
                <a:prstClr val="black"/>
              </a:solidFill>
            </a:endParaRPr>
          </a:p>
        </p:txBody>
      </p:sp>
    </p:spTree>
    <p:extLst>
      <p:ext uri="{BB962C8B-B14F-4D97-AF65-F5344CB8AC3E}">
        <p14:creationId xmlns:p14="http://schemas.microsoft.com/office/powerpoint/2010/main" val="2331988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13.30</a:t>
            </a:r>
            <a:r>
              <a:rPr lang="fi-FI" baseline="0" dirty="0" smtClean="0"/>
              <a:t> </a:t>
            </a:r>
            <a:r>
              <a:rPr lang="fi-FI" dirty="0" smtClean="0"/>
              <a:t>saakka </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39</a:t>
            </a:fld>
            <a:endParaRPr lang="fi-FI"/>
          </a:p>
        </p:txBody>
      </p:sp>
    </p:spTree>
    <p:extLst>
      <p:ext uri="{BB962C8B-B14F-4D97-AF65-F5344CB8AC3E}">
        <p14:creationId xmlns:p14="http://schemas.microsoft.com/office/powerpoint/2010/main" val="3173215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804863"/>
            <a:ext cx="6434137" cy="4021137"/>
          </a:xfrm>
        </p:spPr>
      </p:sp>
      <p:sp>
        <p:nvSpPr>
          <p:cNvPr id="3" name="Notes Placeholder 2"/>
          <p:cNvSpPr>
            <a:spLocks noGrp="1"/>
          </p:cNvSpPr>
          <p:nvPr>
            <p:ph type="body" idx="1"/>
          </p:nvPr>
        </p:nvSpPr>
        <p:spPr/>
        <p:txBody>
          <a:bodyPr/>
          <a:lstStyle/>
          <a:p>
            <a:r>
              <a:rPr lang="fi-FI" dirty="0" smtClean="0"/>
              <a:t>Klo 15.10 </a:t>
            </a:r>
          </a:p>
          <a:p>
            <a:endParaRPr lang="fi-FI" baseline="0" dirty="0" smtClean="0"/>
          </a:p>
          <a:p>
            <a:r>
              <a:rPr lang="fi-FI" baseline="0" dirty="0" smtClean="0"/>
              <a:t>Maire </a:t>
            </a:r>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40</a:t>
            </a:fld>
            <a:endParaRPr lang="fi-FI"/>
          </a:p>
        </p:txBody>
      </p:sp>
    </p:spTree>
    <p:extLst>
      <p:ext uri="{BB962C8B-B14F-4D97-AF65-F5344CB8AC3E}">
        <p14:creationId xmlns:p14="http://schemas.microsoft.com/office/powerpoint/2010/main" val="651902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41</a:t>
            </a:fld>
            <a:endParaRPr lang="fi-FI"/>
          </a:p>
        </p:txBody>
      </p:sp>
    </p:spTree>
    <p:extLst>
      <p:ext uri="{BB962C8B-B14F-4D97-AF65-F5344CB8AC3E}">
        <p14:creationId xmlns:p14="http://schemas.microsoft.com/office/powerpoint/2010/main" val="3154838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Päivi </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43</a:t>
            </a:fld>
            <a:endParaRPr lang="fi-FI"/>
          </a:p>
        </p:txBody>
      </p:sp>
    </p:spTree>
    <p:extLst>
      <p:ext uri="{BB962C8B-B14F-4D97-AF65-F5344CB8AC3E}">
        <p14:creationId xmlns:p14="http://schemas.microsoft.com/office/powerpoint/2010/main" val="916157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Maire </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46</a:t>
            </a:fld>
            <a:endParaRPr lang="fi-FI"/>
          </a:p>
        </p:txBody>
      </p:sp>
    </p:spTree>
    <p:extLst>
      <p:ext uri="{BB962C8B-B14F-4D97-AF65-F5344CB8AC3E}">
        <p14:creationId xmlns:p14="http://schemas.microsoft.com/office/powerpoint/2010/main" val="353681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No </a:t>
            </a:r>
            <a:r>
              <a:rPr lang="fi-FI" dirty="0" err="1" smtClean="0"/>
              <a:t>certificates</a:t>
            </a:r>
            <a:r>
              <a:rPr lang="fi-FI" dirty="0" smtClean="0"/>
              <a:t> </a:t>
            </a:r>
            <a:r>
              <a:rPr lang="fi-FI" dirty="0" err="1" smtClean="0"/>
              <a:t>anymore</a:t>
            </a:r>
            <a:endParaRPr lang="fi-FI" dirty="0" smtClean="0"/>
          </a:p>
          <a:p>
            <a:r>
              <a:rPr lang="fi-FI" dirty="0" err="1" smtClean="0"/>
              <a:t>After</a:t>
            </a:r>
            <a:r>
              <a:rPr lang="fi-FI" baseline="0" dirty="0" smtClean="0"/>
              <a:t> </a:t>
            </a:r>
            <a:r>
              <a:rPr lang="fi-FI" baseline="0" dirty="0" err="1" smtClean="0"/>
              <a:t>the</a:t>
            </a:r>
            <a:r>
              <a:rPr lang="fi-FI" baseline="0" dirty="0" smtClean="0"/>
              <a:t> </a:t>
            </a:r>
            <a:r>
              <a:rPr lang="fi-FI" baseline="0" dirty="0" err="1" smtClean="0"/>
              <a:t>course</a:t>
            </a:r>
            <a:r>
              <a:rPr lang="fi-FI" baseline="0" dirty="0" smtClean="0"/>
              <a:t> </a:t>
            </a:r>
            <a:r>
              <a:rPr lang="fi-FI" baseline="0" dirty="0" err="1" smtClean="0"/>
              <a:t>tacher</a:t>
            </a:r>
            <a:r>
              <a:rPr lang="fi-FI" baseline="0" dirty="0" smtClean="0"/>
              <a:t> in </a:t>
            </a:r>
            <a:r>
              <a:rPr lang="fi-FI" baseline="0" dirty="0" err="1" smtClean="0"/>
              <a:t>charge</a:t>
            </a:r>
            <a:r>
              <a:rPr lang="fi-FI" baseline="0" dirty="0" smtClean="0"/>
              <a:t> </a:t>
            </a:r>
            <a:r>
              <a:rPr lang="fi-FI" baseline="0" dirty="0" err="1" smtClean="0"/>
              <a:t>will</a:t>
            </a:r>
            <a:r>
              <a:rPr lang="fi-FI" baseline="0" dirty="0" smtClean="0"/>
              <a:t> </a:t>
            </a:r>
            <a:r>
              <a:rPr lang="fi-FI" baseline="0" dirty="0" err="1" smtClean="0"/>
              <a:t>ask</a:t>
            </a:r>
            <a:r>
              <a:rPr lang="fi-FI" baseline="0" dirty="0" smtClean="0"/>
              <a:t> </a:t>
            </a:r>
            <a:r>
              <a:rPr lang="fi-FI" baseline="0" dirty="0" err="1" smtClean="0"/>
              <a:t>learning</a:t>
            </a:r>
            <a:r>
              <a:rPr lang="fi-FI" baseline="0" dirty="0" smtClean="0"/>
              <a:t> </a:t>
            </a:r>
            <a:r>
              <a:rPr lang="fi-FI" baseline="0" dirty="0" err="1" smtClean="0"/>
              <a:t>service</a:t>
            </a:r>
            <a:r>
              <a:rPr lang="fi-FI" baseline="0" dirty="0" smtClean="0"/>
              <a:t> </a:t>
            </a:r>
            <a:r>
              <a:rPr lang="fi-FI" baseline="0" dirty="0" err="1" smtClean="0"/>
              <a:t>staff</a:t>
            </a:r>
            <a:r>
              <a:rPr lang="fi-FI" baseline="0" dirty="0" smtClean="0"/>
              <a:t> to </a:t>
            </a:r>
            <a:r>
              <a:rPr lang="en-US" dirty="0" smtClean="0">
                <a:effectLst/>
              </a:rPr>
              <a:t>register the grade results to </a:t>
            </a:r>
            <a:r>
              <a:rPr lang="en-US" dirty="0" err="1" smtClean="0">
                <a:effectLst/>
              </a:rPr>
              <a:t>Oodi</a:t>
            </a:r>
            <a:r>
              <a:rPr lang="en-US" dirty="0" smtClean="0">
                <a:effectLst/>
              </a:rPr>
              <a:t>, where </a:t>
            </a:r>
            <a:r>
              <a:rPr lang="en-US" dirty="0" err="1" smtClean="0">
                <a:effectLst/>
              </a:rPr>
              <a:t>youj</a:t>
            </a:r>
            <a:r>
              <a:rPr lang="en-US" dirty="0" smtClean="0">
                <a:effectLst/>
              </a:rPr>
              <a:t> can see them or ask for a transcript of study record. </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5</a:t>
            </a:fld>
            <a:endParaRPr lang="fi-FI"/>
          </a:p>
        </p:txBody>
      </p:sp>
    </p:spTree>
    <p:extLst>
      <p:ext uri="{BB962C8B-B14F-4D97-AF65-F5344CB8AC3E}">
        <p14:creationId xmlns:p14="http://schemas.microsoft.com/office/powerpoint/2010/main" val="3991351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15.20-15.30</a:t>
            </a:r>
            <a:endParaRPr lang="fi-FI" dirty="0"/>
          </a:p>
        </p:txBody>
      </p:sp>
      <p:sp>
        <p:nvSpPr>
          <p:cNvPr id="4" name="Slide Number Placeholder 3"/>
          <p:cNvSpPr>
            <a:spLocks noGrp="1"/>
          </p:cNvSpPr>
          <p:nvPr>
            <p:ph type="sldNum" sz="quarter" idx="10"/>
          </p:nvPr>
        </p:nvSpPr>
        <p:spPr/>
        <p:txBody>
          <a:bodyPr/>
          <a:lstStyle/>
          <a:p>
            <a:fld id="{12F45378-F872-439D-90CF-AAF8EDF609CF}" type="slidenum">
              <a:rPr lang="fi-FI" smtClean="0"/>
              <a:pPr/>
              <a:t>47</a:t>
            </a:fld>
            <a:endParaRPr lang="fi-FI"/>
          </a:p>
        </p:txBody>
      </p:sp>
    </p:spTree>
    <p:extLst>
      <p:ext uri="{BB962C8B-B14F-4D97-AF65-F5344CB8AC3E}">
        <p14:creationId xmlns:p14="http://schemas.microsoft.com/office/powerpoint/2010/main" val="119424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8116">
              <a:defRPr/>
            </a:pPr>
            <a:endParaRPr lang="fi-FI" b="0" dirty="0" smtClean="0"/>
          </a:p>
          <a:p>
            <a:pPr defTabSz="438116">
              <a:defRPr/>
            </a:pPr>
            <a:r>
              <a:rPr lang="fi-FI" b="0" dirty="0" smtClean="0"/>
              <a:t>Maire hyöty: tulee kirjattua Aallon systeemiin (osaaminen tunnistetaan ja tunnustetaan)</a:t>
            </a:r>
          </a:p>
          <a:p>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solidFill>
                  <a:prstClr val="black"/>
                </a:solidFill>
              </a:rPr>
              <a:pPr>
                <a:defRPr/>
              </a:pPr>
              <a:t>6</a:t>
            </a:fld>
            <a:endParaRPr lang="fi-FI">
              <a:solidFill>
                <a:prstClr val="black"/>
              </a:solidFill>
            </a:endParaRPr>
          </a:p>
        </p:txBody>
      </p:sp>
    </p:spTree>
    <p:extLst>
      <p:ext uri="{BB962C8B-B14F-4D97-AF65-F5344CB8AC3E}">
        <p14:creationId xmlns:p14="http://schemas.microsoft.com/office/powerpoint/2010/main" val="320932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7</a:t>
            </a:fld>
            <a:endParaRPr lang="fi-FI"/>
          </a:p>
        </p:txBody>
      </p:sp>
    </p:spTree>
    <p:extLst>
      <p:ext uri="{BB962C8B-B14F-4D97-AF65-F5344CB8AC3E}">
        <p14:creationId xmlns:p14="http://schemas.microsoft.com/office/powerpoint/2010/main" val="68804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5632" indent="-275632">
              <a:buFont typeface="Arial" panose="020B0604020202020204" pitchFamily="34" charset="0"/>
              <a:buChar char="•"/>
            </a:pPr>
            <a:r>
              <a:rPr lang="fi-FI" dirty="0" smtClean="0"/>
              <a:t>Päivi </a:t>
            </a:r>
          </a:p>
          <a:p>
            <a:pPr marL="275632" indent="-275632">
              <a:buFont typeface="Arial" panose="020B0604020202020204" pitchFamily="34" charset="0"/>
              <a:buChar char="•"/>
            </a:pPr>
            <a:endParaRPr lang="fi-FI" dirty="0" smtClean="0"/>
          </a:p>
          <a:p>
            <a:pPr marL="275632" indent="-275632">
              <a:buFont typeface="Arial" panose="020B0604020202020204" pitchFamily="34" charset="0"/>
              <a:buChar char="•"/>
            </a:pPr>
            <a:r>
              <a:rPr lang="fi-FI" dirty="0" smtClean="0"/>
              <a:t>Oman </a:t>
            </a:r>
            <a:r>
              <a:rPr lang="fi-FI" dirty="0"/>
              <a:t>alan asiantuntijuuden ja pedagogisen asiantuntijuuden yhdistäminen</a:t>
            </a:r>
          </a:p>
          <a:p>
            <a:pPr marL="275632" indent="-275632">
              <a:buFont typeface="Arial" panose="020B0604020202020204" pitchFamily="34" charset="0"/>
              <a:buChar char="•"/>
            </a:pPr>
            <a:r>
              <a:rPr lang="fi-FI" dirty="0"/>
              <a:t>Verkostoituminen ja kokemusten jakaminen</a:t>
            </a:r>
          </a:p>
          <a:p>
            <a:pPr marL="275632" indent="-275632">
              <a:buFont typeface="Arial" panose="020B0604020202020204" pitchFamily="34" charset="0"/>
              <a:buChar char="•"/>
            </a:pPr>
            <a:r>
              <a:rPr lang="fi-FI" dirty="0"/>
              <a:t>Tietoisuuden syventäminen omasta toiminnasta ja ajattelusta opettajana </a:t>
            </a:r>
          </a:p>
          <a:p>
            <a:pPr marL="275632" indent="-275632">
              <a:buFont typeface="Arial" panose="020B0604020202020204" pitchFamily="34" charset="0"/>
              <a:buChar char="•"/>
            </a:pPr>
            <a:r>
              <a:rPr lang="fi-FI" dirty="0"/>
              <a:t>Itselle sopivien opetusmuotojen ja -tapojen kehittäminen</a:t>
            </a:r>
          </a:p>
          <a:p>
            <a:pPr marL="275632" indent="-275632">
              <a:buFont typeface="Arial" panose="020B0604020202020204" pitchFamily="34" charset="0"/>
              <a:buChar char="•"/>
            </a:pPr>
            <a:r>
              <a:rPr lang="fi-FI" dirty="0"/>
              <a:t>Ammatillinen kehittyminen ja uralla etenemisen tukeminen</a:t>
            </a:r>
          </a:p>
          <a:p>
            <a:endParaRPr lang="fi-FI"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8</a:t>
            </a:fld>
            <a:endParaRPr lang="fi-FI"/>
          </a:p>
        </p:txBody>
      </p:sp>
    </p:spTree>
    <p:extLst>
      <p:ext uri="{BB962C8B-B14F-4D97-AF65-F5344CB8AC3E}">
        <p14:creationId xmlns:p14="http://schemas.microsoft.com/office/powerpoint/2010/main" val="3062082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Päivi </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9</a:t>
            </a:fld>
            <a:endParaRPr lang="fi-FI"/>
          </a:p>
        </p:txBody>
      </p:sp>
    </p:spTree>
    <p:extLst>
      <p:ext uri="{BB962C8B-B14F-4D97-AF65-F5344CB8AC3E}">
        <p14:creationId xmlns:p14="http://schemas.microsoft.com/office/powerpoint/2010/main" val="386782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Maire</a:t>
            </a:r>
            <a:r>
              <a:rPr lang="fi-FI" baseline="0" dirty="0" smtClean="0"/>
              <a:t> </a:t>
            </a:r>
          </a:p>
          <a:p>
            <a:r>
              <a:rPr lang="en-US" dirty="0" smtClean="0">
                <a:effectLst/>
              </a:rPr>
              <a:t>what kind of thoughts arose</a:t>
            </a:r>
          </a:p>
          <a:p>
            <a:r>
              <a:rPr lang="en-US" dirty="0" smtClean="0">
                <a:effectLst/>
              </a:rPr>
              <a:t>we do not have unnecessary tasks</a:t>
            </a:r>
          </a:p>
          <a:p>
            <a:r>
              <a:rPr lang="en-US" dirty="0" smtClean="0">
                <a:effectLst/>
              </a:rPr>
              <a:t>Each</a:t>
            </a:r>
            <a:r>
              <a:rPr lang="en-US" baseline="0" dirty="0" smtClean="0">
                <a:effectLst/>
              </a:rPr>
              <a:t> activity</a:t>
            </a:r>
            <a:r>
              <a:rPr lang="en-US" dirty="0" smtClean="0">
                <a:effectLst/>
              </a:rPr>
              <a:t> will benefit the formation of your own approach to learning and teaching and to develop</a:t>
            </a:r>
            <a:r>
              <a:rPr lang="en-US" baseline="0" dirty="0" smtClean="0">
                <a:effectLst/>
              </a:rPr>
              <a:t> your own </a:t>
            </a:r>
            <a:r>
              <a:rPr lang="en-US" baseline="0" dirty="0" err="1" smtClean="0">
                <a:effectLst/>
              </a:rPr>
              <a:t>teachership</a:t>
            </a:r>
            <a:r>
              <a:rPr lang="en-US" baseline="0"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10</a:t>
            </a:fld>
            <a:endParaRPr lang="fi-FI"/>
          </a:p>
        </p:txBody>
      </p:sp>
    </p:spTree>
    <p:extLst>
      <p:ext uri="{BB962C8B-B14F-4D97-AF65-F5344CB8AC3E}">
        <p14:creationId xmlns:p14="http://schemas.microsoft.com/office/powerpoint/2010/main" val="4006958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25413" y="803275"/>
            <a:ext cx="6430962" cy="4019550"/>
          </a:xfrm>
        </p:spPr>
      </p:sp>
      <p:sp>
        <p:nvSpPr>
          <p:cNvPr id="3" name="Huomautusten paikkamerkki 2"/>
          <p:cNvSpPr>
            <a:spLocks noGrp="1"/>
          </p:cNvSpPr>
          <p:nvPr>
            <p:ph type="body" idx="1"/>
          </p:nvPr>
        </p:nvSpPr>
        <p:spPr/>
        <p:txBody>
          <a:bodyPr>
            <a:normAutofit fontScale="25000" lnSpcReduction="20000"/>
          </a:bodyPr>
          <a:lstStyle/>
          <a:p>
            <a:pPr marL="383461" indent="-383461">
              <a:buFont typeface="Arial" panose="020B0604020202020204" pitchFamily="34" charset="0"/>
              <a:buChar char="•"/>
            </a:pPr>
            <a:r>
              <a:rPr lang="fi-FI" sz="2300" dirty="0"/>
              <a:t>Päivi </a:t>
            </a:r>
          </a:p>
          <a:p>
            <a:pPr marL="345129" indent="-345129">
              <a:buFont typeface="Arial" panose="020B0604020202020204" pitchFamily="34" charset="0"/>
              <a:buChar char="•"/>
            </a:pPr>
            <a:r>
              <a:rPr lang="en-US" sz="2400" dirty="0"/>
              <a:t>Theories of learning, approaches to teaching and learning</a:t>
            </a:r>
          </a:p>
          <a:p>
            <a:pPr marL="345129" indent="-345129">
              <a:buFont typeface="Arial" panose="020B0604020202020204" pitchFamily="34" charset="0"/>
              <a:buChar char="•"/>
            </a:pPr>
            <a:r>
              <a:rPr lang="en-US" sz="2400" dirty="0"/>
              <a:t>Evaluation and quality as a part of teaching development</a:t>
            </a:r>
          </a:p>
          <a:p>
            <a:pPr marL="345129" indent="-345129">
              <a:buFont typeface="Arial" panose="020B0604020202020204" pitchFamily="34" charset="0"/>
              <a:buChar char="•"/>
            </a:pPr>
            <a:r>
              <a:rPr lang="en-US" sz="2400" dirty="0"/>
              <a:t>Societal dimensions associated with teaching at universities</a:t>
            </a:r>
          </a:p>
          <a:p>
            <a:pPr marL="345129" indent="-345129">
              <a:buFont typeface="Arial" panose="020B0604020202020204" pitchFamily="34" charset="0"/>
              <a:buChar char="•"/>
            </a:pPr>
            <a:r>
              <a:rPr lang="en-US" sz="2400" dirty="0"/>
              <a:t>Future outlooks related to teaching in disciplines</a:t>
            </a:r>
          </a:p>
          <a:p>
            <a:pPr marL="345129" indent="-345129">
              <a:buFont typeface="Arial" panose="020B0604020202020204" pitchFamily="34" charset="0"/>
              <a:buChar char="•"/>
            </a:pPr>
            <a:r>
              <a:rPr lang="en-US" sz="2400" dirty="0"/>
              <a:t>Individual development as a teacher</a:t>
            </a:r>
          </a:p>
          <a:p>
            <a:endParaRPr lang="en-US" sz="2400" dirty="0"/>
          </a:p>
          <a:p>
            <a:pPr marL="383461" indent="-383461">
              <a:buFont typeface="Arial" panose="020B0604020202020204" pitchFamily="34" charset="0"/>
              <a:buChar char="•"/>
            </a:pPr>
            <a:endParaRPr lang="fi-FI" sz="2300" dirty="0"/>
          </a:p>
          <a:p>
            <a:pPr marL="383461" indent="-383461">
              <a:buFont typeface="Arial" panose="020B0604020202020204" pitchFamily="34" charset="0"/>
              <a:buChar char="•"/>
            </a:pPr>
            <a:endParaRPr lang="fi-FI" sz="2300" dirty="0"/>
          </a:p>
          <a:p>
            <a:pPr marL="383461" indent="-383461">
              <a:buFont typeface="Arial" panose="020B0604020202020204" pitchFamily="34" charset="0"/>
              <a:buChar char="•"/>
            </a:pPr>
            <a:r>
              <a:rPr lang="fi-FI" sz="2300" dirty="0" err="1"/>
              <a:t>Know</a:t>
            </a:r>
            <a:r>
              <a:rPr lang="fi-FI" sz="2300" dirty="0"/>
              <a:t> </a:t>
            </a:r>
            <a:r>
              <a:rPr lang="fi-FI" sz="2300" dirty="0" err="1"/>
              <a:t>other</a:t>
            </a:r>
            <a:r>
              <a:rPr lang="fi-FI" sz="2300" dirty="0"/>
              <a:t> </a:t>
            </a:r>
            <a:r>
              <a:rPr lang="fi-FI" sz="2300" dirty="0" err="1"/>
              <a:t>participants</a:t>
            </a:r>
            <a:r>
              <a:rPr lang="fi-FI" sz="2300" dirty="0"/>
              <a:t> and </a:t>
            </a:r>
            <a:r>
              <a:rPr lang="fi-FI" sz="2300" dirty="0" err="1"/>
              <a:t>you</a:t>
            </a:r>
            <a:r>
              <a:rPr lang="fi-FI" sz="2300" dirty="0"/>
              <a:t> </a:t>
            </a:r>
            <a:r>
              <a:rPr lang="fi-FI" sz="2300" dirty="0" err="1"/>
              <a:t>have</a:t>
            </a:r>
            <a:r>
              <a:rPr lang="fi-FI" sz="2300" dirty="0"/>
              <a:t> </a:t>
            </a:r>
            <a:r>
              <a:rPr lang="fi-FI" sz="2300" dirty="0" err="1"/>
              <a:t>familiarized</a:t>
            </a:r>
            <a:r>
              <a:rPr lang="fi-FI" sz="2300" dirty="0"/>
              <a:t> </a:t>
            </a:r>
            <a:r>
              <a:rPr lang="fi-FI" sz="2300" dirty="0" err="1"/>
              <a:t>yourself</a:t>
            </a:r>
            <a:r>
              <a:rPr lang="fi-FI" sz="2300" dirty="0"/>
              <a:t> </a:t>
            </a:r>
            <a:r>
              <a:rPr lang="fi-FI" sz="2300" dirty="0" err="1"/>
              <a:t>with</a:t>
            </a:r>
            <a:r>
              <a:rPr lang="fi-FI" sz="2300" dirty="0"/>
              <a:t> </a:t>
            </a:r>
            <a:r>
              <a:rPr lang="fi-FI" sz="2300" dirty="0" err="1"/>
              <a:t>the</a:t>
            </a:r>
            <a:r>
              <a:rPr lang="fi-FI" sz="2300" dirty="0"/>
              <a:t> </a:t>
            </a:r>
            <a:r>
              <a:rPr lang="fi-FI" sz="2300" dirty="0" err="1"/>
              <a:t>course</a:t>
            </a:r>
            <a:r>
              <a:rPr lang="fi-FI" sz="2300" dirty="0"/>
              <a:t> and </a:t>
            </a:r>
            <a:r>
              <a:rPr lang="fi-FI" sz="2300" dirty="0" err="1"/>
              <a:t>working</a:t>
            </a:r>
            <a:r>
              <a:rPr lang="fi-FI" sz="2300" dirty="0"/>
              <a:t> </a:t>
            </a:r>
            <a:r>
              <a:rPr lang="fi-FI" sz="2300" dirty="0" err="1"/>
              <a:t>methods</a:t>
            </a:r>
            <a:endParaRPr lang="fi-FI" sz="2300" dirty="0"/>
          </a:p>
          <a:p>
            <a:pPr marL="383461" indent="-383461">
              <a:buFont typeface="Arial" panose="020B0604020202020204" pitchFamily="34" charset="0"/>
              <a:buChar char="•"/>
            </a:pPr>
            <a:r>
              <a:rPr lang="fi-FI" sz="2300" dirty="0" err="1"/>
              <a:t>Are</a:t>
            </a:r>
            <a:r>
              <a:rPr lang="fi-FI" sz="2300" dirty="0"/>
              <a:t> </a:t>
            </a:r>
            <a:r>
              <a:rPr lang="fi-FI" sz="2300" dirty="0" err="1"/>
              <a:t>able</a:t>
            </a:r>
            <a:r>
              <a:rPr lang="fi-FI" sz="2300" dirty="0"/>
              <a:t> to </a:t>
            </a:r>
            <a:r>
              <a:rPr lang="fi-FI" sz="2300" dirty="0" err="1"/>
              <a:t>indentify</a:t>
            </a:r>
            <a:r>
              <a:rPr lang="fi-FI" sz="2300" dirty="0"/>
              <a:t>: 	</a:t>
            </a:r>
          </a:p>
          <a:p>
            <a:pPr marL="582740" lvl="1" indent="-383461">
              <a:buFont typeface="Arial" panose="020B0604020202020204" pitchFamily="34" charset="0"/>
              <a:buChar char="•"/>
            </a:pPr>
            <a:r>
              <a:rPr lang="fi-FI" dirty="0" err="1" smtClean="0"/>
              <a:t>different</a:t>
            </a:r>
            <a:r>
              <a:rPr lang="fi-FI" dirty="0" smtClean="0"/>
              <a:t> </a:t>
            </a:r>
            <a:r>
              <a:rPr lang="fi-FI" dirty="0" err="1" smtClean="0"/>
              <a:t>learning</a:t>
            </a:r>
            <a:r>
              <a:rPr lang="fi-FI" dirty="0" smtClean="0"/>
              <a:t> </a:t>
            </a:r>
            <a:r>
              <a:rPr lang="fi-FI" dirty="0" err="1" smtClean="0"/>
              <a:t>theories</a:t>
            </a:r>
            <a:r>
              <a:rPr lang="fi-FI" dirty="0" smtClean="0"/>
              <a:t>, </a:t>
            </a:r>
          </a:p>
          <a:p>
            <a:pPr marL="582740" lvl="1" indent="-383461">
              <a:buFont typeface="Arial" panose="020B0604020202020204" pitchFamily="34" charset="0"/>
              <a:buChar char="•"/>
            </a:pPr>
            <a:r>
              <a:rPr lang="fi-FI" dirty="0" err="1" smtClean="0"/>
              <a:t>how</a:t>
            </a:r>
            <a:r>
              <a:rPr lang="fi-FI" dirty="0" smtClean="0"/>
              <a:t> </a:t>
            </a:r>
            <a:r>
              <a:rPr lang="fi-FI" dirty="0" err="1" smtClean="0"/>
              <a:t>learning</a:t>
            </a:r>
            <a:r>
              <a:rPr lang="fi-FI" dirty="0" smtClean="0"/>
              <a:t> </a:t>
            </a:r>
            <a:r>
              <a:rPr lang="fi-FI" dirty="0" err="1" smtClean="0"/>
              <a:t>theories</a:t>
            </a:r>
            <a:r>
              <a:rPr lang="fi-FI" dirty="0" smtClean="0"/>
              <a:t> </a:t>
            </a:r>
            <a:r>
              <a:rPr lang="fi-FI" dirty="0" err="1" smtClean="0"/>
              <a:t>are</a:t>
            </a:r>
            <a:r>
              <a:rPr lang="fi-FI" dirty="0" smtClean="0"/>
              <a:t> </a:t>
            </a:r>
            <a:r>
              <a:rPr lang="fi-FI" dirty="0" err="1" smtClean="0"/>
              <a:t>applied</a:t>
            </a:r>
            <a:r>
              <a:rPr lang="fi-FI" dirty="0" smtClean="0"/>
              <a:t> in </a:t>
            </a:r>
            <a:r>
              <a:rPr lang="fi-FI" dirty="0" err="1" smtClean="0"/>
              <a:t>teaching</a:t>
            </a:r>
            <a:r>
              <a:rPr lang="fi-FI" dirty="0" smtClean="0"/>
              <a:t> </a:t>
            </a:r>
            <a:r>
              <a:rPr lang="fi-FI" dirty="0" err="1" smtClean="0"/>
              <a:t>situations</a:t>
            </a:r>
            <a:r>
              <a:rPr lang="fi-FI" dirty="0" smtClean="0"/>
              <a:t>.</a:t>
            </a:r>
          </a:p>
          <a:p>
            <a:pPr marL="460172" lvl="1" defTabSz="460172">
              <a:spcBef>
                <a:spcPts val="1087"/>
              </a:spcBef>
              <a:spcAft>
                <a:spcPts val="604"/>
              </a:spcAft>
              <a:defRPr/>
            </a:pPr>
            <a:endParaRPr lang="en-GB" sz="1600" dirty="0"/>
          </a:p>
          <a:p>
            <a:pPr marL="460172" lvl="1" defTabSz="460172">
              <a:spcBef>
                <a:spcPts val="1087"/>
              </a:spcBef>
              <a:spcAft>
                <a:spcPts val="604"/>
              </a:spcAft>
              <a:defRPr/>
            </a:pPr>
            <a:endParaRPr lang="en-GB" sz="1600" dirty="0"/>
          </a:p>
          <a:p>
            <a:pPr marL="460172" lvl="1" defTabSz="460172">
              <a:spcBef>
                <a:spcPts val="1087"/>
              </a:spcBef>
              <a:spcAft>
                <a:spcPts val="604"/>
              </a:spcAft>
              <a:defRPr/>
            </a:pPr>
            <a:endParaRPr lang="en-GB" sz="1600" dirty="0"/>
          </a:p>
          <a:p>
            <a:pPr marL="460172" lvl="1" defTabSz="460172">
              <a:spcBef>
                <a:spcPts val="1087"/>
              </a:spcBef>
              <a:spcAft>
                <a:spcPts val="604"/>
              </a:spcAft>
              <a:defRPr/>
            </a:pPr>
            <a:r>
              <a:rPr lang="en-GB" sz="1600" dirty="0" err="1"/>
              <a:t>Tää</a:t>
            </a:r>
            <a:r>
              <a:rPr lang="en-GB" sz="1600" dirty="0"/>
              <a:t> </a:t>
            </a:r>
            <a:r>
              <a:rPr lang="en-GB" sz="1600" dirty="0" err="1"/>
              <a:t>olis</a:t>
            </a:r>
            <a:r>
              <a:rPr lang="en-GB" sz="1600" dirty="0"/>
              <a:t> </a:t>
            </a:r>
            <a:r>
              <a:rPr lang="en-GB" sz="1600" dirty="0" err="1"/>
              <a:t>kivat</a:t>
            </a:r>
            <a:r>
              <a:rPr lang="en-GB" sz="1600" dirty="0"/>
              <a:t> tapa </a:t>
            </a:r>
            <a:r>
              <a:rPr lang="en-GB" sz="1600" dirty="0" err="1"/>
              <a:t>esittää</a:t>
            </a:r>
            <a:r>
              <a:rPr lang="en-GB" sz="1600" dirty="0"/>
              <a:t> </a:t>
            </a:r>
            <a:r>
              <a:rPr lang="en-GB" sz="1600" dirty="0" err="1"/>
              <a:t>sisällöt</a:t>
            </a:r>
            <a:endParaRPr lang="en-GB" sz="1600" dirty="0"/>
          </a:p>
          <a:p>
            <a:pPr marL="747779" lvl="1" indent="-287607" defTabSz="460172">
              <a:spcBef>
                <a:spcPts val="1087"/>
              </a:spcBef>
              <a:spcAft>
                <a:spcPts val="604"/>
              </a:spcAft>
              <a:buFont typeface="Arial" panose="020B0604020202020204" pitchFamily="34" charset="0"/>
              <a:buChar char="•"/>
              <a:defRPr/>
            </a:pPr>
            <a:r>
              <a:rPr lang="en-GB" sz="1600" dirty="0"/>
              <a:t>Feedback</a:t>
            </a:r>
          </a:p>
          <a:p>
            <a:pPr marL="747779" lvl="1" indent="-287607">
              <a:spcBef>
                <a:spcPts val="1087"/>
              </a:spcBef>
              <a:spcAft>
                <a:spcPts val="604"/>
              </a:spcAft>
              <a:buFont typeface="Arial" panose="020B0604020202020204" pitchFamily="34" charset="0"/>
              <a:buChar char="•"/>
            </a:pPr>
            <a:r>
              <a:rPr lang="en-GB" sz="1600" dirty="0"/>
              <a:t>Course planning as a part of curriculum work</a:t>
            </a:r>
          </a:p>
          <a:p>
            <a:pPr marL="747779" lvl="1" indent="-287607">
              <a:spcBef>
                <a:spcPts val="1087"/>
              </a:spcBef>
              <a:spcAft>
                <a:spcPts val="604"/>
              </a:spcAft>
              <a:buFont typeface="Arial" panose="020B0604020202020204" pitchFamily="34" charset="0"/>
              <a:buChar char="•"/>
            </a:pPr>
            <a:r>
              <a:rPr lang="en-GB" sz="1600" dirty="0"/>
              <a:t>Expertise in teaching and learning</a:t>
            </a:r>
          </a:p>
          <a:p>
            <a:pPr marL="747779" lvl="1" indent="-287607">
              <a:spcBef>
                <a:spcPts val="1087"/>
              </a:spcBef>
              <a:spcAft>
                <a:spcPts val="604"/>
              </a:spcAft>
              <a:buFont typeface="Arial" panose="020B0604020202020204" pitchFamily="34" charset="0"/>
              <a:buChar char="•"/>
            </a:pPr>
            <a:r>
              <a:rPr lang="en-GB" sz="1600" dirty="0"/>
              <a:t>Learning centred approach to course planning</a:t>
            </a:r>
          </a:p>
          <a:p>
            <a:pPr marL="747779" lvl="1" indent="-287607">
              <a:spcBef>
                <a:spcPts val="1087"/>
              </a:spcBef>
              <a:spcAft>
                <a:spcPts val="604"/>
              </a:spcAft>
              <a:buFont typeface="Arial" panose="020B0604020202020204" pitchFamily="34" charset="0"/>
              <a:buChar char="•"/>
            </a:pPr>
            <a:r>
              <a:rPr lang="en-GB" sz="1600" dirty="0"/>
              <a:t>Writing intended learning outcomes</a:t>
            </a:r>
          </a:p>
          <a:p>
            <a:pPr marL="747779" lvl="1" indent="-287607">
              <a:spcBef>
                <a:spcPts val="1087"/>
              </a:spcBef>
              <a:spcAft>
                <a:spcPts val="604"/>
              </a:spcAft>
              <a:buFont typeface="Arial" panose="020B0604020202020204" pitchFamily="34" charset="0"/>
              <a:buChar char="•"/>
            </a:pPr>
            <a:r>
              <a:rPr lang="en-GB" sz="1600" dirty="0"/>
              <a:t>Core content analysis</a:t>
            </a:r>
          </a:p>
          <a:p>
            <a:pPr marL="747779" lvl="1" indent="-287607">
              <a:spcBef>
                <a:spcPts val="1087"/>
              </a:spcBef>
              <a:spcAft>
                <a:spcPts val="604"/>
              </a:spcAft>
              <a:buFont typeface="Arial" panose="020B0604020202020204" pitchFamily="34" charset="0"/>
              <a:buChar char="•"/>
            </a:pPr>
            <a:r>
              <a:rPr lang="en-GB" sz="1600" dirty="0"/>
              <a:t>Teaching and assessment methods</a:t>
            </a:r>
          </a:p>
          <a:p>
            <a:pPr marL="747779" lvl="1" indent="-287607">
              <a:spcBef>
                <a:spcPts val="1087"/>
              </a:spcBef>
              <a:spcAft>
                <a:spcPts val="604"/>
              </a:spcAft>
              <a:buFont typeface="Arial" panose="020B0604020202020204" pitchFamily="34" charset="0"/>
              <a:buChar char="•"/>
            </a:pPr>
            <a:r>
              <a:rPr lang="en-GB" sz="1600" dirty="0"/>
              <a:t>ICT tools</a:t>
            </a:r>
          </a:p>
          <a:p>
            <a:pPr marL="747779" lvl="1" indent="-287607">
              <a:spcBef>
                <a:spcPts val="1087"/>
              </a:spcBef>
              <a:spcAft>
                <a:spcPts val="604"/>
              </a:spcAft>
              <a:buFont typeface="Arial" panose="020B0604020202020204" pitchFamily="34" charset="0"/>
              <a:buChar char="•"/>
            </a:pPr>
            <a:r>
              <a:rPr lang="en-GB" sz="1600" dirty="0"/>
              <a:t>Course work load</a:t>
            </a:r>
          </a:p>
          <a:p>
            <a:pPr marL="747779" lvl="1" indent="-287607">
              <a:spcBef>
                <a:spcPts val="1087"/>
              </a:spcBef>
              <a:spcAft>
                <a:spcPts val="604"/>
              </a:spcAft>
              <a:buFont typeface="Arial" panose="020B0604020202020204" pitchFamily="34" charset="0"/>
              <a:buChar char="•"/>
            </a:pPr>
            <a:r>
              <a:rPr lang="en-GB" sz="1600" dirty="0"/>
              <a:t>Assessment and feedback as a part of development of own courses</a:t>
            </a:r>
          </a:p>
          <a:p>
            <a:pPr marL="747779" lvl="1" indent="-287607">
              <a:spcBef>
                <a:spcPts val="1087"/>
              </a:spcBef>
              <a:spcAft>
                <a:spcPts val="604"/>
              </a:spcAft>
              <a:buFont typeface="Arial" panose="020B0604020202020204" pitchFamily="34" charset="0"/>
              <a:buChar char="•"/>
            </a:pPr>
            <a:r>
              <a:rPr lang="en-GB" sz="1600" dirty="0"/>
              <a:t>Providing &amp; receiving constructive </a:t>
            </a:r>
            <a:endParaRPr lang="fi-FI" dirty="0"/>
          </a:p>
        </p:txBody>
      </p:sp>
      <p:sp>
        <p:nvSpPr>
          <p:cNvPr id="4" name="Dian numeron paikkamerkki 3"/>
          <p:cNvSpPr>
            <a:spLocks noGrp="1"/>
          </p:cNvSpPr>
          <p:nvPr>
            <p:ph type="sldNum" sz="quarter" idx="10"/>
          </p:nvPr>
        </p:nvSpPr>
        <p:spPr/>
        <p:txBody>
          <a:bodyPr/>
          <a:lstStyle/>
          <a:p>
            <a:pPr>
              <a:defRPr/>
            </a:pPr>
            <a:fld id="{D66A5FF2-0573-2649-A39A-26FA52E05379}" type="slidenum">
              <a:rPr lang="fi-FI" smtClean="0"/>
              <a:pPr>
                <a:defRPr/>
              </a:pPr>
              <a:t>11</a:t>
            </a:fld>
            <a:endParaRPr lang="fi-FI"/>
          </a:p>
        </p:txBody>
      </p:sp>
    </p:spTree>
    <p:extLst>
      <p:ext uri="{BB962C8B-B14F-4D97-AF65-F5344CB8AC3E}">
        <p14:creationId xmlns:p14="http://schemas.microsoft.com/office/powerpoint/2010/main" val="3718572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rgbClr val="005EB8"/>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0711065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rgbClr val="005EB8"/>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39350459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sp>
        <p:nvSpPr>
          <p:cNvPr id="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rgbClr val="EF3340"/>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4188458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sp>
        <p:nvSpPr>
          <p:cNvPr id="6" name="Title 1"/>
          <p:cNvSpPr>
            <a:spLocks noGrp="1"/>
          </p:cNvSpPr>
          <p:nvPr>
            <p:ph type="ctrTitle"/>
          </p:nvPr>
        </p:nvSpPr>
        <p:spPr>
          <a:xfrm>
            <a:off x="468313" y="1633364"/>
            <a:ext cx="3319477" cy="2694083"/>
          </a:xfrm>
          <a:prstGeom prst="rect">
            <a:avLst/>
          </a:prstGeom>
        </p:spPr>
        <p:txBody>
          <a:bodyPr lIns="0" tIns="0" rIns="0" bIns="0" anchor="t">
            <a:noAutofit/>
          </a:bodyPr>
          <a:lstStyle>
            <a:lvl1pPr algn="l">
              <a:lnSpc>
                <a:spcPct val="80000"/>
              </a:lnSpc>
              <a:defRPr sz="6000" b="1" spc="-200">
                <a:solidFill>
                  <a:srgbClr val="FFCD00"/>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468313" y="4507364"/>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9165627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005EB8"/>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183687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rgbClr val="EF334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1598148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rgbClr val="FFCD0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366831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0" name="Content Placeholder 10"/>
          <p:cNvSpPr>
            <a:spLocks noGrp="1"/>
          </p:cNvSpPr>
          <p:nvPr>
            <p:ph sz="quarter" idx="14"/>
          </p:nvPr>
        </p:nvSpPr>
        <p:spPr>
          <a:xfrm>
            <a:off x="468314" y="1273324"/>
            <a:ext cx="8207374" cy="332437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t>7.3.2018</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7"/>
          <p:cNvSpPr>
            <a:spLocks noGrp="1"/>
          </p:cNvSpPr>
          <p:nvPr>
            <p:ph type="dt" sz="half" idx="15"/>
          </p:nvPr>
        </p:nvSpPr>
        <p:spPr/>
        <p:txBody>
          <a:bodyPr/>
          <a:lstStyle>
            <a:lvl1pPr>
              <a:defRPr/>
            </a:lvl1pPr>
          </a:lstStyle>
          <a:p>
            <a:pPr>
              <a:defRPr/>
            </a:pPr>
            <a:fld id="{D8C36687-CBD3-415D-8421-2B5EAA963EBF}" type="datetime1">
              <a:rPr lang="fi-FI" smtClean="0"/>
              <a:t>7.3.2018</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cxnSp>
        <p:nvCxnSpPr>
          <p:cNvPr id="34"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2"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2281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sp>
        <p:nvSpPr>
          <p:cNvPr id="9"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7"/>
          <p:cNvSpPr>
            <a:spLocks noGrp="1"/>
          </p:cNvSpPr>
          <p:nvPr>
            <p:ph type="dt" sz="half" idx="15"/>
          </p:nvPr>
        </p:nvSpPr>
        <p:spPr/>
        <p:txBody>
          <a:bodyPr/>
          <a:lstStyle>
            <a:lvl1pPr>
              <a:defRPr/>
            </a:lvl1pPr>
          </a:lstStyle>
          <a:p>
            <a:pPr>
              <a:defRPr/>
            </a:pPr>
            <a:fld id="{7F3C5285-7526-43D5-81FF-B1103F667C54}" type="datetime1">
              <a:rPr lang="fi-FI" smtClean="0"/>
              <a:t>7.3.2018</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cxnSp>
        <p:nvCxnSpPr>
          <p:cNvPr id="10"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640142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10"/>
          <p:cNvSpPr>
            <a:spLocks noGrp="1"/>
          </p:cNvSpPr>
          <p:nvPr>
            <p:ph type="dt" sz="half" idx="19"/>
          </p:nvPr>
        </p:nvSpPr>
        <p:spPr/>
        <p:txBody>
          <a:bodyPr/>
          <a:lstStyle>
            <a:lvl1pPr>
              <a:defRPr/>
            </a:lvl1pPr>
          </a:lstStyle>
          <a:p>
            <a:pPr>
              <a:defRPr/>
            </a:pPr>
            <a:fld id="{686F12C3-4421-43A0-8844-8188FCFDF52F}" type="datetime1">
              <a:rPr lang="fi-FI" smtClean="0"/>
              <a:t>7.3.2018</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4"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EF334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27193993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sp>
        <p:nvSpPr>
          <p:cNvPr id="11"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2" name="Content Placeholder 10"/>
          <p:cNvSpPr>
            <a:spLocks noGrp="1"/>
          </p:cNvSpPr>
          <p:nvPr>
            <p:ph sz="quarter" idx="14"/>
          </p:nvPr>
        </p:nvSpPr>
        <p:spPr>
          <a:xfrm>
            <a:off x="468313" y="1261611"/>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15" name="Content Placeholder 10"/>
          <p:cNvSpPr>
            <a:spLocks noGrp="1"/>
          </p:cNvSpPr>
          <p:nvPr>
            <p:ph sz="quarter" idx="18"/>
          </p:nvPr>
        </p:nvSpPr>
        <p:spPr>
          <a:xfrm>
            <a:off x="4687609" y="1261049"/>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14"/>
          <p:cNvSpPr>
            <a:spLocks noGrp="1"/>
          </p:cNvSpPr>
          <p:nvPr>
            <p:ph type="dt" sz="half" idx="19"/>
          </p:nvPr>
        </p:nvSpPr>
        <p:spPr/>
        <p:txBody>
          <a:bodyPr/>
          <a:lstStyle>
            <a:lvl1pPr>
              <a:defRPr/>
            </a:lvl1pPr>
          </a:lstStyle>
          <a:p>
            <a:pPr>
              <a:defRPr/>
            </a:pPr>
            <a:fld id="{250F29C9-51F7-4E61-B7C7-5CEFA78BD6B3}" type="datetime1">
              <a:rPr lang="fi-FI" smtClean="0"/>
              <a:t>7.3.2018</a:t>
            </a:fld>
            <a:endParaRPr lang="fi-FI"/>
          </a:p>
        </p:txBody>
      </p:sp>
      <p:sp>
        <p:nvSpPr>
          <p:cNvPr id="8" name="Footer Placeholder 15"/>
          <p:cNvSpPr>
            <a:spLocks noGrp="1"/>
          </p:cNvSpPr>
          <p:nvPr>
            <p:ph type="ftr" sz="quarter" idx="20"/>
          </p:nvPr>
        </p:nvSpPr>
        <p:spPr/>
        <p:txBody>
          <a:bodyPr/>
          <a:lstStyle>
            <a:lvl1pPr>
              <a:defRPr/>
            </a:lvl1pPr>
          </a:lstStyle>
          <a:p>
            <a:pPr>
              <a:defRPr/>
            </a:pPr>
            <a:endParaRPr lang="fi-FI"/>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4"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38752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8313"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2"/>
          <p:cNvSpPr>
            <a:spLocks noGrp="1"/>
          </p:cNvSpPr>
          <p:nvPr>
            <p:ph type="dt" sz="half" idx="19"/>
          </p:nvPr>
        </p:nvSpPr>
        <p:spPr/>
        <p:txBody>
          <a:bodyPr/>
          <a:lstStyle>
            <a:lvl1pPr>
              <a:defRPr/>
            </a:lvl1pPr>
          </a:lstStyle>
          <a:p>
            <a:pPr>
              <a:defRPr/>
            </a:pPr>
            <a:fld id="{42FBD0ED-27AA-4BEE-8827-0A59147D95E5}" type="datetime1">
              <a:rPr lang="fi-FI" smtClean="0"/>
              <a:t>7.3.2018</a:t>
            </a:fld>
            <a:endParaRPr lang="fi-FI"/>
          </a:p>
        </p:txBody>
      </p:sp>
      <p:sp>
        <p:nvSpPr>
          <p:cNvPr id="8" name="Footer Placeholder 3"/>
          <p:cNvSpPr>
            <a:spLocks noGrp="1"/>
          </p:cNvSpPr>
          <p:nvPr>
            <p:ph type="ftr" sz="quarter" idx="20"/>
          </p:nvPr>
        </p:nvSpPr>
        <p:spPr/>
        <p:txBody>
          <a:bodyPr/>
          <a:lstStyle>
            <a:lvl1pPr>
              <a:defRPr/>
            </a:lvl1pPr>
          </a:lstStyle>
          <a:p>
            <a:pPr>
              <a:defRPr/>
            </a:pPr>
            <a:endParaRPr lang="fi-FI"/>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4141971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2400" y="408000"/>
            <a:ext cx="7988400" cy="900000"/>
          </a:xfrm>
          <a:prstGeom prst="rect">
            <a:avLst/>
          </a:prstGeom>
        </p:spPr>
        <p:txBody>
          <a:bodyPr/>
          <a:lstStyle/>
          <a:p>
            <a:r>
              <a:rPr lang="en-US" smtClean="0"/>
              <a:t>Click to edit Master title style</a:t>
            </a:r>
            <a:endParaRPr lang="fi-FI"/>
          </a:p>
        </p:txBody>
      </p:sp>
    </p:spTree>
    <p:extLst>
      <p:ext uri="{BB962C8B-B14F-4D97-AF65-F5344CB8AC3E}">
        <p14:creationId xmlns:p14="http://schemas.microsoft.com/office/powerpoint/2010/main" val="9890818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2D67B1-8D92-4C6D-BA41-2C084E5941FE}" type="slidenum">
              <a:rPr lang="en-GB" smtClean="0"/>
              <a:t>‹#›</a:t>
            </a:fld>
            <a:endParaRPr lang="en-GB"/>
          </a:p>
        </p:txBody>
      </p:sp>
    </p:spTree>
    <p:extLst>
      <p:ext uri="{BB962C8B-B14F-4D97-AF65-F5344CB8AC3E}">
        <p14:creationId xmlns:p14="http://schemas.microsoft.com/office/powerpoint/2010/main" val="4238478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2400" y="408000"/>
            <a:ext cx="7988400" cy="900000"/>
          </a:xfrm>
          <a:prstGeom prst="rect">
            <a:avLst/>
          </a:prstGeom>
        </p:spPr>
        <p:txBody>
          <a:bodyPr/>
          <a:lstStyle>
            <a:lvl1pPr>
              <a:defRPr>
                <a:solidFill>
                  <a:srgbClr val="6639B7"/>
                </a:solidFill>
              </a:defRPr>
            </a:lvl1pPr>
          </a:lstStyle>
          <a:p>
            <a:r>
              <a:rPr lang="en-US" dirty="0" smtClean="0"/>
              <a:t>Click to edit Master title style</a:t>
            </a:r>
            <a:endParaRPr lang="fi-FI" dirty="0"/>
          </a:p>
        </p:txBody>
      </p:sp>
      <p:sp>
        <p:nvSpPr>
          <p:cNvPr id="3" name="Content Placeholder 2"/>
          <p:cNvSpPr>
            <a:spLocks noGrp="1"/>
          </p:cNvSpPr>
          <p:nvPr>
            <p:ph idx="1"/>
          </p:nvPr>
        </p:nvSpPr>
        <p:spPr>
          <a:xfrm>
            <a:off x="572400" y="1320000"/>
            <a:ext cx="7988400" cy="3447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Tree>
    <p:extLst>
      <p:ext uri="{BB962C8B-B14F-4D97-AF65-F5344CB8AC3E}">
        <p14:creationId xmlns:p14="http://schemas.microsoft.com/office/powerpoint/2010/main" val="31726272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10F9-AD18-C143-B1A0-C4B87227D3E1}"/>
              </a:ext>
            </a:extLst>
          </p:cNvPr>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F75614C-88C7-A54F-9801-31F3A6568219}"/>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3A9ABF-4477-6648-9896-F796E1530404}"/>
              </a:ext>
            </a:extLst>
          </p:cNvPr>
          <p:cNvSpPr>
            <a:spLocks noGrp="1"/>
          </p:cNvSpPr>
          <p:nvPr>
            <p:ph type="dt" sz="half" idx="10"/>
          </p:nvPr>
        </p:nvSpPr>
        <p:spPr/>
        <p:txBody>
          <a:bodyPr/>
          <a:lstStyle/>
          <a:p>
            <a:fld id="{225BBDFE-68A1-DA49-8D63-12D305FC0ED0}" type="datetimeFigureOut">
              <a:rPr lang="en-GB" smtClean="0"/>
              <a:t>07/03/2018</a:t>
            </a:fld>
            <a:endParaRPr lang="en-GB"/>
          </a:p>
        </p:txBody>
      </p:sp>
      <p:sp>
        <p:nvSpPr>
          <p:cNvPr id="5" name="Footer Placeholder 4">
            <a:extLst>
              <a:ext uri="{FF2B5EF4-FFF2-40B4-BE49-F238E27FC236}">
                <a16:creationId xmlns:a16="http://schemas.microsoft.com/office/drawing/2014/main" id="{1EA197EC-51E2-0D4B-B01D-825D01CA52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A19F6E-3592-A340-852F-3031F67F22E7}"/>
              </a:ext>
            </a:extLst>
          </p:cNvPr>
          <p:cNvSpPr>
            <a:spLocks noGrp="1"/>
          </p:cNvSpPr>
          <p:nvPr>
            <p:ph type="sldNum" sz="quarter" idx="12"/>
          </p:nvPr>
        </p:nvSpPr>
        <p:spPr/>
        <p:txBody>
          <a:bodyPr/>
          <a:lstStyle/>
          <a:p>
            <a:fld id="{2B8A2F3D-3EC6-904A-B4EC-9CBB58E15BDC}" type="slidenum">
              <a:rPr lang="en-GB" smtClean="0"/>
              <a:t>‹#›</a:t>
            </a:fld>
            <a:endParaRPr lang="en-GB"/>
          </a:p>
        </p:txBody>
      </p:sp>
    </p:spTree>
    <p:extLst>
      <p:ext uri="{BB962C8B-B14F-4D97-AF65-F5344CB8AC3E}">
        <p14:creationId xmlns:p14="http://schemas.microsoft.com/office/powerpoint/2010/main" val="3250749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8CFE-32C0-8644-8EBB-ACCE560568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21AF2E-A5A5-7841-979F-9616A278B4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7219DB-482E-574F-8294-DEF4CAE19A32}"/>
              </a:ext>
            </a:extLst>
          </p:cNvPr>
          <p:cNvSpPr>
            <a:spLocks noGrp="1"/>
          </p:cNvSpPr>
          <p:nvPr>
            <p:ph type="dt" sz="half" idx="10"/>
          </p:nvPr>
        </p:nvSpPr>
        <p:spPr/>
        <p:txBody>
          <a:bodyPr/>
          <a:lstStyle/>
          <a:p>
            <a:fld id="{225BBDFE-68A1-DA49-8D63-12D305FC0ED0}" type="datetimeFigureOut">
              <a:rPr lang="en-GB" smtClean="0"/>
              <a:t>07/03/2018</a:t>
            </a:fld>
            <a:endParaRPr lang="en-GB"/>
          </a:p>
        </p:txBody>
      </p:sp>
      <p:sp>
        <p:nvSpPr>
          <p:cNvPr id="5" name="Footer Placeholder 4">
            <a:extLst>
              <a:ext uri="{FF2B5EF4-FFF2-40B4-BE49-F238E27FC236}">
                <a16:creationId xmlns:a16="http://schemas.microsoft.com/office/drawing/2014/main" id="{29D2253C-E337-D54D-AA82-1C2D89ED35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EA5BF8-6FD7-AB4D-9B06-F0351C7DBF82}"/>
              </a:ext>
            </a:extLst>
          </p:cNvPr>
          <p:cNvSpPr>
            <a:spLocks noGrp="1"/>
          </p:cNvSpPr>
          <p:nvPr>
            <p:ph type="sldNum" sz="quarter" idx="12"/>
          </p:nvPr>
        </p:nvSpPr>
        <p:spPr/>
        <p:txBody>
          <a:bodyPr/>
          <a:lstStyle/>
          <a:p>
            <a:fld id="{2B8A2F3D-3EC6-904A-B4EC-9CBB58E15BDC}" type="slidenum">
              <a:rPr lang="en-GB" smtClean="0"/>
              <a:t>‹#›</a:t>
            </a:fld>
            <a:endParaRPr lang="en-GB"/>
          </a:p>
        </p:txBody>
      </p:sp>
    </p:spTree>
    <p:extLst>
      <p:ext uri="{BB962C8B-B14F-4D97-AF65-F5344CB8AC3E}">
        <p14:creationId xmlns:p14="http://schemas.microsoft.com/office/powerpoint/2010/main" val="3710701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6439-D9C1-C247-A8C7-B85ED94091CD}"/>
              </a:ext>
            </a:extLst>
          </p:cNvPr>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E4EC3F-840E-BE43-B9A3-5658D8086932}"/>
              </a:ext>
            </a:extLst>
          </p:cNvPr>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A37D28-A5B8-F74B-A886-ECC78F581D95}"/>
              </a:ext>
            </a:extLst>
          </p:cNvPr>
          <p:cNvSpPr>
            <a:spLocks noGrp="1"/>
          </p:cNvSpPr>
          <p:nvPr>
            <p:ph type="dt" sz="half" idx="10"/>
          </p:nvPr>
        </p:nvSpPr>
        <p:spPr/>
        <p:txBody>
          <a:bodyPr/>
          <a:lstStyle/>
          <a:p>
            <a:fld id="{225BBDFE-68A1-DA49-8D63-12D305FC0ED0}" type="datetimeFigureOut">
              <a:rPr lang="en-GB" smtClean="0"/>
              <a:t>07/03/2018</a:t>
            </a:fld>
            <a:endParaRPr lang="en-GB"/>
          </a:p>
        </p:txBody>
      </p:sp>
      <p:sp>
        <p:nvSpPr>
          <p:cNvPr id="5" name="Footer Placeholder 4">
            <a:extLst>
              <a:ext uri="{FF2B5EF4-FFF2-40B4-BE49-F238E27FC236}">
                <a16:creationId xmlns:a16="http://schemas.microsoft.com/office/drawing/2014/main" id="{32B018A1-AC42-7F46-8445-C05E470A4F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655C99-9936-AE48-931D-6F04A6018FF1}"/>
              </a:ext>
            </a:extLst>
          </p:cNvPr>
          <p:cNvSpPr>
            <a:spLocks noGrp="1"/>
          </p:cNvSpPr>
          <p:nvPr>
            <p:ph type="sldNum" sz="quarter" idx="12"/>
          </p:nvPr>
        </p:nvSpPr>
        <p:spPr/>
        <p:txBody>
          <a:bodyPr/>
          <a:lstStyle/>
          <a:p>
            <a:fld id="{2B8A2F3D-3EC6-904A-B4EC-9CBB58E15BDC}" type="slidenum">
              <a:rPr lang="en-GB" smtClean="0"/>
              <a:t>‹#›</a:t>
            </a:fld>
            <a:endParaRPr lang="en-GB"/>
          </a:p>
        </p:txBody>
      </p:sp>
    </p:spTree>
    <p:extLst>
      <p:ext uri="{BB962C8B-B14F-4D97-AF65-F5344CB8AC3E}">
        <p14:creationId xmlns:p14="http://schemas.microsoft.com/office/powerpoint/2010/main" val="260500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EF76-4774-4B49-B95A-F5C0623A20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0F73E8-748A-A842-A058-E56D0AEEB54A}"/>
              </a:ext>
            </a:extLst>
          </p:cNvPr>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C7EB91-24D2-4D42-8034-06371B26FC0B}"/>
              </a:ext>
            </a:extLst>
          </p:cNvPr>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BB43EF-1AA5-5045-9941-8A1097AE5C89}"/>
              </a:ext>
            </a:extLst>
          </p:cNvPr>
          <p:cNvSpPr>
            <a:spLocks noGrp="1"/>
          </p:cNvSpPr>
          <p:nvPr>
            <p:ph type="dt" sz="half" idx="10"/>
          </p:nvPr>
        </p:nvSpPr>
        <p:spPr/>
        <p:txBody>
          <a:bodyPr/>
          <a:lstStyle/>
          <a:p>
            <a:fld id="{225BBDFE-68A1-DA49-8D63-12D305FC0ED0}" type="datetimeFigureOut">
              <a:rPr lang="en-GB" smtClean="0"/>
              <a:t>07/03/2018</a:t>
            </a:fld>
            <a:endParaRPr lang="en-GB"/>
          </a:p>
        </p:txBody>
      </p:sp>
      <p:sp>
        <p:nvSpPr>
          <p:cNvPr id="6" name="Footer Placeholder 5">
            <a:extLst>
              <a:ext uri="{FF2B5EF4-FFF2-40B4-BE49-F238E27FC236}">
                <a16:creationId xmlns:a16="http://schemas.microsoft.com/office/drawing/2014/main" id="{6CABDAF2-C333-FC46-B120-D7A68588F9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D4EB32-0BC4-DE49-AE1B-DB74D74E278C}"/>
              </a:ext>
            </a:extLst>
          </p:cNvPr>
          <p:cNvSpPr>
            <a:spLocks noGrp="1"/>
          </p:cNvSpPr>
          <p:nvPr>
            <p:ph type="sldNum" sz="quarter" idx="12"/>
          </p:nvPr>
        </p:nvSpPr>
        <p:spPr/>
        <p:txBody>
          <a:bodyPr/>
          <a:lstStyle/>
          <a:p>
            <a:fld id="{2B8A2F3D-3EC6-904A-B4EC-9CBB58E15BDC}" type="slidenum">
              <a:rPr lang="en-GB" smtClean="0"/>
              <a:t>‹#›</a:t>
            </a:fld>
            <a:endParaRPr lang="en-GB"/>
          </a:p>
        </p:txBody>
      </p:sp>
    </p:spTree>
    <p:extLst>
      <p:ext uri="{BB962C8B-B14F-4D97-AF65-F5344CB8AC3E}">
        <p14:creationId xmlns:p14="http://schemas.microsoft.com/office/powerpoint/2010/main" val="2236787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89E5-21A0-5446-BC45-527AB98E767D}"/>
              </a:ext>
            </a:extLst>
          </p:cNvPr>
          <p:cNvSpPr>
            <a:spLocks noGrp="1"/>
          </p:cNvSpPr>
          <p:nvPr>
            <p:ph type="title"/>
          </p:nvPr>
        </p:nvSpPr>
        <p:spPr>
          <a:xfrm>
            <a:off x="629841" y="304271"/>
            <a:ext cx="7886700" cy="110463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0AFEB7-80BC-6A42-B0E7-B6A8487404E5}"/>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5075D91-57D4-8040-9568-CD7F9143BFBD}"/>
              </a:ext>
            </a:extLst>
          </p:cNvPr>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7000A6-91CA-3443-9EBB-1AEFD16A6BD6}"/>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C096673-257D-374C-8AA1-CBA916AE66E3}"/>
              </a:ext>
            </a:extLst>
          </p:cNvPr>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60A93E-96B2-5444-945C-84D9F84D2091}"/>
              </a:ext>
            </a:extLst>
          </p:cNvPr>
          <p:cNvSpPr>
            <a:spLocks noGrp="1"/>
          </p:cNvSpPr>
          <p:nvPr>
            <p:ph type="dt" sz="half" idx="10"/>
          </p:nvPr>
        </p:nvSpPr>
        <p:spPr/>
        <p:txBody>
          <a:bodyPr/>
          <a:lstStyle/>
          <a:p>
            <a:fld id="{225BBDFE-68A1-DA49-8D63-12D305FC0ED0}" type="datetimeFigureOut">
              <a:rPr lang="en-GB" smtClean="0"/>
              <a:t>07/03/2018</a:t>
            </a:fld>
            <a:endParaRPr lang="en-GB"/>
          </a:p>
        </p:txBody>
      </p:sp>
      <p:sp>
        <p:nvSpPr>
          <p:cNvPr id="8" name="Footer Placeholder 7">
            <a:extLst>
              <a:ext uri="{FF2B5EF4-FFF2-40B4-BE49-F238E27FC236}">
                <a16:creationId xmlns:a16="http://schemas.microsoft.com/office/drawing/2014/main" id="{837563B8-16E9-864E-8800-005D6240D5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067AB5A-54C7-DC4D-97A0-B5EC7FE25E55}"/>
              </a:ext>
            </a:extLst>
          </p:cNvPr>
          <p:cNvSpPr>
            <a:spLocks noGrp="1"/>
          </p:cNvSpPr>
          <p:nvPr>
            <p:ph type="sldNum" sz="quarter" idx="12"/>
          </p:nvPr>
        </p:nvSpPr>
        <p:spPr/>
        <p:txBody>
          <a:bodyPr/>
          <a:lstStyle/>
          <a:p>
            <a:fld id="{2B8A2F3D-3EC6-904A-B4EC-9CBB58E15BDC}" type="slidenum">
              <a:rPr lang="en-GB" smtClean="0"/>
              <a:t>‹#›</a:t>
            </a:fld>
            <a:endParaRPr lang="en-GB"/>
          </a:p>
        </p:txBody>
      </p:sp>
    </p:spTree>
    <p:extLst>
      <p:ext uri="{BB962C8B-B14F-4D97-AF65-F5344CB8AC3E}">
        <p14:creationId xmlns:p14="http://schemas.microsoft.com/office/powerpoint/2010/main" val="177791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rgbClr val="FFCD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374321870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0DBE-06E5-6745-85B2-CB3F69D5BE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DBE4F5-1D71-5B47-A831-4A58B97B71FF}"/>
              </a:ext>
            </a:extLst>
          </p:cNvPr>
          <p:cNvSpPr>
            <a:spLocks noGrp="1"/>
          </p:cNvSpPr>
          <p:nvPr>
            <p:ph type="dt" sz="half" idx="10"/>
          </p:nvPr>
        </p:nvSpPr>
        <p:spPr/>
        <p:txBody>
          <a:bodyPr/>
          <a:lstStyle/>
          <a:p>
            <a:fld id="{225BBDFE-68A1-DA49-8D63-12D305FC0ED0}" type="datetimeFigureOut">
              <a:rPr lang="en-GB" smtClean="0"/>
              <a:t>07/03/2018</a:t>
            </a:fld>
            <a:endParaRPr lang="en-GB"/>
          </a:p>
        </p:txBody>
      </p:sp>
      <p:sp>
        <p:nvSpPr>
          <p:cNvPr id="4" name="Footer Placeholder 3">
            <a:extLst>
              <a:ext uri="{FF2B5EF4-FFF2-40B4-BE49-F238E27FC236}">
                <a16:creationId xmlns:a16="http://schemas.microsoft.com/office/drawing/2014/main" id="{B93EA11B-FF09-0D45-9435-25E6F0DA0E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9431D1-AEB6-164E-9332-F89039E3529A}"/>
              </a:ext>
            </a:extLst>
          </p:cNvPr>
          <p:cNvSpPr>
            <a:spLocks noGrp="1"/>
          </p:cNvSpPr>
          <p:nvPr>
            <p:ph type="sldNum" sz="quarter" idx="12"/>
          </p:nvPr>
        </p:nvSpPr>
        <p:spPr/>
        <p:txBody>
          <a:bodyPr/>
          <a:lstStyle/>
          <a:p>
            <a:fld id="{2B8A2F3D-3EC6-904A-B4EC-9CBB58E15BDC}" type="slidenum">
              <a:rPr lang="en-GB" smtClean="0"/>
              <a:t>‹#›</a:t>
            </a:fld>
            <a:endParaRPr lang="en-GB"/>
          </a:p>
        </p:txBody>
      </p:sp>
    </p:spTree>
    <p:extLst>
      <p:ext uri="{BB962C8B-B14F-4D97-AF65-F5344CB8AC3E}">
        <p14:creationId xmlns:p14="http://schemas.microsoft.com/office/powerpoint/2010/main" val="3036793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FD05A-BEE8-B345-9767-622C01F93358}"/>
              </a:ext>
            </a:extLst>
          </p:cNvPr>
          <p:cNvSpPr>
            <a:spLocks noGrp="1"/>
          </p:cNvSpPr>
          <p:nvPr>
            <p:ph type="dt" sz="half" idx="10"/>
          </p:nvPr>
        </p:nvSpPr>
        <p:spPr/>
        <p:txBody>
          <a:bodyPr/>
          <a:lstStyle/>
          <a:p>
            <a:fld id="{225BBDFE-68A1-DA49-8D63-12D305FC0ED0}" type="datetimeFigureOut">
              <a:rPr lang="en-GB" smtClean="0"/>
              <a:t>07/03/2018</a:t>
            </a:fld>
            <a:endParaRPr lang="en-GB"/>
          </a:p>
        </p:txBody>
      </p:sp>
      <p:sp>
        <p:nvSpPr>
          <p:cNvPr id="3" name="Footer Placeholder 2">
            <a:extLst>
              <a:ext uri="{FF2B5EF4-FFF2-40B4-BE49-F238E27FC236}">
                <a16:creationId xmlns:a16="http://schemas.microsoft.com/office/drawing/2014/main" id="{2C0913DF-59D4-B447-B26D-117AE14F98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D13F50-F0F6-0549-B78C-B99B7A71DB3D}"/>
              </a:ext>
            </a:extLst>
          </p:cNvPr>
          <p:cNvSpPr>
            <a:spLocks noGrp="1"/>
          </p:cNvSpPr>
          <p:nvPr>
            <p:ph type="sldNum" sz="quarter" idx="12"/>
          </p:nvPr>
        </p:nvSpPr>
        <p:spPr/>
        <p:txBody>
          <a:bodyPr/>
          <a:lstStyle/>
          <a:p>
            <a:fld id="{2B8A2F3D-3EC6-904A-B4EC-9CBB58E15BDC}" type="slidenum">
              <a:rPr lang="en-GB" smtClean="0"/>
              <a:t>‹#›</a:t>
            </a:fld>
            <a:endParaRPr lang="en-GB"/>
          </a:p>
        </p:txBody>
      </p:sp>
    </p:spTree>
    <p:extLst>
      <p:ext uri="{BB962C8B-B14F-4D97-AF65-F5344CB8AC3E}">
        <p14:creationId xmlns:p14="http://schemas.microsoft.com/office/powerpoint/2010/main" val="654664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934DD-D2C3-754B-A9A4-B5B3C286C11E}"/>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084670-2216-E944-AF8B-E64C070D89B5}"/>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FC2987-B040-014F-B7EC-BE7841248F8E}"/>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D0C01CD-ECD8-E14F-B263-2F84FDAA4619}"/>
              </a:ext>
            </a:extLst>
          </p:cNvPr>
          <p:cNvSpPr>
            <a:spLocks noGrp="1"/>
          </p:cNvSpPr>
          <p:nvPr>
            <p:ph type="dt" sz="half" idx="10"/>
          </p:nvPr>
        </p:nvSpPr>
        <p:spPr/>
        <p:txBody>
          <a:bodyPr/>
          <a:lstStyle/>
          <a:p>
            <a:fld id="{225BBDFE-68A1-DA49-8D63-12D305FC0ED0}" type="datetimeFigureOut">
              <a:rPr lang="en-GB" smtClean="0"/>
              <a:t>07/03/2018</a:t>
            </a:fld>
            <a:endParaRPr lang="en-GB"/>
          </a:p>
        </p:txBody>
      </p:sp>
      <p:sp>
        <p:nvSpPr>
          <p:cNvPr id="6" name="Footer Placeholder 5">
            <a:extLst>
              <a:ext uri="{FF2B5EF4-FFF2-40B4-BE49-F238E27FC236}">
                <a16:creationId xmlns:a16="http://schemas.microsoft.com/office/drawing/2014/main" id="{7D5D9247-F49C-FE4F-B3FD-91CA98B198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002CFF-C5DB-544D-B2FE-65FB7FDFB48F}"/>
              </a:ext>
            </a:extLst>
          </p:cNvPr>
          <p:cNvSpPr>
            <a:spLocks noGrp="1"/>
          </p:cNvSpPr>
          <p:nvPr>
            <p:ph type="sldNum" sz="quarter" idx="12"/>
          </p:nvPr>
        </p:nvSpPr>
        <p:spPr/>
        <p:txBody>
          <a:bodyPr/>
          <a:lstStyle/>
          <a:p>
            <a:fld id="{2B8A2F3D-3EC6-904A-B4EC-9CBB58E15BDC}" type="slidenum">
              <a:rPr lang="en-GB" smtClean="0"/>
              <a:t>‹#›</a:t>
            </a:fld>
            <a:endParaRPr lang="en-GB"/>
          </a:p>
        </p:txBody>
      </p:sp>
    </p:spTree>
    <p:extLst>
      <p:ext uri="{BB962C8B-B14F-4D97-AF65-F5344CB8AC3E}">
        <p14:creationId xmlns:p14="http://schemas.microsoft.com/office/powerpoint/2010/main" val="3212088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6B28-8CF6-8840-8A1D-BE479D4D52ED}"/>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C66C95-00C1-E041-A201-D1E87818E83A}"/>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F7BB7F9-3D77-1844-8F44-92A571017ECC}"/>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DA789CE-1D6F-6942-98DC-0BD40CA9E24C}"/>
              </a:ext>
            </a:extLst>
          </p:cNvPr>
          <p:cNvSpPr>
            <a:spLocks noGrp="1"/>
          </p:cNvSpPr>
          <p:nvPr>
            <p:ph type="dt" sz="half" idx="10"/>
          </p:nvPr>
        </p:nvSpPr>
        <p:spPr/>
        <p:txBody>
          <a:bodyPr/>
          <a:lstStyle/>
          <a:p>
            <a:fld id="{225BBDFE-68A1-DA49-8D63-12D305FC0ED0}" type="datetimeFigureOut">
              <a:rPr lang="en-GB" smtClean="0"/>
              <a:t>07/03/2018</a:t>
            </a:fld>
            <a:endParaRPr lang="en-GB"/>
          </a:p>
        </p:txBody>
      </p:sp>
      <p:sp>
        <p:nvSpPr>
          <p:cNvPr id="6" name="Footer Placeholder 5">
            <a:extLst>
              <a:ext uri="{FF2B5EF4-FFF2-40B4-BE49-F238E27FC236}">
                <a16:creationId xmlns:a16="http://schemas.microsoft.com/office/drawing/2014/main" id="{28EF0732-9A28-AE49-8689-F267BF3F7E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A97FE9-D6E9-5A4F-ABB9-0D9CA7322C5D}"/>
              </a:ext>
            </a:extLst>
          </p:cNvPr>
          <p:cNvSpPr>
            <a:spLocks noGrp="1"/>
          </p:cNvSpPr>
          <p:nvPr>
            <p:ph type="sldNum" sz="quarter" idx="12"/>
          </p:nvPr>
        </p:nvSpPr>
        <p:spPr/>
        <p:txBody>
          <a:bodyPr/>
          <a:lstStyle/>
          <a:p>
            <a:fld id="{2B8A2F3D-3EC6-904A-B4EC-9CBB58E15BDC}" type="slidenum">
              <a:rPr lang="en-GB" smtClean="0"/>
              <a:t>‹#›</a:t>
            </a:fld>
            <a:endParaRPr lang="en-GB"/>
          </a:p>
        </p:txBody>
      </p:sp>
    </p:spTree>
    <p:extLst>
      <p:ext uri="{BB962C8B-B14F-4D97-AF65-F5344CB8AC3E}">
        <p14:creationId xmlns:p14="http://schemas.microsoft.com/office/powerpoint/2010/main" val="354462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DC92-2A86-3E4C-8547-6A1D0FF4F4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6E9396-E4AE-3B44-828E-6CF7A08D23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1DA771-F7D5-FE4B-88E0-0C78CFA99FDF}"/>
              </a:ext>
            </a:extLst>
          </p:cNvPr>
          <p:cNvSpPr>
            <a:spLocks noGrp="1"/>
          </p:cNvSpPr>
          <p:nvPr>
            <p:ph type="dt" sz="half" idx="10"/>
          </p:nvPr>
        </p:nvSpPr>
        <p:spPr/>
        <p:txBody>
          <a:bodyPr/>
          <a:lstStyle/>
          <a:p>
            <a:fld id="{225BBDFE-68A1-DA49-8D63-12D305FC0ED0}" type="datetimeFigureOut">
              <a:rPr lang="en-GB" smtClean="0"/>
              <a:t>07/03/2018</a:t>
            </a:fld>
            <a:endParaRPr lang="en-GB"/>
          </a:p>
        </p:txBody>
      </p:sp>
      <p:sp>
        <p:nvSpPr>
          <p:cNvPr id="5" name="Footer Placeholder 4">
            <a:extLst>
              <a:ext uri="{FF2B5EF4-FFF2-40B4-BE49-F238E27FC236}">
                <a16:creationId xmlns:a16="http://schemas.microsoft.com/office/drawing/2014/main" id="{5A0E5AFE-88B5-A745-A898-D622863D8D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EDB2C7-1C03-294C-9AF1-64D052AC7C3B}"/>
              </a:ext>
            </a:extLst>
          </p:cNvPr>
          <p:cNvSpPr>
            <a:spLocks noGrp="1"/>
          </p:cNvSpPr>
          <p:nvPr>
            <p:ph type="sldNum" sz="quarter" idx="12"/>
          </p:nvPr>
        </p:nvSpPr>
        <p:spPr/>
        <p:txBody>
          <a:bodyPr/>
          <a:lstStyle/>
          <a:p>
            <a:fld id="{2B8A2F3D-3EC6-904A-B4EC-9CBB58E15BDC}" type="slidenum">
              <a:rPr lang="en-GB" smtClean="0"/>
              <a:t>‹#›</a:t>
            </a:fld>
            <a:endParaRPr lang="en-GB"/>
          </a:p>
        </p:txBody>
      </p:sp>
    </p:spTree>
    <p:extLst>
      <p:ext uri="{BB962C8B-B14F-4D97-AF65-F5344CB8AC3E}">
        <p14:creationId xmlns:p14="http://schemas.microsoft.com/office/powerpoint/2010/main" val="3220376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6790D6-1A50-B147-AA1C-8241C132274D}"/>
              </a:ext>
            </a:extLst>
          </p:cNvPr>
          <p:cNvSpPr>
            <a:spLocks noGrp="1"/>
          </p:cNvSpPr>
          <p:nvPr>
            <p:ph type="title" orient="vert"/>
          </p:nvPr>
        </p:nvSpPr>
        <p:spPr>
          <a:xfrm>
            <a:off x="6543675" y="304271"/>
            <a:ext cx="1971675" cy="484319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AE0A83-79CC-A94E-B716-B9B8F85571E8}"/>
              </a:ext>
            </a:extLst>
          </p:cNvPr>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E8D739-2D7E-9245-BAA4-B935E1B62999}"/>
              </a:ext>
            </a:extLst>
          </p:cNvPr>
          <p:cNvSpPr>
            <a:spLocks noGrp="1"/>
          </p:cNvSpPr>
          <p:nvPr>
            <p:ph type="dt" sz="half" idx="10"/>
          </p:nvPr>
        </p:nvSpPr>
        <p:spPr/>
        <p:txBody>
          <a:bodyPr/>
          <a:lstStyle/>
          <a:p>
            <a:fld id="{225BBDFE-68A1-DA49-8D63-12D305FC0ED0}" type="datetimeFigureOut">
              <a:rPr lang="en-GB" smtClean="0"/>
              <a:t>07/03/2018</a:t>
            </a:fld>
            <a:endParaRPr lang="en-GB"/>
          </a:p>
        </p:txBody>
      </p:sp>
      <p:sp>
        <p:nvSpPr>
          <p:cNvPr id="5" name="Footer Placeholder 4">
            <a:extLst>
              <a:ext uri="{FF2B5EF4-FFF2-40B4-BE49-F238E27FC236}">
                <a16:creationId xmlns:a16="http://schemas.microsoft.com/office/drawing/2014/main" id="{8FEFD655-C120-5F4B-82C3-36859F11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DF36A8-0E31-9544-8C45-3F4C25CBD05A}"/>
              </a:ext>
            </a:extLst>
          </p:cNvPr>
          <p:cNvSpPr>
            <a:spLocks noGrp="1"/>
          </p:cNvSpPr>
          <p:nvPr>
            <p:ph type="sldNum" sz="quarter" idx="12"/>
          </p:nvPr>
        </p:nvSpPr>
        <p:spPr/>
        <p:txBody>
          <a:bodyPr/>
          <a:lstStyle/>
          <a:p>
            <a:fld id="{2B8A2F3D-3EC6-904A-B4EC-9CBB58E15BDC}" type="slidenum">
              <a:rPr lang="en-GB" smtClean="0"/>
              <a:t>‹#›</a:t>
            </a:fld>
            <a:endParaRPr lang="en-GB"/>
          </a:p>
        </p:txBody>
      </p:sp>
    </p:spTree>
    <p:extLst>
      <p:ext uri="{BB962C8B-B14F-4D97-AF65-F5344CB8AC3E}">
        <p14:creationId xmlns:p14="http://schemas.microsoft.com/office/powerpoint/2010/main" val="278913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8658278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ith BG image 2">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188227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ith BG image 3">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5953056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005EB8"/>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1292770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EF3340"/>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379423"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1864649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FFCD00"/>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760461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ED520173-7D7F-4FBC-A781-33E654CAA422}" type="datetime1">
              <a:rPr lang="fi-FI" smtClean="0"/>
              <a:t>7.3.2018</a:t>
            </a:fld>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 id="2147484758" r:id="rId12"/>
    <p:sldLayoutId id="2147484759" r:id="rId13"/>
    <p:sldLayoutId id="2147484760" r:id="rId14"/>
    <p:sldLayoutId id="2147484761" r:id="rId15"/>
    <p:sldLayoutId id="2147484762" r:id="rId16"/>
    <p:sldLayoutId id="2147484763" r:id="rId17"/>
    <p:sldLayoutId id="2147484764" r:id="rId18"/>
    <p:sldLayoutId id="2147484765" r:id="rId19"/>
    <p:sldLayoutId id="2147484766" r:id="rId20"/>
    <p:sldLayoutId id="2147484767" r:id="rId21"/>
    <p:sldLayoutId id="2147484768" r:id="rId22"/>
    <p:sldLayoutId id="2147484769" r:id="rId23"/>
    <p:sldLayoutId id="2147484770" r:id="rId24"/>
  </p:sldLayoutIdLst>
  <p:timing>
    <p:tnLst>
      <p:par>
        <p:cTn id="1" dur="indefinite" restart="never" nodeType="tmRoot"/>
      </p:par>
    </p:tnLst>
  </p:timing>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2AF5E7-779D-0A4A-82C4-A666B6317851}"/>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1E122E-2C40-6841-BF1C-36BF112F6367}"/>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FE7751-DCA8-1649-AD18-21BE5C5E2644}"/>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25BBDFE-68A1-DA49-8D63-12D305FC0ED0}" type="datetimeFigureOut">
              <a:rPr lang="en-GB" smtClean="0"/>
              <a:t>07/03/2018</a:t>
            </a:fld>
            <a:endParaRPr lang="en-GB"/>
          </a:p>
        </p:txBody>
      </p:sp>
      <p:sp>
        <p:nvSpPr>
          <p:cNvPr id="5" name="Footer Placeholder 4">
            <a:extLst>
              <a:ext uri="{FF2B5EF4-FFF2-40B4-BE49-F238E27FC236}">
                <a16:creationId xmlns:a16="http://schemas.microsoft.com/office/drawing/2014/main" id="{0D6C8A65-7F26-684A-B0E1-F9AD78A65ADA}"/>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51794C-8495-F746-AB18-B8E1B115DADB}"/>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B8A2F3D-3EC6-904A-B4EC-9CBB58E15BDC}" type="slidenum">
              <a:rPr lang="en-GB" smtClean="0"/>
              <a:t>‹#›</a:t>
            </a:fld>
            <a:endParaRPr lang="en-GB"/>
          </a:p>
        </p:txBody>
      </p:sp>
    </p:spTree>
    <p:extLst>
      <p:ext uri="{BB962C8B-B14F-4D97-AF65-F5344CB8AC3E}">
        <p14:creationId xmlns:p14="http://schemas.microsoft.com/office/powerpoint/2010/main" val="2242174897"/>
      </p:ext>
    </p:extLst>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mailto:kirsti.keltikangas@aalto.fi"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aokk.jamk.fi/learning/approaches/pdf/new_approaches_to_learning_and_teaching-irmeli_maunonen-eskelinen.pdf" TargetMode="External"/><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hyperlink" Target="http://www.weforum.org/agenda/2016/03/21st-century-skills-future-jobs-students" TargetMode="Externa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hyperlink" Target="http://presemo.aalto.fi/ltihecs1"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4" y="1211627"/>
            <a:ext cx="8207375" cy="1562727"/>
          </a:xfrm>
        </p:spPr>
        <p:txBody>
          <a:bodyPr/>
          <a:lstStyle/>
          <a:p>
            <a:r>
              <a:rPr lang="fi-FI" sz="4000" dirty="0" smtClean="0">
                <a:latin typeface="Calibri" panose="020F0502020204030204" pitchFamily="34" charset="0"/>
              </a:rPr>
              <a:t>Learning and </a:t>
            </a:r>
            <a:r>
              <a:rPr lang="fi-FI" sz="4000" dirty="0" err="1" smtClean="0">
                <a:latin typeface="Calibri" panose="020F0502020204030204" pitchFamily="34" charset="0"/>
              </a:rPr>
              <a:t>Teaching</a:t>
            </a:r>
            <a:r>
              <a:rPr lang="fi-FI" sz="4000" dirty="0" smtClean="0">
                <a:latin typeface="Calibri" panose="020F0502020204030204" pitchFamily="34" charset="0"/>
              </a:rPr>
              <a:t> in </a:t>
            </a:r>
            <a:r>
              <a:rPr lang="fi-FI" sz="4000" dirty="0" err="1" smtClean="0">
                <a:latin typeface="Calibri" panose="020F0502020204030204" pitchFamily="34" charset="0"/>
              </a:rPr>
              <a:t>Higher</a:t>
            </a:r>
            <a:r>
              <a:rPr lang="fi-FI" sz="4000" dirty="0" smtClean="0">
                <a:latin typeface="Calibri" panose="020F0502020204030204" pitchFamily="34" charset="0"/>
              </a:rPr>
              <a:t> </a:t>
            </a:r>
            <a:r>
              <a:rPr lang="fi-FI" sz="4000" dirty="0" err="1" smtClean="0">
                <a:latin typeface="Calibri" panose="020F0502020204030204" pitchFamily="34" charset="0"/>
              </a:rPr>
              <a:t>Education</a:t>
            </a:r>
            <a:r>
              <a:rPr lang="fi-FI" sz="4000" dirty="0" smtClean="0">
                <a:latin typeface="Calibri" panose="020F0502020204030204" pitchFamily="34" charset="0"/>
              </a:rPr>
              <a:t> (5 </a:t>
            </a:r>
            <a:r>
              <a:rPr lang="fi-FI" sz="4000" dirty="0" err="1" smtClean="0">
                <a:latin typeface="Calibri" panose="020F0502020204030204" pitchFamily="34" charset="0"/>
              </a:rPr>
              <a:t>cr</a:t>
            </a:r>
            <a:r>
              <a:rPr lang="fi-FI" sz="4000" dirty="0" smtClean="0">
                <a:latin typeface="Calibri" panose="020F0502020204030204" pitchFamily="34" charset="0"/>
              </a:rPr>
              <a:t>)</a:t>
            </a:r>
            <a:endParaRPr lang="fi-FI" sz="4000" dirty="0">
              <a:latin typeface="Calibri" panose="020F0502020204030204" pitchFamily="34" charset="0"/>
            </a:endParaRPr>
          </a:p>
        </p:txBody>
      </p:sp>
      <p:sp>
        <p:nvSpPr>
          <p:cNvPr id="3" name="Subtitle 2"/>
          <p:cNvSpPr>
            <a:spLocks noGrp="1"/>
          </p:cNvSpPr>
          <p:nvPr>
            <p:ph type="subTitle" idx="1"/>
          </p:nvPr>
        </p:nvSpPr>
        <p:spPr/>
        <p:txBody>
          <a:bodyPr/>
          <a:lstStyle/>
          <a:p>
            <a:r>
              <a:rPr lang="fi-FI" dirty="0" smtClean="0"/>
              <a:t>Kirsti Keltikangas and Päivi Kinnunen </a:t>
            </a:r>
          </a:p>
          <a:p>
            <a:r>
              <a:rPr lang="fi-FI" dirty="0" err="1" smtClean="0"/>
              <a:t>Contact</a:t>
            </a:r>
            <a:r>
              <a:rPr lang="fi-FI" dirty="0" smtClean="0"/>
              <a:t> session 1, 7.3.2018</a:t>
            </a:r>
            <a:endParaRPr lang="fi-FI"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774354"/>
            <a:ext cx="3415517" cy="2561638"/>
          </a:xfrm>
          <a:prstGeom prst="rect">
            <a:avLst/>
          </a:prstGeom>
        </p:spPr>
      </p:pic>
      <p:sp>
        <p:nvSpPr>
          <p:cNvPr id="5" name="TextBox 4"/>
          <p:cNvSpPr txBox="1"/>
          <p:nvPr/>
        </p:nvSpPr>
        <p:spPr>
          <a:xfrm>
            <a:off x="6660232" y="5383004"/>
            <a:ext cx="2022990" cy="184666"/>
          </a:xfrm>
          <a:prstGeom prst="rect">
            <a:avLst/>
          </a:prstGeom>
          <a:noFill/>
        </p:spPr>
        <p:txBody>
          <a:bodyPr wrap="none" lIns="0" tIns="0" rIns="0" bIns="0" rtlCol="0">
            <a:spAutoFit/>
          </a:bodyPr>
          <a:lstStyle/>
          <a:p>
            <a:r>
              <a:rPr lang="fi-FI" sz="1200" dirty="0" smtClean="0">
                <a:solidFill>
                  <a:schemeClr val="bg1"/>
                </a:solidFill>
              </a:rPr>
              <a:t>Photo: Maire Syrjäkari, 2014  </a:t>
            </a:r>
            <a:endParaRPr lang="en-US" sz="1200" dirty="0">
              <a:solidFill>
                <a:schemeClr val="bg1"/>
              </a:solidFill>
            </a:endParaRPr>
          </a:p>
        </p:txBody>
      </p:sp>
    </p:spTree>
    <p:extLst>
      <p:ext uri="{BB962C8B-B14F-4D97-AF65-F5344CB8AC3E}">
        <p14:creationId xmlns:p14="http://schemas.microsoft.com/office/powerpoint/2010/main" val="2470236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pPr>
              <a:defRPr/>
            </a:pPr>
            <a:fld id="{24CBB682-87B2-4236-AF78-B49807E7713E}" type="datetime1">
              <a:rPr lang="fi-FI" smtClean="0"/>
              <a:t>7.3.2018</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10</a:t>
            </a:fld>
            <a:endParaRPr lang="fi-FI"/>
          </a:p>
        </p:txBody>
      </p:sp>
      <p:grpSp>
        <p:nvGrpSpPr>
          <p:cNvPr id="33" name="Group 32"/>
          <p:cNvGrpSpPr/>
          <p:nvPr/>
        </p:nvGrpSpPr>
        <p:grpSpPr>
          <a:xfrm>
            <a:off x="246403" y="467778"/>
            <a:ext cx="8430053" cy="4303652"/>
            <a:chOff x="246403" y="467778"/>
            <a:chExt cx="8430053" cy="4303652"/>
          </a:xfrm>
          <a:solidFill>
            <a:schemeClr val="accent3">
              <a:lumMod val="20000"/>
              <a:lumOff val="80000"/>
            </a:schemeClr>
          </a:solidFill>
        </p:grpSpPr>
        <p:sp>
          <p:nvSpPr>
            <p:cNvPr id="11" name="Freeform 10"/>
            <p:cNvSpPr/>
            <p:nvPr/>
          </p:nvSpPr>
          <p:spPr>
            <a:xfrm>
              <a:off x="1356253" y="3271086"/>
              <a:ext cx="1703848" cy="744507"/>
            </a:xfrm>
            <a:custGeom>
              <a:avLst/>
              <a:gdLst>
                <a:gd name="connsiteX0" fmla="*/ 0 w 1324570"/>
                <a:gd name="connsiteY0" fmla="*/ 0 h 529828"/>
                <a:gd name="connsiteX1" fmla="*/ 1059656 w 1324570"/>
                <a:gd name="connsiteY1" fmla="*/ 0 h 529828"/>
                <a:gd name="connsiteX2" fmla="*/ 1324570 w 1324570"/>
                <a:gd name="connsiteY2" fmla="*/ 264914 h 529828"/>
                <a:gd name="connsiteX3" fmla="*/ 1059656 w 1324570"/>
                <a:gd name="connsiteY3" fmla="*/ 529828 h 529828"/>
                <a:gd name="connsiteX4" fmla="*/ 0 w 1324570"/>
                <a:gd name="connsiteY4" fmla="*/ 529828 h 529828"/>
                <a:gd name="connsiteX5" fmla="*/ 264914 w 1324570"/>
                <a:gd name="connsiteY5" fmla="*/ 264914 h 529828"/>
                <a:gd name="connsiteX6" fmla="*/ 0 w 1324570"/>
                <a:gd name="connsiteY6" fmla="*/ 0 h 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570" h="529828">
                  <a:moveTo>
                    <a:pt x="0" y="0"/>
                  </a:moveTo>
                  <a:lnTo>
                    <a:pt x="1059656" y="0"/>
                  </a:lnTo>
                  <a:lnTo>
                    <a:pt x="1324570" y="264914"/>
                  </a:lnTo>
                  <a:lnTo>
                    <a:pt x="1059656" y="529828"/>
                  </a:lnTo>
                  <a:lnTo>
                    <a:pt x="0" y="529828"/>
                  </a:lnTo>
                  <a:lnTo>
                    <a:pt x="264914" y="264914"/>
                  </a:lnTo>
                  <a:lnTo>
                    <a:pt x="0" y="0"/>
                  </a:lnTo>
                  <a:close/>
                </a:path>
              </a:pathLst>
            </a:cu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0000" tIns="240000" rIns="90000" bIns="120000" numCol="1" spcCol="1270" anchor="ctr" anchorCtr="0">
              <a:noAutofit/>
            </a:bodyPr>
            <a:lstStyle/>
            <a:p>
              <a:pPr algn="ctr" defTabSz="333362">
                <a:lnSpc>
                  <a:spcPct val="90000"/>
                </a:lnSpc>
                <a:spcAft>
                  <a:spcPct val="35000"/>
                </a:spcAft>
              </a:pPr>
              <a:r>
                <a:rPr lang="fi-FI" sz="1000" dirty="0" smtClean="0">
                  <a:solidFill>
                    <a:prstClr val="black"/>
                  </a:solidFill>
                </a:rPr>
                <a:t>   </a:t>
              </a:r>
              <a:r>
                <a:rPr lang="fi-FI" sz="1000" dirty="0" smtClean="0">
                  <a:solidFill>
                    <a:prstClr val="black"/>
                  </a:solidFill>
                  <a:latin typeface="Calibri" panose="020F0502020204030204" pitchFamily="34" charset="0"/>
                </a:rPr>
                <a:t>Reading </a:t>
              </a:r>
              <a:r>
                <a:rPr lang="fi-FI" sz="1000" dirty="0" err="1" smtClean="0">
                  <a:solidFill>
                    <a:prstClr val="black"/>
                  </a:solidFill>
                  <a:latin typeface="Calibri" panose="020F0502020204030204" pitchFamily="34" charset="0"/>
                </a:rPr>
                <a:t>tasks</a:t>
              </a:r>
              <a:r>
                <a:rPr lang="fi-FI" sz="1000" dirty="0" smtClean="0">
                  <a:solidFill>
                    <a:prstClr val="black"/>
                  </a:solidFill>
                  <a:latin typeface="Calibri" panose="020F0502020204030204" pitchFamily="34" charset="0"/>
                </a:rPr>
                <a:t> (3)</a:t>
              </a:r>
              <a:r>
                <a:rPr lang="fi-FI" sz="1000" dirty="0">
                  <a:solidFill>
                    <a:prstClr val="black"/>
                  </a:solidFill>
                  <a:latin typeface="Calibri" panose="020F0502020204030204" pitchFamily="34" charset="0"/>
                </a:rPr>
                <a:t/>
              </a:r>
              <a:br>
                <a:rPr lang="fi-FI" sz="1000" dirty="0">
                  <a:solidFill>
                    <a:prstClr val="black"/>
                  </a:solidFill>
                  <a:latin typeface="Calibri" panose="020F0502020204030204" pitchFamily="34" charset="0"/>
                </a:rPr>
              </a:br>
              <a:r>
                <a:rPr lang="fi-FI" sz="1000" dirty="0" smtClean="0">
                  <a:solidFill>
                    <a:prstClr val="black"/>
                  </a:solidFill>
                  <a:latin typeface="Calibri" panose="020F0502020204030204" pitchFamily="34" charset="0"/>
                </a:rPr>
                <a:t>     DL 20.3.</a:t>
              </a:r>
              <a:endParaRPr lang="fi-FI" sz="750" dirty="0">
                <a:solidFill>
                  <a:prstClr val="white"/>
                </a:solidFill>
                <a:latin typeface="Calibri" panose="020F0502020204030204" pitchFamily="34" charset="0"/>
              </a:endParaRPr>
            </a:p>
          </p:txBody>
        </p:sp>
        <p:sp>
          <p:nvSpPr>
            <p:cNvPr id="12" name="Freeform 11"/>
            <p:cNvSpPr/>
            <p:nvPr/>
          </p:nvSpPr>
          <p:spPr>
            <a:xfrm>
              <a:off x="2875766" y="4019258"/>
              <a:ext cx="1709524" cy="744507"/>
            </a:xfrm>
            <a:custGeom>
              <a:avLst/>
              <a:gdLst>
                <a:gd name="connsiteX0" fmla="*/ 0 w 1324570"/>
                <a:gd name="connsiteY0" fmla="*/ 0 h 529828"/>
                <a:gd name="connsiteX1" fmla="*/ 1059656 w 1324570"/>
                <a:gd name="connsiteY1" fmla="*/ 0 h 529828"/>
                <a:gd name="connsiteX2" fmla="*/ 1324570 w 1324570"/>
                <a:gd name="connsiteY2" fmla="*/ 264914 h 529828"/>
                <a:gd name="connsiteX3" fmla="*/ 1059656 w 1324570"/>
                <a:gd name="connsiteY3" fmla="*/ 529828 h 529828"/>
                <a:gd name="connsiteX4" fmla="*/ 0 w 1324570"/>
                <a:gd name="connsiteY4" fmla="*/ 529828 h 529828"/>
                <a:gd name="connsiteX5" fmla="*/ 264914 w 1324570"/>
                <a:gd name="connsiteY5" fmla="*/ 264914 h 529828"/>
                <a:gd name="connsiteX6" fmla="*/ 0 w 1324570"/>
                <a:gd name="connsiteY6" fmla="*/ 0 h 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570" h="529828">
                  <a:moveTo>
                    <a:pt x="0" y="0"/>
                  </a:moveTo>
                  <a:lnTo>
                    <a:pt x="1059656" y="0"/>
                  </a:lnTo>
                  <a:lnTo>
                    <a:pt x="1324570" y="264914"/>
                  </a:lnTo>
                  <a:lnTo>
                    <a:pt x="1059656" y="529828"/>
                  </a:lnTo>
                  <a:lnTo>
                    <a:pt x="0" y="529828"/>
                  </a:lnTo>
                  <a:lnTo>
                    <a:pt x="264914" y="264914"/>
                  </a:lnTo>
                  <a:lnTo>
                    <a:pt x="0" y="0"/>
                  </a:lnTo>
                  <a:close/>
                </a:path>
              </a:pathLst>
            </a:cu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0000" tIns="180000" rIns="90000" bIns="240000" numCol="1" spcCol="1270" anchor="ctr" anchorCtr="0">
              <a:noAutofit/>
            </a:bodyPr>
            <a:lstStyle/>
            <a:p>
              <a:pPr algn="ctr" defTabSz="333362">
                <a:lnSpc>
                  <a:spcPct val="90000"/>
                </a:lnSpc>
                <a:spcAft>
                  <a:spcPct val="35000"/>
                </a:spcAft>
              </a:pPr>
              <a:r>
                <a:rPr lang="fi-FI" sz="1000" dirty="0" err="1" smtClean="0">
                  <a:solidFill>
                    <a:prstClr val="black"/>
                  </a:solidFill>
                  <a:latin typeface="Calibri" panose="020F0502020204030204" pitchFamily="34" charset="0"/>
                </a:rPr>
                <a:t>Essay</a:t>
              </a:r>
              <a:r>
                <a:rPr lang="fi-FI" sz="1000" dirty="0" smtClean="0">
                  <a:solidFill>
                    <a:prstClr val="black"/>
                  </a:solidFill>
                  <a:latin typeface="Calibri" panose="020F0502020204030204" pitchFamily="34" charset="0"/>
                </a:rPr>
                <a:t>: </a:t>
              </a:r>
              <a:br>
                <a:rPr lang="fi-FI" sz="1000" dirty="0" smtClean="0">
                  <a:solidFill>
                    <a:prstClr val="black"/>
                  </a:solidFill>
                  <a:latin typeface="Calibri" panose="020F0502020204030204" pitchFamily="34" charset="0"/>
                </a:rPr>
              </a:br>
              <a:r>
                <a:rPr lang="fi-FI" sz="1000" dirty="0" smtClean="0">
                  <a:solidFill>
                    <a:prstClr val="black"/>
                  </a:solidFill>
                  <a:latin typeface="Calibri" panose="020F0502020204030204" pitchFamily="34" charset="0"/>
                </a:rPr>
                <a:t>version </a:t>
              </a:r>
              <a:r>
                <a:rPr lang="fi-FI" sz="1000" dirty="0">
                  <a:solidFill>
                    <a:prstClr val="black"/>
                  </a:solidFill>
                  <a:latin typeface="Calibri" panose="020F0502020204030204" pitchFamily="34" charset="0"/>
                </a:rPr>
                <a:t>1.0</a:t>
              </a:r>
              <a:br>
                <a:rPr lang="fi-FI" sz="1000" dirty="0">
                  <a:solidFill>
                    <a:prstClr val="black"/>
                  </a:solidFill>
                  <a:latin typeface="Calibri" panose="020F0502020204030204" pitchFamily="34" charset="0"/>
                </a:rPr>
              </a:br>
              <a:r>
                <a:rPr lang="fi-FI" sz="1000" dirty="0" smtClean="0">
                  <a:solidFill>
                    <a:prstClr val="black"/>
                  </a:solidFill>
                  <a:latin typeface="Calibri" panose="020F0502020204030204" pitchFamily="34" charset="0"/>
                </a:rPr>
                <a:t>DL 27.3. </a:t>
              </a:r>
              <a:endParaRPr lang="fi-FI" sz="1000" dirty="0">
                <a:solidFill>
                  <a:prstClr val="black"/>
                </a:solidFill>
                <a:latin typeface="Calibri" panose="020F0502020204030204" pitchFamily="34" charset="0"/>
              </a:endParaRPr>
            </a:p>
          </p:txBody>
        </p:sp>
        <p:sp>
          <p:nvSpPr>
            <p:cNvPr id="13" name="Freeform 12"/>
            <p:cNvSpPr/>
            <p:nvPr/>
          </p:nvSpPr>
          <p:spPr>
            <a:xfrm>
              <a:off x="4555517" y="3274751"/>
              <a:ext cx="1689836" cy="744507"/>
            </a:xfrm>
            <a:custGeom>
              <a:avLst/>
              <a:gdLst>
                <a:gd name="connsiteX0" fmla="*/ 0 w 1324570"/>
                <a:gd name="connsiteY0" fmla="*/ 0 h 529828"/>
                <a:gd name="connsiteX1" fmla="*/ 1059656 w 1324570"/>
                <a:gd name="connsiteY1" fmla="*/ 0 h 529828"/>
                <a:gd name="connsiteX2" fmla="*/ 1324570 w 1324570"/>
                <a:gd name="connsiteY2" fmla="*/ 264914 h 529828"/>
                <a:gd name="connsiteX3" fmla="*/ 1059656 w 1324570"/>
                <a:gd name="connsiteY3" fmla="*/ 529828 h 529828"/>
                <a:gd name="connsiteX4" fmla="*/ 0 w 1324570"/>
                <a:gd name="connsiteY4" fmla="*/ 529828 h 529828"/>
                <a:gd name="connsiteX5" fmla="*/ 264914 w 1324570"/>
                <a:gd name="connsiteY5" fmla="*/ 264914 h 529828"/>
                <a:gd name="connsiteX6" fmla="*/ 0 w 1324570"/>
                <a:gd name="connsiteY6" fmla="*/ 0 h 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570" h="529828">
                  <a:moveTo>
                    <a:pt x="0" y="0"/>
                  </a:moveTo>
                  <a:lnTo>
                    <a:pt x="1059656" y="0"/>
                  </a:lnTo>
                  <a:lnTo>
                    <a:pt x="1324570" y="264914"/>
                  </a:lnTo>
                  <a:lnTo>
                    <a:pt x="1059656" y="529828"/>
                  </a:lnTo>
                  <a:lnTo>
                    <a:pt x="0" y="529828"/>
                  </a:lnTo>
                  <a:lnTo>
                    <a:pt x="264914" y="264914"/>
                  </a:lnTo>
                  <a:lnTo>
                    <a:pt x="0" y="0"/>
                  </a:lnTo>
                  <a:close/>
                </a:path>
              </a:pathLst>
            </a:cu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0000" tIns="240000" rIns="90000" bIns="120000" numCol="1" spcCol="1270" anchor="ctr" anchorCtr="0">
              <a:noAutofit/>
            </a:bodyPr>
            <a:lstStyle/>
            <a:p>
              <a:pPr algn="ctr" defTabSz="333362">
                <a:lnSpc>
                  <a:spcPct val="90000"/>
                </a:lnSpc>
                <a:spcAft>
                  <a:spcPct val="35000"/>
                </a:spcAft>
              </a:pPr>
              <a:r>
                <a:rPr lang="fi-FI" sz="1000" dirty="0" smtClean="0">
                  <a:solidFill>
                    <a:prstClr val="black"/>
                  </a:solidFill>
                  <a:latin typeface="Calibri" panose="020F0502020204030204" pitchFamily="34" charset="0"/>
                </a:rPr>
                <a:t>Reading </a:t>
              </a:r>
              <a:r>
                <a:rPr lang="fi-FI" sz="1000" dirty="0" err="1" smtClean="0">
                  <a:solidFill>
                    <a:prstClr val="black"/>
                  </a:solidFill>
                  <a:latin typeface="Calibri" panose="020F0502020204030204" pitchFamily="34" charset="0"/>
                </a:rPr>
                <a:t>tasks</a:t>
              </a:r>
              <a:r>
                <a:rPr lang="fi-FI" sz="1000" dirty="0" smtClean="0">
                  <a:solidFill>
                    <a:prstClr val="black"/>
                  </a:solidFill>
                  <a:latin typeface="Calibri" panose="020F0502020204030204" pitchFamily="34" charset="0"/>
                </a:rPr>
                <a:t> (2) </a:t>
              </a:r>
              <a:endParaRPr lang="fi-FI" sz="1000" dirty="0">
                <a:solidFill>
                  <a:prstClr val="black"/>
                </a:solidFill>
                <a:latin typeface="Calibri" panose="020F0502020204030204" pitchFamily="34" charset="0"/>
              </a:endParaRPr>
            </a:p>
            <a:p>
              <a:pPr defTabSz="333362">
                <a:lnSpc>
                  <a:spcPct val="90000"/>
                </a:lnSpc>
                <a:spcAft>
                  <a:spcPct val="35000"/>
                </a:spcAft>
              </a:pPr>
              <a:r>
                <a:rPr lang="fi-FI" sz="1000" dirty="0" smtClean="0">
                  <a:solidFill>
                    <a:prstClr val="black"/>
                  </a:solidFill>
                  <a:latin typeface="Calibri" panose="020F0502020204030204" pitchFamily="34" charset="0"/>
                </a:rPr>
                <a:t>      DL 3.5.2018</a:t>
              </a:r>
              <a:endParaRPr lang="fi-FI" sz="1000" dirty="0">
                <a:solidFill>
                  <a:prstClr val="black"/>
                </a:solidFill>
                <a:latin typeface="Calibri" panose="020F0502020204030204" pitchFamily="34" charset="0"/>
              </a:endParaRPr>
            </a:p>
          </p:txBody>
        </p:sp>
        <p:sp>
          <p:nvSpPr>
            <p:cNvPr id="14" name="Freeform 13"/>
            <p:cNvSpPr/>
            <p:nvPr/>
          </p:nvSpPr>
          <p:spPr>
            <a:xfrm>
              <a:off x="7548877" y="4043907"/>
              <a:ext cx="1127579" cy="713636"/>
            </a:xfrm>
            <a:custGeom>
              <a:avLst/>
              <a:gdLst>
                <a:gd name="connsiteX0" fmla="*/ 0 w 1324570"/>
                <a:gd name="connsiteY0" fmla="*/ 0 h 529828"/>
                <a:gd name="connsiteX1" fmla="*/ 1059656 w 1324570"/>
                <a:gd name="connsiteY1" fmla="*/ 0 h 529828"/>
                <a:gd name="connsiteX2" fmla="*/ 1324570 w 1324570"/>
                <a:gd name="connsiteY2" fmla="*/ 264914 h 529828"/>
                <a:gd name="connsiteX3" fmla="*/ 1059656 w 1324570"/>
                <a:gd name="connsiteY3" fmla="*/ 529828 h 529828"/>
                <a:gd name="connsiteX4" fmla="*/ 0 w 1324570"/>
                <a:gd name="connsiteY4" fmla="*/ 529828 h 529828"/>
                <a:gd name="connsiteX5" fmla="*/ 264914 w 1324570"/>
                <a:gd name="connsiteY5" fmla="*/ 264914 h 529828"/>
                <a:gd name="connsiteX6" fmla="*/ 0 w 1324570"/>
                <a:gd name="connsiteY6" fmla="*/ 0 h 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570" h="529828">
                  <a:moveTo>
                    <a:pt x="0" y="0"/>
                  </a:moveTo>
                  <a:lnTo>
                    <a:pt x="1059656" y="0"/>
                  </a:lnTo>
                  <a:lnTo>
                    <a:pt x="1324570" y="264914"/>
                  </a:lnTo>
                  <a:lnTo>
                    <a:pt x="1059656" y="529828"/>
                  </a:lnTo>
                  <a:lnTo>
                    <a:pt x="0" y="529828"/>
                  </a:lnTo>
                  <a:lnTo>
                    <a:pt x="264914" y="264914"/>
                  </a:lnTo>
                  <a:lnTo>
                    <a:pt x="0" y="0"/>
                  </a:lnTo>
                  <a:close/>
                </a:path>
              </a:pathLst>
            </a:cu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0000" tIns="180000" rIns="90000" bIns="240000" numCol="1" spcCol="1270" anchor="ctr" anchorCtr="0">
              <a:noAutofit/>
            </a:bodyPr>
            <a:lstStyle/>
            <a:p>
              <a:pPr algn="ctr" defTabSz="333362">
                <a:lnSpc>
                  <a:spcPct val="90000"/>
                </a:lnSpc>
                <a:spcAft>
                  <a:spcPct val="35000"/>
                </a:spcAft>
              </a:pPr>
              <a:r>
                <a:rPr lang="fi-FI" sz="1000" dirty="0" err="1" smtClean="0">
                  <a:solidFill>
                    <a:prstClr val="black"/>
                  </a:solidFill>
                  <a:latin typeface="Calibri" panose="020F0502020204030204" pitchFamily="34" charset="0"/>
                </a:rPr>
                <a:t>Essay</a:t>
              </a:r>
              <a:r>
                <a:rPr lang="fi-FI" sz="1000" dirty="0" smtClean="0">
                  <a:solidFill>
                    <a:prstClr val="black"/>
                  </a:solidFill>
                  <a:latin typeface="Calibri" panose="020F0502020204030204" pitchFamily="34" charset="0"/>
                </a:rPr>
                <a:t>: </a:t>
              </a:r>
              <a:br>
                <a:rPr lang="fi-FI" sz="1000" dirty="0" smtClean="0">
                  <a:solidFill>
                    <a:prstClr val="black"/>
                  </a:solidFill>
                  <a:latin typeface="Calibri" panose="020F0502020204030204" pitchFamily="34" charset="0"/>
                </a:rPr>
              </a:br>
              <a:r>
                <a:rPr lang="fi-FI" sz="1000" dirty="0" err="1" smtClean="0">
                  <a:solidFill>
                    <a:prstClr val="black"/>
                  </a:solidFill>
                  <a:latin typeface="Calibri" panose="020F0502020204030204" pitchFamily="34" charset="0"/>
                </a:rPr>
                <a:t>Final</a:t>
              </a:r>
              <a:r>
                <a:rPr lang="fi-FI" sz="1000" dirty="0" smtClean="0">
                  <a:solidFill>
                    <a:prstClr val="black"/>
                  </a:solidFill>
                  <a:latin typeface="Calibri" panose="020F0502020204030204" pitchFamily="34" charset="0"/>
                </a:rPr>
                <a:t> version</a:t>
              </a:r>
              <a:br>
                <a:rPr lang="fi-FI" sz="1000" dirty="0" smtClean="0">
                  <a:solidFill>
                    <a:prstClr val="black"/>
                  </a:solidFill>
                  <a:latin typeface="Calibri" panose="020F0502020204030204" pitchFamily="34" charset="0"/>
                </a:rPr>
              </a:br>
              <a:r>
                <a:rPr lang="fi-FI" sz="1000" dirty="0" smtClean="0">
                  <a:solidFill>
                    <a:prstClr val="black"/>
                  </a:solidFill>
                  <a:latin typeface="Calibri" panose="020F0502020204030204" pitchFamily="34" charset="0"/>
                </a:rPr>
                <a:t>DL 23.5.2018</a:t>
              </a:r>
              <a:endParaRPr lang="fi-FI" sz="1000" dirty="0">
                <a:solidFill>
                  <a:prstClr val="black"/>
                </a:solidFill>
                <a:latin typeface="Calibri" panose="020F0502020204030204" pitchFamily="34" charset="0"/>
              </a:endParaRPr>
            </a:p>
          </p:txBody>
        </p:sp>
        <p:sp>
          <p:nvSpPr>
            <p:cNvPr id="15" name="Freeform 14"/>
            <p:cNvSpPr/>
            <p:nvPr/>
          </p:nvSpPr>
          <p:spPr>
            <a:xfrm>
              <a:off x="2970712" y="3278417"/>
              <a:ext cx="1686097" cy="744739"/>
            </a:xfrm>
            <a:custGeom>
              <a:avLst/>
              <a:gdLst>
                <a:gd name="connsiteX0" fmla="*/ 0 w 1324570"/>
                <a:gd name="connsiteY0" fmla="*/ 0 h 529828"/>
                <a:gd name="connsiteX1" fmla="*/ 1059656 w 1324570"/>
                <a:gd name="connsiteY1" fmla="*/ 0 h 529828"/>
                <a:gd name="connsiteX2" fmla="*/ 1324570 w 1324570"/>
                <a:gd name="connsiteY2" fmla="*/ 264914 h 529828"/>
                <a:gd name="connsiteX3" fmla="*/ 1059656 w 1324570"/>
                <a:gd name="connsiteY3" fmla="*/ 529828 h 529828"/>
                <a:gd name="connsiteX4" fmla="*/ 0 w 1324570"/>
                <a:gd name="connsiteY4" fmla="*/ 529828 h 529828"/>
                <a:gd name="connsiteX5" fmla="*/ 264914 w 1324570"/>
                <a:gd name="connsiteY5" fmla="*/ 264914 h 529828"/>
                <a:gd name="connsiteX6" fmla="*/ 0 w 1324570"/>
                <a:gd name="connsiteY6" fmla="*/ 0 h 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570" h="529828">
                  <a:moveTo>
                    <a:pt x="0" y="0"/>
                  </a:moveTo>
                  <a:lnTo>
                    <a:pt x="1059656" y="0"/>
                  </a:lnTo>
                  <a:lnTo>
                    <a:pt x="1324570" y="264914"/>
                  </a:lnTo>
                  <a:lnTo>
                    <a:pt x="1059656" y="529828"/>
                  </a:lnTo>
                  <a:lnTo>
                    <a:pt x="0" y="529828"/>
                  </a:lnTo>
                  <a:lnTo>
                    <a:pt x="264914" y="264914"/>
                  </a:lnTo>
                  <a:lnTo>
                    <a:pt x="0" y="0"/>
                  </a:lnTo>
                  <a:close/>
                </a:path>
              </a:pathLst>
            </a:cu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0000" tIns="240000" rIns="90000" bIns="120000" numCol="1" spcCol="1270" anchor="ctr" anchorCtr="0">
              <a:noAutofit/>
            </a:bodyPr>
            <a:lstStyle/>
            <a:p>
              <a:pPr algn="ctr" defTabSz="333362">
                <a:lnSpc>
                  <a:spcPct val="90000"/>
                </a:lnSpc>
                <a:spcAft>
                  <a:spcPct val="35000"/>
                </a:spcAft>
              </a:pPr>
              <a:r>
                <a:rPr lang="fi-FI" sz="1000" dirty="0" smtClean="0">
                  <a:solidFill>
                    <a:prstClr val="black"/>
                  </a:solidFill>
                </a:rPr>
                <a:t>  </a:t>
              </a:r>
              <a:r>
                <a:rPr lang="fi-FI" sz="1000" dirty="0" smtClean="0">
                  <a:solidFill>
                    <a:prstClr val="black"/>
                  </a:solidFill>
                  <a:latin typeface="Calibri" panose="020F0502020204030204" pitchFamily="34" charset="0"/>
                </a:rPr>
                <a:t>Reading </a:t>
              </a:r>
              <a:r>
                <a:rPr lang="fi-FI" sz="1000" dirty="0" err="1" smtClean="0">
                  <a:solidFill>
                    <a:prstClr val="black"/>
                  </a:solidFill>
                  <a:latin typeface="Calibri" panose="020F0502020204030204" pitchFamily="34" charset="0"/>
                </a:rPr>
                <a:t>tasks</a:t>
              </a:r>
              <a:r>
                <a:rPr lang="fi-FI" sz="1000" dirty="0" smtClean="0">
                  <a:solidFill>
                    <a:prstClr val="black"/>
                  </a:solidFill>
                  <a:latin typeface="Calibri" panose="020F0502020204030204" pitchFamily="34" charset="0"/>
                </a:rPr>
                <a:t> (2)</a:t>
              </a:r>
              <a:r>
                <a:rPr lang="fi-FI" sz="1000" dirty="0">
                  <a:solidFill>
                    <a:prstClr val="black"/>
                  </a:solidFill>
                  <a:latin typeface="Calibri" panose="020F0502020204030204" pitchFamily="34" charset="0"/>
                </a:rPr>
                <a:t/>
              </a:r>
              <a:br>
                <a:rPr lang="fi-FI" sz="1000" dirty="0">
                  <a:solidFill>
                    <a:prstClr val="black"/>
                  </a:solidFill>
                  <a:latin typeface="Calibri" panose="020F0502020204030204" pitchFamily="34" charset="0"/>
                </a:rPr>
              </a:br>
              <a:r>
                <a:rPr lang="fi-FI" sz="1000" dirty="0" smtClean="0">
                  <a:solidFill>
                    <a:prstClr val="black"/>
                  </a:solidFill>
                  <a:latin typeface="Calibri" panose="020F0502020204030204" pitchFamily="34" charset="0"/>
                </a:rPr>
                <a:t>     DL 11.4.</a:t>
              </a:r>
              <a:endParaRPr lang="fi-FI" sz="1000" dirty="0">
                <a:solidFill>
                  <a:prstClr val="black"/>
                </a:solidFill>
                <a:latin typeface="Calibri" panose="020F0502020204030204" pitchFamily="34" charset="0"/>
              </a:endParaRPr>
            </a:p>
          </p:txBody>
        </p:sp>
        <p:sp>
          <p:nvSpPr>
            <p:cNvPr id="16" name="Freeform 15"/>
            <p:cNvSpPr/>
            <p:nvPr/>
          </p:nvSpPr>
          <p:spPr>
            <a:xfrm>
              <a:off x="6467942" y="4033896"/>
              <a:ext cx="1344418" cy="737534"/>
            </a:xfrm>
            <a:custGeom>
              <a:avLst/>
              <a:gdLst>
                <a:gd name="connsiteX0" fmla="*/ 0 w 1324570"/>
                <a:gd name="connsiteY0" fmla="*/ 0 h 529828"/>
                <a:gd name="connsiteX1" fmla="*/ 1059656 w 1324570"/>
                <a:gd name="connsiteY1" fmla="*/ 0 h 529828"/>
                <a:gd name="connsiteX2" fmla="*/ 1324570 w 1324570"/>
                <a:gd name="connsiteY2" fmla="*/ 264914 h 529828"/>
                <a:gd name="connsiteX3" fmla="*/ 1059656 w 1324570"/>
                <a:gd name="connsiteY3" fmla="*/ 529828 h 529828"/>
                <a:gd name="connsiteX4" fmla="*/ 0 w 1324570"/>
                <a:gd name="connsiteY4" fmla="*/ 529828 h 529828"/>
                <a:gd name="connsiteX5" fmla="*/ 264914 w 1324570"/>
                <a:gd name="connsiteY5" fmla="*/ 264914 h 529828"/>
                <a:gd name="connsiteX6" fmla="*/ 0 w 1324570"/>
                <a:gd name="connsiteY6" fmla="*/ 0 h 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570" h="529828">
                  <a:moveTo>
                    <a:pt x="0" y="0"/>
                  </a:moveTo>
                  <a:lnTo>
                    <a:pt x="1059656" y="0"/>
                  </a:lnTo>
                  <a:lnTo>
                    <a:pt x="1324570" y="264914"/>
                  </a:lnTo>
                  <a:lnTo>
                    <a:pt x="1059656" y="529828"/>
                  </a:lnTo>
                  <a:lnTo>
                    <a:pt x="0" y="529828"/>
                  </a:lnTo>
                  <a:lnTo>
                    <a:pt x="264914" y="264914"/>
                  </a:lnTo>
                  <a:lnTo>
                    <a:pt x="0" y="0"/>
                  </a:lnTo>
                  <a:close/>
                </a:path>
              </a:pathLst>
            </a:cu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0000" tIns="240000" rIns="90000" bIns="240000" numCol="1" spcCol="1270" anchor="ctr" anchorCtr="0">
              <a:noAutofit/>
            </a:bodyPr>
            <a:lstStyle/>
            <a:p>
              <a:pPr algn="ctr" defTabSz="333362">
                <a:lnSpc>
                  <a:spcPct val="90000"/>
                </a:lnSpc>
                <a:spcAft>
                  <a:spcPct val="35000"/>
                </a:spcAft>
              </a:pPr>
              <a:r>
                <a:rPr lang="fi-FI" sz="1000" dirty="0" err="1" smtClean="0">
                  <a:solidFill>
                    <a:prstClr val="black"/>
                  </a:solidFill>
                  <a:latin typeface="Calibri" panose="020F0502020204030204" pitchFamily="34" charset="0"/>
                </a:rPr>
                <a:t>Essay</a:t>
              </a:r>
              <a:r>
                <a:rPr lang="fi-FI" sz="1000" dirty="0" smtClean="0">
                  <a:solidFill>
                    <a:prstClr val="black"/>
                  </a:solidFill>
                  <a:latin typeface="Calibri" panose="020F0502020204030204" pitchFamily="34" charset="0"/>
                </a:rPr>
                <a:t>:    </a:t>
              </a:r>
              <a:br>
                <a:rPr lang="fi-FI" sz="1000" dirty="0" smtClean="0">
                  <a:solidFill>
                    <a:prstClr val="black"/>
                  </a:solidFill>
                  <a:latin typeface="Calibri" panose="020F0502020204030204" pitchFamily="34" charset="0"/>
                </a:rPr>
              </a:br>
              <a:r>
                <a:rPr lang="fi-FI" sz="1000" dirty="0" smtClean="0">
                  <a:solidFill>
                    <a:prstClr val="black"/>
                  </a:solidFill>
                  <a:latin typeface="Calibri" panose="020F0502020204030204" pitchFamily="34" charset="0"/>
                </a:rPr>
                <a:t> </a:t>
              </a:r>
              <a:r>
                <a:rPr lang="fi-FI" sz="1000" dirty="0" err="1" smtClean="0">
                  <a:solidFill>
                    <a:prstClr val="black"/>
                  </a:solidFill>
                  <a:latin typeface="Calibri" panose="020F0502020204030204" pitchFamily="34" charset="0"/>
                </a:rPr>
                <a:t>Facilitator</a:t>
              </a:r>
              <a:r>
                <a:rPr lang="fi-FI" sz="1000" dirty="0" smtClean="0">
                  <a:solidFill>
                    <a:prstClr val="black"/>
                  </a:solidFill>
                  <a:latin typeface="Calibri" panose="020F0502020204030204" pitchFamily="34" charset="0"/>
                </a:rPr>
                <a:t/>
              </a:r>
              <a:br>
                <a:rPr lang="fi-FI" sz="1000" dirty="0" smtClean="0">
                  <a:solidFill>
                    <a:prstClr val="black"/>
                  </a:solidFill>
                  <a:latin typeface="Calibri" panose="020F0502020204030204" pitchFamily="34" charset="0"/>
                </a:rPr>
              </a:br>
              <a:r>
                <a:rPr lang="fi-FI" sz="1000" dirty="0" smtClean="0">
                  <a:solidFill>
                    <a:prstClr val="black"/>
                  </a:solidFill>
                  <a:latin typeface="Calibri" panose="020F0502020204030204" pitchFamily="34" charset="0"/>
                </a:rPr>
                <a:t>feedback </a:t>
              </a:r>
            </a:p>
            <a:p>
              <a:pPr algn="ctr" defTabSz="333362">
                <a:lnSpc>
                  <a:spcPct val="90000"/>
                </a:lnSpc>
                <a:spcAft>
                  <a:spcPct val="35000"/>
                </a:spcAft>
              </a:pPr>
              <a:r>
                <a:rPr lang="fi-FI" sz="1000" dirty="0" smtClean="0">
                  <a:solidFill>
                    <a:prstClr val="black"/>
                  </a:solidFill>
                  <a:latin typeface="Calibri" panose="020F0502020204030204" pitchFamily="34" charset="0"/>
                </a:rPr>
                <a:t>DL 3.5. </a:t>
              </a:r>
              <a:endParaRPr lang="fi-FI" sz="1000" dirty="0">
                <a:solidFill>
                  <a:prstClr val="black"/>
                </a:solidFill>
                <a:latin typeface="Calibri" panose="020F0502020204030204" pitchFamily="34" charset="0"/>
              </a:endParaRPr>
            </a:p>
          </p:txBody>
        </p:sp>
        <p:grpSp>
          <p:nvGrpSpPr>
            <p:cNvPr id="17" name="Group 16"/>
            <p:cNvGrpSpPr/>
            <p:nvPr/>
          </p:nvGrpSpPr>
          <p:grpSpPr>
            <a:xfrm>
              <a:off x="246403" y="467778"/>
              <a:ext cx="7024285" cy="2810639"/>
              <a:chOff x="410207" y="143656"/>
              <a:chExt cx="6882849" cy="2582215"/>
            </a:xfrm>
            <a:grpFill/>
          </p:grpSpPr>
          <p:sp>
            <p:nvSpPr>
              <p:cNvPr id="18" name="Rounded Rectangle 17"/>
              <p:cNvSpPr/>
              <p:nvPr/>
            </p:nvSpPr>
            <p:spPr>
              <a:xfrm>
                <a:off x="410207" y="164219"/>
                <a:ext cx="1012413" cy="2140128"/>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000" dirty="0">
                  <a:solidFill>
                    <a:prstClr val="black"/>
                  </a:solidFill>
                </a:endParaRPr>
              </a:p>
              <a:p>
                <a:pPr algn="ctr"/>
                <a:endParaRPr lang="fi-FI" sz="1000" dirty="0">
                  <a:solidFill>
                    <a:prstClr val="black"/>
                  </a:solidFill>
                </a:endParaRPr>
              </a:p>
              <a:p>
                <a:pPr algn="ctr"/>
                <a:endParaRPr lang="fi-FI" sz="1000" dirty="0">
                  <a:solidFill>
                    <a:prstClr val="black"/>
                  </a:solidFill>
                </a:endParaRPr>
              </a:p>
              <a:p>
                <a:pPr algn="ctr"/>
                <a:endParaRPr lang="fi-FI" sz="1000" dirty="0">
                  <a:solidFill>
                    <a:prstClr val="black"/>
                  </a:solidFill>
                </a:endParaRPr>
              </a:p>
              <a:p>
                <a:pPr algn="ctr"/>
                <a:endParaRPr lang="fi-FI" sz="1000" dirty="0">
                  <a:solidFill>
                    <a:prstClr val="black"/>
                  </a:solidFill>
                </a:endParaRPr>
              </a:p>
              <a:p>
                <a:pPr algn="ctr"/>
                <a:endParaRPr lang="fi-FI" sz="1000" dirty="0">
                  <a:solidFill>
                    <a:prstClr val="black"/>
                  </a:solidFill>
                </a:endParaRPr>
              </a:p>
              <a:p>
                <a:pPr algn="ctr"/>
                <a:endParaRPr lang="fi-FI" sz="1000" dirty="0">
                  <a:solidFill>
                    <a:prstClr val="black"/>
                  </a:solidFill>
                </a:endParaRPr>
              </a:p>
              <a:p>
                <a:pPr algn="ctr"/>
                <a:r>
                  <a:rPr lang="fi-FI" sz="1000" dirty="0" err="1" smtClean="0">
                    <a:solidFill>
                      <a:prstClr val="black"/>
                    </a:solidFill>
                    <a:latin typeface="Calibri" panose="020F0502020204030204" pitchFamily="34" charset="0"/>
                  </a:rPr>
                  <a:t>Pre-assignment</a:t>
                </a:r>
                <a:endParaRPr lang="fi-FI" sz="1000" dirty="0">
                  <a:solidFill>
                    <a:prstClr val="black"/>
                  </a:solidFill>
                  <a:latin typeface="Calibri" panose="020F0502020204030204" pitchFamily="34" charset="0"/>
                </a:endParaRPr>
              </a:p>
              <a:p>
                <a:pPr algn="ctr"/>
                <a:r>
                  <a:rPr lang="fi-FI" sz="1000" dirty="0">
                    <a:solidFill>
                      <a:prstClr val="black"/>
                    </a:solidFill>
                    <a:latin typeface="Calibri" panose="020F0502020204030204" pitchFamily="34" charset="0"/>
                  </a:rPr>
                  <a:t>DL </a:t>
                </a:r>
                <a:r>
                  <a:rPr lang="fi-FI" sz="1000" dirty="0" smtClean="0">
                    <a:solidFill>
                      <a:prstClr val="black"/>
                    </a:solidFill>
                    <a:latin typeface="Calibri" panose="020F0502020204030204" pitchFamily="34" charset="0"/>
                  </a:rPr>
                  <a:t>1.3.2018</a:t>
                </a:r>
                <a:endParaRPr lang="fi-FI" sz="1000" dirty="0">
                  <a:solidFill>
                    <a:prstClr val="black"/>
                  </a:solidFill>
                  <a:latin typeface="Calibri" panose="020F0502020204030204" pitchFamily="34" charset="0"/>
                </a:endParaRPr>
              </a:p>
            </p:txBody>
          </p:sp>
          <p:pic>
            <p:nvPicPr>
              <p:cNvPr id="19" name="Picture 6" descr="C:\Users\syrjakm1\AppData\Local\Microsoft\Windows\Temporary Internet Files\Content.IE5\12I4GKPL\04_27_54_w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97" y="288523"/>
                <a:ext cx="673077" cy="950012"/>
              </a:xfrm>
              <a:prstGeom prst="rect">
                <a:avLst/>
              </a:prstGeom>
              <a:grpFill/>
              <a:extLst>
                <a:ext uri="{909E8E84-426E-40dd-AFC4-6F175D3DCCD1}">
                  <a14:hiddenFill xmlns="" xmlns:a14="http://schemas.microsoft.com/office/drawing/2010/main">
                    <a:solidFill>
                      <a:srgbClr val="FFFFFF"/>
                    </a:solidFill>
                  </a14:hiddenFill>
                </a:ext>
              </a:extLst>
            </p:spPr>
          </p:pic>
          <p:sp>
            <p:nvSpPr>
              <p:cNvPr id="20" name="Freeform 19"/>
              <p:cNvSpPr/>
              <p:nvPr/>
            </p:nvSpPr>
            <p:spPr>
              <a:xfrm>
                <a:off x="1528097" y="156900"/>
                <a:ext cx="1458531" cy="2140128"/>
              </a:xfrm>
              <a:custGeom>
                <a:avLst/>
                <a:gdLst>
                  <a:gd name="connsiteX0" fmla="*/ 0 w 1975884"/>
                  <a:gd name="connsiteY0" fmla="*/ 197588 h 3830638"/>
                  <a:gd name="connsiteX1" fmla="*/ 197588 w 1975884"/>
                  <a:gd name="connsiteY1" fmla="*/ 0 h 3830638"/>
                  <a:gd name="connsiteX2" fmla="*/ 1778296 w 1975884"/>
                  <a:gd name="connsiteY2" fmla="*/ 0 h 3830638"/>
                  <a:gd name="connsiteX3" fmla="*/ 1975884 w 1975884"/>
                  <a:gd name="connsiteY3" fmla="*/ 197588 h 3830638"/>
                  <a:gd name="connsiteX4" fmla="*/ 1975884 w 1975884"/>
                  <a:gd name="connsiteY4" fmla="*/ 3633050 h 3830638"/>
                  <a:gd name="connsiteX5" fmla="*/ 1778296 w 1975884"/>
                  <a:gd name="connsiteY5" fmla="*/ 3830638 h 3830638"/>
                  <a:gd name="connsiteX6" fmla="*/ 197588 w 1975884"/>
                  <a:gd name="connsiteY6" fmla="*/ 3830638 h 3830638"/>
                  <a:gd name="connsiteX7" fmla="*/ 0 w 1975884"/>
                  <a:gd name="connsiteY7" fmla="*/ 3633050 h 3830638"/>
                  <a:gd name="connsiteX8" fmla="*/ 0 w 1975884"/>
                  <a:gd name="connsiteY8" fmla="*/ 197588 h 383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884" h="3830638">
                    <a:moveTo>
                      <a:pt x="0" y="197588"/>
                    </a:moveTo>
                    <a:cubicBezTo>
                      <a:pt x="0" y="88463"/>
                      <a:pt x="88463" y="0"/>
                      <a:pt x="197588" y="0"/>
                    </a:cubicBezTo>
                    <a:lnTo>
                      <a:pt x="1778296" y="0"/>
                    </a:lnTo>
                    <a:cubicBezTo>
                      <a:pt x="1887421" y="0"/>
                      <a:pt x="1975884" y="88463"/>
                      <a:pt x="1975884" y="197588"/>
                    </a:cubicBezTo>
                    <a:lnTo>
                      <a:pt x="1975884" y="3633050"/>
                    </a:lnTo>
                    <a:cubicBezTo>
                      <a:pt x="1975884" y="3742175"/>
                      <a:pt x="1887421" y="3830638"/>
                      <a:pt x="1778296" y="3830638"/>
                    </a:cubicBezTo>
                    <a:lnTo>
                      <a:pt x="197588" y="3830638"/>
                    </a:lnTo>
                    <a:cubicBezTo>
                      <a:pt x="88463" y="3830638"/>
                      <a:pt x="0" y="3742175"/>
                      <a:pt x="0" y="3633050"/>
                    </a:cubicBezTo>
                    <a:lnTo>
                      <a:pt x="0" y="197588"/>
                    </a:lnTo>
                    <a:close/>
                  </a:path>
                </a:pathLst>
              </a:cu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1383559" rIns="106680" bIns="745120" numCol="1" spcCol="1270" anchor="ctr" anchorCtr="0">
                <a:noAutofit/>
              </a:bodyPr>
              <a:lstStyle/>
              <a:p>
                <a:pPr algn="ctr" defTabSz="666723">
                  <a:lnSpc>
                    <a:spcPct val="90000"/>
                  </a:lnSpc>
                  <a:spcAft>
                    <a:spcPct val="35000"/>
                  </a:spcAft>
                </a:pPr>
                <a:endParaRPr lang="fi-FI" sz="1333" dirty="0">
                  <a:solidFill>
                    <a:prstClr val="white"/>
                  </a:solidFill>
                </a:endParaRPr>
              </a:p>
              <a:p>
                <a:pPr algn="ctr" defTabSz="666723">
                  <a:lnSpc>
                    <a:spcPct val="90000"/>
                  </a:lnSpc>
                  <a:spcAft>
                    <a:spcPct val="35000"/>
                  </a:spcAft>
                </a:pPr>
                <a:endParaRPr lang="fi-FI" sz="1333" dirty="0" smtClean="0">
                  <a:solidFill>
                    <a:prstClr val="black"/>
                  </a:solidFill>
                </a:endParaRPr>
              </a:p>
              <a:p>
                <a:pPr algn="ctr" defTabSz="666723">
                  <a:lnSpc>
                    <a:spcPct val="90000"/>
                  </a:lnSpc>
                  <a:spcAft>
                    <a:spcPct val="35000"/>
                  </a:spcAft>
                </a:pPr>
                <a:r>
                  <a:rPr lang="fi-FI" sz="1333" dirty="0" smtClean="0">
                    <a:solidFill>
                      <a:prstClr val="black"/>
                    </a:solidFill>
                    <a:latin typeface="Calibri" panose="020F0502020204030204" pitchFamily="34" charset="0"/>
                  </a:rPr>
                  <a:t>CS1: 7.3.2018</a:t>
                </a:r>
              </a:p>
              <a:p>
                <a:pPr algn="ctr" defTabSz="666723">
                  <a:lnSpc>
                    <a:spcPct val="90000"/>
                  </a:lnSpc>
                  <a:spcAft>
                    <a:spcPct val="35000"/>
                  </a:spcAft>
                </a:pPr>
                <a:r>
                  <a:rPr lang="fi-FI" sz="1400" dirty="0" smtClean="0">
                    <a:solidFill>
                      <a:prstClr val="black"/>
                    </a:solidFill>
                    <a:latin typeface="Calibri" panose="020F0502020204030204" pitchFamily="34" charset="0"/>
                  </a:rPr>
                  <a:t>University </a:t>
                </a:r>
                <a:r>
                  <a:rPr lang="fi-FI" sz="1400" dirty="0" err="1">
                    <a:solidFill>
                      <a:prstClr val="black"/>
                    </a:solidFill>
                    <a:latin typeface="Calibri" panose="020F0502020204030204" pitchFamily="34" charset="0"/>
                  </a:rPr>
                  <a:t>pedagogy</a:t>
                </a:r>
                <a:r>
                  <a:rPr lang="fi-FI" sz="1400" dirty="0">
                    <a:solidFill>
                      <a:prstClr val="black"/>
                    </a:solidFill>
                    <a:latin typeface="Calibri" panose="020F0502020204030204" pitchFamily="34" charset="0"/>
                  </a:rPr>
                  <a:t> and </a:t>
                </a:r>
                <a:r>
                  <a:rPr lang="fi-FI" sz="1400" dirty="0" err="1">
                    <a:solidFill>
                      <a:prstClr val="black"/>
                    </a:solidFill>
                    <a:latin typeface="Calibri" panose="020F0502020204030204" pitchFamily="34" charset="0"/>
                  </a:rPr>
                  <a:t>learning</a:t>
                </a:r>
                <a:r>
                  <a:rPr lang="fi-FI" sz="1400" dirty="0">
                    <a:solidFill>
                      <a:prstClr val="black"/>
                    </a:solidFill>
                    <a:latin typeface="Calibri" panose="020F0502020204030204" pitchFamily="34" charset="0"/>
                  </a:rPr>
                  <a:t> </a:t>
                </a:r>
                <a:r>
                  <a:rPr lang="fi-FI" sz="1400" dirty="0" err="1">
                    <a:solidFill>
                      <a:prstClr val="black"/>
                    </a:solidFill>
                    <a:latin typeface="Calibri" panose="020F0502020204030204" pitchFamily="34" charset="0"/>
                  </a:rPr>
                  <a:t>theories</a:t>
                </a:r>
                <a:r>
                  <a:rPr lang="fi-FI" sz="1400" dirty="0">
                    <a:latin typeface="Calibri" panose="020F0502020204030204" pitchFamily="34" charset="0"/>
                  </a:rPr>
                  <a:t/>
                </a:r>
                <a:br>
                  <a:rPr lang="fi-FI" sz="1400" dirty="0">
                    <a:latin typeface="Calibri" panose="020F0502020204030204" pitchFamily="34" charset="0"/>
                  </a:rPr>
                </a:br>
                <a:endParaRPr lang="fi-FI" sz="1333" dirty="0">
                  <a:solidFill>
                    <a:prstClr val="black"/>
                  </a:solidFill>
                  <a:latin typeface="Calibri" panose="020F0502020204030204" pitchFamily="34"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109" y="219336"/>
                <a:ext cx="926294" cy="902728"/>
              </a:xfrm>
              <a:prstGeom prst="rect">
                <a:avLst/>
              </a:prstGeom>
              <a:grpFill/>
            </p:spPr>
          </p:pic>
          <p:sp>
            <p:nvSpPr>
              <p:cNvPr id="22" name="Rounded Rectangle 21"/>
              <p:cNvSpPr/>
              <p:nvPr/>
            </p:nvSpPr>
            <p:spPr>
              <a:xfrm>
                <a:off x="1574710" y="2290517"/>
                <a:ext cx="1425971" cy="435353"/>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0000" tIns="30000" rIns="60000" bIns="150000" numCol="1" spcCol="1270" anchor="t" anchorCtr="0">
                <a:noAutofit/>
              </a:bodyPr>
              <a:lstStyle/>
              <a:p>
                <a:pPr defTabSz="333362">
                  <a:lnSpc>
                    <a:spcPct val="90000"/>
                  </a:lnSpc>
                  <a:spcAft>
                    <a:spcPct val="35000"/>
                  </a:spcAft>
                </a:pPr>
                <a:r>
                  <a:rPr lang="fi-FI" sz="1000" dirty="0" err="1" smtClean="0">
                    <a:solidFill>
                      <a:prstClr val="black"/>
                    </a:solidFill>
                    <a:latin typeface="Calibri" panose="020F0502020204030204" pitchFamily="34" charset="0"/>
                  </a:rPr>
                  <a:t>Log</a:t>
                </a:r>
                <a:r>
                  <a:rPr lang="fi-FI" sz="1000" dirty="0" smtClean="0">
                    <a:solidFill>
                      <a:prstClr val="black"/>
                    </a:solidFill>
                    <a:latin typeface="Calibri" panose="020F0502020204030204" pitchFamily="34" charset="0"/>
                  </a:rPr>
                  <a:t> 1</a:t>
                </a:r>
                <a:r>
                  <a:rPr lang="fi-FI" sz="1000" dirty="0">
                    <a:solidFill>
                      <a:prstClr val="black"/>
                    </a:solidFill>
                    <a:latin typeface="Calibri" panose="020F0502020204030204" pitchFamily="34" charset="0"/>
                  </a:rPr>
                  <a:t/>
                </a:r>
                <a:br>
                  <a:rPr lang="fi-FI" sz="1000" dirty="0">
                    <a:solidFill>
                      <a:prstClr val="black"/>
                    </a:solidFill>
                    <a:latin typeface="Calibri" panose="020F0502020204030204" pitchFamily="34" charset="0"/>
                  </a:rPr>
                </a:br>
                <a:r>
                  <a:rPr lang="fi-FI" sz="1000" dirty="0">
                    <a:solidFill>
                      <a:prstClr val="black"/>
                    </a:solidFill>
                    <a:latin typeface="Calibri" panose="020F0502020204030204" pitchFamily="34" charset="0"/>
                  </a:rPr>
                  <a:t>DL </a:t>
                </a:r>
                <a:r>
                  <a:rPr lang="fi-FI" sz="1000" dirty="0" smtClean="0">
                    <a:solidFill>
                      <a:prstClr val="black"/>
                    </a:solidFill>
                    <a:latin typeface="Calibri" panose="020F0502020204030204" pitchFamily="34" charset="0"/>
                  </a:rPr>
                  <a:t>12.3.</a:t>
                </a:r>
                <a:endParaRPr lang="fi-FI" sz="1000" dirty="0">
                  <a:solidFill>
                    <a:prstClr val="black"/>
                  </a:solidFill>
                  <a:latin typeface="Calibri" panose="020F0502020204030204" pitchFamily="34" charset="0"/>
                </a:endParaRPr>
              </a:p>
            </p:txBody>
          </p:sp>
          <p:sp>
            <p:nvSpPr>
              <p:cNvPr id="23" name="Freeform 22"/>
              <p:cNvSpPr/>
              <p:nvPr/>
            </p:nvSpPr>
            <p:spPr>
              <a:xfrm>
                <a:off x="3010449" y="146226"/>
                <a:ext cx="1440448" cy="2140128"/>
              </a:xfrm>
              <a:custGeom>
                <a:avLst/>
                <a:gdLst>
                  <a:gd name="connsiteX0" fmla="*/ 0 w 1975884"/>
                  <a:gd name="connsiteY0" fmla="*/ 197588 h 3830638"/>
                  <a:gd name="connsiteX1" fmla="*/ 197588 w 1975884"/>
                  <a:gd name="connsiteY1" fmla="*/ 0 h 3830638"/>
                  <a:gd name="connsiteX2" fmla="*/ 1778296 w 1975884"/>
                  <a:gd name="connsiteY2" fmla="*/ 0 h 3830638"/>
                  <a:gd name="connsiteX3" fmla="*/ 1975884 w 1975884"/>
                  <a:gd name="connsiteY3" fmla="*/ 197588 h 3830638"/>
                  <a:gd name="connsiteX4" fmla="*/ 1975884 w 1975884"/>
                  <a:gd name="connsiteY4" fmla="*/ 3633050 h 3830638"/>
                  <a:gd name="connsiteX5" fmla="*/ 1778296 w 1975884"/>
                  <a:gd name="connsiteY5" fmla="*/ 3830638 h 3830638"/>
                  <a:gd name="connsiteX6" fmla="*/ 197588 w 1975884"/>
                  <a:gd name="connsiteY6" fmla="*/ 3830638 h 3830638"/>
                  <a:gd name="connsiteX7" fmla="*/ 0 w 1975884"/>
                  <a:gd name="connsiteY7" fmla="*/ 3633050 h 3830638"/>
                  <a:gd name="connsiteX8" fmla="*/ 0 w 1975884"/>
                  <a:gd name="connsiteY8" fmla="*/ 197588 h 383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884" h="3830638">
                    <a:moveTo>
                      <a:pt x="0" y="197588"/>
                    </a:moveTo>
                    <a:cubicBezTo>
                      <a:pt x="0" y="88463"/>
                      <a:pt x="88463" y="0"/>
                      <a:pt x="197588" y="0"/>
                    </a:cubicBezTo>
                    <a:lnTo>
                      <a:pt x="1778296" y="0"/>
                    </a:lnTo>
                    <a:cubicBezTo>
                      <a:pt x="1887421" y="0"/>
                      <a:pt x="1975884" y="88463"/>
                      <a:pt x="1975884" y="197588"/>
                    </a:cubicBezTo>
                    <a:lnTo>
                      <a:pt x="1975884" y="3633050"/>
                    </a:lnTo>
                    <a:cubicBezTo>
                      <a:pt x="1975884" y="3742175"/>
                      <a:pt x="1887421" y="3830638"/>
                      <a:pt x="1778296" y="3830638"/>
                    </a:cubicBezTo>
                    <a:lnTo>
                      <a:pt x="197588" y="3830638"/>
                    </a:lnTo>
                    <a:cubicBezTo>
                      <a:pt x="88463" y="3830638"/>
                      <a:pt x="0" y="3742175"/>
                      <a:pt x="0" y="3633050"/>
                    </a:cubicBezTo>
                    <a:lnTo>
                      <a:pt x="0" y="197588"/>
                    </a:lnTo>
                    <a:close/>
                  </a:path>
                </a:pathLst>
              </a:cu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6680" tIns="1383559" rIns="106680" bIns="745120" numCol="1" spcCol="1270" anchor="ctr" anchorCtr="0">
                <a:noAutofit/>
              </a:bodyPr>
              <a:lstStyle/>
              <a:p>
                <a:pPr algn="ctr" defTabSz="666723">
                  <a:lnSpc>
                    <a:spcPct val="90000"/>
                  </a:lnSpc>
                  <a:spcAft>
                    <a:spcPct val="35000"/>
                  </a:spcAft>
                </a:pPr>
                <a:endParaRPr lang="fi-FI" sz="1333" dirty="0">
                  <a:solidFill>
                    <a:prstClr val="black"/>
                  </a:solidFill>
                </a:endParaRPr>
              </a:p>
              <a:p>
                <a:pPr algn="ctr" defTabSz="761970" fontAlgn="auto">
                  <a:spcBef>
                    <a:spcPts val="0"/>
                  </a:spcBef>
                  <a:spcAft>
                    <a:spcPts val="0"/>
                  </a:spcAft>
                </a:pPr>
                <a:r>
                  <a:rPr lang="fi-FI" sz="1333" dirty="0" smtClean="0">
                    <a:solidFill>
                      <a:prstClr val="black"/>
                    </a:solidFill>
                    <a:latin typeface="Calibri" panose="020F0502020204030204" pitchFamily="34" charset="0"/>
                  </a:rPr>
                  <a:t>CS2: 21.3.2018</a:t>
                </a:r>
              </a:p>
              <a:p>
                <a:pPr algn="ctr" defTabSz="761970" fontAlgn="auto">
                  <a:spcBef>
                    <a:spcPts val="0"/>
                  </a:spcBef>
                  <a:spcAft>
                    <a:spcPts val="0"/>
                  </a:spcAft>
                </a:pPr>
                <a:r>
                  <a:rPr lang="fi-FI" sz="1400" dirty="0" err="1" smtClean="0">
                    <a:solidFill>
                      <a:prstClr val="black"/>
                    </a:solidFill>
                    <a:latin typeface="Calibri" panose="020F0502020204030204" pitchFamily="34" charset="0"/>
                  </a:rPr>
                  <a:t>Approach</a:t>
                </a:r>
                <a:r>
                  <a:rPr lang="fi-FI" sz="1400" dirty="0" smtClean="0">
                    <a:solidFill>
                      <a:prstClr val="black"/>
                    </a:solidFill>
                    <a:latin typeface="Calibri" panose="020F0502020204030204" pitchFamily="34" charset="0"/>
                  </a:rPr>
                  <a:t> to </a:t>
                </a:r>
                <a:r>
                  <a:rPr lang="fi-FI" sz="1400" dirty="0" err="1" smtClean="0">
                    <a:solidFill>
                      <a:prstClr val="black"/>
                    </a:solidFill>
                    <a:latin typeface="Calibri" panose="020F0502020204030204" pitchFamily="34" charset="0"/>
                  </a:rPr>
                  <a:t>teaching</a:t>
                </a:r>
                <a:r>
                  <a:rPr lang="fi-FI" sz="1400" dirty="0" smtClean="0">
                    <a:solidFill>
                      <a:prstClr val="black"/>
                    </a:solidFill>
                    <a:latin typeface="Calibri" panose="020F0502020204030204" pitchFamily="34" charset="0"/>
                  </a:rPr>
                  <a:t> and </a:t>
                </a:r>
                <a:r>
                  <a:rPr lang="fi-FI" sz="1400" dirty="0" err="1" smtClean="0">
                    <a:solidFill>
                      <a:prstClr val="black"/>
                    </a:solidFill>
                    <a:latin typeface="Calibri" panose="020F0502020204030204" pitchFamily="34" charset="0"/>
                  </a:rPr>
                  <a:t>expertise</a:t>
                </a:r>
                <a:endParaRPr lang="fi-FI" sz="1400" dirty="0">
                  <a:solidFill>
                    <a:prstClr val="black"/>
                  </a:solidFill>
                  <a:latin typeface="Calibri" panose="020F0502020204030204" pitchFamily="34" charset="0"/>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695" y="219336"/>
                <a:ext cx="963656" cy="877693"/>
              </a:xfrm>
              <a:prstGeom prst="rect">
                <a:avLst/>
              </a:prstGeom>
              <a:grpFill/>
            </p:spPr>
          </p:pic>
          <p:sp>
            <p:nvSpPr>
              <p:cNvPr id="25" name="Rounded Rectangle 24"/>
              <p:cNvSpPr/>
              <p:nvPr/>
            </p:nvSpPr>
            <p:spPr>
              <a:xfrm>
                <a:off x="3014785" y="2279620"/>
                <a:ext cx="1459183" cy="435353"/>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0000" tIns="30000" rIns="60000" bIns="150000" numCol="1" spcCol="1270" anchor="t" anchorCtr="0">
                <a:noAutofit/>
              </a:bodyPr>
              <a:lstStyle/>
              <a:p>
                <a:pPr defTabSz="333362">
                  <a:lnSpc>
                    <a:spcPct val="90000"/>
                  </a:lnSpc>
                  <a:spcAft>
                    <a:spcPct val="35000"/>
                  </a:spcAft>
                </a:pPr>
                <a:r>
                  <a:rPr lang="fi-FI" sz="1000" dirty="0" err="1" smtClean="0">
                    <a:solidFill>
                      <a:prstClr val="black"/>
                    </a:solidFill>
                    <a:latin typeface="Calibri" panose="020F0502020204030204" pitchFamily="34" charset="0"/>
                  </a:rPr>
                  <a:t>Log</a:t>
                </a:r>
                <a:r>
                  <a:rPr lang="fi-FI" sz="1000" dirty="0" smtClean="0">
                    <a:solidFill>
                      <a:prstClr val="black"/>
                    </a:solidFill>
                    <a:latin typeface="Calibri" panose="020F0502020204030204" pitchFamily="34" charset="0"/>
                  </a:rPr>
                  <a:t> </a:t>
                </a:r>
                <a:r>
                  <a:rPr lang="fi-FI" sz="1000" dirty="0">
                    <a:solidFill>
                      <a:prstClr val="black"/>
                    </a:solidFill>
                    <a:latin typeface="Calibri" panose="020F0502020204030204" pitchFamily="34" charset="0"/>
                  </a:rPr>
                  <a:t>2</a:t>
                </a:r>
                <a:br>
                  <a:rPr lang="fi-FI" sz="1000" dirty="0">
                    <a:solidFill>
                      <a:prstClr val="black"/>
                    </a:solidFill>
                    <a:latin typeface="Calibri" panose="020F0502020204030204" pitchFamily="34" charset="0"/>
                  </a:rPr>
                </a:br>
                <a:r>
                  <a:rPr lang="fi-FI" sz="1000" dirty="0">
                    <a:solidFill>
                      <a:prstClr val="black"/>
                    </a:solidFill>
                    <a:latin typeface="Calibri" panose="020F0502020204030204" pitchFamily="34" charset="0"/>
                  </a:rPr>
                  <a:t>DL </a:t>
                </a:r>
                <a:r>
                  <a:rPr lang="fi-FI" sz="1000" dirty="0" smtClean="0">
                    <a:solidFill>
                      <a:prstClr val="black"/>
                    </a:solidFill>
                    <a:latin typeface="Calibri" panose="020F0502020204030204" pitchFamily="34" charset="0"/>
                  </a:rPr>
                  <a:t>27.3.</a:t>
                </a:r>
                <a:endParaRPr lang="fi-FI" sz="1000" dirty="0">
                  <a:solidFill>
                    <a:prstClr val="black"/>
                  </a:solidFill>
                  <a:latin typeface="Calibri" panose="020F0502020204030204" pitchFamily="34" charset="0"/>
                </a:endParaRPr>
              </a:p>
            </p:txBody>
          </p:sp>
          <p:sp>
            <p:nvSpPr>
              <p:cNvPr id="26" name="Freeform 25"/>
              <p:cNvSpPr/>
              <p:nvPr/>
            </p:nvSpPr>
            <p:spPr>
              <a:xfrm>
                <a:off x="4480193" y="143656"/>
                <a:ext cx="1397101" cy="2140128"/>
              </a:xfrm>
              <a:custGeom>
                <a:avLst/>
                <a:gdLst>
                  <a:gd name="connsiteX0" fmla="*/ 0 w 1975884"/>
                  <a:gd name="connsiteY0" fmla="*/ 197588 h 3830638"/>
                  <a:gd name="connsiteX1" fmla="*/ 197588 w 1975884"/>
                  <a:gd name="connsiteY1" fmla="*/ 0 h 3830638"/>
                  <a:gd name="connsiteX2" fmla="*/ 1778296 w 1975884"/>
                  <a:gd name="connsiteY2" fmla="*/ 0 h 3830638"/>
                  <a:gd name="connsiteX3" fmla="*/ 1975884 w 1975884"/>
                  <a:gd name="connsiteY3" fmla="*/ 197588 h 3830638"/>
                  <a:gd name="connsiteX4" fmla="*/ 1975884 w 1975884"/>
                  <a:gd name="connsiteY4" fmla="*/ 3633050 h 3830638"/>
                  <a:gd name="connsiteX5" fmla="*/ 1778296 w 1975884"/>
                  <a:gd name="connsiteY5" fmla="*/ 3830638 h 3830638"/>
                  <a:gd name="connsiteX6" fmla="*/ 197588 w 1975884"/>
                  <a:gd name="connsiteY6" fmla="*/ 3830638 h 3830638"/>
                  <a:gd name="connsiteX7" fmla="*/ 0 w 1975884"/>
                  <a:gd name="connsiteY7" fmla="*/ 3633050 h 3830638"/>
                  <a:gd name="connsiteX8" fmla="*/ 0 w 1975884"/>
                  <a:gd name="connsiteY8" fmla="*/ 197588 h 383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884" h="3830638">
                    <a:moveTo>
                      <a:pt x="0" y="197588"/>
                    </a:moveTo>
                    <a:cubicBezTo>
                      <a:pt x="0" y="88463"/>
                      <a:pt x="88463" y="0"/>
                      <a:pt x="197588" y="0"/>
                    </a:cubicBezTo>
                    <a:lnTo>
                      <a:pt x="1778296" y="0"/>
                    </a:lnTo>
                    <a:cubicBezTo>
                      <a:pt x="1887421" y="0"/>
                      <a:pt x="1975884" y="88463"/>
                      <a:pt x="1975884" y="197588"/>
                    </a:cubicBezTo>
                    <a:lnTo>
                      <a:pt x="1975884" y="3633050"/>
                    </a:lnTo>
                    <a:cubicBezTo>
                      <a:pt x="1975884" y="3742175"/>
                      <a:pt x="1887421" y="3830638"/>
                      <a:pt x="1778296" y="3830638"/>
                    </a:cubicBezTo>
                    <a:lnTo>
                      <a:pt x="197588" y="3830638"/>
                    </a:lnTo>
                    <a:cubicBezTo>
                      <a:pt x="88463" y="3830638"/>
                      <a:pt x="0" y="3742175"/>
                      <a:pt x="0" y="3633050"/>
                    </a:cubicBezTo>
                    <a:lnTo>
                      <a:pt x="0" y="197588"/>
                    </a:lnTo>
                    <a:close/>
                  </a:path>
                </a:pathLst>
              </a:cu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6680" tIns="1383559" rIns="106680" bIns="745120" numCol="1" spcCol="1270" anchor="ctr" anchorCtr="0">
                <a:noAutofit/>
              </a:bodyPr>
              <a:lstStyle/>
              <a:p>
                <a:pPr algn="ctr" defTabSz="666723">
                  <a:lnSpc>
                    <a:spcPct val="90000"/>
                  </a:lnSpc>
                  <a:spcAft>
                    <a:spcPct val="35000"/>
                  </a:spcAft>
                </a:pPr>
                <a:endParaRPr lang="fi-FI" sz="1333" dirty="0">
                  <a:solidFill>
                    <a:prstClr val="black"/>
                  </a:solidFill>
                </a:endParaRPr>
              </a:p>
              <a:p>
                <a:pPr algn="ctr" defTabSz="666723">
                  <a:lnSpc>
                    <a:spcPct val="90000"/>
                  </a:lnSpc>
                  <a:spcAft>
                    <a:spcPct val="35000"/>
                  </a:spcAft>
                </a:pPr>
                <a:r>
                  <a:rPr lang="fi-FI" sz="1333" dirty="0" smtClean="0">
                    <a:solidFill>
                      <a:prstClr val="black"/>
                    </a:solidFill>
                    <a:latin typeface="Calibri" panose="020F0502020204030204" pitchFamily="34" charset="0"/>
                  </a:rPr>
                  <a:t>CS3: 12.4.2018</a:t>
                </a:r>
              </a:p>
              <a:p>
                <a:pPr algn="ctr" defTabSz="666723">
                  <a:lnSpc>
                    <a:spcPct val="90000"/>
                  </a:lnSpc>
                  <a:spcAft>
                    <a:spcPct val="35000"/>
                  </a:spcAft>
                </a:pPr>
                <a:r>
                  <a:rPr lang="fi-FI" sz="1333" dirty="0" err="1" smtClean="0">
                    <a:solidFill>
                      <a:prstClr val="black"/>
                    </a:solidFill>
                    <a:latin typeface="Calibri" panose="020F0502020204030204" pitchFamily="34" charset="0"/>
                  </a:rPr>
                  <a:t>Reflection</a:t>
                </a:r>
                <a:r>
                  <a:rPr lang="fi-FI" sz="1333" dirty="0" smtClean="0">
                    <a:solidFill>
                      <a:prstClr val="black"/>
                    </a:solidFill>
                    <a:latin typeface="Calibri" panose="020F0502020204030204" pitchFamily="34" charset="0"/>
                  </a:rPr>
                  <a:t>, </a:t>
                </a:r>
                <a:r>
                  <a:rPr lang="fi-FI" sz="1333" dirty="0" err="1" smtClean="0">
                    <a:solidFill>
                      <a:prstClr val="black"/>
                    </a:solidFill>
                    <a:latin typeface="Calibri" panose="020F0502020204030204" pitchFamily="34" charset="0"/>
                  </a:rPr>
                  <a:t>expertise</a:t>
                </a:r>
                <a:r>
                  <a:rPr lang="fi-FI" sz="1333" dirty="0" smtClean="0">
                    <a:solidFill>
                      <a:prstClr val="black"/>
                    </a:solidFill>
                    <a:latin typeface="Calibri" panose="020F0502020204030204" pitchFamily="34" charset="0"/>
                  </a:rPr>
                  <a:t> and </a:t>
                </a:r>
                <a:r>
                  <a:rPr lang="fi-FI" sz="1333" dirty="0" err="1" smtClean="0">
                    <a:solidFill>
                      <a:prstClr val="black"/>
                    </a:solidFill>
                    <a:latin typeface="Calibri" panose="020F0502020204030204" pitchFamily="34" charset="0"/>
                  </a:rPr>
                  <a:t>development</a:t>
                </a:r>
                <a:endParaRPr lang="fi-FI" sz="1333" dirty="0">
                  <a:solidFill>
                    <a:prstClr val="black"/>
                  </a:solidFill>
                  <a:latin typeface="Calibri" panose="020F0502020204030204" pitchFamily="34" charset="0"/>
                </a:endParaRPr>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9369" y="245598"/>
                <a:ext cx="857144" cy="859589"/>
              </a:xfrm>
              <a:prstGeom prst="rect">
                <a:avLst/>
              </a:prstGeom>
              <a:grpFill/>
            </p:spPr>
          </p:pic>
          <p:sp>
            <p:nvSpPr>
              <p:cNvPr id="28" name="Rounded Rectangle 27"/>
              <p:cNvSpPr/>
              <p:nvPr/>
            </p:nvSpPr>
            <p:spPr>
              <a:xfrm>
                <a:off x="4488075" y="2279619"/>
                <a:ext cx="1418515" cy="435353"/>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0000" tIns="30000" rIns="60000" bIns="150000" numCol="1" spcCol="1270" anchor="t" anchorCtr="0">
                <a:noAutofit/>
              </a:bodyPr>
              <a:lstStyle/>
              <a:p>
                <a:pPr defTabSz="333362">
                  <a:lnSpc>
                    <a:spcPct val="90000"/>
                  </a:lnSpc>
                  <a:spcAft>
                    <a:spcPct val="35000"/>
                  </a:spcAft>
                </a:pPr>
                <a:r>
                  <a:rPr lang="fi-FI" sz="1000" dirty="0" err="1" smtClean="0">
                    <a:solidFill>
                      <a:prstClr val="black"/>
                    </a:solidFill>
                    <a:latin typeface="Calibri" panose="020F0502020204030204" pitchFamily="34" charset="0"/>
                  </a:rPr>
                  <a:t>Log</a:t>
                </a:r>
                <a:r>
                  <a:rPr lang="fi-FI" sz="1000" dirty="0" smtClean="0">
                    <a:solidFill>
                      <a:prstClr val="black"/>
                    </a:solidFill>
                    <a:latin typeface="Calibri" panose="020F0502020204030204" pitchFamily="34" charset="0"/>
                  </a:rPr>
                  <a:t> </a:t>
                </a:r>
                <a:r>
                  <a:rPr lang="fi-FI" sz="1000" dirty="0">
                    <a:solidFill>
                      <a:prstClr val="black"/>
                    </a:solidFill>
                    <a:latin typeface="Calibri" panose="020F0502020204030204" pitchFamily="34" charset="0"/>
                  </a:rPr>
                  <a:t>3</a:t>
                </a:r>
                <a:br>
                  <a:rPr lang="fi-FI" sz="1000" dirty="0">
                    <a:solidFill>
                      <a:prstClr val="black"/>
                    </a:solidFill>
                    <a:latin typeface="Calibri" panose="020F0502020204030204" pitchFamily="34" charset="0"/>
                  </a:rPr>
                </a:br>
                <a:r>
                  <a:rPr lang="fi-FI" sz="1000" dirty="0">
                    <a:solidFill>
                      <a:prstClr val="black"/>
                    </a:solidFill>
                    <a:latin typeface="Calibri" panose="020F0502020204030204" pitchFamily="34" charset="0"/>
                  </a:rPr>
                  <a:t>DL </a:t>
                </a:r>
                <a:r>
                  <a:rPr lang="fi-FI" sz="1000" dirty="0" smtClean="0">
                    <a:solidFill>
                      <a:prstClr val="black"/>
                    </a:solidFill>
                    <a:latin typeface="Calibri" panose="020F0502020204030204" pitchFamily="34" charset="0"/>
                  </a:rPr>
                  <a:t>16.4.</a:t>
                </a:r>
                <a:endParaRPr lang="fi-FI" sz="1000" dirty="0">
                  <a:solidFill>
                    <a:prstClr val="black"/>
                  </a:solidFill>
                  <a:latin typeface="Calibri" panose="020F0502020204030204" pitchFamily="34" charset="0"/>
                </a:endParaRPr>
              </a:p>
            </p:txBody>
          </p:sp>
          <p:sp>
            <p:nvSpPr>
              <p:cNvPr id="29" name="Freeform 28"/>
              <p:cNvSpPr/>
              <p:nvPr/>
            </p:nvSpPr>
            <p:spPr>
              <a:xfrm>
                <a:off x="5903835" y="146226"/>
                <a:ext cx="1363860" cy="2140128"/>
              </a:xfrm>
              <a:custGeom>
                <a:avLst/>
                <a:gdLst>
                  <a:gd name="connsiteX0" fmla="*/ 0 w 1975884"/>
                  <a:gd name="connsiteY0" fmla="*/ 197588 h 3830638"/>
                  <a:gd name="connsiteX1" fmla="*/ 197588 w 1975884"/>
                  <a:gd name="connsiteY1" fmla="*/ 0 h 3830638"/>
                  <a:gd name="connsiteX2" fmla="*/ 1778296 w 1975884"/>
                  <a:gd name="connsiteY2" fmla="*/ 0 h 3830638"/>
                  <a:gd name="connsiteX3" fmla="*/ 1975884 w 1975884"/>
                  <a:gd name="connsiteY3" fmla="*/ 197588 h 3830638"/>
                  <a:gd name="connsiteX4" fmla="*/ 1975884 w 1975884"/>
                  <a:gd name="connsiteY4" fmla="*/ 3633050 h 3830638"/>
                  <a:gd name="connsiteX5" fmla="*/ 1778296 w 1975884"/>
                  <a:gd name="connsiteY5" fmla="*/ 3830638 h 3830638"/>
                  <a:gd name="connsiteX6" fmla="*/ 197588 w 1975884"/>
                  <a:gd name="connsiteY6" fmla="*/ 3830638 h 3830638"/>
                  <a:gd name="connsiteX7" fmla="*/ 0 w 1975884"/>
                  <a:gd name="connsiteY7" fmla="*/ 3633050 h 3830638"/>
                  <a:gd name="connsiteX8" fmla="*/ 0 w 1975884"/>
                  <a:gd name="connsiteY8" fmla="*/ 197588 h 383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884" h="3830638">
                    <a:moveTo>
                      <a:pt x="0" y="197588"/>
                    </a:moveTo>
                    <a:cubicBezTo>
                      <a:pt x="0" y="88463"/>
                      <a:pt x="88463" y="0"/>
                      <a:pt x="197588" y="0"/>
                    </a:cubicBezTo>
                    <a:lnTo>
                      <a:pt x="1778296" y="0"/>
                    </a:lnTo>
                    <a:cubicBezTo>
                      <a:pt x="1887421" y="0"/>
                      <a:pt x="1975884" y="88463"/>
                      <a:pt x="1975884" y="197588"/>
                    </a:cubicBezTo>
                    <a:lnTo>
                      <a:pt x="1975884" y="3633050"/>
                    </a:lnTo>
                    <a:cubicBezTo>
                      <a:pt x="1975884" y="3742175"/>
                      <a:pt x="1887421" y="3830638"/>
                      <a:pt x="1778296" y="3830638"/>
                    </a:cubicBezTo>
                    <a:lnTo>
                      <a:pt x="197588" y="3830638"/>
                    </a:lnTo>
                    <a:cubicBezTo>
                      <a:pt x="88463" y="3830638"/>
                      <a:pt x="0" y="3742175"/>
                      <a:pt x="0" y="3633050"/>
                    </a:cubicBezTo>
                    <a:lnTo>
                      <a:pt x="0" y="197588"/>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680" tIns="1383559" rIns="106680" bIns="745120" numCol="1" spcCol="1270" anchor="ctr" anchorCtr="0">
                <a:noAutofit/>
              </a:bodyPr>
              <a:lstStyle/>
              <a:p>
                <a:pPr algn="ctr" defTabSz="666723">
                  <a:lnSpc>
                    <a:spcPct val="90000"/>
                  </a:lnSpc>
                  <a:spcAft>
                    <a:spcPct val="35000"/>
                  </a:spcAft>
                </a:pPr>
                <a:endParaRPr lang="fi-FI" sz="1333" dirty="0">
                  <a:solidFill>
                    <a:prstClr val="white"/>
                  </a:solidFill>
                </a:endParaRPr>
              </a:p>
              <a:p>
                <a:pPr algn="ctr" defTabSz="666723">
                  <a:lnSpc>
                    <a:spcPct val="90000"/>
                  </a:lnSpc>
                  <a:spcAft>
                    <a:spcPct val="35000"/>
                  </a:spcAft>
                </a:pPr>
                <a:r>
                  <a:rPr lang="fi-FI" sz="1333" dirty="0" smtClean="0">
                    <a:solidFill>
                      <a:schemeClr val="tx1"/>
                    </a:solidFill>
                    <a:latin typeface="Calibri" panose="020F0502020204030204" pitchFamily="34" charset="0"/>
                  </a:rPr>
                  <a:t>CS4: 4.5.2018</a:t>
                </a:r>
                <a:r>
                  <a:rPr lang="fi-FI" sz="1333" dirty="0">
                    <a:solidFill>
                      <a:schemeClr val="tx1"/>
                    </a:solidFill>
                    <a:latin typeface="Calibri" panose="020F0502020204030204" pitchFamily="34" charset="0"/>
                  </a:rPr>
                  <a:t/>
                </a:r>
                <a:br>
                  <a:rPr lang="fi-FI" sz="1333" dirty="0">
                    <a:solidFill>
                      <a:schemeClr val="tx1"/>
                    </a:solidFill>
                    <a:latin typeface="Calibri" panose="020F0502020204030204" pitchFamily="34" charset="0"/>
                  </a:rPr>
                </a:br>
                <a:r>
                  <a:rPr lang="fi-FI" sz="1333" dirty="0" err="1" smtClean="0">
                    <a:solidFill>
                      <a:schemeClr val="tx1"/>
                    </a:solidFill>
                    <a:latin typeface="Calibri" panose="020F0502020204030204" pitchFamily="34" charset="0"/>
                  </a:rPr>
                  <a:t>Quality</a:t>
                </a:r>
                <a:r>
                  <a:rPr lang="fi-FI" sz="1333" dirty="0" smtClean="0">
                    <a:solidFill>
                      <a:schemeClr val="tx1"/>
                    </a:solidFill>
                    <a:latin typeface="Calibri" panose="020F0502020204030204" pitchFamily="34" charset="0"/>
                  </a:rPr>
                  <a:t> of </a:t>
                </a:r>
                <a:r>
                  <a:rPr lang="fi-FI" sz="1333" dirty="0" err="1" smtClean="0">
                    <a:solidFill>
                      <a:schemeClr val="tx1"/>
                    </a:solidFill>
                    <a:latin typeface="Calibri" panose="020F0502020204030204" pitchFamily="34" charset="0"/>
                  </a:rPr>
                  <a:t>teaching</a:t>
                </a:r>
                <a:r>
                  <a:rPr lang="fi-FI" sz="1333" dirty="0" smtClean="0">
                    <a:solidFill>
                      <a:schemeClr val="tx1"/>
                    </a:solidFill>
                    <a:latin typeface="Calibri" panose="020F0502020204030204" pitchFamily="34" charset="0"/>
                  </a:rPr>
                  <a:t> </a:t>
                </a:r>
                <a:endParaRPr lang="fi-FI" sz="1333" dirty="0">
                  <a:solidFill>
                    <a:schemeClr val="tx1"/>
                  </a:solidFill>
                  <a:latin typeface="Calibri" panose="020F0502020204030204" pitchFamily="34" charset="0"/>
                </a:endParaRPr>
              </a:p>
            </p:txBody>
          </p:sp>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2944" y="263616"/>
                <a:ext cx="832639" cy="841571"/>
              </a:xfrm>
              <a:prstGeom prst="rect">
                <a:avLst/>
              </a:prstGeom>
              <a:grpFill/>
            </p:spPr>
          </p:pic>
          <p:sp>
            <p:nvSpPr>
              <p:cNvPr id="31" name="Rounded Rectangle 30"/>
              <p:cNvSpPr/>
              <p:nvPr/>
            </p:nvSpPr>
            <p:spPr>
              <a:xfrm>
                <a:off x="5920771" y="2290518"/>
                <a:ext cx="1372285" cy="435353"/>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0000" tIns="30000" rIns="60000" bIns="150000" numCol="1" spcCol="1270" anchor="t" anchorCtr="0">
                <a:noAutofit/>
              </a:bodyPr>
              <a:lstStyle/>
              <a:p>
                <a:pPr defTabSz="333362">
                  <a:lnSpc>
                    <a:spcPct val="90000"/>
                  </a:lnSpc>
                  <a:spcAft>
                    <a:spcPct val="35000"/>
                  </a:spcAft>
                </a:pPr>
                <a:r>
                  <a:rPr lang="fi-FI" sz="1000" dirty="0" err="1" smtClean="0">
                    <a:solidFill>
                      <a:schemeClr val="tx1"/>
                    </a:solidFill>
                    <a:latin typeface="Calibri" panose="020F0502020204030204" pitchFamily="34" charset="0"/>
                  </a:rPr>
                  <a:t>Log</a:t>
                </a:r>
                <a:r>
                  <a:rPr lang="fi-FI" sz="1000" dirty="0" smtClean="0">
                    <a:solidFill>
                      <a:schemeClr val="tx1"/>
                    </a:solidFill>
                    <a:latin typeface="Calibri" panose="020F0502020204030204" pitchFamily="34" charset="0"/>
                  </a:rPr>
                  <a:t>  </a:t>
                </a:r>
                <a:r>
                  <a:rPr lang="fi-FI" sz="1000" dirty="0">
                    <a:solidFill>
                      <a:schemeClr val="tx1"/>
                    </a:solidFill>
                    <a:latin typeface="Calibri" panose="020F0502020204030204" pitchFamily="34" charset="0"/>
                  </a:rPr>
                  <a:t>4</a:t>
                </a:r>
                <a:br>
                  <a:rPr lang="fi-FI" sz="1000" dirty="0">
                    <a:solidFill>
                      <a:schemeClr val="tx1"/>
                    </a:solidFill>
                    <a:latin typeface="Calibri" panose="020F0502020204030204" pitchFamily="34" charset="0"/>
                  </a:rPr>
                </a:br>
                <a:r>
                  <a:rPr lang="fi-FI" sz="1000" dirty="0">
                    <a:solidFill>
                      <a:schemeClr val="tx1"/>
                    </a:solidFill>
                    <a:latin typeface="Calibri" panose="020F0502020204030204" pitchFamily="34" charset="0"/>
                  </a:rPr>
                  <a:t>DL </a:t>
                </a:r>
                <a:r>
                  <a:rPr lang="fi-FI" sz="1000" dirty="0" smtClean="0">
                    <a:solidFill>
                      <a:schemeClr val="tx1"/>
                    </a:solidFill>
                    <a:latin typeface="Calibri" panose="020F0502020204030204" pitchFamily="34" charset="0"/>
                  </a:rPr>
                  <a:t>9.5.</a:t>
                </a:r>
                <a:endParaRPr lang="fi-FI" sz="1000" dirty="0">
                  <a:solidFill>
                    <a:schemeClr val="tx1"/>
                  </a:solidFill>
                  <a:latin typeface="Calibri" panose="020F0502020204030204" pitchFamily="34" charset="0"/>
                </a:endParaRPr>
              </a:p>
            </p:txBody>
          </p:sp>
        </p:grpSp>
      </p:grpSp>
      <p:sp>
        <p:nvSpPr>
          <p:cNvPr id="8" name="TextBox 7"/>
          <p:cNvSpPr txBox="1"/>
          <p:nvPr/>
        </p:nvSpPr>
        <p:spPr>
          <a:xfrm>
            <a:off x="568510" y="125959"/>
            <a:ext cx="5180072" cy="256545"/>
          </a:xfrm>
          <a:prstGeom prst="rect">
            <a:avLst/>
          </a:prstGeom>
          <a:noFill/>
        </p:spPr>
        <p:txBody>
          <a:bodyPr wrap="none" lIns="0" tIns="0" rIns="0" bIns="0" rtlCol="0">
            <a:spAutoFit/>
          </a:bodyPr>
          <a:lstStyle/>
          <a:p>
            <a:r>
              <a:rPr lang="fi-FI" sz="1667" b="1" dirty="0" err="1" smtClean="0">
                <a:solidFill>
                  <a:prstClr val="black"/>
                </a:solidFill>
                <a:latin typeface="Calibri" panose="020F0502020204030204" pitchFamily="34" charset="0"/>
              </a:rPr>
              <a:t>Timeline</a:t>
            </a:r>
            <a:r>
              <a:rPr lang="fi-FI" sz="1667" b="1" dirty="0" smtClean="0">
                <a:solidFill>
                  <a:prstClr val="black"/>
                </a:solidFill>
                <a:latin typeface="Calibri" panose="020F0502020204030204" pitchFamily="34" charset="0"/>
              </a:rPr>
              <a:t>: Learning and </a:t>
            </a:r>
            <a:r>
              <a:rPr lang="fi-FI" sz="1667" b="1" dirty="0" err="1" smtClean="0">
                <a:solidFill>
                  <a:prstClr val="black"/>
                </a:solidFill>
                <a:latin typeface="Calibri" panose="020F0502020204030204" pitchFamily="34" charset="0"/>
              </a:rPr>
              <a:t>Teaching</a:t>
            </a:r>
            <a:r>
              <a:rPr lang="fi-FI" sz="1667" b="1" dirty="0" smtClean="0">
                <a:solidFill>
                  <a:prstClr val="black"/>
                </a:solidFill>
                <a:latin typeface="Calibri" panose="020F0502020204030204" pitchFamily="34" charset="0"/>
              </a:rPr>
              <a:t> in </a:t>
            </a:r>
            <a:r>
              <a:rPr lang="fi-FI" sz="1667" b="1" dirty="0" err="1" smtClean="0">
                <a:solidFill>
                  <a:prstClr val="black"/>
                </a:solidFill>
                <a:latin typeface="Calibri" panose="020F0502020204030204" pitchFamily="34" charset="0"/>
              </a:rPr>
              <a:t>Higher</a:t>
            </a:r>
            <a:r>
              <a:rPr lang="fi-FI" sz="1667" b="1" dirty="0" smtClean="0">
                <a:solidFill>
                  <a:prstClr val="black"/>
                </a:solidFill>
                <a:latin typeface="Calibri" panose="020F0502020204030204" pitchFamily="34" charset="0"/>
              </a:rPr>
              <a:t> </a:t>
            </a:r>
            <a:r>
              <a:rPr lang="fi-FI" sz="1667" b="1" dirty="0" err="1" smtClean="0">
                <a:solidFill>
                  <a:prstClr val="black"/>
                </a:solidFill>
                <a:latin typeface="Calibri" panose="020F0502020204030204" pitchFamily="34" charset="0"/>
              </a:rPr>
              <a:t>Education</a:t>
            </a:r>
            <a:r>
              <a:rPr lang="fi-FI" sz="1667" b="1" dirty="0" smtClean="0">
                <a:solidFill>
                  <a:prstClr val="black"/>
                </a:solidFill>
                <a:latin typeface="Calibri" panose="020F0502020204030204" pitchFamily="34" charset="0"/>
              </a:rPr>
              <a:t> (5 </a:t>
            </a:r>
            <a:r>
              <a:rPr lang="fi-FI" sz="1667" b="1" dirty="0" err="1" smtClean="0">
                <a:solidFill>
                  <a:prstClr val="black"/>
                </a:solidFill>
                <a:latin typeface="Calibri" panose="020F0502020204030204" pitchFamily="34" charset="0"/>
              </a:rPr>
              <a:t>cr</a:t>
            </a:r>
            <a:r>
              <a:rPr lang="fi-FI" sz="1667" b="1" dirty="0" smtClean="0">
                <a:solidFill>
                  <a:prstClr val="black"/>
                </a:solidFill>
                <a:latin typeface="Calibri" panose="020F0502020204030204" pitchFamily="34" charset="0"/>
              </a:rPr>
              <a:t>) </a:t>
            </a:r>
            <a:endParaRPr lang="en-US" sz="1667" b="1" dirty="0">
              <a:solidFill>
                <a:prstClr val="black"/>
              </a:solidFill>
              <a:latin typeface="Calibri" panose="020F0502020204030204" pitchFamily="34" charset="0"/>
            </a:endParaRPr>
          </a:p>
        </p:txBody>
      </p:sp>
      <p:sp>
        <p:nvSpPr>
          <p:cNvPr id="9" name="Freeform 8"/>
          <p:cNvSpPr/>
          <p:nvPr/>
        </p:nvSpPr>
        <p:spPr>
          <a:xfrm>
            <a:off x="1279621" y="4043907"/>
            <a:ext cx="1924228" cy="744507"/>
          </a:xfrm>
          <a:custGeom>
            <a:avLst/>
            <a:gdLst>
              <a:gd name="connsiteX0" fmla="*/ 0 w 1324570"/>
              <a:gd name="connsiteY0" fmla="*/ 0 h 529828"/>
              <a:gd name="connsiteX1" fmla="*/ 1059656 w 1324570"/>
              <a:gd name="connsiteY1" fmla="*/ 0 h 529828"/>
              <a:gd name="connsiteX2" fmla="*/ 1324570 w 1324570"/>
              <a:gd name="connsiteY2" fmla="*/ 264914 h 529828"/>
              <a:gd name="connsiteX3" fmla="*/ 1059656 w 1324570"/>
              <a:gd name="connsiteY3" fmla="*/ 529828 h 529828"/>
              <a:gd name="connsiteX4" fmla="*/ 0 w 1324570"/>
              <a:gd name="connsiteY4" fmla="*/ 529828 h 529828"/>
              <a:gd name="connsiteX5" fmla="*/ 264914 w 1324570"/>
              <a:gd name="connsiteY5" fmla="*/ 264914 h 529828"/>
              <a:gd name="connsiteX6" fmla="*/ 0 w 1324570"/>
              <a:gd name="connsiteY6" fmla="*/ 0 h 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570" h="529828">
                <a:moveTo>
                  <a:pt x="0" y="0"/>
                </a:moveTo>
                <a:lnTo>
                  <a:pt x="1059656" y="0"/>
                </a:lnTo>
                <a:lnTo>
                  <a:pt x="1324570" y="264914"/>
                </a:lnTo>
                <a:lnTo>
                  <a:pt x="1059656" y="529828"/>
                </a:lnTo>
                <a:lnTo>
                  <a:pt x="0" y="529828"/>
                </a:lnTo>
                <a:lnTo>
                  <a:pt x="264914" y="264914"/>
                </a:lnTo>
                <a:lnTo>
                  <a:pt x="0"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0000" tIns="180000" rIns="90000" bIns="240000" numCol="1" spcCol="1270" anchor="ctr" anchorCtr="0">
            <a:noAutofit/>
          </a:bodyPr>
          <a:lstStyle/>
          <a:p>
            <a:pPr algn="ctr" defTabSz="333362">
              <a:lnSpc>
                <a:spcPct val="90000"/>
              </a:lnSpc>
              <a:spcAft>
                <a:spcPct val="35000"/>
              </a:spcAft>
            </a:pPr>
            <a:r>
              <a:rPr lang="fi-FI" sz="1000" dirty="0" err="1" smtClean="0">
                <a:solidFill>
                  <a:prstClr val="black"/>
                </a:solidFill>
                <a:latin typeface="Calibri" panose="020F0502020204030204" pitchFamily="34" charset="0"/>
              </a:rPr>
              <a:t>Essay</a:t>
            </a:r>
            <a:r>
              <a:rPr lang="fi-FI" sz="1000" dirty="0" smtClean="0">
                <a:solidFill>
                  <a:prstClr val="black"/>
                </a:solidFill>
                <a:latin typeface="Calibri" panose="020F0502020204030204" pitchFamily="34" charset="0"/>
              </a:rPr>
              <a:t>: </a:t>
            </a:r>
            <a:br>
              <a:rPr lang="fi-FI" sz="1000" dirty="0" smtClean="0">
                <a:solidFill>
                  <a:prstClr val="black"/>
                </a:solidFill>
                <a:latin typeface="Calibri" panose="020F0502020204030204" pitchFamily="34" charset="0"/>
              </a:rPr>
            </a:br>
            <a:r>
              <a:rPr lang="fi-FI" sz="1000" dirty="0" err="1" smtClean="0">
                <a:solidFill>
                  <a:prstClr val="black"/>
                </a:solidFill>
                <a:latin typeface="Calibri" panose="020F0502020204030204" pitchFamily="34" charset="0"/>
              </a:rPr>
              <a:t>Approach</a:t>
            </a:r>
            <a:r>
              <a:rPr lang="fi-FI" sz="1000" dirty="0" smtClean="0">
                <a:solidFill>
                  <a:prstClr val="black"/>
                </a:solidFill>
                <a:latin typeface="Calibri" panose="020F0502020204030204" pitchFamily="34" charset="0"/>
              </a:rPr>
              <a:t> to </a:t>
            </a:r>
            <a:r>
              <a:rPr lang="fi-FI" sz="1000" dirty="0" err="1" smtClean="0">
                <a:solidFill>
                  <a:prstClr val="black"/>
                </a:solidFill>
                <a:latin typeface="Calibri" panose="020F0502020204030204" pitchFamily="34" charset="0"/>
              </a:rPr>
              <a:t>learning</a:t>
            </a:r>
            <a:r>
              <a:rPr lang="fi-FI" sz="1000" dirty="0" smtClean="0">
                <a:solidFill>
                  <a:prstClr val="black"/>
                </a:solidFill>
                <a:latin typeface="Calibri" panose="020F0502020204030204" pitchFamily="34" charset="0"/>
              </a:rPr>
              <a:t> and </a:t>
            </a:r>
            <a:r>
              <a:rPr lang="fi-FI" sz="1000" dirty="0" err="1" smtClean="0">
                <a:solidFill>
                  <a:prstClr val="black"/>
                </a:solidFill>
                <a:latin typeface="Calibri" panose="020F0502020204030204" pitchFamily="34" charset="0"/>
              </a:rPr>
              <a:t>teaching</a:t>
            </a:r>
            <a:r>
              <a:rPr lang="fi-FI" sz="1000" dirty="0" smtClean="0">
                <a:solidFill>
                  <a:prstClr val="black"/>
                </a:solidFill>
                <a:latin typeface="Calibri" panose="020F0502020204030204" pitchFamily="34" charset="0"/>
              </a:rPr>
              <a:t> </a:t>
            </a:r>
            <a:endParaRPr lang="fi-FI" sz="1000" dirty="0">
              <a:solidFill>
                <a:prstClr val="black"/>
              </a:solidFill>
              <a:latin typeface="Calibri" panose="020F0502020204030204" pitchFamily="34" charset="0"/>
            </a:endParaRPr>
          </a:p>
        </p:txBody>
      </p:sp>
      <p:sp>
        <p:nvSpPr>
          <p:cNvPr id="10" name="Freeform 9"/>
          <p:cNvSpPr/>
          <p:nvPr/>
        </p:nvSpPr>
        <p:spPr>
          <a:xfrm>
            <a:off x="4216900" y="4026922"/>
            <a:ext cx="1535117" cy="744507"/>
          </a:xfrm>
          <a:custGeom>
            <a:avLst/>
            <a:gdLst>
              <a:gd name="connsiteX0" fmla="*/ 0 w 1324570"/>
              <a:gd name="connsiteY0" fmla="*/ 0 h 529828"/>
              <a:gd name="connsiteX1" fmla="*/ 1059656 w 1324570"/>
              <a:gd name="connsiteY1" fmla="*/ 0 h 529828"/>
              <a:gd name="connsiteX2" fmla="*/ 1324570 w 1324570"/>
              <a:gd name="connsiteY2" fmla="*/ 264914 h 529828"/>
              <a:gd name="connsiteX3" fmla="*/ 1059656 w 1324570"/>
              <a:gd name="connsiteY3" fmla="*/ 529828 h 529828"/>
              <a:gd name="connsiteX4" fmla="*/ 0 w 1324570"/>
              <a:gd name="connsiteY4" fmla="*/ 529828 h 529828"/>
              <a:gd name="connsiteX5" fmla="*/ 264914 w 1324570"/>
              <a:gd name="connsiteY5" fmla="*/ 264914 h 529828"/>
              <a:gd name="connsiteX6" fmla="*/ 0 w 1324570"/>
              <a:gd name="connsiteY6" fmla="*/ 0 h 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570" h="529828">
                <a:moveTo>
                  <a:pt x="0" y="0"/>
                </a:moveTo>
                <a:lnTo>
                  <a:pt x="1059656" y="0"/>
                </a:lnTo>
                <a:lnTo>
                  <a:pt x="1324570" y="264914"/>
                </a:lnTo>
                <a:lnTo>
                  <a:pt x="1059656" y="529828"/>
                </a:lnTo>
                <a:lnTo>
                  <a:pt x="0" y="529828"/>
                </a:lnTo>
                <a:lnTo>
                  <a:pt x="264914" y="264914"/>
                </a:lnTo>
                <a:lnTo>
                  <a:pt x="0" y="0"/>
                </a:lnTo>
                <a:close/>
              </a:path>
            </a:pathLst>
          </a:custGeom>
          <a:solidFill>
            <a:schemeClr val="accent3">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0000" tIns="180000" rIns="90000" bIns="240000" numCol="1" spcCol="1270" anchor="ctr" anchorCtr="0">
            <a:noAutofit/>
          </a:bodyPr>
          <a:lstStyle/>
          <a:p>
            <a:pPr algn="ctr" defTabSz="333362">
              <a:lnSpc>
                <a:spcPct val="90000"/>
              </a:lnSpc>
              <a:spcAft>
                <a:spcPct val="35000"/>
              </a:spcAft>
            </a:pPr>
            <a:r>
              <a:rPr lang="fi-FI" sz="1000" dirty="0" err="1" smtClean="0">
                <a:solidFill>
                  <a:prstClr val="black"/>
                </a:solidFill>
                <a:latin typeface="Calibri" panose="020F0502020204030204" pitchFamily="34" charset="0"/>
              </a:rPr>
              <a:t>Essay</a:t>
            </a:r>
            <a:r>
              <a:rPr lang="fi-FI" sz="1000" dirty="0" smtClean="0">
                <a:solidFill>
                  <a:prstClr val="black"/>
                </a:solidFill>
                <a:latin typeface="Calibri" panose="020F0502020204030204" pitchFamily="34" charset="0"/>
              </a:rPr>
              <a:t>:</a:t>
            </a:r>
            <a:br>
              <a:rPr lang="fi-FI" sz="1000" dirty="0" smtClean="0">
                <a:solidFill>
                  <a:prstClr val="black"/>
                </a:solidFill>
                <a:latin typeface="Calibri" panose="020F0502020204030204" pitchFamily="34" charset="0"/>
              </a:rPr>
            </a:br>
            <a:r>
              <a:rPr lang="fi-FI" sz="1000" dirty="0" smtClean="0">
                <a:solidFill>
                  <a:prstClr val="black"/>
                </a:solidFill>
                <a:latin typeface="Calibri" panose="020F0502020204030204" pitchFamily="34" charset="0"/>
              </a:rPr>
              <a:t> Peer feedback</a:t>
            </a:r>
            <a:br>
              <a:rPr lang="fi-FI" sz="1000" dirty="0" smtClean="0">
                <a:solidFill>
                  <a:prstClr val="black"/>
                </a:solidFill>
                <a:latin typeface="Calibri" panose="020F0502020204030204" pitchFamily="34" charset="0"/>
              </a:rPr>
            </a:br>
            <a:r>
              <a:rPr lang="fi-FI" sz="1000" dirty="0" smtClean="0">
                <a:solidFill>
                  <a:prstClr val="black"/>
                </a:solidFill>
                <a:latin typeface="Calibri" panose="020F0502020204030204" pitchFamily="34" charset="0"/>
              </a:rPr>
              <a:t>DL 11.4. </a:t>
            </a:r>
            <a:endParaRPr lang="fi-FI" sz="1000" dirty="0">
              <a:solidFill>
                <a:prstClr val="black"/>
              </a:solidFill>
              <a:latin typeface="Calibri" panose="020F0502020204030204" pitchFamily="34" charset="0"/>
            </a:endParaRPr>
          </a:p>
        </p:txBody>
      </p:sp>
      <p:sp>
        <p:nvSpPr>
          <p:cNvPr id="32" name="Freeform 31"/>
          <p:cNvSpPr/>
          <p:nvPr/>
        </p:nvSpPr>
        <p:spPr>
          <a:xfrm>
            <a:off x="5388013" y="4034586"/>
            <a:ext cx="1433579" cy="744507"/>
          </a:xfrm>
          <a:custGeom>
            <a:avLst/>
            <a:gdLst>
              <a:gd name="connsiteX0" fmla="*/ 0 w 1324570"/>
              <a:gd name="connsiteY0" fmla="*/ 0 h 529828"/>
              <a:gd name="connsiteX1" fmla="*/ 1059656 w 1324570"/>
              <a:gd name="connsiteY1" fmla="*/ 0 h 529828"/>
              <a:gd name="connsiteX2" fmla="*/ 1324570 w 1324570"/>
              <a:gd name="connsiteY2" fmla="*/ 264914 h 529828"/>
              <a:gd name="connsiteX3" fmla="*/ 1059656 w 1324570"/>
              <a:gd name="connsiteY3" fmla="*/ 529828 h 529828"/>
              <a:gd name="connsiteX4" fmla="*/ 0 w 1324570"/>
              <a:gd name="connsiteY4" fmla="*/ 529828 h 529828"/>
              <a:gd name="connsiteX5" fmla="*/ 264914 w 1324570"/>
              <a:gd name="connsiteY5" fmla="*/ 264914 h 529828"/>
              <a:gd name="connsiteX6" fmla="*/ 0 w 1324570"/>
              <a:gd name="connsiteY6" fmla="*/ 0 h 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570" h="529828">
                <a:moveTo>
                  <a:pt x="0" y="0"/>
                </a:moveTo>
                <a:lnTo>
                  <a:pt x="1059656" y="0"/>
                </a:lnTo>
                <a:lnTo>
                  <a:pt x="1324570" y="264914"/>
                </a:lnTo>
                <a:lnTo>
                  <a:pt x="1059656" y="529828"/>
                </a:lnTo>
                <a:lnTo>
                  <a:pt x="0" y="529828"/>
                </a:lnTo>
                <a:lnTo>
                  <a:pt x="264914" y="264914"/>
                </a:lnTo>
                <a:lnTo>
                  <a:pt x="0" y="0"/>
                </a:lnTo>
                <a:close/>
              </a:path>
            </a:pathLst>
          </a:custGeom>
          <a:solidFill>
            <a:schemeClr val="accent3">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0000" tIns="180000" rIns="90000" bIns="240000" numCol="1" spcCol="1270" anchor="ctr" anchorCtr="0">
            <a:noAutofit/>
          </a:bodyPr>
          <a:lstStyle/>
          <a:p>
            <a:pPr algn="ctr" defTabSz="333362">
              <a:lnSpc>
                <a:spcPct val="90000"/>
              </a:lnSpc>
              <a:spcAft>
                <a:spcPct val="35000"/>
              </a:spcAft>
            </a:pPr>
            <a:r>
              <a:rPr lang="fi-FI" sz="1000" dirty="0" err="1" smtClean="0">
                <a:solidFill>
                  <a:prstClr val="black"/>
                </a:solidFill>
                <a:latin typeface="Calibri" panose="020F0502020204030204" pitchFamily="34" charset="0"/>
              </a:rPr>
              <a:t>Essay</a:t>
            </a:r>
            <a:r>
              <a:rPr lang="fi-FI" sz="1000" dirty="0" smtClean="0">
                <a:solidFill>
                  <a:prstClr val="black"/>
                </a:solidFill>
                <a:latin typeface="Calibri" panose="020F0502020204030204" pitchFamily="34" charset="0"/>
              </a:rPr>
              <a:t>: </a:t>
            </a:r>
            <a:br>
              <a:rPr lang="fi-FI" sz="1000" dirty="0" smtClean="0">
                <a:solidFill>
                  <a:prstClr val="black"/>
                </a:solidFill>
                <a:latin typeface="Calibri" panose="020F0502020204030204" pitchFamily="34" charset="0"/>
              </a:rPr>
            </a:br>
            <a:r>
              <a:rPr lang="fi-FI" sz="1000" dirty="0" smtClean="0">
                <a:solidFill>
                  <a:prstClr val="black"/>
                </a:solidFill>
                <a:latin typeface="Calibri" panose="020F0502020204030204" pitchFamily="34" charset="0"/>
              </a:rPr>
              <a:t>version </a:t>
            </a:r>
            <a:r>
              <a:rPr lang="fi-FI" sz="1000" dirty="0">
                <a:solidFill>
                  <a:prstClr val="black"/>
                </a:solidFill>
                <a:latin typeface="Calibri" panose="020F0502020204030204" pitchFamily="34" charset="0"/>
              </a:rPr>
              <a:t>2</a:t>
            </a:r>
            <a:r>
              <a:rPr lang="fi-FI" sz="1000" dirty="0" smtClean="0">
                <a:solidFill>
                  <a:prstClr val="black"/>
                </a:solidFill>
                <a:latin typeface="Calibri" panose="020F0502020204030204" pitchFamily="34" charset="0"/>
              </a:rPr>
              <a:t>.0</a:t>
            </a:r>
            <a:r>
              <a:rPr lang="fi-FI" sz="1000" dirty="0">
                <a:solidFill>
                  <a:prstClr val="black"/>
                </a:solidFill>
                <a:latin typeface="Calibri" panose="020F0502020204030204" pitchFamily="34" charset="0"/>
              </a:rPr>
              <a:t/>
            </a:r>
            <a:br>
              <a:rPr lang="fi-FI" sz="1000" dirty="0">
                <a:solidFill>
                  <a:prstClr val="black"/>
                </a:solidFill>
                <a:latin typeface="Calibri" panose="020F0502020204030204" pitchFamily="34" charset="0"/>
              </a:rPr>
            </a:br>
            <a:r>
              <a:rPr lang="fi-FI" sz="1000" dirty="0" smtClean="0">
                <a:solidFill>
                  <a:prstClr val="black"/>
                </a:solidFill>
                <a:latin typeface="Calibri" panose="020F0502020204030204" pitchFamily="34" charset="0"/>
              </a:rPr>
              <a:t>DL 20.4. </a:t>
            </a:r>
            <a:endParaRPr lang="fi-FI" sz="10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201836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504468" y="362956"/>
            <a:ext cx="2082415" cy="677615"/>
          </a:xfrm>
        </p:spPr>
        <p:txBody>
          <a:bodyPr/>
          <a:lstStyle/>
          <a:p>
            <a:r>
              <a:rPr lang="fi-FI" dirty="0" err="1" smtClean="0"/>
              <a:t>Contents</a:t>
            </a:r>
            <a:endParaRPr lang="fi-FI" dirty="0"/>
          </a:p>
        </p:txBody>
      </p:sp>
      <p:sp>
        <p:nvSpPr>
          <p:cNvPr id="5" name="Dian numeron paikkamerkki 4"/>
          <p:cNvSpPr>
            <a:spLocks noGrp="1"/>
          </p:cNvSpPr>
          <p:nvPr>
            <p:ph type="sldNum" sz="quarter" idx="17"/>
          </p:nvPr>
        </p:nvSpPr>
        <p:spPr>
          <a:xfrm>
            <a:off x="5056956" y="5304814"/>
            <a:ext cx="3331450" cy="115462"/>
          </a:xfrm>
        </p:spPr>
        <p:txBody>
          <a:bodyPr/>
          <a:lstStyle/>
          <a:p>
            <a:pPr>
              <a:defRPr/>
            </a:pPr>
            <a:fld id="{49EFD4B7-1CC6-864B-A72A-C978B70BBA9B}" type="slidenum">
              <a:rPr lang="fi-FI" smtClean="0"/>
              <a:pPr>
                <a:defRPr/>
              </a:pPr>
              <a:t>11</a:t>
            </a:fld>
            <a:endParaRPr lang="fi-FI"/>
          </a:p>
        </p:txBody>
      </p:sp>
      <p:sp>
        <p:nvSpPr>
          <p:cNvPr id="3" name="Footer Placeholder 2"/>
          <p:cNvSpPr>
            <a:spLocks noGrp="1"/>
          </p:cNvSpPr>
          <p:nvPr>
            <p:ph type="ftr" sz="quarter" idx="16"/>
          </p:nvPr>
        </p:nvSpPr>
        <p:spPr>
          <a:xfrm>
            <a:off x="5056956" y="5017740"/>
            <a:ext cx="3331450" cy="113198"/>
          </a:xfrm>
        </p:spPr>
        <p:txBody>
          <a:bodyPr/>
          <a:lstStyle/>
          <a:p>
            <a:pPr>
              <a:defRPr/>
            </a:pPr>
            <a:r>
              <a:rPr lang="fi-FI" smtClean="0"/>
              <a:t>Course Design 17.8.2016</a:t>
            </a:r>
            <a:endParaRPr lang="fi-FI"/>
          </a:p>
        </p:txBody>
      </p:sp>
      <p:sp>
        <p:nvSpPr>
          <p:cNvPr id="6" name="Cloud Callout 5"/>
          <p:cNvSpPr/>
          <p:nvPr/>
        </p:nvSpPr>
        <p:spPr>
          <a:xfrm rot="18400892">
            <a:off x="751611" y="310965"/>
            <a:ext cx="2499074" cy="2286708"/>
          </a:xfrm>
          <a:prstGeom prst="cloudCallout">
            <a:avLst/>
          </a:prstGeom>
          <a:solidFill>
            <a:schemeClr val="tx2">
              <a:lumMod val="20000"/>
              <a:lumOff val="8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b="1" dirty="0">
                <a:solidFill>
                  <a:schemeClr val="tx1"/>
                </a:solidFill>
                <a:latin typeface="Calibri" panose="020F0502020204030204" pitchFamily="34" charset="0"/>
              </a:rPr>
              <a:t>How to  </a:t>
            </a:r>
            <a:r>
              <a:rPr lang="fi-FI" b="1" dirty="0" err="1">
                <a:solidFill>
                  <a:schemeClr val="tx1"/>
                </a:solidFill>
                <a:latin typeface="Calibri" panose="020F0502020204030204" pitchFamily="34" charset="0"/>
              </a:rPr>
              <a:t>develop</a:t>
            </a:r>
            <a:r>
              <a:rPr lang="fi-FI" b="1" dirty="0">
                <a:solidFill>
                  <a:schemeClr val="tx1"/>
                </a:solidFill>
                <a:latin typeface="Calibri" panose="020F0502020204030204" pitchFamily="34" charset="0"/>
              </a:rPr>
              <a:t> </a:t>
            </a:r>
            <a:r>
              <a:rPr lang="fi-FI" b="1" dirty="0" smtClean="0">
                <a:solidFill>
                  <a:schemeClr val="tx1"/>
                </a:solidFill>
                <a:latin typeface="Calibri" panose="020F0502020204030204" pitchFamily="34" charset="0"/>
              </a:rPr>
              <a:t>my </a:t>
            </a:r>
            <a:r>
              <a:rPr lang="fi-FI" b="1" dirty="0" err="1" smtClean="0">
                <a:solidFill>
                  <a:schemeClr val="tx1"/>
                </a:solidFill>
                <a:latin typeface="Calibri" panose="020F0502020204030204" pitchFamily="34" charset="0"/>
              </a:rPr>
              <a:t>own</a:t>
            </a:r>
            <a:r>
              <a:rPr lang="fi-FI" b="1" dirty="0" smtClean="0">
                <a:solidFill>
                  <a:schemeClr val="tx1"/>
                </a:solidFill>
                <a:latin typeface="Calibri" panose="020F0502020204030204" pitchFamily="34" charset="0"/>
              </a:rPr>
              <a:t> </a:t>
            </a:r>
            <a:r>
              <a:rPr lang="fi-FI" b="1" dirty="0" err="1">
                <a:solidFill>
                  <a:schemeClr val="tx1"/>
                </a:solidFill>
                <a:latin typeface="Calibri" panose="020F0502020204030204" pitchFamily="34" charset="0"/>
              </a:rPr>
              <a:t>teachership</a:t>
            </a:r>
            <a:r>
              <a:rPr lang="fi-FI" b="1" dirty="0">
                <a:solidFill>
                  <a:schemeClr val="tx1"/>
                </a:solidFill>
                <a:latin typeface="Calibri" panose="020F0502020204030204" pitchFamily="34" charset="0"/>
              </a:rPr>
              <a:t>?</a:t>
            </a:r>
            <a:endParaRPr lang="en-US" b="1" dirty="0">
              <a:solidFill>
                <a:schemeClr val="tx1"/>
              </a:solidFill>
              <a:latin typeface="Calibri" panose="020F0502020204030204" pitchFamily="34" charset="0"/>
            </a:endParaRPr>
          </a:p>
        </p:txBody>
      </p:sp>
      <p:sp>
        <p:nvSpPr>
          <p:cNvPr id="17" name="Cloud Callout 16"/>
          <p:cNvSpPr/>
          <p:nvPr/>
        </p:nvSpPr>
        <p:spPr>
          <a:xfrm rot="1227171">
            <a:off x="5942148" y="397250"/>
            <a:ext cx="2805836" cy="1963893"/>
          </a:xfrm>
          <a:prstGeom prst="cloudCallout">
            <a:avLst/>
          </a:prstGeom>
          <a:solidFill>
            <a:schemeClr val="accent1">
              <a:lumMod val="20000"/>
              <a:lumOff val="8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b="1" dirty="0">
                <a:solidFill>
                  <a:schemeClr val="tx1"/>
                </a:solidFill>
                <a:latin typeface="Calibri" panose="020F0502020204030204" pitchFamily="34" charset="0"/>
              </a:rPr>
              <a:t>How to  </a:t>
            </a:r>
            <a:r>
              <a:rPr lang="fi-FI" b="1" dirty="0" err="1">
                <a:solidFill>
                  <a:schemeClr val="tx1"/>
                </a:solidFill>
                <a:latin typeface="Calibri" panose="020F0502020204030204" pitchFamily="34" charset="0"/>
              </a:rPr>
              <a:t>support</a:t>
            </a:r>
            <a:r>
              <a:rPr lang="fi-FI" b="1" dirty="0">
                <a:solidFill>
                  <a:schemeClr val="tx1"/>
                </a:solidFill>
                <a:latin typeface="Calibri" panose="020F0502020204030204" pitchFamily="34" charset="0"/>
              </a:rPr>
              <a:t> </a:t>
            </a:r>
            <a:r>
              <a:rPr lang="fi-FI" b="1" dirty="0" smtClean="0">
                <a:solidFill>
                  <a:schemeClr val="tx1"/>
                </a:solidFill>
                <a:latin typeface="Calibri" panose="020F0502020204030204" pitchFamily="34" charset="0"/>
              </a:rPr>
              <a:t>my </a:t>
            </a:r>
            <a:r>
              <a:rPr lang="fi-FI" b="1" dirty="0" err="1" smtClean="0">
                <a:solidFill>
                  <a:schemeClr val="tx1"/>
                </a:solidFill>
                <a:latin typeface="Calibri" panose="020F0502020204030204" pitchFamily="34" charset="0"/>
              </a:rPr>
              <a:t>students</a:t>
            </a:r>
            <a:r>
              <a:rPr lang="fi-FI" b="1" dirty="0">
                <a:solidFill>
                  <a:schemeClr val="tx1"/>
                </a:solidFill>
                <a:latin typeface="Calibri" panose="020F0502020204030204" pitchFamily="34" charset="0"/>
              </a:rPr>
              <a:t>’ </a:t>
            </a:r>
            <a:r>
              <a:rPr lang="fi-FI" b="1" dirty="0" err="1">
                <a:solidFill>
                  <a:schemeClr val="tx1"/>
                </a:solidFill>
                <a:latin typeface="Calibri" panose="020F0502020204030204" pitchFamily="34" charset="0"/>
              </a:rPr>
              <a:t>learning</a:t>
            </a:r>
            <a:r>
              <a:rPr lang="fi-FI" b="1" dirty="0">
                <a:solidFill>
                  <a:schemeClr val="tx1"/>
                </a:solidFill>
                <a:latin typeface="Calibri" panose="020F0502020204030204" pitchFamily="34" charset="0"/>
              </a:rPr>
              <a:t>?</a:t>
            </a:r>
            <a:endParaRPr lang="en-US" b="1" dirty="0">
              <a:solidFill>
                <a:schemeClr val="tx1"/>
              </a:solidFill>
              <a:latin typeface="Calibri" panose="020F0502020204030204" pitchFamily="34" charset="0"/>
            </a:endParaRPr>
          </a:p>
        </p:txBody>
      </p:sp>
      <p:grpSp>
        <p:nvGrpSpPr>
          <p:cNvPr id="19" name="Group 18"/>
          <p:cNvGrpSpPr/>
          <p:nvPr/>
        </p:nvGrpSpPr>
        <p:grpSpPr>
          <a:xfrm>
            <a:off x="700176" y="2921157"/>
            <a:ext cx="7765053" cy="1807255"/>
            <a:chOff x="551363" y="2653219"/>
            <a:chExt cx="7765053" cy="1807255"/>
          </a:xfrm>
        </p:grpSpPr>
        <p:sp>
          <p:nvSpPr>
            <p:cNvPr id="7" name="Freeform 6"/>
            <p:cNvSpPr/>
            <p:nvPr/>
          </p:nvSpPr>
          <p:spPr>
            <a:xfrm>
              <a:off x="551363" y="3706535"/>
              <a:ext cx="1241479" cy="753939"/>
            </a:xfrm>
            <a:custGeom>
              <a:avLst/>
              <a:gdLst>
                <a:gd name="connsiteX0" fmla="*/ 0 w 1642916"/>
                <a:gd name="connsiteY0" fmla="*/ 0 h 985750"/>
                <a:gd name="connsiteX1" fmla="*/ 1642916 w 1642916"/>
                <a:gd name="connsiteY1" fmla="*/ 0 h 985750"/>
                <a:gd name="connsiteX2" fmla="*/ 1642916 w 1642916"/>
                <a:gd name="connsiteY2" fmla="*/ 985750 h 985750"/>
                <a:gd name="connsiteX3" fmla="*/ 0 w 1642916"/>
                <a:gd name="connsiteY3" fmla="*/ 985750 h 985750"/>
                <a:gd name="connsiteX4" fmla="*/ 0 w 1642916"/>
                <a:gd name="connsiteY4" fmla="*/ 0 h 9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916" h="985750">
                  <a:moveTo>
                    <a:pt x="0" y="0"/>
                  </a:moveTo>
                  <a:lnTo>
                    <a:pt x="1642916" y="0"/>
                  </a:lnTo>
                  <a:lnTo>
                    <a:pt x="1642916" y="985750"/>
                  </a:lnTo>
                  <a:lnTo>
                    <a:pt x="0" y="985750"/>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i="1" kern="1200" dirty="0" smtClean="0">
                  <a:solidFill>
                    <a:srgbClr val="000000"/>
                  </a:solidFill>
                  <a:latin typeface="+mn-lt"/>
                </a:rPr>
                <a:t>Learning theories</a:t>
              </a:r>
              <a:endParaRPr lang="fi-FI" sz="1600" i="1" kern="1200" dirty="0">
                <a:solidFill>
                  <a:srgbClr val="000000"/>
                </a:solidFill>
              </a:endParaRPr>
            </a:p>
          </p:txBody>
        </p:sp>
        <p:sp>
          <p:nvSpPr>
            <p:cNvPr id="8" name="Freeform 7"/>
            <p:cNvSpPr/>
            <p:nvPr/>
          </p:nvSpPr>
          <p:spPr>
            <a:xfrm>
              <a:off x="1862515" y="2653219"/>
              <a:ext cx="1241479" cy="753939"/>
            </a:xfrm>
            <a:custGeom>
              <a:avLst/>
              <a:gdLst>
                <a:gd name="connsiteX0" fmla="*/ 0 w 1642916"/>
                <a:gd name="connsiteY0" fmla="*/ 0 h 985750"/>
                <a:gd name="connsiteX1" fmla="*/ 1642916 w 1642916"/>
                <a:gd name="connsiteY1" fmla="*/ 0 h 985750"/>
                <a:gd name="connsiteX2" fmla="*/ 1642916 w 1642916"/>
                <a:gd name="connsiteY2" fmla="*/ 985750 h 985750"/>
                <a:gd name="connsiteX3" fmla="*/ 0 w 1642916"/>
                <a:gd name="connsiteY3" fmla="*/ 985750 h 985750"/>
                <a:gd name="connsiteX4" fmla="*/ 0 w 1642916"/>
                <a:gd name="connsiteY4" fmla="*/ 0 h 9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916" h="985750">
                  <a:moveTo>
                    <a:pt x="0" y="0"/>
                  </a:moveTo>
                  <a:lnTo>
                    <a:pt x="1642916" y="0"/>
                  </a:lnTo>
                  <a:lnTo>
                    <a:pt x="1642916" y="985750"/>
                  </a:lnTo>
                  <a:lnTo>
                    <a:pt x="0" y="985750"/>
                  </a:lnTo>
                  <a:lnTo>
                    <a:pt x="0" y="0"/>
                  </a:lnTo>
                  <a:close/>
                </a:path>
              </a:pathLst>
            </a:custGeom>
            <a:solidFill>
              <a:srgbClr val="FF6600"/>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i="1" kern="1200" dirty="0" smtClean="0">
                  <a:solidFill>
                    <a:srgbClr val="000000"/>
                  </a:solidFill>
                  <a:latin typeface="+mn-lt"/>
                </a:rPr>
                <a:t>Learning centred culture </a:t>
              </a:r>
              <a:endParaRPr lang="fi-FI" sz="1600" i="1" kern="1200" dirty="0">
                <a:solidFill>
                  <a:srgbClr val="000000"/>
                </a:solidFill>
              </a:endParaRPr>
            </a:p>
          </p:txBody>
        </p:sp>
        <p:sp>
          <p:nvSpPr>
            <p:cNvPr id="10" name="Freeform 9"/>
            <p:cNvSpPr/>
            <p:nvPr/>
          </p:nvSpPr>
          <p:spPr>
            <a:xfrm>
              <a:off x="5784673" y="3706535"/>
              <a:ext cx="1241479" cy="753939"/>
            </a:xfrm>
            <a:custGeom>
              <a:avLst/>
              <a:gdLst>
                <a:gd name="connsiteX0" fmla="*/ 0 w 1642916"/>
                <a:gd name="connsiteY0" fmla="*/ 0 h 985750"/>
                <a:gd name="connsiteX1" fmla="*/ 1642916 w 1642916"/>
                <a:gd name="connsiteY1" fmla="*/ 0 h 985750"/>
                <a:gd name="connsiteX2" fmla="*/ 1642916 w 1642916"/>
                <a:gd name="connsiteY2" fmla="*/ 985750 h 985750"/>
                <a:gd name="connsiteX3" fmla="*/ 0 w 1642916"/>
                <a:gd name="connsiteY3" fmla="*/ 985750 h 985750"/>
                <a:gd name="connsiteX4" fmla="*/ 0 w 1642916"/>
                <a:gd name="connsiteY4" fmla="*/ 0 h 9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916" h="985750">
                  <a:moveTo>
                    <a:pt x="0" y="0"/>
                  </a:moveTo>
                  <a:lnTo>
                    <a:pt x="1642916" y="0"/>
                  </a:lnTo>
                  <a:lnTo>
                    <a:pt x="1642916" y="985750"/>
                  </a:lnTo>
                  <a:lnTo>
                    <a:pt x="0" y="985750"/>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i="1" kern="1200" dirty="0" smtClean="0">
                  <a:solidFill>
                    <a:srgbClr val="000000"/>
                  </a:solidFill>
                  <a:latin typeface="+mn-lt"/>
                </a:rPr>
                <a:t>Quality of teaching</a:t>
              </a:r>
            </a:p>
          </p:txBody>
        </p:sp>
        <p:sp>
          <p:nvSpPr>
            <p:cNvPr id="11" name="Freeform 10"/>
            <p:cNvSpPr/>
            <p:nvPr/>
          </p:nvSpPr>
          <p:spPr>
            <a:xfrm>
              <a:off x="3169902" y="3706535"/>
              <a:ext cx="1241479" cy="753939"/>
            </a:xfrm>
            <a:custGeom>
              <a:avLst/>
              <a:gdLst>
                <a:gd name="connsiteX0" fmla="*/ 0 w 1642916"/>
                <a:gd name="connsiteY0" fmla="*/ 0 h 985750"/>
                <a:gd name="connsiteX1" fmla="*/ 1642916 w 1642916"/>
                <a:gd name="connsiteY1" fmla="*/ 0 h 985750"/>
                <a:gd name="connsiteX2" fmla="*/ 1642916 w 1642916"/>
                <a:gd name="connsiteY2" fmla="*/ 985750 h 985750"/>
                <a:gd name="connsiteX3" fmla="*/ 0 w 1642916"/>
                <a:gd name="connsiteY3" fmla="*/ 985750 h 985750"/>
                <a:gd name="connsiteX4" fmla="*/ 0 w 1642916"/>
                <a:gd name="connsiteY4" fmla="*/ 0 h 9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916" h="985750">
                  <a:moveTo>
                    <a:pt x="0" y="0"/>
                  </a:moveTo>
                  <a:lnTo>
                    <a:pt x="1642916" y="0"/>
                  </a:lnTo>
                  <a:lnTo>
                    <a:pt x="1642916" y="985750"/>
                  </a:lnTo>
                  <a:lnTo>
                    <a:pt x="0" y="985750"/>
                  </a:lnTo>
                  <a:lnTo>
                    <a:pt x="0" y="0"/>
                  </a:lnTo>
                  <a:close/>
                </a:path>
              </a:pathLst>
            </a:custGeom>
            <a:gradFill rotWithShape="0">
              <a:gsLst>
                <a:gs pos="0">
                  <a:srgbClr val="92D050">
                    <a:alpha val="89000"/>
                  </a:srgbClr>
                </a:gs>
                <a:gs pos="100000">
                  <a:schemeClr val="accent6">
                    <a:hueOff val="0"/>
                    <a:satOff val="0"/>
                    <a:lumOff val="0"/>
                    <a:alphaOff val="0"/>
                    <a:tint val="50000"/>
                    <a:shade val="100000"/>
                    <a:satMod val="350000"/>
                  </a:schemeClr>
                </a:gs>
              </a:gsLst>
            </a:gradFill>
            <a:ln>
              <a:solidFill>
                <a:srgbClr val="92D050"/>
              </a:solidFill>
            </a:ln>
          </p:spPr>
          <p:style>
            <a:lnRef idx="0">
              <a:scrgbClr r="0" g="0" b="0"/>
            </a:lnRef>
            <a:fillRef idx="3">
              <a:scrgbClr r="0" g="0" b="0"/>
            </a:fillRef>
            <a:effectRef idx="3">
              <a:schemeClr val="accent6">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i="1" kern="1200" dirty="0" smtClean="0">
                  <a:solidFill>
                    <a:srgbClr val="000000"/>
                  </a:solidFill>
                  <a:latin typeface="+mn-lt"/>
                </a:rPr>
                <a:t>Reflection </a:t>
              </a:r>
            </a:p>
          </p:txBody>
        </p:sp>
        <p:sp>
          <p:nvSpPr>
            <p:cNvPr id="12" name="Freeform 11"/>
            <p:cNvSpPr/>
            <p:nvPr/>
          </p:nvSpPr>
          <p:spPr>
            <a:xfrm>
              <a:off x="4477287" y="3706535"/>
              <a:ext cx="1241479" cy="753939"/>
            </a:xfrm>
            <a:custGeom>
              <a:avLst/>
              <a:gdLst>
                <a:gd name="connsiteX0" fmla="*/ 0 w 1642916"/>
                <a:gd name="connsiteY0" fmla="*/ 0 h 985750"/>
                <a:gd name="connsiteX1" fmla="*/ 1642916 w 1642916"/>
                <a:gd name="connsiteY1" fmla="*/ 0 h 985750"/>
                <a:gd name="connsiteX2" fmla="*/ 1642916 w 1642916"/>
                <a:gd name="connsiteY2" fmla="*/ 985750 h 985750"/>
                <a:gd name="connsiteX3" fmla="*/ 0 w 1642916"/>
                <a:gd name="connsiteY3" fmla="*/ 985750 h 985750"/>
                <a:gd name="connsiteX4" fmla="*/ 0 w 1642916"/>
                <a:gd name="connsiteY4" fmla="*/ 0 h 9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916" h="985750">
                  <a:moveTo>
                    <a:pt x="0" y="0"/>
                  </a:moveTo>
                  <a:lnTo>
                    <a:pt x="1642916" y="0"/>
                  </a:lnTo>
                  <a:lnTo>
                    <a:pt x="1642916" y="985750"/>
                  </a:lnTo>
                  <a:lnTo>
                    <a:pt x="0" y="985750"/>
                  </a:lnTo>
                  <a:lnTo>
                    <a:pt x="0" y="0"/>
                  </a:lnTo>
                  <a:close/>
                </a:path>
              </a:pathLst>
            </a:custGeom>
            <a:gradFill rotWithShape="0">
              <a:gsLst>
                <a:gs pos="0">
                  <a:srgbClr val="92D050">
                    <a:alpha val="89000"/>
                  </a:srgbClr>
                </a:gs>
                <a:gs pos="100000">
                  <a:schemeClr val="accent6">
                    <a:hueOff val="0"/>
                    <a:satOff val="0"/>
                    <a:lumOff val="0"/>
                    <a:alphaOff val="0"/>
                    <a:tint val="50000"/>
                    <a:shade val="100000"/>
                    <a:satMod val="350000"/>
                  </a:schemeClr>
                </a:gs>
              </a:gsLst>
            </a:gradFill>
            <a:ln>
              <a:solidFill>
                <a:srgbClr val="92D050"/>
              </a:solidFill>
            </a:ln>
          </p:spPr>
          <p:style>
            <a:lnRef idx="0">
              <a:scrgbClr r="0" g="0" b="0"/>
            </a:lnRef>
            <a:fillRef idx="3">
              <a:scrgbClr r="0" g="0" b="0"/>
            </a:fillRef>
            <a:effectRef idx="3">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i="1" kern="1200" dirty="0" smtClean="0">
                  <a:solidFill>
                    <a:srgbClr val="000000"/>
                  </a:solidFill>
                  <a:latin typeface="+mn-lt"/>
                </a:rPr>
                <a:t>Providing &amp; receiving feedback </a:t>
              </a:r>
            </a:p>
          </p:txBody>
        </p:sp>
        <p:sp>
          <p:nvSpPr>
            <p:cNvPr id="13" name="Freeform 12"/>
            <p:cNvSpPr/>
            <p:nvPr/>
          </p:nvSpPr>
          <p:spPr>
            <a:xfrm>
              <a:off x="7074937" y="3706535"/>
              <a:ext cx="1241479" cy="753939"/>
            </a:xfrm>
            <a:custGeom>
              <a:avLst/>
              <a:gdLst>
                <a:gd name="connsiteX0" fmla="*/ 0 w 1642916"/>
                <a:gd name="connsiteY0" fmla="*/ 0 h 985750"/>
                <a:gd name="connsiteX1" fmla="*/ 1642916 w 1642916"/>
                <a:gd name="connsiteY1" fmla="*/ 0 h 985750"/>
                <a:gd name="connsiteX2" fmla="*/ 1642916 w 1642916"/>
                <a:gd name="connsiteY2" fmla="*/ 985750 h 985750"/>
                <a:gd name="connsiteX3" fmla="*/ 0 w 1642916"/>
                <a:gd name="connsiteY3" fmla="*/ 985750 h 985750"/>
                <a:gd name="connsiteX4" fmla="*/ 0 w 1642916"/>
                <a:gd name="connsiteY4" fmla="*/ 0 h 9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916" h="985750">
                  <a:moveTo>
                    <a:pt x="0" y="0"/>
                  </a:moveTo>
                  <a:lnTo>
                    <a:pt x="1642916" y="0"/>
                  </a:lnTo>
                  <a:lnTo>
                    <a:pt x="1642916" y="985750"/>
                  </a:lnTo>
                  <a:lnTo>
                    <a:pt x="0" y="985750"/>
                  </a:lnTo>
                  <a:lnTo>
                    <a:pt x="0" y="0"/>
                  </a:lnTo>
                  <a:close/>
                </a:path>
              </a:pathLst>
            </a:custGeom>
            <a:gradFill rotWithShape="0">
              <a:gsLst>
                <a:gs pos="0">
                  <a:srgbClr val="92D050">
                    <a:alpha val="89000"/>
                  </a:srgbClr>
                </a:gs>
                <a:gs pos="100000">
                  <a:schemeClr val="accent6">
                    <a:hueOff val="0"/>
                    <a:satOff val="0"/>
                    <a:lumOff val="0"/>
                    <a:alphaOff val="0"/>
                    <a:tint val="50000"/>
                    <a:shade val="100000"/>
                    <a:satMod val="350000"/>
                  </a:schemeClr>
                </a:gs>
              </a:gsLst>
            </a:gradFill>
            <a:ln>
              <a:solidFill>
                <a:srgbClr val="92D050"/>
              </a:solidFill>
            </a:ln>
          </p:spPr>
          <p:style>
            <a:lnRef idx="0">
              <a:scrgbClr r="0" g="0" b="0"/>
            </a:lnRef>
            <a:fillRef idx="3">
              <a:scrgbClr r="0" g="0" b="0"/>
            </a:fillRef>
            <a:effectRef idx="3">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i="1" kern="1200" dirty="0" err="1" smtClean="0">
                  <a:solidFill>
                    <a:srgbClr val="000000"/>
                  </a:solidFill>
                  <a:latin typeface="+mn-lt"/>
                </a:rPr>
                <a:t>Expertice</a:t>
              </a:r>
              <a:r>
                <a:rPr lang="en-GB" sz="1600" i="1" kern="1200" dirty="0" smtClean="0">
                  <a:solidFill>
                    <a:srgbClr val="000000"/>
                  </a:solidFill>
                  <a:latin typeface="+mn-lt"/>
                </a:rPr>
                <a:t> </a:t>
              </a:r>
            </a:p>
            <a:p>
              <a:pPr lvl="0" algn="ctr" defTabSz="711200">
                <a:lnSpc>
                  <a:spcPct val="90000"/>
                </a:lnSpc>
                <a:spcBef>
                  <a:spcPct val="0"/>
                </a:spcBef>
                <a:spcAft>
                  <a:spcPct val="35000"/>
                </a:spcAft>
              </a:pPr>
              <a:r>
                <a:rPr lang="en-GB" sz="1600" i="1" kern="1200" dirty="0" smtClean="0">
                  <a:solidFill>
                    <a:srgbClr val="000000"/>
                  </a:solidFill>
                  <a:latin typeface="+mn-lt"/>
                </a:rPr>
                <a:t>(teacher) </a:t>
              </a:r>
            </a:p>
          </p:txBody>
        </p:sp>
        <p:sp>
          <p:nvSpPr>
            <p:cNvPr id="15" name="Freeform 14"/>
            <p:cNvSpPr/>
            <p:nvPr/>
          </p:nvSpPr>
          <p:spPr>
            <a:xfrm>
              <a:off x="1862516" y="3706535"/>
              <a:ext cx="1241479" cy="753939"/>
            </a:xfrm>
            <a:custGeom>
              <a:avLst/>
              <a:gdLst>
                <a:gd name="connsiteX0" fmla="*/ 0 w 1642916"/>
                <a:gd name="connsiteY0" fmla="*/ 0 h 985750"/>
                <a:gd name="connsiteX1" fmla="*/ 1642916 w 1642916"/>
                <a:gd name="connsiteY1" fmla="*/ 0 h 985750"/>
                <a:gd name="connsiteX2" fmla="*/ 1642916 w 1642916"/>
                <a:gd name="connsiteY2" fmla="*/ 985750 h 985750"/>
                <a:gd name="connsiteX3" fmla="*/ 0 w 1642916"/>
                <a:gd name="connsiteY3" fmla="*/ 985750 h 985750"/>
                <a:gd name="connsiteX4" fmla="*/ 0 w 1642916"/>
                <a:gd name="connsiteY4" fmla="*/ 0 h 9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916" h="985750">
                  <a:moveTo>
                    <a:pt x="0" y="0"/>
                  </a:moveTo>
                  <a:lnTo>
                    <a:pt x="1642916" y="0"/>
                  </a:lnTo>
                  <a:lnTo>
                    <a:pt x="1642916" y="985750"/>
                  </a:lnTo>
                  <a:lnTo>
                    <a:pt x="0" y="985750"/>
                  </a:lnTo>
                  <a:lnTo>
                    <a:pt x="0" y="0"/>
                  </a:lnTo>
                  <a:close/>
                </a:path>
              </a:pathLst>
            </a:custGeom>
            <a:solidFill>
              <a:srgbClr val="FF6600"/>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i="1" kern="1200" dirty="0" smtClean="0">
                  <a:solidFill>
                    <a:srgbClr val="000000"/>
                  </a:solidFill>
                  <a:latin typeface="+mn-lt"/>
                </a:rPr>
                <a:t>Approach to learning and teaching</a:t>
              </a:r>
            </a:p>
          </p:txBody>
        </p:sp>
        <p:sp>
          <p:nvSpPr>
            <p:cNvPr id="16" name="Freeform 15"/>
            <p:cNvSpPr/>
            <p:nvPr/>
          </p:nvSpPr>
          <p:spPr>
            <a:xfrm>
              <a:off x="7062687" y="2737066"/>
              <a:ext cx="1241479" cy="753939"/>
            </a:xfrm>
            <a:custGeom>
              <a:avLst/>
              <a:gdLst>
                <a:gd name="connsiteX0" fmla="*/ 0 w 1642916"/>
                <a:gd name="connsiteY0" fmla="*/ 0 h 985750"/>
                <a:gd name="connsiteX1" fmla="*/ 1642916 w 1642916"/>
                <a:gd name="connsiteY1" fmla="*/ 0 h 985750"/>
                <a:gd name="connsiteX2" fmla="*/ 1642916 w 1642916"/>
                <a:gd name="connsiteY2" fmla="*/ 985750 h 985750"/>
                <a:gd name="connsiteX3" fmla="*/ 0 w 1642916"/>
                <a:gd name="connsiteY3" fmla="*/ 985750 h 985750"/>
                <a:gd name="connsiteX4" fmla="*/ 0 w 1642916"/>
                <a:gd name="connsiteY4" fmla="*/ 0 h 9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916" h="985750">
                  <a:moveTo>
                    <a:pt x="0" y="0"/>
                  </a:moveTo>
                  <a:lnTo>
                    <a:pt x="1642916" y="0"/>
                  </a:lnTo>
                  <a:lnTo>
                    <a:pt x="1642916" y="985750"/>
                  </a:lnTo>
                  <a:lnTo>
                    <a:pt x="0" y="985750"/>
                  </a:lnTo>
                  <a:lnTo>
                    <a:pt x="0" y="0"/>
                  </a:lnTo>
                  <a:close/>
                </a:path>
              </a:pathLst>
            </a:custGeom>
            <a:solidFill>
              <a:srgbClr val="FF6600"/>
            </a:solid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i="1" kern="1200" dirty="0" err="1" smtClean="0">
                  <a:solidFill>
                    <a:srgbClr val="000000"/>
                  </a:solidFill>
                  <a:latin typeface="+mn-lt"/>
                </a:rPr>
                <a:t>Expertice</a:t>
              </a:r>
              <a:r>
                <a:rPr lang="en-GB" sz="1600" i="1" kern="1200" dirty="0" smtClean="0">
                  <a:solidFill>
                    <a:srgbClr val="000000"/>
                  </a:solidFill>
                  <a:latin typeface="+mn-lt"/>
                </a:rPr>
                <a:t> </a:t>
              </a:r>
            </a:p>
            <a:p>
              <a:pPr lvl="0" algn="ctr" defTabSz="711200">
                <a:lnSpc>
                  <a:spcPct val="90000"/>
                </a:lnSpc>
                <a:spcBef>
                  <a:spcPct val="0"/>
                </a:spcBef>
                <a:spcAft>
                  <a:spcPct val="35000"/>
                </a:spcAft>
              </a:pPr>
              <a:r>
                <a:rPr lang="en-GB" sz="1600" i="1" kern="1200" dirty="0" smtClean="0">
                  <a:solidFill>
                    <a:srgbClr val="000000"/>
                  </a:solidFill>
                  <a:latin typeface="+mn-lt"/>
                </a:rPr>
                <a:t>(students)</a:t>
              </a:r>
            </a:p>
          </p:txBody>
        </p:sp>
        <p:sp>
          <p:nvSpPr>
            <p:cNvPr id="18" name="Freeform 17"/>
            <p:cNvSpPr/>
            <p:nvPr/>
          </p:nvSpPr>
          <p:spPr>
            <a:xfrm>
              <a:off x="561053" y="2653220"/>
              <a:ext cx="1241479" cy="753939"/>
            </a:xfrm>
            <a:custGeom>
              <a:avLst/>
              <a:gdLst>
                <a:gd name="connsiteX0" fmla="*/ 0 w 1642916"/>
                <a:gd name="connsiteY0" fmla="*/ 0 h 985750"/>
                <a:gd name="connsiteX1" fmla="*/ 1642916 w 1642916"/>
                <a:gd name="connsiteY1" fmla="*/ 0 h 985750"/>
                <a:gd name="connsiteX2" fmla="*/ 1642916 w 1642916"/>
                <a:gd name="connsiteY2" fmla="*/ 985750 h 985750"/>
                <a:gd name="connsiteX3" fmla="*/ 0 w 1642916"/>
                <a:gd name="connsiteY3" fmla="*/ 985750 h 985750"/>
                <a:gd name="connsiteX4" fmla="*/ 0 w 1642916"/>
                <a:gd name="connsiteY4" fmla="*/ 0 h 9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916" h="985750">
                  <a:moveTo>
                    <a:pt x="0" y="0"/>
                  </a:moveTo>
                  <a:lnTo>
                    <a:pt x="1642916" y="0"/>
                  </a:lnTo>
                  <a:lnTo>
                    <a:pt x="1642916" y="985750"/>
                  </a:lnTo>
                  <a:lnTo>
                    <a:pt x="0" y="985750"/>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i="1" kern="1200" dirty="0" smtClean="0">
                  <a:solidFill>
                    <a:srgbClr val="000000"/>
                  </a:solidFill>
                </a:rPr>
                <a:t>Learning</a:t>
              </a:r>
              <a:endParaRPr lang="fi-FI" sz="1600" i="1" kern="1200" dirty="0">
                <a:solidFill>
                  <a:srgbClr val="000000"/>
                </a:solidFill>
              </a:endParaRPr>
            </a:p>
          </p:txBody>
        </p:sp>
        <p:sp>
          <p:nvSpPr>
            <p:cNvPr id="20" name="Freeform 19"/>
            <p:cNvSpPr/>
            <p:nvPr/>
          </p:nvSpPr>
          <p:spPr>
            <a:xfrm>
              <a:off x="5784673" y="2737065"/>
              <a:ext cx="1241479" cy="753939"/>
            </a:xfrm>
            <a:custGeom>
              <a:avLst/>
              <a:gdLst>
                <a:gd name="connsiteX0" fmla="*/ 0 w 1642916"/>
                <a:gd name="connsiteY0" fmla="*/ 0 h 985750"/>
                <a:gd name="connsiteX1" fmla="*/ 1642916 w 1642916"/>
                <a:gd name="connsiteY1" fmla="*/ 0 h 985750"/>
                <a:gd name="connsiteX2" fmla="*/ 1642916 w 1642916"/>
                <a:gd name="connsiteY2" fmla="*/ 985750 h 985750"/>
                <a:gd name="connsiteX3" fmla="*/ 0 w 1642916"/>
                <a:gd name="connsiteY3" fmla="*/ 985750 h 985750"/>
                <a:gd name="connsiteX4" fmla="*/ 0 w 1642916"/>
                <a:gd name="connsiteY4" fmla="*/ 0 h 9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916" h="985750">
                  <a:moveTo>
                    <a:pt x="0" y="0"/>
                  </a:moveTo>
                  <a:lnTo>
                    <a:pt x="1642916" y="0"/>
                  </a:lnTo>
                  <a:lnTo>
                    <a:pt x="1642916" y="985750"/>
                  </a:lnTo>
                  <a:lnTo>
                    <a:pt x="0" y="985750"/>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i="1" kern="1200" dirty="0" smtClean="0">
                  <a:solidFill>
                    <a:srgbClr val="000000"/>
                  </a:solidFill>
                  <a:latin typeface="+mn-lt"/>
                </a:rPr>
                <a:t>Quality of </a:t>
              </a:r>
              <a:r>
                <a:rPr lang="en-GB" sz="1600" i="1" dirty="0" smtClean="0">
                  <a:solidFill>
                    <a:srgbClr val="000000"/>
                  </a:solidFill>
                </a:rPr>
                <a:t>learning</a:t>
              </a:r>
              <a:endParaRPr lang="en-GB" sz="1600" i="1" kern="1200" dirty="0" smtClean="0">
                <a:solidFill>
                  <a:srgbClr val="000000"/>
                </a:solidFill>
                <a:latin typeface="+mn-lt"/>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001" y="1366842"/>
            <a:ext cx="2403351" cy="2420830"/>
          </a:xfrm>
          <a:prstGeom prst="rect">
            <a:avLst/>
          </a:prstGeom>
        </p:spPr>
      </p:pic>
      <p:sp>
        <p:nvSpPr>
          <p:cNvPr id="14" name="Rectangle 13"/>
          <p:cNvSpPr/>
          <p:nvPr/>
        </p:nvSpPr>
        <p:spPr>
          <a:xfrm>
            <a:off x="1959650" y="5267762"/>
            <a:ext cx="6499423" cy="307777"/>
          </a:xfrm>
          <a:prstGeom prst="rect">
            <a:avLst/>
          </a:prstGeom>
        </p:spPr>
        <p:txBody>
          <a:bodyPr wrap="square">
            <a:spAutoFit/>
          </a:bodyPr>
          <a:lstStyle/>
          <a:p>
            <a:r>
              <a:rPr lang="en-US" sz="1400" dirty="0" smtClean="0"/>
              <a:t>Picture: http</a:t>
            </a:r>
            <a:r>
              <a:rPr lang="en-US" sz="1400" dirty="0"/>
              <a:t>://schools.cbe.ab.ca/b806/library/Imageswebpage/teacher2.gif</a:t>
            </a:r>
          </a:p>
        </p:txBody>
      </p:sp>
    </p:spTree>
    <p:extLst>
      <p:ext uri="{BB962C8B-B14F-4D97-AF65-F5344CB8AC3E}">
        <p14:creationId xmlns:p14="http://schemas.microsoft.com/office/powerpoint/2010/main" val="2188535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48924" y="520110"/>
            <a:ext cx="6646154" cy="1073445"/>
          </a:xfrm>
        </p:spPr>
        <p:txBody>
          <a:bodyPr/>
          <a:lstStyle/>
          <a:p>
            <a:r>
              <a:rPr lang="fi-FI" dirty="0" smtClean="0">
                <a:latin typeface="Calibri" panose="020F0502020204030204" pitchFamily="34" charset="0"/>
              </a:rPr>
              <a:t>Cocktail-party</a:t>
            </a:r>
            <a:endParaRPr lang="en-US" dirty="0">
              <a:latin typeface="Calibri" panose="020F0502020204030204" pitchFamily="34" charset="0"/>
            </a:endParaRPr>
          </a:p>
        </p:txBody>
      </p:sp>
      <p:sp>
        <p:nvSpPr>
          <p:cNvPr id="4" name="Date Placeholder 3"/>
          <p:cNvSpPr>
            <a:spLocks noGrp="1"/>
          </p:cNvSpPr>
          <p:nvPr>
            <p:ph type="dt" sz="half" idx="4294967295"/>
          </p:nvPr>
        </p:nvSpPr>
        <p:spPr>
          <a:xfrm>
            <a:off x="5365750" y="5093229"/>
            <a:ext cx="3016250" cy="154782"/>
          </a:xfrm>
        </p:spPr>
        <p:txBody>
          <a:bodyPr/>
          <a:lstStyle/>
          <a:p>
            <a:pPr>
              <a:defRPr/>
            </a:pPr>
            <a:endParaRPr lang="fi-FI" dirty="0"/>
          </a:p>
        </p:txBody>
      </p:sp>
      <p:sp>
        <p:nvSpPr>
          <p:cNvPr id="5" name="Slide Number Placeholder 4"/>
          <p:cNvSpPr>
            <a:spLocks noGrp="1"/>
          </p:cNvSpPr>
          <p:nvPr>
            <p:ph type="sldNum" sz="quarter" idx="4294967295"/>
          </p:nvPr>
        </p:nvSpPr>
        <p:spPr>
          <a:xfrm>
            <a:off x="5365750" y="5248011"/>
            <a:ext cx="3016250" cy="134938"/>
          </a:xfrm>
        </p:spPr>
        <p:txBody>
          <a:bodyPr/>
          <a:lstStyle/>
          <a:p>
            <a:pPr>
              <a:defRPr/>
            </a:pPr>
            <a:fld id="{49EFD4B7-1CC6-864B-A72A-C978B70BBA9B}" type="slidenum">
              <a:rPr lang="fi-FI" smtClean="0"/>
              <a:pPr>
                <a:defRPr/>
              </a:pPr>
              <a:t>12</a:t>
            </a:fld>
            <a:endParaRPr lang="fi-FI"/>
          </a:p>
        </p:txBody>
      </p:sp>
      <p:sp>
        <p:nvSpPr>
          <p:cNvPr id="2" name="TextBox 1"/>
          <p:cNvSpPr txBox="1"/>
          <p:nvPr/>
        </p:nvSpPr>
        <p:spPr>
          <a:xfrm>
            <a:off x="1248923" y="1667258"/>
            <a:ext cx="5059728" cy="1154547"/>
          </a:xfrm>
          <a:prstGeom prst="rect">
            <a:avLst/>
          </a:prstGeom>
          <a:noFill/>
        </p:spPr>
        <p:txBody>
          <a:bodyPr wrap="square" lIns="0" tIns="0" rIns="0" bIns="0" rtlCol="0">
            <a:spAutoFit/>
          </a:bodyPr>
          <a:lstStyle/>
          <a:p>
            <a:pPr marL="285739" indent="-285739">
              <a:lnSpc>
                <a:spcPct val="150000"/>
              </a:lnSpc>
              <a:buAutoNum type="arabicPeriod"/>
            </a:pPr>
            <a:r>
              <a:rPr lang="fi-FI" sz="1667" dirty="0" err="1" smtClean="0">
                <a:solidFill>
                  <a:schemeClr val="bg1"/>
                </a:solidFill>
                <a:latin typeface="Calibri" panose="020F0502020204030204" pitchFamily="34" charset="0"/>
              </a:rPr>
              <a:t>Your</a:t>
            </a:r>
            <a:r>
              <a:rPr lang="fi-FI" sz="1667" dirty="0" smtClean="0">
                <a:solidFill>
                  <a:schemeClr val="bg1"/>
                </a:solidFill>
                <a:latin typeface="Calibri" panose="020F0502020204030204" pitchFamily="34" charset="0"/>
              </a:rPr>
              <a:t> </a:t>
            </a:r>
            <a:r>
              <a:rPr lang="fi-FI" sz="1667" dirty="0" err="1" smtClean="0">
                <a:solidFill>
                  <a:schemeClr val="bg1"/>
                </a:solidFill>
                <a:latin typeface="Calibri" panose="020F0502020204030204" pitchFamily="34" charset="0"/>
              </a:rPr>
              <a:t>name</a:t>
            </a:r>
            <a:r>
              <a:rPr lang="fi-FI" sz="1667" dirty="0" smtClean="0">
                <a:solidFill>
                  <a:schemeClr val="bg1"/>
                </a:solidFill>
                <a:latin typeface="Calibri" panose="020F0502020204030204" pitchFamily="34" charset="0"/>
              </a:rPr>
              <a:t> </a:t>
            </a:r>
            <a:endParaRPr lang="fi-FI" sz="1667" dirty="0">
              <a:solidFill>
                <a:schemeClr val="bg1"/>
              </a:solidFill>
              <a:latin typeface="Calibri" panose="020F0502020204030204" pitchFamily="34" charset="0"/>
            </a:endParaRPr>
          </a:p>
          <a:p>
            <a:pPr marL="285739" indent="-285739">
              <a:lnSpc>
                <a:spcPct val="150000"/>
              </a:lnSpc>
              <a:buAutoNum type="arabicPeriod"/>
            </a:pPr>
            <a:r>
              <a:rPr lang="fi-FI" sz="1667" dirty="0" err="1">
                <a:solidFill>
                  <a:schemeClr val="bg1"/>
                </a:solidFill>
                <a:latin typeface="Calibri" panose="020F0502020204030204" pitchFamily="34" charset="0"/>
              </a:rPr>
              <a:t>The</a:t>
            </a:r>
            <a:r>
              <a:rPr lang="fi-FI" sz="1667" dirty="0">
                <a:solidFill>
                  <a:schemeClr val="bg1"/>
                </a:solidFill>
                <a:latin typeface="Calibri" panose="020F0502020204030204" pitchFamily="34" charset="0"/>
              </a:rPr>
              <a:t> </a:t>
            </a:r>
            <a:r>
              <a:rPr lang="fi-FI" sz="1667" dirty="0" err="1">
                <a:solidFill>
                  <a:schemeClr val="bg1"/>
                </a:solidFill>
                <a:latin typeface="Calibri" panose="020F0502020204030204" pitchFamily="34" charset="0"/>
              </a:rPr>
              <a:t>best</a:t>
            </a:r>
            <a:r>
              <a:rPr lang="fi-FI" sz="1667" dirty="0">
                <a:solidFill>
                  <a:schemeClr val="bg1"/>
                </a:solidFill>
                <a:latin typeface="Calibri" panose="020F0502020204030204" pitchFamily="34" charset="0"/>
              </a:rPr>
              <a:t> in my home country is..</a:t>
            </a:r>
          </a:p>
          <a:p>
            <a:pPr marL="285739" indent="-285739">
              <a:lnSpc>
                <a:spcPct val="150000"/>
              </a:lnSpc>
              <a:buAutoNum type="arabicPeriod"/>
            </a:pPr>
            <a:r>
              <a:rPr lang="fi-FI" sz="1667" dirty="0" err="1" smtClean="0">
                <a:solidFill>
                  <a:schemeClr val="bg1"/>
                </a:solidFill>
                <a:latin typeface="Calibri" panose="020F0502020204030204" pitchFamily="34" charset="0"/>
              </a:rPr>
              <a:t>What</a:t>
            </a:r>
            <a:r>
              <a:rPr lang="fi-FI" sz="1667" dirty="0" smtClean="0">
                <a:solidFill>
                  <a:schemeClr val="bg1"/>
                </a:solidFill>
                <a:latin typeface="Calibri" panose="020F0502020204030204" pitchFamily="34" charset="0"/>
              </a:rPr>
              <a:t> </a:t>
            </a:r>
            <a:r>
              <a:rPr lang="fi-FI" sz="1667" dirty="0" err="1" smtClean="0">
                <a:solidFill>
                  <a:schemeClr val="bg1"/>
                </a:solidFill>
                <a:latin typeface="Calibri" panose="020F0502020204030204" pitchFamily="34" charset="0"/>
              </a:rPr>
              <a:t>are</a:t>
            </a:r>
            <a:r>
              <a:rPr lang="fi-FI" sz="1667" dirty="0" smtClean="0">
                <a:solidFill>
                  <a:schemeClr val="bg1"/>
                </a:solidFill>
                <a:latin typeface="Calibri" panose="020F0502020204030204" pitchFamily="34" charset="0"/>
              </a:rPr>
              <a:t> my </a:t>
            </a:r>
            <a:r>
              <a:rPr lang="fi-FI" sz="1667" dirty="0" err="1" smtClean="0">
                <a:solidFill>
                  <a:schemeClr val="bg1"/>
                </a:solidFill>
                <a:latin typeface="Calibri" panose="020F0502020204030204" pitchFamily="34" charset="0"/>
              </a:rPr>
              <a:t>strengths</a:t>
            </a:r>
            <a:r>
              <a:rPr lang="fi-FI" sz="1667" dirty="0" smtClean="0">
                <a:solidFill>
                  <a:schemeClr val="bg1"/>
                </a:solidFill>
                <a:latin typeface="Calibri" panose="020F0502020204030204" pitchFamily="34" charset="0"/>
              </a:rPr>
              <a:t> as a </a:t>
            </a:r>
            <a:r>
              <a:rPr lang="fi-FI" sz="1667" dirty="0" err="1" smtClean="0">
                <a:solidFill>
                  <a:schemeClr val="bg1"/>
                </a:solidFill>
                <a:latin typeface="Calibri" panose="020F0502020204030204" pitchFamily="34" charset="0"/>
              </a:rPr>
              <a:t>teacher</a:t>
            </a:r>
            <a:r>
              <a:rPr lang="fi-FI" sz="1667" dirty="0" smtClean="0">
                <a:solidFill>
                  <a:schemeClr val="bg1"/>
                </a:solidFill>
              </a:rPr>
              <a:t>?</a:t>
            </a:r>
            <a:endParaRPr lang="fi-FI" sz="1667" i="1" dirty="0">
              <a:solidFill>
                <a:schemeClr val="bg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650" y="1593555"/>
            <a:ext cx="1890865" cy="28369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421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latin typeface="Calibri" panose="020F0502020204030204" pitchFamily="34" charset="0"/>
              </a:rPr>
              <a:t>Break</a:t>
            </a:r>
            <a:endParaRPr lang="en-US" dirty="0">
              <a:latin typeface="Calibri" panose="020F0502020204030204" pitchFamily="34" charset="0"/>
            </a:endParaRPr>
          </a:p>
        </p:txBody>
      </p:sp>
      <p:sp>
        <p:nvSpPr>
          <p:cNvPr id="4" name="Date Placeholder 3"/>
          <p:cNvSpPr>
            <a:spLocks noGrp="1"/>
          </p:cNvSpPr>
          <p:nvPr>
            <p:ph type="dt" sz="half" idx="4294967295"/>
          </p:nvPr>
        </p:nvSpPr>
        <p:spPr>
          <a:xfrm>
            <a:off x="5365750" y="5150115"/>
            <a:ext cx="3016250" cy="154781"/>
          </a:xfrm>
        </p:spPr>
        <p:txBody>
          <a:bodyPr/>
          <a:lstStyle/>
          <a:p>
            <a:pPr>
              <a:defRPr/>
            </a:pPr>
            <a:fld id="{D8C36687-CBD3-415D-8421-2B5EAA963EBF}" type="datetime1">
              <a:rPr lang="fi-FI" smtClean="0">
                <a:solidFill>
                  <a:prstClr val="black">
                    <a:tint val="75000"/>
                  </a:prstClr>
                </a:solidFill>
              </a:rPr>
              <a:pPr>
                <a:defRPr/>
              </a:pPr>
              <a:t>7.3.2018</a:t>
            </a:fld>
            <a:endParaRPr lang="fi-FI">
              <a:solidFill>
                <a:prstClr val="black">
                  <a:tint val="75000"/>
                </a:prstClr>
              </a:solidFill>
            </a:endParaRPr>
          </a:p>
        </p:txBody>
      </p:sp>
      <p:sp>
        <p:nvSpPr>
          <p:cNvPr id="5" name="Slide Number Placeholder 4"/>
          <p:cNvSpPr>
            <a:spLocks noGrp="1"/>
          </p:cNvSpPr>
          <p:nvPr>
            <p:ph type="sldNum" sz="quarter" idx="4294967295"/>
          </p:nvPr>
        </p:nvSpPr>
        <p:spPr>
          <a:xfrm>
            <a:off x="5365750" y="5304896"/>
            <a:ext cx="3016250" cy="134938"/>
          </a:xfrm>
        </p:spPr>
        <p:txBody>
          <a:bodyPr/>
          <a:lstStyle/>
          <a:p>
            <a:pPr>
              <a:defRPr/>
            </a:pPr>
            <a:fld id="{93342AF8-94BF-6340-B60E-A8C5E9F87F01}" type="slidenum">
              <a:rPr lang="fi-FI" smtClean="0">
                <a:solidFill>
                  <a:prstClr val="black">
                    <a:tint val="75000"/>
                  </a:prstClr>
                </a:solidFill>
              </a:rPr>
              <a:pPr>
                <a:defRPr/>
              </a:pPr>
              <a:t>13</a:t>
            </a:fld>
            <a:endParaRPr lang="fi-FI">
              <a:solidFill>
                <a:prstClr val="black">
                  <a:tint val="75000"/>
                </a:prstClr>
              </a:solidFill>
            </a:endParaRPr>
          </a:p>
        </p:txBody>
      </p:sp>
    </p:spTree>
    <p:extLst>
      <p:ext uri="{BB962C8B-B14F-4D97-AF65-F5344CB8AC3E}">
        <p14:creationId xmlns:p14="http://schemas.microsoft.com/office/powerpoint/2010/main" val="439778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422" y="209830"/>
            <a:ext cx="8064895" cy="975980"/>
          </a:xfrm>
        </p:spPr>
        <p:txBody>
          <a:bodyPr/>
          <a:lstStyle/>
          <a:p>
            <a:r>
              <a:rPr lang="en-US" sz="3600" dirty="0" smtClean="0">
                <a:latin typeface="Calibri" panose="020F0502020204030204" pitchFamily="34" charset="0"/>
              </a:rPr>
              <a:t>Snow ball –method: What is learning?</a:t>
            </a:r>
            <a:endParaRPr lang="en-US" sz="3600" dirty="0">
              <a:latin typeface="Calibri" panose="020F0502020204030204" pitchFamily="34" charset="0"/>
            </a:endParaRPr>
          </a:p>
        </p:txBody>
      </p:sp>
      <p:sp>
        <p:nvSpPr>
          <p:cNvPr id="4" name="TextBox 3"/>
          <p:cNvSpPr txBox="1"/>
          <p:nvPr/>
        </p:nvSpPr>
        <p:spPr>
          <a:xfrm>
            <a:off x="536534" y="841276"/>
            <a:ext cx="4539522" cy="4524315"/>
          </a:xfrm>
          <a:prstGeom prst="rect">
            <a:avLst/>
          </a:prstGeom>
          <a:noFill/>
        </p:spPr>
        <p:txBody>
          <a:bodyPr wrap="square" lIns="0" tIns="0" rIns="0" bIns="0" rtlCol="0">
            <a:spAutoFit/>
          </a:bodyPr>
          <a:lstStyle/>
          <a:p>
            <a:r>
              <a:rPr lang="en-US" dirty="0" smtClean="0">
                <a:solidFill>
                  <a:schemeClr val="bg1"/>
                </a:solidFill>
                <a:latin typeface="Calibri" panose="020F0502020204030204" pitchFamily="34" charset="0"/>
              </a:rPr>
              <a:t>Step 1: </a:t>
            </a:r>
            <a:r>
              <a:rPr lang="en-US" dirty="0">
                <a:solidFill>
                  <a:schemeClr val="bg1"/>
                </a:solidFill>
                <a:latin typeface="Calibri" panose="020F0502020204030204" pitchFamily="34" charset="0"/>
              </a:rPr>
              <a:t>(working time </a:t>
            </a:r>
            <a:r>
              <a:rPr lang="en-US" dirty="0" smtClean="0">
                <a:solidFill>
                  <a:schemeClr val="bg1"/>
                </a:solidFill>
                <a:latin typeface="Calibri" panose="020F0502020204030204" pitchFamily="34" charset="0"/>
              </a:rPr>
              <a:t>10 </a:t>
            </a:r>
            <a:r>
              <a:rPr lang="en-US" dirty="0">
                <a:solidFill>
                  <a:schemeClr val="bg1"/>
                </a:solidFill>
                <a:latin typeface="Calibri" panose="020F0502020204030204" pitchFamily="34" charset="0"/>
              </a:rPr>
              <a:t>min)</a:t>
            </a:r>
          </a:p>
          <a:p>
            <a:r>
              <a:rPr lang="en-US" dirty="0" smtClean="0">
                <a:solidFill>
                  <a:schemeClr val="bg1"/>
                </a:solidFill>
                <a:latin typeface="Calibri" panose="020F0502020204030204" pitchFamily="34" charset="0"/>
              </a:rPr>
              <a:t>Take </a:t>
            </a:r>
            <a:r>
              <a:rPr lang="en-US" dirty="0">
                <a:solidFill>
                  <a:schemeClr val="bg1"/>
                </a:solidFill>
                <a:latin typeface="Calibri" panose="020F0502020204030204" pitchFamily="34" charset="0"/>
              </a:rPr>
              <a:t>a look at your </a:t>
            </a:r>
            <a:r>
              <a:rPr lang="en-US" dirty="0" smtClean="0">
                <a:solidFill>
                  <a:schemeClr val="bg1"/>
                </a:solidFill>
                <a:latin typeface="Calibri" panose="020F0502020204030204" pitchFamily="34" charset="0"/>
              </a:rPr>
              <a:t>pre-assignment. Tell your pair about your own approach to learning and teaching. How </a:t>
            </a:r>
            <a:r>
              <a:rPr lang="en-US" dirty="0">
                <a:solidFill>
                  <a:schemeClr val="bg1"/>
                </a:solidFill>
                <a:latin typeface="Calibri" panose="020F0502020204030204" pitchFamily="34" charset="0"/>
              </a:rPr>
              <a:t>do you </a:t>
            </a:r>
            <a:r>
              <a:rPr lang="en-US" dirty="0" smtClean="0">
                <a:solidFill>
                  <a:schemeClr val="bg1"/>
                </a:solidFill>
                <a:latin typeface="Calibri" panose="020F0502020204030204" pitchFamily="34" charset="0"/>
              </a:rPr>
              <a:t>define </a:t>
            </a:r>
            <a:r>
              <a:rPr lang="en-US" dirty="0">
                <a:solidFill>
                  <a:schemeClr val="bg1"/>
                </a:solidFill>
                <a:latin typeface="Calibri" panose="020F0502020204030204" pitchFamily="34" charset="0"/>
              </a:rPr>
              <a:t>learning? </a:t>
            </a:r>
            <a:r>
              <a:rPr lang="en-US" dirty="0" smtClean="0">
                <a:solidFill>
                  <a:schemeClr val="bg1"/>
                </a:solidFill>
                <a:latin typeface="Calibri" panose="020F0502020204030204" pitchFamily="34" charset="0"/>
              </a:rPr>
              <a:t>Discuss with your pair and consider together your </a:t>
            </a:r>
            <a:r>
              <a:rPr lang="en-US" dirty="0">
                <a:solidFill>
                  <a:schemeClr val="bg1"/>
                </a:solidFill>
                <a:latin typeface="Calibri" panose="020F0502020204030204" pitchFamily="34" charset="0"/>
              </a:rPr>
              <a:t>conception of learning. </a:t>
            </a:r>
            <a:r>
              <a:rPr lang="en-US" dirty="0" smtClean="0">
                <a:solidFill>
                  <a:schemeClr val="bg1"/>
                </a:solidFill>
                <a:latin typeface="Calibri" panose="020F0502020204030204" pitchFamily="34" charset="0"/>
              </a:rPr>
              <a:t>Create common </a:t>
            </a:r>
            <a:r>
              <a:rPr lang="en-US" dirty="0" err="1" smtClean="0">
                <a:solidFill>
                  <a:schemeClr val="bg1"/>
                </a:solidFill>
                <a:latin typeface="Calibri" panose="020F0502020204030204" pitchFamily="34" charset="0"/>
              </a:rPr>
              <a:t>mindmap</a:t>
            </a:r>
            <a:r>
              <a:rPr lang="en-US" dirty="0" smtClean="0">
                <a:solidFill>
                  <a:schemeClr val="bg1"/>
                </a:solidFill>
                <a:latin typeface="Calibri" panose="020F0502020204030204" pitchFamily="34" charset="0"/>
              </a:rPr>
              <a:t> (or concept map) on learning by writing on </a:t>
            </a:r>
            <a:r>
              <a:rPr lang="en-US" dirty="0">
                <a:solidFill>
                  <a:schemeClr val="bg1"/>
                </a:solidFill>
                <a:latin typeface="Calibri" panose="020F0502020204030204" pitchFamily="34" charset="0"/>
              </a:rPr>
              <a:t>sticky notes one concept  per one sticky note related to your conception. </a:t>
            </a:r>
            <a:endParaRPr lang="en-US" dirty="0" smtClean="0">
              <a:solidFill>
                <a:schemeClr val="bg1"/>
              </a:solidFill>
              <a:latin typeface="Calibri" panose="020F0502020204030204" pitchFamily="34" charset="0"/>
            </a:endParaRPr>
          </a:p>
          <a:p>
            <a:endParaRPr lang="fi-FI" dirty="0">
              <a:solidFill>
                <a:schemeClr val="bg1"/>
              </a:solidFill>
              <a:latin typeface="Calibri" panose="020F0502020204030204" pitchFamily="34" charset="0"/>
            </a:endParaRPr>
          </a:p>
          <a:p>
            <a:r>
              <a:rPr lang="fi-FI" dirty="0" err="1" smtClean="0">
                <a:solidFill>
                  <a:schemeClr val="bg1"/>
                </a:solidFill>
                <a:latin typeface="Calibri" panose="020F0502020204030204" pitchFamily="34" charset="0"/>
              </a:rPr>
              <a:t>Step</a:t>
            </a:r>
            <a:r>
              <a:rPr lang="fi-FI" dirty="0" smtClean="0">
                <a:solidFill>
                  <a:schemeClr val="bg1"/>
                </a:solidFill>
                <a:latin typeface="Calibri" panose="020F0502020204030204" pitchFamily="34" charset="0"/>
              </a:rPr>
              <a:t> 2: </a:t>
            </a:r>
            <a:r>
              <a:rPr lang="en-US" dirty="0">
                <a:solidFill>
                  <a:schemeClr val="bg1"/>
                </a:solidFill>
                <a:latin typeface="Calibri" panose="020F0502020204030204" pitchFamily="34" charset="0"/>
              </a:rPr>
              <a:t>(working time 15 </a:t>
            </a:r>
            <a:r>
              <a:rPr lang="en-US" dirty="0" smtClean="0">
                <a:solidFill>
                  <a:schemeClr val="bg1"/>
                </a:solidFill>
                <a:latin typeface="Calibri" panose="020F0502020204030204" pitchFamily="34" charset="0"/>
              </a:rPr>
              <a:t>min)</a:t>
            </a:r>
            <a:endParaRPr lang="en-US" dirty="0">
              <a:solidFill>
                <a:schemeClr val="bg1"/>
              </a:solidFill>
              <a:latin typeface="Calibri" panose="020F0502020204030204" pitchFamily="34" charset="0"/>
            </a:endParaRPr>
          </a:p>
          <a:p>
            <a:r>
              <a:rPr lang="en-US" dirty="0" smtClean="0">
                <a:solidFill>
                  <a:schemeClr val="bg1"/>
                </a:solidFill>
                <a:latin typeface="Calibri" panose="020F0502020204030204" pitchFamily="34" charset="0"/>
              </a:rPr>
              <a:t>Two pairs combine their mind maps to create </a:t>
            </a:r>
            <a:r>
              <a:rPr lang="en-US" dirty="0">
                <a:solidFill>
                  <a:schemeClr val="bg1"/>
                </a:solidFill>
                <a:latin typeface="Calibri" panose="020F0502020204030204" pitchFamily="34" charset="0"/>
              </a:rPr>
              <a:t>together </a:t>
            </a:r>
            <a:r>
              <a:rPr lang="en-US" dirty="0" smtClean="0">
                <a:solidFill>
                  <a:schemeClr val="bg1"/>
                </a:solidFill>
                <a:latin typeface="Calibri" panose="020F0502020204030204" pitchFamily="34" charset="0"/>
              </a:rPr>
              <a:t>a new common one. You can also add new things to your map. </a:t>
            </a:r>
            <a:endParaRPr lang="en-US" sz="2000" dirty="0">
              <a:solidFill>
                <a:schemeClr val="bg1"/>
              </a:solidFill>
              <a:latin typeface="Calibri" panose="020F0502020204030204" pitchFamily="34" charset="0"/>
            </a:endParaRPr>
          </a:p>
          <a:p>
            <a:r>
              <a:rPr lang="en-US" sz="2000" dirty="0">
                <a:solidFill>
                  <a:schemeClr val="bg1"/>
                </a:solidFill>
              </a:rPr>
              <a:t> </a:t>
            </a:r>
          </a:p>
          <a:p>
            <a:endParaRPr lang="en-US" sz="20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253" y="985292"/>
            <a:ext cx="3712055" cy="3712055"/>
          </a:xfrm>
          <a:prstGeom prst="rect">
            <a:avLst/>
          </a:prstGeom>
        </p:spPr>
      </p:pic>
      <p:sp>
        <p:nvSpPr>
          <p:cNvPr id="6" name="Rectangle 5"/>
          <p:cNvSpPr/>
          <p:nvPr/>
        </p:nvSpPr>
        <p:spPr>
          <a:xfrm>
            <a:off x="5436096" y="4867885"/>
            <a:ext cx="3888432" cy="738664"/>
          </a:xfrm>
          <a:prstGeom prst="rect">
            <a:avLst/>
          </a:prstGeom>
        </p:spPr>
        <p:txBody>
          <a:bodyPr wrap="square">
            <a:spAutoFit/>
          </a:bodyPr>
          <a:lstStyle/>
          <a:p>
            <a:r>
              <a:rPr lang="en-US" sz="1200" dirty="0" smtClean="0">
                <a:solidFill>
                  <a:schemeClr val="bg1"/>
                </a:solidFill>
              </a:rPr>
              <a:t>Picture: http</a:t>
            </a:r>
            <a:r>
              <a:rPr lang="en-US" sz="1200" dirty="0">
                <a:solidFill>
                  <a:schemeClr val="bg1"/>
                </a:solidFill>
              </a:rPr>
              <a:t>://people-equation.com/the-snowball-effect-when-small-workplace-offenses-grow-out-of-control</a:t>
            </a:r>
            <a:r>
              <a:rPr lang="en-US" dirty="0">
                <a:solidFill>
                  <a:schemeClr val="bg1"/>
                </a:solidFill>
              </a:rPr>
              <a:t>/</a:t>
            </a:r>
          </a:p>
        </p:txBody>
      </p:sp>
    </p:spTree>
    <p:extLst>
      <p:ext uri="{BB962C8B-B14F-4D97-AF65-F5344CB8AC3E}">
        <p14:creationId xmlns:p14="http://schemas.microsoft.com/office/powerpoint/2010/main" val="265777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53089"/>
            <a:ext cx="8064895" cy="975980"/>
          </a:xfrm>
        </p:spPr>
        <p:txBody>
          <a:bodyPr/>
          <a:lstStyle/>
          <a:p>
            <a:r>
              <a:rPr lang="en-US" sz="3600" dirty="0" smtClean="0">
                <a:latin typeface="Calibri" panose="020F0502020204030204" pitchFamily="34" charset="0"/>
              </a:rPr>
              <a:t>Snow ball –method: What is learning?</a:t>
            </a:r>
            <a:endParaRPr lang="en-US" sz="3600" dirty="0">
              <a:latin typeface="Calibri" panose="020F0502020204030204" pitchFamily="34" charset="0"/>
            </a:endParaRPr>
          </a:p>
        </p:txBody>
      </p:sp>
      <p:sp>
        <p:nvSpPr>
          <p:cNvPr id="4" name="TextBox 3"/>
          <p:cNvSpPr txBox="1"/>
          <p:nvPr/>
        </p:nvSpPr>
        <p:spPr>
          <a:xfrm>
            <a:off x="395536" y="1071311"/>
            <a:ext cx="4104458" cy="2246769"/>
          </a:xfrm>
          <a:prstGeom prst="rect">
            <a:avLst/>
          </a:prstGeom>
          <a:noFill/>
        </p:spPr>
        <p:txBody>
          <a:bodyPr wrap="square" lIns="0" tIns="0" rIns="0" bIns="0" rtlCol="0">
            <a:spAutoFit/>
          </a:bodyPr>
          <a:lstStyle/>
          <a:p>
            <a:r>
              <a:rPr lang="en-US" dirty="0" smtClean="0">
                <a:solidFill>
                  <a:schemeClr val="bg1"/>
                </a:solidFill>
                <a:latin typeface="Calibri" panose="020F0502020204030204" pitchFamily="34" charset="0"/>
              </a:rPr>
              <a:t>Step 3: </a:t>
            </a:r>
            <a:r>
              <a:rPr lang="en-US" dirty="0">
                <a:solidFill>
                  <a:schemeClr val="bg1"/>
                </a:solidFill>
                <a:latin typeface="Calibri" panose="020F0502020204030204" pitchFamily="34" charset="0"/>
              </a:rPr>
              <a:t>(working time </a:t>
            </a:r>
            <a:r>
              <a:rPr lang="en-US" dirty="0" smtClean="0">
                <a:solidFill>
                  <a:schemeClr val="bg1"/>
                </a:solidFill>
                <a:latin typeface="Calibri" panose="020F0502020204030204" pitchFamily="34" charset="0"/>
              </a:rPr>
              <a:t>20 </a:t>
            </a:r>
            <a:r>
              <a:rPr lang="en-US" dirty="0">
                <a:solidFill>
                  <a:schemeClr val="bg1"/>
                </a:solidFill>
                <a:latin typeface="Calibri" panose="020F0502020204030204" pitchFamily="34" charset="0"/>
              </a:rPr>
              <a:t>min)</a:t>
            </a:r>
          </a:p>
          <a:p>
            <a:r>
              <a:rPr lang="en-US" dirty="0" smtClean="0">
                <a:solidFill>
                  <a:schemeClr val="bg1"/>
                </a:solidFill>
                <a:latin typeface="Calibri" panose="020F0502020204030204" pitchFamily="34" charset="0"/>
              </a:rPr>
              <a:t>Next, we form two </a:t>
            </a:r>
            <a:r>
              <a:rPr lang="en-US" dirty="0">
                <a:solidFill>
                  <a:schemeClr val="bg1"/>
                </a:solidFill>
                <a:latin typeface="Calibri" panose="020F0502020204030204" pitchFamily="34" charset="0"/>
              </a:rPr>
              <a:t>new </a:t>
            </a:r>
            <a:r>
              <a:rPr lang="en-US" dirty="0" smtClean="0">
                <a:solidFill>
                  <a:schemeClr val="bg1"/>
                </a:solidFill>
                <a:latin typeface="Calibri" panose="020F0502020204030204" pitchFamily="34" charset="0"/>
              </a:rPr>
              <a:t>groups  by combining two previous groups together. Create new common </a:t>
            </a:r>
            <a:r>
              <a:rPr lang="en-US" dirty="0" err="1" smtClean="0">
                <a:solidFill>
                  <a:schemeClr val="bg1"/>
                </a:solidFill>
                <a:latin typeface="Calibri" panose="020F0502020204030204" pitchFamily="34" charset="0"/>
              </a:rPr>
              <a:t>mindmap</a:t>
            </a:r>
            <a:r>
              <a:rPr lang="en-US" dirty="0" smtClean="0">
                <a:solidFill>
                  <a:schemeClr val="bg1"/>
                </a:solidFill>
                <a:latin typeface="Calibri" panose="020F0502020204030204" pitchFamily="34" charset="0"/>
              </a:rPr>
              <a:t>. </a:t>
            </a:r>
          </a:p>
          <a:p>
            <a:endParaRPr lang="fi-FI" dirty="0">
              <a:solidFill>
                <a:schemeClr val="bg1"/>
              </a:solidFill>
              <a:latin typeface="Calibri" panose="020F0502020204030204" pitchFamily="34" charset="0"/>
            </a:endParaRPr>
          </a:p>
          <a:p>
            <a:r>
              <a:rPr lang="fi-FI" dirty="0" err="1" smtClean="0">
                <a:solidFill>
                  <a:schemeClr val="bg1"/>
                </a:solidFill>
                <a:latin typeface="Calibri" panose="020F0502020204030204" pitchFamily="34" charset="0"/>
              </a:rPr>
              <a:t>Step</a:t>
            </a:r>
            <a:r>
              <a:rPr lang="fi-FI" dirty="0" smtClean="0">
                <a:solidFill>
                  <a:schemeClr val="bg1"/>
                </a:solidFill>
                <a:latin typeface="Calibri" panose="020F0502020204030204" pitchFamily="34" charset="0"/>
              </a:rPr>
              <a:t> 4: </a:t>
            </a:r>
            <a:r>
              <a:rPr lang="en-US" dirty="0">
                <a:solidFill>
                  <a:schemeClr val="bg1"/>
                </a:solidFill>
                <a:latin typeface="Calibri" panose="020F0502020204030204" pitchFamily="34" charset="0"/>
              </a:rPr>
              <a:t>(working </a:t>
            </a:r>
            <a:r>
              <a:rPr lang="en-US" dirty="0" smtClean="0">
                <a:solidFill>
                  <a:schemeClr val="bg1"/>
                </a:solidFill>
                <a:latin typeface="Calibri" panose="020F0502020204030204" pitchFamily="34" charset="0"/>
              </a:rPr>
              <a:t>time 5 min/group)</a:t>
            </a:r>
            <a:endParaRPr lang="en-US" dirty="0">
              <a:solidFill>
                <a:schemeClr val="bg1"/>
              </a:solidFill>
              <a:latin typeface="Calibri" panose="020F0502020204030204" pitchFamily="34" charset="0"/>
            </a:endParaRPr>
          </a:p>
          <a:p>
            <a:r>
              <a:rPr lang="en-US" dirty="0" smtClean="0">
                <a:solidFill>
                  <a:schemeClr val="bg1"/>
                </a:solidFill>
                <a:latin typeface="Calibri" panose="020F0502020204030204" pitchFamily="34" charset="0"/>
              </a:rPr>
              <a:t>Group presents its common </a:t>
            </a:r>
            <a:r>
              <a:rPr lang="en-US" dirty="0" err="1" smtClean="0">
                <a:solidFill>
                  <a:schemeClr val="bg1"/>
                </a:solidFill>
                <a:latin typeface="Calibri" panose="020F0502020204030204" pitchFamily="34" charset="0"/>
              </a:rPr>
              <a:t>mindmap</a:t>
            </a:r>
            <a:r>
              <a:rPr lang="en-US" dirty="0" smtClean="0">
                <a:solidFill>
                  <a:schemeClr val="bg1"/>
                </a:solidFill>
                <a:latin typeface="Calibri" panose="020F0502020204030204" pitchFamily="34" charset="0"/>
              </a:rPr>
              <a:t> of </a:t>
            </a:r>
            <a:r>
              <a:rPr lang="en-US" dirty="0">
                <a:solidFill>
                  <a:schemeClr val="bg1"/>
                </a:solidFill>
                <a:latin typeface="Calibri" panose="020F0502020204030204" pitchFamily="34" charset="0"/>
              </a:rPr>
              <a:t>conception of learning. </a:t>
            </a:r>
            <a:endParaRPr lang="en-US" sz="2000" dirty="0">
              <a:solidFill>
                <a:schemeClr val="bg1"/>
              </a:solidFill>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985292"/>
            <a:ext cx="3712055" cy="3712055"/>
          </a:xfrm>
          <a:prstGeom prst="rect">
            <a:avLst/>
          </a:prstGeom>
        </p:spPr>
      </p:pic>
      <p:sp>
        <p:nvSpPr>
          <p:cNvPr id="6" name="Rectangle 5"/>
          <p:cNvSpPr/>
          <p:nvPr/>
        </p:nvSpPr>
        <p:spPr>
          <a:xfrm>
            <a:off x="5148065" y="4867885"/>
            <a:ext cx="3888432" cy="738664"/>
          </a:xfrm>
          <a:prstGeom prst="rect">
            <a:avLst/>
          </a:prstGeom>
        </p:spPr>
        <p:txBody>
          <a:bodyPr wrap="square">
            <a:spAutoFit/>
          </a:bodyPr>
          <a:lstStyle/>
          <a:p>
            <a:r>
              <a:rPr lang="en-US" sz="1200" dirty="0" smtClean="0">
                <a:solidFill>
                  <a:schemeClr val="bg1"/>
                </a:solidFill>
              </a:rPr>
              <a:t>Picture: http</a:t>
            </a:r>
            <a:r>
              <a:rPr lang="en-US" sz="1200" dirty="0">
                <a:solidFill>
                  <a:schemeClr val="bg1"/>
                </a:solidFill>
              </a:rPr>
              <a:t>://people-equation.com/the-snowball-effect-when-small-workplace-offenses-grow-out-of-control</a:t>
            </a:r>
            <a:r>
              <a:rPr lang="en-US" dirty="0">
                <a:solidFill>
                  <a:schemeClr val="bg1"/>
                </a:solidFill>
              </a:rPr>
              <a:t>/</a:t>
            </a:r>
          </a:p>
        </p:txBody>
      </p:sp>
    </p:spTree>
    <p:extLst>
      <p:ext uri="{BB962C8B-B14F-4D97-AF65-F5344CB8AC3E}">
        <p14:creationId xmlns:p14="http://schemas.microsoft.com/office/powerpoint/2010/main" val="156302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5400" dirty="0" err="1" smtClean="0">
                <a:latin typeface="Calibri" panose="020F0502020204030204" pitchFamily="34" charset="0"/>
              </a:rPr>
              <a:t>Lunchbreak</a:t>
            </a:r>
            <a:r>
              <a:rPr lang="fi-FI" sz="5400" dirty="0" smtClean="0">
                <a:latin typeface="Calibri" panose="020F0502020204030204" pitchFamily="34" charset="0"/>
              </a:rPr>
              <a:t> 11-12</a:t>
            </a:r>
            <a:endParaRPr lang="en-US" sz="5400" dirty="0">
              <a:latin typeface="Calibri" panose="020F0502020204030204" pitchFamily="34" charset="0"/>
            </a:endParaRPr>
          </a:p>
        </p:txBody>
      </p:sp>
    </p:spTree>
    <p:extLst>
      <p:ext uri="{BB962C8B-B14F-4D97-AF65-F5344CB8AC3E}">
        <p14:creationId xmlns:p14="http://schemas.microsoft.com/office/powerpoint/2010/main" val="1228470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4000" dirty="0" err="1" smtClean="0"/>
              <a:t>Education</a:t>
            </a:r>
            <a:r>
              <a:rPr lang="fi-FI" sz="4000" dirty="0" smtClean="0"/>
              <a:t> </a:t>
            </a:r>
            <a:r>
              <a:rPr lang="fi-FI" sz="4000" dirty="0" err="1" smtClean="0"/>
              <a:t>research</a:t>
            </a:r>
            <a:r>
              <a:rPr lang="fi-FI" sz="4000" dirty="0" smtClean="0"/>
              <a:t> in </a:t>
            </a:r>
            <a:r>
              <a:rPr lang="fi-FI" sz="4000" dirty="0" err="1" smtClean="0"/>
              <a:t>your</a:t>
            </a:r>
            <a:r>
              <a:rPr lang="fi-FI" sz="4000" dirty="0" smtClean="0"/>
              <a:t> </a:t>
            </a:r>
            <a:r>
              <a:rPr lang="fi-FI" sz="4000" dirty="0" err="1" smtClean="0"/>
              <a:t>own</a:t>
            </a:r>
            <a:r>
              <a:rPr lang="fi-FI" sz="4000" dirty="0" smtClean="0"/>
              <a:t> </a:t>
            </a:r>
            <a:r>
              <a:rPr lang="fi-FI" sz="4000" dirty="0" err="1" smtClean="0"/>
              <a:t>field</a:t>
            </a:r>
            <a:r>
              <a:rPr lang="fi-FI" sz="4000" dirty="0" smtClean="0"/>
              <a:t> of </a:t>
            </a:r>
            <a:r>
              <a:rPr lang="fi-FI" sz="4000" dirty="0" err="1" smtClean="0"/>
              <a:t>education</a:t>
            </a:r>
            <a:endParaRPr lang="en-US" sz="4000" dirty="0"/>
          </a:p>
        </p:txBody>
      </p:sp>
    </p:spTree>
    <p:extLst>
      <p:ext uri="{BB962C8B-B14F-4D97-AF65-F5344CB8AC3E}">
        <p14:creationId xmlns:p14="http://schemas.microsoft.com/office/powerpoint/2010/main" val="345098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657099" y="1459730"/>
            <a:ext cx="3897363" cy="2651274"/>
          </a:xfrm>
          <a:prstGeom prst="ellipse">
            <a:avLst/>
          </a:prstGeom>
          <a:solidFill>
            <a:srgbClr val="50C555"/>
          </a:solidFill>
          <a:ln>
            <a:solidFill>
              <a:srgbClr val="8C857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Field of science</a:t>
            </a:r>
            <a:endParaRPr lang="en-US" sz="2400" b="1" dirty="0">
              <a:solidFill>
                <a:srgbClr val="000000"/>
              </a:solidFill>
            </a:endParaRPr>
          </a:p>
        </p:txBody>
      </p:sp>
      <p:sp>
        <p:nvSpPr>
          <p:cNvPr id="4" name="Title 3"/>
          <p:cNvSpPr>
            <a:spLocks noGrp="1"/>
          </p:cNvSpPr>
          <p:nvPr>
            <p:ph type="ctrTitle"/>
          </p:nvPr>
        </p:nvSpPr>
        <p:spPr/>
        <p:txBody>
          <a:bodyPr/>
          <a:lstStyle/>
          <a:p>
            <a:r>
              <a:rPr lang="en-US" dirty="0" smtClean="0"/>
              <a:t>What is educational research in your field?</a:t>
            </a:r>
            <a:endParaRPr lang="en-US" dirty="0"/>
          </a:p>
        </p:txBody>
      </p:sp>
      <p:sp>
        <p:nvSpPr>
          <p:cNvPr id="2" name="Date Placeholder 1"/>
          <p:cNvSpPr>
            <a:spLocks noGrp="1"/>
          </p:cNvSpPr>
          <p:nvPr>
            <p:ph type="dt" sz="half" idx="15"/>
          </p:nvPr>
        </p:nvSpPr>
        <p:spPr/>
        <p:txBody>
          <a:bodyPr/>
          <a:lstStyle/>
          <a:p>
            <a:endParaRPr lang="en-GB"/>
          </a:p>
        </p:txBody>
      </p:sp>
      <p:sp>
        <p:nvSpPr>
          <p:cNvPr id="3" name="Slide Number Placeholder 2"/>
          <p:cNvSpPr>
            <a:spLocks noGrp="1"/>
          </p:cNvSpPr>
          <p:nvPr>
            <p:ph type="sldNum" sz="quarter" idx="17"/>
          </p:nvPr>
        </p:nvSpPr>
        <p:spPr/>
        <p:txBody>
          <a:bodyPr/>
          <a:lstStyle/>
          <a:p>
            <a:fld id="{8B2D67B1-8D92-4C6D-BA41-2C084E5941FE}" type="slidenum">
              <a:rPr lang="en-GB" smtClean="0"/>
              <a:t>18</a:t>
            </a:fld>
            <a:endParaRPr lang="en-GB"/>
          </a:p>
        </p:txBody>
      </p:sp>
      <p:sp>
        <p:nvSpPr>
          <p:cNvPr id="10" name="Oval 9"/>
          <p:cNvSpPr/>
          <p:nvPr/>
        </p:nvSpPr>
        <p:spPr>
          <a:xfrm>
            <a:off x="3491880" y="1129309"/>
            <a:ext cx="3942184" cy="2717716"/>
          </a:xfrm>
          <a:prstGeom prst="ellipse">
            <a:avLst/>
          </a:prstGeom>
          <a:solidFill>
            <a:srgbClr val="FF7D3E">
              <a:alpha val="73000"/>
            </a:srgbClr>
          </a:solidFill>
          <a:ln>
            <a:solidFill>
              <a:srgbClr val="8C85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1" name="Oval 10"/>
          <p:cNvSpPr/>
          <p:nvPr/>
        </p:nvSpPr>
        <p:spPr>
          <a:xfrm>
            <a:off x="5640280" y="3239149"/>
            <a:ext cx="2232248" cy="1215752"/>
          </a:xfrm>
          <a:prstGeom prst="ellipse">
            <a:avLst/>
          </a:prstGeom>
          <a:solidFill>
            <a:schemeClr val="accent5">
              <a:lumMod val="60000"/>
              <a:lumOff val="40000"/>
              <a:alpha val="7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Psychology</a:t>
            </a:r>
            <a:endParaRPr lang="en-US" dirty="0">
              <a:solidFill>
                <a:srgbClr val="000000"/>
              </a:solidFill>
            </a:endParaRPr>
          </a:p>
        </p:txBody>
      </p:sp>
      <p:sp>
        <p:nvSpPr>
          <p:cNvPr id="12" name="Oval 11"/>
          <p:cNvSpPr/>
          <p:nvPr/>
        </p:nvSpPr>
        <p:spPr>
          <a:xfrm>
            <a:off x="4057612" y="3427485"/>
            <a:ext cx="1998687" cy="1157166"/>
          </a:xfrm>
          <a:prstGeom prst="ellipse">
            <a:avLst/>
          </a:prstGeom>
          <a:solidFill>
            <a:schemeClr val="tx2">
              <a:lumMod val="60000"/>
              <a:lumOff val="40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Philosophy</a:t>
            </a:r>
            <a:endParaRPr lang="en-US" dirty="0">
              <a:solidFill>
                <a:srgbClr val="000000"/>
              </a:solidFill>
            </a:endParaRPr>
          </a:p>
        </p:txBody>
      </p:sp>
      <p:sp>
        <p:nvSpPr>
          <p:cNvPr id="14" name="Oval 13"/>
          <p:cNvSpPr/>
          <p:nvPr/>
        </p:nvSpPr>
        <p:spPr>
          <a:xfrm>
            <a:off x="3703228" y="1927044"/>
            <a:ext cx="2794732" cy="1853539"/>
          </a:xfrm>
          <a:prstGeom prst="ellipse">
            <a:avLst/>
          </a:prstGeom>
          <a:solidFill>
            <a:srgbClr val="FF9F3E"/>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Pedagogy/didactics</a:t>
            </a:r>
            <a:endParaRPr lang="en-US" dirty="0">
              <a:solidFill>
                <a:srgbClr val="000000"/>
              </a:solidFill>
            </a:endParaRPr>
          </a:p>
        </p:txBody>
      </p:sp>
      <p:sp>
        <p:nvSpPr>
          <p:cNvPr id="15" name="Oval 14"/>
          <p:cNvSpPr/>
          <p:nvPr/>
        </p:nvSpPr>
        <p:spPr>
          <a:xfrm>
            <a:off x="3726609" y="2415290"/>
            <a:ext cx="1987351" cy="1253455"/>
          </a:xfrm>
          <a:prstGeom prst="ellipse">
            <a:avLst/>
          </a:prstGeom>
          <a:solidFill>
            <a:srgbClr val="FFCD00">
              <a:alpha val="93000"/>
            </a:srgbClr>
          </a:solidFill>
          <a:ln>
            <a:solidFill>
              <a:srgbClr val="8C857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Higher education pedagogy</a:t>
            </a:r>
            <a:endParaRPr lang="en-US" dirty="0">
              <a:solidFill>
                <a:srgbClr val="000000"/>
              </a:solidFill>
            </a:endParaRPr>
          </a:p>
        </p:txBody>
      </p:sp>
      <p:sp>
        <p:nvSpPr>
          <p:cNvPr id="16" name="Oval 15"/>
          <p:cNvSpPr/>
          <p:nvPr/>
        </p:nvSpPr>
        <p:spPr>
          <a:xfrm>
            <a:off x="6502536" y="2382858"/>
            <a:ext cx="1863055" cy="1215752"/>
          </a:xfrm>
          <a:prstGeom prst="ellipse">
            <a:avLst/>
          </a:prstGeom>
          <a:solidFill>
            <a:schemeClr val="accent2">
              <a:lumMod val="40000"/>
              <a:lumOff val="60000"/>
              <a:alpha val="7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Sociology</a:t>
            </a:r>
            <a:endParaRPr lang="en-US" dirty="0">
              <a:solidFill>
                <a:srgbClr val="000000"/>
              </a:solidFill>
            </a:endParaRPr>
          </a:p>
        </p:txBody>
      </p:sp>
      <p:sp>
        <p:nvSpPr>
          <p:cNvPr id="17" name="TextBox 16"/>
          <p:cNvSpPr txBox="1"/>
          <p:nvPr/>
        </p:nvSpPr>
        <p:spPr>
          <a:xfrm>
            <a:off x="4499643" y="1417340"/>
            <a:ext cx="2281274" cy="307777"/>
          </a:xfrm>
          <a:prstGeom prst="rect">
            <a:avLst/>
          </a:prstGeom>
          <a:noFill/>
        </p:spPr>
        <p:txBody>
          <a:bodyPr wrap="none" lIns="0" tIns="0" rIns="0" bIns="0" rtlCol="0">
            <a:spAutoFit/>
          </a:bodyPr>
          <a:lstStyle/>
          <a:p>
            <a:r>
              <a:rPr lang="en-US" sz="2000" dirty="0" smtClean="0"/>
              <a:t>Educational science</a:t>
            </a:r>
            <a:endParaRPr lang="en-US" sz="2000" dirty="0"/>
          </a:p>
        </p:txBody>
      </p:sp>
      <p:sp>
        <p:nvSpPr>
          <p:cNvPr id="13" name="Oval 12"/>
          <p:cNvSpPr/>
          <p:nvPr/>
        </p:nvSpPr>
        <p:spPr>
          <a:xfrm>
            <a:off x="3497690" y="2431531"/>
            <a:ext cx="1872208" cy="1218057"/>
          </a:xfrm>
          <a:prstGeom prst="ellipse">
            <a:avLst/>
          </a:prstGeom>
          <a:gradFill flip="none" rotWithShape="1">
            <a:gsLst>
              <a:gs pos="0">
                <a:schemeClr val="accent1">
                  <a:tint val="100000"/>
                  <a:shade val="100000"/>
                  <a:satMod val="130000"/>
                  <a:alpha val="95000"/>
                </a:schemeClr>
              </a:gs>
              <a:gs pos="100000">
                <a:schemeClr val="accent1">
                  <a:tint val="50000"/>
                  <a:shade val="100000"/>
                  <a:satMod val="350000"/>
                  <a:alpha val="95000"/>
                </a:schemeClr>
              </a:gs>
            </a:gsLst>
            <a:lin ang="16200000" scaled="0"/>
            <a:tileRect/>
          </a:gradFill>
          <a:ln>
            <a:solidFill>
              <a:srgbClr val="8C857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Subject matter pedagogy</a:t>
            </a:r>
            <a:endParaRPr lang="en-US" dirty="0">
              <a:solidFill>
                <a:srgbClr val="000000"/>
              </a:solidFill>
            </a:endParaRPr>
          </a:p>
        </p:txBody>
      </p:sp>
      <p:sp>
        <p:nvSpPr>
          <p:cNvPr id="8" name="Oval 7"/>
          <p:cNvSpPr/>
          <p:nvPr/>
        </p:nvSpPr>
        <p:spPr>
          <a:xfrm>
            <a:off x="3275856" y="1725117"/>
            <a:ext cx="1440160" cy="1873493"/>
          </a:xfrm>
          <a:prstGeom prst="ellipse">
            <a:avLst/>
          </a:prstGeom>
          <a:solidFill>
            <a:schemeClr val="bg1">
              <a:lumMod val="75000"/>
              <a:alpha val="88000"/>
            </a:schemeClr>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solidFill>
                  <a:srgbClr val="000000"/>
                </a:solidFill>
              </a:rPr>
              <a:t>e.g. math education research</a:t>
            </a:r>
            <a:endParaRPr lang="en-US" sz="1500" dirty="0">
              <a:solidFill>
                <a:srgbClr val="000000"/>
              </a:solidFill>
            </a:endParaRPr>
          </a:p>
        </p:txBody>
      </p:sp>
    </p:spTree>
    <p:extLst>
      <p:ext uri="{BB962C8B-B14F-4D97-AF65-F5344CB8AC3E}">
        <p14:creationId xmlns:p14="http://schemas.microsoft.com/office/powerpoint/2010/main" val="72113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6" grpId="0" animBg="1"/>
      <p:bldP spid="17" grpId="0"/>
      <p:bldP spid="1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648171"/>
          </a:xfrm>
        </p:spPr>
        <p:txBody>
          <a:bodyPr/>
          <a:lstStyle/>
          <a:p>
            <a:r>
              <a:rPr lang="en-US" sz="2000" dirty="0" smtClean="0"/>
              <a:t>Examples of topics that have been researched in the fields of engineering education research and  physics and chemistry education research</a:t>
            </a:r>
            <a:endParaRPr lang="en-US" sz="2000" dirty="0"/>
          </a:p>
        </p:txBody>
      </p:sp>
      <p:sp>
        <p:nvSpPr>
          <p:cNvPr id="3" name="Content Placeholder 2"/>
          <p:cNvSpPr>
            <a:spLocks noGrp="1"/>
          </p:cNvSpPr>
          <p:nvPr>
            <p:ph sz="quarter" idx="14"/>
          </p:nvPr>
        </p:nvSpPr>
        <p:spPr>
          <a:xfrm>
            <a:off x="492178" y="1129308"/>
            <a:ext cx="8207374" cy="3528392"/>
          </a:xfrm>
        </p:spPr>
        <p:txBody>
          <a:bodyPr/>
          <a:lstStyle/>
          <a:p>
            <a:pPr>
              <a:spcBef>
                <a:spcPts val="600"/>
              </a:spcBef>
              <a:spcAft>
                <a:spcPts val="600"/>
              </a:spcAft>
            </a:pPr>
            <a:r>
              <a:rPr lang="en-US" b="0" dirty="0" smtClean="0">
                <a:latin typeface="Calibri" panose="020F0502020204030204" pitchFamily="34" charset="0"/>
              </a:rPr>
              <a:t>Much researched topics:</a:t>
            </a:r>
          </a:p>
          <a:p>
            <a:pPr marL="580500" lvl="1" indent="-342900">
              <a:spcBef>
                <a:spcPts val="600"/>
              </a:spcBef>
              <a:spcAft>
                <a:spcPts val="600"/>
              </a:spcAft>
            </a:pPr>
            <a:r>
              <a:rPr lang="en-US" b="0" dirty="0" smtClean="0">
                <a:latin typeface="Calibri" panose="020F0502020204030204" pitchFamily="34" charset="0"/>
              </a:rPr>
              <a:t>Teachers’ pedagogical actions (e.g., used teaching methods) and their effect on students’ learning outcomes.</a:t>
            </a:r>
          </a:p>
          <a:p>
            <a:pPr marL="580500" lvl="1" indent="-342900">
              <a:spcBef>
                <a:spcPts val="600"/>
              </a:spcBef>
              <a:spcAft>
                <a:spcPts val="600"/>
              </a:spcAft>
            </a:pPr>
            <a:r>
              <a:rPr lang="en-US" b="0" dirty="0" smtClean="0">
                <a:latin typeface="Calibri" panose="020F0502020204030204" pitchFamily="34" charset="0"/>
              </a:rPr>
              <a:t>Students’ characteristics</a:t>
            </a:r>
          </a:p>
          <a:p>
            <a:pPr marL="580500" lvl="1" indent="-342900">
              <a:spcBef>
                <a:spcPts val="600"/>
              </a:spcBef>
              <a:spcAft>
                <a:spcPts val="600"/>
              </a:spcAft>
            </a:pPr>
            <a:r>
              <a:rPr lang="en-US" b="0" dirty="0" smtClean="0">
                <a:latin typeface="Calibri" panose="020F0502020204030204" pitchFamily="34" charset="0"/>
              </a:rPr>
              <a:t>Goals and content of education, what is taught</a:t>
            </a:r>
          </a:p>
          <a:p>
            <a:pPr>
              <a:spcBef>
                <a:spcPts val="600"/>
              </a:spcBef>
              <a:spcAft>
                <a:spcPts val="600"/>
              </a:spcAft>
            </a:pPr>
            <a:r>
              <a:rPr lang="en-US" b="0" dirty="0" smtClean="0">
                <a:latin typeface="Calibri" panose="020F0502020204030204" pitchFamily="34" charset="0"/>
              </a:rPr>
              <a:t>Less studied topics:</a:t>
            </a:r>
          </a:p>
          <a:p>
            <a:pPr marL="580500" lvl="1" indent="-342900">
              <a:spcBef>
                <a:spcPts val="600"/>
              </a:spcBef>
              <a:spcAft>
                <a:spcPts val="600"/>
              </a:spcAft>
            </a:pPr>
            <a:r>
              <a:rPr lang="en-US" b="0" dirty="0" smtClean="0">
                <a:latin typeface="Calibri" panose="020F0502020204030204" pitchFamily="34" charset="0"/>
              </a:rPr>
              <a:t>Teachers, e.g., teachers’ characteristics, teachers’ perceptions on students’ learning process</a:t>
            </a:r>
          </a:p>
          <a:p>
            <a:pPr marL="342900" indent="-342900">
              <a:spcBef>
                <a:spcPts val="600"/>
              </a:spcBef>
              <a:spcAft>
                <a:spcPts val="600"/>
              </a:spcAft>
              <a:buFont typeface="Arial"/>
              <a:buChar char="•"/>
            </a:pPr>
            <a:endParaRPr lang="en-US" b="0"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7.3.2018</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19</a:t>
            </a:fld>
            <a:endParaRPr lang="fi-FI"/>
          </a:p>
        </p:txBody>
      </p:sp>
      <p:sp>
        <p:nvSpPr>
          <p:cNvPr id="6" name="TextBox 5"/>
          <p:cNvSpPr txBox="1"/>
          <p:nvPr/>
        </p:nvSpPr>
        <p:spPr>
          <a:xfrm>
            <a:off x="2195736" y="4956426"/>
            <a:ext cx="6624736" cy="671979"/>
          </a:xfrm>
          <a:prstGeom prst="rect">
            <a:avLst/>
          </a:prstGeom>
          <a:solidFill>
            <a:schemeClr val="bg1"/>
          </a:solidFill>
        </p:spPr>
        <p:txBody>
          <a:bodyPr wrap="square" lIns="0" tIns="0" rIns="0" bIns="0" rtlCol="0">
            <a:spAutoFit/>
          </a:bodyPr>
          <a:lstStyle/>
          <a:p>
            <a:pPr marL="144000" indent="-457200">
              <a:spcBef>
                <a:spcPts val="200"/>
              </a:spcBef>
            </a:pPr>
            <a:r>
              <a:rPr lang="en-US" sz="1050" dirty="0"/>
              <a:t>Kinnunen, P., </a:t>
            </a:r>
            <a:r>
              <a:rPr lang="en-US" sz="1050" dirty="0" err="1"/>
              <a:t>Lampiselkä</a:t>
            </a:r>
            <a:r>
              <a:rPr lang="en-US" sz="1050" dirty="0"/>
              <a:t>, J., </a:t>
            </a:r>
            <a:r>
              <a:rPr lang="en-US" sz="1050" dirty="0" err="1"/>
              <a:t>Meisalo</a:t>
            </a:r>
            <a:r>
              <a:rPr lang="en-US" sz="1050" dirty="0"/>
              <a:t>, V., &amp; </a:t>
            </a:r>
            <a:r>
              <a:rPr lang="en-US" sz="1050" dirty="0" err="1"/>
              <a:t>Malmi</a:t>
            </a:r>
            <a:r>
              <a:rPr lang="en-US" sz="1050" dirty="0"/>
              <a:t>, L. (2016). Research on teaching and learning in Physics and Chemistry in </a:t>
            </a:r>
            <a:r>
              <a:rPr lang="en-US" sz="1050" dirty="0" err="1"/>
              <a:t>NorDiNa</a:t>
            </a:r>
            <a:r>
              <a:rPr lang="en-US" sz="1050" dirty="0"/>
              <a:t> Papers. </a:t>
            </a:r>
            <a:r>
              <a:rPr lang="en-US" sz="1050" i="1" dirty="0"/>
              <a:t>Nordic Studies in Science Education</a:t>
            </a:r>
            <a:r>
              <a:rPr lang="en-US" sz="1050" dirty="0"/>
              <a:t>, </a:t>
            </a:r>
            <a:r>
              <a:rPr lang="en-US" sz="1050" i="1" dirty="0"/>
              <a:t>12</a:t>
            </a:r>
            <a:r>
              <a:rPr lang="en-US" sz="1050" dirty="0"/>
              <a:t>(1), 3-20. </a:t>
            </a:r>
            <a:endParaRPr lang="en-US" sz="1050" dirty="0" smtClean="0"/>
          </a:p>
          <a:p>
            <a:pPr marL="144000" indent="-457200">
              <a:spcBef>
                <a:spcPts val="200"/>
              </a:spcBef>
            </a:pPr>
            <a:r>
              <a:rPr lang="fi-FI" sz="1050" dirty="0"/>
              <a:t>Kinnunen, P.</a:t>
            </a:r>
            <a:r>
              <a:rPr lang="en-US" sz="1050" dirty="0"/>
              <a:t> &amp; </a:t>
            </a:r>
            <a:r>
              <a:rPr lang="en-US" sz="1050" dirty="0" err="1"/>
              <a:t>Malmi</a:t>
            </a:r>
            <a:r>
              <a:rPr lang="en-US" sz="1050" dirty="0"/>
              <a:t>, L. (2013). </a:t>
            </a:r>
            <a:r>
              <a:rPr lang="en-GB" sz="1050" dirty="0"/>
              <a:t>Pedagogical focus of recent engineering education research papers. </a:t>
            </a:r>
            <a:r>
              <a:rPr lang="en-US" sz="1050" dirty="0"/>
              <a:t>Proceedings of 41</a:t>
            </a:r>
            <a:r>
              <a:rPr lang="en-US" sz="1050" baseline="30000" dirty="0"/>
              <a:t>th</a:t>
            </a:r>
            <a:r>
              <a:rPr lang="en-US" sz="1050" dirty="0"/>
              <a:t> SEFI Conference</a:t>
            </a:r>
            <a:r>
              <a:rPr lang="de-DE" sz="1050" dirty="0"/>
              <a:t>, 16-20 September 2013, Leuven, </a:t>
            </a:r>
            <a:r>
              <a:rPr lang="de-DE" sz="1050" dirty="0" err="1"/>
              <a:t>Belgium</a:t>
            </a:r>
            <a:r>
              <a:rPr lang="fi-FI" sz="1050" dirty="0"/>
              <a:t> </a:t>
            </a:r>
          </a:p>
        </p:txBody>
      </p:sp>
    </p:spTree>
    <p:extLst>
      <p:ext uri="{BB962C8B-B14F-4D97-AF65-F5344CB8AC3E}">
        <p14:creationId xmlns:p14="http://schemas.microsoft.com/office/powerpoint/2010/main" val="154109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pPr>
              <a:defRPr/>
            </a:pPr>
            <a:fld id="{24CBB682-87B2-4236-AF78-B49807E7713E}" type="datetime1">
              <a:rPr lang="fi-FI" smtClean="0"/>
              <a:t>7.3.2018</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a:t>
            </a:fld>
            <a:endParaRPr lang="fi-FI"/>
          </a:p>
        </p:txBody>
      </p:sp>
      <p:sp>
        <p:nvSpPr>
          <p:cNvPr id="6" name="Rectangle 5"/>
          <p:cNvSpPr/>
          <p:nvPr/>
        </p:nvSpPr>
        <p:spPr>
          <a:xfrm>
            <a:off x="395536" y="1303229"/>
            <a:ext cx="7992888" cy="3262432"/>
          </a:xfrm>
          <a:prstGeom prst="rect">
            <a:avLst/>
          </a:prstGeom>
        </p:spPr>
        <p:txBody>
          <a:bodyPr wrap="square">
            <a:spAutoFit/>
          </a:bodyPr>
          <a:lstStyle/>
          <a:p>
            <a:r>
              <a:rPr lang="fi-FI" sz="2000" dirty="0">
                <a:latin typeface="Calibri" panose="020F0502020204030204" pitchFamily="34" charset="0"/>
              </a:rPr>
              <a:t>Learning and </a:t>
            </a:r>
            <a:r>
              <a:rPr lang="fi-FI" sz="2000" dirty="0" err="1">
                <a:latin typeface="Calibri" panose="020F0502020204030204" pitchFamily="34" charset="0"/>
              </a:rPr>
              <a:t>teaching</a:t>
            </a:r>
            <a:r>
              <a:rPr lang="fi-FI" sz="2000" dirty="0">
                <a:latin typeface="Calibri" panose="020F0502020204030204" pitchFamily="34" charset="0"/>
              </a:rPr>
              <a:t> in </a:t>
            </a:r>
            <a:r>
              <a:rPr lang="fi-FI" sz="2000" dirty="0" err="1">
                <a:latin typeface="Calibri" panose="020F0502020204030204" pitchFamily="34" charset="0"/>
              </a:rPr>
              <a:t>higher</a:t>
            </a:r>
            <a:r>
              <a:rPr lang="fi-FI" sz="2000" dirty="0">
                <a:latin typeface="Calibri" panose="020F0502020204030204" pitchFamily="34" charset="0"/>
              </a:rPr>
              <a:t> </a:t>
            </a:r>
            <a:r>
              <a:rPr lang="fi-FI" sz="2000" dirty="0" err="1">
                <a:latin typeface="Calibri" panose="020F0502020204030204" pitchFamily="34" charset="0"/>
              </a:rPr>
              <a:t>education</a:t>
            </a:r>
            <a:r>
              <a:rPr lang="fi-FI" sz="2000" dirty="0">
                <a:latin typeface="Calibri" panose="020F0502020204030204" pitchFamily="34" charset="0"/>
              </a:rPr>
              <a:t> (5 </a:t>
            </a:r>
            <a:r>
              <a:rPr lang="fi-FI" sz="2000" dirty="0" err="1">
                <a:latin typeface="Calibri" panose="020F0502020204030204" pitchFamily="34" charset="0"/>
              </a:rPr>
              <a:t>cr</a:t>
            </a:r>
            <a:r>
              <a:rPr lang="fi-FI" sz="2000" dirty="0" smtClean="0">
                <a:latin typeface="Calibri" panose="020F0502020204030204" pitchFamily="34" charset="0"/>
              </a:rPr>
              <a:t>) </a:t>
            </a:r>
            <a:r>
              <a:rPr lang="fi-FI" sz="2400" dirty="0">
                <a:latin typeface="Calibri" panose="020F0502020204030204" pitchFamily="34" charset="0"/>
              </a:rPr>
              <a:t/>
            </a:r>
            <a:br>
              <a:rPr lang="fi-FI" sz="2400" dirty="0">
                <a:latin typeface="Calibri" panose="020F0502020204030204" pitchFamily="34" charset="0"/>
              </a:rPr>
            </a:br>
            <a:r>
              <a:rPr lang="fi-FI" dirty="0">
                <a:latin typeface="Calibri" panose="020F0502020204030204" pitchFamily="34" charset="0"/>
              </a:rPr>
              <a:t/>
            </a:r>
            <a:br>
              <a:rPr lang="fi-FI" dirty="0">
                <a:latin typeface="Calibri" panose="020F0502020204030204" pitchFamily="34" charset="0"/>
              </a:rPr>
            </a:br>
            <a:r>
              <a:rPr lang="fi-FI" dirty="0">
                <a:latin typeface="Calibri" panose="020F0502020204030204" pitchFamily="34" charset="0"/>
              </a:rPr>
              <a:t/>
            </a:r>
            <a:br>
              <a:rPr lang="fi-FI" dirty="0">
                <a:latin typeface="Calibri" panose="020F0502020204030204" pitchFamily="34" charset="0"/>
              </a:rPr>
            </a:br>
            <a:r>
              <a:rPr lang="fi-FI" dirty="0" err="1" smtClean="0">
                <a:latin typeface="Calibri" panose="020F0502020204030204" pitchFamily="34" charset="0"/>
              </a:rPr>
              <a:t>Contact</a:t>
            </a:r>
            <a:r>
              <a:rPr lang="fi-FI" dirty="0" smtClean="0">
                <a:latin typeface="Calibri" panose="020F0502020204030204" pitchFamily="34" charset="0"/>
              </a:rPr>
              <a:t> session 1: </a:t>
            </a:r>
            <a:r>
              <a:rPr lang="fi-FI" dirty="0">
                <a:latin typeface="Calibri" panose="020F0502020204030204" pitchFamily="34" charset="0"/>
              </a:rPr>
              <a:t>University </a:t>
            </a:r>
            <a:r>
              <a:rPr lang="fi-FI" dirty="0" err="1">
                <a:latin typeface="Calibri" panose="020F0502020204030204" pitchFamily="34" charset="0"/>
              </a:rPr>
              <a:t>pedagogy</a:t>
            </a:r>
            <a:r>
              <a:rPr lang="fi-FI" dirty="0">
                <a:latin typeface="Calibri" panose="020F0502020204030204" pitchFamily="34" charset="0"/>
              </a:rPr>
              <a:t> and </a:t>
            </a:r>
            <a:r>
              <a:rPr lang="fi-FI" dirty="0" err="1">
                <a:latin typeface="Calibri" panose="020F0502020204030204" pitchFamily="34" charset="0"/>
              </a:rPr>
              <a:t>learning</a:t>
            </a:r>
            <a:r>
              <a:rPr lang="fi-FI" dirty="0">
                <a:latin typeface="Calibri" panose="020F0502020204030204" pitchFamily="34" charset="0"/>
              </a:rPr>
              <a:t> </a:t>
            </a:r>
            <a:r>
              <a:rPr lang="fi-FI" dirty="0" err="1">
                <a:latin typeface="Calibri" panose="020F0502020204030204" pitchFamily="34" charset="0"/>
              </a:rPr>
              <a:t>theories</a:t>
            </a:r>
            <a:r>
              <a:rPr lang="fi-FI" dirty="0">
                <a:latin typeface="Calibri" panose="020F0502020204030204" pitchFamily="34" charset="0"/>
              </a:rPr>
              <a:t/>
            </a:r>
            <a:br>
              <a:rPr lang="fi-FI" dirty="0">
                <a:latin typeface="Calibri" panose="020F0502020204030204" pitchFamily="34" charset="0"/>
              </a:rPr>
            </a:br>
            <a:endParaRPr lang="fi-FI" sz="2400" dirty="0">
              <a:latin typeface="Calibri" panose="020F0502020204030204" pitchFamily="34" charset="0"/>
            </a:endParaRPr>
          </a:p>
          <a:p>
            <a:r>
              <a:rPr lang="fi-FI" dirty="0" err="1" smtClean="0">
                <a:latin typeface="Calibri" panose="020F0502020204030204" pitchFamily="34" charset="0"/>
              </a:rPr>
              <a:t>Instructors</a:t>
            </a:r>
            <a:r>
              <a:rPr lang="fi-FI" dirty="0">
                <a:latin typeface="Calibri" panose="020F0502020204030204" pitchFamily="34" charset="0"/>
              </a:rPr>
              <a:t>: </a:t>
            </a:r>
            <a:endParaRPr lang="fi-FI" dirty="0" smtClean="0">
              <a:latin typeface="Calibri" panose="020F0502020204030204" pitchFamily="34" charset="0"/>
            </a:endParaRPr>
          </a:p>
          <a:p>
            <a:endParaRPr lang="fi-FI" dirty="0" smtClean="0">
              <a:latin typeface="Calibri" panose="020F0502020204030204" pitchFamily="34" charset="0"/>
            </a:endParaRPr>
          </a:p>
          <a:p>
            <a:r>
              <a:rPr lang="fi-FI" dirty="0" smtClean="0">
                <a:latin typeface="Calibri" panose="020F0502020204030204" pitchFamily="34" charset="0"/>
              </a:rPr>
              <a:t>Kirsti Keltikangas				Päivi Kinnunen </a:t>
            </a:r>
          </a:p>
          <a:p>
            <a:r>
              <a:rPr lang="fi-FI" dirty="0" err="1" smtClean="0">
                <a:latin typeface="Calibri" panose="020F0502020204030204" pitchFamily="34" charset="0"/>
              </a:rPr>
              <a:t>Pedagogical</a:t>
            </a:r>
            <a:r>
              <a:rPr lang="fi-FI" dirty="0" smtClean="0">
                <a:latin typeface="Calibri" panose="020F0502020204030204" pitchFamily="34" charset="0"/>
              </a:rPr>
              <a:t> </a:t>
            </a:r>
            <a:r>
              <a:rPr lang="fi-FI" dirty="0" err="1" smtClean="0">
                <a:latin typeface="Calibri" panose="020F0502020204030204" pitchFamily="34" charset="0"/>
              </a:rPr>
              <a:t>specialist</a:t>
            </a:r>
            <a:r>
              <a:rPr lang="fi-FI" dirty="0" smtClean="0">
                <a:latin typeface="Calibri" panose="020F0502020204030204" pitchFamily="34" charset="0"/>
              </a:rPr>
              <a:t> (SCI)		</a:t>
            </a:r>
            <a:r>
              <a:rPr lang="fi-FI" dirty="0" err="1" smtClean="0">
                <a:latin typeface="Calibri" panose="020F0502020204030204" pitchFamily="34" charset="0"/>
              </a:rPr>
              <a:t>Pedagogical</a:t>
            </a:r>
            <a:r>
              <a:rPr lang="fi-FI" dirty="0" smtClean="0">
                <a:latin typeface="Calibri" panose="020F0502020204030204" pitchFamily="34" charset="0"/>
              </a:rPr>
              <a:t> </a:t>
            </a:r>
            <a:r>
              <a:rPr lang="fi-FI" dirty="0" err="1" smtClean="0">
                <a:latin typeface="Calibri" panose="020F0502020204030204" pitchFamily="34" charset="0"/>
              </a:rPr>
              <a:t>specialist</a:t>
            </a:r>
            <a:r>
              <a:rPr lang="fi-FI" dirty="0" smtClean="0">
                <a:latin typeface="Calibri" panose="020F0502020204030204" pitchFamily="34" charset="0"/>
              </a:rPr>
              <a:t> (BIZ)</a:t>
            </a:r>
          </a:p>
          <a:p>
            <a:r>
              <a:rPr lang="fi-FI" dirty="0">
                <a:latin typeface="Calibri" panose="020F0502020204030204" pitchFamily="34" charset="0"/>
                <a:hlinkClick r:id="rId2"/>
              </a:rPr>
              <a:t>k</a:t>
            </a:r>
            <a:r>
              <a:rPr lang="fi-FI" dirty="0" smtClean="0">
                <a:latin typeface="Calibri" panose="020F0502020204030204" pitchFamily="34" charset="0"/>
                <a:hlinkClick r:id="rId2"/>
              </a:rPr>
              <a:t>irsti.keltikangas@aalto.fi</a:t>
            </a:r>
            <a:r>
              <a:rPr lang="fi-FI" dirty="0" smtClean="0">
                <a:latin typeface="Calibri" panose="020F0502020204030204" pitchFamily="34" charset="0"/>
              </a:rPr>
              <a:t>		paivi.kinnunen@aalto.fi</a:t>
            </a:r>
            <a:r>
              <a:rPr lang="fi-FI" dirty="0">
                <a:latin typeface="Calibri" panose="020F0502020204030204" pitchFamily="34" charset="0"/>
              </a:rPr>
              <a:t/>
            </a:r>
            <a:br>
              <a:rPr lang="fi-FI" dirty="0">
                <a:latin typeface="Calibri" panose="020F0502020204030204" pitchFamily="34" charset="0"/>
              </a:rPr>
            </a:br>
            <a:endParaRPr lang="en-US" dirty="0">
              <a:latin typeface="Calibri" panose="020F0502020204030204" pitchFamily="34" charset="0"/>
            </a:endParaRPr>
          </a:p>
        </p:txBody>
      </p:sp>
      <p:sp>
        <p:nvSpPr>
          <p:cNvPr id="7" name="TextBox 6"/>
          <p:cNvSpPr txBox="1"/>
          <p:nvPr/>
        </p:nvSpPr>
        <p:spPr>
          <a:xfrm>
            <a:off x="683568" y="302509"/>
            <a:ext cx="7521310" cy="615553"/>
          </a:xfrm>
          <a:prstGeom prst="rect">
            <a:avLst/>
          </a:prstGeom>
          <a:noFill/>
        </p:spPr>
        <p:txBody>
          <a:bodyPr wrap="square" lIns="0" tIns="0" rIns="0" bIns="0" rtlCol="0">
            <a:spAutoFit/>
          </a:bodyPr>
          <a:lstStyle/>
          <a:p>
            <a:r>
              <a:rPr lang="fi-FI" sz="4000" b="1" dirty="0" smtClean="0">
                <a:solidFill>
                  <a:srgbClr val="0070C0"/>
                </a:solidFill>
                <a:latin typeface="Calibri" panose="020F0502020204030204" pitchFamily="34" charset="0"/>
              </a:rPr>
              <a:t>WELCOME TO THE COURSE!</a:t>
            </a:r>
            <a:endParaRPr lang="en-US" sz="4000" b="1" dirty="0">
              <a:solidFill>
                <a:srgbClr val="0070C0"/>
              </a:solidFill>
              <a:latin typeface="Calibri" panose="020F0502020204030204" pitchFamily="34" charset="0"/>
            </a:endParaRPr>
          </a:p>
        </p:txBody>
      </p:sp>
      <p:sp>
        <p:nvSpPr>
          <p:cNvPr id="2" name="Content Placeholder 1"/>
          <p:cNvSpPr>
            <a:spLocks noGrp="1"/>
          </p:cNvSpPr>
          <p:nvPr>
            <p:ph sz="quarter" idx="14"/>
          </p:nvPr>
        </p:nvSpPr>
        <p:spPr/>
        <p:txBody>
          <a:bodyPr/>
          <a:lstStyle/>
          <a:p>
            <a:endParaRPr lang="en-GB" dirty="0"/>
          </a:p>
        </p:txBody>
      </p:sp>
    </p:spTree>
    <p:extLst>
      <p:ext uri="{BB962C8B-B14F-4D97-AF65-F5344CB8AC3E}">
        <p14:creationId xmlns:p14="http://schemas.microsoft.com/office/powerpoint/2010/main" val="2887906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41118" y="121196"/>
            <a:ext cx="8207375" cy="996498"/>
          </a:xfrm>
        </p:spPr>
        <p:txBody>
          <a:bodyPr/>
          <a:lstStyle/>
          <a:p>
            <a:r>
              <a:rPr lang="en-US" sz="2800" dirty="0" smtClean="0"/>
              <a:t>Why doing educational research in your subject field is worth while?</a:t>
            </a:r>
            <a:endParaRPr lang="en-US" sz="2800" dirty="0"/>
          </a:p>
        </p:txBody>
      </p:sp>
      <p:sp>
        <p:nvSpPr>
          <p:cNvPr id="7" name="Content Placeholder 6"/>
          <p:cNvSpPr>
            <a:spLocks noGrp="1"/>
          </p:cNvSpPr>
          <p:nvPr>
            <p:ph sz="quarter" idx="14"/>
          </p:nvPr>
        </p:nvSpPr>
        <p:spPr>
          <a:xfrm>
            <a:off x="468314" y="1117694"/>
            <a:ext cx="8207374" cy="3480000"/>
          </a:xfrm>
        </p:spPr>
        <p:txBody>
          <a:bodyPr/>
          <a:lstStyle/>
          <a:p>
            <a:pPr marL="342900" indent="-342900">
              <a:spcAft>
                <a:spcPts val="600"/>
              </a:spcAft>
              <a:buFont typeface="Arial"/>
              <a:buChar char="•"/>
            </a:pPr>
            <a:r>
              <a:rPr lang="en-US" sz="1800" b="0" dirty="0" smtClean="0"/>
              <a:t>You don’t have to rely on gut feeling on what works and what doesn’t work in teaching?</a:t>
            </a:r>
          </a:p>
          <a:p>
            <a:pPr marL="342900" indent="-342900">
              <a:spcAft>
                <a:spcPts val="600"/>
              </a:spcAft>
              <a:buFont typeface="Arial"/>
              <a:buChar char="•"/>
            </a:pPr>
            <a:r>
              <a:rPr lang="en-US" sz="1800" b="0" dirty="0" smtClean="0"/>
              <a:t>You may get information, e.g., on:</a:t>
            </a:r>
          </a:p>
          <a:p>
            <a:pPr marL="580500" lvl="1" indent="-342900">
              <a:spcAft>
                <a:spcPts val="600"/>
              </a:spcAft>
            </a:pPr>
            <a:r>
              <a:rPr lang="en-US" sz="1600" dirty="0" smtClean="0"/>
              <a:t>Who your students are: how do they think, what kinds of conceptions (or misconceptions) they have</a:t>
            </a:r>
          </a:p>
          <a:p>
            <a:pPr marL="580500" lvl="1" indent="-342900">
              <a:spcAft>
                <a:spcPts val="600"/>
              </a:spcAft>
            </a:pPr>
            <a:r>
              <a:rPr lang="en-US" sz="1600" dirty="0" smtClean="0"/>
              <a:t>How students study</a:t>
            </a:r>
          </a:p>
          <a:p>
            <a:pPr marL="580500" lvl="1" indent="-342900">
              <a:spcAft>
                <a:spcPts val="600"/>
              </a:spcAft>
            </a:pPr>
            <a:r>
              <a:rPr lang="en-US" sz="1600" b="0" dirty="0" smtClean="0"/>
              <a:t>What effect specific teaching method/assignment type … had on students’ learning/ persistence</a:t>
            </a:r>
            <a:r>
              <a:rPr lang="en-US" sz="1600" dirty="0"/>
              <a:t>/</a:t>
            </a:r>
            <a:r>
              <a:rPr lang="en-US" sz="1600" b="0" dirty="0" smtClean="0"/>
              <a:t>drop out rate/motivation/interest on the topic.</a:t>
            </a:r>
          </a:p>
          <a:p>
            <a:pPr marL="580500" lvl="1" indent="-342900">
              <a:spcAft>
                <a:spcPts val="600"/>
              </a:spcAft>
            </a:pPr>
            <a:r>
              <a:rPr lang="en-US" sz="1600" b="0" dirty="0" smtClean="0"/>
              <a:t>Why this teaching method works</a:t>
            </a:r>
          </a:p>
          <a:p>
            <a:pPr lvl="1" indent="0">
              <a:spcAft>
                <a:spcPts val="600"/>
              </a:spcAft>
              <a:buNone/>
            </a:pPr>
            <a:r>
              <a:rPr lang="en-US" sz="1600" dirty="0" smtClean="0">
                <a:sym typeface="Wingdings"/>
              </a:rPr>
              <a:t> better understanding of learning process  you are better equipped to guide the learning process.</a:t>
            </a:r>
            <a:endParaRPr lang="en-US" sz="1600" b="0" dirty="0"/>
          </a:p>
        </p:txBody>
      </p:sp>
    </p:spTree>
    <p:extLst>
      <p:ext uri="{BB962C8B-B14F-4D97-AF65-F5344CB8AC3E}">
        <p14:creationId xmlns:p14="http://schemas.microsoft.com/office/powerpoint/2010/main" val="3919601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864195"/>
          </a:xfrm>
        </p:spPr>
        <p:txBody>
          <a:bodyPr/>
          <a:lstStyle/>
          <a:p>
            <a:r>
              <a:rPr lang="en-US" sz="2400" dirty="0" smtClean="0"/>
              <a:t>What to pay attention to when starting to do educational research on multidisciplinary area</a:t>
            </a:r>
            <a:endParaRPr lang="en-US" sz="2400" dirty="0"/>
          </a:p>
        </p:txBody>
      </p:sp>
      <p:sp>
        <p:nvSpPr>
          <p:cNvPr id="3" name="Content Placeholder 2"/>
          <p:cNvSpPr>
            <a:spLocks noGrp="1"/>
          </p:cNvSpPr>
          <p:nvPr>
            <p:ph sz="quarter" idx="14"/>
          </p:nvPr>
        </p:nvSpPr>
        <p:spPr>
          <a:xfrm>
            <a:off x="433241" y="985292"/>
            <a:ext cx="8207374" cy="3888432"/>
          </a:xfrm>
          <a:solidFill>
            <a:srgbClr val="FFFFFF"/>
          </a:solidFill>
        </p:spPr>
        <p:txBody>
          <a:bodyPr/>
          <a:lstStyle/>
          <a:p>
            <a:pPr>
              <a:spcBef>
                <a:spcPts val="600"/>
              </a:spcBef>
              <a:spcAft>
                <a:spcPts val="600"/>
              </a:spcAft>
            </a:pPr>
            <a:r>
              <a:rPr lang="en-US" sz="2000" b="0" dirty="0" smtClean="0">
                <a:latin typeface="Calibri" panose="020F0502020204030204" pitchFamily="34" charset="0"/>
              </a:rPr>
              <a:t>You need: </a:t>
            </a:r>
          </a:p>
          <a:p>
            <a:pPr marL="580500" lvl="1" indent="-342900">
              <a:spcBef>
                <a:spcPts val="600"/>
              </a:spcBef>
              <a:spcAft>
                <a:spcPts val="600"/>
              </a:spcAft>
            </a:pPr>
            <a:r>
              <a:rPr lang="en-US" sz="1600" b="0" dirty="0" smtClean="0">
                <a:latin typeface="Calibri" panose="020F0502020204030204" pitchFamily="34" charset="0"/>
              </a:rPr>
              <a:t>Knowledge of theories used in different fields, e.g., prevailing theories of how people learn.</a:t>
            </a:r>
          </a:p>
          <a:p>
            <a:pPr marL="580500" lvl="1" indent="-342900">
              <a:spcBef>
                <a:spcPts val="600"/>
              </a:spcBef>
              <a:spcAft>
                <a:spcPts val="600"/>
              </a:spcAft>
            </a:pPr>
            <a:r>
              <a:rPr lang="en-US" sz="1600" dirty="0" smtClean="0">
                <a:latin typeface="Calibri" panose="020F0502020204030204" pitchFamily="34" charset="0"/>
              </a:rPr>
              <a:t>Understanding of (concurrent) research paradigms that have an effect on:</a:t>
            </a:r>
          </a:p>
          <a:p>
            <a:pPr marL="803700" lvl="2" indent="-342900">
              <a:spcBef>
                <a:spcPts val="600"/>
              </a:spcBef>
              <a:spcAft>
                <a:spcPts val="600"/>
              </a:spcAft>
            </a:pPr>
            <a:r>
              <a:rPr lang="en-US" sz="1400" dirty="0" smtClean="0">
                <a:latin typeface="Calibri" panose="020F0502020204030204" pitchFamily="34" charset="0"/>
              </a:rPr>
              <a:t> what is regarded interesting to study (~what kind of research questions are regarded interesting)</a:t>
            </a:r>
          </a:p>
          <a:p>
            <a:pPr marL="803700" lvl="2" indent="-342900">
              <a:spcBef>
                <a:spcPts val="600"/>
              </a:spcBef>
              <a:spcAft>
                <a:spcPts val="600"/>
              </a:spcAft>
            </a:pPr>
            <a:r>
              <a:rPr lang="en-US" sz="1400" dirty="0" smtClean="0">
                <a:latin typeface="Calibri" panose="020F0502020204030204" pitchFamily="34" charset="0"/>
              </a:rPr>
              <a:t> what kind of research methods are used and the type of results that research produces.</a:t>
            </a:r>
          </a:p>
          <a:p>
            <a:pPr marL="580500" lvl="1" indent="-342900">
              <a:spcBef>
                <a:spcPts val="600"/>
              </a:spcBef>
              <a:spcAft>
                <a:spcPts val="600"/>
              </a:spcAft>
            </a:pPr>
            <a:r>
              <a:rPr lang="en-US" sz="1800" dirty="0" smtClean="0">
                <a:latin typeface="Calibri" panose="020F0502020204030204" pitchFamily="34" charset="0"/>
              </a:rPr>
              <a:t>To find out </a:t>
            </a:r>
            <a:r>
              <a:rPr lang="en-US" sz="1800" dirty="0">
                <a:latin typeface="Calibri" panose="020F0502020204030204" pitchFamily="34" charset="0"/>
              </a:rPr>
              <a:t>h</a:t>
            </a:r>
            <a:r>
              <a:rPr lang="en-US" sz="1800" dirty="0" smtClean="0">
                <a:latin typeface="Calibri" panose="020F0502020204030204" pitchFamily="34" charset="0"/>
              </a:rPr>
              <a:t>ow to present and disseminate your results. How to write a research paper in another field; what you should elaborate in the paper and what is taken for granted in the field, writing style ....</a:t>
            </a:r>
          </a:p>
          <a:p>
            <a:pPr lvl="1" indent="0">
              <a:spcBef>
                <a:spcPts val="600"/>
              </a:spcBef>
              <a:spcAft>
                <a:spcPts val="600"/>
              </a:spcAft>
              <a:buNone/>
            </a:pPr>
            <a:r>
              <a:rPr lang="en-US" sz="1800" dirty="0" smtClean="0">
                <a:latin typeface="Calibri" panose="020F0502020204030204" pitchFamily="34" charset="0"/>
                <a:sym typeface="Wingdings"/>
              </a:rPr>
              <a:t> Interdisciplinary collaboration is useful: you most likely don’t have enough expertise in both fields. </a:t>
            </a:r>
            <a:endParaRPr lang="en-US" sz="1800" dirty="0" smtClean="0">
              <a:latin typeface="Calibri" panose="020F0502020204030204" pitchFamily="34" charset="0"/>
            </a:endParaRPr>
          </a:p>
        </p:txBody>
      </p:sp>
      <p:sp>
        <p:nvSpPr>
          <p:cNvPr id="4" name="Date Placeholder 3"/>
          <p:cNvSpPr>
            <a:spLocks noGrp="1"/>
          </p:cNvSpPr>
          <p:nvPr>
            <p:ph type="dt" sz="half" idx="15"/>
          </p:nvPr>
        </p:nvSpPr>
        <p:spPr/>
        <p:txBody>
          <a:bodyPr/>
          <a:lstStyle/>
          <a:p>
            <a:pPr>
              <a:defRPr/>
            </a:pPr>
            <a:fld id="{24CBB682-87B2-4236-AF78-B49807E7713E}" type="datetime1">
              <a:rPr lang="fi-FI" smtClean="0"/>
              <a:t>7.3.2018</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21</a:t>
            </a:fld>
            <a:endParaRPr lang="fi-FI"/>
          </a:p>
        </p:txBody>
      </p:sp>
    </p:spTree>
    <p:extLst>
      <p:ext uri="{BB962C8B-B14F-4D97-AF65-F5344CB8AC3E}">
        <p14:creationId xmlns:p14="http://schemas.microsoft.com/office/powerpoint/2010/main" val="351470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673" y="3937620"/>
            <a:ext cx="8207375" cy="576064"/>
          </a:xfrm>
        </p:spPr>
        <p:txBody>
          <a:bodyPr>
            <a:noAutofit/>
          </a:bodyPr>
          <a:lstStyle/>
          <a:p>
            <a:r>
              <a:rPr lang="en-US" sz="1400" b="0" dirty="0" err="1"/>
              <a:t>Jawitz</a:t>
            </a:r>
            <a:r>
              <a:rPr lang="en-US" sz="1400" b="0" dirty="0"/>
              <a:t>, J. &amp; Case, J. 2009. Communicating your findings in engineering education: the value of making your theoretical perspective explicit. European Journal of Engineering Education. 34(2), 149-154. (Table from p. 151)</a:t>
            </a:r>
          </a:p>
        </p:txBody>
      </p:sp>
      <p:graphicFrame>
        <p:nvGraphicFramePr>
          <p:cNvPr id="9" name="Table 8"/>
          <p:cNvGraphicFramePr>
            <a:graphicFrameLocks noGrp="1"/>
          </p:cNvGraphicFramePr>
          <p:nvPr>
            <p:extLst>
              <p:ext uri="{D42A27DB-BD31-4B8C-83A1-F6EECF244321}">
                <p14:modId xmlns:p14="http://schemas.microsoft.com/office/powerpoint/2010/main" val="1442843516"/>
              </p:ext>
            </p:extLst>
          </p:nvPr>
        </p:nvGraphicFramePr>
        <p:xfrm>
          <a:off x="175730" y="841276"/>
          <a:ext cx="8762584" cy="2890240"/>
        </p:xfrm>
        <a:graphic>
          <a:graphicData uri="http://schemas.openxmlformats.org/drawingml/2006/table">
            <a:tbl>
              <a:tblPr firstRow="1" bandRow="1">
                <a:tableStyleId>{5C22544A-7EE6-4342-B048-85BDC9FD1C3A}</a:tableStyleId>
              </a:tblPr>
              <a:tblGrid>
                <a:gridCol w="216402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031652">
                  <a:extLst>
                    <a:ext uri="{9D8B030D-6E8A-4147-A177-3AD203B41FA5}">
                      <a16:colId xmlns:a16="http://schemas.microsoft.com/office/drawing/2014/main" val="20002"/>
                    </a:ext>
                  </a:extLst>
                </a:gridCol>
                <a:gridCol w="2190646">
                  <a:extLst>
                    <a:ext uri="{9D8B030D-6E8A-4147-A177-3AD203B41FA5}">
                      <a16:colId xmlns:a16="http://schemas.microsoft.com/office/drawing/2014/main" val="20003"/>
                    </a:ext>
                  </a:extLst>
                </a:gridCol>
              </a:tblGrid>
              <a:tr h="383174">
                <a:tc>
                  <a:txBody>
                    <a:bodyPr/>
                    <a:lstStyle/>
                    <a:p>
                      <a:pPr algn="l" fontAlgn="t"/>
                      <a:r>
                        <a:rPr lang="en-US" sz="1500" u="none" strike="noStrike" dirty="0">
                          <a:solidFill>
                            <a:schemeClr val="tx1"/>
                          </a:solidFill>
                          <a:effectLst/>
                        </a:rPr>
                        <a:t> </a:t>
                      </a:r>
                      <a:endParaRPr lang="en-US" sz="1500" b="1" i="0" u="none" strike="noStrike" dirty="0">
                        <a:solidFill>
                          <a:schemeClr val="tx1"/>
                        </a:solidFill>
                        <a:effectLst/>
                        <a:latin typeface="Arial"/>
                      </a:endParaRPr>
                    </a:p>
                  </a:txBody>
                  <a:tcPr marL="12700" marR="12700" marT="10583" marB="0"/>
                </a:tc>
                <a:tc>
                  <a:txBody>
                    <a:bodyPr/>
                    <a:lstStyle/>
                    <a:p>
                      <a:pPr algn="l" fontAlgn="ctr"/>
                      <a:r>
                        <a:rPr lang="en-US" sz="1500" u="none" strike="noStrike" dirty="0">
                          <a:solidFill>
                            <a:schemeClr val="tx1"/>
                          </a:solidFill>
                          <a:effectLst/>
                        </a:rPr>
                        <a:t>Positivism</a:t>
                      </a:r>
                      <a:endParaRPr lang="en-US" sz="1500" b="1" i="0" u="none" strike="noStrike" dirty="0">
                        <a:solidFill>
                          <a:schemeClr val="tx1"/>
                        </a:solidFill>
                        <a:effectLst/>
                        <a:latin typeface="Calibri"/>
                      </a:endParaRPr>
                    </a:p>
                  </a:txBody>
                  <a:tcPr marL="12700" marR="12700" marT="10583" marB="0" anchor="ctr"/>
                </a:tc>
                <a:tc>
                  <a:txBody>
                    <a:bodyPr/>
                    <a:lstStyle/>
                    <a:p>
                      <a:pPr algn="l" fontAlgn="ctr"/>
                      <a:r>
                        <a:rPr lang="en-US" sz="1500" u="none" strike="noStrike" dirty="0">
                          <a:solidFill>
                            <a:schemeClr val="tx1"/>
                          </a:solidFill>
                          <a:effectLst/>
                        </a:rPr>
                        <a:t>Constructivism</a:t>
                      </a:r>
                      <a:endParaRPr lang="en-US" sz="1500" b="1" i="0" u="none" strike="noStrike" dirty="0">
                        <a:solidFill>
                          <a:schemeClr val="tx1"/>
                        </a:solidFill>
                        <a:effectLst/>
                        <a:latin typeface="Calibri"/>
                      </a:endParaRPr>
                    </a:p>
                  </a:txBody>
                  <a:tcPr marL="12700" marR="12700" marT="10583" marB="0" anchor="ctr"/>
                </a:tc>
                <a:tc>
                  <a:txBody>
                    <a:bodyPr/>
                    <a:lstStyle/>
                    <a:p>
                      <a:pPr algn="l" fontAlgn="ctr"/>
                      <a:r>
                        <a:rPr lang="en-US" sz="1500" u="none" strike="noStrike" dirty="0">
                          <a:solidFill>
                            <a:schemeClr val="tx1"/>
                          </a:solidFill>
                          <a:effectLst/>
                        </a:rPr>
                        <a:t>Critical inquiry</a:t>
                      </a:r>
                      <a:endParaRPr lang="en-US" sz="1500" b="1" i="0" u="none" strike="noStrike" dirty="0">
                        <a:solidFill>
                          <a:schemeClr val="tx1"/>
                        </a:solidFill>
                        <a:effectLst/>
                        <a:latin typeface="Calibri"/>
                      </a:endParaRPr>
                    </a:p>
                  </a:txBody>
                  <a:tcPr marL="12700" marR="12700" marT="10583" marB="0" anchor="ctr"/>
                </a:tc>
                <a:extLst>
                  <a:ext uri="{0D108BD9-81ED-4DB2-BD59-A6C34878D82A}">
                    <a16:rowId xmlns:a16="http://schemas.microsoft.com/office/drawing/2014/main" val="10000"/>
                  </a:ext>
                </a:extLst>
              </a:tr>
              <a:tr h="580010">
                <a:tc>
                  <a:txBody>
                    <a:bodyPr/>
                    <a:lstStyle/>
                    <a:p>
                      <a:pPr algn="l" fontAlgn="ctr"/>
                      <a:r>
                        <a:rPr lang="en-US" sz="1500" b="1" u="none" strike="noStrike" dirty="0">
                          <a:effectLst/>
                        </a:rPr>
                        <a:t>Aim of the research</a:t>
                      </a:r>
                      <a:endParaRPr lang="en-US" sz="1500" b="1" i="0" u="none" strike="noStrike" dirty="0">
                        <a:solidFill>
                          <a:srgbClr val="000000"/>
                        </a:solidFill>
                        <a:effectLst/>
                        <a:latin typeface="Calibri"/>
                      </a:endParaRPr>
                    </a:p>
                  </a:txBody>
                  <a:tcPr marL="12700" marR="12700" marT="10583" marB="0" anchor="ctr"/>
                </a:tc>
                <a:tc>
                  <a:txBody>
                    <a:bodyPr/>
                    <a:lstStyle/>
                    <a:p>
                      <a:pPr algn="l" fontAlgn="ctr"/>
                      <a:r>
                        <a:rPr lang="en-US" sz="1500" u="none" strike="noStrike" dirty="0">
                          <a:effectLst/>
                        </a:rPr>
                        <a:t>Establish facts and laws</a:t>
                      </a:r>
                      <a:endParaRPr lang="en-US" sz="1500" b="0" i="0" u="none" strike="noStrike" dirty="0">
                        <a:solidFill>
                          <a:srgbClr val="000000"/>
                        </a:solidFill>
                        <a:effectLst/>
                        <a:latin typeface="Calibri"/>
                      </a:endParaRPr>
                    </a:p>
                  </a:txBody>
                  <a:tcPr marL="12700" marR="12700" marT="10583" marB="0" anchor="ctr"/>
                </a:tc>
                <a:tc>
                  <a:txBody>
                    <a:bodyPr/>
                    <a:lstStyle/>
                    <a:p>
                      <a:pPr algn="l" fontAlgn="ctr"/>
                      <a:r>
                        <a:rPr lang="en-US" sz="1500" u="none" strike="noStrike" dirty="0">
                          <a:effectLst/>
                        </a:rPr>
                        <a:t>Develop useful interpretations</a:t>
                      </a:r>
                      <a:endParaRPr lang="en-US" sz="1500" b="0" i="0" u="none" strike="noStrike" dirty="0">
                        <a:solidFill>
                          <a:srgbClr val="000000"/>
                        </a:solidFill>
                        <a:effectLst/>
                        <a:latin typeface="Calibri"/>
                      </a:endParaRPr>
                    </a:p>
                  </a:txBody>
                  <a:tcPr marL="12700" marR="12700" marT="10583" marB="0" anchor="ctr"/>
                </a:tc>
                <a:tc>
                  <a:txBody>
                    <a:bodyPr/>
                    <a:lstStyle/>
                    <a:p>
                      <a:pPr algn="l" fontAlgn="ctr"/>
                      <a:r>
                        <a:rPr lang="en-US" sz="1500" u="none" strike="noStrike">
                          <a:effectLst/>
                        </a:rPr>
                        <a:t>Achieve social change</a:t>
                      </a:r>
                      <a:endParaRPr lang="en-US" sz="1500" b="0" i="0" u="none" strike="noStrike">
                        <a:solidFill>
                          <a:srgbClr val="000000"/>
                        </a:solidFill>
                        <a:effectLst/>
                        <a:latin typeface="Calibri"/>
                      </a:endParaRPr>
                    </a:p>
                  </a:txBody>
                  <a:tcPr marL="12700" marR="12700" marT="10583" marB="0" anchor="ctr"/>
                </a:tc>
                <a:extLst>
                  <a:ext uri="{0D108BD9-81ED-4DB2-BD59-A6C34878D82A}">
                    <a16:rowId xmlns:a16="http://schemas.microsoft.com/office/drawing/2014/main" val="10001"/>
                  </a:ext>
                </a:extLst>
              </a:tr>
              <a:tr h="467783">
                <a:tc>
                  <a:txBody>
                    <a:bodyPr/>
                    <a:lstStyle/>
                    <a:p>
                      <a:pPr algn="l" fontAlgn="ctr"/>
                      <a:r>
                        <a:rPr lang="en-US" sz="1500" b="1" u="none" strike="noStrike" dirty="0">
                          <a:effectLst/>
                        </a:rPr>
                        <a:t>Research is guided by</a:t>
                      </a:r>
                      <a:endParaRPr lang="en-US" sz="1500" b="1" i="0" u="none" strike="noStrike" dirty="0">
                        <a:solidFill>
                          <a:srgbClr val="000000"/>
                        </a:solidFill>
                        <a:effectLst/>
                        <a:latin typeface="Calibri"/>
                      </a:endParaRPr>
                    </a:p>
                  </a:txBody>
                  <a:tcPr marL="12700" marR="12700" marT="10583" marB="0" anchor="ctr"/>
                </a:tc>
                <a:tc>
                  <a:txBody>
                    <a:bodyPr/>
                    <a:lstStyle/>
                    <a:p>
                      <a:pPr algn="l" fontAlgn="ctr"/>
                      <a:r>
                        <a:rPr lang="en-US" sz="1500" u="none" strike="noStrike" dirty="0">
                          <a:effectLst/>
                        </a:rPr>
                        <a:t>Testable hypotheses</a:t>
                      </a:r>
                      <a:endParaRPr lang="en-US" sz="1500" b="0" i="0" u="none" strike="noStrike" dirty="0">
                        <a:solidFill>
                          <a:srgbClr val="000000"/>
                        </a:solidFill>
                        <a:effectLst/>
                        <a:latin typeface="Calibri"/>
                      </a:endParaRPr>
                    </a:p>
                  </a:txBody>
                  <a:tcPr marL="12700" marR="12700" marT="10583" marB="0" anchor="ctr"/>
                </a:tc>
                <a:tc>
                  <a:txBody>
                    <a:bodyPr/>
                    <a:lstStyle/>
                    <a:p>
                      <a:pPr algn="l" fontAlgn="ctr"/>
                      <a:r>
                        <a:rPr lang="en-US" sz="1500" u="none" strike="noStrike" dirty="0">
                          <a:effectLst/>
                        </a:rPr>
                        <a:t>Research questions</a:t>
                      </a:r>
                      <a:endParaRPr lang="en-US" sz="1500" b="0" i="0" u="none" strike="noStrike" dirty="0">
                        <a:solidFill>
                          <a:srgbClr val="000000"/>
                        </a:solidFill>
                        <a:effectLst/>
                        <a:latin typeface="Calibri"/>
                      </a:endParaRPr>
                    </a:p>
                  </a:txBody>
                  <a:tcPr marL="12700" marR="12700" marT="10583" marB="0" anchor="ctr"/>
                </a:tc>
                <a:tc>
                  <a:txBody>
                    <a:bodyPr/>
                    <a:lstStyle/>
                    <a:p>
                      <a:pPr algn="l" fontAlgn="ctr"/>
                      <a:r>
                        <a:rPr lang="en-US" sz="1500" u="none" strike="noStrike" dirty="0">
                          <a:effectLst/>
                        </a:rPr>
                        <a:t>Social problems</a:t>
                      </a:r>
                      <a:endParaRPr lang="en-US" sz="1500" b="0" i="0" u="none" strike="noStrike" dirty="0">
                        <a:solidFill>
                          <a:srgbClr val="000000"/>
                        </a:solidFill>
                        <a:effectLst/>
                        <a:latin typeface="Calibri"/>
                      </a:endParaRPr>
                    </a:p>
                  </a:txBody>
                  <a:tcPr marL="12700" marR="12700" marT="10583" marB="0" anchor="ctr"/>
                </a:tc>
                <a:extLst>
                  <a:ext uri="{0D108BD9-81ED-4DB2-BD59-A6C34878D82A}">
                    <a16:rowId xmlns:a16="http://schemas.microsoft.com/office/drawing/2014/main" val="10002"/>
                  </a:ext>
                </a:extLst>
              </a:tr>
              <a:tr h="580010">
                <a:tc>
                  <a:txBody>
                    <a:bodyPr/>
                    <a:lstStyle/>
                    <a:p>
                      <a:pPr algn="l" fontAlgn="ctr"/>
                      <a:r>
                        <a:rPr lang="en-US" sz="1500" b="1" u="none" strike="noStrike" dirty="0">
                          <a:effectLst/>
                        </a:rPr>
                        <a:t>Role of researcher</a:t>
                      </a:r>
                      <a:endParaRPr lang="en-US" sz="1500" b="1" i="0" u="none" strike="noStrike" dirty="0">
                        <a:solidFill>
                          <a:srgbClr val="000000"/>
                        </a:solidFill>
                        <a:effectLst/>
                        <a:latin typeface="Calibri"/>
                      </a:endParaRPr>
                    </a:p>
                  </a:txBody>
                  <a:tcPr marL="12700" marR="12700" marT="10583" marB="0" anchor="ctr"/>
                </a:tc>
                <a:tc>
                  <a:txBody>
                    <a:bodyPr/>
                    <a:lstStyle/>
                    <a:p>
                      <a:pPr algn="l" fontAlgn="ctr"/>
                      <a:r>
                        <a:rPr lang="en-US" sz="1500" u="none" strike="noStrike" dirty="0">
                          <a:effectLst/>
                        </a:rPr>
                        <a:t>Objective observer</a:t>
                      </a:r>
                      <a:endParaRPr lang="en-US" sz="1500" b="0" i="0" u="none" strike="noStrike" dirty="0">
                        <a:solidFill>
                          <a:srgbClr val="000000"/>
                        </a:solidFill>
                        <a:effectLst/>
                        <a:latin typeface="Calibri"/>
                      </a:endParaRPr>
                    </a:p>
                  </a:txBody>
                  <a:tcPr marL="12700" marR="12700" marT="10583" marB="0" anchor="ctr"/>
                </a:tc>
                <a:tc>
                  <a:txBody>
                    <a:bodyPr/>
                    <a:lstStyle/>
                    <a:p>
                      <a:pPr algn="l" fontAlgn="ctr"/>
                      <a:r>
                        <a:rPr lang="en-US" sz="1500" u="none" strike="noStrike" dirty="0">
                          <a:effectLst/>
                        </a:rPr>
                        <a:t>Constructer of interpretations</a:t>
                      </a:r>
                      <a:endParaRPr lang="en-US" sz="1500" b="0" i="0" u="none" strike="noStrike" dirty="0">
                        <a:solidFill>
                          <a:srgbClr val="000000"/>
                        </a:solidFill>
                        <a:effectLst/>
                        <a:latin typeface="Calibri"/>
                      </a:endParaRPr>
                    </a:p>
                  </a:txBody>
                  <a:tcPr marL="12700" marR="12700" marT="10583" marB="0" anchor="ctr"/>
                </a:tc>
                <a:tc>
                  <a:txBody>
                    <a:bodyPr/>
                    <a:lstStyle/>
                    <a:p>
                      <a:pPr algn="l" fontAlgn="ctr"/>
                      <a:r>
                        <a:rPr lang="en-US" sz="1500" u="none" strike="noStrike" dirty="0">
                          <a:effectLst/>
                        </a:rPr>
                        <a:t>Change agent</a:t>
                      </a:r>
                      <a:endParaRPr lang="en-US" sz="1500" b="0" i="0" u="none" strike="noStrike" dirty="0">
                        <a:solidFill>
                          <a:srgbClr val="000000"/>
                        </a:solidFill>
                        <a:effectLst/>
                        <a:latin typeface="Calibri"/>
                      </a:endParaRPr>
                    </a:p>
                  </a:txBody>
                  <a:tcPr marL="12700" marR="12700" marT="10583" marB="0" anchor="ctr"/>
                </a:tc>
                <a:extLst>
                  <a:ext uri="{0D108BD9-81ED-4DB2-BD59-A6C34878D82A}">
                    <a16:rowId xmlns:a16="http://schemas.microsoft.com/office/drawing/2014/main" val="10003"/>
                  </a:ext>
                </a:extLst>
              </a:tr>
              <a:tr h="580010">
                <a:tc>
                  <a:txBody>
                    <a:bodyPr/>
                    <a:lstStyle/>
                    <a:p>
                      <a:pPr algn="l" fontAlgn="ctr"/>
                      <a:r>
                        <a:rPr lang="en-US" sz="1500" b="1" i="0" u="none" strike="noStrike" dirty="0" smtClean="0">
                          <a:solidFill>
                            <a:srgbClr val="000000"/>
                          </a:solidFill>
                          <a:effectLst/>
                          <a:latin typeface="Calibri"/>
                        </a:rPr>
                        <a:t>Example RQ</a:t>
                      </a:r>
                      <a:endParaRPr lang="en-US" sz="1500" b="1" i="0" u="none" strike="noStrike" dirty="0">
                        <a:solidFill>
                          <a:srgbClr val="000000"/>
                        </a:solidFill>
                        <a:effectLst/>
                        <a:latin typeface="Calibri"/>
                      </a:endParaRPr>
                    </a:p>
                  </a:txBody>
                  <a:tcPr marL="12700" marR="12700" marT="10583"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dirty="0" smtClean="0"/>
                        <a:t>What factors influence study success in engineering education?</a:t>
                      </a:r>
                    </a:p>
                    <a:p>
                      <a:pPr algn="l" fontAlgn="ctr"/>
                      <a:endParaRPr lang="en-US" sz="1500" b="0" i="0" u="none" strike="noStrike" dirty="0">
                        <a:solidFill>
                          <a:srgbClr val="000000"/>
                        </a:solidFill>
                        <a:effectLst/>
                        <a:latin typeface="Calibri"/>
                      </a:endParaRPr>
                    </a:p>
                  </a:txBody>
                  <a:tcPr marL="12700" marR="12700" marT="10583" marB="0" anchor="ctr"/>
                </a:tc>
                <a:tc>
                  <a:txBody>
                    <a:bodyPr/>
                    <a:lstStyle/>
                    <a:p>
                      <a:pPr algn="l" fontAlgn="ctr"/>
                      <a:r>
                        <a:rPr lang="en-US" sz="1400" dirty="0" smtClean="0"/>
                        <a:t>How do students use lectures and tutorials in their learning?</a:t>
                      </a:r>
                      <a:endParaRPr lang="en-US" sz="1500" b="0" i="0" u="none" strike="noStrike" dirty="0">
                        <a:solidFill>
                          <a:srgbClr val="000000"/>
                        </a:solidFill>
                        <a:effectLst/>
                        <a:latin typeface="Calibri"/>
                      </a:endParaRPr>
                    </a:p>
                  </a:txBody>
                  <a:tcPr marL="12700" marR="12700" marT="10583"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dirty="0" smtClean="0"/>
                        <a:t>Does the institutional culture result in different groups of students feeling at home or alienated ?</a:t>
                      </a:r>
                    </a:p>
                  </a:txBody>
                  <a:tcPr marL="12700" marR="12700" marT="10583" marB="0" anchor="ctr"/>
                </a:tc>
                <a:extLst>
                  <a:ext uri="{0D108BD9-81ED-4DB2-BD59-A6C34878D82A}">
                    <a16:rowId xmlns:a16="http://schemas.microsoft.com/office/drawing/2014/main" val="10004"/>
                  </a:ext>
                </a:extLst>
              </a:tr>
            </a:tbl>
          </a:graphicData>
        </a:graphic>
      </p:graphicFrame>
      <p:sp>
        <p:nvSpPr>
          <p:cNvPr id="10" name="Title 1"/>
          <p:cNvSpPr txBox="1">
            <a:spLocks/>
          </p:cNvSpPr>
          <p:nvPr/>
        </p:nvSpPr>
        <p:spPr>
          <a:xfrm>
            <a:off x="201673" y="176444"/>
            <a:ext cx="8736641" cy="808848"/>
          </a:xfrm>
          <a:prstGeom prst="rect">
            <a:avLst/>
          </a:prstGeom>
        </p:spPr>
        <p:txBody>
          <a:bodyPr lIns="0" tIns="0" rIns="0" bIns="0" anchor="t" anchorCtr="0">
            <a:noAutofit/>
          </a:bodyPr>
          <a:lstStyle>
            <a:lvl1pPr algn="l" defTabSz="457200" rtl="0" eaLnBrk="1" fontAlgn="base" hangingPunct="1">
              <a:lnSpc>
                <a:spcPct val="85000"/>
              </a:lnSpc>
              <a:spcBef>
                <a:spcPct val="0"/>
              </a:spcBef>
              <a:spcAft>
                <a:spcPct val="0"/>
              </a:spcAft>
              <a:defRPr sz="3600" b="1" kern="1200" spc="-100">
                <a:solidFill>
                  <a:srgbClr val="0065BD"/>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r>
              <a:rPr lang="en-US" sz="2300" dirty="0" smtClean="0"/>
              <a:t>Examples of research paradigms in engineering education research</a:t>
            </a:r>
            <a:endParaRPr lang="en-US" sz="2300" dirty="0"/>
          </a:p>
        </p:txBody>
      </p:sp>
      <p:sp>
        <p:nvSpPr>
          <p:cNvPr id="3" name="TextBox 2"/>
          <p:cNvSpPr txBox="1"/>
          <p:nvPr/>
        </p:nvSpPr>
        <p:spPr>
          <a:xfrm>
            <a:off x="2231498" y="4906663"/>
            <a:ext cx="6706816" cy="923330"/>
          </a:xfrm>
          <a:prstGeom prst="rect">
            <a:avLst/>
          </a:prstGeom>
          <a:noFill/>
        </p:spPr>
        <p:txBody>
          <a:bodyPr wrap="square" lIns="0" tIns="0" rIns="0" bIns="0" rtlCol="0">
            <a:spAutoFit/>
          </a:bodyPr>
          <a:lstStyle/>
          <a:p>
            <a:r>
              <a:rPr lang="en-US" sz="1200" dirty="0" smtClean="0"/>
              <a:t>For further reading: </a:t>
            </a:r>
          </a:p>
          <a:p>
            <a:r>
              <a:rPr lang="en-US" sz="1200" dirty="0" smtClean="0"/>
              <a:t>Pears</a:t>
            </a:r>
            <a:r>
              <a:rPr lang="en-US" sz="1200" dirty="0"/>
              <a:t>, A., </a:t>
            </a:r>
            <a:r>
              <a:rPr lang="en-US" sz="1200" dirty="0" err="1"/>
              <a:t>Thota</a:t>
            </a:r>
            <a:r>
              <a:rPr lang="en-US" sz="1200" dirty="0"/>
              <a:t>, N., Kinnunen, P. &amp; Berglund, A. (2012). Harnessing Theory in the Service of Engineering Education Research. </a:t>
            </a:r>
            <a:r>
              <a:rPr lang="en-GB" sz="1200" dirty="0"/>
              <a:t>Proc. 42nd ASEE/IEEE Frontiers in Education Conference</a:t>
            </a:r>
            <a:r>
              <a:rPr lang="en-US" sz="1200" dirty="0"/>
              <a:t>. October 3-6, 2012, Seattle, Washington, USA. </a:t>
            </a:r>
            <a:r>
              <a:rPr lang="en-GB" sz="1200" dirty="0"/>
              <a:t>391</a:t>
            </a:r>
            <a:r>
              <a:rPr lang="en-US" sz="1200" dirty="0"/>
              <a:t>–</a:t>
            </a:r>
            <a:r>
              <a:rPr lang="en-GB" sz="1200" dirty="0"/>
              <a:t>395.</a:t>
            </a:r>
            <a:endParaRPr lang="fi-FI" sz="1200" dirty="0"/>
          </a:p>
          <a:p>
            <a:endParaRPr lang="en-US" sz="1200" b="1" dirty="0"/>
          </a:p>
        </p:txBody>
      </p:sp>
    </p:spTree>
    <p:extLst>
      <p:ext uri="{BB962C8B-B14F-4D97-AF65-F5344CB8AC3E}">
        <p14:creationId xmlns:p14="http://schemas.microsoft.com/office/powerpoint/2010/main" val="2250810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8312" y="1418400"/>
            <a:ext cx="8208000" cy="1871148"/>
          </a:xfrm>
        </p:spPr>
        <p:txBody>
          <a:bodyPr/>
          <a:lstStyle/>
          <a:p>
            <a:pPr algn="ctr"/>
            <a:r>
              <a:rPr lang="en-US" sz="4800" dirty="0">
                <a:latin typeface="Calibri" panose="020F0502020204030204" pitchFamily="34" charset="0"/>
              </a:rPr>
              <a:t>From developing education</a:t>
            </a:r>
            <a:br>
              <a:rPr lang="en-US" sz="4800" dirty="0">
                <a:latin typeface="Calibri" panose="020F0502020204030204" pitchFamily="34" charset="0"/>
              </a:rPr>
            </a:br>
            <a:r>
              <a:rPr lang="en-US" sz="4800" dirty="0">
                <a:latin typeface="Calibri" panose="020F0502020204030204" pitchFamily="34" charset="0"/>
              </a:rPr>
              <a:t>towards research in education</a:t>
            </a:r>
          </a:p>
        </p:txBody>
      </p:sp>
      <p:sp>
        <p:nvSpPr>
          <p:cNvPr id="7" name="Subtitle 6"/>
          <p:cNvSpPr>
            <a:spLocks noGrp="1"/>
          </p:cNvSpPr>
          <p:nvPr>
            <p:ph type="subTitle" idx="1"/>
          </p:nvPr>
        </p:nvSpPr>
        <p:spPr/>
        <p:txBody>
          <a:bodyPr/>
          <a:lstStyle/>
          <a:p>
            <a:endParaRPr lang="en-US"/>
          </a:p>
        </p:txBody>
      </p:sp>
      <p:sp>
        <p:nvSpPr>
          <p:cNvPr id="4" name="Date Placeholder 3"/>
          <p:cNvSpPr>
            <a:spLocks noGrp="1"/>
          </p:cNvSpPr>
          <p:nvPr>
            <p:ph type="dt" sz="half" idx="4294967295"/>
          </p:nvPr>
        </p:nvSpPr>
        <p:spPr>
          <a:xfrm>
            <a:off x="5524500" y="5149850"/>
            <a:ext cx="3619500" cy="155575"/>
          </a:xfrm>
        </p:spPr>
        <p:txBody>
          <a:bodyPr/>
          <a:lstStyle/>
          <a:p>
            <a:pPr>
              <a:defRPr/>
            </a:pPr>
            <a:fld id="{24CBB682-87B2-4236-AF78-B49807E7713E}" type="datetime1">
              <a:rPr lang="fi-FI" smtClean="0"/>
              <a:t>7.3.2018</a:t>
            </a:fld>
            <a:endParaRPr lang="fi-FI"/>
          </a:p>
        </p:txBody>
      </p:sp>
      <p:sp>
        <p:nvSpPr>
          <p:cNvPr id="5" name="Slide Number Placeholder 4"/>
          <p:cNvSpPr>
            <a:spLocks noGrp="1"/>
          </p:cNvSpPr>
          <p:nvPr>
            <p:ph type="sldNum" sz="quarter" idx="4294967295"/>
          </p:nvPr>
        </p:nvSpPr>
        <p:spPr>
          <a:xfrm>
            <a:off x="5524500" y="5305425"/>
            <a:ext cx="3619500" cy="134938"/>
          </a:xfrm>
        </p:spPr>
        <p:txBody>
          <a:bodyPr/>
          <a:lstStyle/>
          <a:p>
            <a:pPr>
              <a:defRPr/>
            </a:pPr>
            <a:fld id="{49EFD4B7-1CC6-864B-A72A-C978B70BBA9B}" type="slidenum">
              <a:rPr lang="fi-FI" smtClean="0"/>
              <a:pPr>
                <a:defRPr/>
              </a:pPr>
              <a:t>23</a:t>
            </a:fld>
            <a:endParaRPr lang="fi-FI"/>
          </a:p>
        </p:txBody>
      </p:sp>
    </p:spTree>
    <p:extLst>
      <p:ext uri="{BB962C8B-B14F-4D97-AF65-F5344CB8AC3E}">
        <p14:creationId xmlns:p14="http://schemas.microsoft.com/office/powerpoint/2010/main" val="2754458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15567" y="157129"/>
            <a:ext cx="3059311" cy="626766"/>
          </a:xfrm>
        </p:spPr>
        <p:txBody>
          <a:bodyPr/>
          <a:lstStyle/>
          <a:p>
            <a:r>
              <a:rPr lang="en-US" sz="2800" dirty="0" smtClean="0"/>
              <a:t>Doing research</a:t>
            </a:r>
            <a:endParaRPr lang="en-US" sz="2800" dirty="0"/>
          </a:p>
        </p:txBody>
      </p:sp>
      <p:sp>
        <p:nvSpPr>
          <p:cNvPr id="4" name="Content Placeholder 3"/>
          <p:cNvSpPr>
            <a:spLocks noGrp="1"/>
          </p:cNvSpPr>
          <p:nvPr>
            <p:ph sz="quarter" idx="14"/>
          </p:nvPr>
        </p:nvSpPr>
        <p:spPr>
          <a:xfrm>
            <a:off x="4860032" y="662423"/>
            <a:ext cx="3988079" cy="4823494"/>
          </a:xfrm>
        </p:spPr>
        <p:style>
          <a:lnRef idx="1">
            <a:schemeClr val="accent1"/>
          </a:lnRef>
          <a:fillRef idx="2">
            <a:schemeClr val="accent1"/>
          </a:fillRef>
          <a:effectRef idx="1">
            <a:schemeClr val="accent1"/>
          </a:effectRef>
          <a:fontRef idx="minor">
            <a:schemeClr val="dk1"/>
          </a:fontRef>
        </p:style>
        <p:txBody>
          <a:bodyPr lIns="108000" tIns="93600" rIns="108000" bIns="93600"/>
          <a:lstStyle/>
          <a:p>
            <a:pPr marL="349200" indent="-349200">
              <a:spcAft>
                <a:spcPts val="600"/>
              </a:spcAft>
              <a:buFont typeface="+mj-lt"/>
              <a:buAutoNum type="arabicPeriod"/>
            </a:pPr>
            <a:r>
              <a:rPr lang="en-US" sz="1600" b="0" dirty="0" smtClean="0"/>
              <a:t>Define research question(s)</a:t>
            </a:r>
          </a:p>
          <a:p>
            <a:pPr marL="349200" indent="-349200">
              <a:spcAft>
                <a:spcPts val="600"/>
              </a:spcAft>
              <a:buFont typeface="+mj-lt"/>
              <a:buAutoNum type="arabicPeriod"/>
            </a:pPr>
            <a:r>
              <a:rPr lang="en-US" sz="1600" b="0" dirty="0" smtClean="0"/>
              <a:t>Do literature review/ what do we already know about the topic</a:t>
            </a:r>
          </a:p>
          <a:p>
            <a:pPr marL="349200" indent="-349200">
              <a:spcAft>
                <a:spcPts val="600"/>
              </a:spcAft>
              <a:buFont typeface="+mj-lt"/>
              <a:buAutoNum type="arabicPeriod"/>
            </a:pPr>
            <a:r>
              <a:rPr lang="en-US" sz="1600" b="0" dirty="0" smtClean="0"/>
              <a:t>Construct hypothesis based on the background work.</a:t>
            </a:r>
          </a:p>
          <a:p>
            <a:pPr marL="349200" indent="-349200">
              <a:spcAft>
                <a:spcPts val="600"/>
              </a:spcAft>
              <a:buFont typeface="+mj-lt"/>
              <a:buAutoNum type="arabicPeriod"/>
            </a:pPr>
            <a:r>
              <a:rPr lang="en-US" sz="1600" b="0" dirty="0" smtClean="0"/>
              <a:t>Empirical part: collect data</a:t>
            </a:r>
          </a:p>
          <a:p>
            <a:pPr marL="349200" indent="-349200">
              <a:spcAft>
                <a:spcPts val="600"/>
              </a:spcAft>
              <a:buFont typeface="+mj-lt"/>
              <a:buAutoNum type="arabicPeriod"/>
            </a:pPr>
            <a:r>
              <a:rPr lang="en-US" sz="1600" b="0" dirty="0"/>
              <a:t>A</a:t>
            </a:r>
            <a:r>
              <a:rPr lang="en-US" sz="1600" b="0" dirty="0" smtClean="0"/>
              <a:t>nalyze data</a:t>
            </a:r>
          </a:p>
          <a:p>
            <a:pPr marL="349200" indent="-349200">
              <a:spcAft>
                <a:spcPts val="600"/>
              </a:spcAft>
              <a:buFont typeface="+mj-lt"/>
              <a:buAutoNum type="arabicPeriod"/>
            </a:pPr>
            <a:r>
              <a:rPr lang="en-US" sz="1600" b="0" dirty="0" smtClean="0"/>
              <a:t>Interpret results, make conclusions</a:t>
            </a:r>
          </a:p>
          <a:p>
            <a:pPr marL="349200" indent="-349200">
              <a:spcAft>
                <a:spcPts val="600"/>
              </a:spcAft>
              <a:buFont typeface="+mj-lt"/>
              <a:buAutoNum type="arabicPeriod"/>
            </a:pPr>
            <a:r>
              <a:rPr lang="en-US" sz="1600" b="0" dirty="0" smtClean="0"/>
              <a:t>Distribute the results</a:t>
            </a:r>
            <a:endParaRPr lang="en-US" sz="1600" b="0" dirty="0"/>
          </a:p>
        </p:txBody>
      </p:sp>
      <p:sp>
        <p:nvSpPr>
          <p:cNvPr id="5" name="Content Placeholder 4"/>
          <p:cNvSpPr>
            <a:spLocks noGrp="1"/>
          </p:cNvSpPr>
          <p:nvPr>
            <p:ph sz="quarter" idx="18"/>
          </p:nvPr>
        </p:nvSpPr>
        <p:spPr>
          <a:xfrm>
            <a:off x="303490" y="661846"/>
            <a:ext cx="4276879" cy="4824071"/>
          </a:xfrm>
        </p:spPr>
        <p:style>
          <a:lnRef idx="1">
            <a:schemeClr val="accent6"/>
          </a:lnRef>
          <a:fillRef idx="2">
            <a:schemeClr val="accent6"/>
          </a:fillRef>
          <a:effectRef idx="1">
            <a:schemeClr val="accent6"/>
          </a:effectRef>
          <a:fontRef idx="minor">
            <a:schemeClr val="dk1"/>
          </a:fontRef>
        </p:style>
        <p:txBody>
          <a:bodyPr lIns="108000" tIns="93600" rIns="108000" bIns="93600"/>
          <a:lstStyle/>
          <a:p>
            <a:pPr marL="349200" indent="-349200">
              <a:spcAft>
                <a:spcPts val="600"/>
              </a:spcAft>
              <a:buFont typeface="+mj-lt"/>
              <a:buAutoNum type="arabicPeriod"/>
            </a:pPr>
            <a:r>
              <a:rPr lang="en-US" sz="1600" b="0" dirty="0" smtClean="0"/>
              <a:t>What worked/didn’t work last time I gave this course? Define what you want to develop in the course</a:t>
            </a:r>
          </a:p>
          <a:p>
            <a:pPr marL="349200" indent="-349200">
              <a:spcAft>
                <a:spcPts val="600"/>
              </a:spcAft>
              <a:buFont typeface="+mj-lt"/>
              <a:buAutoNum type="arabicPeriod"/>
            </a:pPr>
            <a:r>
              <a:rPr lang="en-US" sz="1600" b="0" dirty="0" smtClean="0"/>
              <a:t>What information/skill you need to obtain in order to make the needed changes?</a:t>
            </a:r>
          </a:p>
          <a:p>
            <a:pPr marL="349200" indent="-349200">
              <a:spcAft>
                <a:spcPts val="600"/>
              </a:spcAft>
              <a:buFont typeface="+mj-lt"/>
              <a:buAutoNum type="arabicPeriod"/>
            </a:pPr>
            <a:r>
              <a:rPr lang="en-US" sz="1600" b="0" dirty="0" smtClean="0"/>
              <a:t>Make a concrete plan what changes you’ll make in a course</a:t>
            </a:r>
          </a:p>
          <a:p>
            <a:pPr marL="349200" indent="-349200">
              <a:spcAft>
                <a:spcPts val="600"/>
              </a:spcAft>
              <a:buFont typeface="+mj-lt"/>
              <a:buAutoNum type="arabicPeriod"/>
            </a:pPr>
            <a:r>
              <a:rPr lang="en-US" sz="1600" b="0" dirty="0" smtClean="0"/>
              <a:t>Put the plan in action</a:t>
            </a:r>
          </a:p>
          <a:p>
            <a:pPr marL="349200" indent="-349200">
              <a:spcAft>
                <a:spcPts val="600"/>
              </a:spcAft>
              <a:buFont typeface="+mj-lt"/>
              <a:buAutoNum type="arabicPeriod"/>
            </a:pPr>
            <a:r>
              <a:rPr lang="en-US" sz="1600" b="0" dirty="0" smtClean="0"/>
              <a:t>Collect data/evidence on what kind of effects the changes have had.</a:t>
            </a:r>
          </a:p>
          <a:p>
            <a:pPr marL="349200" indent="-349200">
              <a:spcAft>
                <a:spcPts val="600"/>
              </a:spcAft>
              <a:buFont typeface="+mj-lt"/>
              <a:buAutoNum type="arabicPeriod"/>
            </a:pPr>
            <a:r>
              <a:rPr lang="en-US" sz="1600" b="0" dirty="0" smtClean="0"/>
              <a:t>Conclude which changes you’ll keep next time</a:t>
            </a:r>
          </a:p>
          <a:p>
            <a:pPr marL="349200" indent="-349200">
              <a:spcAft>
                <a:spcPts val="600"/>
              </a:spcAft>
              <a:buFont typeface="+mj-lt"/>
              <a:buAutoNum type="arabicPeriod"/>
            </a:pPr>
            <a:r>
              <a:rPr lang="en-US" sz="1600" b="0" dirty="0" smtClean="0"/>
              <a:t>Distribute good practices</a:t>
            </a:r>
          </a:p>
          <a:p>
            <a:pPr marL="349200" indent="-349200">
              <a:spcAft>
                <a:spcPts val="600"/>
              </a:spcAft>
              <a:buFont typeface="+mj-lt"/>
              <a:buAutoNum type="arabicPeriod"/>
            </a:pPr>
            <a:endParaRPr lang="en-US" sz="1600" b="0" dirty="0" smtClean="0"/>
          </a:p>
        </p:txBody>
      </p:sp>
      <p:sp>
        <p:nvSpPr>
          <p:cNvPr id="6" name="Title 2"/>
          <p:cNvSpPr txBox="1">
            <a:spLocks/>
          </p:cNvSpPr>
          <p:nvPr/>
        </p:nvSpPr>
        <p:spPr>
          <a:xfrm>
            <a:off x="323528" y="157129"/>
            <a:ext cx="4320480" cy="504717"/>
          </a:xfrm>
          <a:prstGeom prst="rect">
            <a:avLst/>
          </a:prstGeom>
        </p:spPr>
        <p:txBody>
          <a:bodyPr lIns="0" tIns="0" rIns="0" bIns="0" anchor="t" anchorCtr="0">
            <a:noAutofit/>
          </a:bodyPr>
          <a:lstStyle>
            <a:lvl1pPr algn="l" defTabSz="457200" rtl="0" eaLnBrk="1" fontAlgn="base" hangingPunct="1">
              <a:lnSpc>
                <a:spcPct val="85000"/>
              </a:lnSpc>
              <a:spcBef>
                <a:spcPct val="0"/>
              </a:spcBef>
              <a:spcAft>
                <a:spcPct val="0"/>
              </a:spcAft>
              <a:defRPr sz="3600" b="1" kern="1200" spc="-100">
                <a:solidFill>
                  <a:srgbClr val="0065BD"/>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r>
              <a:rPr lang="en-US" sz="2800" dirty="0"/>
              <a:t>D</a:t>
            </a:r>
            <a:r>
              <a:rPr lang="en-US" sz="2800" dirty="0" smtClean="0"/>
              <a:t>eveloping teaching</a:t>
            </a:r>
            <a:endParaRPr lang="en-US" sz="2800" dirty="0"/>
          </a:p>
        </p:txBody>
      </p:sp>
    </p:spTree>
    <p:extLst>
      <p:ext uri="{BB962C8B-B14F-4D97-AF65-F5344CB8AC3E}">
        <p14:creationId xmlns:p14="http://schemas.microsoft.com/office/powerpoint/2010/main" val="117892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4">
                                            <p:bg/>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1" nodeType="clickEffect">
                                  <p:stCondLst>
                                    <p:cond delay="0"/>
                                  </p:stCondLst>
                                  <p:childTnLst>
                                    <p:set>
                                      <p:cBhvr>
                                        <p:cTn id="9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1" nodeType="clickEffect">
                                  <p:stCondLst>
                                    <p:cond delay="0"/>
                                  </p:stCondLst>
                                  <p:childTnLst>
                                    <p:set>
                                      <p:cBhvr>
                                        <p:cTn id="9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4" grpId="1" build="p" animBg="1"/>
      <p:bldP spid="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68313" y="265113"/>
            <a:ext cx="8207375" cy="792187"/>
          </a:xfrm>
        </p:spPr>
        <p:txBody>
          <a:bodyPr/>
          <a:lstStyle/>
          <a:p>
            <a:r>
              <a:rPr lang="en-US" sz="2400" dirty="0" smtClean="0"/>
              <a:t>Different options to make educational research in your field part of your professional development</a:t>
            </a:r>
            <a:endParaRPr lang="en-US" sz="2400" dirty="0"/>
          </a:p>
        </p:txBody>
      </p:sp>
      <p:sp>
        <p:nvSpPr>
          <p:cNvPr id="8" name="Content Placeholder 7"/>
          <p:cNvSpPr>
            <a:spLocks noGrp="1"/>
          </p:cNvSpPr>
          <p:nvPr>
            <p:ph sz="quarter" idx="14"/>
          </p:nvPr>
        </p:nvSpPr>
        <p:spPr>
          <a:xfrm>
            <a:off x="468314" y="1105355"/>
            <a:ext cx="8207374" cy="3336083"/>
          </a:xfrm>
        </p:spPr>
        <p:txBody>
          <a:bodyPr/>
          <a:lstStyle/>
          <a:p>
            <a:pPr marL="342900" indent="-342900">
              <a:spcBef>
                <a:spcPts val="600"/>
              </a:spcBef>
              <a:spcAft>
                <a:spcPts val="600"/>
              </a:spcAft>
              <a:buFont typeface="Arial"/>
              <a:buChar char="•"/>
            </a:pPr>
            <a:r>
              <a:rPr lang="en-US" sz="2000" b="0" dirty="0" smtClean="0">
                <a:latin typeface="Calibri" panose="020F0502020204030204" pitchFamily="34" charset="0"/>
              </a:rPr>
              <a:t>Read recent educational publications in your field. E.g., math education research has a long history already so there is much to read.</a:t>
            </a:r>
          </a:p>
          <a:p>
            <a:pPr marL="342900" indent="-342900">
              <a:spcBef>
                <a:spcPts val="600"/>
              </a:spcBef>
              <a:spcAft>
                <a:spcPts val="600"/>
              </a:spcAft>
              <a:buFont typeface="Arial"/>
              <a:buChar char="•"/>
            </a:pPr>
            <a:r>
              <a:rPr lang="en-US" sz="2000" b="0" dirty="0" smtClean="0">
                <a:latin typeface="Calibri" panose="020F0502020204030204" pitchFamily="34" charset="0"/>
              </a:rPr>
              <a:t>Approach developing your own teaching with the same systematic mindset as you do when doing research in your field.</a:t>
            </a:r>
          </a:p>
          <a:p>
            <a:pPr marL="342900" indent="-342900">
              <a:spcBef>
                <a:spcPts val="600"/>
              </a:spcBef>
              <a:spcAft>
                <a:spcPts val="600"/>
              </a:spcAft>
              <a:buFont typeface="Arial"/>
              <a:buChar char="•"/>
            </a:pPr>
            <a:r>
              <a:rPr lang="en-US" sz="2000" b="0" dirty="0" smtClean="0">
                <a:latin typeface="Calibri" panose="020F0502020204030204" pitchFamily="34" charset="0"/>
              </a:rPr>
              <a:t>Attend workshops and national/international conferences on educational research in your field</a:t>
            </a:r>
          </a:p>
          <a:p>
            <a:pPr marL="580500" lvl="1" indent="-342900">
              <a:spcBef>
                <a:spcPts val="600"/>
              </a:spcBef>
              <a:spcAft>
                <a:spcPts val="600"/>
              </a:spcAft>
            </a:pPr>
            <a:r>
              <a:rPr lang="en-US" sz="1800" dirty="0" smtClean="0">
                <a:latin typeface="Calibri" panose="020F0502020204030204" pitchFamily="34" charset="0"/>
              </a:rPr>
              <a:t>Get to know other teachers/researchers in your field</a:t>
            </a:r>
          </a:p>
          <a:p>
            <a:pPr marL="580500" lvl="1" indent="-342900">
              <a:spcBef>
                <a:spcPts val="600"/>
              </a:spcBef>
              <a:spcAft>
                <a:spcPts val="600"/>
              </a:spcAft>
            </a:pPr>
            <a:r>
              <a:rPr lang="en-US" sz="1800" b="0" dirty="0" smtClean="0">
                <a:latin typeface="Calibri" panose="020F0502020204030204" pitchFamily="34" charset="0"/>
              </a:rPr>
              <a:t>Publish conference &amp; journal papers</a:t>
            </a:r>
          </a:p>
        </p:txBody>
      </p:sp>
      <p:sp>
        <p:nvSpPr>
          <p:cNvPr id="5" name="Date Placeholder 4"/>
          <p:cNvSpPr>
            <a:spLocks noGrp="1"/>
          </p:cNvSpPr>
          <p:nvPr>
            <p:ph type="dt" sz="half" idx="15"/>
          </p:nvPr>
        </p:nvSpPr>
        <p:spPr/>
        <p:txBody>
          <a:bodyPr/>
          <a:lstStyle/>
          <a:p>
            <a:pPr>
              <a:defRPr/>
            </a:pPr>
            <a:fld id="{250F29C9-51F7-4E61-B7C7-5CEFA78BD6B3}" type="datetime1">
              <a:rPr lang="fi-FI" smtClean="0"/>
              <a:t>7.3.2018</a:t>
            </a:fld>
            <a:endParaRPr lang="fi-FI"/>
          </a:p>
        </p:txBody>
      </p:sp>
      <p:sp>
        <p:nvSpPr>
          <p:cNvPr id="6" name="Slide Number Placeholder 5"/>
          <p:cNvSpPr>
            <a:spLocks noGrp="1"/>
          </p:cNvSpPr>
          <p:nvPr>
            <p:ph type="sldNum" sz="quarter" idx="17"/>
          </p:nvPr>
        </p:nvSpPr>
        <p:spPr/>
        <p:txBody>
          <a:bodyPr/>
          <a:lstStyle/>
          <a:p>
            <a:pPr>
              <a:defRPr/>
            </a:pPr>
            <a:fld id="{B545180D-9F57-224F-AD9B-D6C47196F0CD}" type="slidenum">
              <a:rPr lang="fi-FI" smtClean="0"/>
              <a:pPr>
                <a:defRPr/>
              </a:pPr>
              <a:t>25</a:t>
            </a:fld>
            <a:endParaRPr lang="fi-FI"/>
          </a:p>
        </p:txBody>
      </p:sp>
      <p:sp>
        <p:nvSpPr>
          <p:cNvPr id="9" name="Up Ribbon 8"/>
          <p:cNvSpPr/>
          <p:nvPr/>
        </p:nvSpPr>
        <p:spPr>
          <a:xfrm>
            <a:off x="323528" y="4153644"/>
            <a:ext cx="8496944" cy="1286108"/>
          </a:xfrm>
          <a:prstGeom prst="ribbon2">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rgbClr val="000000"/>
                </a:solidFill>
              </a:rPr>
              <a:t>One of your homework is about finding &amp; reading a research paper in your field – so you get to take the first step now </a:t>
            </a:r>
            <a:r>
              <a:rPr lang="en-US" dirty="0" smtClean="0">
                <a:solidFill>
                  <a:srgbClr val="000000"/>
                </a:solidFill>
                <a:sym typeface="Wingdings"/>
              </a:rPr>
              <a:t></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1905972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720179"/>
          </a:xfrm>
        </p:spPr>
        <p:txBody>
          <a:bodyPr/>
          <a:lstStyle/>
          <a:p>
            <a:r>
              <a:rPr lang="en-US" sz="3200" dirty="0" smtClean="0"/>
              <a:t>Journals</a:t>
            </a:r>
            <a:endParaRPr lang="en-US" sz="3200" dirty="0"/>
          </a:p>
        </p:txBody>
      </p:sp>
      <p:sp>
        <p:nvSpPr>
          <p:cNvPr id="3" name="Content Placeholder 2"/>
          <p:cNvSpPr>
            <a:spLocks noGrp="1"/>
          </p:cNvSpPr>
          <p:nvPr>
            <p:ph sz="quarter" idx="14"/>
          </p:nvPr>
        </p:nvSpPr>
        <p:spPr>
          <a:xfrm>
            <a:off x="468314" y="985293"/>
            <a:ext cx="8207374" cy="3816424"/>
          </a:xfrm>
        </p:spPr>
        <p:txBody>
          <a:bodyPr/>
          <a:lstStyle/>
          <a:p>
            <a:pPr marL="285750" indent="-285750">
              <a:buFont typeface="Arial"/>
              <a:buChar char="•"/>
            </a:pPr>
            <a:r>
              <a:rPr lang="en-US" sz="1600" b="0" dirty="0" smtClean="0">
                <a:latin typeface="Calibri" panose="020F0502020204030204" pitchFamily="34" charset="0"/>
              </a:rPr>
              <a:t>Journal </a:t>
            </a:r>
            <a:r>
              <a:rPr lang="en-US" sz="1600" b="0" dirty="0">
                <a:latin typeface="Calibri" panose="020F0502020204030204" pitchFamily="34" charset="0"/>
              </a:rPr>
              <a:t>of Engineering Education</a:t>
            </a:r>
          </a:p>
          <a:p>
            <a:pPr marL="285750" indent="-285750">
              <a:buFont typeface="Arial"/>
              <a:buChar char="•"/>
            </a:pPr>
            <a:r>
              <a:rPr lang="en-US" sz="1600" b="0" dirty="0" smtClean="0">
                <a:latin typeface="Calibri" panose="020F0502020204030204" pitchFamily="34" charset="0"/>
              </a:rPr>
              <a:t>European </a:t>
            </a:r>
            <a:r>
              <a:rPr lang="en-US" sz="1600" b="0" dirty="0">
                <a:latin typeface="Calibri" panose="020F0502020204030204" pitchFamily="34" charset="0"/>
              </a:rPr>
              <a:t>Journal of Engineering Education</a:t>
            </a:r>
          </a:p>
          <a:p>
            <a:pPr marL="285750" indent="-285750">
              <a:buFont typeface="Arial"/>
              <a:buChar char="•"/>
            </a:pPr>
            <a:r>
              <a:rPr lang="en-US" sz="1600" b="0" dirty="0" smtClean="0">
                <a:latin typeface="Calibri" panose="020F0502020204030204" pitchFamily="34" charset="0"/>
              </a:rPr>
              <a:t>Computer </a:t>
            </a:r>
            <a:r>
              <a:rPr lang="en-US" sz="1600" b="0" dirty="0">
                <a:latin typeface="Calibri" panose="020F0502020204030204" pitchFamily="34" charset="0"/>
              </a:rPr>
              <a:t>Science Education</a:t>
            </a:r>
          </a:p>
          <a:p>
            <a:pPr marL="285750" indent="-285750">
              <a:buFont typeface="Arial"/>
              <a:buChar char="•"/>
            </a:pPr>
            <a:r>
              <a:rPr lang="en-US" sz="1600" b="0" dirty="0" smtClean="0">
                <a:latin typeface="Calibri" panose="020F0502020204030204" pitchFamily="34" charset="0"/>
              </a:rPr>
              <a:t>ACM </a:t>
            </a:r>
            <a:r>
              <a:rPr lang="en-US" sz="1600" b="0" dirty="0">
                <a:latin typeface="Calibri" panose="020F0502020204030204" pitchFamily="34" charset="0"/>
              </a:rPr>
              <a:t>Transactions of Computing Education</a:t>
            </a:r>
          </a:p>
          <a:p>
            <a:pPr marL="285750" indent="-285750">
              <a:buFont typeface="Arial"/>
              <a:buChar char="•"/>
            </a:pPr>
            <a:r>
              <a:rPr lang="en-US" sz="1600" b="0" dirty="0" smtClean="0">
                <a:latin typeface="Calibri" panose="020F0502020204030204" pitchFamily="34" charset="0"/>
              </a:rPr>
              <a:t>IEEE </a:t>
            </a:r>
            <a:r>
              <a:rPr lang="en-US" sz="1600" b="0" dirty="0">
                <a:latin typeface="Calibri" panose="020F0502020204030204" pitchFamily="34" charset="0"/>
              </a:rPr>
              <a:t>Transactions on Education</a:t>
            </a:r>
          </a:p>
          <a:p>
            <a:pPr marL="285750" indent="-285750">
              <a:buFont typeface="Arial"/>
              <a:buChar char="•"/>
            </a:pPr>
            <a:r>
              <a:rPr lang="en-US" sz="1600" b="0" dirty="0" smtClean="0">
                <a:latin typeface="Calibri" panose="020F0502020204030204" pitchFamily="34" charset="0"/>
              </a:rPr>
              <a:t>IEEE </a:t>
            </a:r>
            <a:r>
              <a:rPr lang="en-US" sz="1600" b="0" dirty="0">
                <a:latin typeface="Calibri" panose="020F0502020204030204" pitchFamily="34" charset="0"/>
              </a:rPr>
              <a:t>Transactions of Learning Technologies</a:t>
            </a:r>
          </a:p>
          <a:p>
            <a:pPr marL="285750" indent="-285750">
              <a:buFont typeface="Arial"/>
              <a:buChar char="•"/>
            </a:pPr>
            <a:r>
              <a:rPr lang="en-US" sz="1600" b="0" dirty="0" smtClean="0">
                <a:latin typeface="Calibri" panose="020F0502020204030204" pitchFamily="34" charset="0"/>
              </a:rPr>
              <a:t>Computers </a:t>
            </a:r>
            <a:r>
              <a:rPr lang="en-US" sz="1600" b="0" dirty="0">
                <a:latin typeface="Calibri" panose="020F0502020204030204" pitchFamily="34" charset="0"/>
              </a:rPr>
              <a:t>&amp; Education</a:t>
            </a:r>
          </a:p>
          <a:p>
            <a:pPr marL="285750" indent="-285750">
              <a:buFont typeface="Arial"/>
              <a:buChar char="•"/>
            </a:pPr>
            <a:r>
              <a:rPr lang="en-US" sz="1600" b="0" dirty="0" smtClean="0">
                <a:latin typeface="Calibri" panose="020F0502020204030204" pitchFamily="34" charset="0"/>
              </a:rPr>
              <a:t>British </a:t>
            </a:r>
            <a:r>
              <a:rPr lang="en-US" sz="1600" b="0" dirty="0">
                <a:latin typeface="Calibri" panose="020F0502020204030204" pitchFamily="34" charset="0"/>
              </a:rPr>
              <a:t>Journal of Educational Technology</a:t>
            </a:r>
          </a:p>
          <a:p>
            <a:pPr marL="285750" indent="-285750">
              <a:buFont typeface="Arial"/>
              <a:buChar char="•"/>
            </a:pPr>
            <a:r>
              <a:rPr lang="en-US" sz="1600" b="0" dirty="0" smtClean="0">
                <a:latin typeface="Calibri" panose="020F0502020204030204" pitchFamily="34" charset="0"/>
              </a:rPr>
              <a:t>Journal </a:t>
            </a:r>
            <a:r>
              <a:rPr lang="en-US" sz="1600" b="0" dirty="0">
                <a:latin typeface="Calibri" panose="020F0502020204030204" pitchFamily="34" charset="0"/>
              </a:rPr>
              <a:t>of Chemical Education</a:t>
            </a:r>
          </a:p>
          <a:p>
            <a:pPr marL="285750" indent="-285750">
              <a:buFont typeface="Arial"/>
              <a:buChar char="•"/>
            </a:pPr>
            <a:r>
              <a:rPr lang="en-US" sz="1600" b="0" dirty="0" smtClean="0">
                <a:latin typeface="Calibri" panose="020F0502020204030204" pitchFamily="34" charset="0"/>
              </a:rPr>
              <a:t>Chemistry </a:t>
            </a:r>
            <a:r>
              <a:rPr lang="en-US" sz="1600" b="0" dirty="0">
                <a:latin typeface="Calibri" panose="020F0502020204030204" pitchFamily="34" charset="0"/>
              </a:rPr>
              <a:t>Education Research and Practice</a:t>
            </a:r>
          </a:p>
          <a:p>
            <a:pPr marL="285750" indent="-285750">
              <a:buFont typeface="Arial"/>
              <a:buChar char="•"/>
            </a:pPr>
            <a:r>
              <a:rPr lang="en-US" sz="1600" b="0" dirty="0" smtClean="0">
                <a:latin typeface="Calibri" panose="020F0502020204030204" pitchFamily="34" charset="0"/>
              </a:rPr>
              <a:t>Journal </a:t>
            </a:r>
            <a:r>
              <a:rPr lang="en-US" sz="1600" b="0" dirty="0">
                <a:latin typeface="Calibri" panose="020F0502020204030204" pitchFamily="34" charset="0"/>
              </a:rPr>
              <a:t>of Management </a:t>
            </a:r>
            <a:r>
              <a:rPr lang="en-US" sz="1600" b="0" dirty="0" smtClean="0">
                <a:latin typeface="Calibri" panose="020F0502020204030204" pitchFamily="34" charset="0"/>
              </a:rPr>
              <a:t>Education</a:t>
            </a:r>
          </a:p>
          <a:p>
            <a:pPr marL="285750" indent="-285750">
              <a:buFont typeface="Arial"/>
              <a:buChar char="•"/>
            </a:pPr>
            <a:r>
              <a:rPr lang="en-US" sz="1600" b="0" dirty="0" smtClean="0">
                <a:latin typeface="Calibri" panose="020F0502020204030204" pitchFamily="34" charset="0"/>
              </a:rPr>
              <a:t>International </a:t>
            </a:r>
            <a:r>
              <a:rPr lang="en-US" sz="1600" b="0" dirty="0">
                <a:latin typeface="Calibri" panose="020F0502020204030204" pitchFamily="34" charset="0"/>
              </a:rPr>
              <a:t>Journal of Art &amp; Design Education</a:t>
            </a:r>
          </a:p>
        </p:txBody>
      </p:sp>
      <p:sp>
        <p:nvSpPr>
          <p:cNvPr id="4" name="Date Placeholder 3"/>
          <p:cNvSpPr>
            <a:spLocks noGrp="1"/>
          </p:cNvSpPr>
          <p:nvPr>
            <p:ph type="dt" sz="half" idx="15"/>
          </p:nvPr>
        </p:nvSpPr>
        <p:spPr/>
        <p:txBody>
          <a:bodyPr/>
          <a:lstStyle/>
          <a:p>
            <a:pPr>
              <a:defRPr/>
            </a:pPr>
            <a:fld id="{7F3C5285-7526-43D5-81FF-B1103F667C54}" type="datetime1">
              <a:rPr lang="fi-FI" smtClean="0"/>
              <a:t>7.3.2018</a:t>
            </a:fld>
            <a:endParaRPr lang="fi-FI"/>
          </a:p>
        </p:txBody>
      </p:sp>
      <p:sp>
        <p:nvSpPr>
          <p:cNvPr id="5" name="Slide Number Placeholder 4"/>
          <p:cNvSpPr>
            <a:spLocks noGrp="1"/>
          </p:cNvSpPr>
          <p:nvPr>
            <p:ph type="sldNum" sz="quarter" idx="17"/>
          </p:nvPr>
        </p:nvSpPr>
        <p:spPr/>
        <p:txBody>
          <a:bodyPr/>
          <a:lstStyle/>
          <a:p>
            <a:pPr>
              <a:defRPr/>
            </a:pPr>
            <a:fld id="{F6C4BE77-5FCA-3844-8BD6-7ECE8B5BEE8D}" type="slidenum">
              <a:rPr lang="fi-FI" smtClean="0"/>
              <a:pPr>
                <a:defRPr/>
              </a:pPr>
              <a:t>26</a:t>
            </a:fld>
            <a:endParaRPr lang="fi-FI"/>
          </a:p>
        </p:txBody>
      </p:sp>
    </p:spTree>
    <p:extLst>
      <p:ext uri="{BB962C8B-B14F-4D97-AF65-F5344CB8AC3E}">
        <p14:creationId xmlns:p14="http://schemas.microsoft.com/office/powerpoint/2010/main" val="376134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a:latin typeface="Calibri" panose="020F0502020204030204" pitchFamily="34" charset="0"/>
              </a:rPr>
              <a:t>Some </a:t>
            </a:r>
            <a:r>
              <a:rPr lang="en-US" sz="2800" dirty="0" smtClean="0">
                <a:latin typeface="Calibri" panose="020F0502020204030204" pitchFamily="34" charset="0"/>
              </a:rPr>
              <a:t>engineering education research  </a:t>
            </a:r>
            <a:r>
              <a:rPr lang="en-US" sz="2800" dirty="0">
                <a:latin typeface="Calibri" panose="020F0502020204030204" pitchFamily="34" charset="0"/>
              </a:rPr>
              <a:t>and </a:t>
            </a:r>
            <a:r>
              <a:rPr lang="en-US" sz="2800" dirty="0" smtClean="0">
                <a:latin typeface="Calibri" panose="020F0502020204030204" pitchFamily="34" charset="0"/>
              </a:rPr>
              <a:t>computer science education conferences</a:t>
            </a:r>
            <a:endParaRPr lang="en-US" sz="2800" dirty="0">
              <a:latin typeface="Calibri" panose="020F0502020204030204" pitchFamily="34" charset="0"/>
            </a:endParaRPr>
          </a:p>
        </p:txBody>
      </p:sp>
      <p:sp>
        <p:nvSpPr>
          <p:cNvPr id="4" name="Content Placeholder 3"/>
          <p:cNvSpPr>
            <a:spLocks noGrp="1"/>
          </p:cNvSpPr>
          <p:nvPr>
            <p:ph sz="quarter" idx="14"/>
          </p:nvPr>
        </p:nvSpPr>
        <p:spPr/>
        <p:txBody>
          <a:bodyPr/>
          <a:lstStyle/>
          <a:p>
            <a:pPr marL="342900" indent="-342900">
              <a:buFont typeface="Arial"/>
              <a:buChar char="•"/>
            </a:pPr>
            <a:r>
              <a:rPr lang="en-US" b="0" dirty="0" smtClean="0">
                <a:latin typeface="Calibri" panose="020F0502020204030204" pitchFamily="34" charset="0"/>
              </a:rPr>
              <a:t>Frontiers </a:t>
            </a:r>
            <a:r>
              <a:rPr lang="en-US" b="0" dirty="0">
                <a:latin typeface="Calibri" panose="020F0502020204030204" pitchFamily="34" charset="0"/>
              </a:rPr>
              <a:t>in Education (FIE)</a:t>
            </a:r>
          </a:p>
          <a:p>
            <a:pPr marL="342900" indent="-342900">
              <a:buFont typeface="Arial"/>
              <a:buChar char="•"/>
            </a:pPr>
            <a:r>
              <a:rPr lang="en-US" b="0" dirty="0" smtClean="0">
                <a:latin typeface="Calibri" panose="020F0502020204030204" pitchFamily="34" charset="0"/>
              </a:rPr>
              <a:t>Annual </a:t>
            </a:r>
            <a:r>
              <a:rPr lang="en-US" b="0" dirty="0">
                <a:latin typeface="Calibri" panose="020F0502020204030204" pitchFamily="34" charset="0"/>
              </a:rPr>
              <a:t>SEFI conference</a:t>
            </a:r>
          </a:p>
          <a:p>
            <a:pPr marL="342900" indent="-342900">
              <a:buFont typeface="Arial"/>
              <a:buChar char="•"/>
            </a:pPr>
            <a:r>
              <a:rPr lang="en-US" b="0" dirty="0" smtClean="0">
                <a:latin typeface="Calibri" panose="020F0502020204030204" pitchFamily="34" charset="0"/>
              </a:rPr>
              <a:t>American </a:t>
            </a:r>
            <a:r>
              <a:rPr lang="en-US" b="0" dirty="0">
                <a:latin typeface="Calibri" panose="020F0502020204030204" pitchFamily="34" charset="0"/>
              </a:rPr>
              <a:t>Society for Engineering Education conference (ASEE)</a:t>
            </a:r>
          </a:p>
          <a:p>
            <a:pPr marL="342900" indent="-342900">
              <a:buFont typeface="Arial"/>
              <a:buChar char="•"/>
            </a:pPr>
            <a:r>
              <a:rPr lang="en-US" b="0" dirty="0" smtClean="0">
                <a:latin typeface="Calibri" panose="020F0502020204030204" pitchFamily="34" charset="0"/>
              </a:rPr>
              <a:t>Research </a:t>
            </a:r>
            <a:r>
              <a:rPr lang="en-US" b="0" dirty="0">
                <a:latin typeface="Calibri" panose="020F0502020204030204" pitchFamily="34" charset="0"/>
              </a:rPr>
              <a:t>in Engineering Education Symposium (REES)</a:t>
            </a:r>
          </a:p>
          <a:p>
            <a:pPr marL="342900" indent="-342900">
              <a:buFont typeface="Arial"/>
              <a:buChar char="•"/>
            </a:pPr>
            <a:r>
              <a:rPr lang="en-US" b="0" dirty="0" smtClean="0">
                <a:latin typeface="Calibri" panose="020F0502020204030204" pitchFamily="34" charset="0"/>
              </a:rPr>
              <a:t>Innovation </a:t>
            </a:r>
            <a:r>
              <a:rPr lang="en-US" b="0" dirty="0">
                <a:latin typeface="Calibri" panose="020F0502020204030204" pitchFamily="34" charset="0"/>
              </a:rPr>
              <a:t>and Technology in Computer Science </a:t>
            </a:r>
            <a:r>
              <a:rPr lang="en-US" b="0" dirty="0" smtClean="0">
                <a:latin typeface="Calibri" panose="020F0502020204030204" pitchFamily="34" charset="0"/>
              </a:rPr>
              <a:t>Education (</a:t>
            </a:r>
            <a:r>
              <a:rPr lang="en-US" b="0" dirty="0" err="1">
                <a:latin typeface="Calibri" panose="020F0502020204030204" pitchFamily="34" charset="0"/>
              </a:rPr>
              <a:t>ITiCSE</a:t>
            </a:r>
            <a:r>
              <a:rPr lang="en-US" b="0" dirty="0" smtClean="0">
                <a:latin typeface="Calibri" panose="020F0502020204030204" pitchFamily="34" charset="0"/>
              </a:rPr>
              <a:t>)</a:t>
            </a:r>
          </a:p>
          <a:p>
            <a:pPr marL="342900" indent="-342900">
              <a:buFont typeface="Arial"/>
              <a:buChar char="•"/>
            </a:pPr>
            <a:r>
              <a:rPr lang="en-US" b="0" dirty="0" smtClean="0">
                <a:latin typeface="Calibri" panose="020F0502020204030204" pitchFamily="34" charset="0"/>
              </a:rPr>
              <a:t>International </a:t>
            </a:r>
            <a:r>
              <a:rPr lang="en-US" b="0" dirty="0">
                <a:latin typeface="Calibri" panose="020F0502020204030204" pitchFamily="34" charset="0"/>
              </a:rPr>
              <a:t>Computing Education Research conference (ICER</a:t>
            </a:r>
            <a:r>
              <a:rPr lang="en-US" b="0" dirty="0" smtClean="0">
                <a:latin typeface="Calibri" panose="020F0502020204030204" pitchFamily="34" charset="0"/>
              </a:rPr>
              <a:t>)</a:t>
            </a:r>
          </a:p>
          <a:p>
            <a:pPr marL="342900" indent="-342900">
              <a:buFont typeface="Arial"/>
              <a:buChar char="•"/>
            </a:pPr>
            <a:r>
              <a:rPr lang="en-US" b="0" dirty="0" err="1" smtClean="0">
                <a:latin typeface="Calibri" panose="020F0502020204030204" pitchFamily="34" charset="0"/>
              </a:rPr>
              <a:t>Koli</a:t>
            </a:r>
            <a:r>
              <a:rPr lang="en-US" b="0" dirty="0" smtClean="0">
                <a:latin typeface="Calibri" panose="020F0502020204030204" pitchFamily="34" charset="0"/>
              </a:rPr>
              <a:t> </a:t>
            </a:r>
            <a:r>
              <a:rPr lang="en-US" b="0" dirty="0">
                <a:latin typeface="Calibri" panose="020F0502020204030204" pitchFamily="34" charset="0"/>
              </a:rPr>
              <a:t>Calling – International conference in computing education</a:t>
            </a:r>
          </a:p>
          <a:p>
            <a:pPr marL="342900" indent="-342900">
              <a:buFont typeface="Arial"/>
              <a:buChar char="•"/>
            </a:pPr>
            <a:r>
              <a:rPr lang="en-US" b="0" dirty="0">
                <a:latin typeface="Calibri" panose="020F0502020204030204" pitchFamily="34" charset="0"/>
              </a:rPr>
              <a:t>research</a:t>
            </a:r>
            <a:endParaRPr lang="en-US" dirty="0">
              <a:latin typeface="Calibri" panose="020F0502020204030204" pitchFamily="34" charset="0"/>
            </a:endParaRPr>
          </a:p>
        </p:txBody>
      </p:sp>
    </p:spTree>
    <p:extLst>
      <p:ext uri="{BB962C8B-B14F-4D97-AF65-F5344CB8AC3E}">
        <p14:creationId xmlns:p14="http://schemas.microsoft.com/office/powerpoint/2010/main" val="302372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smtClean="0">
                <a:latin typeface="Calibri" panose="020F0502020204030204" pitchFamily="34" charset="0"/>
              </a:rPr>
              <a:t>Break</a:t>
            </a:r>
            <a:r>
              <a:rPr lang="fi-FI" dirty="0" smtClean="0"/>
              <a:t> </a:t>
            </a:r>
            <a:endParaRPr lang="en-US" dirty="0"/>
          </a:p>
        </p:txBody>
      </p:sp>
    </p:spTree>
    <p:extLst>
      <p:ext uri="{BB962C8B-B14F-4D97-AF65-F5344CB8AC3E}">
        <p14:creationId xmlns:p14="http://schemas.microsoft.com/office/powerpoint/2010/main" val="3489245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anose="020F0502020204030204" pitchFamily="34" charset="0"/>
              </a:rPr>
              <a:t>Learning theories</a:t>
            </a:r>
            <a:endParaRPr lang="en-US" dirty="0">
              <a:latin typeface="Calibri" panose="020F0502020204030204" pitchFamily="34" charset="0"/>
            </a:endParaRPr>
          </a:p>
        </p:txBody>
      </p:sp>
    </p:spTree>
    <p:extLst>
      <p:ext uri="{BB962C8B-B14F-4D97-AF65-F5344CB8AC3E}">
        <p14:creationId xmlns:p14="http://schemas.microsoft.com/office/powerpoint/2010/main" val="30325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alibri" panose="020F0502020204030204" pitchFamily="34" charset="0"/>
              </a:rPr>
              <a:t>People in this</a:t>
            </a:r>
            <a:br>
              <a:rPr lang="en-GB" dirty="0" smtClean="0">
                <a:latin typeface="Calibri" panose="020F0502020204030204" pitchFamily="34" charset="0"/>
              </a:rPr>
            </a:br>
            <a:r>
              <a:rPr lang="en-GB" dirty="0" smtClean="0">
                <a:latin typeface="Calibri" panose="020F0502020204030204" pitchFamily="34" charset="0"/>
              </a:rPr>
              <a:t>course (21)</a:t>
            </a:r>
            <a:br>
              <a:rPr lang="en-GB" dirty="0" smtClean="0">
                <a:latin typeface="Calibri" panose="020F0502020204030204" pitchFamily="34" charset="0"/>
              </a:rPr>
            </a:br>
            <a:r>
              <a:rPr lang="en-GB" dirty="0" smtClean="0"/>
              <a:t/>
            </a:r>
            <a:br>
              <a:rPr lang="en-GB" dirty="0" smtClean="0"/>
            </a:br>
            <a:r>
              <a:rPr lang="en-GB" dirty="0"/>
              <a:t/>
            </a:r>
            <a:br>
              <a:rPr lang="en-GB" dirty="0"/>
            </a:br>
            <a:r>
              <a:rPr lang="en-GB" dirty="0" smtClean="0"/>
              <a:t>coming from</a:t>
            </a:r>
            <a:br>
              <a:rPr lang="en-GB" dirty="0" smtClean="0"/>
            </a:br>
            <a:r>
              <a:rPr lang="en-GB" dirty="0" smtClean="0"/>
              <a:t>all </a:t>
            </a:r>
            <a:r>
              <a:rPr lang="en-GB" b="0" dirty="0" smtClean="0">
                <a:latin typeface="Calibri" panose="020F0502020204030204" pitchFamily="34" charset="0"/>
              </a:rPr>
              <a:t>six schools </a:t>
            </a:r>
            <a:br>
              <a:rPr lang="en-GB" b="0" dirty="0" smtClean="0">
                <a:latin typeface="Calibri" panose="020F0502020204030204" pitchFamily="34" charset="0"/>
              </a:rPr>
            </a:br>
            <a:r>
              <a:rPr lang="en-GB" b="0" dirty="0">
                <a:latin typeface="Calibri" panose="020F0502020204030204" pitchFamily="34" charset="0"/>
              </a:rPr>
              <a:t/>
            </a:r>
            <a:br>
              <a:rPr lang="en-GB" b="0" dirty="0">
                <a:latin typeface="Calibri" panose="020F0502020204030204" pitchFamily="34" charset="0"/>
              </a:rPr>
            </a:br>
            <a:r>
              <a:rPr lang="en-GB" b="0" dirty="0" smtClean="0">
                <a:latin typeface="Calibri" panose="020F0502020204030204" pitchFamily="34" charset="0"/>
              </a:rPr>
              <a:t>speaking these</a:t>
            </a:r>
            <a:br>
              <a:rPr lang="en-GB" b="0" dirty="0" smtClean="0">
                <a:latin typeface="Calibri" panose="020F0502020204030204" pitchFamily="34" charset="0"/>
              </a:rPr>
            </a:br>
            <a:r>
              <a:rPr lang="en-GB" b="0" dirty="0" smtClean="0">
                <a:latin typeface="Calibri" panose="020F0502020204030204" pitchFamily="34" charset="0"/>
              </a:rPr>
              <a:t>languages </a:t>
            </a:r>
            <a:br>
              <a:rPr lang="en-GB" b="0" dirty="0" smtClean="0">
                <a:latin typeface="Calibri" panose="020F0502020204030204" pitchFamily="34" charset="0"/>
              </a:rPr>
            </a:br>
            <a:r>
              <a:rPr lang="en-GB" dirty="0" smtClean="0"/>
              <a:t/>
            </a:r>
            <a:br>
              <a:rPr lang="en-GB" dirty="0" smtClean="0"/>
            </a:br>
            <a:endParaRPr lang="en-GB"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139952" y="265113"/>
            <a:ext cx="4865496" cy="4404196"/>
          </a:xfrm>
          <a:noFill/>
        </p:spPr>
      </p:pic>
      <p:sp>
        <p:nvSpPr>
          <p:cNvPr id="4" name="Date Placeholder 3"/>
          <p:cNvSpPr>
            <a:spLocks noGrp="1"/>
          </p:cNvSpPr>
          <p:nvPr>
            <p:ph type="dt" sz="half" idx="15"/>
          </p:nvPr>
        </p:nvSpPr>
        <p:spPr/>
        <p:txBody>
          <a:bodyPr/>
          <a:lstStyle/>
          <a:p>
            <a:pPr>
              <a:defRPr/>
            </a:pPr>
            <a:fld id="{24CBB682-87B2-4236-AF78-B49807E7713E}" type="datetime1">
              <a:rPr lang="fi-FI" smtClean="0"/>
              <a:t>7.3.2018</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a:t>
            </a:fld>
            <a:endParaRPr lang="fi-FI"/>
          </a:p>
        </p:txBody>
      </p:sp>
      <p:cxnSp>
        <p:nvCxnSpPr>
          <p:cNvPr id="9" name="Straight Arrow Connector 8"/>
          <p:cNvCxnSpPr/>
          <p:nvPr/>
        </p:nvCxnSpPr>
        <p:spPr>
          <a:xfrm flipV="1">
            <a:off x="2051720" y="3793604"/>
            <a:ext cx="1800200" cy="875705"/>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539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fi-FI" sz="3000" dirty="0">
                <a:latin typeface="Calibri" panose="020F0502020204030204" pitchFamily="34" charset="0"/>
              </a:rPr>
              <a:t>Learning </a:t>
            </a:r>
            <a:r>
              <a:rPr lang="fi-FI" sz="3000" dirty="0" err="1">
                <a:latin typeface="Calibri" panose="020F0502020204030204" pitchFamily="34" charset="0"/>
              </a:rPr>
              <a:t>Theory</a:t>
            </a:r>
            <a:r>
              <a:rPr lang="fi-FI" sz="3000" dirty="0">
                <a:latin typeface="Calibri" panose="020F0502020204030204" pitchFamily="34" charset="0"/>
              </a:rPr>
              <a:t>, </a:t>
            </a:r>
            <a:r>
              <a:rPr lang="fi-FI" sz="3000" dirty="0" err="1">
                <a:latin typeface="Calibri" panose="020F0502020204030204" pitchFamily="34" charset="0"/>
              </a:rPr>
              <a:t>Theories</a:t>
            </a:r>
            <a:r>
              <a:rPr lang="fi-FI" sz="3000" dirty="0">
                <a:latin typeface="Calibri" panose="020F0502020204030204" pitchFamily="34" charset="0"/>
              </a:rPr>
              <a:t> of Learning, </a:t>
            </a:r>
            <a:r>
              <a:rPr lang="fi-FI" sz="3000" dirty="0" err="1">
                <a:latin typeface="Calibri" panose="020F0502020204030204" pitchFamily="34" charset="0"/>
              </a:rPr>
              <a:t>Conception</a:t>
            </a:r>
            <a:r>
              <a:rPr lang="fi-FI" sz="3000" dirty="0">
                <a:latin typeface="Calibri" panose="020F0502020204030204" pitchFamily="34" charset="0"/>
              </a:rPr>
              <a:t> of Learning, </a:t>
            </a:r>
            <a:r>
              <a:rPr lang="fi-FI" sz="3000" dirty="0" err="1">
                <a:latin typeface="Calibri" panose="020F0502020204030204" pitchFamily="34" charset="0"/>
              </a:rPr>
              <a:t>Approach</a:t>
            </a:r>
            <a:r>
              <a:rPr lang="fi-FI" sz="3000" dirty="0">
                <a:latin typeface="Calibri" panose="020F0502020204030204" pitchFamily="34" charset="0"/>
              </a:rPr>
              <a:t> to Learning…</a:t>
            </a:r>
          </a:p>
        </p:txBody>
      </p:sp>
      <p:sp>
        <p:nvSpPr>
          <p:cNvPr id="5" name="Content Placeholder 4"/>
          <p:cNvSpPr>
            <a:spLocks noGrp="1"/>
          </p:cNvSpPr>
          <p:nvPr>
            <p:ph sz="quarter" idx="14"/>
          </p:nvPr>
        </p:nvSpPr>
        <p:spPr>
          <a:xfrm>
            <a:off x="611561" y="1921396"/>
            <a:ext cx="7920880" cy="2664296"/>
          </a:xfrm>
        </p:spPr>
        <p:txBody>
          <a:bodyPr>
            <a:normAutofit/>
          </a:bodyPr>
          <a:lstStyle/>
          <a:p>
            <a:pPr marL="285739" indent="-285739">
              <a:buFont typeface="Arial" panose="020B0604020202020204" pitchFamily="34" charset="0"/>
              <a:buChar char="•"/>
            </a:pPr>
            <a:r>
              <a:rPr lang="fi-FI" dirty="0">
                <a:latin typeface="Calibri" panose="020F0502020204030204" pitchFamily="34" charset="0"/>
              </a:rPr>
              <a:t>Learning </a:t>
            </a:r>
            <a:r>
              <a:rPr lang="fi-FI" dirty="0" err="1">
                <a:latin typeface="Calibri" panose="020F0502020204030204" pitchFamily="34" charset="0"/>
              </a:rPr>
              <a:t>theory</a:t>
            </a:r>
            <a:r>
              <a:rPr lang="fi-FI" dirty="0">
                <a:latin typeface="Calibri" panose="020F0502020204030204" pitchFamily="34" charset="0"/>
              </a:rPr>
              <a:t>, Theories of Learning </a:t>
            </a:r>
            <a:r>
              <a:rPr lang="fi-FI" b="0" dirty="0" smtClean="0">
                <a:latin typeface="Calibri" panose="020F0502020204030204" pitchFamily="34" charset="0"/>
              </a:rPr>
              <a:t>– a </a:t>
            </a:r>
            <a:r>
              <a:rPr lang="fi-FI" b="0" dirty="0" err="1" smtClean="0">
                <a:latin typeface="Calibri" panose="020F0502020204030204" pitchFamily="34" charset="0"/>
              </a:rPr>
              <a:t>scientific</a:t>
            </a:r>
            <a:r>
              <a:rPr lang="fi-FI" b="0" dirty="0" smtClean="0">
                <a:latin typeface="Calibri" panose="020F0502020204030204" pitchFamily="34" charset="0"/>
              </a:rPr>
              <a:t> </a:t>
            </a:r>
            <a:r>
              <a:rPr lang="fi-FI" b="0" dirty="0" err="1" smtClean="0">
                <a:latin typeface="Calibri" panose="020F0502020204030204" pitchFamily="34" charset="0"/>
              </a:rPr>
              <a:t>theory</a:t>
            </a:r>
            <a:r>
              <a:rPr lang="fi-FI" b="0" dirty="0" smtClean="0">
                <a:latin typeface="Calibri" panose="020F0502020204030204" pitchFamily="34" charset="0"/>
              </a:rPr>
              <a:t> </a:t>
            </a:r>
            <a:r>
              <a:rPr lang="fi-FI" b="0" dirty="0" err="1" smtClean="0">
                <a:latin typeface="Calibri" panose="020F0502020204030204" pitchFamily="34" charset="0"/>
              </a:rPr>
              <a:t>explaining</a:t>
            </a:r>
            <a:r>
              <a:rPr lang="fi-FI" b="0" dirty="0" smtClean="0">
                <a:latin typeface="Calibri" panose="020F0502020204030204" pitchFamily="34" charset="0"/>
              </a:rPr>
              <a:t> learning, </a:t>
            </a:r>
            <a:r>
              <a:rPr lang="fi-FI" b="0" dirty="0" err="1" smtClean="0">
                <a:latin typeface="Calibri" panose="020F0502020204030204" pitchFamily="34" charset="0"/>
              </a:rPr>
              <a:t>based</a:t>
            </a:r>
            <a:r>
              <a:rPr lang="fi-FI" b="0" dirty="0" smtClean="0">
                <a:latin typeface="Calibri" panose="020F0502020204030204" pitchFamily="34" charset="0"/>
              </a:rPr>
              <a:t> on </a:t>
            </a:r>
            <a:r>
              <a:rPr lang="fi-FI" b="0" dirty="0" err="1" smtClean="0">
                <a:latin typeface="Calibri" panose="020F0502020204030204" pitchFamily="34" charset="0"/>
              </a:rPr>
              <a:t>research</a:t>
            </a:r>
            <a:endParaRPr lang="fi-FI" b="0" dirty="0" smtClean="0">
              <a:latin typeface="Calibri" panose="020F0502020204030204" pitchFamily="34" charset="0"/>
            </a:endParaRPr>
          </a:p>
          <a:p>
            <a:pPr marL="285739" indent="-285739">
              <a:buFont typeface="Arial" panose="020B0604020202020204" pitchFamily="34" charset="0"/>
              <a:buChar char="•"/>
            </a:pPr>
            <a:endParaRPr lang="fi-FI" b="0" dirty="0">
              <a:latin typeface="Calibri" panose="020F0502020204030204" pitchFamily="34" charset="0"/>
            </a:endParaRPr>
          </a:p>
          <a:p>
            <a:pPr marL="285739" indent="-285739">
              <a:buFont typeface="Arial" panose="020B0604020202020204" pitchFamily="34" charset="0"/>
              <a:buChar char="•"/>
            </a:pPr>
            <a:r>
              <a:rPr lang="fi-FI" dirty="0" err="1" smtClean="0">
                <a:latin typeface="Calibri" panose="020F0502020204030204" pitchFamily="34" charset="0"/>
              </a:rPr>
              <a:t>Conception</a:t>
            </a:r>
            <a:r>
              <a:rPr lang="fi-FI" dirty="0" smtClean="0">
                <a:latin typeface="Calibri" panose="020F0502020204030204" pitchFamily="34" charset="0"/>
              </a:rPr>
              <a:t> </a:t>
            </a:r>
            <a:r>
              <a:rPr lang="fi-FI" dirty="0">
                <a:latin typeface="Calibri" panose="020F0502020204030204" pitchFamily="34" charset="0"/>
              </a:rPr>
              <a:t>of Learning, </a:t>
            </a:r>
            <a:r>
              <a:rPr lang="fi-FI" dirty="0" err="1">
                <a:latin typeface="Calibri" panose="020F0502020204030204" pitchFamily="34" charset="0"/>
              </a:rPr>
              <a:t>Approach</a:t>
            </a:r>
            <a:r>
              <a:rPr lang="fi-FI" dirty="0">
                <a:latin typeface="Calibri" panose="020F0502020204030204" pitchFamily="34" charset="0"/>
              </a:rPr>
              <a:t> to </a:t>
            </a:r>
            <a:r>
              <a:rPr lang="fi-FI" dirty="0" err="1" smtClean="0">
                <a:latin typeface="Calibri" panose="020F0502020204030204" pitchFamily="34" charset="0"/>
              </a:rPr>
              <a:t>learning</a:t>
            </a:r>
            <a:r>
              <a:rPr lang="fi-FI" dirty="0" smtClean="0">
                <a:latin typeface="Calibri" panose="020F0502020204030204" pitchFamily="34" charset="0"/>
              </a:rPr>
              <a:t> - </a:t>
            </a:r>
            <a:r>
              <a:rPr lang="fi-FI" dirty="0" err="1" smtClean="0">
                <a:latin typeface="Calibri" panose="020F0502020204030204" pitchFamily="34" charset="0"/>
              </a:rPr>
              <a:t>i</a:t>
            </a:r>
            <a:r>
              <a:rPr lang="fi-FI" b="0" dirty="0" err="1" smtClean="0">
                <a:latin typeface="Calibri" panose="020F0502020204030204" pitchFamily="34" charset="0"/>
              </a:rPr>
              <a:t>ndividual’s</a:t>
            </a:r>
            <a:r>
              <a:rPr lang="fi-FI" b="0" dirty="0">
                <a:latin typeface="Calibri" panose="020F0502020204030204" pitchFamily="34" charset="0"/>
              </a:rPr>
              <a:t> </a:t>
            </a:r>
            <a:r>
              <a:rPr lang="fi-FI" b="0" dirty="0" err="1">
                <a:latin typeface="Calibri" panose="020F0502020204030204" pitchFamily="34" charset="0"/>
              </a:rPr>
              <a:t>c</a:t>
            </a:r>
            <a:r>
              <a:rPr lang="fi-FI" b="0" dirty="0" err="1" smtClean="0">
                <a:latin typeface="Calibri" panose="020F0502020204030204" pitchFamily="34" charset="0"/>
              </a:rPr>
              <a:t>onception</a:t>
            </a:r>
            <a:r>
              <a:rPr lang="fi-FI" b="0" dirty="0" smtClean="0">
                <a:latin typeface="Calibri" panose="020F0502020204030204" pitchFamily="34" charset="0"/>
              </a:rPr>
              <a:t> of </a:t>
            </a:r>
            <a:r>
              <a:rPr lang="fi-FI" b="0" dirty="0" err="1" smtClean="0">
                <a:latin typeface="Calibri" panose="020F0502020204030204" pitchFamily="34" charset="0"/>
              </a:rPr>
              <a:t>learning</a:t>
            </a:r>
            <a:r>
              <a:rPr lang="fi-FI" b="0" dirty="0" smtClean="0">
                <a:latin typeface="Calibri" panose="020F0502020204030204" pitchFamily="34" charset="0"/>
              </a:rPr>
              <a:t> </a:t>
            </a:r>
          </a:p>
          <a:p>
            <a:pPr marL="285739" indent="-285739">
              <a:buFont typeface="Arial" panose="020B0604020202020204" pitchFamily="34" charset="0"/>
              <a:buChar char="•"/>
            </a:pPr>
            <a:endParaRPr lang="fi-FI" dirty="0" smtClean="0">
              <a:latin typeface="Calibri" panose="020F0502020204030204" pitchFamily="34" charset="0"/>
            </a:endParaRPr>
          </a:p>
          <a:p>
            <a:r>
              <a:rPr lang="fi-FI" b="0" dirty="0" err="1" smtClean="0">
                <a:latin typeface="Calibri" panose="020F0502020204030204" pitchFamily="34" charset="0"/>
              </a:rPr>
              <a:t>Terms</a:t>
            </a:r>
            <a:r>
              <a:rPr lang="fi-FI" b="0" dirty="0" smtClean="0">
                <a:latin typeface="Calibri" panose="020F0502020204030204" pitchFamily="34" charset="0"/>
              </a:rPr>
              <a:t> </a:t>
            </a:r>
            <a:r>
              <a:rPr lang="fi-FI" b="0" dirty="0" err="1" smtClean="0">
                <a:latin typeface="Calibri" panose="020F0502020204030204" pitchFamily="34" charset="0"/>
              </a:rPr>
              <a:t>are</a:t>
            </a:r>
            <a:r>
              <a:rPr lang="fi-FI" b="0" dirty="0" smtClean="0">
                <a:latin typeface="Calibri" panose="020F0502020204030204" pitchFamily="34" charset="0"/>
              </a:rPr>
              <a:t> </a:t>
            </a:r>
            <a:r>
              <a:rPr lang="fi-FI" b="0" dirty="0" err="1" smtClean="0">
                <a:latin typeface="Calibri" panose="020F0502020204030204" pitchFamily="34" charset="0"/>
              </a:rPr>
              <a:t>used</a:t>
            </a:r>
            <a:r>
              <a:rPr lang="fi-FI" b="0" dirty="0" smtClean="0">
                <a:latin typeface="Calibri" panose="020F0502020204030204" pitchFamily="34" charset="0"/>
              </a:rPr>
              <a:t> </a:t>
            </a:r>
            <a:r>
              <a:rPr lang="fi-FI" b="0" dirty="0" err="1" smtClean="0">
                <a:latin typeface="Calibri" panose="020F0502020204030204" pitchFamily="34" charset="0"/>
              </a:rPr>
              <a:t>differently</a:t>
            </a:r>
            <a:r>
              <a:rPr lang="fi-FI" b="0" dirty="0" smtClean="0">
                <a:latin typeface="Calibri" panose="020F0502020204030204" pitchFamily="34" charset="0"/>
              </a:rPr>
              <a:t> in the </a:t>
            </a:r>
            <a:r>
              <a:rPr lang="fi-FI" b="0" dirty="0" err="1" smtClean="0">
                <a:latin typeface="Calibri" panose="020F0502020204030204" pitchFamily="34" charset="0"/>
              </a:rPr>
              <a:t>literature</a:t>
            </a:r>
            <a:endParaRPr lang="fi-FI" b="0" dirty="0" smtClean="0">
              <a:latin typeface="Calibri" panose="020F0502020204030204" pitchFamily="34" charset="0"/>
            </a:endParaRPr>
          </a:p>
          <a:p>
            <a:pPr lvl="1"/>
            <a:endParaRPr lang="fi-FI" dirty="0"/>
          </a:p>
        </p:txBody>
      </p:sp>
      <p:sp>
        <p:nvSpPr>
          <p:cNvPr id="6" name="TextBox 5"/>
          <p:cNvSpPr txBox="1"/>
          <p:nvPr/>
        </p:nvSpPr>
        <p:spPr>
          <a:xfrm>
            <a:off x="1211627" y="5190017"/>
            <a:ext cx="7772384" cy="369332"/>
          </a:xfrm>
          <a:prstGeom prst="rect">
            <a:avLst/>
          </a:prstGeom>
          <a:noFill/>
        </p:spPr>
        <p:txBody>
          <a:bodyPr wrap="none" rtlCol="0">
            <a:spAutoFit/>
          </a:bodyPr>
          <a:lstStyle/>
          <a:p>
            <a:r>
              <a:rPr lang="fi-FI" dirty="0" err="1" smtClean="0"/>
              <a:t>Lindblom-Ylänne</a:t>
            </a:r>
            <a:r>
              <a:rPr lang="fi-FI" dirty="0" smtClean="0"/>
              <a:t>, S. ja </a:t>
            </a:r>
            <a:r>
              <a:rPr lang="fi-FI" dirty="0" err="1" smtClean="0"/>
              <a:t>Nevgi</a:t>
            </a:r>
            <a:r>
              <a:rPr lang="fi-FI" dirty="0" smtClean="0"/>
              <a:t>., A. (toim.) 2009 Yliopisto-opettajan käsikirja.</a:t>
            </a:r>
            <a:endParaRPr lang="fi-FI" dirty="0"/>
          </a:p>
        </p:txBody>
      </p:sp>
    </p:spTree>
    <p:extLst>
      <p:ext uri="{BB962C8B-B14F-4D97-AF65-F5344CB8AC3E}">
        <p14:creationId xmlns:p14="http://schemas.microsoft.com/office/powerpoint/2010/main" val="3908248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3204"/>
            <a:ext cx="8207375" cy="996498"/>
          </a:xfrm>
        </p:spPr>
        <p:txBody>
          <a:bodyPr/>
          <a:lstStyle/>
          <a:p>
            <a:r>
              <a:rPr lang="fi-FI" dirty="0" err="1" smtClean="0">
                <a:latin typeface="Calibri" panose="020F0502020204030204" pitchFamily="34" charset="0"/>
              </a:rPr>
              <a:t>Essential</a:t>
            </a:r>
            <a:r>
              <a:rPr lang="fi-FI" dirty="0" smtClean="0">
                <a:latin typeface="Calibri" panose="020F0502020204030204" pitchFamily="34" charset="0"/>
              </a:rPr>
              <a:t> </a:t>
            </a:r>
            <a:r>
              <a:rPr lang="fi-FI" dirty="0" err="1" smtClean="0">
                <a:latin typeface="Calibri" panose="020F0502020204030204" pitchFamily="34" charset="0"/>
              </a:rPr>
              <a:t>questions</a:t>
            </a:r>
            <a:endParaRPr lang="en-US" dirty="0">
              <a:latin typeface="Calibri" panose="020F0502020204030204" pitchFamily="34" charset="0"/>
            </a:endParaRPr>
          </a:p>
        </p:txBody>
      </p:sp>
      <p:sp>
        <p:nvSpPr>
          <p:cNvPr id="3" name="Content Placeholder 2"/>
          <p:cNvSpPr>
            <a:spLocks noGrp="1"/>
          </p:cNvSpPr>
          <p:nvPr>
            <p:ph sz="quarter" idx="14"/>
          </p:nvPr>
        </p:nvSpPr>
        <p:spPr>
          <a:xfrm>
            <a:off x="611560" y="1129308"/>
            <a:ext cx="8207374" cy="3324370"/>
          </a:xfrm>
        </p:spPr>
        <p:txBody>
          <a:bodyPr/>
          <a:lstStyle/>
          <a:p>
            <a:pPr>
              <a:spcBef>
                <a:spcPts val="600"/>
              </a:spcBef>
              <a:spcAft>
                <a:spcPts val="600"/>
              </a:spcAft>
            </a:pPr>
            <a:r>
              <a:rPr lang="fi-FI" b="0" dirty="0" smtClean="0">
                <a:latin typeface="Calibri" panose="020F0502020204030204" pitchFamily="34" charset="0"/>
              </a:rPr>
              <a:t>How </a:t>
            </a:r>
            <a:r>
              <a:rPr lang="fi-FI" b="0" dirty="0" err="1" smtClean="0">
                <a:latin typeface="Calibri" panose="020F0502020204030204" pitchFamily="34" charset="0"/>
              </a:rPr>
              <a:t>does</a:t>
            </a:r>
            <a:r>
              <a:rPr lang="fi-FI" b="0" dirty="0" smtClean="0">
                <a:latin typeface="Calibri" panose="020F0502020204030204" pitchFamily="34" charset="0"/>
              </a:rPr>
              <a:t> a person </a:t>
            </a:r>
            <a:r>
              <a:rPr lang="fi-FI" b="0" dirty="0" err="1" smtClean="0">
                <a:latin typeface="Calibri" panose="020F0502020204030204" pitchFamily="34" charset="0"/>
              </a:rPr>
              <a:t>learn</a:t>
            </a:r>
            <a:r>
              <a:rPr lang="fi-FI" b="0" dirty="0" smtClean="0">
                <a:latin typeface="Calibri" panose="020F0502020204030204" pitchFamily="34" charset="0"/>
              </a:rPr>
              <a:t>? </a:t>
            </a:r>
          </a:p>
          <a:p>
            <a:pPr>
              <a:spcBef>
                <a:spcPts val="600"/>
              </a:spcBef>
              <a:spcAft>
                <a:spcPts val="600"/>
              </a:spcAft>
            </a:pPr>
            <a:r>
              <a:rPr lang="fi-FI" b="0" dirty="0" smtClean="0">
                <a:latin typeface="Calibri" panose="020F0502020204030204" pitchFamily="34" charset="0"/>
              </a:rPr>
              <a:t>How </a:t>
            </a:r>
            <a:r>
              <a:rPr lang="fi-FI" b="0" dirty="0" err="1" smtClean="0">
                <a:latin typeface="Calibri" panose="020F0502020204030204" pitchFamily="34" charset="0"/>
              </a:rPr>
              <a:t>do</a:t>
            </a:r>
            <a:r>
              <a:rPr lang="fi-FI" b="0" dirty="0" smtClean="0">
                <a:latin typeface="Calibri" panose="020F0502020204030204" pitchFamily="34" charset="0"/>
              </a:rPr>
              <a:t> </a:t>
            </a:r>
            <a:r>
              <a:rPr lang="fi-FI" b="0" dirty="0" err="1" smtClean="0">
                <a:latin typeface="Calibri" panose="020F0502020204030204" pitchFamily="34" charset="0"/>
              </a:rPr>
              <a:t>we</a:t>
            </a:r>
            <a:r>
              <a:rPr lang="fi-FI" b="0" dirty="0" smtClean="0">
                <a:latin typeface="Calibri" panose="020F0502020204030204" pitchFamily="34" charset="0"/>
              </a:rPr>
              <a:t> </a:t>
            </a:r>
            <a:r>
              <a:rPr lang="fi-FI" b="0" dirty="0" err="1" smtClean="0">
                <a:latin typeface="Calibri" panose="020F0502020204030204" pitchFamily="34" charset="0"/>
              </a:rPr>
              <a:t>define</a:t>
            </a:r>
            <a:r>
              <a:rPr lang="fi-FI" b="0" dirty="0" smtClean="0">
                <a:latin typeface="Calibri" panose="020F0502020204030204" pitchFamily="34" charset="0"/>
              </a:rPr>
              <a:t> </a:t>
            </a:r>
            <a:r>
              <a:rPr lang="fi-FI" b="0" dirty="0" err="1" smtClean="0">
                <a:latin typeface="Calibri" panose="020F0502020204030204" pitchFamily="34" charset="0"/>
              </a:rPr>
              <a:t>learning</a:t>
            </a:r>
            <a:r>
              <a:rPr lang="fi-FI" b="0" dirty="0" smtClean="0">
                <a:latin typeface="Calibri" panose="020F0502020204030204" pitchFamily="34" charset="0"/>
              </a:rPr>
              <a:t>? </a:t>
            </a:r>
          </a:p>
          <a:p>
            <a:pPr>
              <a:spcBef>
                <a:spcPts val="600"/>
              </a:spcBef>
              <a:spcAft>
                <a:spcPts val="600"/>
              </a:spcAft>
            </a:pPr>
            <a:r>
              <a:rPr lang="fi-FI" b="0" dirty="0" err="1" smtClean="0">
                <a:latin typeface="Calibri" panose="020F0502020204030204" pitchFamily="34" charset="0"/>
              </a:rPr>
              <a:t>What</a:t>
            </a:r>
            <a:r>
              <a:rPr lang="fi-FI" b="0" dirty="0" smtClean="0">
                <a:latin typeface="Calibri" panose="020F0502020204030204" pitchFamily="34" charset="0"/>
              </a:rPr>
              <a:t> is a </a:t>
            </a:r>
            <a:r>
              <a:rPr lang="fi-FI" b="0" dirty="0" err="1" smtClean="0">
                <a:latin typeface="Calibri" panose="020F0502020204030204" pitchFamily="34" charset="0"/>
              </a:rPr>
              <a:t>teacher’s</a:t>
            </a:r>
            <a:r>
              <a:rPr lang="fi-FI" b="0" dirty="0" smtClean="0">
                <a:latin typeface="Calibri" panose="020F0502020204030204" pitchFamily="34" charset="0"/>
              </a:rPr>
              <a:t>  </a:t>
            </a:r>
            <a:r>
              <a:rPr lang="fi-FI" b="0" dirty="0" err="1" smtClean="0">
                <a:latin typeface="Calibri" panose="020F0502020204030204" pitchFamily="34" charset="0"/>
              </a:rPr>
              <a:t>role</a:t>
            </a:r>
            <a:r>
              <a:rPr lang="fi-FI" b="0" dirty="0" smtClean="0">
                <a:latin typeface="Calibri" panose="020F0502020204030204" pitchFamily="34" charset="0"/>
              </a:rPr>
              <a:t> and </a:t>
            </a:r>
            <a:r>
              <a:rPr lang="fi-FI" b="0" dirty="0" err="1" smtClean="0">
                <a:latin typeface="Calibri" panose="020F0502020204030204" pitchFamily="34" charset="0"/>
              </a:rPr>
              <a:t>task</a:t>
            </a:r>
            <a:r>
              <a:rPr lang="fi-FI" b="0" dirty="0" smtClean="0">
                <a:latin typeface="Calibri" panose="020F0502020204030204" pitchFamily="34" charset="0"/>
              </a:rPr>
              <a:t> in </a:t>
            </a:r>
            <a:r>
              <a:rPr lang="fi-FI" b="0" dirty="0" err="1" smtClean="0">
                <a:latin typeface="Calibri" panose="020F0502020204030204" pitchFamily="34" charset="0"/>
              </a:rPr>
              <a:t>learning</a:t>
            </a:r>
            <a:r>
              <a:rPr lang="fi-FI" b="0" dirty="0" smtClean="0">
                <a:latin typeface="Calibri" panose="020F0502020204030204" pitchFamily="34" charset="0"/>
              </a:rPr>
              <a:t> </a:t>
            </a:r>
            <a:r>
              <a:rPr lang="fi-FI" b="0" dirty="0" err="1" smtClean="0">
                <a:latin typeface="Calibri" panose="020F0502020204030204" pitchFamily="34" charset="0"/>
              </a:rPr>
              <a:t>process</a:t>
            </a:r>
            <a:r>
              <a:rPr lang="fi-FI" b="0" dirty="0" smtClean="0">
                <a:latin typeface="Calibri" panose="020F0502020204030204" pitchFamily="34" charset="0"/>
              </a:rPr>
              <a:t>? </a:t>
            </a:r>
          </a:p>
          <a:p>
            <a:pPr lvl="1">
              <a:spcBef>
                <a:spcPts val="600"/>
              </a:spcBef>
              <a:spcAft>
                <a:spcPts val="600"/>
              </a:spcAft>
            </a:pPr>
            <a:r>
              <a:rPr lang="fi-FI" b="0" dirty="0">
                <a:latin typeface="Calibri" panose="020F0502020204030204" pitchFamily="34" charset="0"/>
              </a:rPr>
              <a:t>How </a:t>
            </a:r>
            <a:r>
              <a:rPr lang="fi-FI" b="0" dirty="0" err="1">
                <a:latin typeface="Calibri" panose="020F0502020204030204" pitchFamily="34" charset="0"/>
              </a:rPr>
              <a:t>teacher’s</a:t>
            </a:r>
            <a:r>
              <a:rPr lang="fi-FI" b="0" dirty="0">
                <a:latin typeface="Calibri" panose="020F0502020204030204" pitchFamily="34" charset="0"/>
              </a:rPr>
              <a:t> </a:t>
            </a:r>
            <a:r>
              <a:rPr lang="fi-FI" b="0" dirty="0" err="1">
                <a:latin typeface="Calibri" panose="020F0502020204030204" pitchFamily="34" charset="0"/>
              </a:rPr>
              <a:t>teaching</a:t>
            </a:r>
            <a:r>
              <a:rPr lang="fi-FI" b="0" dirty="0">
                <a:latin typeface="Calibri" panose="020F0502020204030204" pitchFamily="34" charset="0"/>
              </a:rPr>
              <a:t> </a:t>
            </a:r>
            <a:r>
              <a:rPr lang="fi-FI" b="0" dirty="0" err="1">
                <a:latin typeface="Calibri" panose="020F0502020204030204" pitchFamily="34" charset="0"/>
              </a:rPr>
              <a:t>activities</a:t>
            </a:r>
            <a:r>
              <a:rPr lang="fi-FI" b="0" dirty="0">
                <a:latin typeface="Calibri" panose="020F0502020204030204" pitchFamily="34" charset="0"/>
              </a:rPr>
              <a:t> </a:t>
            </a:r>
            <a:r>
              <a:rPr lang="fi-FI" b="0" dirty="0" err="1">
                <a:latin typeface="Calibri" panose="020F0502020204030204" pitchFamily="34" charset="0"/>
              </a:rPr>
              <a:t>support</a:t>
            </a:r>
            <a:r>
              <a:rPr lang="fi-FI" b="0" dirty="0">
                <a:latin typeface="Calibri" panose="020F0502020204030204" pitchFamily="34" charset="0"/>
              </a:rPr>
              <a:t> </a:t>
            </a:r>
            <a:r>
              <a:rPr lang="fi-FI" b="0" dirty="0" err="1">
                <a:latin typeface="Calibri" panose="020F0502020204030204" pitchFamily="34" charset="0"/>
              </a:rPr>
              <a:t>learning</a:t>
            </a:r>
            <a:r>
              <a:rPr lang="fi-FI" b="0" dirty="0">
                <a:latin typeface="Calibri" panose="020F0502020204030204" pitchFamily="34" charset="0"/>
              </a:rPr>
              <a:t>? </a:t>
            </a:r>
          </a:p>
          <a:p>
            <a:pPr lvl="1">
              <a:spcBef>
                <a:spcPts val="600"/>
              </a:spcBef>
              <a:spcAft>
                <a:spcPts val="600"/>
              </a:spcAft>
            </a:pPr>
            <a:r>
              <a:rPr lang="fi-FI" b="0" dirty="0">
                <a:latin typeface="Calibri" panose="020F0502020204030204" pitchFamily="34" charset="0"/>
              </a:rPr>
              <a:t>How </a:t>
            </a:r>
            <a:r>
              <a:rPr lang="fi-FI" b="0" dirty="0" err="1">
                <a:latin typeface="Calibri" panose="020F0502020204030204" pitchFamily="34" charset="0"/>
              </a:rPr>
              <a:t>student’s</a:t>
            </a:r>
            <a:r>
              <a:rPr lang="fi-FI" b="0" dirty="0">
                <a:latin typeface="Calibri" panose="020F0502020204030204" pitchFamily="34" charset="0"/>
              </a:rPr>
              <a:t> </a:t>
            </a:r>
            <a:r>
              <a:rPr lang="fi-FI" b="0" dirty="0" err="1">
                <a:latin typeface="Calibri" panose="020F0502020204030204" pitchFamily="34" charset="0"/>
              </a:rPr>
              <a:t>studying</a:t>
            </a:r>
            <a:r>
              <a:rPr lang="fi-FI" b="0" dirty="0">
                <a:latin typeface="Calibri" panose="020F0502020204030204" pitchFamily="34" charset="0"/>
              </a:rPr>
              <a:t> </a:t>
            </a:r>
            <a:r>
              <a:rPr lang="fi-FI" b="0" dirty="0" err="1">
                <a:latin typeface="Calibri" panose="020F0502020204030204" pitchFamily="34" charset="0"/>
              </a:rPr>
              <a:t>activities</a:t>
            </a:r>
            <a:r>
              <a:rPr lang="fi-FI" b="0" dirty="0">
                <a:latin typeface="Calibri" panose="020F0502020204030204" pitchFamily="34" charset="0"/>
              </a:rPr>
              <a:t> </a:t>
            </a:r>
            <a:r>
              <a:rPr lang="fi-FI" b="0" dirty="0" err="1">
                <a:latin typeface="Calibri" panose="020F0502020204030204" pitchFamily="34" charset="0"/>
              </a:rPr>
              <a:t>support</a:t>
            </a:r>
            <a:r>
              <a:rPr lang="fi-FI" b="0" dirty="0">
                <a:latin typeface="Calibri" panose="020F0502020204030204" pitchFamily="34" charset="0"/>
              </a:rPr>
              <a:t> </a:t>
            </a:r>
            <a:r>
              <a:rPr lang="fi-FI" b="0" dirty="0" err="1">
                <a:latin typeface="Calibri" panose="020F0502020204030204" pitchFamily="34" charset="0"/>
              </a:rPr>
              <a:t>learning</a:t>
            </a:r>
            <a:r>
              <a:rPr lang="fi-FI" b="0" dirty="0">
                <a:latin typeface="Calibri" panose="020F0502020204030204" pitchFamily="34" charset="0"/>
              </a:rPr>
              <a:t>? </a:t>
            </a:r>
          </a:p>
          <a:p>
            <a:pPr>
              <a:spcBef>
                <a:spcPts val="600"/>
              </a:spcBef>
              <a:spcAft>
                <a:spcPts val="600"/>
              </a:spcAft>
            </a:pPr>
            <a:r>
              <a:rPr lang="fi-FI" b="0" dirty="0" err="1" smtClean="0">
                <a:latin typeface="Calibri" panose="020F0502020204030204" pitchFamily="34" charset="0"/>
              </a:rPr>
              <a:t>What</a:t>
            </a:r>
            <a:r>
              <a:rPr lang="fi-FI" b="0" dirty="0" smtClean="0">
                <a:latin typeface="Calibri" panose="020F0502020204030204" pitchFamily="34" charset="0"/>
              </a:rPr>
              <a:t> </a:t>
            </a:r>
            <a:r>
              <a:rPr lang="fi-FI" b="0" dirty="0">
                <a:latin typeface="Calibri" panose="020F0502020204030204" pitchFamily="34" charset="0"/>
              </a:rPr>
              <a:t>is a </a:t>
            </a:r>
            <a:r>
              <a:rPr lang="fi-FI" b="0" dirty="0" err="1">
                <a:latin typeface="Calibri" panose="020F0502020204030204" pitchFamily="34" charset="0"/>
              </a:rPr>
              <a:t>student’s</a:t>
            </a:r>
            <a:r>
              <a:rPr lang="fi-FI" b="0" dirty="0">
                <a:latin typeface="Calibri" panose="020F0502020204030204" pitchFamily="34" charset="0"/>
              </a:rPr>
              <a:t> </a:t>
            </a:r>
            <a:r>
              <a:rPr lang="fi-FI" b="0" dirty="0" err="1">
                <a:latin typeface="Calibri" panose="020F0502020204030204" pitchFamily="34" charset="0"/>
              </a:rPr>
              <a:t>role</a:t>
            </a:r>
            <a:r>
              <a:rPr lang="fi-FI" b="0" dirty="0">
                <a:latin typeface="Calibri" panose="020F0502020204030204" pitchFamily="34" charset="0"/>
              </a:rPr>
              <a:t> </a:t>
            </a:r>
            <a:r>
              <a:rPr lang="fi-FI" b="0" dirty="0" smtClean="0">
                <a:latin typeface="Calibri" panose="020F0502020204030204" pitchFamily="34" charset="0"/>
              </a:rPr>
              <a:t>and </a:t>
            </a:r>
            <a:r>
              <a:rPr lang="fi-FI" b="0" dirty="0" err="1">
                <a:latin typeface="Calibri" panose="020F0502020204030204" pitchFamily="34" charset="0"/>
              </a:rPr>
              <a:t>task</a:t>
            </a:r>
            <a:r>
              <a:rPr lang="fi-FI" b="0" dirty="0">
                <a:latin typeface="Calibri" panose="020F0502020204030204" pitchFamily="34" charset="0"/>
              </a:rPr>
              <a:t> in </a:t>
            </a:r>
            <a:r>
              <a:rPr lang="fi-FI" b="0" dirty="0" err="1">
                <a:latin typeface="Calibri" panose="020F0502020204030204" pitchFamily="34" charset="0"/>
              </a:rPr>
              <a:t>learning</a:t>
            </a:r>
            <a:r>
              <a:rPr lang="fi-FI" b="0" dirty="0">
                <a:latin typeface="Calibri" panose="020F0502020204030204" pitchFamily="34" charset="0"/>
              </a:rPr>
              <a:t> </a:t>
            </a:r>
            <a:r>
              <a:rPr lang="fi-FI" b="0" dirty="0" err="1">
                <a:latin typeface="Calibri" panose="020F0502020204030204" pitchFamily="34" charset="0"/>
              </a:rPr>
              <a:t>process</a:t>
            </a:r>
            <a:r>
              <a:rPr lang="fi-FI" b="0" dirty="0" smtClean="0">
                <a:latin typeface="Calibri" panose="020F0502020204030204" pitchFamily="34" charset="0"/>
              </a:rPr>
              <a:t>?</a:t>
            </a:r>
          </a:p>
          <a:p>
            <a:pPr>
              <a:spcBef>
                <a:spcPts val="600"/>
              </a:spcBef>
              <a:spcAft>
                <a:spcPts val="600"/>
              </a:spcAft>
            </a:pPr>
            <a:r>
              <a:rPr lang="fi-FI" b="0" dirty="0" err="1" smtClean="0">
                <a:latin typeface="Calibri" panose="020F0502020204030204" pitchFamily="34" charset="0"/>
              </a:rPr>
              <a:t>What</a:t>
            </a:r>
            <a:r>
              <a:rPr lang="fi-FI" b="0" dirty="0" smtClean="0">
                <a:latin typeface="Calibri" panose="020F0502020204030204" pitchFamily="34" charset="0"/>
              </a:rPr>
              <a:t> </a:t>
            </a:r>
            <a:r>
              <a:rPr lang="fi-FI" b="0" dirty="0" err="1" smtClean="0">
                <a:latin typeface="Calibri" panose="020F0502020204030204" pitchFamily="34" charset="0"/>
              </a:rPr>
              <a:t>kind</a:t>
            </a:r>
            <a:r>
              <a:rPr lang="fi-FI" b="0" dirty="0" smtClean="0">
                <a:latin typeface="Calibri" panose="020F0502020204030204" pitchFamily="34" charset="0"/>
              </a:rPr>
              <a:t> of </a:t>
            </a:r>
            <a:r>
              <a:rPr lang="fi-FI" b="0" dirty="0" err="1" smtClean="0">
                <a:latin typeface="Calibri" panose="020F0502020204030204" pitchFamily="34" charset="0"/>
              </a:rPr>
              <a:t>learning</a:t>
            </a:r>
            <a:r>
              <a:rPr lang="fi-FI" b="0" dirty="0" smtClean="0">
                <a:latin typeface="Calibri" panose="020F0502020204030204" pitchFamily="34" charset="0"/>
              </a:rPr>
              <a:t> </a:t>
            </a:r>
            <a:r>
              <a:rPr lang="fi-FI" b="0" dirty="0" err="1" smtClean="0">
                <a:latin typeface="Calibri" panose="020F0502020204030204" pitchFamily="34" charset="0"/>
              </a:rPr>
              <a:t>environment</a:t>
            </a:r>
            <a:r>
              <a:rPr lang="fi-FI" b="0" dirty="0" smtClean="0">
                <a:latin typeface="Calibri" panose="020F0502020204030204" pitchFamily="34" charset="0"/>
              </a:rPr>
              <a:t> </a:t>
            </a:r>
            <a:r>
              <a:rPr lang="fi-FI" b="0" dirty="0" err="1" smtClean="0">
                <a:latin typeface="Calibri" panose="020F0502020204030204" pitchFamily="34" charset="0"/>
              </a:rPr>
              <a:t>supports</a:t>
            </a:r>
            <a:r>
              <a:rPr lang="fi-FI" b="0" dirty="0" smtClean="0">
                <a:latin typeface="Calibri" panose="020F0502020204030204" pitchFamily="34" charset="0"/>
              </a:rPr>
              <a:t> </a:t>
            </a:r>
            <a:r>
              <a:rPr lang="fi-FI" b="0" dirty="0" err="1" smtClean="0">
                <a:latin typeface="Calibri" panose="020F0502020204030204" pitchFamily="34" charset="0"/>
              </a:rPr>
              <a:t>learning</a:t>
            </a:r>
            <a:r>
              <a:rPr lang="fi-FI" b="0" dirty="0" smtClean="0">
                <a:latin typeface="Calibri" panose="020F0502020204030204" pitchFamily="34" charset="0"/>
              </a:rPr>
              <a:t>? </a:t>
            </a:r>
          </a:p>
        </p:txBody>
      </p:sp>
      <p:sp>
        <p:nvSpPr>
          <p:cNvPr id="4" name="Date Placeholder 3"/>
          <p:cNvSpPr>
            <a:spLocks noGrp="1"/>
          </p:cNvSpPr>
          <p:nvPr>
            <p:ph type="dt" sz="half" idx="15"/>
          </p:nvPr>
        </p:nvSpPr>
        <p:spPr/>
        <p:txBody>
          <a:bodyPr/>
          <a:lstStyle/>
          <a:p>
            <a:pPr>
              <a:defRPr/>
            </a:pPr>
            <a:fld id="{24CBB682-87B2-4236-AF78-B49807E7713E}" type="datetime1">
              <a:rPr lang="fi-FI" smtClean="0"/>
              <a:t>7.3.2018</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31</a:t>
            </a:fld>
            <a:endParaRPr lang="fi-FI"/>
          </a:p>
        </p:txBody>
      </p:sp>
    </p:spTree>
    <p:extLst>
      <p:ext uri="{BB962C8B-B14F-4D97-AF65-F5344CB8AC3E}">
        <p14:creationId xmlns:p14="http://schemas.microsoft.com/office/powerpoint/2010/main" val="786077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title"/>
          </p:nvPr>
        </p:nvSpPr>
        <p:spPr>
          <a:xfrm>
            <a:off x="1236816" y="560400"/>
            <a:ext cx="6657000" cy="900000"/>
          </a:xfrm>
        </p:spPr>
        <p:txBody>
          <a:bodyPr/>
          <a:lstStyle/>
          <a:p>
            <a:pPr eaLnBrk="1" hangingPunct="1"/>
            <a:r>
              <a:rPr lang="fi-FI" sz="3600" b="1" spc="-83" dirty="0">
                <a:solidFill>
                  <a:srgbClr val="0065BD"/>
                </a:solidFill>
                <a:latin typeface="Calibri" panose="020F0502020204030204" pitchFamily="34" charset="0"/>
              </a:rPr>
              <a:t>L</a:t>
            </a:r>
            <a:r>
              <a:rPr lang="en-US" sz="3600" b="1" spc="-83" dirty="0" smtClean="0">
                <a:solidFill>
                  <a:srgbClr val="0065BD"/>
                </a:solidFill>
                <a:latin typeface="Calibri" panose="020F0502020204030204" pitchFamily="34" charset="0"/>
              </a:rPr>
              <a:t>earning</a:t>
            </a:r>
            <a:r>
              <a:rPr lang="fi-FI" sz="3600" b="1" spc="-83" dirty="0" smtClean="0">
                <a:solidFill>
                  <a:srgbClr val="0065BD"/>
                </a:solidFill>
                <a:latin typeface="Calibri" panose="020F0502020204030204" pitchFamily="34" charset="0"/>
              </a:rPr>
              <a:t> </a:t>
            </a:r>
            <a:r>
              <a:rPr lang="fi-FI" sz="3600" b="1" spc="-83" dirty="0" err="1">
                <a:solidFill>
                  <a:srgbClr val="0065BD"/>
                </a:solidFill>
                <a:latin typeface="Calibri" panose="020F0502020204030204" pitchFamily="34" charset="0"/>
              </a:rPr>
              <a:t>theories</a:t>
            </a:r>
            <a:endParaRPr lang="fi-FI" sz="3600" b="1" spc="-83" dirty="0">
              <a:solidFill>
                <a:srgbClr val="0065BD"/>
              </a:solidFill>
              <a:latin typeface="Calibri" panose="020F0502020204030204" pitchFamily="34" charset="0"/>
            </a:endParaRPr>
          </a:p>
        </p:txBody>
      </p:sp>
      <p:graphicFrame>
        <p:nvGraphicFramePr>
          <p:cNvPr id="13" name="Kaaviokuva 12"/>
          <p:cNvGraphicFramePr/>
          <p:nvPr>
            <p:extLst>
              <p:ext uri="{D42A27DB-BD31-4B8C-83A1-F6EECF244321}">
                <p14:modId xmlns:p14="http://schemas.microsoft.com/office/powerpoint/2010/main" val="1850574541"/>
              </p:ext>
            </p:extLst>
          </p:nvPr>
        </p:nvGraphicFramePr>
        <p:xfrm>
          <a:off x="395536" y="1082375"/>
          <a:ext cx="8640960" cy="415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8462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1215964" y="1746627"/>
            <a:ext cx="6895012" cy="2660803"/>
          </a:xfrm>
        </p:spPr>
        <p:txBody>
          <a:bodyPr/>
          <a:lstStyle/>
          <a:p>
            <a:r>
              <a:rPr lang="fi-FI" sz="2000" dirty="0"/>
              <a:t>Key </a:t>
            </a:r>
            <a:r>
              <a:rPr lang="fi-FI" sz="2000" dirty="0" err="1"/>
              <a:t>actor</a:t>
            </a:r>
            <a:r>
              <a:rPr lang="fi-FI" sz="2000" dirty="0"/>
              <a:t>/</a:t>
            </a:r>
            <a:r>
              <a:rPr lang="fi-FI" sz="2000" dirty="0" err="1"/>
              <a:t>role</a:t>
            </a:r>
            <a:r>
              <a:rPr lang="fi-FI" sz="2000" b="0" dirty="0"/>
              <a:t>: </a:t>
            </a:r>
            <a:r>
              <a:rPr lang="fi-FI" sz="2000" b="0" dirty="0" err="1"/>
              <a:t>teacher</a:t>
            </a:r>
            <a:endParaRPr lang="fi-FI" sz="2000" b="0" dirty="0"/>
          </a:p>
          <a:p>
            <a:r>
              <a:rPr lang="fi-FI" sz="2000" dirty="0" err="1"/>
              <a:t>Learner’s</a:t>
            </a:r>
            <a:r>
              <a:rPr lang="fi-FI" sz="2000" dirty="0"/>
              <a:t> </a:t>
            </a:r>
            <a:r>
              <a:rPr lang="fi-FI" sz="2000" dirty="0" err="1"/>
              <a:t>role</a:t>
            </a:r>
            <a:r>
              <a:rPr lang="fi-FI" sz="2000" b="0" dirty="0"/>
              <a:t>: </a:t>
            </a:r>
            <a:r>
              <a:rPr lang="fi-FI" sz="2000" b="0" dirty="0" err="1"/>
              <a:t>passive</a:t>
            </a:r>
            <a:r>
              <a:rPr lang="fi-FI" sz="2000" b="0" dirty="0"/>
              <a:t>, </a:t>
            </a:r>
            <a:r>
              <a:rPr lang="fi-FI" sz="2000" b="0" dirty="0" err="1"/>
              <a:t>responses</a:t>
            </a:r>
            <a:r>
              <a:rPr lang="fi-FI" sz="2000" b="0" dirty="0"/>
              <a:t> to stimulus</a:t>
            </a:r>
          </a:p>
          <a:p>
            <a:r>
              <a:rPr lang="fi-FI" sz="2000" dirty="0" smtClean="0"/>
              <a:t>Learning</a:t>
            </a:r>
            <a:r>
              <a:rPr lang="fi-FI" sz="2000" b="0" dirty="0" smtClean="0"/>
              <a:t> </a:t>
            </a:r>
            <a:r>
              <a:rPr lang="fi-FI" sz="2000" b="0" dirty="0"/>
              <a:t>is </a:t>
            </a:r>
            <a:r>
              <a:rPr lang="fi-FI" sz="2000" b="0" dirty="0" err="1"/>
              <a:t>seen</a:t>
            </a:r>
            <a:r>
              <a:rPr lang="fi-FI" sz="2000" b="0" dirty="0"/>
              <a:t> as a </a:t>
            </a:r>
            <a:r>
              <a:rPr lang="fi-FI" sz="2000" b="0" dirty="0" err="1"/>
              <a:t>change</a:t>
            </a:r>
            <a:r>
              <a:rPr lang="fi-FI" sz="2000" b="0" dirty="0"/>
              <a:t> in </a:t>
            </a:r>
            <a:r>
              <a:rPr lang="fi-FI" sz="2000" b="0" dirty="0" err="1"/>
              <a:t>external</a:t>
            </a:r>
            <a:r>
              <a:rPr lang="fi-FI" sz="2000" b="0" dirty="0"/>
              <a:t> </a:t>
            </a:r>
            <a:r>
              <a:rPr lang="fi-FI" sz="2000" b="0" dirty="0" err="1"/>
              <a:t>behaviour</a:t>
            </a:r>
            <a:r>
              <a:rPr lang="fi-FI" sz="2000" b="0" dirty="0"/>
              <a:t>.</a:t>
            </a:r>
          </a:p>
        </p:txBody>
      </p:sp>
      <p:sp>
        <p:nvSpPr>
          <p:cNvPr id="5" name="Slide Number Placeholder 4"/>
          <p:cNvSpPr>
            <a:spLocks noGrp="1"/>
          </p:cNvSpPr>
          <p:nvPr>
            <p:ph type="sldNum" sz="quarter" idx="17"/>
          </p:nvPr>
        </p:nvSpPr>
        <p:spPr>
          <a:xfrm>
            <a:off x="5056956" y="5314850"/>
            <a:ext cx="3619500" cy="134938"/>
          </a:xfrm>
        </p:spPr>
        <p:txBody>
          <a:bodyPr/>
          <a:lstStyle/>
          <a:p>
            <a:pPr>
              <a:defRPr/>
            </a:pPr>
            <a:fld id="{49EFD4B7-1CC6-864B-A72A-C978B70BBA9B}" type="slidenum">
              <a:rPr lang="fi-FI" smtClean="0"/>
              <a:pPr>
                <a:defRPr/>
              </a:pPr>
              <a:t>33</a:t>
            </a:fld>
            <a:endParaRPr lang="fi-FI"/>
          </a:p>
        </p:txBody>
      </p:sp>
      <p:sp>
        <p:nvSpPr>
          <p:cNvPr id="10" name="Rectangle 9"/>
          <p:cNvSpPr/>
          <p:nvPr/>
        </p:nvSpPr>
        <p:spPr>
          <a:xfrm>
            <a:off x="3015323" y="3288879"/>
            <a:ext cx="1341879" cy="62431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000" dirty="0"/>
              <a:t>Black box </a:t>
            </a:r>
            <a:r>
              <a:rPr lang="fi-FI" sz="1167" dirty="0"/>
              <a:t>(</a:t>
            </a:r>
            <a:r>
              <a:rPr lang="fi-FI" sz="1167" dirty="0" err="1"/>
              <a:t>student’s</a:t>
            </a:r>
            <a:r>
              <a:rPr lang="fi-FI" sz="1167" dirty="0"/>
              <a:t> </a:t>
            </a:r>
            <a:r>
              <a:rPr lang="fi-FI" sz="1167" dirty="0" err="1"/>
              <a:t>mind</a:t>
            </a:r>
            <a:r>
              <a:rPr lang="fi-FI" sz="1167" dirty="0"/>
              <a:t>)</a:t>
            </a:r>
            <a:endParaRPr lang="en-US" sz="1167" dirty="0"/>
          </a:p>
        </p:txBody>
      </p:sp>
      <p:sp>
        <p:nvSpPr>
          <p:cNvPr id="11" name="Rectangle 10"/>
          <p:cNvSpPr/>
          <p:nvPr/>
        </p:nvSpPr>
        <p:spPr>
          <a:xfrm>
            <a:off x="1428219" y="3380872"/>
            <a:ext cx="1228299" cy="379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000" dirty="0">
                <a:solidFill>
                  <a:schemeClr val="tx1"/>
                </a:solidFill>
              </a:rPr>
              <a:t>Stimulus</a:t>
            </a:r>
            <a:endParaRPr lang="en-US" sz="2000" dirty="0">
              <a:solidFill>
                <a:schemeClr val="tx1"/>
              </a:solidFill>
            </a:endParaRPr>
          </a:p>
        </p:txBody>
      </p:sp>
      <p:sp>
        <p:nvSpPr>
          <p:cNvPr id="12" name="Rectangle 11"/>
          <p:cNvSpPr/>
          <p:nvPr/>
        </p:nvSpPr>
        <p:spPr>
          <a:xfrm>
            <a:off x="4614665" y="3420442"/>
            <a:ext cx="1280942" cy="379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000" dirty="0" err="1">
                <a:solidFill>
                  <a:schemeClr val="tx1"/>
                </a:solidFill>
              </a:rPr>
              <a:t>Reaction</a:t>
            </a:r>
            <a:r>
              <a:rPr lang="fi-FI" sz="2000" dirty="0">
                <a:solidFill>
                  <a:schemeClr val="tx1"/>
                </a:solidFill>
              </a:rPr>
              <a:t> </a:t>
            </a:r>
            <a:endParaRPr lang="en-US" sz="2000" dirty="0">
              <a:solidFill>
                <a:schemeClr val="tx1"/>
              </a:solidFill>
            </a:endParaRPr>
          </a:p>
        </p:txBody>
      </p:sp>
      <p:cxnSp>
        <p:nvCxnSpPr>
          <p:cNvPr id="14" name="Straight Arrow Connector 13"/>
          <p:cNvCxnSpPr/>
          <p:nvPr/>
        </p:nvCxnSpPr>
        <p:spPr>
          <a:xfrm>
            <a:off x="2568073" y="3602940"/>
            <a:ext cx="447250" cy="474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357202" y="3614737"/>
            <a:ext cx="386313" cy="47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13" name="Group 12"/>
          <p:cNvGrpSpPr/>
          <p:nvPr/>
        </p:nvGrpSpPr>
        <p:grpSpPr>
          <a:xfrm>
            <a:off x="1506977" y="531569"/>
            <a:ext cx="6195392" cy="887261"/>
            <a:chOff x="414" y="1545095"/>
            <a:chExt cx="2695854" cy="1064713"/>
          </a:xfrm>
          <a:solidFill>
            <a:schemeClr val="accent2"/>
          </a:solidFill>
          <a:scene3d>
            <a:camera prst="orthographicFront"/>
            <a:lightRig rig="flat" dir="t"/>
          </a:scene3d>
        </p:grpSpPr>
        <p:sp>
          <p:nvSpPr>
            <p:cNvPr id="15" name="Chevron 14"/>
            <p:cNvSpPr/>
            <p:nvPr/>
          </p:nvSpPr>
          <p:spPr>
            <a:xfrm>
              <a:off x="414" y="1545095"/>
              <a:ext cx="2695854" cy="1064713"/>
            </a:xfrm>
            <a:prstGeom prst="chevron">
              <a:avLst/>
            </a:prstGeom>
            <a:grp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6" name="Chevron 4"/>
            <p:cNvSpPr/>
            <p:nvPr/>
          </p:nvSpPr>
          <p:spPr>
            <a:xfrm>
              <a:off x="532771" y="1545095"/>
              <a:ext cx="1631141" cy="1064713"/>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30000" tIns="22225" rIns="22225" bIns="22225" numCol="1" spcCol="1270" anchor="ctr" anchorCtr="0">
              <a:noAutofit/>
            </a:bodyPr>
            <a:lstStyle/>
            <a:p>
              <a:pPr algn="ctr" defTabSz="740804">
                <a:lnSpc>
                  <a:spcPct val="90000"/>
                </a:lnSpc>
                <a:spcAft>
                  <a:spcPct val="35000"/>
                </a:spcAft>
              </a:pPr>
              <a:r>
                <a:rPr lang="fi-FI" sz="2333" dirty="0" err="1">
                  <a:ln w="0">
                    <a:noFill/>
                  </a:ln>
                  <a:solidFill>
                    <a:schemeClr val="tx1"/>
                  </a:solidFill>
                  <a:effectLst>
                    <a:outerShdw blurRad="38100" dist="19050" dir="2700000" algn="tl" rotWithShape="0">
                      <a:schemeClr val="dk1">
                        <a:alpha val="40000"/>
                      </a:schemeClr>
                    </a:outerShdw>
                  </a:effectLst>
                </a:rPr>
                <a:t>Behaviorism</a:t>
              </a:r>
              <a:endParaRPr lang="fi-FI" sz="2333" dirty="0">
                <a:ln w="0">
                  <a:noFill/>
                </a:ln>
                <a:solidFill>
                  <a:schemeClr val="tx1"/>
                </a:solidFill>
                <a:effectLst>
                  <a:outerShdw blurRad="38100" dist="19050" dir="2700000" algn="tl" rotWithShape="0">
                    <a:schemeClr val="dk1">
                      <a:alpha val="40000"/>
                    </a:schemeClr>
                  </a:outerShdw>
                </a:effectLst>
              </a:endParaRPr>
            </a:p>
            <a:p>
              <a:pPr algn="ctr" defTabSz="740804">
                <a:lnSpc>
                  <a:spcPct val="90000"/>
                </a:lnSpc>
                <a:spcAft>
                  <a:spcPct val="35000"/>
                </a:spcAft>
              </a:pPr>
              <a:r>
                <a:rPr lang="fi-FI" sz="2000" dirty="0">
                  <a:ln w="0">
                    <a:noFill/>
                  </a:ln>
                  <a:solidFill>
                    <a:schemeClr val="tx1"/>
                  </a:solidFill>
                  <a:effectLst>
                    <a:outerShdw blurRad="38100" dist="19050" dir="2700000" algn="tl" rotWithShape="0">
                      <a:schemeClr val="dk1">
                        <a:alpha val="40000"/>
                      </a:schemeClr>
                    </a:outerShdw>
                  </a:effectLst>
                </a:rPr>
                <a:t>(1900</a:t>
              </a:r>
              <a:r>
                <a:rPr lang="fi-FI" sz="2000" dirty="0">
                  <a:ln w="0">
                    <a:noFill/>
                  </a:ln>
                  <a:solidFill>
                    <a:schemeClr val="tx1"/>
                  </a:solidFill>
                  <a:effectLst>
                    <a:outerShdw blurRad="38100" dist="19050" dir="2700000" algn="tl" rotWithShape="0">
                      <a:schemeClr val="dk1">
                        <a:alpha val="40000"/>
                      </a:schemeClr>
                    </a:outerShdw>
                  </a:effectLst>
                  <a:sym typeface="Wingdings" pitchFamily="2" charset="2"/>
                </a:rPr>
                <a:t> 1950…1960)</a:t>
              </a:r>
              <a:endParaRPr lang="fi-FI" sz="2000" dirty="0">
                <a:ln w="0">
                  <a:noFill/>
                </a:ln>
                <a:solidFill>
                  <a:schemeClr val="tx1"/>
                </a:solidFill>
                <a:effectLst>
                  <a:outerShdw blurRad="38100" dist="19050" dir="2700000" algn="tl" rotWithShape="0">
                    <a:schemeClr val="dk1">
                      <a:alpha val="40000"/>
                    </a:schemeClr>
                  </a:outerShdw>
                </a:effectLst>
              </a:endParaRPr>
            </a:p>
          </p:txBody>
        </p:sp>
      </p:grpSp>
      <p:sp>
        <p:nvSpPr>
          <p:cNvPr id="2" name="TextBox 1"/>
          <p:cNvSpPr txBox="1"/>
          <p:nvPr/>
        </p:nvSpPr>
        <p:spPr>
          <a:xfrm>
            <a:off x="3131840" y="5161756"/>
            <a:ext cx="2852832" cy="215444"/>
          </a:xfrm>
          <a:prstGeom prst="rect">
            <a:avLst/>
          </a:prstGeom>
          <a:noFill/>
        </p:spPr>
        <p:txBody>
          <a:bodyPr wrap="none" lIns="0" tIns="0" rIns="0" bIns="0" rtlCol="0">
            <a:spAutoFit/>
          </a:bodyPr>
          <a:lstStyle/>
          <a:p>
            <a:r>
              <a:rPr lang="fi-FI" sz="1400" dirty="0" smtClean="0"/>
              <a:t>Learning </a:t>
            </a:r>
            <a:r>
              <a:rPr lang="fi-FI" sz="1400" dirty="0" err="1" smtClean="0"/>
              <a:t>theorists</a:t>
            </a:r>
            <a:r>
              <a:rPr lang="fi-FI" sz="1400" dirty="0" smtClean="0"/>
              <a:t>: Pavlov, Skinner  </a:t>
            </a:r>
            <a:endParaRPr lang="en-US" sz="1400" dirty="0"/>
          </a:p>
        </p:txBody>
      </p:sp>
      <p:sp>
        <p:nvSpPr>
          <p:cNvPr id="18" name="Rectangle 17"/>
          <p:cNvSpPr/>
          <p:nvPr/>
        </p:nvSpPr>
        <p:spPr>
          <a:xfrm>
            <a:off x="6153070" y="3445113"/>
            <a:ext cx="1397015" cy="379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000" dirty="0" smtClean="0">
                <a:solidFill>
                  <a:schemeClr val="tx1"/>
                </a:solidFill>
              </a:rPr>
              <a:t>Feedback </a:t>
            </a:r>
            <a:endParaRPr lang="en-US" sz="2000" dirty="0">
              <a:solidFill>
                <a:schemeClr val="tx1"/>
              </a:solidFill>
            </a:endParaRPr>
          </a:p>
        </p:txBody>
      </p:sp>
      <p:cxnSp>
        <p:nvCxnSpPr>
          <p:cNvPr id="19" name="Straight Arrow Connector 18"/>
          <p:cNvCxnSpPr/>
          <p:nvPr/>
        </p:nvCxnSpPr>
        <p:spPr>
          <a:xfrm>
            <a:off x="5811738" y="3634665"/>
            <a:ext cx="386313" cy="47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a:stCxn id="18" idx="2"/>
            <a:endCxn id="11" idx="2"/>
          </p:cNvCxnSpPr>
          <p:nvPr/>
        </p:nvCxnSpPr>
        <p:spPr>
          <a:xfrm rot="5400000" flipH="1">
            <a:off x="4414853" y="1387493"/>
            <a:ext cx="64241" cy="4809209"/>
          </a:xfrm>
          <a:prstGeom prst="bentConnector3">
            <a:avLst>
              <a:gd name="adj1" fmla="val -355848"/>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386739" y="4452802"/>
            <a:ext cx="4680520" cy="215444"/>
          </a:xfrm>
          <a:prstGeom prst="rect">
            <a:avLst/>
          </a:prstGeom>
          <a:noFill/>
        </p:spPr>
        <p:txBody>
          <a:bodyPr wrap="square" lIns="0" tIns="0" rIns="0" bIns="0" rtlCol="0">
            <a:spAutoFit/>
          </a:bodyPr>
          <a:lstStyle/>
          <a:p>
            <a:r>
              <a:rPr lang="fi-FI" sz="1400" dirty="0" smtClean="0"/>
              <a:t>Learning </a:t>
            </a:r>
            <a:r>
              <a:rPr lang="fi-FI" sz="1400" dirty="0" err="1" smtClean="0"/>
              <a:t>process</a:t>
            </a:r>
            <a:r>
              <a:rPr lang="fi-FI" sz="1400" dirty="0" smtClean="0"/>
              <a:t> </a:t>
            </a:r>
            <a:r>
              <a:rPr lang="fi-FI" sz="1400" dirty="0" err="1" smtClean="0"/>
              <a:t>according</a:t>
            </a:r>
            <a:r>
              <a:rPr lang="fi-FI" sz="1400" dirty="0" smtClean="0"/>
              <a:t> to </a:t>
            </a:r>
            <a:r>
              <a:rPr lang="fi-FI" sz="1400" dirty="0" err="1" smtClean="0"/>
              <a:t>behavioristic</a:t>
            </a:r>
            <a:r>
              <a:rPr lang="fi-FI" sz="1400" dirty="0" smtClean="0"/>
              <a:t> </a:t>
            </a:r>
            <a:r>
              <a:rPr lang="fi-FI" sz="1400" dirty="0" err="1" smtClean="0"/>
              <a:t>learning</a:t>
            </a:r>
            <a:r>
              <a:rPr lang="fi-FI" sz="1400" dirty="0" smtClean="0"/>
              <a:t> </a:t>
            </a:r>
            <a:r>
              <a:rPr lang="fi-FI" sz="1400" dirty="0" err="1" smtClean="0"/>
              <a:t>theory</a:t>
            </a:r>
            <a:endParaRPr lang="en-US" sz="1400" dirty="0"/>
          </a:p>
        </p:txBody>
      </p:sp>
    </p:spTree>
    <p:extLst>
      <p:ext uri="{BB962C8B-B14F-4D97-AF65-F5344CB8AC3E}">
        <p14:creationId xmlns:p14="http://schemas.microsoft.com/office/powerpoint/2010/main" val="32113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34</a:t>
            </a:fld>
            <a:endParaRPr lang="fi-FI" dirty="0"/>
          </a:p>
        </p:txBody>
      </p:sp>
      <p:sp>
        <p:nvSpPr>
          <p:cNvPr id="10" name="Content Placeholder 9"/>
          <p:cNvSpPr>
            <a:spLocks noGrp="1"/>
          </p:cNvSpPr>
          <p:nvPr>
            <p:ph sz="quarter" idx="14"/>
          </p:nvPr>
        </p:nvSpPr>
        <p:spPr>
          <a:xfrm>
            <a:off x="748128" y="1729101"/>
            <a:ext cx="8000336" cy="3253308"/>
          </a:xfrm>
        </p:spPr>
        <p:txBody>
          <a:bodyPr/>
          <a:lstStyle/>
          <a:p>
            <a:r>
              <a:rPr lang="fi-FI" sz="1800" dirty="0" err="1">
                <a:latin typeface="+mn-lt"/>
              </a:rPr>
              <a:t>Why</a:t>
            </a:r>
            <a:r>
              <a:rPr lang="fi-FI" sz="1800" dirty="0">
                <a:latin typeface="+mn-lt"/>
              </a:rPr>
              <a:t>?</a:t>
            </a:r>
            <a:r>
              <a:rPr lang="fi-FI" sz="1800" b="0" dirty="0">
                <a:latin typeface="+mn-lt"/>
              </a:rPr>
              <a:t> </a:t>
            </a:r>
          </a:p>
          <a:p>
            <a:r>
              <a:rPr lang="en-US" sz="1800" b="0" dirty="0">
                <a:latin typeface="+mn-lt"/>
              </a:rPr>
              <a:t>Cognitive psychology replace behaviorism as a dominant paradigm in 1950-60. They criticized the black box of human mind -&gt; it should be opened and understood. </a:t>
            </a:r>
          </a:p>
          <a:p>
            <a:r>
              <a:rPr lang="fi-FI" sz="1800" dirty="0" err="1" smtClean="0">
                <a:latin typeface="+mn-lt"/>
              </a:rPr>
              <a:t>Student’s</a:t>
            </a:r>
            <a:r>
              <a:rPr lang="fi-FI" sz="1800" dirty="0" smtClean="0">
                <a:latin typeface="+mn-lt"/>
              </a:rPr>
              <a:t> </a:t>
            </a:r>
            <a:r>
              <a:rPr lang="fi-FI" sz="1800" dirty="0" err="1">
                <a:latin typeface="+mn-lt"/>
              </a:rPr>
              <a:t>role</a:t>
            </a:r>
            <a:r>
              <a:rPr lang="fi-FI" sz="1800" b="0" dirty="0">
                <a:latin typeface="+mn-lt"/>
              </a:rPr>
              <a:t>: </a:t>
            </a:r>
            <a:r>
              <a:rPr lang="fi-FI" sz="1800" b="0" dirty="0" smtClean="0">
                <a:latin typeface="+mn-lt"/>
              </a:rPr>
              <a:t>an </a:t>
            </a:r>
            <a:r>
              <a:rPr lang="fi-FI" sz="1800" b="0" dirty="0" err="1" smtClean="0">
                <a:latin typeface="+mn-lt"/>
              </a:rPr>
              <a:t>active</a:t>
            </a:r>
            <a:r>
              <a:rPr lang="fi-FI" sz="1800" b="0" dirty="0" smtClean="0">
                <a:latin typeface="+mn-lt"/>
              </a:rPr>
              <a:t> </a:t>
            </a:r>
            <a:r>
              <a:rPr lang="fi-FI" sz="1800" b="0" dirty="0">
                <a:latin typeface="+mn-lt"/>
              </a:rPr>
              <a:t>data </a:t>
            </a:r>
            <a:r>
              <a:rPr lang="fi-FI" sz="1800" b="0" dirty="0" err="1">
                <a:latin typeface="+mn-lt"/>
              </a:rPr>
              <a:t>processor</a:t>
            </a:r>
            <a:endParaRPr lang="fi-FI" sz="1800" b="0" dirty="0">
              <a:latin typeface="+mn-lt"/>
            </a:endParaRPr>
          </a:p>
          <a:p>
            <a:r>
              <a:rPr lang="fi-FI" sz="1800" dirty="0">
                <a:latin typeface="+mn-lt"/>
              </a:rPr>
              <a:t>Learning</a:t>
            </a:r>
            <a:r>
              <a:rPr lang="fi-FI" sz="1800" b="0" dirty="0">
                <a:latin typeface="+mn-lt"/>
              </a:rPr>
              <a:t> is </a:t>
            </a:r>
            <a:r>
              <a:rPr lang="fi-FI" sz="1800" b="0" dirty="0" smtClean="0">
                <a:latin typeface="+mn-lt"/>
              </a:rPr>
              <a:t> an </a:t>
            </a:r>
            <a:r>
              <a:rPr lang="fi-FI" sz="1800" b="0" dirty="0" err="1" smtClean="0">
                <a:latin typeface="+mn-lt"/>
              </a:rPr>
              <a:t>internal</a:t>
            </a:r>
            <a:r>
              <a:rPr lang="fi-FI" sz="1800" b="0" dirty="0" smtClean="0">
                <a:latin typeface="+mn-lt"/>
              </a:rPr>
              <a:t> </a:t>
            </a:r>
            <a:r>
              <a:rPr lang="fi-FI" sz="1800" b="0" dirty="0" err="1">
                <a:latin typeface="+mn-lt"/>
              </a:rPr>
              <a:t>mental</a:t>
            </a:r>
            <a:r>
              <a:rPr lang="fi-FI" sz="1800" b="0" dirty="0">
                <a:latin typeface="+mn-lt"/>
              </a:rPr>
              <a:t> </a:t>
            </a:r>
            <a:r>
              <a:rPr lang="fi-FI" sz="1800" b="0" dirty="0" err="1">
                <a:latin typeface="+mn-lt"/>
              </a:rPr>
              <a:t>process</a:t>
            </a:r>
            <a:r>
              <a:rPr lang="fi-FI" sz="1800" b="0" dirty="0">
                <a:latin typeface="+mn-lt"/>
              </a:rPr>
              <a:t>, a </a:t>
            </a:r>
            <a:r>
              <a:rPr lang="fi-FI" sz="1800" b="0" dirty="0" err="1">
                <a:latin typeface="+mn-lt"/>
              </a:rPr>
              <a:t>change</a:t>
            </a:r>
            <a:r>
              <a:rPr lang="fi-FI" sz="1800" b="0" dirty="0">
                <a:latin typeface="+mn-lt"/>
              </a:rPr>
              <a:t> in </a:t>
            </a:r>
            <a:r>
              <a:rPr lang="fi-FI" sz="1800" b="0" dirty="0" err="1">
                <a:latin typeface="+mn-lt"/>
              </a:rPr>
              <a:t>schema</a:t>
            </a:r>
            <a:r>
              <a:rPr lang="fi-FI" sz="1800" b="0" dirty="0">
                <a:latin typeface="+mn-lt"/>
              </a:rPr>
              <a:t> (</a:t>
            </a:r>
            <a:r>
              <a:rPr lang="fi-FI" sz="1800" b="0" dirty="0" err="1">
                <a:latin typeface="+mn-lt"/>
              </a:rPr>
              <a:t>mental</a:t>
            </a:r>
            <a:r>
              <a:rPr lang="fi-FI" sz="1800" b="0" dirty="0">
                <a:latin typeface="+mn-lt"/>
              </a:rPr>
              <a:t> </a:t>
            </a:r>
            <a:r>
              <a:rPr lang="fi-FI" sz="1800" b="0" dirty="0" err="1">
                <a:latin typeface="+mn-lt"/>
              </a:rPr>
              <a:t>model</a:t>
            </a:r>
            <a:r>
              <a:rPr lang="fi-FI" sz="1800" b="0" dirty="0">
                <a:latin typeface="+mn-lt"/>
              </a:rPr>
              <a:t>)</a:t>
            </a:r>
          </a:p>
          <a:p>
            <a:endParaRPr lang="fi-FI" sz="2000" b="0" dirty="0"/>
          </a:p>
        </p:txBody>
      </p:sp>
      <p:grpSp>
        <p:nvGrpSpPr>
          <p:cNvPr id="11" name="Group 10"/>
          <p:cNvGrpSpPr/>
          <p:nvPr/>
        </p:nvGrpSpPr>
        <p:grpSpPr>
          <a:xfrm>
            <a:off x="1675889" y="519436"/>
            <a:ext cx="5972624" cy="887261"/>
            <a:chOff x="2430090" y="1545095"/>
            <a:chExt cx="2661784" cy="1064713"/>
          </a:xfrm>
          <a:solidFill>
            <a:schemeClr val="accent3">
              <a:lumMod val="40000"/>
              <a:lumOff val="60000"/>
            </a:schemeClr>
          </a:solidFill>
          <a:scene3d>
            <a:camera prst="orthographicFront"/>
            <a:lightRig rig="flat" dir="t"/>
          </a:scene3d>
        </p:grpSpPr>
        <p:sp>
          <p:nvSpPr>
            <p:cNvPr id="12" name="Chevron 11"/>
            <p:cNvSpPr/>
            <p:nvPr/>
          </p:nvSpPr>
          <p:spPr>
            <a:xfrm>
              <a:off x="2430090" y="1545095"/>
              <a:ext cx="2661784" cy="1064713"/>
            </a:xfrm>
            <a:prstGeom prst="chevron">
              <a:avLst/>
            </a:prstGeom>
            <a:grpFill/>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3" name="Chevron 4"/>
            <p:cNvSpPr/>
            <p:nvPr/>
          </p:nvSpPr>
          <p:spPr>
            <a:xfrm>
              <a:off x="2962447" y="1545095"/>
              <a:ext cx="1597071" cy="1064713"/>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3342" tIns="21114" rIns="21114" bIns="21114" numCol="1" spcCol="1270" anchor="ctr" anchorCtr="0">
              <a:noAutofit/>
            </a:bodyPr>
            <a:lstStyle/>
            <a:p>
              <a:pPr lvl="0" algn="ctr"/>
              <a:r>
                <a:rPr lang="fi-FI" sz="2333" dirty="0" err="1"/>
                <a:t>Cognitive</a:t>
              </a:r>
              <a:r>
                <a:rPr lang="fi-FI" sz="2333" dirty="0"/>
                <a:t> </a:t>
              </a:r>
              <a:r>
                <a:rPr lang="fi-FI" sz="2333" dirty="0" err="1"/>
                <a:t>Psychology</a:t>
              </a:r>
              <a:endParaRPr lang="fi-FI" sz="2000" dirty="0"/>
            </a:p>
            <a:p>
              <a:pPr algn="ctr" defTabSz="703764">
                <a:lnSpc>
                  <a:spcPct val="90000"/>
                </a:lnSpc>
                <a:spcAft>
                  <a:spcPct val="35000"/>
                </a:spcAft>
              </a:pPr>
              <a:r>
                <a:rPr lang="fi-FI" sz="2333" dirty="0"/>
                <a:t>(1950</a:t>
              </a:r>
              <a:r>
                <a:rPr lang="fi-FI" sz="2333" dirty="0">
                  <a:sym typeface="Wingdings" pitchFamily="2" charset="2"/>
                </a:rPr>
                <a:t>1960)</a:t>
              </a:r>
              <a:endParaRPr lang="fi-FI" sz="2333" dirty="0"/>
            </a:p>
          </p:txBody>
        </p:sp>
      </p:grpSp>
      <p:sp>
        <p:nvSpPr>
          <p:cNvPr id="7" name="TextBox 6"/>
          <p:cNvSpPr txBox="1"/>
          <p:nvPr/>
        </p:nvSpPr>
        <p:spPr>
          <a:xfrm>
            <a:off x="2266672" y="5253833"/>
            <a:ext cx="6405343" cy="215444"/>
          </a:xfrm>
          <a:prstGeom prst="rect">
            <a:avLst/>
          </a:prstGeom>
          <a:noFill/>
        </p:spPr>
        <p:txBody>
          <a:bodyPr wrap="none" lIns="0" tIns="0" rIns="0" bIns="0" rtlCol="0">
            <a:spAutoFit/>
          </a:bodyPr>
          <a:lstStyle/>
          <a:p>
            <a:r>
              <a:rPr lang="fi-FI" sz="1400" dirty="0" smtClean="0"/>
              <a:t>Learning </a:t>
            </a:r>
            <a:r>
              <a:rPr lang="fi-FI" sz="1400" dirty="0" err="1" smtClean="0"/>
              <a:t>theorists</a:t>
            </a:r>
            <a:r>
              <a:rPr lang="fi-FI" sz="1400" dirty="0" smtClean="0"/>
              <a:t>: Levin, Jean Piaget (1896-1980), David </a:t>
            </a:r>
            <a:r>
              <a:rPr lang="fi-FI" sz="1400" dirty="0" err="1" smtClean="0"/>
              <a:t>Ausubel</a:t>
            </a:r>
            <a:r>
              <a:rPr lang="fi-FI" sz="1400" dirty="0" smtClean="0"/>
              <a:t> (1918-2008)…</a:t>
            </a:r>
            <a:endParaRPr lang="en-US" sz="1400" dirty="0"/>
          </a:p>
        </p:txBody>
      </p:sp>
    </p:spTree>
    <p:extLst>
      <p:ext uri="{BB962C8B-B14F-4D97-AF65-F5344CB8AC3E}">
        <p14:creationId xmlns:p14="http://schemas.microsoft.com/office/powerpoint/2010/main" val="155204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pPr>
              <a:defRPr/>
            </a:pPr>
            <a:fld id="{E0A7D511-EF24-F248-BEA4-1AD370F38D7A}" type="datetime1">
              <a:rPr lang="fi-FI" smtClean="0"/>
              <a:pPr>
                <a:defRPr/>
              </a:pPr>
              <a:t>7.3.2018</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35</a:t>
            </a:fld>
            <a:endParaRPr lang="fi-FI"/>
          </a:p>
        </p:txBody>
      </p:sp>
      <p:sp>
        <p:nvSpPr>
          <p:cNvPr id="10" name="Content Placeholder 9"/>
          <p:cNvSpPr>
            <a:spLocks noGrp="1"/>
          </p:cNvSpPr>
          <p:nvPr>
            <p:ph sz="quarter" idx="14"/>
          </p:nvPr>
        </p:nvSpPr>
        <p:spPr>
          <a:xfrm>
            <a:off x="1212011" y="1866900"/>
            <a:ext cx="6737999" cy="2788920"/>
          </a:xfrm>
        </p:spPr>
        <p:txBody>
          <a:bodyPr/>
          <a:lstStyle/>
          <a:p>
            <a:r>
              <a:rPr lang="fi-FI" sz="2000" dirty="0" err="1" smtClean="0">
                <a:latin typeface="+mn-lt"/>
              </a:rPr>
              <a:t>Learner’s</a:t>
            </a:r>
            <a:r>
              <a:rPr lang="fi-FI" sz="2000" dirty="0" smtClean="0">
                <a:latin typeface="+mn-lt"/>
              </a:rPr>
              <a:t> </a:t>
            </a:r>
            <a:r>
              <a:rPr lang="fi-FI" sz="2000" dirty="0" err="1">
                <a:latin typeface="+mn-lt"/>
              </a:rPr>
              <a:t>role</a:t>
            </a:r>
            <a:r>
              <a:rPr lang="fi-FI" sz="2000" dirty="0">
                <a:latin typeface="+mn-lt"/>
              </a:rPr>
              <a:t>:</a:t>
            </a:r>
            <a:r>
              <a:rPr lang="fi-FI" sz="2000" b="0" dirty="0">
                <a:latin typeface="+mn-lt"/>
              </a:rPr>
              <a:t> </a:t>
            </a:r>
            <a:r>
              <a:rPr lang="fi-FI" sz="2000" b="0" dirty="0" err="1">
                <a:latin typeface="+mn-lt"/>
              </a:rPr>
              <a:t>active</a:t>
            </a:r>
            <a:r>
              <a:rPr lang="fi-FI" sz="2000" b="0" dirty="0">
                <a:latin typeface="+mn-lt"/>
              </a:rPr>
              <a:t>, </a:t>
            </a:r>
            <a:r>
              <a:rPr lang="fi-FI" sz="2000" b="0" dirty="0" err="1">
                <a:latin typeface="+mn-lt"/>
              </a:rPr>
              <a:t>constructing</a:t>
            </a:r>
            <a:r>
              <a:rPr lang="fi-FI" sz="2000" b="0" dirty="0">
                <a:latin typeface="+mn-lt"/>
              </a:rPr>
              <a:t> </a:t>
            </a:r>
            <a:r>
              <a:rPr lang="fi-FI" sz="2000" b="0" dirty="0" err="1">
                <a:latin typeface="+mn-lt"/>
              </a:rPr>
              <a:t>knowledge</a:t>
            </a:r>
            <a:endParaRPr lang="fi-FI" sz="2000" b="0" dirty="0">
              <a:latin typeface="+mn-lt"/>
            </a:endParaRPr>
          </a:p>
          <a:p>
            <a:r>
              <a:rPr lang="en-US" sz="2000" b="0" dirty="0"/>
              <a:t>Learning and teaching should be designed in a way that builds on the students’ background/previous knowledge.</a:t>
            </a:r>
          </a:p>
          <a:p>
            <a:r>
              <a:rPr lang="en-US" sz="2000" dirty="0"/>
              <a:t>Teacher’s role</a:t>
            </a:r>
            <a:r>
              <a:rPr lang="en-US" sz="2000" b="0" dirty="0"/>
              <a:t>: a facilitator who encourages students to discover principles for themselves and to construct knowledge and meanings (as an individual or as a group</a:t>
            </a:r>
            <a:r>
              <a:rPr lang="en-US" sz="2000" b="0" dirty="0" smtClean="0"/>
              <a:t>).</a:t>
            </a:r>
          </a:p>
          <a:p>
            <a:r>
              <a:rPr lang="fi-FI" sz="2000" dirty="0"/>
              <a:t>Learning</a:t>
            </a:r>
            <a:r>
              <a:rPr lang="fi-FI" sz="2000" b="0" dirty="0"/>
              <a:t> is </a:t>
            </a:r>
            <a:r>
              <a:rPr lang="fi-FI" sz="2000" b="0" dirty="0" err="1"/>
              <a:t>active</a:t>
            </a:r>
            <a:r>
              <a:rPr lang="fi-FI" sz="2000" b="0" dirty="0"/>
              <a:t>, </a:t>
            </a:r>
            <a:r>
              <a:rPr lang="fi-FI" sz="2000" b="0" dirty="0" err="1"/>
              <a:t>contextual</a:t>
            </a:r>
            <a:r>
              <a:rPr lang="fi-FI" sz="2000" b="0" dirty="0"/>
              <a:t> and </a:t>
            </a:r>
            <a:r>
              <a:rPr lang="fi-FI" sz="2000" b="0" dirty="0" err="1"/>
              <a:t>situational</a:t>
            </a:r>
            <a:r>
              <a:rPr lang="fi-FI" sz="2000" b="0" dirty="0"/>
              <a:t> </a:t>
            </a:r>
            <a:r>
              <a:rPr lang="fi-FI" sz="2000" b="0" dirty="0" err="1" smtClean="0"/>
              <a:t>process</a:t>
            </a:r>
            <a:r>
              <a:rPr lang="en-US" sz="2000" b="0" dirty="0" smtClean="0"/>
              <a:t> </a:t>
            </a:r>
            <a:endParaRPr lang="fi-FI" sz="2000" b="0" dirty="0">
              <a:latin typeface="+mn-lt"/>
            </a:endParaRPr>
          </a:p>
          <a:p>
            <a:endParaRPr lang="en-US" sz="2000" b="0" dirty="0">
              <a:latin typeface="+mn-lt"/>
            </a:endParaRPr>
          </a:p>
        </p:txBody>
      </p:sp>
      <p:grpSp>
        <p:nvGrpSpPr>
          <p:cNvPr id="8" name="Group 7"/>
          <p:cNvGrpSpPr/>
          <p:nvPr/>
        </p:nvGrpSpPr>
        <p:grpSpPr>
          <a:xfrm>
            <a:off x="1604637" y="489420"/>
            <a:ext cx="5952746" cy="887261"/>
            <a:chOff x="4825696" y="1545095"/>
            <a:chExt cx="2661784" cy="1064713"/>
          </a:xfrm>
          <a:solidFill>
            <a:srgbClr val="FF00FF"/>
          </a:solidFill>
          <a:scene3d>
            <a:camera prst="orthographicFront"/>
            <a:lightRig rig="flat" dir="t"/>
          </a:scene3d>
        </p:grpSpPr>
        <p:sp>
          <p:nvSpPr>
            <p:cNvPr id="9" name="Chevron 8"/>
            <p:cNvSpPr/>
            <p:nvPr/>
          </p:nvSpPr>
          <p:spPr>
            <a:xfrm>
              <a:off x="4825696" y="1545095"/>
              <a:ext cx="2661784" cy="1064713"/>
            </a:xfrm>
            <a:prstGeom prst="chevron">
              <a:avLst/>
            </a:prstGeom>
            <a:grpFill/>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Chevron 4"/>
            <p:cNvSpPr/>
            <p:nvPr/>
          </p:nvSpPr>
          <p:spPr>
            <a:xfrm>
              <a:off x="5358053" y="1545095"/>
              <a:ext cx="1597071" cy="1064713"/>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3342" tIns="21114" rIns="21114" bIns="21114" numCol="1" spcCol="1270" anchor="ctr" anchorCtr="0">
              <a:noAutofit/>
            </a:bodyPr>
            <a:lstStyle/>
            <a:p>
              <a:pPr algn="ctr" defTabSz="703764">
                <a:lnSpc>
                  <a:spcPct val="90000"/>
                </a:lnSpc>
                <a:spcAft>
                  <a:spcPct val="35000"/>
                </a:spcAft>
              </a:pPr>
              <a:r>
                <a:rPr lang="fi-FI" sz="2333" dirty="0" err="1"/>
                <a:t>Constructivism</a:t>
              </a:r>
              <a:endParaRPr lang="fi-FI" sz="2333" dirty="0"/>
            </a:p>
            <a:p>
              <a:pPr algn="ctr" defTabSz="703764">
                <a:lnSpc>
                  <a:spcPct val="90000"/>
                </a:lnSpc>
                <a:spcAft>
                  <a:spcPct val="35000"/>
                </a:spcAft>
              </a:pPr>
              <a:r>
                <a:rPr lang="fi-FI" sz="2333" dirty="0"/>
                <a:t>(1960) 1990</a:t>
              </a:r>
              <a:r>
                <a:rPr lang="fi-FI" sz="2333" dirty="0">
                  <a:sym typeface="Wingdings" pitchFamily="2" charset="2"/>
                </a:rPr>
                <a:t></a:t>
              </a:r>
              <a:endParaRPr lang="fi-FI" sz="2333" dirty="0"/>
            </a:p>
          </p:txBody>
        </p:sp>
      </p:grpSp>
      <p:sp>
        <p:nvSpPr>
          <p:cNvPr id="11" name="TextBox 10"/>
          <p:cNvSpPr txBox="1"/>
          <p:nvPr/>
        </p:nvSpPr>
        <p:spPr>
          <a:xfrm>
            <a:off x="2195736" y="5003969"/>
            <a:ext cx="6192688" cy="430887"/>
          </a:xfrm>
          <a:prstGeom prst="rect">
            <a:avLst/>
          </a:prstGeom>
          <a:noFill/>
        </p:spPr>
        <p:txBody>
          <a:bodyPr wrap="square" lIns="0" tIns="0" rIns="0" bIns="0" rtlCol="0">
            <a:spAutoFit/>
          </a:bodyPr>
          <a:lstStyle/>
          <a:p>
            <a:r>
              <a:rPr lang="fi-FI" sz="1400" dirty="0" smtClean="0"/>
              <a:t>Learning </a:t>
            </a:r>
            <a:r>
              <a:rPr lang="fi-FI" sz="1400" dirty="0" err="1" smtClean="0"/>
              <a:t>theorists</a:t>
            </a:r>
            <a:r>
              <a:rPr lang="fi-FI" sz="1400" dirty="0"/>
              <a:t>: David </a:t>
            </a:r>
            <a:r>
              <a:rPr lang="fi-FI" sz="1400" dirty="0" err="1"/>
              <a:t>Ausubel</a:t>
            </a:r>
            <a:r>
              <a:rPr lang="fi-FI" sz="1400" dirty="0"/>
              <a:t> (1918-2008</a:t>
            </a:r>
            <a:r>
              <a:rPr lang="fi-FI" sz="1400" dirty="0" smtClean="0"/>
              <a:t>), </a:t>
            </a:r>
            <a:r>
              <a:rPr lang="fi-FI" sz="1400" dirty="0" err="1" smtClean="0"/>
              <a:t>Lev</a:t>
            </a:r>
            <a:r>
              <a:rPr lang="fi-FI" sz="1400" dirty="0" smtClean="0"/>
              <a:t> </a:t>
            </a:r>
            <a:r>
              <a:rPr lang="fi-FI" sz="1400" dirty="0" err="1" smtClean="0"/>
              <a:t>Vygotski</a:t>
            </a:r>
            <a:r>
              <a:rPr lang="fi-FI" sz="1400" dirty="0" smtClean="0"/>
              <a:t> (1896-1934), Jean </a:t>
            </a:r>
            <a:r>
              <a:rPr lang="fi-FI" sz="1400" dirty="0" err="1" smtClean="0"/>
              <a:t>Lave</a:t>
            </a:r>
            <a:r>
              <a:rPr lang="fi-FI" sz="1400" dirty="0" smtClean="0"/>
              <a:t>, </a:t>
            </a:r>
            <a:r>
              <a:rPr lang="fi-FI" sz="1400" dirty="0" err="1" smtClean="0"/>
              <a:t>Etienne</a:t>
            </a:r>
            <a:r>
              <a:rPr lang="fi-FI" sz="1400" dirty="0" smtClean="0"/>
              <a:t> Wenger (1952-) … …</a:t>
            </a:r>
            <a:endParaRPr lang="en-US" sz="1400" dirty="0"/>
          </a:p>
        </p:txBody>
      </p:sp>
    </p:spTree>
    <p:extLst>
      <p:ext uri="{BB962C8B-B14F-4D97-AF65-F5344CB8AC3E}">
        <p14:creationId xmlns:p14="http://schemas.microsoft.com/office/powerpoint/2010/main" val="32623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2D67B1-8D92-4C6D-BA41-2C084E5941FE}" type="slidenum">
              <a:rPr lang="en-GB" smtClean="0"/>
              <a:t>36</a:t>
            </a:fld>
            <a:endParaRPr lang="en-GB"/>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3204"/>
            <a:ext cx="6873313" cy="50471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2843808" y="5141450"/>
            <a:ext cx="4572000" cy="461665"/>
          </a:xfrm>
          <a:prstGeom prst="rect">
            <a:avLst/>
          </a:prstGeom>
        </p:spPr>
        <p:txBody>
          <a:bodyPr>
            <a:spAutoFit/>
          </a:bodyPr>
          <a:lstStyle/>
          <a:p>
            <a:r>
              <a:rPr lang="fi-FI" sz="1200" dirty="0">
                <a:hlinkClick r:id="rId3"/>
              </a:rPr>
              <a:t>http://aokk.jamk.fi/learning/approaches/pdf/new_approaches_to_learning_and_teaching-irmeli_maunonen-eskelinen.pdf</a:t>
            </a:r>
            <a:endParaRPr lang="en-US" sz="1200" dirty="0"/>
          </a:p>
        </p:txBody>
      </p:sp>
    </p:spTree>
    <p:extLst>
      <p:ext uri="{BB962C8B-B14F-4D97-AF65-F5344CB8AC3E}">
        <p14:creationId xmlns:p14="http://schemas.microsoft.com/office/powerpoint/2010/main" val="2585069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2" name="Picture 4" descr="C:\Users\mmerkkil\AppData\Local\Microsoft\Windows\Temporary Internet Files\Content.IE5\IL0WEEY9\MP900437202[1].jpg"/>
          <p:cNvPicPr>
            <a:picLocks noChangeAspect="1" noChangeArrowheads="1"/>
          </p:cNvPicPr>
          <p:nvPr/>
        </p:nvPicPr>
        <p:blipFill rotWithShape="1">
          <a:blip r:embed="rId3">
            <a:extLst>
              <a:ext uri="{28A0092B-C50C-407E-A947-70E740481C1C}">
                <a14:useLocalDpi xmlns:a14="http://schemas.microsoft.com/office/drawing/2010/main" val="0"/>
              </a:ext>
            </a:extLst>
          </a:blip>
          <a:srcRect l="23096"/>
          <a:stretch/>
        </p:blipFill>
        <p:spPr bwMode="auto">
          <a:xfrm>
            <a:off x="-180528" y="0"/>
            <a:ext cx="9144000" cy="5715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30593" y="3612297"/>
            <a:ext cx="2377575" cy="369332"/>
          </a:xfrm>
          <a:prstGeom prst="rect">
            <a:avLst/>
          </a:prstGeom>
          <a:solidFill>
            <a:srgbClr val="00B0F0"/>
          </a:solidFill>
        </p:spPr>
        <p:txBody>
          <a:bodyPr wrap="none" rtlCol="0">
            <a:spAutoFit/>
          </a:bodyPr>
          <a:lstStyle/>
          <a:p>
            <a:pPr algn="ctr" defTabSz="761970"/>
            <a:r>
              <a:rPr lang="fi-FI" dirty="0" err="1" smtClean="0">
                <a:solidFill>
                  <a:srgbClr val="FFFFFF"/>
                </a:solidFill>
              </a:rPr>
              <a:t>Conception</a:t>
            </a:r>
            <a:r>
              <a:rPr lang="fi-FI" dirty="0" smtClean="0">
                <a:solidFill>
                  <a:srgbClr val="FFFFFF"/>
                </a:solidFill>
              </a:rPr>
              <a:t> of </a:t>
            </a:r>
            <a:r>
              <a:rPr lang="fi-FI" dirty="0" err="1" smtClean="0">
                <a:solidFill>
                  <a:srgbClr val="FFFFFF"/>
                </a:solidFill>
              </a:rPr>
              <a:t>human</a:t>
            </a:r>
            <a:endParaRPr lang="en-US" dirty="0">
              <a:solidFill>
                <a:srgbClr val="FFFFFF"/>
              </a:solidFill>
            </a:endParaRPr>
          </a:p>
        </p:txBody>
      </p:sp>
      <p:sp>
        <p:nvSpPr>
          <p:cNvPr id="10" name="TextBox 9"/>
          <p:cNvSpPr txBox="1"/>
          <p:nvPr/>
        </p:nvSpPr>
        <p:spPr>
          <a:xfrm>
            <a:off x="982970" y="3683993"/>
            <a:ext cx="2775120" cy="369332"/>
          </a:xfrm>
          <a:prstGeom prst="rect">
            <a:avLst/>
          </a:prstGeom>
          <a:solidFill>
            <a:schemeClr val="accent3">
              <a:lumMod val="60000"/>
              <a:lumOff val="40000"/>
            </a:schemeClr>
          </a:solidFill>
        </p:spPr>
        <p:txBody>
          <a:bodyPr wrap="none" rtlCol="0">
            <a:spAutoFit/>
          </a:bodyPr>
          <a:lstStyle/>
          <a:p>
            <a:pPr algn="ctr" defTabSz="761970"/>
            <a:r>
              <a:rPr lang="fi-FI" dirty="0" err="1" smtClean="0">
                <a:solidFill>
                  <a:srgbClr val="FFFFFF"/>
                </a:solidFill>
              </a:rPr>
              <a:t>Conception</a:t>
            </a:r>
            <a:r>
              <a:rPr lang="fi-FI" dirty="0" smtClean="0">
                <a:solidFill>
                  <a:srgbClr val="FFFFFF"/>
                </a:solidFill>
              </a:rPr>
              <a:t> of </a:t>
            </a:r>
            <a:r>
              <a:rPr lang="fi-FI" dirty="0" err="1" smtClean="0">
                <a:solidFill>
                  <a:srgbClr val="FFFFFF"/>
                </a:solidFill>
              </a:rPr>
              <a:t>knowledge</a:t>
            </a:r>
            <a:endParaRPr lang="en-US" dirty="0">
              <a:solidFill>
                <a:srgbClr val="FFFFFF"/>
              </a:solidFill>
            </a:endParaRPr>
          </a:p>
        </p:txBody>
      </p:sp>
      <p:sp>
        <p:nvSpPr>
          <p:cNvPr id="11" name="TextBox 10"/>
          <p:cNvSpPr txBox="1"/>
          <p:nvPr/>
        </p:nvSpPr>
        <p:spPr>
          <a:xfrm>
            <a:off x="3903028" y="3401864"/>
            <a:ext cx="872868" cy="369332"/>
          </a:xfrm>
          <a:prstGeom prst="rect">
            <a:avLst/>
          </a:prstGeom>
          <a:solidFill>
            <a:srgbClr val="00B050"/>
          </a:solidFill>
        </p:spPr>
        <p:txBody>
          <a:bodyPr wrap="none" rtlCol="0">
            <a:spAutoFit/>
          </a:bodyPr>
          <a:lstStyle/>
          <a:p>
            <a:pPr algn="ctr" defTabSz="761970"/>
            <a:r>
              <a:rPr lang="fi-FI" dirty="0" err="1" smtClean="0">
                <a:solidFill>
                  <a:srgbClr val="FFFFFF"/>
                </a:solidFill>
              </a:rPr>
              <a:t>Values</a:t>
            </a:r>
            <a:endParaRPr lang="en-US" dirty="0">
              <a:solidFill>
                <a:srgbClr val="FFFFFF"/>
              </a:solidFill>
            </a:endParaRPr>
          </a:p>
        </p:txBody>
      </p:sp>
      <p:sp>
        <p:nvSpPr>
          <p:cNvPr id="12" name="TextBox 11"/>
          <p:cNvSpPr txBox="1"/>
          <p:nvPr/>
        </p:nvSpPr>
        <p:spPr>
          <a:xfrm>
            <a:off x="3082096" y="2751245"/>
            <a:ext cx="2492991" cy="369332"/>
          </a:xfrm>
          <a:prstGeom prst="rect">
            <a:avLst/>
          </a:prstGeom>
          <a:solidFill>
            <a:srgbClr val="FF99CC"/>
          </a:solidFill>
        </p:spPr>
        <p:txBody>
          <a:bodyPr wrap="none" rtlCol="0">
            <a:spAutoFit/>
          </a:bodyPr>
          <a:lstStyle/>
          <a:p>
            <a:pPr algn="ctr" defTabSz="761970"/>
            <a:r>
              <a:rPr lang="fi-FI" dirty="0" err="1" smtClean="0">
                <a:solidFill>
                  <a:srgbClr val="002060"/>
                </a:solidFill>
              </a:rPr>
              <a:t>Conception</a:t>
            </a:r>
            <a:r>
              <a:rPr lang="fi-FI" dirty="0" smtClean="0">
                <a:solidFill>
                  <a:srgbClr val="002060"/>
                </a:solidFill>
              </a:rPr>
              <a:t> </a:t>
            </a:r>
            <a:r>
              <a:rPr lang="fi-FI" dirty="0">
                <a:solidFill>
                  <a:srgbClr val="002060"/>
                </a:solidFill>
              </a:rPr>
              <a:t>of </a:t>
            </a:r>
            <a:r>
              <a:rPr lang="fi-FI" dirty="0" err="1" smtClean="0">
                <a:solidFill>
                  <a:srgbClr val="002060"/>
                </a:solidFill>
              </a:rPr>
              <a:t>learning</a:t>
            </a:r>
            <a:endParaRPr lang="en-US" dirty="0">
              <a:solidFill>
                <a:srgbClr val="002060"/>
              </a:solidFill>
            </a:endParaRPr>
          </a:p>
        </p:txBody>
      </p:sp>
      <p:sp>
        <p:nvSpPr>
          <p:cNvPr id="13" name="TextBox 12"/>
          <p:cNvSpPr txBox="1"/>
          <p:nvPr/>
        </p:nvSpPr>
        <p:spPr>
          <a:xfrm>
            <a:off x="1363940" y="3171732"/>
            <a:ext cx="2492991" cy="369332"/>
          </a:xfrm>
          <a:prstGeom prst="rect">
            <a:avLst/>
          </a:prstGeom>
          <a:solidFill>
            <a:srgbClr val="00B0F0"/>
          </a:solidFill>
        </p:spPr>
        <p:txBody>
          <a:bodyPr wrap="none" rtlCol="0">
            <a:spAutoFit/>
          </a:bodyPr>
          <a:lstStyle/>
          <a:p>
            <a:pPr algn="ctr" defTabSz="761970"/>
            <a:r>
              <a:rPr lang="fi-FI" dirty="0" err="1" smtClean="0">
                <a:solidFill>
                  <a:srgbClr val="FFFFFF"/>
                </a:solidFill>
              </a:rPr>
              <a:t>Theoretical</a:t>
            </a:r>
            <a:r>
              <a:rPr lang="fi-FI" dirty="0" smtClean="0">
                <a:solidFill>
                  <a:srgbClr val="FFFFFF"/>
                </a:solidFill>
              </a:rPr>
              <a:t> </a:t>
            </a:r>
            <a:r>
              <a:rPr lang="fi-FI" dirty="0" err="1" smtClean="0">
                <a:solidFill>
                  <a:srgbClr val="FFFFFF"/>
                </a:solidFill>
              </a:rPr>
              <a:t>knowledge</a:t>
            </a:r>
            <a:endParaRPr lang="en-US" dirty="0">
              <a:solidFill>
                <a:srgbClr val="FFFFFF"/>
              </a:solidFill>
            </a:endParaRPr>
          </a:p>
        </p:txBody>
      </p:sp>
      <p:sp>
        <p:nvSpPr>
          <p:cNvPr id="14" name="TextBox 13"/>
          <p:cNvSpPr txBox="1"/>
          <p:nvPr/>
        </p:nvSpPr>
        <p:spPr>
          <a:xfrm>
            <a:off x="2694314" y="1289506"/>
            <a:ext cx="2057038" cy="369332"/>
          </a:xfrm>
          <a:prstGeom prst="rect">
            <a:avLst/>
          </a:prstGeom>
          <a:solidFill>
            <a:schemeClr val="accent6">
              <a:lumMod val="60000"/>
              <a:lumOff val="40000"/>
            </a:schemeClr>
          </a:solidFill>
        </p:spPr>
        <p:txBody>
          <a:bodyPr wrap="none" rtlCol="0">
            <a:spAutoFit/>
          </a:bodyPr>
          <a:lstStyle>
            <a:defPPr>
              <a:defRPr lang="en-US"/>
            </a:defPPr>
            <a:lvl1pPr algn="ctr" defTabSz="761970">
              <a:defRPr>
                <a:solidFill>
                  <a:srgbClr val="002060"/>
                </a:solidFill>
              </a:defRPr>
            </a:lvl1pPr>
          </a:lstStyle>
          <a:p>
            <a:r>
              <a:rPr lang="fi-FI" dirty="0" err="1"/>
              <a:t>Teaching</a:t>
            </a:r>
            <a:r>
              <a:rPr lang="fi-FI" dirty="0"/>
              <a:t> </a:t>
            </a:r>
            <a:r>
              <a:rPr lang="fi-FI" dirty="0" err="1"/>
              <a:t>methods</a:t>
            </a:r>
            <a:endParaRPr lang="en-US" dirty="0"/>
          </a:p>
        </p:txBody>
      </p:sp>
      <p:sp>
        <p:nvSpPr>
          <p:cNvPr id="15" name="TextBox 14"/>
          <p:cNvSpPr txBox="1"/>
          <p:nvPr/>
        </p:nvSpPr>
        <p:spPr>
          <a:xfrm>
            <a:off x="1122640" y="1894542"/>
            <a:ext cx="1980094" cy="369332"/>
          </a:xfrm>
          <a:prstGeom prst="rect">
            <a:avLst/>
          </a:prstGeom>
          <a:solidFill>
            <a:schemeClr val="accent6">
              <a:lumMod val="60000"/>
              <a:lumOff val="40000"/>
            </a:schemeClr>
          </a:solidFill>
        </p:spPr>
        <p:txBody>
          <a:bodyPr wrap="none" rtlCol="0">
            <a:spAutoFit/>
          </a:bodyPr>
          <a:lstStyle/>
          <a:p>
            <a:pPr algn="ctr" defTabSz="761970"/>
            <a:r>
              <a:rPr lang="fi-FI" dirty="0" err="1" smtClean="0">
                <a:solidFill>
                  <a:srgbClr val="002060"/>
                </a:solidFill>
              </a:rPr>
              <a:t>Teaching</a:t>
            </a:r>
            <a:r>
              <a:rPr lang="fi-FI" dirty="0" smtClean="0">
                <a:solidFill>
                  <a:srgbClr val="002060"/>
                </a:solidFill>
              </a:rPr>
              <a:t> </a:t>
            </a:r>
            <a:r>
              <a:rPr lang="fi-FI" dirty="0" err="1" smtClean="0">
                <a:solidFill>
                  <a:srgbClr val="002060"/>
                </a:solidFill>
              </a:rPr>
              <a:t>practise</a:t>
            </a:r>
            <a:endParaRPr lang="en-US" dirty="0">
              <a:solidFill>
                <a:srgbClr val="002060"/>
              </a:solidFill>
            </a:endParaRPr>
          </a:p>
        </p:txBody>
      </p:sp>
      <p:sp>
        <p:nvSpPr>
          <p:cNvPr id="16" name="TextBox 15"/>
          <p:cNvSpPr txBox="1"/>
          <p:nvPr/>
        </p:nvSpPr>
        <p:spPr>
          <a:xfrm>
            <a:off x="3495811" y="2151023"/>
            <a:ext cx="2364751" cy="369332"/>
          </a:xfrm>
          <a:prstGeom prst="rect">
            <a:avLst/>
          </a:prstGeom>
          <a:solidFill>
            <a:srgbClr val="FF00FF"/>
          </a:solidFill>
        </p:spPr>
        <p:txBody>
          <a:bodyPr wrap="none" rtlCol="0">
            <a:spAutoFit/>
          </a:bodyPr>
          <a:lstStyle/>
          <a:p>
            <a:pPr algn="ctr" defTabSz="761970"/>
            <a:r>
              <a:rPr lang="fi-FI" dirty="0" err="1" smtClean="0">
                <a:solidFill>
                  <a:srgbClr val="FFFFFF"/>
                </a:solidFill>
              </a:rPr>
              <a:t>Approach</a:t>
            </a:r>
            <a:r>
              <a:rPr lang="fi-FI" dirty="0" smtClean="0">
                <a:solidFill>
                  <a:srgbClr val="FFFFFF"/>
                </a:solidFill>
              </a:rPr>
              <a:t> to </a:t>
            </a:r>
            <a:r>
              <a:rPr lang="fi-FI" dirty="0" err="1" smtClean="0">
                <a:solidFill>
                  <a:srgbClr val="FFFFFF"/>
                </a:solidFill>
              </a:rPr>
              <a:t>teaching</a:t>
            </a:r>
            <a:endParaRPr lang="en-US" dirty="0">
              <a:solidFill>
                <a:srgbClr val="FFFFFF"/>
              </a:solidFill>
            </a:endParaRPr>
          </a:p>
        </p:txBody>
      </p:sp>
      <p:sp>
        <p:nvSpPr>
          <p:cNvPr id="17" name="TextBox 16"/>
          <p:cNvSpPr txBox="1"/>
          <p:nvPr/>
        </p:nvSpPr>
        <p:spPr>
          <a:xfrm>
            <a:off x="5965914" y="1653519"/>
            <a:ext cx="979755" cy="369332"/>
          </a:xfrm>
          <a:prstGeom prst="rect">
            <a:avLst/>
          </a:prstGeom>
          <a:solidFill>
            <a:schemeClr val="accent6">
              <a:lumMod val="60000"/>
              <a:lumOff val="40000"/>
            </a:schemeClr>
          </a:solidFill>
        </p:spPr>
        <p:txBody>
          <a:bodyPr wrap="none" rtlCol="0">
            <a:spAutoFit/>
          </a:bodyPr>
          <a:lstStyle>
            <a:defPPr>
              <a:defRPr lang="en-US"/>
            </a:defPPr>
            <a:lvl1pPr algn="ctr" defTabSz="761970">
              <a:defRPr>
                <a:solidFill>
                  <a:srgbClr val="002060"/>
                </a:solidFill>
              </a:defRPr>
            </a:lvl1pPr>
          </a:lstStyle>
          <a:p>
            <a:r>
              <a:rPr lang="fi-FI" dirty="0" err="1"/>
              <a:t>Guiding</a:t>
            </a:r>
            <a:endParaRPr lang="en-US" dirty="0"/>
          </a:p>
        </p:txBody>
      </p:sp>
      <p:sp>
        <p:nvSpPr>
          <p:cNvPr id="18" name="TextBox 17"/>
          <p:cNvSpPr txBox="1"/>
          <p:nvPr/>
        </p:nvSpPr>
        <p:spPr>
          <a:xfrm>
            <a:off x="4869755" y="3189860"/>
            <a:ext cx="1287532" cy="369332"/>
          </a:xfrm>
          <a:prstGeom prst="rect">
            <a:avLst/>
          </a:prstGeom>
          <a:solidFill>
            <a:srgbClr val="00B050"/>
          </a:solidFill>
        </p:spPr>
        <p:txBody>
          <a:bodyPr wrap="none" rtlCol="0">
            <a:spAutoFit/>
          </a:bodyPr>
          <a:lstStyle/>
          <a:p>
            <a:pPr algn="ctr" defTabSz="761970"/>
            <a:r>
              <a:rPr lang="fi-FI" dirty="0" err="1" smtClean="0">
                <a:solidFill>
                  <a:srgbClr val="FFFFFF"/>
                </a:solidFill>
              </a:rPr>
              <a:t>Self</a:t>
            </a:r>
            <a:r>
              <a:rPr lang="fi-FI" dirty="0" smtClean="0">
                <a:solidFill>
                  <a:srgbClr val="FFFFFF"/>
                </a:solidFill>
              </a:rPr>
              <a:t>-image</a:t>
            </a:r>
            <a:endParaRPr lang="en-US" dirty="0">
              <a:solidFill>
                <a:srgbClr val="FFFFFF"/>
              </a:solidFill>
            </a:endParaRPr>
          </a:p>
        </p:txBody>
      </p:sp>
      <p:sp>
        <p:nvSpPr>
          <p:cNvPr id="7" name="TextBox 6"/>
          <p:cNvSpPr txBox="1"/>
          <p:nvPr/>
        </p:nvSpPr>
        <p:spPr>
          <a:xfrm>
            <a:off x="2858439" y="5217829"/>
            <a:ext cx="3416321" cy="369332"/>
          </a:xfrm>
          <a:prstGeom prst="rect">
            <a:avLst/>
          </a:prstGeom>
          <a:noFill/>
        </p:spPr>
        <p:txBody>
          <a:bodyPr wrap="none" rtlCol="0">
            <a:spAutoFit/>
          </a:bodyPr>
          <a:lstStyle/>
          <a:p>
            <a:pPr algn="ctr" defTabSz="761970"/>
            <a:r>
              <a:rPr lang="fi-FI" dirty="0" err="1" smtClean="0">
                <a:solidFill>
                  <a:srgbClr val="000000"/>
                </a:solidFill>
              </a:rPr>
              <a:t>Cultural</a:t>
            </a:r>
            <a:r>
              <a:rPr lang="fi-FI" dirty="0" smtClean="0">
                <a:solidFill>
                  <a:srgbClr val="000000"/>
                </a:solidFill>
              </a:rPr>
              <a:t> and </a:t>
            </a:r>
            <a:r>
              <a:rPr lang="fi-FI" dirty="0" err="1" smtClean="0">
                <a:solidFill>
                  <a:srgbClr val="000000"/>
                </a:solidFill>
              </a:rPr>
              <a:t>social</a:t>
            </a:r>
            <a:r>
              <a:rPr lang="fi-FI" dirty="0" smtClean="0">
                <a:solidFill>
                  <a:srgbClr val="000000"/>
                </a:solidFill>
              </a:rPr>
              <a:t> </a:t>
            </a:r>
            <a:r>
              <a:rPr lang="fi-FI" dirty="0" err="1" smtClean="0">
                <a:solidFill>
                  <a:srgbClr val="000000"/>
                </a:solidFill>
              </a:rPr>
              <a:t>environment</a:t>
            </a:r>
            <a:endParaRPr lang="en-US" dirty="0">
              <a:solidFill>
                <a:srgbClr val="000000"/>
              </a:solidFill>
            </a:endParaRPr>
          </a:p>
        </p:txBody>
      </p:sp>
      <p:sp>
        <p:nvSpPr>
          <p:cNvPr id="20" name="TextBox 19"/>
          <p:cNvSpPr txBox="1"/>
          <p:nvPr/>
        </p:nvSpPr>
        <p:spPr>
          <a:xfrm>
            <a:off x="35678" y="80405"/>
            <a:ext cx="4669704" cy="369332"/>
          </a:xfrm>
          <a:prstGeom prst="rect">
            <a:avLst/>
          </a:prstGeom>
          <a:noFill/>
        </p:spPr>
        <p:txBody>
          <a:bodyPr wrap="square" rtlCol="0">
            <a:spAutoFit/>
          </a:bodyPr>
          <a:lstStyle/>
          <a:p>
            <a:pPr algn="just" defTabSz="761970"/>
            <a:r>
              <a:rPr lang="fi-FI" dirty="0" smtClean="0">
                <a:solidFill>
                  <a:srgbClr val="000000"/>
                </a:solidFill>
              </a:rPr>
              <a:t>Learning and </a:t>
            </a:r>
            <a:r>
              <a:rPr lang="fi-FI" dirty="0" err="1" smtClean="0">
                <a:solidFill>
                  <a:srgbClr val="000000"/>
                </a:solidFill>
              </a:rPr>
              <a:t>teaching</a:t>
            </a:r>
            <a:r>
              <a:rPr lang="fi-FI" dirty="0" smtClean="0">
                <a:solidFill>
                  <a:srgbClr val="000000"/>
                </a:solidFill>
              </a:rPr>
              <a:t> </a:t>
            </a:r>
            <a:r>
              <a:rPr lang="fi-FI" dirty="0" err="1" smtClean="0">
                <a:solidFill>
                  <a:srgbClr val="000000"/>
                </a:solidFill>
              </a:rPr>
              <a:t>environment</a:t>
            </a:r>
            <a:endParaRPr lang="en-US" dirty="0">
              <a:solidFill>
                <a:srgbClr val="000000"/>
              </a:solidFill>
            </a:endParaRPr>
          </a:p>
        </p:txBody>
      </p:sp>
      <p:sp>
        <p:nvSpPr>
          <p:cNvPr id="19" name="TextBox 18"/>
          <p:cNvSpPr txBox="1"/>
          <p:nvPr/>
        </p:nvSpPr>
        <p:spPr>
          <a:xfrm>
            <a:off x="3417676" y="4280851"/>
            <a:ext cx="4942379" cy="369332"/>
          </a:xfrm>
          <a:prstGeom prst="rect">
            <a:avLst/>
          </a:prstGeom>
          <a:solidFill>
            <a:srgbClr val="00B050"/>
          </a:solidFill>
        </p:spPr>
        <p:txBody>
          <a:bodyPr wrap="none" rtlCol="0">
            <a:spAutoFit/>
          </a:bodyPr>
          <a:lstStyle/>
          <a:p>
            <a:pPr algn="ctr" defTabSz="761970"/>
            <a:r>
              <a:rPr lang="fi-FI" dirty="0" err="1" smtClean="0">
                <a:solidFill>
                  <a:srgbClr val="FFFFFF"/>
                </a:solidFill>
              </a:rPr>
              <a:t>Conceptions</a:t>
            </a:r>
            <a:r>
              <a:rPr lang="fi-FI" dirty="0" smtClean="0">
                <a:solidFill>
                  <a:srgbClr val="FFFFFF"/>
                </a:solidFill>
              </a:rPr>
              <a:t> of </a:t>
            </a:r>
            <a:r>
              <a:rPr lang="fi-FI" dirty="0" err="1" smtClean="0">
                <a:solidFill>
                  <a:srgbClr val="FFFFFF"/>
                </a:solidFill>
              </a:rPr>
              <a:t>skills</a:t>
            </a:r>
            <a:r>
              <a:rPr lang="fi-FI" dirty="0" smtClean="0">
                <a:solidFill>
                  <a:srgbClr val="FFFFFF"/>
                </a:solidFill>
              </a:rPr>
              <a:t> and </a:t>
            </a:r>
            <a:r>
              <a:rPr lang="fi-FI" dirty="0" err="1" smtClean="0">
                <a:solidFill>
                  <a:srgbClr val="FFFFFF"/>
                </a:solidFill>
              </a:rPr>
              <a:t>development</a:t>
            </a:r>
            <a:r>
              <a:rPr lang="fi-FI" dirty="0" smtClean="0">
                <a:solidFill>
                  <a:srgbClr val="FFFFFF"/>
                </a:solidFill>
              </a:rPr>
              <a:t> of </a:t>
            </a:r>
            <a:r>
              <a:rPr lang="fi-FI" dirty="0" err="1" smtClean="0">
                <a:solidFill>
                  <a:srgbClr val="FFFFFF"/>
                </a:solidFill>
              </a:rPr>
              <a:t>skills</a:t>
            </a:r>
            <a:endParaRPr lang="en-US" dirty="0">
              <a:solidFill>
                <a:srgbClr val="FFFFFF"/>
              </a:solidFill>
            </a:endParaRPr>
          </a:p>
        </p:txBody>
      </p:sp>
      <p:sp>
        <p:nvSpPr>
          <p:cNvPr id="21" name="TextBox 20"/>
          <p:cNvSpPr txBox="1"/>
          <p:nvPr/>
        </p:nvSpPr>
        <p:spPr>
          <a:xfrm>
            <a:off x="1763688" y="4543366"/>
            <a:ext cx="1512168" cy="369332"/>
          </a:xfrm>
          <a:prstGeom prst="rect">
            <a:avLst/>
          </a:prstGeom>
          <a:solidFill>
            <a:srgbClr val="00B050"/>
          </a:solidFill>
        </p:spPr>
        <p:txBody>
          <a:bodyPr wrap="square" rtlCol="0">
            <a:spAutoFit/>
          </a:bodyPr>
          <a:lstStyle/>
          <a:p>
            <a:pPr algn="ctr" defTabSz="761970"/>
            <a:r>
              <a:rPr lang="fi-FI" dirty="0" err="1" smtClean="0">
                <a:solidFill>
                  <a:srgbClr val="FFFFFF"/>
                </a:solidFill>
              </a:rPr>
              <a:t>Experiences</a:t>
            </a:r>
            <a:endParaRPr lang="en-US" dirty="0">
              <a:solidFill>
                <a:srgbClr val="FFFFFF"/>
              </a:solidFill>
            </a:endParaRPr>
          </a:p>
        </p:txBody>
      </p:sp>
      <p:sp>
        <p:nvSpPr>
          <p:cNvPr id="22" name="Content Placeholder 2"/>
          <p:cNvSpPr txBox="1">
            <a:spLocks/>
          </p:cNvSpPr>
          <p:nvPr/>
        </p:nvSpPr>
        <p:spPr>
          <a:xfrm>
            <a:off x="1212011" y="1297327"/>
            <a:ext cx="6737999" cy="3010335"/>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67" dirty="0"/>
          </a:p>
        </p:txBody>
      </p:sp>
    </p:spTree>
    <p:extLst>
      <p:ext uri="{BB962C8B-B14F-4D97-AF65-F5344CB8AC3E}">
        <p14:creationId xmlns:p14="http://schemas.microsoft.com/office/powerpoint/2010/main" val="390904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P spid="7" grpId="0"/>
      <p:bldP spid="19"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Discuss in groups</a:t>
            </a:r>
            <a:endParaRPr lang="en-GB" dirty="0"/>
          </a:p>
        </p:txBody>
      </p:sp>
      <p:sp>
        <p:nvSpPr>
          <p:cNvPr id="3" name="Content Placeholder 2"/>
          <p:cNvSpPr>
            <a:spLocks noGrp="1"/>
          </p:cNvSpPr>
          <p:nvPr>
            <p:ph sz="quarter" idx="14"/>
          </p:nvPr>
        </p:nvSpPr>
        <p:spPr>
          <a:xfrm>
            <a:off x="468313" y="985293"/>
            <a:ext cx="8207374" cy="1944216"/>
          </a:xfrm>
        </p:spPr>
        <p:txBody>
          <a:bodyPr/>
          <a:lstStyle/>
          <a:p>
            <a:pPr marL="457200" indent="-457200">
              <a:lnSpc>
                <a:spcPct val="150000"/>
              </a:lnSpc>
              <a:buFont typeface="+mj-lt"/>
              <a:buAutoNum type="arabicPeriod"/>
            </a:pPr>
            <a:r>
              <a:rPr lang="en-GB" sz="2200" b="0" dirty="0" smtClean="0">
                <a:latin typeface="Calibri" panose="020F0502020204030204" pitchFamily="34" charset="0"/>
              </a:rPr>
              <a:t>List teaching and learning methods you have encountered as a student and/or as a teacher.</a:t>
            </a:r>
          </a:p>
          <a:p>
            <a:pPr marL="457200" indent="-457200">
              <a:lnSpc>
                <a:spcPct val="150000"/>
              </a:lnSpc>
              <a:buFont typeface="+mj-lt"/>
              <a:buAutoNum type="arabicPeriod"/>
            </a:pPr>
            <a:r>
              <a:rPr lang="en-GB" sz="2200" b="0" dirty="0" smtClean="0">
                <a:latin typeface="Calibri" panose="020F0502020204030204" pitchFamily="34" charset="0"/>
              </a:rPr>
              <a:t>What kind of learning theory the methods reflect?</a:t>
            </a:r>
          </a:p>
          <a:p>
            <a:pPr marL="342900" indent="-342900">
              <a:buFontTx/>
              <a:buChar char="-"/>
            </a:pPr>
            <a:endParaRPr lang="en-GB" dirty="0" smtClean="0"/>
          </a:p>
          <a:p>
            <a:pPr marL="342900" indent="-342900">
              <a:buFontTx/>
              <a:buChar char="-"/>
            </a:pPr>
            <a:endParaRPr lang="en-GB" dirty="0" smtClean="0"/>
          </a:p>
          <a:p>
            <a:pPr marL="342900" indent="-342900">
              <a:buFontTx/>
              <a:buChar char="-"/>
            </a:pPr>
            <a:endParaRPr lang="en-GB" dirty="0"/>
          </a:p>
        </p:txBody>
      </p:sp>
      <p:sp>
        <p:nvSpPr>
          <p:cNvPr id="4" name="Date Placeholder 3"/>
          <p:cNvSpPr>
            <a:spLocks noGrp="1"/>
          </p:cNvSpPr>
          <p:nvPr>
            <p:ph type="dt" sz="half" idx="15"/>
          </p:nvPr>
        </p:nvSpPr>
        <p:spPr/>
        <p:txBody>
          <a:bodyPr/>
          <a:lstStyle/>
          <a:p>
            <a:pPr>
              <a:defRPr/>
            </a:pPr>
            <a:fld id="{D8C36687-CBD3-415D-8421-2B5EAA963EBF}" type="datetime1">
              <a:rPr lang="fi-FI" smtClean="0"/>
              <a:t>7.3.2018</a:t>
            </a:fld>
            <a:endParaRPr lang="fi-FI"/>
          </a:p>
        </p:txBody>
      </p:sp>
      <p:sp>
        <p:nvSpPr>
          <p:cNvPr id="5" name="Slide Number Placeholder 4"/>
          <p:cNvSpPr>
            <a:spLocks noGrp="1"/>
          </p:cNvSpPr>
          <p:nvPr>
            <p:ph type="sldNum" sz="quarter" idx="17"/>
          </p:nvPr>
        </p:nvSpPr>
        <p:spPr/>
        <p:txBody>
          <a:bodyPr/>
          <a:lstStyle/>
          <a:p>
            <a:pPr>
              <a:defRPr/>
            </a:pPr>
            <a:fld id="{93342AF8-94BF-6340-B60E-A8C5E9F87F01}" type="slidenum">
              <a:rPr lang="fi-FI" smtClean="0"/>
              <a:pPr>
                <a:defRPr/>
              </a:pPr>
              <a:t>38</a:t>
            </a:fld>
            <a:endParaRPr lang="fi-FI"/>
          </a:p>
        </p:txBody>
      </p:sp>
      <p:sp>
        <p:nvSpPr>
          <p:cNvPr id="6" name="Content Placeholder 2"/>
          <p:cNvSpPr txBox="1">
            <a:spLocks/>
          </p:cNvSpPr>
          <p:nvPr/>
        </p:nvSpPr>
        <p:spPr>
          <a:xfrm>
            <a:off x="469082" y="3001516"/>
            <a:ext cx="8207374" cy="3336083"/>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150000"/>
              </a:lnSpc>
              <a:spcBef>
                <a:spcPts val="600"/>
              </a:spcBef>
              <a:spcAft>
                <a:spcPts val="600"/>
              </a:spcAft>
              <a:buFont typeface="+mj-lt"/>
              <a:buAutoNum type="arabicPeriod" startAt="3"/>
            </a:pPr>
            <a:r>
              <a:rPr lang="fi-FI" sz="2200" b="0" dirty="0" err="1" smtClean="0">
                <a:latin typeface="Calibri" panose="020F0502020204030204" pitchFamily="34" charset="0"/>
              </a:rPr>
              <a:t>What</a:t>
            </a:r>
            <a:r>
              <a:rPr lang="fi-FI" sz="2200" b="0" dirty="0" smtClean="0">
                <a:latin typeface="Calibri" panose="020F0502020204030204" pitchFamily="34" charset="0"/>
              </a:rPr>
              <a:t> </a:t>
            </a:r>
            <a:r>
              <a:rPr lang="fi-FI" sz="2200" b="0" dirty="0" err="1" smtClean="0">
                <a:latin typeface="Calibri" panose="020F0502020204030204" pitchFamily="34" charset="0"/>
              </a:rPr>
              <a:t>are</a:t>
            </a:r>
            <a:r>
              <a:rPr lang="fi-FI" sz="2200" b="0" dirty="0" smtClean="0">
                <a:latin typeface="Calibri" panose="020F0502020204030204" pitchFamily="34" charset="0"/>
              </a:rPr>
              <a:t> </a:t>
            </a:r>
            <a:r>
              <a:rPr lang="fi-FI" sz="2200" b="0" dirty="0" err="1" smtClean="0">
                <a:latin typeface="Calibri" panose="020F0502020204030204" pitchFamily="34" charset="0"/>
              </a:rPr>
              <a:t>your</a:t>
            </a:r>
            <a:r>
              <a:rPr lang="fi-FI" sz="2200" b="0" dirty="0" smtClean="0">
                <a:latin typeface="Calibri" panose="020F0502020204030204" pitchFamily="34" charset="0"/>
              </a:rPr>
              <a:t> </a:t>
            </a:r>
            <a:r>
              <a:rPr lang="fi-FI" sz="2200" b="0" dirty="0" err="1" smtClean="0">
                <a:latin typeface="Calibri" panose="020F0502020204030204" pitchFamily="34" charset="0"/>
              </a:rPr>
              <a:t>values</a:t>
            </a:r>
            <a:r>
              <a:rPr lang="fi-FI" sz="2200" b="0" dirty="0" smtClean="0">
                <a:latin typeface="Calibri" panose="020F0502020204030204" pitchFamily="34" charset="0"/>
              </a:rPr>
              <a:t> as a </a:t>
            </a:r>
            <a:r>
              <a:rPr lang="fi-FI" sz="2200" b="0" dirty="0" err="1" smtClean="0">
                <a:latin typeface="Calibri" panose="020F0502020204030204" pitchFamily="34" charset="0"/>
              </a:rPr>
              <a:t>teacher</a:t>
            </a:r>
            <a:r>
              <a:rPr lang="fi-FI" sz="2200" b="0" dirty="0" smtClean="0">
                <a:latin typeface="Calibri" panose="020F0502020204030204" pitchFamily="34" charset="0"/>
              </a:rPr>
              <a:t>? </a:t>
            </a:r>
          </a:p>
          <a:p>
            <a:pPr marL="457200" indent="-457200">
              <a:lnSpc>
                <a:spcPct val="150000"/>
              </a:lnSpc>
              <a:spcBef>
                <a:spcPts val="600"/>
              </a:spcBef>
              <a:spcAft>
                <a:spcPts val="600"/>
              </a:spcAft>
              <a:buFont typeface="+mj-lt"/>
              <a:buAutoNum type="arabicPeriod" startAt="3"/>
            </a:pPr>
            <a:r>
              <a:rPr lang="fi-FI" sz="2200" b="0" dirty="0" smtClean="0">
                <a:latin typeface="Calibri" panose="020F0502020204030204" pitchFamily="34" charset="0"/>
              </a:rPr>
              <a:t>How </a:t>
            </a:r>
            <a:r>
              <a:rPr lang="fi-FI" sz="2200" b="0" dirty="0" err="1" smtClean="0">
                <a:latin typeface="Calibri" panose="020F0502020204030204" pitchFamily="34" charset="0"/>
              </a:rPr>
              <a:t>does</a:t>
            </a:r>
            <a:r>
              <a:rPr lang="fi-FI" sz="2200" b="0" dirty="0" smtClean="0">
                <a:latin typeface="Calibri" panose="020F0502020204030204" pitchFamily="34" charset="0"/>
              </a:rPr>
              <a:t> a </a:t>
            </a:r>
            <a:r>
              <a:rPr lang="fi-FI" sz="2200" b="0" dirty="0" err="1" smtClean="0">
                <a:latin typeface="Calibri" panose="020F0502020204030204" pitchFamily="34" charset="0"/>
              </a:rPr>
              <a:t>teaching</a:t>
            </a:r>
            <a:r>
              <a:rPr lang="fi-FI" sz="2200" b="0" dirty="0" smtClean="0">
                <a:latin typeface="Calibri" panose="020F0502020204030204" pitchFamily="34" charset="0"/>
              </a:rPr>
              <a:t> </a:t>
            </a:r>
            <a:r>
              <a:rPr lang="fi-FI" sz="2200" b="0" dirty="0" err="1" smtClean="0">
                <a:latin typeface="Calibri" panose="020F0502020204030204" pitchFamily="34" charset="0"/>
              </a:rPr>
              <a:t>method</a:t>
            </a:r>
            <a:r>
              <a:rPr lang="fi-FI" sz="2200" b="0" dirty="0" smtClean="0">
                <a:latin typeface="Calibri" panose="020F0502020204030204" pitchFamily="34" charset="0"/>
              </a:rPr>
              <a:t>(s) </a:t>
            </a:r>
            <a:r>
              <a:rPr lang="fi-FI" sz="2200" b="0" dirty="0" err="1" smtClean="0">
                <a:latin typeface="Calibri" panose="020F0502020204030204" pitchFamily="34" charset="0"/>
              </a:rPr>
              <a:t>you</a:t>
            </a:r>
            <a:r>
              <a:rPr lang="fi-FI" sz="2200" b="0" dirty="0" smtClean="0">
                <a:latin typeface="Calibri" panose="020F0502020204030204" pitchFamily="34" charset="0"/>
              </a:rPr>
              <a:t> </a:t>
            </a:r>
            <a:r>
              <a:rPr lang="fi-FI" sz="2200" b="0" dirty="0" err="1" smtClean="0">
                <a:latin typeface="Calibri" panose="020F0502020204030204" pitchFamily="34" charset="0"/>
              </a:rPr>
              <a:t>like</a:t>
            </a:r>
            <a:r>
              <a:rPr lang="fi-FI" sz="2200" b="0" dirty="0" smtClean="0">
                <a:latin typeface="Calibri" panose="020F0502020204030204" pitchFamily="34" charset="0"/>
              </a:rPr>
              <a:t> to </a:t>
            </a:r>
            <a:r>
              <a:rPr lang="fi-FI" sz="2200" b="0" dirty="0" err="1" smtClean="0">
                <a:latin typeface="Calibri" panose="020F0502020204030204" pitchFamily="34" charset="0"/>
              </a:rPr>
              <a:t>use</a:t>
            </a:r>
            <a:r>
              <a:rPr lang="fi-FI" sz="2200" b="0" dirty="0" smtClean="0">
                <a:latin typeface="Calibri" panose="020F0502020204030204" pitchFamily="34" charset="0"/>
              </a:rPr>
              <a:t> </a:t>
            </a:r>
            <a:r>
              <a:rPr lang="fi-FI" sz="2200" b="0" dirty="0" err="1" smtClean="0">
                <a:latin typeface="Calibri" panose="020F0502020204030204" pitchFamily="34" charset="0"/>
              </a:rPr>
              <a:t>convey</a:t>
            </a:r>
            <a:r>
              <a:rPr lang="fi-FI" sz="2200" b="0" dirty="0" smtClean="0">
                <a:latin typeface="Calibri" panose="020F0502020204030204" pitchFamily="34" charset="0"/>
              </a:rPr>
              <a:t> </a:t>
            </a:r>
            <a:r>
              <a:rPr lang="fi-FI" sz="2200" b="0" dirty="0" err="1" smtClean="0">
                <a:latin typeface="Calibri" panose="020F0502020204030204" pitchFamily="34" charset="0"/>
              </a:rPr>
              <a:t>the</a:t>
            </a:r>
            <a:r>
              <a:rPr lang="fi-FI" sz="2200" b="0" dirty="0" smtClean="0">
                <a:latin typeface="Calibri" panose="020F0502020204030204" pitchFamily="34" charset="0"/>
              </a:rPr>
              <a:t> </a:t>
            </a:r>
            <a:r>
              <a:rPr lang="fi-FI" sz="2200" b="0" dirty="0" err="1" smtClean="0">
                <a:latin typeface="Calibri" panose="020F0502020204030204" pitchFamily="34" charset="0"/>
              </a:rPr>
              <a:t>values</a:t>
            </a:r>
            <a:r>
              <a:rPr lang="fi-FI" sz="2200" b="0" dirty="0" smtClean="0">
                <a:latin typeface="Calibri" panose="020F0502020204030204" pitchFamily="34" charset="0"/>
              </a:rPr>
              <a:t> </a:t>
            </a:r>
            <a:r>
              <a:rPr lang="fi-FI" sz="2200" b="0" dirty="0" err="1" smtClean="0">
                <a:latin typeface="Calibri" panose="020F0502020204030204" pitchFamily="34" charset="0"/>
              </a:rPr>
              <a:t>you</a:t>
            </a:r>
            <a:r>
              <a:rPr lang="fi-FI" sz="2200" b="0" dirty="0" smtClean="0">
                <a:latin typeface="Calibri" panose="020F0502020204030204" pitchFamily="34" charset="0"/>
              </a:rPr>
              <a:t> </a:t>
            </a:r>
            <a:r>
              <a:rPr lang="fi-FI" sz="2200" b="0" dirty="0" err="1" smtClean="0">
                <a:latin typeface="Calibri" panose="020F0502020204030204" pitchFamily="34" charset="0"/>
              </a:rPr>
              <a:t>have</a:t>
            </a:r>
            <a:r>
              <a:rPr lang="fi-FI" sz="2200" b="0" dirty="0" smtClean="0">
                <a:latin typeface="Calibri" panose="020F0502020204030204" pitchFamily="34" charset="0"/>
              </a:rPr>
              <a:t>?</a:t>
            </a:r>
          </a:p>
          <a:p>
            <a:pPr marL="457200" indent="-457200">
              <a:buFont typeface="+mj-lt"/>
              <a:buAutoNum type="arabicPeriod" startAt="3"/>
            </a:pPr>
            <a:endParaRPr lang="en-GB" dirty="0" smtClean="0"/>
          </a:p>
          <a:p>
            <a:pPr marL="457200" indent="-457200">
              <a:buFont typeface="+mj-lt"/>
              <a:buAutoNum type="arabicPeriod" startAt="3"/>
            </a:pPr>
            <a:endParaRPr lang="en-GB" dirty="0" smtClean="0"/>
          </a:p>
          <a:p>
            <a:pPr marL="457200" indent="-457200">
              <a:buFont typeface="+mj-lt"/>
              <a:buAutoNum type="arabicPeriod" startAt="3"/>
            </a:pPr>
            <a:endParaRPr lang="en-GB" dirty="0"/>
          </a:p>
        </p:txBody>
      </p:sp>
    </p:spTree>
    <p:extLst>
      <p:ext uri="{BB962C8B-B14F-4D97-AF65-F5344CB8AC3E}">
        <p14:creationId xmlns:p14="http://schemas.microsoft.com/office/powerpoint/2010/main" val="407590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smtClean="0">
                <a:latin typeface="Calibri" panose="020F0502020204030204" pitchFamily="34" charset="0"/>
              </a:rPr>
              <a:t>Break</a:t>
            </a:r>
            <a:r>
              <a:rPr lang="fi-FI" dirty="0" smtClean="0"/>
              <a:t> </a:t>
            </a:r>
            <a:endParaRPr lang="en-US" dirty="0"/>
          </a:p>
        </p:txBody>
      </p:sp>
    </p:spTree>
    <p:extLst>
      <p:ext uri="{BB962C8B-B14F-4D97-AF65-F5344CB8AC3E}">
        <p14:creationId xmlns:p14="http://schemas.microsoft.com/office/powerpoint/2010/main" val="748345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74938"/>
            <a:ext cx="5614999" cy="412750"/>
          </a:xfrm>
        </p:spPr>
        <p:txBody>
          <a:bodyPr/>
          <a:lstStyle/>
          <a:p>
            <a:r>
              <a:rPr lang="fi-FI" sz="2777" dirty="0">
                <a:solidFill>
                  <a:srgbClr val="0070C0"/>
                </a:solidFill>
              </a:rPr>
              <a:t>Schedule</a:t>
            </a:r>
          </a:p>
        </p:txBody>
      </p:sp>
      <p:sp>
        <p:nvSpPr>
          <p:cNvPr id="3" name="Content Placeholder 2"/>
          <p:cNvSpPr>
            <a:spLocks noGrp="1"/>
          </p:cNvSpPr>
          <p:nvPr>
            <p:ph sz="quarter" idx="14"/>
          </p:nvPr>
        </p:nvSpPr>
        <p:spPr>
          <a:xfrm>
            <a:off x="695501" y="909259"/>
            <a:ext cx="8136904" cy="3995028"/>
          </a:xfrm>
        </p:spPr>
        <p:txBody>
          <a:bodyPr>
            <a:noAutofit/>
          </a:bodyPr>
          <a:lstStyle/>
          <a:p>
            <a:pPr>
              <a:tabLst>
                <a:tab pos="1428635" algn="l"/>
              </a:tabLst>
            </a:pPr>
            <a:r>
              <a:rPr lang="fi-FI" sz="2000" b="0" dirty="0" smtClean="0">
                <a:latin typeface="Calibri" panose="020F0502020204030204" pitchFamily="34" charset="0"/>
              </a:rPr>
              <a:t>9.00-11.00</a:t>
            </a:r>
            <a:r>
              <a:rPr lang="fi-FI" sz="2000" b="0" dirty="0">
                <a:latin typeface="Calibri" panose="020F0502020204030204" pitchFamily="34" charset="0"/>
              </a:rPr>
              <a:t>			</a:t>
            </a:r>
            <a:r>
              <a:rPr lang="fi-FI" sz="2000" b="0" dirty="0" err="1">
                <a:latin typeface="Calibri" panose="020F0502020204030204" pitchFamily="34" charset="0"/>
              </a:rPr>
              <a:t>Welcome</a:t>
            </a:r>
            <a:r>
              <a:rPr lang="fi-FI" sz="2000" b="0" dirty="0">
                <a:latin typeface="Calibri" panose="020F0502020204030204" pitchFamily="34" charset="0"/>
              </a:rPr>
              <a:t>! </a:t>
            </a:r>
          </a:p>
          <a:p>
            <a:pPr>
              <a:tabLst>
                <a:tab pos="1428635" algn="l"/>
              </a:tabLst>
            </a:pPr>
            <a:r>
              <a:rPr lang="fi-FI" sz="2000" b="0" dirty="0">
                <a:latin typeface="Calibri" panose="020F0502020204030204" pitchFamily="34" charset="0"/>
              </a:rPr>
              <a:t>			</a:t>
            </a:r>
            <a:r>
              <a:rPr lang="fi-FI" sz="2000" b="0" dirty="0" err="1">
                <a:latin typeface="Calibri" panose="020F0502020204030204" pitchFamily="34" charset="0"/>
              </a:rPr>
              <a:t>Who</a:t>
            </a:r>
            <a:r>
              <a:rPr lang="fi-FI" sz="2000" b="0" dirty="0">
                <a:latin typeface="Calibri" panose="020F0502020204030204" pitchFamily="34" charset="0"/>
              </a:rPr>
              <a:t> </a:t>
            </a:r>
            <a:r>
              <a:rPr lang="fi-FI" sz="2000" b="0" dirty="0" err="1">
                <a:latin typeface="Calibri" panose="020F0502020204030204" pitchFamily="34" charset="0"/>
              </a:rPr>
              <a:t>are</a:t>
            </a:r>
            <a:r>
              <a:rPr lang="fi-FI" sz="2000" b="0" dirty="0">
                <a:latin typeface="Calibri" panose="020F0502020204030204" pitchFamily="34" charset="0"/>
              </a:rPr>
              <a:t> </a:t>
            </a:r>
            <a:r>
              <a:rPr lang="fi-FI" sz="2000" b="0" dirty="0" err="1">
                <a:latin typeface="Calibri" panose="020F0502020204030204" pitchFamily="34" charset="0"/>
              </a:rPr>
              <a:t>we</a:t>
            </a:r>
            <a:r>
              <a:rPr lang="fi-FI" sz="2000" b="0" dirty="0">
                <a:latin typeface="Calibri" panose="020F0502020204030204" pitchFamily="34" charset="0"/>
              </a:rPr>
              <a:t>?	</a:t>
            </a:r>
          </a:p>
          <a:p>
            <a:pPr>
              <a:tabLst>
                <a:tab pos="1428635" algn="l"/>
              </a:tabLst>
            </a:pPr>
            <a:r>
              <a:rPr lang="fi-FI" sz="2000" b="0" dirty="0">
                <a:latin typeface="Calibri" panose="020F0502020204030204" pitchFamily="34" charset="0"/>
              </a:rPr>
              <a:t>			</a:t>
            </a:r>
            <a:r>
              <a:rPr lang="fi-FI" sz="2000" b="0" dirty="0" err="1">
                <a:latin typeface="Calibri" panose="020F0502020204030204" pitchFamily="34" charset="0"/>
              </a:rPr>
              <a:t>Introduction</a:t>
            </a:r>
            <a:r>
              <a:rPr lang="fi-FI" sz="2000" b="0" dirty="0">
                <a:latin typeface="Calibri" panose="020F0502020204030204" pitchFamily="34" charset="0"/>
              </a:rPr>
              <a:t> to </a:t>
            </a:r>
            <a:r>
              <a:rPr lang="fi-FI" sz="2000" b="0" dirty="0" err="1">
                <a:latin typeface="Calibri" panose="020F0502020204030204" pitchFamily="34" charset="0"/>
              </a:rPr>
              <a:t>the</a:t>
            </a:r>
            <a:r>
              <a:rPr lang="fi-FI" sz="2000" b="0" dirty="0">
                <a:latin typeface="Calibri" panose="020F0502020204030204" pitchFamily="34" charset="0"/>
              </a:rPr>
              <a:t> </a:t>
            </a:r>
            <a:r>
              <a:rPr lang="fi-FI" sz="2000" b="0" dirty="0" err="1">
                <a:latin typeface="Calibri" panose="020F0502020204030204" pitchFamily="34" charset="0"/>
              </a:rPr>
              <a:t>course</a:t>
            </a:r>
            <a:endParaRPr lang="fi-FI" sz="2000" b="0" dirty="0">
              <a:latin typeface="Calibri" panose="020F0502020204030204" pitchFamily="34" charset="0"/>
            </a:endParaRPr>
          </a:p>
          <a:p>
            <a:pPr>
              <a:tabLst>
                <a:tab pos="1428635" algn="l"/>
              </a:tabLst>
            </a:pPr>
            <a:r>
              <a:rPr lang="fi-FI" sz="2000" b="0" dirty="0" smtClean="0">
                <a:latin typeface="Calibri" panose="020F0502020204030204" pitchFamily="34" charset="0"/>
              </a:rPr>
              <a:t>	</a:t>
            </a:r>
            <a:r>
              <a:rPr lang="fi-FI" sz="2000" b="0" dirty="0">
                <a:latin typeface="Calibri" panose="020F0502020204030204" pitchFamily="34" charset="0"/>
              </a:rPr>
              <a:t>	</a:t>
            </a:r>
            <a:r>
              <a:rPr lang="fi-FI" sz="2000" b="0" dirty="0" smtClean="0">
                <a:latin typeface="Calibri" panose="020F0502020204030204" pitchFamily="34" charset="0"/>
              </a:rPr>
              <a:t>	</a:t>
            </a:r>
            <a:r>
              <a:rPr lang="fi-FI" sz="2000" b="0" dirty="0" err="1" smtClean="0">
                <a:latin typeface="Calibri" panose="020F0502020204030204" pitchFamily="34" charset="0"/>
              </a:rPr>
              <a:t>Pre-assignment</a:t>
            </a:r>
            <a:r>
              <a:rPr lang="fi-FI" sz="2000" b="0" dirty="0" smtClean="0">
                <a:latin typeface="Calibri" panose="020F0502020204030204" pitchFamily="34" charset="0"/>
              </a:rPr>
              <a:t> and </a:t>
            </a:r>
            <a:r>
              <a:rPr lang="fi-FI" sz="2000" b="0" dirty="0" err="1" smtClean="0">
                <a:latin typeface="Calibri" panose="020F0502020204030204" pitchFamily="34" charset="0"/>
              </a:rPr>
              <a:t>expectations</a:t>
            </a:r>
            <a:r>
              <a:rPr lang="fi-FI" sz="2000" b="0" dirty="0" smtClean="0">
                <a:latin typeface="Calibri" panose="020F0502020204030204" pitchFamily="34" charset="0"/>
              </a:rPr>
              <a:t> for </a:t>
            </a:r>
            <a:r>
              <a:rPr lang="fi-FI" sz="2000" b="0" dirty="0" err="1" smtClean="0">
                <a:latin typeface="Calibri" panose="020F0502020204030204" pitchFamily="34" charset="0"/>
              </a:rPr>
              <a:t>the</a:t>
            </a:r>
            <a:r>
              <a:rPr lang="fi-FI" sz="2000" b="0" dirty="0" smtClean="0">
                <a:latin typeface="Calibri" panose="020F0502020204030204" pitchFamily="34" charset="0"/>
              </a:rPr>
              <a:t> </a:t>
            </a:r>
            <a:r>
              <a:rPr lang="fi-FI" sz="2000" b="0" dirty="0" err="1" smtClean="0">
                <a:latin typeface="Calibri" panose="020F0502020204030204" pitchFamily="34" charset="0"/>
              </a:rPr>
              <a:t>course</a:t>
            </a:r>
            <a:r>
              <a:rPr lang="fi-FI" sz="2000" b="0" dirty="0" smtClean="0">
                <a:latin typeface="Calibri" panose="020F0502020204030204" pitchFamily="34" charset="0"/>
              </a:rPr>
              <a:t> </a:t>
            </a:r>
            <a:endParaRPr lang="fi-FI" sz="2000" b="0" dirty="0">
              <a:latin typeface="Calibri" panose="020F0502020204030204" pitchFamily="34" charset="0"/>
            </a:endParaRPr>
          </a:p>
          <a:p>
            <a:pPr>
              <a:tabLst>
                <a:tab pos="1428635" algn="l"/>
              </a:tabLst>
            </a:pPr>
            <a:r>
              <a:rPr lang="fi-FI" sz="2000" b="0" dirty="0" smtClean="0">
                <a:latin typeface="Calibri" panose="020F0502020204030204" pitchFamily="34" charset="0"/>
              </a:rPr>
              <a:t>11.00-12.00 </a:t>
            </a:r>
            <a:r>
              <a:rPr lang="fi-FI" sz="2000" b="0" dirty="0">
                <a:latin typeface="Calibri" panose="020F0502020204030204" pitchFamily="34" charset="0"/>
              </a:rPr>
              <a:t>	</a:t>
            </a:r>
            <a:r>
              <a:rPr lang="fi-FI" sz="2000" b="0" dirty="0" smtClean="0">
                <a:latin typeface="Calibri" panose="020F0502020204030204" pitchFamily="34" charset="0"/>
              </a:rPr>
              <a:t>		</a:t>
            </a:r>
            <a:r>
              <a:rPr lang="fi-FI" sz="2000" b="0" dirty="0" err="1" smtClean="0">
                <a:latin typeface="Calibri" panose="020F0502020204030204" pitchFamily="34" charset="0"/>
              </a:rPr>
              <a:t>Lunch</a:t>
            </a:r>
            <a:endParaRPr lang="fi-FI" sz="2000" b="0" dirty="0">
              <a:latin typeface="Calibri" panose="020F0502020204030204" pitchFamily="34" charset="0"/>
            </a:endParaRPr>
          </a:p>
          <a:p>
            <a:pPr>
              <a:tabLst>
                <a:tab pos="1428635" algn="l"/>
              </a:tabLst>
            </a:pPr>
            <a:r>
              <a:rPr lang="fi-FI" sz="2000" b="0" dirty="0" smtClean="0">
                <a:latin typeface="Calibri" panose="020F0502020204030204" pitchFamily="34" charset="0"/>
              </a:rPr>
              <a:t>12.00-15.15			</a:t>
            </a:r>
            <a:r>
              <a:rPr lang="en-US" sz="2000" b="0" dirty="0">
                <a:latin typeface="Calibri" panose="020F0502020204030204" pitchFamily="34" charset="0"/>
              </a:rPr>
              <a:t>Researching the education of own field</a:t>
            </a:r>
            <a:endParaRPr lang="fi-FI" sz="2000" b="0" dirty="0">
              <a:latin typeface="Calibri" panose="020F0502020204030204" pitchFamily="34" charset="0"/>
            </a:endParaRPr>
          </a:p>
          <a:p>
            <a:pPr>
              <a:tabLst>
                <a:tab pos="1428635" algn="l"/>
              </a:tabLst>
            </a:pPr>
            <a:r>
              <a:rPr lang="fi-FI" sz="2000" b="0" dirty="0" smtClean="0">
                <a:latin typeface="Calibri" panose="020F0502020204030204" pitchFamily="34" charset="0"/>
              </a:rPr>
              <a:t>			Learning and </a:t>
            </a:r>
            <a:r>
              <a:rPr lang="fi-FI" sz="2000" b="0" dirty="0" err="1" smtClean="0">
                <a:latin typeface="Calibri" panose="020F0502020204030204" pitchFamily="34" charset="0"/>
              </a:rPr>
              <a:t>learning</a:t>
            </a:r>
            <a:r>
              <a:rPr lang="fi-FI" sz="2000" b="0" dirty="0" smtClean="0">
                <a:latin typeface="Calibri" panose="020F0502020204030204" pitchFamily="34" charset="0"/>
              </a:rPr>
              <a:t> </a:t>
            </a:r>
            <a:r>
              <a:rPr lang="fi-FI" sz="2000" b="0" dirty="0" err="1" smtClean="0">
                <a:latin typeface="Calibri" panose="020F0502020204030204" pitchFamily="34" charset="0"/>
              </a:rPr>
              <a:t>theories</a:t>
            </a:r>
            <a:endParaRPr lang="fi-FI" sz="2000" b="0" dirty="0">
              <a:latin typeface="Calibri" panose="020F0502020204030204" pitchFamily="34" charset="0"/>
            </a:endParaRPr>
          </a:p>
          <a:p>
            <a:pPr>
              <a:tabLst>
                <a:tab pos="1428635" algn="l"/>
              </a:tabLst>
            </a:pPr>
            <a:r>
              <a:rPr lang="fi-FI" sz="2000" b="0" dirty="0" smtClean="0">
                <a:latin typeface="Calibri" panose="020F0502020204030204" pitchFamily="34" charset="0"/>
              </a:rPr>
              <a:t>15.15-15.30			For </a:t>
            </a:r>
            <a:r>
              <a:rPr lang="fi-FI" sz="2000" b="0" dirty="0" err="1">
                <a:latin typeface="Calibri" panose="020F0502020204030204" pitchFamily="34" charset="0"/>
              </a:rPr>
              <a:t>the</a:t>
            </a:r>
            <a:r>
              <a:rPr lang="fi-FI" sz="2000" b="0" dirty="0">
                <a:latin typeface="Calibri" panose="020F0502020204030204" pitchFamily="34" charset="0"/>
              </a:rPr>
              <a:t> </a:t>
            </a:r>
            <a:r>
              <a:rPr lang="fi-FI" sz="2000" b="0" dirty="0" err="1">
                <a:latin typeface="Calibri" panose="020F0502020204030204" pitchFamily="34" charset="0"/>
              </a:rPr>
              <a:t>next</a:t>
            </a:r>
            <a:r>
              <a:rPr lang="fi-FI" sz="2000" b="0" dirty="0">
                <a:latin typeface="Calibri" panose="020F0502020204030204" pitchFamily="34" charset="0"/>
              </a:rPr>
              <a:t> session</a:t>
            </a:r>
          </a:p>
          <a:p>
            <a:pPr>
              <a:tabLst>
                <a:tab pos="1428635" algn="l"/>
              </a:tabLst>
            </a:pPr>
            <a:r>
              <a:rPr lang="fi-FI" sz="2000" b="0" dirty="0">
                <a:latin typeface="Calibri" panose="020F0502020204030204" pitchFamily="34" charset="0"/>
              </a:rPr>
              <a:t>			Feedback</a:t>
            </a:r>
          </a:p>
        </p:txBody>
      </p:sp>
    </p:spTree>
    <p:extLst>
      <p:ext uri="{BB962C8B-B14F-4D97-AF65-F5344CB8AC3E}">
        <p14:creationId xmlns:p14="http://schemas.microsoft.com/office/powerpoint/2010/main" val="832010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47524" y="769268"/>
            <a:ext cx="8640960" cy="2397873"/>
          </a:xfrm>
        </p:spPr>
        <p:txBody>
          <a:bodyPr/>
          <a:lstStyle/>
          <a:p>
            <a:r>
              <a:rPr lang="en-US" sz="3200" b="0" spc="0" dirty="0"/>
              <a:t>Assignments for the next </a:t>
            </a:r>
            <a:r>
              <a:rPr lang="en-US" sz="3200" b="0" spc="0" dirty="0" smtClean="0"/>
              <a:t>session 21.3.2018</a:t>
            </a:r>
            <a:r>
              <a:rPr lang="en-US" sz="3667" spc="0" dirty="0"/>
              <a:t/>
            </a:r>
            <a:br>
              <a:rPr lang="en-US" sz="3667" spc="0" dirty="0"/>
            </a:br>
            <a:r>
              <a:rPr lang="en-US" sz="3667" spc="0" dirty="0" smtClean="0"/>
              <a:t/>
            </a:r>
            <a:br>
              <a:rPr lang="en-US" sz="3667" spc="0" dirty="0" smtClean="0"/>
            </a:br>
            <a:r>
              <a:rPr lang="en-US" sz="2400" dirty="0"/>
              <a:t/>
            </a:r>
            <a:br>
              <a:rPr lang="en-US" sz="2400" dirty="0"/>
            </a:br>
            <a:r>
              <a:rPr lang="en-US" sz="2400" dirty="0" smtClean="0"/>
              <a:t>	</a:t>
            </a:r>
            <a:r>
              <a:rPr lang="en-US" sz="2400" b="0" dirty="0" smtClean="0"/>
              <a:t>1</a:t>
            </a:r>
            <a:r>
              <a:rPr lang="en-US" sz="2400" b="0" dirty="0">
                <a:latin typeface="Arial" panose="020B0604020202020204" pitchFamily="34" charset="0"/>
              </a:rPr>
              <a:t>. </a:t>
            </a:r>
            <a:r>
              <a:rPr lang="en-US" sz="2400" b="0" dirty="0" smtClean="0">
                <a:latin typeface="Arial" panose="020B0604020202020204" pitchFamily="34" charset="0"/>
              </a:rPr>
              <a:t> </a:t>
            </a:r>
            <a:r>
              <a:rPr lang="en-US" sz="2400" b="0" spc="0" dirty="0" smtClean="0">
                <a:latin typeface="Arial" panose="020B0604020202020204" pitchFamily="34" charset="0"/>
              </a:rPr>
              <a:t>Learning </a:t>
            </a:r>
            <a:r>
              <a:rPr lang="en-US" sz="2400" b="0" spc="0" dirty="0">
                <a:latin typeface="Arial" panose="020B0604020202020204" pitchFamily="34" charset="0"/>
              </a:rPr>
              <a:t>log, DL </a:t>
            </a:r>
            <a:r>
              <a:rPr lang="en-US" sz="2400" b="0" spc="0" dirty="0" smtClean="0">
                <a:latin typeface="Arial" panose="020B0604020202020204" pitchFamily="34" charset="0"/>
              </a:rPr>
              <a:t>12.3.2018</a:t>
            </a:r>
            <a:r>
              <a:rPr lang="en-US" sz="2400" b="0" dirty="0" smtClean="0">
                <a:latin typeface="Arial" panose="020B0604020202020204" pitchFamily="34" charset="0"/>
              </a:rPr>
              <a:t/>
            </a:r>
            <a:br>
              <a:rPr lang="en-US" sz="2400" b="0" dirty="0" smtClean="0">
                <a:latin typeface="Arial" panose="020B0604020202020204" pitchFamily="34" charset="0"/>
              </a:rPr>
            </a:br>
            <a:r>
              <a:rPr lang="en-US" sz="2400" b="0" spc="0" dirty="0">
                <a:latin typeface="Arial" panose="020B0604020202020204" pitchFamily="34" charset="0"/>
              </a:rPr>
              <a:t/>
            </a:r>
            <a:br>
              <a:rPr lang="en-US" sz="2400" b="0" spc="0" dirty="0">
                <a:latin typeface="Arial" panose="020B0604020202020204" pitchFamily="34" charset="0"/>
              </a:rPr>
            </a:br>
            <a:r>
              <a:rPr lang="en-US" sz="2400" b="0" spc="0" dirty="0" smtClean="0">
                <a:latin typeface="Arial" panose="020B0604020202020204" pitchFamily="34" charset="0"/>
              </a:rPr>
              <a:t>	2</a:t>
            </a:r>
            <a:r>
              <a:rPr lang="en-US" sz="2400" b="0" spc="0" dirty="0">
                <a:latin typeface="Arial" panose="020B0604020202020204" pitchFamily="34" charset="0"/>
              </a:rPr>
              <a:t>. Reading tasks, DL </a:t>
            </a:r>
            <a:r>
              <a:rPr lang="en-US" sz="2400" b="0" spc="0" dirty="0" smtClean="0">
                <a:latin typeface="Arial" panose="020B0604020202020204" pitchFamily="34" charset="0"/>
              </a:rPr>
              <a:t>20.3.2018 (2 readings)</a:t>
            </a:r>
            <a:br>
              <a:rPr lang="en-US" sz="2400" b="0" spc="0" dirty="0" smtClean="0">
                <a:latin typeface="Arial" panose="020B0604020202020204" pitchFamily="34" charset="0"/>
              </a:rPr>
            </a:br>
            <a:r>
              <a:rPr lang="en-US" sz="2400" b="0" spc="0" dirty="0">
                <a:latin typeface="Arial" panose="020B0604020202020204" pitchFamily="34" charset="0"/>
              </a:rPr>
              <a:t/>
            </a:r>
            <a:br>
              <a:rPr lang="en-US" sz="2400" b="0" spc="0" dirty="0">
                <a:latin typeface="Arial" panose="020B0604020202020204" pitchFamily="34" charset="0"/>
              </a:rPr>
            </a:br>
            <a:r>
              <a:rPr lang="en-US" sz="2400" b="0" spc="0" dirty="0" smtClean="0">
                <a:latin typeface="Arial" panose="020B0604020202020204" pitchFamily="34" charset="0"/>
              </a:rPr>
              <a:t>	3</a:t>
            </a:r>
            <a:r>
              <a:rPr lang="en-US" sz="2400" b="0" spc="0" dirty="0">
                <a:latin typeface="Arial" panose="020B0604020202020204" pitchFamily="34" charset="0"/>
              </a:rPr>
              <a:t>. </a:t>
            </a:r>
            <a:r>
              <a:rPr lang="en-US" sz="2400" b="0" spc="0" dirty="0" smtClean="0">
                <a:latin typeface="Arial" panose="020B0604020202020204" pitchFamily="34" charset="0"/>
              </a:rPr>
              <a:t>Start to write your essay</a:t>
            </a:r>
            <a:r>
              <a:rPr lang="en-US" sz="2400" b="0" spc="0" dirty="0">
                <a:latin typeface="Arial" panose="020B0604020202020204" pitchFamily="34" charset="0"/>
              </a:rPr>
              <a:t>, </a:t>
            </a:r>
            <a:r>
              <a:rPr lang="en-US" sz="2400" b="0" spc="0" dirty="0" smtClean="0">
                <a:latin typeface="Arial" panose="020B0604020202020204" pitchFamily="34" charset="0"/>
              </a:rPr>
              <a:t>first version DL 27.3.2018</a:t>
            </a:r>
            <a:r>
              <a:rPr lang="en-US" sz="2400" b="0" spc="0" dirty="0">
                <a:latin typeface="Arial" panose="020B0604020202020204" pitchFamily="34" charset="0"/>
              </a:rPr>
              <a:t/>
            </a:r>
            <a:br>
              <a:rPr lang="en-US" sz="2400" b="0" spc="0" dirty="0">
                <a:latin typeface="Arial" panose="020B0604020202020204" pitchFamily="34" charset="0"/>
              </a:rPr>
            </a:br>
            <a:endParaRPr lang="en-US" sz="2400" b="0" spc="0" dirty="0">
              <a:latin typeface="Arial" panose="020B0604020202020204" pitchFamily="34" charset="0"/>
            </a:endParaRPr>
          </a:p>
        </p:txBody>
      </p:sp>
      <p:sp>
        <p:nvSpPr>
          <p:cNvPr id="4" name="Date Placeholder 3"/>
          <p:cNvSpPr>
            <a:spLocks noGrp="1"/>
          </p:cNvSpPr>
          <p:nvPr>
            <p:ph type="dt" sz="half" idx="4294967295"/>
          </p:nvPr>
        </p:nvSpPr>
        <p:spPr>
          <a:xfrm>
            <a:off x="5172067" y="4720170"/>
            <a:ext cx="3016250" cy="129646"/>
          </a:xfrm>
        </p:spPr>
        <p:txBody>
          <a:bodyPr/>
          <a:lstStyle/>
          <a:p>
            <a:pPr>
              <a:defRPr/>
            </a:pPr>
            <a:fld id="{E0A7D511-EF24-F248-BEA4-1AD370F38D7A}" type="datetime1">
              <a:rPr lang="fi-FI" smtClean="0">
                <a:solidFill>
                  <a:prstClr val="black">
                    <a:tint val="75000"/>
                  </a:prstClr>
                </a:solidFill>
              </a:rPr>
              <a:pPr>
                <a:defRPr/>
              </a:pPr>
              <a:t>7.3.2018</a:t>
            </a:fld>
            <a:endParaRPr lang="fi-FI">
              <a:solidFill>
                <a:prstClr val="black">
                  <a:tint val="75000"/>
                </a:prstClr>
              </a:solidFill>
            </a:endParaRPr>
          </a:p>
        </p:txBody>
      </p:sp>
      <p:sp>
        <p:nvSpPr>
          <p:cNvPr id="5" name="Slide Number Placeholder 4"/>
          <p:cNvSpPr>
            <a:spLocks noGrp="1"/>
          </p:cNvSpPr>
          <p:nvPr>
            <p:ph type="sldNum" sz="quarter" idx="4294967295"/>
          </p:nvPr>
        </p:nvSpPr>
        <p:spPr>
          <a:xfrm>
            <a:off x="5365750" y="4849813"/>
            <a:ext cx="3016250" cy="112448"/>
          </a:xfrm>
        </p:spPr>
        <p:txBody>
          <a:bodyPr/>
          <a:lstStyle/>
          <a:p>
            <a:pPr>
              <a:defRPr/>
            </a:pPr>
            <a:fld id="{49EFD4B7-1CC6-864B-A72A-C978B70BBA9B}" type="slidenum">
              <a:rPr lang="fi-FI" smtClean="0">
                <a:solidFill>
                  <a:prstClr val="black">
                    <a:tint val="75000"/>
                  </a:prstClr>
                </a:solidFill>
              </a:rPr>
              <a:pPr>
                <a:defRPr/>
              </a:pPr>
              <a:t>40</a:t>
            </a:fld>
            <a:endParaRPr lang="fi-FI">
              <a:solidFill>
                <a:prstClr val="black">
                  <a:tint val="75000"/>
                </a:prstClr>
              </a:solidFill>
            </a:endParaRPr>
          </a:p>
        </p:txBody>
      </p:sp>
    </p:spTree>
    <p:extLst>
      <p:ext uri="{BB962C8B-B14F-4D97-AF65-F5344CB8AC3E}">
        <p14:creationId xmlns:p14="http://schemas.microsoft.com/office/powerpoint/2010/main" val="248065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7544" y="317500"/>
            <a:ext cx="6737999" cy="553358"/>
          </a:xfrm>
        </p:spPr>
        <p:txBody>
          <a:bodyPr/>
          <a:lstStyle/>
          <a:p>
            <a:r>
              <a:rPr lang="en-US" sz="3200" b="0" spc="0" dirty="0">
                <a:latin typeface="Arial" panose="020B0604020202020204" pitchFamily="34" charset="0"/>
              </a:rPr>
              <a:t>1. Learning logs, DL </a:t>
            </a:r>
            <a:r>
              <a:rPr lang="en-US" sz="3200" b="0" spc="0" dirty="0" smtClean="0">
                <a:latin typeface="Arial" panose="020B0604020202020204" pitchFamily="34" charset="0"/>
              </a:rPr>
              <a:t>12.3.2018</a:t>
            </a:r>
            <a:r>
              <a:rPr lang="en-US" b="0" dirty="0">
                <a:latin typeface="Arial" panose="020B0604020202020204" pitchFamily="34" charset="0"/>
              </a:rPr>
              <a:t/>
            </a:r>
            <a:br>
              <a:rPr lang="en-US" b="0" dirty="0">
                <a:latin typeface="Arial" panose="020B0604020202020204" pitchFamily="34" charset="0"/>
              </a:rPr>
            </a:br>
            <a:endParaRPr lang="en-US" dirty="0"/>
          </a:p>
        </p:txBody>
      </p:sp>
      <p:sp>
        <p:nvSpPr>
          <p:cNvPr id="4" name="Content Placeholder 3"/>
          <p:cNvSpPr>
            <a:spLocks noGrp="1"/>
          </p:cNvSpPr>
          <p:nvPr>
            <p:ph sz="quarter" idx="14"/>
          </p:nvPr>
        </p:nvSpPr>
        <p:spPr>
          <a:xfrm>
            <a:off x="499180" y="870858"/>
            <a:ext cx="8393300" cy="3663336"/>
          </a:xfrm>
        </p:spPr>
        <p:txBody>
          <a:bodyPr/>
          <a:lstStyle/>
          <a:p>
            <a:pPr marL="198508" indent="-238115">
              <a:buFont typeface="Arial" panose="020B0604020202020204" pitchFamily="34" charset="0"/>
              <a:buChar char="•"/>
            </a:pPr>
            <a:r>
              <a:rPr lang="en-US" sz="1600" b="0" dirty="0">
                <a:latin typeface="Calibri" panose="020F0502020204030204" pitchFamily="34" charset="0"/>
              </a:rPr>
              <a:t>The aim of the learning logs is to focus and follow your learning and become aware of your </a:t>
            </a:r>
            <a:r>
              <a:rPr lang="en-US" sz="1600" b="0" dirty="0" smtClean="0">
                <a:latin typeface="Calibri" panose="020F0502020204030204" pitchFamily="34" charset="0"/>
              </a:rPr>
              <a:t>thinking processes</a:t>
            </a:r>
            <a:r>
              <a:rPr lang="en-US" sz="1600" b="0" dirty="0">
                <a:latin typeface="Calibri" panose="020F0502020204030204" pitchFamily="34" charset="0"/>
              </a:rPr>
              <a:t>.</a:t>
            </a:r>
          </a:p>
          <a:p>
            <a:pPr marL="198508" indent="-238115">
              <a:buFont typeface="Arial" panose="020B0604020202020204" pitchFamily="34" charset="0"/>
              <a:buChar char="•"/>
            </a:pPr>
            <a:r>
              <a:rPr lang="en-US" sz="1600" b="0" dirty="0">
                <a:latin typeface="Calibri" panose="020F0502020204030204" pitchFamily="34" charset="0"/>
              </a:rPr>
              <a:t>Learning log is a reflective writing concerning the topics presented in the contact sessions. It is a unique record of your thinking and learning during the course.</a:t>
            </a:r>
          </a:p>
          <a:p>
            <a:pPr marL="198508" indent="-238115">
              <a:buFont typeface="Arial" panose="020B0604020202020204" pitchFamily="34" charset="0"/>
              <a:buChar char="•"/>
            </a:pPr>
            <a:r>
              <a:rPr lang="en-US" sz="1600" b="0" dirty="0">
                <a:latin typeface="Calibri" panose="020F0502020204030204" pitchFamily="34" charset="0"/>
              </a:rPr>
              <a:t>The learning log has to be completed within a week after the contact session. The length of the reflection is around 0,5-1 page.</a:t>
            </a:r>
          </a:p>
          <a:p>
            <a:pPr marL="198508" indent="-238115">
              <a:buFont typeface="Arial" panose="020B0604020202020204" pitchFamily="34" charset="0"/>
              <a:buChar char="•"/>
            </a:pPr>
            <a:r>
              <a:rPr lang="en-US" sz="1600" b="0" dirty="0">
                <a:latin typeface="Calibri" panose="020F0502020204030204" pitchFamily="34" charset="0"/>
              </a:rPr>
              <a:t>Instructions and submission in MyCourses </a:t>
            </a:r>
            <a:r>
              <a:rPr lang="en-US" sz="1600" b="0" dirty="0" smtClean="0">
                <a:latin typeface="Calibri" panose="020F0502020204030204" pitchFamily="34" charset="0"/>
              </a:rPr>
              <a:t>in Home Assignments</a:t>
            </a:r>
            <a:endParaRPr lang="en-US" sz="1600" b="0" dirty="0">
              <a:latin typeface="Calibri" panose="020F0502020204030204" pitchFamily="34" charset="0"/>
            </a:endParaRPr>
          </a:p>
          <a:p>
            <a:r>
              <a:rPr lang="en-US" sz="1600" b="0" dirty="0">
                <a:latin typeface="Calibri" panose="020F0502020204030204" pitchFamily="34" charset="0"/>
              </a:rPr>
              <a:t> </a:t>
            </a:r>
            <a:r>
              <a:rPr lang="en-US" sz="1600" b="0" dirty="0" smtClean="0">
                <a:latin typeface="Calibri" panose="020F0502020204030204" pitchFamily="34" charset="0"/>
              </a:rPr>
              <a:t>In </a:t>
            </a:r>
            <a:r>
              <a:rPr lang="en-US" sz="1600" b="0" dirty="0">
                <a:latin typeface="Calibri" panose="020F0502020204030204" pitchFamily="34" charset="0"/>
              </a:rPr>
              <a:t>the learning log you can think for example:</a:t>
            </a:r>
          </a:p>
          <a:p>
            <a:pPr marL="436108" lvl="1" indent="-238115">
              <a:buFont typeface="Arial" panose="020B0604020202020204" pitchFamily="34" charset="0"/>
              <a:buChar char="•"/>
            </a:pPr>
            <a:r>
              <a:rPr lang="en-US" sz="1600" dirty="0">
                <a:latin typeface="Calibri" panose="020F0502020204030204" pitchFamily="34" charset="0"/>
              </a:rPr>
              <a:t>What were your thoughts after the teaching session?</a:t>
            </a:r>
          </a:p>
          <a:p>
            <a:pPr marL="436108" lvl="1" indent="-238115">
              <a:buFont typeface="Arial" panose="020B0604020202020204" pitchFamily="34" charset="0"/>
              <a:buChar char="•"/>
            </a:pPr>
            <a:r>
              <a:rPr lang="en-US" sz="1600" dirty="0">
                <a:latin typeface="Calibri" panose="020F0502020204030204" pitchFamily="34" charset="0"/>
              </a:rPr>
              <a:t>What supported your learning in the teaching session?</a:t>
            </a:r>
          </a:p>
          <a:p>
            <a:pPr marL="436108" lvl="1" indent="-238115">
              <a:buFont typeface="Arial" panose="020B0604020202020204" pitchFamily="34" charset="0"/>
              <a:buChar char="•"/>
            </a:pPr>
            <a:r>
              <a:rPr lang="en-US" sz="1600" dirty="0">
                <a:latin typeface="Calibri" panose="020F0502020204030204" pitchFamily="34" charset="0"/>
              </a:rPr>
              <a:t>What kind of thoughts and ideas arouse to you concerning the themes presented?</a:t>
            </a:r>
          </a:p>
          <a:p>
            <a:pPr marL="436108" lvl="1" indent="-238115">
              <a:buFont typeface="Arial" panose="020B0604020202020204" pitchFamily="34" charset="0"/>
              <a:buChar char="•"/>
            </a:pPr>
            <a:r>
              <a:rPr lang="en-US" sz="1600" dirty="0">
                <a:latin typeface="Calibri" panose="020F0502020204030204" pitchFamily="34" charset="0"/>
              </a:rPr>
              <a:t>How can you apply these ideas to your own teaching?</a:t>
            </a:r>
          </a:p>
          <a:p>
            <a:pPr marL="436108" lvl="1" indent="-238115">
              <a:buFont typeface="Arial" panose="020B0604020202020204" pitchFamily="34" charset="0"/>
              <a:buChar char="•"/>
            </a:pPr>
            <a:r>
              <a:rPr lang="en-US" sz="1600" dirty="0">
                <a:latin typeface="Calibri" panose="020F0502020204030204" pitchFamily="34" charset="0"/>
              </a:rPr>
              <a:t>Where would you like to focus in the future? etc.</a:t>
            </a:r>
          </a:p>
          <a:p>
            <a:pPr marL="436108" lvl="1" indent="-238115">
              <a:buFont typeface="Arial" panose="020B0604020202020204" pitchFamily="34" charset="0"/>
              <a:buChar char="•"/>
            </a:pPr>
            <a:r>
              <a:rPr lang="en-US" sz="1600" dirty="0">
                <a:latin typeface="Calibri" panose="020F0502020204030204" pitchFamily="34" charset="0"/>
              </a:rPr>
              <a:t>The logs are visible only for the </a:t>
            </a:r>
            <a:r>
              <a:rPr lang="en-US" sz="1600" dirty="0" smtClean="0">
                <a:latin typeface="Calibri" panose="020F0502020204030204" pitchFamily="34" charset="0"/>
              </a:rPr>
              <a:t>course instructors</a:t>
            </a:r>
            <a:endParaRPr lang="en-US" sz="1600" dirty="0">
              <a:latin typeface="Calibri" panose="020F0502020204030204" pitchFamily="34" charset="0"/>
            </a:endParaRPr>
          </a:p>
          <a:p>
            <a:endParaRPr lang="en-US" dirty="0"/>
          </a:p>
        </p:txBody>
      </p:sp>
    </p:spTree>
    <p:extLst>
      <p:ext uri="{BB962C8B-B14F-4D97-AF65-F5344CB8AC3E}">
        <p14:creationId xmlns:p14="http://schemas.microsoft.com/office/powerpoint/2010/main" val="3022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0" dirty="0" smtClean="0"/>
              <a:t>2a. Reading tasks, DL 20.3.2018</a:t>
            </a:r>
            <a:endParaRPr lang="en-US" sz="3200" b="0" dirty="0"/>
          </a:p>
        </p:txBody>
      </p:sp>
      <p:sp>
        <p:nvSpPr>
          <p:cNvPr id="3" name="Content Placeholder 2"/>
          <p:cNvSpPr>
            <a:spLocks noGrp="1"/>
          </p:cNvSpPr>
          <p:nvPr>
            <p:ph sz="quarter" idx="14"/>
          </p:nvPr>
        </p:nvSpPr>
        <p:spPr>
          <a:xfrm>
            <a:off x="611560" y="985292"/>
            <a:ext cx="8208912" cy="4004130"/>
          </a:xfrm>
        </p:spPr>
        <p:txBody>
          <a:bodyPr/>
          <a:lstStyle/>
          <a:p>
            <a:pPr marL="285739" indent="-285739">
              <a:spcAft>
                <a:spcPts val="2500"/>
              </a:spcAft>
              <a:buFont typeface="+mj-lt"/>
              <a:buAutoNum type="arabicPeriod"/>
            </a:pPr>
            <a:r>
              <a:rPr lang="en-US" sz="1600" b="0" dirty="0" smtClean="0">
                <a:latin typeface="Calibri" panose="020F0502020204030204" pitchFamily="34" charset="0"/>
              </a:rPr>
              <a:t>Read and familiarize yourself with Chapter 3 </a:t>
            </a:r>
            <a:br>
              <a:rPr lang="en-US" sz="1600" b="0" dirty="0" smtClean="0">
                <a:latin typeface="Calibri" panose="020F0502020204030204" pitchFamily="34" charset="0"/>
              </a:rPr>
            </a:br>
            <a:r>
              <a:rPr lang="en-US" sz="1600" dirty="0" smtClean="0">
                <a:latin typeface="Calibri" panose="020F0502020204030204" pitchFamily="34" charset="0"/>
              </a:rPr>
              <a:t>Discipline-based teaching</a:t>
            </a:r>
            <a:r>
              <a:rPr lang="en-US" sz="1600" b="0" dirty="0" smtClean="0">
                <a:latin typeface="Calibri" panose="020F0502020204030204" pitchFamily="34" charset="0"/>
              </a:rPr>
              <a:t> (pp. 38-55) from the book University teaching in focus: a learning-</a:t>
            </a:r>
            <a:r>
              <a:rPr lang="en-US" sz="1600" b="0" dirty="0" err="1" smtClean="0">
                <a:latin typeface="Calibri" panose="020F0502020204030204" pitchFamily="34" charset="0"/>
              </a:rPr>
              <a:t>centred</a:t>
            </a:r>
            <a:r>
              <a:rPr lang="en-US" sz="1600" b="0" dirty="0" smtClean="0">
                <a:latin typeface="Calibri" panose="020F0502020204030204" pitchFamily="34" charset="0"/>
              </a:rPr>
              <a:t> approach / edited by Lynne Hunt and Denise Chalmers. Abingdon, Oxon; New York: Routledge, 2013.</a:t>
            </a:r>
          </a:p>
          <a:p>
            <a:pPr marL="285739" indent="-285739">
              <a:spcAft>
                <a:spcPts val="2500"/>
              </a:spcAft>
              <a:buFont typeface="+mj-lt"/>
              <a:buAutoNum type="arabicPeriod"/>
            </a:pPr>
            <a:r>
              <a:rPr lang="en-US" sz="1600" b="0" dirty="0" smtClean="0">
                <a:latin typeface="Calibri" panose="020F0502020204030204" pitchFamily="34" charset="0"/>
              </a:rPr>
              <a:t>Browse through the following reports (see below). They will give you an idea about future work skills.</a:t>
            </a:r>
          </a:p>
          <a:p>
            <a:pPr marL="483731" lvl="1" indent="-285739"/>
            <a:r>
              <a:rPr lang="en-US" sz="1400" dirty="0" smtClean="0">
                <a:latin typeface="Calibri" panose="020F0502020204030204" pitchFamily="34" charset="0"/>
              </a:rPr>
              <a:t>How </a:t>
            </a:r>
            <a:r>
              <a:rPr lang="en-US" sz="1400" dirty="0">
                <a:latin typeface="Calibri" panose="020F0502020204030204" pitchFamily="34" charset="0"/>
              </a:rPr>
              <a:t>do they differ? </a:t>
            </a:r>
          </a:p>
          <a:p>
            <a:pPr marL="483731" lvl="1" indent="-285739"/>
            <a:r>
              <a:rPr lang="en-US" sz="1400" dirty="0" smtClean="0">
                <a:latin typeface="Calibri" panose="020F0502020204030204" pitchFamily="34" charset="0"/>
              </a:rPr>
              <a:t>How </a:t>
            </a:r>
            <a:r>
              <a:rPr lang="en-US" sz="1400" dirty="0">
                <a:latin typeface="Calibri" panose="020F0502020204030204" pitchFamily="34" charset="0"/>
              </a:rPr>
              <a:t>should you take into account them in your teaching/minor/major/program or should you?</a:t>
            </a:r>
          </a:p>
          <a:p>
            <a:pPr marL="483731" lvl="1" indent="-285739"/>
            <a:r>
              <a:rPr lang="en-US" sz="1400" dirty="0">
                <a:latin typeface="Calibri" panose="020F0502020204030204" pitchFamily="34" charset="0"/>
              </a:rPr>
              <a:t>Consider your own field/discipline has it changed in past 10 </a:t>
            </a:r>
            <a:r>
              <a:rPr lang="en-US" sz="1400" dirty="0" smtClean="0">
                <a:latin typeface="Calibri" panose="020F0502020204030204" pitchFamily="34" charset="0"/>
              </a:rPr>
              <a:t>years? </a:t>
            </a:r>
            <a:r>
              <a:rPr lang="en-US" sz="1400" dirty="0">
                <a:latin typeface="Calibri" panose="020F0502020204030204" pitchFamily="34" charset="0"/>
              </a:rPr>
              <a:t>What kind of skills/knowledge/competence are needed in the future in your field?</a:t>
            </a:r>
          </a:p>
          <a:p>
            <a:pPr lvl="1" indent="0">
              <a:buNone/>
            </a:pPr>
            <a:r>
              <a:rPr lang="en-US" sz="1400" dirty="0">
                <a:latin typeface="Calibri" panose="020F0502020204030204" pitchFamily="34" charset="0"/>
              </a:rPr>
              <a:t>	1. Future Work Skills 2020. Institute for the Future for the University of Phoenix </a:t>
            </a:r>
            <a:r>
              <a:rPr lang="en-US" sz="1400" dirty="0" smtClean="0">
                <a:latin typeface="Calibri" panose="020F0502020204030204" pitchFamily="34" charset="0"/>
              </a:rPr>
              <a:t>Research </a:t>
            </a:r>
            <a:r>
              <a:rPr lang="en-US" sz="1400" dirty="0">
                <a:latin typeface="Calibri" panose="020F0502020204030204" pitchFamily="34" charset="0"/>
              </a:rPr>
              <a:t>Institute. Pdf is found in MyCourses.</a:t>
            </a:r>
            <a:endParaRPr lang="en-US" sz="1400" dirty="0">
              <a:latin typeface="Calibri" panose="020F0502020204030204" pitchFamily="34" charset="0"/>
              <a:hlinkClick r:id="rId2"/>
            </a:endParaRPr>
          </a:p>
          <a:p>
            <a:pPr lvl="1" indent="0">
              <a:buNone/>
            </a:pPr>
            <a:r>
              <a:rPr lang="en-US" sz="1400" dirty="0">
                <a:latin typeface="Calibri" panose="020F0502020204030204" pitchFamily="34" charset="0"/>
              </a:rPr>
              <a:t>	2. What are the 21st-century skills every student needs?</a:t>
            </a:r>
            <a:r>
              <a:rPr lang="fi-FI" sz="1400" dirty="0">
                <a:latin typeface="Calibri" panose="020F0502020204030204" pitchFamily="34" charset="0"/>
              </a:rPr>
              <a:t>  World </a:t>
            </a:r>
            <a:r>
              <a:rPr lang="fi-FI" sz="1400" dirty="0" err="1">
                <a:latin typeface="Calibri" panose="020F0502020204030204" pitchFamily="34" charset="0"/>
              </a:rPr>
              <a:t>economic</a:t>
            </a:r>
            <a:r>
              <a:rPr lang="fi-FI" sz="1400" dirty="0">
                <a:latin typeface="Calibri" panose="020F0502020204030204" pitchFamily="34" charset="0"/>
              </a:rPr>
              <a:t> forum.</a:t>
            </a:r>
            <a:endParaRPr lang="en-US" sz="1400" dirty="0">
              <a:latin typeface="Calibri" panose="020F0502020204030204" pitchFamily="34" charset="0"/>
            </a:endParaRPr>
          </a:p>
          <a:p>
            <a:pPr lvl="2" indent="0">
              <a:buNone/>
            </a:pPr>
            <a:r>
              <a:rPr lang="en-US" sz="1400" dirty="0">
                <a:solidFill>
                  <a:schemeClr val="accent2"/>
                </a:solidFill>
                <a:latin typeface="Calibri" panose="020F0502020204030204" pitchFamily="34" charset="0"/>
                <a:hlinkClick r:id="rId2"/>
              </a:rPr>
              <a:t>http://</a:t>
            </a:r>
            <a:r>
              <a:rPr lang="en-US" sz="1400" dirty="0" smtClean="0">
                <a:solidFill>
                  <a:schemeClr val="accent2"/>
                </a:solidFill>
                <a:latin typeface="Calibri" panose="020F0502020204030204" pitchFamily="34" charset="0"/>
                <a:hlinkClick r:id="rId2"/>
              </a:rPr>
              <a:t>www.weforum.org/agenda/2016/03/21st-century-skills-future-jobs-students</a:t>
            </a:r>
            <a:endParaRPr lang="en-US" sz="1400" dirty="0" smtClean="0">
              <a:solidFill>
                <a:schemeClr val="accent2"/>
              </a:solidFill>
              <a:latin typeface="Calibri" panose="020F0502020204030204" pitchFamily="34" charset="0"/>
            </a:endParaRPr>
          </a:p>
          <a:p>
            <a:pPr marL="483731" lvl="1" indent="-285739">
              <a:buFont typeface="Arial" panose="020B0604020202020204" pitchFamily="34" charset="0"/>
              <a:buChar char="•"/>
            </a:pPr>
            <a:endParaRPr lang="en-US" sz="1500" dirty="0"/>
          </a:p>
          <a:p>
            <a:pPr marL="285739" indent="-285739">
              <a:buFont typeface="Arial" panose="020B0604020202020204" pitchFamily="34" charset="0"/>
              <a:buChar char="•"/>
            </a:pPr>
            <a:endParaRPr lang="en-US" sz="2000" b="0" dirty="0"/>
          </a:p>
          <a:p>
            <a:pPr marL="285739" indent="-285739">
              <a:buFont typeface="Arial" panose="020B0604020202020204" pitchFamily="34" charset="0"/>
              <a:buChar char="•"/>
            </a:pPr>
            <a:endParaRPr lang="en-US" dirty="0"/>
          </a:p>
        </p:txBody>
      </p:sp>
      <p:sp>
        <p:nvSpPr>
          <p:cNvPr id="4" name="Slide Number Placeholder 3"/>
          <p:cNvSpPr>
            <a:spLocks noGrp="1"/>
          </p:cNvSpPr>
          <p:nvPr>
            <p:ph type="sldNum" sz="quarter" idx="17"/>
          </p:nvPr>
        </p:nvSpPr>
        <p:spPr/>
        <p:txBody>
          <a:bodyPr/>
          <a:lstStyle/>
          <a:p>
            <a:pPr>
              <a:defRPr/>
            </a:pPr>
            <a:fld id="{F6C4BE77-5FCA-3844-8BD6-7ECE8B5BEE8D}" type="slidenum">
              <a:rPr lang="fi-FI" smtClean="0"/>
              <a:pPr>
                <a:defRPr/>
              </a:pPr>
              <a:t>42</a:t>
            </a:fld>
            <a:endParaRPr lang="fi-FI"/>
          </a:p>
        </p:txBody>
      </p:sp>
    </p:spTree>
    <p:extLst>
      <p:ext uri="{BB962C8B-B14F-4D97-AF65-F5344CB8AC3E}">
        <p14:creationId xmlns:p14="http://schemas.microsoft.com/office/powerpoint/2010/main" val="3458415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93204"/>
            <a:ext cx="8207375" cy="996498"/>
          </a:xfrm>
        </p:spPr>
        <p:txBody>
          <a:bodyPr/>
          <a:lstStyle/>
          <a:p>
            <a:r>
              <a:rPr lang="en-US" sz="3200" b="0" dirty="0" smtClean="0"/>
              <a:t>2b. </a:t>
            </a:r>
            <a:r>
              <a:rPr lang="en-US" sz="2400" b="0" dirty="0" smtClean="0"/>
              <a:t>Education research of your own field of science; Find and read and write -task</a:t>
            </a:r>
            <a:r>
              <a:rPr lang="en-US" sz="2400" b="0" dirty="0"/>
              <a:t>, </a:t>
            </a:r>
            <a:r>
              <a:rPr lang="en-US" sz="2400" b="0" dirty="0" smtClean="0"/>
              <a:t>DL 20.3.2018</a:t>
            </a:r>
            <a:endParaRPr lang="en-US" sz="2400" b="0" dirty="0"/>
          </a:p>
        </p:txBody>
      </p:sp>
      <p:sp>
        <p:nvSpPr>
          <p:cNvPr id="3" name="Content Placeholder 2"/>
          <p:cNvSpPr>
            <a:spLocks noGrp="1"/>
          </p:cNvSpPr>
          <p:nvPr>
            <p:ph sz="quarter" idx="14"/>
          </p:nvPr>
        </p:nvSpPr>
        <p:spPr>
          <a:xfrm>
            <a:off x="432546" y="1057300"/>
            <a:ext cx="8675958" cy="4004130"/>
          </a:xfrm>
        </p:spPr>
        <p:txBody>
          <a:bodyPr/>
          <a:lstStyle/>
          <a:p>
            <a:pPr marL="285750" indent="-285750">
              <a:buFont typeface="Arial" panose="020B0604020202020204" pitchFamily="34" charset="0"/>
              <a:buChar char="•"/>
            </a:pPr>
            <a:r>
              <a:rPr lang="en-US" sz="1600" b="0" dirty="0" smtClean="0">
                <a:latin typeface="Calibri" panose="020F0502020204030204" pitchFamily="34" charset="0"/>
              </a:rPr>
              <a:t>Goal</a:t>
            </a:r>
            <a:r>
              <a:rPr lang="en-US" sz="1600" b="0" dirty="0">
                <a:latin typeface="Calibri" panose="020F0502020204030204" pitchFamily="34" charset="0"/>
              </a:rPr>
              <a:t>: Get some view of publications in your own field of education</a:t>
            </a:r>
          </a:p>
          <a:p>
            <a:pPr marL="285750" indent="-285750">
              <a:buFont typeface="Arial" panose="020B0604020202020204" pitchFamily="34" charset="0"/>
              <a:buChar char="•"/>
            </a:pPr>
            <a:r>
              <a:rPr lang="en-US" sz="1600" b="0" dirty="0">
                <a:latin typeface="Calibri" panose="020F0502020204030204" pitchFamily="34" charset="0"/>
              </a:rPr>
              <a:t>Task: Choose one of the journals and browse papers published in </a:t>
            </a:r>
            <a:r>
              <a:rPr lang="en-US" sz="1600" b="0" dirty="0" smtClean="0">
                <a:latin typeface="Calibri" panose="020F0502020204030204" pitchFamily="34" charset="0"/>
              </a:rPr>
              <a:t>2014-2017</a:t>
            </a:r>
            <a:endParaRPr lang="en-US" sz="1600" b="0" dirty="0">
              <a:latin typeface="Calibri" panose="020F0502020204030204" pitchFamily="34" charset="0"/>
            </a:endParaRPr>
          </a:p>
          <a:p>
            <a:pPr marL="285750" indent="-285750">
              <a:buFont typeface="Arial" panose="020B0604020202020204" pitchFamily="34" charset="0"/>
              <a:buChar char="•"/>
            </a:pPr>
            <a:r>
              <a:rPr lang="en-US" sz="1600" b="0" dirty="0">
                <a:latin typeface="Calibri" panose="020F0502020204030204" pitchFamily="34" charset="0"/>
              </a:rPr>
              <a:t>Select one or two different types of papers, which you find interesting</a:t>
            </a:r>
          </a:p>
          <a:p>
            <a:pPr marL="285750" indent="-285750">
              <a:buFont typeface="Arial" panose="020B0604020202020204" pitchFamily="34" charset="0"/>
              <a:buChar char="•"/>
            </a:pPr>
            <a:r>
              <a:rPr lang="en-US" sz="1600" b="0" dirty="0">
                <a:latin typeface="Calibri" panose="020F0502020204030204" pitchFamily="34" charset="0"/>
              </a:rPr>
              <a:t>Write a short </a:t>
            </a:r>
            <a:r>
              <a:rPr lang="en-US" sz="1600" b="0" dirty="0" smtClean="0">
                <a:latin typeface="Calibri" panose="020F0502020204030204" pitchFamily="34" charset="0"/>
              </a:rPr>
              <a:t>(500-1000 </a:t>
            </a:r>
            <a:r>
              <a:rPr lang="en-US" sz="1600" b="0" dirty="0">
                <a:latin typeface="Calibri" panose="020F0502020204030204" pitchFamily="34" charset="0"/>
              </a:rPr>
              <a:t>words) </a:t>
            </a:r>
            <a:r>
              <a:rPr lang="en-US" sz="1600" b="0" dirty="0" smtClean="0">
                <a:latin typeface="Calibri" panose="020F0502020204030204" pitchFamily="34" charset="0"/>
              </a:rPr>
              <a:t>summary of </a:t>
            </a:r>
            <a:r>
              <a:rPr lang="en-US" sz="1600" b="0" dirty="0">
                <a:latin typeface="Calibri" panose="020F0502020204030204" pitchFamily="34" charset="0"/>
              </a:rPr>
              <a:t>the </a:t>
            </a:r>
            <a:r>
              <a:rPr lang="en-US" sz="1600" b="0" dirty="0" smtClean="0">
                <a:latin typeface="Calibri" panose="020F0502020204030204" pitchFamily="34" charset="0"/>
              </a:rPr>
              <a:t>papers, in which you </a:t>
            </a:r>
            <a:r>
              <a:rPr lang="en-US" sz="1600" b="0" dirty="0">
                <a:latin typeface="Calibri" panose="020F0502020204030204" pitchFamily="34" charset="0"/>
              </a:rPr>
              <a:t>discuss</a:t>
            </a:r>
          </a:p>
          <a:p>
            <a:pPr marL="523350" lvl="1" indent="-285750">
              <a:buFont typeface="Arial" panose="020B0604020202020204" pitchFamily="34" charset="0"/>
              <a:buChar char="•"/>
            </a:pPr>
            <a:r>
              <a:rPr lang="en-US" sz="1600" dirty="0">
                <a:latin typeface="Calibri" panose="020F0502020204030204" pitchFamily="34" charset="0"/>
              </a:rPr>
              <a:t>Goals / research questions of the paper</a:t>
            </a:r>
          </a:p>
          <a:p>
            <a:pPr marL="523350" lvl="1" indent="-285750">
              <a:buFont typeface="Arial" panose="020B0604020202020204" pitchFamily="34" charset="0"/>
              <a:buChar char="•"/>
            </a:pPr>
            <a:r>
              <a:rPr lang="en-US" sz="1600" dirty="0">
                <a:latin typeface="Calibri" panose="020F0502020204030204" pitchFamily="34" charset="0"/>
              </a:rPr>
              <a:t>Motivation for the work. What is the problem addressed?</a:t>
            </a:r>
          </a:p>
          <a:p>
            <a:pPr marL="523350" lvl="1" indent="-285750">
              <a:buFont typeface="Arial" panose="020B0604020202020204" pitchFamily="34" charset="0"/>
              <a:buChar char="•"/>
            </a:pPr>
            <a:r>
              <a:rPr lang="en-US" sz="1600" dirty="0">
                <a:latin typeface="Calibri" panose="020F0502020204030204" pitchFamily="34" charset="0"/>
              </a:rPr>
              <a:t>What data is collected and how it is </a:t>
            </a:r>
            <a:r>
              <a:rPr lang="en-US" sz="1600" dirty="0" err="1">
                <a:latin typeface="Calibri" panose="020F0502020204030204" pitchFamily="34" charset="0"/>
              </a:rPr>
              <a:t>analysed</a:t>
            </a:r>
            <a:r>
              <a:rPr lang="en-US" sz="1600" dirty="0">
                <a:latin typeface="Calibri" panose="020F0502020204030204" pitchFamily="34" charset="0"/>
              </a:rPr>
              <a:t>, if there is an empirical part in the work?</a:t>
            </a:r>
          </a:p>
          <a:p>
            <a:pPr marL="523350" lvl="1" indent="-285750">
              <a:buFont typeface="Arial" panose="020B0604020202020204" pitchFamily="34" charset="0"/>
              <a:buChar char="•"/>
            </a:pPr>
            <a:r>
              <a:rPr lang="en-US" sz="1600" dirty="0">
                <a:latin typeface="Calibri" panose="020F0502020204030204" pitchFamily="34" charset="0"/>
              </a:rPr>
              <a:t>Are there any learning theories / models in the background?</a:t>
            </a:r>
          </a:p>
          <a:p>
            <a:pPr marL="523350" lvl="1" indent="-285750">
              <a:buFont typeface="Arial" panose="020B0604020202020204" pitchFamily="34" charset="0"/>
              <a:buChar char="•"/>
            </a:pPr>
            <a:r>
              <a:rPr lang="en-US" sz="1600" dirty="0">
                <a:latin typeface="Calibri" panose="020F0502020204030204" pitchFamily="34" charset="0"/>
              </a:rPr>
              <a:t>What are the central results and conclusions?</a:t>
            </a:r>
          </a:p>
          <a:p>
            <a:pPr marL="523350" lvl="1" indent="-285750">
              <a:buFont typeface="Arial" panose="020B0604020202020204" pitchFamily="34" charset="0"/>
              <a:buChar char="•"/>
            </a:pPr>
            <a:r>
              <a:rPr lang="en-US" sz="1600" dirty="0">
                <a:latin typeface="Calibri" panose="020F0502020204030204" pitchFamily="34" charset="0"/>
              </a:rPr>
              <a:t>How can the results be applied in teaching practice?</a:t>
            </a:r>
          </a:p>
          <a:p>
            <a:pPr marL="285750" indent="-285750">
              <a:buFont typeface="Arial" panose="020B0604020202020204" pitchFamily="34" charset="0"/>
              <a:buChar char="•"/>
            </a:pPr>
            <a:r>
              <a:rPr lang="en-US" sz="1600" b="0" dirty="0">
                <a:latin typeface="Calibri" panose="020F0502020204030204" pitchFamily="34" charset="0"/>
              </a:rPr>
              <a:t>Return your writing to MyCourses –environment -&gt;Contact Session 2, Education Research –</a:t>
            </a:r>
            <a:r>
              <a:rPr lang="en-US" sz="1600" b="0" dirty="0" smtClean="0">
                <a:latin typeface="Calibri" panose="020F0502020204030204" pitchFamily="34" charset="0"/>
              </a:rPr>
              <a:t>discussion </a:t>
            </a:r>
            <a:r>
              <a:rPr lang="en-US" sz="1600" b="0" dirty="0">
                <a:latin typeface="Calibri" panose="020F0502020204030204" pitchFamily="34" charset="0"/>
              </a:rPr>
              <a:t>forum.</a:t>
            </a:r>
          </a:p>
          <a:p>
            <a:pPr marL="285750" indent="-285750">
              <a:buFont typeface="Arial" panose="020B0604020202020204" pitchFamily="34" charset="0"/>
              <a:buChar char="•"/>
            </a:pPr>
            <a:r>
              <a:rPr lang="en-US" sz="1600" b="0" dirty="0">
                <a:latin typeface="Calibri" panose="020F0502020204030204" pitchFamily="34" charset="0"/>
              </a:rPr>
              <a:t>Be prepared for discussing the </a:t>
            </a:r>
            <a:r>
              <a:rPr lang="en-US" sz="1600" b="0" dirty="0" smtClean="0">
                <a:latin typeface="Calibri" panose="020F0502020204030204" pitchFamily="34" charset="0"/>
              </a:rPr>
              <a:t>paper </a:t>
            </a:r>
            <a:r>
              <a:rPr lang="en-US" sz="1600" b="0" dirty="0">
                <a:latin typeface="Calibri" panose="020F0502020204030204" pitchFamily="34" charset="0"/>
              </a:rPr>
              <a:t>with your peers on this </a:t>
            </a:r>
            <a:r>
              <a:rPr lang="en-US" sz="1600" b="0" dirty="0" smtClean="0">
                <a:latin typeface="Calibri" panose="020F0502020204030204" pitchFamily="34" charset="0"/>
              </a:rPr>
              <a:t>course.</a:t>
            </a:r>
            <a:endParaRPr lang="fi-FI" sz="1600" b="0" dirty="0">
              <a:latin typeface="Calibri" panose="020F0502020204030204" pitchFamily="34" charset="0"/>
            </a:endParaRPr>
          </a:p>
        </p:txBody>
      </p:sp>
      <p:sp>
        <p:nvSpPr>
          <p:cNvPr id="4" name="Slide Number Placeholder 3"/>
          <p:cNvSpPr>
            <a:spLocks noGrp="1"/>
          </p:cNvSpPr>
          <p:nvPr>
            <p:ph type="sldNum" sz="quarter" idx="17"/>
          </p:nvPr>
        </p:nvSpPr>
        <p:spPr/>
        <p:txBody>
          <a:bodyPr/>
          <a:lstStyle/>
          <a:p>
            <a:pPr>
              <a:defRPr/>
            </a:pPr>
            <a:fld id="{F6C4BE77-5FCA-3844-8BD6-7ECE8B5BEE8D}" type="slidenum">
              <a:rPr lang="fi-FI" smtClean="0"/>
              <a:pPr>
                <a:defRPr/>
              </a:pPr>
              <a:t>43</a:t>
            </a:fld>
            <a:endParaRPr lang="fi-FI"/>
          </a:p>
        </p:txBody>
      </p:sp>
    </p:spTree>
    <p:extLst>
      <p:ext uri="{BB962C8B-B14F-4D97-AF65-F5344CB8AC3E}">
        <p14:creationId xmlns:p14="http://schemas.microsoft.com/office/powerpoint/2010/main" val="1724436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4DAF-D71D-5941-A66C-2663D57E2B4E}"/>
              </a:ext>
            </a:extLst>
          </p:cNvPr>
          <p:cNvSpPr>
            <a:spLocks noGrp="1"/>
          </p:cNvSpPr>
          <p:nvPr>
            <p:ph type="title"/>
          </p:nvPr>
        </p:nvSpPr>
        <p:spPr/>
        <p:txBody>
          <a:bodyPr/>
          <a:lstStyle/>
          <a:p>
            <a:r>
              <a:rPr lang="en-GB" dirty="0"/>
              <a:t>Example key words</a:t>
            </a:r>
          </a:p>
        </p:txBody>
      </p:sp>
      <p:sp>
        <p:nvSpPr>
          <p:cNvPr id="3" name="Content Placeholder 2">
            <a:extLst>
              <a:ext uri="{FF2B5EF4-FFF2-40B4-BE49-F238E27FC236}">
                <a16:creationId xmlns:a16="http://schemas.microsoft.com/office/drawing/2014/main" id="{D01E84D4-1C17-5F49-ABD3-C82BC9AD9EA9}"/>
              </a:ext>
            </a:extLst>
          </p:cNvPr>
          <p:cNvSpPr>
            <a:spLocks noGrp="1"/>
          </p:cNvSpPr>
          <p:nvPr>
            <p:ph sz="half" idx="1"/>
          </p:nvPr>
        </p:nvSpPr>
        <p:spPr/>
        <p:txBody>
          <a:bodyPr>
            <a:normAutofit fontScale="92500" lnSpcReduction="20000"/>
          </a:bodyPr>
          <a:lstStyle/>
          <a:p>
            <a:r>
              <a:rPr lang="fi-FI" dirty="0" err="1"/>
              <a:t>a</a:t>
            </a:r>
            <a:r>
              <a:rPr lang="fi-FI" dirty="0" err="1" smtClean="0"/>
              <a:t>ssessment</a:t>
            </a:r>
            <a:r>
              <a:rPr lang="fi-FI" dirty="0"/>
              <a:t>, </a:t>
            </a:r>
            <a:r>
              <a:rPr lang="fi-FI" dirty="0" err="1"/>
              <a:t>scoring</a:t>
            </a:r>
            <a:r>
              <a:rPr lang="fi-FI" dirty="0"/>
              <a:t> </a:t>
            </a:r>
            <a:r>
              <a:rPr lang="fi-FI" dirty="0" err="1"/>
              <a:t>rubrics</a:t>
            </a:r>
            <a:endParaRPr lang="fi-FI" dirty="0"/>
          </a:p>
          <a:p>
            <a:r>
              <a:rPr lang="fi-FI" dirty="0"/>
              <a:t>Feedback</a:t>
            </a:r>
          </a:p>
          <a:p>
            <a:r>
              <a:rPr lang="fi-FI" dirty="0" err="1"/>
              <a:t>reflection</a:t>
            </a:r>
            <a:endParaRPr lang="fi-FI" dirty="0"/>
          </a:p>
          <a:p>
            <a:r>
              <a:rPr lang="en-GB" dirty="0"/>
              <a:t>c</a:t>
            </a:r>
            <a:r>
              <a:rPr lang="en-GB" dirty="0" smtClean="0"/>
              <a:t>onstructivism</a:t>
            </a:r>
            <a:endParaRPr lang="en-GB" dirty="0"/>
          </a:p>
          <a:p>
            <a:r>
              <a:rPr lang="en-GB" dirty="0"/>
              <a:t>learning outcomes</a:t>
            </a:r>
          </a:p>
          <a:p>
            <a:r>
              <a:rPr lang="en-GB" dirty="0"/>
              <a:t>constructive alignment</a:t>
            </a:r>
          </a:p>
          <a:p>
            <a:r>
              <a:rPr lang="fi-FI" dirty="0" err="1"/>
              <a:t>interactive</a:t>
            </a:r>
            <a:r>
              <a:rPr lang="fi-FI" dirty="0"/>
              <a:t> </a:t>
            </a:r>
            <a:r>
              <a:rPr lang="fi-FI" dirty="0" err="1"/>
              <a:t>learning</a:t>
            </a:r>
            <a:endParaRPr lang="fi-FI" dirty="0"/>
          </a:p>
          <a:p>
            <a:r>
              <a:rPr lang="fi-FI" dirty="0" err="1"/>
              <a:t>project-based</a:t>
            </a:r>
            <a:r>
              <a:rPr lang="fi-FI" dirty="0"/>
              <a:t> </a:t>
            </a:r>
            <a:r>
              <a:rPr lang="fi-FI" dirty="0" err="1"/>
              <a:t>learning</a:t>
            </a:r>
            <a:endParaRPr lang="fi-FI" dirty="0"/>
          </a:p>
          <a:p>
            <a:r>
              <a:rPr lang="fi-FI" dirty="0" err="1"/>
              <a:t>Problem-based</a:t>
            </a:r>
            <a:r>
              <a:rPr lang="fi-FI" dirty="0"/>
              <a:t> </a:t>
            </a:r>
            <a:r>
              <a:rPr lang="fi-FI" dirty="0" err="1"/>
              <a:t>learning</a:t>
            </a:r>
            <a:endParaRPr lang="fi-FI" dirty="0"/>
          </a:p>
          <a:p>
            <a:r>
              <a:rPr lang="fi-FI" dirty="0" err="1"/>
              <a:t>experiential</a:t>
            </a:r>
            <a:r>
              <a:rPr lang="fi-FI" dirty="0"/>
              <a:t> </a:t>
            </a:r>
            <a:r>
              <a:rPr lang="fi-FI" dirty="0" err="1"/>
              <a:t>learning</a:t>
            </a:r>
            <a:endParaRPr lang="fi-FI" dirty="0"/>
          </a:p>
          <a:p>
            <a:r>
              <a:rPr lang="fi-FI" dirty="0"/>
              <a:t>Peer </a:t>
            </a:r>
            <a:r>
              <a:rPr lang="fi-FI" dirty="0" err="1"/>
              <a:t>discussions</a:t>
            </a:r>
            <a:endParaRPr lang="en-GB" dirty="0"/>
          </a:p>
          <a:p>
            <a:endParaRPr lang="en-GB" dirty="0"/>
          </a:p>
        </p:txBody>
      </p:sp>
      <p:sp>
        <p:nvSpPr>
          <p:cNvPr id="4" name="Content Placeholder 3">
            <a:extLst>
              <a:ext uri="{FF2B5EF4-FFF2-40B4-BE49-F238E27FC236}">
                <a16:creationId xmlns:a16="http://schemas.microsoft.com/office/drawing/2014/main" id="{D7A2E3BA-E126-8643-BBAB-20D906100841}"/>
              </a:ext>
            </a:extLst>
          </p:cNvPr>
          <p:cNvSpPr>
            <a:spLocks noGrp="1"/>
          </p:cNvSpPr>
          <p:nvPr>
            <p:ph sz="half" idx="2"/>
          </p:nvPr>
        </p:nvSpPr>
        <p:spPr/>
        <p:txBody>
          <a:bodyPr>
            <a:normAutofit fontScale="92500" lnSpcReduction="20000"/>
          </a:bodyPr>
          <a:lstStyle/>
          <a:p>
            <a:r>
              <a:rPr lang="fi-FI" dirty="0" err="1"/>
              <a:t>peer</a:t>
            </a:r>
            <a:r>
              <a:rPr lang="fi-FI" dirty="0"/>
              <a:t> </a:t>
            </a:r>
            <a:r>
              <a:rPr lang="fi-FI" dirty="0" err="1"/>
              <a:t>i</a:t>
            </a:r>
            <a:r>
              <a:rPr lang="fi-FI" dirty="0" err="1" smtClean="0"/>
              <a:t>nstruction</a:t>
            </a:r>
            <a:endParaRPr lang="fi-FI" dirty="0"/>
          </a:p>
          <a:p>
            <a:r>
              <a:rPr lang="fi-FI" dirty="0"/>
              <a:t>online </a:t>
            </a:r>
            <a:r>
              <a:rPr lang="fi-FI" dirty="0" err="1"/>
              <a:t>learning</a:t>
            </a:r>
            <a:r>
              <a:rPr lang="fi-FI" dirty="0"/>
              <a:t>, e-</a:t>
            </a:r>
            <a:r>
              <a:rPr lang="fi-FI" dirty="0" err="1"/>
              <a:t>learning</a:t>
            </a:r>
            <a:r>
              <a:rPr lang="fi-FI" dirty="0"/>
              <a:t>, </a:t>
            </a:r>
            <a:r>
              <a:rPr lang="fi-FI" dirty="0" err="1"/>
              <a:t>virtual</a:t>
            </a:r>
            <a:r>
              <a:rPr lang="fi-FI" dirty="0"/>
              <a:t> and </a:t>
            </a:r>
            <a:r>
              <a:rPr lang="fi-FI" dirty="0" err="1"/>
              <a:t>remote</a:t>
            </a:r>
            <a:r>
              <a:rPr lang="fi-FI" dirty="0"/>
              <a:t> </a:t>
            </a:r>
            <a:r>
              <a:rPr lang="fi-FI" dirty="0" err="1"/>
              <a:t>laboratories</a:t>
            </a:r>
            <a:endParaRPr lang="en-GB" dirty="0"/>
          </a:p>
          <a:p>
            <a:r>
              <a:rPr lang="fi-FI" dirty="0" err="1"/>
              <a:t>blended</a:t>
            </a:r>
            <a:r>
              <a:rPr lang="fi-FI" dirty="0"/>
              <a:t> </a:t>
            </a:r>
            <a:r>
              <a:rPr lang="fi-FI" dirty="0" err="1"/>
              <a:t>learning</a:t>
            </a:r>
            <a:endParaRPr lang="fi-FI" dirty="0"/>
          </a:p>
          <a:p>
            <a:r>
              <a:rPr lang="fi-FI" dirty="0" err="1"/>
              <a:t>retention</a:t>
            </a:r>
            <a:r>
              <a:rPr lang="fi-FI" dirty="0"/>
              <a:t>, </a:t>
            </a:r>
            <a:r>
              <a:rPr lang="fi-FI" dirty="0" err="1"/>
              <a:t>drop</a:t>
            </a:r>
            <a:r>
              <a:rPr lang="fi-FI" dirty="0"/>
              <a:t> out</a:t>
            </a:r>
          </a:p>
          <a:p>
            <a:r>
              <a:rPr lang="fi-FI" dirty="0" err="1"/>
              <a:t>flipped</a:t>
            </a:r>
            <a:r>
              <a:rPr lang="fi-FI" dirty="0"/>
              <a:t> </a:t>
            </a:r>
            <a:r>
              <a:rPr lang="fi-FI" dirty="0" err="1"/>
              <a:t>classroom</a:t>
            </a:r>
            <a:endParaRPr lang="fi-FI" dirty="0"/>
          </a:p>
          <a:p>
            <a:r>
              <a:rPr lang="fi-FI" dirty="0" err="1"/>
              <a:t>teaching</a:t>
            </a:r>
            <a:r>
              <a:rPr lang="fi-FI" dirty="0"/>
              <a:t> </a:t>
            </a:r>
            <a:r>
              <a:rPr lang="fi-FI" dirty="0" err="1"/>
              <a:t>with</a:t>
            </a:r>
            <a:r>
              <a:rPr lang="fi-FI" dirty="0"/>
              <a:t> </a:t>
            </a:r>
            <a:r>
              <a:rPr lang="fi-FI" dirty="0" err="1" smtClean="0"/>
              <a:t>technology</a:t>
            </a:r>
            <a:endParaRPr lang="fi-FI" dirty="0"/>
          </a:p>
          <a:p>
            <a:r>
              <a:rPr lang="fi-FI" dirty="0" err="1"/>
              <a:t>inquiry-based</a:t>
            </a:r>
            <a:r>
              <a:rPr lang="fi-FI" dirty="0"/>
              <a:t> </a:t>
            </a:r>
            <a:r>
              <a:rPr lang="fi-FI" dirty="0" err="1"/>
              <a:t>learning</a:t>
            </a:r>
            <a:endParaRPr lang="fi-FI" dirty="0"/>
          </a:p>
          <a:p>
            <a:r>
              <a:rPr lang="fi-FI" dirty="0" err="1"/>
              <a:t>curriculum</a:t>
            </a:r>
            <a:r>
              <a:rPr lang="fi-FI" dirty="0"/>
              <a:t> </a:t>
            </a:r>
            <a:r>
              <a:rPr lang="fi-FI" dirty="0" err="1"/>
              <a:t>development</a:t>
            </a:r>
            <a:r>
              <a:rPr lang="fi-FI" dirty="0"/>
              <a:t>, </a:t>
            </a:r>
            <a:r>
              <a:rPr lang="fi-FI" dirty="0" err="1"/>
              <a:t>curriculum</a:t>
            </a:r>
            <a:r>
              <a:rPr lang="fi-FI" dirty="0"/>
              <a:t> design</a:t>
            </a:r>
          </a:p>
          <a:p>
            <a:r>
              <a:rPr lang="fi-FI" dirty="0" err="1"/>
              <a:t>interactive</a:t>
            </a:r>
            <a:r>
              <a:rPr lang="fi-FI" dirty="0"/>
              <a:t> </a:t>
            </a:r>
            <a:r>
              <a:rPr lang="fi-FI" dirty="0" err="1"/>
              <a:t>environments</a:t>
            </a:r>
            <a:r>
              <a:rPr lang="fi-FI" dirty="0"/>
              <a:t>, </a:t>
            </a:r>
            <a:r>
              <a:rPr lang="fi-FI" dirty="0" err="1"/>
              <a:t>robotics</a:t>
            </a:r>
            <a:endParaRPr lang="fi-FI" dirty="0"/>
          </a:p>
        </p:txBody>
      </p:sp>
    </p:spTree>
    <p:extLst>
      <p:ext uri="{BB962C8B-B14F-4D97-AF65-F5344CB8AC3E}">
        <p14:creationId xmlns:p14="http://schemas.microsoft.com/office/powerpoint/2010/main" val="2781126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Content Placeholder 2"/>
          <p:cNvSpPr>
            <a:spLocks noGrp="1"/>
          </p:cNvSpPr>
          <p:nvPr>
            <p:ph sz="quarter" idx="14"/>
          </p:nvPr>
        </p:nvSpPr>
        <p:spPr/>
        <p:txBody>
          <a:bodyPr/>
          <a:lstStyle/>
          <a:p>
            <a:endParaRPr lang="en-GB"/>
          </a:p>
        </p:txBody>
      </p:sp>
      <p:sp>
        <p:nvSpPr>
          <p:cNvPr id="4" name="Date Placeholder 3"/>
          <p:cNvSpPr>
            <a:spLocks noGrp="1"/>
          </p:cNvSpPr>
          <p:nvPr>
            <p:ph type="dt" sz="half" idx="15"/>
          </p:nvPr>
        </p:nvSpPr>
        <p:spPr/>
        <p:txBody>
          <a:bodyPr/>
          <a:lstStyle/>
          <a:p>
            <a:pPr>
              <a:defRPr/>
            </a:pPr>
            <a:fld id="{7F3C5285-7526-43D5-81FF-B1103F667C54}" type="datetime1">
              <a:rPr lang="fi-FI" smtClean="0"/>
              <a:t>7.3.2018</a:t>
            </a:fld>
            <a:endParaRPr lang="fi-FI"/>
          </a:p>
        </p:txBody>
      </p:sp>
      <p:sp>
        <p:nvSpPr>
          <p:cNvPr id="5" name="Slide Number Placeholder 4"/>
          <p:cNvSpPr>
            <a:spLocks noGrp="1"/>
          </p:cNvSpPr>
          <p:nvPr>
            <p:ph type="sldNum" sz="quarter" idx="17"/>
          </p:nvPr>
        </p:nvSpPr>
        <p:spPr/>
        <p:txBody>
          <a:bodyPr/>
          <a:lstStyle/>
          <a:p>
            <a:pPr>
              <a:defRPr/>
            </a:pPr>
            <a:fld id="{F6C4BE77-5FCA-3844-8BD6-7ECE8B5BEE8D}" type="slidenum">
              <a:rPr lang="fi-FI" smtClean="0"/>
              <a:pPr>
                <a:defRPr/>
              </a:pPr>
              <a:t>45</a:t>
            </a:fld>
            <a:endParaRPr lang="fi-FI"/>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751524533"/>
              </p:ext>
            </p:extLst>
          </p:nvPr>
        </p:nvGraphicFramePr>
        <p:xfrm>
          <a:off x="468314" y="0"/>
          <a:ext cx="8208142" cy="4873723"/>
        </p:xfrm>
        <a:graphic>
          <a:graphicData uri="http://schemas.openxmlformats.org/presentationml/2006/ole">
            <mc:AlternateContent xmlns:mc="http://schemas.openxmlformats.org/markup-compatibility/2006">
              <mc:Choice xmlns:v="urn:schemas-microsoft-com:vml" Requires="v">
                <p:oleObj spid="_x0000_s1036" name="Presentation" r:id="rId3" imgW="6094639" imgH="3427653" progId="PowerPoint.Show.12">
                  <p:embed/>
                </p:oleObj>
              </mc:Choice>
              <mc:Fallback>
                <p:oleObj name="Presentation" r:id="rId3" imgW="6094639" imgH="3427653" progId="PowerPoint.Show.12">
                  <p:embed/>
                  <p:pic>
                    <p:nvPicPr>
                      <p:cNvPr id="0" name=""/>
                      <p:cNvPicPr/>
                      <p:nvPr/>
                    </p:nvPicPr>
                    <p:blipFill>
                      <a:blip r:embed="rId4"/>
                      <a:stretch>
                        <a:fillRect/>
                      </a:stretch>
                    </p:blipFill>
                    <p:spPr>
                      <a:xfrm>
                        <a:off x="468314" y="0"/>
                        <a:ext cx="8208142" cy="4873723"/>
                      </a:xfrm>
                      <a:prstGeom prst="rect">
                        <a:avLst/>
                      </a:prstGeom>
                    </p:spPr>
                  </p:pic>
                </p:oleObj>
              </mc:Fallback>
            </mc:AlternateContent>
          </a:graphicData>
        </a:graphic>
      </p:graphicFrame>
    </p:spTree>
    <p:extLst>
      <p:ext uri="{BB962C8B-B14F-4D97-AF65-F5344CB8AC3E}">
        <p14:creationId xmlns:p14="http://schemas.microsoft.com/office/powerpoint/2010/main" val="1553810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27363"/>
            <a:ext cx="8064896" cy="417286"/>
          </a:xfrm>
        </p:spPr>
        <p:txBody>
          <a:bodyPr/>
          <a:lstStyle/>
          <a:p>
            <a:r>
              <a:rPr lang="fi-FI" sz="3200" b="0" dirty="0"/>
              <a:t>3. </a:t>
            </a:r>
            <a:r>
              <a:rPr lang="fi-FI" sz="3200" b="0" dirty="0" err="1" smtClean="0"/>
              <a:t>Start</a:t>
            </a:r>
            <a:r>
              <a:rPr lang="fi-FI" sz="3200" b="0" dirty="0" smtClean="0"/>
              <a:t> </a:t>
            </a:r>
            <a:r>
              <a:rPr lang="fi-FI" sz="3200" b="0" dirty="0" err="1" smtClean="0"/>
              <a:t>writing</a:t>
            </a:r>
            <a:r>
              <a:rPr lang="fi-FI" sz="3200" b="0" dirty="0" smtClean="0"/>
              <a:t> an </a:t>
            </a:r>
            <a:r>
              <a:rPr lang="fi-FI" sz="3200" b="0" dirty="0" err="1" smtClean="0"/>
              <a:t>essay</a:t>
            </a:r>
            <a:r>
              <a:rPr lang="fi-FI" sz="3200" b="0" dirty="0"/>
              <a:t>: </a:t>
            </a:r>
            <a:r>
              <a:rPr lang="en-US" sz="3200" b="0" dirty="0"/>
              <a:t>My approach to teaching and learning </a:t>
            </a:r>
            <a:r>
              <a:rPr lang="fi-FI" sz="3200" b="0" dirty="0"/>
              <a:t/>
            </a:r>
            <a:br>
              <a:rPr lang="fi-FI" sz="3200" b="0" dirty="0"/>
            </a:br>
            <a:endParaRPr lang="fi-FI" sz="3200" b="0" dirty="0"/>
          </a:p>
        </p:txBody>
      </p:sp>
      <p:sp>
        <p:nvSpPr>
          <p:cNvPr id="3" name="Content Placeholder 2"/>
          <p:cNvSpPr>
            <a:spLocks noGrp="1"/>
          </p:cNvSpPr>
          <p:nvPr>
            <p:ph sz="quarter" idx="14"/>
          </p:nvPr>
        </p:nvSpPr>
        <p:spPr>
          <a:xfrm>
            <a:off x="611560" y="1129308"/>
            <a:ext cx="8064896" cy="4106048"/>
          </a:xfrm>
        </p:spPr>
        <p:txBody>
          <a:bodyPr/>
          <a:lstStyle/>
          <a:p>
            <a:pPr marL="238115" indent="-238115">
              <a:buFont typeface="Arial" panose="020B0604020202020204" pitchFamily="34" charset="0"/>
              <a:buChar char="•"/>
            </a:pPr>
            <a:r>
              <a:rPr lang="en-US" sz="1600" b="0" dirty="0">
                <a:latin typeface="Calibri" panose="020F0502020204030204" pitchFamily="34" charset="0"/>
              </a:rPr>
              <a:t>The aim of this essay is to begin to formulate your approach to teaching and learning. When you combine theoretical knowledge with your prior experiences, reflect on your values and thoughts, you begin to develop your own approach to learning and teaching</a:t>
            </a:r>
            <a:r>
              <a:rPr lang="en-US" sz="1600" b="0" dirty="0" smtClean="0">
                <a:latin typeface="Calibri" panose="020F0502020204030204" pitchFamily="34" charset="0"/>
              </a:rPr>
              <a:t>.</a:t>
            </a:r>
          </a:p>
          <a:p>
            <a:pPr marL="238115" indent="-238115">
              <a:buFont typeface="Arial" panose="020B0604020202020204" pitchFamily="34" charset="0"/>
              <a:buChar char="•"/>
            </a:pPr>
            <a:r>
              <a:rPr lang="fi-FI" sz="1600" b="0" dirty="0" err="1" smtClean="0">
                <a:latin typeface="Calibri" panose="020F0502020204030204" pitchFamily="34" charset="0"/>
              </a:rPr>
              <a:t>Utilize</a:t>
            </a:r>
            <a:r>
              <a:rPr lang="fi-FI" sz="1600" b="0" dirty="0" smtClean="0">
                <a:latin typeface="Calibri" panose="020F0502020204030204" pitchFamily="34" charset="0"/>
              </a:rPr>
              <a:t> for </a:t>
            </a:r>
            <a:r>
              <a:rPr lang="fi-FI" sz="1600" b="0" dirty="0" err="1" smtClean="0">
                <a:latin typeface="Calibri" panose="020F0502020204030204" pitchFamily="34" charset="0"/>
              </a:rPr>
              <a:t>example</a:t>
            </a:r>
            <a:r>
              <a:rPr lang="fi-FI" sz="1600" b="0" dirty="0" smtClean="0">
                <a:latin typeface="Calibri" panose="020F0502020204030204" pitchFamily="34" charset="0"/>
              </a:rPr>
              <a:t>, </a:t>
            </a:r>
            <a:r>
              <a:rPr lang="fi-FI" sz="1600" b="0" dirty="0" err="1" smtClean="0">
                <a:latin typeface="Calibri" panose="020F0502020204030204" pitchFamily="34" charset="0"/>
              </a:rPr>
              <a:t>your</a:t>
            </a:r>
            <a:r>
              <a:rPr lang="fi-FI" sz="1600" b="0" dirty="0" smtClean="0">
                <a:latin typeface="Calibri" panose="020F0502020204030204" pitchFamily="34" charset="0"/>
              </a:rPr>
              <a:t> </a:t>
            </a:r>
            <a:r>
              <a:rPr lang="fi-FI" sz="1600" b="0" dirty="0" err="1" smtClean="0">
                <a:latin typeface="Calibri" panose="020F0502020204030204" pitchFamily="34" charset="0"/>
              </a:rPr>
              <a:t>pre-assignment</a:t>
            </a:r>
            <a:r>
              <a:rPr lang="fi-FI" sz="1600" b="0" dirty="0" smtClean="0">
                <a:latin typeface="Calibri" panose="020F0502020204030204" pitchFamily="34" charset="0"/>
              </a:rPr>
              <a:t>, </a:t>
            </a:r>
            <a:r>
              <a:rPr lang="fi-FI" sz="1600" b="0" dirty="0" err="1" smtClean="0">
                <a:latin typeface="Calibri" panose="020F0502020204030204" pitchFamily="34" charset="0"/>
              </a:rPr>
              <a:t>discussions</a:t>
            </a:r>
            <a:r>
              <a:rPr lang="fi-FI" sz="1600" b="0" dirty="0" smtClean="0">
                <a:latin typeface="Calibri" panose="020F0502020204030204" pitchFamily="34" charset="0"/>
              </a:rPr>
              <a:t> of </a:t>
            </a:r>
            <a:r>
              <a:rPr lang="fi-FI" sz="1600" b="0" dirty="0" err="1" smtClean="0">
                <a:latin typeface="Calibri" panose="020F0502020204030204" pitchFamily="34" charset="0"/>
              </a:rPr>
              <a:t>learning</a:t>
            </a:r>
            <a:r>
              <a:rPr lang="fi-FI" sz="1600" b="0" dirty="0" smtClean="0">
                <a:latin typeface="Calibri" panose="020F0502020204030204" pitchFamily="34" charset="0"/>
              </a:rPr>
              <a:t> </a:t>
            </a:r>
            <a:r>
              <a:rPr lang="fi-FI" sz="1600" b="0" dirty="0" err="1" smtClean="0">
                <a:latin typeface="Calibri" panose="020F0502020204030204" pitchFamily="34" charset="0"/>
              </a:rPr>
              <a:t>concept</a:t>
            </a:r>
            <a:r>
              <a:rPr lang="fi-FI" sz="1600" b="0" dirty="0" smtClean="0">
                <a:latin typeface="Calibri" panose="020F0502020204030204" pitchFamily="34" charset="0"/>
              </a:rPr>
              <a:t> (</a:t>
            </a:r>
            <a:r>
              <a:rPr lang="fi-FI" sz="1600" b="0" dirty="0" err="1" smtClean="0">
                <a:latin typeface="Calibri" panose="020F0502020204030204" pitchFamily="34" charset="0"/>
              </a:rPr>
              <a:t>mindmap</a:t>
            </a:r>
            <a:r>
              <a:rPr lang="fi-FI" sz="1600" b="0" dirty="0" smtClean="0">
                <a:latin typeface="Calibri" panose="020F0502020204030204" pitchFamily="34" charset="0"/>
              </a:rPr>
              <a:t>) and ”</a:t>
            </a:r>
            <a:r>
              <a:rPr lang="fi-FI" sz="1600" b="0" dirty="0" err="1" smtClean="0">
                <a:latin typeface="Calibri" panose="020F0502020204030204" pitchFamily="34" charset="0"/>
              </a:rPr>
              <a:t>tree</a:t>
            </a:r>
            <a:r>
              <a:rPr lang="fi-FI" sz="1600" b="0" dirty="0" smtClean="0">
                <a:latin typeface="Calibri" panose="020F0502020204030204" pitchFamily="34" charset="0"/>
              </a:rPr>
              <a:t> </a:t>
            </a:r>
            <a:r>
              <a:rPr lang="fi-FI" sz="1600" b="0" dirty="0" err="1" smtClean="0">
                <a:latin typeface="Calibri" panose="020F0502020204030204" pitchFamily="34" charset="0"/>
              </a:rPr>
              <a:t>task</a:t>
            </a:r>
            <a:r>
              <a:rPr lang="fi-FI" sz="1600" b="0" dirty="0" smtClean="0">
                <a:latin typeface="Calibri" panose="020F0502020204030204" pitchFamily="34" charset="0"/>
              </a:rPr>
              <a:t>” </a:t>
            </a:r>
            <a:endParaRPr lang="fi-FI" sz="1600" b="0" dirty="0">
              <a:latin typeface="Calibri" panose="020F0502020204030204" pitchFamily="34" charset="0"/>
            </a:endParaRPr>
          </a:p>
          <a:p>
            <a:pPr marL="238115" indent="-238115">
              <a:buFont typeface="Arial" panose="020B0604020202020204" pitchFamily="34" charset="0"/>
              <a:buChar char="•"/>
            </a:pPr>
            <a:r>
              <a:rPr lang="en-US" sz="1600" b="0" dirty="0">
                <a:latin typeface="Calibri" panose="020F0502020204030204" pitchFamily="34" charset="0"/>
              </a:rPr>
              <a:t>The essay is written in a form of an essay. </a:t>
            </a:r>
          </a:p>
          <a:p>
            <a:pPr marL="238115" indent="-238115">
              <a:buFont typeface="Arial" panose="020B0604020202020204" pitchFamily="34" charset="0"/>
              <a:buChar char="•"/>
            </a:pPr>
            <a:r>
              <a:rPr lang="en-US" sz="1600" b="0" dirty="0">
                <a:latin typeface="Calibri" panose="020F0502020204030204" pitchFamily="34" charset="0"/>
              </a:rPr>
              <a:t>The </a:t>
            </a:r>
            <a:r>
              <a:rPr lang="en-US" sz="1600" b="0" dirty="0" smtClean="0">
                <a:latin typeface="Calibri" panose="020F0502020204030204" pitchFamily="34" charset="0"/>
              </a:rPr>
              <a:t>length </a:t>
            </a:r>
            <a:r>
              <a:rPr lang="en-US" sz="1600" b="0" dirty="0">
                <a:latin typeface="Calibri" panose="020F0502020204030204" pitchFamily="34" charset="0"/>
              </a:rPr>
              <a:t>is around 5-7 </a:t>
            </a:r>
            <a:r>
              <a:rPr lang="en-US" sz="1600" b="0" dirty="0" smtClean="0">
                <a:latin typeface="Calibri" panose="020F0502020204030204" pitchFamily="34" charset="0"/>
              </a:rPr>
              <a:t>pages (</a:t>
            </a:r>
            <a:r>
              <a:rPr lang="en-US" sz="1600" b="0" dirty="0" err="1">
                <a:latin typeface="Calibri" panose="020F0502020204030204" pitchFamily="34" charset="0"/>
              </a:rPr>
              <a:t>W</a:t>
            </a:r>
            <a:r>
              <a:rPr lang="en-US" sz="1600" b="0" dirty="0" err="1" smtClean="0">
                <a:latin typeface="Calibri" panose="020F0502020204030204" pitchFamily="34" charset="0"/>
              </a:rPr>
              <a:t>ordcount</a:t>
            </a:r>
            <a:r>
              <a:rPr lang="en-US" sz="1600" b="0" dirty="0">
                <a:latin typeface="Calibri" panose="020F0502020204030204" pitchFamily="34" charset="0"/>
              </a:rPr>
              <a:t>)</a:t>
            </a:r>
            <a:r>
              <a:rPr lang="en-US" sz="1600" b="0" dirty="0" smtClean="0">
                <a:latin typeface="Calibri" panose="020F0502020204030204" pitchFamily="34" charset="0"/>
              </a:rPr>
              <a:t>.</a:t>
            </a:r>
            <a:endParaRPr lang="fi-FI" sz="1600" b="0" dirty="0">
              <a:latin typeface="Calibri" panose="020F0502020204030204" pitchFamily="34" charset="0"/>
            </a:endParaRPr>
          </a:p>
          <a:p>
            <a:pPr marL="238115" indent="-238115">
              <a:buFont typeface="Arial" panose="020B0604020202020204" pitchFamily="34" charset="0"/>
              <a:buChar char="•"/>
            </a:pPr>
            <a:r>
              <a:rPr lang="en-US" sz="1600" b="0" dirty="0">
                <a:latin typeface="Calibri" panose="020F0502020204030204" pitchFamily="34" charset="0"/>
              </a:rPr>
              <a:t>Instructions for the essays is found on MyCourses.</a:t>
            </a:r>
          </a:p>
          <a:p>
            <a:pPr marL="238115" indent="-238115">
              <a:buFont typeface="Arial" panose="020B0604020202020204" pitchFamily="34" charset="0"/>
              <a:buChar char="•"/>
            </a:pPr>
            <a:r>
              <a:rPr lang="en-US" sz="1600" b="0" dirty="0" smtClean="0">
                <a:latin typeface="Calibri" panose="020F0502020204030204" pitchFamily="34" charset="0"/>
              </a:rPr>
              <a:t>Deadline </a:t>
            </a:r>
            <a:r>
              <a:rPr lang="en-US" sz="1600" b="0" dirty="0">
                <a:latin typeface="Calibri" panose="020F0502020204030204" pitchFamily="34" charset="0"/>
              </a:rPr>
              <a:t>for the first version is </a:t>
            </a:r>
            <a:r>
              <a:rPr lang="en-US" sz="1600" b="0" dirty="0" smtClean="0">
                <a:latin typeface="Calibri" panose="020F0502020204030204" pitchFamily="34" charset="0"/>
              </a:rPr>
              <a:t>27.3.2018. </a:t>
            </a:r>
          </a:p>
          <a:p>
            <a:pPr marL="238115" indent="-238115">
              <a:buFont typeface="Arial" panose="020B0604020202020204" pitchFamily="34" charset="0"/>
              <a:buChar char="•"/>
            </a:pPr>
            <a:r>
              <a:rPr lang="en-US" sz="1600" b="0" dirty="0" smtClean="0">
                <a:latin typeface="Calibri" panose="020F0502020204030204" pitchFamily="34" charset="0"/>
              </a:rPr>
              <a:t>You </a:t>
            </a:r>
            <a:r>
              <a:rPr lang="en-US" sz="1600" b="0" dirty="0">
                <a:latin typeface="Calibri" panose="020F0502020204030204" pitchFamily="34" charset="0"/>
              </a:rPr>
              <a:t>can use your pre-assignment as a starting point </a:t>
            </a:r>
            <a:r>
              <a:rPr lang="en-US" sz="1600" b="0" dirty="0" smtClean="0">
                <a:latin typeface="Calibri" panose="020F0502020204030204" pitchFamily="34" charset="0"/>
              </a:rPr>
              <a:t>for your </a:t>
            </a:r>
            <a:r>
              <a:rPr lang="en-US" sz="1600" b="0" dirty="0">
                <a:latin typeface="Calibri" panose="020F0502020204030204" pitchFamily="34" charset="0"/>
              </a:rPr>
              <a:t>essay. </a:t>
            </a:r>
          </a:p>
          <a:p>
            <a:pPr marL="238115" indent="-238115">
              <a:buFont typeface="Arial" panose="020B0604020202020204" pitchFamily="34" charset="0"/>
              <a:buChar char="•"/>
            </a:pPr>
            <a:r>
              <a:rPr lang="en-US" sz="1600" b="0" dirty="0">
                <a:latin typeface="Calibri" panose="020F0502020204030204" pitchFamily="34" charset="0"/>
              </a:rPr>
              <a:t>For the next version concern the learning theories or some teaching methods or models based on the theories. How are they shown in your teaching or in your thinking? Could you use some ideas in your teaching?  </a:t>
            </a:r>
          </a:p>
          <a:p>
            <a:endParaRPr lang="en-US" sz="1500" b="0" dirty="0"/>
          </a:p>
          <a:p>
            <a:endParaRPr lang="fi-FI" sz="1500" b="0" dirty="0"/>
          </a:p>
          <a:p>
            <a:endParaRPr lang="fi-FI" sz="1500" b="0" dirty="0"/>
          </a:p>
        </p:txBody>
      </p:sp>
    </p:spTree>
    <p:extLst>
      <p:ext uri="{BB962C8B-B14F-4D97-AF65-F5344CB8AC3E}">
        <p14:creationId xmlns:p14="http://schemas.microsoft.com/office/powerpoint/2010/main" val="119967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8657" y="769268"/>
            <a:ext cx="6646154" cy="2196667"/>
          </a:xfrm>
        </p:spPr>
        <p:txBody>
          <a:bodyPr/>
          <a:lstStyle/>
          <a:p>
            <a:pPr algn="ctr"/>
            <a:r>
              <a:rPr lang="fi-FI" sz="3600" dirty="0" err="1">
                <a:latin typeface="Calibri" panose="020F0502020204030204" pitchFamily="34" charset="0"/>
              </a:rPr>
              <a:t>Closing</a:t>
            </a:r>
            <a:r>
              <a:rPr lang="fi-FI" sz="3600" dirty="0">
                <a:latin typeface="Calibri" panose="020F0502020204030204" pitchFamily="34" charset="0"/>
              </a:rPr>
              <a:t> the </a:t>
            </a:r>
            <a:r>
              <a:rPr lang="fi-FI" sz="3600" dirty="0" err="1">
                <a:latin typeface="Calibri" panose="020F0502020204030204" pitchFamily="34" charset="0"/>
              </a:rPr>
              <a:t>day</a:t>
            </a:r>
            <a:r>
              <a:rPr lang="fi-FI" sz="3600" dirty="0">
                <a:latin typeface="Calibri" panose="020F0502020204030204" pitchFamily="34" charset="0"/>
              </a:rPr>
              <a:t>: </a:t>
            </a:r>
            <a:br>
              <a:rPr lang="fi-FI" sz="3600" dirty="0">
                <a:latin typeface="Calibri" panose="020F0502020204030204" pitchFamily="34" charset="0"/>
              </a:rPr>
            </a:br>
            <a:r>
              <a:rPr lang="fi-FI" sz="3600" dirty="0" err="1">
                <a:latin typeface="Calibri" panose="020F0502020204030204" pitchFamily="34" charset="0"/>
              </a:rPr>
              <a:t>please</a:t>
            </a:r>
            <a:r>
              <a:rPr lang="fi-FI" sz="3600" dirty="0">
                <a:latin typeface="Calibri" panose="020F0502020204030204" pitchFamily="34" charset="0"/>
              </a:rPr>
              <a:t> </a:t>
            </a:r>
            <a:r>
              <a:rPr lang="fi-FI" sz="3600" dirty="0" err="1">
                <a:latin typeface="Calibri" panose="020F0502020204030204" pitchFamily="34" charset="0"/>
              </a:rPr>
              <a:t>describe</a:t>
            </a:r>
            <a:r>
              <a:rPr lang="fi-FI" sz="3600" dirty="0">
                <a:latin typeface="Calibri" panose="020F0502020204030204" pitchFamily="34" charset="0"/>
              </a:rPr>
              <a:t> the session with </a:t>
            </a:r>
            <a:r>
              <a:rPr lang="fi-FI" sz="3600" dirty="0" smtClean="0">
                <a:solidFill>
                  <a:schemeClr val="tx1"/>
                </a:solidFill>
                <a:latin typeface="Calibri" panose="020F0502020204030204" pitchFamily="34" charset="0"/>
              </a:rPr>
              <a:t>2-3</a:t>
            </a:r>
            <a:r>
              <a:rPr lang="fi-FI" sz="3600" dirty="0" smtClean="0">
                <a:latin typeface="Calibri" panose="020F0502020204030204" pitchFamily="34" charset="0"/>
              </a:rPr>
              <a:t> </a:t>
            </a:r>
            <a:r>
              <a:rPr lang="fi-FI" sz="3600" dirty="0" err="1" smtClean="0">
                <a:latin typeface="Calibri" panose="020F0502020204030204" pitchFamily="34" charset="0"/>
              </a:rPr>
              <a:t>words</a:t>
            </a:r>
            <a:r>
              <a:rPr lang="fi-FI" sz="3600" dirty="0" smtClean="0">
                <a:latin typeface="Calibri" panose="020F0502020204030204" pitchFamily="34" charset="0"/>
              </a:rPr>
              <a:t/>
            </a:r>
            <a:br>
              <a:rPr lang="fi-FI" sz="3600" dirty="0" smtClean="0">
                <a:latin typeface="Calibri" panose="020F0502020204030204" pitchFamily="34" charset="0"/>
              </a:rPr>
            </a:br>
            <a:r>
              <a:rPr lang="fi-FI" sz="3600" dirty="0">
                <a:latin typeface="Calibri" panose="020F0502020204030204" pitchFamily="34" charset="0"/>
              </a:rPr>
              <a:t/>
            </a:r>
            <a:br>
              <a:rPr lang="fi-FI" sz="3600" dirty="0">
                <a:latin typeface="Calibri" panose="020F0502020204030204" pitchFamily="34" charset="0"/>
              </a:rPr>
            </a:br>
            <a:r>
              <a:rPr lang="fi-FI" sz="4000" dirty="0">
                <a:latin typeface="Calibri" panose="020F0502020204030204" pitchFamily="34" charset="0"/>
                <a:hlinkClick r:id="rId3"/>
              </a:rPr>
              <a:t>http://</a:t>
            </a:r>
            <a:r>
              <a:rPr lang="fi-FI" sz="4000" dirty="0" smtClean="0">
                <a:latin typeface="Calibri" panose="020F0502020204030204" pitchFamily="34" charset="0"/>
                <a:hlinkClick r:id="rId3"/>
              </a:rPr>
              <a:t>presemo.aalto.fi/ltihecs1</a:t>
            </a:r>
            <a:r>
              <a:rPr lang="fi-FI" sz="4000" dirty="0" smtClean="0">
                <a:latin typeface="Calibri" panose="020F0502020204030204" pitchFamily="34" charset="0"/>
              </a:rPr>
              <a:t/>
            </a:r>
            <a:br>
              <a:rPr lang="fi-FI" sz="4000" dirty="0" smtClean="0">
                <a:latin typeface="Calibri" panose="020F0502020204030204" pitchFamily="34" charset="0"/>
              </a:rPr>
            </a:br>
            <a:r>
              <a:rPr lang="fi-FI" sz="4000" dirty="0" smtClean="0">
                <a:latin typeface="Calibri" panose="020F0502020204030204" pitchFamily="34" charset="0"/>
              </a:rPr>
              <a:t/>
            </a:r>
            <a:br>
              <a:rPr lang="fi-FI" sz="4000" dirty="0" smtClean="0">
                <a:latin typeface="Calibri" panose="020F0502020204030204" pitchFamily="34" charset="0"/>
              </a:rPr>
            </a:br>
            <a:r>
              <a:rPr lang="fi-FI" sz="4500" dirty="0" err="1" smtClean="0">
                <a:latin typeface="Calibri" panose="020F0502020204030204" pitchFamily="34" charset="0"/>
              </a:rPr>
              <a:t>Thank</a:t>
            </a:r>
            <a:r>
              <a:rPr lang="fi-FI" sz="4500" dirty="0" smtClean="0">
                <a:latin typeface="Calibri" panose="020F0502020204030204" pitchFamily="34" charset="0"/>
              </a:rPr>
              <a:t> </a:t>
            </a:r>
            <a:r>
              <a:rPr lang="fi-FI" sz="4500" dirty="0" err="1" smtClean="0">
                <a:latin typeface="Calibri" panose="020F0502020204030204" pitchFamily="34" charset="0"/>
              </a:rPr>
              <a:t>you</a:t>
            </a:r>
            <a:r>
              <a:rPr lang="fi-FI" sz="4500" dirty="0" smtClean="0">
                <a:latin typeface="Calibri" panose="020F0502020204030204" pitchFamily="34" charset="0"/>
              </a:rPr>
              <a:t>!</a:t>
            </a:r>
            <a:endParaRPr lang="fi-FI" sz="4500" dirty="0">
              <a:latin typeface="Calibri" panose="020F0502020204030204" pitchFamily="34" charset="0"/>
            </a:endParaRPr>
          </a:p>
        </p:txBody>
      </p:sp>
    </p:spTree>
    <p:extLst>
      <p:ext uri="{BB962C8B-B14F-4D97-AF65-F5344CB8AC3E}">
        <p14:creationId xmlns:p14="http://schemas.microsoft.com/office/powerpoint/2010/main" val="377771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259632" y="1057300"/>
            <a:ext cx="6404736" cy="3168352"/>
          </a:xfrm>
        </p:spPr>
      </p:pic>
      <p:sp>
        <p:nvSpPr>
          <p:cNvPr id="4" name="Date Placeholder 3"/>
          <p:cNvSpPr>
            <a:spLocks noGrp="1"/>
          </p:cNvSpPr>
          <p:nvPr>
            <p:ph type="dt" sz="half" idx="15"/>
          </p:nvPr>
        </p:nvSpPr>
        <p:spPr/>
        <p:txBody>
          <a:bodyPr/>
          <a:lstStyle/>
          <a:p>
            <a:pPr>
              <a:defRPr/>
            </a:pPr>
            <a:fld id="{24CBB682-87B2-4236-AF78-B49807E7713E}" type="datetime1">
              <a:rPr lang="fi-FI" smtClean="0"/>
              <a:t>7.3.2018</a:t>
            </a:fld>
            <a:endParaRPr lang="fi-FI" dirty="0"/>
          </a:p>
        </p:txBody>
      </p:sp>
      <p:sp>
        <p:nvSpPr>
          <p:cNvPr id="5" name="Slide Number Placeholder 4"/>
          <p:cNvSpPr>
            <a:spLocks noGrp="1"/>
          </p:cNvSpPr>
          <p:nvPr>
            <p:ph type="sldNum" sz="quarter" idx="17"/>
          </p:nvPr>
        </p:nvSpPr>
        <p:spPr>
          <a:xfrm>
            <a:off x="5056956" y="5412089"/>
            <a:ext cx="3619500" cy="134938"/>
          </a:xfrm>
        </p:spPr>
        <p:txBody>
          <a:bodyPr/>
          <a:lstStyle/>
          <a:p>
            <a:pPr>
              <a:defRPr/>
            </a:pPr>
            <a:fld id="{49EFD4B7-1CC6-864B-A72A-C978B70BBA9B}" type="slidenum">
              <a:rPr lang="fi-FI" smtClean="0"/>
              <a:pPr>
                <a:defRPr/>
              </a:pPr>
              <a:t>5</a:t>
            </a:fld>
            <a:endParaRPr lang="fi-FI"/>
          </a:p>
        </p:txBody>
      </p:sp>
      <p:sp>
        <p:nvSpPr>
          <p:cNvPr id="6" name="Title 1"/>
          <p:cNvSpPr>
            <a:spLocks noGrp="1"/>
          </p:cNvSpPr>
          <p:nvPr>
            <p:ph type="ctrTitle"/>
          </p:nvPr>
        </p:nvSpPr>
        <p:spPr>
          <a:xfrm>
            <a:off x="611560" y="287751"/>
            <a:ext cx="8207375" cy="996498"/>
          </a:xfrm>
        </p:spPr>
        <p:txBody>
          <a:bodyPr/>
          <a:lstStyle/>
          <a:p>
            <a:r>
              <a:rPr lang="fi-FI" sz="3200" dirty="0" smtClean="0"/>
              <a:t>Aalto </a:t>
            </a:r>
            <a:r>
              <a:rPr lang="fi-FI" sz="3200" dirty="0" err="1" smtClean="0"/>
              <a:t>University</a:t>
            </a:r>
            <a:r>
              <a:rPr lang="fi-FI" sz="3200" dirty="0" smtClean="0"/>
              <a:t> </a:t>
            </a:r>
            <a:r>
              <a:rPr lang="fi-FI" sz="3200" dirty="0" err="1" smtClean="0"/>
              <a:t>Pedagogical</a:t>
            </a:r>
            <a:r>
              <a:rPr lang="fi-FI" sz="3200" dirty="0" smtClean="0"/>
              <a:t> Training (25 </a:t>
            </a:r>
            <a:r>
              <a:rPr lang="fi-FI" sz="3200" dirty="0" err="1" smtClean="0"/>
              <a:t>cr</a:t>
            </a:r>
            <a:r>
              <a:rPr lang="fi-FI" sz="3200" dirty="0" smtClean="0"/>
              <a:t>)</a:t>
            </a:r>
            <a:endParaRPr lang="fi-FI" sz="3200" dirty="0"/>
          </a:p>
        </p:txBody>
      </p:sp>
      <p:sp>
        <p:nvSpPr>
          <p:cNvPr id="8" name="Rectangle 7"/>
          <p:cNvSpPr/>
          <p:nvPr/>
        </p:nvSpPr>
        <p:spPr>
          <a:xfrm>
            <a:off x="1978175" y="5010296"/>
            <a:ext cx="6840760" cy="738664"/>
          </a:xfrm>
          <a:prstGeom prst="rect">
            <a:avLst/>
          </a:prstGeom>
        </p:spPr>
        <p:txBody>
          <a:bodyPr wrap="square">
            <a:spAutoFit/>
          </a:bodyPr>
          <a:lstStyle/>
          <a:p>
            <a:r>
              <a:rPr lang="en-US" sz="1400" dirty="0" smtClean="0"/>
              <a:t>More Information on the upcoming courses in Inside</a:t>
            </a:r>
            <a:r>
              <a:rPr lang="en-US" sz="1400" dirty="0"/>
              <a:t>:</a:t>
            </a:r>
            <a:br>
              <a:rPr lang="en-US" sz="1400" dirty="0"/>
            </a:br>
            <a:r>
              <a:rPr lang="en-US" sz="1400" dirty="0" smtClean="0"/>
              <a:t>https</a:t>
            </a:r>
            <a:r>
              <a:rPr lang="en-US" sz="1400" dirty="0"/>
              <a:t>://inside.aalto.fi/display/enles/The+structure+and+the+courses+of+pedagogical+training</a:t>
            </a:r>
            <a:endParaRPr lang="en-US" sz="1400" dirty="0" smtClean="0"/>
          </a:p>
        </p:txBody>
      </p:sp>
    </p:spTree>
    <p:extLst>
      <p:ext uri="{BB962C8B-B14F-4D97-AF65-F5344CB8AC3E}">
        <p14:creationId xmlns:p14="http://schemas.microsoft.com/office/powerpoint/2010/main" val="3197295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latin typeface="Calibri" panose="020F0502020204030204" pitchFamily="34" charset="0"/>
              </a:rPr>
              <a:t>R</a:t>
            </a:r>
            <a:r>
              <a:rPr lang="en-US" b="0" dirty="0" smtClean="0">
                <a:latin typeface="Calibri" panose="020F0502020204030204" pitchFamily="34" charset="0"/>
              </a:rPr>
              <a:t>ecognition </a:t>
            </a:r>
            <a:r>
              <a:rPr lang="en-US" b="0" dirty="0">
                <a:latin typeface="Calibri" panose="020F0502020204030204" pitchFamily="34" charset="0"/>
              </a:rPr>
              <a:t>of P</a:t>
            </a:r>
            <a:r>
              <a:rPr lang="en-US" b="0" dirty="0" smtClean="0">
                <a:latin typeface="Calibri" panose="020F0502020204030204" pitchFamily="34" charset="0"/>
              </a:rPr>
              <a:t>rior Learning (RPL)</a:t>
            </a:r>
            <a:endParaRPr lang="fi-FI" b="0" dirty="0">
              <a:latin typeface="Calibri" panose="020F0502020204030204" pitchFamily="34" charset="0"/>
            </a:endParaRPr>
          </a:p>
        </p:txBody>
      </p:sp>
      <p:sp>
        <p:nvSpPr>
          <p:cNvPr id="3" name="Content Placeholder 2"/>
          <p:cNvSpPr>
            <a:spLocks noGrp="1"/>
          </p:cNvSpPr>
          <p:nvPr>
            <p:ph sz="quarter" idx="14"/>
          </p:nvPr>
        </p:nvSpPr>
        <p:spPr>
          <a:xfrm>
            <a:off x="539552" y="979795"/>
            <a:ext cx="4176464" cy="3662756"/>
          </a:xfrm>
        </p:spPr>
        <p:txBody>
          <a:bodyPr/>
          <a:lstStyle/>
          <a:p>
            <a:r>
              <a:rPr lang="fi-FI" sz="1800" b="0" dirty="0" smtClean="0">
                <a:latin typeface="Calibri" panose="020F0502020204030204" pitchFamily="34" charset="0"/>
              </a:rPr>
              <a:t>If </a:t>
            </a:r>
            <a:r>
              <a:rPr lang="fi-FI" sz="1800" b="0" dirty="0" err="1" smtClean="0">
                <a:latin typeface="Calibri" panose="020F0502020204030204" pitchFamily="34" charset="0"/>
              </a:rPr>
              <a:t>you</a:t>
            </a:r>
            <a:r>
              <a:rPr lang="fi-FI" sz="1800" b="0" dirty="0" smtClean="0">
                <a:latin typeface="Calibri" panose="020F0502020204030204" pitchFamily="34" charset="0"/>
              </a:rPr>
              <a:t> </a:t>
            </a:r>
            <a:r>
              <a:rPr lang="fi-FI" sz="1800" b="0" dirty="0" err="1" smtClean="0">
                <a:latin typeface="Calibri" panose="020F0502020204030204" pitchFamily="34" charset="0"/>
              </a:rPr>
              <a:t>wish</a:t>
            </a:r>
            <a:r>
              <a:rPr lang="fi-FI" sz="1800" b="0" dirty="0" smtClean="0">
                <a:latin typeface="Calibri" panose="020F0502020204030204" pitchFamily="34" charset="0"/>
              </a:rPr>
              <a:t> to </a:t>
            </a:r>
            <a:r>
              <a:rPr lang="fi-FI" sz="1800" b="0" dirty="0" err="1" smtClean="0">
                <a:latin typeface="Calibri" panose="020F0502020204030204" pitchFamily="34" charset="0"/>
              </a:rPr>
              <a:t>complete</a:t>
            </a:r>
            <a:r>
              <a:rPr lang="fi-FI" sz="1800" b="0" dirty="0" smtClean="0">
                <a:latin typeface="Calibri" panose="020F0502020204030204" pitchFamily="34" charset="0"/>
              </a:rPr>
              <a:t> Aalto University </a:t>
            </a:r>
            <a:r>
              <a:rPr lang="fi-FI" sz="1800" b="0" dirty="0" err="1" smtClean="0">
                <a:latin typeface="Calibri" panose="020F0502020204030204" pitchFamily="34" charset="0"/>
              </a:rPr>
              <a:t>pedagogical</a:t>
            </a:r>
            <a:r>
              <a:rPr lang="fi-FI" sz="1800" b="0" dirty="0" smtClean="0">
                <a:latin typeface="Calibri" panose="020F0502020204030204" pitchFamily="34" charset="0"/>
              </a:rPr>
              <a:t> </a:t>
            </a:r>
            <a:r>
              <a:rPr lang="fi-FI" sz="1800" b="0" dirty="0" err="1" smtClean="0">
                <a:latin typeface="Calibri" panose="020F0502020204030204" pitchFamily="34" charset="0"/>
              </a:rPr>
              <a:t>studies</a:t>
            </a:r>
            <a:r>
              <a:rPr lang="fi-FI" sz="1800" b="0" dirty="0" smtClean="0">
                <a:latin typeface="Calibri" panose="020F0502020204030204" pitchFamily="34" charset="0"/>
              </a:rPr>
              <a:t> (25 </a:t>
            </a:r>
            <a:r>
              <a:rPr lang="fi-FI" sz="1800" b="0" dirty="0" err="1" smtClean="0">
                <a:latin typeface="Calibri" panose="020F0502020204030204" pitchFamily="34" charset="0"/>
              </a:rPr>
              <a:t>cr</a:t>
            </a:r>
            <a:r>
              <a:rPr lang="fi-FI" sz="1800" b="0" dirty="0" smtClean="0">
                <a:latin typeface="Calibri" panose="020F0502020204030204" pitchFamily="34" charset="0"/>
              </a:rPr>
              <a:t>) and </a:t>
            </a:r>
            <a:r>
              <a:rPr lang="fi-FI" sz="1800" b="0" dirty="0" err="1" smtClean="0">
                <a:latin typeface="Calibri" panose="020F0502020204030204" pitchFamily="34" charset="0"/>
              </a:rPr>
              <a:t>you</a:t>
            </a:r>
            <a:r>
              <a:rPr lang="fi-FI" sz="1800" b="0" dirty="0" smtClean="0">
                <a:latin typeface="Calibri" panose="020F0502020204030204" pitchFamily="34" charset="0"/>
              </a:rPr>
              <a:t> </a:t>
            </a:r>
            <a:r>
              <a:rPr lang="fi-FI" sz="1800" b="0" dirty="0" err="1" smtClean="0">
                <a:latin typeface="Calibri" panose="020F0502020204030204" pitchFamily="34" charset="0"/>
              </a:rPr>
              <a:t>have</a:t>
            </a:r>
            <a:r>
              <a:rPr lang="fi-FI" sz="1800" b="0" dirty="0" smtClean="0">
                <a:latin typeface="Calibri" panose="020F0502020204030204" pitchFamily="34" charset="0"/>
              </a:rPr>
              <a:t> </a:t>
            </a:r>
            <a:r>
              <a:rPr lang="fi-FI" sz="1800" b="0" dirty="0" err="1" smtClean="0">
                <a:latin typeface="Calibri" panose="020F0502020204030204" pitchFamily="34" charset="0"/>
              </a:rPr>
              <a:t>some</a:t>
            </a:r>
            <a:r>
              <a:rPr lang="fi-FI" sz="1800" b="0" dirty="0" smtClean="0">
                <a:latin typeface="Calibri" panose="020F0502020204030204" pitchFamily="34" charset="0"/>
              </a:rPr>
              <a:t> </a:t>
            </a:r>
            <a:r>
              <a:rPr lang="fi-FI" sz="1800" dirty="0" err="1" smtClean="0">
                <a:latin typeface="Calibri" panose="020F0502020204030204" pitchFamily="34" charset="0"/>
              </a:rPr>
              <a:t>earlier</a:t>
            </a:r>
            <a:r>
              <a:rPr lang="fi-FI" sz="1800" dirty="0" smtClean="0">
                <a:latin typeface="Calibri" panose="020F0502020204030204" pitchFamily="34" charset="0"/>
              </a:rPr>
              <a:t> </a:t>
            </a:r>
            <a:r>
              <a:rPr lang="fi-FI" sz="1800" dirty="0" err="1" smtClean="0">
                <a:latin typeface="Calibri" panose="020F0502020204030204" pitchFamily="34" charset="0"/>
              </a:rPr>
              <a:t>pedagogical</a:t>
            </a:r>
            <a:r>
              <a:rPr lang="fi-FI" sz="1800" dirty="0" smtClean="0">
                <a:latin typeface="Calibri" panose="020F0502020204030204" pitchFamily="34" charset="0"/>
              </a:rPr>
              <a:t> </a:t>
            </a:r>
            <a:r>
              <a:rPr lang="fi-FI" sz="1800" dirty="0" err="1" smtClean="0">
                <a:latin typeface="Calibri" panose="020F0502020204030204" pitchFamily="34" charset="0"/>
              </a:rPr>
              <a:t>studies</a:t>
            </a:r>
            <a:r>
              <a:rPr lang="fi-FI" sz="1800" b="0" dirty="0" smtClean="0">
                <a:latin typeface="Calibri" panose="020F0502020204030204" pitchFamily="34" charset="0"/>
              </a:rPr>
              <a:t> (</a:t>
            </a:r>
            <a:r>
              <a:rPr lang="fi-FI" sz="1800" b="0" dirty="0" err="1" smtClean="0">
                <a:latin typeface="Calibri" panose="020F0502020204030204" pitchFamily="34" charset="0"/>
              </a:rPr>
              <a:t>e.g</a:t>
            </a:r>
            <a:r>
              <a:rPr lang="fi-FI" sz="1800" b="0" dirty="0" smtClean="0">
                <a:latin typeface="Calibri" panose="020F0502020204030204" pitchFamily="34" charset="0"/>
              </a:rPr>
              <a:t>. a </a:t>
            </a:r>
            <a:r>
              <a:rPr lang="fi-FI" sz="1800" b="0" dirty="0" err="1" smtClean="0">
                <a:latin typeface="Calibri" panose="020F0502020204030204" pitchFamily="34" charset="0"/>
              </a:rPr>
              <a:t>course</a:t>
            </a:r>
            <a:r>
              <a:rPr lang="fi-FI" sz="1800" b="0" dirty="0" smtClean="0">
                <a:latin typeface="Calibri" panose="020F0502020204030204" pitchFamily="34" charset="0"/>
              </a:rPr>
              <a:t>)</a:t>
            </a:r>
          </a:p>
          <a:p>
            <a:endParaRPr lang="fi-FI" sz="1800" b="0" dirty="0" smtClean="0">
              <a:latin typeface="Calibri" panose="020F0502020204030204" pitchFamily="34" charset="0"/>
            </a:endParaRPr>
          </a:p>
          <a:p>
            <a:r>
              <a:rPr lang="fi-FI" sz="1800" b="0" dirty="0" err="1" smtClean="0">
                <a:latin typeface="Calibri" panose="020F0502020204030204" pitchFamily="34" charset="0"/>
              </a:rPr>
              <a:t>You</a:t>
            </a:r>
            <a:r>
              <a:rPr lang="fi-FI" sz="1800" b="0" dirty="0" smtClean="0">
                <a:latin typeface="Calibri" panose="020F0502020204030204" pitchFamily="34" charset="0"/>
              </a:rPr>
              <a:t> </a:t>
            </a:r>
            <a:r>
              <a:rPr lang="fi-FI" sz="1800" b="0" dirty="0" err="1" smtClean="0">
                <a:latin typeface="Calibri" panose="020F0502020204030204" pitchFamily="34" charset="0"/>
              </a:rPr>
              <a:t>can</a:t>
            </a:r>
            <a:r>
              <a:rPr lang="fi-FI" sz="1800" b="0" dirty="0" smtClean="0">
                <a:latin typeface="Calibri" panose="020F0502020204030204" pitchFamily="34" charset="0"/>
              </a:rPr>
              <a:t> </a:t>
            </a:r>
            <a:r>
              <a:rPr lang="en-US" sz="1800" dirty="0" smtClean="0">
                <a:latin typeface="Calibri" panose="020F0502020204030204" pitchFamily="34" charset="0"/>
              </a:rPr>
              <a:t>include</a:t>
            </a:r>
            <a:r>
              <a:rPr lang="en-US" sz="1800" b="0" dirty="0" smtClean="0">
                <a:latin typeface="Calibri" panose="020F0502020204030204" pitchFamily="34" charset="0"/>
              </a:rPr>
              <a:t> </a:t>
            </a:r>
            <a:r>
              <a:rPr lang="en-US" sz="1800" b="0" dirty="0">
                <a:latin typeface="Calibri" panose="020F0502020204030204" pitchFamily="34" charset="0"/>
              </a:rPr>
              <a:t>the earlier </a:t>
            </a:r>
            <a:r>
              <a:rPr lang="en-US" sz="1800" b="0" dirty="0" smtClean="0">
                <a:latin typeface="Calibri" panose="020F0502020204030204" pitchFamily="34" charset="0"/>
              </a:rPr>
              <a:t>study/</a:t>
            </a:r>
            <a:r>
              <a:rPr lang="en-US" sz="1800" b="0" dirty="0" err="1" smtClean="0">
                <a:latin typeface="Calibri" panose="020F0502020204030204" pitchFamily="34" charset="0"/>
              </a:rPr>
              <a:t>ies</a:t>
            </a:r>
            <a:r>
              <a:rPr lang="en-US" sz="1800" b="0" dirty="0">
                <a:latin typeface="Calibri" panose="020F0502020204030204" pitchFamily="34" charset="0"/>
              </a:rPr>
              <a:t> </a:t>
            </a:r>
            <a:r>
              <a:rPr lang="en-US" sz="1800" b="0" dirty="0" smtClean="0">
                <a:latin typeface="Calibri" panose="020F0502020204030204" pitchFamily="34" charset="0"/>
              </a:rPr>
              <a:t>(e.g. as an elective course) or you can </a:t>
            </a:r>
            <a:r>
              <a:rPr lang="en-US" sz="1800" b="0" dirty="0">
                <a:latin typeface="Calibri" panose="020F0502020204030204" pitchFamily="34" charset="0"/>
              </a:rPr>
              <a:t>to </a:t>
            </a:r>
            <a:r>
              <a:rPr lang="en-US" sz="1800" dirty="0">
                <a:latin typeface="Calibri" panose="020F0502020204030204" pitchFamily="34" charset="0"/>
              </a:rPr>
              <a:t>replace</a:t>
            </a:r>
            <a:r>
              <a:rPr lang="en-US" sz="1800" b="0" dirty="0">
                <a:latin typeface="Calibri" panose="020F0502020204030204" pitchFamily="34" charset="0"/>
              </a:rPr>
              <a:t> an entire </a:t>
            </a:r>
            <a:r>
              <a:rPr lang="en-US" sz="1800" b="0" dirty="0" smtClean="0">
                <a:latin typeface="Calibri" panose="020F0502020204030204" pitchFamily="34" charset="0"/>
              </a:rPr>
              <a:t>course into the entity. </a:t>
            </a:r>
            <a:endParaRPr lang="fi-FI" sz="1800" b="0" dirty="0" smtClean="0">
              <a:latin typeface="Calibri" panose="020F0502020204030204" pitchFamily="34" charset="0"/>
            </a:endParaRPr>
          </a:p>
          <a:p>
            <a:pPr marL="526500" indent="-285739">
              <a:buFont typeface="Arial" panose="020B0604020202020204" pitchFamily="34" charset="0"/>
              <a:buChar char="•"/>
            </a:pPr>
            <a:r>
              <a:rPr lang="fi-FI" sz="1800" b="0" dirty="0" err="1" smtClean="0">
                <a:latin typeface="Calibri" panose="020F0502020204030204" pitchFamily="34" charset="0"/>
              </a:rPr>
              <a:t>Contact</a:t>
            </a:r>
            <a:r>
              <a:rPr lang="fi-FI" sz="1800" b="0" dirty="0" smtClean="0">
                <a:latin typeface="Calibri" panose="020F0502020204030204" pitchFamily="34" charset="0"/>
              </a:rPr>
              <a:t> </a:t>
            </a:r>
            <a:r>
              <a:rPr lang="fi-FI" sz="1800" b="0" dirty="0" err="1" smtClean="0">
                <a:latin typeface="Calibri" panose="020F0502020204030204" pitchFamily="34" charset="0"/>
              </a:rPr>
              <a:t>teachers</a:t>
            </a:r>
            <a:endParaRPr lang="fi-FI" sz="1800" b="0" dirty="0">
              <a:latin typeface="Calibri" panose="020F0502020204030204" pitchFamily="34" charset="0"/>
            </a:endParaRPr>
          </a:p>
          <a:p>
            <a:pPr marL="526500" indent="-285739">
              <a:buFont typeface="Arial" panose="020B0604020202020204" pitchFamily="34" charset="0"/>
              <a:buChar char="•"/>
            </a:pPr>
            <a:r>
              <a:rPr lang="fi-FI" sz="1800" b="0" dirty="0" smtClean="0">
                <a:latin typeface="Calibri" panose="020F0502020204030204" pitchFamily="34" charset="0"/>
              </a:rPr>
              <a:t>At </a:t>
            </a:r>
            <a:r>
              <a:rPr lang="fi-FI" sz="1800" b="0" dirty="0" err="1" smtClean="0">
                <a:latin typeface="Calibri" panose="020F0502020204030204" pitchFamily="34" charset="0"/>
              </a:rPr>
              <a:t>least</a:t>
            </a:r>
            <a:r>
              <a:rPr lang="fi-FI" sz="1800" b="0" dirty="0" smtClean="0">
                <a:latin typeface="Calibri" panose="020F0502020204030204" pitchFamily="34" charset="0"/>
              </a:rPr>
              <a:t> 10 </a:t>
            </a:r>
            <a:r>
              <a:rPr lang="fi-FI" sz="1800" b="0" dirty="0" err="1" smtClean="0">
                <a:latin typeface="Calibri" panose="020F0502020204030204" pitchFamily="34" charset="0"/>
              </a:rPr>
              <a:t>cr</a:t>
            </a:r>
            <a:r>
              <a:rPr lang="fi-FI" sz="1800" b="0" dirty="0" smtClean="0">
                <a:latin typeface="Calibri" panose="020F0502020204030204" pitchFamily="34" charset="0"/>
              </a:rPr>
              <a:t> of </a:t>
            </a:r>
            <a:r>
              <a:rPr lang="fi-FI" sz="1800" b="0" dirty="0" err="1" smtClean="0">
                <a:latin typeface="Calibri" panose="020F0502020204030204" pitchFamily="34" charset="0"/>
              </a:rPr>
              <a:t>the</a:t>
            </a:r>
            <a:r>
              <a:rPr lang="fi-FI" sz="1800" b="0" dirty="0" smtClean="0">
                <a:latin typeface="Calibri" panose="020F0502020204030204" pitchFamily="34" charset="0"/>
              </a:rPr>
              <a:t> </a:t>
            </a:r>
            <a:r>
              <a:rPr lang="fi-FI" sz="1800" b="0" dirty="0" err="1" smtClean="0">
                <a:latin typeface="Calibri" panose="020F0502020204030204" pitchFamily="34" charset="0"/>
              </a:rPr>
              <a:t>pedagogical</a:t>
            </a:r>
            <a:r>
              <a:rPr lang="fi-FI" sz="1800" b="0" dirty="0" smtClean="0">
                <a:latin typeface="Calibri" panose="020F0502020204030204" pitchFamily="34" charset="0"/>
              </a:rPr>
              <a:t> </a:t>
            </a:r>
            <a:r>
              <a:rPr lang="fi-FI" sz="1800" b="0" dirty="0" err="1" smtClean="0">
                <a:latin typeface="Calibri" panose="020F0502020204030204" pitchFamily="34" charset="0"/>
              </a:rPr>
              <a:t>studies</a:t>
            </a:r>
            <a:r>
              <a:rPr lang="fi-FI" sz="1800" b="0" dirty="0" smtClean="0">
                <a:latin typeface="Calibri" panose="020F0502020204030204" pitchFamily="34" charset="0"/>
              </a:rPr>
              <a:t> (25 </a:t>
            </a:r>
            <a:r>
              <a:rPr lang="fi-FI" sz="1800" b="0" dirty="0" err="1" smtClean="0">
                <a:latin typeface="Calibri" panose="020F0502020204030204" pitchFamily="34" charset="0"/>
              </a:rPr>
              <a:t>cr</a:t>
            </a:r>
            <a:r>
              <a:rPr lang="fi-FI" sz="1800" b="0" dirty="0" smtClean="0">
                <a:latin typeface="Calibri" panose="020F0502020204030204" pitchFamily="34" charset="0"/>
              </a:rPr>
              <a:t>) </a:t>
            </a:r>
            <a:r>
              <a:rPr lang="fi-FI" sz="1800" b="0" dirty="0" err="1" smtClean="0">
                <a:latin typeface="Calibri" panose="020F0502020204030204" pitchFamily="34" charset="0"/>
              </a:rPr>
              <a:t>should</a:t>
            </a:r>
            <a:r>
              <a:rPr lang="fi-FI" sz="1800" b="0" dirty="0" smtClean="0">
                <a:latin typeface="Calibri" panose="020F0502020204030204" pitchFamily="34" charset="0"/>
              </a:rPr>
              <a:t> </a:t>
            </a:r>
            <a:r>
              <a:rPr lang="fi-FI" sz="1800" b="0" dirty="0" err="1" smtClean="0">
                <a:latin typeface="Calibri" panose="020F0502020204030204" pitchFamily="34" charset="0"/>
              </a:rPr>
              <a:t>be</a:t>
            </a:r>
            <a:r>
              <a:rPr lang="fi-FI" sz="1800" b="0" dirty="0" smtClean="0">
                <a:latin typeface="Calibri" panose="020F0502020204030204" pitchFamily="34" charset="0"/>
              </a:rPr>
              <a:t> </a:t>
            </a:r>
            <a:r>
              <a:rPr lang="fi-FI" sz="1800" b="0" dirty="0" err="1" smtClean="0">
                <a:latin typeface="Calibri" panose="020F0502020204030204" pitchFamily="34" charset="0"/>
              </a:rPr>
              <a:t>completed</a:t>
            </a:r>
            <a:r>
              <a:rPr lang="fi-FI" sz="1800" b="0" dirty="0" smtClean="0">
                <a:latin typeface="Calibri" panose="020F0502020204030204" pitchFamily="34" charset="0"/>
              </a:rPr>
              <a:t> at Aalto University.</a:t>
            </a:r>
          </a:p>
          <a:p>
            <a:endParaRPr lang="fi-FI" sz="1800" b="0" dirty="0"/>
          </a:p>
        </p:txBody>
      </p:sp>
      <p:sp>
        <p:nvSpPr>
          <p:cNvPr id="4" name="Date Placeholder 3"/>
          <p:cNvSpPr>
            <a:spLocks noGrp="1"/>
          </p:cNvSpPr>
          <p:nvPr>
            <p:ph type="dt" sz="half" idx="15"/>
          </p:nvPr>
        </p:nvSpPr>
        <p:spPr/>
        <p:txBody>
          <a:bodyPr/>
          <a:lstStyle/>
          <a:p>
            <a:pPr>
              <a:defRPr/>
            </a:pPr>
            <a:endParaRPr lang="fi-FI" dirty="0">
              <a:solidFill>
                <a:prstClr val="black">
                  <a:tint val="75000"/>
                </a:prstClr>
              </a:solidFill>
            </a:endParaRP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solidFill>
                  <a:prstClr val="black">
                    <a:tint val="75000"/>
                  </a:prstClr>
                </a:solidFill>
              </a:rPr>
              <a:pPr>
                <a:defRPr/>
              </a:pPr>
              <a:t>6</a:t>
            </a:fld>
            <a:endParaRPr lang="fi-FI">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979795"/>
            <a:ext cx="3645135" cy="4392488"/>
          </a:xfrm>
          <a:prstGeom prst="rect">
            <a:avLst/>
          </a:prstGeom>
        </p:spPr>
      </p:pic>
    </p:spTree>
    <p:extLst>
      <p:ext uri="{BB962C8B-B14F-4D97-AF65-F5344CB8AC3E}">
        <p14:creationId xmlns:p14="http://schemas.microsoft.com/office/powerpoint/2010/main" val="2920558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After Aalto </a:t>
            </a:r>
            <a:r>
              <a:rPr lang="en-US" b="0" dirty="0" smtClean="0"/>
              <a:t>University (25 </a:t>
            </a:r>
            <a:r>
              <a:rPr lang="en-US" b="0" dirty="0" err="1" smtClean="0"/>
              <a:t>cr</a:t>
            </a:r>
            <a:r>
              <a:rPr lang="en-US" b="0" dirty="0" smtClean="0"/>
              <a:t>) </a:t>
            </a:r>
            <a:r>
              <a:rPr lang="en-US" b="0" dirty="0"/>
              <a:t>entity you</a:t>
            </a:r>
            <a:br>
              <a:rPr lang="en-US" b="0" dirty="0"/>
            </a:br>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7.3.2018</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7</a:t>
            </a:fld>
            <a:endParaRPr lang="fi-FI"/>
          </a:p>
        </p:txBody>
      </p:sp>
      <p:sp>
        <p:nvSpPr>
          <p:cNvPr id="6" name="Content Placeholder 3"/>
          <p:cNvSpPr txBox="1">
            <a:spLocks/>
          </p:cNvSpPr>
          <p:nvPr/>
        </p:nvSpPr>
        <p:spPr>
          <a:xfrm>
            <a:off x="500780" y="1057300"/>
            <a:ext cx="8271369" cy="3831557"/>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1600" b="0" dirty="0" smtClean="0">
                <a:solidFill>
                  <a:srgbClr val="005EB8"/>
                </a:solidFill>
                <a:latin typeface="Calibri" panose="020F0502020204030204" pitchFamily="34" charset="0"/>
              </a:rPr>
              <a:t>have </a:t>
            </a:r>
            <a:r>
              <a:rPr lang="en-US" sz="1600" b="0" dirty="0">
                <a:solidFill>
                  <a:srgbClr val="005EB8"/>
                </a:solidFill>
                <a:latin typeface="Calibri" panose="020F0502020204030204" pitchFamily="34" charset="0"/>
              </a:rPr>
              <a:t>acquainted yourself with different types of teaching and learning approaches and have formed your own approach to teaching and learning</a:t>
            </a:r>
            <a:r>
              <a:rPr lang="en-US" sz="1600" b="0" dirty="0" smtClean="0">
                <a:latin typeface="Calibri" panose="020F0502020204030204" pitchFamily="34" charset="0"/>
              </a:rPr>
              <a:t>.</a:t>
            </a:r>
          </a:p>
          <a:p>
            <a:pPr marL="342900" indent="-342900">
              <a:buFont typeface="Arial" panose="020B0604020202020204" pitchFamily="34" charset="0"/>
              <a:buChar char="•"/>
            </a:pPr>
            <a:r>
              <a:rPr lang="en-US" sz="1600" b="0" dirty="0" smtClean="0">
                <a:solidFill>
                  <a:srgbClr val="005EB8"/>
                </a:solidFill>
                <a:latin typeface="Calibri" panose="020F0502020204030204" pitchFamily="34" charset="0"/>
              </a:rPr>
              <a:t>are </a:t>
            </a:r>
            <a:r>
              <a:rPr lang="en-US" sz="1600" b="0" dirty="0">
                <a:solidFill>
                  <a:srgbClr val="005EB8"/>
                </a:solidFill>
                <a:latin typeface="Calibri" panose="020F0502020204030204" pitchFamily="34" charset="0"/>
              </a:rPr>
              <a:t>familiar with different teaching methods and know how to apply them in your teaching</a:t>
            </a:r>
            <a:r>
              <a:rPr lang="en-US" sz="1600" b="0" dirty="0" smtClean="0">
                <a:latin typeface="Calibri" panose="020F0502020204030204" pitchFamily="34" charset="0"/>
              </a:rPr>
              <a:t>.</a:t>
            </a:r>
          </a:p>
          <a:p>
            <a:pPr marL="342900" indent="-342900">
              <a:buFont typeface="Arial" panose="020B0604020202020204" pitchFamily="34" charset="0"/>
              <a:buChar char="•"/>
            </a:pPr>
            <a:r>
              <a:rPr lang="en-US" sz="1600" b="0" dirty="0" smtClean="0">
                <a:latin typeface="Calibri" panose="020F0502020204030204" pitchFamily="34" charset="0"/>
              </a:rPr>
              <a:t>are </a:t>
            </a:r>
            <a:r>
              <a:rPr lang="en-US" sz="1600" b="0" dirty="0">
                <a:latin typeface="Calibri" panose="020F0502020204030204" pitchFamily="34" charset="0"/>
              </a:rPr>
              <a:t>familiar with different phases of course design and you can evaluate their meaning in educational </a:t>
            </a:r>
            <a:r>
              <a:rPr lang="en-US" sz="1600" b="0" dirty="0" smtClean="0">
                <a:latin typeface="Calibri" panose="020F0502020204030204" pitchFamily="34" charset="0"/>
              </a:rPr>
              <a:t>development.</a:t>
            </a:r>
          </a:p>
          <a:p>
            <a:pPr marL="342900" indent="-342900">
              <a:buFont typeface="Arial" panose="020B0604020202020204" pitchFamily="34" charset="0"/>
              <a:buChar char="•"/>
            </a:pPr>
            <a:r>
              <a:rPr lang="en-US" sz="1600" b="0" dirty="0" smtClean="0">
                <a:latin typeface="Calibri" panose="020F0502020204030204" pitchFamily="34" charset="0"/>
              </a:rPr>
              <a:t>have </a:t>
            </a:r>
            <a:r>
              <a:rPr lang="en-US" sz="1600" b="0" dirty="0">
                <a:latin typeface="Calibri" panose="020F0502020204030204" pitchFamily="34" charset="0"/>
              </a:rPr>
              <a:t>developed your expertise in supervising students and you are able to activate students in their learning </a:t>
            </a:r>
            <a:r>
              <a:rPr lang="en-US" sz="1600" b="0" dirty="0" smtClean="0">
                <a:latin typeface="Calibri" panose="020F0502020204030204" pitchFamily="34" charset="0"/>
              </a:rPr>
              <a:t>processes.</a:t>
            </a:r>
          </a:p>
          <a:p>
            <a:pPr marL="342900" indent="-342900">
              <a:buFont typeface="Arial" panose="020B0604020202020204" pitchFamily="34" charset="0"/>
              <a:buChar char="•"/>
            </a:pPr>
            <a:r>
              <a:rPr lang="en-US" sz="1600" b="0" dirty="0" smtClean="0">
                <a:latin typeface="Calibri" panose="020F0502020204030204" pitchFamily="34" charset="0"/>
              </a:rPr>
              <a:t>are </a:t>
            </a:r>
            <a:r>
              <a:rPr lang="en-US" sz="1600" b="0" dirty="0">
                <a:latin typeface="Calibri" panose="020F0502020204030204" pitchFamily="34" charset="0"/>
              </a:rPr>
              <a:t>familiar with information and communication technology in teaching, also from the learner's </a:t>
            </a:r>
            <a:r>
              <a:rPr lang="en-US" sz="1600" b="0" dirty="0" smtClean="0">
                <a:latin typeface="Calibri" panose="020F0502020204030204" pitchFamily="34" charset="0"/>
              </a:rPr>
              <a:t>perspective.</a:t>
            </a:r>
          </a:p>
          <a:p>
            <a:pPr marL="342900" indent="-342900">
              <a:buFont typeface="Arial" panose="020B0604020202020204" pitchFamily="34" charset="0"/>
              <a:buChar char="•"/>
            </a:pPr>
            <a:r>
              <a:rPr lang="en-US" sz="1600" b="0" dirty="0" smtClean="0">
                <a:solidFill>
                  <a:srgbClr val="005EB8"/>
                </a:solidFill>
                <a:latin typeface="Calibri" panose="020F0502020204030204" pitchFamily="34" charset="0"/>
              </a:rPr>
              <a:t>are </a:t>
            </a:r>
            <a:r>
              <a:rPr lang="en-US" sz="1600" b="0" dirty="0">
                <a:solidFill>
                  <a:srgbClr val="005EB8"/>
                </a:solidFill>
                <a:latin typeface="Calibri" panose="020F0502020204030204" pitchFamily="34" charset="0"/>
              </a:rPr>
              <a:t>familiar with the teaching and teachers in different disciplines of Aalto </a:t>
            </a:r>
            <a:r>
              <a:rPr lang="en-US" sz="1600" b="0" dirty="0" smtClean="0">
                <a:solidFill>
                  <a:srgbClr val="005EB8"/>
                </a:solidFill>
                <a:latin typeface="Calibri" panose="020F0502020204030204" pitchFamily="34" charset="0"/>
              </a:rPr>
              <a:t>University.</a:t>
            </a:r>
          </a:p>
          <a:p>
            <a:pPr marL="342900" indent="-342900">
              <a:buFont typeface="Arial" panose="020B0604020202020204" pitchFamily="34" charset="0"/>
              <a:buChar char="•"/>
            </a:pPr>
            <a:r>
              <a:rPr lang="en-US" sz="1600" b="0" dirty="0" smtClean="0">
                <a:solidFill>
                  <a:srgbClr val="005EB8"/>
                </a:solidFill>
                <a:latin typeface="Calibri" panose="020F0502020204030204" pitchFamily="34" charset="0"/>
              </a:rPr>
              <a:t>recognize </a:t>
            </a:r>
            <a:r>
              <a:rPr lang="en-US" sz="1600" b="0" dirty="0">
                <a:solidFill>
                  <a:srgbClr val="005EB8"/>
                </a:solidFill>
                <a:latin typeface="Calibri" panose="020F0502020204030204" pitchFamily="34" charset="0"/>
              </a:rPr>
              <a:t>your own strengths and development needs as a </a:t>
            </a:r>
            <a:r>
              <a:rPr lang="en-US" sz="1600" b="0" dirty="0" smtClean="0">
                <a:solidFill>
                  <a:srgbClr val="005EB8"/>
                </a:solidFill>
                <a:latin typeface="Calibri" panose="020F0502020204030204" pitchFamily="34" charset="0"/>
              </a:rPr>
              <a:t>teacher.</a:t>
            </a:r>
          </a:p>
          <a:p>
            <a:pPr marL="342900" indent="-342900">
              <a:buFont typeface="Arial" panose="020B0604020202020204" pitchFamily="34" charset="0"/>
              <a:buChar char="•"/>
            </a:pPr>
            <a:r>
              <a:rPr lang="en-US" sz="1600" b="0" dirty="0" smtClean="0">
                <a:latin typeface="Calibri" panose="020F0502020204030204" pitchFamily="34" charset="0"/>
              </a:rPr>
              <a:t>have </a:t>
            </a:r>
            <a:r>
              <a:rPr lang="en-US" sz="1600" b="0" dirty="0">
                <a:latin typeface="Calibri" panose="020F0502020204030204" pitchFamily="34" charset="0"/>
              </a:rPr>
              <a:t>completed a guided teaching practice.</a:t>
            </a:r>
          </a:p>
          <a:p>
            <a:pPr marL="342900" indent="-342900">
              <a:buFont typeface="Arial" panose="020B0604020202020204" pitchFamily="34" charset="0"/>
              <a:buChar char="•"/>
            </a:pPr>
            <a:endParaRPr lang="en-US" sz="1600" b="0" dirty="0">
              <a:latin typeface="Calibri" panose="020F0502020204030204" pitchFamily="34" charset="0"/>
            </a:endParaRPr>
          </a:p>
          <a:p>
            <a:endParaRPr lang="en-US" sz="1600" b="0" dirty="0" smtClean="0">
              <a:latin typeface="Calibri" panose="020F0502020204030204" pitchFamily="34" charset="0"/>
            </a:endParaRPr>
          </a:p>
          <a:p>
            <a:endParaRPr lang="fi-FI" sz="1600" dirty="0"/>
          </a:p>
        </p:txBody>
      </p:sp>
    </p:spTree>
    <p:extLst>
      <p:ext uri="{BB962C8B-B14F-4D97-AF65-F5344CB8AC3E}">
        <p14:creationId xmlns:p14="http://schemas.microsoft.com/office/powerpoint/2010/main" val="4065162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716015" y="265212"/>
            <a:ext cx="4175697" cy="432048"/>
          </a:xfrm>
        </p:spPr>
        <p:txBody>
          <a:bodyPr/>
          <a:lstStyle/>
          <a:p>
            <a:r>
              <a:rPr lang="en-US" sz="1600" b="0" dirty="0" smtClean="0">
                <a:solidFill>
                  <a:schemeClr val="tx1"/>
                </a:solidFill>
              </a:rPr>
              <a:t>:</a:t>
            </a:r>
            <a:br>
              <a:rPr lang="en-US" sz="1600" b="0" dirty="0" smtClean="0">
                <a:solidFill>
                  <a:schemeClr val="tx1"/>
                </a:solidFill>
              </a:rPr>
            </a:br>
            <a:endParaRPr lang="fi-FI" sz="1600" b="0" dirty="0">
              <a:solidFill>
                <a:schemeClr val="tx1"/>
              </a:solidFill>
            </a:endParaRPr>
          </a:p>
        </p:txBody>
      </p:sp>
      <p:sp>
        <p:nvSpPr>
          <p:cNvPr id="2" name="Slide Number Placeholder 1"/>
          <p:cNvSpPr>
            <a:spLocks noGrp="1"/>
          </p:cNvSpPr>
          <p:nvPr>
            <p:ph type="sldNum" sz="quarter" idx="17"/>
          </p:nvPr>
        </p:nvSpPr>
        <p:spPr/>
        <p:txBody>
          <a:bodyPr/>
          <a:lstStyle/>
          <a:p>
            <a:pPr>
              <a:defRPr/>
            </a:pPr>
            <a:fld id="{49EFD4B7-1CC6-864B-A72A-C978B70BBA9B}" type="slidenum">
              <a:rPr lang="fi-FI" smtClean="0"/>
              <a:pPr>
                <a:defRPr/>
              </a:pPr>
              <a:t>8</a:t>
            </a:fld>
            <a:endParaRPr lang="fi-FI"/>
          </a:p>
        </p:txBody>
      </p:sp>
      <p:sp>
        <p:nvSpPr>
          <p:cNvPr id="5" name="Content Placeholder 3"/>
          <p:cNvSpPr txBox="1">
            <a:spLocks/>
          </p:cNvSpPr>
          <p:nvPr/>
        </p:nvSpPr>
        <p:spPr>
          <a:xfrm>
            <a:off x="356799" y="697260"/>
            <a:ext cx="4678645" cy="4166324"/>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400"/>
              </a:spcAft>
            </a:pPr>
            <a:r>
              <a:rPr lang="en-US" sz="1500" b="0" dirty="0" smtClean="0">
                <a:latin typeface="Calibri" panose="020F0502020204030204" pitchFamily="34" charset="0"/>
              </a:rPr>
              <a:t>After the course, you</a:t>
            </a:r>
          </a:p>
          <a:p>
            <a:pPr marL="342900" indent="-342900">
              <a:spcAft>
                <a:spcPts val="400"/>
              </a:spcAft>
              <a:buFont typeface="Arial" panose="020B0604020202020204" pitchFamily="34" charset="0"/>
              <a:buChar char="•"/>
            </a:pPr>
            <a:r>
              <a:rPr lang="en-US" sz="1500" b="0" dirty="0" smtClean="0">
                <a:latin typeface="Calibri" panose="020F0502020204030204" pitchFamily="34" charset="0"/>
              </a:rPr>
              <a:t>are able to identify, define and evaluate </a:t>
            </a:r>
            <a:r>
              <a:rPr lang="en-US" sz="1500" dirty="0" smtClean="0">
                <a:latin typeface="Calibri" panose="020F0502020204030204" pitchFamily="34" charset="0"/>
              </a:rPr>
              <a:t>factors that affect your teaching</a:t>
            </a:r>
          </a:p>
          <a:p>
            <a:pPr marL="342900" indent="-342900">
              <a:spcAft>
                <a:spcPts val="400"/>
              </a:spcAft>
              <a:buFont typeface="Arial" panose="020B0604020202020204" pitchFamily="34" charset="0"/>
              <a:buChar char="•"/>
            </a:pPr>
            <a:r>
              <a:rPr lang="en-US" sz="1500" b="0" dirty="0" smtClean="0">
                <a:latin typeface="Calibri" panose="020F0502020204030204" pitchFamily="34" charset="0"/>
              </a:rPr>
              <a:t>are able to recognize different </a:t>
            </a:r>
            <a:r>
              <a:rPr lang="en-US" sz="1500" dirty="0" smtClean="0">
                <a:latin typeface="Calibri" panose="020F0502020204030204" pitchFamily="34" charset="0"/>
              </a:rPr>
              <a:t>theories of learning </a:t>
            </a:r>
            <a:r>
              <a:rPr lang="en-US" sz="1500" b="0" dirty="0" smtClean="0">
                <a:latin typeface="Calibri" panose="020F0502020204030204" pitchFamily="34" charset="0"/>
              </a:rPr>
              <a:t>and you have become aware </a:t>
            </a:r>
            <a:r>
              <a:rPr lang="en-US" sz="1500" dirty="0" smtClean="0">
                <a:latin typeface="Calibri" panose="020F0502020204030204" pitchFamily="34" charset="0"/>
              </a:rPr>
              <a:t>of how they influence teaching</a:t>
            </a:r>
          </a:p>
          <a:p>
            <a:pPr marL="342900" indent="-342900">
              <a:spcAft>
                <a:spcPts val="400"/>
              </a:spcAft>
              <a:buFont typeface="Arial" panose="020B0604020202020204" pitchFamily="34" charset="0"/>
              <a:buChar char="•"/>
            </a:pPr>
            <a:r>
              <a:rPr lang="en-US" sz="1500" b="0" dirty="0" smtClean="0">
                <a:latin typeface="Calibri" panose="020F0502020204030204" pitchFamily="34" charset="0"/>
              </a:rPr>
              <a:t>have formed your own approach to teaching and learning/ </a:t>
            </a:r>
            <a:r>
              <a:rPr lang="en-US" sz="1500" dirty="0" smtClean="0">
                <a:latin typeface="Calibri" panose="020F0502020204030204" pitchFamily="34" charset="0"/>
              </a:rPr>
              <a:t>teaching philosophy </a:t>
            </a:r>
            <a:r>
              <a:rPr lang="en-US" sz="1500" b="0" dirty="0" smtClean="0">
                <a:latin typeface="Calibri" panose="020F0502020204030204" pitchFamily="34" charset="0"/>
              </a:rPr>
              <a:t>and you have knowledge on how to develop your </a:t>
            </a:r>
            <a:r>
              <a:rPr lang="en-US" sz="1500" b="0" dirty="0" err="1" smtClean="0">
                <a:latin typeface="Calibri" panose="020F0502020204030204" pitchFamily="34" charset="0"/>
              </a:rPr>
              <a:t>teachership</a:t>
            </a:r>
            <a:r>
              <a:rPr lang="en-US" sz="1500" b="0" dirty="0" smtClean="0">
                <a:latin typeface="Calibri" panose="020F0502020204030204" pitchFamily="34" charset="0"/>
              </a:rPr>
              <a:t> and teaching </a:t>
            </a:r>
          </a:p>
          <a:p>
            <a:pPr marL="342900" indent="-342900">
              <a:spcAft>
                <a:spcPts val="400"/>
              </a:spcAft>
              <a:buFont typeface="Arial" panose="020B0604020202020204" pitchFamily="34" charset="0"/>
              <a:buChar char="•"/>
            </a:pPr>
            <a:r>
              <a:rPr lang="fi-FI" sz="1500" b="0" dirty="0" err="1" smtClean="0">
                <a:latin typeface="Calibri" panose="020F0502020204030204" pitchFamily="34" charset="0"/>
              </a:rPr>
              <a:t>you</a:t>
            </a:r>
            <a:r>
              <a:rPr lang="fi-FI" sz="1500" b="0" dirty="0" smtClean="0">
                <a:latin typeface="Calibri" panose="020F0502020204030204" pitchFamily="34" charset="0"/>
              </a:rPr>
              <a:t> </a:t>
            </a:r>
            <a:r>
              <a:rPr lang="fi-FI" sz="1500" b="0" dirty="0" err="1" smtClean="0">
                <a:latin typeface="Calibri" panose="020F0502020204030204" pitchFamily="34" charset="0"/>
              </a:rPr>
              <a:t>recognize</a:t>
            </a:r>
            <a:r>
              <a:rPr lang="fi-FI" sz="1500" b="0" dirty="0" smtClean="0">
                <a:latin typeface="Calibri" panose="020F0502020204030204" pitchFamily="34" charset="0"/>
              </a:rPr>
              <a:t> </a:t>
            </a:r>
            <a:r>
              <a:rPr lang="fi-FI" sz="1500" b="0" dirty="0" err="1" smtClean="0">
                <a:latin typeface="Calibri" panose="020F0502020204030204" pitchFamily="34" charset="0"/>
              </a:rPr>
              <a:t>factors</a:t>
            </a:r>
            <a:r>
              <a:rPr lang="fi-FI" sz="1500" b="0" dirty="0" smtClean="0">
                <a:latin typeface="Calibri" panose="020F0502020204030204" pitchFamily="34" charset="0"/>
              </a:rPr>
              <a:t>, </a:t>
            </a:r>
            <a:r>
              <a:rPr lang="fi-FI" sz="1500" b="0" dirty="0" err="1" smtClean="0">
                <a:latin typeface="Calibri" panose="020F0502020204030204" pitchFamily="34" charset="0"/>
              </a:rPr>
              <a:t>which</a:t>
            </a:r>
            <a:r>
              <a:rPr lang="fi-FI" sz="1500" b="0" dirty="0" smtClean="0">
                <a:latin typeface="Calibri" panose="020F0502020204030204" pitchFamily="34" charset="0"/>
              </a:rPr>
              <a:t> </a:t>
            </a:r>
            <a:r>
              <a:rPr lang="fi-FI" sz="1500" b="0" dirty="0" err="1" smtClean="0">
                <a:latin typeface="Calibri" panose="020F0502020204030204" pitchFamily="34" charset="0"/>
              </a:rPr>
              <a:t>affect</a:t>
            </a:r>
            <a:r>
              <a:rPr lang="fi-FI" sz="1500" b="0" dirty="0" smtClean="0">
                <a:latin typeface="Calibri" panose="020F0502020204030204" pitchFamily="34" charset="0"/>
              </a:rPr>
              <a:t> to </a:t>
            </a:r>
            <a:r>
              <a:rPr lang="fi-FI" sz="1500" dirty="0" err="1" smtClean="0">
                <a:latin typeface="Calibri" panose="020F0502020204030204" pitchFamily="34" charset="0"/>
              </a:rPr>
              <a:t>the</a:t>
            </a:r>
            <a:r>
              <a:rPr lang="fi-FI" sz="1500" dirty="0" smtClean="0">
                <a:latin typeface="Calibri" panose="020F0502020204030204" pitchFamily="34" charset="0"/>
              </a:rPr>
              <a:t> </a:t>
            </a:r>
            <a:r>
              <a:rPr lang="fi-FI" sz="1500" dirty="0" err="1" smtClean="0">
                <a:latin typeface="Calibri" panose="020F0502020204030204" pitchFamily="34" charset="0"/>
              </a:rPr>
              <a:t>quality</a:t>
            </a:r>
            <a:r>
              <a:rPr lang="fi-FI" sz="1500" dirty="0" smtClean="0">
                <a:latin typeface="Calibri" panose="020F0502020204030204" pitchFamily="34" charset="0"/>
              </a:rPr>
              <a:t> of </a:t>
            </a:r>
            <a:r>
              <a:rPr lang="fi-FI" sz="1500" dirty="0" err="1" smtClean="0">
                <a:latin typeface="Calibri" panose="020F0502020204030204" pitchFamily="34" charset="0"/>
              </a:rPr>
              <a:t>teaching</a:t>
            </a:r>
            <a:endParaRPr lang="en-US" sz="1500" dirty="0" smtClean="0">
              <a:latin typeface="Calibri" panose="020F0502020204030204" pitchFamily="34" charset="0"/>
            </a:endParaRPr>
          </a:p>
          <a:p>
            <a:pPr marL="342900" indent="-342900">
              <a:spcAft>
                <a:spcPts val="400"/>
              </a:spcAft>
              <a:buFont typeface="Arial" panose="020B0604020202020204" pitchFamily="34" charset="0"/>
              <a:buChar char="•"/>
            </a:pPr>
            <a:r>
              <a:rPr lang="en-US" sz="1500" b="0" dirty="0" smtClean="0">
                <a:latin typeface="Calibri" panose="020F0502020204030204" pitchFamily="34" charset="0"/>
              </a:rPr>
              <a:t>are able to understand </a:t>
            </a:r>
            <a:r>
              <a:rPr lang="en-US" sz="1500" dirty="0" smtClean="0">
                <a:latin typeface="Calibri" panose="020F0502020204030204" pitchFamily="34" charset="0"/>
              </a:rPr>
              <a:t>your teaching in a wider context</a:t>
            </a:r>
            <a:r>
              <a:rPr lang="en-US" sz="1500" b="0" dirty="0" smtClean="0">
                <a:latin typeface="Calibri" panose="020F0502020204030204" pitchFamily="34" charset="0"/>
              </a:rPr>
              <a:t> and envisage the expertise provided by your own field of teaching and the future prospects of the field. </a:t>
            </a:r>
          </a:p>
          <a:p>
            <a:endParaRPr lang="fi-FI" sz="16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522792"/>
            <a:ext cx="3956213" cy="3191279"/>
          </a:xfrm>
          <a:prstGeom prst="rect">
            <a:avLst/>
          </a:prstGeom>
        </p:spPr>
      </p:pic>
      <p:sp>
        <p:nvSpPr>
          <p:cNvPr id="11" name="Rectangle 10"/>
          <p:cNvSpPr/>
          <p:nvPr/>
        </p:nvSpPr>
        <p:spPr>
          <a:xfrm>
            <a:off x="6528015" y="4863584"/>
            <a:ext cx="2334550" cy="307777"/>
          </a:xfrm>
          <a:prstGeom prst="rect">
            <a:avLst/>
          </a:prstGeom>
        </p:spPr>
        <p:txBody>
          <a:bodyPr wrap="none">
            <a:spAutoFit/>
          </a:bodyPr>
          <a:lstStyle/>
          <a:p>
            <a:r>
              <a:rPr lang="fi-FI" sz="1400" dirty="0" smtClean="0">
                <a:latin typeface="Calibri" panose="020F0502020204030204" pitchFamily="34" charset="0"/>
              </a:rPr>
              <a:t>Photo: </a:t>
            </a:r>
            <a:r>
              <a:rPr lang="fi-FI" sz="1400" dirty="0">
                <a:latin typeface="Calibri" panose="020F0502020204030204" pitchFamily="34" charset="0"/>
              </a:rPr>
              <a:t>Maire Syrjäkari, 2014  </a:t>
            </a:r>
            <a:endParaRPr lang="en-US" sz="1400" dirty="0">
              <a:latin typeface="Calibri" panose="020F0502020204030204" pitchFamily="34" charset="0"/>
            </a:endParaRPr>
          </a:p>
        </p:txBody>
      </p:sp>
      <p:sp>
        <p:nvSpPr>
          <p:cNvPr id="12" name="Title 2"/>
          <p:cNvSpPr txBox="1">
            <a:spLocks/>
          </p:cNvSpPr>
          <p:nvPr/>
        </p:nvSpPr>
        <p:spPr>
          <a:xfrm>
            <a:off x="359381" y="179159"/>
            <a:ext cx="8496567" cy="518101"/>
          </a:xfrm>
          <a:prstGeom prst="rect">
            <a:avLst/>
          </a:prstGeom>
        </p:spPr>
        <p:txBody>
          <a:bodyPr lIns="0" tIns="0" rIns="0" bIns="0" anchor="t" anchorCtr="0">
            <a:noAutofit/>
          </a:bodyPr>
          <a:lstStyle>
            <a:lvl1pPr algn="l" defTabSz="457200" rtl="0" eaLnBrk="1" fontAlgn="base" hangingPunct="1">
              <a:lnSpc>
                <a:spcPct val="85000"/>
              </a:lnSpc>
              <a:spcBef>
                <a:spcPct val="0"/>
              </a:spcBef>
              <a:spcAft>
                <a:spcPct val="0"/>
              </a:spcAft>
              <a:defRPr sz="3600" b="1" kern="1200" spc="-100">
                <a:solidFill>
                  <a:srgbClr val="0065BD"/>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r>
              <a:rPr lang="fi-FI" sz="2800" b="0" dirty="0" smtClean="0"/>
              <a:t>Learning </a:t>
            </a:r>
            <a:r>
              <a:rPr lang="fi-FI" sz="2800" b="0" dirty="0" err="1" smtClean="0"/>
              <a:t>outcomes</a:t>
            </a:r>
            <a:r>
              <a:rPr lang="fi-FI" sz="2800" b="0" dirty="0" smtClean="0"/>
              <a:t> for </a:t>
            </a:r>
            <a:r>
              <a:rPr lang="fi-FI" sz="2800" b="0" dirty="0" err="1" smtClean="0"/>
              <a:t>the</a:t>
            </a:r>
            <a:r>
              <a:rPr lang="fi-FI" sz="2800" b="0" dirty="0" smtClean="0"/>
              <a:t> </a:t>
            </a:r>
            <a:r>
              <a:rPr lang="fi-FI" sz="2800" b="0" dirty="0" err="1" smtClean="0"/>
              <a:t>course</a:t>
            </a:r>
            <a:endParaRPr lang="fi-FI" sz="2800" b="0" dirty="0"/>
          </a:p>
        </p:txBody>
      </p:sp>
    </p:spTree>
    <p:extLst>
      <p:ext uri="{BB962C8B-B14F-4D97-AF65-F5344CB8AC3E}">
        <p14:creationId xmlns:p14="http://schemas.microsoft.com/office/powerpoint/2010/main" val="234554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1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1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1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1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1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1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1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1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045" y="400317"/>
            <a:ext cx="4587912" cy="736600"/>
          </a:xfrm>
        </p:spPr>
        <p:txBody>
          <a:bodyPr/>
          <a:lstStyle/>
          <a:p>
            <a:r>
              <a:rPr lang="fi-FI" sz="2800" b="0" dirty="0">
                <a:latin typeface="Calibri" panose="020F0502020204030204" pitchFamily="34" charset="0"/>
              </a:rPr>
              <a:t>Learning </a:t>
            </a:r>
            <a:r>
              <a:rPr lang="fi-FI" sz="2800" b="0" dirty="0" smtClean="0">
                <a:latin typeface="Calibri" panose="020F0502020204030204" pitchFamily="34" charset="0"/>
              </a:rPr>
              <a:t>outcomes</a:t>
            </a:r>
            <a:br>
              <a:rPr lang="fi-FI" sz="2800" b="0" dirty="0" smtClean="0">
                <a:latin typeface="Calibri" panose="020F0502020204030204" pitchFamily="34" charset="0"/>
              </a:rPr>
            </a:br>
            <a:r>
              <a:rPr lang="fi-FI" sz="2800" b="0" dirty="0" err="1" smtClean="0">
                <a:latin typeface="Calibri" panose="020F0502020204030204" pitchFamily="34" charset="0"/>
              </a:rPr>
              <a:t>After</a:t>
            </a:r>
            <a:r>
              <a:rPr lang="fi-FI" sz="2800" b="0" dirty="0" smtClean="0">
                <a:latin typeface="Calibri" panose="020F0502020204030204" pitchFamily="34" charset="0"/>
              </a:rPr>
              <a:t> </a:t>
            </a:r>
            <a:r>
              <a:rPr lang="fi-FI" sz="2800" b="0" dirty="0">
                <a:latin typeface="Calibri" panose="020F0502020204030204" pitchFamily="34" charset="0"/>
              </a:rPr>
              <a:t>the </a:t>
            </a:r>
            <a:r>
              <a:rPr lang="fi-FI" sz="2800" b="0" dirty="0" err="1">
                <a:latin typeface="Calibri" panose="020F0502020204030204" pitchFamily="34" charset="0"/>
              </a:rPr>
              <a:t>day</a:t>
            </a:r>
            <a:r>
              <a:rPr lang="fi-FI" sz="2800" b="0" dirty="0">
                <a:latin typeface="Calibri" panose="020F0502020204030204" pitchFamily="34" charset="0"/>
              </a:rPr>
              <a:t> </a:t>
            </a:r>
            <a:r>
              <a:rPr lang="fi-FI" sz="2800" b="0" dirty="0" err="1" smtClean="0">
                <a:latin typeface="Calibri" panose="020F0502020204030204" pitchFamily="34" charset="0"/>
              </a:rPr>
              <a:t>you</a:t>
            </a:r>
            <a:endParaRPr lang="en-US" sz="2800" b="0" dirty="0">
              <a:latin typeface="Calibri" panose="020F0502020204030204" pitchFamily="34" charset="0"/>
            </a:endParaRPr>
          </a:p>
        </p:txBody>
      </p:sp>
      <p:sp>
        <p:nvSpPr>
          <p:cNvPr id="3" name="Content Placeholder 2"/>
          <p:cNvSpPr>
            <a:spLocks noGrp="1"/>
          </p:cNvSpPr>
          <p:nvPr>
            <p:ph sz="quarter" idx="14"/>
          </p:nvPr>
        </p:nvSpPr>
        <p:spPr>
          <a:xfrm>
            <a:off x="469044" y="1561356"/>
            <a:ext cx="5175040" cy="3139808"/>
          </a:xfrm>
        </p:spPr>
        <p:txBody>
          <a:bodyPr/>
          <a:lstStyle/>
          <a:p>
            <a:pPr marL="380985" indent="-380985">
              <a:spcBef>
                <a:spcPts val="600"/>
              </a:spcBef>
              <a:spcAft>
                <a:spcPts val="600"/>
              </a:spcAft>
              <a:buFont typeface="Arial" panose="020B0604020202020204" pitchFamily="34" charset="0"/>
              <a:buChar char="•"/>
            </a:pPr>
            <a:r>
              <a:rPr lang="fi-FI" sz="1800" b="0" dirty="0" err="1">
                <a:latin typeface="Calibri" panose="020F0502020204030204" pitchFamily="34" charset="0"/>
              </a:rPr>
              <a:t>Know</a:t>
            </a:r>
            <a:r>
              <a:rPr lang="fi-FI" sz="1800" b="0" dirty="0">
                <a:latin typeface="Calibri" panose="020F0502020204030204" pitchFamily="34" charset="0"/>
              </a:rPr>
              <a:t> </a:t>
            </a:r>
            <a:r>
              <a:rPr lang="fi-FI" sz="1800" b="0" dirty="0" err="1">
                <a:latin typeface="Calibri" panose="020F0502020204030204" pitchFamily="34" charset="0"/>
              </a:rPr>
              <a:t>other</a:t>
            </a:r>
            <a:r>
              <a:rPr lang="fi-FI" sz="1800" b="0" dirty="0">
                <a:latin typeface="Calibri" panose="020F0502020204030204" pitchFamily="34" charset="0"/>
              </a:rPr>
              <a:t> </a:t>
            </a:r>
            <a:r>
              <a:rPr lang="fi-FI" sz="1800" b="0" dirty="0" err="1">
                <a:latin typeface="Calibri" panose="020F0502020204030204" pitchFamily="34" charset="0"/>
              </a:rPr>
              <a:t>participants</a:t>
            </a:r>
            <a:r>
              <a:rPr lang="fi-FI" sz="1800" b="0" dirty="0">
                <a:latin typeface="Calibri" panose="020F0502020204030204" pitchFamily="34" charset="0"/>
              </a:rPr>
              <a:t> and </a:t>
            </a:r>
            <a:r>
              <a:rPr lang="fi-FI" sz="1800" b="0" dirty="0" err="1">
                <a:latin typeface="Calibri" panose="020F0502020204030204" pitchFamily="34" charset="0"/>
              </a:rPr>
              <a:t>you</a:t>
            </a:r>
            <a:r>
              <a:rPr lang="fi-FI" sz="1800" b="0" dirty="0">
                <a:latin typeface="Calibri" panose="020F0502020204030204" pitchFamily="34" charset="0"/>
              </a:rPr>
              <a:t> </a:t>
            </a:r>
            <a:r>
              <a:rPr lang="fi-FI" sz="1800" b="0" dirty="0" err="1">
                <a:latin typeface="Calibri" panose="020F0502020204030204" pitchFamily="34" charset="0"/>
              </a:rPr>
              <a:t>have</a:t>
            </a:r>
            <a:r>
              <a:rPr lang="fi-FI" sz="1800" b="0" dirty="0">
                <a:latin typeface="Calibri" panose="020F0502020204030204" pitchFamily="34" charset="0"/>
              </a:rPr>
              <a:t> </a:t>
            </a:r>
            <a:r>
              <a:rPr lang="fi-FI" sz="1800" b="0" dirty="0" err="1">
                <a:latin typeface="Calibri" panose="020F0502020204030204" pitchFamily="34" charset="0"/>
              </a:rPr>
              <a:t>familiarized</a:t>
            </a:r>
            <a:r>
              <a:rPr lang="fi-FI" sz="1800" b="0" dirty="0">
                <a:latin typeface="Calibri" panose="020F0502020204030204" pitchFamily="34" charset="0"/>
              </a:rPr>
              <a:t> </a:t>
            </a:r>
            <a:r>
              <a:rPr lang="fi-FI" sz="1800" b="0" dirty="0" err="1">
                <a:latin typeface="Calibri" panose="020F0502020204030204" pitchFamily="34" charset="0"/>
              </a:rPr>
              <a:t>yourself</a:t>
            </a:r>
            <a:r>
              <a:rPr lang="fi-FI" sz="1800" b="0" dirty="0">
                <a:latin typeface="Calibri" panose="020F0502020204030204" pitchFamily="34" charset="0"/>
              </a:rPr>
              <a:t> </a:t>
            </a:r>
            <a:r>
              <a:rPr lang="fi-FI" sz="1800" b="0" dirty="0" err="1">
                <a:latin typeface="Calibri" panose="020F0502020204030204" pitchFamily="34" charset="0"/>
              </a:rPr>
              <a:t>with</a:t>
            </a:r>
            <a:r>
              <a:rPr lang="fi-FI" sz="1800" b="0" dirty="0">
                <a:latin typeface="Calibri" panose="020F0502020204030204" pitchFamily="34" charset="0"/>
              </a:rPr>
              <a:t> </a:t>
            </a:r>
            <a:r>
              <a:rPr lang="fi-FI" sz="1800" b="0" dirty="0" err="1">
                <a:latin typeface="Calibri" panose="020F0502020204030204" pitchFamily="34" charset="0"/>
              </a:rPr>
              <a:t>the</a:t>
            </a:r>
            <a:r>
              <a:rPr lang="fi-FI" sz="1800" b="0" dirty="0">
                <a:latin typeface="Calibri" panose="020F0502020204030204" pitchFamily="34" charset="0"/>
              </a:rPr>
              <a:t> </a:t>
            </a:r>
            <a:r>
              <a:rPr lang="fi-FI" sz="1800" b="0" dirty="0" err="1">
                <a:latin typeface="Calibri" panose="020F0502020204030204" pitchFamily="34" charset="0"/>
              </a:rPr>
              <a:t>course</a:t>
            </a:r>
            <a:r>
              <a:rPr lang="fi-FI" sz="1800" b="0" dirty="0">
                <a:latin typeface="Calibri" panose="020F0502020204030204" pitchFamily="34" charset="0"/>
              </a:rPr>
              <a:t> and </a:t>
            </a:r>
            <a:r>
              <a:rPr lang="fi-FI" sz="1800" b="0" dirty="0" err="1">
                <a:latin typeface="Calibri" panose="020F0502020204030204" pitchFamily="34" charset="0"/>
              </a:rPr>
              <a:t>working</a:t>
            </a:r>
            <a:r>
              <a:rPr lang="fi-FI" sz="1800" b="0" dirty="0">
                <a:latin typeface="Calibri" panose="020F0502020204030204" pitchFamily="34" charset="0"/>
              </a:rPr>
              <a:t> </a:t>
            </a:r>
            <a:r>
              <a:rPr lang="fi-FI" sz="1800" b="0" dirty="0" err="1">
                <a:latin typeface="Calibri" panose="020F0502020204030204" pitchFamily="34" charset="0"/>
              </a:rPr>
              <a:t>methods</a:t>
            </a:r>
            <a:endParaRPr lang="fi-FI" sz="1800" b="0" dirty="0">
              <a:latin typeface="Calibri" panose="020F0502020204030204" pitchFamily="34" charset="0"/>
            </a:endParaRPr>
          </a:p>
          <a:p>
            <a:pPr marL="380985" indent="-380985">
              <a:spcBef>
                <a:spcPts val="600"/>
              </a:spcBef>
              <a:spcAft>
                <a:spcPts val="600"/>
              </a:spcAft>
              <a:buFont typeface="Arial" panose="020B0604020202020204" pitchFamily="34" charset="0"/>
              <a:buChar char="•"/>
            </a:pPr>
            <a:r>
              <a:rPr lang="fi-FI" sz="1800" b="0" dirty="0" err="1" smtClean="0">
                <a:latin typeface="Calibri" panose="020F0502020204030204" pitchFamily="34" charset="0"/>
              </a:rPr>
              <a:t>are</a:t>
            </a:r>
            <a:r>
              <a:rPr lang="fi-FI" sz="1800" b="0" dirty="0" smtClean="0">
                <a:latin typeface="Calibri" panose="020F0502020204030204" pitchFamily="34" charset="0"/>
              </a:rPr>
              <a:t> </a:t>
            </a:r>
            <a:r>
              <a:rPr lang="fi-FI" sz="1800" b="0" dirty="0" err="1" smtClean="0">
                <a:latin typeface="Calibri" panose="020F0502020204030204" pitchFamily="34" charset="0"/>
              </a:rPr>
              <a:t>able</a:t>
            </a:r>
            <a:r>
              <a:rPr lang="fi-FI" sz="1800" b="0" dirty="0" smtClean="0">
                <a:latin typeface="Calibri" panose="020F0502020204030204" pitchFamily="34" charset="0"/>
              </a:rPr>
              <a:t> </a:t>
            </a:r>
            <a:r>
              <a:rPr lang="fi-FI" sz="1800" b="0" dirty="0">
                <a:latin typeface="Calibri" panose="020F0502020204030204" pitchFamily="34" charset="0"/>
              </a:rPr>
              <a:t>to </a:t>
            </a:r>
            <a:r>
              <a:rPr lang="fi-FI" sz="1800" b="0" dirty="0" err="1" smtClean="0">
                <a:latin typeface="Calibri" panose="020F0502020204030204" pitchFamily="34" charset="0"/>
              </a:rPr>
              <a:t>identify</a:t>
            </a:r>
            <a:r>
              <a:rPr lang="fi-FI" sz="1800" b="0" dirty="0" smtClean="0">
                <a:latin typeface="Calibri" panose="020F0502020204030204" pitchFamily="34" charset="0"/>
              </a:rPr>
              <a:t> </a:t>
            </a:r>
            <a:r>
              <a:rPr lang="fi-FI" sz="1800" b="0" dirty="0" err="1" smtClean="0">
                <a:latin typeface="Calibri" panose="020F0502020204030204" pitchFamily="34" charset="0"/>
              </a:rPr>
              <a:t>different</a:t>
            </a:r>
            <a:r>
              <a:rPr lang="fi-FI" sz="1800" b="0" dirty="0" smtClean="0">
                <a:latin typeface="Calibri" panose="020F0502020204030204" pitchFamily="34" charset="0"/>
              </a:rPr>
              <a:t> </a:t>
            </a:r>
            <a:r>
              <a:rPr lang="fi-FI" sz="1800" b="0" dirty="0" err="1">
                <a:latin typeface="Calibri" panose="020F0502020204030204" pitchFamily="34" charset="0"/>
              </a:rPr>
              <a:t>learning</a:t>
            </a:r>
            <a:r>
              <a:rPr lang="fi-FI" sz="1800" b="0" dirty="0">
                <a:latin typeface="Calibri" panose="020F0502020204030204" pitchFamily="34" charset="0"/>
              </a:rPr>
              <a:t> </a:t>
            </a:r>
            <a:r>
              <a:rPr lang="fi-FI" sz="1800" b="0" dirty="0" err="1" smtClean="0">
                <a:latin typeface="Calibri" panose="020F0502020204030204" pitchFamily="34" charset="0"/>
              </a:rPr>
              <a:t>theories</a:t>
            </a:r>
            <a:r>
              <a:rPr lang="fi-FI" sz="1800" b="0" dirty="0" smtClean="0">
                <a:latin typeface="Calibri" panose="020F0502020204030204" pitchFamily="34" charset="0"/>
              </a:rPr>
              <a:t> </a:t>
            </a:r>
          </a:p>
          <a:p>
            <a:pPr marL="380985" indent="-380985">
              <a:spcBef>
                <a:spcPts val="600"/>
              </a:spcBef>
              <a:spcAft>
                <a:spcPts val="600"/>
              </a:spcAft>
              <a:buFont typeface="Arial" panose="020B0604020202020204" pitchFamily="34" charset="0"/>
              <a:buChar char="•"/>
            </a:pPr>
            <a:r>
              <a:rPr lang="fi-FI" sz="1800" b="0" dirty="0" err="1" smtClean="0">
                <a:latin typeface="Calibri" panose="020F0502020204030204" pitchFamily="34" charset="0"/>
              </a:rPr>
              <a:t>aware</a:t>
            </a:r>
            <a:r>
              <a:rPr lang="fi-FI" sz="1800" b="0" dirty="0" smtClean="0">
                <a:latin typeface="Calibri" panose="020F0502020204030204" pitchFamily="34" charset="0"/>
              </a:rPr>
              <a:t> of </a:t>
            </a:r>
            <a:r>
              <a:rPr lang="fi-FI" sz="1800" b="0" dirty="0" err="1" smtClean="0">
                <a:latin typeface="Calibri" panose="020F0502020204030204" pitchFamily="34" charset="0"/>
              </a:rPr>
              <a:t>different</a:t>
            </a:r>
            <a:r>
              <a:rPr lang="fi-FI" sz="1800" b="0" dirty="0" smtClean="0">
                <a:latin typeface="Calibri" panose="020F0502020204030204" pitchFamily="34" charset="0"/>
              </a:rPr>
              <a:t> </a:t>
            </a:r>
            <a:r>
              <a:rPr lang="fi-FI" sz="1800" b="0" dirty="0" err="1" smtClean="0">
                <a:latin typeface="Calibri" panose="020F0502020204030204" pitchFamily="34" charset="0"/>
              </a:rPr>
              <a:t>aspects</a:t>
            </a:r>
            <a:r>
              <a:rPr lang="fi-FI" sz="1800" b="0" dirty="0" smtClean="0">
                <a:latin typeface="Calibri" panose="020F0502020204030204" pitchFamily="34" charset="0"/>
              </a:rPr>
              <a:t> of </a:t>
            </a:r>
            <a:r>
              <a:rPr lang="fi-FI" sz="1800" b="0" dirty="0" err="1" smtClean="0">
                <a:latin typeface="Calibri" panose="020F0502020204030204" pitchFamily="34" charset="0"/>
              </a:rPr>
              <a:t>learning</a:t>
            </a:r>
            <a:r>
              <a:rPr lang="fi-FI" sz="1800" b="0" dirty="0" smtClean="0">
                <a:latin typeface="Calibri" panose="020F0502020204030204" pitchFamily="34" charset="0"/>
              </a:rPr>
              <a:t> </a:t>
            </a:r>
          </a:p>
          <a:p>
            <a:pPr marL="380985" indent="-380985">
              <a:spcBef>
                <a:spcPts val="600"/>
              </a:spcBef>
              <a:spcAft>
                <a:spcPts val="600"/>
              </a:spcAft>
              <a:buFont typeface="Arial" panose="020B0604020202020204" pitchFamily="34" charset="0"/>
              <a:buChar char="•"/>
            </a:pPr>
            <a:r>
              <a:rPr lang="fi-FI" sz="1800" b="0" dirty="0" err="1" smtClean="0">
                <a:latin typeface="Calibri" panose="020F0502020204030204" pitchFamily="34" charset="0"/>
              </a:rPr>
              <a:t>have</a:t>
            </a:r>
            <a:r>
              <a:rPr lang="fi-FI" sz="1800" b="0" dirty="0" smtClean="0">
                <a:latin typeface="Calibri" panose="020F0502020204030204" pitchFamily="34" charset="0"/>
              </a:rPr>
              <a:t> </a:t>
            </a:r>
            <a:r>
              <a:rPr lang="fi-FI" sz="1800" b="0" dirty="0" err="1" smtClean="0">
                <a:latin typeface="Calibri" panose="020F0502020204030204" pitchFamily="34" charset="0"/>
              </a:rPr>
              <a:t>started</a:t>
            </a:r>
            <a:r>
              <a:rPr lang="fi-FI" sz="1800" b="0" dirty="0" smtClean="0">
                <a:latin typeface="Calibri" panose="020F0502020204030204" pitchFamily="34" charset="0"/>
              </a:rPr>
              <a:t> to </a:t>
            </a:r>
            <a:r>
              <a:rPr lang="fi-FI" sz="1800" b="0" dirty="0" err="1" smtClean="0">
                <a:latin typeface="Calibri" panose="020F0502020204030204" pitchFamily="34" charset="0"/>
              </a:rPr>
              <a:t>construct</a:t>
            </a:r>
            <a:r>
              <a:rPr lang="fi-FI" sz="1800" b="0" dirty="0" smtClean="0">
                <a:latin typeface="Calibri" panose="020F0502020204030204" pitchFamily="34" charset="0"/>
              </a:rPr>
              <a:t> </a:t>
            </a:r>
            <a:r>
              <a:rPr lang="fi-FI" sz="1800" b="0" dirty="0" err="1" smtClean="0">
                <a:latin typeface="Calibri" panose="020F0502020204030204" pitchFamily="34" charset="0"/>
              </a:rPr>
              <a:t>your</a:t>
            </a:r>
            <a:r>
              <a:rPr lang="fi-FI" sz="1800" b="0" dirty="0" smtClean="0">
                <a:latin typeface="Calibri" panose="020F0502020204030204" pitchFamily="34" charset="0"/>
              </a:rPr>
              <a:t> </a:t>
            </a:r>
            <a:r>
              <a:rPr lang="fi-FI" sz="1800" b="0" dirty="0" err="1" smtClean="0">
                <a:latin typeface="Calibri" panose="020F0502020204030204" pitchFamily="34" charset="0"/>
              </a:rPr>
              <a:t>own</a:t>
            </a:r>
            <a:r>
              <a:rPr lang="fi-FI" sz="1800" b="0" dirty="0" smtClean="0">
                <a:latin typeface="Calibri" panose="020F0502020204030204" pitchFamily="34" charset="0"/>
              </a:rPr>
              <a:t> </a:t>
            </a:r>
            <a:r>
              <a:rPr lang="fi-FI" sz="1800" b="0" dirty="0" err="1" smtClean="0">
                <a:latin typeface="Calibri" panose="020F0502020204030204" pitchFamily="34" charset="0"/>
              </a:rPr>
              <a:t>approach</a:t>
            </a:r>
            <a:r>
              <a:rPr lang="fi-FI" sz="1800" b="0" dirty="0" smtClean="0">
                <a:latin typeface="Calibri" panose="020F0502020204030204" pitchFamily="34" charset="0"/>
              </a:rPr>
              <a:t> to </a:t>
            </a:r>
            <a:r>
              <a:rPr lang="fi-FI" sz="1800" b="0" dirty="0" err="1" smtClean="0">
                <a:latin typeface="Calibri" panose="020F0502020204030204" pitchFamily="34" charset="0"/>
              </a:rPr>
              <a:t>teaching</a:t>
            </a:r>
            <a:r>
              <a:rPr lang="fi-FI" sz="1800" b="0" dirty="0" smtClean="0">
                <a:latin typeface="Calibri" panose="020F0502020204030204" pitchFamily="34" charset="0"/>
              </a:rPr>
              <a:t>.</a:t>
            </a:r>
          </a:p>
          <a:p>
            <a:pPr marL="578977" lvl="1" indent="-380985">
              <a:buFont typeface="Arial" panose="020B0604020202020204" pitchFamily="34" charset="0"/>
              <a:buChar char="•"/>
            </a:pPr>
            <a:endParaRPr lang="fi-FI" dirty="0"/>
          </a:p>
          <a:p>
            <a:r>
              <a:rPr lang="fi-FI" dirty="0"/>
              <a:t>	</a:t>
            </a:r>
            <a:endParaRPr lang="en-US" dirty="0"/>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9</a:t>
            </a:fld>
            <a:endParaRPr lang="fi-FI"/>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245" y="326243"/>
            <a:ext cx="2973853" cy="4123326"/>
          </a:xfrm>
          <a:prstGeom prst="rect">
            <a:avLst/>
          </a:prstGeom>
        </p:spPr>
      </p:pic>
      <p:sp>
        <p:nvSpPr>
          <p:cNvPr id="7" name="Rectangle 6"/>
          <p:cNvSpPr/>
          <p:nvPr/>
        </p:nvSpPr>
        <p:spPr>
          <a:xfrm>
            <a:off x="6685637" y="4523642"/>
            <a:ext cx="2126303" cy="276999"/>
          </a:xfrm>
          <a:prstGeom prst="rect">
            <a:avLst/>
          </a:prstGeom>
        </p:spPr>
        <p:txBody>
          <a:bodyPr wrap="none">
            <a:spAutoFit/>
          </a:bodyPr>
          <a:lstStyle/>
          <a:p>
            <a:r>
              <a:rPr lang="fi-FI" sz="1200" dirty="0" smtClean="0"/>
              <a:t>Photo: </a:t>
            </a:r>
            <a:r>
              <a:rPr lang="fi-FI" sz="1200" dirty="0"/>
              <a:t>Maire Syrjäkari, 2014  </a:t>
            </a:r>
            <a:endParaRPr lang="en-US" sz="1200" dirty="0"/>
          </a:p>
        </p:txBody>
      </p:sp>
    </p:spTree>
    <p:extLst>
      <p:ext uri="{BB962C8B-B14F-4D97-AF65-F5344CB8AC3E}">
        <p14:creationId xmlns:p14="http://schemas.microsoft.com/office/powerpoint/2010/main" val="3722263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Aalto University">
  <a:themeElements>
    <a:clrScheme name="Aalto-yliopisto">
      <a:dk1>
        <a:sysClr val="windowText" lastClr="000000"/>
      </a:dk1>
      <a:lt1>
        <a:sysClr val="window" lastClr="FFFFFF"/>
      </a:lt1>
      <a:dk2>
        <a:srgbClr val="005EB8"/>
      </a:dk2>
      <a:lt2>
        <a:srgbClr val="8C857B"/>
      </a:lt2>
      <a:accent1>
        <a:srgbClr val="FFCD00"/>
      </a:accent1>
      <a:accent2>
        <a:srgbClr val="EF3340"/>
      </a:accent2>
      <a:accent3>
        <a:srgbClr val="005EB8"/>
      </a:accent3>
      <a:accent4>
        <a:srgbClr val="8C857B"/>
      </a:accent4>
      <a:accent5>
        <a:srgbClr val="7D55C7"/>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1" id="{5DFF5384-7925-49C9-826D-99D946B8D539}" vid="{3183760B-E33B-4B04-9A52-658182C5CA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AALTO_EN</Template>
  <TotalTime>0</TotalTime>
  <Words>4679</Words>
  <Application>Microsoft Office PowerPoint</Application>
  <PresentationFormat>On-screen Show (16:10)</PresentationFormat>
  <Paragraphs>688</Paragraphs>
  <Slides>47</Slides>
  <Notes>30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60" baseType="lpstr">
      <vt:lpstr>MS PGothic</vt:lpstr>
      <vt:lpstr>MS PGothic</vt:lpstr>
      <vt:lpstr>Arial</vt:lpstr>
      <vt:lpstr>Calibri</vt:lpstr>
      <vt:lpstr>Calibri Light</vt:lpstr>
      <vt:lpstr>Courier New</vt:lpstr>
      <vt:lpstr>Georgia</vt:lpstr>
      <vt:lpstr>Lucida Grande</vt:lpstr>
      <vt:lpstr>Wingdings</vt:lpstr>
      <vt:lpstr>ヒラギノ角ゴ Pro W3</vt:lpstr>
      <vt:lpstr>Aalto University</vt:lpstr>
      <vt:lpstr>Office Theme</vt:lpstr>
      <vt:lpstr>Presentation</vt:lpstr>
      <vt:lpstr>Learning and Teaching in Higher Education (5 cr)</vt:lpstr>
      <vt:lpstr>PowerPoint Presentation</vt:lpstr>
      <vt:lpstr>People in this course (21)   coming from all six schools   speaking these languages   </vt:lpstr>
      <vt:lpstr>Schedule</vt:lpstr>
      <vt:lpstr>Aalto University Pedagogical Training (25 cr)</vt:lpstr>
      <vt:lpstr>Recognition of Prior Learning (RPL)</vt:lpstr>
      <vt:lpstr>After Aalto University (25 cr) entity you </vt:lpstr>
      <vt:lpstr>: </vt:lpstr>
      <vt:lpstr>Learning outcomes After the day you</vt:lpstr>
      <vt:lpstr>PowerPoint Presentation</vt:lpstr>
      <vt:lpstr>Contents</vt:lpstr>
      <vt:lpstr>Cocktail-party</vt:lpstr>
      <vt:lpstr>Break</vt:lpstr>
      <vt:lpstr>Snow ball –method: What is learning?</vt:lpstr>
      <vt:lpstr>Snow ball –method: What is learning?</vt:lpstr>
      <vt:lpstr>Lunchbreak 11-12</vt:lpstr>
      <vt:lpstr>Education research in your own field of education</vt:lpstr>
      <vt:lpstr>What is educational research in your field?</vt:lpstr>
      <vt:lpstr>Examples of topics that have been researched in the fields of engineering education research and  physics and chemistry education research</vt:lpstr>
      <vt:lpstr>Why doing educational research in your subject field is worth while?</vt:lpstr>
      <vt:lpstr>What to pay attention to when starting to do educational research on multidisciplinary area</vt:lpstr>
      <vt:lpstr>Jawitz, J. &amp; Case, J. 2009. Communicating your findings in engineering education: the value of making your theoretical perspective explicit. European Journal of Engineering Education. 34(2), 149-154. (Table from p. 151)</vt:lpstr>
      <vt:lpstr>From developing education towards research in education</vt:lpstr>
      <vt:lpstr>Doing research</vt:lpstr>
      <vt:lpstr>Different options to make educational research in your field part of your professional development</vt:lpstr>
      <vt:lpstr>Journals</vt:lpstr>
      <vt:lpstr>Some engineering education research  and computer science education conferences</vt:lpstr>
      <vt:lpstr>Break </vt:lpstr>
      <vt:lpstr>Learning theories</vt:lpstr>
      <vt:lpstr>Learning Theory, Theories of Learning, Conception of Learning, Approach to Learning…</vt:lpstr>
      <vt:lpstr>Essential questions</vt:lpstr>
      <vt:lpstr>Learning theories</vt:lpstr>
      <vt:lpstr>PowerPoint Presentation</vt:lpstr>
      <vt:lpstr>PowerPoint Presentation</vt:lpstr>
      <vt:lpstr>PowerPoint Presentation</vt:lpstr>
      <vt:lpstr>PowerPoint Presentation</vt:lpstr>
      <vt:lpstr>PowerPoint Presentation</vt:lpstr>
      <vt:lpstr>Discuss in groups</vt:lpstr>
      <vt:lpstr>Break </vt:lpstr>
      <vt:lpstr>Assignments for the next session 21.3.2018    1.  Learning log, DL 12.3.2018   2. Reading tasks, DL 20.3.2018 (2 readings)   3. Start to write your essay, first version DL 27.3.2018 </vt:lpstr>
      <vt:lpstr>1. Learning logs, DL 12.3.2018 </vt:lpstr>
      <vt:lpstr>2a. Reading tasks, DL 20.3.2018</vt:lpstr>
      <vt:lpstr>2b. Education research of your own field of science; Find and read and write -task, DL 20.3.2018</vt:lpstr>
      <vt:lpstr>Example key words</vt:lpstr>
      <vt:lpstr>PowerPoint Presentation</vt:lpstr>
      <vt:lpstr>3. Start writing an essay: My approach to teaching and learning  </vt:lpstr>
      <vt:lpstr>Closing the day:  please describe the session with 2-3 words  http://presemo.aalto.fi/ltihecs1  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2017-01-11T14:59:15Z</dcterms:created>
  <dcterms:modified xsi:type="dcterms:W3CDTF">2018-03-07T13:58:56Z</dcterms:modified>
</cp:coreProperties>
</file>