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304" r:id="rId3"/>
    <p:sldId id="305" r:id="rId4"/>
    <p:sldId id="318" r:id="rId5"/>
    <p:sldId id="319" r:id="rId6"/>
    <p:sldId id="257" r:id="rId7"/>
    <p:sldId id="258" r:id="rId8"/>
    <p:sldId id="306" r:id="rId9"/>
    <p:sldId id="307" r:id="rId10"/>
    <p:sldId id="315" r:id="rId11"/>
    <p:sldId id="314" r:id="rId12"/>
    <p:sldId id="308" r:id="rId13"/>
    <p:sldId id="310" r:id="rId14"/>
    <p:sldId id="313" r:id="rId15"/>
    <p:sldId id="326" r:id="rId16"/>
    <p:sldId id="259" r:id="rId17"/>
    <p:sldId id="311" r:id="rId18"/>
    <p:sldId id="312" r:id="rId19"/>
    <p:sldId id="325" r:id="rId20"/>
    <p:sldId id="288" r:id="rId21"/>
    <p:sldId id="290" r:id="rId22"/>
    <p:sldId id="291" r:id="rId23"/>
    <p:sldId id="303" r:id="rId24"/>
    <p:sldId id="292" r:id="rId25"/>
    <p:sldId id="300" r:id="rId26"/>
    <p:sldId id="316" r:id="rId27"/>
    <p:sldId id="327" r:id="rId28"/>
    <p:sldId id="320" r:id="rId29"/>
    <p:sldId id="321" r:id="rId30"/>
    <p:sldId id="322" r:id="rId31"/>
    <p:sldId id="323" r:id="rId32"/>
    <p:sldId id="330" r:id="rId33"/>
    <p:sldId id="324" r:id="rId34"/>
    <p:sldId id="331" r:id="rId35"/>
    <p:sldId id="317" r:id="rId36"/>
    <p:sldId id="328" r:id="rId3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7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60037-077B-4F0B-913E-815415528027}" type="datetimeFigureOut">
              <a:rPr lang="fi-FI" smtClean="0"/>
              <a:t>19.4.2024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0B7CB-2C1E-4801-B668-05C6C832A5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7958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70756-7899-47CE-BA29-E80F072D5B83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5013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403CB-9970-4081-A8D7-B36D759E3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FB71FD-6983-47E4-A705-93CA1265A8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10D5F-EAB4-408E-9651-B8F47AEEC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264D1-3C00-4063-9A37-DB5263281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K. Kauko / Raha- ja pankkiteoria 31C00900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07396-C1C2-464B-B8B6-B757938CE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B792C-A7D3-4EC5-B5B3-BB2C664ADC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6385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A7384-55EB-44D8-B836-B0F4BA1B2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3F476B-98E7-4ACC-9D79-1EC2484CF2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7979C-E03E-4D5A-8F1A-0FFAA1221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50BE93-6BFA-4222-914E-A5651CD47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K. Kauko / Raha- ja pankkiteoria 31C00900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A975E-0B72-46C9-8D9A-9DF01E93F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B792C-A7D3-4EC5-B5B3-BB2C664ADC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9710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A2BC87-3587-4C15-BA7C-4B2F10E1E3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D4666E-C1E5-440C-900C-03FFBFDF49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212084-6EAC-4C1F-A549-D416C80B1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C1396-A19A-49BB-ADCD-86FA90778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K. Kauko / Raha- ja pankkiteoria 31C00900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20F51-26A9-4BBF-9465-872AFBAF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B792C-A7D3-4EC5-B5B3-BB2C664ADC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1648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BD284-0BAF-4556-B3EB-937B456CC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E48C0-B8F9-4C33-AEAE-7B40FCD67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DF102-3747-4E63-A58B-B5B2BD062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4AE9F-27A6-414C-BC8B-BC2B06C06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K. Kauko / Raha- ja pankkiteoria 31C00900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8877A-58FC-463A-B4B6-5C03C8108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B792C-A7D3-4EC5-B5B3-BB2C664ADC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6340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3B5B0-3D09-4F74-953A-F884033D8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F89DC8-95D6-4FE6-9861-A598E695C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A3996-8237-481C-9D01-AACDAD881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86E3D-75EB-4E97-A7B9-B1C7F1A9C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K. Kauko / Raha- ja pankkiteoria 31C00900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CDA43-9393-47A7-B34D-0F785F8CB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B792C-A7D3-4EC5-B5B3-BB2C664ADC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3660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E103C-5C2D-49DD-8B9C-EA3522DB6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AD2D5-2E5F-48A8-BDBD-5008264013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16FA6B-9784-4471-B4FA-8267567FB9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20F88D-D83F-49AB-915A-D1876124B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8185A0-5445-45B6-B7E3-E7FB8346F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K. Kauko / Raha- ja pankkiteoria 31C00900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BC7BAF-C494-4B7F-ADDC-4F965CB9A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B792C-A7D3-4EC5-B5B3-BB2C664ADC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3312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AF349-3C9A-461D-9108-ADBD805D6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D0AF27-9F08-4A95-84CF-7FC9E6C34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3D7BE9-EC60-4E80-BB24-E5814325B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CDF26F-F85F-4103-81DA-36D035A9F5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9C7967-2FCC-4F81-9037-7AF77713B0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E41924-DE6B-4944-BBCE-736E6ED2B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BEA6C3-D332-4BEB-921A-E949FC0AC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K. Kauko / Raha- ja pankkiteoria 31C00900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0555FA-2577-4E37-AAED-3AC46077D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B792C-A7D3-4EC5-B5B3-BB2C664ADC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7988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D4CD0-23F9-4E5E-A325-E05B4090E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FCE1D-773C-4287-B45E-EEC916CF0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F0108E-05CA-4065-B61F-EEE07AA9F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K. Kauko / Raha- ja pankkiteoria 31C00900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17700A-163B-4BE5-8B40-E0893EB0D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B792C-A7D3-4EC5-B5B3-BB2C664ADC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422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F6B7A-8DC5-4B8D-87C6-7878E4E15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5159B4-AEEA-4778-AFC0-A356B6C4C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K. Kauko / Raha- ja pankkiteoria 31C00900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227198-02E5-4C4B-B58E-3E620C388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B792C-A7D3-4EC5-B5B3-BB2C664ADC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8302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74386-F549-4F0F-8174-EA3EEEF0C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A2308-5DA6-4404-A421-235C7D279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5268C3-42CB-483D-9CD0-8CEE52403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08DC01-C588-439C-BD23-2F4B3D875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9A2EC7-42DD-4D3E-B196-8EE3A33F4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K. Kauko / Raha- ja pankkiteoria 31C00900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32C4B0-6162-4607-A407-A1013B5B7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B792C-A7D3-4EC5-B5B3-BB2C664ADC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7403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08ABE-C70D-4DD4-AF96-8D4CDC9C4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11F259-A4CC-4E07-9302-B0A2629C79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249F5C-7733-4BBA-8285-0346C84C72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418AA9-40AE-434C-A484-A32EEBE5A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7EC22D-1751-4A98-816C-FBF667175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K. Kauko / Raha- ja pankkiteoria 31C00900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B96E5-AAAF-4168-9B69-B83B42392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B792C-A7D3-4EC5-B5B3-BB2C664ADC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3971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56C712-8CD0-41AC-98E5-3AD0F445C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FE230B-58A5-4A67-8EC7-AB034A0AD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DDCFF7-EF33-4BD6-9302-0CB95F60D8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3541B-C97A-4975-87EB-B8EA6A89C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K. Kauko / Raha- ja pankkiteoria 31C00900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E8E58-8A00-43AD-B483-7FA16E48E9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B792C-A7D3-4EC5-B5B3-BB2C664ADC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82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k.kauko@yahoo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E9E6A9-A236-4345-A643-20167A5A2D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3442" y="921715"/>
            <a:ext cx="5163022" cy="2635993"/>
          </a:xfrm>
        </p:spPr>
        <p:txBody>
          <a:bodyPr anchor="b">
            <a:normAutofit/>
          </a:bodyPr>
          <a:lstStyle/>
          <a:p>
            <a:pPr algn="l"/>
            <a:r>
              <a:rPr lang="fi-FI" sz="4800" dirty="0"/>
              <a:t>Raha- ja pankkiteoria</a:t>
            </a:r>
            <a:br>
              <a:rPr lang="fi-FI" sz="4800" dirty="0"/>
            </a:br>
            <a:r>
              <a:rPr lang="fi-FI" sz="4800" dirty="0"/>
              <a:t>Luento 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420401-A4C0-4178-8C0A-E988BA0E2A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3442" y="4541263"/>
            <a:ext cx="4662957" cy="1395022"/>
          </a:xfrm>
        </p:spPr>
        <p:txBody>
          <a:bodyPr anchor="t">
            <a:normAutofit/>
          </a:bodyPr>
          <a:lstStyle/>
          <a:p>
            <a:pPr algn="l"/>
            <a:r>
              <a:rPr lang="fi-FI" dirty="0">
                <a:solidFill>
                  <a:srgbClr val="FFFFFF"/>
                </a:solidFill>
                <a:hlinkClick r:id="rId2"/>
              </a:rPr>
              <a:t>k.kauko@yahoo.com</a:t>
            </a:r>
            <a:endParaRPr lang="fi-FI" dirty="0">
              <a:solidFill>
                <a:srgbClr val="FFFFFF"/>
              </a:solidFill>
            </a:endParaRPr>
          </a:p>
          <a:p>
            <a:pPr algn="l"/>
            <a:r>
              <a:rPr lang="fi-FI" dirty="0">
                <a:solidFill>
                  <a:srgbClr val="FFFFFF"/>
                </a:solidFill>
              </a:rPr>
              <a:t>CGM 1, M8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2BBAB0-4A46-4D57-B9A9-EAD4A0CCF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ACB792C-A7D3-4EC5-B5B3-BB2C664ADC22}" type="slidenum">
              <a:rPr lang="fi-FI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</a:t>
            </a:fld>
            <a:endParaRPr lang="fi-FI" sz="1100">
              <a:solidFill>
                <a:srgbClr val="FFFFFF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D97AB-08DF-445C-80B8-13B7173A4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24.4.2024</a:t>
            </a:r>
          </a:p>
        </p:txBody>
      </p:sp>
    </p:spTree>
    <p:extLst>
      <p:ext uri="{BB962C8B-B14F-4D97-AF65-F5344CB8AC3E}">
        <p14:creationId xmlns:p14="http://schemas.microsoft.com/office/powerpoint/2010/main" val="355580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703685-7B98-44F6-A18F-2F43D4A5E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fi-FI" sz="3100">
                <a:solidFill>
                  <a:srgbClr val="FFFFFF"/>
                </a:solidFill>
              </a:rPr>
              <a:t>Pankkitoiminnan etuja suhteessa suoriin lainatransaktioihin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0948D-191A-4D31-903A-D2A1BEF50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2337" y="645836"/>
            <a:ext cx="6911983" cy="5546047"/>
          </a:xfrm>
        </p:spPr>
        <p:txBody>
          <a:bodyPr anchor="ctr">
            <a:normAutofit lnSpcReduction="10000"/>
          </a:bodyPr>
          <a:lstStyle/>
          <a:p>
            <a:r>
              <a:rPr lang="fi-FI" sz="2000" dirty="0"/>
              <a:t>Säästäjät – miksi on mukavampi tallettaa pankkiin kuin lainata suoraan velallisille?</a:t>
            </a:r>
          </a:p>
          <a:p>
            <a:pPr lvl="1"/>
            <a:r>
              <a:rPr lang="fi-FI" sz="2000" dirty="0"/>
              <a:t>Likviditeetti</a:t>
            </a:r>
          </a:p>
          <a:p>
            <a:pPr lvl="1"/>
            <a:r>
              <a:rPr lang="fi-FI" sz="2000" dirty="0"/>
              <a:t>Alempi riski</a:t>
            </a:r>
          </a:p>
          <a:p>
            <a:pPr lvl="1"/>
            <a:r>
              <a:rPr lang="fi-FI" sz="2000" dirty="0"/>
              <a:t>Alemmat kustannukset</a:t>
            </a:r>
          </a:p>
          <a:p>
            <a:pPr lvl="1"/>
            <a:r>
              <a:rPr lang="fi-FI" sz="2000" dirty="0"/>
              <a:t>Helpompi valinta – pankkeja vähän</a:t>
            </a:r>
          </a:p>
          <a:p>
            <a:r>
              <a:rPr lang="fi-FI" sz="2000" dirty="0"/>
              <a:t>Lainantarvitsijat – miksi mukavampi hakea lainaa pankista kuin säästäjiltä?</a:t>
            </a:r>
          </a:p>
          <a:p>
            <a:pPr lvl="1"/>
            <a:r>
              <a:rPr lang="fi-FI" sz="2000" dirty="0"/>
              <a:t>Pitkäaikaisia lainoja helpommin saatavilla</a:t>
            </a:r>
          </a:p>
          <a:p>
            <a:pPr lvl="1"/>
            <a:r>
              <a:rPr lang="fi-FI" sz="2000" dirty="0"/>
              <a:t>Suurempia lainoja saatavilla </a:t>
            </a:r>
          </a:p>
          <a:p>
            <a:pPr lvl="1"/>
            <a:r>
              <a:rPr lang="fi-FI" sz="2000" dirty="0"/>
              <a:t>Alemmat transaktiokustannukset</a:t>
            </a:r>
          </a:p>
          <a:p>
            <a:pPr lvl="1"/>
            <a:r>
              <a:rPr lang="fi-FI" sz="2000" dirty="0"/>
              <a:t>Alempi korko</a:t>
            </a:r>
          </a:p>
          <a:p>
            <a:pPr lvl="1"/>
            <a:r>
              <a:rPr lang="fi-FI" sz="2000" dirty="0"/>
              <a:t>Saatavilla silloin kun tarvitaan</a:t>
            </a:r>
          </a:p>
          <a:p>
            <a:r>
              <a:rPr lang="fi-FI" sz="2000" dirty="0"/>
              <a:t>Koko kansantalous: rahoitus kanavoituu sinne, missä se on tehokkaimmassa käytössä, enemmän rahoituksenvälitystä, myös korkeamman riskin hankkeisiin voi olla rahoitusta saatavilla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133755-E8B3-436B-B61D-63A3568748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55664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A47632-6EFA-4086-A55D-86AFBD971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ACB792C-A7D3-4EC5-B5B3-BB2C664ADC22}" type="slidenum"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1091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7DB94-DCBD-4BE2-8A22-92EC7C210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Suomen talletuspankkisektorin taseen rahoituserät, </a:t>
            </a:r>
            <a:r>
              <a:rPr lang="fi-FI" dirty="0" err="1"/>
              <a:t>jouluk</a:t>
            </a:r>
            <a:r>
              <a:rPr lang="fi-FI" dirty="0"/>
              <a:t> 2023, </a:t>
            </a:r>
            <a:r>
              <a:rPr lang="fi-FI" dirty="0" err="1"/>
              <a:t>milj</a:t>
            </a:r>
            <a:r>
              <a:rPr lang="fi-FI" dirty="0"/>
              <a:t> €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917BCC3-44E1-4DA2-8BFD-68C5F91BE13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988862"/>
          <a:ext cx="11015949" cy="29212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03652">
                  <a:extLst>
                    <a:ext uri="{9D8B030D-6E8A-4147-A177-3AD203B41FA5}">
                      <a16:colId xmlns:a16="http://schemas.microsoft.com/office/drawing/2014/main" val="1224049767"/>
                    </a:ext>
                  </a:extLst>
                </a:gridCol>
                <a:gridCol w="903077">
                  <a:extLst>
                    <a:ext uri="{9D8B030D-6E8A-4147-A177-3AD203B41FA5}">
                      <a16:colId xmlns:a16="http://schemas.microsoft.com/office/drawing/2014/main" val="431112476"/>
                    </a:ext>
                  </a:extLst>
                </a:gridCol>
                <a:gridCol w="958254">
                  <a:extLst>
                    <a:ext uri="{9D8B030D-6E8A-4147-A177-3AD203B41FA5}">
                      <a16:colId xmlns:a16="http://schemas.microsoft.com/office/drawing/2014/main" val="1887644624"/>
                    </a:ext>
                  </a:extLst>
                </a:gridCol>
                <a:gridCol w="353727">
                  <a:extLst>
                    <a:ext uri="{9D8B030D-6E8A-4147-A177-3AD203B41FA5}">
                      <a16:colId xmlns:a16="http://schemas.microsoft.com/office/drawing/2014/main" val="3134815414"/>
                    </a:ext>
                  </a:extLst>
                </a:gridCol>
                <a:gridCol w="745718">
                  <a:extLst>
                    <a:ext uri="{9D8B030D-6E8A-4147-A177-3AD203B41FA5}">
                      <a16:colId xmlns:a16="http://schemas.microsoft.com/office/drawing/2014/main" val="3054060643"/>
                    </a:ext>
                  </a:extLst>
                </a:gridCol>
                <a:gridCol w="164793">
                  <a:extLst>
                    <a:ext uri="{9D8B030D-6E8A-4147-A177-3AD203B41FA5}">
                      <a16:colId xmlns:a16="http://schemas.microsoft.com/office/drawing/2014/main" val="2850350503"/>
                    </a:ext>
                  </a:extLst>
                </a:gridCol>
                <a:gridCol w="38798">
                  <a:extLst>
                    <a:ext uri="{9D8B030D-6E8A-4147-A177-3AD203B41FA5}">
                      <a16:colId xmlns:a16="http://schemas.microsoft.com/office/drawing/2014/main" val="1607695729"/>
                    </a:ext>
                  </a:extLst>
                </a:gridCol>
                <a:gridCol w="949310">
                  <a:extLst>
                    <a:ext uri="{9D8B030D-6E8A-4147-A177-3AD203B41FA5}">
                      <a16:colId xmlns:a16="http://schemas.microsoft.com/office/drawing/2014/main" val="2464428502"/>
                    </a:ext>
                  </a:extLst>
                </a:gridCol>
                <a:gridCol w="949310">
                  <a:extLst>
                    <a:ext uri="{9D8B030D-6E8A-4147-A177-3AD203B41FA5}">
                      <a16:colId xmlns:a16="http://schemas.microsoft.com/office/drawing/2014/main" val="1181080475"/>
                    </a:ext>
                  </a:extLst>
                </a:gridCol>
                <a:gridCol w="949310">
                  <a:extLst>
                    <a:ext uri="{9D8B030D-6E8A-4147-A177-3AD203B41FA5}">
                      <a16:colId xmlns:a16="http://schemas.microsoft.com/office/drawing/2014/main" val="2731917707"/>
                    </a:ext>
                  </a:extLst>
                </a:gridCol>
              </a:tblGrid>
              <a:tr h="84087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 baseline="0" dirty="0">
                          <a:effectLst/>
                          <a:latin typeface="+mn-lt"/>
                        </a:rPr>
                        <a:t> </a:t>
                      </a:r>
                      <a:endParaRPr lang="fi-FI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 baseline="0">
                          <a:effectLst/>
                          <a:latin typeface="+mn-lt"/>
                        </a:rPr>
                        <a:t>Vastaavaa</a:t>
                      </a:r>
                      <a:endParaRPr lang="fi-FI" sz="1600" b="0" i="0" u="none" strike="noStrike" baseline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 baseline="0" dirty="0">
                          <a:effectLst/>
                          <a:latin typeface="+mn-lt"/>
                        </a:rPr>
                        <a:t>Vastattavaa</a:t>
                      </a:r>
                      <a:endParaRPr lang="fi-FI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baseline="0">
                          <a:effectLst/>
                        </a:rPr>
                        <a:t> </a:t>
                      </a:r>
                      <a:endParaRPr lang="fi-FI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 baseline="0">
                          <a:effectLst/>
                          <a:latin typeface="+mn-lt"/>
                        </a:rPr>
                        <a:t> </a:t>
                      </a:r>
                      <a:endParaRPr lang="fi-FI" sz="1600" b="0" i="0" u="none" strike="noStrike" baseline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 baseline="0">
                          <a:effectLst/>
                          <a:latin typeface="+mn-lt"/>
                        </a:rPr>
                        <a:t> </a:t>
                      </a:r>
                      <a:endParaRPr lang="fi-FI" sz="1600" b="0" i="0" u="none" strike="noStrike" baseline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 baseline="0">
                          <a:effectLst/>
                          <a:latin typeface="+mn-lt"/>
                        </a:rPr>
                        <a:t> </a:t>
                      </a:r>
                      <a:endParaRPr lang="fi-FI" sz="1600" b="0" i="0" u="none" strike="noStrike" baseline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600" b="0" i="0" u="none" strike="noStrike" baseline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90526754"/>
                  </a:ext>
                </a:extLst>
              </a:tr>
              <a:tr h="316948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 baseline="0" dirty="0">
                          <a:effectLst/>
                          <a:latin typeface="+mn-lt"/>
                        </a:rPr>
                        <a:t>F1 Monetaarinen kulta ja erityiset nosto-oikeudet</a:t>
                      </a:r>
                      <a:endParaRPr lang="fi-FI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baseline="0" dirty="0">
                          <a:effectLst/>
                          <a:latin typeface="+mn-lt"/>
                        </a:rPr>
                        <a:t>0</a:t>
                      </a:r>
                      <a:endParaRPr lang="fi-FI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endParaRPr lang="fi-FI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600" b="0" i="0" u="none" strike="noStrike" baseline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i-FI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98339437"/>
                  </a:ext>
                </a:extLst>
              </a:tr>
              <a:tr h="186447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 baseline="0" dirty="0">
                          <a:effectLst/>
                          <a:latin typeface="+mn-lt"/>
                        </a:rPr>
                        <a:t>F21 Käteisraha</a:t>
                      </a:r>
                      <a:endParaRPr lang="fi-FI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baseline="0" dirty="0">
                          <a:effectLst/>
                          <a:latin typeface="+mn-lt"/>
                        </a:rPr>
                        <a:t>285</a:t>
                      </a:r>
                      <a:endParaRPr lang="fi-FI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endParaRPr lang="fi-FI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i-FI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30490357"/>
                  </a:ext>
                </a:extLst>
              </a:tr>
              <a:tr h="256916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 baseline="0" dirty="0">
                          <a:effectLst/>
                          <a:latin typeface="+mn-lt"/>
                        </a:rPr>
                        <a:t>F22-F29 Talletukset</a:t>
                      </a:r>
                      <a:endParaRPr lang="fi-FI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baseline="0" dirty="0">
                          <a:effectLst/>
                          <a:latin typeface="+mn-lt"/>
                        </a:rPr>
                        <a:t>261 924</a:t>
                      </a:r>
                      <a:endParaRPr lang="fi-FI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baseline="0" dirty="0">
                          <a:effectLst/>
                          <a:latin typeface="+mn-lt"/>
                        </a:rPr>
                        <a:t>390 957</a:t>
                      </a:r>
                      <a:endParaRPr lang="fi-FI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 baseline="0" dirty="0">
                          <a:effectLst/>
                          <a:latin typeface="+mn-lt"/>
                        </a:rPr>
                        <a:t> Talletukset</a:t>
                      </a:r>
                      <a:endParaRPr lang="fi-FI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15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600" b="0" i="0" u="none" strike="noStrike" baseline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600" b="0" i="0" u="none" strike="noStrike" baseline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i-FI" sz="1600" b="0" i="0" u="none" strike="noStrike" baseline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53045098"/>
                  </a:ext>
                </a:extLst>
              </a:tr>
              <a:tr h="186447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 baseline="0" dirty="0">
                          <a:effectLst/>
                          <a:latin typeface="+mn-lt"/>
                        </a:rPr>
                        <a:t>F3 Velkapaperit</a:t>
                      </a:r>
                      <a:endParaRPr lang="fi-FI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baseline="0" dirty="0">
                          <a:effectLst/>
                          <a:latin typeface="+mn-lt"/>
                        </a:rPr>
                        <a:t>51 134</a:t>
                      </a:r>
                      <a:endParaRPr lang="fi-FI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100 421</a:t>
                      </a:r>
                    </a:p>
                  </a:txBody>
                  <a:tcPr marL="6350" marR="6350" marT="635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 baseline="0">
                          <a:effectLst/>
                          <a:latin typeface="+mn-lt"/>
                        </a:rPr>
                        <a:t>F3 Velkapaperit</a:t>
                      </a:r>
                      <a:endParaRPr lang="fi-FI" sz="1600" b="0" i="0" u="none" strike="noStrike" baseline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15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600" b="0" i="0" u="none" strike="noStrike" baseline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600" b="0" i="0" u="none" strike="noStrike" baseline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i-FI" sz="1600" b="0" i="0" u="none" strike="noStrike" baseline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88066186"/>
                  </a:ext>
                </a:extLst>
              </a:tr>
              <a:tr h="17643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 baseline="0" dirty="0">
                          <a:effectLst/>
                          <a:latin typeface="+mn-lt"/>
                        </a:rPr>
                        <a:t>F4 Lainat</a:t>
                      </a:r>
                      <a:endParaRPr lang="fi-FI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baseline="0" dirty="0">
                          <a:effectLst/>
                          <a:latin typeface="+mn-lt"/>
                        </a:rPr>
                        <a:t>200 750</a:t>
                      </a:r>
                      <a:endParaRPr lang="fi-FI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137</a:t>
                      </a:r>
                    </a:p>
                  </a:txBody>
                  <a:tcPr marL="6350" marR="6350" marT="635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 baseline="0" dirty="0">
                          <a:effectLst/>
                          <a:latin typeface="+mn-lt"/>
                        </a:rPr>
                        <a:t>F4 Lainat</a:t>
                      </a:r>
                      <a:endParaRPr lang="fi-FI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gridSpan="2">
                  <a:txBody>
                    <a:bodyPr/>
                    <a:lstStyle/>
                    <a:p>
                      <a:endParaRPr lang="fi-FI" sz="1600" dirty="0">
                        <a:latin typeface="+mn-lt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600" b="0" i="0" u="none" strike="noStrike" baseline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600" b="0" i="0" u="none" strike="noStrike" baseline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i-FI" sz="1600" b="0" i="0" u="none" strike="noStrike" baseline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1400506"/>
                  </a:ext>
                </a:extLst>
              </a:tr>
              <a:tr h="186447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 baseline="0">
                          <a:effectLst/>
                          <a:latin typeface="+mn-lt"/>
                        </a:rPr>
                        <a:t>F5 Osakkeet ja sijoitusrahasto-osuudet</a:t>
                      </a:r>
                      <a:endParaRPr lang="fi-FI" sz="1600" b="0" i="0" u="none" strike="noStrike" baseline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baseline="0" dirty="0">
                          <a:effectLst/>
                          <a:latin typeface="+mn-lt"/>
                        </a:rPr>
                        <a:t>42 536</a:t>
                      </a:r>
                      <a:endParaRPr lang="fi-FI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baseline="0" dirty="0">
                          <a:effectLst/>
                          <a:latin typeface="+mn-lt"/>
                        </a:rPr>
                        <a:t>60 957</a:t>
                      </a:r>
                      <a:endParaRPr lang="fi-FI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 baseline="0">
                          <a:effectLst/>
                          <a:latin typeface="+mn-lt"/>
                        </a:rPr>
                        <a:t>F5 Osakkeet ja sijoitusrahasto-osuudet</a:t>
                      </a:r>
                      <a:endParaRPr lang="fi-FI" sz="1600" b="0" i="0" u="none" strike="noStrike" baseline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fi-FI" sz="1600" b="0" i="0" u="none" strike="noStrike" baseline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69640949"/>
                  </a:ext>
                </a:extLst>
              </a:tr>
              <a:tr h="186447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 baseline="0">
                          <a:effectLst/>
                          <a:latin typeface="+mn-lt"/>
                        </a:rPr>
                        <a:t>F6 Vakuutus-, eläke- ja standarditakausvastuut</a:t>
                      </a:r>
                      <a:endParaRPr lang="fi-FI" sz="1600" b="0" i="0" u="none" strike="noStrike" baseline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baseline="0" dirty="0">
                          <a:effectLst/>
                          <a:latin typeface="+mn-lt"/>
                        </a:rPr>
                        <a:t>241</a:t>
                      </a:r>
                      <a:endParaRPr lang="fi-FI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baseline="0" dirty="0">
                          <a:effectLst/>
                          <a:latin typeface="+mn-lt"/>
                        </a:rPr>
                        <a:t>0</a:t>
                      </a:r>
                      <a:endParaRPr lang="fi-FI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 baseline="0" dirty="0">
                          <a:effectLst/>
                          <a:latin typeface="+mn-lt"/>
                        </a:rPr>
                        <a:t>F6 Vakuutus-, eläke- ja standarditakausvastuut</a:t>
                      </a:r>
                      <a:endParaRPr lang="fi-FI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378856"/>
                  </a:ext>
                </a:extLst>
              </a:tr>
              <a:tr h="186447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 baseline="0">
                          <a:effectLst/>
                          <a:latin typeface="+mn-lt"/>
                        </a:rPr>
                        <a:t>F7 Johdannaiset ja työsuhdeoptiot</a:t>
                      </a:r>
                      <a:endParaRPr lang="fi-FI" sz="1600" b="0" i="0" u="none" strike="noStrike" baseline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36 993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baseline="0" dirty="0">
                          <a:effectLst/>
                          <a:latin typeface="+mn-lt"/>
                        </a:rPr>
                        <a:t>40 463</a:t>
                      </a:r>
                      <a:endParaRPr lang="fi-FI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 baseline="0" dirty="0">
                          <a:effectLst/>
                          <a:latin typeface="+mn-lt"/>
                        </a:rPr>
                        <a:t>F7 Johdannaiset ja työsuhdeoptiot</a:t>
                      </a:r>
                      <a:endParaRPr lang="fi-FI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600" b="0" i="0" u="none" strike="noStrike" baseline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76833623"/>
                  </a:ext>
                </a:extLst>
              </a:tr>
              <a:tr h="192875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 baseline="0">
                          <a:effectLst/>
                          <a:latin typeface="+mn-lt"/>
                        </a:rPr>
                        <a:t>F8 Muut saamiset ja velat</a:t>
                      </a:r>
                      <a:endParaRPr lang="fi-FI" sz="1600" b="0" i="0" u="none" strike="noStrike" baseline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baseline="0" dirty="0">
                          <a:effectLst/>
                          <a:latin typeface="+mn-lt"/>
                        </a:rPr>
                        <a:t>10 458</a:t>
                      </a:r>
                      <a:endParaRPr lang="fi-FI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baseline="0" dirty="0">
                          <a:effectLst/>
                          <a:latin typeface="+mn-lt"/>
                        </a:rPr>
                        <a:t>15 732</a:t>
                      </a:r>
                      <a:endParaRPr lang="fi-FI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 baseline="0" dirty="0">
                          <a:effectLst/>
                          <a:latin typeface="+mn-lt"/>
                        </a:rPr>
                        <a:t>F8 Muut saamiset ja velat</a:t>
                      </a:r>
                      <a:endParaRPr lang="fi-FI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 baseline="0" dirty="0">
                          <a:effectLst/>
                          <a:latin typeface="+mn-lt"/>
                        </a:rPr>
                        <a:t> </a:t>
                      </a:r>
                      <a:endParaRPr lang="fi-FI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600" b="0" i="0" u="none" strike="noStrike" baseline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9865952"/>
                  </a:ext>
                </a:extLst>
              </a:tr>
              <a:tr h="345890">
                <a:tc>
                  <a:txBody>
                    <a:bodyPr/>
                    <a:lstStyle/>
                    <a:p>
                      <a:pPr algn="l" fontAlgn="b"/>
                      <a:endParaRPr lang="fi-FI" sz="1600" b="0" i="0" u="none" strike="noStrike" baseline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baseline="0" dirty="0">
                          <a:effectLst/>
                          <a:latin typeface="+mn-lt"/>
                        </a:rPr>
                        <a:t>604 036</a:t>
                      </a:r>
                      <a:endParaRPr lang="fi-FI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baseline="0" dirty="0">
                          <a:effectLst/>
                          <a:latin typeface="+mn-lt"/>
                        </a:rPr>
                        <a:t>608 667</a:t>
                      </a:r>
                      <a:endParaRPr lang="fi-FI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endParaRPr lang="fi-FI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0371104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FE6535-7862-4D55-9889-8C651DFCE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8735" y="6310312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CB792C-A7D3-4EC5-B5B3-BB2C664ADC22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705AFC-048F-4E4C-B24F-8A7267748AFF}"/>
              </a:ext>
            </a:extLst>
          </p:cNvPr>
          <p:cNvSpPr txBox="1"/>
          <p:nvPr/>
        </p:nvSpPr>
        <p:spPr>
          <a:xfrm>
            <a:off x="8086381" y="1468667"/>
            <a:ext cx="3796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Lähde: Tilastokeskus, rahoitustilinpito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1F592B0-76A8-48DF-8503-01DD00090912}"/>
              </a:ext>
            </a:extLst>
          </p:cNvPr>
          <p:cNvSpPr txBox="1">
            <a:spLocks/>
          </p:cNvSpPr>
          <p:nvPr/>
        </p:nvSpPr>
        <p:spPr>
          <a:xfrm>
            <a:off x="989222" y="4955020"/>
            <a:ext cx="10258999" cy="2283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Pankeilla nettomääräisesti n. 130 </a:t>
            </a: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mrd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talletusvelkaa, n 200 </a:t>
            </a: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mrd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lainasaamisia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Erotus katetaan lähinnä omalla pääomalla ja joukkovelkainstrumenteilla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Lisäksi eriä, jotka menevät suunnilleen päittäin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458166-1AEA-44F5-849D-10F41A208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3135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E11DFB-4512-49C0-A0C8-CFE9584F4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fi-FI" sz="2500">
                <a:solidFill>
                  <a:srgbClr val="FFFFFF"/>
                </a:solidFill>
              </a:rPr>
              <a:t>Asymmetrinen informaatio rahoitusmarkkinoiden rakenteellisena ongelmana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AACBF-9297-4F4F-8E4B-0A7E6B409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915019" cy="5888972"/>
          </a:xfrm>
        </p:spPr>
        <p:txBody>
          <a:bodyPr anchor="ctr">
            <a:normAutofit/>
          </a:bodyPr>
          <a:lstStyle/>
          <a:p>
            <a:r>
              <a:rPr lang="fi-FI" sz="2000" dirty="0"/>
              <a:t>Kaikki tietävät, että kaikki tietävät, että jotkut tietävät enemmän kuin toiset.</a:t>
            </a:r>
          </a:p>
          <a:p>
            <a:r>
              <a:rPr lang="fi-FI" sz="2000" dirty="0"/>
              <a:t>Asetelma on usein omiaan ”tappamaan” erilaisia markkinoita</a:t>
            </a:r>
          </a:p>
          <a:p>
            <a:pPr lvl="1"/>
            <a:r>
              <a:rPr lang="fi-FI" sz="2000" dirty="0"/>
              <a:t>Se, joka tietää tietävänsä vähemmän kuin muut, on haluton ryhtymään kauppoihin tai tekemään sopimuksia =&gt; tietää tulevansa helposti sahatuksi silmään =&gt; markkinaa ei synny, jos toisella osapuolella informaatioetu</a:t>
            </a:r>
          </a:p>
          <a:p>
            <a:pPr lvl="1"/>
            <a:r>
              <a:rPr lang="fi-FI" sz="2000" dirty="0"/>
              <a:t>”Sitruunaongelma” (</a:t>
            </a:r>
            <a:r>
              <a:rPr lang="fi-FI" sz="2000" dirty="0" err="1"/>
              <a:t>Akerflof</a:t>
            </a:r>
            <a:r>
              <a:rPr lang="fi-FI" sz="2000" dirty="0"/>
              <a:t> 1970)</a:t>
            </a:r>
          </a:p>
          <a:p>
            <a:r>
              <a:rPr lang="fi-FI" sz="2000" dirty="0"/>
              <a:t>Haitallinen valikoituminen / </a:t>
            </a:r>
            <a:r>
              <a:rPr lang="fi-FI" sz="2000" dirty="0" err="1"/>
              <a:t>adverse</a:t>
            </a:r>
            <a:r>
              <a:rPr lang="fi-FI" sz="2000" dirty="0"/>
              <a:t> </a:t>
            </a:r>
            <a:r>
              <a:rPr lang="fi-FI" sz="2000" dirty="0" err="1"/>
              <a:t>selection</a:t>
            </a:r>
            <a:endParaRPr lang="fi-FI" sz="2000" dirty="0"/>
          </a:p>
          <a:p>
            <a:pPr lvl="1"/>
            <a:r>
              <a:rPr lang="fi-FI" sz="2000" dirty="0"/>
              <a:t>Velallinen tietää oman maksukykynsä paremmin kuin lainanantaja?</a:t>
            </a:r>
          </a:p>
          <a:p>
            <a:pPr lvl="2"/>
            <a:r>
              <a:rPr lang="fi-FI" sz="1600" dirty="0"/>
              <a:t>Tavallinen olettamus erilaisissa teorioissa</a:t>
            </a:r>
          </a:p>
          <a:p>
            <a:pPr lvl="1"/>
            <a:r>
              <a:rPr lang="fi-FI" sz="2000" dirty="0"/>
              <a:t>Lainanhakija voi tahattomasti todistaa olevansa huono velallinen ottamalla lainaa korkealla korolla?</a:t>
            </a:r>
          </a:p>
          <a:p>
            <a:pPr lvl="1"/>
            <a:endParaRPr lang="fi-FI" sz="20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075561-75DE-4AE0-A6D8-6A7B845A81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55664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C6863-FD32-49BD-B61C-B3FE8F884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ACB792C-A7D3-4EC5-B5B3-BB2C664ADC22}" type="slidenum"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2669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B20744-DE5F-420C-BE2B-3283BBBCA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fi-FI" sz="4000">
                <a:solidFill>
                  <a:srgbClr val="FFFFFF"/>
                </a:solidFill>
              </a:rPr>
              <a:t>Asymmetrinen informaatio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6FF6A-D07D-4A06-836C-479A82A1B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fi-FI" sz="2400" dirty="0"/>
              <a:t>Entä jos lainanottaja keksii keinon, jolla lainan takaisinmaksusta saa epätodennäköistä? </a:t>
            </a:r>
          </a:p>
          <a:p>
            <a:pPr lvl="1"/>
            <a:r>
              <a:rPr lang="fi-FI" dirty="0"/>
              <a:t>Osakeyhtiö ja rajallinen vastuu</a:t>
            </a:r>
          </a:p>
          <a:p>
            <a:pPr lvl="1"/>
            <a:r>
              <a:rPr lang="fi-FI" dirty="0"/>
              <a:t>Velan olemassaolo saa suosimaan riskipitoisempia kohteita</a:t>
            </a:r>
          </a:p>
          <a:p>
            <a:pPr lvl="1"/>
            <a:r>
              <a:rPr lang="fi-FI" dirty="0"/>
              <a:t>”Kruuna, minä voitan. Klaava, pankki häviää.”</a:t>
            </a:r>
          </a:p>
          <a:p>
            <a:r>
              <a:rPr lang="fi-FI" sz="2400" dirty="0"/>
              <a:t>Informaation asymmetria ei ainutlaatuista pankeille</a:t>
            </a:r>
          </a:p>
          <a:p>
            <a:pPr lvl="1"/>
            <a:r>
              <a:rPr lang="fi-FI" dirty="0"/>
              <a:t>Vakuutus? Korkeariskinen haluaa vakuutuksen, matalariskinen ei</a:t>
            </a:r>
          </a:p>
          <a:p>
            <a:pPr lvl="1"/>
            <a:r>
              <a:rPr lang="fi-FI" dirty="0"/>
              <a:t>Vahinkovakuutus vähentää kannusteita torjua riskiä?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722916-FB41-4BFF-B33F-BA61D0C47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55664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8FA448-F22F-482D-895B-9D7E9A9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ACB792C-A7D3-4EC5-B5B3-BB2C664ADC22}" type="slidenum"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1109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fi-FI" sz="4000">
                <a:solidFill>
                  <a:srgbClr val="FFFFFF"/>
                </a:solidFill>
              </a:rPr>
              <a:t>Delegoitu monitorointi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fi-FI" sz="2000" dirty="0"/>
              <a:t>Vakioterminä pankkiteoriassa 1980-luvulta saakka </a:t>
            </a:r>
          </a:p>
          <a:p>
            <a:r>
              <a:rPr lang="fi-FI" sz="2000" dirty="0"/>
              <a:t>D </a:t>
            </a:r>
            <a:r>
              <a:rPr lang="fi-FI" sz="2000" dirty="0" err="1"/>
              <a:t>Diamond</a:t>
            </a:r>
            <a:r>
              <a:rPr lang="fi-FI" sz="2000" dirty="0"/>
              <a:t> 1984</a:t>
            </a:r>
          </a:p>
          <a:p>
            <a:r>
              <a:rPr lang="fi-FI" sz="2000" dirty="0"/>
              <a:t>Monimutkainen malli, jonka perusolettamuksena on, että velallisina olevat yrittäjät pystyvät välttämään lainan takaisinmaksun, ellei heidän tekemisiään jatkuvasti tarkkailla.</a:t>
            </a:r>
          </a:p>
          <a:p>
            <a:r>
              <a:rPr lang="fi-FI" sz="2000" dirty="0"/>
              <a:t>Ennustaa/selittää sellaisten pankkien olemassaolon, jollaisia näemme reaalimaailmassa</a:t>
            </a:r>
          </a:p>
          <a:p>
            <a:r>
              <a:rPr lang="fi-FI" sz="2000" dirty="0"/>
              <a:t>Jos lainanantaja ei monitoroi velallista, velallinen ei voi todistaa olevansa maksukyvytön, voi vain jättää maksamatta</a:t>
            </a:r>
          </a:p>
          <a:p>
            <a:pPr lvl="1"/>
            <a:r>
              <a:rPr lang="fi-FI" sz="2000" dirty="0"/>
              <a:t>=&gt; Jos ei monitorointia, lainasopimuksessa on oltava ehto, jonka mukaan velallista rangaistaan maksamatta jättämisestä</a:t>
            </a:r>
          </a:p>
          <a:p>
            <a:pPr lvl="1"/>
            <a:r>
              <a:rPr lang="fi-FI" sz="2000" dirty="0"/>
              <a:t>Ex </a:t>
            </a:r>
            <a:r>
              <a:rPr lang="fi-FI" sz="2000" dirty="0" err="1"/>
              <a:t>post</a:t>
            </a:r>
            <a:r>
              <a:rPr lang="fi-FI" sz="2000" dirty="0"/>
              <a:t> järjetön; rangaistus ei hyödytä ketään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0264" y="6455664"/>
            <a:ext cx="2743200" cy="365125"/>
          </a:xfrm>
        </p:spPr>
        <p:txBody>
          <a:bodyPr>
            <a:normAutofit/>
          </a:bodyPr>
          <a:lstStyle/>
          <a:p>
            <a:pPr algn="r"/>
            <a:endParaRPr lang="fi-FI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43571B3-D7E0-4BA1-AD26-E3E526F896B0}" type="slidenum">
              <a:rPr lang="fi-FI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14</a:t>
            </a:fld>
            <a:endParaRPr lang="fi-FI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023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D867F6-02C0-40A3-BB98-B0480CC0D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fi-FI" sz="4000" dirty="0">
                <a:solidFill>
                  <a:srgbClr val="FFFFFF"/>
                </a:solidFill>
              </a:rPr>
              <a:t>Delegoitu monitorointi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962B0-7D91-4049-B652-5E2D60DEC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231" y="586854"/>
            <a:ext cx="7342117" cy="6122417"/>
          </a:xfrm>
        </p:spPr>
        <p:txBody>
          <a:bodyPr anchor="ctr">
            <a:normAutofit/>
          </a:bodyPr>
          <a:lstStyle/>
          <a:p>
            <a:r>
              <a:rPr lang="fi-FI" sz="1900" dirty="0"/>
              <a:t>Paljon piensäästäjiä, vähemmän isoja velallisia</a:t>
            </a:r>
          </a:p>
          <a:p>
            <a:r>
              <a:rPr lang="fi-FI" sz="1900" dirty="0"/>
              <a:t>Jokainen säästäjä voisi itse tarkkailla jokaista </a:t>
            </a:r>
            <a:r>
              <a:rPr lang="fi-FI" sz="1900" dirty="0" err="1"/>
              <a:t>vellallista</a:t>
            </a:r>
            <a:r>
              <a:rPr lang="fi-FI" sz="1900" dirty="0"/>
              <a:t> =&gt; tehotonta ja kallista</a:t>
            </a:r>
          </a:p>
          <a:p>
            <a:pPr lvl="1"/>
            <a:r>
              <a:rPr lang="fi-FI" sz="1900" dirty="0"/>
              <a:t>Isoon investointiin tarvitaan sadan kotitalouden säästöt. Jos jokainen kotitalous tekee itse luottoriskianalyysin, niin…</a:t>
            </a:r>
          </a:p>
          <a:p>
            <a:r>
              <a:rPr lang="fi-FI" sz="1900" dirty="0"/>
              <a:t>Tehokkain ratkaisu: säästäjät delegoivat rahojen lainaamisen yhdelle laitokselle; jokaisesta velallisesta vain yksi luottoriskiarvio</a:t>
            </a:r>
          </a:p>
          <a:p>
            <a:pPr lvl="1"/>
            <a:r>
              <a:rPr lang="fi-FI" sz="1900" dirty="0"/>
              <a:t>Pankki ei tee paremmin mutta halvemmalla</a:t>
            </a:r>
          </a:p>
          <a:p>
            <a:pPr lvl="1"/>
            <a:r>
              <a:rPr lang="fi-FI" sz="1900" dirty="0"/>
              <a:t>Välittäjä (=pankkiiri) saa rangaistuksen, jos ei maksa talletuksia tallettajille, mutta koska pankin varat on hajautettu lukemattomiin kohteisiin, hajautuksen ansiosta rangaistuksen riski on mitätön</a:t>
            </a:r>
          </a:p>
          <a:p>
            <a:pPr lvl="2"/>
            <a:r>
              <a:rPr lang="fi-FI" sz="1900" dirty="0"/>
              <a:t>Ei käytännössä koskaan käy niin, että valtaosa pankin rahoittamista kohteista epäonnistuisi </a:t>
            </a:r>
          </a:p>
          <a:p>
            <a:r>
              <a:rPr lang="fi-FI" sz="1900" dirty="0"/>
              <a:t>Jokainen säästäjä voisi rahoittaa vain yhtä velallista, mutta tämä aiheuttaisi pahan keskittymisriskin</a:t>
            </a:r>
          </a:p>
          <a:p>
            <a:endParaRPr lang="fi-FI" sz="19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79093-BEBB-4FE0-B6DE-915B075219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55664"/>
            <a:ext cx="2743200" cy="365125"/>
          </a:xfrm>
        </p:spPr>
        <p:txBody>
          <a:bodyPr>
            <a:normAutofit/>
          </a:bodyPr>
          <a:lstStyle/>
          <a:p>
            <a:pPr algn="r"/>
            <a:endParaRPr lang="fi-FI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081582-88E3-487F-8DB2-4F246791C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ACB792C-A7D3-4EC5-B5B3-BB2C664ADC22}" type="slidenum">
              <a:rPr lang="fi-FI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15</a:t>
            </a:fld>
            <a:endParaRPr lang="fi-FI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384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6"/>
            <a:ext cx="10515600" cy="1325563"/>
          </a:xfrm>
        </p:spPr>
        <p:txBody>
          <a:bodyPr/>
          <a:lstStyle/>
          <a:p>
            <a:r>
              <a:rPr lang="fi-FI"/>
              <a:t>Siis delegoidun monitoroinnin asetelma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52596" y="6286521"/>
            <a:ext cx="21336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71B3-D7E0-4BA1-AD26-E3E526F896B0}" type="slidenum">
              <a:rPr lang="fi-FI" smtClean="0"/>
              <a:pPr/>
              <a:t>16</a:t>
            </a:fld>
            <a:endParaRPr lang="fi-FI"/>
          </a:p>
        </p:txBody>
      </p:sp>
      <p:sp>
        <p:nvSpPr>
          <p:cNvPr id="7" name="Rectangle 6"/>
          <p:cNvSpPr/>
          <p:nvPr/>
        </p:nvSpPr>
        <p:spPr>
          <a:xfrm>
            <a:off x="5024430" y="2071678"/>
            <a:ext cx="1785950" cy="3643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/>
              <a:t>Pankki</a:t>
            </a:r>
            <a:endParaRPr lang="fi-FI" dirty="0"/>
          </a:p>
        </p:txBody>
      </p:sp>
      <p:sp>
        <p:nvSpPr>
          <p:cNvPr id="11" name="Rounded Rectangle 10"/>
          <p:cNvSpPr/>
          <p:nvPr/>
        </p:nvSpPr>
        <p:spPr>
          <a:xfrm>
            <a:off x="7881950" y="1428736"/>
            <a:ext cx="200026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/>
              <a:t>Yritys 1</a:t>
            </a:r>
            <a:endParaRPr lang="fi-FI" dirty="0"/>
          </a:p>
        </p:txBody>
      </p:sp>
      <p:sp>
        <p:nvSpPr>
          <p:cNvPr id="12" name="Rounded Rectangle 11"/>
          <p:cNvSpPr/>
          <p:nvPr/>
        </p:nvSpPr>
        <p:spPr>
          <a:xfrm>
            <a:off x="7881950" y="2428868"/>
            <a:ext cx="200026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/>
              <a:t>Yritys 2</a:t>
            </a:r>
            <a:endParaRPr lang="fi-FI" dirty="0"/>
          </a:p>
        </p:txBody>
      </p:sp>
      <p:sp>
        <p:nvSpPr>
          <p:cNvPr id="13" name="Rounded Rectangle 12"/>
          <p:cNvSpPr/>
          <p:nvPr/>
        </p:nvSpPr>
        <p:spPr>
          <a:xfrm>
            <a:off x="7881950" y="3429000"/>
            <a:ext cx="200026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/>
              <a:t>Yritys 3</a:t>
            </a:r>
            <a:endParaRPr lang="fi-FI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3791744" y="3573464"/>
            <a:ext cx="1304124" cy="71560"/>
          </a:xfrm>
          <a:prstGeom prst="straightConnector1">
            <a:avLst/>
          </a:prstGeom>
          <a:ln w="698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11" idx="1"/>
          </p:cNvCxnSpPr>
          <p:nvPr/>
        </p:nvCxnSpPr>
        <p:spPr>
          <a:xfrm flipV="1">
            <a:off x="6810380" y="1893084"/>
            <a:ext cx="1071570" cy="3214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2" idx="1"/>
          </p:cNvCxnSpPr>
          <p:nvPr/>
        </p:nvCxnSpPr>
        <p:spPr>
          <a:xfrm>
            <a:off x="6881818" y="2857497"/>
            <a:ext cx="1000132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13" idx="1"/>
          </p:cNvCxnSpPr>
          <p:nvPr/>
        </p:nvCxnSpPr>
        <p:spPr>
          <a:xfrm>
            <a:off x="6810380" y="3786191"/>
            <a:ext cx="1071570" cy="1071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7881950" y="4429132"/>
            <a:ext cx="200026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/>
              <a:t>Yritys 4</a:t>
            </a:r>
            <a:endParaRPr lang="fi-FI" dirty="0"/>
          </a:p>
        </p:txBody>
      </p:sp>
      <p:cxnSp>
        <p:nvCxnSpPr>
          <p:cNvPr id="34" name="Straight Arrow Connector 33"/>
          <p:cNvCxnSpPr>
            <a:endCxn id="32" idx="1"/>
          </p:cNvCxnSpPr>
          <p:nvPr/>
        </p:nvCxnSpPr>
        <p:spPr>
          <a:xfrm>
            <a:off x="6810380" y="4357695"/>
            <a:ext cx="1071570" cy="5357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7896200" y="5445224"/>
            <a:ext cx="200026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/>
              <a:t>Yritys 5</a:t>
            </a:r>
            <a:endParaRPr lang="fi-FI" dirty="0"/>
          </a:p>
        </p:txBody>
      </p:sp>
      <p:cxnSp>
        <p:nvCxnSpPr>
          <p:cNvPr id="39" name="Straight Arrow Connector 38"/>
          <p:cNvCxnSpPr>
            <a:endCxn id="37" idx="1"/>
          </p:cNvCxnSpPr>
          <p:nvPr/>
        </p:nvCxnSpPr>
        <p:spPr>
          <a:xfrm>
            <a:off x="6896068" y="5230911"/>
            <a:ext cx="1000132" cy="6786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595670" y="5643578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/>
              <a:t>Pankki monitoroi ja hajauttaa tallettajien puolesta</a:t>
            </a:r>
            <a:endParaRPr lang="fi-FI" dirty="0"/>
          </a:p>
        </p:txBody>
      </p:sp>
      <p:sp>
        <p:nvSpPr>
          <p:cNvPr id="41" name="TextBox 40"/>
          <p:cNvSpPr txBox="1"/>
          <p:nvPr/>
        </p:nvSpPr>
        <p:spPr>
          <a:xfrm>
            <a:off x="1952596" y="1214422"/>
            <a:ext cx="5000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/>
              <a:t>Monitorointikulut = K*yritysten lukumäärä</a:t>
            </a:r>
          </a:p>
          <a:p>
            <a:r>
              <a:rPr lang="fi-FI"/>
              <a:t>Jos tallettajat rahoittaisivat suoraan, olisi: K*tallettajien lkm * yritysten lkm</a:t>
            </a:r>
            <a:endParaRPr lang="fi-FI" dirty="0"/>
          </a:p>
        </p:txBody>
      </p:sp>
      <p:pic>
        <p:nvPicPr>
          <p:cNvPr id="1029" name="Picture 5" descr="C:\Users\KAUKOKA\AppData\Local\Microsoft\Windows\Temporary Internet Files\Content.IE5\177IOZIU\MC90007870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3593" y="2852936"/>
            <a:ext cx="786093" cy="720080"/>
          </a:xfrm>
          <a:prstGeom prst="rect">
            <a:avLst/>
          </a:prstGeom>
          <a:noFill/>
        </p:spPr>
      </p:pic>
      <p:pic>
        <p:nvPicPr>
          <p:cNvPr id="25" name="Picture 5" descr="C:\Users\KAUKOKA\AppData\Local\Microsoft\Windows\Temporary Internet Files\Content.IE5\177IOZIU\MC90007870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1624" y="3861049"/>
            <a:ext cx="668736" cy="504056"/>
          </a:xfrm>
          <a:prstGeom prst="rect">
            <a:avLst/>
          </a:prstGeom>
          <a:noFill/>
        </p:spPr>
      </p:pic>
      <p:pic>
        <p:nvPicPr>
          <p:cNvPr id="28" name="Picture 5" descr="C:\Users\KAUKOKA\AppData\Local\Microsoft\Windows\Temporary Internet Files\Content.IE5\177IOZIU\MC90007870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553" y="3789041"/>
            <a:ext cx="576064" cy="504056"/>
          </a:xfrm>
          <a:prstGeom prst="rect">
            <a:avLst/>
          </a:prstGeom>
          <a:noFill/>
        </p:spPr>
      </p:pic>
      <p:pic>
        <p:nvPicPr>
          <p:cNvPr id="29" name="Picture 5" descr="C:\Users\KAUKOKA\AppData\Local\Microsoft\Windows\Temporary Internet Files\Content.IE5\177IOZIU\MC90007870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520" y="2996953"/>
            <a:ext cx="622430" cy="720080"/>
          </a:xfrm>
          <a:prstGeom prst="rect">
            <a:avLst/>
          </a:prstGeom>
          <a:noFill/>
        </p:spPr>
      </p:pic>
      <p:pic>
        <p:nvPicPr>
          <p:cNvPr id="31" name="Picture 5" descr="C:\Users\KAUKOKA\AppData\Local\Microsoft\Windows\Temporary Internet Files\Content.IE5\177IOZIU\MC90007870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3" y="4941169"/>
            <a:ext cx="720605" cy="784363"/>
          </a:xfrm>
          <a:prstGeom prst="rect">
            <a:avLst/>
          </a:prstGeom>
          <a:noFill/>
        </p:spPr>
      </p:pic>
      <p:pic>
        <p:nvPicPr>
          <p:cNvPr id="35" name="Picture 5" descr="C:\Users\KAUKOKA\AppData\Local\Microsoft\Windows\Temporary Internet Files\Content.IE5\177IOZIU\MC90007870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4149081"/>
            <a:ext cx="613897" cy="504055"/>
          </a:xfrm>
          <a:prstGeom prst="rect">
            <a:avLst/>
          </a:prstGeom>
          <a:noFill/>
        </p:spPr>
      </p:pic>
      <p:pic>
        <p:nvPicPr>
          <p:cNvPr id="36" name="Picture 5" descr="C:\Users\KAUKOKA\AppData\Local\Microsoft\Windows\Temporary Internet Files\Content.IE5\177IOZIU\MC90007870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1584" y="4653137"/>
            <a:ext cx="772474" cy="648072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1847528" y="2276873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/>
              <a:t>Passiiviset säästäjät, eivät monitoroi ketään</a:t>
            </a:r>
            <a:endParaRPr lang="fi-FI" dirty="0"/>
          </a:p>
        </p:txBody>
      </p:sp>
      <p:pic>
        <p:nvPicPr>
          <p:cNvPr id="42" name="Picture 5" descr="C:\Users\KAUKOKA\AppData\Local\Microsoft\Windows\Temporary Internet Files\Content.IE5\177IOZIU\MC90007870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2017" y="3365376"/>
            <a:ext cx="786093" cy="720080"/>
          </a:xfrm>
          <a:prstGeom prst="rect">
            <a:avLst/>
          </a:prstGeom>
          <a:noFill/>
        </p:spPr>
      </p:pic>
      <p:pic>
        <p:nvPicPr>
          <p:cNvPr id="43" name="Picture 5" descr="C:\Users\KAUKOKA\AppData\Local\Microsoft\Windows\Temporary Internet Files\Content.IE5\177IOZIU\MC90007870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5561" y="4077072"/>
            <a:ext cx="786093" cy="720080"/>
          </a:xfrm>
          <a:prstGeom prst="rect">
            <a:avLst/>
          </a:prstGeom>
          <a:noFill/>
        </p:spPr>
      </p:pic>
      <p:pic>
        <p:nvPicPr>
          <p:cNvPr id="44" name="Picture 5" descr="C:\Users\KAUKOKA\AppData\Local\Microsoft\Windows\Temporary Internet Files\Content.IE5\177IOZIU\MC90007870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4437112"/>
            <a:ext cx="786093" cy="720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fi-FI" sz="4000">
                <a:solidFill>
                  <a:srgbClr val="FFFFFF"/>
                </a:solidFill>
              </a:rPr>
              <a:t>Pankkisuhde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6068" y="470282"/>
            <a:ext cx="7426140" cy="5806184"/>
          </a:xfrm>
        </p:spPr>
        <p:txBody>
          <a:bodyPr anchor="ctr">
            <a:noAutofit/>
          </a:bodyPr>
          <a:lstStyle/>
          <a:p>
            <a:r>
              <a:rPr lang="fi-FI" sz="2000" dirty="0"/>
              <a:t>”</a:t>
            </a:r>
            <a:r>
              <a:rPr lang="fi-FI" sz="2000" dirty="0" err="1"/>
              <a:t>Relationship</a:t>
            </a:r>
            <a:r>
              <a:rPr lang="fi-FI" sz="2000" dirty="0"/>
              <a:t> </a:t>
            </a:r>
            <a:r>
              <a:rPr lang="fi-FI" sz="2000" dirty="0" err="1"/>
              <a:t>banking</a:t>
            </a:r>
            <a:r>
              <a:rPr lang="fi-FI" sz="2000" dirty="0"/>
              <a:t>”</a:t>
            </a:r>
          </a:p>
          <a:p>
            <a:pPr lvl="1"/>
            <a:r>
              <a:rPr lang="fi-FI" sz="2000" dirty="0"/>
              <a:t>Vastakohta ”</a:t>
            </a:r>
            <a:r>
              <a:rPr lang="fi-FI" sz="2000" dirty="0" err="1"/>
              <a:t>transaction</a:t>
            </a:r>
            <a:r>
              <a:rPr lang="fi-FI" sz="2000" dirty="0"/>
              <a:t> </a:t>
            </a:r>
            <a:r>
              <a:rPr lang="fi-FI" sz="2000" dirty="0" err="1"/>
              <a:t>banking</a:t>
            </a:r>
            <a:r>
              <a:rPr lang="fi-FI" sz="2000" dirty="0"/>
              <a:t>”, jossa pankki ei sitoudu asiakkaisiinsa, jokainen laina kilpailutetaan ”puhtaalta pöydältä”</a:t>
            </a:r>
          </a:p>
          <a:p>
            <a:pPr lvl="1"/>
            <a:r>
              <a:rPr lang="fi-FI" sz="2000" dirty="0"/>
              <a:t>”Kirkontorniperiaate”</a:t>
            </a:r>
          </a:p>
          <a:p>
            <a:r>
              <a:rPr lang="fi-FI" sz="2000" dirty="0"/>
              <a:t>Pankki yhteyksissä jatkuvasti samoihin asiakkaisiin</a:t>
            </a:r>
          </a:p>
          <a:p>
            <a:pPr lvl="1"/>
            <a:r>
              <a:rPr lang="fi-FI" sz="2000" dirty="0"/>
              <a:t>Saa jonkin asteisen informaatioedun suhteessa mahdollisiin kilpailijoihin, voi monitoroida halvemmalla</a:t>
            </a:r>
          </a:p>
          <a:p>
            <a:pPr lvl="2"/>
            <a:r>
              <a:rPr lang="fi-FI" dirty="0"/>
              <a:t>Etenkin jos ei julkisia luottorekistereitä</a:t>
            </a:r>
          </a:p>
          <a:p>
            <a:pPr lvl="1"/>
            <a:r>
              <a:rPr lang="fi-FI" sz="2000" dirty="0"/>
              <a:t>Yrityksen arvokkain omaisuus = pankkisuhde?</a:t>
            </a:r>
          </a:p>
          <a:p>
            <a:pPr lvl="2"/>
            <a:r>
              <a:rPr lang="fi-FI" dirty="0"/>
              <a:t>Pankki uskaltaa rahoittaa tuntemaansa asiakasta, sellaisiakin hankkeita, jotka tuottavat vasta kaukaisessa tulevaisuudessa, jos tuotot arvioidaan hyviksi </a:t>
            </a:r>
          </a:p>
          <a:p>
            <a:pPr lvl="2"/>
            <a:r>
              <a:rPr lang="fi-FI" dirty="0"/>
              <a:t>Finanssikriisissä 2008- monilla pankeilla tietoinen politiikka suosia pitkäaikaisia, uskollisia asiakkaita</a:t>
            </a:r>
          </a:p>
          <a:p>
            <a:pPr lvl="1"/>
            <a:r>
              <a:rPr lang="fi-FI" sz="2000" dirty="0"/>
              <a:t>Maksuliikenne pankkien informaatiolähteenä?</a:t>
            </a:r>
          </a:p>
          <a:p>
            <a:r>
              <a:rPr lang="fi-FI" sz="2000" dirty="0"/>
              <a:t>Pankin ja yritysasiakkaiden ristiinomistukset olleet erityisen tavallisia joissain maissa</a:t>
            </a:r>
          </a:p>
          <a:p>
            <a:pPr lvl="1"/>
            <a:r>
              <a:rPr lang="fi-FI" sz="2000" dirty="0"/>
              <a:t>Saksa, Japani</a:t>
            </a:r>
          </a:p>
          <a:p>
            <a:pPr lvl="1"/>
            <a:r>
              <a:rPr lang="fi-FI" sz="2000" dirty="0"/>
              <a:t>Suomi vuosikymmeniä 1990-luvun lamaan saakka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0264" y="6455664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43571B3-D7E0-4BA1-AD26-E3E526F896B0}" type="slidenum"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824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4000" dirty="0" err="1">
                <a:solidFill>
                  <a:srgbClr val="FFFFFF"/>
                </a:solidFill>
              </a:rPr>
              <a:t>Pankkisuhde</a:t>
            </a:r>
            <a:r>
              <a:rPr lang="en-GB" sz="4000" dirty="0">
                <a:solidFill>
                  <a:srgbClr val="FFFFFF"/>
                </a:solidFill>
              </a:rPr>
              <a:t> - </a:t>
            </a:r>
            <a:r>
              <a:rPr lang="en-GB" sz="4000" dirty="0" err="1">
                <a:solidFill>
                  <a:srgbClr val="FFFFFF"/>
                </a:solidFill>
              </a:rPr>
              <a:t>empiriaa</a:t>
            </a:r>
            <a:endParaRPr lang="en-GB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259" y="649480"/>
            <a:ext cx="7198127" cy="5546047"/>
          </a:xfrm>
        </p:spPr>
        <p:txBody>
          <a:bodyPr anchor="ctr">
            <a:normAutofit/>
          </a:bodyPr>
          <a:lstStyle/>
          <a:p>
            <a:r>
              <a:rPr lang="fi-FI" sz="2400" dirty="0"/>
              <a:t>Italiassa 2008-finanssikriisin aikana luotonsaantiongelmat olivat pahimpia niissä yrityksissä, joiden kotiseuduilla muualla pääkonttoriaan pitävien pankkien sivukonttoreilla oli suuri markkinaosuus (</a:t>
            </a:r>
            <a:r>
              <a:rPr lang="fi-FI" sz="2400" dirty="0" err="1"/>
              <a:t>Presbitero</a:t>
            </a:r>
            <a:r>
              <a:rPr lang="fi-FI" sz="2400" dirty="0"/>
              <a:t>, </a:t>
            </a:r>
            <a:r>
              <a:rPr lang="fi-FI" sz="2400" dirty="0" err="1"/>
              <a:t>Udell</a:t>
            </a:r>
            <a:r>
              <a:rPr lang="fi-FI" sz="2400" dirty="0"/>
              <a:t> ja </a:t>
            </a:r>
            <a:r>
              <a:rPr lang="fi-FI" sz="2400" dirty="0" err="1"/>
              <a:t>Zazzaro</a:t>
            </a:r>
            <a:r>
              <a:rPr lang="fi-FI" sz="2400" dirty="0"/>
              <a:t>; JMCB 2014).</a:t>
            </a:r>
          </a:p>
          <a:p>
            <a:pPr lvl="1"/>
            <a:r>
              <a:rPr lang="fi-FI" dirty="0"/>
              <a:t>Pankit suosivat lähellä pääkonttoria toimivia yrityksiä?</a:t>
            </a:r>
          </a:p>
          <a:p>
            <a:pPr lvl="1"/>
            <a:r>
              <a:rPr lang="fi-FI" dirty="0"/>
              <a:t>Vaikutus oli voimakkaampi kuin yrityksen kannattavuuden tai vakavaraisuuden.</a:t>
            </a:r>
          </a:p>
          <a:p>
            <a:r>
              <a:rPr lang="fi-FI" sz="2400" dirty="0"/>
              <a:t>Yleisölle suunnatussa osakeannissa listautuvan yrityksen arvo nousee korkeammaksi, jos yrityksellä yksi selkeä pääpankki (</a:t>
            </a:r>
            <a:r>
              <a:rPr lang="fi-FI" sz="2400" dirty="0" err="1"/>
              <a:t>Bennouri</a:t>
            </a:r>
            <a:r>
              <a:rPr lang="fi-FI" sz="2400" dirty="0"/>
              <a:t>, </a:t>
            </a:r>
            <a:r>
              <a:rPr lang="fi-FI" sz="2400" dirty="0" err="1"/>
              <a:t>Falconieri</a:t>
            </a:r>
            <a:r>
              <a:rPr lang="fi-FI" sz="2400" dirty="0"/>
              <a:t> &amp; </a:t>
            </a:r>
            <a:r>
              <a:rPr lang="fi-FI" sz="2400" dirty="0" err="1"/>
              <a:t>Kooli</a:t>
            </a:r>
            <a:r>
              <a:rPr lang="fi-FI" sz="2400" dirty="0"/>
              <a:t>, Eur J Finance 2015)</a:t>
            </a:r>
          </a:p>
          <a:p>
            <a:pPr lvl="1"/>
            <a:r>
              <a:rPr lang="fi-FI" dirty="0"/>
              <a:t>Joku monitoroi piensijoittajan puolesta?</a:t>
            </a:r>
          </a:p>
          <a:p>
            <a:endParaRPr lang="en-GB" sz="13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0264" y="6455664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43571B3-D7E0-4BA1-AD26-E3E526F896B0}" type="slidenum"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8815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239AAA-4697-4A5F-9754-453F7C683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fi-FI" sz="4000">
                <a:solidFill>
                  <a:srgbClr val="FFFFFF"/>
                </a:solidFill>
              </a:rPr>
              <a:t>Pankkisuhde - empiriaa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B9F9E-5F30-4A2A-A09A-D9055D9AF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7264228" cy="5546047"/>
          </a:xfrm>
        </p:spPr>
        <p:txBody>
          <a:bodyPr anchor="ctr">
            <a:normAutofit fontScale="92500" lnSpcReduction="20000"/>
          </a:bodyPr>
          <a:lstStyle/>
          <a:p>
            <a:r>
              <a:rPr lang="fi-FI" sz="2000" dirty="0" err="1"/>
              <a:t>McCann</a:t>
            </a:r>
            <a:r>
              <a:rPr lang="fi-FI" sz="2000" dirty="0"/>
              <a:t> &amp; </a:t>
            </a:r>
            <a:r>
              <a:rPr lang="fi-FI" sz="2000" dirty="0" err="1"/>
              <a:t>McIndoe-Calder</a:t>
            </a:r>
            <a:r>
              <a:rPr lang="fi-FI" sz="2000" dirty="0"/>
              <a:t> (</a:t>
            </a:r>
            <a:r>
              <a:rPr lang="fi-FI" sz="2000" dirty="0" err="1"/>
              <a:t>Appl</a:t>
            </a:r>
            <a:r>
              <a:rPr lang="fi-FI" sz="2000" dirty="0"/>
              <a:t> Econ 2015)</a:t>
            </a:r>
          </a:p>
          <a:p>
            <a:pPr lvl="1"/>
            <a:r>
              <a:rPr lang="fi-FI" sz="2000" dirty="0"/>
              <a:t>Yrityksen konkurssitodennäköisyyttä voi ennustaa Irlannin datassa yksinkertaisten faktojen (toimiala, kirjanpidon luvut ym.) avulla.</a:t>
            </a:r>
          </a:p>
          <a:p>
            <a:pPr lvl="1"/>
            <a:r>
              <a:rPr lang="fi-FI" sz="2000" dirty="0"/>
              <a:t>Mitä pienemmästä yrityksestä on kyse, sitä vaikeampaa se on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fi-FI" sz="2000" dirty="0"/>
              <a:t> Pienyrityksen luotottaminen järkevää vain, jos on käytettävissä monitorointiin perustuvaa “pehmeää” tietoa.</a:t>
            </a:r>
          </a:p>
          <a:p>
            <a:r>
              <a:rPr lang="en-GB" sz="2000" dirty="0" err="1"/>
              <a:t>Puolassa</a:t>
            </a:r>
            <a:r>
              <a:rPr lang="en-GB" sz="2000" dirty="0"/>
              <a:t> </a:t>
            </a:r>
            <a:r>
              <a:rPr lang="en-GB" sz="2000" dirty="0" err="1"/>
              <a:t>vaikeuksiin</a:t>
            </a:r>
            <a:r>
              <a:rPr lang="en-GB" sz="2000" dirty="0"/>
              <a:t> </a:t>
            </a:r>
            <a:r>
              <a:rPr lang="en-GB" sz="2000" dirty="0" err="1"/>
              <a:t>ajautunut</a:t>
            </a:r>
            <a:r>
              <a:rPr lang="en-GB" sz="2000" dirty="0"/>
              <a:t> PK-</a:t>
            </a:r>
            <a:r>
              <a:rPr lang="en-GB" sz="2000" dirty="0" err="1"/>
              <a:t>yritys</a:t>
            </a:r>
            <a:r>
              <a:rPr lang="en-GB" sz="2000" dirty="0"/>
              <a:t> </a:t>
            </a:r>
            <a:r>
              <a:rPr lang="en-GB" sz="2000" dirty="0" err="1"/>
              <a:t>selviytyy</a:t>
            </a:r>
            <a:r>
              <a:rPr lang="en-GB" sz="2000" dirty="0"/>
              <a:t> </a:t>
            </a:r>
            <a:r>
              <a:rPr lang="en-GB" sz="2000" dirty="0" err="1"/>
              <a:t>suuremmalla</a:t>
            </a:r>
            <a:r>
              <a:rPr lang="en-GB" sz="2000" dirty="0"/>
              <a:t> </a:t>
            </a:r>
            <a:r>
              <a:rPr lang="en-GB" sz="2000" dirty="0" err="1"/>
              <a:t>todennäköisyydellä</a:t>
            </a:r>
            <a:r>
              <a:rPr lang="en-GB" sz="2000" dirty="0"/>
              <a:t>, </a:t>
            </a:r>
            <a:r>
              <a:rPr lang="en-GB" sz="2000" dirty="0" err="1"/>
              <a:t>jos</a:t>
            </a:r>
            <a:r>
              <a:rPr lang="en-GB" sz="2000" dirty="0"/>
              <a:t> </a:t>
            </a:r>
            <a:r>
              <a:rPr lang="en-GB" sz="2000" dirty="0" err="1"/>
              <a:t>sen</a:t>
            </a:r>
            <a:r>
              <a:rPr lang="en-GB" sz="2000" dirty="0"/>
              <a:t> </a:t>
            </a:r>
            <a:r>
              <a:rPr lang="en-GB" sz="2000" dirty="0" err="1"/>
              <a:t>toimipaikan</a:t>
            </a:r>
            <a:r>
              <a:rPr lang="en-GB" sz="2000" dirty="0"/>
              <a:t> </a:t>
            </a:r>
            <a:r>
              <a:rPr lang="en-GB" sz="2000" dirty="0" err="1"/>
              <a:t>lähellä</a:t>
            </a:r>
            <a:r>
              <a:rPr lang="en-GB" sz="2000" dirty="0"/>
              <a:t> on </a:t>
            </a:r>
            <a:r>
              <a:rPr lang="en-GB" sz="2000" dirty="0" err="1"/>
              <a:t>paikallisen</a:t>
            </a:r>
            <a:r>
              <a:rPr lang="en-GB" sz="2000" dirty="0"/>
              <a:t> </a:t>
            </a:r>
            <a:r>
              <a:rPr lang="en-GB" sz="2000" dirty="0" err="1"/>
              <a:t>osuuspankin</a:t>
            </a:r>
            <a:r>
              <a:rPr lang="en-GB" sz="2000" dirty="0"/>
              <a:t> </a:t>
            </a:r>
            <a:r>
              <a:rPr lang="en-GB" sz="2000" dirty="0" err="1"/>
              <a:t>konttori</a:t>
            </a:r>
            <a:r>
              <a:rPr lang="en-GB" sz="2000" dirty="0"/>
              <a:t>. (</a:t>
            </a:r>
            <a:r>
              <a:rPr lang="en-GB" sz="2000" dirty="0" err="1"/>
              <a:t>Iwanicz-Drozdowska</a:t>
            </a:r>
            <a:r>
              <a:rPr lang="en-GB" sz="2000" dirty="0"/>
              <a:t> et al, </a:t>
            </a:r>
            <a:r>
              <a:rPr lang="en-GB" sz="2000" dirty="0" err="1"/>
              <a:t>Em</a:t>
            </a:r>
            <a:r>
              <a:rPr lang="en-GB" sz="2000" dirty="0"/>
              <a:t> Mark R 2018)</a:t>
            </a:r>
          </a:p>
          <a:p>
            <a:r>
              <a:rPr lang="fi-FI" sz="2000" dirty="0"/>
              <a:t>Luonnonkatastrofin (maanjäristys, hurrikaani, tulivuorenpurkaus, tsunami) jälkeen yleensä parhaiten lainaa saavat ne yritykset, joilla oli ennen katastrofia tiivis pankkisuhde, ja yleisemmin asiakkaat seuduilla, jotka ovat pankin ydinaluetta – muualta käsin operoivat pankit vetäytyvät. (</a:t>
            </a:r>
            <a:r>
              <a:rPr lang="fi-FI" sz="2000" dirty="0" err="1"/>
              <a:t>Nguyen</a:t>
            </a:r>
            <a:r>
              <a:rPr lang="fi-FI" sz="2000" dirty="0"/>
              <a:t> ja Wilson 2020, Berg &amp; </a:t>
            </a:r>
            <a:r>
              <a:rPr lang="fi-FI" sz="2000" dirty="0" err="1"/>
              <a:t>Schrader</a:t>
            </a:r>
            <a:r>
              <a:rPr lang="fi-FI" sz="2000" dirty="0"/>
              <a:t> 2012, </a:t>
            </a:r>
            <a:r>
              <a:rPr lang="fi-FI" sz="2000" dirty="0" err="1"/>
              <a:t>Cortés</a:t>
            </a:r>
            <a:r>
              <a:rPr lang="fi-FI" sz="2000" dirty="0"/>
              <a:t> &amp; </a:t>
            </a:r>
            <a:r>
              <a:rPr lang="fi-FI" sz="2000" dirty="0" err="1"/>
              <a:t>Strahan</a:t>
            </a:r>
            <a:r>
              <a:rPr lang="fi-FI" sz="2000" dirty="0"/>
              <a:t> 2017)</a:t>
            </a:r>
          </a:p>
          <a:p>
            <a:pPr lvl="1"/>
            <a:r>
              <a:rPr lang="fi-FI" sz="2000" dirty="0"/>
              <a:t>Havainto helppo selittää muullakin kuin pankkisuhteen merkityksellä</a:t>
            </a:r>
          </a:p>
          <a:p>
            <a:r>
              <a:rPr lang="fi-FI" sz="2400" dirty="0"/>
              <a:t>Tulosvaroituksen jälkeen yrityksen lainakustannukset nousevat vähemmän omalta ”pääpankilta” </a:t>
            </a:r>
            <a:r>
              <a:rPr lang="fi-FI" sz="2400" dirty="0" err="1"/>
              <a:t>lainaamisessakuin</a:t>
            </a:r>
            <a:r>
              <a:rPr lang="fi-FI" sz="2400" dirty="0"/>
              <a:t> muuten (</a:t>
            </a:r>
            <a:r>
              <a:rPr lang="fi-FI" sz="2400" dirty="0" err="1"/>
              <a:t>Donker</a:t>
            </a:r>
            <a:r>
              <a:rPr lang="fi-FI" sz="2400" dirty="0"/>
              <a:t>, </a:t>
            </a:r>
            <a:r>
              <a:rPr lang="fi-FI" sz="2400" dirty="0" err="1"/>
              <a:t>Ng</a:t>
            </a:r>
            <a:r>
              <a:rPr lang="fi-FI" sz="2400" dirty="0"/>
              <a:t> &amp; </a:t>
            </a:r>
            <a:r>
              <a:rPr lang="fi-FI" sz="2400" dirty="0" err="1"/>
              <a:t>Shao</a:t>
            </a:r>
            <a:r>
              <a:rPr lang="fi-FI" sz="2400" dirty="0"/>
              <a:t>; </a:t>
            </a:r>
            <a:r>
              <a:rPr lang="fi-FI" sz="2400" dirty="0" err="1"/>
              <a:t>JoBaFi</a:t>
            </a:r>
            <a:r>
              <a:rPr lang="fi-FI" sz="2400" dirty="0"/>
              <a:t> 2020)</a:t>
            </a:r>
            <a:endParaRPr lang="fi-FI" sz="2000" dirty="0"/>
          </a:p>
          <a:p>
            <a:endParaRPr lang="fi-FI" sz="17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D67F9-FD92-4A6C-9CF6-60E2C4F00E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55664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AEE3DC-EFEC-418D-B871-AD5F3CC54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ACB792C-A7D3-4EC5-B5B3-BB2C664ADC22}" type="slidenum"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8396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fi-FI" sz="4000">
                <a:solidFill>
                  <a:srgbClr val="FFFFFF"/>
                </a:solidFill>
              </a:rPr>
              <a:t>Mikä on pankki?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3017" y="649480"/>
            <a:ext cx="6782589" cy="5546047"/>
          </a:xfrm>
        </p:spPr>
        <p:txBody>
          <a:bodyPr anchor="ctr">
            <a:normAutofit/>
          </a:bodyPr>
          <a:lstStyle/>
          <a:p>
            <a:r>
              <a:rPr lang="fi-FI" sz="2000" dirty="0"/>
              <a:t>Yksinkertainen juridinen vastaus: Yritys, jolla asianmukainen toimilupa talletuspankkitoimintaan</a:t>
            </a:r>
          </a:p>
          <a:p>
            <a:pPr lvl="1"/>
            <a:r>
              <a:rPr lang="fi-FI" sz="2000" dirty="0"/>
              <a:t>Luottolaitoksen toimiluvan myöntää Finanssivalvonnalle tehtävästä hakemuksesta EKP (vielä hiljattain luvan myönsi FIVA)</a:t>
            </a:r>
          </a:p>
          <a:p>
            <a:pPr lvl="2"/>
            <a:r>
              <a:rPr lang="fi-FI" dirty="0"/>
              <a:t>Pääomat min. 5 </a:t>
            </a:r>
            <a:r>
              <a:rPr lang="fi-FI" dirty="0" err="1"/>
              <a:t>milj</a:t>
            </a:r>
            <a:r>
              <a:rPr lang="fi-FI" dirty="0"/>
              <a:t> €</a:t>
            </a:r>
          </a:p>
          <a:p>
            <a:pPr lvl="2"/>
            <a:r>
              <a:rPr lang="fi-FI" dirty="0"/>
              <a:t>Omistajat / perustajat ”luotettavia”</a:t>
            </a:r>
          </a:p>
          <a:p>
            <a:pPr lvl="1"/>
            <a:r>
              <a:rPr lang="fi-FI" sz="2000" dirty="0"/>
              <a:t>Luvanvarainen toimiala käytännössä kaikkialla</a:t>
            </a:r>
          </a:p>
          <a:p>
            <a:pPr lvl="2"/>
            <a:r>
              <a:rPr lang="fi-FI" dirty="0"/>
              <a:t>Ainakin koko EU</a:t>
            </a:r>
          </a:p>
          <a:p>
            <a:r>
              <a:rPr lang="fi-FI" sz="2000" dirty="0"/>
              <a:t>Nykyään Suomessa 144 talletuspankkiluvan saanutta luottolaitosta (joista 102 on ”jäsenosuuspankkeja”)</a:t>
            </a:r>
          </a:p>
          <a:p>
            <a:pPr lvl="1"/>
            <a:r>
              <a:rPr lang="fi-FI" sz="2000" dirty="0"/>
              <a:t>Lisäksi on luottomarkkinoilla toimivia ei-pankkeja ja ulkomaisten luottolaitosten sivukonttoreita</a:t>
            </a:r>
          </a:p>
          <a:p>
            <a:r>
              <a:rPr lang="fi-FI" sz="2000" dirty="0"/>
              <a:t>Pankkien velat voivat olla ”rahaa”</a:t>
            </a:r>
          </a:p>
          <a:p>
            <a:pPr lvl="1"/>
            <a:r>
              <a:rPr lang="fi-FI" sz="2000" dirty="0"/>
              <a:t>Raportointivelvollisia Eurojärjestelmän tilastoinnissa (johon palataan seuraavalla luennolla)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0264" y="6455664"/>
            <a:ext cx="2743200" cy="365125"/>
          </a:xfrm>
        </p:spPr>
        <p:txBody>
          <a:bodyPr>
            <a:normAutofit/>
          </a:bodyPr>
          <a:lstStyle/>
          <a:p>
            <a:pPr algn="r"/>
            <a:endParaRPr lang="fi-FI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6AD8B0E-906B-45D2-9B97-69A50E7D04A9}" type="slidenum">
              <a:rPr lang="fi-FI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</a:t>
            </a:fld>
            <a:endParaRPr lang="fi-FI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959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fi-FI" sz="3400" dirty="0">
                <a:solidFill>
                  <a:srgbClr val="FFFFFF"/>
                </a:solidFill>
              </a:rPr>
              <a:t>Lainasopimusten suunnittelu – </a:t>
            </a:r>
            <a:r>
              <a:rPr lang="fi-FI" sz="3400" dirty="0" err="1">
                <a:solidFill>
                  <a:srgbClr val="FFFFFF"/>
                </a:solidFill>
              </a:rPr>
              <a:t>Stiglitz-Weiss</a:t>
            </a:r>
            <a:endParaRPr lang="fi-FI" sz="34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fi-FI" sz="1700"/>
              <a:t>Joseph E Stiglitz – Andrew Weiss: Credit rationing in markets with imperfect information (AER 1981)</a:t>
            </a:r>
          </a:p>
          <a:p>
            <a:r>
              <a:rPr lang="fi-FI" sz="1700"/>
              <a:t>Korot screening-välineenä</a:t>
            </a:r>
          </a:p>
          <a:p>
            <a:r>
              <a:rPr lang="fi-FI" sz="1700"/>
              <a:t>Lainanottajilla erilaiset onnistumisen todennäköisyydet – pankkikaan ei voi havaita</a:t>
            </a:r>
          </a:p>
          <a:p>
            <a:pPr lvl="1"/>
            <a:r>
              <a:rPr lang="fi-FI" sz="1700"/>
              <a:t>Esim. kaksi tyyppiä; korkeariskinen ja matalariskinen</a:t>
            </a:r>
          </a:p>
          <a:p>
            <a:pPr lvl="2"/>
            <a:r>
              <a:rPr lang="fi-FI" sz="1700"/>
              <a:t>Korkeariskisen projekti tuottaa paremmin jos onnistuu, mutta odotusarvo huono, koska hanke yleensä epäonnistuu</a:t>
            </a:r>
          </a:p>
          <a:p>
            <a:r>
              <a:rPr lang="fi-FI" sz="1700"/>
              <a:t>Pankki saa joko omansa korkoineen tai sen, mitä projekti tuotti, jos yritys ei pysty maksamaan</a:t>
            </a:r>
          </a:p>
          <a:p>
            <a:r>
              <a:rPr lang="fi-FI" sz="1700"/>
              <a:t>Pankin voiton odotusarvo laskeva funktio asiakkaan projektin riskistä</a:t>
            </a:r>
          </a:p>
          <a:p>
            <a:pPr lvl="1"/>
            <a:r>
              <a:rPr lang="fi-FI" sz="1700"/>
              <a:t>Jos hanke epäonnistuu, luottotappioita</a:t>
            </a:r>
          </a:p>
          <a:p>
            <a:r>
              <a:rPr lang="fi-FI" sz="1700"/>
              <a:t>Ketkä hakevat lainaa?</a:t>
            </a:r>
          </a:p>
          <a:p>
            <a:pPr lvl="1">
              <a:buFont typeface="Symbol"/>
              <a:buChar char="Þ"/>
            </a:pPr>
            <a:r>
              <a:rPr lang="fi-FI" sz="1700"/>
              <a:t>Korkeampi korko =&gt; vähäriskiset asiakkaat eivät enää hae lainaa – vähäriskinen projekti ei korkeiden rahoituskulujen vuoksi milloinkaan kannata, vaikka onnistuisi</a:t>
            </a:r>
          </a:p>
          <a:p>
            <a:pPr lvl="1">
              <a:buFont typeface="Symbol"/>
              <a:buChar char="Þ"/>
            </a:pPr>
            <a:r>
              <a:rPr lang="fi-FI" sz="1700"/>
              <a:t>Korkeariskinen projekti tuottaa yhä onnistuessaan niin paljon, että on rahoituskustannustenkin jälkeen kannattava. Jos epäonnistuu, tappiot jäävät pankille.</a:t>
            </a:r>
          </a:p>
          <a:p>
            <a:pPr lvl="1">
              <a:buFont typeface="Symbol"/>
              <a:buChar char="Þ"/>
            </a:pPr>
            <a:endParaRPr lang="fi-FI" sz="17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0264" y="6455664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43571B3-D7E0-4BA1-AD26-E3E526F896B0}" type="slidenum"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28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365" y="193880"/>
            <a:ext cx="10515600" cy="1325563"/>
          </a:xfrm>
        </p:spPr>
        <p:txBody>
          <a:bodyPr>
            <a:normAutofit/>
          </a:bodyPr>
          <a:lstStyle/>
          <a:p>
            <a:r>
              <a:rPr lang="fi-FI" dirty="0"/>
              <a:t>Korko ja voitto </a:t>
            </a:r>
            <a:r>
              <a:rPr lang="fi-FI" dirty="0" err="1"/>
              <a:t>Stiglitz-Weiss</a:t>
            </a:r>
            <a:r>
              <a:rPr lang="fi-FI" dirty="0"/>
              <a:t> -mallissa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3571B3-D7E0-4BA1-AD26-E3E526F896B0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1310448" y="3642520"/>
            <a:ext cx="3714776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167042" y="5429264"/>
            <a:ext cx="5563434" cy="1031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81158" y="1357299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Pankin voiton odotusarvo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39206" y="5214950"/>
            <a:ext cx="1749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Lainakorko r</a:t>
            </a:r>
          </a:p>
        </p:txBody>
      </p:sp>
      <p:cxnSp>
        <p:nvCxnSpPr>
          <p:cNvPr id="15" name="Straight Connector 14"/>
          <p:cNvCxnSpPr/>
          <p:nvPr/>
        </p:nvCxnSpPr>
        <p:spPr>
          <a:xfrm rot="5400000" flipH="1" flipV="1">
            <a:off x="3024166" y="2928934"/>
            <a:ext cx="2571768" cy="228601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 flipV="1">
            <a:off x="5453058" y="3571876"/>
            <a:ext cx="2857520" cy="150019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 flipH="1" flipV="1">
            <a:off x="3702827" y="3679033"/>
            <a:ext cx="3500462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238480" y="5572141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Kaikki hakevat lainaa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67372" y="5572141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Vain korkeariskiset hakevat lainaa</a:t>
            </a:r>
          </a:p>
        </p:txBody>
      </p:sp>
    </p:spTree>
    <p:extLst>
      <p:ext uri="{BB962C8B-B14F-4D97-AF65-F5344CB8AC3E}">
        <p14:creationId xmlns:p14="http://schemas.microsoft.com/office/powerpoint/2010/main" val="2256994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fi-FI" sz="4000">
                <a:solidFill>
                  <a:srgbClr val="FFFFFF"/>
                </a:solidFill>
              </a:rPr>
              <a:t>Stiglitz-Weiss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259" y="649480"/>
            <a:ext cx="6775100" cy="5546047"/>
          </a:xfrm>
        </p:spPr>
        <p:txBody>
          <a:bodyPr anchor="ctr">
            <a:normAutofit fontScale="92500" lnSpcReduction="10000"/>
          </a:bodyPr>
          <a:lstStyle/>
          <a:p>
            <a:r>
              <a:rPr lang="fi-FI" sz="2000" dirty="0"/>
              <a:t>Entä jos yritys voi valita kahdesta vaihtoehtoisesta projektista?</a:t>
            </a:r>
          </a:p>
          <a:p>
            <a:pPr lvl="1"/>
            <a:r>
              <a:rPr lang="fi-FI" sz="2000" dirty="0" err="1"/>
              <a:t>Moral</a:t>
            </a:r>
            <a:r>
              <a:rPr lang="fi-FI" sz="2000" dirty="0"/>
              <a:t> </a:t>
            </a:r>
            <a:r>
              <a:rPr lang="fi-FI" sz="2000" dirty="0" err="1"/>
              <a:t>Hazard</a:t>
            </a:r>
            <a:endParaRPr lang="fi-FI" sz="2000" dirty="0"/>
          </a:p>
          <a:p>
            <a:pPr lvl="1"/>
            <a:r>
              <a:rPr lang="fi-FI" sz="2000" dirty="0" err="1"/>
              <a:t>Pa</a:t>
            </a:r>
            <a:r>
              <a:rPr lang="fi-FI" sz="2000" dirty="0"/>
              <a:t> Ra &gt; </a:t>
            </a:r>
            <a:r>
              <a:rPr lang="fi-FI" sz="2000" dirty="0" err="1"/>
              <a:t>Pb</a:t>
            </a:r>
            <a:r>
              <a:rPr lang="fi-FI" sz="2000" dirty="0"/>
              <a:t> </a:t>
            </a:r>
            <a:r>
              <a:rPr lang="fi-FI" sz="2000" dirty="0" err="1"/>
              <a:t>Rb</a:t>
            </a:r>
            <a:endParaRPr lang="fi-FI" sz="2000" dirty="0"/>
          </a:p>
          <a:p>
            <a:pPr lvl="1"/>
            <a:r>
              <a:rPr lang="fi-FI" sz="2000" dirty="0"/>
              <a:t>Missä P on alaindeksillä merkityn projektin onnistumistodennäköisyys ja R on projektin arvo, jos onnistuu</a:t>
            </a:r>
          </a:p>
          <a:p>
            <a:pPr lvl="1"/>
            <a:r>
              <a:rPr lang="fi-FI" sz="2000" dirty="0"/>
              <a:t>a on kansantaloudellisesti parempi vähäriskinen projekti </a:t>
            </a:r>
          </a:p>
          <a:p>
            <a:pPr lvl="1"/>
            <a:r>
              <a:rPr lang="fi-FI" sz="2000" dirty="0" err="1"/>
              <a:t>Rb</a:t>
            </a:r>
            <a:r>
              <a:rPr lang="fi-FI" sz="2000" dirty="0"/>
              <a:t>&gt;Ra; Jos korkeariskinen sattuu onnistumaan, mikä on epätodennäköistä, kannattavampi kuin projekti a</a:t>
            </a:r>
          </a:p>
          <a:p>
            <a:pPr lvl="1"/>
            <a:r>
              <a:rPr lang="fi-FI" sz="2000" dirty="0"/>
              <a:t>Rahoittaja tietää yrittäjän vaihtoehdot, mutta ei voi havaita, kumman yrittäjä valitsi. Voi havaita vain onnistumisen.</a:t>
            </a:r>
          </a:p>
          <a:p>
            <a:r>
              <a:rPr lang="fi-FI" sz="2000" dirty="0"/>
              <a:t>Propositio: Jos jollain korkotasolla yritys on indifferentti kahden projektin välillä, koron nostaminen saa sen suosimaan riskipitoisempaa hanketta b</a:t>
            </a:r>
          </a:p>
          <a:p>
            <a:pPr lvl="2"/>
            <a:r>
              <a:rPr lang="fi-FI" dirty="0"/>
              <a:t>Yrityksen voittojen odotusarvot</a:t>
            </a:r>
          </a:p>
          <a:p>
            <a:pPr lvl="3"/>
            <a:r>
              <a:rPr lang="fi-FI" sz="2000" dirty="0"/>
              <a:t>E(∏a) = </a:t>
            </a:r>
            <a:r>
              <a:rPr lang="fi-FI" sz="2000" dirty="0" err="1"/>
              <a:t>Pa</a:t>
            </a:r>
            <a:r>
              <a:rPr lang="fi-FI" sz="2000" dirty="0"/>
              <a:t>{Ra-(1+r)L}-(1-Pa)C</a:t>
            </a:r>
          </a:p>
          <a:p>
            <a:pPr lvl="3"/>
            <a:r>
              <a:rPr lang="fi-FI" sz="2000" dirty="0"/>
              <a:t>E(∏b) = </a:t>
            </a:r>
            <a:r>
              <a:rPr lang="fi-FI" sz="2000" dirty="0" err="1"/>
              <a:t>Pb</a:t>
            </a:r>
            <a:r>
              <a:rPr lang="fi-FI" sz="2000" dirty="0"/>
              <a:t>{</a:t>
            </a:r>
            <a:r>
              <a:rPr lang="fi-FI" sz="2000" dirty="0" err="1"/>
              <a:t>Rb</a:t>
            </a:r>
            <a:r>
              <a:rPr lang="fi-FI" sz="2000" dirty="0"/>
              <a:t>-(1+r)L}-(1-Pb)C</a:t>
            </a:r>
          </a:p>
          <a:p>
            <a:pPr lvl="2">
              <a:buNone/>
            </a:pPr>
            <a:r>
              <a:rPr lang="fi-FI" dirty="0"/>
              <a:t>Missä L = lainasumma ja C = vakuus, jonka yrittäjä menettää epäonnistuessaan, tai muuten vain yrittäjän </a:t>
            </a:r>
            <a:r>
              <a:rPr lang="fi-FI" dirty="0" err="1"/>
              <a:t>henk</a:t>
            </a:r>
            <a:r>
              <a:rPr lang="fi-FI" dirty="0"/>
              <a:t> kohta tappio epäonnistumisessa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0264" y="6455664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43571B3-D7E0-4BA1-AD26-E3E526F896B0}" type="slidenum"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0037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fi-FI" sz="4000">
                <a:solidFill>
                  <a:srgbClr val="FFFFFF"/>
                </a:solidFill>
              </a:rPr>
              <a:t>Stiglitz-Weiss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fi-FI" sz="2000" dirty="0" err="1"/>
              <a:t>Propostio</a:t>
            </a:r>
            <a:r>
              <a:rPr lang="fi-FI" sz="2000" dirty="0"/>
              <a:t> jatkuu…</a:t>
            </a:r>
          </a:p>
          <a:p>
            <a:pPr lvl="2"/>
            <a:r>
              <a:rPr lang="fi-FI" dirty="0"/>
              <a:t>E(∏a) &gt; E(∏b)  </a:t>
            </a:r>
            <a:r>
              <a:rPr lang="fi-FI" dirty="0" err="1"/>
              <a:t>joss</a:t>
            </a:r>
            <a:r>
              <a:rPr lang="fi-FI" dirty="0"/>
              <a:t>  </a:t>
            </a:r>
          </a:p>
          <a:p>
            <a:pPr lvl="2">
              <a:buNone/>
            </a:pPr>
            <a:r>
              <a:rPr lang="fi-FI" dirty="0" err="1"/>
              <a:t>Pa</a:t>
            </a:r>
            <a:r>
              <a:rPr lang="fi-FI" dirty="0"/>
              <a:t>{Ra-(1+r)L}-(1-Pa)C &gt; </a:t>
            </a:r>
            <a:r>
              <a:rPr lang="fi-FI" dirty="0" err="1"/>
              <a:t>Pb</a:t>
            </a:r>
            <a:r>
              <a:rPr lang="fi-FI" dirty="0"/>
              <a:t>{</a:t>
            </a:r>
            <a:r>
              <a:rPr lang="fi-FI" dirty="0" err="1"/>
              <a:t>Rb</a:t>
            </a:r>
            <a:r>
              <a:rPr lang="fi-FI" dirty="0"/>
              <a:t>-(1+r)L}-(1-Pb)C</a:t>
            </a:r>
          </a:p>
          <a:p>
            <a:pPr lvl="2">
              <a:buNone/>
            </a:pPr>
            <a:r>
              <a:rPr lang="fi-FI" dirty="0">
                <a:sym typeface="Wingdings" pitchFamily="2" charset="2"/>
              </a:rPr>
              <a:t></a:t>
            </a:r>
            <a:r>
              <a:rPr lang="fi-FI" dirty="0"/>
              <a:t>  [</a:t>
            </a:r>
            <a:r>
              <a:rPr lang="fi-FI" dirty="0" err="1"/>
              <a:t>PaRa-PbRb</a:t>
            </a:r>
            <a:r>
              <a:rPr lang="fi-FI" dirty="0"/>
              <a:t>]/[</a:t>
            </a:r>
            <a:r>
              <a:rPr lang="fi-FI" dirty="0" err="1"/>
              <a:t>Pa-Pb</a:t>
            </a:r>
            <a:r>
              <a:rPr lang="fi-FI" dirty="0"/>
              <a:t>] &gt; (1+r)L –C</a:t>
            </a:r>
          </a:p>
          <a:p>
            <a:pPr lvl="2">
              <a:buNone/>
            </a:pPr>
            <a:r>
              <a:rPr lang="fi-FI" dirty="0"/>
              <a:t>Mitä korkeampi korko r, sitä epätodennäköisemmin tämä pätee:</a:t>
            </a:r>
          </a:p>
          <a:p>
            <a:pPr lvl="2">
              <a:buNone/>
            </a:pPr>
            <a:r>
              <a:rPr lang="fi-FI" dirty="0"/>
              <a:t>r nostaa oikeaa puolta, ei vaikuta vasempaan.</a:t>
            </a:r>
          </a:p>
          <a:p>
            <a:r>
              <a:rPr lang="fi-FI" sz="2000" dirty="0"/>
              <a:t>Havaitaan edellisestä lausekkeesta: matalariskisen kohteen (a) kansantaloudellisen edun suhteessa korkeariskisempään tulee korostua, jotta yritys valitsisi matalariskisen kohteen vielä koronnoston jälkeen.</a:t>
            </a:r>
          </a:p>
          <a:p>
            <a:pPr marL="0" indent="0">
              <a:buNone/>
            </a:pPr>
            <a:r>
              <a:rPr lang="fi-FI" sz="2000" dirty="0"/>
              <a:t>=&gt; Nokkaansa pitemmälle ajatteleva pankinjohtaja ei anna lainaa sille, joka suostuu huippukorkeaan lainakorkoon.</a:t>
            </a:r>
          </a:p>
          <a:p>
            <a:endParaRPr lang="fi-FI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0264" y="6455664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43571B3-D7E0-4BA1-AD26-E3E526F896B0}" type="slidenum"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144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fi-FI" sz="4000">
                <a:solidFill>
                  <a:srgbClr val="FFFFFF"/>
                </a:solidFill>
              </a:rPr>
              <a:t>Stiglitz-Weiss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fi-FI" sz="2000"/>
              <a:t>Intuitio: korkea korko syö matalariskisen kohteen voitot joka tapauksessa, korkeariskinen vielä keskimäärin kannattaa yrittäjälle, sillä oikein hyvällä onnella saadaan huimat tuotot, vaikka todennäköisimmin lähinnä aiheutetaan luottotappioita pankille.</a:t>
            </a:r>
          </a:p>
          <a:p>
            <a:r>
              <a:rPr lang="fi-FI" sz="2000"/>
              <a:t>Siis SW:ssä </a:t>
            </a:r>
          </a:p>
          <a:p>
            <a:pPr lvl="1"/>
            <a:r>
              <a:rPr lang="fi-FI" sz="2000"/>
              <a:t>Adverse selection: korkea korko houkuttelee riskipitoisempia lainaajia</a:t>
            </a:r>
          </a:p>
          <a:p>
            <a:pPr lvl="2"/>
            <a:r>
              <a:rPr lang="fi-FI" dirty="0"/>
              <a:t>Säännöstely luonnollinen tulema pankkialalla: lainat hinnoitellaan niin, että ylikysyntää</a:t>
            </a:r>
          </a:p>
          <a:p>
            <a:pPr lvl="1"/>
            <a:r>
              <a:rPr lang="fi-FI" sz="2000"/>
              <a:t>Moral hazard: korkea korko kannustaa velallisia riskinottoon.</a:t>
            </a:r>
          </a:p>
          <a:p>
            <a:endParaRPr lang="fi-FI" sz="20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0264" y="6455664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43571B3-D7E0-4BA1-AD26-E3E526F896B0}" type="slidenum"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1321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fi-FI" sz="4000">
                <a:solidFill>
                  <a:srgbClr val="FFFFFF"/>
                </a:solidFill>
              </a:rPr>
              <a:t>Stiglitz-Weiss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259" y="314632"/>
            <a:ext cx="6555347" cy="6410634"/>
          </a:xfrm>
        </p:spPr>
        <p:txBody>
          <a:bodyPr anchor="ctr">
            <a:normAutofit/>
          </a:bodyPr>
          <a:lstStyle/>
          <a:p>
            <a:r>
              <a:rPr lang="fi-FI" sz="1800" dirty="0"/>
              <a:t>Olisi olemassa jokin korkotaso, jolla lainojen tarjonta = kysyntä</a:t>
            </a:r>
          </a:p>
          <a:p>
            <a:pPr lvl="1"/>
            <a:r>
              <a:rPr lang="fi-FI" sz="1800" dirty="0"/>
              <a:t>Tämän koron vallitessa pankki nostaisi voittoaan houkuttelemalla lisää matalan riskin lainanhakijoita koronalennuksella</a:t>
            </a:r>
          </a:p>
          <a:p>
            <a:pPr lvl="1">
              <a:buFont typeface="Symbol"/>
              <a:buChar char="Þ"/>
            </a:pPr>
            <a:r>
              <a:rPr lang="fi-FI" sz="1800" dirty="0"/>
              <a:t>Ei olisi pankin optimaalinen valinta</a:t>
            </a:r>
          </a:p>
          <a:p>
            <a:r>
              <a:rPr lang="fi-FI" sz="1800" dirty="0"/>
              <a:t>Sen sijaan: on olemassa ”säännöstelytasapaino”</a:t>
            </a:r>
          </a:p>
          <a:p>
            <a:pPr lvl="1"/>
            <a:r>
              <a:rPr lang="fi-FI" sz="1800" dirty="0"/>
              <a:t>Kysyntä ylittää tarjonnan</a:t>
            </a:r>
          </a:p>
          <a:p>
            <a:pPr lvl="1"/>
            <a:r>
              <a:rPr lang="fi-FI" sz="1800" dirty="0"/>
              <a:t>Kahdesta oikeastikin samanlaisesta luotonhakijasta toinen saa lainan, toinen ei</a:t>
            </a:r>
          </a:p>
          <a:p>
            <a:pPr>
              <a:buFont typeface="Symbol"/>
              <a:buChar char="Þ"/>
            </a:pPr>
            <a:r>
              <a:rPr lang="fi-FI" sz="1800" dirty="0"/>
              <a:t>Korot eivät tasapainota markkinaa, mikä vastaa ”yleistä elämänkokemusta”; kaikki eivät saa lainaa.</a:t>
            </a:r>
          </a:p>
          <a:p>
            <a:r>
              <a:rPr lang="fi-FI" sz="1800" dirty="0"/>
              <a:t>Yleisemmin: jos lainanottaja ei usko joutuvansa todella maksamaan periaatteessa sovittua korkoa, hän ei sovitusta korosta välitä.</a:t>
            </a:r>
          </a:p>
          <a:p>
            <a:pPr marL="0" indent="0">
              <a:buNone/>
            </a:pPr>
            <a:r>
              <a:rPr lang="fi-FI" sz="1800" dirty="0"/>
              <a:t>	=&gt; Korkeaan korkoon suostuvat velallinen on aina epäilyttävä.</a:t>
            </a:r>
          </a:p>
          <a:p>
            <a:r>
              <a:rPr lang="fi-FI" sz="1800" dirty="0"/>
              <a:t> ”Maksan lainastani vaikka kuinka korkeaa korkoa!” tarkoittaa: ”En aio koskaan hoitaa lainaani! Jollain juonittelulla onnistun välttämään sen!”</a:t>
            </a:r>
          </a:p>
          <a:p>
            <a:pPr marL="0" indent="0">
              <a:buNone/>
            </a:pPr>
            <a:r>
              <a:rPr lang="fi-FI" sz="1800" dirty="0"/>
              <a:t>=&gt; Paradoksi: Ei kannata antaa lainaa sille, joka ei yritä tinkiä korkoa alemmas.</a:t>
            </a:r>
          </a:p>
          <a:p>
            <a:pPr>
              <a:buNone/>
            </a:pPr>
            <a:endParaRPr lang="fi-FI" sz="17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0264" y="6455664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43571B3-D7E0-4BA1-AD26-E3E526F896B0}" type="slidenum"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5598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8D0318-216C-4E3C-85F6-45E63D87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fi-FI" sz="4000" dirty="0">
                <a:solidFill>
                  <a:srgbClr val="FFFFFF"/>
                </a:solidFill>
              </a:rPr>
              <a:t>Mitä muuta pankit tekevät?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739750-0641-46A4-8C99-557677574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6354" y="828946"/>
            <a:ext cx="6894061" cy="5546047"/>
          </a:xfrm>
        </p:spPr>
        <p:txBody>
          <a:bodyPr anchor="ctr">
            <a:normAutofit lnSpcReduction="10000"/>
          </a:bodyPr>
          <a:lstStyle/>
          <a:p>
            <a:r>
              <a:rPr lang="fi-FI" sz="2400" dirty="0"/>
              <a:t>Olemassa myös ei-pankkeja rahoitustoimialalla</a:t>
            </a:r>
          </a:p>
          <a:p>
            <a:pPr lvl="1"/>
            <a:r>
              <a:rPr lang="fi-FI" sz="2000" dirty="0"/>
              <a:t>Vahinkovakuutuskin joskus lasketaan</a:t>
            </a:r>
          </a:p>
          <a:p>
            <a:r>
              <a:rPr lang="fi-FI" sz="2400" dirty="0"/>
              <a:t>Arvopaperivälittäjät, rahastoyhtiöt, maksuliikeyhteisöt, eläkevakuutusyhtiöt, henkivakuutusyhtiöt…</a:t>
            </a:r>
          </a:p>
          <a:p>
            <a:pPr lvl="1"/>
            <a:r>
              <a:rPr lang="fi-FI" sz="2000" dirty="0"/>
              <a:t>Miksi eivät ole pankkeja?</a:t>
            </a:r>
          </a:p>
          <a:p>
            <a:r>
              <a:rPr lang="fi-FI" sz="2400" dirty="0"/>
              <a:t>Usein näitä toimintoja samoissa konserneissa – finanssikonglomeraatit</a:t>
            </a:r>
          </a:p>
          <a:p>
            <a:pPr lvl="1"/>
            <a:r>
              <a:rPr lang="fi-FI" dirty="0"/>
              <a:t>Voi olla juridisesti mahdotonta pitää samassa yhtiössä</a:t>
            </a:r>
          </a:p>
          <a:p>
            <a:pPr lvl="1"/>
            <a:r>
              <a:rPr lang="fi-FI" dirty="0"/>
              <a:t>Usein kuultu kritiikki: liian riskipitoista sallia peruspankkitoiminta ja monimutkaisemmat / spekulatiivisemmat toiminnot samassa konsernissa; usein rajoitettu lainsäädännöllä (</a:t>
            </a:r>
            <a:r>
              <a:rPr lang="fi-FI" dirty="0" err="1"/>
              <a:t>narrow</a:t>
            </a:r>
            <a:r>
              <a:rPr lang="fi-FI" dirty="0"/>
              <a:t> </a:t>
            </a:r>
            <a:r>
              <a:rPr lang="fi-FI" dirty="0" err="1"/>
              <a:t>banking</a:t>
            </a:r>
            <a:r>
              <a:rPr lang="fi-FI" dirty="0"/>
              <a:t>)</a:t>
            </a:r>
          </a:p>
          <a:p>
            <a:pPr lvl="2"/>
            <a:r>
              <a:rPr lang="fi-FI" sz="2200" dirty="0"/>
              <a:t>Etenkin: missä määrin arvopaperikauppa ja arvopaperisijoitukset sallitaan pankeille?</a:t>
            </a:r>
          </a:p>
          <a:p>
            <a:pPr lvl="2"/>
            <a:endParaRPr lang="fi-FI" sz="1300" dirty="0"/>
          </a:p>
          <a:p>
            <a:pPr lvl="1"/>
            <a:endParaRPr lang="fi-FI" sz="13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A24E7-F19B-4E5E-ADA5-B0A668FC61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55664"/>
            <a:ext cx="2743200" cy="365125"/>
          </a:xfrm>
        </p:spPr>
        <p:txBody>
          <a:bodyPr>
            <a:normAutofit/>
          </a:bodyPr>
          <a:lstStyle/>
          <a:p>
            <a:pPr algn="r"/>
            <a:endParaRPr lang="fi-FI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522AD9-48E9-4CA1-924D-095E0A3C7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ACB792C-A7D3-4EC5-B5B3-BB2C664ADC22}" type="slidenum">
              <a:rPr lang="fi-FI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26</a:t>
            </a:fld>
            <a:endParaRPr lang="fi-FI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2955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24FE62-7003-409C-930D-1E6A671E1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fi-FI" sz="4000">
                <a:solidFill>
                  <a:srgbClr val="FFFFFF"/>
                </a:solidFill>
              </a:rPr>
              <a:t>Mitä pankit tekevät?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9EAEC-35E3-4098-A947-178F71DEF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fi-FI" sz="2000" dirty="0"/>
              <a:t>Maksujenvälitys</a:t>
            </a:r>
          </a:p>
          <a:p>
            <a:pPr lvl="1"/>
            <a:r>
              <a:rPr lang="fi-FI" sz="2000" dirty="0"/>
              <a:t>Valtaosa maksamisesta nykyään pankkitilien välillä</a:t>
            </a:r>
          </a:p>
          <a:p>
            <a:pPr lvl="1"/>
            <a:r>
              <a:rPr lang="fi-FI" sz="2000" dirty="0"/>
              <a:t>Mahdollinen pankkitalletusten likvidiyden ansiosta</a:t>
            </a:r>
          </a:p>
          <a:p>
            <a:pPr lvl="1"/>
            <a:r>
              <a:rPr lang="fi-FI" sz="2000" dirty="0"/>
              <a:t>Shekit, tilisiirrot, suoraveloitus/e-laskut, pankkikortit, mobiilimaksaminen…</a:t>
            </a:r>
          </a:p>
          <a:p>
            <a:pPr lvl="1"/>
            <a:r>
              <a:rPr lang="fi-FI" sz="2000" dirty="0"/>
              <a:t>Runsaasti käyttäytymistaloustieteen tutkimusta, jonka mukaan maksaminen ei-käteisellä vähentää säästäväisyyttä</a:t>
            </a:r>
          </a:p>
          <a:p>
            <a:pPr lvl="1"/>
            <a:r>
              <a:rPr lang="fi-FI" sz="2000" dirty="0"/>
              <a:t>Koronapandemia nopeutti käteisen käytön vähenemistä, siis lisäsi pankkien roolia maksamisessa</a:t>
            </a:r>
          </a:p>
          <a:p>
            <a:endParaRPr lang="fi-FI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E9EB5-EC49-43DC-91F8-EA8AB3176D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55664"/>
            <a:ext cx="2743200" cy="365125"/>
          </a:xfrm>
        </p:spPr>
        <p:txBody>
          <a:bodyPr>
            <a:normAutofit/>
          </a:bodyPr>
          <a:lstStyle/>
          <a:p>
            <a:pPr algn="r"/>
            <a:endParaRPr lang="fi-FI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491B17-87C2-43A6-B964-8C51B5D75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ACB792C-A7D3-4EC5-B5B3-BB2C664ADC22}" type="slidenum">
              <a:rPr lang="fi-FI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27</a:t>
            </a:fld>
            <a:endParaRPr lang="fi-FI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1523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46AF4D-11E2-42B5-87AF-203A37616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 fontScale="90000"/>
          </a:bodyPr>
          <a:lstStyle/>
          <a:p>
            <a:r>
              <a:rPr lang="fi-FI" sz="4000" dirty="0">
                <a:solidFill>
                  <a:srgbClr val="FFFFFF"/>
                </a:solidFill>
              </a:rPr>
              <a:t>Pankkitypologiaa – pankkityyppien muodostumisen taustalla usein erikoistuminen asiakastyypeittäin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713A8-6343-4E2B-AE8D-A8D181E1E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6"/>
            <a:ext cx="9724031" cy="4539803"/>
          </a:xfrm>
        </p:spPr>
        <p:txBody>
          <a:bodyPr anchor="ctr">
            <a:normAutofit/>
          </a:bodyPr>
          <a:lstStyle/>
          <a:p>
            <a:r>
              <a:rPr lang="fi-FI" sz="2000" dirty="0"/>
              <a:t>Yksityispankkitoiminta</a:t>
            </a:r>
          </a:p>
          <a:p>
            <a:pPr lvl="1"/>
            <a:r>
              <a:rPr lang="fi-FI" sz="2000" dirty="0"/>
              <a:t>Varakkaille yksityishenkilöille, sijoituspalveluita, rahastoja </a:t>
            </a:r>
            <a:r>
              <a:rPr lang="fi-FI" sz="2000" dirty="0" err="1"/>
              <a:t>ym</a:t>
            </a:r>
            <a:endParaRPr lang="fi-FI" sz="2000" dirty="0"/>
          </a:p>
          <a:p>
            <a:pPr lvl="1"/>
            <a:r>
              <a:rPr lang="fi-FI" sz="2000" dirty="0"/>
              <a:t>Usein henkilökohtaisempaa kuin vähittäispankkitoiminta</a:t>
            </a:r>
          </a:p>
          <a:p>
            <a:pPr lvl="1"/>
            <a:r>
              <a:rPr lang="fi-FI" sz="2000" dirty="0"/>
              <a:t>”HNWI”  / ”Ultra HNWI ”</a:t>
            </a:r>
          </a:p>
          <a:p>
            <a:pPr lvl="2"/>
            <a:r>
              <a:rPr lang="fi-FI" dirty="0"/>
              <a:t>Voi esittää täsmällisiä rahasummia kategorioiden rajoiksi</a:t>
            </a:r>
          </a:p>
          <a:p>
            <a:pPr lvl="1"/>
            <a:r>
              <a:rPr lang="fi-FI" sz="2000" dirty="0"/>
              <a:t>Ollut kasvava toimiala, joskin hyvin suhdanneherkkä</a:t>
            </a:r>
          </a:p>
          <a:p>
            <a:r>
              <a:rPr lang="fi-FI" sz="2000" dirty="0"/>
              <a:t>Yrityspankkitoiminta</a:t>
            </a:r>
          </a:p>
          <a:p>
            <a:pPr lvl="1"/>
            <a:r>
              <a:rPr lang="fi-FI" sz="2000" dirty="0"/>
              <a:t>”</a:t>
            </a:r>
            <a:r>
              <a:rPr lang="fi-FI" sz="2000" dirty="0" err="1"/>
              <a:t>Corporate</a:t>
            </a:r>
            <a:r>
              <a:rPr lang="fi-FI" sz="2000" dirty="0"/>
              <a:t> </a:t>
            </a:r>
            <a:r>
              <a:rPr lang="fi-FI" sz="2000" dirty="0" err="1"/>
              <a:t>banking</a:t>
            </a:r>
            <a:r>
              <a:rPr lang="fi-FI" sz="2000" dirty="0"/>
              <a:t>” etenkin suurille / suurehkoille </a:t>
            </a:r>
            <a:r>
              <a:rPr lang="fi-FI" sz="2000" dirty="0" err="1"/>
              <a:t>yrityksile</a:t>
            </a:r>
            <a:endParaRPr lang="fi-FI" sz="2000" dirty="0"/>
          </a:p>
          <a:p>
            <a:pPr lvl="1"/>
            <a:r>
              <a:rPr lang="fi-FI" sz="2000" dirty="0" err="1"/>
              <a:t>PK-yritysten</a:t>
            </a:r>
            <a:r>
              <a:rPr lang="fi-FI" sz="2000" dirty="0"/>
              <a:t> pankkipalvelut vähittäispankkitoimintaa</a:t>
            </a:r>
          </a:p>
          <a:p>
            <a:pPr lvl="2"/>
            <a:r>
              <a:rPr lang="fi-FI" dirty="0"/>
              <a:t>Leasing tavallisempaa kuin kotitalouksille, factoring, kansainvälinen maksuliikenne</a:t>
            </a:r>
          </a:p>
          <a:p>
            <a:pPr lvl="2"/>
            <a:r>
              <a:rPr lang="fi-FI" dirty="0" err="1"/>
              <a:t>PK-yrityksillä</a:t>
            </a:r>
            <a:r>
              <a:rPr lang="fi-FI" dirty="0"/>
              <a:t> paljon rahoitusmuotoja, jotka eivät ole pankeista riippuvaisia (VC, joukkorahoitus)</a:t>
            </a:r>
          </a:p>
          <a:p>
            <a:pPr lvl="2"/>
            <a:endParaRPr lang="fi-FI" sz="700" dirty="0"/>
          </a:p>
          <a:p>
            <a:pPr lvl="1"/>
            <a:endParaRPr lang="fi-FI" sz="700" dirty="0"/>
          </a:p>
          <a:p>
            <a:pPr lvl="1"/>
            <a:endParaRPr lang="fi-FI" sz="700" dirty="0"/>
          </a:p>
          <a:p>
            <a:pPr lvl="2"/>
            <a:endParaRPr lang="fi-FI" sz="700" dirty="0"/>
          </a:p>
          <a:p>
            <a:endParaRPr lang="fi-FI" sz="700" dirty="0"/>
          </a:p>
          <a:p>
            <a:pPr marL="0" indent="0">
              <a:buNone/>
            </a:pPr>
            <a:endParaRPr lang="fi-FI" sz="700" dirty="0"/>
          </a:p>
          <a:p>
            <a:pPr lvl="1"/>
            <a:endParaRPr lang="fi-FI" sz="700" dirty="0"/>
          </a:p>
          <a:p>
            <a:pPr lvl="1"/>
            <a:endParaRPr lang="fi-FI" sz="7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3BDDAC-1D8F-410C-BD0B-52DB0A95CC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55431"/>
            <a:ext cx="2743200" cy="365125"/>
          </a:xfrm>
        </p:spPr>
        <p:txBody>
          <a:bodyPr>
            <a:normAutofit/>
          </a:bodyPr>
          <a:lstStyle/>
          <a:p>
            <a:pPr algn="r"/>
            <a:endParaRPr lang="fi-FI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41E353-F280-4546-9569-9FF47F336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431"/>
            <a:ext cx="44591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ACB792C-A7D3-4EC5-B5B3-BB2C664ADC22}" type="slidenum">
              <a:rPr lang="fi-FI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28</a:t>
            </a:fld>
            <a:endParaRPr lang="fi-FI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8688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F886F6-5DDC-4026-B520-8EF47C844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i-FI" sz="4000">
                <a:solidFill>
                  <a:srgbClr val="FFFFFF"/>
                </a:solidFill>
              </a:rPr>
              <a:t>Suuryritysten pankkipalvelut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342DA-3A97-4C6C-9FCB-966C7F87D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891970"/>
            <a:ext cx="9724031" cy="4671491"/>
          </a:xfrm>
        </p:spPr>
        <p:txBody>
          <a:bodyPr anchor="ctr">
            <a:normAutofit/>
          </a:bodyPr>
          <a:lstStyle/>
          <a:p>
            <a:pPr lvl="1"/>
            <a:r>
              <a:rPr lang="fi-FI" sz="2000" dirty="0"/>
              <a:t>Ollut/on pankkeja, jotka erikoistuneet lähinnä suuryritysten pankkipalveluihin</a:t>
            </a:r>
          </a:p>
          <a:p>
            <a:pPr lvl="2"/>
            <a:r>
              <a:rPr lang="fi-FI" sz="1600" dirty="0"/>
              <a:t>Ollut Suomessakin</a:t>
            </a:r>
          </a:p>
          <a:p>
            <a:pPr lvl="1"/>
            <a:r>
              <a:rPr lang="fi-FI" sz="2000" dirty="0"/>
              <a:t>Luotolliset tilit</a:t>
            </a:r>
          </a:p>
          <a:p>
            <a:pPr lvl="1"/>
            <a:r>
              <a:rPr lang="fi-FI" sz="2000" dirty="0"/>
              <a:t>Luottolimiitit </a:t>
            </a:r>
          </a:p>
          <a:p>
            <a:pPr lvl="1"/>
            <a:r>
              <a:rPr lang="fi-FI" sz="2000" dirty="0"/>
              <a:t>Yritystodistukset (= lyhytaikainen joukkovelkainstrumentti, jossa velallisena yritys)</a:t>
            </a:r>
          </a:p>
          <a:p>
            <a:pPr lvl="1"/>
            <a:r>
              <a:rPr lang="fi-FI" sz="2000" dirty="0"/>
              <a:t>Joukkovelkakirjat</a:t>
            </a:r>
          </a:p>
          <a:p>
            <a:pPr lvl="1"/>
            <a:r>
              <a:rPr lang="fi-FI" sz="2000" dirty="0" err="1"/>
              <a:t>Syndikoidut</a:t>
            </a:r>
            <a:r>
              <a:rPr lang="fi-FI" sz="2000" dirty="0"/>
              <a:t> lainat</a:t>
            </a:r>
          </a:p>
          <a:p>
            <a:pPr lvl="2"/>
            <a:r>
              <a:rPr lang="fi-FI" dirty="0"/>
              <a:t>Lainat, joissa yksi velallinen mutta suuri joukko pankkeja lainanantajina</a:t>
            </a:r>
          </a:p>
          <a:p>
            <a:pPr lvl="2"/>
            <a:r>
              <a:rPr lang="fi-FI" dirty="0"/>
              <a:t>Erittäin tavallisia</a:t>
            </a:r>
          </a:p>
          <a:p>
            <a:pPr lvl="1"/>
            <a:r>
              <a:rPr lang="fi-FI" sz="2000" dirty="0"/>
              <a:t>Takaukset</a:t>
            </a:r>
          </a:p>
          <a:p>
            <a:pPr lvl="1"/>
            <a:r>
              <a:rPr lang="fi-FI" sz="2000" dirty="0"/>
              <a:t>”</a:t>
            </a:r>
            <a:r>
              <a:rPr lang="fi-FI" sz="2000" dirty="0" err="1"/>
              <a:t>Underwriting</a:t>
            </a:r>
            <a:r>
              <a:rPr lang="fi-FI" sz="2000" dirty="0"/>
              <a:t>” arvopapereiden liikkeeseen laskun yhteydessä</a:t>
            </a:r>
          </a:p>
          <a:p>
            <a:endParaRPr lang="fi-FI" sz="1400" dirty="0"/>
          </a:p>
          <a:p>
            <a:pPr lvl="1"/>
            <a:endParaRPr lang="fi-FI" sz="14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E2458B-42C1-4651-9F8E-40D21B05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55431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B47097-81CC-4EFD-9789-E2DA35506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431"/>
            <a:ext cx="445913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ACB792C-A7D3-4EC5-B5B3-BB2C664ADC22}" type="slidenum"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9035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fi-FI" sz="4000">
                <a:solidFill>
                  <a:srgbClr val="FFFFFF"/>
                </a:solidFill>
              </a:rPr>
              <a:t>Mikä on pankki?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548" y="649480"/>
            <a:ext cx="7514853" cy="5806184"/>
          </a:xfrm>
        </p:spPr>
        <p:txBody>
          <a:bodyPr anchor="ctr">
            <a:normAutofit/>
          </a:bodyPr>
          <a:lstStyle/>
          <a:p>
            <a:r>
              <a:rPr lang="fi-FI" sz="2400" dirty="0"/>
              <a:t>Olennaista etenkin se, että kerää yleisöltä takaisinmaksettavia varoja (+myönnetään luottoja tai muuta rahoitusta)</a:t>
            </a:r>
          </a:p>
          <a:p>
            <a:pPr lvl="1"/>
            <a:r>
              <a:rPr lang="fi-FI" dirty="0"/>
              <a:t>Pikavippifirma ei kerää takaisinmaksettavia varoja =&gt; ei ole luottolaitos eikä pankki</a:t>
            </a:r>
          </a:p>
          <a:p>
            <a:r>
              <a:rPr lang="fi-FI" sz="2400" dirty="0"/>
              <a:t>”</a:t>
            </a:r>
            <a:r>
              <a:rPr lang="fi-FI" sz="2400" i="1" dirty="0"/>
              <a:t>Muu kuin talletuspankki, Suomen Pankki tai Pohjoismaiden Investointipankki saa toiminimessään käyttää sanaa "pankki" ainoastaan, jos on ilmeistä, että sanan käyttäminen ei viittaa harhaanjohtavasti talletuspankin toimintaan</a:t>
            </a:r>
            <a:r>
              <a:rPr lang="fi-FI" sz="2400" dirty="0"/>
              <a:t>.” (Luottolaitoslaki 2 luku, 4 §)</a:t>
            </a:r>
          </a:p>
          <a:p>
            <a:pPr lvl="1"/>
            <a:r>
              <a:rPr lang="fi-FI" dirty="0"/>
              <a:t>Esim. panttilainaamo, pikavippiyhtiö </a:t>
            </a:r>
            <a:r>
              <a:rPr lang="fi-FI" dirty="0" err="1"/>
              <a:t>tms</a:t>
            </a:r>
            <a:r>
              <a:rPr lang="fi-FI" dirty="0"/>
              <a:t> ei saa esiintyä nimellä ”pankki”</a:t>
            </a:r>
          </a:p>
          <a:p>
            <a:pPr lvl="1">
              <a:buNone/>
            </a:pPr>
            <a:endParaRPr lang="fi-FI" sz="2000" dirty="0"/>
          </a:p>
          <a:p>
            <a:endParaRPr lang="fi-FI" sz="2000" dirty="0"/>
          </a:p>
          <a:p>
            <a:endParaRPr lang="fi-FI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0264" y="6455664"/>
            <a:ext cx="2743200" cy="365125"/>
          </a:xfrm>
        </p:spPr>
        <p:txBody>
          <a:bodyPr>
            <a:normAutofit/>
          </a:bodyPr>
          <a:lstStyle/>
          <a:p>
            <a:pPr algn="r"/>
            <a:endParaRPr lang="fi-FI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6AD8B0E-906B-45D2-9B97-69A50E7D04A9}" type="slidenum">
              <a:rPr lang="fi-FI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3</a:t>
            </a:fld>
            <a:endParaRPr lang="fi-FI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3263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1F2B67-CA52-4613-9D12-60B898DDC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i-FI" sz="4000">
                <a:solidFill>
                  <a:srgbClr val="FFFFFF"/>
                </a:solidFill>
              </a:rPr>
              <a:t>Investointipankkitoiminta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08AE2-337D-49DA-B5A2-4F58EB3D6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891970"/>
            <a:ext cx="9724031" cy="4751201"/>
          </a:xfrm>
        </p:spPr>
        <p:txBody>
          <a:bodyPr anchor="ctr">
            <a:normAutofit/>
          </a:bodyPr>
          <a:lstStyle/>
          <a:p>
            <a:r>
              <a:rPr lang="fi-FI" sz="2000" dirty="0"/>
              <a:t>Varojen kerääminen tukkumarkkinalta isoille yrityksille</a:t>
            </a:r>
          </a:p>
          <a:p>
            <a:pPr lvl="1"/>
            <a:r>
              <a:rPr lang="fi-FI" sz="2000" dirty="0"/>
              <a:t>Etenkin joukkovelkakirjat ja osakkeet</a:t>
            </a:r>
          </a:p>
          <a:p>
            <a:r>
              <a:rPr lang="fi-FI" sz="2000" dirty="0"/>
              <a:t>Erilliset investointipankit olivat etenkin Yhdysvaltojen tyypillinen piirre 1930-luvun lamasta 2008 finanssikriisiin</a:t>
            </a:r>
          </a:p>
          <a:p>
            <a:pPr lvl="1"/>
            <a:r>
              <a:rPr lang="fi-FI" sz="2000" dirty="0"/>
              <a:t>Syntyivät´, kun </a:t>
            </a:r>
            <a:r>
              <a:rPr lang="fi-FI" sz="2000" dirty="0" err="1"/>
              <a:t>Glass-Steagall</a:t>
            </a:r>
            <a:r>
              <a:rPr lang="fi-FI" sz="2000" dirty="0"/>
              <a:t> Act kielsi 1933 arvopaperitoiminnot yrityksiltä, jotka keräsivät talletuksia yleisöltä</a:t>
            </a:r>
          </a:p>
          <a:p>
            <a:pPr lvl="1"/>
            <a:r>
              <a:rPr lang="fi-FI" sz="2000" dirty="0"/>
              <a:t>Laki kumottiin vähitellen, pala palalta</a:t>
            </a:r>
          </a:p>
          <a:p>
            <a:pPr lvl="1"/>
            <a:r>
              <a:rPr lang="fi-FI" sz="2000" dirty="0"/>
              <a:t>Melkein kaikki investointipankit kaatuivat, fuusioitiin pois tai muuttuivat liikepankeiksi 2008 tai pian sen jälkeen</a:t>
            </a:r>
          </a:p>
          <a:p>
            <a:pPr lvl="1"/>
            <a:r>
              <a:rPr lang="fi-FI" sz="2000" dirty="0"/>
              <a:t>Investointipankkitoimintaa on yhä, erillisiä investointipankkeja ei niinkään</a:t>
            </a:r>
          </a:p>
          <a:p>
            <a:r>
              <a:rPr lang="fi-FI" sz="2000" dirty="0"/>
              <a:t>Fuusioiden järjestelyt</a:t>
            </a:r>
          </a:p>
          <a:p>
            <a:r>
              <a:rPr lang="fi-FI" sz="2000" dirty="0"/>
              <a:t>Analyysi- ja tutkimus</a:t>
            </a:r>
          </a:p>
          <a:p>
            <a:endParaRPr lang="fi-FI" sz="1700" dirty="0"/>
          </a:p>
          <a:p>
            <a:endParaRPr lang="fi-FI" sz="17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FD0A39-2FA1-44C1-94B0-BFDC679E40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55431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56829D-5B7F-4AAD-A4EE-A4371D44A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431"/>
            <a:ext cx="445913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ACB792C-A7D3-4EC5-B5B3-BB2C664ADC22}" type="slidenum"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40665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2BB650-E870-47C3-B11E-A2B2B475D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i-FI" sz="4000" dirty="0">
                <a:solidFill>
                  <a:srgbClr val="FFFFFF"/>
                </a:solidFill>
              </a:rPr>
              <a:t>Typologiaa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05678-E602-46BF-ACDC-EE373004F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097" y="1891970"/>
            <a:ext cx="11270256" cy="4563461"/>
          </a:xfrm>
        </p:spPr>
        <p:txBody>
          <a:bodyPr anchor="ctr">
            <a:noAutofit/>
          </a:bodyPr>
          <a:lstStyle/>
          <a:p>
            <a:r>
              <a:rPr lang="fi-FI" sz="2400" dirty="0"/>
              <a:t>Liikepankit</a:t>
            </a:r>
          </a:p>
          <a:p>
            <a:pPr lvl="1"/>
            <a:r>
              <a:rPr lang="fi-FI" dirty="0"/>
              <a:t>Osakeyhtiömuotoisia, ainakin jonkin verran yritysasiakkaita</a:t>
            </a:r>
          </a:p>
          <a:p>
            <a:r>
              <a:rPr lang="fi-FI" sz="2400" dirty="0"/>
              <a:t>Säästöpankit</a:t>
            </a:r>
          </a:p>
          <a:p>
            <a:pPr lvl="1"/>
            <a:r>
              <a:rPr lang="fi-FI" dirty="0"/>
              <a:t>Erilaisia eri maissa, usein yhteistä lähinnä nimi</a:t>
            </a:r>
          </a:p>
          <a:p>
            <a:pPr lvl="1"/>
            <a:r>
              <a:rPr lang="fi-FI" dirty="0"/>
              <a:t>Joissain maissa osuuskuntamuotoisia, Saksassa usein kuntien tai osavaltioiden omistamia</a:t>
            </a:r>
          </a:p>
          <a:p>
            <a:pPr lvl="1"/>
            <a:r>
              <a:rPr lang="fi-FI" dirty="0"/>
              <a:t>Perinteisellä suomalaisella säästöpankilla ei ole ollut omistajia (!) </a:t>
            </a:r>
          </a:p>
          <a:p>
            <a:pPr lvl="2"/>
            <a:r>
              <a:rPr lang="fi-FI" sz="2400" dirty="0" err="1"/>
              <a:t>Vrt</a:t>
            </a:r>
            <a:r>
              <a:rPr lang="fi-FI" sz="2400" dirty="0"/>
              <a:t> säätiöt</a:t>
            </a:r>
          </a:p>
          <a:p>
            <a:pPr lvl="1"/>
            <a:r>
              <a:rPr lang="fi-FI" dirty="0"/>
              <a:t>Yleensä lähinnä kotitalousasiakkaat, nimensä mukaisesti pikemminkin keränneet talletuksia kuin myöntäneet lainoja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E4BDF1-4720-4D23-8677-5287E3B53D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55431"/>
            <a:ext cx="2743200" cy="365125"/>
          </a:xfrm>
        </p:spPr>
        <p:txBody>
          <a:bodyPr>
            <a:normAutofit/>
          </a:bodyPr>
          <a:lstStyle/>
          <a:p>
            <a:pPr algn="r"/>
            <a:endParaRPr lang="fi-FI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616ACA-779C-4EF9-9896-85B1E2D64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431"/>
            <a:ext cx="44591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ACB792C-A7D3-4EC5-B5B3-BB2C664ADC22}" type="slidenum">
              <a:rPr lang="fi-FI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31</a:t>
            </a:fld>
            <a:endParaRPr lang="fi-FI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9534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21A357-243E-4DD5-8158-FBF60BC4F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i-FI" sz="4000" dirty="0">
                <a:solidFill>
                  <a:srgbClr val="FFFFFF"/>
                </a:solidFill>
              </a:rPr>
              <a:t>Typologiaa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7FEA8-4FC0-4B71-B236-6941183ED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 lnSpcReduction="10000"/>
          </a:bodyPr>
          <a:lstStyle/>
          <a:p>
            <a:r>
              <a:rPr lang="fi-FI" sz="2400" dirty="0"/>
              <a:t>Osuuspankit</a:t>
            </a:r>
          </a:p>
          <a:p>
            <a:pPr lvl="1"/>
            <a:r>
              <a:rPr lang="fi-FI" dirty="0"/>
              <a:t>Usein alkujaan maaseudulla, paikallisen luotontarpeen tyydyttämiseen</a:t>
            </a:r>
          </a:p>
          <a:p>
            <a:pPr lvl="1"/>
            <a:r>
              <a:rPr lang="fi-FI" dirty="0"/>
              <a:t>Teorioita siitä, kuinka osuuspankin jäsenet monitoroivat toinen toisiaan ja saavat ulkopuolisen rahoituksen tarjoajan vähemmän epäluuloiseksi</a:t>
            </a:r>
          </a:p>
          <a:p>
            <a:pPr lvl="1"/>
            <a:r>
              <a:rPr lang="fi-FI" dirty="0"/>
              <a:t>Monissa maissa (mm. Suomi v:een 1970, Saksa) osuuspankin jäsenet olleet henkilökohtaisesti vastuussa pankin veloista</a:t>
            </a:r>
          </a:p>
          <a:p>
            <a:pPr lvl="2"/>
            <a:r>
              <a:rPr lang="fi-FI" sz="2400" dirty="0"/>
              <a:t>=&gt; Helppo saada epäluuloinen tukkurahoittaja myöntämään luottoa</a:t>
            </a:r>
          </a:p>
          <a:p>
            <a:r>
              <a:rPr lang="fi-FI" sz="2400" dirty="0"/>
              <a:t>Joukkovelkakirjoilla rahoitusta hankkivia kiinnitysluottopankkeja</a:t>
            </a:r>
          </a:p>
          <a:p>
            <a:pPr lvl="1"/>
            <a:r>
              <a:rPr lang="fi-FI" dirty="0"/>
              <a:t>Hypoteekki</a:t>
            </a:r>
          </a:p>
          <a:p>
            <a:pPr lvl="1"/>
            <a:r>
              <a:rPr lang="fi-FI" dirty="0"/>
              <a:t>Building </a:t>
            </a:r>
            <a:r>
              <a:rPr lang="fi-FI" dirty="0" err="1"/>
              <a:t>society</a:t>
            </a:r>
            <a:r>
              <a:rPr lang="fi-FI" dirty="0"/>
              <a:t>, </a:t>
            </a:r>
            <a:r>
              <a:rPr lang="fi-FI" dirty="0" err="1"/>
              <a:t>realkredit</a:t>
            </a:r>
            <a:r>
              <a:rPr lang="fi-FI" dirty="0"/>
              <a:t>…</a:t>
            </a:r>
          </a:p>
          <a:p>
            <a:endParaRPr lang="fi-FI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A0AC4-DF35-4333-A700-0C8238B84A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55431"/>
            <a:ext cx="2743200" cy="365125"/>
          </a:xfrm>
        </p:spPr>
        <p:txBody>
          <a:bodyPr>
            <a:normAutofit/>
          </a:bodyPr>
          <a:lstStyle/>
          <a:p>
            <a:pPr algn="r"/>
            <a:endParaRPr lang="fi-FI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5766CD-D1A7-4CDB-9266-CAFC50718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431"/>
            <a:ext cx="44591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ACB792C-A7D3-4EC5-B5B3-BB2C664ADC22}" type="slidenum">
              <a:rPr lang="fi-FI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32</a:t>
            </a:fld>
            <a:endParaRPr lang="fi-FI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497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EAE520-F43A-4886-B918-3393DCCA3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i-FI" sz="4000">
                <a:solidFill>
                  <a:srgbClr val="FFFFFF"/>
                </a:solidFill>
              </a:rPr>
              <a:t>Pankkien kansainvälistymisestä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A3EE5-FD68-45FA-B4DE-03CDA7455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619" y="1885278"/>
            <a:ext cx="10038011" cy="4678183"/>
          </a:xfrm>
        </p:spPr>
        <p:txBody>
          <a:bodyPr anchor="ctr">
            <a:normAutofit/>
          </a:bodyPr>
          <a:lstStyle/>
          <a:p>
            <a:r>
              <a:rPr lang="fi-FI" sz="2000" dirty="0"/>
              <a:t>Joko transaktioita, joissa vastapuoli ulkomailla, tai toimipisteitä ulkomailla</a:t>
            </a:r>
          </a:p>
          <a:p>
            <a:r>
              <a:rPr lang="fi-FI" sz="2000" dirty="0"/>
              <a:t>Monikansallisia pankkeja (=toimipisteitä, tytäryhtiöitä </a:t>
            </a:r>
            <a:r>
              <a:rPr lang="fi-FI" sz="2000" dirty="0" err="1"/>
              <a:t>tms</a:t>
            </a:r>
            <a:r>
              <a:rPr lang="fi-FI" sz="2000" dirty="0"/>
              <a:t> eri maissa) on muodostunut etenkin fuusioissa ja yritysostoissa, ei niinkään orgaanisen kasvun kautta</a:t>
            </a:r>
          </a:p>
          <a:p>
            <a:r>
              <a:rPr lang="fi-FI" sz="2000" dirty="0"/>
              <a:t>Siirtomaat:</a:t>
            </a:r>
          </a:p>
          <a:p>
            <a:pPr lvl="1"/>
            <a:r>
              <a:rPr lang="fi-FI" sz="2000" dirty="0"/>
              <a:t>Yleensä/usein emämaassa toimintansa aloittanut pankki laajensi toimintaansa oman kotimaansa siirtomaihin</a:t>
            </a:r>
          </a:p>
          <a:p>
            <a:pPr lvl="1"/>
            <a:r>
              <a:rPr lang="fi-FI" sz="2000" dirty="0"/>
              <a:t>Brittien siirtomaissa usein paikallisia pankkeja, jotka toimivat vain jossain siirtomaassa</a:t>
            </a:r>
          </a:p>
          <a:p>
            <a:pPr lvl="1"/>
            <a:r>
              <a:rPr lang="fi-FI" sz="2000" dirty="0"/>
              <a:t>Useissa tapauksissa itsenäistymisen jälkeen maat kansallistivat ulkomaisessa omistuksessa olleita pankkeja</a:t>
            </a:r>
          </a:p>
          <a:p>
            <a:r>
              <a:rPr lang="fi-FI" sz="2000" dirty="0"/>
              <a:t>1960-luvulta alkaen etenkin yhdysvaltalaiset pankit alkoivat laajentua muihin maihin</a:t>
            </a:r>
          </a:p>
          <a:p>
            <a:pPr lvl="1"/>
            <a:r>
              <a:rPr lang="fi-FI" sz="2000" dirty="0"/>
              <a:t>Osin reaktio Yhdysvaltojen tiukkaan pankkilainsäädäntöön?</a:t>
            </a:r>
          </a:p>
          <a:p>
            <a:r>
              <a:rPr lang="fi-FI" sz="2000" dirty="0"/>
              <a:t>1970- ja 1980-luvuilla isot japanilaiset pankit alkoivat olla tärkeimpiä kansainvälisiä luotottajia</a:t>
            </a:r>
          </a:p>
          <a:p>
            <a:pPr lvl="1"/>
            <a:endParaRPr lang="fi-FI" sz="17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3F38B9-EAC5-4C71-9312-37E940410A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55431"/>
            <a:ext cx="2743200" cy="365125"/>
          </a:xfrm>
        </p:spPr>
        <p:txBody>
          <a:bodyPr>
            <a:normAutofit/>
          </a:bodyPr>
          <a:lstStyle/>
          <a:p>
            <a:pPr algn="r"/>
            <a:endParaRPr lang="fi-FI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AC6F1-25C6-4118-A001-C02AAE026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431"/>
            <a:ext cx="44591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ACB792C-A7D3-4EC5-B5B3-BB2C664ADC22}" type="slidenum">
              <a:rPr lang="fi-FI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33</a:t>
            </a:fld>
            <a:endParaRPr lang="fi-FI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7561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C4E5F2-D88A-448A-821B-2E9F1B38E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i-FI" sz="4000" dirty="0">
                <a:solidFill>
                  <a:srgbClr val="FFFFFF"/>
                </a:solidFill>
              </a:rPr>
              <a:t>Pankkien kansainvälistymisestä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3415D-BF2C-4E76-9A33-978323EEC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486" y="1991417"/>
            <a:ext cx="10049028" cy="4194789"/>
          </a:xfrm>
        </p:spPr>
        <p:txBody>
          <a:bodyPr anchor="ctr">
            <a:normAutofit fontScale="85000" lnSpcReduction="20000"/>
          </a:bodyPr>
          <a:lstStyle/>
          <a:p>
            <a:r>
              <a:rPr lang="fi-FI" sz="2200" dirty="0"/>
              <a:t>Mahdollisia syitä kansainväliselle laajenemiselle:</a:t>
            </a:r>
          </a:p>
          <a:p>
            <a:pPr lvl="1"/>
            <a:r>
              <a:rPr lang="fi-FI" sz="2200" dirty="0"/>
              <a:t>Tuotannontekijöiden hintaerot, rahoituksen hintaerot (?)</a:t>
            </a:r>
          </a:p>
          <a:p>
            <a:pPr lvl="1"/>
            <a:r>
              <a:rPr lang="fi-FI" sz="2200" dirty="0"/>
              <a:t>Oman tietotaidon ja johtajiston hyödyntäminen maksimaalisesti (= myös ulkomailla)</a:t>
            </a:r>
          </a:p>
          <a:p>
            <a:pPr lvl="2"/>
            <a:r>
              <a:rPr lang="fi-FI" sz="2200" dirty="0"/>
              <a:t>Etenkin kehittyvissä maissa toimivat tytärpankit</a:t>
            </a:r>
          </a:p>
          <a:p>
            <a:pPr lvl="1"/>
            <a:r>
              <a:rPr lang="fi-FI" sz="2200" dirty="0" err="1"/>
              <a:t>Diversifikaatio</a:t>
            </a:r>
            <a:endParaRPr lang="fi-FI" sz="2200" dirty="0"/>
          </a:p>
          <a:p>
            <a:pPr lvl="1"/>
            <a:r>
              <a:rPr lang="fi-FI" sz="2200" dirty="0"/>
              <a:t>Tuotteen elinkaari</a:t>
            </a:r>
          </a:p>
          <a:p>
            <a:pPr lvl="2"/>
            <a:r>
              <a:rPr lang="fi-FI" sz="2200" dirty="0"/>
              <a:t>Aluksi tehdään kehittyneimmissä maissa, siirretään vähitellen ”halpamaihin”</a:t>
            </a:r>
          </a:p>
          <a:p>
            <a:r>
              <a:rPr lang="fi-FI" sz="2200" dirty="0"/>
              <a:t>Vaiheet:</a:t>
            </a:r>
          </a:p>
          <a:p>
            <a:pPr lvl="1"/>
            <a:r>
              <a:rPr lang="fi-FI" sz="2200" dirty="0"/>
              <a:t>Kirjeenvaihtajapankin hankkiminen  = ryhdytään ulkomaisen pankin asiakkaaksi, esim. avataan tili</a:t>
            </a:r>
          </a:p>
          <a:p>
            <a:pPr lvl="1"/>
            <a:r>
              <a:rPr lang="fi-FI" sz="2200" dirty="0"/>
              <a:t>Edustusto (markkinointia, yhteydenpitoa </a:t>
            </a:r>
            <a:r>
              <a:rPr lang="fi-FI" sz="2200" dirty="0" err="1"/>
              <a:t>ym</a:t>
            </a:r>
            <a:r>
              <a:rPr lang="fi-FI" sz="2200" dirty="0"/>
              <a:t>, eivät myönnä lainoja tai ota vastaan talletuksia)</a:t>
            </a:r>
          </a:p>
          <a:p>
            <a:pPr lvl="2"/>
            <a:r>
              <a:rPr lang="fi-FI" sz="2200" dirty="0"/>
              <a:t>Usein helppo perustaa =&gt; tavallinen</a:t>
            </a:r>
          </a:p>
          <a:p>
            <a:pPr lvl="1"/>
            <a:r>
              <a:rPr lang="fi-FI" sz="2200" dirty="0"/>
              <a:t>Tytäryhtiö</a:t>
            </a:r>
          </a:p>
          <a:p>
            <a:pPr lvl="1"/>
            <a:r>
              <a:rPr lang="fi-FI" sz="2200" dirty="0"/>
              <a:t>Sivuliike</a:t>
            </a:r>
          </a:p>
          <a:p>
            <a:pPr lvl="1"/>
            <a:r>
              <a:rPr lang="fi-FI" sz="2200" dirty="0"/>
              <a:t>Sivuliikkeen ja tytäryhtiön välinen ero ratkaiseva!</a:t>
            </a:r>
          </a:p>
          <a:p>
            <a:endParaRPr lang="fi-FI" sz="1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C75E8-800C-4B4B-B3DC-8E0AC7A6ED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55431"/>
            <a:ext cx="2743200" cy="365125"/>
          </a:xfrm>
        </p:spPr>
        <p:txBody>
          <a:bodyPr>
            <a:normAutofit/>
          </a:bodyPr>
          <a:lstStyle/>
          <a:p>
            <a:pPr algn="r"/>
            <a:endParaRPr lang="fi-FI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9026F-BD1D-457A-B5EA-25FF89BBE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431"/>
            <a:ext cx="44591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ACB792C-A7D3-4EC5-B5B3-BB2C664ADC22}" type="slidenum">
              <a:rPr lang="fi-FI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34</a:t>
            </a:fld>
            <a:endParaRPr lang="fi-FI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4751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400A70-60B9-4DF4-892C-D461F1097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i-FI" sz="4000">
                <a:solidFill>
                  <a:srgbClr val="FFFFFF"/>
                </a:solidFill>
              </a:rPr>
              <a:t>Fintech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5A511-DE97-461D-BD8D-87CAC774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885279"/>
            <a:ext cx="9724031" cy="4116276"/>
          </a:xfrm>
        </p:spPr>
        <p:txBody>
          <a:bodyPr anchor="ctr">
            <a:normAutofit/>
          </a:bodyPr>
          <a:lstStyle/>
          <a:p>
            <a:r>
              <a:rPr lang="fi-FI" sz="2000" dirty="0"/>
              <a:t>Pankkitoiminta nykyään lähes pelkästään informaation käsittelyä</a:t>
            </a:r>
          </a:p>
          <a:p>
            <a:pPr lvl="1"/>
            <a:r>
              <a:rPr lang="fi-FI" sz="2000" dirty="0"/>
              <a:t>Tallennusta, varmennusta, välittämistä…</a:t>
            </a:r>
          </a:p>
          <a:p>
            <a:pPr lvl="1"/>
            <a:r>
              <a:rPr lang="fi-FI" sz="2000" dirty="0"/>
              <a:t>Raha etenkin merkintöjä pankkien tietojärjestelmissä, ei fyysistä vastinetta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fi-FI" sz="2000" dirty="0"/>
              <a:t>Helppo ymmärtää, että tietotekniikan kehitys pitkälti sanelee pankkitoiminnan kehityksen</a:t>
            </a:r>
          </a:p>
          <a:p>
            <a:pPr lvl="2"/>
            <a:r>
              <a:rPr lang="fi-FI" dirty="0"/>
              <a:t>Vaikutus rahoituksessa voimakkaampi kuin millään muulla toimialalla mediaa ja IT-alaa itseään lukuun ottamatta?</a:t>
            </a:r>
          </a:p>
          <a:p>
            <a:r>
              <a:rPr lang="fi-FI" sz="2000" dirty="0"/>
              <a:t>Vaikutus todennäköisesti voimakkain maksamisessa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9BE6CC-5B20-445B-90A5-9DE87A8CA2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55664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164CC8-1BA0-42FA-BE90-B9DA5A3EC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ACB792C-A7D3-4EC5-B5B3-BB2C664ADC22}" type="slidenum"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94148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521CB-C5E0-4E0B-B32C-56D394E42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i-FI" sz="4000">
                <a:solidFill>
                  <a:srgbClr val="FFFFFF"/>
                </a:solidFill>
              </a:rPr>
              <a:t>Fintech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86E17-B2B0-4209-BBAA-E07F71438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fi-FI" sz="2000" dirty="0"/>
              <a:t>Joukkorahoitus tuskin mahdollista ilman nykyteknologiaa?</a:t>
            </a:r>
          </a:p>
          <a:p>
            <a:r>
              <a:rPr lang="fi-FI" sz="2000" dirty="0" err="1"/>
              <a:t>Alogirtminen</a:t>
            </a:r>
            <a:r>
              <a:rPr lang="fi-FI" sz="2000" dirty="0"/>
              <a:t> kauppa </a:t>
            </a:r>
          </a:p>
          <a:p>
            <a:r>
              <a:rPr lang="fi-FI" sz="2000" dirty="0" err="1"/>
              <a:t>Kryptovarat</a:t>
            </a:r>
            <a:r>
              <a:rPr lang="fi-FI" sz="2000" dirty="0"/>
              <a:t> (”kryptovaluutat”)</a:t>
            </a:r>
          </a:p>
          <a:p>
            <a:r>
              <a:rPr lang="fi-FI" sz="2000" dirty="0"/>
              <a:t>Toistaiseksi vaikuttanut toimialan rakenteisiin vähemmän kuin voisi odottaa</a:t>
            </a:r>
          </a:p>
          <a:p>
            <a:pPr lvl="1"/>
            <a:r>
              <a:rPr lang="fi-FI" sz="2000" dirty="0"/>
              <a:t>Samat toimijat, samat toiminnot, mutta tehdään eri tavalla</a:t>
            </a:r>
          </a:p>
          <a:p>
            <a:pPr lvl="1"/>
            <a:r>
              <a:rPr lang="fi-FI" sz="2000" dirty="0"/>
              <a:t>Jos on ollut dramaattisia vaikutuksia skaala- ja synergiaetuihin, ei ainakaan vielä näy erilaisten toimijoiden </a:t>
            </a:r>
            <a:r>
              <a:rPr lang="fi-FI" sz="2000" dirty="0" err="1"/>
              <a:t>markkianosuusksissa</a:t>
            </a:r>
            <a:r>
              <a:rPr lang="fi-FI" sz="2000" dirty="0"/>
              <a:t> </a:t>
            </a:r>
            <a:r>
              <a:rPr lang="fi-FI" sz="2000" dirty="0" err="1"/>
              <a:t>tms</a:t>
            </a:r>
            <a:endParaRPr lang="fi-FI" sz="2000" dirty="0"/>
          </a:p>
          <a:p>
            <a:pPr lvl="1"/>
            <a:r>
              <a:rPr lang="fi-FI" sz="2000" dirty="0"/>
              <a:t>Asiakassuhteen ulkoistaminen teknologiayritykselle (Facebook </a:t>
            </a:r>
            <a:r>
              <a:rPr lang="fi-FI" sz="2000" dirty="0" err="1"/>
              <a:t>tms</a:t>
            </a:r>
            <a:r>
              <a:rPr lang="fi-FI" sz="2000" dirty="0"/>
              <a:t>)</a:t>
            </a:r>
          </a:p>
          <a:p>
            <a:pPr lvl="1"/>
            <a:r>
              <a:rPr lang="fi-FI" sz="2000" dirty="0"/>
              <a:t>Tulevaisuuden skenaarioilla voi spekuloida lähes rajattomasti</a:t>
            </a:r>
          </a:p>
          <a:p>
            <a:endParaRPr lang="fi-FI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83DA6-C061-4413-986B-71D02D26F9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55431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8FFC8B-60FF-484B-841C-084AC928F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431"/>
            <a:ext cx="445913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ACB792C-A7D3-4EC5-B5B3-BB2C664ADC22}" type="slidenum"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0797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CC8757-0A9F-4BB2-93E2-E2286F336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fi-FI" sz="4000">
                <a:solidFill>
                  <a:srgbClr val="FFFFFF"/>
                </a:solidFill>
              </a:rPr>
              <a:t>Mihin pankkia tarvitaan?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182D5-BC20-435E-A177-9C507A7D4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4549" y="649480"/>
            <a:ext cx="7316550" cy="5883522"/>
          </a:xfrm>
        </p:spPr>
        <p:txBody>
          <a:bodyPr anchor="ctr">
            <a:normAutofit/>
          </a:bodyPr>
          <a:lstStyle/>
          <a:p>
            <a:r>
              <a:rPr lang="fi-FI" sz="2000" dirty="0"/>
              <a:t>Supermarketin ilmoitustaululla, </a:t>
            </a:r>
            <a:r>
              <a:rPr lang="fi-FI" sz="2000" dirty="0" err="1"/>
              <a:t>Tori.fi:ssä</a:t>
            </a:r>
            <a:r>
              <a:rPr lang="fi-FI" sz="2000" dirty="0"/>
              <a:t> </a:t>
            </a:r>
            <a:r>
              <a:rPr lang="fi-FI" sz="2000" dirty="0" err="1"/>
              <a:t>tms</a:t>
            </a:r>
            <a:r>
              <a:rPr lang="fi-FI" sz="2000" dirty="0"/>
              <a:t> näkee harvoin seuraavanlaisia ilmoituksia:</a:t>
            </a:r>
          </a:p>
          <a:p>
            <a:pPr lvl="1"/>
            <a:r>
              <a:rPr lang="fi-FI" sz="2000" dirty="0"/>
              <a:t>”Annan lainaksi 1000 € kahdeksi viikoksi korkeinta korkoa tarjoavalle. H Virtanen, puh. </a:t>
            </a:r>
            <a:r>
              <a:rPr lang="fi-FI" sz="2000" dirty="0" err="1"/>
              <a:t>xxxxx</a:t>
            </a:r>
            <a:r>
              <a:rPr lang="fi-FI" sz="2000" dirty="0"/>
              <a:t>”</a:t>
            </a:r>
          </a:p>
          <a:p>
            <a:pPr lvl="1"/>
            <a:r>
              <a:rPr lang="fi-FI" sz="2000" dirty="0"/>
              <a:t>”Aion ostaa asunnon. Tarvitsen 270 000 € lainaa 15 vuodeksi. Myös lainat osalle kauppasummaa otetaan vastaan. </a:t>
            </a:r>
            <a:r>
              <a:rPr lang="fi-FI" sz="2000" dirty="0" err="1"/>
              <a:t>Yst</a:t>
            </a:r>
            <a:r>
              <a:rPr lang="fi-FI" sz="2000" dirty="0"/>
              <a:t>. Tarjoukset S Korhonen, puh xxxx”</a:t>
            </a:r>
          </a:p>
          <a:p>
            <a:pPr lvl="1"/>
            <a:r>
              <a:rPr lang="fi-FI" sz="2000" dirty="0"/>
              <a:t>”Annan 20 000 euroa lainaa aina kuukaudeksi kerrallaan 4 % korolla. kapitalisti@gmail.com ”</a:t>
            </a:r>
          </a:p>
          <a:p>
            <a:r>
              <a:rPr lang="fi-FI" sz="2000" dirty="0"/>
              <a:t>Näin ei kai ole ollut koskaan, ainakaan pääasiallisena luottomarkkinan muotona?</a:t>
            </a:r>
          </a:p>
          <a:p>
            <a:pPr lvl="1"/>
            <a:r>
              <a:rPr lang="fi-FI" sz="2000" dirty="0"/>
              <a:t>Vertaislainat olemassa, mutta melko marginaalinen ilmiö</a:t>
            </a:r>
          </a:p>
          <a:p>
            <a:pPr lvl="1"/>
            <a:r>
              <a:rPr lang="fi-FI" sz="2000" dirty="0"/>
              <a:t>Kiinassa useimmat (!) vertaislaina-alustat paljastuivat pyramidihuijauksiksi</a:t>
            </a:r>
          </a:p>
          <a:p>
            <a:r>
              <a:rPr lang="fi-FI" sz="2000" dirty="0"/>
              <a:t>Kuka antaa (vakuudettomia) lainoja tuntemattomille? </a:t>
            </a:r>
          </a:p>
          <a:p>
            <a:pPr lvl="2"/>
            <a:r>
              <a:rPr lang="fi-FI" dirty="0"/>
              <a:t>Välikäden kautta: pankkitallettaja</a:t>
            </a:r>
          </a:p>
          <a:p>
            <a:endParaRPr lang="fi-FI" sz="20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D4D6A4-B412-4D02-BA2B-1BFEA907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55664"/>
            <a:ext cx="2743200" cy="365125"/>
          </a:xfrm>
        </p:spPr>
        <p:txBody>
          <a:bodyPr>
            <a:normAutofit/>
          </a:bodyPr>
          <a:lstStyle/>
          <a:p>
            <a:pPr algn="r"/>
            <a:endParaRPr lang="fi-FI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A42471-A8AF-41F9-BB66-314B47B6B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ACB792C-A7D3-4EC5-B5B3-BB2C664ADC22}" type="slidenum">
              <a:rPr lang="fi-FI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4</a:t>
            </a:fld>
            <a:endParaRPr lang="fi-FI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132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Mihin pankkeja tarvitaan? </a:t>
            </a:r>
            <a:b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50 Tansanian shillinkiä (vanha seteli)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58417" y="635960"/>
            <a:ext cx="3025303" cy="13225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400" dirty="0"/>
              <a:t>Miksi on näin nuhjuinen?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8101" y="2422521"/>
            <a:ext cx="7087177" cy="396881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0264" y="6455664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43571B3-D7E0-4BA1-AD26-E3E526F896B0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526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CA81B2-A4B7-43E0-8C2F-6DCE16E1F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fi-FI" sz="4000">
                <a:solidFill>
                  <a:srgbClr val="FFFFFF"/>
                </a:solidFill>
              </a:rPr>
              <a:t>Mihin pankkia tarvitaan?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BB823-8D55-40EA-A10C-ACDCFD10A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4549" y="649480"/>
            <a:ext cx="6861058" cy="5546047"/>
          </a:xfrm>
        </p:spPr>
        <p:txBody>
          <a:bodyPr anchor="ctr">
            <a:normAutofit/>
          </a:bodyPr>
          <a:lstStyle/>
          <a:p>
            <a:r>
              <a:rPr lang="fi-FI" sz="2000" dirty="0"/>
              <a:t>Olennaisimmat ydintoiminnot</a:t>
            </a:r>
          </a:p>
          <a:p>
            <a:pPr lvl="1"/>
            <a:r>
              <a:rPr lang="fi-FI" sz="2000" dirty="0"/>
              <a:t>Lainat</a:t>
            </a:r>
          </a:p>
          <a:p>
            <a:pPr lvl="1"/>
            <a:r>
              <a:rPr lang="fi-FI" sz="2000" dirty="0"/>
              <a:t>Talletukset</a:t>
            </a:r>
          </a:p>
          <a:p>
            <a:pPr lvl="1"/>
            <a:r>
              <a:rPr lang="fi-FI" sz="2000" dirty="0"/>
              <a:t>Maksujenvälitys</a:t>
            </a:r>
          </a:p>
          <a:p>
            <a:r>
              <a:rPr lang="fi-FI" sz="2000" dirty="0"/>
              <a:t>Lisääntyvästi muutakin toimintaa, mutta vasta nuo tekevät pankista pankin</a:t>
            </a:r>
          </a:p>
          <a:p>
            <a:pPr lvl="1"/>
            <a:r>
              <a:rPr lang="fi-FI" sz="2000" dirty="0"/>
              <a:t>Etenkin talletukset</a:t>
            </a:r>
          </a:p>
          <a:p>
            <a:r>
              <a:rPr lang="fi-FI" sz="2000" dirty="0"/>
              <a:t>Rahoituksenvälitys</a:t>
            </a:r>
          </a:p>
          <a:p>
            <a:pPr lvl="1"/>
            <a:r>
              <a:rPr lang="fi-FI" sz="2000" dirty="0"/>
              <a:t>Lainanantaja haluaa turvallisuutta ja likviditeettiä </a:t>
            </a:r>
          </a:p>
          <a:p>
            <a:pPr lvl="2"/>
            <a:r>
              <a:rPr lang="fi-FI" dirty="0"/>
              <a:t>Etenkin luottoriski, myös lainasumman ostovoima ja inflaatiosuoja</a:t>
            </a:r>
          </a:p>
          <a:p>
            <a:pPr lvl="2"/>
            <a:r>
              <a:rPr lang="fi-FI" dirty="0"/>
              <a:t>Säästäjä ei ehkä tiedä, koska tarvitsee rahat =&gt; ei halua sitoa varoja pitkäksi ajaksi</a:t>
            </a:r>
          </a:p>
          <a:p>
            <a:pPr lvl="1"/>
            <a:r>
              <a:rPr lang="fi-FI" sz="2000" dirty="0"/>
              <a:t>Lainan tarvitsija ei ehkä pysty tarjoamaan kumpaakaan</a:t>
            </a:r>
          </a:p>
          <a:p>
            <a:pPr lvl="2"/>
            <a:r>
              <a:rPr lang="fi-FI" sz="1600" dirty="0"/>
              <a:t>Yleensä haluaa varat vähintään joksikin tietyksi, usein pitkäksi ajaksi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fi-FI" sz="2000" dirty="0"/>
              <a:t>Järjestelyt ristiriitojen vähentämiseksi hyödyllisiä</a:t>
            </a:r>
          </a:p>
          <a:p>
            <a:pPr marL="457200" lvl="1" indent="0">
              <a:buNone/>
            </a:pPr>
            <a:endParaRPr lang="fi-FI" sz="19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0CEE6B-7F58-4656-9C24-BBC9D43E13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55664"/>
            <a:ext cx="2743200" cy="365125"/>
          </a:xfrm>
        </p:spPr>
        <p:txBody>
          <a:bodyPr>
            <a:normAutofit/>
          </a:bodyPr>
          <a:lstStyle/>
          <a:p>
            <a:pPr algn="r"/>
            <a:endParaRPr lang="fi-FI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6A09BD-09E7-4759-9F85-AC7D625BD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ACB792C-A7D3-4EC5-B5B3-BB2C664ADC22}" type="slidenum">
              <a:rPr lang="fi-FI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6</a:t>
            </a:fld>
            <a:endParaRPr lang="fi-FI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651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24FC32-2EAC-4B81-A78F-9081E455A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fi-FI" sz="2800">
                <a:solidFill>
                  <a:srgbClr val="FFFFFF"/>
                </a:solidFill>
              </a:rPr>
              <a:t>Rahoituksenvälittäjä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54B6C-5A29-4CC6-9831-F2E72B963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 fontScale="92500" lnSpcReduction="10000"/>
          </a:bodyPr>
          <a:lstStyle/>
          <a:p>
            <a:r>
              <a:rPr lang="fi-FI" sz="2000" dirty="0"/>
              <a:t>Suunnilleen sama kuin pankki</a:t>
            </a:r>
          </a:p>
          <a:p>
            <a:r>
              <a:rPr lang="fi-FI" sz="2000" dirty="0"/>
              <a:t>Ratkoo osapuolten väliltä useita ongelmia</a:t>
            </a:r>
          </a:p>
          <a:p>
            <a:pPr lvl="1"/>
            <a:r>
              <a:rPr lang="fi-FI" sz="2000" dirty="0"/>
              <a:t>Transaktiokustannukset</a:t>
            </a:r>
          </a:p>
          <a:p>
            <a:pPr lvl="2"/>
            <a:r>
              <a:rPr lang="fi-FI" dirty="0"/>
              <a:t>Sopimusehtojen neuvottelut, vastapuolen löytäminen </a:t>
            </a:r>
            <a:r>
              <a:rPr lang="fi-FI" dirty="0" err="1"/>
              <a:t>yms</a:t>
            </a:r>
            <a:endParaRPr lang="fi-FI" dirty="0"/>
          </a:p>
          <a:p>
            <a:pPr lvl="1"/>
            <a:r>
              <a:rPr lang="fi-FI" sz="2000" dirty="0"/>
              <a:t>Informaation asymmetria (säästäjä ei tiedä, voiko lainanottajaan luottaa)</a:t>
            </a:r>
          </a:p>
          <a:p>
            <a:r>
              <a:rPr lang="fi-FI" sz="2000" dirty="0"/>
              <a:t>Pankkien tarjoama suoja inflaatiota vastaan usein/yleensä vähäinen</a:t>
            </a:r>
          </a:p>
          <a:p>
            <a:pPr lvl="1"/>
            <a:r>
              <a:rPr lang="fi-FI" sz="2000" dirty="0"/>
              <a:t>Ollut indeksitilejä, Suomessa suosittuja 1950-luvulla ja suuren osan 1960-luvusta, kunnes kiellettiin</a:t>
            </a:r>
          </a:p>
          <a:p>
            <a:pPr lvl="1"/>
            <a:r>
              <a:rPr lang="fi-FI" sz="2000" dirty="0"/>
              <a:t>Markkinaosuus oli alkuvuonna 1968 kymmeniä prosentteja.</a:t>
            </a:r>
          </a:p>
          <a:p>
            <a:r>
              <a:rPr lang="fi-FI" sz="2000" dirty="0"/>
              <a:t>Arvopaperimarkkinat pitkälti ratkovat samoja ongelmia</a:t>
            </a:r>
          </a:p>
          <a:p>
            <a:pPr lvl="1"/>
            <a:r>
              <a:rPr lang="fi-FI" sz="2000" dirty="0"/>
              <a:t>Ei yleistä nyrkkisääntöä sille, kumpi parempi järjestely</a:t>
            </a:r>
          </a:p>
          <a:p>
            <a:pPr lvl="1"/>
            <a:r>
              <a:rPr lang="fi-FI" sz="2000" dirty="0"/>
              <a:t>Molemmat laajasti käytössä</a:t>
            </a:r>
          </a:p>
          <a:p>
            <a:r>
              <a:rPr lang="fi-FI" sz="2000" dirty="0"/>
              <a:t>Varjopankkitoiminta: tehdään sellaista, mikä pitkälti muistuttaa pankkitoimintaa, mutta ei virallisesti ole sitä. </a:t>
            </a:r>
          </a:p>
          <a:p>
            <a:pPr lvl="1"/>
            <a:r>
              <a:rPr lang="fi-FI" sz="2000" dirty="0"/>
              <a:t>Erilaisia ”varjopankkeja” eri puolilla maailmaa</a:t>
            </a:r>
          </a:p>
          <a:p>
            <a:endParaRPr lang="fi-FI" sz="20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3E3CAA-112C-4DEA-A010-5762468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55664"/>
            <a:ext cx="2743200" cy="365125"/>
          </a:xfrm>
        </p:spPr>
        <p:txBody>
          <a:bodyPr>
            <a:normAutofit/>
          </a:bodyPr>
          <a:lstStyle/>
          <a:p>
            <a:pPr algn="r"/>
            <a:endParaRPr lang="fi-FI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7040E6-6DCF-4DEF-86D2-40B54A34F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ACB792C-A7D3-4EC5-B5B3-BB2C664ADC22}" type="slidenum">
              <a:rPr lang="fi-FI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7</a:t>
            </a:fld>
            <a:endParaRPr lang="fi-FI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070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6CF110-3AA2-4FD7-A85B-F2A94064E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fi-FI" sz="3400">
                <a:solidFill>
                  <a:srgbClr val="FFFFFF"/>
                </a:solidFill>
              </a:rPr>
              <a:t>Pankkitoiminnan etuja suhteessa osapuolten välisiin suoriin lainoihin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FF3DB-F44A-4D91-B0C4-A00D6FA7B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341524"/>
            <a:ext cx="6857485" cy="6235546"/>
          </a:xfrm>
        </p:spPr>
        <p:txBody>
          <a:bodyPr anchor="ctr">
            <a:normAutofit lnSpcReduction="10000"/>
          </a:bodyPr>
          <a:lstStyle/>
          <a:p>
            <a:r>
              <a:rPr lang="fi-FI" sz="2000" dirty="0"/>
              <a:t>”Kokotransformaatio”</a:t>
            </a:r>
          </a:p>
          <a:p>
            <a:pPr lvl="1"/>
            <a:r>
              <a:rPr lang="fi-FI" sz="2000" dirty="0"/>
              <a:t>Paljon pientallettajia, harvalukuisempi joukko lainanottajia</a:t>
            </a:r>
          </a:p>
          <a:p>
            <a:pPr lvl="1"/>
            <a:r>
              <a:rPr lang="fi-FI" sz="2000" dirty="0"/>
              <a:t>Pankin velkojat hajautuneempi joukko kuin velalliset</a:t>
            </a:r>
          </a:p>
          <a:p>
            <a:pPr lvl="1"/>
            <a:r>
              <a:rPr lang="fi-FI" sz="2000" dirty="0" err="1"/>
              <a:t>Esim</a:t>
            </a:r>
            <a:r>
              <a:rPr lang="fi-FI" sz="2000" dirty="0"/>
              <a:t> kotitaloudet Suomessa: käytännössä jokaisella aikuisella on pankkitili, mutta asuntolainaa oli v. 2019 vain noin joka kolmannella kotitaloudella</a:t>
            </a:r>
          </a:p>
          <a:p>
            <a:pPr lvl="1"/>
            <a:r>
              <a:rPr lang="fi-FI" sz="2000" dirty="0"/>
              <a:t>Ottolainauksessa (= talletusten keräämisessä) on valtavat skaalaedut, ainakin tiettyyn rajaan saakka</a:t>
            </a:r>
          </a:p>
          <a:p>
            <a:pPr lvl="2"/>
            <a:r>
              <a:rPr lang="fi-FI" dirty="0"/>
              <a:t>Ekonometrinen näyttö skaalaetujen olemassaolosta tietyn koon jälkeen epäselvää / ristiriitaista, mutta mitä ilmeisimmin erittäin pienet laitokset kustannustehottomia</a:t>
            </a:r>
          </a:p>
          <a:p>
            <a:pPr lvl="2"/>
            <a:r>
              <a:rPr lang="fi-FI" dirty="0"/>
              <a:t>Varsinkin Yhdysvalloissa skaalaedut hyödynnetty jo keskikokoisissa pankeissa?</a:t>
            </a:r>
          </a:p>
          <a:p>
            <a:r>
              <a:rPr lang="fi-FI" sz="2000" dirty="0"/>
              <a:t>”Riskitransformaatio”</a:t>
            </a:r>
          </a:p>
          <a:p>
            <a:pPr lvl="1"/>
            <a:r>
              <a:rPr lang="fi-FI" sz="2000" dirty="0"/>
              <a:t>Pankki tekee </a:t>
            </a:r>
            <a:r>
              <a:rPr lang="fi-FI" sz="2000" dirty="0" err="1"/>
              <a:t>diversifikaatiota</a:t>
            </a:r>
            <a:r>
              <a:rPr lang="fi-FI" sz="2000" dirty="0"/>
              <a:t>; ei lainaa yhdelle vaan monille =&gt; hajautusta</a:t>
            </a:r>
          </a:p>
          <a:p>
            <a:pPr lvl="1"/>
            <a:r>
              <a:rPr lang="fi-FI" sz="2000" dirty="0"/>
              <a:t>Säästäjä, joka haluaisi lainoittaa suoraan yhtä lainantarvitsijaa, voisi kohtuukustannuksin tehdä lainasopimuksen vain yhden velallisen kanssa =&gt; riskikeskittymä!</a:t>
            </a:r>
          </a:p>
          <a:p>
            <a:pPr lvl="2"/>
            <a:endParaRPr lang="fi-FI" sz="17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2F5CAB-2298-4409-8A54-C17CBD68C0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55664"/>
            <a:ext cx="2743200" cy="365125"/>
          </a:xfrm>
        </p:spPr>
        <p:txBody>
          <a:bodyPr>
            <a:normAutofit/>
          </a:bodyPr>
          <a:lstStyle/>
          <a:p>
            <a:pPr algn="r"/>
            <a:endParaRPr lang="fi-FI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9ABD0-6074-485C-9E01-7DBE74DD6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ACB792C-A7D3-4EC5-B5B3-BB2C664ADC22}" type="slidenum">
              <a:rPr lang="fi-FI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8</a:t>
            </a:fld>
            <a:endParaRPr lang="fi-FI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070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39CD853-6264-4123-B6B3-081B2E83F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fi-FI" sz="3400">
                <a:solidFill>
                  <a:srgbClr val="FFFFFF"/>
                </a:solidFill>
              </a:rPr>
              <a:t>Pankkitoiminnan etuja suhteessa osapuolten välisiin suoriin lainoihin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75396-A8E5-497B-A76B-1C9B126FD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5711" y="666114"/>
            <a:ext cx="6555347" cy="5546047"/>
          </a:xfrm>
        </p:spPr>
        <p:txBody>
          <a:bodyPr anchor="ctr">
            <a:normAutofit/>
          </a:bodyPr>
          <a:lstStyle/>
          <a:p>
            <a:r>
              <a:rPr lang="fi-FI" sz="2000" dirty="0"/>
              <a:t>Maturiteettitransformaatio ja likviditeetin luominen</a:t>
            </a:r>
          </a:p>
          <a:p>
            <a:pPr lvl="1"/>
            <a:r>
              <a:rPr lang="fi-FI" sz="2000" dirty="0"/>
              <a:t>Pankeilla on lyhytaikaiset velat ja pitkäaikaiset saatavat</a:t>
            </a:r>
          </a:p>
          <a:p>
            <a:pPr lvl="1"/>
            <a:r>
              <a:rPr lang="fi-FI" sz="2000" dirty="0"/>
              <a:t>Käyttelytilitalletuksia ja 20 vuoden asuntolainoja</a:t>
            </a:r>
          </a:p>
          <a:p>
            <a:pPr lvl="1"/>
            <a:r>
              <a:rPr lang="fi-FI" sz="2000" dirty="0"/>
              <a:t>Aiheuttaa likviditeettiriskin; pankkien erikoispiirre, jota ei samassa mittakaavassa millään muulla toimialalla</a:t>
            </a:r>
          </a:p>
          <a:p>
            <a:pPr lvl="1"/>
            <a:r>
              <a:rPr lang="fi-FI" sz="2000" dirty="0"/>
              <a:t>Suuri osa pankkien veloista (=valtaosa talletuksista) käy maksuvälineenä!</a:t>
            </a:r>
          </a:p>
          <a:p>
            <a:pPr lvl="2"/>
            <a:r>
              <a:rPr lang="fi-FI" dirty="0"/>
              <a:t>Pankkien erikoispiirre</a:t>
            </a:r>
          </a:p>
          <a:p>
            <a:pPr lvl="1"/>
            <a:r>
              <a:rPr lang="fi-FI" sz="2000" dirty="0"/>
              <a:t>Erittäin epätodennäköistä, että jonkin pankin asiakkaista valtaosa haluaisi samana päivänä tehdä paljon isoja maksuja, tai saisi paljon isoja maksuja</a:t>
            </a:r>
          </a:p>
          <a:p>
            <a:pPr lvl="2"/>
            <a:r>
              <a:rPr lang="fi-FI" dirty="0"/>
              <a:t>Suurten lukujen lakiin perustuva skaalaetu, joka auttaa vähentämään maksuvalmiusriskiä</a:t>
            </a:r>
          </a:p>
          <a:p>
            <a:r>
              <a:rPr lang="fi-FI" sz="2000" dirty="0"/>
              <a:t>Synergiaetuja</a:t>
            </a:r>
          </a:p>
          <a:p>
            <a:pPr lvl="1"/>
            <a:r>
              <a:rPr lang="fi-FI" sz="2000" dirty="0"/>
              <a:t>Kustannustehokasta tai muuten järkevää tarjota palveluita samassa laitoksessa</a:t>
            </a:r>
          </a:p>
          <a:p>
            <a:pPr lvl="1"/>
            <a:r>
              <a:rPr lang="fi-FI" sz="2000" dirty="0"/>
              <a:t>Esim. talletukset ja maksuliikenne, talletukset ja lainat</a:t>
            </a:r>
          </a:p>
          <a:p>
            <a:pPr lvl="1"/>
            <a:endParaRPr lang="fi-FI" sz="2000" dirty="0"/>
          </a:p>
          <a:p>
            <a:pPr lvl="1"/>
            <a:endParaRPr lang="fi-FI" sz="20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AB097A-C7E2-415B-98DF-3A5FB3CBEF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55664"/>
            <a:ext cx="2743200" cy="365125"/>
          </a:xfrm>
        </p:spPr>
        <p:txBody>
          <a:bodyPr>
            <a:normAutofit/>
          </a:bodyPr>
          <a:lstStyle/>
          <a:p>
            <a:pPr algn="r"/>
            <a:endParaRPr lang="fi-FI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3FA0D6-0D8A-4735-9E40-DB7B2E94B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ACB792C-A7D3-4EC5-B5B3-BB2C664ADC22}" type="slidenum">
              <a:rPr lang="fi-FI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9</a:t>
            </a:fld>
            <a:endParaRPr lang="fi-FI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936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3032</Words>
  <Application>Microsoft Office PowerPoint</Application>
  <PresentationFormat>Widescreen</PresentationFormat>
  <Paragraphs>426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Symbol</vt:lpstr>
      <vt:lpstr>Office Theme</vt:lpstr>
      <vt:lpstr>Raha- ja pankkiteoria Luento 2</vt:lpstr>
      <vt:lpstr>Mikä on pankki?</vt:lpstr>
      <vt:lpstr>Mikä on pankki?</vt:lpstr>
      <vt:lpstr>Mihin pankkia tarvitaan?</vt:lpstr>
      <vt:lpstr>Mihin pankkeja tarvitaan?  50 Tansanian shillinkiä (vanha seteli)</vt:lpstr>
      <vt:lpstr>Mihin pankkia tarvitaan?</vt:lpstr>
      <vt:lpstr>Rahoituksenvälittäjä</vt:lpstr>
      <vt:lpstr>Pankkitoiminnan etuja suhteessa osapuolten välisiin suoriin lainoihin</vt:lpstr>
      <vt:lpstr>Pankkitoiminnan etuja suhteessa osapuolten välisiin suoriin lainoihin</vt:lpstr>
      <vt:lpstr>Pankkitoiminnan etuja suhteessa suoriin lainatransaktioihin</vt:lpstr>
      <vt:lpstr>Suomen talletuspankkisektorin taseen rahoituserät, jouluk 2023, milj €</vt:lpstr>
      <vt:lpstr>Asymmetrinen informaatio rahoitusmarkkinoiden rakenteellisena ongelmana</vt:lpstr>
      <vt:lpstr>Asymmetrinen informaatio</vt:lpstr>
      <vt:lpstr>Delegoitu monitorointi</vt:lpstr>
      <vt:lpstr>Delegoitu monitorointi</vt:lpstr>
      <vt:lpstr>Siis delegoidun monitoroinnin asetelma</vt:lpstr>
      <vt:lpstr>Pankkisuhde</vt:lpstr>
      <vt:lpstr>Pankkisuhde - empiriaa</vt:lpstr>
      <vt:lpstr>Pankkisuhde - empiriaa</vt:lpstr>
      <vt:lpstr>Lainasopimusten suunnittelu – Stiglitz-Weiss</vt:lpstr>
      <vt:lpstr>Korko ja voitto Stiglitz-Weiss -mallissa</vt:lpstr>
      <vt:lpstr>Stiglitz-Weiss</vt:lpstr>
      <vt:lpstr>Stiglitz-Weiss</vt:lpstr>
      <vt:lpstr>Stiglitz-Weiss</vt:lpstr>
      <vt:lpstr>Stiglitz-Weiss</vt:lpstr>
      <vt:lpstr>Mitä muuta pankit tekevät?</vt:lpstr>
      <vt:lpstr>Mitä pankit tekevät?</vt:lpstr>
      <vt:lpstr>Pankkitypologiaa – pankkityyppien muodostumisen taustalla usein erikoistuminen asiakastyypeittäin</vt:lpstr>
      <vt:lpstr>Suuryritysten pankkipalvelut</vt:lpstr>
      <vt:lpstr>Investointipankkitoiminta</vt:lpstr>
      <vt:lpstr>Typologiaa</vt:lpstr>
      <vt:lpstr>Typologiaa</vt:lpstr>
      <vt:lpstr>Pankkien kansainvälistymisestä</vt:lpstr>
      <vt:lpstr>Pankkien kansainvälistymisestä</vt:lpstr>
      <vt:lpstr>Fintech</vt:lpstr>
      <vt:lpstr>Fintech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Raha- ja pankkiteoria Luento 2</dc:title>
  <dc:creator>Kauko, Karlo</dc:creator>
  <cp:lastModifiedBy>Kauko, Karlo</cp:lastModifiedBy>
  <cp:revision>55</cp:revision>
  <dcterms:created xsi:type="dcterms:W3CDTF">2023-03-11T09:06:39Z</dcterms:created>
  <dcterms:modified xsi:type="dcterms:W3CDTF">2024-04-19T12:20:06Z</dcterms:modified>
</cp:coreProperties>
</file>