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/index.php?title=%CE%BA%CF%8C%CE%B8%CE%B1%CF%81%CF%83%CE%B9%CF%82&amp;action=edit&amp;redlink=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(AESTHETIC) EXPERIENCE (AND THE BODY)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Philosophy and Theory of art 1, lecture 1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123277"/>
            <a:ext cx="4635315" cy="26114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5BF405-D380-4579-95C0-6591E8F9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Body philosophy today (Maurice Merleau-Ponty, Richard Shusterman, Luce </a:t>
            </a:r>
            <a:r>
              <a:rPr lang="en-US" dirty="0" err="1"/>
              <a:t>Irigaray</a:t>
            </a:r>
            <a:r>
              <a:rPr lang="en-US" dirty="0"/>
              <a:t>, Jean-Luc Nancy)</a:t>
            </a:r>
            <a:endParaRPr lang="fi-FI" dirty="0"/>
          </a:p>
        </p:txBody>
      </p:sp>
      <p:pic>
        <p:nvPicPr>
          <p:cNvPr id="9" name="Content Placeholder 8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197F48CB-D86A-4C00-9356-13CB72A6B0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41" y="2120900"/>
            <a:ext cx="2651906" cy="3748088"/>
          </a:xfrm>
        </p:spPr>
      </p:pic>
      <p:pic>
        <p:nvPicPr>
          <p:cNvPr id="11" name="Content Placeholder 10" descr="A person with his arms crossed&#10;&#10;Description automatically generated with low confidence">
            <a:extLst>
              <a:ext uri="{FF2B5EF4-FFF2-40B4-BE49-F238E27FC236}">
                <a16:creationId xmlns:a16="http://schemas.microsoft.com/office/drawing/2014/main" id="{6D58A901-A3C4-4A23-947D-B476F77EF8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437231"/>
            <a:ext cx="4638675" cy="3115425"/>
          </a:xfrm>
        </p:spPr>
      </p:pic>
    </p:spTree>
    <p:extLst>
      <p:ext uri="{BB962C8B-B14F-4D97-AF65-F5344CB8AC3E}">
        <p14:creationId xmlns:p14="http://schemas.microsoft.com/office/powerpoint/2010/main" val="288710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869F62-F378-43DB-8884-7C410A2D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The philosophy of aesthetic experience today</a:t>
            </a:r>
            <a:endParaRPr lang="fi-FI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B6D358A-DE3B-42B7-8959-D3A36A2A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>
            <a:normAutofit/>
          </a:bodyPr>
          <a:lstStyle/>
          <a:p>
            <a:r>
              <a:rPr lang="en-US" dirty="0"/>
              <a:t>* Pragmatism: Joseph Kupfer, Richard Shusterman, Arnold </a:t>
            </a:r>
            <a:r>
              <a:rPr lang="en-US" dirty="0" err="1"/>
              <a:t>Berleant</a:t>
            </a:r>
            <a:r>
              <a:rPr lang="en-US" dirty="0"/>
              <a:t>: the main thing in aesthetics, and engagement against (neo)Kantian contemplation</a:t>
            </a:r>
          </a:p>
          <a:p>
            <a:r>
              <a:rPr lang="en-US" dirty="0"/>
              <a:t>* Phenomenology and hermeneutics (we will have a session on this later)</a:t>
            </a:r>
          </a:p>
          <a:p>
            <a:r>
              <a:rPr lang="en-US" dirty="0"/>
              <a:t>* The rasa is coming back and becoming global (Arindam Chakrabarti)</a:t>
            </a:r>
          </a:p>
          <a:p>
            <a:r>
              <a:rPr lang="en-US" dirty="0"/>
              <a:t>* Aesthetics of environment (Marcia Eaton, </a:t>
            </a:r>
            <a:r>
              <a:rPr lang="en-US" dirty="0" err="1"/>
              <a:t>Yrjö</a:t>
            </a:r>
            <a:r>
              <a:rPr lang="en-US" dirty="0"/>
              <a:t> </a:t>
            </a:r>
            <a:r>
              <a:rPr lang="en-US" dirty="0" err="1"/>
              <a:t>Sepänmaa</a:t>
            </a:r>
            <a:r>
              <a:rPr lang="en-US" dirty="0"/>
              <a:t>, </a:t>
            </a:r>
            <a:r>
              <a:rPr lang="en-US" dirty="0" err="1"/>
              <a:t>Berleant</a:t>
            </a:r>
            <a:r>
              <a:rPr lang="en-US" dirty="0"/>
              <a:t>)</a:t>
            </a:r>
          </a:p>
          <a:p>
            <a:r>
              <a:rPr lang="en-US" dirty="0"/>
              <a:t>* Everyday aesthetics (Tom Leddy, </a:t>
            </a:r>
            <a:r>
              <a:rPr lang="en-US" dirty="0" err="1"/>
              <a:t>Arto</a:t>
            </a:r>
            <a:r>
              <a:rPr lang="en-US" dirty="0"/>
              <a:t> </a:t>
            </a:r>
            <a:r>
              <a:rPr lang="en-US" dirty="0" err="1"/>
              <a:t>Haapala</a:t>
            </a:r>
            <a:r>
              <a:rPr lang="en-US" dirty="0"/>
              <a:t>, Elisabetta Di Stefano)</a:t>
            </a:r>
          </a:p>
          <a:p>
            <a:r>
              <a:rPr lang="en-US" dirty="0"/>
              <a:t>* Aesthetics of popular culture (Shusterman, Kupfer, </a:t>
            </a:r>
            <a:r>
              <a:rPr lang="en-US" dirty="0" err="1"/>
              <a:t>Sianne</a:t>
            </a:r>
            <a:r>
              <a:rPr lang="en-US" dirty="0"/>
              <a:t> Ngai)</a:t>
            </a:r>
          </a:p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6630ED5-EF62-4329-9BD3-27A580E8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n-US" dirty="0"/>
              <a:t>From definitions to discussing the rewards, differences of different types of aesthetic experiences, and ethics and experience (politics and experience)</a:t>
            </a:r>
          </a:p>
        </p:txBody>
      </p:sp>
    </p:spTree>
    <p:extLst>
      <p:ext uri="{BB962C8B-B14F-4D97-AF65-F5344CB8AC3E}">
        <p14:creationId xmlns:p14="http://schemas.microsoft.com/office/powerpoint/2010/main" val="296091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A2B6882-10A0-466F-9A4C-84911D3D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en-US" dirty="0"/>
              <a:t>Thinkers of the session</a:t>
            </a:r>
            <a:endParaRPr lang="fi-FI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14CF42-9515-493B-BF3F-86711B62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5475"/>
            <a:ext cx="10058400" cy="4438650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Abhinavagupta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(~950-1016): rasa, earliest well-built theory of aesthetic experience (follows Bharata 500 BC – 500 AD)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Al-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Ghazzali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(1058-1111): doubting the senses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Teresa of Ávila (1515-1582, Carmelite nun): doubting the senses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René Descartes (1596-1650): doubting the senses, founder of rationalism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Charles Saunders Peirce (1839-1914): anti-cartesian (‘cartesian’ stems from Descartes), founder of philosophical pragmatism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William James (1842-1910): follower of Peirce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John Dewey (1859-1952): founder of pragmatist aesthetics, main work Art as Experience, the first to bring the body into aesthetics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Richard Shusterman (1959-): founder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somaesthetics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Luce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Irigaray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(1930-): founder of feminist body philosophy, adds to the phenomenological tradition but is because of the interest in Descartes work in this session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[Phenomenology (Husserl, Heidegger) continues on Descartes heritage (often critically) but will be its own session]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99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 fontScale="90000"/>
          </a:bodyPr>
          <a:lstStyle/>
          <a:p>
            <a:pPr lvl="0"/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Main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thinkers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lecture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think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maybe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also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essay-wise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):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Abhinavagupta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, John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Dewey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, Richard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Shusterman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Luce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Irigaray</a:t>
            </a:r>
            <a:b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</a:br>
            <a:br>
              <a:rPr lang="fi-FI" sz="3600" dirty="0"/>
            </a:b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Minor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thinkers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lecture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might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include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least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might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):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Bharata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Muni,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Al-Ghazali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, René Descartes, W.E.B. du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Bois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, Wolfgang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Welsch</a:t>
            </a:r>
            <a:br>
              <a:rPr lang="fi-FI" sz="3600" dirty="0">
                <a:solidFill>
                  <a:srgbClr val="CCCCCC"/>
                </a:solidFill>
                <a:latin typeface="Arial" panose="020B0604020202020204" pitchFamily="34" charset="0"/>
              </a:rPr>
            </a:br>
            <a:br>
              <a:rPr lang="fi-FI" sz="3600" dirty="0"/>
            </a:b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Texts</a:t>
            </a:r>
            <a:r>
              <a:rPr lang="fi-FI" sz="3600" dirty="0">
                <a:solidFill>
                  <a:srgbClr val="CCCCCC"/>
                </a:solidFill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can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choose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Abhinavagupta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Irigaray</a:t>
            </a:r>
            <a:r>
              <a:rPr lang="fi-FI" sz="3600" b="0" i="0" dirty="0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i-FI" sz="3600" b="0" i="0" dirty="0" err="1">
                <a:solidFill>
                  <a:srgbClr val="CCCCCC"/>
                </a:solidFill>
                <a:effectLst/>
                <a:latin typeface="Arial" panose="020B0604020202020204" pitchFamily="34" charset="0"/>
              </a:rPr>
              <a:t>Welsch</a:t>
            </a:r>
            <a:endParaRPr lang="en-US" sz="36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experience? What is consciousness? What is the relation of the body and the mind?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B916-9035-4178-8E1D-F9F82C64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(Bharata and his follower) </a:t>
            </a:r>
            <a:r>
              <a:rPr lang="en-US" dirty="0" err="1"/>
              <a:t>Abhinavagupta</a:t>
            </a:r>
            <a:endParaRPr lang="fi-FI" dirty="0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04B4A02-5740-463A-AC72-B25DF6712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 r="1" b="26518"/>
          <a:stretch/>
        </p:blipFill>
        <p:spPr>
          <a:xfrm>
            <a:off x="5458984" y="812799"/>
            <a:ext cx="5928344" cy="529475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FD5C-D505-43F0-BBBC-FEECC48CE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Bharata 500BC-500AD</a:t>
            </a:r>
          </a:p>
          <a:p>
            <a:r>
              <a:rPr lang="en-US" dirty="0" err="1"/>
              <a:t>Abhinavagupta</a:t>
            </a:r>
            <a:r>
              <a:rPr lang="en-US" dirty="0"/>
              <a:t>: Kashmiri (</a:t>
            </a:r>
            <a:r>
              <a:rPr lang="en-US" dirty="0" err="1"/>
              <a:t>Saivist</a:t>
            </a:r>
            <a:r>
              <a:rPr lang="en-US" dirty="0"/>
              <a:t>) philosopher 950-1016</a:t>
            </a:r>
          </a:p>
          <a:p>
            <a:pPr marL="0" indent="0">
              <a:buNone/>
            </a:pPr>
            <a:r>
              <a:rPr lang="en-US" dirty="0"/>
              <a:t>Rasa theory: 8 “emotive atmospheres” of which one is always dominant: romance, comedy, fury, compassion, disgust, horror, heroism, wonder</a:t>
            </a:r>
          </a:p>
          <a:p>
            <a:pPr marL="0" indent="0">
              <a:buNone/>
            </a:pPr>
            <a:r>
              <a:rPr lang="en-US" dirty="0"/>
              <a:t>Bliss, elevation</a:t>
            </a:r>
          </a:p>
          <a:p>
            <a:pPr marL="0" indent="0">
              <a:buNone/>
            </a:pPr>
            <a:r>
              <a:rPr lang="en-US" dirty="0"/>
              <a:t>Spiritual</a:t>
            </a:r>
          </a:p>
          <a:p>
            <a:pPr marL="0" indent="0">
              <a:buNone/>
            </a:pPr>
            <a:r>
              <a:rPr lang="en-US" dirty="0"/>
              <a:t>Theatre’s “emotive atmospheres” are based on everyday “emotive </a:t>
            </a:r>
            <a:r>
              <a:rPr lang="en-US" dirty="0" err="1"/>
              <a:t>amtmospheres</a:t>
            </a:r>
            <a:r>
              <a:rPr lang="en-US" dirty="0"/>
              <a:t>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582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3CA1-F734-4852-BC49-1D5A1030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Aristotle (384-322 BC)</a:t>
            </a:r>
            <a:endParaRPr lang="fi-FI" dirty="0"/>
          </a:p>
        </p:txBody>
      </p:sp>
      <p:pic>
        <p:nvPicPr>
          <p:cNvPr id="6" name="Content Placeholder 5" descr="A picture containing sky, outdoor, wearing, sculpture&#10;&#10;Description automatically generated">
            <a:extLst>
              <a:ext uri="{FF2B5EF4-FFF2-40B4-BE49-F238E27FC236}">
                <a16:creationId xmlns:a16="http://schemas.microsoft.com/office/drawing/2014/main" id="{E0757417-E7BA-46AD-A8BC-13D59DA8D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3" y="1484048"/>
            <a:ext cx="5927725" cy="39518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45101-1297-4B74-8366-15810C826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Catharsis (</a:t>
            </a:r>
            <a:r>
              <a:rPr lang="el-GR" b="0" i="0" u="none" strike="noStrike" dirty="0">
                <a:solidFill>
                  <a:srgbClr val="BA0000"/>
                </a:solidFill>
                <a:effectLst/>
                <a:latin typeface="New Athena Unicode"/>
                <a:hlinkClick r:id="rId3" tooltip="κόθαρσις (page does not exist)"/>
              </a:rPr>
              <a:t>κόθᾰρσῐς</a:t>
            </a:r>
            <a:r>
              <a:rPr lang="en-US" dirty="0"/>
              <a:t>): Greek medical term (purgation, purification), in theatre theory referring to the affective impact of the play (release)</a:t>
            </a:r>
          </a:p>
          <a:p>
            <a:r>
              <a:rPr lang="en-US" dirty="0"/>
              <a:t>Although the term comes from medical language, it had already earlier some cultural / philosophical use, and it is unclear how physical Aristotle meant it to be</a:t>
            </a:r>
          </a:p>
          <a:p>
            <a:r>
              <a:rPr lang="en-US" dirty="0"/>
              <a:t>An attempt to defend arts / aesthetic experience against Plato?</a:t>
            </a:r>
          </a:p>
        </p:txBody>
      </p:sp>
    </p:spTree>
    <p:extLst>
      <p:ext uri="{BB962C8B-B14F-4D97-AF65-F5344CB8AC3E}">
        <p14:creationId xmlns:p14="http://schemas.microsoft.com/office/powerpoint/2010/main" val="409977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BCED-8519-494F-919D-DDDAB1C3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070992"/>
          </a:xfrm>
        </p:spPr>
        <p:txBody>
          <a:bodyPr>
            <a:normAutofit fontScale="90000"/>
          </a:bodyPr>
          <a:lstStyle/>
          <a:p>
            <a:r>
              <a:rPr lang="en-US" dirty="0"/>
              <a:t>Abu Hamid al-</a:t>
            </a:r>
            <a:r>
              <a:rPr lang="en-US" dirty="0" err="1"/>
              <a:t>Ghazzali</a:t>
            </a:r>
            <a:endParaRPr lang="fi-FI" dirty="0"/>
          </a:p>
        </p:txBody>
      </p:sp>
      <p:pic>
        <p:nvPicPr>
          <p:cNvPr id="6" name="Content Placeholder 5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CBDE74E3-E83A-407A-B6AC-15EBCEB5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3" y="1275133"/>
            <a:ext cx="5927725" cy="436964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E59E4-B3AD-4F38-9174-1A0B70909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952625"/>
            <a:ext cx="3517567" cy="44957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Persian philosopher (1058-1111)</a:t>
            </a:r>
          </a:p>
          <a:p>
            <a:r>
              <a:rPr lang="en-US" dirty="0"/>
              <a:t>The House of Wisdom (Bagdad)</a:t>
            </a:r>
          </a:p>
          <a:p>
            <a:r>
              <a:rPr lang="en-US" dirty="0"/>
              <a:t>Existence of the body, and the experience of it, is a topic in the memoirs</a:t>
            </a:r>
          </a:p>
          <a:p>
            <a:r>
              <a:rPr lang="en-US" dirty="0"/>
              <a:t>Works e.g. Alchemy of Happiness, Ninety-nine Beautiful Names of God, Deliverance from Error (autobiography)</a:t>
            </a:r>
          </a:p>
          <a:p>
            <a:r>
              <a:rPr lang="fi-FI" dirty="0" err="1"/>
              <a:t>Theoretically</a:t>
            </a:r>
            <a:r>
              <a:rPr lang="fi-FI" dirty="0"/>
              <a:t> </a:t>
            </a:r>
            <a:r>
              <a:rPr lang="fi-FI" dirty="0" err="1"/>
              <a:t>possible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sensory</a:t>
            </a:r>
            <a:r>
              <a:rPr lang="fi-FI" dirty="0"/>
              <a:t> data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realiable</a:t>
            </a:r>
            <a:r>
              <a:rPr lang="fi-FI" dirty="0"/>
              <a:t> (</a:t>
            </a:r>
            <a:r>
              <a:rPr lang="fi-FI" dirty="0" err="1"/>
              <a:t>theoretical</a:t>
            </a:r>
            <a:r>
              <a:rPr lang="fi-FI" dirty="0"/>
              <a:t> </a:t>
            </a:r>
            <a:r>
              <a:rPr lang="fi-FI" dirty="0" err="1"/>
              <a:t>Islamic</a:t>
            </a:r>
            <a:r>
              <a:rPr lang="fi-FI" dirty="0"/>
              <a:t> </a:t>
            </a:r>
            <a:r>
              <a:rPr lang="fi-FI" dirty="0" err="1"/>
              <a:t>scepticism</a:t>
            </a:r>
            <a:r>
              <a:rPr lang="fi-FI" dirty="0"/>
              <a:t>)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/>
              <a:t>”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asleep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believe</a:t>
            </a:r>
            <a:r>
              <a:rPr lang="fi-FI" dirty="0"/>
              <a:t> </a:t>
            </a:r>
            <a:r>
              <a:rPr lang="fi-FI" dirty="0" err="1"/>
              <a:t>certain</a:t>
            </a:r>
            <a:r>
              <a:rPr lang="fi-FI" dirty="0"/>
              <a:t> </a:t>
            </a:r>
            <a:r>
              <a:rPr lang="fi-FI" dirty="0" err="1"/>
              <a:t>things</a:t>
            </a:r>
            <a:r>
              <a:rPr lang="fi-FI" dirty="0"/>
              <a:t> and </a:t>
            </a:r>
            <a:r>
              <a:rPr lang="fi-FI" dirty="0" err="1"/>
              <a:t>imagine</a:t>
            </a:r>
            <a:r>
              <a:rPr lang="fi-FI" dirty="0"/>
              <a:t> </a:t>
            </a:r>
            <a:r>
              <a:rPr lang="fi-FI" dirty="0" err="1"/>
              <a:t>certain</a:t>
            </a:r>
            <a:r>
              <a:rPr lang="fi-FI" dirty="0"/>
              <a:t> </a:t>
            </a:r>
            <a:r>
              <a:rPr lang="fi-FI" dirty="0" err="1"/>
              <a:t>circumstances</a:t>
            </a:r>
            <a:r>
              <a:rPr lang="fi-FI" dirty="0"/>
              <a:t> and </a:t>
            </a:r>
            <a:r>
              <a:rPr lang="fi-FI" dirty="0" err="1"/>
              <a:t>believe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fixed</a:t>
            </a:r>
            <a:r>
              <a:rPr lang="fi-FI" dirty="0"/>
              <a:t> and </a:t>
            </a:r>
            <a:r>
              <a:rPr lang="fi-FI" dirty="0" err="1"/>
              <a:t>lasting</a:t>
            </a:r>
            <a:r>
              <a:rPr lang="fi-FI" dirty="0"/>
              <a:t> and </a:t>
            </a:r>
            <a:r>
              <a:rPr lang="fi-FI" dirty="0" err="1"/>
              <a:t>entertain</a:t>
            </a:r>
            <a:r>
              <a:rPr lang="fi-FI" dirty="0"/>
              <a:t> no </a:t>
            </a:r>
            <a:r>
              <a:rPr lang="fi-FI" dirty="0" err="1"/>
              <a:t>doubts</a:t>
            </a:r>
            <a:r>
              <a:rPr lang="fi-FI" dirty="0"/>
              <a:t> at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status? </a:t>
            </a:r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wake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and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imaginings</a:t>
            </a:r>
            <a:r>
              <a:rPr lang="fi-FI" dirty="0"/>
              <a:t> and </a:t>
            </a:r>
            <a:r>
              <a:rPr lang="fi-FI" dirty="0" err="1"/>
              <a:t>beliefs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groundless</a:t>
            </a:r>
            <a:r>
              <a:rPr lang="fi-FI" dirty="0"/>
              <a:t> and </a:t>
            </a:r>
            <a:r>
              <a:rPr lang="fi-FI" dirty="0" err="1"/>
              <a:t>insubstantial</a:t>
            </a:r>
            <a:r>
              <a:rPr lang="fi-FI" dirty="0"/>
              <a:t>.” (</a:t>
            </a:r>
            <a:r>
              <a:rPr lang="fi-FI" dirty="0" err="1"/>
              <a:t>Deliverance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Error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407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3535-9CA3-4172-9E92-0C9C2C4A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Teresa de Avila (1515-1582, also called Teresa of Jesus)</a:t>
            </a:r>
            <a:endParaRPr lang="fi-FI" dirty="0"/>
          </a:p>
        </p:txBody>
      </p:sp>
      <p:pic>
        <p:nvPicPr>
          <p:cNvPr id="6" name="Content Placeholder 5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EFA23B4A-8D4C-4CBB-AD6E-E21A6A274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41" y="812800"/>
            <a:ext cx="3704468" cy="52943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5C65D-4CDA-48E5-BCD9-08073936C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Carmelite nun, mystic, ascetic</a:t>
            </a:r>
          </a:p>
          <a:p>
            <a:r>
              <a:rPr lang="en-US" dirty="0"/>
              <a:t>The Interior Castle (includes 7 mansions, and the path leads step by step closer to God)</a:t>
            </a:r>
          </a:p>
          <a:p>
            <a:r>
              <a:rPr lang="en-US" dirty="0"/>
              <a:t>50 years before Descartes: philosophical reflection in inner growth</a:t>
            </a:r>
          </a:p>
          <a:p>
            <a:r>
              <a:rPr lang="en-US" dirty="0" err="1"/>
              <a:t>Cristia</a:t>
            </a:r>
            <a:r>
              <a:rPr lang="en-US" dirty="0"/>
              <a:t> Mercer: There was a well-established genre where mediators of knowledge struggle with deceptive demons (1250-1500), books mainly written by women</a:t>
            </a:r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4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5347-3D62-4FE3-9915-76AA6661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295275"/>
            <a:ext cx="3517567" cy="1286945"/>
          </a:xfrm>
        </p:spPr>
        <p:txBody>
          <a:bodyPr>
            <a:normAutofit fontScale="90000"/>
          </a:bodyPr>
          <a:lstStyle/>
          <a:p>
            <a:r>
              <a:rPr lang="en-US" dirty="0"/>
              <a:t>René Descartes</a:t>
            </a:r>
            <a:br>
              <a:rPr lang="en-US" dirty="0"/>
            </a:br>
            <a:r>
              <a:rPr lang="en-US" dirty="0"/>
              <a:t>(1596-1650)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520F5-BCFE-4ABF-B1A6-8B1F7EEC9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582220"/>
            <a:ext cx="3517567" cy="49805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Rationalism (vs. empiricism)</a:t>
            </a:r>
          </a:p>
          <a:p>
            <a:r>
              <a:rPr lang="en-US" dirty="0"/>
              <a:t>Systematic (phenomenological) </a:t>
            </a:r>
            <a:r>
              <a:rPr lang="en-US" dirty="0" err="1"/>
              <a:t>scepticism</a:t>
            </a:r>
            <a:r>
              <a:rPr lang="en-US" dirty="0"/>
              <a:t> of perception</a:t>
            </a:r>
          </a:p>
          <a:p>
            <a:r>
              <a:rPr lang="en-US" dirty="0"/>
              <a:t>Broadened the conception of thinking, desired to find a new ground for science (scholastic philosophers had trusted perception and they were not systematic)</a:t>
            </a:r>
          </a:p>
          <a:p>
            <a:r>
              <a:rPr lang="en-US" dirty="0"/>
              <a:t>Discourse on Method (1637): the book was supposed to be an introduction to Descartes’ work on meteorology, geometry and mathematics</a:t>
            </a:r>
          </a:p>
          <a:p>
            <a:r>
              <a:rPr lang="en-US" dirty="0"/>
              <a:t>Thought that Galilei was right in his intuition that nature follows mathematical laws, but Galilei lacked an analysis of metaphysics (first principles of things like being, knowing, identity, time, space)</a:t>
            </a:r>
          </a:p>
          <a:p>
            <a:r>
              <a:rPr lang="en-US" dirty="0"/>
              <a:t>Portrait by Frans Hals</a:t>
            </a:r>
          </a:p>
          <a:p>
            <a:endParaRPr lang="fi-FI" dirty="0"/>
          </a:p>
        </p:txBody>
      </p:sp>
      <p:pic>
        <p:nvPicPr>
          <p:cNvPr id="5" name="Content Placeholder 4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6E7E29C6-8BBD-430E-B676-095278D21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49" y="914400"/>
            <a:ext cx="3288087" cy="4407613"/>
          </a:xfrm>
        </p:spPr>
      </p:pic>
    </p:spTree>
    <p:extLst>
      <p:ext uri="{BB962C8B-B14F-4D97-AF65-F5344CB8AC3E}">
        <p14:creationId xmlns:p14="http://schemas.microsoft.com/office/powerpoint/2010/main" val="24604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6127-2421-47AF-BBB9-33AEF25F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23291"/>
            <a:ext cx="3517567" cy="1828799"/>
          </a:xfrm>
        </p:spPr>
        <p:txBody>
          <a:bodyPr>
            <a:normAutofit fontScale="90000"/>
          </a:bodyPr>
          <a:lstStyle/>
          <a:p>
            <a:r>
              <a:rPr lang="en-US" dirty="0"/>
              <a:t>Pragmatism: Peirce (1839-1914), James (1842-1910)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0D556-1CA3-45C8-8CB1-BC88743FE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085654"/>
            <a:ext cx="3517567" cy="40219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Harvard in the mid-19</a:t>
            </a:r>
            <a:r>
              <a:rPr lang="en-US" baseline="30000" dirty="0"/>
              <a:t>th</a:t>
            </a:r>
            <a:r>
              <a:rPr lang="en-US" dirty="0"/>
              <a:t> century conservative and religious (</a:t>
            </a:r>
            <a:r>
              <a:rPr lang="en-US" dirty="0" err="1"/>
              <a:t>presbyterians</a:t>
            </a:r>
            <a:r>
              <a:rPr lang="en-US" dirty="0"/>
              <a:t>, i.e. </a:t>
            </a:r>
            <a:r>
              <a:rPr lang="en-US" dirty="0" err="1"/>
              <a:t>calvinists</a:t>
            </a:r>
            <a:r>
              <a:rPr lang="en-US" dirty="0"/>
              <a:t>)</a:t>
            </a:r>
          </a:p>
          <a:p>
            <a:r>
              <a:rPr lang="en-US" dirty="0"/>
              <a:t>PEIRCE</a:t>
            </a:r>
          </a:p>
          <a:p>
            <a:r>
              <a:rPr lang="en-US" dirty="0"/>
              <a:t>How to deal with Cartesians?</a:t>
            </a:r>
          </a:p>
          <a:p>
            <a:r>
              <a:rPr lang="en-US" dirty="0"/>
              <a:t>Multi-talented, but “outsider” (like so many major names in philosophy)</a:t>
            </a:r>
          </a:p>
          <a:p>
            <a:r>
              <a:rPr lang="en-US" dirty="0"/>
              <a:t>Metaphysical club</a:t>
            </a:r>
          </a:p>
          <a:p>
            <a:r>
              <a:rPr lang="en-US" dirty="0"/>
              <a:t>Firstness, </a:t>
            </a:r>
            <a:r>
              <a:rPr lang="en-US" dirty="0" err="1"/>
              <a:t>Secondness</a:t>
            </a:r>
            <a:r>
              <a:rPr lang="en-US" dirty="0"/>
              <a:t>, Thirdness</a:t>
            </a:r>
          </a:p>
          <a:p>
            <a:r>
              <a:rPr lang="en-US" dirty="0"/>
              <a:t>JAMES</a:t>
            </a:r>
          </a:p>
          <a:p>
            <a:r>
              <a:rPr lang="en-US" i="1" dirty="0"/>
              <a:t>The Varieties of Religious Experience </a:t>
            </a:r>
            <a:r>
              <a:rPr lang="en-US" dirty="0"/>
              <a:t>(1902)</a:t>
            </a:r>
          </a:p>
          <a:p>
            <a:r>
              <a:rPr lang="en-US" dirty="0"/>
              <a:t>[19</a:t>
            </a:r>
            <a:r>
              <a:rPr lang="en-US" baseline="30000" dirty="0"/>
              <a:t>th</a:t>
            </a:r>
            <a:r>
              <a:rPr lang="en-US" dirty="0"/>
              <a:t> century image of Harvard, artist unknown]</a:t>
            </a:r>
            <a:endParaRPr lang="fi-FI" dirty="0"/>
          </a:p>
        </p:txBody>
      </p:sp>
      <p:pic>
        <p:nvPicPr>
          <p:cNvPr id="18" name="Content Placeholder 17" descr="A picture containing text, building, outdoor, white&#10;&#10;Description automatically generated">
            <a:extLst>
              <a:ext uri="{FF2B5EF4-FFF2-40B4-BE49-F238E27FC236}">
                <a16:creationId xmlns:a16="http://schemas.microsoft.com/office/drawing/2014/main" id="{BDE60DC6-5B51-46C5-9206-9B65AA915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3" y="1232120"/>
            <a:ext cx="5927725" cy="4455673"/>
          </a:xfrm>
        </p:spPr>
      </p:pic>
    </p:spTree>
    <p:extLst>
      <p:ext uri="{BB962C8B-B14F-4D97-AF65-F5344CB8AC3E}">
        <p14:creationId xmlns:p14="http://schemas.microsoft.com/office/powerpoint/2010/main" val="265451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FCBB-6EBC-413A-BF73-1C75017F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1463657"/>
          </a:xfrm>
        </p:spPr>
        <p:txBody>
          <a:bodyPr/>
          <a:lstStyle/>
          <a:p>
            <a:r>
              <a:rPr lang="en-US" dirty="0"/>
              <a:t>John Dewey (1859-1952)</a:t>
            </a:r>
            <a:endParaRPr lang="fi-FI" dirty="0"/>
          </a:p>
        </p:txBody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BF1CB58-9474-4EB4-B8C8-4060985B7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5" y="919956"/>
            <a:ext cx="3289300" cy="5080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C19DB-ADDB-42EC-8B1C-6BC00EFA0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332234"/>
            <a:ext cx="3517567" cy="3775321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Originally Hegelian, but started leaning towards pragmatism in the footsteps of James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School, Alexander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 vs. an experience (accumulation into an organic unity of memories, skills, intellect, organic base)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Art as Experience </a:t>
            </a:r>
            <a:r>
              <a:rPr lang="en-US" dirty="0"/>
              <a:t>(1934)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role of aesthetics in work, cleaning, human development</a:t>
            </a:r>
          </a:p>
        </p:txBody>
      </p:sp>
    </p:spTree>
    <p:extLst>
      <p:ext uri="{BB962C8B-B14F-4D97-AF65-F5344CB8AC3E}">
        <p14:creationId xmlns:p14="http://schemas.microsoft.com/office/powerpoint/2010/main" val="330599509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{39A02B7A-0860-41C3-90B5-A892062C202A}tf56160789_win32</Template>
  <TotalTime>27942</TotalTime>
  <Words>994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New Athena Unicode</vt:lpstr>
      <vt:lpstr>Times New Roman</vt:lpstr>
      <vt:lpstr>1_RetrospectVTI</vt:lpstr>
      <vt:lpstr>(AESTHETIC) EXPERIENCE (AND THE BODY)</vt:lpstr>
      <vt:lpstr>Main thinkers of the lecture you could/should think about (maybe also essay-wise): Abhinavagupta, John Dewey, Richard Shusterman, Luce Irigaray  Minor thinkers of the lecture (might include at least, and might be important for you): Bharata Muni, Al-Ghazali, René Descartes, W.E.B. du Bois, Wolfgang Welsch  Texts you can choose from: Abhinavagupta, Irigaray, Welsch</vt:lpstr>
      <vt:lpstr>(Bharata and his follower) Abhinavagupta</vt:lpstr>
      <vt:lpstr>Aristotle (384-322 BC)</vt:lpstr>
      <vt:lpstr>Abu Hamid al-Ghazzali</vt:lpstr>
      <vt:lpstr>Teresa de Avila (1515-1582, also called Teresa of Jesus)</vt:lpstr>
      <vt:lpstr>René Descartes (1596-1650)</vt:lpstr>
      <vt:lpstr>Pragmatism: Peirce (1839-1914), James (1842-1910)</vt:lpstr>
      <vt:lpstr>John Dewey (1859-1952)</vt:lpstr>
      <vt:lpstr>Body philosophy today (Maurice Merleau-Ponty, Richard Shusterman, Luce Irigaray, Jean-Luc Nancy)</vt:lpstr>
      <vt:lpstr>The philosophy of aesthetic experience today</vt:lpstr>
      <vt:lpstr>Thinkers of the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(AESTHETIC) EXPERIENCE (AND THE BODY)</dc:title>
  <dc:creator>Ryynänen Max</dc:creator>
  <cp:lastModifiedBy>Ryynänen Max</cp:lastModifiedBy>
  <cp:revision>15</cp:revision>
  <dcterms:created xsi:type="dcterms:W3CDTF">2021-09-02T04:11:45Z</dcterms:created>
  <dcterms:modified xsi:type="dcterms:W3CDTF">2021-09-24T04:52:53Z</dcterms:modified>
</cp:coreProperties>
</file>