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4"/>
    <p:sldMasterId id="2147483864" r:id="rId5"/>
  </p:sldMasterIdLst>
  <p:notesMasterIdLst>
    <p:notesMasterId r:id="rId24"/>
  </p:notesMasterIdLst>
  <p:sldIdLst>
    <p:sldId id="531" r:id="rId6"/>
    <p:sldId id="650" r:id="rId7"/>
    <p:sldId id="652" r:id="rId8"/>
    <p:sldId id="637" r:id="rId9"/>
    <p:sldId id="644" r:id="rId10"/>
    <p:sldId id="645" r:id="rId11"/>
    <p:sldId id="646" r:id="rId12"/>
    <p:sldId id="647" r:id="rId13"/>
    <p:sldId id="599" r:id="rId14"/>
    <p:sldId id="600" r:id="rId15"/>
    <p:sldId id="630" r:id="rId16"/>
    <p:sldId id="631" r:id="rId17"/>
    <p:sldId id="632" r:id="rId18"/>
    <p:sldId id="633" r:id="rId19"/>
    <p:sldId id="635" r:id="rId20"/>
    <p:sldId id="634" r:id="rId21"/>
    <p:sldId id="653" r:id="rId22"/>
    <p:sldId id="654" r:id="rId23"/>
  </p:sldIdLst>
  <p:sldSz cx="9144000" cy="6858000" type="screen4x3"/>
  <p:notesSz cx="7099300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15D"/>
    <a:srgbClr val="0000FF"/>
    <a:srgbClr val="7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90C82A-918B-4D0E-9D71-41A1FE23EE39}" v="1" dt="2024-04-29T07:18:40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83584" autoAdjust="0"/>
  </p:normalViewPr>
  <p:slideViewPr>
    <p:cSldViewPr>
      <p:cViewPr varScale="1">
        <p:scale>
          <a:sx n="61" d="100"/>
          <a:sy n="61" d="100"/>
        </p:scale>
        <p:origin x="166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ine Timo" userId="ef90128c-8de2-4a69-943f-2a778e65377a" providerId="ADAL" clId="{8090C82A-918B-4D0E-9D71-41A1FE23EE39}"/>
    <pc:docChg chg="undo custSel addSld delSld modSld">
      <pc:chgData name="Roine Timo" userId="ef90128c-8de2-4a69-943f-2a778e65377a" providerId="ADAL" clId="{8090C82A-918B-4D0E-9D71-41A1FE23EE39}" dt="2024-05-13T06:24:16.449" v="363" actId="47"/>
      <pc:docMkLst>
        <pc:docMk/>
      </pc:docMkLst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2966612199" sldId="287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4186632581" sldId="398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2954221837" sldId="402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1109254072" sldId="440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3540822167" sldId="526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509648009" sldId="527"/>
        </pc:sldMkLst>
      </pc:sldChg>
      <pc:sldChg chg="modSp mod">
        <pc:chgData name="Roine Timo" userId="ef90128c-8de2-4a69-943f-2a778e65377a" providerId="ADAL" clId="{8090C82A-918B-4D0E-9D71-41A1FE23EE39}" dt="2024-04-29T06:57:43.894" v="16" actId="20577"/>
        <pc:sldMkLst>
          <pc:docMk/>
          <pc:sldMk cId="3238236593" sldId="531"/>
        </pc:sldMkLst>
        <pc:spChg chg="mod">
          <ac:chgData name="Roine Timo" userId="ef90128c-8de2-4a69-943f-2a778e65377a" providerId="ADAL" clId="{8090C82A-918B-4D0E-9D71-41A1FE23EE39}" dt="2024-04-29T06:57:43.894" v="16" actId="20577"/>
          <ac:spMkLst>
            <pc:docMk/>
            <pc:sldMk cId="3238236593" sldId="531"/>
            <ac:spMk id="11" creationId="{00000000-0000-0000-0000-000000000000}"/>
          </ac:spMkLst>
        </pc:spChg>
      </pc:sldChg>
      <pc:sldChg chg="add del">
        <pc:chgData name="Roine Timo" userId="ef90128c-8de2-4a69-943f-2a778e65377a" providerId="ADAL" clId="{8090C82A-918B-4D0E-9D71-41A1FE23EE39}" dt="2024-04-29T06:59:10.517" v="138" actId="47"/>
        <pc:sldMkLst>
          <pc:docMk/>
          <pc:sldMk cId="3684615444" sldId="599"/>
        </pc:sldMkLst>
      </pc:sldChg>
      <pc:sldChg chg="add del">
        <pc:chgData name="Roine Timo" userId="ef90128c-8de2-4a69-943f-2a778e65377a" providerId="ADAL" clId="{8090C82A-918B-4D0E-9D71-41A1FE23EE39}" dt="2024-04-29T06:59:10.310" v="137" actId="47"/>
        <pc:sldMkLst>
          <pc:docMk/>
          <pc:sldMk cId="1557554406" sldId="600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783483624" sldId="603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686867387" sldId="605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2132426734" sldId="606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410248505" sldId="607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2636265429" sldId="628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2671776977" sldId="629"/>
        </pc:sldMkLst>
      </pc:sldChg>
      <pc:sldChg chg="modSp mod">
        <pc:chgData name="Roine Timo" userId="ef90128c-8de2-4a69-943f-2a778e65377a" providerId="ADAL" clId="{8090C82A-918B-4D0E-9D71-41A1FE23EE39}" dt="2024-05-13T06:21:54.273" v="300" actId="113"/>
        <pc:sldMkLst>
          <pc:docMk/>
          <pc:sldMk cId="3243193252" sldId="637"/>
        </pc:sldMkLst>
        <pc:spChg chg="mod">
          <ac:chgData name="Roine Timo" userId="ef90128c-8de2-4a69-943f-2a778e65377a" providerId="ADAL" clId="{8090C82A-918B-4D0E-9D71-41A1FE23EE39}" dt="2024-05-13T06:21:54.273" v="300" actId="113"/>
          <ac:spMkLst>
            <pc:docMk/>
            <pc:sldMk cId="3243193252" sldId="637"/>
            <ac:spMk id="11" creationId="{00000000-0000-0000-0000-000000000000}"/>
          </ac:spMkLst>
        </pc:spChg>
      </pc:sldChg>
      <pc:sldChg chg="del">
        <pc:chgData name="Roine Timo" userId="ef90128c-8de2-4a69-943f-2a778e65377a" providerId="ADAL" clId="{8090C82A-918B-4D0E-9D71-41A1FE23EE39}" dt="2024-04-29T06:58:54.754" v="133" actId="47"/>
        <pc:sldMkLst>
          <pc:docMk/>
          <pc:sldMk cId="2366548323" sldId="638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2309622377" sldId="639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1654276743" sldId="640"/>
        </pc:sldMkLst>
      </pc:sldChg>
      <pc:sldChg chg="del">
        <pc:chgData name="Roine Timo" userId="ef90128c-8de2-4a69-943f-2a778e65377a" providerId="ADAL" clId="{8090C82A-918B-4D0E-9D71-41A1FE23EE39}" dt="2024-04-29T06:59:03.335" v="134" actId="47"/>
        <pc:sldMkLst>
          <pc:docMk/>
          <pc:sldMk cId="1477610221" sldId="641"/>
        </pc:sldMkLst>
      </pc:sldChg>
      <pc:sldChg chg="del">
        <pc:chgData name="Roine Timo" userId="ef90128c-8de2-4a69-943f-2a778e65377a" providerId="ADAL" clId="{8090C82A-918B-4D0E-9D71-41A1FE23EE39}" dt="2024-04-29T06:59:17.564" v="139" actId="47"/>
        <pc:sldMkLst>
          <pc:docMk/>
          <pc:sldMk cId="3861039768" sldId="642"/>
        </pc:sldMkLst>
      </pc:sldChg>
      <pc:sldChg chg="del">
        <pc:chgData name="Roine Timo" userId="ef90128c-8de2-4a69-943f-2a778e65377a" providerId="ADAL" clId="{8090C82A-918B-4D0E-9D71-41A1FE23EE39}" dt="2024-04-29T06:59:35.149" v="144" actId="47"/>
        <pc:sldMkLst>
          <pc:docMk/>
          <pc:sldMk cId="933492624" sldId="643"/>
        </pc:sldMkLst>
      </pc:sldChg>
      <pc:sldChg chg="modSp mod">
        <pc:chgData name="Roine Timo" userId="ef90128c-8de2-4a69-943f-2a778e65377a" providerId="ADAL" clId="{8090C82A-918B-4D0E-9D71-41A1FE23EE39}" dt="2024-04-29T06:58:43.860" v="132" actId="113"/>
        <pc:sldMkLst>
          <pc:docMk/>
          <pc:sldMk cId="591713247" sldId="644"/>
        </pc:sldMkLst>
        <pc:spChg chg="mod">
          <ac:chgData name="Roine Timo" userId="ef90128c-8de2-4a69-943f-2a778e65377a" providerId="ADAL" clId="{8090C82A-918B-4D0E-9D71-41A1FE23EE39}" dt="2024-04-29T06:58:43.860" v="132" actId="113"/>
          <ac:spMkLst>
            <pc:docMk/>
            <pc:sldMk cId="591713247" sldId="644"/>
            <ac:spMk id="16" creationId="{00000000-0000-0000-0000-000000000000}"/>
          </ac:spMkLst>
        </pc:spChg>
      </pc:sldChg>
      <pc:sldChg chg="add del">
        <pc:chgData name="Roine Timo" userId="ef90128c-8de2-4a69-943f-2a778e65377a" providerId="ADAL" clId="{8090C82A-918B-4D0E-9D71-41A1FE23EE39}" dt="2024-05-13T06:21:37.811" v="299" actId="47"/>
        <pc:sldMkLst>
          <pc:docMk/>
          <pc:sldMk cId="1383614736" sldId="648"/>
        </pc:sldMkLst>
      </pc:sldChg>
      <pc:sldChg chg="modSp del mod">
        <pc:chgData name="Roine Timo" userId="ef90128c-8de2-4a69-943f-2a778e65377a" providerId="ADAL" clId="{8090C82A-918B-4D0E-9D71-41A1FE23EE39}" dt="2024-05-13T06:20:46.475" v="296" actId="47"/>
        <pc:sldMkLst>
          <pc:docMk/>
          <pc:sldMk cId="4034151488" sldId="649"/>
        </pc:sldMkLst>
        <pc:spChg chg="mod">
          <ac:chgData name="Roine Timo" userId="ef90128c-8de2-4a69-943f-2a778e65377a" providerId="ADAL" clId="{8090C82A-918B-4D0E-9D71-41A1FE23EE39}" dt="2024-04-29T06:59:32.721" v="143" actId="20577"/>
          <ac:spMkLst>
            <pc:docMk/>
            <pc:sldMk cId="4034151488" sldId="649"/>
            <ac:spMk id="8" creationId="{8A18F7C5-F57C-2BB4-F78C-D0B36D009516}"/>
          </ac:spMkLst>
        </pc:spChg>
      </pc:sldChg>
      <pc:sldChg chg="modSp new mod">
        <pc:chgData name="Roine Timo" userId="ef90128c-8de2-4a69-943f-2a778e65377a" providerId="ADAL" clId="{8090C82A-918B-4D0E-9D71-41A1FE23EE39}" dt="2024-04-29T07:23:14.518" v="279" actId="20577"/>
        <pc:sldMkLst>
          <pc:docMk/>
          <pc:sldMk cId="4052207807" sldId="650"/>
        </pc:sldMkLst>
        <pc:spChg chg="mod">
          <ac:chgData name="Roine Timo" userId="ef90128c-8de2-4a69-943f-2a778e65377a" providerId="ADAL" clId="{8090C82A-918B-4D0E-9D71-41A1FE23EE39}" dt="2024-04-29T07:23:14.518" v="279" actId="20577"/>
          <ac:spMkLst>
            <pc:docMk/>
            <pc:sldMk cId="4052207807" sldId="650"/>
            <ac:spMk id="2" creationId="{E2E48DE6-4E8B-BE2C-6179-0BA71D22019F}"/>
          </ac:spMkLst>
        </pc:spChg>
        <pc:spChg chg="mod">
          <ac:chgData name="Roine Timo" userId="ef90128c-8de2-4a69-943f-2a778e65377a" providerId="ADAL" clId="{8090C82A-918B-4D0E-9D71-41A1FE23EE39}" dt="2024-04-29T07:19:37.422" v="195" actId="27636"/>
          <ac:spMkLst>
            <pc:docMk/>
            <pc:sldMk cId="4052207807" sldId="650"/>
            <ac:spMk id="3" creationId="{C8C221B9-E73F-0D91-3E52-F0057A6C1DDC}"/>
          </ac:spMkLst>
        </pc:spChg>
      </pc:sldChg>
      <pc:sldChg chg="add del">
        <pc:chgData name="Roine Timo" userId="ef90128c-8de2-4a69-943f-2a778e65377a" providerId="ADAL" clId="{8090C82A-918B-4D0E-9D71-41A1FE23EE39}" dt="2024-05-13T06:20:30.925" v="295" actId="47"/>
        <pc:sldMkLst>
          <pc:docMk/>
          <pc:sldMk cId="1576199775" sldId="651"/>
        </pc:sldMkLst>
      </pc:sldChg>
      <pc:sldChg chg="modSp new mod">
        <pc:chgData name="Roine Timo" userId="ef90128c-8de2-4a69-943f-2a778e65377a" providerId="ADAL" clId="{8090C82A-918B-4D0E-9D71-41A1FE23EE39}" dt="2024-04-29T07:35:40.007" v="294" actId="5793"/>
        <pc:sldMkLst>
          <pc:docMk/>
          <pc:sldMk cId="1222384655" sldId="652"/>
        </pc:sldMkLst>
        <pc:spChg chg="mod">
          <ac:chgData name="Roine Timo" userId="ef90128c-8de2-4a69-943f-2a778e65377a" providerId="ADAL" clId="{8090C82A-918B-4D0E-9D71-41A1FE23EE39}" dt="2024-04-29T07:35:10.645" v="287" actId="20577"/>
          <ac:spMkLst>
            <pc:docMk/>
            <pc:sldMk cId="1222384655" sldId="652"/>
            <ac:spMk id="2" creationId="{ACC24355-C1E7-8DFE-EF12-268E68757A3E}"/>
          </ac:spMkLst>
        </pc:spChg>
        <pc:spChg chg="mod">
          <ac:chgData name="Roine Timo" userId="ef90128c-8de2-4a69-943f-2a778e65377a" providerId="ADAL" clId="{8090C82A-918B-4D0E-9D71-41A1FE23EE39}" dt="2024-04-29T07:35:40.007" v="294" actId="5793"/>
          <ac:spMkLst>
            <pc:docMk/>
            <pc:sldMk cId="1222384655" sldId="652"/>
            <ac:spMk id="3" creationId="{2670CA7A-68EF-0B7E-F623-065D1B69B4FD}"/>
          </ac:spMkLst>
        </pc:spChg>
      </pc:sldChg>
      <pc:sldChg chg="modSp new mod">
        <pc:chgData name="Roine Timo" userId="ef90128c-8de2-4a69-943f-2a778e65377a" providerId="ADAL" clId="{8090C82A-918B-4D0E-9D71-41A1FE23EE39}" dt="2024-05-13T06:23:23.224" v="353" actId="27636"/>
        <pc:sldMkLst>
          <pc:docMk/>
          <pc:sldMk cId="1361340351" sldId="653"/>
        </pc:sldMkLst>
        <pc:spChg chg="mod">
          <ac:chgData name="Roine Timo" userId="ef90128c-8de2-4a69-943f-2a778e65377a" providerId="ADAL" clId="{8090C82A-918B-4D0E-9D71-41A1FE23EE39}" dt="2024-05-13T06:22:10.643" v="336" actId="20577"/>
          <ac:spMkLst>
            <pc:docMk/>
            <pc:sldMk cId="1361340351" sldId="653"/>
            <ac:spMk id="2" creationId="{9436EA81-2A2C-2BE0-A719-2282C2F0F41E}"/>
          </ac:spMkLst>
        </pc:spChg>
        <pc:spChg chg="mod">
          <ac:chgData name="Roine Timo" userId="ef90128c-8de2-4a69-943f-2a778e65377a" providerId="ADAL" clId="{8090C82A-918B-4D0E-9D71-41A1FE23EE39}" dt="2024-05-13T06:23:23.224" v="353" actId="27636"/>
          <ac:spMkLst>
            <pc:docMk/>
            <pc:sldMk cId="1361340351" sldId="653"/>
            <ac:spMk id="3" creationId="{BB8B014B-0DD2-F3F4-425D-2DFBE1E89B8A}"/>
          </ac:spMkLst>
        </pc:spChg>
      </pc:sldChg>
      <pc:sldChg chg="add del">
        <pc:chgData name="Roine Timo" userId="ef90128c-8de2-4a69-943f-2a778e65377a" providerId="ADAL" clId="{8090C82A-918B-4D0E-9D71-41A1FE23EE39}" dt="2024-05-13T06:22:44.409" v="349" actId="47"/>
        <pc:sldMkLst>
          <pc:docMk/>
          <pc:sldMk cId="606405006" sldId="654"/>
        </pc:sldMkLst>
      </pc:sldChg>
      <pc:sldChg chg="modSp add mod">
        <pc:chgData name="Roine Timo" userId="ef90128c-8de2-4a69-943f-2a778e65377a" providerId="ADAL" clId="{8090C82A-918B-4D0E-9D71-41A1FE23EE39}" dt="2024-05-13T06:23:53.592" v="361" actId="27636"/>
        <pc:sldMkLst>
          <pc:docMk/>
          <pc:sldMk cId="1632840288" sldId="654"/>
        </pc:sldMkLst>
        <pc:spChg chg="mod">
          <ac:chgData name="Roine Timo" userId="ef90128c-8de2-4a69-943f-2a778e65377a" providerId="ADAL" clId="{8090C82A-918B-4D0E-9D71-41A1FE23EE39}" dt="2024-05-13T06:23:53.592" v="361" actId="27636"/>
          <ac:spMkLst>
            <pc:docMk/>
            <pc:sldMk cId="1632840288" sldId="654"/>
            <ac:spMk id="3" creationId="{BB8B014B-0DD2-F3F4-425D-2DFBE1E89B8A}"/>
          </ac:spMkLst>
        </pc:spChg>
      </pc:sldChg>
      <pc:sldChg chg="new del">
        <pc:chgData name="Roine Timo" userId="ef90128c-8de2-4a69-943f-2a778e65377a" providerId="ADAL" clId="{8090C82A-918B-4D0E-9D71-41A1FE23EE39}" dt="2024-05-13T06:24:16.449" v="363" actId="47"/>
        <pc:sldMkLst>
          <pc:docMk/>
          <pc:sldMk cId="3167196048" sldId="6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CBDC0BB-B890-4179-AB0E-22C668A1B6DD}" type="datetimeFigureOut">
              <a:rPr lang="fi-FI" smtClean="0"/>
              <a:pPr/>
              <a:t>13.5.2024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5FF98C1-29EC-4D9E-8E87-9B25DB433B0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53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711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9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997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05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6492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213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52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3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4499992" y="1268760"/>
            <a:ext cx="4177160" cy="3456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/>
          <a:lstStyle/>
          <a:p>
            <a:fld id="{24DFA27D-B9FB-4329-B78E-2F13D483AA3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876802" y="6426203"/>
            <a:ext cx="2819399" cy="12699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875214" y="6296248"/>
            <a:ext cx="2820987" cy="152400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0825" y="1268760"/>
            <a:ext cx="4177160" cy="3455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4869160"/>
            <a:ext cx="8424936" cy="1296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50826" y="90805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499993" y="90872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86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8543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0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01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0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33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3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58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9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15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2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4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28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4499992" y="1268760"/>
            <a:ext cx="4177160" cy="3456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/>
          <a:lstStyle/>
          <a:p>
            <a:fld id="{24DFA27D-B9FB-4329-B78E-2F13D483AA3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876802" y="6426203"/>
            <a:ext cx="2819399" cy="12699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4 May 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875214" y="6296248"/>
            <a:ext cx="2820987" cy="1524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Timo Roine, timo.roine@uantwerpen.be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0825" y="1268760"/>
            <a:ext cx="4177160" cy="3455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4869160"/>
            <a:ext cx="8424936" cy="1296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50826" y="90805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499993" y="90872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50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4499992" y="908720"/>
            <a:ext cx="417716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/>
          <a:lstStyle/>
          <a:p>
            <a:fld id="{24DFA27D-B9FB-4329-B78E-2F13D483AA3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876802" y="6426203"/>
            <a:ext cx="2819399" cy="12699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4 May 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875214" y="6296248"/>
            <a:ext cx="2820987" cy="1524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Timo Roine, timo.roine@uantwerpen.be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0825" y="908050"/>
            <a:ext cx="417716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4869160"/>
            <a:ext cx="8424936" cy="1296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5295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786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7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06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1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0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9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6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5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786" r:id="rId12"/>
    <p:sldLayoutId id="2147483756" r:id="rId1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12 </a:t>
            </a:r>
            <a:r>
              <a:rPr lang="fr-FR" dirty="0" err="1"/>
              <a:t>Feb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6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flinga.fi/s/EAFM45J" TargetMode="External"/><Relationship Id="rId2" Type="http://schemas.openxmlformats.org/officeDocument/2006/relationships/hyperlink" Target="https://aaltofi-my.sharepoint.com/:u:/g/personal/timo_roine_aalto_fi/EeBq4viqWRdOieIDSMIhipYBjU5oTvi1Df0rZRUVGNYzZg?e=rBgtR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12873" r="19170" b="15335"/>
          <a:stretch/>
        </p:blipFill>
        <p:spPr>
          <a:xfrm>
            <a:off x="0" y="776"/>
            <a:ext cx="9144000" cy="6984000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3645024"/>
            <a:ext cx="9144000" cy="3367912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Session 2: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Preprocessing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NBE-E453001 - Special Course in Human Neuroscience V D: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Imaging Brain Microstructure and Connectivity with Diffusion MRI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Dr. Timo ROINE - timo.roine@aalto.fi</a:t>
            </a:r>
            <a:endParaRPr lang="fi-FI" sz="28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30">
            <a:extLst>
              <a:ext uri="{FF2B5EF4-FFF2-40B4-BE49-F238E27FC236}">
                <a16:creationId xmlns:a16="http://schemas.microsoft.com/office/drawing/2014/main" id="{E4A33677-94B2-4E14-9B3D-B17EC5645B31}"/>
              </a:ext>
            </a:extLst>
          </p:cNvPr>
          <p:cNvCxnSpPr>
            <a:cxnSpLocks/>
          </p:cNvCxnSpPr>
          <p:nvPr/>
        </p:nvCxnSpPr>
        <p:spPr>
          <a:xfrm>
            <a:off x="467544" y="5373216"/>
            <a:ext cx="8208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1944216" cy="17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3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6" r="25107"/>
          <a:stretch/>
        </p:blipFill>
        <p:spPr>
          <a:xfrm>
            <a:off x="6012160" y="1701288"/>
            <a:ext cx="3172644" cy="43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9" r="22860"/>
          <a:stretch/>
        </p:blipFill>
        <p:spPr>
          <a:xfrm>
            <a:off x="-108520" y="1701288"/>
            <a:ext cx="3216000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5" r="23821"/>
          <a:stretch/>
        </p:blipFill>
        <p:spPr>
          <a:xfrm>
            <a:off x="2839226" y="1701288"/>
            <a:ext cx="3388958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719" y="1329198"/>
            <a:ext cx="150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/>
              <a:t>Original DW image</a:t>
            </a:r>
            <a:endParaRPr lang="fr-CH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2928584" y="1329198"/>
            <a:ext cx="27838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Residuals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random</a:t>
            </a:r>
            <a:r>
              <a:rPr lang="fi-FI" sz="1350" dirty="0"/>
              <a:t> </a:t>
            </a:r>
            <a:r>
              <a:rPr lang="fi-FI" sz="1350" dirty="0" err="1"/>
              <a:t>matrix</a:t>
            </a:r>
            <a:r>
              <a:rPr lang="fi-FI" sz="1350" dirty="0"/>
              <a:t> </a:t>
            </a:r>
            <a:r>
              <a:rPr lang="fi-FI" sz="1350" dirty="0" err="1"/>
              <a:t>theory</a:t>
            </a:r>
            <a:endParaRPr lang="fr-CH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6440832" y="1329198"/>
            <a:ext cx="2392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Residuals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non-local</a:t>
            </a:r>
            <a:r>
              <a:rPr lang="fi-FI" sz="1350" dirty="0"/>
              <a:t> </a:t>
            </a:r>
            <a:r>
              <a:rPr lang="fi-FI" sz="1350" dirty="0" err="1"/>
              <a:t>means</a:t>
            </a:r>
            <a:endParaRPr lang="fr-CH" sz="1350" dirty="0"/>
          </a:p>
        </p:txBody>
      </p:sp>
      <p:sp>
        <p:nvSpPr>
          <p:cNvPr id="10" name="Rectangle 9"/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Veraart</a:t>
            </a:r>
            <a:r>
              <a:rPr lang="fi-FI" sz="2000" i="1" baseline="30000" dirty="0">
                <a:sym typeface="Wingdings" pitchFamily="2" charset="2"/>
              </a:rPr>
              <a:t> et al. 2016</a:t>
            </a:r>
            <a:endParaRPr lang="en-US" sz="2000" i="1" baseline="30000" dirty="0">
              <a:sym typeface="Wingdings" pitchFamily="2" charset="2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38562" y="-1198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Denoising</a:t>
            </a:r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3DB65B-2B5B-C9BF-BCB4-A8832E5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6445C7-BEA1-B0E4-C2E9-099A307EF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5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20E566C1-D1E1-B619-5FCC-0DB441BF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95736" y="1124744"/>
            <a:ext cx="5118374" cy="5051077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Eddy</a:t>
            </a:r>
            <a:r>
              <a:rPr lang="fi-FI" dirty="0"/>
              <a:t> </a:t>
            </a:r>
            <a:r>
              <a:rPr lang="fi-FI" dirty="0" err="1"/>
              <a:t>currents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Le</a:t>
            </a:r>
            <a:r>
              <a:rPr lang="fi-FI" sz="2000" i="1" baseline="30000" dirty="0">
                <a:sym typeface="Wingdings" pitchFamily="2" charset="2"/>
              </a:rPr>
              <a:t> </a:t>
            </a:r>
            <a:r>
              <a:rPr lang="fi-FI" sz="2000" i="1" baseline="30000" dirty="0" err="1">
                <a:sym typeface="Wingdings" pitchFamily="2" charset="2"/>
              </a:rPr>
              <a:t>Bihan</a:t>
            </a:r>
            <a:r>
              <a:rPr lang="fi-FI" sz="2000" i="1" baseline="30000" dirty="0">
                <a:sym typeface="Wingdings" pitchFamily="2" charset="2"/>
              </a:rPr>
              <a:t> et al. 2016</a:t>
            </a:r>
            <a:endParaRPr lang="en-US" sz="2000" i="1" baseline="30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0819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Echo-planar</a:t>
            </a:r>
            <a:r>
              <a:rPr lang="fi-FI" dirty="0"/>
              <a:t> </a:t>
            </a:r>
            <a:r>
              <a:rPr lang="fi-FI" dirty="0" err="1"/>
              <a:t>imaging</a:t>
            </a:r>
            <a:r>
              <a:rPr lang="fi-FI" dirty="0"/>
              <a:t> </a:t>
            </a:r>
            <a:r>
              <a:rPr lang="fi-FI" dirty="0" err="1"/>
              <a:t>distortions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2003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E78957-F7E2-3566-C650-A048D082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25"/>
            <a:ext cx="91440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6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Echo-planar</a:t>
            </a:r>
            <a:r>
              <a:rPr lang="fi-FI" dirty="0"/>
              <a:t> </a:t>
            </a:r>
            <a:r>
              <a:rPr lang="fi-FI" dirty="0" err="1"/>
              <a:t>imaging</a:t>
            </a:r>
            <a:r>
              <a:rPr lang="fi-FI" dirty="0"/>
              <a:t> </a:t>
            </a:r>
            <a:r>
              <a:rPr lang="fi-FI" dirty="0" err="1"/>
              <a:t>distortions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2003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5B813F8-266F-995A-C999-723F4BE1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25"/>
            <a:ext cx="91440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3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Subject</a:t>
            </a:r>
            <a:r>
              <a:rPr lang="fi-FI" dirty="0"/>
              <a:t> </a:t>
            </a:r>
            <a:r>
              <a:rPr lang="fi-FI" dirty="0" err="1"/>
              <a:t>motion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2017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6" name="Picture 5" descr="A close-up of a brain scan&#10;&#10;Description automatically generated">
            <a:extLst>
              <a:ext uri="{FF2B5EF4-FFF2-40B4-BE49-F238E27FC236}">
                <a16:creationId xmlns:a16="http://schemas.microsoft.com/office/drawing/2014/main" id="{BB974F63-654A-F321-0731-C6012427D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117054"/>
            <a:ext cx="85725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8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Motion</a:t>
            </a:r>
            <a:r>
              <a:rPr lang="fi-FI" dirty="0"/>
              <a:t> </a:t>
            </a:r>
            <a:r>
              <a:rPr lang="fi-FI" dirty="0" err="1"/>
              <a:t>artefacts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453336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2017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5122" name="Picture 2" descr="Fig. 17">
            <a:extLst>
              <a:ext uri="{FF2B5EF4-FFF2-40B4-BE49-F238E27FC236}">
                <a16:creationId xmlns:a16="http://schemas.microsoft.com/office/drawing/2014/main" id="{26011BFC-F773-957D-18A4-6179F7F6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30967"/>
            <a:ext cx="7615757" cy="54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74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FC080E-902F-8150-CA86-B0F6D168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687190"/>
            <a:ext cx="8748464" cy="56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Gibbs</a:t>
            </a:r>
            <a:r>
              <a:rPr lang="fi-FI" dirty="0"/>
              <a:t> </a:t>
            </a:r>
            <a:r>
              <a:rPr lang="fi-FI" dirty="0" err="1"/>
              <a:t>ringing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443851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Perrone</a:t>
            </a:r>
            <a:r>
              <a:rPr lang="fi-FI" sz="2000" i="1" baseline="30000" dirty="0">
                <a:sym typeface="Wingdings" pitchFamily="2" charset="2"/>
              </a:rPr>
              <a:t> et al., 2015</a:t>
            </a:r>
            <a:endParaRPr lang="en-US" sz="2000" i="1" baseline="30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5098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EA81-2A2C-2BE0-A719-2282C2F0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demonstration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B014B-0DD2-F3F4-425D-2DFBE1E89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49802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/>
              <a:t># 1a. DICOM to MIF + NII </a:t>
            </a:r>
            <a:r>
              <a:rPr lang="fi-FI" sz="1600" dirty="0" err="1"/>
              <a:t>conversion</a:t>
            </a:r>
            <a:r>
              <a:rPr lang="fi-FI" sz="1600" dirty="0"/>
              <a:t> (in MRtrix3)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 err="1"/>
              <a:t>mrconvert</a:t>
            </a:r>
            <a:r>
              <a:rPr lang="fi-FI" sz="1600" dirty="0"/>
              <a:t> </a:t>
            </a:r>
            <a:r>
              <a:rPr lang="fi-FI" sz="1600" dirty="0" err="1"/>
              <a:t>dicom</a:t>
            </a:r>
            <a:r>
              <a:rPr lang="fi-FI" sz="1600" dirty="0"/>
              <a:t>/c2b-sub004/ </a:t>
            </a:r>
            <a:r>
              <a:rPr lang="fi-FI" sz="1600" dirty="0" err="1"/>
              <a:t>dwi.mif</a:t>
            </a: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 err="1"/>
              <a:t>mrconvert</a:t>
            </a:r>
            <a:r>
              <a:rPr lang="fi-FI" sz="1600" dirty="0"/>
              <a:t> </a:t>
            </a:r>
            <a:r>
              <a:rPr lang="fi-FI" sz="1600" dirty="0" err="1"/>
              <a:t>dwi.mif</a:t>
            </a:r>
            <a:r>
              <a:rPr lang="fi-FI" sz="1600" dirty="0"/>
              <a:t> </a:t>
            </a:r>
            <a:r>
              <a:rPr lang="fi-FI" sz="1600" dirty="0" err="1"/>
              <a:t>dwi.nii</a:t>
            </a:r>
            <a:r>
              <a:rPr lang="fi-FI" sz="1600" dirty="0"/>
              <a:t> -</a:t>
            </a:r>
            <a:r>
              <a:rPr lang="fi-FI" sz="1600" dirty="0" err="1"/>
              <a:t>export_grad_fsl</a:t>
            </a:r>
            <a:r>
              <a:rPr lang="fi-FI" sz="1600" dirty="0"/>
              <a:t> </a:t>
            </a:r>
            <a:r>
              <a:rPr lang="fi-FI" sz="1600" dirty="0" err="1"/>
              <a:t>bvecs</a:t>
            </a:r>
            <a:r>
              <a:rPr lang="fi-FI" sz="1600" dirty="0"/>
              <a:t> </a:t>
            </a:r>
            <a:r>
              <a:rPr lang="fi-FI" sz="1600" dirty="0" err="1"/>
              <a:t>bvals</a:t>
            </a: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/>
              <a:t># 1b. If </a:t>
            </a:r>
            <a:r>
              <a:rPr lang="fi-FI" sz="1600" dirty="0" err="1"/>
              <a:t>you</a:t>
            </a:r>
            <a:r>
              <a:rPr lang="fi-FI" sz="1600" dirty="0"/>
              <a:t> </a:t>
            </a:r>
            <a:r>
              <a:rPr lang="fi-FI" sz="1600" dirty="0" err="1"/>
              <a:t>already</a:t>
            </a:r>
            <a:r>
              <a:rPr lang="fi-FI" sz="1600" dirty="0"/>
              <a:t> </a:t>
            </a:r>
            <a:r>
              <a:rPr lang="fi-FI" sz="1600" dirty="0" err="1"/>
              <a:t>have</a:t>
            </a:r>
            <a:r>
              <a:rPr lang="fi-FI" sz="1600" dirty="0"/>
              <a:t> NII-</a:t>
            </a:r>
            <a:r>
              <a:rPr lang="fi-FI" sz="1600" dirty="0" err="1"/>
              <a:t>files</a:t>
            </a:r>
            <a:r>
              <a:rPr lang="fi-FI" sz="1600" dirty="0"/>
              <a:t> </a:t>
            </a:r>
            <a:r>
              <a:rPr lang="fi-FI" sz="1600" dirty="0" err="1"/>
              <a:t>instead</a:t>
            </a:r>
            <a:r>
              <a:rPr lang="fi-FI" sz="1600" dirty="0"/>
              <a:t> of DICOM (</a:t>
            </a:r>
            <a:r>
              <a:rPr lang="fi-FI" sz="1600" dirty="0" err="1"/>
              <a:t>note</a:t>
            </a:r>
            <a:r>
              <a:rPr lang="fi-FI" sz="1600" dirty="0"/>
              <a:t> </a:t>
            </a:r>
            <a:r>
              <a:rPr lang="fi-FI" sz="1600" dirty="0" err="1"/>
              <a:t>that</a:t>
            </a:r>
            <a:r>
              <a:rPr lang="fi-FI" sz="1600" dirty="0"/>
              <a:t> </a:t>
            </a:r>
            <a:r>
              <a:rPr lang="fi-FI" sz="1600" dirty="0" err="1"/>
              <a:t>dicom</a:t>
            </a:r>
            <a:r>
              <a:rPr lang="fi-FI" sz="1600" dirty="0"/>
              <a:t> </a:t>
            </a:r>
            <a:r>
              <a:rPr lang="fi-FI" sz="1600" dirty="0" err="1"/>
              <a:t>header</a:t>
            </a:r>
            <a:r>
              <a:rPr lang="fi-FI" sz="1600" dirty="0"/>
              <a:t> info </a:t>
            </a:r>
            <a:r>
              <a:rPr lang="fi-FI" sz="1600" dirty="0" err="1"/>
              <a:t>will</a:t>
            </a:r>
            <a:r>
              <a:rPr lang="fi-FI" sz="1600" dirty="0"/>
              <a:t> </a:t>
            </a:r>
            <a:r>
              <a:rPr lang="fi-FI" sz="1600" dirty="0" err="1"/>
              <a:t>not</a:t>
            </a:r>
            <a:r>
              <a:rPr lang="fi-FI" sz="1600" dirty="0"/>
              <a:t> </a:t>
            </a:r>
            <a:r>
              <a:rPr lang="fi-FI" sz="1600" dirty="0" err="1"/>
              <a:t>be</a:t>
            </a:r>
            <a:r>
              <a:rPr lang="fi-FI" sz="1600" dirty="0"/>
              <a:t> </a:t>
            </a:r>
            <a:r>
              <a:rPr lang="fi-FI" sz="1600" dirty="0" err="1"/>
              <a:t>included</a:t>
            </a:r>
            <a:r>
              <a:rPr lang="fi-FI" sz="1600" dirty="0"/>
              <a:t> in MIF)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/>
              <a:t># Tools </a:t>
            </a:r>
            <a:r>
              <a:rPr lang="fi-FI" sz="1600" dirty="0" err="1"/>
              <a:t>such</a:t>
            </a:r>
            <a:r>
              <a:rPr lang="fi-FI" sz="1600" dirty="0"/>
              <a:t> as dcm2niix </a:t>
            </a:r>
            <a:r>
              <a:rPr lang="fi-FI" sz="1600" dirty="0" err="1"/>
              <a:t>give</a:t>
            </a:r>
            <a:r>
              <a:rPr lang="fi-FI" sz="1600" dirty="0"/>
              <a:t> a .</a:t>
            </a:r>
            <a:r>
              <a:rPr lang="fi-FI" sz="1600" dirty="0" err="1"/>
              <a:t>json</a:t>
            </a:r>
            <a:r>
              <a:rPr lang="fi-FI" sz="1600" dirty="0"/>
              <a:t> file </a:t>
            </a:r>
            <a:r>
              <a:rPr lang="fi-FI" sz="1600" dirty="0" err="1"/>
              <a:t>with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.nii.gz </a:t>
            </a:r>
            <a:r>
              <a:rPr lang="fi-FI" sz="1600" dirty="0" err="1"/>
              <a:t>files</a:t>
            </a:r>
            <a:r>
              <a:rPr lang="fi-FI" sz="1600" dirty="0"/>
              <a:t> </a:t>
            </a:r>
            <a:r>
              <a:rPr lang="fi-FI" sz="1600" dirty="0" err="1"/>
              <a:t>including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information</a:t>
            </a:r>
            <a:r>
              <a:rPr lang="fi-FI" sz="1600" dirty="0"/>
              <a:t> </a:t>
            </a:r>
            <a:r>
              <a:rPr lang="fi-FI" sz="1600" dirty="0" err="1"/>
              <a:t>from</a:t>
            </a:r>
            <a:r>
              <a:rPr lang="fi-FI" sz="1600" dirty="0"/>
              <a:t> </a:t>
            </a:r>
            <a:r>
              <a:rPr lang="fi-FI" sz="1600" dirty="0" err="1"/>
              <a:t>dicom</a:t>
            </a:r>
            <a:r>
              <a:rPr lang="fi-FI" sz="1600" dirty="0"/>
              <a:t> </a:t>
            </a:r>
            <a:r>
              <a:rPr lang="fi-FI" sz="1600" dirty="0" err="1"/>
              <a:t>header</a:t>
            </a: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 err="1"/>
              <a:t>mrconvert</a:t>
            </a:r>
            <a:r>
              <a:rPr lang="fi-FI" sz="1600" dirty="0"/>
              <a:t> -</a:t>
            </a:r>
            <a:r>
              <a:rPr lang="fi-FI" sz="1600" dirty="0" err="1"/>
              <a:t>force</a:t>
            </a:r>
            <a:r>
              <a:rPr lang="fi-FI" sz="1600" dirty="0"/>
              <a:t> -</a:t>
            </a:r>
            <a:r>
              <a:rPr lang="fi-FI" sz="1600" dirty="0" err="1"/>
              <a:t>quiet</a:t>
            </a:r>
            <a:r>
              <a:rPr lang="fi-FI" sz="1600" dirty="0"/>
              <a:t> -</a:t>
            </a:r>
            <a:r>
              <a:rPr lang="fi-FI" sz="1600" dirty="0" err="1"/>
              <a:t>fslgrad</a:t>
            </a:r>
            <a:r>
              <a:rPr lang="fi-FI" sz="1600" dirty="0"/>
              <a:t> "${</a:t>
            </a:r>
            <a:r>
              <a:rPr lang="fi-FI" sz="1600" dirty="0" err="1"/>
              <a:t>outputdir</a:t>
            </a:r>
            <a:r>
              <a:rPr lang="fi-FI" sz="1600" dirty="0"/>
              <a:t>}"/"$</a:t>
            </a:r>
            <a:r>
              <a:rPr lang="fi-FI" sz="1600" dirty="0" err="1"/>
              <a:t>subject</a:t>
            </a:r>
            <a:r>
              <a:rPr lang="fi-FI" sz="1600" dirty="0"/>
              <a:t>"/</a:t>
            </a:r>
            <a:r>
              <a:rPr lang="fi-FI" sz="1600" dirty="0" err="1"/>
              <a:t>dwi.bvec</a:t>
            </a:r>
            <a:r>
              <a:rPr lang="fi-FI" sz="1600" dirty="0"/>
              <a:t> "${</a:t>
            </a:r>
            <a:r>
              <a:rPr lang="fi-FI" sz="1600" dirty="0" err="1"/>
              <a:t>outputdir</a:t>
            </a:r>
            <a:r>
              <a:rPr lang="fi-FI" sz="1600" dirty="0"/>
              <a:t>}"/"$</a:t>
            </a:r>
            <a:r>
              <a:rPr lang="fi-FI" sz="1600" dirty="0" err="1"/>
              <a:t>subject</a:t>
            </a:r>
            <a:r>
              <a:rPr lang="fi-FI" sz="1600" dirty="0"/>
              <a:t>"/</a:t>
            </a:r>
            <a:r>
              <a:rPr lang="fi-FI" sz="1600" dirty="0" err="1"/>
              <a:t>dwi.bval</a:t>
            </a:r>
            <a:r>
              <a:rPr lang="fi-FI" sz="1600" dirty="0"/>
              <a:t> "${</a:t>
            </a:r>
            <a:r>
              <a:rPr lang="fi-FI" sz="1600" dirty="0" err="1"/>
              <a:t>inputdir</a:t>
            </a:r>
            <a:r>
              <a:rPr lang="fi-FI" sz="1600" dirty="0"/>
              <a:t>}"/"$</a:t>
            </a:r>
            <a:r>
              <a:rPr lang="fi-FI" sz="1600" dirty="0" err="1"/>
              <a:t>subject</a:t>
            </a:r>
            <a:r>
              <a:rPr lang="fi-FI" sz="1600" dirty="0"/>
              <a:t>"/</a:t>
            </a:r>
            <a:r>
              <a:rPr lang="fi-FI" sz="1600" dirty="0" err="1"/>
              <a:t>dwi</a:t>
            </a:r>
            <a:r>
              <a:rPr lang="fi-FI" sz="1600" dirty="0"/>
              <a:t>/"$subject"_run-1_dwi.nii.gz "${</a:t>
            </a:r>
            <a:r>
              <a:rPr lang="fi-FI" sz="1600" dirty="0" err="1"/>
              <a:t>outputdir</a:t>
            </a:r>
            <a:r>
              <a:rPr lang="fi-FI" sz="1600" dirty="0"/>
              <a:t>}"/"$</a:t>
            </a:r>
            <a:r>
              <a:rPr lang="fi-FI" sz="1600" dirty="0" err="1"/>
              <a:t>subject</a:t>
            </a:r>
            <a:r>
              <a:rPr lang="fi-FI" sz="1600" dirty="0"/>
              <a:t>"/dwi.mif.gz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/>
              <a:t># 2. DENOISING (</a:t>
            </a:r>
            <a:r>
              <a:rPr lang="fi-FI" sz="1600" dirty="0" err="1"/>
              <a:t>Veraart</a:t>
            </a:r>
            <a:r>
              <a:rPr lang="fi-FI" sz="1600" dirty="0"/>
              <a:t> et al., 2016) - </a:t>
            </a:r>
            <a:r>
              <a:rPr lang="fi-FI" sz="1600" dirty="0" err="1"/>
              <a:t>should</a:t>
            </a:r>
            <a:r>
              <a:rPr lang="fi-FI" sz="1600" dirty="0"/>
              <a:t> </a:t>
            </a:r>
            <a:r>
              <a:rPr lang="fi-FI" sz="1600" dirty="0" err="1"/>
              <a:t>always</a:t>
            </a:r>
            <a:r>
              <a:rPr lang="fi-FI" sz="1600" dirty="0"/>
              <a:t> </a:t>
            </a:r>
            <a:r>
              <a:rPr lang="fi-FI" sz="1600" dirty="0" err="1"/>
              <a:t>be</a:t>
            </a:r>
            <a:r>
              <a:rPr lang="fi-FI" sz="1600" dirty="0"/>
              <a:t> </a:t>
            </a:r>
            <a:r>
              <a:rPr lang="fi-FI" sz="1600" dirty="0" err="1"/>
              <a:t>done</a:t>
            </a:r>
            <a:r>
              <a:rPr lang="fi-FI" sz="1600" dirty="0"/>
              <a:t> </a:t>
            </a:r>
            <a:r>
              <a:rPr lang="fi-FI" sz="1600" dirty="0" err="1"/>
              <a:t>before</a:t>
            </a:r>
            <a:r>
              <a:rPr lang="fi-FI" sz="1600" dirty="0"/>
              <a:t> </a:t>
            </a:r>
            <a:r>
              <a:rPr lang="fi-FI" sz="1600" dirty="0" err="1"/>
              <a:t>any</a:t>
            </a:r>
            <a:r>
              <a:rPr lang="fi-FI" sz="1600" dirty="0"/>
              <a:t> </a:t>
            </a:r>
            <a:r>
              <a:rPr lang="fi-FI" sz="1600" dirty="0" err="1"/>
              <a:t>other</a:t>
            </a:r>
            <a:r>
              <a:rPr lang="fi-FI" sz="1600" dirty="0"/>
              <a:t> </a:t>
            </a:r>
            <a:r>
              <a:rPr lang="fi-FI" sz="1600" dirty="0" err="1"/>
              <a:t>preprocessing</a:t>
            </a: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 err="1"/>
              <a:t>dwidenoise</a:t>
            </a:r>
            <a:r>
              <a:rPr lang="fi-FI" sz="1600" dirty="0"/>
              <a:t> </a:t>
            </a:r>
            <a:r>
              <a:rPr lang="fi-FI" sz="1600" dirty="0" err="1"/>
              <a:t>dwi.mif</a:t>
            </a:r>
            <a:r>
              <a:rPr lang="fi-FI" sz="1600" dirty="0"/>
              <a:t> </a:t>
            </a:r>
            <a:r>
              <a:rPr lang="fi-FI" sz="1600" dirty="0" err="1"/>
              <a:t>dwi_denoised.mif</a:t>
            </a:r>
            <a:endParaRPr lang="fi-FI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/>
              <a:t># 3. REMOVE GIBBS RINGING ARTIFACT (</a:t>
            </a:r>
            <a:r>
              <a:rPr lang="fi-FI" sz="1600" dirty="0" err="1"/>
              <a:t>full</a:t>
            </a:r>
            <a:r>
              <a:rPr lang="fi-FI" sz="1600" dirty="0"/>
              <a:t> </a:t>
            </a:r>
            <a:r>
              <a:rPr lang="fi-FI" sz="1600" dirty="0" err="1"/>
              <a:t>fourier</a:t>
            </a:r>
            <a:r>
              <a:rPr lang="fi-FI" sz="1600" dirty="0"/>
              <a:t> </a:t>
            </a:r>
            <a:r>
              <a:rPr lang="fi-FI" sz="1600" dirty="0" err="1"/>
              <a:t>acquisition</a:t>
            </a:r>
            <a:r>
              <a:rPr lang="fi-FI" sz="1600" dirty="0"/>
              <a:t> </a:t>
            </a:r>
            <a:r>
              <a:rPr lang="fi-FI" sz="1600" dirty="0" err="1"/>
              <a:t>required</a:t>
            </a:r>
            <a:r>
              <a:rPr lang="fi-FI" sz="1600" dirty="0"/>
              <a:t>, </a:t>
            </a:r>
            <a:r>
              <a:rPr lang="fi-FI" sz="1600" dirty="0" err="1"/>
              <a:t>with</a:t>
            </a:r>
            <a:r>
              <a:rPr lang="fi-FI" sz="1600" dirty="0"/>
              <a:t> </a:t>
            </a:r>
            <a:r>
              <a:rPr lang="fi-FI" sz="1600" dirty="0" err="1"/>
              <a:t>partial</a:t>
            </a:r>
            <a:r>
              <a:rPr lang="fi-FI" sz="1600" dirty="0"/>
              <a:t> </a:t>
            </a:r>
            <a:r>
              <a:rPr lang="fi-FI" sz="1600" dirty="0" err="1"/>
              <a:t>fourier</a:t>
            </a:r>
            <a:r>
              <a:rPr lang="fi-FI" sz="1600" dirty="0"/>
              <a:t>, e.g., 6/8 </a:t>
            </a:r>
            <a:r>
              <a:rPr lang="fi-FI" sz="1600" dirty="0" err="1"/>
              <a:t>this</a:t>
            </a:r>
            <a:r>
              <a:rPr lang="fi-FI" sz="1600" dirty="0"/>
              <a:t> </a:t>
            </a:r>
            <a:r>
              <a:rPr lang="fi-FI" sz="1600" dirty="0" err="1"/>
              <a:t>step</a:t>
            </a:r>
            <a:r>
              <a:rPr lang="fi-FI" sz="1600" dirty="0"/>
              <a:t> </a:t>
            </a:r>
            <a:r>
              <a:rPr lang="fi-FI" sz="1600" dirty="0" err="1"/>
              <a:t>should</a:t>
            </a:r>
            <a:r>
              <a:rPr lang="fi-FI" sz="1600" dirty="0"/>
              <a:t> </a:t>
            </a:r>
            <a:r>
              <a:rPr lang="fi-FI" sz="1600" dirty="0" err="1"/>
              <a:t>be</a:t>
            </a:r>
            <a:r>
              <a:rPr lang="fi-FI" sz="1600" dirty="0"/>
              <a:t> </a:t>
            </a:r>
            <a:r>
              <a:rPr lang="fi-FI" sz="1600" dirty="0" err="1"/>
              <a:t>skipped</a:t>
            </a:r>
            <a:r>
              <a:rPr lang="fi-FI" sz="1600" dirty="0"/>
              <a:t>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1600" dirty="0" err="1"/>
              <a:t>mrdegibbs</a:t>
            </a:r>
            <a:r>
              <a:rPr lang="fi-FI" sz="1600" dirty="0"/>
              <a:t> dwi_denoised.mif.gz dwi_denoised_degibbs.mif.gz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i-FI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2EFA3-31C0-F27A-B391-C4BF9C78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CE062-F873-A421-D0D1-FAB5BBD3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40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EA81-2A2C-2BE0-A719-2282C2F0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demonstration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B014B-0DD2-F3F4-425D-2DFBE1E89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776"/>
            <a:ext cx="7886700" cy="476418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/>
              <a:t># 4. EPI, </a:t>
            </a:r>
            <a:r>
              <a:rPr lang="fi-FI" sz="1600" dirty="0" err="1"/>
              <a:t>eddy</a:t>
            </a:r>
            <a:r>
              <a:rPr lang="fi-FI" sz="1600" dirty="0"/>
              <a:t> </a:t>
            </a:r>
            <a:r>
              <a:rPr lang="fi-FI" sz="1600" dirty="0" err="1"/>
              <a:t>current</a:t>
            </a:r>
            <a:r>
              <a:rPr lang="fi-FI" sz="1600" dirty="0"/>
              <a:t> and </a:t>
            </a:r>
            <a:r>
              <a:rPr lang="fi-FI" sz="1600" dirty="0" err="1"/>
              <a:t>motion</a:t>
            </a:r>
            <a:r>
              <a:rPr lang="fi-FI" sz="1600" dirty="0"/>
              <a:t> </a:t>
            </a:r>
            <a:r>
              <a:rPr lang="fi-FI" sz="1600" dirty="0" err="1"/>
              <a:t>correction</a:t>
            </a:r>
            <a:r>
              <a:rPr lang="fi-FI" sz="1600" dirty="0"/>
              <a:t> (in FSL)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 err="1"/>
              <a:t>mrconvert</a:t>
            </a:r>
            <a:r>
              <a:rPr lang="fi-FI" sz="1600" dirty="0"/>
              <a:t> -</a:t>
            </a:r>
            <a:r>
              <a:rPr lang="fi-FI" sz="1600" dirty="0" err="1"/>
              <a:t>strides</a:t>
            </a:r>
            <a:r>
              <a:rPr lang="fi-FI" sz="1600" dirty="0"/>
              <a:t> -1,+2,+3,+4 dwi_denoised.mif.gz dwi_denoised.nii.gz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 err="1"/>
              <a:t>topup</a:t>
            </a:r>
            <a:r>
              <a:rPr lang="fi-FI" sz="1600" dirty="0"/>
              <a:t> --imain=blips.nii.gz --datain=acqp.txt --out=</a:t>
            </a:r>
            <a:r>
              <a:rPr lang="fi-FI" sz="1600" dirty="0" err="1"/>
              <a:t>field</a:t>
            </a:r>
            <a:r>
              <a:rPr lang="fi-FI" sz="1600" dirty="0"/>
              <a:t> --</a:t>
            </a:r>
            <a:r>
              <a:rPr lang="fi-FI" sz="1600" dirty="0" err="1"/>
              <a:t>config</a:t>
            </a:r>
            <a:r>
              <a:rPr lang="fi-FI" sz="1600" dirty="0"/>
              <a:t>=b02b0.cnf --</a:t>
            </a:r>
            <a:r>
              <a:rPr lang="fi-FI" sz="1600" dirty="0" err="1"/>
              <a:t>scale</a:t>
            </a:r>
            <a:r>
              <a:rPr lang="fi-FI" sz="1600" dirty="0"/>
              <a:t>=1 --</a:t>
            </a:r>
            <a:r>
              <a:rPr lang="fi-FI" sz="1600" dirty="0" err="1"/>
              <a:t>iout</a:t>
            </a:r>
            <a:r>
              <a:rPr lang="fi-FI" sz="1600" dirty="0"/>
              <a:t>=topup_b0 --</a:t>
            </a:r>
            <a:r>
              <a:rPr lang="fi-FI" sz="1600" dirty="0" err="1"/>
              <a:t>verbose</a:t>
            </a:r>
            <a:endParaRPr lang="fi-FI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 err="1"/>
              <a:t>bet</a:t>
            </a:r>
            <a:r>
              <a:rPr lang="fi-FI" sz="1600" dirty="0"/>
              <a:t> "${</a:t>
            </a:r>
            <a:r>
              <a:rPr lang="fi-FI" sz="1600" dirty="0" err="1"/>
              <a:t>outputdir</a:t>
            </a:r>
            <a:r>
              <a:rPr lang="fi-FI" sz="1600" dirty="0"/>
              <a:t>}"/"$</a:t>
            </a:r>
            <a:r>
              <a:rPr lang="fi-FI" sz="1600" dirty="0" err="1"/>
              <a:t>subject</a:t>
            </a:r>
            <a:r>
              <a:rPr lang="fi-FI" sz="1600" dirty="0"/>
              <a:t>"/topup_b0  "${</a:t>
            </a:r>
            <a:r>
              <a:rPr lang="fi-FI" sz="1600" dirty="0" err="1"/>
              <a:t>outputdir</a:t>
            </a:r>
            <a:r>
              <a:rPr lang="fi-FI" sz="1600" dirty="0"/>
              <a:t>}"/"$</a:t>
            </a:r>
            <a:r>
              <a:rPr lang="fi-FI" sz="1600" dirty="0" err="1"/>
              <a:t>subject</a:t>
            </a:r>
            <a:r>
              <a:rPr lang="fi-FI" sz="1600" dirty="0"/>
              <a:t>"/topup_b0_brain -m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 err="1"/>
              <a:t>eddy_openmp</a:t>
            </a:r>
            <a:r>
              <a:rPr lang="fi-FI" sz="1600" dirty="0"/>
              <a:t> --imain=dwi_denoised.nii.gz --</a:t>
            </a:r>
            <a:r>
              <a:rPr lang="fi-FI" sz="1600" dirty="0" err="1"/>
              <a:t>mask</a:t>
            </a:r>
            <a:r>
              <a:rPr lang="fi-FI" sz="1600" dirty="0"/>
              <a:t>=topup_b0_brain_mask --index=index.txt --acqp=acqp.txt --</a:t>
            </a:r>
            <a:r>
              <a:rPr lang="fi-FI" sz="1600" dirty="0" err="1"/>
              <a:t>bvecs</a:t>
            </a:r>
            <a:r>
              <a:rPr lang="fi-FI" sz="1600" dirty="0"/>
              <a:t>=</a:t>
            </a:r>
            <a:r>
              <a:rPr lang="fi-FI" sz="1600" dirty="0" err="1"/>
              <a:t>bvecs</a:t>
            </a:r>
            <a:r>
              <a:rPr lang="fi-FI" sz="1600" dirty="0"/>
              <a:t> --</a:t>
            </a:r>
            <a:r>
              <a:rPr lang="fi-FI" sz="1600" dirty="0" err="1"/>
              <a:t>bvals</a:t>
            </a:r>
            <a:r>
              <a:rPr lang="fi-FI" sz="1600" dirty="0"/>
              <a:t>=</a:t>
            </a:r>
            <a:r>
              <a:rPr lang="fi-FI" sz="1600" dirty="0" err="1"/>
              <a:t>bvals</a:t>
            </a:r>
            <a:r>
              <a:rPr lang="fi-FI" sz="1600" dirty="0"/>
              <a:t> --</a:t>
            </a:r>
            <a:r>
              <a:rPr lang="fi-FI" sz="1600" dirty="0" err="1"/>
              <a:t>topup</a:t>
            </a:r>
            <a:r>
              <a:rPr lang="fi-FI" sz="1600" dirty="0"/>
              <a:t>=</a:t>
            </a:r>
            <a:r>
              <a:rPr lang="fi-FI" sz="1600" dirty="0" err="1"/>
              <a:t>field</a:t>
            </a:r>
            <a:r>
              <a:rPr lang="fi-FI" sz="1600" dirty="0"/>
              <a:t> --out=</a:t>
            </a:r>
            <a:r>
              <a:rPr lang="fi-FI" sz="1600" dirty="0" err="1"/>
              <a:t>dwi_corrected</a:t>
            </a:r>
            <a:r>
              <a:rPr lang="fi-FI" sz="1600" dirty="0"/>
              <a:t> --</a:t>
            </a:r>
            <a:r>
              <a:rPr lang="fi-FI" sz="1600" dirty="0" err="1"/>
              <a:t>verbose</a:t>
            </a:r>
            <a:endParaRPr lang="fi-FI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fi-FI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/>
              <a:t># </a:t>
            </a:r>
            <a:r>
              <a:rPr lang="fi-FI" sz="1600" dirty="0" err="1"/>
              <a:t>or</a:t>
            </a:r>
            <a:r>
              <a:rPr lang="fi-FI" sz="1600" dirty="0"/>
              <a:t> </a:t>
            </a:r>
            <a:r>
              <a:rPr lang="fi-FI" sz="1600" dirty="0" err="1"/>
              <a:t>with</a:t>
            </a:r>
            <a:r>
              <a:rPr lang="fi-FI" sz="1600" dirty="0"/>
              <a:t> MRtrix3 </a:t>
            </a:r>
            <a:r>
              <a:rPr lang="fi-FI" sz="1600" dirty="0" err="1"/>
              <a:t>script</a:t>
            </a:r>
            <a:r>
              <a:rPr lang="fi-FI" sz="1600" dirty="0"/>
              <a:t> </a:t>
            </a:r>
            <a:r>
              <a:rPr lang="fi-FI" sz="1600" dirty="0" err="1"/>
              <a:t>dwifslpreproc</a:t>
            </a:r>
            <a:r>
              <a:rPr lang="fi-FI" sz="1600" dirty="0"/>
              <a:t>, </a:t>
            </a:r>
            <a:r>
              <a:rPr lang="fi-FI" sz="1600" dirty="0" err="1"/>
              <a:t>which</a:t>
            </a:r>
            <a:r>
              <a:rPr lang="fi-FI" sz="1600" dirty="0"/>
              <a:t> </a:t>
            </a:r>
            <a:r>
              <a:rPr lang="fi-FI" sz="1600" dirty="0" err="1"/>
              <a:t>also</a:t>
            </a:r>
            <a:r>
              <a:rPr lang="fi-FI" sz="1600" dirty="0"/>
              <a:t> </a:t>
            </a:r>
            <a:r>
              <a:rPr lang="fi-FI" sz="1600" dirty="0" err="1"/>
              <a:t>uses</a:t>
            </a:r>
            <a:r>
              <a:rPr lang="fi-FI" sz="1600" dirty="0"/>
              <a:t> FSL, </a:t>
            </a:r>
            <a:r>
              <a:rPr lang="fi-FI" sz="1600" dirty="0" err="1"/>
              <a:t>but</a:t>
            </a:r>
            <a:r>
              <a:rPr lang="fi-FI" sz="1600" dirty="0"/>
              <a:t> </a:t>
            </a:r>
            <a:r>
              <a:rPr lang="fi-FI" sz="1600" dirty="0" err="1"/>
              <a:t>gives</a:t>
            </a:r>
            <a:r>
              <a:rPr lang="fi-FI" sz="1600" dirty="0"/>
              <a:t> </a:t>
            </a:r>
            <a:r>
              <a:rPr lang="fi-FI" sz="1600" dirty="0" err="1"/>
              <a:t>less</a:t>
            </a:r>
            <a:r>
              <a:rPr lang="fi-FI" sz="1600" dirty="0"/>
              <a:t> </a:t>
            </a:r>
            <a:r>
              <a:rPr lang="fi-FI" sz="1600" dirty="0" err="1"/>
              <a:t>freedom</a:t>
            </a:r>
            <a:r>
              <a:rPr lang="fi-FI" sz="1600" dirty="0"/>
              <a:t> in </a:t>
            </a:r>
            <a:r>
              <a:rPr lang="fi-FI" sz="1600" dirty="0" err="1"/>
              <a:t>organization</a:t>
            </a:r>
            <a:r>
              <a:rPr lang="fi-FI" sz="1600" dirty="0"/>
              <a:t> of </a:t>
            </a:r>
            <a:r>
              <a:rPr lang="fi-FI" sz="1600" dirty="0" err="1"/>
              <a:t>files</a:t>
            </a:r>
            <a:r>
              <a:rPr lang="fi-FI" sz="1600" dirty="0"/>
              <a:t> for TOPUP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 err="1"/>
              <a:t>mrcat</a:t>
            </a:r>
            <a:r>
              <a:rPr lang="fi-FI" sz="1600" dirty="0"/>
              <a:t> b0_ap.mif b0_pa.mif b0_pair.mif -</a:t>
            </a:r>
            <a:r>
              <a:rPr lang="fi-FI" sz="1600" dirty="0" err="1"/>
              <a:t>axis</a:t>
            </a:r>
            <a:r>
              <a:rPr lang="fi-FI" sz="1600" dirty="0"/>
              <a:t> 3; </a:t>
            </a:r>
            <a:r>
              <a:rPr lang="fi-FI" sz="1600" dirty="0" err="1"/>
              <a:t>dwifslpreproc</a:t>
            </a:r>
            <a:r>
              <a:rPr lang="fi-FI" sz="1600" dirty="0"/>
              <a:t> </a:t>
            </a:r>
            <a:r>
              <a:rPr lang="fi-FI" sz="1600" dirty="0" err="1"/>
              <a:t>DWI_in.mif</a:t>
            </a:r>
            <a:r>
              <a:rPr lang="fi-FI" sz="1600" dirty="0"/>
              <a:t> </a:t>
            </a:r>
            <a:r>
              <a:rPr lang="fi-FI" sz="1600" dirty="0" err="1"/>
              <a:t>DWI_out.mif</a:t>
            </a:r>
            <a:r>
              <a:rPr lang="fi-FI" sz="1600" dirty="0"/>
              <a:t> -</a:t>
            </a:r>
            <a:r>
              <a:rPr lang="fi-FI" sz="1600" dirty="0" err="1"/>
              <a:t>rpe_pair</a:t>
            </a:r>
            <a:r>
              <a:rPr lang="fi-FI" sz="1600" dirty="0"/>
              <a:t> -</a:t>
            </a:r>
            <a:r>
              <a:rPr lang="fi-FI" sz="1600" dirty="0" err="1"/>
              <a:t>se_epi</a:t>
            </a:r>
            <a:r>
              <a:rPr lang="fi-FI" sz="1600" dirty="0"/>
              <a:t> b0_pair.mif -</a:t>
            </a:r>
            <a:r>
              <a:rPr lang="fi-FI" sz="1600" dirty="0" err="1"/>
              <a:t>pe_dir</a:t>
            </a:r>
            <a:r>
              <a:rPr lang="fi-FI" sz="1600" dirty="0"/>
              <a:t> </a:t>
            </a:r>
            <a:r>
              <a:rPr lang="fi-FI" sz="1600" dirty="0" err="1"/>
              <a:t>ap</a:t>
            </a:r>
            <a:r>
              <a:rPr lang="fi-FI" sz="1600" dirty="0"/>
              <a:t> -</a:t>
            </a:r>
            <a:r>
              <a:rPr lang="fi-FI" sz="1600" dirty="0" err="1"/>
              <a:t>readout_time</a:t>
            </a:r>
            <a:r>
              <a:rPr lang="fi-FI" sz="1600" dirty="0"/>
              <a:t> 0.0741199 -</a:t>
            </a:r>
            <a:r>
              <a:rPr lang="fi-FI" sz="1600" dirty="0" err="1"/>
              <a:t>align_seepi</a:t>
            </a:r>
            <a:endParaRPr lang="fi-FI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fi-FI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/>
              <a:t># 5. B1-bias </a:t>
            </a:r>
            <a:r>
              <a:rPr lang="fi-FI" sz="1600" dirty="0" err="1"/>
              <a:t>field</a:t>
            </a:r>
            <a:r>
              <a:rPr lang="fi-FI" sz="1600" dirty="0"/>
              <a:t> </a:t>
            </a:r>
            <a:r>
              <a:rPr lang="fi-FI" sz="1600" dirty="0" err="1"/>
              <a:t>correction</a:t>
            </a:r>
            <a:r>
              <a:rPr lang="fi-FI" sz="1600" dirty="0"/>
              <a:t> (inside </a:t>
            </a:r>
            <a:r>
              <a:rPr lang="fi-FI" sz="1600" dirty="0" err="1"/>
              <a:t>the</a:t>
            </a:r>
            <a:r>
              <a:rPr lang="fi-FI" sz="1600" dirty="0"/>
              <a:t> MRtrix3 </a:t>
            </a:r>
            <a:r>
              <a:rPr lang="fi-FI" sz="1600" dirty="0" err="1"/>
              <a:t>script</a:t>
            </a:r>
            <a:r>
              <a:rPr lang="fi-FI" sz="1600" dirty="0"/>
              <a:t>, </a:t>
            </a:r>
            <a:r>
              <a:rPr lang="fi-FI" sz="1600" dirty="0" err="1"/>
              <a:t>ANTs</a:t>
            </a:r>
            <a:r>
              <a:rPr lang="fi-FI" sz="1600" dirty="0"/>
              <a:t> </a:t>
            </a:r>
            <a:r>
              <a:rPr lang="fi-FI" sz="1600" dirty="0" err="1"/>
              <a:t>or</a:t>
            </a:r>
            <a:r>
              <a:rPr lang="fi-FI" sz="1600" dirty="0"/>
              <a:t> FSL </a:t>
            </a:r>
            <a:r>
              <a:rPr lang="fi-FI" sz="1600" dirty="0" err="1"/>
              <a:t>are</a:t>
            </a:r>
            <a:r>
              <a:rPr lang="fi-FI" sz="1600" dirty="0"/>
              <a:t> </a:t>
            </a:r>
            <a:r>
              <a:rPr lang="fi-FI" sz="1600" dirty="0" err="1"/>
              <a:t>used</a:t>
            </a:r>
            <a:r>
              <a:rPr lang="fi-FI" sz="1600" dirty="0"/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/>
              <a:t>#ANTs N4BiasFieldCorrection is </a:t>
            </a:r>
            <a:r>
              <a:rPr lang="fi-FI" sz="1600" dirty="0" err="1"/>
              <a:t>optimal</a:t>
            </a:r>
            <a:r>
              <a:rPr lang="fi-FI" sz="1600" dirty="0"/>
              <a:t>, </a:t>
            </a:r>
            <a:r>
              <a:rPr lang="fi-FI" sz="1600" dirty="0" err="1"/>
              <a:t>but</a:t>
            </a:r>
            <a:r>
              <a:rPr lang="fi-FI" sz="1600" dirty="0"/>
              <a:t> FSL </a:t>
            </a:r>
            <a:r>
              <a:rPr lang="fi-FI" sz="1600" dirty="0" err="1"/>
              <a:t>works</a:t>
            </a:r>
            <a:r>
              <a:rPr lang="fi-FI" sz="1600" dirty="0"/>
              <a:t>, </a:t>
            </a:r>
            <a:r>
              <a:rPr lang="fi-FI" sz="1600" dirty="0" err="1"/>
              <a:t>too</a:t>
            </a:r>
            <a:endParaRPr lang="fi-FI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 err="1"/>
              <a:t>dwibiascorrect</a:t>
            </a:r>
            <a:r>
              <a:rPr lang="fi-FI" sz="1600" dirty="0"/>
              <a:t> </a:t>
            </a:r>
            <a:r>
              <a:rPr lang="fi-FI" sz="1600" dirty="0" err="1"/>
              <a:t>ants</a:t>
            </a:r>
            <a:r>
              <a:rPr lang="fi-FI" sz="1600" dirty="0"/>
              <a:t> dwi_corrected.nii.gz dwi_biascorrected.nii.gz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600" dirty="0" err="1"/>
              <a:t>dwibiascorrect</a:t>
            </a:r>
            <a:r>
              <a:rPr lang="fi-FI" sz="1600" dirty="0"/>
              <a:t> </a:t>
            </a:r>
            <a:r>
              <a:rPr lang="fi-FI" sz="1600" dirty="0" err="1"/>
              <a:t>fsl</a:t>
            </a:r>
            <a:r>
              <a:rPr lang="fi-FI" sz="1600" dirty="0"/>
              <a:t> dwi_corrected.nii.gz dwi_biascorrected.nii.gz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fi-FI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2EFA3-31C0-F27A-B391-C4BF9C78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CE062-F873-A421-D0D1-FAB5BBD3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40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8DE6-4E8B-BE2C-6179-0BA71D22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2 – sample HCP dataset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221B9-E73F-0D91-3E52-F0057A6C1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Please start working with the data for your project. If you do not have own data, download a dataset from the Human Connectome Project from: </a:t>
            </a:r>
          </a:p>
          <a:p>
            <a:pPr algn="l" rtl="0"/>
            <a:r>
              <a:rPr lang="en-US" b="0" i="0" u="none" strike="noStrike" dirty="0">
                <a:solidFill>
                  <a:srgbClr val="005EB8"/>
                </a:solidFill>
                <a:effectLst/>
                <a:latin typeface="-apple-system"/>
                <a:hlinkClick r:id="rId2"/>
              </a:rPr>
              <a:t>100307_3T_Diffusion_preproc.zip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password: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-apple-system"/>
              </a:rPr>
              <a:t>dMRI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-course</a:t>
            </a: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In addition, FSL and MRtrix3 are recommended tools for preprocessing and analysis.</a:t>
            </a: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If using HCP dataset, please register and agree to terms at: https://db.humanconnectome.org/</a:t>
            </a: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pPr marL="0" indent="0">
              <a:buNone/>
            </a:pPr>
            <a:endParaRPr lang="fi-FI" dirty="0">
              <a:hlinkClick r:id="rId3"/>
            </a:endParaRPr>
          </a:p>
          <a:p>
            <a:pPr marL="0" indent="0">
              <a:buNone/>
            </a:pPr>
            <a:r>
              <a:rPr lang="fi-FI" dirty="0">
                <a:hlinkClick r:id="rId3"/>
              </a:rPr>
              <a:t>https://edu.flinga.fi/s/EAFM45J</a:t>
            </a:r>
            <a:endParaRPr lang="fi-FI" dirty="0"/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DC028-76F9-B77B-32F6-856E8752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E9AC-3D5E-FB03-F2C5-3F65257B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0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4355-C1E7-8DFE-EF12-268E6875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2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0CA7A-68EF-0B7E-F623-065D1B69B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052025"/>
                </a:solidFill>
                <a:effectLst/>
                <a:latin typeface="-apple-system"/>
              </a:rPr>
              <a:t>What are the main sources of distortion and other imaging artefacts in diffusion MRI data requiring preprocessing? Is there a specific order to correct for them?</a:t>
            </a:r>
          </a:p>
          <a:p>
            <a:endParaRPr lang="en-US" dirty="0">
              <a:solidFill>
                <a:srgbClr val="052025"/>
              </a:solidFill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052025"/>
                </a:solidFill>
                <a:effectLst/>
                <a:latin typeface="-apple-system"/>
              </a:rPr>
              <a:t>In what applications is correct alignment of T1 and </a:t>
            </a:r>
            <a:r>
              <a:rPr lang="en-US" b="0" i="0" dirty="0" err="1">
                <a:solidFill>
                  <a:srgbClr val="052025"/>
                </a:solidFill>
                <a:effectLst/>
                <a:latin typeface="-apple-system"/>
              </a:rPr>
              <a:t>dMRI</a:t>
            </a:r>
            <a:r>
              <a:rPr lang="en-US" b="0" i="0" dirty="0">
                <a:solidFill>
                  <a:srgbClr val="052025"/>
                </a:solidFill>
                <a:effectLst/>
                <a:latin typeface="-apple-system"/>
              </a:rPr>
              <a:t> data extremely important? With which preprocessing steps can this be achieved in optimal manner?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ADD8A-8926-51D8-BEC7-8D37A654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FE072-CE67-B3DA-4017-94EC7C69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8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2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Discussion: preprocessing methods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Break (5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Practical demonstration of preprocessing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 and feedback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Assignments before session 3</a:t>
            </a:r>
            <a:endParaRPr lang="fi-FI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319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Intended learning outcomes</a:t>
            </a:r>
            <a:endParaRPr lang="fi-FI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39552" y="1325564"/>
            <a:ext cx="8280920" cy="48397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ym typeface="Wingdings" pitchFamily="2" charset="2"/>
              </a:rPr>
              <a:t>By completing the course, the student can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ym typeface="Wingdings" pitchFamily="2" charset="2"/>
              </a:rPr>
              <a:t>understand diffusion MRI acquisition and analysis methods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describe applications of these methods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explain the principles of investigating brain microstructure and structural brain connectivity with diffusion MRI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ym typeface="Wingdings" pitchFamily="2" charset="2"/>
              </a:rPr>
              <a:t>recognize issues in applying these methods in research and clinic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apply diffusion MRI methods to investigate brain microstructure and structural brain connectivity (e.g., analyze a dataset or design a project)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</p:spTree>
    <p:extLst>
      <p:ext uri="{BB962C8B-B14F-4D97-AF65-F5344CB8AC3E}">
        <p14:creationId xmlns:p14="http://schemas.microsoft.com/office/powerpoint/2010/main" val="59171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Course outline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20750-A1FC-7412-C4DA-B872CEB2BA43}"/>
              </a:ext>
            </a:extLst>
          </p:cNvPr>
          <p:cNvSpPr txBox="1"/>
          <p:nvPr/>
        </p:nvSpPr>
        <p:spPr>
          <a:xfrm>
            <a:off x="2286000" y="1346723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1: Physics of diffusion MRI acquisition and artefacts (24.4.)</a:t>
            </a:r>
            <a:b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 (pre-assignment) and lectures,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and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 essay + self-study (material given at the end of the session)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2: Data preprocessing (29.4.)</a:t>
            </a:r>
            <a:b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+ self-study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Start of the project work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60499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Course outline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5B363-50B3-601D-0DD7-828CA0CD6A00}"/>
              </a:ext>
            </a:extLst>
          </p:cNvPr>
          <p:cNvSpPr txBox="1"/>
          <p:nvPr/>
        </p:nvSpPr>
        <p:spPr>
          <a:xfrm>
            <a:off x="2286000" y="1325565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3: Diffusion tensor imaging (14.5.)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(DL 18.5.) self-study, return first draft of project work report (DL 20.5.)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4: Constrained spherical deconvolution and tractography (21.5.)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(DL 25.5.). self-study, give peer feedback on the project work report (DL 29.5.)</a:t>
            </a:r>
          </a:p>
        </p:txBody>
      </p:sp>
    </p:spTree>
    <p:extLst>
      <p:ext uri="{BB962C8B-B14F-4D97-AF65-F5344CB8AC3E}">
        <p14:creationId xmlns:p14="http://schemas.microsoft.com/office/powerpoint/2010/main" val="41365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Course outline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5B363-50B3-601D-0DD7-828CA0CD6A00}"/>
              </a:ext>
            </a:extLst>
          </p:cNvPr>
          <p:cNvSpPr txBox="1"/>
          <p:nvPr/>
        </p:nvSpPr>
        <p:spPr>
          <a:xfrm>
            <a:off x="2286000" y="1325565"/>
            <a:ext cx="457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5: Connectivity networks and microstructural analyses (30.5.)</a:t>
            </a:r>
            <a:b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+ self-study, return project work report (5.6.)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6: Summary of the course, presentations of project works (6.6.)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Seminar presentations, lecture, group discussion, feedback, individual reflection</a:t>
            </a:r>
          </a:p>
        </p:txBody>
      </p:sp>
    </p:spTree>
    <p:extLst>
      <p:ext uri="{BB962C8B-B14F-4D97-AF65-F5344CB8AC3E}">
        <p14:creationId xmlns:p14="http://schemas.microsoft.com/office/powerpoint/2010/main" val="117882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7889"/>
            <a:ext cx="7772400" cy="2387600"/>
          </a:xfrm>
        </p:spPr>
        <p:txBody>
          <a:bodyPr/>
          <a:lstStyle/>
          <a:p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57564"/>
            <a:ext cx="6858000" cy="1655762"/>
          </a:xfrm>
        </p:spPr>
        <p:txBody>
          <a:bodyPr/>
          <a:lstStyle/>
          <a:p>
            <a:endParaRPr lang="fr-C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6" r="22064"/>
          <a:stretch/>
        </p:blipFill>
        <p:spPr>
          <a:xfrm>
            <a:off x="6142574" y="1695804"/>
            <a:ext cx="3153825" cy="433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9" r="22860"/>
          <a:stretch/>
        </p:blipFill>
        <p:spPr>
          <a:xfrm>
            <a:off x="-122169" y="1695804"/>
            <a:ext cx="3226050" cy="4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0" r="22748"/>
          <a:stretch/>
        </p:blipFill>
        <p:spPr>
          <a:xfrm>
            <a:off x="2999001" y="1695804"/>
            <a:ext cx="3274200" cy="43335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638562" y="-1198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Denoising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636719" y="1400726"/>
            <a:ext cx="150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/>
              <a:t>Original DW image</a:t>
            </a:r>
            <a:endParaRPr lang="fr-CH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3213126" y="1400726"/>
            <a:ext cx="28237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Denoised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random</a:t>
            </a:r>
            <a:r>
              <a:rPr lang="fi-FI" sz="1350" dirty="0"/>
              <a:t> </a:t>
            </a:r>
            <a:r>
              <a:rPr lang="fi-FI" sz="1350" dirty="0" err="1"/>
              <a:t>matrix</a:t>
            </a:r>
            <a:r>
              <a:rPr lang="fi-FI" sz="1350" dirty="0"/>
              <a:t> </a:t>
            </a:r>
            <a:r>
              <a:rPr lang="fi-FI" sz="1350" dirty="0" err="1"/>
              <a:t>theory</a:t>
            </a:r>
            <a:endParaRPr lang="fr-CH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6492195" y="1400726"/>
            <a:ext cx="23937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Denoised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non-local</a:t>
            </a:r>
            <a:r>
              <a:rPr lang="fi-FI" sz="1350" dirty="0"/>
              <a:t> </a:t>
            </a:r>
            <a:r>
              <a:rPr lang="fi-FI" sz="1350" dirty="0" err="1"/>
              <a:t>means</a:t>
            </a:r>
            <a:endParaRPr lang="fr-CH" sz="1350" dirty="0"/>
          </a:p>
        </p:txBody>
      </p:sp>
      <p:sp>
        <p:nvSpPr>
          <p:cNvPr id="14" name="Rectangle 13"/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Veraart</a:t>
            </a:r>
            <a:r>
              <a:rPr lang="fi-FI" sz="2000" i="1" baseline="30000" dirty="0">
                <a:sym typeface="Wingdings" pitchFamily="2" charset="2"/>
              </a:rPr>
              <a:t> et al. 2016</a:t>
            </a:r>
            <a:endParaRPr lang="en-US" sz="2000" i="1" baseline="30000" dirty="0">
              <a:sym typeface="Wingdings" pitchFamily="2" charset="2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A47351-3C6E-3156-11F9-B85A3912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BDEBD4-4F66-F1E5-A900-C1808292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15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A0559F27E01848A7091145752F0BBD" ma:contentTypeVersion="11" ma:contentTypeDescription="Create a new document." ma:contentTypeScope="" ma:versionID="fbd24987c15d550ed3107255bd1748e9">
  <xsd:schema xmlns:xsd="http://www.w3.org/2001/XMLSchema" xmlns:xs="http://www.w3.org/2001/XMLSchema" xmlns:p="http://schemas.microsoft.com/office/2006/metadata/properties" xmlns:ns3="b9a9b07d-11ef-4e79-a168-d9b4072bf899" xmlns:ns4="0de41e0d-c8bd-43c6-81a6-32e3f217488b" targetNamespace="http://schemas.microsoft.com/office/2006/metadata/properties" ma:root="true" ma:fieldsID="4bbfc5c15eba14cb1c92d238ae2b8857" ns3:_="" ns4:_="">
    <xsd:import namespace="b9a9b07d-11ef-4e79-a168-d9b4072bf899"/>
    <xsd:import namespace="0de41e0d-c8bd-43c6-81a6-32e3f21748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9b07d-11ef-4e79-a168-d9b4072bf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41e0d-c8bd-43c6-81a6-32e3f21748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29C01E-999C-4565-8FDD-C4CEC8E0A0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a9b07d-11ef-4e79-a168-d9b4072bf899"/>
    <ds:schemaRef ds:uri="0de41e0d-c8bd-43c6-81a6-32e3f21748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29FBC5-6FFF-4018-98B9-743E3DD1B4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60BB71-A6B8-4285-8BF9-0170533E31CC}">
  <ds:schemaRefs>
    <ds:schemaRef ds:uri="http://purl.org/dc/dcmitype/"/>
    <ds:schemaRef ds:uri="http://schemas.microsoft.com/office/2006/metadata/properties"/>
    <ds:schemaRef ds:uri="http://www.w3.org/XML/1998/namespace"/>
    <ds:schemaRef ds:uri="b9a9b07d-11ef-4e79-a168-d9b4072bf899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de41e0d-c8bd-43c6-81a6-32e3f217488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38131</TotalTime>
  <Words>1215</Words>
  <Application>Microsoft Office PowerPoint</Application>
  <PresentationFormat>On-screen Show (4:3)</PresentationFormat>
  <Paragraphs>133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-apple-system</vt:lpstr>
      <vt:lpstr>Arial</vt:lpstr>
      <vt:lpstr>Calibri</vt:lpstr>
      <vt:lpstr>Calibri Light</vt:lpstr>
      <vt:lpstr>Office Theme</vt:lpstr>
      <vt:lpstr>2_Office Theme</vt:lpstr>
      <vt:lpstr>Session 2: Preprocessing  NBE-E453001 - Special Course in Human Neuroscience V D:  Imaging Brain Microstructure and Connectivity with Diffusion MRI Dr. Timo ROINE - timo.roine@aalto.fi</vt:lpstr>
      <vt:lpstr>Session 2 – sample HCP dataset</vt:lpstr>
      <vt:lpstr>Quiz 2</vt:lpstr>
      <vt:lpstr>Session 2 outline Course practicalities Discussion: preprocessing methods Quiz (10 min) Break (5 min) Practical demonstration of preprocessing Discussion and feedback Assignments before session 3</vt:lpstr>
      <vt:lpstr>Intended learning outcomes</vt:lpstr>
      <vt:lpstr>Course outline</vt:lpstr>
      <vt:lpstr>Course outline</vt:lpstr>
      <vt:lpstr>Course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demonstration</vt:lpstr>
      <vt:lpstr>Practical demonstration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 MRI and FreeSurfer - Introduction</dc:title>
  <dc:creator>Timo Roine</dc:creator>
  <cp:lastModifiedBy>Roine Timo</cp:lastModifiedBy>
  <cp:revision>707</cp:revision>
  <dcterms:created xsi:type="dcterms:W3CDTF">2012-11-05T13:27:21Z</dcterms:created>
  <dcterms:modified xsi:type="dcterms:W3CDTF">2024-05-13T06:24:18Z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0x010100A8A0559F27E01848A7091145752F0BBD</vt:lpwstr>
  </property>
</Properties>
</file>