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315" r:id="rId2"/>
    <p:sldId id="316" r:id="rId3"/>
    <p:sldId id="317" r:id="rId4"/>
    <p:sldId id="318" r:id="rId5"/>
    <p:sldId id="319" r:id="rId6"/>
    <p:sldId id="299" r:id="rId7"/>
    <p:sldId id="300" r:id="rId8"/>
    <p:sldId id="301" r:id="rId9"/>
    <p:sldId id="302" r:id="rId10"/>
    <p:sldId id="312" r:id="rId11"/>
    <p:sldId id="310" r:id="rId12"/>
    <p:sldId id="311" r:id="rId13"/>
    <p:sldId id="303" r:id="rId14"/>
    <p:sldId id="304" r:id="rId15"/>
    <p:sldId id="305" r:id="rId16"/>
    <p:sldId id="306" r:id="rId17"/>
    <p:sldId id="307" r:id="rId18"/>
    <p:sldId id="309" r:id="rId19"/>
    <p:sldId id="308" r:id="rId20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56B5-0FFC-4FD8-B0B7-E08A61558F56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40577-442D-479B-8616-7FF68F8C42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184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40577-442D-479B-8616-7FF68F8C42B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641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9B7-52AC-4496-87E3-50F5AC34DD32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15B3-DE5E-4D6A-8F3C-BF5D167F9FA8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1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BF2F-4731-400C-8A24-FD5E8906F491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EDBD-D908-4043-BD33-63DD4C9B6C06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6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67C1-BA1B-4123-AFB6-F31A734417C5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5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5869-B243-40B1-B985-DDC799BFF5EC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96D2-C3F7-4D9C-85A9-6268751E3540}" type="datetime1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1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08E4-F2EA-4041-A863-75BD9F0371C5}" type="datetime1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8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543F-F3D9-4797-8AC9-394E18815029}" type="datetime1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F262-F6FB-4B0A-9CEF-DAD46FC88DDF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1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F725-AC15-4C6F-AD2B-35A27D9CB8A5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1CD4C-7AB0-4386-8FD6-9A210CB8F84D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820B8-958E-4739-B48D-80A112B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ydraulicspneumatics.com/200/TechZone/HydraulicPumpsM/Article/False/6401/TechZone-HydraulicPumps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ydraulicspneumatics.com/200/TechZone/HydraulicPumpsM/Article/False/6401/TechZone-HydraulicPumps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ko-global.com/en-de/products/linearline-wire-actuated-encoders/position-sensors-for-hydraulic-cylinders/sgh10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acht.eu/en/product-portfolio/flow-measurement/zahnrad-durchflussmesser1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MEC-E5004 </a:t>
            </a:r>
            <a:br>
              <a:rPr lang="fi-FI" dirty="0"/>
            </a:br>
            <a:r>
              <a:rPr lang="fi-FI" dirty="0"/>
              <a:t>Fluid Power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i-FI" dirty="0"/>
              <a:t>15.9.2020</a:t>
            </a:r>
          </a:p>
          <a:p>
            <a:pPr algn="r"/>
            <a:r>
              <a:rPr lang="fi-FI" dirty="0"/>
              <a:t>jyrki.kajaste@aalto.fi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52264" y="522328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5 credits</a:t>
            </a:r>
          </a:p>
        </p:txBody>
      </p:sp>
    </p:spTree>
    <p:extLst>
      <p:ext uri="{BB962C8B-B14F-4D97-AF65-F5344CB8AC3E}">
        <p14:creationId xmlns:p14="http://schemas.microsoft.com/office/powerpoint/2010/main" val="410927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Theoretical power consumption – 2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Constant pump + proportional control valve + PRV</a:t>
            </a:r>
          </a:p>
          <a:p>
            <a:r>
              <a:rPr lang="fi-FI" dirty="0"/>
              <a:t>Constant pump + LS: proportional control valve + PAV</a:t>
            </a:r>
          </a:p>
          <a:p>
            <a:r>
              <a:rPr lang="fi-FI" dirty="0"/>
              <a:t>Symmetric cylinder for simplicity</a:t>
            </a:r>
          </a:p>
          <a:p>
            <a:r>
              <a:rPr lang="fi-FI" dirty="0"/>
              <a:t>The load lifted in these examples is ”lower than maximum” to demonstrate the energy  saving potential of the LS system (constant pump 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4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5535105" y="119278"/>
            <a:ext cx="5760000" cy="57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                                           	WASTED IN PRV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6" name="Multiply 5"/>
          <p:cNvSpPr>
            <a:spLocks noChangeAspect="1"/>
          </p:cNvSpPr>
          <p:nvPr/>
        </p:nvSpPr>
        <p:spPr>
          <a:xfrm>
            <a:off x="11079301" y="-81260"/>
            <a:ext cx="431608" cy="432000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5545044" y="2450565"/>
            <a:ext cx="2880000" cy="8592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LIFTING POWER</a:t>
            </a:r>
          </a:p>
          <a:p>
            <a:pPr algn="ctr"/>
            <a:r>
              <a:rPr lang="fi-FI" i="1" dirty="0"/>
              <a:t>Fv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102502" y="6149395"/>
            <a:ext cx="14859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07083" y="592607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q</a:t>
            </a:r>
            <a:r>
              <a:rPr lang="fi-FI" baseline="-25000" dirty="0"/>
              <a:t>v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-5400000">
            <a:off x="4506405" y="1376578"/>
            <a:ext cx="14859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1752" y="9862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p</a:t>
            </a:r>
            <a:endParaRPr lang="fi-FI" baseline="-25000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60601" y="5461539"/>
            <a:ext cx="216000" cy="216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921880" y="5380672"/>
            <a:ext cx="31477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Used power</a:t>
            </a:r>
          </a:p>
          <a:p>
            <a:r>
              <a:rPr lang="fi-FI" dirty="0"/>
              <a:t>Wasted power in valves</a:t>
            </a:r>
          </a:p>
          <a:p>
            <a:r>
              <a:rPr lang="fi-FI" dirty="0"/>
              <a:t>Pump’s operating point</a:t>
            </a:r>
          </a:p>
          <a:p>
            <a:r>
              <a:rPr lang="fi-FI" dirty="0"/>
              <a:t>Maximum power, corner power</a:t>
            </a:r>
          </a:p>
          <a:p>
            <a:endParaRPr lang="fi-FI" dirty="0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660601" y="5742638"/>
            <a:ext cx="216000" cy="21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660601" y="6035407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1181076" y="24382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Multiply 16"/>
          <p:cNvSpPr>
            <a:spLocks noChangeAspect="1"/>
          </p:cNvSpPr>
          <p:nvPr/>
        </p:nvSpPr>
        <p:spPr>
          <a:xfrm>
            <a:off x="552797" y="6201405"/>
            <a:ext cx="431608" cy="432000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Box 18"/>
          <p:cNvSpPr txBox="1"/>
          <p:nvPr/>
        </p:nvSpPr>
        <p:spPr>
          <a:xfrm>
            <a:off x="4069601" y="-12521"/>
            <a:ext cx="1084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Pump</a:t>
            </a:r>
          </a:p>
          <a:p>
            <a:r>
              <a:rPr lang="fi-FI" sz="1400" dirty="0"/>
              <a:t> </a:t>
            </a:r>
          </a:p>
          <a:p>
            <a:r>
              <a:rPr lang="fi-FI" sz="1400" dirty="0"/>
              <a:t> 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cxnSp>
        <p:nvCxnSpPr>
          <p:cNvPr id="20" name="Straight Connector 19"/>
          <p:cNvCxnSpPr/>
          <p:nvPr/>
        </p:nvCxnSpPr>
        <p:spPr>
          <a:xfrm rot="-5400000" flipH="1">
            <a:off x="8086841" y="6356350"/>
            <a:ext cx="67640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81713" y="6174210"/>
            <a:ext cx="145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 chamber</a:t>
            </a:r>
          </a:p>
          <a:p>
            <a:r>
              <a:rPr lang="fi-FI" i="1" dirty="0"/>
              <a:t>q</a:t>
            </a:r>
            <a:r>
              <a:rPr lang="fi-FI" baseline="-25000" dirty="0"/>
              <a:t>v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815678" y="134740"/>
            <a:ext cx="676406" cy="0"/>
          </a:xfrm>
          <a:prstGeom prst="line">
            <a:avLst/>
          </a:prstGeom>
          <a:ln>
            <a:solidFill>
              <a:srgbClr val="FF0000"/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2384832" y="1959899"/>
            <a:ext cx="354762" cy="354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2" name="Rectangle 121"/>
          <p:cNvSpPr/>
          <p:nvPr/>
        </p:nvSpPr>
        <p:spPr>
          <a:xfrm>
            <a:off x="2739673" y="1959899"/>
            <a:ext cx="354762" cy="354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3" name="Rectangle 122"/>
          <p:cNvSpPr/>
          <p:nvPr/>
        </p:nvSpPr>
        <p:spPr>
          <a:xfrm>
            <a:off x="3094474" y="1959899"/>
            <a:ext cx="354762" cy="354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2384832" y="1924419"/>
            <a:ext cx="10644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384872" y="2350180"/>
            <a:ext cx="10644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2491312" y="1959899"/>
            <a:ext cx="0" cy="35476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2633233" y="1959899"/>
            <a:ext cx="0" cy="35476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3200915" y="1959899"/>
            <a:ext cx="141921" cy="35476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3200915" y="1959899"/>
            <a:ext cx="141921" cy="35476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2846113" y="2243740"/>
            <a:ext cx="0" cy="70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2846113" y="2243740"/>
            <a:ext cx="0" cy="70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2988034" y="2243740"/>
            <a:ext cx="0" cy="70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2988034" y="1959899"/>
            <a:ext cx="0" cy="70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2846113" y="1959899"/>
            <a:ext cx="0" cy="70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2810633" y="2030820"/>
            <a:ext cx="70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952554" y="2030859"/>
            <a:ext cx="70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810633" y="2243740"/>
            <a:ext cx="70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2952554" y="2243740"/>
            <a:ext cx="70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478365" y="2314661"/>
            <a:ext cx="0" cy="586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Rectangle 112"/>
          <p:cNvSpPr>
            <a:spLocks noChangeArrowheads="1"/>
          </p:cNvSpPr>
          <p:nvPr/>
        </p:nvSpPr>
        <p:spPr bwMode="auto">
          <a:xfrm>
            <a:off x="3507510" y="2616838"/>
            <a:ext cx="212759" cy="212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i-FI" sz="1800">
              <a:latin typeface="Arial" charset="0"/>
            </a:endParaRPr>
          </a:p>
        </p:txBody>
      </p:sp>
      <p:sp>
        <p:nvSpPr>
          <p:cNvPr id="141" name="Line 113"/>
          <p:cNvSpPr>
            <a:spLocks noChangeShapeType="1"/>
          </p:cNvSpPr>
          <p:nvPr/>
        </p:nvSpPr>
        <p:spPr bwMode="auto">
          <a:xfrm>
            <a:off x="3507510" y="2666116"/>
            <a:ext cx="2127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42" name="Line 115"/>
          <p:cNvSpPr>
            <a:spLocks noChangeShapeType="1"/>
          </p:cNvSpPr>
          <p:nvPr/>
        </p:nvSpPr>
        <p:spPr bwMode="auto">
          <a:xfrm flipV="1">
            <a:off x="3436329" y="2581638"/>
            <a:ext cx="0" cy="14157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43" name="Line 116"/>
          <p:cNvSpPr>
            <a:spLocks noChangeShapeType="1"/>
          </p:cNvSpPr>
          <p:nvPr/>
        </p:nvSpPr>
        <p:spPr bwMode="auto">
          <a:xfrm>
            <a:off x="3436329" y="2581638"/>
            <a:ext cx="17756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44" name="Line 117"/>
          <p:cNvSpPr>
            <a:spLocks noChangeShapeType="1"/>
          </p:cNvSpPr>
          <p:nvPr/>
        </p:nvSpPr>
        <p:spPr bwMode="auto">
          <a:xfrm>
            <a:off x="3613889" y="2581638"/>
            <a:ext cx="0" cy="3519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45" name="Line 119"/>
          <p:cNvSpPr>
            <a:spLocks noChangeShapeType="1"/>
          </p:cNvSpPr>
          <p:nvPr/>
        </p:nvSpPr>
        <p:spPr bwMode="auto">
          <a:xfrm flipH="1">
            <a:off x="3542709" y="2829596"/>
            <a:ext cx="142361" cy="359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46" name="Line 120"/>
          <p:cNvSpPr>
            <a:spLocks noChangeShapeType="1"/>
          </p:cNvSpPr>
          <p:nvPr/>
        </p:nvSpPr>
        <p:spPr bwMode="auto">
          <a:xfrm>
            <a:off x="3542709" y="2865578"/>
            <a:ext cx="142361" cy="351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47" name="Line 121"/>
          <p:cNvSpPr>
            <a:spLocks noChangeShapeType="1"/>
          </p:cNvSpPr>
          <p:nvPr/>
        </p:nvSpPr>
        <p:spPr bwMode="auto">
          <a:xfrm flipH="1">
            <a:off x="3542709" y="2900776"/>
            <a:ext cx="142361" cy="359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48" name="Line 122"/>
          <p:cNvSpPr>
            <a:spLocks noChangeShapeType="1"/>
          </p:cNvSpPr>
          <p:nvPr/>
        </p:nvSpPr>
        <p:spPr bwMode="auto">
          <a:xfrm>
            <a:off x="3542709" y="2935976"/>
            <a:ext cx="142361" cy="351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49" name="Line 123"/>
          <p:cNvSpPr>
            <a:spLocks noChangeShapeType="1"/>
          </p:cNvSpPr>
          <p:nvPr/>
        </p:nvSpPr>
        <p:spPr bwMode="auto">
          <a:xfrm flipH="1">
            <a:off x="3542709" y="2971957"/>
            <a:ext cx="142361" cy="359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50" name="Line 124"/>
          <p:cNvSpPr>
            <a:spLocks noChangeShapeType="1"/>
          </p:cNvSpPr>
          <p:nvPr/>
        </p:nvSpPr>
        <p:spPr bwMode="auto">
          <a:xfrm>
            <a:off x="3542709" y="3007156"/>
            <a:ext cx="71181" cy="19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51" name="Line 125"/>
          <p:cNvSpPr>
            <a:spLocks noChangeShapeType="1"/>
          </p:cNvSpPr>
          <p:nvPr/>
        </p:nvSpPr>
        <p:spPr bwMode="auto">
          <a:xfrm flipV="1">
            <a:off x="3471529" y="2900776"/>
            <a:ext cx="319920" cy="711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52" name="Line 126"/>
          <p:cNvSpPr>
            <a:spLocks noChangeShapeType="1"/>
          </p:cNvSpPr>
          <p:nvPr/>
        </p:nvSpPr>
        <p:spPr bwMode="auto">
          <a:xfrm>
            <a:off x="3720269" y="2723217"/>
            <a:ext cx="148618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153" name="Line 127"/>
          <p:cNvSpPr>
            <a:spLocks noChangeShapeType="1"/>
          </p:cNvSpPr>
          <p:nvPr/>
        </p:nvSpPr>
        <p:spPr bwMode="auto">
          <a:xfrm flipH="1">
            <a:off x="3868887" y="2486646"/>
            <a:ext cx="368" cy="96672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54" name="Straight Connector 153"/>
          <p:cNvCxnSpPr/>
          <p:nvPr/>
        </p:nvCxnSpPr>
        <p:spPr>
          <a:xfrm>
            <a:off x="3720269" y="3485545"/>
            <a:ext cx="31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4039492" y="3379116"/>
            <a:ext cx="0" cy="1064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3720171" y="3379105"/>
            <a:ext cx="0" cy="1064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Line 126"/>
          <p:cNvSpPr>
            <a:spLocks noChangeShapeType="1"/>
          </p:cNvSpPr>
          <p:nvPr/>
        </p:nvSpPr>
        <p:spPr bwMode="auto">
          <a:xfrm flipV="1">
            <a:off x="2478366" y="2718233"/>
            <a:ext cx="1028924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158" name="Oval 8"/>
          <p:cNvSpPr>
            <a:spLocks noChangeArrowheads="1"/>
          </p:cNvSpPr>
          <p:nvPr/>
        </p:nvSpPr>
        <p:spPr bwMode="auto">
          <a:xfrm rot="156836">
            <a:off x="2336787" y="2917753"/>
            <a:ext cx="283157" cy="2839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fi-FI" sz="1800">
              <a:latin typeface="Arial" charset="0"/>
            </a:endParaRPr>
          </a:p>
        </p:txBody>
      </p:sp>
      <p:sp>
        <p:nvSpPr>
          <p:cNvPr id="159" name="AutoShape 9"/>
          <p:cNvSpPr>
            <a:spLocks noChangeArrowheads="1"/>
          </p:cNvSpPr>
          <p:nvPr/>
        </p:nvSpPr>
        <p:spPr bwMode="auto">
          <a:xfrm>
            <a:off x="2442873" y="2917863"/>
            <a:ext cx="70984" cy="60229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i-FI" sz="1800">
              <a:latin typeface="Arial" charset="0"/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>
            <a:off x="2314314" y="3485545"/>
            <a:ext cx="31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2633537" y="3379116"/>
            <a:ext cx="0" cy="1064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2314216" y="3379105"/>
            <a:ext cx="0" cy="1064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Line 127"/>
          <p:cNvSpPr>
            <a:spLocks noChangeShapeType="1"/>
          </p:cNvSpPr>
          <p:nvPr/>
        </p:nvSpPr>
        <p:spPr bwMode="auto">
          <a:xfrm flipH="1">
            <a:off x="2478365" y="3201692"/>
            <a:ext cx="0" cy="24837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64" name="Straight Connector 163"/>
          <p:cNvCxnSpPr/>
          <p:nvPr/>
        </p:nvCxnSpPr>
        <p:spPr>
          <a:xfrm flipH="1" flipV="1">
            <a:off x="2478365" y="1693827"/>
            <a:ext cx="0" cy="266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2617002" y="1361639"/>
            <a:ext cx="0" cy="589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3449237" y="2172795"/>
            <a:ext cx="283810" cy="1419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7" name="Straight Connector 166"/>
          <p:cNvCxnSpPr/>
          <p:nvPr/>
        </p:nvCxnSpPr>
        <p:spPr>
          <a:xfrm>
            <a:off x="3520236" y="2172795"/>
            <a:ext cx="141921" cy="141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2101030" y="2172795"/>
            <a:ext cx="283810" cy="1419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9" name="Straight Connector 168"/>
          <p:cNvCxnSpPr/>
          <p:nvPr/>
        </p:nvCxnSpPr>
        <p:spPr>
          <a:xfrm flipH="1">
            <a:off x="2171991" y="2172795"/>
            <a:ext cx="141960" cy="141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 flipV="1">
            <a:off x="2349391" y="1959899"/>
            <a:ext cx="35480" cy="70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2278431" y="1959899"/>
            <a:ext cx="70960" cy="106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 flipV="1">
            <a:off x="2207471" y="1959899"/>
            <a:ext cx="70960" cy="106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2136510" y="1959899"/>
            <a:ext cx="70960" cy="106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2065550" y="1959899"/>
            <a:ext cx="70960" cy="106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 flipV="1">
            <a:off x="3768597" y="1959899"/>
            <a:ext cx="35480" cy="70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3697637" y="1959899"/>
            <a:ext cx="70960" cy="106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 flipV="1">
            <a:off x="3626677" y="1959899"/>
            <a:ext cx="70960" cy="106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3555716" y="1959899"/>
            <a:ext cx="70960" cy="106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 flipV="1">
            <a:off x="3484756" y="1959899"/>
            <a:ext cx="70960" cy="106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3449276" y="1959899"/>
            <a:ext cx="35480" cy="70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453861" y="760104"/>
            <a:ext cx="139960" cy="181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x</a:t>
            </a:r>
          </a:p>
        </p:txBody>
      </p:sp>
      <p:sp>
        <p:nvSpPr>
          <p:cNvPr id="182" name="Rectangle 181"/>
          <p:cNvSpPr/>
          <p:nvPr/>
        </p:nvSpPr>
        <p:spPr>
          <a:xfrm rot="16200000">
            <a:off x="572761" y="1622259"/>
            <a:ext cx="888201" cy="354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83" name="Straight Connector 182"/>
          <p:cNvCxnSpPr/>
          <p:nvPr/>
        </p:nvCxnSpPr>
        <p:spPr>
          <a:xfrm rot="16200000">
            <a:off x="1010236" y="1824628"/>
            <a:ext cx="0" cy="354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880722" y="811202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200" dirty="0"/>
              <a:t>G</a:t>
            </a:r>
          </a:p>
        </p:txBody>
      </p:sp>
      <p:cxnSp>
        <p:nvCxnSpPr>
          <p:cNvPr id="185" name="Straight Connector 184"/>
          <p:cNvCxnSpPr/>
          <p:nvPr/>
        </p:nvCxnSpPr>
        <p:spPr>
          <a:xfrm rot="16200000">
            <a:off x="1016823" y="1895589"/>
            <a:ext cx="0" cy="354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 rot="16200000">
            <a:off x="566842" y="1510814"/>
            <a:ext cx="900000" cy="709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7" name="Rectangle 186"/>
          <p:cNvSpPr/>
          <p:nvPr/>
        </p:nvSpPr>
        <p:spPr>
          <a:xfrm rot="16200000">
            <a:off x="838635" y="750553"/>
            <a:ext cx="354762" cy="354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8" name="TextBox 187"/>
          <p:cNvSpPr txBox="1"/>
          <p:nvPr/>
        </p:nvSpPr>
        <p:spPr>
          <a:xfrm>
            <a:off x="403554" y="1890991"/>
            <a:ext cx="193669" cy="181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p</a:t>
            </a:r>
            <a:r>
              <a:rPr lang="fi-FI" baseline="-25000" dirty="0"/>
              <a:t>A</a:t>
            </a:r>
            <a:endParaRPr lang="fi-FI" dirty="0"/>
          </a:p>
        </p:txBody>
      </p:sp>
      <p:sp>
        <p:nvSpPr>
          <p:cNvPr id="189" name="TextBox 188"/>
          <p:cNvSpPr txBox="1"/>
          <p:nvPr/>
        </p:nvSpPr>
        <p:spPr>
          <a:xfrm>
            <a:off x="415848" y="1343628"/>
            <a:ext cx="193669" cy="181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p</a:t>
            </a:r>
            <a:r>
              <a:rPr lang="fi-FI" baseline="-25000" dirty="0"/>
              <a:t>B</a:t>
            </a:r>
            <a:endParaRPr lang="fi-FI" dirty="0"/>
          </a:p>
        </p:txBody>
      </p:sp>
      <p:sp>
        <p:nvSpPr>
          <p:cNvPr id="190" name="Line 127"/>
          <p:cNvSpPr>
            <a:spLocks noChangeShapeType="1"/>
          </p:cNvSpPr>
          <p:nvPr/>
        </p:nvSpPr>
        <p:spPr bwMode="auto">
          <a:xfrm flipH="1">
            <a:off x="2620286" y="2314700"/>
            <a:ext cx="368" cy="177381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191" name="Line 126"/>
          <p:cNvSpPr>
            <a:spLocks noChangeShapeType="1"/>
          </p:cNvSpPr>
          <p:nvPr/>
        </p:nvSpPr>
        <p:spPr bwMode="auto">
          <a:xfrm flipV="1">
            <a:off x="2620286" y="2492101"/>
            <a:ext cx="1246989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192" name="Line 126"/>
          <p:cNvSpPr>
            <a:spLocks noChangeShapeType="1"/>
          </p:cNvSpPr>
          <p:nvPr/>
        </p:nvSpPr>
        <p:spPr bwMode="auto">
          <a:xfrm flipV="1">
            <a:off x="1354994" y="1703245"/>
            <a:ext cx="113536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1354994" y="1703245"/>
            <a:ext cx="0" cy="50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" name="Line 126"/>
          <p:cNvSpPr>
            <a:spLocks noChangeShapeType="1"/>
          </p:cNvSpPr>
          <p:nvPr/>
        </p:nvSpPr>
        <p:spPr bwMode="auto">
          <a:xfrm flipV="1">
            <a:off x="1201080" y="2204539"/>
            <a:ext cx="14190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195" name="Line 126"/>
          <p:cNvSpPr>
            <a:spLocks noChangeShapeType="1"/>
          </p:cNvSpPr>
          <p:nvPr/>
        </p:nvSpPr>
        <p:spPr bwMode="auto">
          <a:xfrm flipV="1">
            <a:off x="1199101" y="1361364"/>
            <a:ext cx="1427170" cy="2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196" name="Oval 8"/>
          <p:cNvSpPr>
            <a:spLocks noChangeArrowheads="1"/>
          </p:cNvSpPr>
          <p:nvPr/>
        </p:nvSpPr>
        <p:spPr bwMode="auto">
          <a:xfrm rot="5400000">
            <a:off x="1981986" y="2927227"/>
            <a:ext cx="283157" cy="2839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fi-FI" sz="1800" dirty="0">
                <a:latin typeface="Arial" charset="0"/>
              </a:rPr>
              <a:t>M</a:t>
            </a:r>
          </a:p>
        </p:txBody>
      </p:sp>
      <p:cxnSp>
        <p:nvCxnSpPr>
          <p:cNvPr id="197" name="Straight Connector 196"/>
          <p:cNvCxnSpPr/>
          <p:nvPr/>
        </p:nvCxnSpPr>
        <p:spPr>
          <a:xfrm flipV="1">
            <a:off x="2266629" y="3094077"/>
            <a:ext cx="719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V="1">
            <a:off x="2263365" y="3036943"/>
            <a:ext cx="719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Up Arrow 198"/>
          <p:cNvSpPr/>
          <p:nvPr/>
        </p:nvSpPr>
        <p:spPr>
          <a:xfrm>
            <a:off x="659368" y="793578"/>
            <a:ext cx="137062" cy="2274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0" name="Rectangle 199"/>
          <p:cNvSpPr/>
          <p:nvPr/>
        </p:nvSpPr>
        <p:spPr>
          <a:xfrm>
            <a:off x="1250244" y="1344987"/>
            <a:ext cx="1319871" cy="3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1" name="Rectangle 200"/>
          <p:cNvSpPr/>
          <p:nvPr/>
        </p:nvSpPr>
        <p:spPr>
          <a:xfrm rot="5400000">
            <a:off x="2377938" y="1632730"/>
            <a:ext cx="496667" cy="3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2" name="Rectangle 201"/>
          <p:cNvSpPr/>
          <p:nvPr/>
        </p:nvSpPr>
        <p:spPr>
          <a:xfrm>
            <a:off x="1420667" y="1688368"/>
            <a:ext cx="993334" cy="3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3" name="Rectangle 202"/>
          <p:cNvSpPr/>
          <p:nvPr/>
        </p:nvSpPr>
        <p:spPr>
          <a:xfrm rot="5400000">
            <a:off x="1133691" y="1922696"/>
            <a:ext cx="432000" cy="3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4" name="Rectangle 203"/>
          <p:cNvSpPr/>
          <p:nvPr/>
        </p:nvSpPr>
        <p:spPr>
          <a:xfrm>
            <a:off x="2556548" y="2707292"/>
            <a:ext cx="780477" cy="3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5" name="Rectangle 204"/>
          <p:cNvSpPr/>
          <p:nvPr/>
        </p:nvSpPr>
        <p:spPr>
          <a:xfrm>
            <a:off x="2651551" y="2474327"/>
            <a:ext cx="1135239" cy="3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6" name="Rectangle 205"/>
          <p:cNvSpPr/>
          <p:nvPr/>
        </p:nvSpPr>
        <p:spPr>
          <a:xfrm rot="5400000">
            <a:off x="3618941" y="2754870"/>
            <a:ext cx="496667" cy="3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07" name="Group 206"/>
          <p:cNvGrpSpPr/>
          <p:nvPr/>
        </p:nvGrpSpPr>
        <p:grpSpPr>
          <a:xfrm>
            <a:off x="3720073" y="3147684"/>
            <a:ext cx="301026" cy="212857"/>
            <a:chOff x="3031416" y="5100594"/>
            <a:chExt cx="610942" cy="432000"/>
          </a:xfrm>
        </p:grpSpPr>
        <p:sp>
          <p:nvSpPr>
            <p:cNvPr id="208" name="Rectangle 207"/>
            <p:cNvSpPr/>
            <p:nvPr/>
          </p:nvSpPr>
          <p:spPr>
            <a:xfrm rot="2700000">
              <a:off x="3120887" y="5100594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3031416" y="5316594"/>
              <a:ext cx="610942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Rectangle 209"/>
          <p:cNvSpPr/>
          <p:nvPr/>
        </p:nvSpPr>
        <p:spPr>
          <a:xfrm rot="5400000">
            <a:off x="2228224" y="2607939"/>
            <a:ext cx="496667" cy="3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1" name="Rectangle 210"/>
          <p:cNvSpPr/>
          <p:nvPr/>
        </p:nvSpPr>
        <p:spPr>
          <a:xfrm>
            <a:off x="1221397" y="2190180"/>
            <a:ext cx="106429" cy="3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3" name="Right Arrow 212"/>
          <p:cNvSpPr/>
          <p:nvPr/>
        </p:nvSpPr>
        <p:spPr>
          <a:xfrm>
            <a:off x="2936259" y="2759142"/>
            <a:ext cx="290459" cy="1762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6" name="Oval 215"/>
          <p:cNvSpPr/>
          <p:nvPr/>
        </p:nvSpPr>
        <p:spPr>
          <a:xfrm>
            <a:off x="2092376" y="2480315"/>
            <a:ext cx="319286" cy="3192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7" name="Oval 216"/>
          <p:cNvSpPr/>
          <p:nvPr/>
        </p:nvSpPr>
        <p:spPr>
          <a:xfrm>
            <a:off x="1385829" y="1701457"/>
            <a:ext cx="319286" cy="3192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8" name="Straight Connector 217"/>
          <p:cNvCxnSpPr/>
          <p:nvPr/>
        </p:nvCxnSpPr>
        <p:spPr>
          <a:xfrm rot="-5400000" flipH="1">
            <a:off x="10958077" y="6217481"/>
            <a:ext cx="676406" cy="0"/>
          </a:xfrm>
          <a:prstGeom prst="line">
            <a:avLst/>
          </a:prstGeom>
          <a:ln>
            <a:solidFill>
              <a:srgbClr val="FF0000"/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11353800" y="6110434"/>
            <a:ext cx="77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Pump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5535105" y="119278"/>
            <a:ext cx="2880000" cy="1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Pipe 1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5532849" y="319678"/>
            <a:ext cx="2880000" cy="18936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PCV Control Edge PA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5548798" y="2240276"/>
            <a:ext cx="2880000" cy="1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Pipe 2</a:t>
            </a:r>
          </a:p>
        </p:txBody>
      </p:sp>
      <p:sp>
        <p:nvSpPr>
          <p:cNvPr id="223" name="Oval 222"/>
          <p:cNvSpPr/>
          <p:nvPr/>
        </p:nvSpPr>
        <p:spPr>
          <a:xfrm>
            <a:off x="1767165" y="910946"/>
            <a:ext cx="319286" cy="3192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4" name="Oval 223"/>
          <p:cNvSpPr/>
          <p:nvPr/>
        </p:nvSpPr>
        <p:spPr>
          <a:xfrm>
            <a:off x="3949012" y="2383808"/>
            <a:ext cx="319286" cy="3192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5" name="Rectangle 224"/>
          <p:cNvSpPr/>
          <p:nvPr/>
        </p:nvSpPr>
        <p:spPr>
          <a:xfrm>
            <a:off x="5550557" y="3579939"/>
            <a:ext cx="2880000" cy="1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Pipe 3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5548302" y="3780339"/>
            <a:ext cx="2880000" cy="18936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PCV Control Edge BT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5544374" y="5700939"/>
            <a:ext cx="2880000" cy="1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Pipe 4 + FILTER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5546392" y="3313150"/>
            <a:ext cx="2880000" cy="2433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Seal Friction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7240209" y="6175234"/>
            <a:ext cx="145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B chamber</a:t>
            </a:r>
          </a:p>
          <a:p>
            <a:r>
              <a:rPr lang="fi-FI" i="1" dirty="0"/>
              <a:t>q</a:t>
            </a:r>
            <a:r>
              <a:rPr lang="fi-FI" baseline="-25000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/>
              <p:cNvSpPr txBox="1"/>
              <p:nvPr/>
            </p:nvSpPr>
            <p:spPr>
              <a:xfrm>
                <a:off x="189871" y="4306129"/>
                <a:ext cx="4035198" cy="9035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8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fi-FI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fi-FI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i-FI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i-FI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i-FI" sz="2800" b="0" i="1" smtClean="0">
                              <a:latin typeface="Cambria Math" panose="02040503050406030204" pitchFamily="18" charset="0"/>
                            </a:rPr>
                            <m:t>𝑣𝑎𝑙𝑣𝑒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fi-FI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i-FI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i-FI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rad>
                    </m:oMath>
                  </m:oMathPara>
                </a14:m>
                <a:endParaRPr lang="fi-FI" sz="2800" dirty="0"/>
              </a:p>
            </p:txBody>
          </p:sp>
        </mc:Choice>
        <mc:Fallback xmlns="">
          <p:sp>
            <p:nvSpPr>
              <p:cNvPr id="231" name="TextBox 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71" y="4306129"/>
                <a:ext cx="4035198" cy="9035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2" name="TextBox 231"/>
          <p:cNvSpPr txBox="1"/>
          <p:nvPr/>
        </p:nvSpPr>
        <p:spPr>
          <a:xfrm>
            <a:off x="189871" y="299278"/>
            <a:ext cx="509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SYSTEM WITH CONSTANT PUMP + PRV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2843285" y="3592776"/>
            <a:ext cx="247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High pressure loss for correct piston velocity</a:t>
            </a:r>
            <a:endParaRPr lang="fi-FI" baseline="-25000" dirty="0"/>
          </a:p>
        </p:txBody>
      </p:sp>
      <p:cxnSp>
        <p:nvCxnSpPr>
          <p:cNvPr id="234" name="Straight Arrow Connector 233"/>
          <p:cNvCxnSpPr/>
          <p:nvPr/>
        </p:nvCxnSpPr>
        <p:spPr>
          <a:xfrm flipH="1">
            <a:off x="3568151" y="4217139"/>
            <a:ext cx="200446" cy="354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1545472" y="4024902"/>
            <a:ext cx="221693" cy="247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315745" y="3153056"/>
            <a:ext cx="1956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Small opening because high pressure drop</a:t>
            </a:r>
          </a:p>
        </p:txBody>
      </p:sp>
      <p:sp>
        <p:nvSpPr>
          <p:cNvPr id="240" name="Rectangle 239"/>
          <p:cNvSpPr/>
          <p:nvPr/>
        </p:nvSpPr>
        <p:spPr>
          <a:xfrm rot="16200000">
            <a:off x="566183" y="2490244"/>
            <a:ext cx="900000" cy="709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42" name="Straight Arrow Connector 241"/>
          <p:cNvCxnSpPr>
            <a:stCxn id="243" idx="1"/>
          </p:cNvCxnSpPr>
          <p:nvPr/>
        </p:nvCxnSpPr>
        <p:spPr>
          <a:xfrm flipH="1">
            <a:off x="1378976" y="1097067"/>
            <a:ext cx="1529626" cy="423636"/>
          </a:xfrm>
          <a:prstGeom prst="straightConnector1">
            <a:avLst/>
          </a:prstGeom>
          <a:ln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2908602" y="773901"/>
            <a:ext cx="1445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SYMMETRIC CYLINDER</a:t>
            </a:r>
          </a:p>
        </p:txBody>
      </p:sp>
      <p:cxnSp>
        <p:nvCxnSpPr>
          <p:cNvPr id="245" name="Straight Arrow Connector 244"/>
          <p:cNvCxnSpPr/>
          <p:nvPr/>
        </p:nvCxnSpPr>
        <p:spPr>
          <a:xfrm flipV="1">
            <a:off x="4802407" y="4138201"/>
            <a:ext cx="972228" cy="685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3534255" y="4993019"/>
            <a:ext cx="1974177" cy="132343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High power losses in PCV (PA and BT) because pressure has to be dropped from </a:t>
            </a:r>
            <a:r>
              <a:rPr lang="fi-FI" sz="1600" i="1" dirty="0">
                <a:solidFill>
                  <a:srgbClr val="FF0000"/>
                </a:solidFill>
              </a:rPr>
              <a:t>p</a:t>
            </a:r>
            <a:r>
              <a:rPr lang="fi-FI" sz="1600" baseline="-25000" dirty="0">
                <a:solidFill>
                  <a:srgbClr val="FF0000"/>
                </a:solidFill>
              </a:rPr>
              <a:t>P</a:t>
            </a:r>
            <a:r>
              <a:rPr lang="fi-FI" sz="1600" dirty="0">
                <a:solidFill>
                  <a:srgbClr val="FF0000"/>
                </a:solidFill>
              </a:rPr>
              <a:t> to </a:t>
            </a:r>
            <a:r>
              <a:rPr lang="fi-FI" sz="1600" i="1" dirty="0">
                <a:solidFill>
                  <a:srgbClr val="FF0000"/>
                </a:solidFill>
              </a:rPr>
              <a:t>p</a:t>
            </a:r>
            <a:r>
              <a:rPr lang="fi-FI" sz="1600" baseline="-25000" dirty="0">
                <a:solidFill>
                  <a:srgbClr val="FF0000"/>
                </a:solidFill>
              </a:rPr>
              <a:t>T</a:t>
            </a:r>
            <a:r>
              <a:rPr lang="fi-FI" sz="1400" baseline="-25000" dirty="0">
                <a:solidFill>
                  <a:srgbClr val="FF0000"/>
                </a:solidFill>
              </a:rPr>
              <a:t> </a:t>
            </a:r>
            <a:r>
              <a:rPr lang="fi-FI" sz="1400" dirty="0">
                <a:solidFill>
                  <a:srgbClr val="FF0000"/>
                </a:solidFill>
              </a:rPr>
              <a:t>in the system. 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3127476" y="1569061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PCV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120086" y="3317299"/>
            <a:ext cx="193669" cy="181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p</a:t>
            </a:r>
            <a:r>
              <a:rPr lang="fi-FI" baseline="-25000" dirty="0"/>
              <a:t>B</a:t>
            </a:r>
            <a:endParaRPr lang="fi-FI" dirty="0"/>
          </a:p>
        </p:txBody>
      </p:sp>
      <p:sp>
        <p:nvSpPr>
          <p:cNvPr id="214" name="TextBox 213"/>
          <p:cNvSpPr txBox="1"/>
          <p:nvPr/>
        </p:nvSpPr>
        <p:spPr>
          <a:xfrm>
            <a:off x="5071922" y="2199685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p</a:t>
            </a:r>
            <a:r>
              <a:rPr lang="fi-FI" baseline="-25000" dirty="0"/>
              <a:t>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48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5535105" y="2119528"/>
            <a:ext cx="5760000" cy="3759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                                           	WASTED IN PAV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5545044" y="3500800"/>
            <a:ext cx="2880000" cy="90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LIFTING POWER</a:t>
            </a:r>
          </a:p>
          <a:p>
            <a:pPr algn="ctr"/>
            <a:r>
              <a:rPr lang="fi-FI" i="1" dirty="0"/>
              <a:t>Fv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102502" y="6149395"/>
            <a:ext cx="14859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07083" y="592607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q</a:t>
            </a:r>
            <a:r>
              <a:rPr lang="fi-FI" baseline="-25000" dirty="0"/>
              <a:t>v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-5400000">
            <a:off x="4655490" y="1068468"/>
            <a:ext cx="14859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40837" y="67809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p</a:t>
            </a:r>
            <a:endParaRPr lang="fi-FI" baseline="-25000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60601" y="5461539"/>
            <a:ext cx="216000" cy="216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921880" y="5380672"/>
            <a:ext cx="31477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Used power</a:t>
            </a:r>
          </a:p>
          <a:p>
            <a:r>
              <a:rPr lang="fi-FI" dirty="0"/>
              <a:t>Wasted power in valves</a:t>
            </a:r>
          </a:p>
          <a:p>
            <a:r>
              <a:rPr lang="fi-FI" dirty="0"/>
              <a:t>Pump’s operating point</a:t>
            </a:r>
          </a:p>
          <a:p>
            <a:r>
              <a:rPr lang="fi-FI" dirty="0"/>
              <a:t>Maximum power, corner power</a:t>
            </a:r>
          </a:p>
          <a:p>
            <a:endParaRPr lang="fi-FI" dirty="0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660601" y="5742638"/>
            <a:ext cx="216000" cy="21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660601" y="6035407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Multiply 16"/>
          <p:cNvSpPr>
            <a:spLocks noChangeAspect="1"/>
          </p:cNvSpPr>
          <p:nvPr/>
        </p:nvSpPr>
        <p:spPr>
          <a:xfrm>
            <a:off x="552797" y="6201405"/>
            <a:ext cx="431608" cy="432000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Box 18"/>
          <p:cNvSpPr txBox="1"/>
          <p:nvPr/>
        </p:nvSpPr>
        <p:spPr>
          <a:xfrm>
            <a:off x="4069601" y="1985243"/>
            <a:ext cx="1084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Pump</a:t>
            </a:r>
          </a:p>
          <a:p>
            <a:r>
              <a:rPr lang="fi-FI" sz="1400" dirty="0"/>
              <a:t> </a:t>
            </a:r>
          </a:p>
          <a:p>
            <a:r>
              <a:rPr lang="fi-FI" sz="1400" dirty="0"/>
              <a:t> 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cxnSp>
        <p:nvCxnSpPr>
          <p:cNvPr id="20" name="Straight Connector 19"/>
          <p:cNvCxnSpPr/>
          <p:nvPr/>
        </p:nvCxnSpPr>
        <p:spPr>
          <a:xfrm rot="-5400000" flipH="1">
            <a:off x="8086841" y="6356350"/>
            <a:ext cx="67640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89359" y="6158975"/>
            <a:ext cx="145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 chamber</a:t>
            </a:r>
          </a:p>
          <a:p>
            <a:r>
              <a:rPr lang="fi-FI" i="1" dirty="0"/>
              <a:t>q</a:t>
            </a:r>
            <a:r>
              <a:rPr lang="fi-FI" baseline="-25000" dirty="0"/>
              <a:t>v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815678" y="2132504"/>
            <a:ext cx="676406" cy="0"/>
          </a:xfrm>
          <a:prstGeom prst="line">
            <a:avLst/>
          </a:prstGeom>
          <a:ln>
            <a:solidFill>
              <a:srgbClr val="FF0000"/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-5400000" flipH="1">
            <a:off x="10958077" y="6217481"/>
            <a:ext cx="676406" cy="0"/>
          </a:xfrm>
          <a:prstGeom prst="line">
            <a:avLst/>
          </a:prstGeom>
          <a:ln>
            <a:solidFill>
              <a:srgbClr val="FF0000"/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1353800" y="6110434"/>
            <a:ext cx="77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Pump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5548798" y="2331059"/>
            <a:ext cx="2880000" cy="936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PCV Control Edge PA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5548798" y="3300037"/>
            <a:ext cx="2880000" cy="1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Pipe 2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5542203" y="4561123"/>
            <a:ext cx="2880000" cy="1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Pipe 3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5548302" y="4751062"/>
            <a:ext cx="2880000" cy="936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PCV Control Edge BT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5544374" y="5700939"/>
            <a:ext cx="2880000" cy="1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Pipe 4 + FILTER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5537920" y="4373129"/>
            <a:ext cx="2880000" cy="1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Seal Friction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981576" y="6170557"/>
            <a:ext cx="145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B chamber</a:t>
            </a:r>
          </a:p>
          <a:p>
            <a:r>
              <a:rPr lang="fi-FI" i="1" dirty="0"/>
              <a:t>q</a:t>
            </a:r>
            <a:r>
              <a:rPr lang="fi-FI" baseline="-25000" dirty="0"/>
              <a:t>v</a:t>
            </a:r>
          </a:p>
        </p:txBody>
      </p:sp>
      <p:pic>
        <p:nvPicPr>
          <p:cNvPr id="132" name="pictur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6"/>
          <a:stretch/>
        </p:blipFill>
        <p:spPr>
          <a:xfrm>
            <a:off x="216624" y="693496"/>
            <a:ext cx="3135600" cy="3805200"/>
          </a:xfrm>
          <a:prstGeom prst="rect">
            <a:avLst/>
          </a:prstGeom>
        </p:spPr>
      </p:pic>
      <p:sp>
        <p:nvSpPr>
          <p:cNvPr id="133" name="Rectangle 132"/>
          <p:cNvSpPr/>
          <p:nvPr/>
        </p:nvSpPr>
        <p:spPr>
          <a:xfrm>
            <a:off x="5548797" y="136911"/>
            <a:ext cx="5760000" cy="576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4" name="TextBox 133"/>
          <p:cNvSpPr txBox="1"/>
          <p:nvPr/>
        </p:nvSpPr>
        <p:spPr>
          <a:xfrm>
            <a:off x="189871" y="299278"/>
            <a:ext cx="4856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SYSTEM WITH CONSTANT PUMP + 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189871" y="4276305"/>
                <a:ext cx="4035198" cy="9035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8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fi-FI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fi-FI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i-FI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i-FI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i-FI" sz="2800" b="0" i="1" smtClean="0">
                              <a:latin typeface="Cambria Math" panose="02040503050406030204" pitchFamily="18" charset="0"/>
                            </a:rPr>
                            <m:t>𝑣𝑎𝑙𝑣𝑒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fi-FI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i-FI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i-FI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rad>
                    </m:oMath>
                  </m:oMathPara>
                </a14:m>
                <a:endParaRPr lang="fi-FI" sz="28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71" y="4276305"/>
                <a:ext cx="4035198" cy="9035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Straight Arrow Connector 134"/>
          <p:cNvCxnSpPr/>
          <p:nvPr/>
        </p:nvCxnSpPr>
        <p:spPr>
          <a:xfrm rot="-5400000">
            <a:off x="4681919" y="2832010"/>
            <a:ext cx="12240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987018" y="2648097"/>
            <a:ext cx="124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LS pressure</a:t>
            </a:r>
            <a:endParaRPr lang="fi-FI" baseline="-25000" dirty="0"/>
          </a:p>
        </p:txBody>
      </p:sp>
      <p:cxnSp>
        <p:nvCxnSpPr>
          <p:cNvPr id="138" name="Straight Arrow Connector 137"/>
          <p:cNvCxnSpPr/>
          <p:nvPr/>
        </p:nvCxnSpPr>
        <p:spPr>
          <a:xfrm flipH="1">
            <a:off x="3929562" y="3016911"/>
            <a:ext cx="581257" cy="14817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7634154" y="943554"/>
            <a:ext cx="156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POWER SAVED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27336" y="2483832"/>
            <a:ext cx="54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PAV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 flipH="1">
            <a:off x="1767165" y="4003785"/>
            <a:ext cx="776697" cy="268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559926" y="3168568"/>
            <a:ext cx="1552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Large opening because smaller (LS) pressure drop</a:t>
            </a:r>
          </a:p>
        </p:txBody>
      </p:sp>
      <p:sp>
        <p:nvSpPr>
          <p:cNvPr id="6" name="Multiply 5"/>
          <p:cNvSpPr>
            <a:spLocks noChangeAspect="1"/>
          </p:cNvSpPr>
          <p:nvPr/>
        </p:nvSpPr>
        <p:spPr>
          <a:xfrm>
            <a:off x="11079301" y="-81260"/>
            <a:ext cx="431608" cy="432000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6" name="Rectangle 145"/>
          <p:cNvSpPr/>
          <p:nvPr/>
        </p:nvSpPr>
        <p:spPr>
          <a:xfrm rot="16200000">
            <a:off x="2478841" y="2067526"/>
            <a:ext cx="720000" cy="54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8" name="Straight Arrow Connector 147"/>
          <p:cNvCxnSpPr>
            <a:stCxn id="149" idx="1"/>
          </p:cNvCxnSpPr>
          <p:nvPr/>
        </p:nvCxnSpPr>
        <p:spPr>
          <a:xfrm flipH="1">
            <a:off x="2993367" y="1235248"/>
            <a:ext cx="452425" cy="426887"/>
          </a:xfrm>
          <a:prstGeom prst="straightConnector1">
            <a:avLst/>
          </a:prstGeom>
          <a:ln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445792" y="912082"/>
            <a:ext cx="1445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SYMMETRIC CYLINDER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5545044" y="2130827"/>
            <a:ext cx="2880000" cy="1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Pipe 1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1167591" y="2022827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2" name="Straight Arrow Connector 151"/>
          <p:cNvCxnSpPr/>
          <p:nvPr/>
        </p:nvCxnSpPr>
        <p:spPr>
          <a:xfrm flipV="1">
            <a:off x="4802407" y="4138201"/>
            <a:ext cx="972228" cy="685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3534255" y="4963202"/>
            <a:ext cx="1974177" cy="132343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Other power losses are the same as in PRV system, but PCV losses (PA and BT) are smaller</a:t>
            </a:r>
          </a:p>
        </p:txBody>
      </p:sp>
      <p:sp>
        <p:nvSpPr>
          <p:cNvPr id="156" name="Oval 155"/>
          <p:cNvSpPr>
            <a:spLocks noChangeAspect="1"/>
          </p:cNvSpPr>
          <p:nvPr/>
        </p:nvSpPr>
        <p:spPr>
          <a:xfrm>
            <a:off x="2155513" y="147025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7" name="Oval 156"/>
          <p:cNvSpPr>
            <a:spLocks noChangeAspect="1"/>
          </p:cNvSpPr>
          <p:nvPr/>
        </p:nvSpPr>
        <p:spPr>
          <a:xfrm>
            <a:off x="1749349" y="271300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8" name="Straight Arrow Connector 157"/>
          <p:cNvCxnSpPr/>
          <p:nvPr/>
        </p:nvCxnSpPr>
        <p:spPr>
          <a:xfrm flipV="1">
            <a:off x="1821349" y="1608010"/>
            <a:ext cx="415614" cy="1104995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1954511" y="2185619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ym typeface="Symbol" panose="05050102010706020507" pitchFamily="18" charset="2"/>
              </a:rPr>
              <a:t></a:t>
            </a:r>
            <a:r>
              <a:rPr lang="fi-FI" dirty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fi-FI" i="1" dirty="0">
                <a:solidFill>
                  <a:srgbClr val="FF0000"/>
                </a:solidFill>
                <a:sym typeface="Symbol" panose="05050102010706020507" pitchFamily="18" charset="2"/>
              </a:rPr>
              <a:t>p</a:t>
            </a:r>
            <a:r>
              <a:rPr lang="fi-FI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LS</a:t>
            </a:r>
            <a:endParaRPr lang="fi-FI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fi-FI" dirty="0">
                <a:solidFill>
                  <a:srgbClr val="FF0000"/>
                </a:solidFill>
                <a:sym typeface="Symbol" panose="05050102010706020507" pitchFamily="18" charset="2"/>
              </a:rPr>
              <a:t> 20 bar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26455" y="4342531"/>
            <a:ext cx="193669" cy="181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p</a:t>
            </a:r>
            <a:r>
              <a:rPr lang="fi-FI" baseline="-25000" dirty="0"/>
              <a:t>B</a:t>
            </a:r>
            <a:endParaRPr lang="fi-FI" dirty="0"/>
          </a:p>
        </p:txBody>
      </p:sp>
      <p:sp>
        <p:nvSpPr>
          <p:cNvPr id="51" name="TextBox 50"/>
          <p:cNvSpPr txBox="1"/>
          <p:nvPr/>
        </p:nvSpPr>
        <p:spPr>
          <a:xfrm>
            <a:off x="5078291" y="322491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p</a:t>
            </a:r>
            <a:r>
              <a:rPr lang="fi-FI" baseline="-25000" dirty="0"/>
              <a:t>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679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54200" y="2451100"/>
            <a:ext cx="2160000" cy="21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WASTED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17" name="Multiply 16"/>
          <p:cNvSpPr>
            <a:spLocks noChangeAspect="1"/>
          </p:cNvSpPr>
          <p:nvPr/>
        </p:nvSpPr>
        <p:spPr>
          <a:xfrm>
            <a:off x="3791899" y="2267032"/>
            <a:ext cx="431608" cy="432000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Power consumption - pressure and flow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95" y="1564592"/>
            <a:ext cx="115490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Fixed-displacement hydraulic pump with PRV 			Fixed-displacement hydraulic pump with LS system </a:t>
            </a:r>
          </a:p>
          <a:p>
            <a:endParaRPr lang="fi-FI" b="1" dirty="0"/>
          </a:p>
          <a:p>
            <a:r>
              <a:rPr lang="fi-FI" sz="1600" dirty="0"/>
              <a:t>				      Maximum pressure= pressure relief valve setting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4200" y="3531100"/>
            <a:ext cx="1080000" cy="108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USED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82800" y="4869146"/>
            <a:ext cx="14859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87381" y="464582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q</a:t>
            </a:r>
            <a:r>
              <a:rPr lang="fi-FI" baseline="-25000" dirty="0"/>
              <a:t>v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-5400000">
            <a:off x="825500" y="3708400"/>
            <a:ext cx="14859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90693" y="242063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p</a:t>
            </a:r>
            <a:endParaRPr lang="fi-FI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81367" y="6444476"/>
            <a:ext cx="7876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hlinkClick r:id="rId2"/>
              </a:rPr>
              <a:t>https://www.hydraulicspneumatics.com/200/TechZone/HydraulicPumpsM/Article/False/6401/TechZone-HydraulicPumpsM</a:t>
            </a:r>
            <a:r>
              <a:rPr lang="fi-FI" sz="1200" dirty="0"/>
              <a:t> </a:t>
            </a: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4263895" y="3427301"/>
            <a:ext cx="216000" cy="216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4525174" y="3346434"/>
            <a:ext cx="31477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Used power</a:t>
            </a:r>
          </a:p>
          <a:p>
            <a:r>
              <a:rPr lang="fi-FI" dirty="0"/>
              <a:t>Wasted power</a:t>
            </a:r>
          </a:p>
          <a:p>
            <a:r>
              <a:rPr lang="fi-FI" dirty="0"/>
              <a:t>Pump’s operating point</a:t>
            </a:r>
          </a:p>
          <a:p>
            <a:r>
              <a:rPr lang="fi-FI" dirty="0"/>
              <a:t>Maximum power, corner power</a:t>
            </a:r>
          </a:p>
          <a:p>
            <a:endParaRPr lang="fi-FI" dirty="0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4263895" y="3708400"/>
            <a:ext cx="216000" cy="21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263895" y="4001169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893674" y="2372674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Multiply 17"/>
          <p:cNvSpPr>
            <a:spLocks noChangeAspect="1"/>
          </p:cNvSpPr>
          <p:nvPr/>
        </p:nvSpPr>
        <p:spPr>
          <a:xfrm>
            <a:off x="4156091" y="4167167"/>
            <a:ext cx="431608" cy="432000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20"/>
          <p:cNvSpPr txBox="1"/>
          <p:nvPr/>
        </p:nvSpPr>
        <p:spPr>
          <a:xfrm>
            <a:off x="388696" y="2319301"/>
            <a:ext cx="1084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Pump</a:t>
            </a:r>
          </a:p>
          <a:p>
            <a:r>
              <a:rPr lang="fi-FI" sz="1400" dirty="0"/>
              <a:t> </a:t>
            </a:r>
          </a:p>
          <a:p>
            <a:r>
              <a:rPr lang="fi-FI" sz="1400" dirty="0"/>
              <a:t> 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cxnSp>
        <p:nvCxnSpPr>
          <p:cNvPr id="23" name="Straight Connector 22"/>
          <p:cNvCxnSpPr/>
          <p:nvPr/>
        </p:nvCxnSpPr>
        <p:spPr>
          <a:xfrm rot="-5400000" flipH="1">
            <a:off x="2610611" y="4949303"/>
            <a:ext cx="67640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18924" y="5292212"/>
            <a:ext cx="261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Load                    Pump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823914" y="3346433"/>
            <a:ext cx="2160000" cy="12646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                    </a:t>
            </a:r>
          </a:p>
          <a:p>
            <a:pPr algn="ctr"/>
            <a:r>
              <a:rPr lang="fi-FI" dirty="0"/>
              <a:t>                   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  </a:t>
            </a:r>
          </a:p>
          <a:p>
            <a:pPr algn="ctr"/>
            <a:r>
              <a:rPr lang="fi-FI" dirty="0"/>
              <a:t>                   WASTED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26" name="Rectangle 25"/>
          <p:cNvSpPr/>
          <p:nvPr/>
        </p:nvSpPr>
        <p:spPr>
          <a:xfrm>
            <a:off x="8823914" y="3346433"/>
            <a:ext cx="1080000" cy="12646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USED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052514" y="4869146"/>
            <a:ext cx="14859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-5400000">
            <a:off x="7795214" y="3708400"/>
            <a:ext cx="14859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spect="1"/>
          </p:cNvSpPr>
          <p:nvPr/>
        </p:nvSpPr>
        <p:spPr>
          <a:xfrm>
            <a:off x="10854005" y="3246225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xtBox 32"/>
          <p:cNvSpPr txBox="1"/>
          <p:nvPr/>
        </p:nvSpPr>
        <p:spPr>
          <a:xfrm>
            <a:off x="7245676" y="3070861"/>
            <a:ext cx="108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Pump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-5400000" flipH="1">
            <a:off x="9580325" y="4949303"/>
            <a:ext cx="67640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551892" y="5292212"/>
            <a:ext cx="232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Load             Pump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813476" y="2465714"/>
            <a:ext cx="216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Multiply 35"/>
          <p:cNvSpPr>
            <a:spLocks noChangeAspect="1"/>
          </p:cNvSpPr>
          <p:nvPr/>
        </p:nvSpPr>
        <p:spPr>
          <a:xfrm>
            <a:off x="10757027" y="2251177"/>
            <a:ext cx="431608" cy="432000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extBox 37"/>
          <p:cNvSpPr txBox="1"/>
          <p:nvPr/>
        </p:nvSpPr>
        <p:spPr>
          <a:xfrm>
            <a:off x="10644887" y="464582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q</a:t>
            </a:r>
            <a:r>
              <a:rPr lang="fi-FI" baseline="-25000" dirty="0"/>
              <a:t>v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48199" y="242063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p</a:t>
            </a:r>
            <a:endParaRPr lang="fi-FI" baseline="-25000" dirty="0"/>
          </a:p>
        </p:txBody>
      </p:sp>
      <p:cxnSp>
        <p:nvCxnSpPr>
          <p:cNvPr id="40" name="Straight Connector 39"/>
          <p:cNvCxnSpPr/>
          <p:nvPr/>
        </p:nvCxnSpPr>
        <p:spPr>
          <a:xfrm rot="-5400000" flipH="1">
            <a:off x="3675997" y="4937370"/>
            <a:ext cx="676406" cy="0"/>
          </a:xfrm>
          <a:prstGeom prst="line">
            <a:avLst/>
          </a:prstGeom>
          <a:ln>
            <a:solidFill>
              <a:srgbClr val="FF0000"/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134773" y="2466562"/>
            <a:ext cx="676406" cy="0"/>
          </a:xfrm>
          <a:prstGeom prst="line">
            <a:avLst/>
          </a:prstGeom>
          <a:ln>
            <a:solidFill>
              <a:srgbClr val="FF0000"/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8066785" y="3359807"/>
            <a:ext cx="676406" cy="0"/>
          </a:xfrm>
          <a:prstGeom prst="line">
            <a:avLst/>
          </a:prstGeom>
          <a:ln>
            <a:solidFill>
              <a:srgbClr val="FF0000"/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-5400000" flipH="1">
            <a:off x="10645711" y="4949303"/>
            <a:ext cx="676406" cy="0"/>
          </a:xfrm>
          <a:prstGeom prst="line">
            <a:avLst/>
          </a:prstGeom>
          <a:ln>
            <a:solidFill>
              <a:srgbClr val="FF0000"/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154460" y="2821454"/>
            <a:ext cx="313151" cy="65755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585035" y="2566915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ym typeface="Symbol" panose="05050102010706020507" pitchFamily="18" charset="2"/>
              </a:rPr>
              <a:t></a:t>
            </a:r>
            <a:r>
              <a:rPr lang="fi-FI" i="1" dirty="0">
                <a:sym typeface="Symbol" panose="05050102010706020507" pitchFamily="18" charset="2"/>
              </a:rPr>
              <a:t>p</a:t>
            </a:r>
            <a:r>
              <a:rPr lang="fi-FI" dirty="0">
                <a:sym typeface="Symbol" panose="05050102010706020507" pitchFamily="18" charset="2"/>
              </a:rPr>
              <a:t>= 20 bar (LS)</a:t>
            </a:r>
            <a:endParaRPr lang="fi-FI" dirty="0"/>
          </a:p>
        </p:txBody>
      </p:sp>
      <p:sp>
        <p:nvSpPr>
          <p:cNvPr id="49" name="TextBox 48"/>
          <p:cNvSpPr txBox="1"/>
          <p:nvPr/>
        </p:nvSpPr>
        <p:spPr>
          <a:xfrm>
            <a:off x="381367" y="5898376"/>
            <a:ext cx="885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USED POWER </a:t>
            </a:r>
            <a:r>
              <a:rPr lang="fi-FI" dirty="0"/>
              <a:t>includes power needed by the </a:t>
            </a:r>
            <a:r>
              <a:rPr lang="fi-FI" b="1" dirty="0"/>
              <a:t>load </a:t>
            </a:r>
            <a:r>
              <a:rPr lang="fi-FI" dirty="0"/>
              <a:t>but </a:t>
            </a:r>
            <a:r>
              <a:rPr lang="fi-FI" b="1" dirty="0"/>
              <a:t>also losses </a:t>
            </a:r>
            <a:r>
              <a:rPr lang="fi-FI" dirty="0"/>
              <a:t>in control valves, pipes etc. </a:t>
            </a:r>
          </a:p>
        </p:txBody>
      </p:sp>
    </p:spTree>
    <p:extLst>
      <p:ext uri="{BB962C8B-B14F-4D97-AF65-F5344CB8AC3E}">
        <p14:creationId xmlns:p14="http://schemas.microsoft.com/office/powerpoint/2010/main" val="118740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Test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6" y="1690688"/>
            <a:ext cx="4347802" cy="32020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49666" y="4892767"/>
            <a:ext cx="4392460" cy="145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07000"/>
              </a:lnSpc>
              <a:spcBef>
                <a:spcPts val="400"/>
              </a:spcBef>
              <a:spcAft>
                <a:spcPts val="1000"/>
              </a:spcAft>
              <a:tabLst>
                <a:tab pos="338455" algn="l"/>
              </a:tabLst>
            </a:pPr>
            <a:r>
              <a:rPr lang="en-US" dirty="0">
                <a:ea typeface="MS Mincho"/>
              </a:rPr>
              <a:t>Levelling cycle according to standard JCMAS H020:2007 when only boom and arm movements are taken into account</a:t>
            </a:r>
          </a:p>
          <a:p>
            <a:pPr marL="228600" indent="-228600" algn="just">
              <a:lnSpc>
                <a:spcPct val="107000"/>
              </a:lnSpc>
              <a:spcBef>
                <a:spcPts val="400"/>
              </a:spcBef>
              <a:spcAft>
                <a:spcPts val="1000"/>
              </a:spcAft>
              <a:tabLst>
                <a:tab pos="338455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Cylinder displacements</a:t>
            </a:r>
            <a:endParaRPr lang="fi-FI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410" y="1494208"/>
            <a:ext cx="4438443" cy="301641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830649" y="3191411"/>
            <a:ext cx="360000" cy="36083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9344631" y="2065855"/>
            <a:ext cx="360000" cy="36083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rgbClr val="FF0000"/>
                </a:solidFill>
              </a:rPr>
              <a:t>2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723315" y="2592323"/>
            <a:ext cx="360000" cy="36083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rgbClr val="FF0000"/>
                </a:solidFill>
              </a:rPr>
              <a:t>3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493" y="1581601"/>
            <a:ext cx="1163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/>
              <a:t>Boom</a:t>
            </a:r>
          </a:p>
          <a:p>
            <a:pPr marL="342900" indent="-342900">
              <a:buFont typeface="+mj-lt"/>
              <a:buAutoNum type="arabicPeriod"/>
            </a:pPr>
            <a:r>
              <a:rPr lang="fi-FI"/>
              <a:t>Arm </a:t>
            </a:r>
          </a:p>
          <a:p>
            <a:pPr marL="342900" indent="-342900">
              <a:buFont typeface="+mj-lt"/>
              <a:buAutoNum type="arabicPeriod"/>
            </a:pPr>
            <a:r>
              <a:rPr lang="fi-FI">
                <a:solidFill>
                  <a:schemeClr val="bg1">
                    <a:lumMod val="50000"/>
                  </a:schemeClr>
                </a:solidFill>
              </a:rPr>
              <a:t>Bucket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116863" y="3782858"/>
            <a:ext cx="1352811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29597" y="3920645"/>
            <a:ext cx="100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Levelling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6743" y="4467266"/>
            <a:ext cx="68893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</a:rPr>
              <a:t>Test procedure and duty cycle defined in the standard H 020:2007 of the Japan Construction Mechanization Association (JCMAS) [4], originally meant for testing the fuel consumption of hydraulic excavators, was applied. The measurements are conducted without external loading as defined in the standard. </a:t>
            </a:r>
          </a:p>
          <a:p>
            <a:r>
              <a:rPr lang="en-US" dirty="0"/>
              <a:t>Position feedback controllers were used to control the proportional valves via CAN bus. The CAN communication with the valves was implemented with Simulink. </a:t>
            </a:r>
            <a:endParaRPr lang="fi-FI" dirty="0"/>
          </a:p>
        </p:txBody>
      </p:sp>
      <p:sp>
        <p:nvSpPr>
          <p:cNvPr id="16" name="TextBox 15"/>
          <p:cNvSpPr txBox="1"/>
          <p:nvPr/>
        </p:nvSpPr>
        <p:spPr>
          <a:xfrm>
            <a:off x="4684755" y="584654"/>
            <a:ext cx="2606388" cy="2954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FF0000"/>
                </a:solidFill>
              </a:rPr>
              <a:t>Attention!</a:t>
            </a:r>
          </a:p>
          <a:p>
            <a:r>
              <a:rPr lang="fi-FI" dirty="0">
                <a:solidFill>
                  <a:srgbClr val="FF0000"/>
                </a:solidFill>
              </a:rPr>
              <a:t>The test cycle is basically ”</a:t>
            </a:r>
            <a:r>
              <a:rPr lang="fi-FI" i="1" dirty="0">
                <a:solidFill>
                  <a:srgbClr val="FF0000"/>
                </a:solidFill>
              </a:rPr>
              <a:t>zero net energy cycle</a:t>
            </a:r>
            <a:r>
              <a:rPr lang="fi-FI" dirty="0">
                <a:solidFill>
                  <a:srgbClr val="FF0000"/>
                </a:solidFill>
              </a:rPr>
              <a:t>”.</a:t>
            </a:r>
          </a:p>
          <a:p>
            <a:r>
              <a:rPr lang="fi-FI" dirty="0">
                <a:solidFill>
                  <a:srgbClr val="FF0000"/>
                </a:solidFill>
              </a:rPr>
              <a:t>The start and end points are the same and the load mass does not change. </a:t>
            </a:r>
          </a:p>
          <a:p>
            <a:r>
              <a:rPr lang="fi-FI" b="1" dirty="0">
                <a:solidFill>
                  <a:srgbClr val="FF0000"/>
                </a:solidFill>
              </a:rPr>
              <a:t>For an ideal system the energy consumption would be zero. </a:t>
            </a:r>
          </a:p>
        </p:txBody>
      </p:sp>
    </p:spTree>
    <p:extLst>
      <p:ext uri="{BB962C8B-B14F-4D97-AF65-F5344CB8AC3E}">
        <p14:creationId xmlns:p14="http://schemas.microsoft.com/office/powerpoint/2010/main" val="263399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Measurements – energy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" y="1828652"/>
            <a:ext cx="5412289" cy="36577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5886" y="5461348"/>
            <a:ext cx="4784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Measured and simulated energy consumption of sub-systems for levelling cycle</a:t>
            </a:r>
            <a:endParaRPr lang="fi-FI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2937" y="2217107"/>
            <a:ext cx="29546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Battery output</a:t>
            </a:r>
          </a:p>
          <a:p>
            <a:r>
              <a:rPr lang="fi-FI" sz="1600" dirty="0">
                <a:solidFill>
                  <a:srgbClr val="FF0000"/>
                </a:solidFill>
              </a:rPr>
              <a:t>Electronics + e-motor losses</a:t>
            </a:r>
            <a:r>
              <a:rPr lang="fi-FI" sz="1600" dirty="0"/>
              <a:t> 	</a:t>
            </a:r>
          </a:p>
          <a:p>
            <a:r>
              <a:rPr lang="fi-FI" sz="1600" dirty="0"/>
              <a:t>E-motor output</a:t>
            </a:r>
          </a:p>
          <a:p>
            <a:r>
              <a:rPr lang="fi-FI" sz="1600" dirty="0">
                <a:solidFill>
                  <a:srgbClr val="FF0000"/>
                </a:solidFill>
              </a:rPr>
              <a:t>Pump losses</a:t>
            </a:r>
            <a:r>
              <a:rPr lang="fi-FI" sz="1600" dirty="0"/>
              <a:t> 	</a:t>
            </a:r>
          </a:p>
          <a:p>
            <a:r>
              <a:rPr lang="fi-FI" sz="1600" dirty="0"/>
              <a:t>Pump output</a:t>
            </a:r>
          </a:p>
          <a:p>
            <a:endParaRPr lang="fi-FI" sz="1600" dirty="0">
              <a:solidFill>
                <a:srgbClr val="FF0000"/>
              </a:solidFill>
            </a:endParaRPr>
          </a:p>
          <a:p>
            <a:endParaRPr lang="fi-FI" sz="1600" dirty="0">
              <a:solidFill>
                <a:srgbClr val="FF0000"/>
              </a:solidFill>
            </a:endParaRPr>
          </a:p>
          <a:p>
            <a:endParaRPr lang="fi-FI" sz="1600" dirty="0">
              <a:solidFill>
                <a:srgbClr val="FF0000"/>
              </a:solidFill>
            </a:endParaRPr>
          </a:p>
          <a:p>
            <a:r>
              <a:rPr lang="fi-FI" sz="1600" dirty="0">
                <a:solidFill>
                  <a:srgbClr val="FF0000"/>
                </a:solidFill>
              </a:rPr>
              <a:t>Actuator system use + losses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27" y="1828800"/>
            <a:ext cx="4879382" cy="365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5022937" y="2480152"/>
            <a:ext cx="0" cy="3600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25025" y="2970754"/>
            <a:ext cx="0" cy="3600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22937" y="3426767"/>
            <a:ext cx="0" cy="164627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624176" y="5480485"/>
            <a:ext cx="4075134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>
              <a:lnSpc>
                <a:spcPct val="95000"/>
              </a:lnSpc>
              <a:spcAft>
                <a:spcPts val="600"/>
              </a:spcAft>
              <a:tabLst>
                <a:tab pos="182880" algn="l"/>
              </a:tabLst>
            </a:pPr>
            <a:r>
              <a:rPr lang="en-US" sz="2400" spc="-5" dirty="0">
                <a:ea typeface="MS Mincho"/>
              </a:rPr>
              <a:t>Measured relative energy use in different subsystems of the power transmission</a:t>
            </a:r>
          </a:p>
        </p:txBody>
      </p:sp>
    </p:spTree>
    <p:extLst>
      <p:ext uri="{BB962C8B-B14F-4D97-AF65-F5344CB8AC3E}">
        <p14:creationId xmlns:p14="http://schemas.microsoft.com/office/powerpoint/2010/main" val="3215970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Energy consumption – saving potential?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52" y="2001898"/>
            <a:ext cx="4894705" cy="36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29852" y="584732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Simulated relative energy use in the actuator system for levelling cycle</a:t>
            </a:r>
            <a:endParaRPr lang="fi-FI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308611"/>
            <a:ext cx="43650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   Friction     Hoses          PAV    Proportional </a:t>
            </a:r>
          </a:p>
          <a:p>
            <a:r>
              <a:rPr lang="fi-FI" dirty="0"/>
              <a:t>		                 control valves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88" y="2001898"/>
            <a:ext cx="4898592" cy="36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489978" y="5620233"/>
            <a:ext cx="4096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Measured and simulated flow rates of pumps and cylinders for levelling cycle</a:t>
            </a:r>
            <a:endParaRPr lang="fi-FI" sz="2400" dirty="0"/>
          </a:p>
        </p:txBody>
      </p:sp>
      <p:sp>
        <p:nvSpPr>
          <p:cNvPr id="10" name="Oval 9"/>
          <p:cNvSpPr/>
          <p:nvPr/>
        </p:nvSpPr>
        <p:spPr>
          <a:xfrm>
            <a:off x="2517732" y="1690688"/>
            <a:ext cx="2505205" cy="39832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772416" y="1690688"/>
            <a:ext cx="1553228" cy="4387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25852" y="1355373"/>
            <a:ext cx="5183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Wouldn’t it be good to get rid of (throttling) valves?</a:t>
            </a:r>
          </a:p>
          <a:p>
            <a:r>
              <a:rPr lang="fi-FI" dirty="0"/>
              <a:t>Wouldn’t it be good to diminsh pump flow rate here?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0121030" y="2001704"/>
            <a:ext cx="125260" cy="990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319365" y="2496828"/>
            <a:ext cx="1590806" cy="102298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836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Electric LS system?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82820B8-958E-4739-B48D-80A112B408DA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8" y="1614284"/>
            <a:ext cx="4898592" cy="36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38200" y="5243145"/>
            <a:ext cx="449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Flow rates of pumps and cylinders</a:t>
            </a:r>
            <a:endParaRPr lang="fi-FI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80991" y="2109214"/>
            <a:ext cx="0" cy="9902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93305" y="2109214"/>
            <a:ext cx="1590806" cy="102298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9"/>
          <p:cNvSpPr txBox="1"/>
          <p:nvPr/>
        </p:nvSpPr>
        <p:spPr>
          <a:xfrm>
            <a:off x="3011923" y="2208870"/>
            <a:ext cx="1459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Reduce e-motor speed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04770" y="1260341"/>
            <a:ext cx="6069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The losses in Pressure Adjustment Valve (PAV) </a:t>
            </a:r>
            <a:r>
              <a:rPr lang="fi-FI" sz="2000" dirty="0"/>
              <a:t>could be remarkably reduced if the pumps’ flow rate would  be equivalent to the actual flow rate need of the actuators.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i-FI" sz="2000" dirty="0"/>
              <a:t>The flow through PAV would diminish.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endParaRPr lang="fi-FI" sz="2000" dirty="0"/>
          </a:p>
          <a:p>
            <a:r>
              <a:rPr lang="fi-FI" sz="2000" dirty="0"/>
              <a:t>In the test system the electric motor (+ controller) is fast enough to adjust the rotational in about 1 second.</a:t>
            </a:r>
          </a:p>
          <a:p>
            <a:r>
              <a:rPr lang="fi-FI" sz="2000" b="1" dirty="0"/>
              <a:t>How to estimate the appropriate rotational speed?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We know the openings of Proportional Control Valves (PCV) -&gt; electric signals, CAN bus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We measure and know the pressure differences over the PCV:s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We can calculate the total flow rate in actuators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We can estimate the pump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23750" y="5329740"/>
                <a:ext cx="2933650" cy="1273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8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fi-FI" sz="2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i-FI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fi-FI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i-FI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fi-FI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i-FI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i-FI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i-FI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fi-FI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fi-FI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fi-FI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750" y="5329740"/>
                <a:ext cx="2933650" cy="12730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10183660" y="5661402"/>
            <a:ext cx="720000" cy="72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val 13"/>
          <p:cNvSpPr/>
          <p:nvPr/>
        </p:nvSpPr>
        <p:spPr>
          <a:xfrm>
            <a:off x="11062244" y="5376884"/>
            <a:ext cx="720000" cy="72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9087792" y="6344139"/>
            <a:ext cx="1724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Variables known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894" y="5894685"/>
            <a:ext cx="7609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Principle simulated (OK!), but not tested!</a:t>
            </a:r>
          </a:p>
          <a:p>
            <a:r>
              <a:rPr lang="fi-FI" sz="2400" dirty="0"/>
              <a:t>Approach similar to (normal) LS system with variable pump. </a:t>
            </a:r>
          </a:p>
        </p:txBody>
      </p:sp>
    </p:spTree>
    <p:extLst>
      <p:ext uri="{BB962C8B-B14F-4D97-AF65-F5344CB8AC3E}">
        <p14:creationId xmlns:p14="http://schemas.microsoft.com/office/powerpoint/2010/main" val="921247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Power consumption – electric LS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2820B8-958E-4739-B48D-80A112B408D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8695" y="1564592"/>
            <a:ext cx="109833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Fixed-displacement hydraulic pump with LS system 				…. with electric LS system </a:t>
            </a:r>
          </a:p>
          <a:p>
            <a:endParaRPr lang="fi-FI" b="1" dirty="0"/>
          </a:p>
          <a:p>
            <a:r>
              <a:rPr lang="fi-FI" sz="1600" dirty="0"/>
              <a:t>				      Maximum pressure= pressure relief valve setting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367" y="6444476"/>
            <a:ext cx="7876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hlinkClick r:id="rId2"/>
              </a:rPr>
              <a:t>https://www.hydraulicspneumatics.com/200/TechZone/HydraulicPumpsM/Article/False/6401/TechZone-HydraulicPumpsM</a:t>
            </a:r>
            <a:r>
              <a:rPr lang="fi-FI" sz="1200" dirty="0"/>
              <a:t> 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4263895" y="3427301"/>
            <a:ext cx="216000" cy="216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25174" y="3346434"/>
            <a:ext cx="31477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Used power</a:t>
            </a:r>
          </a:p>
          <a:p>
            <a:r>
              <a:rPr lang="fi-FI" dirty="0"/>
              <a:t>Wasted power</a:t>
            </a:r>
          </a:p>
          <a:p>
            <a:r>
              <a:rPr lang="fi-FI" dirty="0"/>
              <a:t>Pump’s operating point</a:t>
            </a:r>
          </a:p>
          <a:p>
            <a:r>
              <a:rPr lang="fi-FI" dirty="0"/>
              <a:t>Maximum power, corner power</a:t>
            </a:r>
          </a:p>
          <a:p>
            <a:endParaRPr lang="fi-FI" dirty="0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4263895" y="3708400"/>
            <a:ext cx="216000" cy="21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263895" y="4001169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Multiply 20"/>
          <p:cNvSpPr>
            <a:spLocks noChangeAspect="1"/>
          </p:cNvSpPr>
          <p:nvPr/>
        </p:nvSpPr>
        <p:spPr>
          <a:xfrm>
            <a:off x="4156091" y="4167167"/>
            <a:ext cx="431608" cy="432000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Box 24"/>
          <p:cNvSpPr txBox="1"/>
          <p:nvPr/>
        </p:nvSpPr>
        <p:spPr>
          <a:xfrm>
            <a:off x="2256828" y="4917384"/>
            <a:ext cx="261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Load                          Pump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823914" y="3346433"/>
            <a:ext cx="1213122" cy="12646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                    </a:t>
            </a:r>
          </a:p>
          <a:p>
            <a:pPr algn="ctr"/>
            <a:r>
              <a:rPr lang="fi-FI" dirty="0"/>
              <a:t>                   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  </a:t>
            </a:r>
          </a:p>
          <a:p>
            <a:pPr algn="ctr"/>
            <a:r>
              <a:rPr lang="fi-FI" dirty="0"/>
              <a:t>                   WASTED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27" name="Rectangle 26"/>
          <p:cNvSpPr/>
          <p:nvPr/>
        </p:nvSpPr>
        <p:spPr>
          <a:xfrm>
            <a:off x="8823914" y="3345643"/>
            <a:ext cx="1080000" cy="12654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USED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052514" y="4869146"/>
            <a:ext cx="14859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-5400000">
            <a:off x="7795214" y="3708400"/>
            <a:ext cx="14859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/>
        </p:nvSpPr>
        <p:spPr>
          <a:xfrm>
            <a:off x="9927081" y="3246225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Box 31"/>
          <p:cNvSpPr txBox="1"/>
          <p:nvPr/>
        </p:nvSpPr>
        <p:spPr>
          <a:xfrm>
            <a:off x="7245676" y="3070861"/>
            <a:ext cx="108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Pump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-5400000" flipH="1">
            <a:off x="9580325" y="4949303"/>
            <a:ext cx="67640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315560" y="4918174"/>
            <a:ext cx="232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Load     Pump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813476" y="2465714"/>
            <a:ext cx="216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Multiply 35"/>
          <p:cNvSpPr>
            <a:spLocks noChangeAspect="1"/>
          </p:cNvSpPr>
          <p:nvPr/>
        </p:nvSpPr>
        <p:spPr>
          <a:xfrm>
            <a:off x="10757027" y="2251177"/>
            <a:ext cx="431608" cy="432000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TextBox 36"/>
          <p:cNvSpPr txBox="1"/>
          <p:nvPr/>
        </p:nvSpPr>
        <p:spPr>
          <a:xfrm>
            <a:off x="10644887" y="464582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q</a:t>
            </a:r>
            <a:r>
              <a:rPr lang="fi-FI" baseline="-25000" dirty="0"/>
              <a:t>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48199" y="242063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p</a:t>
            </a:r>
            <a:endParaRPr lang="fi-FI" baseline="-25000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8066785" y="3359807"/>
            <a:ext cx="676406" cy="0"/>
          </a:xfrm>
          <a:prstGeom prst="line">
            <a:avLst/>
          </a:prstGeom>
          <a:ln>
            <a:solidFill>
              <a:srgbClr val="FF0000"/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-5400000" flipH="1">
            <a:off x="9706261" y="4949303"/>
            <a:ext cx="676406" cy="0"/>
          </a:xfrm>
          <a:prstGeom prst="line">
            <a:avLst/>
          </a:prstGeom>
          <a:ln>
            <a:solidFill>
              <a:srgbClr val="FF0000"/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154460" y="2821454"/>
            <a:ext cx="313151" cy="65755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585035" y="2566915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ym typeface="Symbol" panose="05050102010706020507" pitchFamily="18" charset="2"/>
              </a:rPr>
              <a:t></a:t>
            </a:r>
            <a:r>
              <a:rPr lang="fi-FI" i="1" dirty="0">
                <a:sym typeface="Symbol" panose="05050102010706020507" pitchFamily="18" charset="2"/>
              </a:rPr>
              <a:t>p</a:t>
            </a:r>
            <a:r>
              <a:rPr lang="fi-FI" dirty="0">
                <a:sym typeface="Symbol" panose="05050102010706020507" pitchFamily="18" charset="2"/>
              </a:rPr>
              <a:t>= 20 bar (LS)</a:t>
            </a:r>
            <a:endParaRPr lang="fi-FI" dirty="0"/>
          </a:p>
        </p:txBody>
      </p:sp>
      <p:sp>
        <p:nvSpPr>
          <p:cNvPr id="45" name="TextBox 44"/>
          <p:cNvSpPr txBox="1"/>
          <p:nvPr/>
        </p:nvSpPr>
        <p:spPr>
          <a:xfrm>
            <a:off x="381367" y="5898376"/>
            <a:ext cx="885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USED POWER </a:t>
            </a:r>
            <a:r>
              <a:rPr lang="fi-FI" dirty="0"/>
              <a:t>includes power needed by the </a:t>
            </a:r>
            <a:r>
              <a:rPr lang="fi-FI" b="1" dirty="0"/>
              <a:t>load </a:t>
            </a:r>
            <a:r>
              <a:rPr lang="fi-FI" dirty="0"/>
              <a:t>but </a:t>
            </a:r>
            <a:r>
              <a:rPr lang="fi-FI" b="1" dirty="0"/>
              <a:t>also losses </a:t>
            </a:r>
            <a:r>
              <a:rPr lang="fi-FI" dirty="0"/>
              <a:t>in control valves, pipes etc.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850390" y="3346433"/>
            <a:ext cx="2160000" cy="12646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                    </a:t>
            </a:r>
          </a:p>
          <a:p>
            <a:pPr algn="ctr"/>
            <a:r>
              <a:rPr lang="fi-FI" dirty="0"/>
              <a:t>                   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  </a:t>
            </a:r>
          </a:p>
          <a:p>
            <a:pPr algn="ctr"/>
            <a:r>
              <a:rPr lang="fi-FI" dirty="0"/>
              <a:t>                   WASTED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47" name="Rectangle 46"/>
          <p:cNvSpPr/>
          <p:nvPr/>
        </p:nvSpPr>
        <p:spPr>
          <a:xfrm>
            <a:off x="1850390" y="3345643"/>
            <a:ext cx="1080000" cy="12654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USED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078990" y="4869146"/>
            <a:ext cx="14859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-5400000">
            <a:off x="821690" y="3708400"/>
            <a:ext cx="14859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>
            <a:spLocks noChangeAspect="1"/>
          </p:cNvSpPr>
          <p:nvPr/>
        </p:nvSpPr>
        <p:spPr>
          <a:xfrm>
            <a:off x="3880481" y="3246225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TextBox 51"/>
          <p:cNvSpPr txBox="1"/>
          <p:nvPr/>
        </p:nvSpPr>
        <p:spPr>
          <a:xfrm>
            <a:off x="272152" y="3070861"/>
            <a:ext cx="108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Pump</a:t>
            </a:r>
          </a:p>
          <a:p>
            <a:endParaRPr lang="fi-FI" dirty="0"/>
          </a:p>
        </p:txBody>
      </p:sp>
      <p:cxnSp>
        <p:nvCxnSpPr>
          <p:cNvPr id="53" name="Straight Connector 52"/>
          <p:cNvCxnSpPr/>
          <p:nvPr/>
        </p:nvCxnSpPr>
        <p:spPr>
          <a:xfrm rot="-5400000" flipH="1">
            <a:off x="2606801" y="4949303"/>
            <a:ext cx="67640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839952" y="2465714"/>
            <a:ext cx="216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TextBox 55"/>
          <p:cNvSpPr txBox="1"/>
          <p:nvPr/>
        </p:nvSpPr>
        <p:spPr>
          <a:xfrm>
            <a:off x="3671363" y="464582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q</a:t>
            </a:r>
            <a:r>
              <a:rPr lang="fi-FI" baseline="-25000" dirty="0"/>
              <a:t>v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74675" y="242063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p</a:t>
            </a:r>
            <a:endParaRPr lang="fi-FI" baseline="-25000" dirty="0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1093261" y="3359807"/>
            <a:ext cx="676406" cy="0"/>
          </a:xfrm>
          <a:prstGeom prst="line">
            <a:avLst/>
          </a:prstGeom>
          <a:ln>
            <a:solidFill>
              <a:srgbClr val="FF0000"/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-5400000" flipH="1">
            <a:off x="3672187" y="4949303"/>
            <a:ext cx="676406" cy="0"/>
          </a:xfrm>
          <a:prstGeom prst="line">
            <a:avLst/>
          </a:prstGeom>
          <a:ln>
            <a:solidFill>
              <a:srgbClr val="FF0000"/>
            </a:solidFill>
            <a:head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180936" y="2821454"/>
            <a:ext cx="313151" cy="65755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-23212" y="2460020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ym typeface="Symbol" panose="05050102010706020507" pitchFamily="18" charset="2"/>
              </a:rPr>
              <a:t></a:t>
            </a:r>
            <a:r>
              <a:rPr lang="fi-FI" i="1" dirty="0">
                <a:sym typeface="Symbol" panose="05050102010706020507" pitchFamily="18" charset="2"/>
              </a:rPr>
              <a:t>p</a:t>
            </a:r>
            <a:r>
              <a:rPr lang="fi-FI" dirty="0">
                <a:sym typeface="Symbol" panose="05050102010706020507" pitchFamily="18" charset="2"/>
              </a:rPr>
              <a:t>= 20 bar (LS)</a:t>
            </a:r>
            <a:endParaRPr lang="fi-FI" dirty="0"/>
          </a:p>
        </p:txBody>
      </p:sp>
      <p:sp>
        <p:nvSpPr>
          <p:cNvPr id="64" name="TextBox 63"/>
          <p:cNvSpPr txBox="1"/>
          <p:nvPr/>
        </p:nvSpPr>
        <p:spPr>
          <a:xfrm>
            <a:off x="9933380" y="5271078"/>
            <a:ext cx="170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Some extra flow</a:t>
            </a:r>
          </a:p>
        </p:txBody>
      </p:sp>
      <p:sp>
        <p:nvSpPr>
          <p:cNvPr id="65" name="Multiply 64"/>
          <p:cNvSpPr>
            <a:spLocks noChangeAspect="1"/>
          </p:cNvSpPr>
          <p:nvPr/>
        </p:nvSpPr>
        <p:spPr>
          <a:xfrm>
            <a:off x="3783503" y="2265985"/>
            <a:ext cx="431608" cy="432000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2852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95" y="1825624"/>
            <a:ext cx="11761939" cy="5032375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Excavator’s energy consumption in leveling cycle was measured (and simulated)</a:t>
            </a:r>
          </a:p>
          <a:p>
            <a:r>
              <a:rPr lang="fi-FI" dirty="0"/>
              <a:t>Zero energy work cycle </a:t>
            </a:r>
            <a:r>
              <a:rPr lang="fi-FI" dirty="0">
                <a:sym typeface="Symbol" panose="05050102010706020507" pitchFamily="18" charset="2"/>
              </a:rPr>
              <a:t> theoretically the energy used for lifting of a load mass or just the boom could be recovered during lowering (potential energy recovery) </a:t>
            </a:r>
          </a:p>
          <a:p>
            <a:pPr lvl="1"/>
            <a:r>
              <a:rPr lang="fi-FI" dirty="0">
                <a:sym typeface="Symbol" panose="05050102010706020507" pitchFamily="18" charset="2"/>
              </a:rPr>
              <a:t>No energy recovery sub-system  kinetic and potential energy   into heat in thottles</a:t>
            </a:r>
          </a:p>
          <a:p>
            <a:pPr lvl="1"/>
            <a:r>
              <a:rPr lang="fi-FI" dirty="0">
                <a:sym typeface="Symbol" panose="05050102010706020507" pitchFamily="18" charset="2"/>
              </a:rPr>
              <a:t>All the energy from battery into heat in </a:t>
            </a:r>
          </a:p>
          <a:p>
            <a:pPr lvl="2"/>
            <a:r>
              <a:rPr lang="fi-FI" dirty="0">
                <a:sym typeface="Symbol" panose="05050102010706020507" pitchFamily="18" charset="2"/>
              </a:rPr>
              <a:t>Electric system (controller + e-motor)			19%</a:t>
            </a:r>
          </a:p>
          <a:p>
            <a:pPr lvl="2"/>
            <a:r>
              <a:rPr lang="fi-FI" dirty="0">
                <a:sym typeface="Symbol" panose="05050102010706020507" pitchFamily="18" charset="2"/>
              </a:rPr>
              <a:t>Pump							13%</a:t>
            </a:r>
          </a:p>
          <a:p>
            <a:pPr lvl="2"/>
            <a:r>
              <a:rPr lang="fi-FI" dirty="0">
                <a:sym typeface="Symbol" panose="05050102010706020507" pitchFamily="18" charset="2"/>
              </a:rPr>
              <a:t>Valves (PAV + Proportional Control Valves (PCV))		58%  [&lt;29% + &gt;29%]</a:t>
            </a:r>
          </a:p>
          <a:p>
            <a:pPr lvl="2"/>
            <a:r>
              <a:rPr lang="fi-FI" dirty="0">
                <a:sym typeface="Symbol" panose="05050102010706020507" pitchFamily="18" charset="2"/>
              </a:rPr>
              <a:t>Hoses/pipes/orifices and cylinder friction			10%</a:t>
            </a:r>
          </a:p>
          <a:p>
            <a:r>
              <a:rPr lang="fi-FI" dirty="0">
                <a:sym typeface="Symbol" panose="05050102010706020507" pitchFamily="18" charset="2"/>
              </a:rPr>
              <a:t>System with Pressure Adjustment Valve is better (energy efficiency) than constant pump + PRV</a:t>
            </a:r>
            <a:endParaRPr lang="fi-FI" dirty="0"/>
          </a:p>
          <a:p>
            <a:r>
              <a:rPr lang="fi-FI" dirty="0">
                <a:sym typeface="Symbol" panose="05050102010706020507" pitchFamily="18" charset="2"/>
              </a:rPr>
              <a:t>PAV losses could be dimished by estimating the flow rate and applying e-motor speed control  towards normal LS control with variable pump</a:t>
            </a:r>
          </a:p>
          <a:p>
            <a:r>
              <a:rPr lang="fi-FI" dirty="0">
                <a:sym typeface="Symbol" panose="05050102010706020507" pitchFamily="18" charset="2"/>
              </a:rPr>
              <a:t>Getting rid of PCV losses is hard with this system architecture (always at least 20 bar)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Structure of studies and Grade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61" y="1815685"/>
            <a:ext cx="4489394" cy="49057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IN BRIEF</a:t>
            </a:r>
          </a:p>
          <a:p>
            <a:r>
              <a:rPr lang="fi-FI" b="1" dirty="0"/>
              <a:t>Presentations and lectures</a:t>
            </a:r>
          </a:p>
          <a:p>
            <a:r>
              <a:rPr lang="fi-FI" b="1" dirty="0"/>
              <a:t>Simulation assignments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Tuning a hydraulic servo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Building hydraulic simulation models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/>
              <a:t>Load Sensing (LS) system 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/>
              <a:t>Direct Drive Hydraulic (DDH) system</a:t>
            </a:r>
          </a:p>
          <a:p>
            <a:pPr lvl="1"/>
            <a:r>
              <a:rPr lang="fi-FI" b="1" dirty="0"/>
              <a:t>Each student: </a:t>
            </a:r>
            <a:r>
              <a:rPr lang="fi-FI" dirty="0"/>
              <a:t>Individual Reports</a:t>
            </a:r>
          </a:p>
          <a:p>
            <a:r>
              <a:rPr lang="fi-FI" b="1" dirty="0"/>
              <a:t>Group assignment</a:t>
            </a:r>
          </a:p>
          <a:p>
            <a:pPr lvl="1"/>
            <a:r>
              <a:rPr lang="fi-FI" b="1" dirty="0">
                <a:solidFill>
                  <a:srgbClr val="FF0000"/>
                </a:solidFill>
              </a:rPr>
              <a:t>3</a:t>
            </a:r>
            <a:r>
              <a:rPr lang="fi-FI" b="1" dirty="0"/>
              <a:t> calculation assignments</a:t>
            </a:r>
          </a:p>
          <a:p>
            <a:pPr lvl="1"/>
            <a:r>
              <a:rPr lang="fi-FI" b="1" dirty="0"/>
              <a:t>group’s discussions with the teacher</a:t>
            </a:r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29155" y="4782482"/>
            <a:ext cx="7424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Common and organized Studies </a:t>
            </a:r>
            <a:r>
              <a:rPr lang="fi-FI" sz="2000" dirty="0"/>
              <a:t>(almost) </a:t>
            </a:r>
            <a:r>
              <a:rPr lang="fi-FI" sz="2000" b="1" dirty="0"/>
              <a:t>every Tuesday 16.15-18.00</a:t>
            </a:r>
          </a:p>
          <a:p>
            <a:r>
              <a:rPr lang="fi-FI" sz="2000" b="1" dirty="0"/>
              <a:t>Simulation (4) and servo simulation (2) exercises on 4 Wednesdays 16.00-18.00 </a:t>
            </a:r>
            <a:r>
              <a:rPr lang="fi-FI" sz="2000" dirty="0"/>
              <a:t>(see detailed schedule)</a:t>
            </a:r>
          </a:p>
          <a:p>
            <a:r>
              <a:rPr lang="fi-FI" sz="2000" b="1" dirty="0"/>
              <a:t>Student groups</a:t>
            </a:r>
            <a:r>
              <a:rPr lang="fi-FI" sz="2000" dirty="0"/>
              <a:t> arrange their own meetings and teamwork conventions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69974" y="1815684"/>
          <a:ext cx="7735887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3" imgW="4831009" imgH="1478359" progId="Excel.Sheet.12">
                  <p:embed/>
                </p:oleObj>
              </mc:Choice>
              <mc:Fallback>
                <p:oleObj name="Worksheet" r:id="rId3" imgW="4831009" imgH="1478359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9974" y="1815684"/>
                        <a:ext cx="7735887" cy="236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24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Introduction to Energy Efficient Fluid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The main theme of Fluid Power Systems course year 2020 is </a:t>
            </a:r>
          </a:p>
          <a:p>
            <a:pPr marL="0" indent="0" algn="ctr">
              <a:buNone/>
            </a:pPr>
            <a:r>
              <a:rPr lang="fi-FI" sz="3200" b="1" dirty="0"/>
              <a:t>Energy Efficient Fluid Power</a:t>
            </a:r>
          </a:p>
          <a:p>
            <a:pPr marL="0" indent="0">
              <a:buNone/>
            </a:pPr>
            <a:r>
              <a:rPr lang="fi-FI" dirty="0"/>
              <a:t> The </a:t>
            </a:r>
          </a:p>
          <a:p>
            <a:r>
              <a:rPr lang="fi-FI" dirty="0"/>
              <a:t>Presentations </a:t>
            </a:r>
          </a:p>
          <a:p>
            <a:r>
              <a:rPr lang="fi-FI" dirty="0"/>
              <a:t>Lectures</a:t>
            </a:r>
          </a:p>
          <a:p>
            <a:pPr marL="0" indent="0">
              <a:buNone/>
            </a:pPr>
            <a:r>
              <a:rPr lang="fi-FI" dirty="0"/>
              <a:t>given by our researchers support this main theme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Other relevant topics in modern and future Fluid Power also introduced.</a:t>
            </a:r>
          </a:p>
          <a:p>
            <a:pPr marL="0" indent="0">
              <a:buNone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4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6979" y="1579003"/>
            <a:ext cx="7448796" cy="14192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/>
              <a:t>Preliminary schedule </a:t>
            </a:r>
          </a:p>
          <a:p>
            <a:pPr marL="0" indent="0">
              <a:buNone/>
            </a:pPr>
            <a:r>
              <a:rPr lang="fi-FI" dirty="0"/>
              <a:t>(under construction)</a:t>
            </a:r>
          </a:p>
          <a:p>
            <a:pPr marL="0" indent="0">
              <a:buNone/>
            </a:pPr>
            <a:r>
              <a:rPr lang="fi-FI" dirty="0"/>
              <a:t>Tuesday sessions could be used also for simulations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99463" y="957256"/>
            <a:ext cx="2668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3 Calculation assignments</a:t>
            </a:r>
          </a:p>
          <a:p>
            <a:r>
              <a:rPr lang="fi-FI" b="1" dirty="0"/>
              <a:t>2 Simulation assignments </a:t>
            </a:r>
          </a:p>
          <a:p>
            <a:r>
              <a:rPr lang="fi-FI" b="1" dirty="0"/>
              <a:t>2 Servo simulations</a:t>
            </a:r>
          </a:p>
          <a:p>
            <a:r>
              <a:rPr lang="fi-FI" b="1" dirty="0"/>
              <a:t>Group meeting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DED60A-83B3-43FD-9382-6CF827D025D3}"/>
              </a:ext>
            </a:extLst>
          </p:cNvPr>
          <p:cNvCxnSpPr>
            <a:cxnSpLocks/>
          </p:cNvCxnSpPr>
          <p:nvPr/>
        </p:nvCxnSpPr>
        <p:spPr>
          <a:xfrm flipH="1">
            <a:off x="3994951" y="4475285"/>
            <a:ext cx="90676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AE86B09-3FC6-434E-A86E-6BB9FED42C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723" y="3111379"/>
          <a:ext cx="11490325" cy="311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Worksheet" r:id="rId3" imgW="11490784" imgH="3112825" progId="Excel.Sheet.12">
                  <p:embed/>
                </p:oleObj>
              </mc:Choice>
              <mc:Fallback>
                <p:oleObj name="Worksheet" r:id="rId3" imgW="11490784" imgH="3112825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AE86B09-3FC6-434E-A86E-6BB9FED42C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723" y="3111379"/>
                        <a:ext cx="11490325" cy="311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17DBAA-222B-47F6-935D-8F77918BC353}"/>
              </a:ext>
            </a:extLst>
          </p:cNvPr>
          <p:cNvCxnSpPr>
            <a:cxnSpLocks/>
          </p:cNvCxnSpPr>
          <p:nvPr/>
        </p:nvCxnSpPr>
        <p:spPr>
          <a:xfrm>
            <a:off x="3994951" y="2998290"/>
            <a:ext cx="0" cy="1270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82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Group assignments (group works)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01451"/>
          </a:xfrm>
        </p:spPr>
        <p:txBody>
          <a:bodyPr>
            <a:normAutofit/>
          </a:bodyPr>
          <a:lstStyle/>
          <a:p>
            <a:r>
              <a:rPr lang="fi-FI" dirty="0"/>
              <a:t>Wish is to … have groups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b="1" dirty="0">
                <a:solidFill>
                  <a:srgbClr val="FF0000"/>
                </a:solidFill>
              </a:rPr>
              <a:t>3</a:t>
            </a:r>
            <a:r>
              <a:rPr lang="fi-FI" dirty="0"/>
              <a:t> members</a:t>
            </a:r>
          </a:p>
          <a:p>
            <a:pPr marL="0" indent="0">
              <a:buNone/>
            </a:pPr>
            <a:r>
              <a:rPr lang="fi-FI" b="1" dirty="0"/>
              <a:t>Output</a:t>
            </a:r>
          </a:p>
          <a:p>
            <a:r>
              <a:rPr lang="fi-FI" dirty="0"/>
              <a:t>3 calculation assignments</a:t>
            </a:r>
          </a:p>
          <a:p>
            <a:r>
              <a:rPr lang="fi-FI" dirty="0"/>
              <a:t>1 group’s meeting with the teacher </a:t>
            </a:r>
            <a:r>
              <a:rPr lang="fi-FI" dirty="0">
                <a:sym typeface="Symbol" panose="05050102010706020507" pitchFamily="18" charset="2"/>
              </a:rPr>
              <a:t> plan</a:t>
            </a:r>
            <a:endParaRPr lang="fi-FI" dirty="0"/>
          </a:p>
          <a:p>
            <a:endParaRPr lang="fi-FI" dirty="0"/>
          </a:p>
          <a:p>
            <a:r>
              <a:rPr lang="fi-FI" dirty="0"/>
              <a:t>Build up your team until Tuesday 15.9.2020</a:t>
            </a:r>
          </a:p>
          <a:p>
            <a:r>
              <a:rPr lang="fi-FI" dirty="0"/>
              <a:t>Use MyCourses page Assignments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D6509C-4465-492B-B395-B7B7F4C02B73}"/>
              </a:ext>
            </a:extLst>
          </p:cNvPr>
          <p:cNvCxnSpPr/>
          <p:nvPr/>
        </p:nvCxnSpPr>
        <p:spPr>
          <a:xfrm>
            <a:off x="10191750" y="4895850"/>
            <a:ext cx="1162050" cy="3905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1C02EC-8E1D-4291-B856-586B7573265B}"/>
              </a:ext>
            </a:extLst>
          </p:cNvPr>
          <p:cNvCxnSpPr>
            <a:cxnSpLocks/>
          </p:cNvCxnSpPr>
          <p:nvPr/>
        </p:nvCxnSpPr>
        <p:spPr>
          <a:xfrm flipV="1">
            <a:off x="10315852" y="5048250"/>
            <a:ext cx="1037948" cy="2381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3F0C61-2E76-43F6-9F75-C01A37BC0712}"/>
              </a:ext>
            </a:extLst>
          </p:cNvPr>
          <p:cNvSpPr txBox="1"/>
          <p:nvPr/>
        </p:nvSpPr>
        <p:spPr>
          <a:xfrm>
            <a:off x="8851037" y="365125"/>
            <a:ext cx="144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18 students 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FA2E34-AC0C-4F63-B22D-D3F27BE7A409}"/>
              </a:ext>
            </a:extLst>
          </p:cNvPr>
          <p:cNvCxnSpPr/>
          <p:nvPr/>
        </p:nvCxnSpPr>
        <p:spPr>
          <a:xfrm flipH="1">
            <a:off x="5785338" y="971550"/>
            <a:ext cx="3886200" cy="854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8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Energy Balance of Electro-Hydraulic Powertrain in  Micro Excavator </a:t>
            </a:r>
            <a:br>
              <a:rPr lang="fi-FI"/>
            </a:b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56" y="2283399"/>
            <a:ext cx="4438443" cy="30164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42795" y="3980602"/>
            <a:ext cx="360000" cy="36083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156777" y="2855046"/>
            <a:ext cx="360000" cy="36083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rgbClr val="FF0000"/>
                </a:solidFill>
              </a:rPr>
              <a:t>2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35461" y="3381514"/>
            <a:ext cx="360000" cy="36083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rgbClr val="FF0000"/>
                </a:solidFill>
              </a:rPr>
              <a:t>3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35999" y="1412367"/>
            <a:ext cx="6096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>
                <a:ea typeface="MS Mincho"/>
              </a:rPr>
              <a:t>Experimental results ad some simulations as well 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>
                <a:ea typeface="MS Mincho"/>
              </a:rPr>
              <a:t>Electrified small sized excavator, a 1.1-tonne JCB Micro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>
                <a:ea typeface="MS Mincho"/>
              </a:rPr>
              <a:t>Equipped with conventional hydraulics. 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>
                <a:ea typeface="MS Mincho"/>
              </a:rPr>
              <a:t>The overall energy balance of the electro-hydraulic powertrain.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>
                <a:ea typeface="MS Mincho"/>
              </a:rPr>
              <a:t>The power losses in individual components. 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>
                <a:ea typeface="Times New Roman" panose="02020603050405020304" pitchFamily="18" charset="0"/>
              </a:rPr>
              <a:t>Measured energy balance of the electric motor powered system is compared with the simulation data obtained from a preliminary simulation model of the system. 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>
                <a:ea typeface="Times New Roman" panose="02020603050405020304" pitchFamily="18" charset="0"/>
              </a:rPr>
              <a:t>The results will be in future research utilized to discover and compare new alternatives for powertrain architectures.</a:t>
            </a:r>
            <a:endParaRPr lang="fi-FI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9639" y="2370792"/>
            <a:ext cx="1163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/>
              <a:t>Boom</a:t>
            </a:r>
          </a:p>
          <a:p>
            <a:pPr marL="342900" indent="-342900">
              <a:buFont typeface="+mj-lt"/>
              <a:buAutoNum type="arabicPeriod"/>
            </a:pPr>
            <a:r>
              <a:rPr lang="fi-FI"/>
              <a:t>Arm </a:t>
            </a:r>
          </a:p>
          <a:p>
            <a:pPr marL="342900" indent="-342900">
              <a:buFont typeface="+mj-lt"/>
              <a:buAutoNum type="arabicPeriod"/>
            </a:pPr>
            <a:r>
              <a:rPr lang="fi-FI">
                <a:solidFill>
                  <a:schemeClr val="bg1">
                    <a:lumMod val="50000"/>
                  </a:schemeClr>
                </a:solidFill>
              </a:rPr>
              <a:t>Bucket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7556" y="1690688"/>
            <a:ext cx="424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The actuators (cylinders) used in the tests.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854" y="5963874"/>
            <a:ext cx="5801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Based on:</a:t>
            </a:r>
          </a:p>
          <a:p>
            <a:r>
              <a:rPr lang="en-US" sz="1200" dirty="0"/>
              <a:t>Energy Balance of Electro-Hydraulic Powertrain in a Micro Excavator </a:t>
            </a:r>
            <a:endParaRPr lang="fi-FI" sz="1200" dirty="0"/>
          </a:p>
          <a:p>
            <a:r>
              <a:rPr lang="en-US" sz="1200" dirty="0"/>
              <a:t> </a:t>
            </a:r>
            <a:r>
              <a:rPr lang="fi-FI" sz="1200" dirty="0"/>
              <a:t>Otto Gottberg, Jyrki Kajaste, Tatiana Minav</a:t>
            </a:r>
            <a:r>
              <a:rPr lang="fi-FI" sz="1200" baseline="30000" dirty="0"/>
              <a:t>*</a:t>
            </a:r>
            <a:r>
              <a:rPr lang="fi-FI" sz="1200" dirty="0"/>
              <a:t>, Heikki Kauranne, Olof Calonius, Matti Pietola</a:t>
            </a:r>
          </a:p>
        </p:txBody>
      </p:sp>
    </p:spTree>
    <p:extLst>
      <p:ext uri="{BB962C8B-B14F-4D97-AF65-F5344CB8AC3E}">
        <p14:creationId xmlns:p14="http://schemas.microsoft.com/office/powerpoint/2010/main" val="166716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01648" cy="1325563"/>
          </a:xfrm>
        </p:spPr>
        <p:txBody>
          <a:bodyPr/>
          <a:lstStyle/>
          <a:p>
            <a:r>
              <a:rPr lang="fi-FI"/>
              <a:t>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71" y="157786"/>
            <a:ext cx="3329161" cy="639541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76088" y="365125"/>
            <a:ext cx="2648903" cy="1800226"/>
            <a:chOff x="1297556" y="2283398"/>
            <a:chExt cx="2648903" cy="18002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7556" y="2283399"/>
              <a:ext cx="2648903" cy="180022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190341" y="3482349"/>
              <a:ext cx="360000" cy="360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171845" y="2338066"/>
              <a:ext cx="360000" cy="360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>
                  <a:solidFill>
                    <a:srgbClr val="FF0000"/>
                  </a:solidFill>
                </a:rPr>
                <a:t>2</a:t>
              </a:r>
              <a:endParaRPr lang="fi-FI" dirty="0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80788" y="3619771"/>
              <a:ext cx="360000" cy="360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>
                  <a:solidFill>
                    <a:srgbClr val="FF0000"/>
                  </a:solidFill>
                </a:rPr>
                <a:t>3</a:t>
              </a:r>
              <a:endParaRPr lang="fi-FI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92711" y="2283398"/>
              <a:ext cx="10938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fi-FI" sz="1600"/>
                <a:t>Boom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fi-FI" sz="1600"/>
                <a:t>Arm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fi-FI" sz="1600">
                  <a:solidFill>
                    <a:schemeClr val="bg1">
                      <a:lumMod val="50000"/>
                    </a:schemeClr>
                  </a:solidFill>
                </a:rPr>
                <a:t>Bucket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810910"/>
              </p:ext>
            </p:extLst>
          </p:nvPr>
        </p:nvGraphicFramePr>
        <p:xfrm>
          <a:off x="9269319" y="2932644"/>
          <a:ext cx="2689860" cy="287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Number</a:t>
                      </a:r>
                      <a:endParaRPr lang="fi-FI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Description</a:t>
                      </a:r>
                      <a:endParaRPr lang="fi-FI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Details</a:t>
                      </a:r>
                      <a:endParaRPr lang="fi-FI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Battery pack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72V Lead-acid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Motor controller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Sevcon Gen4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Electric motor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 kW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Dual pump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Parker PGP511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Pressure relief valve (PRV)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Pressure adjustment valve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PRV LS-circuit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Proportional valve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Danfoss PVG-32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Current sensor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LEM DK 200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Torque and tachometer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Kistler 4502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Flow sensor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Kracht VC 0,4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Pressure sensor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Hydac HDA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Position sensor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Siko SGH10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3917" y="1744491"/>
            <a:ext cx="54229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Batteries (Lead-acid, 72 V) as energy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Inverter based motor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AC motor as prime mover (originally diesel powered)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Rotational speed can be adjusted/controlled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Hydraulic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Two gear pumps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Constant pump Load Sensing (LS) system</a:t>
            </a:r>
          </a:p>
        </p:txBody>
      </p:sp>
    </p:spTree>
    <p:extLst>
      <p:ext uri="{BB962C8B-B14F-4D97-AF65-F5344CB8AC3E}">
        <p14:creationId xmlns:p14="http://schemas.microsoft.com/office/powerpoint/2010/main" val="105995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48" y="2004822"/>
            <a:ext cx="1522135" cy="10776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157" y="4056632"/>
            <a:ext cx="1518322" cy="155505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01648" cy="1325563"/>
          </a:xfrm>
        </p:spPr>
        <p:txBody>
          <a:bodyPr/>
          <a:lstStyle/>
          <a:p>
            <a:r>
              <a:rPr lang="fi-FI"/>
              <a:t>Power measurements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82820B8-958E-4739-B48D-80A112B408DA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71" y="157786"/>
            <a:ext cx="3329161" cy="63954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376088" y="365125"/>
            <a:ext cx="2648903" cy="1800226"/>
            <a:chOff x="1297556" y="2283398"/>
            <a:chExt cx="2648903" cy="18002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7556" y="2283399"/>
              <a:ext cx="2648903" cy="1800225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2190341" y="3482349"/>
              <a:ext cx="360000" cy="360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171845" y="2338066"/>
              <a:ext cx="360000" cy="360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>
                  <a:solidFill>
                    <a:srgbClr val="FF0000"/>
                  </a:solidFill>
                </a:rPr>
                <a:t>2</a:t>
              </a:r>
              <a:endParaRPr lang="fi-FI" dirty="0">
                <a:solidFill>
                  <a:srgbClr val="FF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380788" y="3619771"/>
              <a:ext cx="360000" cy="360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>
                  <a:solidFill>
                    <a:srgbClr val="FF0000"/>
                  </a:solidFill>
                </a:rPr>
                <a:t>3</a:t>
              </a:r>
              <a:endParaRPr lang="fi-FI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92711" y="2283398"/>
              <a:ext cx="10938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fi-FI" sz="1600"/>
                <a:t>Boom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fi-FI" sz="1600"/>
                <a:t>Arm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fi-FI" sz="1600">
                  <a:solidFill>
                    <a:schemeClr val="bg1">
                      <a:lumMod val="50000"/>
                    </a:schemeClr>
                  </a:solidFill>
                </a:rPr>
                <a:t>Bucket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15299"/>
              </p:ext>
            </p:extLst>
          </p:nvPr>
        </p:nvGraphicFramePr>
        <p:xfrm>
          <a:off x="9269319" y="2932644"/>
          <a:ext cx="2689860" cy="287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Number</a:t>
                      </a:r>
                      <a:endParaRPr lang="fi-FI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Description</a:t>
                      </a:r>
                      <a:endParaRPr lang="fi-FI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Details</a:t>
                      </a:r>
                      <a:endParaRPr lang="fi-FI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Battery pack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72V Lead-acid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Motor controller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Sevcon Gen4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Electric motor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 kW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Dual pump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Parker PGP511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Pressure relief valve (PRV)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Pressure adjustment valve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PRV LS-circuit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Proportional valve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Danfoss PVG-32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Current sensor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LEM DK 200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Torque and tachometer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Kistler 4502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Flow sensor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Kracht VC 0,4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Pressure sensor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Hydac HDA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Position sensor</a:t>
                      </a:r>
                      <a:endParaRPr lang="fi-FI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Siko SGH10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701" y="1724395"/>
            <a:ext cx="572111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dirty="0"/>
              <a:t>Battery output power 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i="1" dirty="0"/>
              <a:t>U</a:t>
            </a:r>
            <a:r>
              <a:rPr lang="fi-FI" dirty="0"/>
              <a:t> and </a:t>
            </a:r>
            <a:r>
              <a:rPr lang="fi-FI" i="1" dirty="0"/>
              <a:t>I</a:t>
            </a:r>
            <a:endParaRPr lang="fi-FI" dirty="0"/>
          </a:p>
          <a:p>
            <a:pPr marL="800100" lvl="1" indent="-342900">
              <a:buFont typeface="+mj-lt"/>
              <a:buAutoNum type="arabicPeriod"/>
            </a:pPr>
            <a:r>
              <a:rPr lang="fi-FI" dirty="0"/>
              <a:t>Current clamps for </a:t>
            </a:r>
            <a:r>
              <a:rPr lang="fi-FI" i="1" dirty="0"/>
              <a:t>I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Power electronics output NOT measured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Electric motor output power – pump input power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/>
              <a:t>Shaft torque (</a:t>
            </a:r>
            <a:r>
              <a:rPr lang="fi-FI" i="1" dirty="0"/>
              <a:t>T</a:t>
            </a:r>
            <a:r>
              <a:rPr lang="fi-FI" dirty="0"/>
              <a:t>) and angular speed (</a:t>
            </a:r>
            <a:r>
              <a:rPr lang="fi-FI" i="1" dirty="0">
                <a:sym typeface="Symbol" panose="05050102010706020507" pitchFamily="18" charset="2"/>
              </a:rPr>
              <a:t></a:t>
            </a:r>
            <a:r>
              <a:rPr lang="fi-FI" dirty="0">
                <a:sym typeface="Symbol" panose="05050102010706020507" pitchFamily="18" charset="2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ym typeface="Symbol" panose="05050102010706020507" pitchFamily="18" charset="2"/>
              </a:rPr>
              <a:t>Pumps’ output power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>
                <a:sym typeface="Symbol" panose="05050102010706020507" pitchFamily="18" charset="2"/>
              </a:rPr>
              <a:t></a:t>
            </a:r>
            <a:r>
              <a:rPr lang="fi-FI" i="1" dirty="0">
                <a:sym typeface="Symbol" panose="05050102010706020507" pitchFamily="18" charset="2"/>
              </a:rPr>
              <a:t>p </a:t>
            </a:r>
            <a:r>
              <a:rPr lang="fi-FI" dirty="0">
                <a:sym typeface="Symbol" panose="05050102010706020507" pitchFamily="18" charset="2"/>
              </a:rPr>
              <a:t>and</a:t>
            </a:r>
            <a:r>
              <a:rPr lang="fi-FI" i="1" dirty="0">
                <a:sym typeface="Symbol" panose="05050102010706020507" pitchFamily="18" charset="2"/>
              </a:rPr>
              <a:t> q</a:t>
            </a:r>
            <a:r>
              <a:rPr lang="fi-FI" baseline="-25000" dirty="0">
                <a:sym typeface="Symbol" panose="05050102010706020507" pitchFamily="18" charset="2"/>
              </a:rPr>
              <a:t>v</a:t>
            </a:r>
            <a:r>
              <a:rPr lang="fi-FI" dirty="0">
                <a:sym typeface="Symbol" panose="05050102010706020507" pitchFamily="18" charset="2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ym typeface="Symbol" panose="05050102010706020507" pitchFamily="18" charset="2"/>
              </a:rPr>
              <a:t>Cylinder input power 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>
                <a:sym typeface="Symbol" panose="05050102010706020507" pitchFamily="18" charset="2"/>
              </a:rPr>
              <a:t>Inlet pressures (A and B chamber)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>
                <a:sym typeface="Symbol" panose="05050102010706020507" pitchFamily="18" charset="2"/>
              </a:rPr>
              <a:t>Cylinder position </a:t>
            </a:r>
          </a:p>
          <a:p>
            <a:pPr marL="1257300" lvl="2" indent="-342900">
              <a:buFont typeface="+mj-lt"/>
              <a:buAutoNum type="arabicPeriod"/>
            </a:pPr>
            <a:r>
              <a:rPr lang="fi-FI" dirty="0">
                <a:sym typeface="Symbol" panose="05050102010706020507" pitchFamily="18" charset="2"/>
              </a:rPr>
              <a:t>Filter signal and differentiate for speed</a:t>
            </a:r>
          </a:p>
          <a:p>
            <a:pPr marL="1257300" lvl="2" indent="-342900">
              <a:buFont typeface="+mj-lt"/>
              <a:buAutoNum type="arabicPeriod"/>
            </a:pPr>
            <a:r>
              <a:rPr lang="fi-FI" dirty="0">
                <a:sym typeface="Symbol" panose="05050102010706020507" pitchFamily="18" charset="2"/>
              </a:rPr>
              <a:t>Speed  input flow rate (estimate)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ym typeface="Symbol" panose="05050102010706020507" pitchFamily="18" charset="2"/>
              </a:rPr>
              <a:t>Proportional valves’ power losses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>
                <a:sym typeface="Symbol" panose="05050102010706020507" pitchFamily="18" charset="2"/>
              </a:rPr>
              <a:t></a:t>
            </a:r>
            <a:r>
              <a:rPr lang="fi-FI" i="1" dirty="0">
                <a:sym typeface="Symbol" panose="05050102010706020507" pitchFamily="18" charset="2"/>
              </a:rPr>
              <a:t>p </a:t>
            </a:r>
            <a:r>
              <a:rPr lang="fi-FI" dirty="0">
                <a:sym typeface="Symbol" panose="05050102010706020507" pitchFamily="18" charset="2"/>
              </a:rPr>
              <a:t>and</a:t>
            </a:r>
            <a:r>
              <a:rPr lang="fi-FI" i="1" dirty="0">
                <a:sym typeface="Symbol" panose="05050102010706020507" pitchFamily="18" charset="2"/>
              </a:rPr>
              <a:t> q</a:t>
            </a:r>
            <a:r>
              <a:rPr lang="fi-FI" baseline="-25000" dirty="0">
                <a:sym typeface="Symbol" panose="05050102010706020507" pitchFamily="18" charset="2"/>
              </a:rPr>
              <a:t>v</a:t>
            </a:r>
            <a:r>
              <a:rPr lang="fi-FI" dirty="0">
                <a:sym typeface="Symbol" panose="05050102010706020507" pitchFamily="18" charset="2"/>
              </a:rPr>
              <a:t> (flow rate estimate from cylinder speed)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ym typeface="Symbol" panose="05050102010706020507" pitchFamily="18" charset="2"/>
              </a:rPr>
              <a:t>LS system’s Pressure Adjustment Valve’s power loss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>
                <a:sym typeface="Symbol" panose="05050102010706020507" pitchFamily="18" charset="2"/>
              </a:rPr>
              <a:t>Estimate for flow rate (pump </a:t>
            </a:r>
            <a:r>
              <a:rPr lang="fi-FI" i="1" dirty="0">
                <a:sym typeface="Symbol" panose="05050102010706020507" pitchFamily="18" charset="2"/>
              </a:rPr>
              <a:t>q</a:t>
            </a:r>
            <a:r>
              <a:rPr lang="fi-FI" baseline="-25000" dirty="0">
                <a:sym typeface="Symbol" panose="05050102010706020507" pitchFamily="18" charset="2"/>
              </a:rPr>
              <a:t>v</a:t>
            </a:r>
            <a:r>
              <a:rPr lang="fi-FI" dirty="0">
                <a:sym typeface="Symbol" panose="05050102010706020507" pitchFamily="18" charset="2"/>
              </a:rPr>
              <a:t> – actuator </a:t>
            </a:r>
            <a:r>
              <a:rPr lang="fi-FI" i="1" dirty="0">
                <a:sym typeface="Symbol" panose="05050102010706020507" pitchFamily="18" charset="2"/>
              </a:rPr>
              <a:t>q</a:t>
            </a:r>
            <a:r>
              <a:rPr lang="fi-FI" baseline="-25000" dirty="0">
                <a:sym typeface="Symbol" panose="05050102010706020507" pitchFamily="18" charset="2"/>
              </a:rPr>
              <a:t>v</a:t>
            </a:r>
            <a:r>
              <a:rPr lang="fi-FI" dirty="0">
                <a:sym typeface="Symbol" panose="05050102010706020507" pitchFamily="18" charset="2"/>
              </a:rPr>
              <a:t>:s)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>
                <a:sym typeface="Symbol" panose="05050102010706020507" pitchFamily="18" charset="2"/>
              </a:rPr>
              <a:t>Pump pressure </a:t>
            </a:r>
          </a:p>
          <a:p>
            <a:pPr marL="342900" indent="-342900">
              <a:buFont typeface="+mj-lt"/>
              <a:buAutoNum type="arabicPeriod"/>
            </a:pPr>
            <a:endParaRPr lang="fi-FI" dirty="0">
              <a:sym typeface="Symbol" panose="05050102010706020507" pitchFamily="18" charset="2"/>
            </a:endParaRPr>
          </a:p>
          <a:p>
            <a:pPr marL="800100" lvl="1" indent="-342900">
              <a:buFont typeface="+mj-lt"/>
              <a:buAutoNum type="arabicPeriod"/>
            </a:pPr>
            <a:endParaRPr lang="fi-FI" dirty="0"/>
          </a:p>
        </p:txBody>
      </p:sp>
      <p:sp>
        <p:nvSpPr>
          <p:cNvPr id="16" name="Oval 15"/>
          <p:cNvSpPr/>
          <p:nvPr/>
        </p:nvSpPr>
        <p:spPr>
          <a:xfrm>
            <a:off x="5786876" y="5887585"/>
            <a:ext cx="360000" cy="360831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1568" y="4030752"/>
            <a:ext cx="12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Gear type flow meter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55950" y="1395910"/>
            <a:ext cx="12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Current clamps</a:t>
            </a:r>
          </a:p>
        </p:txBody>
      </p:sp>
      <p:sp>
        <p:nvSpPr>
          <p:cNvPr id="21" name="Oval 20"/>
          <p:cNvSpPr/>
          <p:nvPr/>
        </p:nvSpPr>
        <p:spPr>
          <a:xfrm>
            <a:off x="6696293" y="5447093"/>
            <a:ext cx="360000" cy="360831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rgbClr val="FF0000"/>
                </a:solidFill>
              </a:rPr>
              <a:t>2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36615" y="5447093"/>
            <a:ext cx="360000" cy="360831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rgbClr val="FF0000"/>
                </a:solidFill>
              </a:rPr>
              <a:t>3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83208" y="5086262"/>
            <a:ext cx="360000" cy="360831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rgbClr val="FF0000"/>
                </a:solidFill>
              </a:rPr>
              <a:t>4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005425" y="3390730"/>
            <a:ext cx="360000" cy="360831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rgbClr val="FF0000"/>
                </a:solidFill>
              </a:rPr>
              <a:t>5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025998" y="1877975"/>
            <a:ext cx="360000" cy="360831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rgbClr val="FF0000"/>
                </a:solidFill>
              </a:rPr>
              <a:t>5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005425" y="617329"/>
            <a:ext cx="360000" cy="360831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rgbClr val="FF0000"/>
                </a:solidFill>
              </a:rPr>
              <a:t>5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004868" y="3903891"/>
            <a:ext cx="360000" cy="360831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rgbClr val="FF0000"/>
                </a:solidFill>
              </a:rPr>
              <a:t>6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4868" y="2530871"/>
            <a:ext cx="360000" cy="360831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rgbClr val="FF0000"/>
                </a:solidFill>
              </a:rPr>
              <a:t>6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979970" y="1338266"/>
            <a:ext cx="360000" cy="360831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rgbClr val="FF0000"/>
                </a:solidFill>
              </a:rPr>
              <a:t>6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43388" y="4521401"/>
            <a:ext cx="360000" cy="360831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rgbClr val="FF0000"/>
                </a:solidFill>
              </a:rPr>
              <a:t>7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83163" y="3790380"/>
            <a:ext cx="29434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600" dirty="0">
                <a:hlinkClick r:id="rId6"/>
              </a:rPr>
              <a:t>http://kracht.eu/en/product-portfolio/flow-measurement/zahnrad-durchflussmesser1/</a:t>
            </a:r>
            <a:r>
              <a:rPr lang="fi-FI" sz="600" dirty="0"/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85917" y="3293737"/>
            <a:ext cx="272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Wire-actuated encoder for displacement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69"/>
          <a:stretch/>
        </p:blipFill>
        <p:spPr>
          <a:xfrm>
            <a:off x="4063307" y="1269762"/>
            <a:ext cx="1333500" cy="841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4162" y="2002665"/>
            <a:ext cx="421782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600" dirty="0">
                <a:hlinkClick r:id="rId8"/>
              </a:rPr>
              <a:t>https://www.siko-global.com/en-de/products/linearline-wire-actuated-encoders/position-sensors-for-hydraulic-cylinders/sgh10</a:t>
            </a:r>
            <a:r>
              <a:rPr lang="fi-FI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354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Constant pump LS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20B8-958E-4739-B48D-80A112B408DA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6"/>
          <a:stretch/>
        </p:blipFill>
        <p:spPr>
          <a:xfrm>
            <a:off x="2115700" y="1785318"/>
            <a:ext cx="4179570" cy="5072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33622" y="248005"/>
                <a:ext cx="5347949" cy="658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Pressure adjustment valve (PAV)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PAV (6) senses through shuttle valves the highest prevailing load pressure of the actuators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Adjusts the system pressure to a level that is approximately 20 bar higher than the highest load pressure.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PAV also directs back to tank the portion of the fixed pump flow that is not needed in the actuators.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pressure relief valves (5, 7) fulfill a safety function preventing the pressure from rising to a dangerous level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b="1" dirty="0"/>
                  <a:t>The benefits?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pressure difference over the proportional control valve is always the same </a:t>
                </a:r>
                <a:r>
                  <a:rPr lang="en-US" dirty="0">
                    <a:sym typeface="Symbol" panose="05050102010706020507" pitchFamily="18" charset="2"/>
                  </a:rPr>
                  <a:t></a:t>
                </a:r>
                <a:r>
                  <a:rPr lang="en-US" i="1" dirty="0">
                    <a:sym typeface="Symbol" panose="05050102010706020507" pitchFamily="18" charset="2"/>
                  </a:rPr>
                  <a:t>p</a:t>
                </a:r>
                <a:r>
                  <a:rPr lang="en-US" dirty="0">
                    <a:sym typeface="Symbol" panose="05050102010706020507" pitchFamily="18" charset="2"/>
                  </a:rPr>
                  <a:t>= </a:t>
                </a:r>
                <a:r>
                  <a:rPr lang="en-US" dirty="0"/>
                  <a:t>20 bars</a:t>
                </a:r>
                <a:r>
                  <a:rPr lang="en-US" b="1" dirty="0"/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i-FI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fi-FI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i-FI">
                            <a:latin typeface="Cambria Math" panose="02040503050406030204" pitchFamily="18" charset="0"/>
                          </a:rPr>
                          <m:t>valve</m:t>
                        </m:r>
                      </m:sub>
                    </m:sSub>
                    <m:f>
                      <m:fPr>
                        <m:ctrlPr>
                          <a:rPr lang="fi-F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i="1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fi-FI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ad>
                      <m:radPr>
                        <m:degHide m:val="on"/>
                        <m:ctrlPr>
                          <a:rPr lang="fi-FI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i-FI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fi-FI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rad>
                  </m:oMath>
                </a14:m>
                <a:r>
                  <a:rPr lang="fi-FI" dirty="0"/>
                  <a:t>	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/>
                  <a:t>Operator will always get </a:t>
                </a:r>
                <a:r>
                  <a:rPr lang="fi-FI" b="1" dirty="0"/>
                  <a:t>the same flow rate </a:t>
                </a:r>
                <a:r>
                  <a:rPr lang="fi-FI" dirty="0"/>
                  <a:t>and </a:t>
                </a:r>
                <a:r>
                  <a:rPr lang="fi-FI" b="1" dirty="0"/>
                  <a:t>actuator speed </a:t>
                </a:r>
                <a:r>
                  <a:rPr lang="fi-FI" dirty="0"/>
                  <a:t>with the same valve opening command (</a:t>
                </a:r>
                <a:r>
                  <a:rPr lang="fi-FI" i="1" dirty="0"/>
                  <a:t>U</a:t>
                </a:r>
                <a:r>
                  <a:rPr lang="fi-FI" dirty="0"/>
                  <a:t>) </a:t>
                </a:r>
                <a:r>
                  <a:rPr lang="fi-FI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fi-FI" dirty="0">
                    <a:sym typeface="Symbol" panose="05050102010706020507" pitchFamily="18" charset="2"/>
                  </a:rPr>
                  <a:t> </a:t>
                </a:r>
                <a:r>
                  <a:rPr lang="fi-FI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linearity and controllability!</a:t>
                </a:r>
                <a:endParaRPr lang="fi-FI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/>
                  <a:t>The pump flow is always constant (some of the flow unnecessary), but the pump pressure  correponds quite well to the actual need in the actuator </a:t>
                </a:r>
                <a:r>
                  <a:rPr lang="fi-FI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fi-FI" dirty="0">
                    <a:sym typeface="Symbol" panose="05050102010706020507" pitchFamily="18" charset="2"/>
                  </a:rPr>
                  <a:t> </a:t>
                </a:r>
                <a:r>
                  <a:rPr lang="fi-FI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energy efficiency!</a:t>
                </a:r>
                <a:r>
                  <a:rPr lang="fi-FI" dirty="0"/>
                  <a:t>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622" y="248005"/>
                <a:ext cx="5347949" cy="6585136"/>
              </a:xfrm>
              <a:prstGeom prst="rect">
                <a:avLst/>
              </a:prstGeom>
              <a:blipFill rotWithShape="0">
                <a:blip r:embed="rId3"/>
                <a:stretch>
                  <a:fillRect l="-1026" t="-556" r="-1596" b="-46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0461" y="1285379"/>
            <a:ext cx="373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Maximum pressure of other actuators</a:t>
            </a:r>
          </a:p>
        </p:txBody>
      </p:sp>
      <p:sp>
        <p:nvSpPr>
          <p:cNvPr id="10" name="Oval 9"/>
          <p:cNvSpPr/>
          <p:nvPr/>
        </p:nvSpPr>
        <p:spPr>
          <a:xfrm>
            <a:off x="2728686" y="1655105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116115" y="1693508"/>
            <a:ext cx="21947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Shuttle valve </a:t>
            </a:r>
          </a:p>
          <a:p>
            <a:r>
              <a:rPr lang="fi-FI"/>
              <a:t>senses the highest actuator pressure and sends the information to PAV,</a:t>
            </a:r>
          </a:p>
          <a:p>
            <a:r>
              <a:rPr lang="fi-FI"/>
              <a:t>which opens to keep the pump pressure about 20 bars higher than the highest (active) actuator pressure. </a:t>
            </a:r>
          </a:p>
          <a:p>
            <a:r>
              <a:rPr lang="fi-FI"/>
              <a:t>(Passive actuators = a) closed valve or b) negative load, lowering of load)</a:t>
            </a:r>
          </a:p>
          <a:p>
            <a:r>
              <a:rPr lang="en-US" sz="1200"/>
              <a:t>Only when the spool is moved from its center position and furthermore only from the port directing the flow to the actuator, which is to be moved.</a:t>
            </a:r>
            <a:endParaRPr lang="fi-FI" sz="120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98600" y="1905000"/>
            <a:ext cx="1162503" cy="62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15700" y="3048000"/>
            <a:ext cx="1455135" cy="1021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60506" y="4050915"/>
            <a:ext cx="0" cy="58912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33074" y="4615424"/>
            <a:ext cx="86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20 bars</a:t>
            </a:r>
          </a:p>
        </p:txBody>
      </p:sp>
      <p:sp>
        <p:nvSpPr>
          <p:cNvPr id="24" name="Up Arrow 23"/>
          <p:cNvSpPr/>
          <p:nvPr/>
        </p:nvSpPr>
        <p:spPr>
          <a:xfrm>
            <a:off x="4630058" y="4905829"/>
            <a:ext cx="275771" cy="3918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Box 24"/>
          <p:cNvSpPr txBox="1"/>
          <p:nvPr/>
        </p:nvSpPr>
        <p:spPr>
          <a:xfrm>
            <a:off x="4959885" y="4920344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/>
              <a:t>q</a:t>
            </a:r>
            <a:r>
              <a:rPr lang="fi-FI" baseline="-25000"/>
              <a:t>v</a:t>
            </a:r>
            <a:r>
              <a:rPr lang="fi-FI"/>
              <a:t> pump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90847" y="3868703"/>
            <a:ext cx="130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/>
              <a:t>q</a:t>
            </a:r>
            <a:r>
              <a:rPr lang="fi-FI" baseline="-25000"/>
              <a:t>v</a:t>
            </a:r>
            <a:r>
              <a:rPr lang="fi-FI"/>
              <a:t> actuators</a:t>
            </a:r>
          </a:p>
        </p:txBody>
      </p:sp>
      <p:sp>
        <p:nvSpPr>
          <p:cNvPr id="27" name="Up Arrow 26"/>
          <p:cNvSpPr/>
          <p:nvPr/>
        </p:nvSpPr>
        <p:spPr>
          <a:xfrm>
            <a:off x="4604492" y="3824447"/>
            <a:ext cx="275771" cy="3918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Up Arrow 27"/>
          <p:cNvSpPr/>
          <p:nvPr/>
        </p:nvSpPr>
        <p:spPr>
          <a:xfrm rot="-5400000">
            <a:off x="2880461" y="4142981"/>
            <a:ext cx="275771" cy="3918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/>
          <p:cNvSpPr txBox="1"/>
          <p:nvPr/>
        </p:nvSpPr>
        <p:spPr>
          <a:xfrm>
            <a:off x="2511636" y="4386773"/>
            <a:ext cx="78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/>
              <a:t>q</a:t>
            </a:r>
            <a:r>
              <a:rPr lang="fi-FI" baseline="-25000"/>
              <a:t>v</a:t>
            </a:r>
            <a:r>
              <a:rPr lang="fi-FI"/>
              <a:t> PAV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23908" y="4226698"/>
            <a:ext cx="2483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>
                <a:solidFill>
                  <a:srgbClr val="FF0000"/>
                </a:solidFill>
              </a:rPr>
              <a:t>Normally</a:t>
            </a:r>
          </a:p>
          <a:p>
            <a:r>
              <a:rPr lang="fi-FI" i="1">
                <a:solidFill>
                  <a:srgbClr val="FF0000"/>
                </a:solidFill>
              </a:rPr>
              <a:t>q</a:t>
            </a:r>
            <a:r>
              <a:rPr lang="fi-FI" baseline="-25000">
                <a:solidFill>
                  <a:srgbClr val="FF0000"/>
                </a:solidFill>
              </a:rPr>
              <a:t>v</a:t>
            </a:r>
            <a:r>
              <a:rPr lang="fi-FI">
                <a:solidFill>
                  <a:srgbClr val="FF0000"/>
                </a:solidFill>
              </a:rPr>
              <a:t> </a:t>
            </a:r>
            <a:r>
              <a:rPr lang="fi-FI" baseline="-25000">
                <a:solidFill>
                  <a:srgbClr val="FF0000"/>
                </a:solidFill>
              </a:rPr>
              <a:t>pump</a:t>
            </a:r>
            <a:r>
              <a:rPr lang="fi-FI">
                <a:solidFill>
                  <a:srgbClr val="FF0000"/>
                </a:solidFill>
              </a:rPr>
              <a:t>= </a:t>
            </a:r>
            <a:r>
              <a:rPr lang="fi-FI" i="1">
                <a:solidFill>
                  <a:srgbClr val="FF0000"/>
                </a:solidFill>
              </a:rPr>
              <a:t>q</a:t>
            </a:r>
            <a:r>
              <a:rPr lang="fi-FI" baseline="-25000">
                <a:solidFill>
                  <a:srgbClr val="FF0000"/>
                </a:solidFill>
              </a:rPr>
              <a:t>v</a:t>
            </a:r>
            <a:r>
              <a:rPr lang="fi-FI">
                <a:solidFill>
                  <a:srgbClr val="FF0000"/>
                </a:solidFill>
              </a:rPr>
              <a:t> </a:t>
            </a:r>
            <a:r>
              <a:rPr lang="fi-FI" baseline="-25000">
                <a:solidFill>
                  <a:srgbClr val="FF0000"/>
                </a:solidFill>
              </a:rPr>
              <a:t>actuators</a:t>
            </a:r>
            <a:r>
              <a:rPr lang="fi-FI">
                <a:solidFill>
                  <a:srgbClr val="FF0000"/>
                </a:solidFill>
              </a:rPr>
              <a:t> + </a:t>
            </a:r>
            <a:r>
              <a:rPr lang="fi-FI" i="1">
                <a:solidFill>
                  <a:srgbClr val="FF0000"/>
                </a:solidFill>
              </a:rPr>
              <a:t>q</a:t>
            </a:r>
            <a:r>
              <a:rPr lang="fi-FI" baseline="-25000">
                <a:solidFill>
                  <a:srgbClr val="FF0000"/>
                </a:solidFill>
              </a:rPr>
              <a:t>v</a:t>
            </a:r>
            <a:r>
              <a:rPr lang="fi-FI">
                <a:solidFill>
                  <a:srgbClr val="FF0000"/>
                </a:solidFill>
              </a:rPr>
              <a:t> </a:t>
            </a:r>
            <a:r>
              <a:rPr lang="fi-FI" baseline="-25000">
                <a:solidFill>
                  <a:srgbClr val="FF0000"/>
                </a:solidFill>
              </a:rPr>
              <a:t>PAV</a:t>
            </a:r>
          </a:p>
        </p:txBody>
      </p:sp>
      <p:sp>
        <p:nvSpPr>
          <p:cNvPr id="31" name="Oval 30"/>
          <p:cNvSpPr/>
          <p:nvPr/>
        </p:nvSpPr>
        <p:spPr>
          <a:xfrm>
            <a:off x="3309628" y="3803371"/>
            <a:ext cx="1104779" cy="975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Oval 31"/>
          <p:cNvSpPr/>
          <p:nvPr/>
        </p:nvSpPr>
        <p:spPr>
          <a:xfrm>
            <a:off x="4415908" y="4682565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Oval 32"/>
          <p:cNvSpPr/>
          <p:nvPr/>
        </p:nvSpPr>
        <p:spPr>
          <a:xfrm>
            <a:off x="3758165" y="3849653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42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43236</TotalTime>
  <Words>2112</Words>
  <Application>Microsoft Office PowerPoint</Application>
  <PresentationFormat>Widescreen</PresentationFormat>
  <Paragraphs>466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Worksheet</vt:lpstr>
      <vt:lpstr>Microsoft Excel Worksheet</vt:lpstr>
      <vt:lpstr>MEC-E5004  Fluid Power Systems</vt:lpstr>
      <vt:lpstr>Structure of studies and Grade components</vt:lpstr>
      <vt:lpstr>Introduction to Energy Efficient Fluid Power</vt:lpstr>
      <vt:lpstr>Schedule</vt:lpstr>
      <vt:lpstr>Group assignments (group works)</vt:lpstr>
      <vt:lpstr>Energy Balance of Electro-Hydraulic Powertrain in  Micro Excavator  </vt:lpstr>
      <vt:lpstr>The system</vt:lpstr>
      <vt:lpstr>Power measurements</vt:lpstr>
      <vt:lpstr>Constant pump LS system</vt:lpstr>
      <vt:lpstr>Theoretical power consumption – 2 cases</vt:lpstr>
      <vt:lpstr>PowerPoint Presentation</vt:lpstr>
      <vt:lpstr>PowerPoint Presentation</vt:lpstr>
      <vt:lpstr>Power consumption - pressure and flow rate</vt:lpstr>
      <vt:lpstr>Test cycle</vt:lpstr>
      <vt:lpstr>Measurements – energy consumption</vt:lpstr>
      <vt:lpstr>Energy consumption – saving potential?</vt:lpstr>
      <vt:lpstr>Electric LS system?</vt:lpstr>
      <vt:lpstr>Power consumption – electric LS</vt:lpstr>
      <vt:lpstr>Conclusions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Kajaste Jyrki</dc:creator>
  <cp:lastModifiedBy>Kajaste Jyrki</cp:lastModifiedBy>
  <cp:revision>265</cp:revision>
  <cp:lastPrinted>2016-04-22T10:21:29Z</cp:lastPrinted>
  <dcterms:created xsi:type="dcterms:W3CDTF">2016-04-22T09:53:34Z</dcterms:created>
  <dcterms:modified xsi:type="dcterms:W3CDTF">2020-09-15T13:06:02Z</dcterms:modified>
</cp:coreProperties>
</file>