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84" r:id="rId2"/>
    <p:sldId id="313" r:id="rId3"/>
    <p:sldId id="286" r:id="rId4"/>
    <p:sldId id="260" r:id="rId5"/>
    <p:sldId id="291" r:id="rId6"/>
    <p:sldId id="297" r:id="rId7"/>
    <p:sldId id="293" r:id="rId8"/>
    <p:sldId id="262" r:id="rId9"/>
    <p:sldId id="294" r:id="rId10"/>
    <p:sldId id="268" r:id="rId11"/>
    <p:sldId id="296" r:id="rId12"/>
    <p:sldId id="299" r:id="rId13"/>
    <p:sldId id="314" r:id="rId14"/>
    <p:sldId id="298" r:id="rId15"/>
    <p:sldId id="300" r:id="rId16"/>
    <p:sldId id="302" r:id="rId17"/>
    <p:sldId id="301" r:id="rId18"/>
    <p:sldId id="303" r:id="rId19"/>
    <p:sldId id="281" r:id="rId20"/>
    <p:sldId id="263" r:id="rId21"/>
    <p:sldId id="306" r:id="rId22"/>
    <p:sldId id="305" r:id="rId23"/>
    <p:sldId id="307" r:id="rId24"/>
    <p:sldId id="270" r:id="rId25"/>
    <p:sldId id="310" r:id="rId26"/>
    <p:sldId id="271" r:id="rId27"/>
    <p:sldId id="324" r:id="rId28"/>
    <p:sldId id="318" r:id="rId29"/>
    <p:sldId id="317" r:id="rId30"/>
    <p:sldId id="319" r:id="rId31"/>
    <p:sldId id="320" r:id="rId32"/>
    <p:sldId id="321" r:id="rId33"/>
    <p:sldId id="322" r:id="rId34"/>
    <p:sldId id="323" r:id="rId35"/>
    <p:sldId id="295" r:id="rId36"/>
    <p:sldId id="327" r:id="rId37"/>
    <p:sldId id="325" r:id="rId38"/>
    <p:sldId id="328" r:id="rId39"/>
    <p:sldId id="311" r:id="rId40"/>
    <p:sldId id="282" r:id="rId41"/>
    <p:sldId id="285" r:id="rId42"/>
    <p:sldId id="287" r:id="rId43"/>
  </p:sldIdLst>
  <p:sldSz cx="12192000" cy="6858000"/>
  <p:notesSz cx="6811963" cy="99425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71055" autoAdjust="0"/>
  </p:normalViewPr>
  <p:slideViewPr>
    <p:cSldViewPr snapToGrid="0">
      <p:cViewPr varScale="1">
        <p:scale>
          <a:sx n="70" d="100"/>
          <a:sy n="70" d="100"/>
        </p:scale>
        <p:origin x="941" y="48"/>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BEE93625-92A5-4DC7-9B9F-FE2CC08C2AE5}" type="datetimeFigureOut">
              <a:rPr lang="fi-FI" smtClean="0"/>
              <a:t>9.11.2020</a:t>
            </a:fld>
            <a:endParaRPr lang="fi-FI"/>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1D0C5AF7-EEB7-4A83-AAE7-F4D436355D11}" type="slidenum">
              <a:rPr lang="fi-FI" smtClean="0"/>
              <a:t>‹#›</a:t>
            </a:fld>
            <a:endParaRPr lang="fi-FI"/>
          </a:p>
        </p:txBody>
      </p:sp>
    </p:spTree>
    <p:extLst>
      <p:ext uri="{BB962C8B-B14F-4D97-AF65-F5344CB8AC3E}">
        <p14:creationId xmlns:p14="http://schemas.microsoft.com/office/powerpoint/2010/main" val="2696401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260A7B6B-8265-40E9-93D5-2F3140274985}" type="datetimeFigureOut">
              <a:rPr lang="fi-FI" smtClean="0"/>
              <a:t>9.11.2020</a:t>
            </a:fld>
            <a:endParaRPr lang="fi-FI"/>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96C04CFE-3D29-44A6-B366-E59B13413353}" type="slidenum">
              <a:rPr lang="fi-FI" smtClean="0"/>
              <a:t>‹#›</a:t>
            </a:fld>
            <a:endParaRPr lang="fi-FI"/>
          </a:p>
        </p:txBody>
      </p:sp>
    </p:spTree>
    <p:extLst>
      <p:ext uri="{BB962C8B-B14F-4D97-AF65-F5344CB8AC3E}">
        <p14:creationId xmlns:p14="http://schemas.microsoft.com/office/powerpoint/2010/main" val="338797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1</a:t>
            </a:fld>
            <a:endParaRPr lang="fi-FI"/>
          </a:p>
        </p:txBody>
      </p:sp>
    </p:spTree>
    <p:extLst>
      <p:ext uri="{BB962C8B-B14F-4D97-AF65-F5344CB8AC3E}">
        <p14:creationId xmlns:p14="http://schemas.microsoft.com/office/powerpoint/2010/main" val="318341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96C04CFE-3D29-44A6-B366-E59B13413353}" type="slidenum">
              <a:rPr lang="fi-FI" smtClean="0"/>
              <a:t>10</a:t>
            </a:fld>
            <a:endParaRPr lang="fi-FI"/>
          </a:p>
        </p:txBody>
      </p:sp>
    </p:spTree>
    <p:extLst>
      <p:ext uri="{BB962C8B-B14F-4D97-AF65-F5344CB8AC3E}">
        <p14:creationId xmlns:p14="http://schemas.microsoft.com/office/powerpoint/2010/main" val="173554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11</a:t>
            </a:fld>
            <a:endParaRPr lang="fi-FI"/>
          </a:p>
        </p:txBody>
      </p:sp>
    </p:spTree>
    <p:extLst>
      <p:ext uri="{BB962C8B-B14F-4D97-AF65-F5344CB8AC3E}">
        <p14:creationId xmlns:p14="http://schemas.microsoft.com/office/powerpoint/2010/main" val="359507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12</a:t>
            </a:fld>
            <a:endParaRPr lang="fi-FI"/>
          </a:p>
        </p:txBody>
      </p:sp>
    </p:spTree>
    <p:extLst>
      <p:ext uri="{BB962C8B-B14F-4D97-AF65-F5344CB8AC3E}">
        <p14:creationId xmlns:p14="http://schemas.microsoft.com/office/powerpoint/2010/main" val="2440439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categorize freight trains in a very simple way – if is an inland, export, import, or transit train.</a:t>
            </a:r>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13</a:t>
            </a:fld>
            <a:endParaRPr lang="fi-FI"/>
          </a:p>
        </p:txBody>
      </p:sp>
    </p:spTree>
    <p:extLst>
      <p:ext uri="{BB962C8B-B14F-4D97-AF65-F5344CB8AC3E}">
        <p14:creationId xmlns:p14="http://schemas.microsoft.com/office/powerpoint/2010/main" val="336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14</a:t>
            </a:fld>
            <a:endParaRPr lang="fi-FI"/>
          </a:p>
        </p:txBody>
      </p:sp>
    </p:spTree>
    <p:extLst>
      <p:ext uri="{BB962C8B-B14F-4D97-AF65-F5344CB8AC3E}">
        <p14:creationId xmlns:p14="http://schemas.microsoft.com/office/powerpoint/2010/main" val="1020243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15</a:t>
            </a:fld>
            <a:endParaRPr lang="fi-FI"/>
          </a:p>
        </p:txBody>
      </p:sp>
    </p:spTree>
    <p:extLst>
      <p:ext uri="{BB962C8B-B14F-4D97-AF65-F5344CB8AC3E}">
        <p14:creationId xmlns:p14="http://schemas.microsoft.com/office/powerpoint/2010/main" val="1045591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16</a:t>
            </a:fld>
            <a:endParaRPr lang="fi-FI"/>
          </a:p>
        </p:txBody>
      </p:sp>
    </p:spTree>
    <p:extLst>
      <p:ext uri="{BB962C8B-B14F-4D97-AF65-F5344CB8AC3E}">
        <p14:creationId xmlns:p14="http://schemas.microsoft.com/office/powerpoint/2010/main" val="1725443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17</a:t>
            </a:fld>
            <a:endParaRPr lang="fi-FI"/>
          </a:p>
        </p:txBody>
      </p:sp>
    </p:spTree>
    <p:extLst>
      <p:ext uri="{BB962C8B-B14F-4D97-AF65-F5344CB8AC3E}">
        <p14:creationId xmlns:p14="http://schemas.microsoft.com/office/powerpoint/2010/main" val="92604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18</a:t>
            </a:fld>
            <a:endParaRPr lang="fi-FI"/>
          </a:p>
        </p:txBody>
      </p:sp>
    </p:spTree>
    <p:extLst>
      <p:ext uri="{BB962C8B-B14F-4D97-AF65-F5344CB8AC3E}">
        <p14:creationId xmlns:p14="http://schemas.microsoft.com/office/powerpoint/2010/main" val="2163223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fi-FI" baseline="0" dirty="0"/>
          </a:p>
          <a:p>
            <a:endParaRPr lang="ru-RU" dirty="0"/>
          </a:p>
        </p:txBody>
      </p:sp>
      <p:sp>
        <p:nvSpPr>
          <p:cNvPr id="4" name="Номер слайда 3"/>
          <p:cNvSpPr>
            <a:spLocks noGrp="1"/>
          </p:cNvSpPr>
          <p:nvPr>
            <p:ph type="sldNum" sz="quarter" idx="10"/>
          </p:nvPr>
        </p:nvSpPr>
        <p:spPr/>
        <p:txBody>
          <a:bodyPr/>
          <a:lstStyle/>
          <a:p>
            <a:fld id="{96C04CFE-3D29-44A6-B366-E59B13413353}" type="slidenum">
              <a:rPr lang="fi-FI" smtClean="0"/>
              <a:t>19</a:t>
            </a:fld>
            <a:endParaRPr lang="fi-FI"/>
          </a:p>
        </p:txBody>
      </p:sp>
    </p:spTree>
    <p:extLst>
      <p:ext uri="{BB962C8B-B14F-4D97-AF65-F5344CB8AC3E}">
        <p14:creationId xmlns:p14="http://schemas.microsoft.com/office/powerpoint/2010/main" val="400479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2</a:t>
            </a:fld>
            <a:endParaRPr lang="fi-FI"/>
          </a:p>
        </p:txBody>
      </p:sp>
    </p:spTree>
    <p:extLst>
      <p:ext uri="{BB962C8B-B14F-4D97-AF65-F5344CB8AC3E}">
        <p14:creationId xmlns:p14="http://schemas.microsoft.com/office/powerpoint/2010/main" val="248267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a:p>
            <a:endParaRPr lang="en-US" dirty="0"/>
          </a:p>
          <a:p>
            <a:endParaRPr lang="ru-RU" dirty="0"/>
          </a:p>
        </p:txBody>
      </p:sp>
      <p:sp>
        <p:nvSpPr>
          <p:cNvPr id="4" name="Номер слайда 3"/>
          <p:cNvSpPr>
            <a:spLocks noGrp="1"/>
          </p:cNvSpPr>
          <p:nvPr>
            <p:ph type="sldNum" sz="quarter" idx="10"/>
          </p:nvPr>
        </p:nvSpPr>
        <p:spPr/>
        <p:txBody>
          <a:bodyPr/>
          <a:lstStyle/>
          <a:p>
            <a:fld id="{96C04CFE-3D29-44A6-B366-E59B13413353}" type="slidenum">
              <a:rPr lang="fi-FI" smtClean="0"/>
              <a:t>20</a:t>
            </a:fld>
            <a:endParaRPr lang="fi-FI"/>
          </a:p>
        </p:txBody>
      </p:sp>
    </p:spTree>
    <p:extLst>
      <p:ext uri="{BB962C8B-B14F-4D97-AF65-F5344CB8AC3E}">
        <p14:creationId xmlns:p14="http://schemas.microsoft.com/office/powerpoint/2010/main" val="327849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96C04CFE-3D29-44A6-B366-E59B13413353}" type="slidenum">
              <a:rPr lang="fi-FI" smtClean="0"/>
              <a:t>21</a:t>
            </a:fld>
            <a:endParaRPr lang="fi-FI"/>
          </a:p>
        </p:txBody>
      </p:sp>
    </p:spTree>
    <p:extLst>
      <p:ext uri="{BB962C8B-B14F-4D97-AF65-F5344CB8AC3E}">
        <p14:creationId xmlns:p14="http://schemas.microsoft.com/office/powerpoint/2010/main" val="2711859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6C04CFE-3D29-44A6-B366-E59B13413353}" type="slidenum">
              <a:rPr lang="fi-FI" smtClean="0"/>
              <a:t>22</a:t>
            </a:fld>
            <a:endParaRPr lang="fi-FI"/>
          </a:p>
        </p:txBody>
      </p:sp>
    </p:spTree>
    <p:extLst>
      <p:ext uri="{BB962C8B-B14F-4D97-AF65-F5344CB8AC3E}">
        <p14:creationId xmlns:p14="http://schemas.microsoft.com/office/powerpoint/2010/main" val="242089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23</a:t>
            </a:fld>
            <a:endParaRPr lang="fi-FI"/>
          </a:p>
        </p:txBody>
      </p:sp>
    </p:spTree>
    <p:extLst>
      <p:ext uri="{BB962C8B-B14F-4D97-AF65-F5344CB8AC3E}">
        <p14:creationId xmlns:p14="http://schemas.microsoft.com/office/powerpoint/2010/main" val="2929308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C04CFE-3D29-44A6-B366-E59B13413353}" type="slidenum">
              <a:rPr lang="fi-FI" smtClean="0"/>
              <a:t>24</a:t>
            </a:fld>
            <a:endParaRPr lang="fi-FI"/>
          </a:p>
        </p:txBody>
      </p:sp>
    </p:spTree>
    <p:extLst>
      <p:ext uri="{BB962C8B-B14F-4D97-AF65-F5344CB8AC3E}">
        <p14:creationId xmlns:p14="http://schemas.microsoft.com/office/powerpoint/2010/main" val="2386589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C04CFE-3D29-44A6-B366-E59B13413353}" type="slidenum">
              <a:rPr lang="fi-FI" smtClean="0"/>
              <a:t>25</a:t>
            </a:fld>
            <a:endParaRPr lang="fi-FI"/>
          </a:p>
        </p:txBody>
      </p:sp>
    </p:spTree>
    <p:extLst>
      <p:ext uri="{BB962C8B-B14F-4D97-AF65-F5344CB8AC3E}">
        <p14:creationId xmlns:p14="http://schemas.microsoft.com/office/powerpoint/2010/main" val="2354958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6C04CFE-3D29-44A6-B366-E59B13413353}" type="slidenum">
              <a:rPr lang="fi-FI" smtClean="0"/>
              <a:t>26</a:t>
            </a:fld>
            <a:endParaRPr lang="fi-FI"/>
          </a:p>
        </p:txBody>
      </p:sp>
    </p:spTree>
    <p:extLst>
      <p:ext uri="{BB962C8B-B14F-4D97-AF65-F5344CB8AC3E}">
        <p14:creationId xmlns:p14="http://schemas.microsoft.com/office/powerpoint/2010/main" val="3244265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27</a:t>
            </a:fld>
            <a:endParaRPr lang="fi-FI"/>
          </a:p>
        </p:txBody>
      </p:sp>
    </p:spTree>
    <p:extLst>
      <p:ext uri="{BB962C8B-B14F-4D97-AF65-F5344CB8AC3E}">
        <p14:creationId xmlns:p14="http://schemas.microsoft.com/office/powerpoint/2010/main" val="600144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6C04CFE-3D29-44A6-B366-E59B13413353}" type="slidenum">
              <a:rPr lang="fi-FI" smtClean="0"/>
              <a:t>28</a:t>
            </a:fld>
            <a:endParaRPr lang="fi-FI"/>
          </a:p>
        </p:txBody>
      </p:sp>
    </p:spTree>
    <p:extLst>
      <p:ext uri="{BB962C8B-B14F-4D97-AF65-F5344CB8AC3E}">
        <p14:creationId xmlns:p14="http://schemas.microsoft.com/office/powerpoint/2010/main" val="2038189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6C04CFE-3D29-44A6-B366-E59B13413353}" type="slidenum">
              <a:rPr lang="fi-FI" smtClean="0"/>
              <a:t>29</a:t>
            </a:fld>
            <a:endParaRPr lang="fi-FI"/>
          </a:p>
        </p:txBody>
      </p:sp>
    </p:spTree>
    <p:extLst>
      <p:ext uri="{BB962C8B-B14F-4D97-AF65-F5344CB8AC3E}">
        <p14:creationId xmlns:p14="http://schemas.microsoft.com/office/powerpoint/2010/main" val="165204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6C04CFE-3D29-44A6-B366-E59B13413353}" type="slidenum">
              <a:rPr lang="fi-FI" smtClean="0"/>
              <a:t>3</a:t>
            </a:fld>
            <a:endParaRPr lang="fi-FI"/>
          </a:p>
        </p:txBody>
      </p:sp>
    </p:spTree>
    <p:extLst>
      <p:ext uri="{BB962C8B-B14F-4D97-AF65-F5344CB8AC3E}">
        <p14:creationId xmlns:p14="http://schemas.microsoft.com/office/powerpoint/2010/main" val="3784318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6C04CFE-3D29-44A6-B366-E59B13413353}" type="slidenum">
              <a:rPr lang="fi-FI" smtClean="0"/>
              <a:t>30</a:t>
            </a:fld>
            <a:endParaRPr lang="fi-FI"/>
          </a:p>
        </p:txBody>
      </p:sp>
    </p:spTree>
    <p:extLst>
      <p:ext uri="{BB962C8B-B14F-4D97-AF65-F5344CB8AC3E}">
        <p14:creationId xmlns:p14="http://schemas.microsoft.com/office/powerpoint/2010/main" val="3555512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6C04CFE-3D29-44A6-B366-E59B13413353}" type="slidenum">
              <a:rPr lang="fi-FI" smtClean="0"/>
              <a:t>31</a:t>
            </a:fld>
            <a:endParaRPr lang="fi-FI"/>
          </a:p>
        </p:txBody>
      </p:sp>
    </p:spTree>
    <p:extLst>
      <p:ext uri="{BB962C8B-B14F-4D97-AF65-F5344CB8AC3E}">
        <p14:creationId xmlns:p14="http://schemas.microsoft.com/office/powerpoint/2010/main" val="3552740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6C04CFE-3D29-44A6-B366-E59B13413353}" type="slidenum">
              <a:rPr lang="fi-FI" smtClean="0"/>
              <a:t>32</a:t>
            </a:fld>
            <a:endParaRPr lang="fi-FI"/>
          </a:p>
        </p:txBody>
      </p:sp>
    </p:spTree>
    <p:extLst>
      <p:ext uri="{BB962C8B-B14F-4D97-AF65-F5344CB8AC3E}">
        <p14:creationId xmlns:p14="http://schemas.microsoft.com/office/powerpoint/2010/main" val="4160990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6C04CFE-3D29-44A6-B366-E59B13413353}" type="slidenum">
              <a:rPr lang="fi-FI" smtClean="0"/>
              <a:t>33</a:t>
            </a:fld>
            <a:endParaRPr lang="fi-FI"/>
          </a:p>
        </p:txBody>
      </p:sp>
    </p:spTree>
    <p:extLst>
      <p:ext uri="{BB962C8B-B14F-4D97-AF65-F5344CB8AC3E}">
        <p14:creationId xmlns:p14="http://schemas.microsoft.com/office/powerpoint/2010/main" val="3845667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34</a:t>
            </a:fld>
            <a:endParaRPr lang="fi-FI"/>
          </a:p>
        </p:txBody>
      </p:sp>
    </p:spTree>
    <p:extLst>
      <p:ext uri="{BB962C8B-B14F-4D97-AF65-F5344CB8AC3E}">
        <p14:creationId xmlns:p14="http://schemas.microsoft.com/office/powerpoint/2010/main" val="3380965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35</a:t>
            </a:fld>
            <a:endParaRPr lang="fi-FI"/>
          </a:p>
        </p:txBody>
      </p:sp>
    </p:spTree>
    <p:extLst>
      <p:ext uri="{BB962C8B-B14F-4D97-AF65-F5344CB8AC3E}">
        <p14:creationId xmlns:p14="http://schemas.microsoft.com/office/powerpoint/2010/main" val="4135102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6C04CFE-3D29-44A6-B366-E59B13413353}" type="slidenum">
              <a:rPr lang="fi-FI" smtClean="0"/>
              <a:t>36</a:t>
            </a:fld>
            <a:endParaRPr lang="fi-FI"/>
          </a:p>
        </p:txBody>
      </p:sp>
    </p:spTree>
    <p:extLst>
      <p:ext uri="{BB962C8B-B14F-4D97-AF65-F5344CB8AC3E}">
        <p14:creationId xmlns:p14="http://schemas.microsoft.com/office/powerpoint/2010/main" val="2732672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37</a:t>
            </a:fld>
            <a:endParaRPr lang="fi-FI"/>
          </a:p>
        </p:txBody>
      </p:sp>
    </p:spTree>
    <p:extLst>
      <p:ext uri="{BB962C8B-B14F-4D97-AF65-F5344CB8AC3E}">
        <p14:creationId xmlns:p14="http://schemas.microsoft.com/office/powerpoint/2010/main" val="3486148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6C04CFE-3D29-44A6-B366-E59B13413353}" type="slidenum">
              <a:rPr lang="fi-FI" smtClean="0"/>
              <a:t>38</a:t>
            </a:fld>
            <a:endParaRPr lang="fi-FI"/>
          </a:p>
        </p:txBody>
      </p:sp>
    </p:spTree>
    <p:extLst>
      <p:ext uri="{BB962C8B-B14F-4D97-AF65-F5344CB8AC3E}">
        <p14:creationId xmlns:p14="http://schemas.microsoft.com/office/powerpoint/2010/main" val="3921114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39</a:t>
            </a:fld>
            <a:endParaRPr lang="fi-FI"/>
          </a:p>
        </p:txBody>
      </p:sp>
    </p:spTree>
    <p:extLst>
      <p:ext uri="{BB962C8B-B14F-4D97-AF65-F5344CB8AC3E}">
        <p14:creationId xmlns:p14="http://schemas.microsoft.com/office/powerpoint/2010/main" val="14918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aseline="0" dirty="0"/>
          </a:p>
          <a:p>
            <a:endParaRPr lang="en-US" dirty="0"/>
          </a:p>
          <a:p>
            <a:endParaRPr lang="en-US" dirty="0"/>
          </a:p>
          <a:p>
            <a:endParaRPr lang="en-US" dirty="0"/>
          </a:p>
          <a:p>
            <a:endParaRPr lang="ru-RU" dirty="0"/>
          </a:p>
        </p:txBody>
      </p:sp>
      <p:sp>
        <p:nvSpPr>
          <p:cNvPr id="4" name="Номер слайда 3"/>
          <p:cNvSpPr>
            <a:spLocks noGrp="1"/>
          </p:cNvSpPr>
          <p:nvPr>
            <p:ph type="sldNum" sz="quarter" idx="10"/>
          </p:nvPr>
        </p:nvSpPr>
        <p:spPr/>
        <p:txBody>
          <a:bodyPr/>
          <a:lstStyle/>
          <a:p>
            <a:fld id="{96C04CFE-3D29-44A6-B366-E59B13413353}" type="slidenum">
              <a:rPr lang="fi-FI" smtClean="0"/>
              <a:t>4</a:t>
            </a:fld>
            <a:endParaRPr lang="fi-FI"/>
          </a:p>
        </p:txBody>
      </p:sp>
    </p:spTree>
    <p:extLst>
      <p:ext uri="{BB962C8B-B14F-4D97-AF65-F5344CB8AC3E}">
        <p14:creationId xmlns:p14="http://schemas.microsoft.com/office/powerpoint/2010/main" val="1686699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a:p>
            <a:endParaRPr lang="ru-RU" dirty="0"/>
          </a:p>
        </p:txBody>
      </p:sp>
      <p:sp>
        <p:nvSpPr>
          <p:cNvPr id="4" name="Номер слайда 3"/>
          <p:cNvSpPr>
            <a:spLocks noGrp="1"/>
          </p:cNvSpPr>
          <p:nvPr>
            <p:ph type="sldNum" sz="quarter" idx="10"/>
          </p:nvPr>
        </p:nvSpPr>
        <p:spPr/>
        <p:txBody>
          <a:bodyPr/>
          <a:lstStyle/>
          <a:p>
            <a:fld id="{96C04CFE-3D29-44A6-B366-E59B13413353}" type="slidenum">
              <a:rPr lang="fi-FI" smtClean="0"/>
              <a:t>40</a:t>
            </a:fld>
            <a:endParaRPr lang="fi-FI"/>
          </a:p>
        </p:txBody>
      </p:sp>
    </p:spTree>
    <p:extLst>
      <p:ext uri="{BB962C8B-B14F-4D97-AF65-F5344CB8AC3E}">
        <p14:creationId xmlns:p14="http://schemas.microsoft.com/office/powerpoint/2010/main" val="4210830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41</a:t>
            </a:fld>
            <a:endParaRPr lang="fi-FI"/>
          </a:p>
        </p:txBody>
      </p:sp>
    </p:spTree>
    <p:extLst>
      <p:ext uri="{BB962C8B-B14F-4D97-AF65-F5344CB8AC3E}">
        <p14:creationId xmlns:p14="http://schemas.microsoft.com/office/powerpoint/2010/main" val="2708829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42</a:t>
            </a:fld>
            <a:endParaRPr lang="fi-FI"/>
          </a:p>
        </p:txBody>
      </p:sp>
    </p:spTree>
    <p:extLst>
      <p:ext uri="{BB962C8B-B14F-4D97-AF65-F5344CB8AC3E}">
        <p14:creationId xmlns:p14="http://schemas.microsoft.com/office/powerpoint/2010/main" val="48826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96C04CFE-3D29-44A6-B366-E59B13413353}" type="slidenum">
              <a:rPr lang="fi-FI" smtClean="0"/>
              <a:t>5</a:t>
            </a:fld>
            <a:endParaRPr lang="fi-FI"/>
          </a:p>
        </p:txBody>
      </p:sp>
    </p:spTree>
    <p:extLst>
      <p:ext uri="{BB962C8B-B14F-4D97-AF65-F5344CB8AC3E}">
        <p14:creationId xmlns:p14="http://schemas.microsoft.com/office/powerpoint/2010/main" val="100948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6</a:t>
            </a:fld>
            <a:endParaRPr lang="fi-FI"/>
          </a:p>
        </p:txBody>
      </p:sp>
    </p:spTree>
    <p:extLst>
      <p:ext uri="{BB962C8B-B14F-4D97-AF65-F5344CB8AC3E}">
        <p14:creationId xmlns:p14="http://schemas.microsoft.com/office/powerpoint/2010/main" val="61063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6C04CFE-3D29-44A6-B366-E59B13413353}" type="slidenum">
              <a:rPr lang="fi-FI" smtClean="0"/>
              <a:t>7</a:t>
            </a:fld>
            <a:endParaRPr lang="fi-FI"/>
          </a:p>
        </p:txBody>
      </p:sp>
    </p:spTree>
    <p:extLst>
      <p:ext uri="{BB962C8B-B14F-4D97-AF65-F5344CB8AC3E}">
        <p14:creationId xmlns:p14="http://schemas.microsoft.com/office/powerpoint/2010/main" val="367308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fi-FI" sz="1200" dirty="0"/>
          </a:p>
          <a:p>
            <a:endParaRPr lang="ru-RU" dirty="0"/>
          </a:p>
        </p:txBody>
      </p:sp>
      <p:sp>
        <p:nvSpPr>
          <p:cNvPr id="4" name="Номер слайда 3"/>
          <p:cNvSpPr>
            <a:spLocks noGrp="1"/>
          </p:cNvSpPr>
          <p:nvPr>
            <p:ph type="sldNum" sz="quarter" idx="10"/>
          </p:nvPr>
        </p:nvSpPr>
        <p:spPr/>
        <p:txBody>
          <a:bodyPr/>
          <a:lstStyle/>
          <a:p>
            <a:fld id="{96C04CFE-3D29-44A6-B366-E59B13413353}" type="slidenum">
              <a:rPr lang="fi-FI" smtClean="0"/>
              <a:t>8</a:t>
            </a:fld>
            <a:endParaRPr lang="fi-FI"/>
          </a:p>
        </p:txBody>
      </p:sp>
    </p:spTree>
    <p:extLst>
      <p:ext uri="{BB962C8B-B14F-4D97-AF65-F5344CB8AC3E}">
        <p14:creationId xmlns:p14="http://schemas.microsoft.com/office/powerpoint/2010/main" val="401493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6C04CFE-3D29-44A6-B366-E59B13413353}" type="slidenum">
              <a:rPr lang="fi-FI" smtClean="0"/>
              <a:t>9</a:t>
            </a:fld>
            <a:endParaRPr lang="fi-FI"/>
          </a:p>
        </p:txBody>
      </p:sp>
    </p:spTree>
    <p:extLst>
      <p:ext uri="{BB962C8B-B14F-4D97-AF65-F5344CB8AC3E}">
        <p14:creationId xmlns:p14="http://schemas.microsoft.com/office/powerpoint/2010/main" val="11645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184F72AA-ED6E-459B-81BD-7214989F9D65}" type="datetimeFigureOut">
              <a:rPr lang="fi-FI" smtClean="0"/>
              <a:t>9.11.2020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242712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184F72AA-ED6E-459B-81BD-7214989F9D65}" type="datetimeFigureOut">
              <a:rPr lang="fi-FI" smtClean="0"/>
              <a:t>9.11.2020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169256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184F72AA-ED6E-459B-81BD-7214989F9D65}" type="datetimeFigureOut">
              <a:rPr lang="fi-FI" smtClean="0"/>
              <a:t>9.11.2020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297994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184F72AA-ED6E-459B-81BD-7214989F9D65}" type="datetimeFigureOut">
              <a:rPr lang="fi-FI" smtClean="0"/>
              <a:t>9.11.2020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215072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4F72AA-ED6E-459B-81BD-7214989F9D65}" type="datetimeFigureOut">
              <a:rPr lang="fi-FI" smtClean="0"/>
              <a:t>9.11.2020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375704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184F72AA-ED6E-459B-81BD-7214989F9D65}" type="datetimeFigureOut">
              <a:rPr lang="fi-FI" smtClean="0"/>
              <a:t>9.11.2020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267622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184F72AA-ED6E-459B-81BD-7214989F9D65}" type="datetimeFigureOut">
              <a:rPr lang="fi-FI" smtClean="0"/>
              <a:t>9.11.2020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256212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184F72AA-ED6E-459B-81BD-7214989F9D65}" type="datetimeFigureOut">
              <a:rPr lang="fi-FI" smtClean="0"/>
              <a:t>9.11.2020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72491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F72AA-ED6E-459B-81BD-7214989F9D65}" type="datetimeFigureOut">
              <a:rPr lang="fi-FI" smtClean="0"/>
              <a:t>9.11.2020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407623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4F72AA-ED6E-459B-81BD-7214989F9D65}" type="datetimeFigureOut">
              <a:rPr lang="fi-FI" smtClean="0"/>
              <a:t>9.11.2020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368661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4F72AA-ED6E-459B-81BD-7214989F9D65}" type="datetimeFigureOut">
              <a:rPr lang="fi-FI" smtClean="0"/>
              <a:t>9.11.2020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7967872-600A-4DF6-A2C4-6A7EFA0C85E5}" type="slidenum">
              <a:rPr lang="fi-FI" smtClean="0"/>
              <a:t>‹#›</a:t>
            </a:fld>
            <a:endParaRPr lang="fi-FI"/>
          </a:p>
        </p:txBody>
      </p:sp>
    </p:spTree>
    <p:extLst>
      <p:ext uri="{BB962C8B-B14F-4D97-AF65-F5344CB8AC3E}">
        <p14:creationId xmlns:p14="http://schemas.microsoft.com/office/powerpoint/2010/main" val="45991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F72AA-ED6E-459B-81BD-7214989F9D65}" type="datetimeFigureOut">
              <a:rPr lang="fi-FI" smtClean="0"/>
              <a:t>9.11.2020</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67872-600A-4DF6-A2C4-6A7EFA0C85E5}" type="slidenum">
              <a:rPr lang="fi-FI" smtClean="0"/>
              <a:t>‹#›</a:t>
            </a:fld>
            <a:endParaRPr lang="fi-FI"/>
          </a:p>
        </p:txBody>
      </p:sp>
    </p:spTree>
    <p:extLst>
      <p:ext uri="{BB962C8B-B14F-4D97-AF65-F5344CB8AC3E}">
        <p14:creationId xmlns:p14="http://schemas.microsoft.com/office/powerpoint/2010/main" val="103716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5097"/>
            <a:ext cx="9144000" cy="2387600"/>
          </a:xfrm>
        </p:spPr>
        <p:txBody>
          <a:bodyPr>
            <a:normAutofit/>
          </a:bodyPr>
          <a:lstStyle/>
          <a:p>
            <a:r>
              <a:rPr lang="en-US" b="1" dirty="0">
                <a:solidFill>
                  <a:srgbClr val="C00000"/>
                </a:solidFill>
              </a:rPr>
              <a:t>Introduction to</a:t>
            </a:r>
            <a:br>
              <a:rPr lang="en-US" b="1" dirty="0">
                <a:solidFill>
                  <a:srgbClr val="C00000"/>
                </a:solidFill>
              </a:rPr>
            </a:br>
            <a:r>
              <a:rPr lang="en-US" b="1" dirty="0">
                <a:solidFill>
                  <a:srgbClr val="C00000"/>
                </a:solidFill>
              </a:rPr>
              <a:t> Russian Railways</a:t>
            </a:r>
            <a:endParaRPr lang="fi-FI" b="1" dirty="0">
              <a:solidFill>
                <a:srgbClr val="C00000"/>
              </a:solidFill>
            </a:endParaRPr>
          </a:p>
        </p:txBody>
      </p:sp>
      <p:sp>
        <p:nvSpPr>
          <p:cNvPr id="3" name="Subtitle 2"/>
          <p:cNvSpPr>
            <a:spLocks noGrp="1"/>
          </p:cNvSpPr>
          <p:nvPr>
            <p:ph type="subTitle" idx="1"/>
          </p:nvPr>
        </p:nvSpPr>
        <p:spPr>
          <a:xfrm>
            <a:off x="1447800" y="3110971"/>
            <a:ext cx="9144000" cy="1655762"/>
          </a:xfrm>
        </p:spPr>
        <p:txBody>
          <a:bodyPr>
            <a:normAutofit fontScale="55000" lnSpcReduction="20000"/>
          </a:bodyPr>
          <a:lstStyle/>
          <a:p>
            <a:r>
              <a:rPr lang="en-US" dirty="0"/>
              <a:t>Marta Malik</a:t>
            </a:r>
          </a:p>
          <a:p>
            <a:endParaRPr lang="en-US" dirty="0"/>
          </a:p>
          <a:p>
            <a:r>
              <a:rPr lang="en-US" dirty="0"/>
              <a:t>2013 – present - Doctoral student, Aalto BIZ, Logistics</a:t>
            </a:r>
          </a:p>
          <a:p>
            <a:r>
              <a:rPr lang="en-US" dirty="0"/>
              <a:t>“Sustainable transport logistics across Russia”</a:t>
            </a:r>
          </a:p>
          <a:p>
            <a:r>
              <a:rPr lang="en-US" dirty="0"/>
              <a:t>2019 – Customer service, OOCL Finland</a:t>
            </a:r>
          </a:p>
          <a:p>
            <a:r>
              <a:rPr lang="en-US" dirty="0"/>
              <a:t>2013 – Container shipment analyst, Logistics Center of Russian Railways</a:t>
            </a:r>
            <a:endParaRPr lang="fi-F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312" y="4935007"/>
            <a:ext cx="1865376" cy="1310640"/>
          </a:xfrm>
          <a:prstGeom prst="rect">
            <a:avLst/>
          </a:prstGeom>
        </p:spPr>
      </p:pic>
    </p:spTree>
    <p:extLst>
      <p:ext uri="{BB962C8B-B14F-4D97-AF65-F5344CB8AC3E}">
        <p14:creationId xmlns:p14="http://schemas.microsoft.com/office/powerpoint/2010/main" val="429460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55D7361-67EB-4F0A-A060-539B6CD86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310" y="-149293"/>
            <a:ext cx="10333540" cy="7007293"/>
          </a:xfrm>
          <a:prstGeom prst="rect">
            <a:avLst/>
          </a:prstGeom>
          <a:effectLst>
            <a:outerShdw blurRad="50800" dist="50800" dir="5400000" sx="1000" sy="1000" algn="ctr" rotWithShape="0">
              <a:srgbClr val="000000">
                <a:alpha val="2000"/>
              </a:srgbClr>
            </a:outerShdw>
            <a:softEdge rad="355600"/>
          </a:effectLst>
        </p:spPr>
      </p:pic>
    </p:spTree>
    <p:extLst>
      <p:ext uri="{BB962C8B-B14F-4D97-AF65-F5344CB8AC3E}">
        <p14:creationId xmlns:p14="http://schemas.microsoft.com/office/powerpoint/2010/main" val="256720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Room for improvement</a:t>
            </a:r>
            <a:endParaRPr lang="fi-FI" b="1" dirty="0">
              <a:solidFill>
                <a:srgbClr val="C00000"/>
              </a:solidFill>
            </a:endParaRPr>
          </a:p>
        </p:txBody>
      </p:sp>
      <p:sp>
        <p:nvSpPr>
          <p:cNvPr id="3" name="Content Placeholder 2"/>
          <p:cNvSpPr>
            <a:spLocks noGrp="1"/>
          </p:cNvSpPr>
          <p:nvPr>
            <p:ph idx="1"/>
          </p:nvPr>
        </p:nvSpPr>
        <p:spPr/>
        <p:txBody>
          <a:bodyPr/>
          <a:lstStyle/>
          <a:p>
            <a:r>
              <a:rPr lang="en-US" dirty="0">
                <a:latin typeface="+mj-lt"/>
              </a:rPr>
              <a:t>Extensive and mostly electrified in the West</a:t>
            </a:r>
          </a:p>
          <a:p>
            <a:r>
              <a:rPr lang="en-US" dirty="0">
                <a:latin typeface="+mj-lt"/>
              </a:rPr>
              <a:t>Railway infrastructure is available in</a:t>
            </a:r>
            <a:r>
              <a:rPr lang="ru-RU" dirty="0">
                <a:latin typeface="+mj-lt"/>
              </a:rPr>
              <a:t> 80 </a:t>
            </a:r>
            <a:r>
              <a:rPr lang="en-US" dirty="0">
                <a:latin typeface="+mj-lt"/>
              </a:rPr>
              <a:t>out of</a:t>
            </a:r>
            <a:r>
              <a:rPr lang="ru-RU" dirty="0">
                <a:latin typeface="+mj-lt"/>
              </a:rPr>
              <a:t> 85 </a:t>
            </a:r>
            <a:r>
              <a:rPr lang="en-US" dirty="0">
                <a:latin typeface="+mj-lt"/>
              </a:rPr>
              <a:t>subjects of Russian Federation</a:t>
            </a:r>
          </a:p>
          <a:p>
            <a:r>
              <a:rPr lang="en-US" dirty="0">
                <a:latin typeface="+mj-lt"/>
              </a:rPr>
              <a:t>Total length of the rail is 120 thousand km</a:t>
            </a:r>
          </a:p>
          <a:p>
            <a:endParaRPr lang="fi-FI" dirty="0">
              <a:latin typeface="+mj-lt"/>
            </a:endParaRPr>
          </a:p>
          <a:p>
            <a:endParaRPr lang="fi-FI" dirty="0"/>
          </a:p>
        </p:txBody>
      </p:sp>
    </p:spTree>
    <p:extLst>
      <p:ext uri="{BB962C8B-B14F-4D97-AF65-F5344CB8AC3E}">
        <p14:creationId xmlns:p14="http://schemas.microsoft.com/office/powerpoint/2010/main" val="301319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Russian Railways = Passengers + </a:t>
            </a:r>
            <a:r>
              <a:rPr lang="en-US" dirty="0">
                <a:solidFill>
                  <a:srgbClr val="C00000"/>
                </a:solidFill>
              </a:rPr>
              <a:t>Freight</a:t>
            </a:r>
            <a:endParaRPr lang="fi-FI" dirty="0">
              <a:solidFill>
                <a:srgbClr val="C00000"/>
              </a:solidFill>
            </a:endParaRPr>
          </a:p>
        </p:txBody>
      </p:sp>
    </p:spTree>
    <p:extLst>
      <p:ext uri="{BB962C8B-B14F-4D97-AF65-F5344CB8AC3E}">
        <p14:creationId xmlns:p14="http://schemas.microsoft.com/office/powerpoint/2010/main" val="15183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60" y="415925"/>
            <a:ext cx="10515600" cy="1325563"/>
          </a:xfrm>
        </p:spPr>
        <p:txBody>
          <a:bodyPr/>
          <a:lstStyle/>
          <a:p>
            <a:r>
              <a:rPr lang="en-US" b="1" dirty="0">
                <a:solidFill>
                  <a:srgbClr val="C00000"/>
                </a:solidFill>
              </a:rPr>
              <a:t>Freight trains</a:t>
            </a:r>
            <a:endParaRPr lang="fi-FI" b="1" dirty="0">
              <a:solidFill>
                <a:srgbClr val="C00000"/>
              </a:solidFill>
            </a:endParaRPr>
          </a:p>
        </p:txBody>
      </p:sp>
      <p:sp>
        <p:nvSpPr>
          <p:cNvPr id="3" name="Content Placeholder 2"/>
          <p:cNvSpPr>
            <a:spLocks noGrp="1"/>
          </p:cNvSpPr>
          <p:nvPr>
            <p:ph idx="1"/>
          </p:nvPr>
        </p:nvSpPr>
        <p:spPr/>
        <p:txBody>
          <a:bodyPr/>
          <a:lstStyle/>
          <a:p>
            <a:r>
              <a:rPr lang="en-US" dirty="0"/>
              <a:t>Inland</a:t>
            </a:r>
          </a:p>
          <a:p>
            <a:r>
              <a:rPr lang="en-US" dirty="0"/>
              <a:t>Export</a:t>
            </a:r>
          </a:p>
          <a:p>
            <a:r>
              <a:rPr lang="en-US" dirty="0"/>
              <a:t>Import</a:t>
            </a:r>
          </a:p>
          <a:p>
            <a:r>
              <a:rPr lang="en-US" dirty="0"/>
              <a:t>Transit</a:t>
            </a:r>
            <a:endParaRPr lang="fi-FI" dirty="0"/>
          </a:p>
        </p:txBody>
      </p:sp>
    </p:spTree>
    <p:extLst>
      <p:ext uri="{BB962C8B-B14F-4D97-AF65-F5344CB8AC3E}">
        <p14:creationId xmlns:p14="http://schemas.microsoft.com/office/powerpoint/2010/main" val="349192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5628"/>
            <a:ext cx="10515600" cy="879475"/>
          </a:xfrm>
        </p:spPr>
        <p:txBody>
          <a:bodyPr>
            <a:normAutofit/>
          </a:bodyPr>
          <a:lstStyle/>
          <a:p>
            <a:r>
              <a:rPr lang="en-US" b="1" dirty="0">
                <a:solidFill>
                  <a:srgbClr val="C00000"/>
                </a:solidFill>
              </a:rPr>
              <a:t>Total daily</a:t>
            </a:r>
            <a:r>
              <a:rPr lang="fi-FI" b="1" dirty="0">
                <a:solidFill>
                  <a:srgbClr val="C00000"/>
                </a:solidFill>
              </a:rPr>
              <a:t> loading (inland shipment, 20</a:t>
            </a:r>
            <a:r>
              <a:rPr lang="ru-RU" b="1" dirty="0">
                <a:solidFill>
                  <a:srgbClr val="C00000"/>
                </a:solidFill>
              </a:rPr>
              <a:t>20</a:t>
            </a:r>
            <a:r>
              <a:rPr lang="fi-FI" b="1" dirty="0">
                <a:solidFill>
                  <a:srgbClr val="C00000"/>
                </a:solidFill>
              </a:rPr>
              <a:t>)</a:t>
            </a:r>
          </a:p>
        </p:txBody>
      </p:sp>
      <p:sp>
        <p:nvSpPr>
          <p:cNvPr id="5" name="TextBox 4"/>
          <p:cNvSpPr txBox="1"/>
          <p:nvPr/>
        </p:nvSpPr>
        <p:spPr>
          <a:xfrm>
            <a:off x="838200" y="1752600"/>
            <a:ext cx="2760134" cy="369332"/>
          </a:xfrm>
          <a:prstGeom prst="rect">
            <a:avLst/>
          </a:prstGeom>
          <a:noFill/>
        </p:spPr>
        <p:txBody>
          <a:bodyPr wrap="square" rtlCol="0">
            <a:spAutoFit/>
          </a:bodyPr>
          <a:lstStyle/>
          <a:p>
            <a:r>
              <a:rPr lang="en-US" dirty="0"/>
              <a:t>Thousand tons</a:t>
            </a:r>
            <a:endParaRPr lang="fi-FI" dirty="0"/>
          </a:p>
        </p:txBody>
      </p:sp>
      <p:pic>
        <p:nvPicPr>
          <p:cNvPr id="3" name="Picture 2">
            <a:extLst>
              <a:ext uri="{FF2B5EF4-FFF2-40B4-BE49-F238E27FC236}">
                <a16:creationId xmlns:a16="http://schemas.microsoft.com/office/drawing/2014/main" id="{98F36010-499F-424B-97EA-DAF9A2643017}"/>
              </a:ext>
            </a:extLst>
          </p:cNvPr>
          <p:cNvPicPr>
            <a:picLocks noChangeAspect="1"/>
          </p:cNvPicPr>
          <p:nvPr/>
        </p:nvPicPr>
        <p:blipFill>
          <a:blip r:embed="rId3"/>
          <a:stretch>
            <a:fillRect/>
          </a:stretch>
        </p:blipFill>
        <p:spPr>
          <a:xfrm>
            <a:off x="838200" y="2248663"/>
            <a:ext cx="10935648" cy="4023709"/>
          </a:xfrm>
          <a:prstGeom prst="rect">
            <a:avLst/>
          </a:prstGeom>
        </p:spPr>
      </p:pic>
    </p:spTree>
    <p:extLst>
      <p:ext uri="{BB962C8B-B14F-4D97-AF65-F5344CB8AC3E}">
        <p14:creationId xmlns:p14="http://schemas.microsoft.com/office/powerpoint/2010/main" val="269452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Total daily</a:t>
            </a:r>
            <a:r>
              <a:rPr lang="fi-FI" b="1" dirty="0">
                <a:solidFill>
                  <a:srgbClr val="C00000"/>
                </a:solidFill>
              </a:rPr>
              <a:t> loading (</a:t>
            </a:r>
            <a:r>
              <a:rPr lang="en-US" b="1" dirty="0">
                <a:solidFill>
                  <a:srgbClr val="C00000"/>
                </a:solidFill>
              </a:rPr>
              <a:t>export, 20</a:t>
            </a:r>
            <a:r>
              <a:rPr lang="ru-RU" b="1" dirty="0">
                <a:solidFill>
                  <a:srgbClr val="C00000"/>
                </a:solidFill>
              </a:rPr>
              <a:t>20</a:t>
            </a:r>
            <a:r>
              <a:rPr lang="fi-FI" b="1" dirty="0">
                <a:solidFill>
                  <a:srgbClr val="C00000"/>
                </a:solidFill>
              </a:rPr>
              <a:t>)</a:t>
            </a:r>
          </a:p>
        </p:txBody>
      </p:sp>
      <p:sp>
        <p:nvSpPr>
          <p:cNvPr id="5" name="TextBox 4"/>
          <p:cNvSpPr txBox="1"/>
          <p:nvPr/>
        </p:nvSpPr>
        <p:spPr>
          <a:xfrm>
            <a:off x="838200" y="1752600"/>
            <a:ext cx="2760134" cy="369332"/>
          </a:xfrm>
          <a:prstGeom prst="rect">
            <a:avLst/>
          </a:prstGeom>
          <a:noFill/>
        </p:spPr>
        <p:txBody>
          <a:bodyPr wrap="square" rtlCol="0">
            <a:spAutoFit/>
          </a:bodyPr>
          <a:lstStyle/>
          <a:p>
            <a:r>
              <a:rPr lang="en-US" dirty="0"/>
              <a:t>Thousand tons</a:t>
            </a:r>
            <a:endParaRPr lang="fi-FI" dirty="0"/>
          </a:p>
        </p:txBody>
      </p:sp>
      <p:pic>
        <p:nvPicPr>
          <p:cNvPr id="7" name="Picture 6">
            <a:extLst>
              <a:ext uri="{FF2B5EF4-FFF2-40B4-BE49-F238E27FC236}">
                <a16:creationId xmlns:a16="http://schemas.microsoft.com/office/drawing/2014/main" id="{8F30EF10-523F-422E-856F-19D195EA0B3F}"/>
              </a:ext>
            </a:extLst>
          </p:cNvPr>
          <p:cNvPicPr>
            <a:picLocks noChangeAspect="1"/>
          </p:cNvPicPr>
          <p:nvPr/>
        </p:nvPicPr>
        <p:blipFill>
          <a:blip r:embed="rId3"/>
          <a:stretch>
            <a:fillRect/>
          </a:stretch>
        </p:blipFill>
        <p:spPr>
          <a:xfrm>
            <a:off x="838200" y="2183844"/>
            <a:ext cx="10950889" cy="4016088"/>
          </a:xfrm>
          <a:prstGeom prst="rect">
            <a:avLst/>
          </a:prstGeom>
        </p:spPr>
      </p:pic>
    </p:spTree>
    <p:extLst>
      <p:ext uri="{BB962C8B-B14F-4D97-AF65-F5344CB8AC3E}">
        <p14:creationId xmlns:p14="http://schemas.microsoft.com/office/powerpoint/2010/main" val="326741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b="1" dirty="0">
                <a:solidFill>
                  <a:srgbClr val="C00000"/>
                </a:solidFill>
              </a:rPr>
              <a:t>Inland shipments by cargo </a:t>
            </a:r>
            <a:br>
              <a:rPr lang="en-US" b="1" dirty="0">
                <a:solidFill>
                  <a:srgbClr val="C00000"/>
                </a:solidFill>
              </a:rPr>
            </a:br>
            <a:r>
              <a:rPr lang="en-US" b="1" dirty="0">
                <a:solidFill>
                  <a:srgbClr val="C00000"/>
                </a:solidFill>
              </a:rPr>
              <a:t>October 2018</a:t>
            </a:r>
            <a:r>
              <a:rPr lang="ru-RU" b="1" dirty="0">
                <a:solidFill>
                  <a:srgbClr val="C00000"/>
                </a:solidFill>
              </a:rPr>
              <a:t> </a:t>
            </a:r>
            <a:r>
              <a:rPr lang="fi-FI" b="1" dirty="0">
                <a:solidFill>
                  <a:srgbClr val="C00000"/>
                </a:solidFill>
              </a:rPr>
              <a:t>(September 2020)</a:t>
            </a:r>
          </a:p>
        </p:txBody>
      </p:sp>
      <p:sp>
        <p:nvSpPr>
          <p:cNvPr id="3" name="Content Placeholder 2"/>
          <p:cNvSpPr>
            <a:spLocks noGrp="1"/>
          </p:cNvSpPr>
          <p:nvPr>
            <p:ph idx="1"/>
          </p:nvPr>
        </p:nvSpPr>
        <p:spPr>
          <a:xfrm>
            <a:off x="838200" y="2206625"/>
            <a:ext cx="10515600" cy="4351338"/>
          </a:xfrm>
        </p:spPr>
        <p:txBody>
          <a:bodyPr/>
          <a:lstStyle/>
          <a:p>
            <a:r>
              <a:rPr lang="fi-FI" dirty="0"/>
              <a:t>Mineral construction materials - 18 mn tons</a:t>
            </a:r>
            <a:r>
              <a:rPr lang="ru-RU" dirty="0"/>
              <a:t> (21 </a:t>
            </a:r>
            <a:r>
              <a:rPr lang="fi-FI" dirty="0"/>
              <a:t>mn tons)</a:t>
            </a:r>
          </a:p>
          <a:p>
            <a:r>
              <a:rPr lang="fi-FI" dirty="0"/>
              <a:t>Oil products - 12 mn tons (10 mn tons)</a:t>
            </a:r>
          </a:p>
          <a:p>
            <a:r>
              <a:rPr lang="fi-FI" dirty="0"/>
              <a:t>Ores - 6 mn tons (9 mn tons)</a:t>
            </a:r>
          </a:p>
          <a:p>
            <a:r>
              <a:rPr lang="fi-FI" dirty="0"/>
              <a:t>Black </a:t>
            </a:r>
            <a:r>
              <a:rPr lang="en-US" dirty="0"/>
              <a:t>metals</a:t>
            </a:r>
            <a:r>
              <a:rPr lang="fi-FI" dirty="0"/>
              <a:t> - 4.5 mn tons (4.2 mn tons)</a:t>
            </a:r>
          </a:p>
        </p:txBody>
      </p:sp>
    </p:spTree>
    <p:extLst>
      <p:ext uri="{BB962C8B-B14F-4D97-AF65-F5344CB8AC3E}">
        <p14:creationId xmlns:p14="http://schemas.microsoft.com/office/powerpoint/2010/main" val="3470334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Export shipments by cargo</a:t>
            </a:r>
            <a:br>
              <a:rPr lang="en-US" b="1" dirty="0">
                <a:solidFill>
                  <a:srgbClr val="C00000"/>
                </a:solidFill>
              </a:rPr>
            </a:br>
            <a:r>
              <a:rPr lang="en-US" b="1" dirty="0">
                <a:solidFill>
                  <a:srgbClr val="C00000"/>
                </a:solidFill>
              </a:rPr>
              <a:t>October 2018 (September 2020)</a:t>
            </a:r>
            <a:endParaRPr lang="fi-FI" b="1" dirty="0">
              <a:solidFill>
                <a:srgbClr val="C00000"/>
              </a:solidFill>
            </a:endParaRPr>
          </a:p>
        </p:txBody>
      </p:sp>
      <p:sp>
        <p:nvSpPr>
          <p:cNvPr id="3" name="Content Placeholder 2"/>
          <p:cNvSpPr>
            <a:spLocks noGrp="1"/>
          </p:cNvSpPr>
          <p:nvPr>
            <p:ph idx="1"/>
          </p:nvPr>
        </p:nvSpPr>
        <p:spPr>
          <a:xfrm>
            <a:off x="838200" y="1987671"/>
            <a:ext cx="10515600" cy="4505204"/>
          </a:xfrm>
        </p:spPr>
        <p:txBody>
          <a:bodyPr>
            <a:normAutofit fontScale="77500" lnSpcReduction="20000"/>
          </a:bodyPr>
          <a:lstStyle/>
          <a:p>
            <a:r>
              <a:rPr lang="en-US" dirty="0"/>
              <a:t>Coal</a:t>
            </a:r>
            <a:r>
              <a:rPr lang="ru-RU" dirty="0"/>
              <a:t> – 17 </a:t>
            </a:r>
            <a:r>
              <a:rPr lang="en-US" dirty="0"/>
              <a:t>mn tons (17 mn tons)</a:t>
            </a:r>
          </a:p>
          <a:p>
            <a:pPr lvl="1"/>
            <a:r>
              <a:rPr lang="en-US" dirty="0"/>
              <a:t>2018: 25% - Cyprus, 20% - Japan, 10% - UK</a:t>
            </a:r>
          </a:p>
          <a:p>
            <a:pPr lvl="1"/>
            <a:r>
              <a:rPr lang="en-US" dirty="0"/>
              <a:t>2020: 26.6% - Cyprus, 25.4% - Japan, 12.6% - China, 7.7% - UK</a:t>
            </a:r>
          </a:p>
          <a:p>
            <a:r>
              <a:rPr lang="en-US" dirty="0"/>
              <a:t>Oil products – 7.5 mn tons (6.3 mn tons)</a:t>
            </a:r>
          </a:p>
          <a:p>
            <a:pPr lvl="1"/>
            <a:r>
              <a:rPr lang="en-US" dirty="0"/>
              <a:t>2018: 48% - Netherlands, 23% - Italy, 10% - China</a:t>
            </a:r>
          </a:p>
          <a:p>
            <a:pPr lvl="1"/>
            <a:r>
              <a:rPr lang="en-US" dirty="0"/>
              <a:t>2020: 48.9% - Netherlands, 24% - Italy, 8.7% - China</a:t>
            </a:r>
          </a:p>
          <a:p>
            <a:r>
              <a:rPr lang="en-US" dirty="0"/>
              <a:t>Fertilisers – 2.5 mn tons (3 mn tons)</a:t>
            </a:r>
          </a:p>
          <a:p>
            <a:pPr lvl="1"/>
            <a:r>
              <a:rPr lang="en-US" dirty="0"/>
              <a:t>2018: 26% - China, 22% - Switzerland, 17% - Brazil</a:t>
            </a:r>
          </a:p>
          <a:p>
            <a:pPr lvl="1"/>
            <a:r>
              <a:rPr lang="en-US" dirty="0"/>
              <a:t>2020: 29.7% - China, 20.7% - Brazil, 16.7 - Switzerland</a:t>
            </a:r>
          </a:p>
          <a:p>
            <a:r>
              <a:rPr lang="en-US" dirty="0"/>
              <a:t>Black metals – 2.5 mn tons (2.2 mn tons)</a:t>
            </a:r>
          </a:p>
          <a:p>
            <a:pPr lvl="1"/>
            <a:r>
              <a:rPr lang="en-US" dirty="0"/>
              <a:t>2018: 15% - Turkey, 14% - Taiwan, 13% - Italy</a:t>
            </a:r>
          </a:p>
          <a:p>
            <a:pPr lvl="1"/>
            <a:r>
              <a:rPr lang="en-US" dirty="0"/>
              <a:t>2020: 17.4% - Taiwan, 16.2% - Turkey, 10.6% - Mexico</a:t>
            </a:r>
          </a:p>
          <a:p>
            <a:r>
              <a:rPr lang="en-US" dirty="0"/>
              <a:t>Timber – 2.5 mn tons (2.3 mn tons)</a:t>
            </a:r>
          </a:p>
          <a:p>
            <a:pPr lvl="1"/>
            <a:r>
              <a:rPr lang="en-US" dirty="0"/>
              <a:t>2018: 58% - China, 14.5% - Finland</a:t>
            </a:r>
          </a:p>
          <a:p>
            <a:pPr lvl="1"/>
            <a:r>
              <a:rPr lang="en-US" dirty="0"/>
              <a:t>2020: </a:t>
            </a:r>
            <a:r>
              <a:rPr lang="ru-RU" dirty="0"/>
              <a:t>57.2% - </a:t>
            </a:r>
            <a:r>
              <a:rPr lang="fi-FI" dirty="0"/>
              <a:t>China, 16.4% - Finland</a:t>
            </a:r>
          </a:p>
        </p:txBody>
      </p:sp>
    </p:spTree>
    <p:extLst>
      <p:ext uri="{BB962C8B-B14F-4D97-AF65-F5344CB8AC3E}">
        <p14:creationId xmlns:p14="http://schemas.microsoft.com/office/powerpoint/2010/main" val="145959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Notes</a:t>
            </a:r>
            <a:endParaRPr lang="fi-FI" b="1" dirty="0">
              <a:solidFill>
                <a:srgbClr val="C00000"/>
              </a:solidFill>
            </a:endParaRPr>
          </a:p>
        </p:txBody>
      </p:sp>
      <p:sp>
        <p:nvSpPr>
          <p:cNvPr id="3" name="Content Placeholder 2"/>
          <p:cNvSpPr>
            <a:spLocks noGrp="1"/>
          </p:cNvSpPr>
          <p:nvPr>
            <p:ph idx="1"/>
          </p:nvPr>
        </p:nvSpPr>
        <p:spPr/>
        <p:txBody>
          <a:bodyPr/>
          <a:lstStyle/>
          <a:p>
            <a:r>
              <a:rPr lang="en-US" dirty="0"/>
              <a:t>Mineral construction materials for internal consumption</a:t>
            </a:r>
          </a:p>
          <a:p>
            <a:r>
              <a:rPr lang="en-US" dirty="0"/>
              <a:t>Oil products crucial in internal consumption and for export</a:t>
            </a:r>
          </a:p>
          <a:p>
            <a:r>
              <a:rPr lang="en-US" dirty="0"/>
              <a:t>Oil products, ores and black metals: internal consumption &gt; export</a:t>
            </a:r>
          </a:p>
          <a:p>
            <a:r>
              <a:rPr lang="en-US" dirty="0"/>
              <a:t>Coal mostly goes for export</a:t>
            </a:r>
            <a:r>
              <a:rPr lang="ru-RU" dirty="0"/>
              <a:t> </a:t>
            </a:r>
            <a:r>
              <a:rPr lang="en-US" dirty="0"/>
              <a:t> </a:t>
            </a:r>
            <a:endParaRPr lang="fi-FI" dirty="0"/>
          </a:p>
        </p:txBody>
      </p:sp>
    </p:spTree>
    <p:extLst>
      <p:ext uri="{BB962C8B-B14F-4D97-AF65-F5344CB8AC3E}">
        <p14:creationId xmlns:p14="http://schemas.microsoft.com/office/powerpoint/2010/main" val="150046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55D7361-67EB-4F0A-A060-539B6CD86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310" y="0"/>
            <a:ext cx="10113380" cy="6858000"/>
          </a:xfrm>
          <a:prstGeom prst="rect">
            <a:avLst/>
          </a:prstGeom>
          <a:effectLst>
            <a:outerShdw blurRad="50800" dist="50800" dir="5400000" algn="ctr" rotWithShape="0">
              <a:srgbClr val="000000">
                <a:alpha val="0"/>
              </a:srgbClr>
            </a:outerShdw>
            <a:softEdge rad="1270000"/>
          </a:effectLst>
        </p:spPr>
      </p:pic>
      <p:sp>
        <p:nvSpPr>
          <p:cNvPr id="2" name="Title 1"/>
          <p:cNvSpPr>
            <a:spLocks noGrp="1"/>
          </p:cNvSpPr>
          <p:nvPr>
            <p:ph type="title"/>
          </p:nvPr>
        </p:nvSpPr>
        <p:spPr>
          <a:xfrm>
            <a:off x="2575560" y="234155"/>
            <a:ext cx="9286240" cy="1325563"/>
          </a:xfrm>
        </p:spPr>
        <p:txBody>
          <a:bodyPr>
            <a:normAutofit/>
          </a:bodyPr>
          <a:lstStyle/>
          <a:p>
            <a:r>
              <a:rPr lang="en-US" sz="4000" b="1" dirty="0">
                <a:solidFill>
                  <a:srgbClr val="C00000"/>
                </a:solidFill>
              </a:rPr>
              <a:t>Russian Railways = 1</a:t>
            </a:r>
            <a:r>
              <a:rPr lang="ru-RU" sz="4000" b="1" dirty="0">
                <a:solidFill>
                  <a:srgbClr val="C00000"/>
                </a:solidFill>
              </a:rPr>
              <a:t>6</a:t>
            </a:r>
            <a:r>
              <a:rPr lang="en-US" sz="4000" b="1" dirty="0">
                <a:solidFill>
                  <a:srgbClr val="C00000"/>
                </a:solidFill>
              </a:rPr>
              <a:t> railroads</a:t>
            </a:r>
            <a:endParaRPr lang="fi-FI" sz="4000" b="1" dirty="0">
              <a:solidFill>
                <a:srgbClr val="C00000"/>
              </a:solidFill>
            </a:endParaRPr>
          </a:p>
        </p:txBody>
      </p:sp>
      <p:sp>
        <p:nvSpPr>
          <p:cNvPr id="3" name="Content Placeholder 2"/>
          <p:cNvSpPr>
            <a:spLocks noGrp="1"/>
          </p:cNvSpPr>
          <p:nvPr>
            <p:ph idx="1"/>
          </p:nvPr>
        </p:nvSpPr>
        <p:spPr>
          <a:xfrm>
            <a:off x="2575560" y="1313338"/>
            <a:ext cx="8793480" cy="5120482"/>
          </a:xfrm>
          <a:effectLst>
            <a:glow rad="127000">
              <a:schemeClr val="accent1">
                <a:alpha val="79000"/>
              </a:schemeClr>
            </a:glow>
          </a:effectLst>
        </p:spPr>
        <p:txBody>
          <a:bodyPr numCol="2">
            <a:normAutofit fontScale="85000" lnSpcReduction="20000"/>
          </a:bodyPr>
          <a:lstStyle/>
          <a:p>
            <a:pPr marL="514350" indent="-514350">
              <a:lnSpc>
                <a:spcPct val="120000"/>
              </a:lnSpc>
              <a:buFont typeface="+mj-lt"/>
              <a:buAutoNum type="arabicPeriod"/>
            </a:pPr>
            <a:r>
              <a:rPr lang="fi-FI" b="1" dirty="0">
                <a:solidFill>
                  <a:srgbClr val="C00000"/>
                </a:solidFill>
                <a:latin typeface="+mj-lt"/>
              </a:rPr>
              <a:t>Oktyabrskaya</a:t>
            </a:r>
            <a:r>
              <a:rPr lang="fi-FI" dirty="0">
                <a:latin typeface="+mj-lt"/>
              </a:rPr>
              <a:t> </a:t>
            </a:r>
          </a:p>
          <a:p>
            <a:pPr marL="514350" indent="-514350">
              <a:lnSpc>
                <a:spcPct val="120000"/>
              </a:lnSpc>
              <a:buFont typeface="+mj-lt"/>
              <a:buAutoNum type="arabicPeriod"/>
            </a:pPr>
            <a:r>
              <a:rPr lang="fi-FI" b="1" dirty="0">
                <a:latin typeface="+mj-lt"/>
              </a:rPr>
              <a:t>Moscow</a:t>
            </a:r>
            <a:r>
              <a:rPr lang="fi-FI" dirty="0">
                <a:latin typeface="+mj-lt"/>
              </a:rPr>
              <a:t> </a:t>
            </a:r>
          </a:p>
          <a:p>
            <a:pPr marL="514350" indent="-514350">
              <a:lnSpc>
                <a:spcPct val="120000"/>
              </a:lnSpc>
              <a:buFont typeface="+mj-lt"/>
              <a:buAutoNum type="arabicPeriod"/>
            </a:pPr>
            <a:r>
              <a:rPr lang="fi-FI" b="1" dirty="0">
                <a:latin typeface="+mj-lt"/>
              </a:rPr>
              <a:t>Gorkovskaya</a:t>
            </a:r>
            <a:r>
              <a:rPr lang="fi-FI" dirty="0">
                <a:latin typeface="+mj-lt"/>
              </a:rPr>
              <a:t> </a:t>
            </a:r>
          </a:p>
          <a:p>
            <a:pPr marL="514350" indent="-514350">
              <a:lnSpc>
                <a:spcPct val="120000"/>
              </a:lnSpc>
              <a:buFont typeface="+mj-lt"/>
              <a:buAutoNum type="arabicPeriod"/>
            </a:pPr>
            <a:r>
              <a:rPr lang="fi-FI" b="1" dirty="0">
                <a:latin typeface="+mj-lt"/>
              </a:rPr>
              <a:t>North</a:t>
            </a:r>
          </a:p>
          <a:p>
            <a:pPr marL="514350" indent="-514350">
              <a:lnSpc>
                <a:spcPct val="120000"/>
              </a:lnSpc>
              <a:buFont typeface="+mj-lt"/>
              <a:buAutoNum type="arabicPeriod"/>
            </a:pPr>
            <a:r>
              <a:rPr lang="fi-FI" b="1" dirty="0">
                <a:latin typeface="+mj-lt"/>
              </a:rPr>
              <a:t>North-</a:t>
            </a:r>
            <a:r>
              <a:rPr lang="fi-FI" b="1" dirty="0" err="1">
                <a:latin typeface="+mj-lt"/>
              </a:rPr>
              <a:t>Caucasian</a:t>
            </a:r>
            <a:r>
              <a:rPr lang="fi-FI" dirty="0">
                <a:latin typeface="+mj-lt"/>
              </a:rPr>
              <a:t> </a:t>
            </a:r>
          </a:p>
          <a:p>
            <a:pPr marL="514350" indent="-514350">
              <a:lnSpc>
                <a:spcPct val="120000"/>
              </a:lnSpc>
              <a:buFont typeface="+mj-lt"/>
              <a:buAutoNum type="arabicPeriod"/>
            </a:pPr>
            <a:r>
              <a:rPr lang="fi-FI" b="1" dirty="0">
                <a:latin typeface="+mj-lt"/>
              </a:rPr>
              <a:t>South-East</a:t>
            </a:r>
            <a:r>
              <a:rPr lang="fi-FI" dirty="0">
                <a:latin typeface="+mj-lt"/>
              </a:rPr>
              <a:t> </a:t>
            </a:r>
          </a:p>
          <a:p>
            <a:pPr marL="514350" indent="-514350">
              <a:lnSpc>
                <a:spcPct val="120000"/>
              </a:lnSpc>
              <a:buFont typeface="+mj-lt"/>
              <a:buAutoNum type="arabicPeriod"/>
            </a:pPr>
            <a:r>
              <a:rPr lang="fi-FI" b="1" dirty="0">
                <a:latin typeface="+mj-lt"/>
              </a:rPr>
              <a:t>Privolzhskaya</a:t>
            </a:r>
            <a:r>
              <a:rPr lang="fi-FI" dirty="0">
                <a:latin typeface="+mj-lt"/>
              </a:rPr>
              <a:t> </a:t>
            </a:r>
          </a:p>
          <a:p>
            <a:pPr marL="514350" indent="-514350">
              <a:lnSpc>
                <a:spcPct val="120000"/>
              </a:lnSpc>
              <a:buFont typeface="+mj-lt"/>
              <a:buAutoNum type="arabicPeriod"/>
            </a:pPr>
            <a:r>
              <a:rPr lang="fi-FI" b="1" dirty="0">
                <a:latin typeface="+mj-lt"/>
              </a:rPr>
              <a:t>Sverdlovskaya</a:t>
            </a:r>
          </a:p>
          <a:p>
            <a:pPr marL="514350" indent="-514350">
              <a:lnSpc>
                <a:spcPct val="120000"/>
              </a:lnSpc>
              <a:buFont typeface="+mj-lt"/>
              <a:buAutoNum type="arabicPeriod"/>
            </a:pPr>
            <a:r>
              <a:rPr lang="fi-FI" b="1" dirty="0">
                <a:latin typeface="+mj-lt"/>
              </a:rPr>
              <a:t>South-Ural</a:t>
            </a:r>
          </a:p>
          <a:p>
            <a:pPr marL="514350" indent="-514350">
              <a:lnSpc>
                <a:spcPct val="120000"/>
              </a:lnSpc>
              <a:buFont typeface="+mj-lt"/>
              <a:buAutoNum type="arabicPeriod"/>
            </a:pPr>
            <a:r>
              <a:rPr lang="fi-FI" b="1" dirty="0">
                <a:latin typeface="+mj-lt"/>
              </a:rPr>
              <a:t>West – Siberian</a:t>
            </a:r>
          </a:p>
          <a:p>
            <a:pPr marL="514350" indent="-514350">
              <a:lnSpc>
                <a:spcPct val="120000"/>
              </a:lnSpc>
              <a:buFont typeface="+mj-lt"/>
              <a:buAutoNum type="arabicPeriod"/>
            </a:pPr>
            <a:r>
              <a:rPr lang="fi-FI" b="1" dirty="0">
                <a:latin typeface="+mj-lt"/>
              </a:rPr>
              <a:t>Kuibyshevskayaya</a:t>
            </a:r>
          </a:p>
          <a:p>
            <a:pPr marL="514350" indent="-514350">
              <a:lnSpc>
                <a:spcPct val="120000"/>
              </a:lnSpc>
              <a:buFont typeface="+mj-lt"/>
              <a:buAutoNum type="arabicPeriod"/>
            </a:pPr>
            <a:r>
              <a:rPr lang="fi-FI" b="1" dirty="0">
                <a:latin typeface="+mj-lt"/>
              </a:rPr>
              <a:t>Krasnoyarskaya</a:t>
            </a:r>
          </a:p>
          <a:p>
            <a:pPr marL="514350" indent="-514350">
              <a:lnSpc>
                <a:spcPct val="120000"/>
              </a:lnSpc>
              <a:buFont typeface="+mj-lt"/>
              <a:buAutoNum type="arabicPeriod"/>
            </a:pPr>
            <a:r>
              <a:rPr lang="fi-FI" b="1" dirty="0">
                <a:latin typeface="+mj-lt"/>
              </a:rPr>
              <a:t>East-Siberian</a:t>
            </a:r>
          </a:p>
          <a:p>
            <a:pPr marL="514350" indent="-514350">
              <a:lnSpc>
                <a:spcPct val="120000"/>
              </a:lnSpc>
              <a:buFont typeface="+mj-lt"/>
              <a:buAutoNum type="arabicPeriod"/>
            </a:pPr>
            <a:r>
              <a:rPr lang="fi-FI" b="1" dirty="0">
                <a:latin typeface="+mj-lt"/>
              </a:rPr>
              <a:t>Zabaikalskaya</a:t>
            </a:r>
          </a:p>
          <a:p>
            <a:pPr marL="514350" indent="-514350">
              <a:lnSpc>
                <a:spcPct val="120000"/>
              </a:lnSpc>
              <a:buFont typeface="+mj-lt"/>
              <a:buAutoNum type="arabicPeriod"/>
            </a:pPr>
            <a:r>
              <a:rPr lang="fi-FI" b="1" dirty="0">
                <a:latin typeface="+mj-lt"/>
              </a:rPr>
              <a:t>Far East</a:t>
            </a:r>
          </a:p>
          <a:p>
            <a:pPr marL="514350" indent="-514350">
              <a:lnSpc>
                <a:spcPct val="120000"/>
              </a:lnSpc>
              <a:buFont typeface="+mj-lt"/>
              <a:buAutoNum type="arabicPeriod"/>
            </a:pPr>
            <a:r>
              <a:rPr lang="fi-FI" b="1" dirty="0">
                <a:latin typeface="+mj-lt"/>
              </a:rPr>
              <a:t>Kaliningrad</a:t>
            </a:r>
          </a:p>
          <a:p>
            <a:pPr marL="4171950" lvl="8" indent="-514350">
              <a:lnSpc>
                <a:spcPct val="120000"/>
              </a:lnSpc>
              <a:buFont typeface="+mj-lt"/>
              <a:buAutoNum type="arabicPeriod"/>
            </a:pPr>
            <a:r>
              <a:rPr lang="fi-FI" dirty="0">
                <a:latin typeface="+mj-lt"/>
              </a:rPr>
              <a:t>BAM</a:t>
            </a:r>
          </a:p>
          <a:p>
            <a:pPr marL="514350" indent="-514350">
              <a:lnSpc>
                <a:spcPct val="110000"/>
              </a:lnSpc>
              <a:buFont typeface="+mj-lt"/>
              <a:buAutoNum type="arabicPeriod"/>
            </a:pPr>
            <a:endParaRPr lang="fi-FI" b="1" dirty="0">
              <a:latin typeface="+mj-lt"/>
            </a:endParaRPr>
          </a:p>
          <a:p>
            <a:pPr marL="514350" indent="-514350">
              <a:lnSpc>
                <a:spcPct val="100000"/>
              </a:lnSpc>
              <a:buFont typeface="+mj-lt"/>
              <a:buAutoNum type="arabicPeriod"/>
            </a:pPr>
            <a:endParaRPr lang="fi-FI" b="1" dirty="0">
              <a:latin typeface="+mj-lt"/>
            </a:endParaRPr>
          </a:p>
        </p:txBody>
      </p:sp>
    </p:spTree>
    <p:extLst>
      <p:ext uri="{BB962C8B-B14F-4D97-AF65-F5344CB8AC3E}">
        <p14:creationId xmlns:p14="http://schemas.microsoft.com/office/powerpoint/2010/main" val="281984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C00000"/>
                </a:solidFill>
              </a:rPr>
              <a:t>Agenda</a:t>
            </a:r>
            <a:endParaRPr lang="fi-FI" sz="6000" b="1" dirty="0">
              <a:solidFill>
                <a:srgbClr val="C00000"/>
              </a:solidFill>
            </a:endParaRPr>
          </a:p>
        </p:txBody>
      </p:sp>
      <p:sp>
        <p:nvSpPr>
          <p:cNvPr id="3" name="Content Placeholder 2"/>
          <p:cNvSpPr>
            <a:spLocks noGrp="1"/>
          </p:cNvSpPr>
          <p:nvPr>
            <p:ph idx="1"/>
          </p:nvPr>
        </p:nvSpPr>
        <p:spPr/>
        <p:txBody>
          <a:bodyPr/>
          <a:lstStyle/>
          <a:p>
            <a:r>
              <a:rPr lang="en-US" dirty="0"/>
              <a:t>Background</a:t>
            </a:r>
          </a:p>
          <a:p>
            <a:r>
              <a:rPr lang="en-US" dirty="0"/>
              <a:t>Capacities</a:t>
            </a:r>
          </a:p>
          <a:p>
            <a:r>
              <a:rPr lang="en-US" dirty="0"/>
              <a:t>Volumes</a:t>
            </a:r>
          </a:p>
          <a:p>
            <a:r>
              <a:rPr lang="en-US" dirty="0"/>
              <a:t>Operations</a:t>
            </a:r>
          </a:p>
          <a:p>
            <a:r>
              <a:rPr lang="en-US" dirty="0"/>
              <a:t>Corporate Culture</a:t>
            </a:r>
          </a:p>
          <a:p>
            <a:r>
              <a:rPr lang="en-US" dirty="0"/>
              <a:t>Future </a:t>
            </a:r>
            <a:endParaRPr lang="fi-FI" dirty="0"/>
          </a:p>
        </p:txBody>
      </p:sp>
    </p:spTree>
    <p:extLst>
      <p:ext uri="{BB962C8B-B14F-4D97-AF65-F5344CB8AC3E}">
        <p14:creationId xmlns:p14="http://schemas.microsoft.com/office/powerpoint/2010/main" val="173756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r>
              <a:rPr lang="en-US" b="1" dirty="0">
                <a:solidFill>
                  <a:srgbClr val="C00000"/>
                </a:solidFill>
              </a:rPr>
              <a:t>Corporate structure</a:t>
            </a:r>
            <a:endParaRPr lang="fi-FI" b="1" dirty="0">
              <a:solidFill>
                <a:srgbClr val="C00000"/>
              </a:solidFill>
            </a:endParaRPr>
          </a:p>
        </p:txBody>
      </p:sp>
      <p:sp>
        <p:nvSpPr>
          <p:cNvPr id="3" name="Content Placeholder 2"/>
          <p:cNvSpPr>
            <a:spLocks noGrp="1"/>
          </p:cNvSpPr>
          <p:nvPr>
            <p:ph idx="1"/>
          </p:nvPr>
        </p:nvSpPr>
        <p:spPr>
          <a:xfrm>
            <a:off x="838200" y="1473200"/>
            <a:ext cx="10515600" cy="4703763"/>
          </a:xfrm>
        </p:spPr>
        <p:txBody>
          <a:bodyPr numCol="2">
            <a:normAutofit/>
          </a:bodyPr>
          <a:lstStyle/>
          <a:p>
            <a:pPr>
              <a:lnSpc>
                <a:spcPct val="150000"/>
              </a:lnSpc>
            </a:pPr>
            <a:r>
              <a:rPr lang="en-US" sz="2400" dirty="0">
                <a:solidFill>
                  <a:srgbClr val="C00000"/>
                </a:solidFill>
                <a:latin typeface="Times New Roman" panose="02020603050405020304" pitchFamily="18" charset="0"/>
                <a:cs typeface="Times New Roman" panose="02020603050405020304" pitchFamily="18" charset="0"/>
              </a:rPr>
              <a:t>Monopoly</a:t>
            </a:r>
          </a:p>
          <a:p>
            <a:pPr>
              <a:lnSpc>
                <a:spcPct val="150000"/>
              </a:lnSpc>
            </a:pPr>
            <a:r>
              <a:rPr lang="es-ES" sz="2000" dirty="0"/>
              <a:t>Subsidiaries / affiliated organisations:</a:t>
            </a:r>
            <a:endParaRPr lang="en-US" sz="2000" dirty="0"/>
          </a:p>
          <a:p>
            <a:pPr lvl="1">
              <a:lnSpc>
                <a:spcPct val="120000"/>
              </a:lnSpc>
            </a:pPr>
            <a:r>
              <a:rPr lang="en-US" sz="2000" dirty="0"/>
              <a:t>Railroads</a:t>
            </a:r>
            <a:endParaRPr lang="ru-RU" sz="2000" dirty="0"/>
          </a:p>
          <a:p>
            <a:pPr lvl="1">
              <a:lnSpc>
                <a:spcPct val="120000"/>
              </a:lnSpc>
            </a:pPr>
            <a:r>
              <a:rPr lang="en-US" sz="2000" dirty="0"/>
              <a:t>Operating units</a:t>
            </a:r>
            <a:endParaRPr lang="ru-RU" sz="2000" dirty="0"/>
          </a:p>
          <a:p>
            <a:pPr lvl="1">
              <a:lnSpc>
                <a:spcPct val="120000"/>
              </a:lnSpc>
            </a:pPr>
            <a:r>
              <a:rPr lang="en-US" sz="2000" dirty="0"/>
              <a:t>Transporting companies</a:t>
            </a:r>
            <a:endParaRPr lang="ru-RU" sz="2000" dirty="0"/>
          </a:p>
          <a:p>
            <a:pPr lvl="1">
              <a:lnSpc>
                <a:spcPct val="120000"/>
              </a:lnSpc>
            </a:pPr>
            <a:r>
              <a:rPr lang="en-US" sz="2000" dirty="0"/>
              <a:t>Technical procurement</a:t>
            </a:r>
            <a:endParaRPr lang="ru-RU" sz="2000" dirty="0"/>
          </a:p>
          <a:p>
            <a:pPr lvl="1">
              <a:lnSpc>
                <a:spcPct val="120000"/>
              </a:lnSpc>
            </a:pPr>
            <a:r>
              <a:rPr lang="en-US" sz="2000" dirty="0"/>
              <a:t>Infrastructure development</a:t>
            </a:r>
            <a:endParaRPr lang="ru-RU" sz="2000" dirty="0"/>
          </a:p>
          <a:p>
            <a:pPr lvl="1">
              <a:lnSpc>
                <a:spcPct val="120000"/>
              </a:lnSpc>
            </a:pPr>
            <a:r>
              <a:rPr lang="en-US" sz="2000" dirty="0"/>
              <a:t>Repair units</a:t>
            </a:r>
            <a:endParaRPr lang="ru-RU" sz="2000" dirty="0"/>
          </a:p>
          <a:p>
            <a:pPr lvl="1">
              <a:lnSpc>
                <a:spcPct val="120000"/>
              </a:lnSpc>
            </a:pPr>
            <a:r>
              <a:rPr lang="en-US" sz="2000" dirty="0"/>
              <a:t>Track facilities</a:t>
            </a:r>
            <a:endParaRPr lang="ru-RU" sz="2000" dirty="0"/>
          </a:p>
          <a:p>
            <a:pPr>
              <a:lnSpc>
                <a:spcPct val="150000"/>
              </a:lnSpc>
            </a:pPr>
            <a:r>
              <a:rPr lang="en-US" sz="2400" dirty="0">
                <a:solidFill>
                  <a:srgbClr val="C00000"/>
                </a:solidFill>
                <a:latin typeface="Times New Roman" panose="02020603050405020304" pitchFamily="18" charset="0"/>
                <a:cs typeface="Times New Roman" panose="02020603050405020304" pitchFamily="18" charset="0"/>
              </a:rPr>
              <a:t>Competition</a:t>
            </a:r>
          </a:p>
          <a:p>
            <a:pPr>
              <a:lnSpc>
                <a:spcPct val="100000"/>
              </a:lnSpc>
            </a:pPr>
            <a:r>
              <a:rPr lang="en-US" sz="2000" dirty="0"/>
              <a:t>competitive development of each segment within the railway industry</a:t>
            </a:r>
          </a:p>
          <a:p>
            <a:pPr>
              <a:lnSpc>
                <a:spcPct val="100000"/>
              </a:lnSpc>
            </a:pPr>
            <a:r>
              <a:rPr lang="fi-FI" sz="2000" dirty="0"/>
              <a:t>efficiency and quality of the offered services</a:t>
            </a:r>
          </a:p>
        </p:txBody>
      </p:sp>
      <p:pic>
        <p:nvPicPr>
          <p:cNvPr id="6" name="Рисунок 5">
            <a:extLst>
              <a:ext uri="{FF2B5EF4-FFF2-40B4-BE49-F238E27FC236}">
                <a16:creationId xmlns:a16="http://schemas.microsoft.com/office/drawing/2014/main" id="{D13584D1-8237-4305-98BE-7842A9494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420" y="3736975"/>
            <a:ext cx="3313253" cy="2197100"/>
          </a:xfrm>
          <a:prstGeom prst="rect">
            <a:avLst/>
          </a:prstGeom>
          <a:effectLst>
            <a:glow>
              <a:schemeClr val="accent1">
                <a:alpha val="24000"/>
              </a:schemeClr>
            </a:glow>
          </a:effectLst>
        </p:spPr>
      </p:pic>
    </p:spTree>
    <p:extLst>
      <p:ext uri="{BB962C8B-B14F-4D97-AF65-F5344CB8AC3E}">
        <p14:creationId xmlns:p14="http://schemas.microsoft.com/office/powerpoint/2010/main" val="404365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dirty="0">
                <a:solidFill>
                  <a:srgbClr val="C00000"/>
                </a:solidFill>
              </a:rPr>
              <a:t>Subsidiaries by </a:t>
            </a:r>
            <a:r>
              <a:rPr lang="en-US" b="1" dirty="0">
                <a:solidFill>
                  <a:srgbClr val="C00000"/>
                </a:solidFill>
              </a:rPr>
              <a:t>activities</a:t>
            </a:r>
          </a:p>
        </p:txBody>
      </p:sp>
      <p:sp>
        <p:nvSpPr>
          <p:cNvPr id="3" name="Content Placeholder 2"/>
          <p:cNvSpPr>
            <a:spLocks noGrp="1"/>
          </p:cNvSpPr>
          <p:nvPr>
            <p:ph idx="1"/>
          </p:nvPr>
        </p:nvSpPr>
        <p:spPr/>
        <p:txBody>
          <a:bodyPr/>
          <a:lstStyle/>
          <a:p>
            <a:r>
              <a:rPr lang="fi-FI" dirty="0"/>
              <a:t>Logistics Service Providers</a:t>
            </a:r>
          </a:p>
          <a:p>
            <a:r>
              <a:rPr lang="fi-FI" dirty="0"/>
              <a:t>Warehousing Providers</a:t>
            </a:r>
          </a:p>
          <a:p>
            <a:r>
              <a:rPr lang="fi-FI" dirty="0"/>
              <a:t>Rolling stock services</a:t>
            </a:r>
          </a:p>
          <a:p>
            <a:r>
              <a:rPr lang="fi-FI" dirty="0"/>
              <a:t>Maritime Logistics</a:t>
            </a:r>
          </a:p>
        </p:txBody>
      </p:sp>
    </p:spTree>
    <p:extLst>
      <p:ext uri="{BB962C8B-B14F-4D97-AF65-F5344CB8AC3E}">
        <p14:creationId xmlns:p14="http://schemas.microsoft.com/office/powerpoint/2010/main" val="330938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075" y="365125"/>
            <a:ext cx="10515600" cy="1325563"/>
          </a:xfrm>
        </p:spPr>
        <p:txBody>
          <a:bodyPr>
            <a:normAutofit/>
          </a:bodyPr>
          <a:lstStyle/>
          <a:p>
            <a:r>
              <a:rPr lang="en-US" b="1" dirty="0">
                <a:solidFill>
                  <a:srgbClr val="C00000"/>
                </a:solidFill>
              </a:rPr>
              <a:t>Daily</a:t>
            </a:r>
            <a:r>
              <a:rPr lang="fi-FI" b="1" dirty="0">
                <a:solidFill>
                  <a:srgbClr val="C00000"/>
                </a:solidFill>
              </a:rPr>
              <a:t> loading to sea ports</a:t>
            </a:r>
            <a:br>
              <a:rPr lang="fi-FI" b="1" dirty="0">
                <a:solidFill>
                  <a:srgbClr val="C00000"/>
                </a:solidFill>
              </a:rPr>
            </a:br>
            <a:r>
              <a:rPr lang="fi-FI" b="1" dirty="0">
                <a:solidFill>
                  <a:srgbClr val="C00000"/>
                </a:solidFill>
              </a:rPr>
              <a:t>October - November 2020</a:t>
            </a:r>
          </a:p>
        </p:txBody>
      </p:sp>
      <p:sp>
        <p:nvSpPr>
          <p:cNvPr id="6" name="TextBox 5"/>
          <p:cNvSpPr txBox="1"/>
          <p:nvPr/>
        </p:nvSpPr>
        <p:spPr>
          <a:xfrm>
            <a:off x="824328" y="1712099"/>
            <a:ext cx="3004458" cy="369332"/>
          </a:xfrm>
          <a:prstGeom prst="rect">
            <a:avLst/>
          </a:prstGeom>
          <a:noFill/>
        </p:spPr>
        <p:txBody>
          <a:bodyPr wrap="square" rtlCol="0">
            <a:spAutoFit/>
          </a:bodyPr>
          <a:lstStyle/>
          <a:p>
            <a:r>
              <a:rPr lang="fi-FI" dirty="0"/>
              <a:t>Thousand tons</a:t>
            </a:r>
          </a:p>
        </p:txBody>
      </p:sp>
      <p:pic>
        <p:nvPicPr>
          <p:cNvPr id="3" name="Picture 2">
            <a:extLst>
              <a:ext uri="{FF2B5EF4-FFF2-40B4-BE49-F238E27FC236}">
                <a16:creationId xmlns:a16="http://schemas.microsoft.com/office/drawing/2014/main" id="{D24B9482-681A-4635-8B87-BFCF084A63C4}"/>
              </a:ext>
            </a:extLst>
          </p:cNvPr>
          <p:cNvPicPr>
            <a:picLocks noChangeAspect="1"/>
          </p:cNvPicPr>
          <p:nvPr/>
        </p:nvPicPr>
        <p:blipFill>
          <a:blip r:embed="rId3"/>
          <a:stretch>
            <a:fillRect/>
          </a:stretch>
        </p:blipFill>
        <p:spPr>
          <a:xfrm>
            <a:off x="940075" y="2081431"/>
            <a:ext cx="9434378" cy="4130398"/>
          </a:xfrm>
          <a:prstGeom prst="rect">
            <a:avLst/>
          </a:prstGeom>
        </p:spPr>
      </p:pic>
    </p:spTree>
    <p:extLst>
      <p:ext uri="{BB962C8B-B14F-4D97-AF65-F5344CB8AC3E}">
        <p14:creationId xmlns:p14="http://schemas.microsoft.com/office/powerpoint/2010/main" val="777885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b="1" dirty="0">
                <a:solidFill>
                  <a:srgbClr val="C00000"/>
                </a:solidFill>
              </a:rPr>
              <a:t>Loading to sea ports by basin, 2017 (2020)</a:t>
            </a:r>
          </a:p>
        </p:txBody>
      </p:sp>
      <p:sp>
        <p:nvSpPr>
          <p:cNvPr id="3" name="Content Placeholder 2"/>
          <p:cNvSpPr>
            <a:spLocks noGrp="1"/>
          </p:cNvSpPr>
          <p:nvPr>
            <p:ph idx="1"/>
          </p:nvPr>
        </p:nvSpPr>
        <p:spPr/>
        <p:txBody>
          <a:bodyPr>
            <a:normAutofit fontScale="92500" lnSpcReduction="20000"/>
          </a:bodyPr>
          <a:lstStyle/>
          <a:p>
            <a:r>
              <a:rPr lang="fi-FI" dirty="0"/>
              <a:t>Baltic Sea basin – 102 mn tons (84 mn tons)</a:t>
            </a:r>
          </a:p>
          <a:p>
            <a:pPr lvl="1"/>
            <a:r>
              <a:rPr lang="fi-FI" dirty="0"/>
              <a:t>5 ports, including St. Petersburg</a:t>
            </a:r>
          </a:p>
          <a:p>
            <a:r>
              <a:rPr lang="fi-FI" dirty="0"/>
              <a:t>Far Eastern basin – 88 mn tons (76 mn tons)</a:t>
            </a:r>
          </a:p>
          <a:p>
            <a:pPr marL="685800" lvl="2">
              <a:spcBef>
                <a:spcPts val="1000"/>
              </a:spcBef>
            </a:pPr>
            <a:r>
              <a:rPr lang="fi-FI" sz="2400" dirty="0"/>
              <a:t>7 ports</a:t>
            </a:r>
          </a:p>
          <a:p>
            <a:r>
              <a:rPr lang="fi-FI" dirty="0"/>
              <a:t>Azov-Black Sea basin – 70 mn tons (49 mn tons)</a:t>
            </a:r>
          </a:p>
          <a:p>
            <a:pPr lvl="1"/>
            <a:r>
              <a:rPr lang="fi-FI" dirty="0"/>
              <a:t>7 ports</a:t>
            </a:r>
          </a:p>
          <a:p>
            <a:r>
              <a:rPr lang="fi-FI" dirty="0"/>
              <a:t>Arctic Sea basin – 23 mn tons (15 mn tons)</a:t>
            </a:r>
          </a:p>
          <a:p>
            <a:pPr lvl="1"/>
            <a:r>
              <a:rPr lang="fi-FI" dirty="0"/>
              <a:t>3 ports</a:t>
            </a:r>
          </a:p>
          <a:p>
            <a:r>
              <a:rPr lang="en-US" dirty="0"/>
              <a:t>Caspean</a:t>
            </a:r>
            <a:r>
              <a:rPr lang="fi-FI" dirty="0"/>
              <a:t> Sea basin – 211.1 thousand tons (112.9 thousand tons)</a:t>
            </a:r>
          </a:p>
          <a:p>
            <a:pPr lvl="1"/>
            <a:r>
              <a:rPr lang="en-US" dirty="0"/>
              <a:t>3 ports</a:t>
            </a:r>
          </a:p>
          <a:p>
            <a:pPr lvl="1"/>
            <a:endParaRPr lang="en-US" dirty="0"/>
          </a:p>
          <a:p>
            <a:r>
              <a:rPr lang="en-US" dirty="0"/>
              <a:t>PS: River port – different story</a:t>
            </a:r>
            <a:endParaRPr lang="fi-FI" dirty="0"/>
          </a:p>
          <a:p>
            <a:pPr marL="685800" lvl="2">
              <a:spcBef>
                <a:spcPts val="1000"/>
              </a:spcBef>
            </a:pPr>
            <a:endParaRPr lang="fi-FI" sz="2400" dirty="0"/>
          </a:p>
        </p:txBody>
      </p:sp>
    </p:spTree>
    <p:extLst>
      <p:ext uri="{BB962C8B-B14F-4D97-AF65-F5344CB8AC3E}">
        <p14:creationId xmlns:p14="http://schemas.microsoft.com/office/powerpoint/2010/main" val="1866150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14654"/>
            <a:ext cx="10515600" cy="1325563"/>
          </a:xfrm>
        </p:spPr>
        <p:txBody>
          <a:bodyPr/>
          <a:lstStyle/>
          <a:p>
            <a:r>
              <a:rPr lang="en-US" sz="4000" b="1" dirty="0">
                <a:solidFill>
                  <a:srgbClr val="C00000"/>
                </a:solidFill>
              </a:rPr>
              <a:t>Operations</a:t>
            </a:r>
            <a:endParaRPr lang="fi-FI" sz="4000" b="1" dirty="0">
              <a:solidFill>
                <a:srgbClr val="C00000"/>
              </a:solidFill>
            </a:endParaRPr>
          </a:p>
        </p:txBody>
      </p:sp>
      <p:sp>
        <p:nvSpPr>
          <p:cNvPr id="3" name="Content Placeholder 2"/>
          <p:cNvSpPr>
            <a:spLocks noGrp="1"/>
          </p:cNvSpPr>
          <p:nvPr>
            <p:ph idx="1"/>
          </p:nvPr>
        </p:nvSpPr>
        <p:spPr>
          <a:xfrm>
            <a:off x="838199" y="1245362"/>
            <a:ext cx="10515600" cy="5184935"/>
          </a:xfrm>
        </p:spPr>
        <p:txBody>
          <a:bodyPr>
            <a:normAutofit fontScale="85000" lnSpcReduction="20000"/>
          </a:bodyPr>
          <a:lstStyle/>
          <a:p>
            <a:pPr marL="2511425" indent="-2511425">
              <a:lnSpc>
                <a:spcPct val="100000"/>
              </a:lnSpc>
              <a:buNone/>
            </a:pPr>
            <a:r>
              <a:rPr lang="en-US" dirty="0"/>
              <a:t>Threads schedule </a:t>
            </a:r>
            <a:r>
              <a:rPr lang="en-US" sz="2600" b="1" dirty="0">
                <a:latin typeface="+mj-lt"/>
                <a:cs typeface="Times New Roman" panose="02020603050405020304" pitchFamily="18" charset="0"/>
              </a:rPr>
              <a:t>– </a:t>
            </a:r>
            <a:r>
              <a:rPr lang="en-US" dirty="0"/>
              <a:t>movement of the train in a Cartesian coordinate system, where the X axis is the time axis, and the Y axis is the distance axis</a:t>
            </a:r>
          </a:p>
          <a:p>
            <a:pPr lvl="7">
              <a:lnSpc>
                <a:spcPct val="100000"/>
              </a:lnSpc>
            </a:pPr>
            <a:endParaRPr lang="en-US" sz="2800" dirty="0"/>
          </a:p>
          <a:p>
            <a:pPr lvl="7">
              <a:lnSpc>
                <a:spcPct val="100000"/>
              </a:lnSpc>
            </a:pPr>
            <a:r>
              <a:rPr lang="en-US" sz="2800" dirty="0"/>
              <a:t>Fixed routes / not connected to a cargo type</a:t>
            </a:r>
          </a:p>
          <a:p>
            <a:pPr lvl="7">
              <a:lnSpc>
                <a:spcPct val="100000"/>
              </a:lnSpc>
            </a:pPr>
            <a:r>
              <a:rPr lang="en-US" sz="2800" dirty="0"/>
              <a:t>Railroads receive / pass the freight train</a:t>
            </a:r>
          </a:p>
          <a:p>
            <a:pPr lvl="7">
              <a:lnSpc>
                <a:spcPct val="100000"/>
              </a:lnSpc>
            </a:pPr>
            <a:r>
              <a:rPr lang="en-US" sz="2800" dirty="0"/>
              <a:t>Change of locomotive brigades</a:t>
            </a:r>
          </a:p>
          <a:p>
            <a:pPr lvl="7">
              <a:lnSpc>
                <a:spcPct val="100000"/>
              </a:lnSpc>
            </a:pPr>
            <a:r>
              <a:rPr lang="en-US" sz="2800" dirty="0"/>
              <a:t>Change of locomotives </a:t>
            </a:r>
          </a:p>
          <a:p>
            <a:pPr lvl="7">
              <a:lnSpc>
                <a:spcPct val="100000"/>
              </a:lnSpc>
            </a:pPr>
            <a:endParaRPr lang="en-US" sz="2800" dirty="0"/>
          </a:p>
          <a:p>
            <a:pPr marL="0" indent="0">
              <a:lnSpc>
                <a:spcPct val="100000"/>
              </a:lnSpc>
              <a:buNone/>
            </a:pPr>
            <a:r>
              <a:rPr lang="en-US" dirty="0"/>
              <a:t>Challenges</a:t>
            </a:r>
            <a:r>
              <a:rPr lang="ru-RU" dirty="0"/>
              <a:t> </a:t>
            </a:r>
            <a:r>
              <a:rPr lang="en-US" dirty="0"/>
              <a:t>for performance:</a:t>
            </a:r>
          </a:p>
          <a:p>
            <a:pPr>
              <a:lnSpc>
                <a:spcPct val="100000"/>
              </a:lnSpc>
            </a:pPr>
            <a:r>
              <a:rPr lang="en-US" dirty="0"/>
              <a:t>Priority to passenger trains</a:t>
            </a:r>
          </a:p>
          <a:p>
            <a:pPr>
              <a:lnSpc>
                <a:spcPct val="100000"/>
              </a:lnSpc>
            </a:pPr>
            <a:r>
              <a:rPr lang="en-US" dirty="0"/>
              <a:t>Waiting for locomotives/ locomotive brigades</a:t>
            </a:r>
          </a:p>
          <a:p>
            <a:pPr>
              <a:lnSpc>
                <a:spcPct val="100000"/>
              </a:lnSpc>
            </a:pPr>
            <a:r>
              <a:rPr lang="en-US" dirty="0"/>
              <a:t>Capacity limits (no technical documents)</a:t>
            </a:r>
          </a:p>
          <a:p>
            <a:pPr>
              <a:lnSpc>
                <a:spcPct val="100000"/>
              </a:lnSpc>
            </a:pPr>
            <a:r>
              <a:rPr lang="en-US" dirty="0"/>
              <a:t>Repair works on tracks, so called ‘windows’</a:t>
            </a:r>
          </a:p>
          <a:p>
            <a:pPr>
              <a:lnSpc>
                <a:spcPct val="100000"/>
              </a:lnSpc>
            </a:pPr>
            <a:endParaRPr lang="en-US" sz="2200" dirty="0">
              <a:latin typeface="Times New Roman" panose="02020603050405020304" pitchFamily="18" charset="0"/>
              <a:cs typeface="Times New Roman" panose="02020603050405020304" pitchFamily="18" charset="0"/>
            </a:endParaRPr>
          </a:p>
          <a:p>
            <a:pPr marL="2511425" indent="-2511425">
              <a:buNone/>
            </a:pPr>
            <a:endParaRPr lang="fi-FI" sz="32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78F96D03-1D3D-4896-81B9-497732ADE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668" y="4173794"/>
            <a:ext cx="4011561" cy="2256503"/>
          </a:xfrm>
          <a:prstGeom prst="rect">
            <a:avLst/>
          </a:prstGeom>
          <a:effectLst>
            <a:glow rad="342900">
              <a:schemeClr val="bg1">
                <a:alpha val="40000"/>
              </a:schemeClr>
            </a:glow>
            <a:softEdge rad="165100"/>
          </a:effectLst>
        </p:spPr>
      </p:pic>
    </p:spTree>
    <p:extLst>
      <p:ext uri="{BB962C8B-B14F-4D97-AF65-F5344CB8AC3E}">
        <p14:creationId xmlns:p14="http://schemas.microsoft.com/office/powerpoint/2010/main" val="306012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2EC7D7-905C-46D7-B91B-3B3F2FE99417}"/>
              </a:ext>
            </a:extLst>
          </p:cNvPr>
          <p:cNvSpPr>
            <a:spLocks noGrp="1"/>
          </p:cNvSpPr>
          <p:nvPr>
            <p:ph type="title"/>
          </p:nvPr>
        </p:nvSpPr>
        <p:spPr/>
        <p:txBody>
          <a:bodyPr/>
          <a:lstStyle/>
          <a:p>
            <a:r>
              <a:rPr lang="en-US" b="1" dirty="0">
                <a:solidFill>
                  <a:srgbClr val="C00000"/>
                </a:solidFill>
              </a:rPr>
              <a:t>Freight stations</a:t>
            </a:r>
            <a:endParaRPr lang="ru-RU" b="1" dirty="0">
              <a:solidFill>
                <a:srgbClr val="C00000"/>
              </a:solidFill>
            </a:endParaRPr>
          </a:p>
        </p:txBody>
      </p:sp>
      <p:sp>
        <p:nvSpPr>
          <p:cNvPr id="3" name="Объект 2">
            <a:extLst>
              <a:ext uri="{FF2B5EF4-FFF2-40B4-BE49-F238E27FC236}">
                <a16:creationId xmlns:a16="http://schemas.microsoft.com/office/drawing/2014/main" id="{18061EC4-6383-438D-BC7D-BB6D51E3A831}"/>
              </a:ext>
            </a:extLst>
          </p:cNvPr>
          <p:cNvSpPr>
            <a:spLocks noGrp="1"/>
          </p:cNvSpPr>
          <p:nvPr>
            <p:ph idx="1"/>
          </p:nvPr>
        </p:nvSpPr>
        <p:spPr/>
        <p:txBody>
          <a:bodyPr>
            <a:normAutofit/>
          </a:bodyPr>
          <a:lstStyle/>
          <a:p>
            <a:pPr marL="0" indent="0">
              <a:lnSpc>
                <a:spcPct val="150000"/>
              </a:lnSpc>
              <a:buNone/>
            </a:pPr>
            <a:endParaRPr lang="en-US" dirty="0"/>
          </a:p>
          <a:p>
            <a:pPr marL="0" indent="0">
              <a:lnSpc>
                <a:spcPct val="150000"/>
              </a:lnSpc>
              <a:buNone/>
            </a:pPr>
            <a:endParaRPr lang="en-US" dirty="0"/>
          </a:p>
          <a:p>
            <a:pPr>
              <a:lnSpc>
                <a:spcPct val="150000"/>
              </a:lnSpc>
            </a:pPr>
            <a:r>
              <a:rPr lang="en-US" dirty="0"/>
              <a:t>Freight stations of different class</a:t>
            </a:r>
          </a:p>
          <a:p>
            <a:pPr>
              <a:lnSpc>
                <a:spcPct val="150000"/>
              </a:lnSpc>
            </a:pPr>
            <a:r>
              <a:rPr lang="en-US" dirty="0"/>
              <a:t>Sorting freight stations (e.g. St. Petersburg Sorting)</a:t>
            </a:r>
            <a:endParaRPr lang="ru-RU" dirty="0"/>
          </a:p>
        </p:txBody>
      </p:sp>
      <p:pic>
        <p:nvPicPr>
          <p:cNvPr id="5" name="Рисунок 4">
            <a:extLst>
              <a:ext uri="{FF2B5EF4-FFF2-40B4-BE49-F238E27FC236}">
                <a16:creationId xmlns:a16="http://schemas.microsoft.com/office/drawing/2014/main" id="{65525763-1313-4C97-95AA-CB65822BB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8971"/>
            <a:ext cx="4923098" cy="3692323"/>
          </a:xfrm>
          <a:prstGeom prst="rect">
            <a:avLst/>
          </a:prstGeom>
          <a:effectLst>
            <a:softEdge rad="127000"/>
          </a:effectLst>
        </p:spPr>
      </p:pic>
      <p:pic>
        <p:nvPicPr>
          <p:cNvPr id="6" name="Рисунок 5">
            <a:extLst>
              <a:ext uri="{FF2B5EF4-FFF2-40B4-BE49-F238E27FC236}">
                <a16:creationId xmlns:a16="http://schemas.microsoft.com/office/drawing/2014/main" id="{B9BB9F81-7522-4CA9-9B24-1DDF285AF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307" y="3941064"/>
            <a:ext cx="3962400" cy="2916936"/>
          </a:xfrm>
          <a:prstGeom prst="rect">
            <a:avLst/>
          </a:prstGeom>
          <a:effectLst>
            <a:softEdge rad="406400"/>
          </a:effectLst>
        </p:spPr>
      </p:pic>
    </p:spTree>
    <p:extLst>
      <p:ext uri="{BB962C8B-B14F-4D97-AF65-F5344CB8AC3E}">
        <p14:creationId xmlns:p14="http://schemas.microsoft.com/office/powerpoint/2010/main" val="1761953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C00000"/>
                </a:solidFill>
              </a:rPr>
              <a:t>KPI: Journey speed</a:t>
            </a:r>
            <a:endParaRPr lang="fi-FI" sz="4000" b="1" dirty="0">
              <a:solidFill>
                <a:srgbClr val="C00000"/>
              </a:solidFill>
            </a:endParaRPr>
          </a:p>
        </p:txBody>
      </p:sp>
      <p:sp>
        <p:nvSpPr>
          <p:cNvPr id="3" name="Content Placeholder 2"/>
          <p:cNvSpPr>
            <a:spLocks noGrp="1"/>
          </p:cNvSpPr>
          <p:nvPr>
            <p:ph idx="1"/>
          </p:nvPr>
        </p:nvSpPr>
        <p:spPr>
          <a:xfrm>
            <a:off x="838200" y="1504709"/>
            <a:ext cx="10515600" cy="4672254"/>
          </a:xfrm>
        </p:spPr>
        <p:txBody>
          <a:bodyPr>
            <a:normAutofit fontScale="70000" lnSpcReduction="20000"/>
          </a:bodyPr>
          <a:lstStyle/>
          <a:p>
            <a:pPr marL="1701800" indent="-1701800">
              <a:lnSpc>
                <a:spcPct val="150000"/>
              </a:lnSpc>
              <a:buNone/>
            </a:pPr>
            <a:r>
              <a:rPr lang="en-US" sz="2900" dirty="0">
                <a:cs typeface="Times New Roman" panose="02020603050405020304" pitchFamily="18" charset="0"/>
              </a:rPr>
              <a:t>Journey speed – an average daily speed of a freight train, that takes into account the waiting time at all the stations on the way, except for the dispatch and the final station. In other words, it shows with what speed the train proceeds from the dispatch to destination, expressed as km/ day.</a:t>
            </a:r>
          </a:p>
          <a:p>
            <a:pPr marL="1701800" indent="-1701800">
              <a:lnSpc>
                <a:spcPct val="150000"/>
              </a:lnSpc>
              <a:buNone/>
            </a:pPr>
            <a:endParaRPr lang="ru-RU" dirty="0">
              <a:latin typeface="+mj-lt"/>
              <a:cs typeface="Times New Roman" panose="02020603050405020304" pitchFamily="18" charset="0"/>
            </a:endParaRPr>
          </a:p>
          <a:p>
            <a:pPr marL="2152650" indent="-2152650">
              <a:lnSpc>
                <a:spcPct val="150000"/>
              </a:lnSpc>
              <a:buNone/>
            </a:pPr>
            <a:r>
              <a:rPr lang="en-US" dirty="0">
                <a:latin typeface="+mj-lt"/>
                <a:cs typeface="Times New Roman" panose="02020603050405020304" pitchFamily="18" charset="0"/>
              </a:rPr>
              <a:t>Actual vs. Standard:</a:t>
            </a:r>
          </a:p>
          <a:p>
            <a:pPr>
              <a:lnSpc>
                <a:spcPct val="120000"/>
              </a:lnSpc>
            </a:pPr>
            <a:r>
              <a:rPr lang="en-US" dirty="0">
                <a:cs typeface="Times New Roman" panose="02020603050405020304" pitchFamily="18" charset="0"/>
              </a:rPr>
              <a:t>Avg. for each thread</a:t>
            </a:r>
          </a:p>
          <a:p>
            <a:pPr>
              <a:lnSpc>
                <a:spcPct val="120000"/>
              </a:lnSpc>
            </a:pPr>
            <a:r>
              <a:rPr lang="en-US" dirty="0">
                <a:cs typeface="Times New Roman" panose="02020603050405020304" pitchFamily="18" charset="0"/>
              </a:rPr>
              <a:t>Avg. for all the trains proceeding over 24 hours (18:00 – 18:00)</a:t>
            </a:r>
            <a:endParaRPr lang="en-US" dirty="0">
              <a:latin typeface="+mj-lt"/>
              <a:cs typeface="Times New Roman" panose="02020603050405020304" pitchFamily="18" charset="0"/>
            </a:endParaRPr>
          </a:p>
          <a:p>
            <a:pPr>
              <a:lnSpc>
                <a:spcPct val="120000"/>
              </a:lnSpc>
            </a:pPr>
            <a:r>
              <a:rPr lang="en-US" sz="2900" dirty="0">
                <a:cs typeface="Times New Roman" panose="02020603050405020304" pitchFamily="18" charset="0"/>
              </a:rPr>
              <a:t>Avg. for each railroad</a:t>
            </a:r>
          </a:p>
          <a:p>
            <a:pPr>
              <a:lnSpc>
                <a:spcPct val="120000"/>
              </a:lnSpc>
            </a:pPr>
            <a:r>
              <a:rPr lang="en-US" sz="2900" dirty="0">
                <a:cs typeface="Times New Roman" panose="02020603050405020304" pitchFamily="18" charset="0"/>
              </a:rPr>
              <a:t>Avg. / month, or year</a:t>
            </a:r>
          </a:p>
        </p:txBody>
      </p:sp>
      <p:sp>
        <p:nvSpPr>
          <p:cNvPr id="4" name="Прямоугольник 3">
            <a:extLst>
              <a:ext uri="{FF2B5EF4-FFF2-40B4-BE49-F238E27FC236}">
                <a16:creationId xmlns:a16="http://schemas.microsoft.com/office/drawing/2014/main" id="{40C1CF7D-A525-440E-8652-0B1F959B116F}"/>
              </a:ext>
            </a:extLst>
          </p:cNvPr>
          <p:cNvSpPr/>
          <p:nvPr/>
        </p:nvSpPr>
        <p:spPr>
          <a:xfrm>
            <a:off x="7859210" y="3264060"/>
            <a:ext cx="3761771" cy="3102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dirty="0">
                <a:ln w="0"/>
                <a:solidFill>
                  <a:schemeClr val="tx1"/>
                </a:solidFill>
                <a:effectLst>
                  <a:outerShdw blurRad="38100" dist="19050" dir="2700000" algn="tl" rotWithShape="0">
                    <a:schemeClr val="dk1">
                      <a:alpha val="40000"/>
                    </a:schemeClr>
                  </a:outerShdw>
                </a:effectLst>
              </a:rPr>
              <a:t>Oktyabrskaya RR:</a:t>
            </a:r>
          </a:p>
          <a:p>
            <a:pPr marL="285750" indent="-285750">
              <a:lnSpc>
                <a:spcPct val="150000"/>
              </a:lnSpc>
              <a:buFont typeface="Wingdings" panose="05000000000000000000" pitchFamily="2" charset="2"/>
              <a:buChar char="ü"/>
            </a:pPr>
            <a:r>
              <a:rPr lang="ru-RU" dirty="0">
                <a:ln w="0"/>
                <a:solidFill>
                  <a:srgbClr val="C00000"/>
                </a:solidFill>
                <a:effectLst>
                  <a:outerShdw blurRad="38100" dist="19050" dir="2700000" algn="tl" rotWithShape="0">
                    <a:schemeClr val="dk1">
                      <a:alpha val="40000"/>
                    </a:schemeClr>
                  </a:outerShdw>
                </a:effectLst>
              </a:rPr>
              <a:t>13 </a:t>
            </a:r>
            <a:r>
              <a:rPr lang="en-US" dirty="0">
                <a:ln w="0"/>
                <a:solidFill>
                  <a:srgbClr val="C00000"/>
                </a:solidFill>
                <a:effectLst>
                  <a:outerShdw blurRad="38100" dist="19050" dir="2700000" algn="tl" rotWithShape="0">
                    <a:schemeClr val="dk1">
                      <a:alpha val="40000"/>
                    </a:schemeClr>
                  </a:outerShdw>
                </a:effectLst>
              </a:rPr>
              <a:t>container trains per 24 h</a:t>
            </a:r>
          </a:p>
          <a:p>
            <a:pPr marL="285750" indent="-285750">
              <a:lnSpc>
                <a:spcPct val="150000"/>
              </a:lnSpc>
              <a:buFont typeface="Wingdings" panose="05000000000000000000" pitchFamily="2" charset="2"/>
              <a:buChar char="ü"/>
            </a:pPr>
            <a:r>
              <a:rPr lang="ru-RU" dirty="0">
                <a:ln w="0"/>
                <a:solidFill>
                  <a:srgbClr val="C00000"/>
                </a:solidFill>
                <a:effectLst>
                  <a:outerShdw blurRad="38100" dist="19050" dir="2700000" algn="tl" rotWithShape="0">
                    <a:schemeClr val="dk1">
                      <a:alpha val="40000"/>
                    </a:schemeClr>
                  </a:outerShdw>
                </a:effectLst>
              </a:rPr>
              <a:t>2-3 </a:t>
            </a:r>
            <a:r>
              <a:rPr lang="en-US" dirty="0">
                <a:ln w="0"/>
                <a:solidFill>
                  <a:srgbClr val="C00000"/>
                </a:solidFill>
                <a:effectLst>
                  <a:outerShdw blurRad="38100" dist="19050" dir="2700000" algn="tl" rotWithShape="0">
                    <a:schemeClr val="dk1">
                      <a:alpha val="40000"/>
                    </a:schemeClr>
                  </a:outerShdw>
                </a:effectLst>
              </a:rPr>
              <a:t>export / import/ transit trains</a:t>
            </a:r>
            <a:endParaRPr lang="ru-RU" dirty="0">
              <a:ln w="0"/>
              <a:solidFill>
                <a:srgbClr val="C00000"/>
              </a:solidFill>
              <a:effectLst>
                <a:outerShdw blurRad="38100" dist="19050" dir="2700000" algn="tl" rotWithShape="0">
                  <a:schemeClr val="dk1">
                    <a:alpha val="40000"/>
                  </a:schemeClr>
                </a:outerShdw>
              </a:effectLst>
            </a:endParaRPr>
          </a:p>
          <a:p>
            <a:pPr marL="285750" indent="-285750">
              <a:lnSpc>
                <a:spcPct val="150000"/>
              </a:lnSpc>
              <a:buFont typeface="Wingdings" panose="05000000000000000000" pitchFamily="2" charset="2"/>
              <a:buChar char="ü"/>
            </a:pPr>
            <a:r>
              <a:rPr lang="en-US" dirty="0">
                <a:ln w="0"/>
                <a:solidFill>
                  <a:srgbClr val="C00000"/>
                </a:solidFill>
                <a:effectLst>
                  <a:outerShdw blurRad="38100" dist="19050" dir="2700000" algn="tl" rotWithShape="0">
                    <a:schemeClr val="dk1">
                      <a:alpha val="40000"/>
                    </a:schemeClr>
                  </a:outerShdw>
                </a:effectLst>
              </a:rPr>
              <a:t>Delay over 36 hours called</a:t>
            </a:r>
            <a:r>
              <a:rPr lang="ru-RU" dirty="0">
                <a:ln w="0"/>
                <a:solidFill>
                  <a:srgbClr val="C00000"/>
                </a:solidFill>
                <a:effectLst>
                  <a:outerShdw blurRad="38100" dist="19050" dir="2700000" algn="tl" rotWithShape="0">
                    <a:schemeClr val="dk1">
                      <a:alpha val="40000"/>
                    </a:schemeClr>
                  </a:outerShdw>
                </a:effectLst>
              </a:rPr>
              <a:t> </a:t>
            </a:r>
            <a:r>
              <a:rPr lang="en-US" dirty="0">
                <a:ln w="0"/>
                <a:solidFill>
                  <a:srgbClr val="C00000"/>
                </a:solidFill>
                <a:effectLst>
                  <a:outerShdw blurRad="38100" dist="19050" dir="2700000" algn="tl" rotWithShape="0">
                    <a:schemeClr val="dk1">
                      <a:alpha val="40000"/>
                    </a:schemeClr>
                  </a:outerShdw>
                </a:effectLst>
              </a:rPr>
              <a:t>‘abandoning’ the train</a:t>
            </a:r>
          </a:p>
          <a:p>
            <a:pPr marL="285750" indent="-285750">
              <a:lnSpc>
                <a:spcPct val="150000"/>
              </a:lnSpc>
              <a:buFont typeface="Wingdings" panose="05000000000000000000" pitchFamily="2" charset="2"/>
              <a:buChar char="ü"/>
            </a:pPr>
            <a:r>
              <a:rPr lang="en-US" dirty="0">
                <a:ln w="0"/>
                <a:solidFill>
                  <a:srgbClr val="C00000"/>
                </a:solidFill>
                <a:effectLst>
                  <a:outerShdw blurRad="38100" dist="19050" dir="2700000" algn="tl" rotWithShape="0">
                    <a:schemeClr val="dk1">
                      <a:alpha val="40000"/>
                    </a:schemeClr>
                  </a:outerShdw>
                </a:effectLst>
              </a:rPr>
              <a:t>Earlier/ later arrival within 30 min to standard time is not considered a delay</a:t>
            </a:r>
          </a:p>
        </p:txBody>
      </p:sp>
    </p:spTree>
    <p:extLst>
      <p:ext uri="{BB962C8B-B14F-4D97-AF65-F5344CB8AC3E}">
        <p14:creationId xmlns:p14="http://schemas.microsoft.com/office/powerpoint/2010/main" val="252988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Rolling stock</a:t>
            </a:r>
            <a:endParaRPr lang="fi-FI" dirty="0"/>
          </a:p>
        </p:txBody>
      </p:sp>
      <p:sp>
        <p:nvSpPr>
          <p:cNvPr id="3" name="Content Placeholder 2"/>
          <p:cNvSpPr>
            <a:spLocks noGrp="1"/>
          </p:cNvSpPr>
          <p:nvPr>
            <p:ph idx="1"/>
          </p:nvPr>
        </p:nvSpPr>
        <p:spPr/>
        <p:txBody>
          <a:bodyPr/>
          <a:lstStyle/>
          <a:p>
            <a:r>
              <a:rPr lang="en-US" dirty="0"/>
              <a:t>Tanks</a:t>
            </a:r>
          </a:p>
          <a:p>
            <a:r>
              <a:rPr lang="en-US" dirty="0"/>
              <a:t>Open-box wagons</a:t>
            </a:r>
          </a:p>
          <a:p>
            <a:r>
              <a:rPr lang="en-US" dirty="0"/>
              <a:t>Covered wagons</a:t>
            </a:r>
          </a:p>
          <a:p>
            <a:r>
              <a:rPr lang="en-US" dirty="0"/>
              <a:t>Hopper wagons</a:t>
            </a:r>
          </a:p>
          <a:p>
            <a:r>
              <a:rPr lang="en-US" dirty="0"/>
              <a:t>Refrigerators</a:t>
            </a:r>
          </a:p>
          <a:p>
            <a:r>
              <a:rPr lang="en-US" dirty="0"/>
              <a:t>Car carriers</a:t>
            </a:r>
          </a:p>
          <a:p>
            <a:endParaRPr lang="en-US" dirty="0"/>
          </a:p>
          <a:p>
            <a:endParaRPr lang="fi-FI" dirty="0"/>
          </a:p>
        </p:txBody>
      </p:sp>
    </p:spTree>
    <p:extLst>
      <p:ext uri="{BB962C8B-B14F-4D97-AF65-F5344CB8AC3E}">
        <p14:creationId xmlns:p14="http://schemas.microsoft.com/office/powerpoint/2010/main" val="2172966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Tanks</a:t>
            </a:r>
            <a:endParaRPr lang="fi-FI" dirty="0"/>
          </a:p>
        </p:txBody>
      </p:sp>
      <p:sp>
        <p:nvSpPr>
          <p:cNvPr id="3" name="Content Placeholder 2"/>
          <p:cNvSpPr>
            <a:spLocks noGrp="1"/>
          </p:cNvSpPr>
          <p:nvPr>
            <p:ph idx="1"/>
          </p:nvPr>
        </p:nvSpPr>
        <p:spPr>
          <a:xfrm>
            <a:off x="838200" y="2175933"/>
            <a:ext cx="10515600" cy="4001030"/>
          </a:xfrm>
        </p:spPr>
        <p:txBody>
          <a:bodyPr/>
          <a:lstStyle/>
          <a:p>
            <a:pPr lvl="0"/>
            <a:r>
              <a:rPr lang="en-US" dirty="0"/>
              <a:t>petrol</a:t>
            </a:r>
            <a:endParaRPr lang="ru-RU" dirty="0"/>
          </a:p>
          <a:p>
            <a:pPr lvl="0"/>
            <a:r>
              <a:rPr lang="en-US" dirty="0"/>
              <a:t>oil products</a:t>
            </a:r>
          </a:p>
          <a:p>
            <a:r>
              <a:rPr lang="en-US" dirty="0"/>
              <a:t>alcohol</a:t>
            </a:r>
            <a:endParaRPr lang="ru-RU" dirty="0"/>
          </a:p>
          <a:p>
            <a:pPr lvl="0"/>
            <a:endParaRPr lang="ru-RU" dirty="0"/>
          </a:p>
          <a:p>
            <a:endParaRPr lang="fi-FI" dirty="0"/>
          </a:p>
        </p:txBody>
      </p:sp>
      <p:pic>
        <p:nvPicPr>
          <p:cNvPr id="4" name="Рисунок 4">
            <a:extLst>
              <a:ext uri="{FF2B5EF4-FFF2-40B4-BE49-F238E27FC236}">
                <a16:creationId xmlns:a16="http://schemas.microsoft.com/office/drawing/2014/main" id="{052FF799-3359-4E03-9539-E7978C8F8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867" y="1317624"/>
            <a:ext cx="4955982" cy="3518728"/>
          </a:xfrm>
          <a:prstGeom prst="rect">
            <a:avLst/>
          </a:prstGeom>
        </p:spPr>
      </p:pic>
    </p:spTree>
    <p:extLst>
      <p:ext uri="{BB962C8B-B14F-4D97-AF65-F5344CB8AC3E}">
        <p14:creationId xmlns:p14="http://schemas.microsoft.com/office/powerpoint/2010/main" val="431913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Open-box wagons</a:t>
            </a:r>
            <a:endParaRPr lang="fi-FI" dirty="0"/>
          </a:p>
        </p:txBody>
      </p:sp>
      <p:sp>
        <p:nvSpPr>
          <p:cNvPr id="3" name="Content Placeholder 2"/>
          <p:cNvSpPr>
            <a:spLocks noGrp="1"/>
          </p:cNvSpPr>
          <p:nvPr>
            <p:ph idx="1"/>
          </p:nvPr>
        </p:nvSpPr>
        <p:spPr/>
        <p:txBody>
          <a:bodyPr/>
          <a:lstStyle/>
          <a:p>
            <a:pPr lvl="0"/>
            <a:r>
              <a:rPr lang="en-US" dirty="0"/>
              <a:t>nonaggressive bulk cargo</a:t>
            </a:r>
            <a:endParaRPr lang="ru-RU" dirty="0"/>
          </a:p>
          <a:p>
            <a:pPr lvl="0"/>
            <a:r>
              <a:rPr lang="en-US" dirty="0"/>
              <a:t>requiring no protection from precipitation and weather</a:t>
            </a:r>
            <a:endParaRPr lang="ru-RU" dirty="0"/>
          </a:p>
          <a:p>
            <a:pPr lvl="0"/>
            <a:r>
              <a:rPr lang="en-US" dirty="0"/>
              <a:t>loose non-dusty, bulk, stacked, piece and other goods</a:t>
            </a:r>
            <a:endParaRPr lang="ru-RU" dirty="0"/>
          </a:p>
          <a:p>
            <a:endParaRPr lang="fi-FI" dirty="0"/>
          </a:p>
        </p:txBody>
      </p:sp>
      <p:pic>
        <p:nvPicPr>
          <p:cNvPr id="5" name="Рисунок 8">
            <a:extLst>
              <a:ext uri="{FF2B5EF4-FFF2-40B4-BE49-F238E27FC236}">
                <a16:creationId xmlns:a16="http://schemas.microsoft.com/office/drawing/2014/main" id="{7D2286AD-5709-49EE-87D9-1DF1EE756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0" y="3758538"/>
            <a:ext cx="5921954" cy="1583929"/>
          </a:xfrm>
          <a:prstGeom prst="rect">
            <a:avLst/>
          </a:prstGeom>
        </p:spPr>
      </p:pic>
    </p:spTree>
    <p:extLst>
      <p:ext uri="{BB962C8B-B14F-4D97-AF65-F5344CB8AC3E}">
        <p14:creationId xmlns:p14="http://schemas.microsoft.com/office/powerpoint/2010/main" val="55113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C00000"/>
                </a:solidFill>
              </a:rPr>
              <a:t>Background: Infrastructure vs. Brand</a:t>
            </a:r>
            <a:endParaRPr lang="fi-FI" sz="4800" b="1" dirty="0">
              <a:solidFill>
                <a:srgbClr val="C00000"/>
              </a:solidFill>
            </a:endParaRPr>
          </a:p>
        </p:txBody>
      </p:sp>
      <p:sp>
        <p:nvSpPr>
          <p:cNvPr id="3" name="Content Placeholder 2"/>
          <p:cNvSpPr>
            <a:spLocks noGrp="1"/>
          </p:cNvSpPr>
          <p:nvPr>
            <p:ph idx="1"/>
          </p:nvPr>
        </p:nvSpPr>
        <p:spPr/>
        <p:txBody>
          <a:bodyPr>
            <a:normAutofit/>
          </a:bodyPr>
          <a:lstStyle/>
          <a:p>
            <a:r>
              <a:rPr lang="en-US" dirty="0"/>
              <a:t>Russian railways, or “Russian Railways”</a:t>
            </a:r>
          </a:p>
          <a:p>
            <a:r>
              <a:rPr lang="en-US" dirty="0"/>
              <a:t>2003 – “Russian Railways” launched</a:t>
            </a:r>
          </a:p>
          <a:p>
            <a:r>
              <a:rPr lang="en-US" dirty="0"/>
              <a:t>1837 – construction of railways began</a:t>
            </a:r>
          </a:p>
          <a:p>
            <a:r>
              <a:rPr lang="en-US" dirty="0"/>
              <a:t>Further development: </a:t>
            </a:r>
          </a:p>
          <a:p>
            <a:pPr lvl="1"/>
            <a:r>
              <a:rPr lang="en-US" dirty="0"/>
              <a:t>Beginning 20th Century – Transsiberean Railway</a:t>
            </a:r>
          </a:p>
          <a:p>
            <a:pPr lvl="1"/>
            <a:r>
              <a:rPr lang="en-US" dirty="0"/>
              <a:t>1957 – 1st high-speed train able to reach 134 km/h</a:t>
            </a:r>
          </a:p>
          <a:p>
            <a:pPr lvl="1"/>
            <a:r>
              <a:rPr lang="en-US" dirty="0"/>
              <a:t>1965 – Moscow – Leningrad: 4h 59 min, 160 km/h max speed</a:t>
            </a:r>
          </a:p>
          <a:p>
            <a:r>
              <a:rPr lang="en-US" dirty="0"/>
              <a:t>But …</a:t>
            </a:r>
          </a:p>
          <a:p>
            <a:endParaRPr lang="en-US" dirty="0"/>
          </a:p>
        </p:txBody>
      </p:sp>
    </p:spTree>
    <p:extLst>
      <p:ext uri="{BB962C8B-B14F-4D97-AF65-F5344CB8AC3E}">
        <p14:creationId xmlns:p14="http://schemas.microsoft.com/office/powerpoint/2010/main" val="103983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Covered wagons</a:t>
            </a:r>
            <a:endParaRPr lang="fi-FI" b="1" dirty="0">
              <a:solidFill>
                <a:srgbClr val="C00000"/>
              </a:solidFill>
            </a:endParaRPr>
          </a:p>
        </p:txBody>
      </p:sp>
      <p:sp>
        <p:nvSpPr>
          <p:cNvPr id="3" name="Content Placeholder 2"/>
          <p:cNvSpPr>
            <a:spLocks noGrp="1"/>
          </p:cNvSpPr>
          <p:nvPr>
            <p:ph idx="1"/>
          </p:nvPr>
        </p:nvSpPr>
        <p:spPr/>
        <p:txBody>
          <a:bodyPr/>
          <a:lstStyle/>
          <a:p>
            <a:pPr lvl="0"/>
            <a:r>
              <a:rPr lang="en-US" dirty="0"/>
              <a:t>goods requiring weather protection</a:t>
            </a:r>
            <a:endParaRPr lang="ru-RU" dirty="0"/>
          </a:p>
          <a:p>
            <a:pPr lvl="0"/>
            <a:r>
              <a:rPr lang="en-US" dirty="0"/>
              <a:t>piece, grain and a wide range of other </a:t>
            </a:r>
            <a:endParaRPr lang="ru-RU" dirty="0"/>
          </a:p>
          <a:p>
            <a:endParaRPr lang="fi-FI" dirty="0"/>
          </a:p>
        </p:txBody>
      </p:sp>
      <p:pic>
        <p:nvPicPr>
          <p:cNvPr id="4" name="Рисунок 11">
            <a:extLst>
              <a:ext uri="{FF2B5EF4-FFF2-40B4-BE49-F238E27FC236}">
                <a16:creationId xmlns:a16="http://schemas.microsoft.com/office/drawing/2014/main" id="{CE0F5D7E-F9F2-43CB-B503-019CEE9C5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770" y="3120206"/>
            <a:ext cx="5688763" cy="1762176"/>
          </a:xfrm>
          <a:prstGeom prst="rect">
            <a:avLst/>
          </a:prstGeom>
        </p:spPr>
      </p:pic>
    </p:spTree>
    <p:extLst>
      <p:ext uri="{BB962C8B-B14F-4D97-AF65-F5344CB8AC3E}">
        <p14:creationId xmlns:p14="http://schemas.microsoft.com/office/powerpoint/2010/main" val="2312224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Rolling stock – Hopper wagons</a:t>
            </a:r>
            <a:endParaRPr lang="fi-FI" dirty="0"/>
          </a:p>
        </p:txBody>
      </p:sp>
      <p:sp>
        <p:nvSpPr>
          <p:cNvPr id="3" name="Content Placeholder 2"/>
          <p:cNvSpPr>
            <a:spLocks noGrp="1"/>
          </p:cNvSpPr>
          <p:nvPr>
            <p:ph idx="1"/>
          </p:nvPr>
        </p:nvSpPr>
        <p:spPr/>
        <p:txBody>
          <a:bodyPr>
            <a:normAutofit/>
          </a:bodyPr>
          <a:lstStyle/>
          <a:p>
            <a:r>
              <a:rPr lang="en-US" dirty="0"/>
              <a:t>Bulk cargo, e.g. grain</a:t>
            </a:r>
            <a:endParaRPr lang="fi-FI" dirty="0"/>
          </a:p>
        </p:txBody>
      </p:sp>
      <p:pic>
        <p:nvPicPr>
          <p:cNvPr id="4" name="Рисунок 14">
            <a:extLst>
              <a:ext uri="{FF2B5EF4-FFF2-40B4-BE49-F238E27FC236}">
                <a16:creationId xmlns:a16="http://schemas.microsoft.com/office/drawing/2014/main" id="{BBC08FD2-1DBE-42C6-9D91-00B22E639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812" y="2298384"/>
            <a:ext cx="5821355" cy="1762177"/>
          </a:xfrm>
          <a:prstGeom prst="rect">
            <a:avLst/>
          </a:prstGeom>
        </p:spPr>
      </p:pic>
    </p:spTree>
    <p:extLst>
      <p:ext uri="{BB962C8B-B14F-4D97-AF65-F5344CB8AC3E}">
        <p14:creationId xmlns:p14="http://schemas.microsoft.com/office/powerpoint/2010/main" val="47604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Refrigerators</a:t>
            </a:r>
            <a:endParaRPr lang="fi-FI" dirty="0"/>
          </a:p>
        </p:txBody>
      </p:sp>
      <p:sp>
        <p:nvSpPr>
          <p:cNvPr id="3" name="Content Placeholder 2"/>
          <p:cNvSpPr>
            <a:spLocks noGrp="1"/>
          </p:cNvSpPr>
          <p:nvPr>
            <p:ph idx="1"/>
          </p:nvPr>
        </p:nvSpPr>
        <p:spPr/>
        <p:txBody>
          <a:bodyPr/>
          <a:lstStyle/>
          <a:p>
            <a:r>
              <a:rPr lang="en-US" dirty="0">
                <a:solidFill>
                  <a:prstClr val="black">
                    <a:hueOff val="0"/>
                    <a:satOff val="0"/>
                    <a:lumOff val="0"/>
                    <a:alphaOff val="0"/>
                  </a:prstClr>
                </a:solidFill>
                <a:latin typeface="Times New Roman" panose="02020603050405020304" pitchFamily="18" charset="0"/>
                <a:cs typeface="Times New Roman" panose="02020603050405020304" pitchFamily="18" charset="0"/>
              </a:rPr>
              <a:t>perishable goods</a:t>
            </a:r>
          </a:p>
          <a:p>
            <a:endParaRPr lang="fi-FI" dirty="0"/>
          </a:p>
        </p:txBody>
      </p:sp>
      <p:pic>
        <p:nvPicPr>
          <p:cNvPr id="4" name="Объект 4">
            <a:extLst>
              <a:ext uri="{FF2B5EF4-FFF2-40B4-BE49-F238E27FC236}">
                <a16:creationId xmlns:a16="http://schemas.microsoft.com/office/drawing/2014/main" id="{0CB6CEFF-FD58-4066-95D0-425635FCC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281" y="2375959"/>
            <a:ext cx="6539519" cy="2039707"/>
          </a:xfrm>
          <a:prstGeom prst="rect">
            <a:avLst/>
          </a:prstGeom>
        </p:spPr>
      </p:pic>
    </p:spTree>
    <p:extLst>
      <p:ext uri="{BB962C8B-B14F-4D97-AF65-F5344CB8AC3E}">
        <p14:creationId xmlns:p14="http://schemas.microsoft.com/office/powerpoint/2010/main" val="3453189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Flat wagons</a:t>
            </a:r>
            <a:endParaRPr lang="fi-FI" dirty="0"/>
          </a:p>
        </p:txBody>
      </p:sp>
      <p:sp>
        <p:nvSpPr>
          <p:cNvPr id="3" name="Content Placeholder 2"/>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timber products, wheeled machines within the internal dimensions of the wagon</a:t>
            </a:r>
            <a:endParaRPr lang="ru-RU"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not requiring weather protection</a:t>
            </a:r>
          </a:p>
          <a:p>
            <a:endParaRPr lang="fi-FI" dirty="0"/>
          </a:p>
        </p:txBody>
      </p:sp>
      <p:pic>
        <p:nvPicPr>
          <p:cNvPr id="4" name="Рисунок 10">
            <a:extLst>
              <a:ext uri="{FF2B5EF4-FFF2-40B4-BE49-F238E27FC236}">
                <a16:creationId xmlns:a16="http://schemas.microsoft.com/office/drawing/2014/main" id="{3FDC7972-2766-4505-9264-F30AE46B4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520" y="3789100"/>
            <a:ext cx="4913237" cy="1942309"/>
          </a:xfrm>
          <a:prstGeom prst="rect">
            <a:avLst/>
          </a:prstGeom>
        </p:spPr>
      </p:pic>
    </p:spTree>
    <p:extLst>
      <p:ext uri="{BB962C8B-B14F-4D97-AF65-F5344CB8AC3E}">
        <p14:creationId xmlns:p14="http://schemas.microsoft.com/office/powerpoint/2010/main" val="3627939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Car carriers</a:t>
            </a:r>
            <a:endParaRPr lang="fi-FI" dirty="0"/>
          </a:p>
        </p:txBody>
      </p:sp>
      <p:sp>
        <p:nvSpPr>
          <p:cNvPr id="3" name="Content Placeholder 2"/>
          <p:cNvSpPr>
            <a:spLocks noGrp="1"/>
          </p:cNvSpPr>
          <p:nvPr>
            <p:ph idx="1"/>
          </p:nvPr>
        </p:nvSpPr>
        <p:spPr/>
        <p:txBody>
          <a:bodyPr/>
          <a:lstStyle/>
          <a:p>
            <a:r>
              <a:rPr lang="en-US" dirty="0">
                <a:solidFill>
                  <a:prstClr val="black">
                    <a:hueOff val="0"/>
                    <a:satOff val="0"/>
                    <a:lumOff val="0"/>
                    <a:alphaOff val="0"/>
                  </a:prstClr>
                </a:solidFill>
                <a:latin typeface="Times New Roman" panose="02020603050405020304" pitchFamily="18" charset="0"/>
                <a:cs typeface="Times New Roman" panose="02020603050405020304" pitchFamily="18" charset="0"/>
              </a:rPr>
              <a:t>for transporting cars</a:t>
            </a:r>
            <a:endParaRPr lang="ru-RU"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0" indent="0">
              <a:buNone/>
            </a:pPr>
            <a:endParaRPr lang="fi-FI" dirty="0"/>
          </a:p>
        </p:txBody>
      </p:sp>
      <p:pic>
        <p:nvPicPr>
          <p:cNvPr id="4" name="Рисунок 7">
            <a:extLst>
              <a:ext uri="{FF2B5EF4-FFF2-40B4-BE49-F238E27FC236}">
                <a16:creationId xmlns:a16="http://schemas.microsoft.com/office/drawing/2014/main" id="{F504CD3D-A063-4905-A827-4974F36DD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011" y="2432049"/>
            <a:ext cx="6431766" cy="1421614"/>
          </a:xfrm>
          <a:prstGeom prst="rect">
            <a:avLst/>
          </a:prstGeom>
        </p:spPr>
      </p:pic>
    </p:spTree>
    <p:extLst>
      <p:ext uri="{BB962C8B-B14F-4D97-AF65-F5344CB8AC3E}">
        <p14:creationId xmlns:p14="http://schemas.microsoft.com/office/powerpoint/2010/main" val="41467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Employment </a:t>
            </a:r>
            <a:endParaRPr lang="fi-FI" b="1" dirty="0">
              <a:solidFill>
                <a:srgbClr val="C00000"/>
              </a:solidFill>
            </a:endParaRPr>
          </a:p>
        </p:txBody>
      </p:sp>
      <p:sp>
        <p:nvSpPr>
          <p:cNvPr id="3" name="Content Placeholder 2"/>
          <p:cNvSpPr>
            <a:spLocks noGrp="1"/>
          </p:cNvSpPr>
          <p:nvPr>
            <p:ph idx="1"/>
          </p:nvPr>
        </p:nvSpPr>
        <p:spPr/>
        <p:txBody>
          <a:bodyPr>
            <a:normAutofit/>
          </a:bodyPr>
          <a:lstStyle/>
          <a:p>
            <a:r>
              <a:rPr lang="ru-RU" dirty="0">
                <a:solidFill>
                  <a:srgbClr val="C00000"/>
                </a:solidFill>
              </a:rPr>
              <a:t>759 028 </a:t>
            </a:r>
            <a:r>
              <a:rPr lang="en-US" dirty="0">
                <a:solidFill>
                  <a:srgbClr val="C00000"/>
                </a:solidFill>
              </a:rPr>
              <a:t>employees (2016)</a:t>
            </a:r>
          </a:p>
          <a:p>
            <a:endParaRPr lang="en-US" dirty="0">
              <a:solidFill>
                <a:srgbClr val="C00000"/>
              </a:solidFill>
            </a:endParaRPr>
          </a:p>
          <a:p>
            <a:r>
              <a:rPr lang="en-US" dirty="0">
                <a:solidFill>
                  <a:srgbClr val="C00000"/>
                </a:solidFill>
              </a:rPr>
              <a:t>Privileges for employees</a:t>
            </a:r>
          </a:p>
          <a:p>
            <a:pPr lvl="1"/>
            <a:r>
              <a:rPr lang="en-US" dirty="0"/>
              <a:t>Free tickets for a long-distance train once a year</a:t>
            </a:r>
          </a:p>
          <a:p>
            <a:pPr lvl="1"/>
            <a:r>
              <a:rPr lang="en-US" dirty="0"/>
              <a:t>Discounts when purchasing real estate</a:t>
            </a:r>
          </a:p>
          <a:p>
            <a:pPr lvl="1"/>
            <a:r>
              <a:rPr lang="en-US" dirty="0"/>
              <a:t>Free of charge commuter trains (up to 300 km)</a:t>
            </a:r>
          </a:p>
          <a:p>
            <a:pPr lvl="1"/>
            <a:r>
              <a:rPr lang="en-US" dirty="0"/>
              <a:t>Health care services</a:t>
            </a:r>
          </a:p>
          <a:p>
            <a:pPr lvl="1"/>
            <a:r>
              <a:rPr lang="en-US" dirty="0"/>
              <a:t>And other</a:t>
            </a:r>
            <a:endParaRPr lang="fi-FI" dirty="0"/>
          </a:p>
          <a:p>
            <a:endParaRPr lang="en-US" dirty="0">
              <a:solidFill>
                <a:srgbClr val="C00000"/>
              </a:solidFill>
            </a:endParaRPr>
          </a:p>
          <a:p>
            <a:endParaRPr lang="en-US" dirty="0">
              <a:solidFill>
                <a:srgbClr val="C00000"/>
              </a:solidFill>
            </a:endParaRPr>
          </a:p>
          <a:p>
            <a:endParaRPr lang="fi-FI" dirty="0"/>
          </a:p>
        </p:txBody>
      </p:sp>
    </p:spTree>
    <p:extLst>
      <p:ext uri="{BB962C8B-B14F-4D97-AF65-F5344CB8AC3E}">
        <p14:creationId xmlns:p14="http://schemas.microsoft.com/office/powerpoint/2010/main" val="2530560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Corporate culture</a:t>
            </a:r>
            <a:endParaRPr lang="fi-FI" b="1" dirty="0">
              <a:solidFill>
                <a:srgbClr val="C00000"/>
              </a:solidFill>
            </a:endParaRPr>
          </a:p>
        </p:txBody>
      </p:sp>
      <p:sp>
        <p:nvSpPr>
          <p:cNvPr id="3" name="Content Placeholder 2"/>
          <p:cNvSpPr>
            <a:spLocks noGrp="1"/>
          </p:cNvSpPr>
          <p:nvPr>
            <p:ph idx="1"/>
          </p:nvPr>
        </p:nvSpPr>
        <p:spPr/>
        <p:txBody>
          <a:bodyPr>
            <a:normAutofit/>
          </a:bodyPr>
          <a:lstStyle/>
          <a:p>
            <a:r>
              <a:rPr lang="en-US" dirty="0">
                <a:solidFill>
                  <a:srgbClr val="C00000"/>
                </a:solidFill>
              </a:rPr>
              <a:t>Semi-military company</a:t>
            </a:r>
          </a:p>
          <a:p>
            <a:pPr lvl="1"/>
            <a:r>
              <a:rPr lang="fi-FI" dirty="0"/>
              <a:t>Subordination</a:t>
            </a:r>
          </a:p>
          <a:p>
            <a:pPr lvl="1"/>
            <a:r>
              <a:rPr lang="en-US" dirty="0"/>
              <a:t>Irregular hours</a:t>
            </a:r>
          </a:p>
          <a:p>
            <a:pPr lvl="1"/>
            <a:r>
              <a:rPr lang="en-US" dirty="0"/>
              <a:t>Many conflicts and tense environment</a:t>
            </a:r>
            <a:endParaRPr lang="fi-FI" dirty="0"/>
          </a:p>
          <a:p>
            <a:pPr lvl="1"/>
            <a:r>
              <a:rPr lang="en-US" dirty="0"/>
              <a:t>Creativity welcome for Strategy only, not operations</a:t>
            </a:r>
          </a:p>
          <a:p>
            <a:pPr lvl="1"/>
            <a:r>
              <a:rPr lang="en-US" dirty="0"/>
              <a:t>Deviations reported in written, signed and delivered</a:t>
            </a:r>
          </a:p>
          <a:p>
            <a:pPr lvl="1"/>
            <a:r>
              <a:rPr lang="en-US" dirty="0"/>
              <a:t>Men have better career opportunities</a:t>
            </a:r>
          </a:p>
          <a:p>
            <a:pPr lvl="1"/>
            <a:r>
              <a:rPr lang="en-US" dirty="0"/>
              <a:t>Lunch separate for managers and employees</a:t>
            </a:r>
          </a:p>
          <a:p>
            <a:pPr lvl="1"/>
            <a:r>
              <a:rPr lang="en-US" dirty="0"/>
              <a:t>Continuity of generations in profession</a:t>
            </a:r>
            <a:r>
              <a:rPr lang="fi-FI" dirty="0"/>
              <a:t>s</a:t>
            </a:r>
            <a:endParaRPr lang="en-US" dirty="0"/>
          </a:p>
        </p:txBody>
      </p:sp>
    </p:spTree>
    <p:extLst>
      <p:ext uri="{BB962C8B-B14F-4D97-AF65-F5344CB8AC3E}">
        <p14:creationId xmlns:p14="http://schemas.microsoft.com/office/powerpoint/2010/main" val="1237967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Role of Government</a:t>
            </a:r>
            <a:endParaRPr lang="fi-FI" b="1" dirty="0">
              <a:solidFill>
                <a:srgbClr val="C00000"/>
              </a:solidFill>
            </a:endParaRPr>
          </a:p>
        </p:txBody>
      </p:sp>
      <p:sp>
        <p:nvSpPr>
          <p:cNvPr id="3" name="Content Placeholder 2"/>
          <p:cNvSpPr>
            <a:spLocks noGrp="1"/>
          </p:cNvSpPr>
          <p:nvPr>
            <p:ph idx="1"/>
          </p:nvPr>
        </p:nvSpPr>
        <p:spPr>
          <a:xfrm>
            <a:off x="838200" y="1869168"/>
            <a:ext cx="10515600" cy="4351338"/>
          </a:xfrm>
        </p:spPr>
        <p:txBody>
          <a:bodyPr>
            <a:normAutofit/>
          </a:bodyPr>
          <a:lstStyle/>
          <a:p>
            <a:r>
              <a:rPr lang="en-US" dirty="0"/>
              <a:t>Key, number 1 stakeholder</a:t>
            </a:r>
          </a:p>
          <a:p>
            <a:r>
              <a:rPr lang="en-US" dirty="0"/>
              <a:t>Values - power and funds shift</a:t>
            </a:r>
          </a:p>
          <a:p>
            <a:r>
              <a:rPr lang="en-US" dirty="0"/>
              <a:t>Development = economy + society + environment</a:t>
            </a:r>
          </a:p>
          <a:p>
            <a:pPr lvl="1"/>
            <a:r>
              <a:rPr lang="en-US" dirty="0"/>
              <a:t>Triple bottom line of CSR</a:t>
            </a:r>
          </a:p>
          <a:p>
            <a:r>
              <a:rPr lang="en-US" dirty="0"/>
              <a:t>Government</a:t>
            </a:r>
          </a:p>
          <a:p>
            <a:pPr lvl="1"/>
            <a:r>
              <a:rPr lang="en-US" dirty="0"/>
              <a:t>decides what is included versus excluded within CSR domain</a:t>
            </a:r>
          </a:p>
          <a:p>
            <a:endParaRPr lang="en-US" dirty="0"/>
          </a:p>
          <a:p>
            <a:endParaRPr lang="en-US" dirty="0"/>
          </a:p>
          <a:p>
            <a:endParaRPr lang="en-US" dirty="0"/>
          </a:p>
          <a:p>
            <a:endParaRPr lang="fi-FI" dirty="0"/>
          </a:p>
        </p:txBody>
      </p:sp>
    </p:spTree>
    <p:extLst>
      <p:ext uri="{BB962C8B-B14F-4D97-AF65-F5344CB8AC3E}">
        <p14:creationId xmlns:p14="http://schemas.microsoft.com/office/powerpoint/2010/main" val="55791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Strategic goals to 2030 </a:t>
            </a:r>
            <a:endParaRPr lang="fi-FI" b="1" dirty="0">
              <a:solidFill>
                <a:srgbClr val="C00000"/>
              </a:solidFill>
            </a:endParaRPr>
          </a:p>
        </p:txBody>
      </p:sp>
      <p:sp>
        <p:nvSpPr>
          <p:cNvPr id="3" name="Content Placeholder 2"/>
          <p:cNvSpPr>
            <a:spLocks noGrp="1"/>
          </p:cNvSpPr>
          <p:nvPr>
            <p:ph idx="1"/>
          </p:nvPr>
        </p:nvSpPr>
        <p:spPr>
          <a:xfrm>
            <a:off x="838200" y="1690688"/>
            <a:ext cx="10515600" cy="4775425"/>
          </a:xfrm>
        </p:spPr>
        <p:txBody>
          <a:bodyPr>
            <a:normAutofit lnSpcReduction="10000"/>
          </a:bodyPr>
          <a:lstStyle/>
          <a:p>
            <a:r>
              <a:rPr lang="en-US" dirty="0"/>
              <a:t>Economic</a:t>
            </a:r>
          </a:p>
          <a:p>
            <a:pPr lvl="1"/>
            <a:r>
              <a:rPr lang="en-US" dirty="0"/>
              <a:t>Developing single efficient transport system in the country</a:t>
            </a:r>
          </a:p>
          <a:p>
            <a:pPr lvl="1"/>
            <a:r>
              <a:rPr lang="en-US" dirty="0"/>
              <a:t>Increasing sustainability of rail transport and the safety</a:t>
            </a:r>
          </a:p>
          <a:p>
            <a:pPr lvl="1"/>
            <a:r>
              <a:rPr lang="en-US" dirty="0"/>
              <a:t>Expanding geographical presence in the transport services markets,</a:t>
            </a:r>
          </a:p>
          <a:p>
            <a:pPr lvl="1"/>
            <a:r>
              <a:rPr lang="en-US" dirty="0"/>
              <a:t>Increasing the investment attractiveness of rail transport</a:t>
            </a:r>
          </a:p>
          <a:p>
            <a:r>
              <a:rPr lang="en-US" dirty="0"/>
              <a:t>Environmental</a:t>
            </a:r>
          </a:p>
          <a:p>
            <a:pPr lvl="1"/>
            <a:r>
              <a:rPr lang="en-US" dirty="0"/>
              <a:t>Technical re-equipment of railway infrastructure</a:t>
            </a:r>
          </a:p>
          <a:p>
            <a:pPr lvl="1"/>
            <a:r>
              <a:rPr lang="en-US" dirty="0"/>
              <a:t>Modernization of rolling stock and the acquisition of new rolling stock</a:t>
            </a:r>
          </a:p>
          <a:p>
            <a:pPr lvl="1"/>
            <a:r>
              <a:rPr lang="en-US" dirty="0"/>
              <a:t>Integrating environmental factors in management decision making.</a:t>
            </a:r>
          </a:p>
          <a:p>
            <a:r>
              <a:rPr lang="en-US" dirty="0"/>
              <a:t>Social</a:t>
            </a:r>
          </a:p>
          <a:p>
            <a:pPr lvl="1"/>
            <a:r>
              <a:rPr lang="en-US" dirty="0"/>
              <a:t>solving the problems of economic and social development of the regions, where the company is a key employer</a:t>
            </a:r>
          </a:p>
          <a:p>
            <a:endParaRPr lang="fi-FI" dirty="0"/>
          </a:p>
        </p:txBody>
      </p:sp>
    </p:spTree>
    <p:extLst>
      <p:ext uri="{BB962C8B-B14F-4D97-AF65-F5344CB8AC3E}">
        <p14:creationId xmlns:p14="http://schemas.microsoft.com/office/powerpoint/2010/main" val="2816881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408668"/>
            <a:ext cx="10515600" cy="1325563"/>
          </a:xfrm>
        </p:spPr>
        <p:txBody>
          <a:bodyPr>
            <a:normAutofit/>
          </a:bodyPr>
          <a:lstStyle/>
          <a:p>
            <a:r>
              <a:rPr lang="en-US" b="1" dirty="0">
                <a:solidFill>
                  <a:srgbClr val="C00000"/>
                </a:solidFill>
              </a:rPr>
              <a:t>Social Responsibility</a:t>
            </a:r>
            <a:endParaRPr lang="fi-FI" b="1" dirty="0">
              <a:solidFill>
                <a:srgbClr val="C00000"/>
              </a:solidFill>
            </a:endParaRPr>
          </a:p>
        </p:txBody>
      </p:sp>
      <p:sp>
        <p:nvSpPr>
          <p:cNvPr id="3" name="Content Placeholder 2"/>
          <p:cNvSpPr>
            <a:spLocks noGrp="1"/>
          </p:cNvSpPr>
          <p:nvPr>
            <p:ph idx="1"/>
          </p:nvPr>
        </p:nvSpPr>
        <p:spPr/>
        <p:txBody>
          <a:bodyPr/>
          <a:lstStyle/>
          <a:p>
            <a:pPr marL="457200" lvl="1" indent="0">
              <a:lnSpc>
                <a:spcPct val="110000"/>
              </a:lnSpc>
              <a:buNone/>
            </a:pPr>
            <a:r>
              <a:rPr lang="en-US" b="1" dirty="0">
                <a:solidFill>
                  <a:schemeClr val="accent1">
                    <a:lumMod val="75000"/>
                  </a:schemeClr>
                </a:solidFill>
                <a:latin typeface="Times New Roman" panose="02020603050405020304" pitchFamily="18" charset="0"/>
                <a:cs typeface="Times New Roman" panose="02020603050405020304" pitchFamily="18" charset="0"/>
              </a:rPr>
              <a:t>‘</a:t>
            </a:r>
            <a:r>
              <a:rPr lang="en-US" b="1" dirty="0">
                <a:solidFill>
                  <a:schemeClr val="accent1">
                    <a:lumMod val="75000"/>
                  </a:schemeClr>
                </a:solidFill>
                <a:latin typeface="+mj-lt"/>
                <a:cs typeface="Times New Roman" panose="02020603050405020304" pitchFamily="18" charset="0"/>
              </a:rPr>
              <a:t>Northern Delivery’ </a:t>
            </a:r>
            <a:r>
              <a:rPr lang="en-US" dirty="0">
                <a:latin typeface="+mj-lt"/>
                <a:cs typeface="Times New Roman" panose="02020603050405020304" pitchFamily="18" charset="0"/>
              </a:rPr>
              <a:t>– a complex of measures by the Government taken to ensure delivery of vital goods</a:t>
            </a:r>
            <a:r>
              <a:rPr lang="ru-RU" dirty="0">
                <a:latin typeface="+mj-lt"/>
                <a:cs typeface="Times New Roman" panose="02020603050405020304" pitchFamily="18" charset="0"/>
              </a:rPr>
              <a:t> </a:t>
            </a:r>
            <a:r>
              <a:rPr lang="en-US" dirty="0">
                <a:latin typeface="+mj-lt"/>
                <a:cs typeface="Times New Roman" panose="02020603050405020304" pitchFamily="18" charset="0"/>
              </a:rPr>
              <a:t>to remote areas of Far North of Siberia, Far East and of European part of Russia on annual basis before the winter. The priority vital goods are food and oil products. Purchase from South of Russia is centralized. Reasons:</a:t>
            </a:r>
          </a:p>
          <a:p>
            <a:pPr lvl="2">
              <a:lnSpc>
                <a:spcPct val="110000"/>
              </a:lnSpc>
            </a:pPr>
            <a:r>
              <a:rPr lang="en-US" sz="1800" dirty="0">
                <a:latin typeface="+mj-lt"/>
                <a:cs typeface="Times New Roman" panose="02020603050405020304" pitchFamily="18" charset="0"/>
              </a:rPr>
              <a:t>Absence of own agricultural produce and industry in the Far North</a:t>
            </a:r>
          </a:p>
          <a:p>
            <a:pPr lvl="2">
              <a:lnSpc>
                <a:spcPct val="110000"/>
              </a:lnSpc>
            </a:pPr>
            <a:r>
              <a:rPr lang="en-US" sz="1800" dirty="0">
                <a:latin typeface="+mj-lt"/>
                <a:cs typeface="Times New Roman" panose="02020603050405020304" pitchFamily="18" charset="0"/>
              </a:rPr>
              <a:t>Remoteness of main industrial areas for thousands kilometers that makes delivery too complex and expensive for private companies even during the summer</a:t>
            </a:r>
          </a:p>
          <a:p>
            <a:pPr lvl="2">
              <a:lnSpc>
                <a:spcPct val="110000"/>
              </a:lnSpc>
            </a:pPr>
            <a:r>
              <a:rPr lang="en-US" sz="1800" dirty="0">
                <a:latin typeface="+mj-lt"/>
                <a:cs typeface="Times New Roman" panose="02020603050405020304" pitchFamily="18" charset="0"/>
              </a:rPr>
              <a:t>Absence of infrastructure (railway: 80/85 subjects of RF) in most arears of Far North, where air and maritime are the only means of delivery</a:t>
            </a:r>
          </a:p>
        </p:txBody>
      </p:sp>
    </p:spTree>
    <p:extLst>
      <p:ext uri="{BB962C8B-B14F-4D97-AF65-F5344CB8AC3E}">
        <p14:creationId xmlns:p14="http://schemas.microsoft.com/office/powerpoint/2010/main" val="146284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C00000"/>
                </a:solidFill>
              </a:rPr>
              <a:t>Downturn, 1990s</a:t>
            </a:r>
            <a:endParaRPr lang="fi-FI" sz="4800" b="1" dirty="0">
              <a:solidFill>
                <a:srgbClr val="C00000"/>
              </a:solidFill>
            </a:endParaRPr>
          </a:p>
        </p:txBody>
      </p:sp>
      <p:sp>
        <p:nvSpPr>
          <p:cNvPr id="3" name="Content Placeholder 2"/>
          <p:cNvSpPr>
            <a:spLocks noGrp="1"/>
          </p:cNvSpPr>
          <p:nvPr>
            <p:ph idx="1"/>
          </p:nvPr>
        </p:nvSpPr>
        <p:spPr/>
        <p:txBody>
          <a:bodyPr>
            <a:normAutofit/>
          </a:bodyPr>
          <a:lstStyle/>
          <a:p>
            <a:pPr lvl="1"/>
            <a:r>
              <a:rPr lang="fi-FI" sz="2800" dirty="0"/>
              <a:t>No new railways were built</a:t>
            </a:r>
          </a:p>
          <a:p>
            <a:pPr lvl="1"/>
            <a:r>
              <a:rPr lang="en-US" sz="2800" dirty="0"/>
              <a:t>Obsolete railway stations, local and long-distance trains</a:t>
            </a:r>
          </a:p>
          <a:p>
            <a:pPr lvl="1"/>
            <a:r>
              <a:rPr lang="en-US" sz="2800" dirty="0"/>
              <a:t>Passenger transport subsidized by freight transport</a:t>
            </a:r>
          </a:p>
          <a:p>
            <a:pPr lvl="1"/>
            <a:r>
              <a:rPr lang="en-US" sz="2800" dirty="0"/>
              <a:t>Decade of obsolescence</a:t>
            </a:r>
          </a:p>
        </p:txBody>
      </p:sp>
    </p:spTree>
    <p:extLst>
      <p:ext uri="{BB962C8B-B14F-4D97-AF65-F5344CB8AC3E}">
        <p14:creationId xmlns:p14="http://schemas.microsoft.com/office/powerpoint/2010/main" val="2270265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72685F5-C3B8-4A81-B59C-49CE5E45362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869"/>
                    </a14:imgEffect>
                    <a14:imgEffect>
                      <a14:saturation sat="192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3879273" y="0"/>
            <a:ext cx="8312727" cy="6858000"/>
          </a:xfrm>
          <a:prstGeom prst="rect">
            <a:avLst/>
          </a:prstGeom>
          <a:effectLst>
            <a:reflection stA="0" endPos="97000" dist="50800" dir="5400000" sy="-100000" algn="bl" rotWithShape="0"/>
            <a:softEdge rad="673100"/>
          </a:effectLst>
        </p:spPr>
      </p:pic>
      <p:sp>
        <p:nvSpPr>
          <p:cNvPr id="2" name="Заголовок 1">
            <a:extLst>
              <a:ext uri="{FF2B5EF4-FFF2-40B4-BE49-F238E27FC236}">
                <a16:creationId xmlns:a16="http://schemas.microsoft.com/office/drawing/2014/main" id="{7C278E43-D2FE-4E89-B165-ADB4A29FC20D}"/>
              </a:ext>
            </a:extLst>
          </p:cNvPr>
          <p:cNvSpPr>
            <a:spLocks noGrp="1"/>
          </p:cNvSpPr>
          <p:nvPr>
            <p:ph type="title"/>
          </p:nvPr>
        </p:nvSpPr>
        <p:spPr/>
        <p:txBody>
          <a:bodyPr/>
          <a:lstStyle/>
          <a:p>
            <a:r>
              <a:rPr lang="en-US" sz="4000" b="1" dirty="0">
                <a:solidFill>
                  <a:srgbClr val="C00000"/>
                </a:solidFill>
              </a:rPr>
              <a:t>Northern Sea Route</a:t>
            </a:r>
            <a:endParaRPr lang="ru-RU" sz="4000" b="1" dirty="0">
              <a:solidFill>
                <a:srgbClr val="C00000"/>
              </a:solidFill>
            </a:endParaRPr>
          </a:p>
        </p:txBody>
      </p:sp>
      <p:sp>
        <p:nvSpPr>
          <p:cNvPr id="3" name="Объект 2">
            <a:extLst>
              <a:ext uri="{FF2B5EF4-FFF2-40B4-BE49-F238E27FC236}">
                <a16:creationId xmlns:a16="http://schemas.microsoft.com/office/drawing/2014/main" id="{F0ED1EF5-C9BD-4BE8-948E-CEB59198726F}"/>
              </a:ext>
            </a:extLst>
          </p:cNvPr>
          <p:cNvSpPr>
            <a:spLocks noGrp="1"/>
          </p:cNvSpPr>
          <p:nvPr>
            <p:ph idx="1"/>
          </p:nvPr>
        </p:nvSpPr>
        <p:spPr>
          <a:xfrm>
            <a:off x="725311" y="1569155"/>
            <a:ext cx="3519311" cy="4675541"/>
          </a:xfrm>
        </p:spPr>
        <p:txBody>
          <a:bodyPr>
            <a:normAutofit/>
          </a:bodyPr>
          <a:lstStyle/>
          <a:p>
            <a:r>
              <a:rPr lang="en-US" dirty="0"/>
              <a:t>Far North of Russia:</a:t>
            </a:r>
          </a:p>
          <a:p>
            <a:endParaRPr lang="en-US" dirty="0"/>
          </a:p>
          <a:p>
            <a:pPr lvl="1"/>
            <a:r>
              <a:rPr lang="en-US" dirty="0"/>
              <a:t>Northern Sea Route</a:t>
            </a:r>
          </a:p>
          <a:p>
            <a:pPr lvl="2"/>
            <a:r>
              <a:rPr lang="en-US" dirty="0"/>
              <a:t>Barents Sea</a:t>
            </a:r>
          </a:p>
          <a:p>
            <a:pPr lvl="2"/>
            <a:r>
              <a:rPr lang="en-US" dirty="0"/>
              <a:t>Kara Sea</a:t>
            </a:r>
          </a:p>
          <a:p>
            <a:pPr lvl="2"/>
            <a:r>
              <a:rPr lang="en-US" dirty="0"/>
              <a:t>Laptev Sea</a:t>
            </a:r>
          </a:p>
          <a:p>
            <a:pPr lvl="2"/>
            <a:r>
              <a:rPr lang="en-US" dirty="0"/>
              <a:t>East Siberian Sea</a:t>
            </a:r>
          </a:p>
          <a:p>
            <a:pPr lvl="1"/>
            <a:r>
              <a:rPr lang="en-US" dirty="0"/>
              <a:t>Exploration for natural resources</a:t>
            </a:r>
          </a:p>
          <a:p>
            <a:pPr lvl="1"/>
            <a:endParaRPr lang="en-US" dirty="0"/>
          </a:p>
          <a:p>
            <a:pPr marL="0" indent="0">
              <a:buNone/>
            </a:pPr>
            <a:endParaRPr lang="en-US" dirty="0"/>
          </a:p>
          <a:p>
            <a:endParaRPr lang="ru-RU" dirty="0"/>
          </a:p>
          <a:p>
            <a:pPr marL="0" indent="0">
              <a:buNone/>
            </a:pPr>
            <a:endParaRPr lang="en-US" dirty="0"/>
          </a:p>
        </p:txBody>
      </p:sp>
    </p:spTree>
    <p:extLst>
      <p:ext uri="{BB962C8B-B14F-4D97-AF65-F5344CB8AC3E}">
        <p14:creationId xmlns:p14="http://schemas.microsoft.com/office/powerpoint/2010/main" val="3258327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Key notes</a:t>
            </a:r>
            <a:endParaRPr lang="fi-FI" b="1" dirty="0">
              <a:solidFill>
                <a:srgbClr val="C00000"/>
              </a:solidFill>
            </a:endParaRPr>
          </a:p>
        </p:txBody>
      </p:sp>
      <p:sp>
        <p:nvSpPr>
          <p:cNvPr id="3" name="Content Placeholder 2"/>
          <p:cNvSpPr>
            <a:spLocks noGrp="1"/>
          </p:cNvSpPr>
          <p:nvPr>
            <p:ph idx="1"/>
          </p:nvPr>
        </p:nvSpPr>
        <p:spPr/>
        <p:txBody>
          <a:bodyPr/>
          <a:lstStyle/>
          <a:p>
            <a:r>
              <a:rPr lang="en-US" dirty="0">
                <a:latin typeface="+mj-lt"/>
                <a:cs typeface="Times New Roman" panose="02020603050405020304" pitchFamily="18" charset="0"/>
              </a:rPr>
              <a:t>Connecting all the federal okrugs</a:t>
            </a:r>
            <a:endParaRPr lang="en-US" dirty="0">
              <a:latin typeface="+mj-lt"/>
            </a:endParaRPr>
          </a:p>
          <a:p>
            <a:r>
              <a:rPr lang="en-US" dirty="0">
                <a:latin typeface="+mj-lt"/>
              </a:rPr>
              <a:t>Safe transportation of freight over long distances</a:t>
            </a:r>
          </a:p>
          <a:p>
            <a:r>
              <a:rPr lang="en-US" dirty="0">
                <a:latin typeface="+mj-lt"/>
              </a:rPr>
              <a:t>High potential for extending infrastructure</a:t>
            </a:r>
          </a:p>
          <a:p>
            <a:r>
              <a:rPr lang="en-US" dirty="0">
                <a:latin typeface="+mj-lt"/>
              </a:rPr>
              <a:t>One of the biggest employers in Russia</a:t>
            </a:r>
          </a:p>
          <a:p>
            <a:r>
              <a:rPr lang="en-US" dirty="0">
                <a:latin typeface="+mj-lt"/>
              </a:rPr>
              <a:t>Semi-military company</a:t>
            </a:r>
          </a:p>
          <a:p>
            <a:r>
              <a:rPr lang="en-US" dirty="0">
                <a:latin typeface="+mj-lt"/>
              </a:rPr>
              <a:t>Integral to delivery of produce to remote areas of Russia</a:t>
            </a:r>
          </a:p>
          <a:p>
            <a:r>
              <a:rPr lang="en-US" dirty="0">
                <a:latin typeface="+mj-lt"/>
              </a:rPr>
              <a:t>Integral to developing Northern Sea Route</a:t>
            </a:r>
          </a:p>
        </p:txBody>
      </p:sp>
    </p:spTree>
    <p:extLst>
      <p:ext uri="{BB962C8B-B14F-4D97-AF65-F5344CB8AC3E}">
        <p14:creationId xmlns:p14="http://schemas.microsoft.com/office/powerpoint/2010/main" val="3246188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Thank you!</a:t>
            </a:r>
            <a:endParaRPr lang="fi-FI" b="1" dirty="0">
              <a:solidFill>
                <a:srgbClr val="C00000"/>
              </a:solidFill>
            </a:endParaRPr>
          </a:p>
        </p:txBody>
      </p:sp>
      <p:sp>
        <p:nvSpPr>
          <p:cNvPr id="3" name="Content Placeholder 2"/>
          <p:cNvSpPr>
            <a:spLocks noGrp="1"/>
          </p:cNvSpPr>
          <p:nvPr>
            <p:ph idx="1"/>
          </p:nvPr>
        </p:nvSpPr>
        <p:spPr/>
        <p:txBody>
          <a:bodyPr/>
          <a:lstStyle/>
          <a:p>
            <a:r>
              <a:rPr lang="en-US" dirty="0"/>
              <a:t>Marta Malik</a:t>
            </a:r>
          </a:p>
          <a:p>
            <a:r>
              <a:rPr lang="en-US" dirty="0"/>
              <a:t>marta.malik@aalto.fi</a:t>
            </a:r>
          </a:p>
          <a:p>
            <a:r>
              <a:rPr lang="fi-FI" dirty="0"/>
              <a:t>https://www.linkedin.com/in/marta-malik/</a:t>
            </a:r>
          </a:p>
        </p:txBody>
      </p:sp>
    </p:spTree>
    <p:extLst>
      <p:ext uri="{BB962C8B-B14F-4D97-AF65-F5344CB8AC3E}">
        <p14:creationId xmlns:p14="http://schemas.microsoft.com/office/powerpoint/2010/main" val="112090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526" y="377651"/>
            <a:ext cx="10515600" cy="1325563"/>
          </a:xfrm>
        </p:spPr>
        <p:txBody>
          <a:bodyPr>
            <a:normAutofit/>
          </a:bodyPr>
          <a:lstStyle/>
          <a:p>
            <a:r>
              <a:rPr lang="en-US" sz="4800" b="1" dirty="0">
                <a:solidFill>
                  <a:srgbClr val="C00000"/>
                </a:solidFill>
              </a:rPr>
              <a:t>Reforms</a:t>
            </a:r>
            <a:r>
              <a:rPr lang="es-ES" sz="4800" b="1" dirty="0">
                <a:solidFill>
                  <a:srgbClr val="C00000"/>
                </a:solidFill>
              </a:rPr>
              <a:t>, 2003 - 2010</a:t>
            </a:r>
            <a:endParaRPr lang="fi-FI" sz="4800" b="1" dirty="0">
              <a:solidFill>
                <a:srgbClr val="C00000"/>
              </a:solidFill>
            </a:endParaRPr>
          </a:p>
        </p:txBody>
      </p:sp>
      <p:sp>
        <p:nvSpPr>
          <p:cNvPr id="3" name="Content Placeholder 2"/>
          <p:cNvSpPr>
            <a:spLocks noGrp="1"/>
          </p:cNvSpPr>
          <p:nvPr>
            <p:ph idx="1"/>
          </p:nvPr>
        </p:nvSpPr>
        <p:spPr>
          <a:xfrm>
            <a:off x="838200" y="1491343"/>
            <a:ext cx="10515600" cy="4685620"/>
          </a:xfrm>
        </p:spPr>
        <p:txBody>
          <a:bodyPr>
            <a:normAutofit lnSpcReduction="10000"/>
          </a:bodyPr>
          <a:lstStyle/>
          <a:p>
            <a:pPr marL="0" indent="0">
              <a:buNone/>
            </a:pPr>
            <a:endParaRPr lang="en-US" sz="3200" dirty="0">
              <a:cs typeface="Times New Roman" panose="02020603050405020304" pitchFamily="18" charset="0"/>
            </a:endParaRPr>
          </a:p>
          <a:p>
            <a:pPr marL="0" indent="0">
              <a:buNone/>
            </a:pPr>
            <a:r>
              <a:rPr lang="en-US" sz="3200" dirty="0">
                <a:cs typeface="Times New Roman" panose="02020603050405020304" pitchFamily="18" charset="0"/>
              </a:rPr>
              <a:t>2003 – </a:t>
            </a:r>
            <a:r>
              <a:rPr lang="ru-RU" sz="3200" dirty="0">
                <a:cs typeface="Times New Roman" panose="02020603050405020304" pitchFamily="18" charset="0"/>
              </a:rPr>
              <a:t>«</a:t>
            </a:r>
            <a:r>
              <a:rPr lang="en-US" sz="3200" dirty="0">
                <a:cs typeface="Times New Roman" panose="02020603050405020304" pitchFamily="18" charset="0"/>
              </a:rPr>
              <a:t>Russian Railways</a:t>
            </a:r>
            <a:r>
              <a:rPr lang="ru-RU" sz="3200" dirty="0">
                <a:cs typeface="Times New Roman" panose="02020603050405020304" pitchFamily="18" charset="0"/>
              </a:rPr>
              <a:t>»</a:t>
            </a:r>
          </a:p>
          <a:p>
            <a:pPr lvl="1"/>
            <a:endParaRPr lang="ru-RU" sz="2800" dirty="0">
              <a:cs typeface="Times New Roman" panose="02020603050405020304" pitchFamily="18" charset="0"/>
            </a:endParaRPr>
          </a:p>
          <a:p>
            <a:pPr lvl="1"/>
            <a:r>
              <a:rPr lang="en-US" sz="2800" dirty="0">
                <a:cs typeface="Times New Roman" panose="02020603050405020304" pitchFamily="18" charset="0"/>
              </a:rPr>
              <a:t>Freight and passenger transport</a:t>
            </a:r>
            <a:endParaRPr lang="ru-RU" sz="2800" dirty="0">
              <a:cs typeface="Times New Roman" panose="02020603050405020304" pitchFamily="18" charset="0"/>
            </a:endParaRPr>
          </a:p>
          <a:p>
            <a:pPr lvl="1"/>
            <a:r>
              <a:rPr lang="en-US" sz="2800" dirty="0">
                <a:cs typeface="Times New Roman" panose="02020603050405020304" pitchFamily="18" charset="0"/>
              </a:rPr>
              <a:t>Infrastructure construction &amp; services</a:t>
            </a:r>
            <a:endParaRPr lang="ru-RU" sz="2800" dirty="0">
              <a:cs typeface="Times New Roman" panose="02020603050405020304" pitchFamily="18" charset="0"/>
            </a:endParaRPr>
          </a:p>
          <a:p>
            <a:pPr lvl="1"/>
            <a:r>
              <a:rPr lang="en-US" sz="2800" dirty="0">
                <a:cs typeface="Times New Roman" panose="02020603050405020304" pitchFamily="18" charset="0"/>
              </a:rPr>
              <a:t>Locomotive traction services</a:t>
            </a:r>
            <a:endParaRPr lang="ru-RU" sz="2800" dirty="0">
              <a:cs typeface="Times New Roman" panose="02020603050405020304" pitchFamily="18" charset="0"/>
            </a:endParaRPr>
          </a:p>
          <a:p>
            <a:pPr lvl="1"/>
            <a:r>
              <a:rPr lang="en-US" sz="2800" dirty="0">
                <a:cs typeface="Times New Roman" panose="02020603050405020304" pitchFamily="18" charset="0"/>
              </a:rPr>
              <a:t>Rolling stock provision &amp; repair</a:t>
            </a:r>
          </a:p>
          <a:p>
            <a:pPr lvl="1"/>
            <a:r>
              <a:rPr lang="en-US" sz="2800" dirty="0">
                <a:cs typeface="Times New Roman" panose="02020603050405020304" pitchFamily="18" charset="0"/>
              </a:rPr>
              <a:t>Research and Development</a:t>
            </a:r>
          </a:p>
          <a:p>
            <a:pPr marL="0" indent="0">
              <a:buNone/>
            </a:pPr>
            <a:endParaRPr lang="ru-RU" dirty="0"/>
          </a:p>
          <a:p>
            <a:pPr lvl="1"/>
            <a:r>
              <a:rPr lang="en-US" sz="2800" dirty="0">
                <a:cs typeface="Times New Roman" panose="02020603050405020304" pitchFamily="18" charset="0"/>
              </a:rPr>
              <a:t>100% owned by the Government of Russian Federation</a:t>
            </a:r>
          </a:p>
          <a:p>
            <a:pPr lvl="1"/>
            <a:endParaRPr lang="fi-FI" dirty="0"/>
          </a:p>
        </p:txBody>
      </p:sp>
    </p:spTree>
    <p:extLst>
      <p:ext uri="{BB962C8B-B14F-4D97-AF65-F5344CB8AC3E}">
        <p14:creationId xmlns:p14="http://schemas.microsoft.com/office/powerpoint/2010/main" val="120774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C00000"/>
                </a:solidFill>
              </a:rPr>
              <a:t>Stages</a:t>
            </a:r>
            <a:endParaRPr lang="fi-FI" sz="4800" b="1" dirty="0">
              <a:solidFill>
                <a:srgbClr val="C00000"/>
              </a:solidFill>
            </a:endParaRPr>
          </a:p>
        </p:txBody>
      </p:sp>
      <p:sp>
        <p:nvSpPr>
          <p:cNvPr id="3" name="Content Placeholder 2"/>
          <p:cNvSpPr>
            <a:spLocks noGrp="1"/>
          </p:cNvSpPr>
          <p:nvPr>
            <p:ph idx="1"/>
          </p:nvPr>
        </p:nvSpPr>
        <p:spPr/>
        <p:txBody>
          <a:bodyPr/>
          <a:lstStyle/>
          <a:p>
            <a:r>
              <a:rPr lang="en-US" dirty="0"/>
              <a:t>2001–2002 – Ministry of Railways to “Russian Railways”</a:t>
            </a:r>
          </a:p>
          <a:p>
            <a:r>
              <a:rPr lang="en-US" dirty="0"/>
              <a:t>2003-2005 – Public corporation </a:t>
            </a:r>
          </a:p>
          <a:p>
            <a:pPr lvl="1"/>
            <a:r>
              <a:rPr lang="en-US" dirty="0"/>
              <a:t>Structure by activities</a:t>
            </a:r>
          </a:p>
          <a:p>
            <a:pPr lvl="1"/>
            <a:r>
              <a:rPr lang="en-US" dirty="0"/>
              <a:t>Increasing competition</a:t>
            </a:r>
          </a:p>
          <a:p>
            <a:r>
              <a:rPr lang="en-US" dirty="0"/>
              <a:t>2006-2010 – 60% of rolling stock to private market</a:t>
            </a:r>
            <a:endParaRPr lang="fi-FI" dirty="0"/>
          </a:p>
        </p:txBody>
      </p:sp>
    </p:spTree>
    <p:extLst>
      <p:ext uri="{BB962C8B-B14F-4D97-AF65-F5344CB8AC3E}">
        <p14:creationId xmlns:p14="http://schemas.microsoft.com/office/powerpoint/2010/main" val="139164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C00000"/>
                </a:solidFill>
              </a:rPr>
              <a:t>Notes</a:t>
            </a:r>
            <a:endParaRPr lang="fi-FI" sz="4800" b="1" dirty="0">
              <a:solidFill>
                <a:srgbClr val="C00000"/>
              </a:solidFill>
            </a:endParaRPr>
          </a:p>
        </p:txBody>
      </p:sp>
      <p:sp>
        <p:nvSpPr>
          <p:cNvPr id="3" name="Content Placeholder 2"/>
          <p:cNvSpPr>
            <a:spLocks noGrp="1"/>
          </p:cNvSpPr>
          <p:nvPr>
            <p:ph idx="1"/>
          </p:nvPr>
        </p:nvSpPr>
        <p:spPr/>
        <p:txBody>
          <a:bodyPr/>
          <a:lstStyle/>
          <a:p>
            <a:r>
              <a:rPr lang="en-US" dirty="0"/>
              <a:t>“Russian Railways” – 17 years old</a:t>
            </a:r>
          </a:p>
          <a:p>
            <a:r>
              <a:rPr lang="en-US" dirty="0"/>
              <a:t>Russian railways – 183 years old</a:t>
            </a:r>
          </a:p>
          <a:p>
            <a:r>
              <a:rPr lang="en-US" dirty="0"/>
              <a:t>Preceding downturn – 10 years</a:t>
            </a:r>
          </a:p>
          <a:p>
            <a:r>
              <a:rPr lang="en-US" dirty="0"/>
              <a:t>Today: 10 years since reforms are complete</a:t>
            </a:r>
          </a:p>
          <a:p>
            <a:r>
              <a:rPr lang="en-US" dirty="0"/>
              <a:t>Visible but slow changes </a:t>
            </a:r>
            <a:endParaRPr lang="fi-FI" dirty="0"/>
          </a:p>
        </p:txBody>
      </p:sp>
    </p:spTree>
    <p:extLst>
      <p:ext uri="{BB962C8B-B14F-4D97-AF65-F5344CB8AC3E}">
        <p14:creationId xmlns:p14="http://schemas.microsoft.com/office/powerpoint/2010/main" val="276398699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7" y="111291"/>
            <a:ext cx="10515600" cy="1325563"/>
          </a:xfrm>
        </p:spPr>
        <p:txBody>
          <a:bodyPr/>
          <a:lstStyle/>
          <a:p>
            <a:r>
              <a:rPr lang="en-US" b="1" dirty="0">
                <a:solidFill>
                  <a:srgbClr val="C00000"/>
                </a:solidFill>
              </a:rPr>
              <a:t>Rail Capacity</a:t>
            </a:r>
            <a:endParaRPr lang="fi-FI"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6267415"/>
              </p:ext>
            </p:extLst>
          </p:nvPr>
        </p:nvGraphicFramePr>
        <p:xfrm>
          <a:off x="838200" y="1171356"/>
          <a:ext cx="10877553" cy="4991276"/>
        </p:xfrm>
        <a:graphic>
          <a:graphicData uri="http://schemas.openxmlformats.org/drawingml/2006/table">
            <a:tbl>
              <a:tblPr firstRow="1" bandRow="1">
                <a:tableStyleId>{F5AB1C69-6EDB-4FF4-983F-18BD219EF322}</a:tableStyleId>
              </a:tblPr>
              <a:tblGrid>
                <a:gridCol w="2933700">
                  <a:extLst>
                    <a:ext uri="{9D8B030D-6E8A-4147-A177-3AD203B41FA5}">
                      <a16:colId xmlns:a16="http://schemas.microsoft.com/office/drawing/2014/main" val="1690522028"/>
                    </a:ext>
                  </a:extLst>
                </a:gridCol>
                <a:gridCol w="1343025">
                  <a:extLst>
                    <a:ext uri="{9D8B030D-6E8A-4147-A177-3AD203B41FA5}">
                      <a16:colId xmlns:a16="http://schemas.microsoft.com/office/drawing/2014/main" val="421697252"/>
                    </a:ext>
                  </a:extLst>
                </a:gridCol>
                <a:gridCol w="4672013">
                  <a:extLst>
                    <a:ext uri="{9D8B030D-6E8A-4147-A177-3AD203B41FA5}">
                      <a16:colId xmlns:a16="http://schemas.microsoft.com/office/drawing/2014/main" val="2481656713"/>
                    </a:ext>
                  </a:extLst>
                </a:gridCol>
                <a:gridCol w="1928815">
                  <a:extLst>
                    <a:ext uri="{9D8B030D-6E8A-4147-A177-3AD203B41FA5}">
                      <a16:colId xmlns:a16="http://schemas.microsoft.com/office/drawing/2014/main" val="440703529"/>
                    </a:ext>
                  </a:extLst>
                </a:gridCol>
              </a:tblGrid>
              <a:tr h="786032">
                <a:tc>
                  <a:txBody>
                    <a:bodyPr/>
                    <a:lstStyle/>
                    <a:p>
                      <a:pPr>
                        <a:lnSpc>
                          <a:spcPct val="150000"/>
                        </a:lnSpc>
                      </a:pPr>
                      <a:r>
                        <a:rPr lang="en-US" sz="2400" dirty="0">
                          <a:latin typeface="+mj-lt"/>
                        </a:rPr>
                        <a:t>Technical</a:t>
                      </a:r>
                      <a:r>
                        <a:rPr lang="en-US" sz="2400" baseline="0" dirty="0">
                          <a:latin typeface="+mj-lt"/>
                        </a:rPr>
                        <a:t> parameters</a:t>
                      </a:r>
                      <a:endParaRPr lang="fi-FI" sz="2400" dirty="0">
                        <a:latin typeface="+mj-lt"/>
                      </a:endParaRPr>
                    </a:p>
                  </a:txBody>
                  <a:tcPr/>
                </a:tc>
                <a:tc>
                  <a:txBody>
                    <a:bodyPr/>
                    <a:lstStyle/>
                    <a:p>
                      <a:pPr>
                        <a:lnSpc>
                          <a:spcPct val="150000"/>
                        </a:lnSpc>
                      </a:pPr>
                      <a:r>
                        <a:rPr lang="en-US" sz="2400" dirty="0">
                          <a:latin typeface="+mj-lt"/>
                        </a:rPr>
                        <a:t>1000</a:t>
                      </a:r>
                      <a:r>
                        <a:rPr lang="en-US" sz="2400" baseline="0" dirty="0">
                          <a:latin typeface="+mj-lt"/>
                        </a:rPr>
                        <a:t> km</a:t>
                      </a:r>
                      <a:endParaRPr lang="fi-FI" sz="2400" dirty="0">
                        <a:latin typeface="+mj-lt"/>
                      </a:endParaRPr>
                    </a:p>
                  </a:txBody>
                  <a:tcPr/>
                </a:tc>
                <a:tc>
                  <a:txBody>
                    <a:bodyPr/>
                    <a:lstStyle/>
                    <a:p>
                      <a:pPr>
                        <a:lnSpc>
                          <a:spcPct val="150000"/>
                        </a:lnSpc>
                      </a:pPr>
                      <a:r>
                        <a:rPr lang="es-ES" sz="2400" dirty="0">
                          <a:latin typeface="+mj-lt"/>
                        </a:rPr>
                        <a:t>Rolling stock</a:t>
                      </a:r>
                      <a:endParaRPr lang="fi-FI" sz="2400" dirty="0">
                        <a:latin typeface="+mj-lt"/>
                      </a:endParaRPr>
                    </a:p>
                  </a:txBody>
                  <a:tcPr/>
                </a:tc>
                <a:tc>
                  <a:txBody>
                    <a:bodyPr/>
                    <a:lstStyle/>
                    <a:p>
                      <a:pPr>
                        <a:lnSpc>
                          <a:spcPct val="150000"/>
                        </a:lnSpc>
                      </a:pPr>
                      <a:r>
                        <a:rPr lang="en-US" sz="2400" dirty="0">
                          <a:latin typeface="+mj-lt"/>
                        </a:rPr>
                        <a:t>1000</a:t>
                      </a:r>
                      <a:r>
                        <a:rPr lang="en-US" sz="2400" baseline="0" dirty="0">
                          <a:latin typeface="+mj-lt"/>
                        </a:rPr>
                        <a:t> units </a:t>
                      </a:r>
                      <a:endParaRPr lang="fi-FI" sz="2400" dirty="0">
                        <a:latin typeface="+mj-lt"/>
                      </a:endParaRPr>
                    </a:p>
                  </a:txBody>
                  <a:tcPr/>
                </a:tc>
                <a:extLst>
                  <a:ext uri="{0D108BD9-81ED-4DB2-BD59-A6C34878D82A}">
                    <a16:rowId xmlns:a16="http://schemas.microsoft.com/office/drawing/2014/main" val="237966846"/>
                  </a:ext>
                </a:extLst>
              </a:tr>
              <a:tr h="1081349">
                <a:tc rowSpan="3">
                  <a:txBody>
                    <a:bodyPr/>
                    <a:lstStyle/>
                    <a:p>
                      <a:pPr>
                        <a:lnSpc>
                          <a:spcPct val="150000"/>
                        </a:lnSpc>
                      </a:pPr>
                      <a:r>
                        <a:rPr lang="en-US" sz="2000" baseline="0" dirty="0">
                          <a:latin typeface="+mj-lt"/>
                        </a:rPr>
                        <a:t>Operational length of railways</a:t>
                      </a:r>
                      <a:endParaRPr lang="fi-FI" sz="2000" dirty="0">
                        <a:latin typeface="+mj-lt"/>
                      </a:endParaRPr>
                    </a:p>
                  </a:txBody>
                  <a:tcPr/>
                </a:tc>
                <a:tc rowSpan="3">
                  <a:txBody>
                    <a:bodyPr/>
                    <a:lstStyle/>
                    <a:p>
                      <a:pPr>
                        <a:lnSpc>
                          <a:spcPct val="150000"/>
                        </a:lnSpc>
                      </a:pPr>
                      <a:r>
                        <a:rPr lang="en-US" sz="2000" dirty="0">
                          <a:latin typeface="+mj-lt"/>
                        </a:rPr>
                        <a:t>85,3</a:t>
                      </a:r>
                      <a:endParaRPr lang="fi-FI" sz="2000" dirty="0">
                        <a:latin typeface="+mj-lt"/>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kern="1200" baseline="0" dirty="0">
                          <a:solidFill>
                            <a:schemeClr val="tx1"/>
                          </a:solidFill>
                          <a:latin typeface="+mj-lt"/>
                          <a:ea typeface="+mn-ea"/>
                          <a:cs typeface="+mn-cs"/>
                        </a:rPr>
                        <a:t>Freight mainline locomotives (electric and diesel locomotives)</a:t>
                      </a:r>
                      <a:endParaRPr lang="fi-FI" sz="2000" kern="1200" dirty="0">
                        <a:solidFill>
                          <a:schemeClr val="dk1"/>
                        </a:solidFill>
                        <a:latin typeface="+mj-lt"/>
                        <a:ea typeface="+mn-ea"/>
                        <a:cs typeface="+mn-cs"/>
                      </a:endParaRPr>
                    </a:p>
                  </a:txBody>
                  <a:tcPr/>
                </a:tc>
                <a:tc>
                  <a:txBody>
                    <a:bodyPr/>
                    <a:lstStyle/>
                    <a:p>
                      <a:pPr>
                        <a:lnSpc>
                          <a:spcPct val="150000"/>
                        </a:lnSpc>
                      </a:pPr>
                      <a:r>
                        <a:rPr lang="en-US" sz="2000" dirty="0">
                          <a:latin typeface="+mj-lt"/>
                        </a:rPr>
                        <a:t>11,8</a:t>
                      </a:r>
                      <a:endParaRPr lang="fi-FI" sz="2000" dirty="0">
                        <a:latin typeface="+mj-lt"/>
                      </a:endParaRPr>
                    </a:p>
                  </a:txBody>
                  <a:tcPr/>
                </a:tc>
                <a:extLst>
                  <a:ext uri="{0D108BD9-81ED-4DB2-BD59-A6C34878D82A}">
                    <a16:rowId xmlns:a16="http://schemas.microsoft.com/office/drawing/2014/main" val="3176265337"/>
                  </a:ext>
                </a:extLst>
              </a:tr>
              <a:tr h="600749">
                <a:tc vMerge="1">
                  <a:txBody>
                    <a:bodyPr/>
                    <a:lstStyle/>
                    <a:p>
                      <a:endParaRPr lang="fi-FI" dirty="0"/>
                    </a:p>
                  </a:txBody>
                  <a:tcPr/>
                </a:tc>
                <a:tc vMerge="1">
                  <a:txBody>
                    <a:bodyPr/>
                    <a:lstStyle/>
                    <a:p>
                      <a:endParaRPr lang="fi-FI" dirty="0"/>
                    </a:p>
                  </a:txBody>
                  <a:tcPr/>
                </a:tc>
                <a:tc>
                  <a:txBody>
                    <a:bodyPr/>
                    <a:lstStyle/>
                    <a:p>
                      <a:pPr>
                        <a:lnSpc>
                          <a:spcPct val="150000"/>
                        </a:lnSpc>
                      </a:pPr>
                      <a:r>
                        <a:rPr lang="en-US" sz="2000" dirty="0">
                          <a:latin typeface="+mj-lt"/>
                        </a:rPr>
                        <a:t>Shunting </a:t>
                      </a:r>
                      <a:r>
                        <a:rPr lang="en-US" sz="2000" kern="1200" dirty="0">
                          <a:solidFill>
                            <a:schemeClr val="dk1"/>
                          </a:solidFill>
                          <a:latin typeface="+mj-lt"/>
                          <a:ea typeface="+mn-ea"/>
                          <a:cs typeface="+mn-cs"/>
                        </a:rPr>
                        <a:t>locomotives</a:t>
                      </a:r>
                      <a:r>
                        <a:rPr lang="en-US" sz="2000" dirty="0">
                          <a:latin typeface="+mj-lt"/>
                        </a:rPr>
                        <a:t> (diesel locomotives)</a:t>
                      </a:r>
                      <a:endParaRPr lang="fi-FI" sz="2000" dirty="0">
                        <a:latin typeface="+mj-lt"/>
                      </a:endParaRPr>
                    </a:p>
                  </a:txBody>
                  <a:tcPr/>
                </a:tc>
                <a:tc>
                  <a:txBody>
                    <a:bodyPr/>
                    <a:lstStyle/>
                    <a:p>
                      <a:pPr>
                        <a:lnSpc>
                          <a:spcPct val="150000"/>
                        </a:lnSpc>
                      </a:pPr>
                      <a:r>
                        <a:rPr lang="ru-RU" sz="2000" dirty="0">
                          <a:latin typeface="+mj-lt"/>
                        </a:rPr>
                        <a:t>5,9</a:t>
                      </a:r>
                      <a:endParaRPr lang="fi-FI" sz="2000" dirty="0">
                        <a:latin typeface="+mj-lt"/>
                      </a:endParaRPr>
                    </a:p>
                  </a:txBody>
                  <a:tcPr/>
                </a:tc>
                <a:extLst>
                  <a:ext uri="{0D108BD9-81ED-4DB2-BD59-A6C34878D82A}">
                    <a16:rowId xmlns:a16="http://schemas.microsoft.com/office/drawing/2014/main" val="3468472031"/>
                  </a:ext>
                </a:extLst>
              </a:tr>
              <a:tr h="600749">
                <a:tc vMerge="1">
                  <a:txBody>
                    <a:bodyPr/>
                    <a:lstStyle/>
                    <a:p>
                      <a:endParaRPr lang="fi-FI" dirty="0"/>
                    </a:p>
                  </a:txBody>
                  <a:tcPr/>
                </a:tc>
                <a:tc vMerge="1">
                  <a:txBody>
                    <a:bodyPr/>
                    <a:lstStyle/>
                    <a:p>
                      <a:endParaRPr lang="fi-FI" dirty="0"/>
                    </a:p>
                  </a:txBody>
                  <a:tcPr/>
                </a:tc>
                <a:tc>
                  <a:txBody>
                    <a:bodyPr/>
                    <a:lstStyle/>
                    <a:p>
                      <a:pPr rtl="0" eaLnBrk="1" fontAlgn="auto" latinLnBrk="0" hangingPunct="1">
                        <a:lnSpc>
                          <a:spcPct val="150000"/>
                        </a:lnSpc>
                      </a:pPr>
                      <a:r>
                        <a:rPr lang="en-US" sz="2000" kern="1200" dirty="0">
                          <a:solidFill>
                            <a:schemeClr val="dk1"/>
                          </a:solidFill>
                          <a:latin typeface="+mj-lt"/>
                          <a:ea typeface="+mn-ea"/>
                          <a:cs typeface="+mn-cs"/>
                        </a:rPr>
                        <a:t>Freight cars of all types</a:t>
                      </a:r>
                      <a:endParaRPr lang="ru-RU" sz="2000" kern="1200" dirty="0">
                        <a:solidFill>
                          <a:schemeClr val="dk1"/>
                        </a:solidFill>
                        <a:latin typeface="+mj-lt"/>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2000" kern="1200" dirty="0">
                          <a:solidFill>
                            <a:schemeClr val="dk1"/>
                          </a:solidFill>
                          <a:latin typeface="+mj-lt"/>
                          <a:ea typeface="+mn-ea"/>
                          <a:cs typeface="+mn-cs"/>
                        </a:rPr>
                        <a:t>196,3</a:t>
                      </a:r>
                    </a:p>
                  </a:txBody>
                  <a:tcPr/>
                </a:tc>
                <a:extLst>
                  <a:ext uri="{0D108BD9-81ED-4DB2-BD59-A6C34878D82A}">
                    <a16:rowId xmlns:a16="http://schemas.microsoft.com/office/drawing/2014/main" val="2735877228"/>
                  </a:ext>
                </a:extLst>
              </a:tr>
              <a:tr h="600749">
                <a:tc rowSpan="3">
                  <a:txBody>
                    <a:bodyPr/>
                    <a:lstStyle/>
                    <a:p>
                      <a:pPr>
                        <a:lnSpc>
                          <a:spcPct val="150000"/>
                        </a:lnSpc>
                      </a:pPr>
                      <a:r>
                        <a:rPr lang="es-ES" sz="2000" kern="1200" dirty="0">
                          <a:solidFill>
                            <a:schemeClr val="dk1"/>
                          </a:solidFill>
                          <a:latin typeface="+mj-lt"/>
                          <a:ea typeface="+mn-ea"/>
                          <a:cs typeface="+mn-cs"/>
                        </a:rPr>
                        <a:t>Length of electrified lines</a:t>
                      </a:r>
                      <a:endParaRPr lang="fi-FI" sz="2000" kern="1200" dirty="0">
                        <a:solidFill>
                          <a:schemeClr val="dk1"/>
                        </a:solidFill>
                        <a:latin typeface="+mj-lt"/>
                        <a:ea typeface="+mn-ea"/>
                        <a:cs typeface="+mn-cs"/>
                      </a:endParaRPr>
                    </a:p>
                  </a:txBody>
                  <a:tcPr/>
                </a:tc>
                <a:tc rowSpan="3">
                  <a:txBody>
                    <a:bodyPr/>
                    <a:lstStyle/>
                    <a:p>
                      <a:pPr marL="0" algn="l" defTabSz="914400" rtl="0" eaLnBrk="1" latinLnBrk="0" hangingPunct="1">
                        <a:lnSpc>
                          <a:spcPct val="150000"/>
                        </a:lnSpc>
                      </a:pPr>
                      <a:r>
                        <a:rPr lang="ru-RU" sz="2000" kern="1200" dirty="0">
                          <a:solidFill>
                            <a:schemeClr val="dk1"/>
                          </a:solidFill>
                          <a:latin typeface="+mj-lt"/>
                          <a:ea typeface="+mn-ea"/>
                          <a:cs typeface="+mn-cs"/>
                        </a:rPr>
                        <a:t>43,4</a:t>
                      </a:r>
                      <a:endParaRPr lang="fi-FI" sz="2000" kern="1200" dirty="0">
                        <a:solidFill>
                          <a:schemeClr val="dk1"/>
                        </a:solidFill>
                        <a:latin typeface="+mj-lt"/>
                        <a:ea typeface="+mn-ea"/>
                        <a:cs typeface="+mn-cs"/>
                      </a:endParaRPr>
                    </a:p>
                  </a:txBody>
                  <a:tcPr/>
                </a:tc>
                <a:tc>
                  <a:txBody>
                    <a:bodyPr/>
                    <a:lstStyle/>
                    <a:p>
                      <a:pPr>
                        <a:lnSpc>
                          <a:spcPct val="150000"/>
                        </a:lnSpc>
                      </a:pPr>
                      <a:r>
                        <a:rPr lang="es-ES" sz="2000" dirty="0">
                          <a:latin typeface="+mj-lt"/>
                        </a:rPr>
                        <a:t>Passenger locomotives</a:t>
                      </a:r>
                      <a:endParaRPr lang="fi-FI" sz="2000" dirty="0">
                        <a:latin typeface="+mj-lt"/>
                      </a:endParaRPr>
                    </a:p>
                  </a:txBody>
                  <a:tcPr/>
                </a:tc>
                <a:tc>
                  <a:txBody>
                    <a:bodyPr/>
                    <a:lstStyle/>
                    <a:p>
                      <a:pPr>
                        <a:lnSpc>
                          <a:spcPct val="150000"/>
                        </a:lnSpc>
                      </a:pPr>
                      <a:r>
                        <a:rPr lang="ru-RU" sz="2000" dirty="0">
                          <a:latin typeface="+mj-lt"/>
                        </a:rPr>
                        <a:t>3,1</a:t>
                      </a:r>
                      <a:endParaRPr lang="fi-FI" sz="2000" dirty="0">
                        <a:latin typeface="+mj-lt"/>
                      </a:endParaRPr>
                    </a:p>
                  </a:txBody>
                  <a:tcPr/>
                </a:tc>
                <a:extLst>
                  <a:ext uri="{0D108BD9-81ED-4DB2-BD59-A6C34878D82A}">
                    <a16:rowId xmlns:a16="http://schemas.microsoft.com/office/drawing/2014/main" val="1146838212"/>
                  </a:ext>
                </a:extLst>
              </a:tr>
              <a:tr h="660824">
                <a:tc vMerge="1">
                  <a:txBody>
                    <a:bodyPr/>
                    <a:lstStyle/>
                    <a:p>
                      <a:endParaRPr lang="fi-FI" dirty="0"/>
                    </a:p>
                  </a:txBody>
                  <a:tcPr/>
                </a:tc>
                <a:tc vMerge="1">
                  <a:txBody>
                    <a:bodyPr/>
                    <a:lstStyle/>
                    <a:p>
                      <a:endParaRPr lang="fi-FI" dirty="0"/>
                    </a:p>
                  </a:txBody>
                  <a:tcPr/>
                </a:tc>
                <a:tc>
                  <a:txBody>
                    <a:bodyPr/>
                    <a:lstStyle/>
                    <a:p>
                      <a:pPr>
                        <a:lnSpc>
                          <a:spcPct val="150000"/>
                        </a:lnSpc>
                      </a:pPr>
                      <a:r>
                        <a:rPr lang="es-ES" sz="2000" dirty="0">
                          <a:latin typeface="+mj-lt"/>
                        </a:rPr>
                        <a:t>Long-distance passenger cars</a:t>
                      </a:r>
                      <a:endParaRPr lang="fi-FI" sz="2000" dirty="0">
                        <a:latin typeface="+mj-lt"/>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2000" kern="1200" dirty="0">
                          <a:solidFill>
                            <a:schemeClr val="dk1"/>
                          </a:solidFill>
                          <a:latin typeface="+mj-lt"/>
                          <a:ea typeface="+mn-ea"/>
                          <a:cs typeface="+mn-cs"/>
                        </a:rPr>
                        <a:t>21</a:t>
                      </a:r>
                      <a:endParaRPr lang="fi-FI" sz="2000" kern="1200" dirty="0">
                        <a:solidFill>
                          <a:schemeClr val="dk1"/>
                        </a:solidFill>
                        <a:latin typeface="+mj-lt"/>
                        <a:ea typeface="+mn-ea"/>
                        <a:cs typeface="+mn-cs"/>
                      </a:endParaRPr>
                    </a:p>
                  </a:txBody>
                  <a:tcPr/>
                </a:tc>
                <a:extLst>
                  <a:ext uri="{0D108BD9-81ED-4DB2-BD59-A6C34878D82A}">
                    <a16:rowId xmlns:a16="http://schemas.microsoft.com/office/drawing/2014/main" val="1710781215"/>
                  </a:ext>
                </a:extLst>
              </a:tr>
              <a:tr h="660824">
                <a:tc vMerge="1">
                  <a:txBody>
                    <a:bodyPr/>
                    <a:lstStyle/>
                    <a:p>
                      <a:endParaRPr lang="fi-FI" dirty="0"/>
                    </a:p>
                  </a:txBody>
                  <a:tcPr/>
                </a:tc>
                <a:tc vMerge="1">
                  <a:txBody>
                    <a:bodyPr/>
                    <a:lstStyle/>
                    <a:p>
                      <a:endParaRPr lang="fi-FI" dirty="0"/>
                    </a:p>
                  </a:txBody>
                  <a:tcPr/>
                </a:tc>
                <a:tc>
                  <a:txBody>
                    <a:bodyPr/>
                    <a:lstStyle/>
                    <a:p>
                      <a:pPr>
                        <a:lnSpc>
                          <a:spcPct val="150000"/>
                        </a:lnSpc>
                      </a:pPr>
                      <a:r>
                        <a:rPr lang="en-US" sz="2000" dirty="0">
                          <a:latin typeface="+mj-lt"/>
                        </a:rPr>
                        <a:t>Passenger cars of commuter trains</a:t>
                      </a:r>
                      <a:endParaRPr lang="fi-FI" sz="2000" dirty="0">
                        <a:latin typeface="+mj-lt"/>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2000" kern="1200" dirty="0">
                          <a:solidFill>
                            <a:schemeClr val="dk1"/>
                          </a:solidFill>
                          <a:latin typeface="+mj-lt"/>
                          <a:ea typeface="+mn-ea"/>
                          <a:cs typeface="+mn-cs"/>
                        </a:rPr>
                        <a:t>14,3</a:t>
                      </a:r>
                      <a:endParaRPr lang="fi-FI" sz="2000" kern="1200" dirty="0">
                        <a:solidFill>
                          <a:schemeClr val="dk1"/>
                        </a:solidFill>
                        <a:latin typeface="+mj-lt"/>
                        <a:ea typeface="+mn-ea"/>
                        <a:cs typeface="+mn-cs"/>
                      </a:endParaRPr>
                    </a:p>
                  </a:txBody>
                  <a:tcPr/>
                </a:tc>
                <a:extLst>
                  <a:ext uri="{0D108BD9-81ED-4DB2-BD59-A6C34878D82A}">
                    <a16:rowId xmlns:a16="http://schemas.microsoft.com/office/drawing/2014/main" val="877721300"/>
                  </a:ext>
                </a:extLst>
              </a:tr>
            </a:tbl>
          </a:graphicData>
        </a:graphic>
      </p:graphicFrame>
    </p:spTree>
    <p:extLst>
      <p:ext uri="{BB962C8B-B14F-4D97-AF65-F5344CB8AC3E}">
        <p14:creationId xmlns:p14="http://schemas.microsoft.com/office/powerpoint/2010/main" val="61721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160" y="500062"/>
            <a:ext cx="10515600" cy="1325563"/>
          </a:xfrm>
        </p:spPr>
        <p:txBody>
          <a:bodyPr>
            <a:normAutofit/>
          </a:bodyPr>
          <a:lstStyle/>
          <a:p>
            <a:r>
              <a:rPr lang="en-US" b="1" dirty="0">
                <a:solidFill>
                  <a:srgbClr val="C00000"/>
                </a:solidFill>
              </a:rPr>
              <a:t>Role in transport</a:t>
            </a:r>
            <a:endParaRPr lang="fi-FI" b="1" dirty="0">
              <a:solidFill>
                <a:srgbClr val="C00000"/>
              </a:solidFill>
            </a:endParaRPr>
          </a:p>
        </p:txBody>
      </p:sp>
      <p:sp>
        <p:nvSpPr>
          <p:cNvPr id="3" name="Content Placeholder 2"/>
          <p:cNvSpPr>
            <a:spLocks noGrp="1"/>
          </p:cNvSpPr>
          <p:nvPr>
            <p:ph idx="1"/>
          </p:nvPr>
        </p:nvSpPr>
        <p:spPr/>
        <p:txBody>
          <a:bodyPr/>
          <a:lstStyle/>
          <a:p>
            <a:pPr marL="285750" indent="-285750">
              <a:lnSpc>
                <a:spcPct val="150000"/>
              </a:lnSpc>
            </a:pPr>
            <a:r>
              <a:rPr lang="en-US" dirty="0"/>
              <a:t>Railway freight turnover </a:t>
            </a:r>
            <a:r>
              <a:rPr lang="ru-RU" dirty="0"/>
              <a:t>– 45,3 % (</a:t>
            </a:r>
            <a:r>
              <a:rPr lang="en-US" dirty="0"/>
              <a:t>pipelines considered</a:t>
            </a:r>
            <a:r>
              <a:rPr lang="ru-RU" dirty="0"/>
              <a:t>)</a:t>
            </a:r>
            <a:endParaRPr lang="en-US" dirty="0"/>
          </a:p>
          <a:p>
            <a:pPr marL="285750" indent="-285750">
              <a:lnSpc>
                <a:spcPct val="150000"/>
              </a:lnSpc>
            </a:pPr>
            <a:r>
              <a:rPr lang="fi-FI" dirty="0"/>
              <a:t>Railway freight </a:t>
            </a:r>
            <a:r>
              <a:rPr lang="en-US" dirty="0"/>
              <a:t>turnover</a:t>
            </a:r>
            <a:r>
              <a:rPr lang="fi-FI" dirty="0"/>
              <a:t>, without pipelines – 80%</a:t>
            </a:r>
            <a:endParaRPr lang="ru-RU" dirty="0"/>
          </a:p>
          <a:p>
            <a:pPr marL="285750" indent="-285750">
              <a:lnSpc>
                <a:spcPct val="150000"/>
              </a:lnSpc>
            </a:pPr>
            <a:r>
              <a:rPr lang="en-US" dirty="0"/>
              <a:t>Passenger turnover </a:t>
            </a:r>
            <a:r>
              <a:rPr lang="ru-RU" dirty="0"/>
              <a:t>– 26,4 %</a:t>
            </a:r>
          </a:p>
          <a:p>
            <a:endParaRPr lang="fi-FI" dirty="0"/>
          </a:p>
        </p:txBody>
      </p:sp>
    </p:spTree>
    <p:extLst>
      <p:ext uri="{BB962C8B-B14F-4D97-AF65-F5344CB8AC3E}">
        <p14:creationId xmlns:p14="http://schemas.microsoft.com/office/powerpoint/2010/main" val="2213264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2681</TotalTime>
  <Words>1708</Words>
  <Application>Microsoft Office PowerPoint</Application>
  <PresentationFormat>Widescreen</PresentationFormat>
  <Paragraphs>342</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Times New Roman</vt:lpstr>
      <vt:lpstr>Wingdings</vt:lpstr>
      <vt:lpstr>Office Theme</vt:lpstr>
      <vt:lpstr>Introduction to  Russian Railways</vt:lpstr>
      <vt:lpstr>Agenda</vt:lpstr>
      <vt:lpstr>Background: Infrastructure vs. Brand</vt:lpstr>
      <vt:lpstr>Downturn, 1990s</vt:lpstr>
      <vt:lpstr>Reforms, 2003 - 2010</vt:lpstr>
      <vt:lpstr>Stages</vt:lpstr>
      <vt:lpstr>Notes</vt:lpstr>
      <vt:lpstr>Rail Capacity</vt:lpstr>
      <vt:lpstr>Role in transport</vt:lpstr>
      <vt:lpstr>PowerPoint Presentation</vt:lpstr>
      <vt:lpstr>Room for improvement</vt:lpstr>
      <vt:lpstr>PowerPoint Presentation</vt:lpstr>
      <vt:lpstr>Freight trains</vt:lpstr>
      <vt:lpstr>Total daily loading (inland shipment, 2020)</vt:lpstr>
      <vt:lpstr>Total daily loading (export, 2020)</vt:lpstr>
      <vt:lpstr>Inland shipments by cargo  October 2018 (September 2020)</vt:lpstr>
      <vt:lpstr>Export shipments by cargo October 2018 (September 2020)</vt:lpstr>
      <vt:lpstr>Notes</vt:lpstr>
      <vt:lpstr>Russian Railways = 16 railroads</vt:lpstr>
      <vt:lpstr>Corporate structure</vt:lpstr>
      <vt:lpstr>Subsidiaries by activities</vt:lpstr>
      <vt:lpstr>Daily loading to sea ports October - November 2020</vt:lpstr>
      <vt:lpstr>Loading to sea ports by basin, 2017 (2020)</vt:lpstr>
      <vt:lpstr>Operations</vt:lpstr>
      <vt:lpstr>Freight stations</vt:lpstr>
      <vt:lpstr>KPI: Journey speed</vt:lpstr>
      <vt:lpstr>Rolling stock</vt:lpstr>
      <vt:lpstr>Tanks</vt:lpstr>
      <vt:lpstr>Open-box wagons</vt:lpstr>
      <vt:lpstr>Covered wagons</vt:lpstr>
      <vt:lpstr>Rolling stock – Hopper wagons</vt:lpstr>
      <vt:lpstr>Refrigerators</vt:lpstr>
      <vt:lpstr>Flat wagons</vt:lpstr>
      <vt:lpstr>Car carriers</vt:lpstr>
      <vt:lpstr>Employment </vt:lpstr>
      <vt:lpstr>Corporate culture</vt:lpstr>
      <vt:lpstr>Role of Government</vt:lpstr>
      <vt:lpstr>Strategic goals to 2030 </vt:lpstr>
      <vt:lpstr>Social Responsibility</vt:lpstr>
      <vt:lpstr>Northern Sea Route</vt:lpstr>
      <vt:lpstr>Key notes</vt:lpstr>
      <vt:lpstr>Thank you!</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Railways: Past – Today - Future</dc:title>
  <dc:creator>Malik Marta</dc:creator>
  <cp:lastModifiedBy>Malik Marta</cp:lastModifiedBy>
  <cp:revision>373</cp:revision>
  <cp:lastPrinted>2020-10-06T06:55:33Z</cp:lastPrinted>
  <dcterms:created xsi:type="dcterms:W3CDTF">2017-11-09T14:13:51Z</dcterms:created>
  <dcterms:modified xsi:type="dcterms:W3CDTF">2020-11-09T08:00:38Z</dcterms:modified>
</cp:coreProperties>
</file>