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74" r:id="rId2"/>
  </p:sldMasterIdLst>
  <p:notesMasterIdLst>
    <p:notesMasterId r:id="rId17"/>
  </p:notesMasterIdLst>
  <p:sldIdLst>
    <p:sldId id="289" r:id="rId3"/>
    <p:sldId id="263" r:id="rId4"/>
    <p:sldId id="259" r:id="rId5"/>
    <p:sldId id="290" r:id="rId6"/>
    <p:sldId id="264" r:id="rId7"/>
    <p:sldId id="258" r:id="rId8"/>
    <p:sldId id="291" r:id="rId9"/>
    <p:sldId id="260" r:id="rId10"/>
    <p:sldId id="293" r:id="rId11"/>
    <p:sldId id="261" r:id="rId12"/>
    <p:sldId id="292" r:id="rId13"/>
    <p:sldId id="262" r:id="rId14"/>
    <p:sldId id="294" r:id="rId15"/>
    <p:sldId id="257" r:id="rId16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/>
    <p:restoredTop sz="90881"/>
  </p:normalViewPr>
  <p:slideViewPr>
    <p:cSldViewPr>
      <p:cViewPr varScale="1">
        <p:scale>
          <a:sx n="73" d="100"/>
          <a:sy n="73" d="100"/>
        </p:scale>
        <p:origin x="192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5F88415-129D-E147-A56B-58C9C24E5E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 altLang="sv-F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07C0EA6-9FAE-894D-B789-A0C8DA1029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 altLang="sv-FI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B19530C-D613-A24C-B415-0A792D4E867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ADCBDBB-4059-B746-87B9-05ADE9BC14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sv-FI" noProof="0"/>
              <a:t>Click to edit Master text styles</a:t>
            </a:r>
          </a:p>
          <a:p>
            <a:pPr lvl="1"/>
            <a:r>
              <a:rPr lang="fi-FI" altLang="sv-FI" noProof="0"/>
              <a:t>Second level</a:t>
            </a:r>
          </a:p>
          <a:p>
            <a:pPr lvl="2"/>
            <a:r>
              <a:rPr lang="fi-FI" altLang="sv-FI" noProof="0"/>
              <a:t>Third level</a:t>
            </a:r>
          </a:p>
          <a:p>
            <a:pPr lvl="3"/>
            <a:r>
              <a:rPr lang="fi-FI" altLang="sv-FI" noProof="0"/>
              <a:t>Fourth level</a:t>
            </a:r>
          </a:p>
          <a:p>
            <a:pPr lvl="4"/>
            <a:r>
              <a:rPr lang="fi-FI" altLang="sv-FI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6ECB1A1-BE37-A242-8BFF-9A8EFF048F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 altLang="sv-FI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91A6FB33-D58E-5546-B8BF-11D4D5938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E8C704-ED14-9547-A08A-D99A1BCD1DE5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20560172-4015-044D-A1D1-1E1AB2669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91BF3A-5DCF-3E4E-B729-3935DBE1DB52}" type="slidenum">
              <a:rPr lang="fi-FI" altLang="sv-FI" sz="1200" smtClean="0"/>
              <a:pPr/>
              <a:t>2</a:t>
            </a:fld>
            <a:endParaRPr lang="fi-FI" altLang="sv-FI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002C716-6D11-9741-A5B4-4F01C5E6C6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4809E27-EEE7-C048-83E1-A51F72826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FI" altLang="sv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C36431B1-8F14-0A42-9C16-49F6E5E36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F0AA4E-C070-2D4F-8C93-CD9C105FC5E7}" type="slidenum">
              <a:rPr lang="fi-FI" altLang="sv-FI" sz="1200" smtClean="0"/>
              <a:pPr/>
              <a:t>3</a:t>
            </a:fld>
            <a:endParaRPr lang="fi-FI" altLang="sv-FI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F3C6A59-617D-EA49-9C6B-C28D7E4514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B0855C5-44BB-D646-A489-CC823C211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FI" altLang="sv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32E90A7B-75C7-6344-B998-5B018DA7B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FD6E4E-BEEA-164A-A95C-6ECF88B29AA1}" type="slidenum">
              <a:rPr lang="fi-FI" altLang="sv-FI" sz="1200" smtClean="0"/>
              <a:pPr/>
              <a:t>6</a:t>
            </a:fld>
            <a:endParaRPr lang="fi-FI" altLang="sv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EEA9EE6-90BB-C848-85B2-528D6C639F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1CC5630-09CC-0541-BB57-31D6FD573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FI" altLang="sv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657ECEDD-C56E-DA43-A91B-0DBD88B24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7E6E9B-BCCA-BA4A-B6B3-76BE8F56443B}" type="slidenum">
              <a:rPr lang="fi-FI" altLang="sv-FI" sz="1200" smtClean="0"/>
              <a:pPr/>
              <a:t>8</a:t>
            </a:fld>
            <a:endParaRPr lang="fi-FI" altLang="sv-FI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7FE7EE8-9EB2-C648-A607-3C84DCF16E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A4F1D67-7B68-EE47-8B85-F0BD9C742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FI" altLang="sv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6B203A2-9901-3A4E-A688-F08628C7A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6A5F4B-B6C0-9948-AC0D-2227346A808B}" type="slidenum">
              <a:rPr lang="fi-FI" altLang="sv-FI" sz="1200" smtClean="0"/>
              <a:pPr/>
              <a:t>10</a:t>
            </a:fld>
            <a:endParaRPr lang="fi-FI" altLang="sv-FI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89A1728-D014-1C45-8D8A-19C6C6F2D9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4F8858F-3649-EB46-8405-304F5CE95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FI" altLang="sv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36B7DF81-5D2A-814D-83D9-DF201F9E1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B5EE72-8088-C144-821F-FE879B030F9F}" type="slidenum">
              <a:rPr lang="fi-FI" altLang="sv-FI" sz="1200" smtClean="0"/>
              <a:pPr/>
              <a:t>12</a:t>
            </a:fld>
            <a:endParaRPr lang="fi-FI" altLang="sv-FI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283EDF8-6AD0-BF45-B3DD-F920523FBB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7CB8D80-CE82-1A43-BAB3-3D2C5E522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FI" altLang="sv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50A71D4-6832-9E48-8741-432DC91F7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C940C1-B5CB-C440-A4D1-B6C9A732E00D}" type="slidenum">
              <a:rPr lang="fi-FI" altLang="sv-FI" sz="1200" smtClean="0"/>
              <a:pPr/>
              <a:t>14</a:t>
            </a:fld>
            <a:endParaRPr lang="fi-FI" altLang="sv-FI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13C380D-A5BE-334E-A8DF-ADEE6A2C21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FFF8B8E-AE2D-4243-9F5F-3A465FF0B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FI" altLang="sv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E3091-A597-E540-99F0-89F33A49A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9B80E465-E14F-D248-8FF3-718C6D581A7E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11A710-6F8C-6347-9B92-90F0B7BA5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E2F51E-948B-3E49-AC6A-942476633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A0629C04-5D42-044F-A385-3F6597367351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47384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591873-FE51-234F-A3A8-B881047DD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A45376F0-F06E-5C43-B503-6ECC1549CEBF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C365F6-5B2A-7B44-A751-482AF5094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071E77-DF36-8744-B63C-9AC1C0FB1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D9BC6830-81B9-C04F-BF00-3FBFC57BC406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266932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C888B-05BE-A549-9AE8-66FD91762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E84854E1-35D6-0148-978C-CB5832D8EECC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6B822-EAD2-9C46-99DD-2D358CD1C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C770A0-B4D6-194D-A356-5C46E8B7E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188077AA-D5BF-B44A-B185-430FBD53643D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233638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aliotsikko -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919758" y="366108"/>
            <a:ext cx="7304486" cy="4134975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50031" y="4804172"/>
            <a:ext cx="8643938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0031" y="5679281"/>
            <a:ext cx="8643938" cy="848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21D943B-07E3-E24E-8D76-0E0A8F216467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D4B4-FB5A-5543-9695-52820FF2C6B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94932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0F5F1F1C-C1BE-7C44-8ED9-45DFFD8232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1629DEC6-5846-444A-9EC0-EBC42B59B80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9/9/20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975EA560-EB12-B04F-AED2-CA0473C9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F7CC0A-9BEC-A648-A03A-734424637A6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696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76" b="1" i="0">
                <a:solidFill>
                  <a:srgbClr val="231F20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9A638139-CD82-6640-B0E0-870ABF990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EB9DA95C-286B-6D42-93AD-DF8F6FE8E3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9/9/20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769DBD09-6BDB-CA43-8FF8-18AD23FC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CBFBEE-9A5C-9B4C-BC7E-4EB007606C4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75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8715" y="277736"/>
            <a:ext cx="3797332" cy="334835"/>
          </a:xfrm>
          <a:prstGeom prst="rect">
            <a:avLst/>
          </a:prstGeom>
        </p:spPr>
        <p:txBody>
          <a:bodyPr/>
          <a:lstStyle>
            <a:lvl1pPr>
              <a:defRPr sz="2176" b="1" i="0">
                <a:solidFill>
                  <a:srgbClr val="231F20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9B1B2313-0763-F74F-9C52-B7526A3AB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020A8A66-9B42-CD4B-83F3-A33AF9182E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9/9/20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834AE704-6E24-8F43-8480-5AA5267A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5438-B132-EC43-B5EA-3F8B9745C13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59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716" y="277736"/>
            <a:ext cx="8515590" cy="334835"/>
          </a:xfrm>
        </p:spPr>
        <p:txBody>
          <a:bodyPr/>
          <a:lstStyle>
            <a:lvl1pPr>
              <a:defRPr sz="2176" b="1" i="0">
                <a:solidFill>
                  <a:srgbClr val="231F20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0C7D12DC-00F5-1C46-B0B6-5F159E6C1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A150275D-68F6-3E40-A81C-B26910221D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9/9/20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AC627A66-30C2-EC4A-B89E-1A250EE8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A19A-D4FF-6649-9FE0-B99FF09B8E6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7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716" y="277736"/>
            <a:ext cx="8515590" cy="334835"/>
          </a:xfrm>
        </p:spPr>
        <p:txBody>
          <a:bodyPr/>
          <a:lstStyle>
            <a:lvl1pPr>
              <a:defRPr sz="2176" b="1" i="0">
                <a:solidFill>
                  <a:srgbClr val="231F20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B5433F75-41B8-D146-BA71-DAE9293BAF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DA08618-ABB5-0D46-80DF-C0218C9E7E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9/9/20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F56DAF7-1207-224E-8610-A0DDCE9B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EE7B-00FE-1142-BA60-EC9AACEEBB6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868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716" y="277736"/>
            <a:ext cx="8515590" cy="334835"/>
          </a:xfrm>
        </p:spPr>
        <p:txBody>
          <a:bodyPr/>
          <a:lstStyle>
            <a:lvl1pPr>
              <a:defRPr sz="2176" b="1" i="0">
                <a:solidFill>
                  <a:srgbClr val="231F20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F11D1243-1941-B74C-AB68-9B31435D11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7CF0546E-7614-A840-94CB-543DE6387F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9/9/20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E217935B-668A-4F45-A0FF-3EF1FBE8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5C63-D800-6249-8DF5-970672E557F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944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D0628862-EADA-EF4F-9641-0F1116234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08C00A5B-67DC-014F-B15B-FE7810AE8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9/9/20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59622CF5-4E0B-2746-B582-6BF4BFDE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E749-1E45-004D-A29A-FC5AA04CFE8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097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323C3F-FCA5-884D-80C3-E443FBDFA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A963A5D9-2C58-7D4F-A180-97494D3A8227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EA0300-598E-F042-84C6-44DBE745C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0E864E-9A5F-F441-B54E-F9C031BE5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C9195AA1-9943-0E42-BF71-FA579C84EEE0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124657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931C04-CD66-CE46-AA8C-87AECC6BD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06B8F67B-EEAC-F745-920D-F7F4480C470A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002545-47AF-7F41-845F-07363E329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888801-18DB-1446-A625-8CE9004AC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AF7ABD48-FF4B-F440-A9A6-9E74056053A3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250336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2E031-0476-D04C-9997-97BB34AC4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4EE2ACC9-E94B-1644-8AE4-AEC82D6BAFCD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FC7DE3-D2AD-1C43-B28C-D81B7D135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5EA3C-8AAB-154B-8405-7E43AAD07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D4381C6D-4268-7C40-898A-93CE44435E5F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267468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B79BF3-6CC5-4D41-B8E2-4B0244CEC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486DF881-2F76-1F4D-AE63-711561FF4DB4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7FFCBF-3C79-6349-8572-4331E7701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AC1177-1F8D-1D40-A9F5-3F3F4799C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174F205E-A11F-BA4A-9DF6-E315FA64372D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209132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053A9B-1118-2241-A071-DF989260C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4C95BB7A-167C-1346-8673-E239DE3518FA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2D116A-6F20-8A44-B78B-256230151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A63073-216C-664B-8D89-A7C95EB80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1936D8B8-F252-B440-B6BD-C473BE0E07A6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29665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5F38C8-A14B-4F40-AEF3-D7A5F3A8F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B6377F0C-A7D9-214D-A89E-C13045C80E9E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225ACC-5313-4946-8BB4-87E75AFFD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73BBF6-2502-C04F-B95B-01EC9B034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7F44653F-7DA8-F54B-B808-E2B49CB1B8CF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41891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F904F1-45A9-5441-943B-6F954BC77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12CDCA85-F9DF-6F4A-82DD-793FA7EB0AEC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090AC-DB71-6741-80B2-A861D799D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7C84F-8D3E-8844-8BB2-7EDD4B18E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1003F030-D5D9-3344-827E-7914097A074D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215068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C3FC99-8A65-C74B-96E4-4004E7AFD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7447819A-40B8-0F44-8F28-B90EA58A2593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6A9711-FEF5-6649-9E7D-E94C8C984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F64261-4D1B-154C-86F5-95A924EEC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B99016D1-39CE-0943-AD59-A28A625498CB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  <p:extLst>
      <p:ext uri="{BB962C8B-B14F-4D97-AF65-F5344CB8AC3E}">
        <p14:creationId xmlns:p14="http://schemas.microsoft.com/office/powerpoint/2010/main" val="158244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ED3E10-CF71-6E4E-BE82-F15D8662F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sv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A1C56E-3A58-6F4D-8B16-C71A6088F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sv-FI"/>
              <a:t>Click to edit Master text styles</a:t>
            </a:r>
          </a:p>
          <a:p>
            <a:pPr lvl="1"/>
            <a:r>
              <a:rPr lang="fi-FI" altLang="sv-FI"/>
              <a:t>Second level</a:t>
            </a:r>
          </a:p>
          <a:p>
            <a:pPr lvl="2"/>
            <a:r>
              <a:rPr lang="fi-FI" altLang="sv-FI"/>
              <a:t>Third level</a:t>
            </a:r>
          </a:p>
          <a:p>
            <a:pPr lvl="3"/>
            <a:r>
              <a:rPr lang="fi-FI" altLang="sv-FI"/>
              <a:t>Fourth level</a:t>
            </a:r>
          </a:p>
          <a:p>
            <a:pPr lvl="4"/>
            <a:r>
              <a:rPr lang="fi-FI" altLang="sv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3E4C00-5220-5742-9106-8D7164B2E2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-228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7176BCA1-B16C-6549-93E4-8155C9C4300A}" type="datetime1">
              <a:rPr lang="fi-FI" altLang="sv-FI"/>
              <a:pPr>
                <a:defRPr/>
              </a:pPr>
              <a:t>9.9.2020</a:t>
            </a:fld>
            <a:endParaRPr lang="fi-FI" altLang="sv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E916D0-41D8-9747-8C4C-9340F98EA3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-228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r>
              <a:rPr lang="fi-FI" altLang="sv-FI"/>
              <a:t>Antti Ahlava: Kaupunkisuunnittelu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866A44-7812-E542-8497-509FCDF216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-228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fi-FI" altLang="sv-FI"/>
          </a:p>
          <a:p>
            <a:pPr>
              <a:defRPr/>
            </a:pPr>
            <a:endParaRPr lang="fi-FI" altLang="sv-FI"/>
          </a:p>
          <a:p>
            <a:pPr>
              <a:defRPr/>
            </a:pPr>
            <a:fld id="{EA6938E1-E2B4-C74C-AB46-1B62854A63FF}" type="slidenum">
              <a:rPr lang="fi-FI" altLang="sv-FI"/>
              <a:pPr>
                <a:defRPr/>
              </a:pPr>
              <a:t>‹#›</a:t>
            </a:fld>
            <a:endParaRPr lang="fi-FI" alt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1" r:id="rId12"/>
    <p:sldLayoutId id="2147483702" r:id="rId13"/>
    <p:sldLayoutId id="2147483703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2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2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2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2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2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2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2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2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Holder 2">
            <a:extLst>
              <a:ext uri="{FF2B5EF4-FFF2-40B4-BE49-F238E27FC236}">
                <a16:creationId xmlns:a16="http://schemas.microsoft.com/office/drawing/2014/main" id="{A9EB1093-1714-8C4E-AB7D-1292B37FD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277813"/>
            <a:ext cx="8515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v-FI" altLang="sv-FI"/>
          </a:p>
        </p:txBody>
      </p:sp>
      <p:sp>
        <p:nvSpPr>
          <p:cNvPr id="33795" name="Holder 3">
            <a:extLst>
              <a:ext uri="{FF2B5EF4-FFF2-40B4-BE49-F238E27FC236}">
                <a16:creationId xmlns:a16="http://schemas.microsoft.com/office/drawing/2014/main" id="{0018D129-4403-404B-959C-74E0A3D29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7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v-FI" altLang="sv-FI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28C1792C-CD20-4543-8F96-ACF1F98407C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6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005876A0-4E42-4D47-BFCE-9FDF44BB1460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6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9/9/20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DB559D77-5A48-1743-9576-094C6497A4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6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AB05AC-DAD8-6F49-98B3-BFC03AA3F85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62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5524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82867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104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381887">
        <a:defRPr>
          <a:latin typeface="+mn-lt"/>
          <a:ea typeface="+mn-ea"/>
          <a:cs typeface="+mn-cs"/>
        </a:defRPr>
      </a:lvl6pPr>
      <a:lvl7pPr marL="1658264">
        <a:defRPr>
          <a:latin typeface="+mn-lt"/>
          <a:ea typeface="+mn-ea"/>
          <a:cs typeface="+mn-cs"/>
        </a:defRPr>
      </a:lvl7pPr>
      <a:lvl8pPr marL="1934642">
        <a:defRPr>
          <a:latin typeface="+mn-lt"/>
          <a:ea typeface="+mn-ea"/>
          <a:cs typeface="+mn-cs"/>
        </a:defRPr>
      </a:lvl8pPr>
      <a:lvl9pPr marL="22110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6377">
        <a:defRPr>
          <a:latin typeface="+mn-lt"/>
          <a:ea typeface="+mn-ea"/>
          <a:cs typeface="+mn-cs"/>
        </a:defRPr>
      </a:lvl2pPr>
      <a:lvl3pPr marL="552755">
        <a:defRPr>
          <a:latin typeface="+mn-lt"/>
          <a:ea typeface="+mn-ea"/>
          <a:cs typeface="+mn-cs"/>
        </a:defRPr>
      </a:lvl3pPr>
      <a:lvl4pPr marL="829132">
        <a:defRPr>
          <a:latin typeface="+mn-lt"/>
          <a:ea typeface="+mn-ea"/>
          <a:cs typeface="+mn-cs"/>
        </a:defRPr>
      </a:lvl4pPr>
      <a:lvl5pPr marL="1105510">
        <a:defRPr>
          <a:latin typeface="+mn-lt"/>
          <a:ea typeface="+mn-ea"/>
          <a:cs typeface="+mn-cs"/>
        </a:defRPr>
      </a:lvl5pPr>
      <a:lvl6pPr marL="1381887">
        <a:defRPr>
          <a:latin typeface="+mn-lt"/>
          <a:ea typeface="+mn-ea"/>
          <a:cs typeface="+mn-cs"/>
        </a:defRPr>
      </a:lvl6pPr>
      <a:lvl7pPr marL="1658264">
        <a:defRPr>
          <a:latin typeface="+mn-lt"/>
          <a:ea typeface="+mn-ea"/>
          <a:cs typeface="+mn-cs"/>
        </a:defRPr>
      </a:lvl7pPr>
      <a:lvl8pPr marL="1934642">
        <a:defRPr>
          <a:latin typeface="+mn-lt"/>
          <a:ea typeface="+mn-ea"/>
          <a:cs typeface="+mn-cs"/>
        </a:defRPr>
      </a:lvl8pPr>
      <a:lvl9pPr marL="221101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">
            <a:extLst>
              <a:ext uri="{FF2B5EF4-FFF2-40B4-BE49-F238E27FC236}">
                <a16:creationId xmlns:a16="http://schemas.microsoft.com/office/drawing/2014/main" id="{56733659-BF11-7E4F-98DD-2663FA32D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4803775"/>
            <a:ext cx="8645525" cy="884238"/>
          </a:xfrm>
        </p:spPr>
        <p:txBody>
          <a:bodyPr/>
          <a:lstStyle/>
          <a:p>
            <a:endParaRPr lang="sv-FI" altLang="sv-FI"/>
          </a:p>
        </p:txBody>
      </p:sp>
      <p:sp>
        <p:nvSpPr>
          <p:cNvPr id="317" name="Body">
            <a:extLst>
              <a:ext uri="{FF2B5EF4-FFF2-40B4-BE49-F238E27FC236}">
                <a16:creationId xmlns:a16="http://schemas.microsoft.com/office/drawing/2014/main" id="{0B980AF3-957E-6C4F-9549-7A72AF118E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49238" y="5678488"/>
            <a:ext cx="8645525" cy="849312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363" name="AVA_aerial.png" descr="AVA_aerial.png">
            <a:extLst>
              <a:ext uri="{FF2B5EF4-FFF2-40B4-BE49-F238E27FC236}">
                <a16:creationId xmlns:a16="http://schemas.microsoft.com/office/drawing/2014/main" id="{81F4B8A6-70B5-A340-9397-5CD35FEB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88" y="-1000125"/>
            <a:ext cx="6931025" cy="78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F2BFD8F8-4037-1D40-A706-BAAB97C1C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863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sv-FI" sz="2600" b="1">
                <a:solidFill>
                  <a:schemeClr val="tx2"/>
                </a:solidFill>
              </a:rPr>
              <a:t>What is Urban Design?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sv-FI" sz="1600" b="1">
                <a:solidFill>
                  <a:schemeClr val="bg1"/>
                </a:solidFill>
              </a:rPr>
              <a:t>Antti Ahlava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sv-FI" sz="1600" b="1">
                <a:solidFill>
                  <a:schemeClr val="bg1"/>
                </a:solidFill>
              </a:rPr>
              <a:t>September 8th, 2020</a:t>
            </a:r>
            <a:endParaRPr lang="fi-FI" altLang="sv-FI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tshållare för datum 3">
            <a:extLst>
              <a:ext uri="{FF2B5EF4-FFF2-40B4-BE49-F238E27FC236}">
                <a16:creationId xmlns:a16="http://schemas.microsoft.com/office/drawing/2014/main" id="{CBBFEDBB-E7EA-334D-BFC8-C2B3BD4F10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298BE215-B128-AB42-AC5D-E9F07799ADD3}" type="datetime1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9.9.2020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24578" name="Platshållare för sidfot 4">
            <a:extLst>
              <a:ext uri="{FF2B5EF4-FFF2-40B4-BE49-F238E27FC236}">
                <a16:creationId xmlns:a16="http://schemas.microsoft.com/office/drawing/2014/main" id="{FF29A27D-9918-CC4B-8933-80A10933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sv-FI" sz="800">
                <a:latin typeface="Arial" panose="020B0604020202020204" pitchFamily="34" charset="0"/>
              </a:rPr>
              <a:t>Antti Ahlava: Kaupunkisuunnittelu</a:t>
            </a:r>
          </a:p>
        </p:txBody>
      </p:sp>
      <p:sp>
        <p:nvSpPr>
          <p:cNvPr id="24579" name="Platshållare för bildnummer 5">
            <a:extLst>
              <a:ext uri="{FF2B5EF4-FFF2-40B4-BE49-F238E27FC236}">
                <a16:creationId xmlns:a16="http://schemas.microsoft.com/office/drawing/2014/main" id="{C7DCEC75-7231-824E-A8C3-92BE169A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23008E77-3F86-8747-B6CD-FF873ABA684C}" type="slidenum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00B6D834-592D-0A46-872C-5AF3995B48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fi-FI" altLang="sv-FI" sz="1600"/>
              <a:t>Kaupunkisuunnittelun sisältö</a:t>
            </a:r>
            <a:br>
              <a:rPr lang="fi-FI" altLang="sv-FI" sz="1600"/>
            </a:br>
            <a:r>
              <a:rPr lang="fi-FI" altLang="sv-FI" sz="1600"/>
              <a:t>The Contents of Urban Design</a:t>
            </a:r>
            <a:endParaRPr lang="fi-FI" altLang="sv-FI" sz="3200"/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9FD3CDE7-D8FA-E446-9987-7BBA44D55F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2209800"/>
          </a:xfrm>
        </p:spPr>
        <p:txBody>
          <a:bodyPr/>
          <a:lstStyle/>
          <a:p>
            <a:pPr eaLnBrk="1" hangingPunct="1"/>
            <a:r>
              <a:rPr lang="fi-FI" altLang="sv-FI" sz="1200"/>
              <a:t>Kaupunkirakenne - </a:t>
            </a:r>
            <a:r>
              <a:rPr lang="fi-FI" altLang="sv-FI" sz="1200" b="1"/>
              <a:t>City structure</a:t>
            </a:r>
          </a:p>
          <a:p>
            <a:pPr eaLnBrk="1" hangingPunct="1"/>
            <a:r>
              <a:rPr lang="fi-FI" altLang="sv-FI" sz="1200"/>
              <a:t>Kaupunki- ja korttelityypit - </a:t>
            </a:r>
            <a:r>
              <a:rPr lang="fi-FI" altLang="sv-FI" sz="1200" b="1"/>
              <a:t>City and block types</a:t>
            </a:r>
          </a:p>
          <a:p>
            <a:pPr eaLnBrk="1" hangingPunct="1"/>
            <a:r>
              <a:rPr lang="fi-FI" altLang="sv-FI" sz="1200"/>
              <a:t>Tehokkuus - </a:t>
            </a:r>
            <a:r>
              <a:rPr lang="fi-FI" altLang="sv-FI" sz="1200" b="1"/>
              <a:t>Efficiency</a:t>
            </a:r>
          </a:p>
          <a:p>
            <a:pPr eaLnBrk="1" hangingPunct="1"/>
            <a:r>
              <a:rPr lang="fi-FI" altLang="sv-FI" sz="1200"/>
              <a:t>Sijainti - </a:t>
            </a:r>
            <a:r>
              <a:rPr lang="fi-FI" altLang="sv-FI" sz="1200" b="1"/>
              <a:t>Location</a:t>
            </a:r>
          </a:p>
          <a:p>
            <a:pPr eaLnBrk="1" hangingPunct="1"/>
            <a:r>
              <a:rPr lang="fi-FI" altLang="sv-FI" sz="1200"/>
              <a:t>Toimintojen sekoittaminen - </a:t>
            </a:r>
            <a:r>
              <a:rPr lang="fi-FI" altLang="sv-FI" sz="1200" b="1"/>
              <a:t>Mixing of functions</a:t>
            </a:r>
          </a:p>
          <a:p>
            <a:pPr eaLnBrk="1" hangingPunct="1"/>
            <a:r>
              <a:rPr lang="fi-FI" altLang="sv-FI" sz="1200"/>
              <a:t>Saavutettavuus - </a:t>
            </a:r>
            <a:r>
              <a:rPr lang="fi-FI" altLang="sv-FI" sz="1200" b="1"/>
              <a:t>Accessibility</a:t>
            </a:r>
          </a:p>
          <a:p>
            <a:pPr eaLnBrk="1" hangingPunct="1"/>
            <a:r>
              <a:rPr lang="fi-FI" altLang="sv-FI" sz="1200"/>
              <a:t>Elävöittäminen – </a:t>
            </a:r>
            <a:r>
              <a:rPr lang="fi-FI" altLang="sv-FI" sz="1200" b="1"/>
              <a:t>Liveability</a:t>
            </a:r>
          </a:p>
          <a:p>
            <a:pPr eaLnBrk="1" hangingPunct="1"/>
            <a:r>
              <a:rPr lang="fi-FI" altLang="sv-FI" sz="1200"/>
              <a:t>Paikan luonne - </a:t>
            </a:r>
            <a:r>
              <a:rPr lang="fi-FI" altLang="sv-FI" sz="1200" b="1"/>
              <a:t>Character of place, place making</a:t>
            </a:r>
          </a:p>
          <a:p>
            <a:pPr eaLnBrk="1" hangingPunct="1"/>
            <a:r>
              <a:rPr lang="fi-FI" altLang="sv-FI" sz="1200"/>
              <a:t>Järjestys ja vapaus - </a:t>
            </a:r>
            <a:r>
              <a:rPr lang="fi-FI" altLang="sv-FI" sz="1200" b="1"/>
              <a:t>Order vs freedom - rules</a:t>
            </a:r>
          </a:p>
          <a:p>
            <a:pPr eaLnBrk="1" hangingPunct="1"/>
            <a:r>
              <a:rPr lang="fi-FI" altLang="sv-FI" sz="1200"/>
              <a:t>Jatkuvuus ja muutos (historia) - </a:t>
            </a:r>
            <a:r>
              <a:rPr lang="fi-FI" altLang="sv-FI" sz="1200" b="1"/>
              <a:t>Continuity (history) vs change</a:t>
            </a:r>
          </a:p>
          <a:p>
            <a:pPr eaLnBrk="1" hangingPunct="1"/>
            <a:r>
              <a:rPr lang="fi-FI" altLang="sv-FI" sz="1200"/>
              <a:t>Kiinteistöjen arvonnousu - </a:t>
            </a:r>
            <a:r>
              <a:rPr lang="fi-FI" altLang="sv-FI" sz="1200" b="1"/>
              <a:t>Rising value of real estate</a:t>
            </a:r>
          </a:p>
          <a:p>
            <a:pPr eaLnBrk="1" hangingPunct="1"/>
            <a:r>
              <a:rPr lang="fi-FI" altLang="sv-FI" sz="1200"/>
              <a:t>Kansalaisyhteiskunta - </a:t>
            </a:r>
            <a:r>
              <a:rPr lang="fi-FI" altLang="sv-FI" sz="1200" b="1"/>
              <a:t>Civic society</a:t>
            </a:r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5E056A30-7BCC-9742-9F9B-9A225E64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2819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EC6A7C3-5A06-3E45-9290-4B08568E65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88" y="458788"/>
            <a:ext cx="7051675" cy="677862"/>
          </a:xfrm>
        </p:spPr>
        <p:txBody>
          <a:bodyPr tIns="7678">
            <a:spAutoFit/>
          </a:bodyPr>
          <a:lstStyle/>
          <a:p>
            <a:pPr marL="6350" algn="l">
              <a:spcBef>
                <a:spcPts val="63"/>
              </a:spcBef>
              <a:tabLst>
                <a:tab pos="1706563" algn="l"/>
                <a:tab pos="2581275" algn="l"/>
                <a:tab pos="2795588" algn="l"/>
                <a:tab pos="3205163" algn="l"/>
                <a:tab pos="3992563" algn="l"/>
                <a:tab pos="5707063" algn="l"/>
              </a:tabLst>
            </a:pPr>
            <a:r>
              <a:rPr lang="fi-FI" altLang="sv-FI" sz="2100">
                <a:latin typeface="Helvetica Neue" panose="02000503000000020004" pitchFamily="2" charset="0"/>
              </a:rPr>
              <a:t>Urban design means also the design of remarkable indoor spaces as party of series of urban spaces.</a:t>
            </a:r>
            <a:endParaRPr lang="sv-FI" altLang="sv-FI" sz="2100">
              <a:latin typeface="Helvetica Neue" panose="02000503000000020004" pitchFamily="2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52DD239-7A2D-DB4A-AC54-80C9CA89B57F}"/>
              </a:ext>
            </a:extLst>
          </p:cNvPr>
          <p:cNvSpPr/>
          <p:nvPr/>
        </p:nvSpPr>
        <p:spPr>
          <a:xfrm>
            <a:off x="0" y="1697038"/>
            <a:ext cx="9140825" cy="323215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45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tshållare för datum 3">
            <a:extLst>
              <a:ext uri="{FF2B5EF4-FFF2-40B4-BE49-F238E27FC236}">
                <a16:creationId xmlns:a16="http://schemas.microsoft.com/office/drawing/2014/main" id="{D08DCA05-8518-D242-8173-B11AAAB5F4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A8538E98-4DFF-C648-A1FD-6EF221D03D09}" type="datetime1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9.9.2020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26626" name="Platshållare för sidfot 4">
            <a:extLst>
              <a:ext uri="{FF2B5EF4-FFF2-40B4-BE49-F238E27FC236}">
                <a16:creationId xmlns:a16="http://schemas.microsoft.com/office/drawing/2014/main" id="{2EDA2259-EAE0-0345-8980-DEFF60C7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sv-FI" sz="800">
                <a:latin typeface="Arial" panose="020B0604020202020204" pitchFamily="34" charset="0"/>
              </a:rPr>
              <a:t>Antti Ahlava: Kaupunkisuunnittelu</a:t>
            </a:r>
          </a:p>
        </p:txBody>
      </p:sp>
      <p:sp>
        <p:nvSpPr>
          <p:cNvPr id="26627" name="Platshållare för bildnummer 5">
            <a:extLst>
              <a:ext uri="{FF2B5EF4-FFF2-40B4-BE49-F238E27FC236}">
                <a16:creationId xmlns:a16="http://schemas.microsoft.com/office/drawing/2014/main" id="{F950AE43-F9BF-1A4B-ACA7-4243A608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093204FA-FB3F-324B-9F19-4C923DE4BAA9}" type="slidenum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E0E716C0-535F-8640-A5DF-33E3908815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23913"/>
          </a:xfrm>
        </p:spPr>
        <p:txBody>
          <a:bodyPr anchor="ctr"/>
          <a:lstStyle/>
          <a:p>
            <a:pPr eaLnBrk="1" hangingPunct="1"/>
            <a:r>
              <a:rPr lang="fi-FI" altLang="sv-FI" sz="1600"/>
              <a:t>Kaupunkisuunnittelun historia</a:t>
            </a:r>
            <a:br>
              <a:rPr lang="fi-FI" altLang="sv-FI" sz="1600"/>
            </a:br>
            <a:r>
              <a:rPr lang="fi-FI" altLang="sv-FI" sz="1600"/>
              <a:t>The History of Urban Design</a:t>
            </a:r>
            <a:endParaRPr lang="fi-FI" altLang="sv-FI" sz="3200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48CE9B8B-32B2-C644-98A9-0A62492151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908050"/>
            <a:ext cx="6400800" cy="3886200"/>
          </a:xfrm>
        </p:spPr>
        <p:txBody>
          <a:bodyPr/>
          <a:lstStyle/>
          <a:p>
            <a:pPr eaLnBrk="1" hangingPunct="1"/>
            <a:r>
              <a:rPr lang="fi-FI" altLang="sv-FI" sz="1200" b="1"/>
              <a:t>Poliittiset, uskonnolliset ja filosofiset kytkökset</a:t>
            </a:r>
            <a:r>
              <a:rPr lang="fi-FI" altLang="sv-FI" sz="1200"/>
              <a:t> </a:t>
            </a:r>
          </a:p>
          <a:p>
            <a:pPr eaLnBrk="1" hangingPunct="1"/>
            <a:r>
              <a:rPr lang="fi-FI" altLang="sv-FI" sz="1200" b="1">
                <a:solidFill>
                  <a:srgbClr val="5EB4FF"/>
                </a:solidFill>
              </a:rPr>
              <a:t>Political, religious &amp; philosophical connections</a:t>
            </a:r>
          </a:p>
          <a:p>
            <a:pPr eaLnBrk="1" hangingPunct="1"/>
            <a:endParaRPr lang="fi-FI" altLang="sv-FI" sz="1200"/>
          </a:p>
          <a:p>
            <a:pPr eaLnBrk="1" hangingPunct="1"/>
            <a:r>
              <a:rPr lang="fi-FI" altLang="sv-FI" sz="1200"/>
              <a:t>Suunnitelmalliset muinaiset kaupungit - </a:t>
            </a:r>
            <a:r>
              <a:rPr lang="fi-FI" altLang="sv-FI" sz="1200" b="1"/>
              <a:t>Designed ancient cities</a:t>
            </a:r>
          </a:p>
          <a:p>
            <a:pPr eaLnBrk="1" hangingPunct="1"/>
            <a:r>
              <a:rPr lang="fi-FI" altLang="sv-FI" sz="1200"/>
              <a:t>Antiikin Kreikka ja Rooma - </a:t>
            </a:r>
            <a:r>
              <a:rPr lang="fi-FI" altLang="sv-FI" sz="1200" b="1"/>
              <a:t>Ancient Greece &amp; Rome</a:t>
            </a:r>
          </a:p>
          <a:p>
            <a:pPr eaLnBrk="1" hangingPunct="1"/>
            <a:r>
              <a:rPr lang="fi-FI" altLang="sv-FI" sz="1200"/>
              <a:t>Keskiaika - </a:t>
            </a:r>
            <a:r>
              <a:rPr lang="fi-FI" altLang="sv-FI" sz="1200" b="1"/>
              <a:t>Middle Ages</a:t>
            </a:r>
          </a:p>
          <a:p>
            <a:pPr eaLnBrk="1" hangingPunct="1"/>
            <a:r>
              <a:rPr lang="fi-FI" altLang="sv-FI" sz="1200"/>
              <a:t>Renessanssi - </a:t>
            </a:r>
            <a:r>
              <a:rPr lang="fi-FI" altLang="sv-FI" sz="1200" b="1"/>
              <a:t>Renaissance</a:t>
            </a:r>
          </a:p>
          <a:p>
            <a:pPr eaLnBrk="1" hangingPunct="1"/>
            <a:r>
              <a:rPr lang="fi-FI" altLang="sv-FI" sz="1200"/>
              <a:t>Barokki - </a:t>
            </a:r>
            <a:r>
              <a:rPr lang="fi-FI" altLang="sv-FI" sz="1200" b="1"/>
              <a:t>Baroque</a:t>
            </a:r>
          </a:p>
          <a:p>
            <a:pPr eaLnBrk="1" hangingPunct="1"/>
            <a:r>
              <a:rPr lang="fi-FI" altLang="sv-FI" sz="1200"/>
              <a:t>Valistus - </a:t>
            </a:r>
            <a:r>
              <a:rPr lang="fi-FI" altLang="sv-FI" sz="1200" b="1"/>
              <a:t>Enlightenment</a:t>
            </a:r>
          </a:p>
          <a:p>
            <a:pPr eaLnBrk="1" hangingPunct="1"/>
            <a:r>
              <a:rPr lang="fi-FI" altLang="sv-FI" sz="1200"/>
              <a:t>Maisema-arkkitehtuuri ja kaupunkisuunnittelu (FL Olmstedt) - </a:t>
            </a:r>
            <a:r>
              <a:rPr lang="fi-FI" altLang="sv-FI" sz="1200" b="1"/>
              <a:t>Landscape architecture &amp; city architecture</a:t>
            </a:r>
          </a:p>
          <a:p>
            <a:pPr eaLnBrk="1" hangingPunct="1"/>
            <a:r>
              <a:rPr lang="fi-FI" altLang="sv-FI" sz="1200"/>
              <a:t>Modernismi - </a:t>
            </a:r>
            <a:r>
              <a:rPr lang="fi-FI" altLang="sv-FI" sz="1200" b="1"/>
              <a:t>Modernism</a:t>
            </a:r>
          </a:p>
          <a:p>
            <a:pPr eaLnBrk="1" hangingPunct="1"/>
            <a:r>
              <a:rPr lang="fi-FI" altLang="sv-FI" sz="1200" b="1"/>
              <a:t>1950’s: Harvard University UD conferences &amp; UD Program</a:t>
            </a:r>
          </a:p>
          <a:p>
            <a:pPr eaLnBrk="1" hangingPunct="1"/>
            <a:r>
              <a:rPr lang="fi-FI" altLang="sv-FI" sz="1200"/>
              <a:t>Vähäosaiset, sosiaalinen verkottuminen - </a:t>
            </a:r>
            <a:r>
              <a:rPr lang="fi-FI" altLang="sv-FI" sz="1200" b="1"/>
              <a:t>The social question &amp; social networking</a:t>
            </a:r>
          </a:p>
          <a:p>
            <a:pPr eaLnBrk="1" hangingPunct="1"/>
            <a:r>
              <a:rPr lang="fi-FI" altLang="sv-FI" sz="1200"/>
              <a:t>Kontekstuaalisuus - </a:t>
            </a:r>
            <a:r>
              <a:rPr lang="fi-FI" altLang="sv-FI" sz="1200" b="1"/>
              <a:t>Contextuality</a:t>
            </a:r>
          </a:p>
          <a:p>
            <a:pPr eaLnBrk="1" hangingPunct="1"/>
            <a:r>
              <a:rPr lang="fi-FI" altLang="sv-FI" sz="1200"/>
              <a:t>Pluralismi, New Urbanism – </a:t>
            </a:r>
            <a:r>
              <a:rPr lang="fi-FI" altLang="sv-FI" sz="1200" b="1"/>
              <a:t>Pluralism</a:t>
            </a:r>
          </a:p>
          <a:p>
            <a:pPr eaLnBrk="1" hangingPunct="1"/>
            <a:r>
              <a:rPr lang="fi-FI" altLang="sv-FI" sz="1200" b="1"/>
              <a:t>Sustainability</a:t>
            </a:r>
          </a:p>
          <a:p>
            <a:pPr eaLnBrk="1" hangingPunct="1"/>
            <a:r>
              <a:rPr lang="fi-FI" altLang="sv-FI" sz="1200"/>
              <a:t>Antiurbanisaatio - </a:t>
            </a:r>
            <a:r>
              <a:rPr lang="fi-FI" altLang="sv-FI" sz="1200" b="1"/>
              <a:t>Anti-urbanisation</a:t>
            </a:r>
          </a:p>
          <a:p>
            <a:pPr eaLnBrk="1" hangingPunct="1"/>
            <a:endParaRPr lang="fi-FI" altLang="sv-FI" sz="1200"/>
          </a:p>
        </p:txBody>
      </p:sp>
      <p:pic>
        <p:nvPicPr>
          <p:cNvPr id="26630" name="Picture 4">
            <a:extLst>
              <a:ext uri="{FF2B5EF4-FFF2-40B4-BE49-F238E27FC236}">
                <a16:creationId xmlns:a16="http://schemas.microsoft.com/office/drawing/2014/main" id="{81E15CFD-1CC6-A847-B5BA-9B854579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FC1EA24-3284-4A4A-963C-AE552FDF116C}"/>
              </a:ext>
            </a:extLst>
          </p:cNvPr>
          <p:cNvSpPr txBox="1"/>
          <p:nvPr/>
        </p:nvSpPr>
        <p:spPr>
          <a:xfrm>
            <a:off x="5995988" y="6278563"/>
            <a:ext cx="2868612" cy="128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994"/>
              </a:lnSpc>
              <a:defRPr/>
            </a:pPr>
            <a:r>
              <a:rPr sz="846" b="1" dirty="0">
                <a:solidFill>
                  <a:srgbClr val="231F20"/>
                </a:solidFill>
                <a:latin typeface="Helvetica Neue"/>
                <a:cs typeface="Helvetica Neue"/>
              </a:rPr>
              <a:t>Antti Ahlava – Kaupunkisuunnittelu ammattina</a:t>
            </a:r>
            <a:r>
              <a:rPr sz="846" b="1" spc="-36" dirty="0">
                <a:solidFill>
                  <a:srgbClr val="231F20"/>
                </a:solidFill>
                <a:latin typeface="Helvetica Neue"/>
                <a:cs typeface="Helvetica Neue"/>
              </a:rPr>
              <a:t> </a:t>
            </a:r>
            <a:r>
              <a:rPr sz="846" b="1" spc="-6" dirty="0">
                <a:solidFill>
                  <a:srgbClr val="231F20"/>
                </a:solidFill>
                <a:latin typeface="Helvetica Neue"/>
                <a:cs typeface="Helvetica Neue"/>
              </a:rPr>
              <a:t>10.9.2009</a:t>
            </a:r>
            <a:endParaRPr sz="846">
              <a:latin typeface="Helvetica Neue"/>
              <a:cs typeface="Helvetica Neu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6066EAB-F6B8-334E-8BEC-36B677408955}"/>
              </a:ext>
            </a:extLst>
          </p:cNvPr>
          <p:cNvSpPr/>
          <p:nvPr/>
        </p:nvSpPr>
        <p:spPr>
          <a:xfrm>
            <a:off x="0" y="196850"/>
            <a:ext cx="9420225" cy="666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451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DBBEDD5-6E90-6140-AC7E-B5CBFA3C5E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88" y="460375"/>
            <a:ext cx="7458075" cy="342900"/>
          </a:xfrm>
        </p:spPr>
        <p:txBody>
          <a:bodyPr tIns="7678" rtlCol="0">
            <a:spAutoFit/>
          </a:bodyPr>
          <a:lstStyle/>
          <a:p>
            <a:pPr marL="7677">
              <a:spcBef>
                <a:spcPts val="60"/>
              </a:spcBef>
              <a:tabLst>
                <a:tab pos="2796786" algn="l"/>
                <a:tab pos="3206362" algn="l"/>
                <a:tab pos="5749801" algn="l"/>
              </a:tabLst>
              <a:defRPr/>
            </a:pPr>
            <a:r>
              <a:rPr lang="fi-FI" dirty="0"/>
              <a:t>Urban design is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conceiving</a:t>
            </a:r>
            <a:r>
              <a:rPr lang="fi-FI" dirty="0"/>
              <a:t> </a:t>
            </a:r>
            <a:r>
              <a:rPr lang="fi-FI" dirty="0" err="1"/>
              <a:t>urban</a:t>
            </a:r>
            <a:r>
              <a:rPr lang="fi-FI" dirty="0"/>
              <a:t> culture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tshållare för datum 3">
            <a:extLst>
              <a:ext uri="{FF2B5EF4-FFF2-40B4-BE49-F238E27FC236}">
                <a16:creationId xmlns:a16="http://schemas.microsoft.com/office/drawing/2014/main" id="{8A367315-F8A2-0B4B-A023-1285298FE7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374B401D-BC07-204B-BEDD-AB10B75ECF9F}" type="datetime1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9.9.2020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28674" name="Platshållare för sidfot 4">
            <a:extLst>
              <a:ext uri="{FF2B5EF4-FFF2-40B4-BE49-F238E27FC236}">
                <a16:creationId xmlns:a16="http://schemas.microsoft.com/office/drawing/2014/main" id="{BDB47A6D-3F83-C347-A5DE-BE380729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sv-FI" sz="800">
                <a:latin typeface="Arial" panose="020B0604020202020204" pitchFamily="34" charset="0"/>
              </a:rPr>
              <a:t>Antti Ahlava: Kaupunkisuunnittelu</a:t>
            </a:r>
          </a:p>
        </p:txBody>
      </p:sp>
      <p:sp>
        <p:nvSpPr>
          <p:cNvPr id="28675" name="Platshållare för bildnummer 5">
            <a:extLst>
              <a:ext uri="{FF2B5EF4-FFF2-40B4-BE49-F238E27FC236}">
                <a16:creationId xmlns:a16="http://schemas.microsoft.com/office/drawing/2014/main" id="{8F5FB733-F581-FE42-B8A6-77E14AD6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D5A9D7E9-628B-BE49-B187-F89D162DB3B7}" type="slidenum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E4CC03C9-28CD-4845-B305-B49CDCA7E5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fi-FI" altLang="sv-FI" sz="1600"/>
              <a:t>Kaupunkisuunnittelun teoriaa</a:t>
            </a:r>
            <a:br>
              <a:rPr lang="fi-FI" altLang="sv-FI" sz="1600"/>
            </a:br>
            <a:r>
              <a:rPr lang="fi-FI" altLang="sv-FI" sz="1600"/>
              <a:t>Theory of Urban Design</a:t>
            </a:r>
            <a:endParaRPr lang="fi-FI" altLang="sv-FI" sz="3200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0A5016C2-1F09-4247-8FD4-895DAF0FF4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81300"/>
            <a:ext cx="6400800" cy="3581400"/>
          </a:xfrm>
        </p:spPr>
        <p:txBody>
          <a:bodyPr/>
          <a:lstStyle/>
          <a:p>
            <a:pPr eaLnBrk="1" hangingPunct="1"/>
            <a:r>
              <a:rPr lang="fi-FI" altLang="sv-FI" sz="1200"/>
              <a:t>Camillo </a:t>
            </a:r>
            <a:r>
              <a:rPr lang="fi-FI" altLang="sv-FI" sz="1200" b="1"/>
              <a:t>Sitte</a:t>
            </a:r>
            <a:r>
              <a:rPr lang="fi-FI" altLang="sv-FI" sz="1200"/>
              <a:t>:  Der Städte-Bau nach seinen künstlerischen Grundsätzen (Kaupunkirakentamisen taide) (1889)</a:t>
            </a:r>
          </a:p>
          <a:p>
            <a:pPr eaLnBrk="1" hangingPunct="1"/>
            <a:r>
              <a:rPr lang="fi-FI" altLang="sv-FI" sz="1200"/>
              <a:t>Patrick </a:t>
            </a:r>
            <a:r>
              <a:rPr lang="fi-FI" altLang="sv-FI" sz="1200" b="1"/>
              <a:t>Geddes</a:t>
            </a:r>
            <a:r>
              <a:rPr lang="fi-FI" altLang="sv-FI" sz="1200"/>
              <a:t>: Cities in Evolution (1915)</a:t>
            </a:r>
          </a:p>
          <a:p>
            <a:pPr eaLnBrk="1" hangingPunct="1"/>
            <a:r>
              <a:rPr lang="fi-FI" altLang="sv-FI" sz="1200"/>
              <a:t>Le </a:t>
            </a:r>
            <a:r>
              <a:rPr lang="fi-FI" altLang="sv-FI" sz="1200" b="1"/>
              <a:t>Corbusier</a:t>
            </a:r>
            <a:r>
              <a:rPr lang="fi-FI" altLang="sv-FI" sz="1200"/>
              <a:t>: Urbanisme (1925), La Ville Radieuse 1935</a:t>
            </a:r>
          </a:p>
          <a:p>
            <a:pPr eaLnBrk="1" hangingPunct="1"/>
            <a:r>
              <a:rPr lang="fi-FI" altLang="sv-FI" sz="1200"/>
              <a:t>Gordon </a:t>
            </a:r>
            <a:r>
              <a:rPr lang="fi-FI" altLang="sv-FI" sz="1200" b="1"/>
              <a:t>Cullen</a:t>
            </a:r>
            <a:r>
              <a:rPr lang="fi-FI" altLang="sv-FI" sz="1200"/>
              <a:t>: The Concise Townscape (1961)</a:t>
            </a:r>
          </a:p>
          <a:p>
            <a:pPr eaLnBrk="1" hangingPunct="1"/>
            <a:r>
              <a:rPr lang="fi-FI" altLang="sv-FI" sz="1200"/>
              <a:t>Jane </a:t>
            </a:r>
            <a:r>
              <a:rPr lang="fi-FI" altLang="sv-FI" sz="1200" b="1"/>
              <a:t>Jacobs</a:t>
            </a:r>
            <a:r>
              <a:rPr lang="fi-FI" altLang="sv-FI" sz="1200"/>
              <a:t>: The Death and Life of Great American Cities (1961)</a:t>
            </a:r>
          </a:p>
          <a:p>
            <a:pPr eaLnBrk="1" hangingPunct="1"/>
            <a:r>
              <a:rPr lang="fi-FI" altLang="sv-FI" sz="1200"/>
              <a:t>Christopher </a:t>
            </a:r>
            <a:r>
              <a:rPr lang="fi-FI" altLang="sv-FI" sz="1200" b="1"/>
              <a:t>Alexander</a:t>
            </a:r>
            <a:r>
              <a:rPr lang="fi-FI" altLang="sv-FI" sz="1200"/>
              <a:t>: A Pattern Language (1960-l)</a:t>
            </a:r>
          </a:p>
          <a:p>
            <a:pPr eaLnBrk="1" hangingPunct="1"/>
            <a:r>
              <a:rPr lang="fi-FI" altLang="sv-FI" sz="1200"/>
              <a:t>Kevin </a:t>
            </a:r>
            <a:r>
              <a:rPr lang="fi-FI" altLang="sv-FI" sz="1200" b="1"/>
              <a:t>Lynch</a:t>
            </a:r>
            <a:r>
              <a:rPr lang="fi-FI" altLang="sv-FI" sz="1200"/>
              <a:t>: The Image of the City (1961)</a:t>
            </a:r>
          </a:p>
          <a:p>
            <a:pPr eaLnBrk="1" hangingPunct="1"/>
            <a:r>
              <a:rPr lang="fi-FI" altLang="sv-FI" sz="1200"/>
              <a:t>Colin </a:t>
            </a:r>
            <a:r>
              <a:rPr lang="fi-FI" altLang="sv-FI" sz="1200" b="1"/>
              <a:t>Rowe</a:t>
            </a:r>
            <a:r>
              <a:rPr lang="fi-FI" altLang="sv-FI" sz="1200"/>
              <a:t>: Collage City (1961)</a:t>
            </a:r>
          </a:p>
          <a:p>
            <a:pPr eaLnBrk="1" hangingPunct="1"/>
            <a:r>
              <a:rPr lang="fi-FI" altLang="sv-FI" sz="1200"/>
              <a:t>The </a:t>
            </a:r>
            <a:r>
              <a:rPr lang="fi-FI" altLang="sv-FI" sz="1200" b="1"/>
              <a:t>Smithsons</a:t>
            </a:r>
            <a:r>
              <a:rPr lang="fi-FI" altLang="sv-FI" sz="1200"/>
              <a:t> et al.: Team 10 Primer (1962)</a:t>
            </a:r>
          </a:p>
          <a:p>
            <a:pPr eaLnBrk="1" hangingPunct="1"/>
            <a:r>
              <a:rPr lang="fi-FI" altLang="sv-FI" sz="1200"/>
              <a:t>Jan </a:t>
            </a:r>
            <a:r>
              <a:rPr lang="fi-FI" altLang="sv-FI" sz="1200" b="1"/>
              <a:t>Gehl</a:t>
            </a:r>
            <a:r>
              <a:rPr lang="fi-FI" altLang="sv-FI" sz="1200"/>
              <a:t>: Life between Buildings (1971)</a:t>
            </a:r>
          </a:p>
          <a:p>
            <a:pPr eaLnBrk="1" hangingPunct="1"/>
            <a:r>
              <a:rPr lang="fi-FI" altLang="sv-FI" sz="1200"/>
              <a:t>Rem </a:t>
            </a:r>
            <a:r>
              <a:rPr lang="fi-FI" altLang="sv-FI" sz="1200" b="1"/>
              <a:t>Koolhaas</a:t>
            </a:r>
            <a:r>
              <a:rPr lang="fi-FI" altLang="sv-FI" sz="1200"/>
              <a:t>: Delirious New York (1978)</a:t>
            </a:r>
          </a:p>
          <a:p>
            <a:pPr eaLnBrk="1" hangingPunct="1"/>
            <a:r>
              <a:rPr lang="fi-FI" altLang="sv-FI" sz="1200"/>
              <a:t>Bill </a:t>
            </a:r>
            <a:r>
              <a:rPr lang="fi-FI" altLang="sv-FI" sz="1200" b="1"/>
              <a:t>Hillier</a:t>
            </a:r>
            <a:r>
              <a:rPr lang="fi-FI" altLang="sv-FI" sz="1200"/>
              <a:t>: The Social Logic of Space (1984)</a:t>
            </a:r>
          </a:p>
          <a:p>
            <a:pPr eaLnBrk="1" hangingPunct="1"/>
            <a:r>
              <a:rPr lang="fi-FI" altLang="sv-FI" sz="1200"/>
              <a:t>Rem </a:t>
            </a:r>
            <a:r>
              <a:rPr lang="fi-FI" altLang="sv-FI" sz="1200" b="1"/>
              <a:t>Koolhaas</a:t>
            </a:r>
            <a:r>
              <a:rPr lang="fi-FI" altLang="sv-FI" sz="1200"/>
              <a:t>: Content (2004)</a:t>
            </a:r>
          </a:p>
          <a:p>
            <a:pPr eaLnBrk="1" hangingPunct="1"/>
            <a:r>
              <a:rPr lang="fi-FI" altLang="sv-FI" sz="1200"/>
              <a:t>Winy </a:t>
            </a:r>
            <a:r>
              <a:rPr lang="fi-FI" altLang="sv-FI" sz="1200" b="1"/>
              <a:t>Maas</a:t>
            </a:r>
            <a:r>
              <a:rPr lang="fi-FI" altLang="sv-FI" sz="1200"/>
              <a:t>: Farmax (2006)</a:t>
            </a:r>
          </a:p>
          <a:p>
            <a:pPr eaLnBrk="1" hangingPunct="1"/>
            <a:r>
              <a:rPr lang="fi-FI" altLang="sv-FI" sz="1200"/>
              <a:t>Alexander </a:t>
            </a:r>
            <a:r>
              <a:rPr lang="fi-FI" altLang="sv-FI" sz="1200" b="1"/>
              <a:t>Garvin</a:t>
            </a:r>
            <a:r>
              <a:rPr lang="fi-FI" altLang="sv-FI" sz="1200"/>
              <a:t>: The Planning Game (2013)</a:t>
            </a:r>
          </a:p>
          <a:p>
            <a:pPr eaLnBrk="1" hangingPunct="1"/>
            <a:r>
              <a:rPr lang="fi-FI" altLang="sv-FI" sz="1200"/>
              <a:t>Jeff </a:t>
            </a:r>
            <a:r>
              <a:rPr lang="fi-FI" altLang="sv-FI" sz="1200" b="1"/>
              <a:t>Speck</a:t>
            </a:r>
            <a:r>
              <a:rPr lang="fi-FI" altLang="sv-FI" sz="1200"/>
              <a:t>: Walkable City Rules (2018)</a:t>
            </a:r>
          </a:p>
        </p:txBody>
      </p:sp>
      <p:pic>
        <p:nvPicPr>
          <p:cNvPr id="28678" name="Picture 4">
            <a:extLst>
              <a:ext uri="{FF2B5EF4-FFF2-40B4-BE49-F238E27FC236}">
                <a16:creationId xmlns:a16="http://schemas.microsoft.com/office/drawing/2014/main" id="{4662BFE9-9A2F-C948-BA7B-D2B265DF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96975"/>
            <a:ext cx="1177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tshållare för datum 3">
            <a:extLst>
              <a:ext uri="{FF2B5EF4-FFF2-40B4-BE49-F238E27FC236}">
                <a16:creationId xmlns:a16="http://schemas.microsoft.com/office/drawing/2014/main" id="{8D5B2EA7-70D2-3A4B-8168-68C4B8C657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501F5879-E0A3-214C-A0B3-75C6263B5CBD}" type="datetime1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9.9.2020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16386" name="Platshållare för sidfot 4">
            <a:extLst>
              <a:ext uri="{FF2B5EF4-FFF2-40B4-BE49-F238E27FC236}">
                <a16:creationId xmlns:a16="http://schemas.microsoft.com/office/drawing/2014/main" id="{0C48A1EE-EEAA-2E47-8B93-920C6ED2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sv-FI" sz="800">
                <a:latin typeface="Arial" panose="020B0604020202020204" pitchFamily="34" charset="0"/>
              </a:rPr>
              <a:t>Antti Ahlava: Kaupunkisuunnittelu</a:t>
            </a:r>
          </a:p>
        </p:txBody>
      </p:sp>
      <p:sp>
        <p:nvSpPr>
          <p:cNvPr id="16387" name="Platshållare för bildnummer 5">
            <a:extLst>
              <a:ext uri="{FF2B5EF4-FFF2-40B4-BE49-F238E27FC236}">
                <a16:creationId xmlns:a16="http://schemas.microsoft.com/office/drawing/2014/main" id="{7C6AB172-1C34-7846-AFD9-52938CA5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0F690B21-DA78-6E46-BA19-41C9711FCCEC}" type="slidenum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2DE50EA2-2A1A-5549-8738-9BDBE0365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FI" altLang="sv-FI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AD09553D-F3E4-DF4C-9AB0-4D5FA0BA6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FI" altLang="sv-FI"/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991D1101-2B07-8940-9604-AE6A7D81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962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tshållare för datum 3">
            <a:extLst>
              <a:ext uri="{FF2B5EF4-FFF2-40B4-BE49-F238E27FC236}">
                <a16:creationId xmlns:a16="http://schemas.microsoft.com/office/drawing/2014/main" id="{650B3970-96CB-214B-A01A-E4438D48B2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525BC6C1-6158-6D4A-8DB7-8467061BB82C}" type="datetime1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9.9.2020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18434" name="Platshållare för sidfot 4">
            <a:extLst>
              <a:ext uri="{FF2B5EF4-FFF2-40B4-BE49-F238E27FC236}">
                <a16:creationId xmlns:a16="http://schemas.microsoft.com/office/drawing/2014/main" id="{A372C3AE-5E64-164F-AABB-E1B9A23C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sv-FI" sz="800">
                <a:latin typeface="Arial" panose="020B0604020202020204" pitchFamily="34" charset="0"/>
              </a:rPr>
              <a:t>Antti Ahlava: Kaupunkisuunnittelu</a:t>
            </a:r>
          </a:p>
        </p:txBody>
      </p:sp>
      <p:sp>
        <p:nvSpPr>
          <p:cNvPr id="18435" name="Platshållare för bildnummer 5">
            <a:extLst>
              <a:ext uri="{FF2B5EF4-FFF2-40B4-BE49-F238E27FC236}">
                <a16:creationId xmlns:a16="http://schemas.microsoft.com/office/drawing/2014/main" id="{49128842-EE1F-5049-A79D-C34FAD9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28E5B06E-9295-504D-B517-B8E5D37BF671}" type="slidenum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C3EA9A3-1B09-0148-B065-6F2EBC36A1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fi-FI" altLang="sv-FI" sz="1600"/>
              <a:t>Kaupunkisuunnittelun luonne</a:t>
            </a:r>
            <a:br>
              <a:rPr lang="fi-FI" altLang="sv-FI" sz="1600"/>
            </a:br>
            <a:r>
              <a:rPr lang="fi-FI" altLang="sv-FI" sz="1600"/>
              <a:t>The Nature of Urban Design</a:t>
            </a:r>
            <a:endParaRPr lang="fi-FI" altLang="sv-FI" sz="3200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DFE118C1-3982-9046-AFA5-B5A7E3D9D1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/>
          <a:p>
            <a:pPr eaLnBrk="1" hangingPunct="1"/>
            <a:r>
              <a:rPr lang="fi-FI" altLang="sv-FI" sz="1200"/>
              <a:t>&gt; yhteistyö hankeosapuolten / osallisten kanssa - </a:t>
            </a:r>
            <a:r>
              <a:rPr lang="fi-FI" altLang="sv-FI" sz="1200" b="1"/>
              <a:t>collaboration</a:t>
            </a:r>
          </a:p>
          <a:p>
            <a:pPr eaLnBrk="1" hangingPunct="1"/>
            <a:r>
              <a:rPr lang="fi-FI" altLang="sv-FI" sz="1200"/>
              <a:t>&gt; alojen välinen yhteistyö - </a:t>
            </a:r>
            <a:r>
              <a:rPr lang="fi-FI" altLang="sv-FI" sz="1200" b="1"/>
              <a:t>interdisciplinarity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altLang="sv-FI" sz="1200"/>
              <a:t>laaja skaala: mittakaavat lähiympäristön ja kadunkalusteiden suunnittelusta kokonaisen kaupungin suunnitteluun - wide scope: </a:t>
            </a:r>
            <a:r>
              <a:rPr lang="fi-FI" altLang="sv-FI" sz="1200" b="1"/>
              <a:t>scales from street furniture to a whole city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altLang="sv-FI" sz="1200"/>
              <a:t>&gt; paljon eri toimintoja, ei painotu ainoastaan asuinaluesuunnitteluun - </a:t>
            </a:r>
            <a:r>
              <a:rPr lang="fi-FI" altLang="sv-FI" sz="1200" b="1"/>
              <a:t>a variety of functions</a:t>
            </a:r>
            <a:r>
              <a:rPr lang="fi-FI" altLang="sv-FI" sz="1200"/>
              <a:t>, doesn’t focus on housing area design only</a:t>
            </a: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B6BDEF02-1A45-F141-BCF2-51AF5AA1A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1B3F8EA-6DE6-4743-965E-3105501DCD79}"/>
              </a:ext>
            </a:extLst>
          </p:cNvPr>
          <p:cNvSpPr txBox="1"/>
          <p:nvPr/>
        </p:nvSpPr>
        <p:spPr>
          <a:xfrm>
            <a:off x="5995988" y="6278563"/>
            <a:ext cx="2868612" cy="128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552755" eaLnBrk="1" fontAlgn="auto" hangingPunct="1">
              <a:lnSpc>
                <a:spcPts val="99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846" b="1" dirty="0">
                <a:solidFill>
                  <a:srgbClr val="231F20"/>
                </a:solidFill>
                <a:latin typeface="Helvetica Neue"/>
                <a:ea typeface="+mn-ea"/>
                <a:cs typeface="Helvetica Neue"/>
              </a:rPr>
              <a:t>Antti Ahlava – Kaupunkisuunnittelu ammattina</a:t>
            </a:r>
            <a:r>
              <a:rPr sz="846" b="1" spc="-36" dirty="0">
                <a:solidFill>
                  <a:srgbClr val="231F20"/>
                </a:solidFill>
                <a:latin typeface="Helvetica Neue"/>
                <a:ea typeface="+mn-ea"/>
                <a:cs typeface="Helvetica Neue"/>
              </a:rPr>
              <a:t> </a:t>
            </a:r>
            <a:r>
              <a:rPr sz="846" b="1" spc="-6" dirty="0">
                <a:solidFill>
                  <a:srgbClr val="231F20"/>
                </a:solidFill>
                <a:latin typeface="Helvetica Neue"/>
                <a:ea typeface="+mn-ea"/>
                <a:cs typeface="Helvetica Neue"/>
              </a:rPr>
              <a:t>10.9.2009</a:t>
            </a:r>
            <a:endParaRPr sz="846">
              <a:solidFill>
                <a:prstClr val="black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0523736-4392-334B-B67C-42A5ACE52D86}"/>
              </a:ext>
            </a:extLst>
          </p:cNvPr>
          <p:cNvSpPr/>
          <p:nvPr/>
        </p:nvSpPr>
        <p:spPr>
          <a:xfrm>
            <a:off x="-277813" y="0"/>
            <a:ext cx="969803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5527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88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E05606F-C7E6-344D-96E0-85A3ED66CC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88" y="458788"/>
            <a:ext cx="7007225" cy="342900"/>
          </a:xfrm>
        </p:spPr>
        <p:txBody>
          <a:bodyPr tIns="7678" rtlCol="0"/>
          <a:lstStyle/>
          <a:p>
            <a:pPr marL="7677" eaLnBrk="1" fontAlgn="auto" hangingPunct="1">
              <a:spcBef>
                <a:spcPts val="60"/>
              </a:spcBef>
              <a:spcAft>
                <a:spcPts val="0"/>
              </a:spcAft>
              <a:tabLst>
                <a:tab pos="2796786" algn="l"/>
                <a:tab pos="3206362" algn="l"/>
                <a:tab pos="5299537" algn="l"/>
              </a:tabLst>
              <a:defRPr/>
            </a:pPr>
            <a:r>
              <a:rPr lang="fi-FI" dirty="0"/>
              <a:t>Urban design is </a:t>
            </a:r>
            <a:r>
              <a:rPr lang="fi-FI" dirty="0" err="1"/>
              <a:t>the</a:t>
            </a:r>
            <a:r>
              <a:rPr lang="fi-FI" dirty="0"/>
              <a:t> design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5EF7AA3-0E44-EB43-9BAA-004F84B338D7}"/>
              </a:ext>
            </a:extLst>
          </p:cNvPr>
          <p:cNvSpPr txBox="1"/>
          <p:nvPr/>
        </p:nvSpPr>
        <p:spPr>
          <a:xfrm>
            <a:off x="5995988" y="6278563"/>
            <a:ext cx="2868612" cy="128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994"/>
              </a:lnSpc>
              <a:defRPr/>
            </a:pPr>
            <a:r>
              <a:rPr sz="846" b="1" dirty="0">
                <a:solidFill>
                  <a:srgbClr val="231F20"/>
                </a:solidFill>
                <a:latin typeface="Helvetica Neue"/>
                <a:cs typeface="Helvetica Neue"/>
              </a:rPr>
              <a:t>Antti Ahlava – Kaupunkisuunnittelu ammattina</a:t>
            </a:r>
            <a:r>
              <a:rPr sz="846" b="1" spc="-36" dirty="0">
                <a:solidFill>
                  <a:srgbClr val="231F20"/>
                </a:solidFill>
                <a:latin typeface="Helvetica Neue"/>
                <a:cs typeface="Helvetica Neue"/>
              </a:rPr>
              <a:t> </a:t>
            </a:r>
            <a:r>
              <a:rPr sz="846" b="1" spc="-6" dirty="0">
                <a:solidFill>
                  <a:srgbClr val="231F20"/>
                </a:solidFill>
                <a:latin typeface="Helvetica Neue"/>
                <a:cs typeface="Helvetica Neue"/>
              </a:rPr>
              <a:t>10.9.2009</a:t>
            </a:r>
            <a:endParaRPr sz="846">
              <a:latin typeface="Helvetica Neue"/>
              <a:cs typeface="Helvetica Neu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5D78F41-B0AF-7741-881F-81E7B73D8316}"/>
              </a:ext>
            </a:extLst>
          </p:cNvPr>
          <p:cNvSpPr/>
          <p:nvPr/>
        </p:nvSpPr>
        <p:spPr>
          <a:xfrm>
            <a:off x="-277813" y="0"/>
            <a:ext cx="969803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451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773971B-CCDB-1E47-ABCA-443FC333E2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88" y="458788"/>
            <a:ext cx="7207250" cy="342900"/>
          </a:xfrm>
        </p:spPr>
        <p:txBody>
          <a:bodyPr tIns="7678"/>
          <a:lstStyle/>
          <a:p>
            <a:pPr marL="6350" eaLnBrk="1" hangingPunct="1">
              <a:spcBef>
                <a:spcPts val="63"/>
              </a:spcBef>
              <a:tabLst>
                <a:tab pos="2795588" algn="l"/>
                <a:tab pos="3205163" algn="l"/>
                <a:tab pos="4162425" algn="l"/>
                <a:tab pos="5738813" algn="l"/>
                <a:tab pos="6049963" algn="l"/>
              </a:tabLst>
            </a:pPr>
            <a:r>
              <a:rPr lang="fi-FI" altLang="sv-FI" sz="21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Urban design is about creating a character to a place.</a:t>
            </a:r>
            <a:endParaRPr lang="sv-FI" altLang="sv-FI" sz="210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tshållare för datum 3">
            <a:extLst>
              <a:ext uri="{FF2B5EF4-FFF2-40B4-BE49-F238E27FC236}">
                <a16:creationId xmlns:a16="http://schemas.microsoft.com/office/drawing/2014/main" id="{F41C5CFC-4550-DD42-9C15-F6E627FBE0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DBC82B2D-6D59-F54D-AB9C-B040FDF7B6AD}" type="datetime1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9.9.2020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20482" name="Platshållare för sidfot 4">
            <a:extLst>
              <a:ext uri="{FF2B5EF4-FFF2-40B4-BE49-F238E27FC236}">
                <a16:creationId xmlns:a16="http://schemas.microsoft.com/office/drawing/2014/main" id="{F0E24913-A8AB-2544-9CA5-1F5A9349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sv-FI" sz="800">
                <a:latin typeface="Arial" panose="020B0604020202020204" pitchFamily="34" charset="0"/>
              </a:rPr>
              <a:t>Antti Ahlava: Kaupunkisuunnittelu</a:t>
            </a:r>
          </a:p>
        </p:txBody>
      </p:sp>
      <p:sp>
        <p:nvSpPr>
          <p:cNvPr id="20483" name="Platshållare för bildnummer 5">
            <a:extLst>
              <a:ext uri="{FF2B5EF4-FFF2-40B4-BE49-F238E27FC236}">
                <a16:creationId xmlns:a16="http://schemas.microsoft.com/office/drawing/2014/main" id="{7651E46E-C63F-0A44-AC24-89EDA65A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CC54F985-1461-744C-AA86-B94A09AA3D8D}" type="slidenum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62DEA1D6-6BFF-4546-86AA-40E2611DF8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fi-FI" altLang="sv-FI" sz="1600"/>
              <a:t>Kaupunkisuunnittelun kohde</a:t>
            </a:r>
            <a:br>
              <a:rPr lang="fi-FI" altLang="sv-FI" sz="1600"/>
            </a:br>
            <a:r>
              <a:rPr lang="fi-FI" altLang="sv-FI" sz="1600"/>
              <a:t>The Object of Urban Design</a:t>
            </a:r>
            <a:endParaRPr lang="fi-FI" altLang="sv-FI" sz="3200"/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6C9656B1-FC28-4F4F-9315-E9DA13F32B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3200400"/>
          </a:xfrm>
        </p:spPr>
        <p:txBody>
          <a:bodyPr/>
          <a:lstStyle/>
          <a:p>
            <a:pPr eaLnBrk="1" hangingPunct="1"/>
            <a:endParaRPr lang="fi-FI" altLang="sv-FI" sz="1200" b="1"/>
          </a:p>
          <a:p>
            <a:pPr eaLnBrk="1" hangingPunct="1"/>
            <a:r>
              <a:rPr lang="fi-FI" altLang="sv-FI" sz="1200" b="1"/>
              <a:t>fyysisen tilan suunnittelu - the design of physical space </a:t>
            </a:r>
            <a:endParaRPr lang="fi-FI" altLang="sv-FI" sz="1200"/>
          </a:p>
          <a:p>
            <a:pPr eaLnBrk="1" hangingPunct="1"/>
            <a:r>
              <a:rPr lang="fi-FI" altLang="sv-FI" sz="1200"/>
              <a:t>&gt; kaupunkimaisten kokonaisuuksien suunnittelu - the design of urban entities: mostly groups of buildings, blocks, parts of cities </a:t>
            </a:r>
          </a:p>
          <a:p>
            <a:pPr eaLnBrk="1" hangingPunct="1"/>
            <a:endParaRPr lang="fi-FI" altLang="sv-FI" sz="1200"/>
          </a:p>
          <a:p>
            <a:pPr eaLnBrk="1" hangingPunct="1"/>
            <a:r>
              <a:rPr lang="fi-FI" altLang="sv-FI" sz="1200" b="1"/>
              <a:t>julkinen tila – public space</a:t>
            </a:r>
            <a:endParaRPr lang="fi-FI" altLang="sv-FI" sz="1200"/>
          </a:p>
          <a:p>
            <a:pPr eaLnBrk="1" hangingPunct="1"/>
            <a:r>
              <a:rPr lang="fi-FI" altLang="sv-FI" sz="1200"/>
              <a:t>&gt; kadut, puistot, aukiot - streets. parks, squares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altLang="sv-FI" sz="1200"/>
              <a:t>julkinen infrastruktuuri - public infrastructure</a:t>
            </a:r>
          </a:p>
          <a:p>
            <a:pPr eaLnBrk="1" hangingPunct="1">
              <a:buFont typeface="Wingdings" pitchFamily="2" charset="2"/>
              <a:buChar char="Ø"/>
            </a:pPr>
            <a:endParaRPr lang="fi-FI" altLang="sv-FI" sz="1200"/>
          </a:p>
          <a:p>
            <a:pPr eaLnBrk="1" hangingPunct="1"/>
            <a:r>
              <a:rPr lang="fi-FI" altLang="sv-FI" sz="1200" b="1"/>
              <a:t>yksityinen tila – private space</a:t>
            </a:r>
          </a:p>
          <a:p>
            <a:pPr eaLnBrk="1" hangingPunct="1"/>
            <a:r>
              <a:rPr lang="fi-FI" altLang="sv-FI" sz="1200"/>
              <a:t>&gt; julkisivut - facades</a:t>
            </a:r>
          </a:p>
          <a:p>
            <a:pPr eaLnBrk="1" hangingPunct="1"/>
            <a:r>
              <a:rPr lang="fi-FI" altLang="sv-FI" sz="1200"/>
              <a:t>&gt; yksit. pihat ja puutarhat - courtyards and gardens</a:t>
            </a:r>
          </a:p>
        </p:txBody>
      </p:sp>
      <p:pic>
        <p:nvPicPr>
          <p:cNvPr id="20486" name="Bildobjekt 2">
            <a:extLst>
              <a:ext uri="{FF2B5EF4-FFF2-40B4-BE49-F238E27FC236}">
                <a16:creationId xmlns:a16="http://schemas.microsoft.com/office/drawing/2014/main" id="{03A31E0E-11AC-D447-B719-F99D56D6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189038"/>
            <a:ext cx="64706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40030D9-9E09-1F4F-96B9-5FB62D13F64D}"/>
              </a:ext>
            </a:extLst>
          </p:cNvPr>
          <p:cNvSpPr txBox="1"/>
          <p:nvPr/>
        </p:nvSpPr>
        <p:spPr>
          <a:xfrm>
            <a:off x="5995988" y="6278563"/>
            <a:ext cx="2868612" cy="128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994"/>
              </a:lnSpc>
              <a:defRPr/>
            </a:pPr>
            <a:r>
              <a:rPr sz="846" b="1" dirty="0">
                <a:solidFill>
                  <a:srgbClr val="231F20"/>
                </a:solidFill>
                <a:latin typeface="Helvetica Neue"/>
                <a:cs typeface="Helvetica Neue"/>
              </a:rPr>
              <a:t>Antti Ahlava – Kaupunkisuunnittelu ammattina</a:t>
            </a:r>
            <a:r>
              <a:rPr sz="846" b="1" spc="-36" dirty="0">
                <a:solidFill>
                  <a:srgbClr val="231F20"/>
                </a:solidFill>
                <a:latin typeface="Helvetica Neue"/>
                <a:cs typeface="Helvetica Neue"/>
              </a:rPr>
              <a:t> </a:t>
            </a:r>
            <a:r>
              <a:rPr sz="846" b="1" spc="-6" dirty="0">
                <a:solidFill>
                  <a:srgbClr val="231F20"/>
                </a:solidFill>
                <a:latin typeface="Helvetica Neue"/>
                <a:cs typeface="Helvetica Neue"/>
              </a:rPr>
              <a:t>10.9.2009</a:t>
            </a:r>
            <a:endParaRPr sz="846">
              <a:latin typeface="Helvetica Neue"/>
              <a:cs typeface="Helvetica Neu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AE25912-F252-9C47-87A6-FCEF81155C70}"/>
              </a:ext>
            </a:extLst>
          </p:cNvPr>
          <p:cNvSpPr/>
          <p:nvPr/>
        </p:nvSpPr>
        <p:spPr>
          <a:xfrm>
            <a:off x="-277813" y="0"/>
            <a:ext cx="969803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451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978429E-9130-8944-BAC2-812B090E1C2A}"/>
              </a:ext>
            </a:extLst>
          </p:cNvPr>
          <p:cNvSpPr txBox="1"/>
          <p:nvPr/>
        </p:nvSpPr>
        <p:spPr>
          <a:xfrm>
            <a:off x="268288" y="458788"/>
            <a:ext cx="7175500" cy="1011237"/>
          </a:xfrm>
          <a:prstGeom prst="rect">
            <a:avLst/>
          </a:prstGeom>
        </p:spPr>
        <p:txBody>
          <a:bodyPr lIns="0" tIns="7678" rIns="0" bIns="0">
            <a:spAutoFit/>
          </a:bodyPr>
          <a:lstStyle>
            <a:lvl1pPr marL="6350">
              <a:tabLst>
                <a:tab pos="2795588" algn="l"/>
                <a:tab pos="3205163" algn="l"/>
                <a:tab pos="3844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795588" algn="l"/>
                <a:tab pos="3205163" algn="l"/>
                <a:tab pos="3844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795588" algn="l"/>
                <a:tab pos="3205163" algn="l"/>
                <a:tab pos="3844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795588" algn="l"/>
                <a:tab pos="3205163" algn="l"/>
                <a:tab pos="3844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795588" algn="l"/>
                <a:tab pos="3205163" algn="l"/>
                <a:tab pos="3844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5588" algn="l"/>
                <a:tab pos="3205163" algn="l"/>
                <a:tab pos="3844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5588" algn="l"/>
                <a:tab pos="3205163" algn="l"/>
                <a:tab pos="3844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5588" algn="l"/>
                <a:tab pos="3205163" algn="l"/>
                <a:tab pos="3844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5588" algn="l"/>
                <a:tab pos="3205163" algn="l"/>
                <a:tab pos="3844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3"/>
              </a:spcBef>
            </a:pPr>
            <a:r>
              <a:rPr lang="fi-FI" altLang="sv-FI" sz="2100" b="1">
                <a:solidFill>
                  <a:srgbClr val="FFFFFF"/>
                </a:solidFill>
                <a:latin typeface="Helvetica Neue" panose="02000503000000020004" pitchFamily="2" charset="0"/>
              </a:rPr>
              <a:t>Urban design is the art of space</a:t>
            </a:r>
            <a:r>
              <a:rPr lang="sv-FI" altLang="sv-FI" sz="2100" b="1">
                <a:solidFill>
                  <a:srgbClr val="FFFFFF"/>
                </a:solidFill>
                <a:latin typeface="Helvetica Neue" panose="02000503000000020004" pitchFamily="2" charset="0"/>
              </a:rPr>
              <a:t>.</a:t>
            </a:r>
            <a:endParaRPr lang="sv-FI" altLang="sv-FI" sz="2100">
              <a:latin typeface="Helvetica Neue" panose="02000503000000020004" pitchFamily="2" charset="0"/>
            </a:endParaRPr>
          </a:p>
          <a:p>
            <a:r>
              <a:rPr lang="fi-FI" altLang="sv-FI" sz="2100" b="1">
                <a:solidFill>
                  <a:srgbClr val="FFFFFF"/>
                </a:solidFill>
                <a:latin typeface="Helvetica Neue" panose="02000503000000020004" pitchFamily="2" charset="0"/>
              </a:rPr>
              <a:t>–Perception</a:t>
            </a:r>
            <a:endParaRPr lang="sv-FI" altLang="sv-FI" sz="2100">
              <a:latin typeface="Helvetica Neue" panose="02000503000000020004" pitchFamily="2" charset="0"/>
            </a:endParaRPr>
          </a:p>
          <a:p>
            <a:r>
              <a:rPr lang="sv-FI" altLang="sv-FI" sz="2100" b="1">
                <a:solidFill>
                  <a:srgbClr val="FFFFFF"/>
                </a:solidFill>
                <a:latin typeface="Helvetica Neue" panose="02000503000000020004" pitchFamily="2" charset="0"/>
              </a:rPr>
              <a:t>–</a:t>
            </a:r>
            <a:r>
              <a:rPr lang="fi-FI" altLang="sv-FI" sz="2100" b="1">
                <a:solidFill>
                  <a:srgbClr val="FFFFFF"/>
                </a:solidFill>
                <a:latin typeface="Helvetica Neue" panose="02000503000000020004" pitchFamily="2" charset="0"/>
              </a:rPr>
              <a:t>Aesthetic categories and expression</a:t>
            </a:r>
            <a:endParaRPr lang="sv-FI" altLang="sv-FI" sz="2100">
              <a:latin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tshållare för datum 3">
            <a:extLst>
              <a:ext uri="{FF2B5EF4-FFF2-40B4-BE49-F238E27FC236}">
                <a16:creationId xmlns:a16="http://schemas.microsoft.com/office/drawing/2014/main" id="{817C30B6-E289-4949-9CD3-F69204C1AE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9ADBDC9C-640D-CE40-B97C-0D0C951D6485}" type="datetime1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9.9.2020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22530" name="Platshållare för sidfot 4">
            <a:extLst>
              <a:ext uri="{FF2B5EF4-FFF2-40B4-BE49-F238E27FC236}">
                <a16:creationId xmlns:a16="http://schemas.microsoft.com/office/drawing/2014/main" id="{3018EA2D-383C-8E48-8B8B-7FD7E2B3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sv-FI" sz="800">
                <a:latin typeface="Arial" panose="020B0604020202020204" pitchFamily="34" charset="0"/>
              </a:rPr>
              <a:t>Antti Ahlava: Kaupunkisuunnittelu</a:t>
            </a:r>
          </a:p>
        </p:txBody>
      </p:sp>
      <p:sp>
        <p:nvSpPr>
          <p:cNvPr id="22531" name="Platshållare för bildnummer 5">
            <a:extLst>
              <a:ext uri="{FF2B5EF4-FFF2-40B4-BE49-F238E27FC236}">
                <a16:creationId xmlns:a16="http://schemas.microsoft.com/office/drawing/2014/main" id="{658F0407-0943-9247-9369-8DD32763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sv-FI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fld id="{1E8166F0-D392-034E-AE14-61ACC1A66254}" type="slidenum">
              <a:rPr lang="fi-FI" altLang="sv-FI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i-FI" altLang="sv-FI" sz="800">
              <a:latin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3AAACF87-1176-2940-93CF-338F0BD758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fi-FI" altLang="sv-FI" sz="1600"/>
              <a:t>Kaupunkisuunnittelun lopputulos</a:t>
            </a:r>
            <a:br>
              <a:rPr lang="fi-FI" altLang="sv-FI" sz="1600"/>
            </a:br>
            <a:r>
              <a:rPr lang="fi-FI" altLang="sv-FI" sz="1600"/>
              <a:t>The Result of Urban Design</a:t>
            </a:r>
            <a:endParaRPr lang="fi-FI" altLang="sv-FI" sz="3200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D544322B-7C66-164B-946D-35D6EE0C7E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3429000"/>
          </a:xfrm>
        </p:spPr>
        <p:txBody>
          <a:bodyPr/>
          <a:lstStyle/>
          <a:p>
            <a:pPr eaLnBrk="1" hangingPunct="1"/>
            <a:r>
              <a:rPr lang="fi-FI" altLang="sv-FI" sz="1200"/>
              <a:t>Aluesuunnitelma - </a:t>
            </a:r>
            <a:r>
              <a:rPr lang="fi-FI" altLang="sv-FI" sz="1200" b="1"/>
              <a:t>Areal plan </a:t>
            </a:r>
          </a:p>
          <a:p>
            <a:pPr eaLnBrk="1" hangingPunct="1"/>
            <a:r>
              <a:rPr lang="fi-FI" altLang="sv-FI" sz="1200"/>
              <a:t>Kaupunkisuunnitelma - </a:t>
            </a:r>
            <a:r>
              <a:rPr lang="fi-FI" altLang="sv-FI" sz="1200" b="1"/>
              <a:t>City plan</a:t>
            </a:r>
          </a:p>
          <a:p>
            <a:pPr eaLnBrk="1" hangingPunct="1"/>
            <a:r>
              <a:rPr lang="fi-FI" altLang="sv-FI" sz="1200"/>
              <a:t>Kaupunginosasuunnitelma - </a:t>
            </a:r>
            <a:r>
              <a:rPr lang="fi-FI" altLang="sv-FI" sz="1200" b="1"/>
              <a:t>Neighbourhood plan</a:t>
            </a:r>
          </a:p>
          <a:p>
            <a:pPr eaLnBrk="1" hangingPunct="1"/>
            <a:r>
              <a:rPr lang="fi-FI" altLang="sv-FI" sz="1200"/>
              <a:t>Korttelisuunnitelma - </a:t>
            </a:r>
            <a:r>
              <a:rPr lang="fi-FI" altLang="sv-FI" sz="1200" b="1"/>
              <a:t>Block design</a:t>
            </a:r>
          </a:p>
          <a:p>
            <a:pPr eaLnBrk="1" hangingPunct="1"/>
            <a:r>
              <a:rPr lang="fi-FI" altLang="sv-FI" sz="1200"/>
              <a:t>Torisuunnitelma, katusuunnitelma ym. - </a:t>
            </a:r>
            <a:r>
              <a:rPr lang="fi-FI" altLang="sv-FI" sz="1200" b="1"/>
              <a:t>square design, street design etc.</a:t>
            </a:r>
          </a:p>
          <a:p>
            <a:pPr eaLnBrk="1" hangingPunct="1"/>
            <a:r>
              <a:rPr lang="fi-FI" altLang="sv-FI" sz="1200"/>
              <a:t>Kadunkalusteiden suunnitelma - </a:t>
            </a:r>
            <a:r>
              <a:rPr lang="fi-FI" altLang="sv-FI" sz="1200" b="1"/>
              <a:t>design of urban furniture</a:t>
            </a:r>
          </a:p>
          <a:p>
            <a:pPr algn="l" eaLnBrk="1" hangingPunct="1"/>
            <a:endParaRPr lang="fi-FI" altLang="sv-FI" sz="1200"/>
          </a:p>
          <a:p>
            <a:pPr eaLnBrk="1" hangingPunct="1"/>
            <a:r>
              <a:rPr lang="fi-FI" altLang="sv-FI" sz="1200"/>
              <a:t>Kehittämisohjelma - </a:t>
            </a:r>
            <a:r>
              <a:rPr lang="fi-FI" altLang="sv-FI" sz="1200" b="1"/>
              <a:t>Development plan</a:t>
            </a:r>
          </a:p>
          <a:p>
            <a:pPr eaLnBrk="1" hangingPunct="1"/>
            <a:r>
              <a:rPr lang="fi-FI" altLang="sv-FI" sz="1200"/>
              <a:t>Ideasuunnitelma - </a:t>
            </a:r>
            <a:r>
              <a:rPr lang="fi-FI" altLang="sv-FI" sz="1200" b="1"/>
              <a:t>Idea plan</a:t>
            </a:r>
          </a:p>
          <a:p>
            <a:pPr eaLnBrk="1" hangingPunct="1"/>
            <a:r>
              <a:rPr lang="fi-FI" altLang="sv-FI" sz="1200"/>
              <a:t>Maankäytön esisuunnitelma - </a:t>
            </a:r>
            <a:r>
              <a:rPr lang="fi-FI" altLang="sv-FI" sz="1200" b="1"/>
              <a:t>Land-use plan</a:t>
            </a:r>
          </a:p>
          <a:p>
            <a:pPr eaLnBrk="1" hangingPunct="1"/>
            <a:r>
              <a:rPr lang="fi-FI" altLang="sv-FI" sz="1200"/>
              <a:t>Viitesuunnitelma - </a:t>
            </a:r>
            <a:r>
              <a:rPr lang="fi-FI" altLang="sv-FI" sz="1200" b="1"/>
              <a:t>Test plan</a:t>
            </a:r>
          </a:p>
          <a:p>
            <a:pPr eaLnBrk="1" hangingPunct="1"/>
            <a:r>
              <a:rPr lang="fi-FI" altLang="sv-FI" sz="1200"/>
              <a:t>Lähiympäristön suunnitteluohjeet - </a:t>
            </a:r>
            <a:r>
              <a:rPr lang="fi-FI" altLang="sv-FI" sz="1200" b="1"/>
              <a:t>Urban design guidelines</a:t>
            </a:r>
          </a:p>
          <a:p>
            <a:pPr eaLnBrk="1" hangingPunct="1"/>
            <a:r>
              <a:rPr lang="fi-FI" altLang="sv-FI" sz="1200"/>
              <a:t>Rakentamistapaohjeet - </a:t>
            </a:r>
            <a:r>
              <a:rPr lang="fi-FI" altLang="sv-FI" sz="1200" b="1"/>
              <a:t>Construction guidelines</a:t>
            </a:r>
          </a:p>
          <a:p>
            <a:pPr eaLnBrk="1" hangingPunct="1"/>
            <a:r>
              <a:rPr lang="fi-FI" altLang="sv-FI" sz="1200"/>
              <a:t>Tontinluovutusehdot - </a:t>
            </a:r>
            <a:r>
              <a:rPr lang="fi-FI" altLang="sv-FI" sz="1200" b="1"/>
              <a:t>Real estate acquisition conditions / requirements</a:t>
            </a:r>
          </a:p>
          <a:p>
            <a:pPr eaLnBrk="1" hangingPunct="1"/>
            <a:endParaRPr lang="fi-FI" altLang="sv-FI" sz="1200"/>
          </a:p>
          <a:p>
            <a:pPr eaLnBrk="1" hangingPunct="1"/>
            <a:endParaRPr lang="fi-FI" altLang="sv-FI" sz="1200"/>
          </a:p>
          <a:p>
            <a:pPr eaLnBrk="1" hangingPunct="1"/>
            <a:endParaRPr lang="fi-FI" altLang="sv-FI" sz="1200"/>
          </a:p>
          <a:p>
            <a:pPr eaLnBrk="1" hangingPunct="1"/>
            <a:endParaRPr lang="fi-FI" altLang="sv-FI" sz="1200"/>
          </a:p>
        </p:txBody>
      </p:sp>
      <p:pic>
        <p:nvPicPr>
          <p:cNvPr id="22534" name="Picture 4">
            <a:extLst>
              <a:ext uri="{FF2B5EF4-FFF2-40B4-BE49-F238E27FC236}">
                <a16:creationId xmlns:a16="http://schemas.microsoft.com/office/drawing/2014/main" id="{091F3D6F-408A-8444-8E74-FE5BEC999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2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C2EB46-0FA5-AF4A-ABC4-AF1FA62ED9E6}"/>
              </a:ext>
            </a:extLst>
          </p:cNvPr>
          <p:cNvSpPr txBox="1"/>
          <p:nvPr/>
        </p:nvSpPr>
        <p:spPr>
          <a:xfrm>
            <a:off x="5995988" y="6278563"/>
            <a:ext cx="2868612" cy="128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994"/>
              </a:lnSpc>
              <a:defRPr/>
            </a:pPr>
            <a:r>
              <a:rPr sz="846" b="1" dirty="0">
                <a:solidFill>
                  <a:srgbClr val="231F20"/>
                </a:solidFill>
                <a:latin typeface="Helvetica Neue"/>
                <a:cs typeface="Helvetica Neue"/>
              </a:rPr>
              <a:t>Antti Ahlava – Kaupunkisuunnittelu ammattina</a:t>
            </a:r>
            <a:r>
              <a:rPr sz="846" b="1" spc="-36" dirty="0">
                <a:solidFill>
                  <a:srgbClr val="231F20"/>
                </a:solidFill>
                <a:latin typeface="Helvetica Neue"/>
                <a:cs typeface="Helvetica Neue"/>
              </a:rPr>
              <a:t> </a:t>
            </a:r>
            <a:r>
              <a:rPr sz="846" b="1" spc="-6" dirty="0">
                <a:solidFill>
                  <a:srgbClr val="231F20"/>
                </a:solidFill>
                <a:latin typeface="Helvetica Neue"/>
                <a:cs typeface="Helvetica Neue"/>
              </a:rPr>
              <a:t>10.9.2009</a:t>
            </a:r>
            <a:endParaRPr sz="846">
              <a:latin typeface="Helvetica Neue"/>
              <a:cs typeface="Helvetica Neu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DCB68AE-4D92-4C43-A1E0-EE7BA3E7A2EB}"/>
              </a:ext>
            </a:extLst>
          </p:cNvPr>
          <p:cNvSpPr/>
          <p:nvPr/>
        </p:nvSpPr>
        <p:spPr>
          <a:xfrm>
            <a:off x="0" y="196850"/>
            <a:ext cx="9140825" cy="646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451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5E42FD6-E48D-F747-8529-5D832DE90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88" y="460375"/>
            <a:ext cx="8243887" cy="342900"/>
          </a:xfrm>
        </p:spPr>
        <p:txBody>
          <a:bodyPr tIns="7678" rtlCol="0">
            <a:spAutoFit/>
          </a:bodyPr>
          <a:lstStyle/>
          <a:p>
            <a:pPr marL="7677">
              <a:spcBef>
                <a:spcPts val="60"/>
              </a:spcBef>
              <a:tabLst>
                <a:tab pos="2632879" algn="l"/>
                <a:tab pos="3042455" algn="l"/>
                <a:tab pos="4607825" algn="l"/>
                <a:tab pos="6536326" algn="l"/>
              </a:tabLst>
              <a:defRPr/>
            </a:pPr>
            <a:r>
              <a:rPr lang="fi-FI" dirty="0"/>
              <a:t>Urban design is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mixing</a:t>
            </a:r>
            <a:r>
              <a:rPr lang="fi-FI" dirty="0"/>
              <a:t> </a:t>
            </a:r>
            <a:r>
              <a:rPr lang="fi-FI" dirty="0" err="1"/>
              <a:t>functions</a:t>
            </a:r>
            <a:r>
              <a:rPr spc="-3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sv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sv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8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727</Words>
  <Application>Microsoft Macintosh PowerPoint</Application>
  <PresentationFormat>Bildspel på skärmen (4:3)</PresentationFormat>
  <Paragraphs>168</Paragraphs>
  <Slides>14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2" baseType="lpstr">
      <vt:lpstr>Arial</vt:lpstr>
      <vt:lpstr>ＭＳ Ｐゴシック</vt:lpstr>
      <vt:lpstr>Helvetica</vt:lpstr>
      <vt:lpstr>Calibri</vt:lpstr>
      <vt:lpstr>Wingdings</vt:lpstr>
      <vt:lpstr>Helvetica Neue</vt:lpstr>
      <vt:lpstr>Blank Presentation</vt:lpstr>
      <vt:lpstr>Office Theme</vt:lpstr>
      <vt:lpstr>PowerPoint-presentation</vt:lpstr>
      <vt:lpstr>PowerPoint-presentation</vt:lpstr>
      <vt:lpstr>Kaupunkisuunnittelun luonne The Nature of Urban Design</vt:lpstr>
      <vt:lpstr>Urban design is the design of the whole.</vt:lpstr>
      <vt:lpstr>Urban design is about creating a character to a place.</vt:lpstr>
      <vt:lpstr>Kaupunkisuunnittelun kohde The Object of Urban Design</vt:lpstr>
      <vt:lpstr>PowerPoint-presentation</vt:lpstr>
      <vt:lpstr>Kaupunkisuunnittelun lopputulos The Result of Urban Design</vt:lpstr>
      <vt:lpstr>Urban design is about mixing functions.</vt:lpstr>
      <vt:lpstr>Kaupunkisuunnittelun sisältö The Contents of Urban Design</vt:lpstr>
      <vt:lpstr>Urban design means also the design of remarkable indoor spaces as party of series of urban spaces.</vt:lpstr>
      <vt:lpstr>Kaupunkisuunnittelun historia The History of Urban Design</vt:lpstr>
      <vt:lpstr>Urban design is about conceiving urban culture</vt:lpstr>
      <vt:lpstr>Kaupunkisuunnittelun teoriaa Theory of Urban Design</vt:lpstr>
    </vt:vector>
  </TitlesOfParts>
  <Manager/>
  <Company>TKK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Kaupunkisuunnittelun kohde The Object of Urban Design</dc:title>
  <dc:subject/>
  <dc:creator>Antti Ahlava</dc:creator>
  <cp:keywords/>
  <dc:description/>
  <cp:lastModifiedBy>Ahlava Antti</cp:lastModifiedBy>
  <cp:revision>82</cp:revision>
  <dcterms:created xsi:type="dcterms:W3CDTF">2010-09-05T14:06:11Z</dcterms:created>
  <dcterms:modified xsi:type="dcterms:W3CDTF">2020-09-09T06:23:58Z</dcterms:modified>
  <cp:category/>
</cp:coreProperties>
</file>