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480" r:id="rId3"/>
    <p:sldId id="481" r:id="rId4"/>
    <p:sldId id="482" r:id="rId5"/>
    <p:sldId id="483" r:id="rId6"/>
    <p:sldId id="737" r:id="rId7"/>
    <p:sldId id="738" r:id="rId8"/>
    <p:sldId id="854" r:id="rId9"/>
    <p:sldId id="495" r:id="rId10"/>
    <p:sldId id="496" r:id="rId11"/>
    <p:sldId id="497" r:id="rId12"/>
    <p:sldId id="498" r:id="rId13"/>
    <p:sldId id="499" r:id="rId14"/>
    <p:sldId id="875" r:id="rId15"/>
    <p:sldId id="501" r:id="rId16"/>
    <p:sldId id="502" r:id="rId17"/>
    <p:sldId id="503" r:id="rId18"/>
    <p:sldId id="504" r:id="rId19"/>
    <p:sldId id="286" r:id="rId2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1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E28"/>
    <a:srgbClr val="B1059D"/>
    <a:srgbClr val="00B0CA"/>
    <a:srgbClr val="FF7900"/>
    <a:srgbClr val="B3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2"/>
    <p:restoredTop sz="93197"/>
  </p:normalViewPr>
  <p:slideViewPr>
    <p:cSldViewPr showGuides="1">
      <p:cViewPr varScale="1">
        <p:scale>
          <a:sx n="119" d="100"/>
          <a:sy n="119" d="100"/>
        </p:scale>
        <p:origin x="2424" y="184"/>
      </p:cViewPr>
      <p:guideLst>
        <p:guide orient="horz" pos="2160"/>
        <p:guide pos="5103"/>
      </p:guideLst>
    </p:cSldViewPr>
  </p:slideViewPr>
  <p:notesTextViewPr>
    <p:cViewPr>
      <p:scale>
        <a:sx n="1" d="1"/>
        <a:sy n="1" d="1"/>
      </p:scale>
      <p:origin x="0" y="0"/>
    </p:cViewPr>
  </p:notesTextViewPr>
  <p:notesViewPr>
    <p:cSldViewPr showGuides="1">
      <p:cViewPr varScale="1">
        <p:scale>
          <a:sx n="86" d="100"/>
          <a:sy n="86" d="100"/>
        </p:scale>
        <p:origin x="-3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587"/>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1587"/>
            <a:ext cx="2971800" cy="457200"/>
          </a:xfrm>
          <a:prstGeom prst="rect">
            <a:avLst/>
          </a:prstGeom>
        </p:spPr>
        <p:txBody>
          <a:bodyPr vert="horz" lIns="91440" tIns="45720" rIns="91440" bIns="45720" rtlCol="0"/>
          <a:lstStyle>
            <a:lvl1pPr algn="r">
              <a:defRPr sz="1200"/>
            </a:lvl1pPr>
          </a:lstStyle>
          <a:p>
            <a:fld id="{328FD10D-159F-495B-8E43-50142C9A165E}" type="datetimeFigureOut">
              <a:rPr lang="fi-FI" sz="800" smtClean="0"/>
              <a:t>28.9.2021</a:t>
            </a:fld>
            <a:endParaRPr lang="fi-FI" sz="800"/>
          </a:p>
        </p:txBody>
      </p:sp>
      <p:sp>
        <p:nvSpPr>
          <p:cNvPr id="4" name="Footer Placeholder 3"/>
          <p:cNvSpPr>
            <a:spLocks noGrp="1"/>
          </p:cNvSpPr>
          <p:nvPr>
            <p:ph type="ftr" sz="quarter" idx="2"/>
          </p:nvPr>
        </p:nvSpPr>
        <p:spPr>
          <a:xfrm>
            <a:off x="0" y="8686800"/>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9C98EF-2ACB-4704-A27F-789361D28FAF}" type="slidenum">
              <a:rPr lang="fi-FI" sz="800" smtClean="0"/>
              <a:t>‹#›</a:t>
            </a:fld>
            <a:endParaRPr lang="fi-FI" sz="800"/>
          </a:p>
        </p:txBody>
      </p:sp>
    </p:spTree>
    <p:extLst>
      <p:ext uri="{BB962C8B-B14F-4D97-AF65-F5344CB8AC3E}">
        <p14:creationId xmlns:p14="http://schemas.microsoft.com/office/powerpoint/2010/main" val="2930972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noProof="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756C22F8-87C4-41CC-80B0-44FB1D151700}" type="datetimeFigureOut">
              <a:rPr lang="fi-FI" noProof="0" smtClean="0"/>
              <a:pPr/>
              <a:t>28.9.2021</a:t>
            </a:fld>
            <a:endParaRPr lang="fi-FI" noProof="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E2F49867-A1E2-44B8-8F6B-3130B4EDC7B6}" type="slidenum">
              <a:rPr lang="fi-FI" noProof="0" smtClean="0"/>
              <a:pPr/>
              <a:t>‹#›</a:t>
            </a:fld>
            <a:endParaRPr lang="fi-FI" noProof="0"/>
          </a:p>
        </p:txBody>
      </p:sp>
    </p:spTree>
    <p:extLst>
      <p:ext uri="{BB962C8B-B14F-4D97-AF65-F5344CB8AC3E}">
        <p14:creationId xmlns:p14="http://schemas.microsoft.com/office/powerpoint/2010/main" val="406893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5DA8A-5216-4F63-A012-E5BD46E625C2}" type="slidenum">
              <a:rPr lang="fi-FI" smtClean="0"/>
              <a:pPr/>
              <a:t>17</a:t>
            </a:fld>
            <a:endParaRPr lang="fi-FI" dirty="0"/>
          </a:p>
        </p:txBody>
      </p:sp>
    </p:spTree>
    <p:extLst>
      <p:ext uri="{BB962C8B-B14F-4D97-AF65-F5344CB8AC3E}">
        <p14:creationId xmlns:p14="http://schemas.microsoft.com/office/powerpoint/2010/main" val="420031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B605DA8A-5216-4F63-A012-E5BD46E625C2}" type="slidenum">
              <a:rPr lang="fi-FI" smtClean="0"/>
              <a:pPr/>
              <a:t>19</a:t>
            </a:fld>
            <a:endParaRPr lang="fi-FI" dirty="0"/>
          </a:p>
        </p:txBody>
      </p:sp>
    </p:spTree>
    <p:extLst>
      <p:ext uri="{BB962C8B-B14F-4D97-AF65-F5344CB8AC3E}">
        <p14:creationId xmlns:p14="http://schemas.microsoft.com/office/powerpoint/2010/main" val="16563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750" y="3068960"/>
            <a:ext cx="6408514" cy="2592288"/>
          </a:xfrm>
        </p:spPr>
        <p:txBody>
          <a:bodyPr/>
          <a:lstStyle>
            <a:lvl1pPr marL="0" indent="0" algn="l">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4" name="Date Placeholder 3"/>
          <p:cNvSpPr>
            <a:spLocks noGrp="1"/>
          </p:cNvSpPr>
          <p:nvPr>
            <p:ph type="dt" sz="half" idx="10"/>
          </p:nvPr>
        </p:nvSpPr>
        <p:spPr>
          <a:xfrm>
            <a:off x="251520" y="6381329"/>
            <a:ext cx="936104" cy="216024"/>
          </a:xfrm>
        </p:spPr>
        <p:txBody>
          <a:bodyPr/>
          <a:lstStyle>
            <a:lvl1pPr>
              <a:defRPr>
                <a:solidFill>
                  <a:schemeClr val="bg1"/>
                </a:solidFill>
              </a:defRPr>
            </a:lvl1pPr>
          </a:lstStyle>
          <a:p>
            <a:fld id="{626A077B-AF58-4055-909E-0BBE3EB67F5A}" type="datetime1">
              <a:rPr lang="fi-FI" smtClean="0"/>
              <a:t>28.9.2021</a:t>
            </a:fld>
            <a:endParaRPr lang="en-US" dirty="0"/>
          </a:p>
        </p:txBody>
      </p:sp>
      <p:sp>
        <p:nvSpPr>
          <p:cNvPr id="5" name="Footer Placeholder 4"/>
          <p:cNvSpPr>
            <a:spLocks noGrp="1"/>
          </p:cNvSpPr>
          <p:nvPr>
            <p:ph type="ftr" sz="quarter" idx="11"/>
          </p:nvPr>
        </p:nvSpPr>
        <p:spPr>
          <a:xfrm>
            <a:off x="251520" y="6165304"/>
            <a:ext cx="5473700" cy="221109"/>
          </a:xfrm>
        </p:spPr>
        <p:txBody>
          <a:bodyPr/>
          <a:lstStyle>
            <a:lvl1pPr algn="l">
              <a:defRPr>
                <a:solidFill>
                  <a:schemeClr val="bg1"/>
                </a:solidFill>
              </a:defRPr>
            </a:lvl1pPr>
          </a:lstStyle>
          <a:p>
            <a:r>
              <a:rPr lang="en-US"/>
              <a:t>© Aalto University Executive Education 2012</a:t>
            </a:r>
            <a:endParaRPr lang="en-US" dirty="0"/>
          </a:p>
        </p:txBody>
      </p:sp>
      <p:sp>
        <p:nvSpPr>
          <p:cNvPr id="6" name="Slide Number Placeholder 5"/>
          <p:cNvSpPr>
            <a:spLocks noGrp="1"/>
          </p:cNvSpPr>
          <p:nvPr>
            <p:ph type="sldNum" sz="quarter" idx="12"/>
          </p:nvPr>
        </p:nvSpPr>
        <p:spPr>
          <a:xfrm>
            <a:off x="7956376" y="6021289"/>
            <a:ext cx="864095" cy="576064"/>
          </a:xfrm>
        </p:spPr>
        <p:txBody>
          <a:bodyPr/>
          <a:lstStyle>
            <a:lvl1pPr>
              <a:defRPr>
                <a:solidFill>
                  <a:schemeClr val="bg1"/>
                </a:solidFill>
              </a:defRPr>
            </a:lvl1pPr>
          </a:lstStyle>
          <a:p>
            <a:fld id="{FCCA222D-FCF7-48C1-A274-EBDDEF75DC66}" type="slidenum">
              <a:rPr lang="en-US" smtClean="0"/>
              <a:pPr/>
              <a:t>‹#›</a:t>
            </a:fld>
            <a:endParaRPr lang="en-US" dirty="0"/>
          </a:p>
        </p:txBody>
      </p:sp>
      <p:sp>
        <p:nvSpPr>
          <p:cNvPr id="8" name="TextBox 7"/>
          <p:cNvSpPr txBox="1"/>
          <p:nvPr userDrawn="1"/>
        </p:nvSpPr>
        <p:spPr>
          <a:xfrm>
            <a:off x="1187624" y="6381328"/>
            <a:ext cx="6769298" cy="216024"/>
          </a:xfrm>
          <a:prstGeom prst="rect">
            <a:avLst/>
          </a:prstGeom>
          <a:noFill/>
        </p:spPr>
        <p:txBody>
          <a:bodyPr wrap="none" lIns="36000" tIns="36000" rIns="36000" bIns="36000" rtlCol="0">
            <a:noAutofit/>
          </a:bodyPr>
          <a:lstStyle/>
          <a:p>
            <a:pPr algn="ctr"/>
            <a:r>
              <a:rPr lang="en-US" sz="1000" baseline="0" dirty="0">
                <a:solidFill>
                  <a:srgbClr val="B3B2B2"/>
                </a:solidFill>
              </a:rPr>
              <a:t>FINLAND /  SINGAPORE /  POLAND /  SOUTH KOREA  /  TAIWAN /  CHINA /  INDONESIA /  SWEDEN  /  RUSSIA</a:t>
            </a:r>
            <a:endParaRPr lang="en-US" sz="1000" dirty="0">
              <a:solidFill>
                <a:srgbClr val="B3B2B2"/>
              </a:solidFill>
            </a:endParaRPr>
          </a:p>
        </p:txBody>
      </p:sp>
      <p:sp>
        <p:nvSpPr>
          <p:cNvPr id="11" name="Title 1"/>
          <p:cNvSpPr>
            <a:spLocks noGrp="1"/>
          </p:cNvSpPr>
          <p:nvPr>
            <p:ph type="title"/>
          </p:nvPr>
        </p:nvSpPr>
        <p:spPr>
          <a:xfrm>
            <a:off x="0" y="765175"/>
            <a:ext cx="8748412" cy="754804"/>
          </a:xfrm>
        </p:spPr>
        <p:txBody>
          <a:bodyPr wrap="none"/>
          <a:lstStyle/>
          <a:p>
            <a:r>
              <a:rPr lang="fi-FI"/>
              <a:t>Click to edit Master title style</a:t>
            </a:r>
            <a:endParaRPr lang="en-US"/>
          </a:p>
        </p:txBody>
      </p:sp>
    </p:spTree>
    <p:extLst>
      <p:ext uri="{BB962C8B-B14F-4D97-AF65-F5344CB8AC3E}">
        <p14:creationId xmlns:p14="http://schemas.microsoft.com/office/powerpoint/2010/main" val="26788005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Introduction CYA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243888" cy="1364201"/>
          </a:xfrm>
          <a:solidFill>
            <a:schemeClr val="accent1">
              <a:alpha val="85098"/>
            </a:schemeClr>
          </a:solidFill>
        </p:spPr>
        <p:txBody>
          <a:bodyPr/>
          <a:lstStyle/>
          <a:p>
            <a:r>
              <a:rPr lang="fi-FI"/>
              <a:t>Click to edit Master title style</a:t>
            </a:r>
            <a:endParaRPr lang="en-US"/>
          </a:p>
        </p:txBody>
      </p:sp>
      <p:sp>
        <p:nvSpPr>
          <p:cNvPr id="3" name="Content Placeholder 2"/>
          <p:cNvSpPr>
            <a:spLocks noGrp="1"/>
          </p:cNvSpPr>
          <p:nvPr>
            <p:ph idx="1"/>
          </p:nvPr>
        </p:nvSpPr>
        <p:spPr>
          <a:xfrm>
            <a:off x="0" y="2492896"/>
            <a:ext cx="8028384" cy="3384029"/>
          </a:xfrm>
          <a:solidFill>
            <a:schemeClr val="accent1">
              <a:alpha val="85098"/>
            </a:schemeClr>
          </a:solidFill>
        </p:spPr>
        <p:txBody>
          <a:bodyPr lIns="540000" tIns="324000" rIns="540000" bIns="324000"/>
          <a:lstStyle>
            <a:lvl1pPr marL="0" indent="0">
              <a:buFontTx/>
              <a:buNone/>
              <a:defRPr b="1">
                <a:solidFill>
                  <a:schemeClr val="bg1"/>
                </a:solidFill>
              </a:defRPr>
            </a:lvl1pPr>
            <a:lvl2pPr marL="266700" indent="-266700">
              <a:buFont typeface="Arial" pitchFamily="34" charset="0"/>
              <a:buChar cha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effectLst>
                  <a:outerShdw blurRad="127000" algn="ctr" rotWithShape="0">
                    <a:prstClr val="black">
                      <a:alpha val="30000"/>
                    </a:prstClr>
                  </a:outerShdw>
                </a:effectLst>
              </a:defRPr>
            </a:lvl1pPr>
          </a:lstStyle>
          <a:p>
            <a:fld id="{B007A90B-55D6-458D-A78F-C7E968DD79A5}" type="datetime1">
              <a:rPr lang="fi-FI" smtClean="0"/>
              <a:t>28.9.2021</a:t>
            </a:fld>
            <a:endParaRPr lang="en-US"/>
          </a:p>
        </p:txBody>
      </p:sp>
      <p:sp>
        <p:nvSpPr>
          <p:cNvPr id="5" name="Footer Placeholder 4"/>
          <p:cNvSpPr>
            <a:spLocks noGrp="1"/>
          </p:cNvSpPr>
          <p:nvPr>
            <p:ph type="ftr" sz="quarter" idx="11"/>
          </p:nvPr>
        </p:nvSpPr>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6" name="Slide Number Placeholder 5"/>
          <p:cNvSpPr>
            <a:spLocks noGrp="1"/>
          </p:cNvSpPr>
          <p:nvPr>
            <p:ph type="sldNum" sz="quarter" idx="12"/>
          </p:nvPr>
        </p:nvSpPr>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8" name="Group 7"/>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9"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572170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CYA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A35E03E9-9C2F-47A9-9A99-BE2A84E08C8C}" type="datetime1">
              <a:rPr lang="fi-FI" smtClean="0"/>
              <a:t>28.9.2021</a:t>
            </a:fld>
            <a:endParaRPr lang="en-US"/>
          </a:p>
        </p:txBody>
      </p:sp>
      <p:sp>
        <p:nvSpPr>
          <p:cNvPr id="5" name="Footer Placeholder 4"/>
          <p:cNvSpPr>
            <a:spLocks noGrp="1"/>
          </p:cNvSpPr>
          <p:nvPr>
            <p:ph type="ftr" sz="quarter" idx="11"/>
          </p:nvPr>
        </p:nvSpPr>
        <p:spPr/>
        <p:txBody>
          <a:bodyPr/>
          <a:lstStyle/>
          <a:p>
            <a:r>
              <a:rPr lang="en-US"/>
              <a:t>© Aalto University Executive Education 2012</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grpSp>
        <p:nvGrpSpPr>
          <p:cNvPr id="7" name="Group 6"/>
          <p:cNvGrpSpPr/>
          <p:nvPr userDrawn="1"/>
        </p:nvGrpSpPr>
        <p:grpSpPr>
          <a:xfrm>
            <a:off x="7092280" y="333375"/>
            <a:ext cx="1736725" cy="266700"/>
            <a:chOff x="4787900" y="333375"/>
            <a:chExt cx="1736725" cy="266700"/>
          </a:xfrm>
        </p:grpSpPr>
        <p:sp>
          <p:nvSpPr>
            <p:cNvPr id="8"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solidFill>
              <a:srgbClr val="877E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27830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Small Title and Content CYAN">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604250" cy="560905"/>
          </a:xfrm>
          <a:solidFill>
            <a:schemeClr val="accent1"/>
          </a:solidFill>
        </p:spPr>
        <p:txBody>
          <a:bodyPr/>
          <a:lstStyle>
            <a:lvl1pPr>
              <a:defRPr sz="3000"/>
            </a:lvl1pPr>
          </a:lstStyle>
          <a:p>
            <a:r>
              <a:rPr lang="fi-FI"/>
              <a:t>Click to edit Master title style</a:t>
            </a:r>
            <a:endParaRPr lang="en-US"/>
          </a:p>
        </p:txBody>
      </p:sp>
      <p:sp>
        <p:nvSpPr>
          <p:cNvPr id="3" name="Content Placeholder 2"/>
          <p:cNvSpPr>
            <a:spLocks noGrp="1"/>
          </p:cNvSpPr>
          <p:nvPr>
            <p:ph idx="1"/>
          </p:nvPr>
        </p:nvSpPr>
        <p:spPr>
          <a:xfrm>
            <a:off x="539750" y="2060576"/>
            <a:ext cx="8064500" cy="3816350"/>
          </a:xfrm>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4" name="Date Placeholder 3"/>
          <p:cNvSpPr>
            <a:spLocks noGrp="1"/>
          </p:cNvSpPr>
          <p:nvPr>
            <p:ph type="dt" sz="half" idx="10"/>
          </p:nvPr>
        </p:nvSpPr>
        <p:spPr/>
        <p:txBody>
          <a:bodyPr/>
          <a:lstStyle/>
          <a:p>
            <a:fld id="{40552F8D-2AB5-42BC-9096-A8E60EE3354E}" type="datetime1">
              <a:rPr lang="fi-FI" smtClean="0"/>
              <a:t>28.9.2021</a:t>
            </a:fld>
            <a:endParaRPr lang="en-US"/>
          </a:p>
        </p:txBody>
      </p:sp>
      <p:sp>
        <p:nvSpPr>
          <p:cNvPr id="5" name="Footer Placeholder 4"/>
          <p:cNvSpPr>
            <a:spLocks noGrp="1"/>
          </p:cNvSpPr>
          <p:nvPr>
            <p:ph type="ftr" sz="quarter" idx="11"/>
          </p:nvPr>
        </p:nvSpPr>
        <p:spPr/>
        <p:txBody>
          <a:bodyPr/>
          <a:lstStyle/>
          <a:p>
            <a:r>
              <a:rPr lang="en-US"/>
              <a:t>© Aalto University Executive Education 2012</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grpSp>
        <p:nvGrpSpPr>
          <p:cNvPr id="7" name="Group 6"/>
          <p:cNvGrpSpPr/>
          <p:nvPr userDrawn="1"/>
        </p:nvGrpSpPr>
        <p:grpSpPr>
          <a:xfrm>
            <a:off x="7092280" y="333375"/>
            <a:ext cx="1736725" cy="266700"/>
            <a:chOff x="4787900" y="333375"/>
            <a:chExt cx="1736725" cy="266700"/>
          </a:xfrm>
        </p:grpSpPr>
        <p:sp>
          <p:nvSpPr>
            <p:cNvPr id="8"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solidFill>
              <a:srgbClr val="877E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240772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Introduction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243888" cy="1364201"/>
          </a:xfrm>
          <a:solidFill>
            <a:schemeClr val="accent3">
              <a:alpha val="85098"/>
            </a:schemeClr>
          </a:solidFill>
        </p:spPr>
        <p:txBody>
          <a:bodyPr/>
          <a:lstStyle/>
          <a:p>
            <a:r>
              <a:rPr lang="fi-FI"/>
              <a:t>Click to edit Master title style</a:t>
            </a:r>
            <a:endParaRPr lang="en-US" dirty="0"/>
          </a:p>
        </p:txBody>
      </p:sp>
      <p:sp>
        <p:nvSpPr>
          <p:cNvPr id="3" name="Content Placeholder 2"/>
          <p:cNvSpPr>
            <a:spLocks noGrp="1"/>
          </p:cNvSpPr>
          <p:nvPr>
            <p:ph idx="1"/>
          </p:nvPr>
        </p:nvSpPr>
        <p:spPr>
          <a:xfrm>
            <a:off x="0" y="2492896"/>
            <a:ext cx="8028384" cy="3384029"/>
          </a:xfrm>
          <a:solidFill>
            <a:schemeClr val="accent3">
              <a:alpha val="85098"/>
            </a:schemeClr>
          </a:solidFill>
        </p:spPr>
        <p:txBody>
          <a:bodyPr lIns="540000" tIns="324000" rIns="540000" bIns="324000"/>
          <a:lstStyle>
            <a:lvl1pPr marL="0" indent="0">
              <a:buFontTx/>
              <a:buNone/>
              <a:defRPr b="1">
                <a:solidFill>
                  <a:schemeClr val="bg1"/>
                </a:solidFill>
              </a:defRPr>
            </a:lvl1pPr>
            <a:lvl2pPr marL="266700" indent="-266700">
              <a:buFont typeface="Arial" pitchFamily="34" charset="0"/>
              <a:buChar cha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effectLst>
                  <a:outerShdw blurRad="127000" algn="ctr" rotWithShape="0">
                    <a:prstClr val="black">
                      <a:alpha val="30000"/>
                    </a:prstClr>
                  </a:outerShdw>
                </a:effectLst>
              </a:defRPr>
            </a:lvl1pPr>
          </a:lstStyle>
          <a:p>
            <a:fld id="{EF8CAB18-B0E5-467A-A03C-7266F01F52B7}" type="datetime1">
              <a:rPr lang="fi-FI" smtClean="0"/>
              <a:t>28.9.2021</a:t>
            </a:fld>
            <a:endParaRPr lang="en-US"/>
          </a:p>
        </p:txBody>
      </p:sp>
      <p:sp>
        <p:nvSpPr>
          <p:cNvPr id="5" name="Footer Placeholder 4"/>
          <p:cNvSpPr>
            <a:spLocks noGrp="1"/>
          </p:cNvSpPr>
          <p:nvPr>
            <p:ph type="ftr" sz="quarter" idx="11"/>
          </p:nvPr>
        </p:nvSpPr>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6" name="Slide Number Placeholder 5"/>
          <p:cNvSpPr>
            <a:spLocks noGrp="1"/>
          </p:cNvSpPr>
          <p:nvPr>
            <p:ph type="sldNum" sz="quarter" idx="12"/>
          </p:nvPr>
        </p:nvSpPr>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8" name="Group 7"/>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9"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085055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Introduction ORANG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243888" cy="1364201"/>
          </a:xfrm>
          <a:solidFill>
            <a:schemeClr val="accent3">
              <a:alpha val="85098"/>
            </a:schemeClr>
          </a:solidFill>
        </p:spPr>
        <p:txBody>
          <a:bodyPr/>
          <a:lstStyle/>
          <a:p>
            <a:r>
              <a:rPr lang="fi-FI"/>
              <a:t>Click to edit Master title style</a:t>
            </a:r>
            <a:endParaRPr lang="en-US" dirty="0"/>
          </a:p>
        </p:txBody>
      </p:sp>
      <p:sp>
        <p:nvSpPr>
          <p:cNvPr id="3" name="Content Placeholder 2"/>
          <p:cNvSpPr>
            <a:spLocks noGrp="1"/>
          </p:cNvSpPr>
          <p:nvPr>
            <p:ph idx="1"/>
          </p:nvPr>
        </p:nvSpPr>
        <p:spPr>
          <a:xfrm>
            <a:off x="0" y="2492896"/>
            <a:ext cx="8028384" cy="3384029"/>
          </a:xfrm>
          <a:solidFill>
            <a:schemeClr val="accent3">
              <a:alpha val="85098"/>
            </a:schemeClr>
          </a:solidFill>
        </p:spPr>
        <p:txBody>
          <a:bodyPr lIns="540000" tIns="324000" rIns="540000" bIns="324000"/>
          <a:lstStyle>
            <a:lvl1pPr marL="0" indent="0">
              <a:buFontTx/>
              <a:buNone/>
              <a:defRPr b="1">
                <a:solidFill>
                  <a:schemeClr val="bg1"/>
                </a:solidFill>
              </a:defRPr>
            </a:lvl1pPr>
            <a:lvl2pPr marL="266700" indent="-266700">
              <a:buFont typeface="Arial" pitchFamily="34" charset="0"/>
              <a:buChar cha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effectLst>
                  <a:outerShdw blurRad="127000" algn="ctr" rotWithShape="0">
                    <a:prstClr val="black">
                      <a:alpha val="30000"/>
                    </a:prstClr>
                  </a:outerShdw>
                </a:effectLst>
              </a:defRPr>
            </a:lvl1pPr>
          </a:lstStyle>
          <a:p>
            <a:fld id="{77D8825C-9A5B-4041-83E7-935E7018761D}" type="datetime1">
              <a:rPr lang="fi-FI" smtClean="0"/>
              <a:t>28.9.2021</a:t>
            </a:fld>
            <a:endParaRPr lang="en-US"/>
          </a:p>
        </p:txBody>
      </p:sp>
      <p:sp>
        <p:nvSpPr>
          <p:cNvPr id="5" name="Footer Placeholder 4"/>
          <p:cNvSpPr>
            <a:spLocks noGrp="1"/>
          </p:cNvSpPr>
          <p:nvPr>
            <p:ph type="ftr" sz="quarter" idx="11"/>
          </p:nvPr>
        </p:nvSpPr>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6" name="Slide Number Placeholder 5"/>
          <p:cNvSpPr>
            <a:spLocks noGrp="1"/>
          </p:cNvSpPr>
          <p:nvPr>
            <p:ph type="sldNum" sz="quarter" idx="12"/>
          </p:nvPr>
        </p:nvSpPr>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8" name="Group 7"/>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9"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032612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ORANGE">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7F90E7B3-67D8-4DB2-9643-AEB582D9BD5C}" type="datetime1">
              <a:rPr lang="fi-FI" smtClean="0"/>
              <a:t>28.9.2021</a:t>
            </a:fld>
            <a:endParaRPr lang="en-US"/>
          </a:p>
        </p:txBody>
      </p:sp>
      <p:sp>
        <p:nvSpPr>
          <p:cNvPr id="5" name="Footer Placeholder 4"/>
          <p:cNvSpPr>
            <a:spLocks noGrp="1"/>
          </p:cNvSpPr>
          <p:nvPr>
            <p:ph type="ftr" sz="quarter" idx="11"/>
          </p:nvPr>
        </p:nvSpPr>
        <p:spPr/>
        <p:txBody>
          <a:bodyPr/>
          <a:lstStyle/>
          <a:p>
            <a:r>
              <a:rPr lang="en-US"/>
              <a:t>© Aalto University Executive Education 2012</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grpSp>
        <p:nvGrpSpPr>
          <p:cNvPr id="7" name="Group 6"/>
          <p:cNvGrpSpPr/>
          <p:nvPr userDrawn="1"/>
        </p:nvGrpSpPr>
        <p:grpSpPr>
          <a:xfrm>
            <a:off x="7092280" y="333375"/>
            <a:ext cx="1736725" cy="266700"/>
            <a:chOff x="4787900" y="333375"/>
            <a:chExt cx="1736725" cy="266700"/>
          </a:xfrm>
        </p:grpSpPr>
        <p:sp>
          <p:nvSpPr>
            <p:cNvPr id="8"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solidFill>
              <a:srgbClr val="877E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27830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Small Title and Content ORANGE">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604250" cy="560905"/>
          </a:xfrm>
          <a:solidFill>
            <a:schemeClr val="accent3"/>
          </a:solidFill>
        </p:spPr>
        <p:txBody>
          <a:bodyPr/>
          <a:lstStyle>
            <a:lvl1pPr>
              <a:defRPr sz="3000"/>
            </a:lvl1pPr>
          </a:lstStyle>
          <a:p>
            <a:r>
              <a:rPr lang="fi-FI"/>
              <a:t>Click to edit Master title style</a:t>
            </a:r>
            <a:endParaRPr lang="en-US"/>
          </a:p>
        </p:txBody>
      </p:sp>
      <p:sp>
        <p:nvSpPr>
          <p:cNvPr id="3" name="Content Placeholder 2"/>
          <p:cNvSpPr>
            <a:spLocks noGrp="1"/>
          </p:cNvSpPr>
          <p:nvPr>
            <p:ph idx="1"/>
          </p:nvPr>
        </p:nvSpPr>
        <p:spPr>
          <a:xfrm>
            <a:off x="539750" y="2060576"/>
            <a:ext cx="8064500" cy="3816350"/>
          </a:xfrm>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FB063EF0-5BF1-46B2-B593-0608B1AA44DA}" type="datetime1">
              <a:rPr lang="fi-FI" smtClean="0"/>
              <a:t>28.9.2021</a:t>
            </a:fld>
            <a:endParaRPr lang="en-US"/>
          </a:p>
        </p:txBody>
      </p:sp>
      <p:sp>
        <p:nvSpPr>
          <p:cNvPr id="5" name="Footer Placeholder 4"/>
          <p:cNvSpPr>
            <a:spLocks noGrp="1"/>
          </p:cNvSpPr>
          <p:nvPr>
            <p:ph type="ftr" sz="quarter" idx="11"/>
          </p:nvPr>
        </p:nvSpPr>
        <p:spPr/>
        <p:txBody>
          <a:bodyPr/>
          <a:lstStyle/>
          <a:p>
            <a:r>
              <a:rPr lang="en-US"/>
              <a:t>© Aalto University Executive Education 2012</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grpSp>
        <p:nvGrpSpPr>
          <p:cNvPr id="7" name="Group 6"/>
          <p:cNvGrpSpPr/>
          <p:nvPr userDrawn="1"/>
        </p:nvGrpSpPr>
        <p:grpSpPr>
          <a:xfrm>
            <a:off x="7092280" y="333375"/>
            <a:ext cx="1736725" cy="266700"/>
            <a:chOff x="4787900" y="333375"/>
            <a:chExt cx="1736725" cy="266700"/>
          </a:xfrm>
        </p:grpSpPr>
        <p:sp>
          <p:nvSpPr>
            <p:cNvPr id="8"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solidFill>
              <a:srgbClr val="877E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293428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Introduction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243888" cy="1364201"/>
          </a:xfrm>
          <a:solidFill>
            <a:schemeClr val="accent4">
              <a:alpha val="85098"/>
            </a:schemeClr>
          </a:solidFill>
        </p:spPr>
        <p:txBody>
          <a:bodyPr/>
          <a:lstStyle/>
          <a:p>
            <a:r>
              <a:rPr lang="fi-FI"/>
              <a:t>Click to edit Master title style</a:t>
            </a:r>
            <a:endParaRPr lang="en-US" dirty="0"/>
          </a:p>
        </p:txBody>
      </p:sp>
      <p:sp>
        <p:nvSpPr>
          <p:cNvPr id="3" name="Content Placeholder 2"/>
          <p:cNvSpPr>
            <a:spLocks noGrp="1"/>
          </p:cNvSpPr>
          <p:nvPr>
            <p:ph idx="1"/>
          </p:nvPr>
        </p:nvSpPr>
        <p:spPr>
          <a:xfrm>
            <a:off x="0" y="2492896"/>
            <a:ext cx="8028384" cy="3384029"/>
          </a:xfrm>
          <a:solidFill>
            <a:schemeClr val="accent4">
              <a:alpha val="85098"/>
            </a:schemeClr>
          </a:solidFill>
        </p:spPr>
        <p:txBody>
          <a:bodyPr lIns="540000" tIns="324000" rIns="540000" bIns="324000"/>
          <a:lstStyle>
            <a:lvl1pPr marL="0" indent="0">
              <a:buFontTx/>
              <a:buNone/>
              <a:defRPr b="1">
                <a:solidFill>
                  <a:schemeClr val="bg1"/>
                </a:solidFill>
              </a:defRPr>
            </a:lvl1pPr>
            <a:lvl2pPr marL="266700" indent="-266700">
              <a:buFont typeface="Arial" pitchFamily="34" charset="0"/>
              <a:buChar cha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effectLst>
                  <a:outerShdw blurRad="127000" algn="ctr" rotWithShape="0">
                    <a:prstClr val="black">
                      <a:alpha val="30000"/>
                    </a:prstClr>
                  </a:outerShdw>
                </a:effectLst>
              </a:defRPr>
            </a:lvl1pPr>
          </a:lstStyle>
          <a:p>
            <a:fld id="{E326B9D3-DA81-4528-8BDE-3B1DF3FB0E5A}" type="datetime1">
              <a:rPr lang="fi-FI" smtClean="0"/>
              <a:t>28.9.2021</a:t>
            </a:fld>
            <a:endParaRPr lang="en-US"/>
          </a:p>
        </p:txBody>
      </p:sp>
      <p:sp>
        <p:nvSpPr>
          <p:cNvPr id="5" name="Footer Placeholder 4"/>
          <p:cNvSpPr>
            <a:spLocks noGrp="1"/>
          </p:cNvSpPr>
          <p:nvPr>
            <p:ph type="ftr" sz="quarter" idx="11"/>
          </p:nvPr>
        </p:nvSpPr>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6" name="Slide Number Placeholder 5"/>
          <p:cNvSpPr>
            <a:spLocks noGrp="1"/>
          </p:cNvSpPr>
          <p:nvPr>
            <p:ph type="sldNum" sz="quarter" idx="12"/>
          </p:nvPr>
        </p:nvSpPr>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8" name="Group 7"/>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9"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62422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Introduction GREE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243888" cy="1364201"/>
          </a:xfrm>
          <a:solidFill>
            <a:schemeClr val="accent4">
              <a:alpha val="85098"/>
            </a:schemeClr>
          </a:solidFill>
        </p:spPr>
        <p:txBody>
          <a:bodyPr/>
          <a:lstStyle/>
          <a:p>
            <a:r>
              <a:rPr lang="fi-FI"/>
              <a:t>Click to edit Master title style</a:t>
            </a:r>
            <a:endParaRPr lang="en-US" dirty="0"/>
          </a:p>
        </p:txBody>
      </p:sp>
      <p:sp>
        <p:nvSpPr>
          <p:cNvPr id="3" name="Content Placeholder 2"/>
          <p:cNvSpPr>
            <a:spLocks noGrp="1"/>
          </p:cNvSpPr>
          <p:nvPr>
            <p:ph idx="1"/>
          </p:nvPr>
        </p:nvSpPr>
        <p:spPr>
          <a:xfrm>
            <a:off x="0" y="2492896"/>
            <a:ext cx="8028384" cy="3384029"/>
          </a:xfrm>
          <a:solidFill>
            <a:schemeClr val="accent4">
              <a:alpha val="85098"/>
            </a:schemeClr>
          </a:solidFill>
        </p:spPr>
        <p:txBody>
          <a:bodyPr lIns="540000" tIns="324000" rIns="540000" bIns="324000"/>
          <a:lstStyle>
            <a:lvl1pPr marL="0" indent="0">
              <a:buFontTx/>
              <a:buNone/>
              <a:defRPr b="1">
                <a:solidFill>
                  <a:schemeClr val="bg1"/>
                </a:solidFill>
              </a:defRPr>
            </a:lvl1pPr>
            <a:lvl2pPr marL="266700" indent="-266700">
              <a:buFont typeface="Arial" pitchFamily="34" charset="0"/>
              <a:buChar cha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effectLst>
                  <a:outerShdw blurRad="127000" algn="ctr" rotWithShape="0">
                    <a:prstClr val="black">
                      <a:alpha val="30000"/>
                    </a:prstClr>
                  </a:outerShdw>
                </a:effectLst>
              </a:defRPr>
            </a:lvl1pPr>
          </a:lstStyle>
          <a:p>
            <a:fld id="{61D81C45-9A2F-4EC0-A251-B73BA8BE5C62}" type="datetime1">
              <a:rPr lang="fi-FI" smtClean="0"/>
              <a:t>28.9.2021</a:t>
            </a:fld>
            <a:endParaRPr lang="en-US"/>
          </a:p>
        </p:txBody>
      </p:sp>
      <p:sp>
        <p:nvSpPr>
          <p:cNvPr id="5" name="Footer Placeholder 4"/>
          <p:cNvSpPr>
            <a:spLocks noGrp="1"/>
          </p:cNvSpPr>
          <p:nvPr>
            <p:ph type="ftr" sz="quarter" idx="11"/>
          </p:nvPr>
        </p:nvSpPr>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6" name="Slide Number Placeholder 5"/>
          <p:cNvSpPr>
            <a:spLocks noGrp="1"/>
          </p:cNvSpPr>
          <p:nvPr>
            <p:ph type="sldNum" sz="quarter" idx="12"/>
          </p:nvPr>
        </p:nvSpPr>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8" name="Group 7"/>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9"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62968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8E7C2183-3165-489E-89E3-67E93989DBB7}" type="datetime1">
              <a:rPr lang="fi-FI" smtClean="0"/>
              <a:t>28.9.2021</a:t>
            </a:fld>
            <a:endParaRPr lang="en-US"/>
          </a:p>
        </p:txBody>
      </p:sp>
      <p:sp>
        <p:nvSpPr>
          <p:cNvPr id="5" name="Footer Placeholder 4"/>
          <p:cNvSpPr>
            <a:spLocks noGrp="1"/>
          </p:cNvSpPr>
          <p:nvPr>
            <p:ph type="ftr" sz="quarter" idx="11"/>
          </p:nvPr>
        </p:nvSpPr>
        <p:spPr/>
        <p:txBody>
          <a:bodyPr/>
          <a:lstStyle/>
          <a:p>
            <a:r>
              <a:rPr lang="en-US"/>
              <a:t>© Aalto University Executive Education 2012</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grpSp>
        <p:nvGrpSpPr>
          <p:cNvPr id="7" name="Group 6"/>
          <p:cNvGrpSpPr/>
          <p:nvPr userDrawn="1"/>
        </p:nvGrpSpPr>
        <p:grpSpPr>
          <a:xfrm>
            <a:off x="7092280" y="333375"/>
            <a:ext cx="1736725" cy="266700"/>
            <a:chOff x="4787900" y="333375"/>
            <a:chExt cx="1736725" cy="266700"/>
          </a:xfrm>
        </p:grpSpPr>
        <p:sp>
          <p:nvSpPr>
            <p:cNvPr id="8"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solidFill>
              <a:srgbClr val="877E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27830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D8F44C7D-CF30-4030-ADE0-2623EB261391}" type="datetime1">
              <a:rPr lang="fi-FI" smtClean="0"/>
              <a:t>28.9.2021</a:t>
            </a:fld>
            <a:endParaRPr lang="en-US"/>
          </a:p>
        </p:txBody>
      </p:sp>
      <p:sp>
        <p:nvSpPr>
          <p:cNvPr id="5" name="Footer Placeholder 4"/>
          <p:cNvSpPr>
            <a:spLocks noGrp="1"/>
          </p:cNvSpPr>
          <p:nvPr>
            <p:ph type="ftr" sz="quarter" idx="11"/>
          </p:nvPr>
        </p:nvSpPr>
        <p:spPr/>
        <p:txBody>
          <a:bodyPr/>
          <a:lstStyle/>
          <a:p>
            <a:r>
              <a:rPr lang="en-US"/>
              <a:t>© Aalto University Executive Education 2012</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5188768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Small 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604250" cy="560905"/>
          </a:xfrm>
          <a:solidFill>
            <a:schemeClr val="accent4"/>
          </a:solidFill>
        </p:spPr>
        <p:txBody>
          <a:bodyPr/>
          <a:lstStyle>
            <a:lvl1pPr>
              <a:defRPr sz="3000"/>
            </a:lvl1pPr>
          </a:lstStyle>
          <a:p>
            <a:r>
              <a:rPr lang="fi-FI"/>
              <a:t>Click to edit Master title style</a:t>
            </a:r>
            <a:endParaRPr lang="en-US" dirty="0"/>
          </a:p>
        </p:txBody>
      </p:sp>
      <p:sp>
        <p:nvSpPr>
          <p:cNvPr id="3" name="Content Placeholder 2"/>
          <p:cNvSpPr>
            <a:spLocks noGrp="1"/>
          </p:cNvSpPr>
          <p:nvPr>
            <p:ph idx="1"/>
          </p:nvPr>
        </p:nvSpPr>
        <p:spPr>
          <a:xfrm>
            <a:off x="539750" y="2060576"/>
            <a:ext cx="8064500" cy="3816350"/>
          </a:xfrm>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4" name="Date Placeholder 3"/>
          <p:cNvSpPr>
            <a:spLocks noGrp="1"/>
          </p:cNvSpPr>
          <p:nvPr>
            <p:ph type="dt" sz="half" idx="10"/>
          </p:nvPr>
        </p:nvSpPr>
        <p:spPr/>
        <p:txBody>
          <a:bodyPr/>
          <a:lstStyle/>
          <a:p>
            <a:fld id="{12E87DF5-51ED-4FA0-AE20-E35BFCF3826B}" type="datetime1">
              <a:rPr lang="fi-FI" smtClean="0"/>
              <a:t>28.9.2021</a:t>
            </a:fld>
            <a:endParaRPr lang="en-US"/>
          </a:p>
        </p:txBody>
      </p:sp>
      <p:sp>
        <p:nvSpPr>
          <p:cNvPr id="5" name="Footer Placeholder 4"/>
          <p:cNvSpPr>
            <a:spLocks noGrp="1"/>
          </p:cNvSpPr>
          <p:nvPr>
            <p:ph type="ftr" sz="quarter" idx="11"/>
          </p:nvPr>
        </p:nvSpPr>
        <p:spPr/>
        <p:txBody>
          <a:bodyPr/>
          <a:lstStyle/>
          <a:p>
            <a:r>
              <a:rPr lang="en-US"/>
              <a:t>© Aalto University Executive Education 2012</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grpSp>
        <p:nvGrpSpPr>
          <p:cNvPr id="7" name="Group 6"/>
          <p:cNvGrpSpPr/>
          <p:nvPr userDrawn="1"/>
        </p:nvGrpSpPr>
        <p:grpSpPr>
          <a:xfrm>
            <a:off x="7092280" y="333375"/>
            <a:ext cx="1736725" cy="266700"/>
            <a:chOff x="4787900" y="333375"/>
            <a:chExt cx="1736725" cy="266700"/>
          </a:xfrm>
        </p:grpSpPr>
        <p:sp>
          <p:nvSpPr>
            <p:cNvPr id="8"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solidFill>
              <a:srgbClr val="877E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402262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with Backgroun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alpha val="85098"/>
            </a:schemeClr>
          </a:solidFill>
        </p:spPr>
        <p:txBody>
          <a:bodyPr/>
          <a:lstStyle/>
          <a:p>
            <a:r>
              <a:rPr lang="fi-FI"/>
              <a:t>Click to edit Master title style</a:t>
            </a:r>
            <a:endParaRPr lang="en-US" dirty="0"/>
          </a:p>
        </p:txBody>
      </p:sp>
      <p:sp>
        <p:nvSpPr>
          <p:cNvPr id="6" name="Date Placeholder 3"/>
          <p:cNvSpPr>
            <a:spLocks noGrp="1"/>
          </p:cNvSpPr>
          <p:nvPr>
            <p:ph type="dt" sz="half" idx="10"/>
          </p:nvPr>
        </p:nvSpPr>
        <p:spPr>
          <a:xfrm>
            <a:off x="251520" y="6381329"/>
            <a:ext cx="1583630" cy="216024"/>
          </a:xfrm>
        </p:spPr>
        <p:txBody>
          <a:bodyPr/>
          <a:lstStyle>
            <a:lvl1pPr>
              <a:defRPr>
                <a:solidFill>
                  <a:schemeClr val="bg1"/>
                </a:solidFill>
                <a:effectLst>
                  <a:outerShdw blurRad="127000" algn="ctr" rotWithShape="0">
                    <a:prstClr val="black">
                      <a:alpha val="30000"/>
                    </a:prstClr>
                  </a:outerShdw>
                </a:effectLst>
              </a:defRPr>
            </a:lvl1pPr>
          </a:lstStyle>
          <a:p>
            <a:fld id="{27B995A6-CFB3-4EB1-B0E3-6A9836F2A9E9}" type="datetime1">
              <a:rPr lang="fi-FI" smtClean="0"/>
              <a:t>28.9.2021</a:t>
            </a:fld>
            <a:endParaRPr lang="en-US"/>
          </a:p>
        </p:txBody>
      </p:sp>
      <p:sp>
        <p:nvSpPr>
          <p:cNvPr id="7" name="Footer Placeholder 4"/>
          <p:cNvSpPr>
            <a:spLocks noGrp="1"/>
          </p:cNvSpPr>
          <p:nvPr>
            <p:ph type="ftr" sz="quarter" idx="11"/>
          </p:nvPr>
        </p:nvSpPr>
        <p:spPr>
          <a:xfrm>
            <a:off x="1835150" y="6381328"/>
            <a:ext cx="5473700" cy="221109"/>
          </a:xfrm>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8" name="Slide Number Placeholder 5"/>
          <p:cNvSpPr>
            <a:spLocks noGrp="1"/>
          </p:cNvSpPr>
          <p:nvPr>
            <p:ph type="sldNum" sz="quarter" idx="12"/>
          </p:nvPr>
        </p:nvSpPr>
        <p:spPr>
          <a:xfrm>
            <a:off x="7308850" y="6021289"/>
            <a:ext cx="1511622" cy="576064"/>
          </a:xfrm>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9" name="Group 8"/>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10"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64084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sz="half" idx="1"/>
          </p:nvPr>
        </p:nvSpPr>
        <p:spPr>
          <a:xfrm>
            <a:off x="539750" y="2492376"/>
            <a:ext cx="3956050" cy="33845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4" name="Content Placeholder 3"/>
          <p:cNvSpPr>
            <a:spLocks noGrp="1"/>
          </p:cNvSpPr>
          <p:nvPr>
            <p:ph sz="half" idx="2"/>
          </p:nvPr>
        </p:nvSpPr>
        <p:spPr>
          <a:xfrm>
            <a:off x="4648200" y="2492376"/>
            <a:ext cx="3956050" cy="33845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p:cNvSpPr>
            <a:spLocks noGrp="1"/>
          </p:cNvSpPr>
          <p:nvPr>
            <p:ph type="dt" sz="half" idx="10"/>
          </p:nvPr>
        </p:nvSpPr>
        <p:spPr/>
        <p:txBody>
          <a:bodyPr/>
          <a:lstStyle/>
          <a:p>
            <a:fld id="{3C51CC55-9212-4ACE-915A-C41701081828}" type="datetime1">
              <a:rPr lang="fi-FI" smtClean="0"/>
              <a:t>28.9.2021</a:t>
            </a:fld>
            <a:endParaRPr lang="en-US"/>
          </a:p>
        </p:txBody>
      </p:sp>
      <p:sp>
        <p:nvSpPr>
          <p:cNvPr id="6" name="Footer Placeholder 5"/>
          <p:cNvSpPr>
            <a:spLocks noGrp="1"/>
          </p:cNvSpPr>
          <p:nvPr>
            <p:ph type="ftr" sz="quarter" idx="11"/>
          </p:nvPr>
        </p:nvSpPr>
        <p:spPr/>
        <p:txBody>
          <a:bodyPr/>
          <a:lstStyle/>
          <a:p>
            <a:r>
              <a:rPr lang="en-US"/>
              <a:t>© Aalto University Executive Education 2012</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24074915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p:txBody>
          <a:bodyPr/>
          <a:lstStyle/>
          <a:p>
            <a:fld id="{5C3A2D32-EED2-42EA-B8CF-184F0558DDF2}" type="datetime1">
              <a:rPr lang="fi-FI" smtClean="0"/>
              <a:t>28.9.2021</a:t>
            </a:fld>
            <a:endParaRPr lang="en-US"/>
          </a:p>
        </p:txBody>
      </p:sp>
      <p:sp>
        <p:nvSpPr>
          <p:cNvPr id="4" name="Footer Placeholder 3"/>
          <p:cNvSpPr>
            <a:spLocks noGrp="1"/>
          </p:cNvSpPr>
          <p:nvPr>
            <p:ph type="ftr" sz="quarter" idx="11"/>
          </p:nvPr>
        </p:nvSpPr>
        <p:spPr/>
        <p:txBody>
          <a:bodyPr/>
          <a:lstStyle/>
          <a:p>
            <a:r>
              <a:rPr lang="en-US"/>
              <a:t>© Aalto University Executive Education 2012</a:t>
            </a:r>
          </a:p>
        </p:txBody>
      </p:sp>
      <p:sp>
        <p:nvSpPr>
          <p:cNvPr id="5" name="Slide Number Placeholder 4"/>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12839284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mall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604250" cy="560905"/>
          </a:xfrm>
        </p:spPr>
        <p:txBody>
          <a:bodyPr/>
          <a:lstStyle>
            <a:lvl1pPr>
              <a:defRPr sz="3000"/>
            </a:lvl1pPr>
          </a:lstStyle>
          <a:p>
            <a:r>
              <a:rPr lang="fi-FI"/>
              <a:t>Click to edit Master title style</a:t>
            </a:r>
            <a:endParaRPr lang="en-US"/>
          </a:p>
        </p:txBody>
      </p:sp>
      <p:sp>
        <p:nvSpPr>
          <p:cNvPr id="3" name="Content Placeholder 2"/>
          <p:cNvSpPr>
            <a:spLocks noGrp="1"/>
          </p:cNvSpPr>
          <p:nvPr>
            <p:ph idx="1"/>
          </p:nvPr>
        </p:nvSpPr>
        <p:spPr>
          <a:xfrm>
            <a:off x="539750" y="2060576"/>
            <a:ext cx="8064500" cy="3816350"/>
          </a:xfrm>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4" name="Date Placeholder 3"/>
          <p:cNvSpPr>
            <a:spLocks noGrp="1"/>
          </p:cNvSpPr>
          <p:nvPr>
            <p:ph type="dt" sz="half" idx="10"/>
          </p:nvPr>
        </p:nvSpPr>
        <p:spPr/>
        <p:txBody>
          <a:bodyPr/>
          <a:lstStyle/>
          <a:p>
            <a:fld id="{CEB7B151-A4CC-4E5A-B56D-61FCA1981D17}" type="datetime1">
              <a:rPr lang="fi-FI" smtClean="0"/>
              <a:t>28.9.2021</a:t>
            </a:fld>
            <a:endParaRPr lang="en-US"/>
          </a:p>
        </p:txBody>
      </p:sp>
      <p:sp>
        <p:nvSpPr>
          <p:cNvPr id="5" name="Footer Placeholder 4"/>
          <p:cNvSpPr>
            <a:spLocks noGrp="1"/>
          </p:cNvSpPr>
          <p:nvPr>
            <p:ph type="ftr" sz="quarter" idx="11"/>
          </p:nvPr>
        </p:nvSpPr>
        <p:spPr/>
        <p:txBody>
          <a:bodyPr/>
          <a:lstStyle/>
          <a:p>
            <a:r>
              <a:rPr lang="en-US"/>
              <a:t>© Aalto University Executive Education 2012</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1163107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50" y="2060575"/>
            <a:ext cx="3957638" cy="431800"/>
          </a:xfrm>
        </p:spPr>
        <p:txBody>
          <a:bodyPr anchor="b"/>
          <a:lstStyle>
            <a:lvl1pPr marL="0" indent="0">
              <a:buNone/>
              <a:defRPr sz="18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539750" y="2492376"/>
            <a:ext cx="3957638" cy="338455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5" name="Text Placeholder 4"/>
          <p:cNvSpPr>
            <a:spLocks noGrp="1"/>
          </p:cNvSpPr>
          <p:nvPr>
            <p:ph type="body" sz="quarter" idx="3"/>
          </p:nvPr>
        </p:nvSpPr>
        <p:spPr>
          <a:xfrm>
            <a:off x="4645025" y="2060575"/>
            <a:ext cx="3959225" cy="431800"/>
          </a:xfrm>
        </p:spPr>
        <p:txBody>
          <a:bodyPr anchor="b"/>
          <a:lstStyle>
            <a:lvl1pPr marL="0" indent="0">
              <a:buNone/>
              <a:defRPr sz="18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5" y="2492376"/>
            <a:ext cx="3959225" cy="338455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7" name="Date Placeholder 6"/>
          <p:cNvSpPr>
            <a:spLocks noGrp="1"/>
          </p:cNvSpPr>
          <p:nvPr>
            <p:ph type="dt" sz="half" idx="10"/>
          </p:nvPr>
        </p:nvSpPr>
        <p:spPr/>
        <p:txBody>
          <a:bodyPr/>
          <a:lstStyle/>
          <a:p>
            <a:fld id="{A1B47E73-F0C6-4E25-901C-4BFF9FFBB345}" type="datetime1">
              <a:rPr lang="fi-FI" smtClean="0"/>
              <a:t>28.9.2021</a:t>
            </a:fld>
            <a:endParaRPr lang="en-US"/>
          </a:p>
        </p:txBody>
      </p:sp>
      <p:sp>
        <p:nvSpPr>
          <p:cNvPr id="8" name="Footer Placeholder 7"/>
          <p:cNvSpPr>
            <a:spLocks noGrp="1"/>
          </p:cNvSpPr>
          <p:nvPr>
            <p:ph type="ftr" sz="quarter" idx="11"/>
          </p:nvPr>
        </p:nvSpPr>
        <p:spPr/>
        <p:txBody>
          <a:bodyPr/>
          <a:lstStyle/>
          <a:p>
            <a:r>
              <a:rPr lang="en-US"/>
              <a:t>© Aalto University Executive Education 2012</a:t>
            </a:r>
          </a:p>
        </p:txBody>
      </p:sp>
      <p:sp>
        <p:nvSpPr>
          <p:cNvPr id="9" name="Slide Number Placeholder 8"/>
          <p:cNvSpPr>
            <a:spLocks noGrp="1"/>
          </p:cNvSpPr>
          <p:nvPr>
            <p:ph type="sldNum" sz="quarter" idx="12"/>
          </p:nvPr>
        </p:nvSpPr>
        <p:spPr/>
        <p:txBody>
          <a:bodyPr/>
          <a:lstStyle/>
          <a:p>
            <a:fld id="{FCCA222D-FCF7-48C1-A274-EBDDEF75DC66}" type="slidenum">
              <a:rPr lang="en-US" smtClean="0"/>
              <a:t>‹#›</a:t>
            </a:fld>
            <a:endParaRPr lang="en-US"/>
          </a:p>
        </p:txBody>
      </p:sp>
      <p:sp>
        <p:nvSpPr>
          <p:cNvPr id="10" name="Title 1"/>
          <p:cNvSpPr>
            <a:spLocks noGrp="1"/>
          </p:cNvSpPr>
          <p:nvPr>
            <p:ph type="title"/>
          </p:nvPr>
        </p:nvSpPr>
        <p:spPr>
          <a:xfrm>
            <a:off x="0" y="765175"/>
            <a:ext cx="8604250" cy="560905"/>
          </a:xfrm>
          <a:solidFill>
            <a:schemeClr val="accent3"/>
          </a:solidFill>
        </p:spPr>
        <p:txBody>
          <a:bodyPr/>
          <a:lstStyle>
            <a:lvl1pPr>
              <a:defRPr sz="3000"/>
            </a:lvl1pPr>
          </a:lstStyle>
          <a:p>
            <a:r>
              <a:rPr lang="fi-FI"/>
              <a:t>Click to edit Master title style</a:t>
            </a:r>
            <a:endParaRPr lang="en-US"/>
          </a:p>
        </p:txBody>
      </p:sp>
      <p:grpSp>
        <p:nvGrpSpPr>
          <p:cNvPr id="11" name="Group 10"/>
          <p:cNvGrpSpPr/>
          <p:nvPr userDrawn="1"/>
        </p:nvGrpSpPr>
        <p:grpSpPr>
          <a:xfrm>
            <a:off x="7092280" y="333375"/>
            <a:ext cx="1736725" cy="266700"/>
            <a:chOff x="4787900" y="333375"/>
            <a:chExt cx="1736725" cy="266700"/>
          </a:xfrm>
        </p:grpSpPr>
        <p:sp>
          <p:nvSpPr>
            <p:cNvPr id="12"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solidFill>
              <a:srgbClr val="877E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635551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CC72BA-9EF7-4A52-BAD6-77C800A5A862}" type="datetime1">
              <a:rPr lang="fi-FI" smtClean="0"/>
              <a:t>28.9.2021</a:t>
            </a:fld>
            <a:endParaRPr lang="en-US"/>
          </a:p>
        </p:txBody>
      </p:sp>
      <p:sp>
        <p:nvSpPr>
          <p:cNvPr id="4" name="Footer Placeholder 3"/>
          <p:cNvSpPr>
            <a:spLocks noGrp="1"/>
          </p:cNvSpPr>
          <p:nvPr>
            <p:ph type="ftr" sz="quarter" idx="11"/>
          </p:nvPr>
        </p:nvSpPr>
        <p:spPr/>
        <p:txBody>
          <a:bodyPr/>
          <a:lstStyle/>
          <a:p>
            <a:r>
              <a:rPr lang="en-US"/>
              <a:t>© Aalto University Executive Education 2012</a:t>
            </a:r>
          </a:p>
        </p:txBody>
      </p:sp>
      <p:sp>
        <p:nvSpPr>
          <p:cNvPr id="5" name="Slide Number Placeholder 4"/>
          <p:cNvSpPr>
            <a:spLocks noGrp="1"/>
          </p:cNvSpPr>
          <p:nvPr>
            <p:ph type="sldNum" sz="quarter" idx="12"/>
          </p:nvPr>
        </p:nvSpPr>
        <p:spPr/>
        <p:txBody>
          <a:bodyPr/>
          <a:lstStyle/>
          <a:p>
            <a:fld id="{FCCA222D-FCF7-48C1-A274-EBDDEF75DC66}" type="slidenum">
              <a:rPr lang="en-US" smtClean="0"/>
              <a:t>‹#›</a:t>
            </a:fld>
            <a:endParaRPr lang="en-US"/>
          </a:p>
        </p:txBody>
      </p:sp>
      <p:sp>
        <p:nvSpPr>
          <p:cNvPr id="6" name="Title 1"/>
          <p:cNvSpPr>
            <a:spLocks noGrp="1"/>
          </p:cNvSpPr>
          <p:nvPr>
            <p:ph type="title"/>
          </p:nvPr>
        </p:nvSpPr>
        <p:spPr>
          <a:xfrm>
            <a:off x="0" y="765175"/>
            <a:ext cx="8604250" cy="560905"/>
          </a:xfrm>
        </p:spPr>
        <p:txBody>
          <a:bodyPr/>
          <a:lstStyle>
            <a:lvl1pPr>
              <a:defRPr sz="3000"/>
            </a:lvl1pPr>
          </a:lstStyle>
          <a:p>
            <a:r>
              <a:rPr lang="fi-FI"/>
              <a:t>Click to edit Master title style</a:t>
            </a:r>
            <a:endParaRPr lang="en-US"/>
          </a:p>
        </p:txBody>
      </p:sp>
      <p:sp>
        <p:nvSpPr>
          <p:cNvPr id="9" name="Picture Placeholder 2"/>
          <p:cNvSpPr>
            <a:spLocks noGrp="1"/>
          </p:cNvSpPr>
          <p:nvPr>
            <p:ph type="pic" idx="13"/>
          </p:nvPr>
        </p:nvSpPr>
        <p:spPr>
          <a:xfrm>
            <a:off x="7092950" y="2060575"/>
            <a:ext cx="2051050" cy="3816435"/>
          </a:xfrm>
          <a:solidFill>
            <a:schemeClr val="bg2">
              <a:lumMod val="20000"/>
              <a:lumOff val="80000"/>
            </a:schemeClr>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Drag picture to placeholder or click icon to add</a:t>
            </a:r>
            <a:endParaRPr lang="en-US"/>
          </a:p>
        </p:txBody>
      </p:sp>
      <p:sp>
        <p:nvSpPr>
          <p:cNvPr id="13" name="Content Placeholder 12"/>
          <p:cNvSpPr>
            <a:spLocks noGrp="1"/>
          </p:cNvSpPr>
          <p:nvPr>
            <p:ph sz="quarter" idx="14"/>
          </p:nvPr>
        </p:nvSpPr>
        <p:spPr>
          <a:xfrm>
            <a:off x="539750" y="2060575"/>
            <a:ext cx="6408738" cy="3816350"/>
          </a:xfrm>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Tree>
    <p:extLst>
      <p:ext uri="{BB962C8B-B14F-4D97-AF65-F5344CB8AC3E}">
        <p14:creationId xmlns:p14="http://schemas.microsoft.com/office/powerpoint/2010/main" val="35935893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3FD2D-32F5-4138-85B4-630C33228205}" type="datetime1">
              <a:rPr lang="fi-FI" smtClean="0"/>
              <a:t>28.9.2021</a:t>
            </a:fld>
            <a:endParaRPr lang="en-US"/>
          </a:p>
        </p:txBody>
      </p:sp>
      <p:sp>
        <p:nvSpPr>
          <p:cNvPr id="3" name="Footer Placeholder 2"/>
          <p:cNvSpPr>
            <a:spLocks noGrp="1"/>
          </p:cNvSpPr>
          <p:nvPr>
            <p:ph type="ftr" sz="quarter" idx="11"/>
          </p:nvPr>
        </p:nvSpPr>
        <p:spPr/>
        <p:txBody>
          <a:bodyPr/>
          <a:lstStyle/>
          <a:p>
            <a:r>
              <a:rPr lang="en-US"/>
              <a:t>© Aalto University Executive Education 2012</a:t>
            </a:r>
          </a:p>
        </p:txBody>
      </p:sp>
      <p:sp>
        <p:nvSpPr>
          <p:cNvPr id="4" name="Slide Number Placeholder 3"/>
          <p:cNvSpPr>
            <a:spLocks noGrp="1"/>
          </p:cNvSpPr>
          <p:nvPr>
            <p:ph type="sldNum" sz="quarter" idx="12"/>
          </p:nvPr>
        </p:nvSpPr>
        <p:spPr/>
        <p:txBody>
          <a:bodyPr/>
          <a:lstStyle/>
          <a:p>
            <a:fld id="{FCCA222D-FCF7-48C1-A274-EBDDEF75DC66}" type="slidenum">
              <a:rPr lang="en-US" smtClean="0"/>
              <a:t>‹#›</a:t>
            </a:fld>
            <a:endParaRPr lang="en-US"/>
          </a:p>
        </p:txBody>
      </p:sp>
    </p:spTree>
    <p:extLst>
      <p:ext uri="{BB962C8B-B14F-4D97-AF65-F5344CB8AC3E}">
        <p14:creationId xmlns:p14="http://schemas.microsoft.com/office/powerpoint/2010/main" val="38003153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Click to edit Master title style</a:t>
            </a:r>
            <a:endParaRPr lang="fi-FI" noProof="0" dirty="0"/>
          </a:p>
        </p:txBody>
      </p:sp>
      <p:sp>
        <p:nvSpPr>
          <p:cNvPr id="3" name="Content Placeholder 2"/>
          <p:cNvSpPr>
            <a:spLocks noGrp="1"/>
          </p:cNvSpPr>
          <p:nvPr>
            <p:ph idx="1"/>
          </p:nvPr>
        </p:nvSpPr>
        <p:spPr/>
        <p:txBody>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Date Placeholder 3"/>
          <p:cNvSpPr>
            <a:spLocks noGrp="1"/>
          </p:cNvSpPr>
          <p:nvPr>
            <p:ph type="dt" sz="half" idx="10"/>
          </p:nvPr>
        </p:nvSpPr>
        <p:spPr/>
        <p:txBody>
          <a:bodyPr/>
          <a:lstStyle/>
          <a:p>
            <a:fld id="{FC6B578E-C123-4139-88A7-6F0629B28A47}" type="datetime1">
              <a:rPr lang="fi-FI" noProof="0" smtClean="0"/>
              <a:t>28.9.2021</a:t>
            </a:fld>
            <a:endParaRPr lang="fi-FI" noProof="0"/>
          </a:p>
        </p:txBody>
      </p:sp>
      <p:sp>
        <p:nvSpPr>
          <p:cNvPr id="5" name="Footer Placeholder 4"/>
          <p:cNvSpPr>
            <a:spLocks noGrp="1"/>
          </p:cNvSpPr>
          <p:nvPr>
            <p:ph type="ftr" sz="quarter" idx="11"/>
          </p:nvPr>
        </p:nvSpPr>
        <p:spPr/>
        <p:txBody>
          <a:bodyPr/>
          <a:lstStyle/>
          <a:p>
            <a:r>
              <a:rPr lang="en-US" noProof="0"/>
              <a:t>© Aalto University Executive Education 2012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fi-FI" noProof="0"/>
              <a:t>Click to edit Master text styles</a:t>
            </a:r>
          </a:p>
        </p:txBody>
      </p:sp>
      <p:sp>
        <p:nvSpPr>
          <p:cNvPr id="12" name="Text Placeholder 9"/>
          <p:cNvSpPr>
            <a:spLocks noGrp="1"/>
          </p:cNvSpPr>
          <p:nvPr>
            <p:ph type="body" sz="quarter" idx="14"/>
          </p:nvPr>
        </p:nvSpPr>
        <p:spPr>
          <a:xfrm>
            <a:off x="6858000" y="6145200"/>
            <a:ext cx="1702800" cy="381600"/>
          </a:xfrm>
        </p:spPr>
        <p:txBody>
          <a:bodyPr lIns="0" tIns="0" rIns="0" bIns="0">
            <a:noAutofit/>
          </a:bodyPr>
          <a:lstStyle>
            <a:lvl1pPr marL="0" indent="0">
              <a:lnSpc>
                <a:spcPts val="950"/>
              </a:lnSpc>
              <a:spcBef>
                <a:spcPts val="0"/>
              </a:spcBef>
              <a:buNone/>
              <a:defRPr sz="950" b="1">
                <a:solidFill>
                  <a:schemeClr val="accent5"/>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fi-FI" noProof="0"/>
              <a:t>Click to edit Master text styles</a:t>
            </a:r>
          </a:p>
        </p:txBody>
      </p:sp>
    </p:spTree>
    <p:extLst>
      <p:ext uri="{BB962C8B-B14F-4D97-AF65-F5344CB8AC3E}">
        <p14:creationId xmlns:p14="http://schemas.microsoft.com/office/powerpoint/2010/main" val="1219671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A47DB1B4-07B7-4BF7-A9E8-B1F0A303860E}" type="datetime1">
              <a:rPr lang="fi-FI" smtClean="0"/>
              <a:t>28.9.2021</a:t>
            </a:fld>
            <a:endParaRPr lang="fi-FI"/>
          </a:p>
        </p:txBody>
      </p:sp>
      <p:sp>
        <p:nvSpPr>
          <p:cNvPr id="5" name="Rectangle 6"/>
          <p:cNvSpPr>
            <a:spLocks noGrp="1" noChangeArrowheads="1"/>
          </p:cNvSpPr>
          <p:nvPr>
            <p:ph type="sldNum" sz="quarter" idx="11"/>
          </p:nvPr>
        </p:nvSpPr>
        <p:spPr>
          <a:ln/>
        </p:spPr>
        <p:txBody>
          <a:bodyPr/>
          <a:lstStyle>
            <a:lvl1pPr>
              <a:defRPr/>
            </a:lvl1pPr>
          </a:lstStyle>
          <a:p>
            <a:fld id="{224C8ADF-7565-44EC-8E11-D72FCF35E09C}" type="slidenum">
              <a:rPr lang="fi-FI"/>
              <a:pPr/>
              <a:t>‹#›</a:t>
            </a:fld>
            <a:endParaRPr lang="fi-FI"/>
          </a:p>
        </p:txBody>
      </p:sp>
    </p:spTree>
    <p:extLst>
      <p:ext uri="{BB962C8B-B14F-4D97-AF65-F5344CB8AC3E}">
        <p14:creationId xmlns:p14="http://schemas.microsoft.com/office/powerpoint/2010/main" val="41910811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5176"/>
            <a:ext cx="8244408" cy="1367680"/>
          </a:xfrm>
          <a:solidFill>
            <a:srgbClr val="B1059D">
              <a:alpha val="85098"/>
            </a:srgbClr>
          </a:solidFill>
        </p:spPr>
        <p:txBody>
          <a:bodyPr lIns="540000" rIns="540000" anchor="t"/>
          <a:lstStyle>
            <a:lvl1pPr algn="l">
              <a:defRPr sz="4400" b="1" cap="none"/>
            </a:lvl1pPr>
          </a:lstStyle>
          <a:p>
            <a:r>
              <a:rPr lang="en-US" dirty="0"/>
              <a:t>Click to edit master title style</a:t>
            </a:r>
          </a:p>
        </p:txBody>
      </p:sp>
      <p:sp>
        <p:nvSpPr>
          <p:cNvPr id="3" name="Text Placeholder 2"/>
          <p:cNvSpPr>
            <a:spLocks noGrp="1"/>
          </p:cNvSpPr>
          <p:nvPr>
            <p:ph type="body" idx="1"/>
          </p:nvPr>
        </p:nvSpPr>
        <p:spPr>
          <a:xfrm>
            <a:off x="4572001" y="3429000"/>
            <a:ext cx="4571999" cy="1152587"/>
          </a:xfrm>
          <a:solidFill>
            <a:srgbClr val="69BE28">
              <a:alpha val="85098"/>
            </a:srgbClr>
          </a:solidFill>
        </p:spPr>
        <p:txBody>
          <a:bodyPr lIns="324000" tIns="144000" rIns="324000" bIns="144000" anchor="t" anchorCtr="0">
            <a:spAutoFit/>
          </a:bodyPr>
          <a:lstStyle>
            <a:lvl1pPr marL="0" indent="0" algn="r">
              <a:buNone/>
              <a:defRPr sz="28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11" name="Date Placeholder 3"/>
          <p:cNvSpPr>
            <a:spLocks noGrp="1"/>
          </p:cNvSpPr>
          <p:nvPr>
            <p:ph type="dt" sz="half" idx="10"/>
          </p:nvPr>
        </p:nvSpPr>
        <p:spPr>
          <a:xfrm>
            <a:off x="251520" y="6381329"/>
            <a:ext cx="1583630" cy="216024"/>
          </a:xfrm>
        </p:spPr>
        <p:txBody>
          <a:bodyPr/>
          <a:lstStyle>
            <a:lvl1pPr>
              <a:defRPr>
                <a:solidFill>
                  <a:schemeClr val="bg1"/>
                </a:solidFill>
                <a:effectLst>
                  <a:outerShdw blurRad="127000" algn="ctr" rotWithShape="0">
                    <a:prstClr val="black">
                      <a:alpha val="30000"/>
                    </a:prstClr>
                  </a:outerShdw>
                </a:effectLst>
              </a:defRPr>
            </a:lvl1pPr>
          </a:lstStyle>
          <a:p>
            <a:fld id="{FE550FB4-C924-4A16-9046-FB84D17B894F}" type="datetime1">
              <a:rPr lang="fi-FI" smtClean="0"/>
              <a:t>28.9.2021</a:t>
            </a:fld>
            <a:endParaRPr lang="en-US"/>
          </a:p>
        </p:txBody>
      </p:sp>
      <p:sp>
        <p:nvSpPr>
          <p:cNvPr id="12" name="Footer Placeholder 4"/>
          <p:cNvSpPr>
            <a:spLocks noGrp="1"/>
          </p:cNvSpPr>
          <p:nvPr>
            <p:ph type="ftr" sz="quarter" idx="11"/>
          </p:nvPr>
        </p:nvSpPr>
        <p:spPr>
          <a:xfrm>
            <a:off x="1835150" y="6381328"/>
            <a:ext cx="5473700" cy="221109"/>
          </a:xfrm>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13" name="Slide Number Placeholder 5"/>
          <p:cNvSpPr>
            <a:spLocks noGrp="1"/>
          </p:cNvSpPr>
          <p:nvPr>
            <p:ph type="sldNum" sz="quarter" idx="12"/>
          </p:nvPr>
        </p:nvSpPr>
        <p:spPr>
          <a:xfrm>
            <a:off x="7308850" y="6021289"/>
            <a:ext cx="1511622" cy="576064"/>
          </a:xfrm>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14" name="Group 13"/>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15"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901639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5176"/>
            <a:ext cx="8244408" cy="1367680"/>
          </a:xfrm>
          <a:solidFill>
            <a:srgbClr val="00B0CA">
              <a:alpha val="85098"/>
            </a:srgbClr>
          </a:solidFill>
        </p:spPr>
        <p:txBody>
          <a:bodyPr lIns="540000" rIns="540000" anchor="t"/>
          <a:lstStyle>
            <a:lvl1pPr algn="l">
              <a:defRPr sz="4400" b="1" cap="none"/>
            </a:lvl1pPr>
          </a:lstStyle>
          <a:p>
            <a:r>
              <a:rPr lang="en-US" dirty="0"/>
              <a:t>Click to edit master title style</a:t>
            </a:r>
          </a:p>
        </p:txBody>
      </p:sp>
      <p:sp>
        <p:nvSpPr>
          <p:cNvPr id="7" name="Date Placeholder 3"/>
          <p:cNvSpPr>
            <a:spLocks noGrp="1"/>
          </p:cNvSpPr>
          <p:nvPr>
            <p:ph type="dt" sz="half" idx="10"/>
          </p:nvPr>
        </p:nvSpPr>
        <p:spPr>
          <a:xfrm>
            <a:off x="251520" y="6381329"/>
            <a:ext cx="1583630" cy="216024"/>
          </a:xfrm>
        </p:spPr>
        <p:txBody>
          <a:bodyPr/>
          <a:lstStyle>
            <a:lvl1pPr>
              <a:defRPr>
                <a:solidFill>
                  <a:schemeClr val="bg1"/>
                </a:solidFill>
                <a:effectLst>
                  <a:outerShdw blurRad="127000" algn="ctr" rotWithShape="0">
                    <a:prstClr val="black">
                      <a:alpha val="30000"/>
                    </a:prstClr>
                  </a:outerShdw>
                </a:effectLst>
              </a:defRPr>
            </a:lvl1pPr>
          </a:lstStyle>
          <a:p>
            <a:fld id="{EDAD9C3C-0E2D-4F32-AC19-9C3E1B7F1C21}" type="datetime1">
              <a:rPr lang="fi-FI" smtClean="0"/>
              <a:t>28.9.2021</a:t>
            </a:fld>
            <a:endParaRPr lang="en-US"/>
          </a:p>
        </p:txBody>
      </p:sp>
      <p:sp>
        <p:nvSpPr>
          <p:cNvPr id="8" name="Footer Placeholder 4"/>
          <p:cNvSpPr>
            <a:spLocks noGrp="1"/>
          </p:cNvSpPr>
          <p:nvPr>
            <p:ph type="ftr" sz="quarter" idx="11"/>
          </p:nvPr>
        </p:nvSpPr>
        <p:spPr>
          <a:xfrm>
            <a:off x="1835150" y="6381328"/>
            <a:ext cx="5473700" cy="221109"/>
          </a:xfrm>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9" name="Slide Number Placeholder 5"/>
          <p:cNvSpPr>
            <a:spLocks noGrp="1"/>
          </p:cNvSpPr>
          <p:nvPr>
            <p:ph type="sldNum" sz="quarter" idx="12"/>
          </p:nvPr>
        </p:nvSpPr>
        <p:spPr>
          <a:xfrm>
            <a:off x="7308850" y="6021289"/>
            <a:ext cx="1511622" cy="576064"/>
          </a:xfrm>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10" name="Group 9"/>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11"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 Placeholder 2"/>
          <p:cNvSpPr>
            <a:spLocks noGrp="1"/>
          </p:cNvSpPr>
          <p:nvPr>
            <p:ph type="body" idx="1"/>
          </p:nvPr>
        </p:nvSpPr>
        <p:spPr>
          <a:xfrm>
            <a:off x="4572001" y="3429000"/>
            <a:ext cx="4571999" cy="1152587"/>
          </a:xfrm>
          <a:solidFill>
            <a:srgbClr val="FF7900">
              <a:alpha val="85098"/>
            </a:srgbClr>
          </a:solidFill>
        </p:spPr>
        <p:txBody>
          <a:bodyPr lIns="324000" tIns="144000" rIns="324000" bIns="144000" anchor="t" anchorCtr="0">
            <a:spAutoFit/>
          </a:bodyPr>
          <a:lstStyle>
            <a:lvl1pPr marL="0" indent="0" algn="r">
              <a:buNone/>
              <a:defRPr sz="28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Tree>
    <p:extLst>
      <p:ext uri="{BB962C8B-B14F-4D97-AF65-F5344CB8AC3E}">
        <p14:creationId xmlns:p14="http://schemas.microsoft.com/office/powerpoint/2010/main" val="30819919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5176"/>
            <a:ext cx="8244408" cy="1367680"/>
          </a:xfrm>
          <a:solidFill>
            <a:schemeClr val="accent3">
              <a:alpha val="85098"/>
            </a:schemeClr>
          </a:solidFill>
        </p:spPr>
        <p:txBody>
          <a:bodyPr lIns="540000" rIns="540000" anchor="t"/>
          <a:lstStyle>
            <a:lvl1pPr algn="l">
              <a:defRPr sz="4400" b="1" cap="none"/>
            </a:lvl1pPr>
          </a:lstStyle>
          <a:p>
            <a:r>
              <a:rPr lang="en-US" dirty="0"/>
              <a:t>Click to edit master title style</a:t>
            </a:r>
          </a:p>
        </p:txBody>
      </p:sp>
      <p:sp>
        <p:nvSpPr>
          <p:cNvPr id="7" name="Date Placeholder 3"/>
          <p:cNvSpPr>
            <a:spLocks noGrp="1"/>
          </p:cNvSpPr>
          <p:nvPr>
            <p:ph type="dt" sz="half" idx="10"/>
          </p:nvPr>
        </p:nvSpPr>
        <p:spPr>
          <a:xfrm>
            <a:off x="251520" y="6381329"/>
            <a:ext cx="1583630" cy="216024"/>
          </a:xfrm>
        </p:spPr>
        <p:txBody>
          <a:bodyPr/>
          <a:lstStyle>
            <a:lvl1pPr>
              <a:defRPr>
                <a:solidFill>
                  <a:schemeClr val="bg1"/>
                </a:solidFill>
                <a:effectLst>
                  <a:outerShdw blurRad="127000" algn="ctr" rotWithShape="0">
                    <a:prstClr val="black">
                      <a:alpha val="30000"/>
                    </a:prstClr>
                  </a:outerShdw>
                </a:effectLst>
              </a:defRPr>
            </a:lvl1pPr>
          </a:lstStyle>
          <a:p>
            <a:fld id="{E22D915F-F100-44B0-BF06-50230E31AA47}" type="datetime1">
              <a:rPr lang="fi-FI" smtClean="0"/>
              <a:t>28.9.2021</a:t>
            </a:fld>
            <a:endParaRPr lang="en-US"/>
          </a:p>
        </p:txBody>
      </p:sp>
      <p:sp>
        <p:nvSpPr>
          <p:cNvPr id="8" name="Footer Placeholder 4"/>
          <p:cNvSpPr>
            <a:spLocks noGrp="1"/>
          </p:cNvSpPr>
          <p:nvPr>
            <p:ph type="ftr" sz="quarter" idx="11"/>
          </p:nvPr>
        </p:nvSpPr>
        <p:spPr>
          <a:xfrm>
            <a:off x="1835150" y="6381328"/>
            <a:ext cx="5473700" cy="221109"/>
          </a:xfrm>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9" name="Slide Number Placeholder 5"/>
          <p:cNvSpPr>
            <a:spLocks noGrp="1"/>
          </p:cNvSpPr>
          <p:nvPr>
            <p:ph type="sldNum" sz="quarter" idx="12"/>
          </p:nvPr>
        </p:nvSpPr>
        <p:spPr>
          <a:xfrm>
            <a:off x="7308850" y="6021289"/>
            <a:ext cx="1511622" cy="576064"/>
          </a:xfrm>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10" name="Group 9"/>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11"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 Placeholder 2"/>
          <p:cNvSpPr>
            <a:spLocks noGrp="1"/>
          </p:cNvSpPr>
          <p:nvPr>
            <p:ph type="body" idx="1"/>
          </p:nvPr>
        </p:nvSpPr>
        <p:spPr>
          <a:xfrm>
            <a:off x="4572001" y="3429000"/>
            <a:ext cx="4571999" cy="1152587"/>
          </a:xfrm>
          <a:solidFill>
            <a:schemeClr val="accent2">
              <a:alpha val="85098"/>
            </a:schemeClr>
          </a:solidFill>
        </p:spPr>
        <p:txBody>
          <a:bodyPr lIns="324000" tIns="144000" rIns="324000" bIns="144000" anchor="t" anchorCtr="0">
            <a:spAutoFit/>
          </a:bodyPr>
          <a:lstStyle>
            <a:lvl1pPr marL="0" indent="0" algn="r">
              <a:buNone/>
              <a:defRPr sz="28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Tree>
    <p:extLst>
      <p:ext uri="{BB962C8B-B14F-4D97-AF65-F5344CB8AC3E}">
        <p14:creationId xmlns:p14="http://schemas.microsoft.com/office/powerpoint/2010/main" val="30326861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765176"/>
            <a:ext cx="8244408" cy="1367680"/>
          </a:xfrm>
          <a:solidFill>
            <a:schemeClr val="accent4">
              <a:alpha val="85098"/>
            </a:schemeClr>
          </a:solidFill>
        </p:spPr>
        <p:txBody>
          <a:bodyPr lIns="540000" rIns="540000" anchor="t"/>
          <a:lstStyle>
            <a:lvl1pPr algn="l">
              <a:defRPr sz="4400" b="1" cap="none"/>
            </a:lvl1pPr>
          </a:lstStyle>
          <a:p>
            <a:r>
              <a:rPr lang="en-US" dirty="0"/>
              <a:t>Click to edit master title style</a:t>
            </a:r>
          </a:p>
        </p:txBody>
      </p:sp>
      <p:sp>
        <p:nvSpPr>
          <p:cNvPr id="7" name="Date Placeholder 3"/>
          <p:cNvSpPr>
            <a:spLocks noGrp="1"/>
          </p:cNvSpPr>
          <p:nvPr>
            <p:ph type="dt" sz="half" idx="10"/>
          </p:nvPr>
        </p:nvSpPr>
        <p:spPr>
          <a:xfrm>
            <a:off x="251520" y="6381329"/>
            <a:ext cx="1583630" cy="216024"/>
          </a:xfrm>
        </p:spPr>
        <p:txBody>
          <a:bodyPr/>
          <a:lstStyle>
            <a:lvl1pPr>
              <a:defRPr>
                <a:solidFill>
                  <a:schemeClr val="bg1"/>
                </a:solidFill>
                <a:effectLst>
                  <a:outerShdw blurRad="127000" algn="ctr" rotWithShape="0">
                    <a:prstClr val="black">
                      <a:alpha val="30000"/>
                    </a:prstClr>
                  </a:outerShdw>
                </a:effectLst>
              </a:defRPr>
            </a:lvl1pPr>
          </a:lstStyle>
          <a:p>
            <a:fld id="{5C1B07FD-2F4D-4936-897D-54AF7BBC6C58}" type="datetime1">
              <a:rPr lang="fi-FI" smtClean="0"/>
              <a:t>28.9.2021</a:t>
            </a:fld>
            <a:endParaRPr lang="en-US"/>
          </a:p>
        </p:txBody>
      </p:sp>
      <p:sp>
        <p:nvSpPr>
          <p:cNvPr id="8" name="Footer Placeholder 4"/>
          <p:cNvSpPr>
            <a:spLocks noGrp="1"/>
          </p:cNvSpPr>
          <p:nvPr>
            <p:ph type="ftr" sz="quarter" idx="11"/>
          </p:nvPr>
        </p:nvSpPr>
        <p:spPr>
          <a:xfrm>
            <a:off x="1835150" y="6381328"/>
            <a:ext cx="5473700" cy="221109"/>
          </a:xfrm>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9" name="Slide Number Placeholder 5"/>
          <p:cNvSpPr>
            <a:spLocks noGrp="1"/>
          </p:cNvSpPr>
          <p:nvPr>
            <p:ph type="sldNum" sz="quarter" idx="12"/>
          </p:nvPr>
        </p:nvSpPr>
        <p:spPr>
          <a:xfrm>
            <a:off x="7308850" y="6021289"/>
            <a:ext cx="1511622" cy="576064"/>
          </a:xfrm>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10" name="Group 9"/>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11"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Text Placeholder 2"/>
          <p:cNvSpPr>
            <a:spLocks noGrp="1"/>
          </p:cNvSpPr>
          <p:nvPr>
            <p:ph type="body" idx="1"/>
          </p:nvPr>
        </p:nvSpPr>
        <p:spPr>
          <a:xfrm>
            <a:off x="4572001" y="3429000"/>
            <a:ext cx="4571999" cy="1152587"/>
          </a:xfrm>
          <a:solidFill>
            <a:schemeClr val="accent6">
              <a:alpha val="85098"/>
            </a:schemeClr>
          </a:solidFill>
        </p:spPr>
        <p:txBody>
          <a:bodyPr lIns="324000" tIns="144000" rIns="324000" bIns="144000" anchor="t" anchorCtr="0">
            <a:spAutoFit/>
          </a:bodyPr>
          <a:lstStyle>
            <a:lvl1pPr marL="0" indent="0" algn="r">
              <a:buNone/>
              <a:defRPr sz="2800" b="1"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Tree>
    <p:extLst>
      <p:ext uri="{BB962C8B-B14F-4D97-AF65-F5344CB8AC3E}">
        <p14:creationId xmlns:p14="http://schemas.microsoft.com/office/powerpoint/2010/main" val="13858472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243888" cy="1364201"/>
          </a:xfrm>
          <a:solidFill>
            <a:srgbClr val="B1059D">
              <a:alpha val="85098"/>
            </a:srgbClr>
          </a:solidFill>
        </p:spPr>
        <p:txBody>
          <a:bodyPr/>
          <a:lstStyle/>
          <a:p>
            <a:r>
              <a:rPr lang="fi-FI"/>
              <a:t>Click to edit Master title style</a:t>
            </a:r>
            <a:endParaRPr lang="en-US"/>
          </a:p>
        </p:txBody>
      </p:sp>
      <p:sp>
        <p:nvSpPr>
          <p:cNvPr id="3" name="Content Placeholder 2"/>
          <p:cNvSpPr>
            <a:spLocks noGrp="1"/>
          </p:cNvSpPr>
          <p:nvPr>
            <p:ph idx="1"/>
          </p:nvPr>
        </p:nvSpPr>
        <p:spPr>
          <a:xfrm>
            <a:off x="0" y="2492896"/>
            <a:ext cx="8028384" cy="3384029"/>
          </a:xfrm>
          <a:solidFill>
            <a:srgbClr val="B1059D">
              <a:alpha val="85098"/>
            </a:srgbClr>
          </a:solidFill>
        </p:spPr>
        <p:txBody>
          <a:bodyPr lIns="540000" tIns="324000" rIns="540000" bIns="324000"/>
          <a:lstStyle>
            <a:lvl1pPr marL="0" indent="0">
              <a:buFontTx/>
              <a:buNone/>
              <a:defRPr b="1">
                <a:solidFill>
                  <a:schemeClr val="bg1"/>
                </a:solidFill>
              </a:defRPr>
            </a:lvl1pPr>
            <a:lvl2pPr marL="266700" indent="-266700">
              <a:buFont typeface="Arial" pitchFamily="34" charset="0"/>
              <a:buChar cha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effectLst>
                  <a:outerShdw blurRad="127000" algn="ctr" rotWithShape="0">
                    <a:prstClr val="black">
                      <a:alpha val="30000"/>
                    </a:prstClr>
                  </a:outerShdw>
                </a:effectLst>
              </a:defRPr>
            </a:lvl1pPr>
          </a:lstStyle>
          <a:p>
            <a:fld id="{23255EA1-3234-4BCE-AB22-50ACC47C7CAA}" type="datetime1">
              <a:rPr lang="fi-FI" smtClean="0"/>
              <a:t>28.9.2021</a:t>
            </a:fld>
            <a:endParaRPr lang="en-US"/>
          </a:p>
        </p:txBody>
      </p:sp>
      <p:sp>
        <p:nvSpPr>
          <p:cNvPr id="5" name="Footer Placeholder 4"/>
          <p:cNvSpPr>
            <a:spLocks noGrp="1"/>
          </p:cNvSpPr>
          <p:nvPr>
            <p:ph type="ftr" sz="quarter" idx="11"/>
          </p:nvPr>
        </p:nvSpPr>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6" name="Slide Number Placeholder 5"/>
          <p:cNvSpPr>
            <a:spLocks noGrp="1"/>
          </p:cNvSpPr>
          <p:nvPr>
            <p:ph type="sldNum" sz="quarter" idx="12"/>
          </p:nvPr>
        </p:nvSpPr>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8" name="Group 7"/>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9"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86701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Introduc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243888" cy="1364201"/>
          </a:xfrm>
          <a:solidFill>
            <a:srgbClr val="B1059D">
              <a:alpha val="85098"/>
            </a:srgbClr>
          </a:solidFill>
        </p:spPr>
        <p:txBody>
          <a:bodyPr/>
          <a:lstStyle/>
          <a:p>
            <a:r>
              <a:rPr lang="fi-FI"/>
              <a:t>Click to edit Master title style</a:t>
            </a:r>
            <a:endParaRPr lang="en-US"/>
          </a:p>
        </p:txBody>
      </p:sp>
      <p:sp>
        <p:nvSpPr>
          <p:cNvPr id="3" name="Content Placeholder 2"/>
          <p:cNvSpPr>
            <a:spLocks noGrp="1"/>
          </p:cNvSpPr>
          <p:nvPr>
            <p:ph idx="1"/>
          </p:nvPr>
        </p:nvSpPr>
        <p:spPr>
          <a:xfrm>
            <a:off x="0" y="2492896"/>
            <a:ext cx="8028384" cy="3384029"/>
          </a:xfrm>
          <a:solidFill>
            <a:srgbClr val="B1059D">
              <a:alpha val="85098"/>
            </a:srgbClr>
          </a:solidFill>
        </p:spPr>
        <p:txBody>
          <a:bodyPr lIns="540000" tIns="324000" rIns="540000" bIns="324000"/>
          <a:lstStyle>
            <a:lvl1pPr marL="0" indent="0">
              <a:buFontTx/>
              <a:buNone/>
              <a:defRPr b="1">
                <a:solidFill>
                  <a:schemeClr val="bg1"/>
                </a:solidFill>
              </a:defRPr>
            </a:lvl1pPr>
            <a:lvl2pPr marL="266700" indent="-266700">
              <a:buFont typeface="Arial" pitchFamily="34" charset="0"/>
              <a:buChar cha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effectLst>
                  <a:outerShdw blurRad="127000" algn="ctr" rotWithShape="0">
                    <a:prstClr val="black">
                      <a:alpha val="30000"/>
                    </a:prstClr>
                  </a:outerShdw>
                </a:effectLst>
              </a:defRPr>
            </a:lvl1pPr>
          </a:lstStyle>
          <a:p>
            <a:fld id="{2F31691E-FF0D-46B1-9E8E-4482176B7747}" type="datetime1">
              <a:rPr lang="fi-FI" smtClean="0"/>
              <a:t>28.9.2021</a:t>
            </a:fld>
            <a:endParaRPr lang="en-US"/>
          </a:p>
        </p:txBody>
      </p:sp>
      <p:sp>
        <p:nvSpPr>
          <p:cNvPr id="5" name="Footer Placeholder 4"/>
          <p:cNvSpPr>
            <a:spLocks noGrp="1"/>
          </p:cNvSpPr>
          <p:nvPr>
            <p:ph type="ftr" sz="quarter" idx="11"/>
          </p:nvPr>
        </p:nvSpPr>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6" name="Slide Number Placeholder 5"/>
          <p:cNvSpPr>
            <a:spLocks noGrp="1"/>
          </p:cNvSpPr>
          <p:nvPr>
            <p:ph type="sldNum" sz="quarter" idx="12"/>
          </p:nvPr>
        </p:nvSpPr>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8" name="Group 7"/>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9"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939471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Introduction CY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243888" cy="1364201"/>
          </a:xfrm>
          <a:solidFill>
            <a:schemeClr val="accent1">
              <a:alpha val="85098"/>
            </a:schemeClr>
          </a:solidFill>
        </p:spPr>
        <p:txBody>
          <a:bodyPr/>
          <a:lstStyle/>
          <a:p>
            <a:r>
              <a:rPr lang="fi-FI"/>
              <a:t>Click to edit Master title style</a:t>
            </a:r>
            <a:endParaRPr lang="en-US"/>
          </a:p>
        </p:txBody>
      </p:sp>
      <p:sp>
        <p:nvSpPr>
          <p:cNvPr id="3" name="Content Placeholder 2"/>
          <p:cNvSpPr>
            <a:spLocks noGrp="1"/>
          </p:cNvSpPr>
          <p:nvPr>
            <p:ph idx="1"/>
          </p:nvPr>
        </p:nvSpPr>
        <p:spPr>
          <a:xfrm>
            <a:off x="0" y="2492896"/>
            <a:ext cx="8028384" cy="3384029"/>
          </a:xfrm>
          <a:solidFill>
            <a:schemeClr val="accent1">
              <a:alpha val="85098"/>
            </a:schemeClr>
          </a:solidFill>
        </p:spPr>
        <p:txBody>
          <a:bodyPr lIns="540000" tIns="324000" rIns="540000" bIns="324000"/>
          <a:lstStyle>
            <a:lvl1pPr marL="0" indent="0">
              <a:buFontTx/>
              <a:buNone/>
              <a:defRPr b="1">
                <a:solidFill>
                  <a:schemeClr val="bg1"/>
                </a:solidFill>
              </a:defRPr>
            </a:lvl1pPr>
            <a:lvl2pPr marL="266700" indent="-266700">
              <a:buFont typeface="Arial" pitchFamily="34" charset="0"/>
              <a:buChar cha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effectLst>
                  <a:outerShdw blurRad="127000" algn="ctr" rotWithShape="0">
                    <a:prstClr val="black">
                      <a:alpha val="30000"/>
                    </a:prstClr>
                  </a:outerShdw>
                </a:effectLst>
              </a:defRPr>
            </a:lvl1pPr>
          </a:lstStyle>
          <a:p>
            <a:fld id="{A453FDF8-D93C-4ABE-9984-CCFE49CF8F5C}" type="datetime1">
              <a:rPr lang="fi-FI" smtClean="0"/>
              <a:t>28.9.2021</a:t>
            </a:fld>
            <a:endParaRPr lang="en-US"/>
          </a:p>
        </p:txBody>
      </p:sp>
      <p:sp>
        <p:nvSpPr>
          <p:cNvPr id="5" name="Footer Placeholder 4"/>
          <p:cNvSpPr>
            <a:spLocks noGrp="1"/>
          </p:cNvSpPr>
          <p:nvPr>
            <p:ph type="ftr" sz="quarter" idx="11"/>
          </p:nvPr>
        </p:nvSpPr>
        <p:spPr/>
        <p:txBody>
          <a:bodyPr/>
          <a:lstStyle>
            <a:lvl1pPr>
              <a:defRPr>
                <a:solidFill>
                  <a:schemeClr val="bg1"/>
                </a:solidFill>
                <a:effectLst>
                  <a:outerShdw blurRad="127000" algn="ctr" rotWithShape="0">
                    <a:prstClr val="black">
                      <a:alpha val="30000"/>
                    </a:prstClr>
                  </a:outerShdw>
                </a:effectLst>
              </a:defRPr>
            </a:lvl1pPr>
          </a:lstStyle>
          <a:p>
            <a:r>
              <a:rPr lang="en-US"/>
              <a:t>© Aalto University Executive Education 2012</a:t>
            </a:r>
          </a:p>
        </p:txBody>
      </p:sp>
      <p:sp>
        <p:nvSpPr>
          <p:cNvPr id="6" name="Slide Number Placeholder 5"/>
          <p:cNvSpPr>
            <a:spLocks noGrp="1"/>
          </p:cNvSpPr>
          <p:nvPr>
            <p:ph type="sldNum" sz="quarter" idx="12"/>
          </p:nvPr>
        </p:nvSpPr>
        <p:spPr/>
        <p:txBody>
          <a:bodyPr/>
          <a:lstStyle>
            <a:lvl1pPr>
              <a:defRPr>
                <a:solidFill>
                  <a:schemeClr val="bg1"/>
                </a:solidFill>
                <a:effectLst>
                  <a:outerShdw blurRad="127000" algn="ctr" rotWithShape="0">
                    <a:prstClr val="black">
                      <a:alpha val="30000"/>
                    </a:prstClr>
                  </a:outerShdw>
                </a:effectLst>
              </a:defRPr>
            </a:lvl1pPr>
          </a:lstStyle>
          <a:p>
            <a:fld id="{FCCA222D-FCF7-48C1-A274-EBDDEF75DC66}" type="slidenum">
              <a:rPr lang="en-US" smtClean="0"/>
              <a:pPr/>
              <a:t>‹#›</a:t>
            </a:fld>
            <a:endParaRPr lang="en-US"/>
          </a:p>
        </p:txBody>
      </p:sp>
      <p:grpSp>
        <p:nvGrpSpPr>
          <p:cNvPr id="8" name="Group 7"/>
          <p:cNvGrpSpPr/>
          <p:nvPr userDrawn="1"/>
        </p:nvGrpSpPr>
        <p:grpSpPr>
          <a:xfrm>
            <a:off x="7092280" y="333375"/>
            <a:ext cx="1736725" cy="266700"/>
            <a:chOff x="4787900" y="333375"/>
            <a:chExt cx="1736725" cy="266700"/>
          </a:xfrm>
          <a:solidFill>
            <a:schemeClr val="bg1"/>
          </a:solidFill>
          <a:effectLst>
            <a:outerShdw blurRad="127000" algn="ctr" rotWithShape="0">
              <a:prstClr val="black">
                <a:alpha val="30000"/>
              </a:prstClr>
            </a:outerShdw>
          </a:effectLst>
        </p:grpSpPr>
        <p:sp>
          <p:nvSpPr>
            <p:cNvPr id="9"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163542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5175"/>
            <a:ext cx="8604250" cy="1364201"/>
          </a:xfrm>
          <a:prstGeom prst="rect">
            <a:avLst/>
          </a:prstGeom>
          <a:solidFill>
            <a:schemeClr val="accent2"/>
          </a:solidFill>
        </p:spPr>
        <p:txBody>
          <a:bodyPr vert="horz" wrap="square" lIns="540000" tIns="72000" rIns="540000" bIns="72000" rtlCol="0" anchor="t" anchorCtr="0">
            <a:spAutoFit/>
          </a:bodyPr>
          <a:lstStyle/>
          <a:p>
            <a:r>
              <a:rPr lang="fi-FI"/>
              <a:t>Click to edit Master title style</a:t>
            </a:r>
            <a:endParaRPr lang="en-US" dirty="0"/>
          </a:p>
        </p:txBody>
      </p:sp>
      <p:sp>
        <p:nvSpPr>
          <p:cNvPr id="3" name="Text Placeholder 2"/>
          <p:cNvSpPr>
            <a:spLocks noGrp="1"/>
          </p:cNvSpPr>
          <p:nvPr>
            <p:ph type="body" idx="1"/>
          </p:nvPr>
        </p:nvSpPr>
        <p:spPr>
          <a:xfrm>
            <a:off x="539750" y="2492896"/>
            <a:ext cx="8064500" cy="3384029"/>
          </a:xfrm>
          <a:prstGeom prst="rect">
            <a:avLst/>
          </a:prstGeom>
        </p:spPr>
        <p:txBody>
          <a:bodyPr vert="horz" lIns="36000" tIns="36000" rIns="36000" bIns="36000" rtlCol="0">
            <a:noAutofit/>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dirty="0"/>
          </a:p>
        </p:txBody>
      </p:sp>
      <p:sp>
        <p:nvSpPr>
          <p:cNvPr id="4" name="Date Placeholder 3"/>
          <p:cNvSpPr>
            <a:spLocks noGrp="1"/>
          </p:cNvSpPr>
          <p:nvPr>
            <p:ph type="dt" sz="half" idx="2"/>
          </p:nvPr>
        </p:nvSpPr>
        <p:spPr>
          <a:xfrm>
            <a:off x="251520" y="6381329"/>
            <a:ext cx="1583630" cy="216024"/>
          </a:xfrm>
          <a:prstGeom prst="rect">
            <a:avLst/>
          </a:prstGeom>
        </p:spPr>
        <p:txBody>
          <a:bodyPr vert="horz" lIns="36000" tIns="36000" rIns="36000" bIns="36000" rtlCol="0" anchor="ctr">
            <a:noAutofit/>
          </a:bodyPr>
          <a:lstStyle>
            <a:lvl1pPr algn="l">
              <a:defRPr sz="1000">
                <a:solidFill>
                  <a:srgbClr val="B3B2B2"/>
                </a:solidFill>
              </a:defRPr>
            </a:lvl1pPr>
          </a:lstStyle>
          <a:p>
            <a:fld id="{44766046-6E2F-468A-A760-02C0C98CB499}" type="datetime1">
              <a:rPr lang="fi-FI" smtClean="0"/>
              <a:t>28.9.2021</a:t>
            </a:fld>
            <a:endParaRPr lang="en-US" dirty="0"/>
          </a:p>
        </p:txBody>
      </p:sp>
      <p:sp>
        <p:nvSpPr>
          <p:cNvPr id="5" name="Footer Placeholder 4"/>
          <p:cNvSpPr>
            <a:spLocks noGrp="1"/>
          </p:cNvSpPr>
          <p:nvPr>
            <p:ph type="ftr" sz="quarter" idx="3"/>
          </p:nvPr>
        </p:nvSpPr>
        <p:spPr>
          <a:xfrm>
            <a:off x="1835150" y="6381328"/>
            <a:ext cx="5473700" cy="221109"/>
          </a:xfrm>
          <a:prstGeom prst="rect">
            <a:avLst/>
          </a:prstGeom>
        </p:spPr>
        <p:txBody>
          <a:bodyPr vert="horz" lIns="36000" tIns="36000" rIns="36000" bIns="36000" rtlCol="0" anchor="ctr">
            <a:noAutofit/>
          </a:bodyPr>
          <a:lstStyle>
            <a:lvl1pPr algn="ctr">
              <a:defRPr sz="1000">
                <a:solidFill>
                  <a:srgbClr val="B3B2B2"/>
                </a:solidFill>
              </a:defRPr>
            </a:lvl1pPr>
          </a:lstStyle>
          <a:p>
            <a:r>
              <a:rPr lang="en-US"/>
              <a:t>© Aalto University Executive Education 2012</a:t>
            </a:r>
            <a:endParaRPr lang="en-US" dirty="0"/>
          </a:p>
        </p:txBody>
      </p:sp>
      <p:sp>
        <p:nvSpPr>
          <p:cNvPr id="6" name="Slide Number Placeholder 5"/>
          <p:cNvSpPr>
            <a:spLocks noGrp="1"/>
          </p:cNvSpPr>
          <p:nvPr>
            <p:ph type="sldNum" sz="quarter" idx="4"/>
          </p:nvPr>
        </p:nvSpPr>
        <p:spPr>
          <a:xfrm>
            <a:off x="7308850" y="6021289"/>
            <a:ext cx="1511622" cy="576064"/>
          </a:xfrm>
          <a:prstGeom prst="rect">
            <a:avLst/>
          </a:prstGeom>
        </p:spPr>
        <p:txBody>
          <a:bodyPr vert="horz" lIns="36000" tIns="36000" rIns="36000" bIns="36000" rtlCol="0" anchor="ctr">
            <a:noAutofit/>
          </a:bodyPr>
          <a:lstStyle>
            <a:lvl1pPr algn="r">
              <a:defRPr sz="4800" b="1">
                <a:solidFill>
                  <a:srgbClr val="B3B2B2"/>
                </a:solidFill>
              </a:defRPr>
            </a:lvl1pPr>
          </a:lstStyle>
          <a:p>
            <a:fld id="{FCCA222D-FCF7-48C1-A274-EBDDEF75DC66}" type="slidenum">
              <a:rPr lang="en-US" smtClean="0"/>
              <a:pPr/>
              <a:t>‹#›</a:t>
            </a:fld>
            <a:endParaRPr lang="en-US" dirty="0"/>
          </a:p>
        </p:txBody>
      </p:sp>
      <p:grpSp>
        <p:nvGrpSpPr>
          <p:cNvPr id="16" name="Group 15"/>
          <p:cNvGrpSpPr/>
          <p:nvPr/>
        </p:nvGrpSpPr>
        <p:grpSpPr>
          <a:xfrm>
            <a:off x="7092280" y="333375"/>
            <a:ext cx="1736725" cy="266700"/>
            <a:chOff x="4787900" y="333375"/>
            <a:chExt cx="1736725" cy="266700"/>
          </a:xfrm>
        </p:grpSpPr>
        <p:sp>
          <p:nvSpPr>
            <p:cNvPr id="12" name="Freeform 6"/>
            <p:cNvSpPr>
              <a:spLocks noEditPoints="1"/>
            </p:cNvSpPr>
            <p:nvPr userDrawn="1"/>
          </p:nvSpPr>
          <p:spPr bwMode="auto">
            <a:xfrm>
              <a:off x="5600700" y="433388"/>
              <a:ext cx="923925" cy="68263"/>
            </a:xfrm>
            <a:custGeom>
              <a:avLst/>
              <a:gdLst>
                <a:gd name="T0" fmla="*/ 319 w 4077"/>
                <a:gd name="T1" fmla="*/ 182 h 300"/>
                <a:gd name="T2" fmla="*/ 661 w 4077"/>
                <a:gd name="T3" fmla="*/ 101 h 300"/>
                <a:gd name="T4" fmla="*/ 508 w 4077"/>
                <a:gd name="T5" fmla="*/ 110 h 300"/>
                <a:gd name="T6" fmla="*/ 522 w 4077"/>
                <a:gd name="T7" fmla="*/ 278 h 300"/>
                <a:gd name="T8" fmla="*/ 679 w 4077"/>
                <a:gd name="T9" fmla="*/ 259 h 300"/>
                <a:gd name="T10" fmla="*/ 562 w 4077"/>
                <a:gd name="T11" fmla="*/ 241 h 300"/>
                <a:gd name="T12" fmla="*/ 589 w 4077"/>
                <a:gd name="T13" fmla="*/ 122 h 300"/>
                <a:gd name="T14" fmla="*/ 916 w 4077"/>
                <a:gd name="T15" fmla="*/ 103 h 300"/>
                <a:gd name="T16" fmla="*/ 756 w 4077"/>
                <a:gd name="T17" fmla="*/ 113 h 300"/>
                <a:gd name="T18" fmla="*/ 782 w 4077"/>
                <a:gd name="T19" fmla="*/ 285 h 300"/>
                <a:gd name="T20" fmla="*/ 934 w 4077"/>
                <a:gd name="T21" fmla="*/ 243 h 300"/>
                <a:gd name="T22" fmla="*/ 818 w 4077"/>
                <a:gd name="T23" fmla="*/ 243 h 300"/>
                <a:gd name="T24" fmla="*/ 821 w 4077"/>
                <a:gd name="T25" fmla="*/ 130 h 300"/>
                <a:gd name="T26" fmla="*/ 1111 w 4077"/>
                <a:gd name="T27" fmla="*/ 229 h 300"/>
                <a:gd name="T28" fmla="*/ 1047 w 4077"/>
                <a:gd name="T29" fmla="*/ 81 h 300"/>
                <a:gd name="T30" fmla="*/ 1071 w 4077"/>
                <a:gd name="T31" fmla="*/ 299 h 300"/>
                <a:gd name="T32" fmla="*/ 1245 w 4077"/>
                <a:gd name="T33" fmla="*/ 246 h 300"/>
                <a:gd name="T34" fmla="*/ 1316 w 4077"/>
                <a:gd name="T35" fmla="*/ 246 h 300"/>
                <a:gd name="T36" fmla="*/ 1448 w 4077"/>
                <a:gd name="T37" fmla="*/ 0 h 300"/>
                <a:gd name="T38" fmla="*/ 1914 w 4077"/>
                <a:gd name="T39" fmla="*/ 140 h 300"/>
                <a:gd name="T40" fmla="*/ 1784 w 4077"/>
                <a:gd name="T41" fmla="*/ 80 h 300"/>
                <a:gd name="T42" fmla="*/ 1717 w 4077"/>
                <a:gd name="T43" fmla="*/ 234 h 300"/>
                <a:gd name="T44" fmla="*/ 1870 w 4077"/>
                <a:gd name="T45" fmla="*/ 289 h 300"/>
                <a:gd name="T46" fmla="*/ 1820 w 4077"/>
                <a:gd name="T47" fmla="*/ 250 h 300"/>
                <a:gd name="T48" fmla="*/ 1782 w 4077"/>
                <a:gd name="T49" fmla="*/ 138 h 300"/>
                <a:gd name="T50" fmla="*/ 2073 w 4077"/>
                <a:gd name="T51" fmla="*/ 293 h 300"/>
                <a:gd name="T52" fmla="*/ 2436 w 4077"/>
                <a:gd name="T53" fmla="*/ 75 h 300"/>
                <a:gd name="T54" fmla="*/ 2335 w 4077"/>
                <a:gd name="T55" fmla="*/ 211 h 300"/>
                <a:gd name="T56" fmla="*/ 2460 w 4077"/>
                <a:gd name="T57" fmla="*/ 293 h 300"/>
                <a:gd name="T58" fmla="*/ 2482 w 4077"/>
                <a:gd name="T59" fmla="*/ 162 h 300"/>
                <a:gd name="T60" fmla="*/ 2435 w 4077"/>
                <a:gd name="T61" fmla="*/ 248 h 300"/>
                <a:gd name="T62" fmla="*/ 2402 w 4077"/>
                <a:gd name="T63" fmla="*/ 152 h 300"/>
                <a:gd name="T64" fmla="*/ 2717 w 4077"/>
                <a:gd name="T65" fmla="*/ 244 h 300"/>
                <a:gd name="T66" fmla="*/ 2608 w 4077"/>
                <a:gd name="T67" fmla="*/ 244 h 300"/>
                <a:gd name="T68" fmla="*/ 2727 w 4077"/>
                <a:gd name="T69" fmla="*/ 284 h 300"/>
                <a:gd name="T70" fmla="*/ 2985 w 4077"/>
                <a:gd name="T71" fmla="*/ 79 h 300"/>
                <a:gd name="T72" fmla="*/ 2848 w 4077"/>
                <a:gd name="T73" fmla="*/ 175 h 300"/>
                <a:gd name="T74" fmla="*/ 2941 w 4077"/>
                <a:gd name="T75" fmla="*/ 299 h 300"/>
                <a:gd name="T76" fmla="*/ 2989 w 4077"/>
                <a:gd name="T77" fmla="*/ 228 h 300"/>
                <a:gd name="T78" fmla="*/ 2913 w 4077"/>
                <a:gd name="T79" fmla="*/ 213 h 300"/>
                <a:gd name="T80" fmla="*/ 2966 w 4077"/>
                <a:gd name="T81" fmla="*/ 127 h 300"/>
                <a:gd name="T82" fmla="*/ 3199 w 4077"/>
                <a:gd name="T83" fmla="*/ 122 h 300"/>
                <a:gd name="T84" fmla="*/ 3143 w 4077"/>
                <a:gd name="T85" fmla="*/ 168 h 300"/>
                <a:gd name="T86" fmla="*/ 3100 w 4077"/>
                <a:gd name="T87" fmla="*/ 271 h 300"/>
                <a:gd name="T88" fmla="*/ 3230 w 4077"/>
                <a:gd name="T89" fmla="*/ 285 h 300"/>
                <a:gd name="T90" fmla="*/ 3244 w 4077"/>
                <a:gd name="T91" fmla="*/ 83 h 300"/>
                <a:gd name="T92" fmla="*/ 3102 w 4077"/>
                <a:gd name="T93" fmla="*/ 130 h 300"/>
                <a:gd name="T94" fmla="*/ 3150 w 4077"/>
                <a:gd name="T95" fmla="*/ 235 h 300"/>
                <a:gd name="T96" fmla="*/ 3325 w 4077"/>
                <a:gd name="T97" fmla="*/ 83 h 300"/>
                <a:gd name="T98" fmla="*/ 3456 w 4077"/>
                <a:gd name="T99" fmla="*/ 293 h 300"/>
                <a:gd name="T100" fmla="*/ 3559 w 4077"/>
                <a:gd name="T101" fmla="*/ 0 h 300"/>
                <a:gd name="T102" fmla="*/ 3609 w 4077"/>
                <a:gd name="T103" fmla="*/ 170 h 300"/>
                <a:gd name="T104" fmla="*/ 3708 w 4077"/>
                <a:gd name="T105" fmla="*/ 299 h 300"/>
                <a:gd name="T106" fmla="*/ 3834 w 4077"/>
                <a:gd name="T107" fmla="*/ 189 h 300"/>
                <a:gd name="T108" fmla="*/ 3726 w 4077"/>
                <a:gd name="T109" fmla="*/ 125 h 300"/>
                <a:gd name="T110" fmla="*/ 3766 w 4077"/>
                <a:gd name="T111" fmla="*/ 219 h 300"/>
                <a:gd name="T112" fmla="*/ 3678 w 4077"/>
                <a:gd name="T113" fmla="*/ 225 h 300"/>
                <a:gd name="T114" fmla="*/ 3715 w 4077"/>
                <a:gd name="T115" fmla="*/ 125 h 300"/>
                <a:gd name="T116" fmla="*/ 4003 w 4077"/>
                <a:gd name="T117" fmla="*/ 135 h 300"/>
                <a:gd name="T118" fmla="*/ 4052 w 4077"/>
                <a:gd name="T119"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7" h="300">
                  <a:moveTo>
                    <a:pt x="219" y="0"/>
                  </a:moveTo>
                  <a:lnTo>
                    <a:pt x="0" y="0"/>
                  </a:lnTo>
                  <a:lnTo>
                    <a:pt x="0" y="293"/>
                  </a:lnTo>
                  <a:lnTo>
                    <a:pt x="222" y="293"/>
                  </a:lnTo>
                  <a:lnTo>
                    <a:pt x="222" y="237"/>
                  </a:lnTo>
                  <a:lnTo>
                    <a:pt x="66" y="237"/>
                  </a:lnTo>
                  <a:lnTo>
                    <a:pt x="66" y="165"/>
                  </a:lnTo>
                  <a:lnTo>
                    <a:pt x="200" y="165"/>
                  </a:lnTo>
                  <a:lnTo>
                    <a:pt x="200" y="113"/>
                  </a:lnTo>
                  <a:lnTo>
                    <a:pt x="66" y="113"/>
                  </a:lnTo>
                  <a:lnTo>
                    <a:pt x="66" y="56"/>
                  </a:lnTo>
                  <a:lnTo>
                    <a:pt x="219" y="56"/>
                  </a:lnTo>
                  <a:lnTo>
                    <a:pt x="219" y="0"/>
                  </a:lnTo>
                  <a:close/>
                  <a:moveTo>
                    <a:pt x="387" y="182"/>
                  </a:moveTo>
                  <a:lnTo>
                    <a:pt x="457" y="81"/>
                  </a:lnTo>
                  <a:lnTo>
                    <a:pt x="387" y="81"/>
                  </a:lnTo>
                  <a:lnTo>
                    <a:pt x="354" y="135"/>
                  </a:lnTo>
                  <a:lnTo>
                    <a:pt x="319" y="81"/>
                  </a:lnTo>
                  <a:lnTo>
                    <a:pt x="249" y="81"/>
                  </a:lnTo>
                  <a:lnTo>
                    <a:pt x="319" y="182"/>
                  </a:lnTo>
                  <a:lnTo>
                    <a:pt x="243" y="293"/>
                  </a:lnTo>
                  <a:lnTo>
                    <a:pt x="314" y="293"/>
                  </a:lnTo>
                  <a:lnTo>
                    <a:pt x="354" y="232"/>
                  </a:lnTo>
                  <a:lnTo>
                    <a:pt x="393" y="293"/>
                  </a:lnTo>
                  <a:lnTo>
                    <a:pt x="466" y="293"/>
                  </a:lnTo>
                  <a:lnTo>
                    <a:pt x="387" y="182"/>
                  </a:lnTo>
                  <a:close/>
                  <a:moveTo>
                    <a:pt x="694" y="205"/>
                  </a:moveTo>
                  <a:lnTo>
                    <a:pt x="694" y="186"/>
                  </a:lnTo>
                  <a:lnTo>
                    <a:pt x="693" y="177"/>
                  </a:lnTo>
                  <a:lnTo>
                    <a:pt x="692" y="170"/>
                  </a:lnTo>
                  <a:lnTo>
                    <a:pt x="691" y="162"/>
                  </a:lnTo>
                  <a:lnTo>
                    <a:pt x="690" y="154"/>
                  </a:lnTo>
                  <a:lnTo>
                    <a:pt x="688" y="147"/>
                  </a:lnTo>
                  <a:lnTo>
                    <a:pt x="685" y="140"/>
                  </a:lnTo>
                  <a:lnTo>
                    <a:pt x="682" y="133"/>
                  </a:lnTo>
                  <a:lnTo>
                    <a:pt x="679" y="126"/>
                  </a:lnTo>
                  <a:lnTo>
                    <a:pt x="674" y="119"/>
                  </a:lnTo>
                  <a:lnTo>
                    <a:pt x="670" y="112"/>
                  </a:lnTo>
                  <a:lnTo>
                    <a:pt x="665" y="107"/>
                  </a:lnTo>
                  <a:lnTo>
                    <a:pt x="661" y="101"/>
                  </a:lnTo>
                  <a:lnTo>
                    <a:pt x="655" y="97"/>
                  </a:lnTo>
                  <a:lnTo>
                    <a:pt x="648" y="92"/>
                  </a:lnTo>
                  <a:lnTo>
                    <a:pt x="643" y="88"/>
                  </a:lnTo>
                  <a:lnTo>
                    <a:pt x="636" y="84"/>
                  </a:lnTo>
                  <a:lnTo>
                    <a:pt x="629" y="82"/>
                  </a:lnTo>
                  <a:lnTo>
                    <a:pt x="621" y="80"/>
                  </a:lnTo>
                  <a:lnTo>
                    <a:pt x="613" y="78"/>
                  </a:lnTo>
                  <a:lnTo>
                    <a:pt x="605" y="76"/>
                  </a:lnTo>
                  <a:lnTo>
                    <a:pt x="598" y="75"/>
                  </a:lnTo>
                  <a:lnTo>
                    <a:pt x="590" y="75"/>
                  </a:lnTo>
                  <a:lnTo>
                    <a:pt x="577" y="75"/>
                  </a:lnTo>
                  <a:lnTo>
                    <a:pt x="572" y="76"/>
                  </a:lnTo>
                  <a:lnTo>
                    <a:pt x="566" y="78"/>
                  </a:lnTo>
                  <a:lnTo>
                    <a:pt x="556" y="80"/>
                  </a:lnTo>
                  <a:lnTo>
                    <a:pt x="545" y="83"/>
                  </a:lnTo>
                  <a:lnTo>
                    <a:pt x="536" y="88"/>
                  </a:lnTo>
                  <a:lnTo>
                    <a:pt x="527" y="93"/>
                  </a:lnTo>
                  <a:lnTo>
                    <a:pt x="519" y="100"/>
                  </a:lnTo>
                  <a:lnTo>
                    <a:pt x="511" y="107"/>
                  </a:lnTo>
                  <a:lnTo>
                    <a:pt x="508" y="110"/>
                  </a:lnTo>
                  <a:lnTo>
                    <a:pt x="504" y="115"/>
                  </a:lnTo>
                  <a:lnTo>
                    <a:pt x="498" y="122"/>
                  </a:lnTo>
                  <a:lnTo>
                    <a:pt x="493" y="133"/>
                  </a:lnTo>
                  <a:lnTo>
                    <a:pt x="489" y="142"/>
                  </a:lnTo>
                  <a:lnTo>
                    <a:pt x="485" y="153"/>
                  </a:lnTo>
                  <a:lnTo>
                    <a:pt x="484" y="158"/>
                  </a:lnTo>
                  <a:lnTo>
                    <a:pt x="482" y="164"/>
                  </a:lnTo>
                  <a:lnTo>
                    <a:pt x="481" y="175"/>
                  </a:lnTo>
                  <a:lnTo>
                    <a:pt x="481" y="188"/>
                  </a:lnTo>
                  <a:lnTo>
                    <a:pt x="481" y="200"/>
                  </a:lnTo>
                  <a:lnTo>
                    <a:pt x="482" y="211"/>
                  </a:lnTo>
                  <a:lnTo>
                    <a:pt x="483" y="217"/>
                  </a:lnTo>
                  <a:lnTo>
                    <a:pt x="485" y="222"/>
                  </a:lnTo>
                  <a:lnTo>
                    <a:pt x="489" y="234"/>
                  </a:lnTo>
                  <a:lnTo>
                    <a:pt x="492" y="243"/>
                  </a:lnTo>
                  <a:lnTo>
                    <a:pt x="498" y="253"/>
                  </a:lnTo>
                  <a:lnTo>
                    <a:pt x="503" y="260"/>
                  </a:lnTo>
                  <a:lnTo>
                    <a:pt x="510" y="268"/>
                  </a:lnTo>
                  <a:lnTo>
                    <a:pt x="518" y="275"/>
                  </a:lnTo>
                  <a:lnTo>
                    <a:pt x="522" y="278"/>
                  </a:lnTo>
                  <a:lnTo>
                    <a:pt x="526" y="282"/>
                  </a:lnTo>
                  <a:lnTo>
                    <a:pt x="535" y="286"/>
                  </a:lnTo>
                  <a:lnTo>
                    <a:pt x="545" y="291"/>
                  </a:lnTo>
                  <a:lnTo>
                    <a:pt x="550" y="293"/>
                  </a:lnTo>
                  <a:lnTo>
                    <a:pt x="555" y="294"/>
                  </a:lnTo>
                  <a:lnTo>
                    <a:pt x="566" y="297"/>
                  </a:lnTo>
                  <a:lnTo>
                    <a:pt x="577" y="299"/>
                  </a:lnTo>
                  <a:lnTo>
                    <a:pt x="590" y="300"/>
                  </a:lnTo>
                  <a:lnTo>
                    <a:pt x="599" y="299"/>
                  </a:lnTo>
                  <a:lnTo>
                    <a:pt x="608" y="297"/>
                  </a:lnTo>
                  <a:lnTo>
                    <a:pt x="617" y="296"/>
                  </a:lnTo>
                  <a:lnTo>
                    <a:pt x="626" y="294"/>
                  </a:lnTo>
                  <a:lnTo>
                    <a:pt x="634" y="292"/>
                  </a:lnTo>
                  <a:lnTo>
                    <a:pt x="641" y="289"/>
                  </a:lnTo>
                  <a:lnTo>
                    <a:pt x="648" y="285"/>
                  </a:lnTo>
                  <a:lnTo>
                    <a:pt x="655" y="281"/>
                  </a:lnTo>
                  <a:lnTo>
                    <a:pt x="662" y="276"/>
                  </a:lnTo>
                  <a:lnTo>
                    <a:pt x="667" y="271"/>
                  </a:lnTo>
                  <a:lnTo>
                    <a:pt x="673" y="265"/>
                  </a:lnTo>
                  <a:lnTo>
                    <a:pt x="679" y="259"/>
                  </a:lnTo>
                  <a:lnTo>
                    <a:pt x="683" y="253"/>
                  </a:lnTo>
                  <a:lnTo>
                    <a:pt x="686" y="246"/>
                  </a:lnTo>
                  <a:lnTo>
                    <a:pt x="690" y="239"/>
                  </a:lnTo>
                  <a:lnTo>
                    <a:pt x="692" y="231"/>
                  </a:lnTo>
                  <a:lnTo>
                    <a:pt x="629" y="231"/>
                  </a:lnTo>
                  <a:lnTo>
                    <a:pt x="625" y="236"/>
                  </a:lnTo>
                  <a:lnTo>
                    <a:pt x="621" y="240"/>
                  </a:lnTo>
                  <a:lnTo>
                    <a:pt x="618" y="244"/>
                  </a:lnTo>
                  <a:lnTo>
                    <a:pt x="616" y="245"/>
                  </a:lnTo>
                  <a:lnTo>
                    <a:pt x="613" y="246"/>
                  </a:lnTo>
                  <a:lnTo>
                    <a:pt x="608" y="248"/>
                  </a:lnTo>
                  <a:lnTo>
                    <a:pt x="603" y="249"/>
                  </a:lnTo>
                  <a:lnTo>
                    <a:pt x="598" y="250"/>
                  </a:lnTo>
                  <a:lnTo>
                    <a:pt x="592" y="250"/>
                  </a:lnTo>
                  <a:lnTo>
                    <a:pt x="582" y="249"/>
                  </a:lnTo>
                  <a:lnTo>
                    <a:pt x="577" y="249"/>
                  </a:lnTo>
                  <a:lnTo>
                    <a:pt x="573" y="247"/>
                  </a:lnTo>
                  <a:lnTo>
                    <a:pt x="570" y="246"/>
                  </a:lnTo>
                  <a:lnTo>
                    <a:pt x="565" y="244"/>
                  </a:lnTo>
                  <a:lnTo>
                    <a:pt x="562" y="241"/>
                  </a:lnTo>
                  <a:lnTo>
                    <a:pt x="559" y="239"/>
                  </a:lnTo>
                  <a:lnTo>
                    <a:pt x="556" y="236"/>
                  </a:lnTo>
                  <a:lnTo>
                    <a:pt x="554" y="232"/>
                  </a:lnTo>
                  <a:lnTo>
                    <a:pt x="549" y="225"/>
                  </a:lnTo>
                  <a:lnTo>
                    <a:pt x="547" y="220"/>
                  </a:lnTo>
                  <a:lnTo>
                    <a:pt x="546" y="216"/>
                  </a:lnTo>
                  <a:lnTo>
                    <a:pt x="545" y="211"/>
                  </a:lnTo>
                  <a:lnTo>
                    <a:pt x="544" y="205"/>
                  </a:lnTo>
                  <a:lnTo>
                    <a:pt x="694" y="205"/>
                  </a:lnTo>
                  <a:close/>
                  <a:moveTo>
                    <a:pt x="544" y="162"/>
                  </a:moveTo>
                  <a:lnTo>
                    <a:pt x="546" y="153"/>
                  </a:lnTo>
                  <a:lnTo>
                    <a:pt x="548" y="148"/>
                  </a:lnTo>
                  <a:lnTo>
                    <a:pt x="549" y="145"/>
                  </a:lnTo>
                  <a:lnTo>
                    <a:pt x="554" y="138"/>
                  </a:lnTo>
                  <a:lnTo>
                    <a:pt x="559" y="133"/>
                  </a:lnTo>
                  <a:lnTo>
                    <a:pt x="565" y="128"/>
                  </a:lnTo>
                  <a:lnTo>
                    <a:pt x="572" y="126"/>
                  </a:lnTo>
                  <a:lnTo>
                    <a:pt x="580" y="124"/>
                  </a:lnTo>
                  <a:lnTo>
                    <a:pt x="584" y="122"/>
                  </a:lnTo>
                  <a:lnTo>
                    <a:pt x="589" y="122"/>
                  </a:lnTo>
                  <a:lnTo>
                    <a:pt x="598" y="124"/>
                  </a:lnTo>
                  <a:lnTo>
                    <a:pt x="605" y="126"/>
                  </a:lnTo>
                  <a:lnTo>
                    <a:pt x="612" y="128"/>
                  </a:lnTo>
                  <a:lnTo>
                    <a:pt x="614" y="130"/>
                  </a:lnTo>
                  <a:lnTo>
                    <a:pt x="618" y="133"/>
                  </a:lnTo>
                  <a:lnTo>
                    <a:pt x="620" y="136"/>
                  </a:lnTo>
                  <a:lnTo>
                    <a:pt x="622" y="138"/>
                  </a:lnTo>
                  <a:lnTo>
                    <a:pt x="626" y="145"/>
                  </a:lnTo>
                  <a:lnTo>
                    <a:pt x="629" y="153"/>
                  </a:lnTo>
                  <a:lnTo>
                    <a:pt x="630" y="162"/>
                  </a:lnTo>
                  <a:lnTo>
                    <a:pt x="544" y="162"/>
                  </a:lnTo>
                  <a:close/>
                  <a:moveTo>
                    <a:pt x="939" y="157"/>
                  </a:moveTo>
                  <a:lnTo>
                    <a:pt x="938" y="148"/>
                  </a:lnTo>
                  <a:lnTo>
                    <a:pt x="936" y="139"/>
                  </a:lnTo>
                  <a:lnTo>
                    <a:pt x="934" y="131"/>
                  </a:lnTo>
                  <a:lnTo>
                    <a:pt x="930" y="124"/>
                  </a:lnTo>
                  <a:lnTo>
                    <a:pt x="928" y="119"/>
                  </a:lnTo>
                  <a:lnTo>
                    <a:pt x="926" y="116"/>
                  </a:lnTo>
                  <a:lnTo>
                    <a:pt x="921" y="109"/>
                  </a:lnTo>
                  <a:lnTo>
                    <a:pt x="916" y="103"/>
                  </a:lnTo>
                  <a:lnTo>
                    <a:pt x="910" y="98"/>
                  </a:lnTo>
                  <a:lnTo>
                    <a:pt x="903" y="92"/>
                  </a:lnTo>
                  <a:lnTo>
                    <a:pt x="895" y="88"/>
                  </a:lnTo>
                  <a:lnTo>
                    <a:pt x="888" y="84"/>
                  </a:lnTo>
                  <a:lnTo>
                    <a:pt x="880" y="81"/>
                  </a:lnTo>
                  <a:lnTo>
                    <a:pt x="871" y="79"/>
                  </a:lnTo>
                  <a:lnTo>
                    <a:pt x="862" y="76"/>
                  </a:lnTo>
                  <a:lnTo>
                    <a:pt x="852" y="75"/>
                  </a:lnTo>
                  <a:lnTo>
                    <a:pt x="841" y="75"/>
                  </a:lnTo>
                  <a:lnTo>
                    <a:pt x="829" y="75"/>
                  </a:lnTo>
                  <a:lnTo>
                    <a:pt x="818" y="78"/>
                  </a:lnTo>
                  <a:lnTo>
                    <a:pt x="812" y="79"/>
                  </a:lnTo>
                  <a:lnTo>
                    <a:pt x="807" y="80"/>
                  </a:lnTo>
                  <a:lnTo>
                    <a:pt x="801" y="81"/>
                  </a:lnTo>
                  <a:lnTo>
                    <a:pt x="797" y="83"/>
                  </a:lnTo>
                  <a:lnTo>
                    <a:pt x="786" y="88"/>
                  </a:lnTo>
                  <a:lnTo>
                    <a:pt x="777" y="92"/>
                  </a:lnTo>
                  <a:lnTo>
                    <a:pt x="770" y="99"/>
                  </a:lnTo>
                  <a:lnTo>
                    <a:pt x="762" y="106"/>
                  </a:lnTo>
                  <a:lnTo>
                    <a:pt x="756" y="113"/>
                  </a:lnTo>
                  <a:lnTo>
                    <a:pt x="749" y="121"/>
                  </a:lnTo>
                  <a:lnTo>
                    <a:pt x="745" y="130"/>
                  </a:lnTo>
                  <a:lnTo>
                    <a:pt x="740" y="140"/>
                  </a:lnTo>
                  <a:lnTo>
                    <a:pt x="738" y="152"/>
                  </a:lnTo>
                  <a:lnTo>
                    <a:pt x="736" y="163"/>
                  </a:lnTo>
                  <a:lnTo>
                    <a:pt x="734" y="175"/>
                  </a:lnTo>
                  <a:lnTo>
                    <a:pt x="734" y="188"/>
                  </a:lnTo>
                  <a:lnTo>
                    <a:pt x="734" y="200"/>
                  </a:lnTo>
                  <a:lnTo>
                    <a:pt x="736" y="212"/>
                  </a:lnTo>
                  <a:lnTo>
                    <a:pt x="738" y="223"/>
                  </a:lnTo>
                  <a:lnTo>
                    <a:pt x="741" y="234"/>
                  </a:lnTo>
                  <a:lnTo>
                    <a:pt x="745" y="244"/>
                  </a:lnTo>
                  <a:lnTo>
                    <a:pt x="749" y="253"/>
                  </a:lnTo>
                  <a:lnTo>
                    <a:pt x="756" y="262"/>
                  </a:lnTo>
                  <a:lnTo>
                    <a:pt x="758" y="265"/>
                  </a:lnTo>
                  <a:lnTo>
                    <a:pt x="762" y="269"/>
                  </a:lnTo>
                  <a:lnTo>
                    <a:pt x="765" y="273"/>
                  </a:lnTo>
                  <a:lnTo>
                    <a:pt x="770" y="276"/>
                  </a:lnTo>
                  <a:lnTo>
                    <a:pt x="777" y="282"/>
                  </a:lnTo>
                  <a:lnTo>
                    <a:pt x="782" y="285"/>
                  </a:lnTo>
                  <a:lnTo>
                    <a:pt x="786" y="287"/>
                  </a:lnTo>
                  <a:lnTo>
                    <a:pt x="795" y="292"/>
                  </a:lnTo>
                  <a:lnTo>
                    <a:pt x="800" y="293"/>
                  </a:lnTo>
                  <a:lnTo>
                    <a:pt x="806" y="295"/>
                  </a:lnTo>
                  <a:lnTo>
                    <a:pt x="816" y="297"/>
                  </a:lnTo>
                  <a:lnTo>
                    <a:pt x="828" y="299"/>
                  </a:lnTo>
                  <a:lnTo>
                    <a:pt x="839" y="300"/>
                  </a:lnTo>
                  <a:lnTo>
                    <a:pt x="849" y="299"/>
                  </a:lnTo>
                  <a:lnTo>
                    <a:pt x="859" y="297"/>
                  </a:lnTo>
                  <a:lnTo>
                    <a:pt x="868" y="296"/>
                  </a:lnTo>
                  <a:lnTo>
                    <a:pt x="877" y="294"/>
                  </a:lnTo>
                  <a:lnTo>
                    <a:pt x="886" y="291"/>
                  </a:lnTo>
                  <a:lnTo>
                    <a:pt x="894" y="286"/>
                  </a:lnTo>
                  <a:lnTo>
                    <a:pt x="901" y="283"/>
                  </a:lnTo>
                  <a:lnTo>
                    <a:pt x="908" y="277"/>
                  </a:lnTo>
                  <a:lnTo>
                    <a:pt x="915" y="272"/>
                  </a:lnTo>
                  <a:lnTo>
                    <a:pt x="920" y="265"/>
                  </a:lnTo>
                  <a:lnTo>
                    <a:pt x="926" y="258"/>
                  </a:lnTo>
                  <a:lnTo>
                    <a:pt x="930" y="251"/>
                  </a:lnTo>
                  <a:lnTo>
                    <a:pt x="934" y="243"/>
                  </a:lnTo>
                  <a:lnTo>
                    <a:pt x="937" y="235"/>
                  </a:lnTo>
                  <a:lnTo>
                    <a:pt x="939" y="225"/>
                  </a:lnTo>
                  <a:lnTo>
                    <a:pt x="942" y="216"/>
                  </a:lnTo>
                  <a:lnTo>
                    <a:pt x="881" y="212"/>
                  </a:lnTo>
                  <a:lnTo>
                    <a:pt x="879" y="221"/>
                  </a:lnTo>
                  <a:lnTo>
                    <a:pt x="875" y="228"/>
                  </a:lnTo>
                  <a:lnTo>
                    <a:pt x="874" y="231"/>
                  </a:lnTo>
                  <a:lnTo>
                    <a:pt x="872" y="235"/>
                  </a:lnTo>
                  <a:lnTo>
                    <a:pt x="870" y="237"/>
                  </a:lnTo>
                  <a:lnTo>
                    <a:pt x="867" y="240"/>
                  </a:lnTo>
                  <a:lnTo>
                    <a:pt x="862" y="244"/>
                  </a:lnTo>
                  <a:lnTo>
                    <a:pt x="856" y="247"/>
                  </a:lnTo>
                  <a:lnTo>
                    <a:pt x="853" y="247"/>
                  </a:lnTo>
                  <a:lnTo>
                    <a:pt x="849" y="248"/>
                  </a:lnTo>
                  <a:lnTo>
                    <a:pt x="841" y="248"/>
                  </a:lnTo>
                  <a:lnTo>
                    <a:pt x="836" y="248"/>
                  </a:lnTo>
                  <a:lnTo>
                    <a:pt x="830" y="248"/>
                  </a:lnTo>
                  <a:lnTo>
                    <a:pt x="826" y="246"/>
                  </a:lnTo>
                  <a:lnTo>
                    <a:pt x="821" y="245"/>
                  </a:lnTo>
                  <a:lnTo>
                    <a:pt x="818" y="243"/>
                  </a:lnTo>
                  <a:lnTo>
                    <a:pt x="815" y="239"/>
                  </a:lnTo>
                  <a:lnTo>
                    <a:pt x="811" y="236"/>
                  </a:lnTo>
                  <a:lnTo>
                    <a:pt x="808" y="232"/>
                  </a:lnTo>
                  <a:lnTo>
                    <a:pt x="806" y="228"/>
                  </a:lnTo>
                  <a:lnTo>
                    <a:pt x="803" y="223"/>
                  </a:lnTo>
                  <a:lnTo>
                    <a:pt x="800" y="213"/>
                  </a:lnTo>
                  <a:lnTo>
                    <a:pt x="798" y="200"/>
                  </a:lnTo>
                  <a:lnTo>
                    <a:pt x="797" y="193"/>
                  </a:lnTo>
                  <a:lnTo>
                    <a:pt x="797" y="186"/>
                  </a:lnTo>
                  <a:lnTo>
                    <a:pt x="797" y="179"/>
                  </a:lnTo>
                  <a:lnTo>
                    <a:pt x="798" y="173"/>
                  </a:lnTo>
                  <a:lnTo>
                    <a:pt x="798" y="166"/>
                  </a:lnTo>
                  <a:lnTo>
                    <a:pt x="800" y="161"/>
                  </a:lnTo>
                  <a:lnTo>
                    <a:pt x="801" y="155"/>
                  </a:lnTo>
                  <a:lnTo>
                    <a:pt x="803" y="150"/>
                  </a:lnTo>
                  <a:lnTo>
                    <a:pt x="808" y="142"/>
                  </a:lnTo>
                  <a:lnTo>
                    <a:pt x="811" y="138"/>
                  </a:lnTo>
                  <a:lnTo>
                    <a:pt x="815" y="135"/>
                  </a:lnTo>
                  <a:lnTo>
                    <a:pt x="818" y="131"/>
                  </a:lnTo>
                  <a:lnTo>
                    <a:pt x="821" y="130"/>
                  </a:lnTo>
                  <a:lnTo>
                    <a:pt x="826" y="128"/>
                  </a:lnTo>
                  <a:lnTo>
                    <a:pt x="830" y="127"/>
                  </a:lnTo>
                  <a:lnTo>
                    <a:pt x="836" y="126"/>
                  </a:lnTo>
                  <a:lnTo>
                    <a:pt x="840" y="126"/>
                  </a:lnTo>
                  <a:lnTo>
                    <a:pt x="848" y="126"/>
                  </a:lnTo>
                  <a:lnTo>
                    <a:pt x="852" y="127"/>
                  </a:lnTo>
                  <a:lnTo>
                    <a:pt x="855" y="128"/>
                  </a:lnTo>
                  <a:lnTo>
                    <a:pt x="861" y="130"/>
                  </a:lnTo>
                  <a:lnTo>
                    <a:pt x="866" y="134"/>
                  </a:lnTo>
                  <a:lnTo>
                    <a:pt x="871" y="139"/>
                  </a:lnTo>
                  <a:lnTo>
                    <a:pt x="875" y="144"/>
                  </a:lnTo>
                  <a:lnTo>
                    <a:pt x="877" y="150"/>
                  </a:lnTo>
                  <a:lnTo>
                    <a:pt x="880" y="157"/>
                  </a:lnTo>
                  <a:lnTo>
                    <a:pt x="939" y="157"/>
                  </a:lnTo>
                  <a:close/>
                  <a:moveTo>
                    <a:pt x="1178" y="81"/>
                  </a:moveTo>
                  <a:lnTo>
                    <a:pt x="1115" y="81"/>
                  </a:lnTo>
                  <a:lnTo>
                    <a:pt x="1115" y="201"/>
                  </a:lnTo>
                  <a:lnTo>
                    <a:pt x="1115" y="213"/>
                  </a:lnTo>
                  <a:lnTo>
                    <a:pt x="1113" y="222"/>
                  </a:lnTo>
                  <a:lnTo>
                    <a:pt x="1111" y="229"/>
                  </a:lnTo>
                  <a:lnTo>
                    <a:pt x="1110" y="231"/>
                  </a:lnTo>
                  <a:lnTo>
                    <a:pt x="1108" y="234"/>
                  </a:lnTo>
                  <a:lnTo>
                    <a:pt x="1106" y="237"/>
                  </a:lnTo>
                  <a:lnTo>
                    <a:pt x="1103" y="239"/>
                  </a:lnTo>
                  <a:lnTo>
                    <a:pt x="1097" y="244"/>
                  </a:lnTo>
                  <a:lnTo>
                    <a:pt x="1093" y="245"/>
                  </a:lnTo>
                  <a:lnTo>
                    <a:pt x="1090" y="246"/>
                  </a:lnTo>
                  <a:lnTo>
                    <a:pt x="1081" y="246"/>
                  </a:lnTo>
                  <a:lnTo>
                    <a:pt x="1073" y="246"/>
                  </a:lnTo>
                  <a:lnTo>
                    <a:pt x="1065" y="244"/>
                  </a:lnTo>
                  <a:lnTo>
                    <a:pt x="1062" y="241"/>
                  </a:lnTo>
                  <a:lnTo>
                    <a:pt x="1060" y="239"/>
                  </a:lnTo>
                  <a:lnTo>
                    <a:pt x="1056" y="237"/>
                  </a:lnTo>
                  <a:lnTo>
                    <a:pt x="1054" y="234"/>
                  </a:lnTo>
                  <a:lnTo>
                    <a:pt x="1051" y="229"/>
                  </a:lnTo>
                  <a:lnTo>
                    <a:pt x="1048" y="222"/>
                  </a:lnTo>
                  <a:lnTo>
                    <a:pt x="1048" y="218"/>
                  </a:lnTo>
                  <a:lnTo>
                    <a:pt x="1047" y="213"/>
                  </a:lnTo>
                  <a:lnTo>
                    <a:pt x="1047" y="201"/>
                  </a:lnTo>
                  <a:lnTo>
                    <a:pt x="1047" y="81"/>
                  </a:lnTo>
                  <a:lnTo>
                    <a:pt x="984" y="81"/>
                  </a:lnTo>
                  <a:lnTo>
                    <a:pt x="984" y="214"/>
                  </a:lnTo>
                  <a:lnTo>
                    <a:pt x="985" y="225"/>
                  </a:lnTo>
                  <a:lnTo>
                    <a:pt x="985" y="235"/>
                  </a:lnTo>
                  <a:lnTo>
                    <a:pt x="988" y="244"/>
                  </a:lnTo>
                  <a:lnTo>
                    <a:pt x="990" y="251"/>
                  </a:lnTo>
                  <a:lnTo>
                    <a:pt x="992" y="259"/>
                  </a:lnTo>
                  <a:lnTo>
                    <a:pt x="995" y="265"/>
                  </a:lnTo>
                  <a:lnTo>
                    <a:pt x="1000" y="272"/>
                  </a:lnTo>
                  <a:lnTo>
                    <a:pt x="1002" y="274"/>
                  </a:lnTo>
                  <a:lnTo>
                    <a:pt x="1006" y="277"/>
                  </a:lnTo>
                  <a:lnTo>
                    <a:pt x="1011" y="282"/>
                  </a:lnTo>
                  <a:lnTo>
                    <a:pt x="1017" y="286"/>
                  </a:lnTo>
                  <a:lnTo>
                    <a:pt x="1024" y="291"/>
                  </a:lnTo>
                  <a:lnTo>
                    <a:pt x="1030" y="293"/>
                  </a:lnTo>
                  <a:lnTo>
                    <a:pt x="1038" y="296"/>
                  </a:lnTo>
                  <a:lnTo>
                    <a:pt x="1045" y="297"/>
                  </a:lnTo>
                  <a:lnTo>
                    <a:pt x="1053" y="299"/>
                  </a:lnTo>
                  <a:lnTo>
                    <a:pt x="1062" y="300"/>
                  </a:lnTo>
                  <a:lnTo>
                    <a:pt x="1071" y="299"/>
                  </a:lnTo>
                  <a:lnTo>
                    <a:pt x="1079" y="297"/>
                  </a:lnTo>
                  <a:lnTo>
                    <a:pt x="1086" y="295"/>
                  </a:lnTo>
                  <a:lnTo>
                    <a:pt x="1094" y="293"/>
                  </a:lnTo>
                  <a:lnTo>
                    <a:pt x="1100" y="289"/>
                  </a:lnTo>
                  <a:lnTo>
                    <a:pt x="1107" y="284"/>
                  </a:lnTo>
                  <a:lnTo>
                    <a:pt x="1112" y="277"/>
                  </a:lnTo>
                  <a:lnTo>
                    <a:pt x="1118" y="271"/>
                  </a:lnTo>
                  <a:lnTo>
                    <a:pt x="1118" y="293"/>
                  </a:lnTo>
                  <a:lnTo>
                    <a:pt x="1178" y="293"/>
                  </a:lnTo>
                  <a:lnTo>
                    <a:pt x="1178" y="81"/>
                  </a:lnTo>
                  <a:close/>
                  <a:moveTo>
                    <a:pt x="1345" y="83"/>
                  </a:moveTo>
                  <a:lnTo>
                    <a:pt x="1307" y="83"/>
                  </a:lnTo>
                  <a:lnTo>
                    <a:pt x="1307" y="16"/>
                  </a:lnTo>
                  <a:lnTo>
                    <a:pt x="1245" y="16"/>
                  </a:lnTo>
                  <a:lnTo>
                    <a:pt x="1245" y="83"/>
                  </a:lnTo>
                  <a:lnTo>
                    <a:pt x="1215" y="83"/>
                  </a:lnTo>
                  <a:lnTo>
                    <a:pt x="1215" y="128"/>
                  </a:lnTo>
                  <a:lnTo>
                    <a:pt x="1245" y="128"/>
                  </a:lnTo>
                  <a:lnTo>
                    <a:pt x="1245" y="225"/>
                  </a:lnTo>
                  <a:lnTo>
                    <a:pt x="1245" y="246"/>
                  </a:lnTo>
                  <a:lnTo>
                    <a:pt x="1246" y="254"/>
                  </a:lnTo>
                  <a:lnTo>
                    <a:pt x="1247" y="260"/>
                  </a:lnTo>
                  <a:lnTo>
                    <a:pt x="1248" y="266"/>
                  </a:lnTo>
                  <a:lnTo>
                    <a:pt x="1251" y="271"/>
                  </a:lnTo>
                  <a:lnTo>
                    <a:pt x="1254" y="275"/>
                  </a:lnTo>
                  <a:lnTo>
                    <a:pt x="1255" y="277"/>
                  </a:lnTo>
                  <a:lnTo>
                    <a:pt x="1257" y="280"/>
                  </a:lnTo>
                  <a:lnTo>
                    <a:pt x="1261" y="283"/>
                  </a:lnTo>
                  <a:lnTo>
                    <a:pt x="1265" y="286"/>
                  </a:lnTo>
                  <a:lnTo>
                    <a:pt x="1270" y="289"/>
                  </a:lnTo>
                  <a:lnTo>
                    <a:pt x="1275" y="291"/>
                  </a:lnTo>
                  <a:lnTo>
                    <a:pt x="1282" y="292"/>
                  </a:lnTo>
                  <a:lnTo>
                    <a:pt x="1289" y="293"/>
                  </a:lnTo>
                  <a:lnTo>
                    <a:pt x="1298" y="293"/>
                  </a:lnTo>
                  <a:lnTo>
                    <a:pt x="1307" y="293"/>
                  </a:lnTo>
                  <a:lnTo>
                    <a:pt x="1345" y="293"/>
                  </a:lnTo>
                  <a:lnTo>
                    <a:pt x="1345" y="246"/>
                  </a:lnTo>
                  <a:lnTo>
                    <a:pt x="1322" y="246"/>
                  </a:lnTo>
                  <a:lnTo>
                    <a:pt x="1318" y="246"/>
                  </a:lnTo>
                  <a:lnTo>
                    <a:pt x="1316" y="246"/>
                  </a:lnTo>
                  <a:lnTo>
                    <a:pt x="1315" y="246"/>
                  </a:lnTo>
                  <a:lnTo>
                    <a:pt x="1312" y="245"/>
                  </a:lnTo>
                  <a:lnTo>
                    <a:pt x="1311" y="244"/>
                  </a:lnTo>
                  <a:lnTo>
                    <a:pt x="1309" y="241"/>
                  </a:lnTo>
                  <a:lnTo>
                    <a:pt x="1308" y="237"/>
                  </a:lnTo>
                  <a:lnTo>
                    <a:pt x="1308" y="230"/>
                  </a:lnTo>
                  <a:lnTo>
                    <a:pt x="1307" y="210"/>
                  </a:lnTo>
                  <a:lnTo>
                    <a:pt x="1307" y="128"/>
                  </a:lnTo>
                  <a:lnTo>
                    <a:pt x="1345" y="128"/>
                  </a:lnTo>
                  <a:lnTo>
                    <a:pt x="1345" y="83"/>
                  </a:lnTo>
                  <a:close/>
                  <a:moveTo>
                    <a:pt x="1448" y="81"/>
                  </a:moveTo>
                  <a:lnTo>
                    <a:pt x="1385" y="81"/>
                  </a:lnTo>
                  <a:lnTo>
                    <a:pt x="1385" y="293"/>
                  </a:lnTo>
                  <a:lnTo>
                    <a:pt x="1448" y="293"/>
                  </a:lnTo>
                  <a:lnTo>
                    <a:pt x="1448" y="81"/>
                  </a:lnTo>
                  <a:close/>
                  <a:moveTo>
                    <a:pt x="1448" y="0"/>
                  </a:moveTo>
                  <a:lnTo>
                    <a:pt x="1385" y="0"/>
                  </a:lnTo>
                  <a:lnTo>
                    <a:pt x="1385" y="52"/>
                  </a:lnTo>
                  <a:lnTo>
                    <a:pt x="1448" y="52"/>
                  </a:lnTo>
                  <a:lnTo>
                    <a:pt x="1448" y="0"/>
                  </a:lnTo>
                  <a:close/>
                  <a:moveTo>
                    <a:pt x="1617" y="293"/>
                  </a:moveTo>
                  <a:lnTo>
                    <a:pt x="1690" y="81"/>
                  </a:lnTo>
                  <a:lnTo>
                    <a:pt x="1623" y="81"/>
                  </a:lnTo>
                  <a:lnTo>
                    <a:pt x="1601" y="163"/>
                  </a:lnTo>
                  <a:lnTo>
                    <a:pt x="1596" y="189"/>
                  </a:lnTo>
                  <a:lnTo>
                    <a:pt x="1588" y="223"/>
                  </a:lnTo>
                  <a:lnTo>
                    <a:pt x="1579" y="189"/>
                  </a:lnTo>
                  <a:lnTo>
                    <a:pt x="1571" y="163"/>
                  </a:lnTo>
                  <a:lnTo>
                    <a:pt x="1547" y="81"/>
                  </a:lnTo>
                  <a:lnTo>
                    <a:pt x="1482" y="81"/>
                  </a:lnTo>
                  <a:lnTo>
                    <a:pt x="1557" y="293"/>
                  </a:lnTo>
                  <a:lnTo>
                    <a:pt x="1617" y="293"/>
                  </a:lnTo>
                  <a:close/>
                  <a:moveTo>
                    <a:pt x="1923" y="205"/>
                  </a:moveTo>
                  <a:lnTo>
                    <a:pt x="1923" y="186"/>
                  </a:lnTo>
                  <a:lnTo>
                    <a:pt x="1921" y="177"/>
                  </a:lnTo>
                  <a:lnTo>
                    <a:pt x="1920" y="170"/>
                  </a:lnTo>
                  <a:lnTo>
                    <a:pt x="1919" y="162"/>
                  </a:lnTo>
                  <a:lnTo>
                    <a:pt x="1918" y="154"/>
                  </a:lnTo>
                  <a:lnTo>
                    <a:pt x="1916" y="147"/>
                  </a:lnTo>
                  <a:lnTo>
                    <a:pt x="1914" y="140"/>
                  </a:lnTo>
                  <a:lnTo>
                    <a:pt x="1910" y="133"/>
                  </a:lnTo>
                  <a:lnTo>
                    <a:pt x="1907" y="126"/>
                  </a:lnTo>
                  <a:lnTo>
                    <a:pt x="1902" y="119"/>
                  </a:lnTo>
                  <a:lnTo>
                    <a:pt x="1898" y="112"/>
                  </a:lnTo>
                  <a:lnTo>
                    <a:pt x="1893" y="107"/>
                  </a:lnTo>
                  <a:lnTo>
                    <a:pt x="1889" y="101"/>
                  </a:lnTo>
                  <a:lnTo>
                    <a:pt x="1883" y="97"/>
                  </a:lnTo>
                  <a:lnTo>
                    <a:pt x="1877" y="92"/>
                  </a:lnTo>
                  <a:lnTo>
                    <a:pt x="1871" y="88"/>
                  </a:lnTo>
                  <a:lnTo>
                    <a:pt x="1864" y="84"/>
                  </a:lnTo>
                  <a:lnTo>
                    <a:pt x="1857" y="82"/>
                  </a:lnTo>
                  <a:lnTo>
                    <a:pt x="1850" y="80"/>
                  </a:lnTo>
                  <a:lnTo>
                    <a:pt x="1842" y="78"/>
                  </a:lnTo>
                  <a:lnTo>
                    <a:pt x="1834" y="76"/>
                  </a:lnTo>
                  <a:lnTo>
                    <a:pt x="1826" y="75"/>
                  </a:lnTo>
                  <a:lnTo>
                    <a:pt x="1818" y="75"/>
                  </a:lnTo>
                  <a:lnTo>
                    <a:pt x="1806" y="75"/>
                  </a:lnTo>
                  <a:lnTo>
                    <a:pt x="1800" y="76"/>
                  </a:lnTo>
                  <a:lnTo>
                    <a:pt x="1795" y="78"/>
                  </a:lnTo>
                  <a:lnTo>
                    <a:pt x="1784" y="80"/>
                  </a:lnTo>
                  <a:lnTo>
                    <a:pt x="1773" y="83"/>
                  </a:lnTo>
                  <a:lnTo>
                    <a:pt x="1764" y="88"/>
                  </a:lnTo>
                  <a:lnTo>
                    <a:pt x="1755" y="93"/>
                  </a:lnTo>
                  <a:lnTo>
                    <a:pt x="1747" y="100"/>
                  </a:lnTo>
                  <a:lnTo>
                    <a:pt x="1739" y="107"/>
                  </a:lnTo>
                  <a:lnTo>
                    <a:pt x="1736" y="110"/>
                  </a:lnTo>
                  <a:lnTo>
                    <a:pt x="1733" y="115"/>
                  </a:lnTo>
                  <a:lnTo>
                    <a:pt x="1726" y="122"/>
                  </a:lnTo>
                  <a:lnTo>
                    <a:pt x="1721" y="133"/>
                  </a:lnTo>
                  <a:lnTo>
                    <a:pt x="1717" y="142"/>
                  </a:lnTo>
                  <a:lnTo>
                    <a:pt x="1714" y="153"/>
                  </a:lnTo>
                  <a:lnTo>
                    <a:pt x="1712" y="158"/>
                  </a:lnTo>
                  <a:lnTo>
                    <a:pt x="1711" y="164"/>
                  </a:lnTo>
                  <a:lnTo>
                    <a:pt x="1709" y="175"/>
                  </a:lnTo>
                  <a:lnTo>
                    <a:pt x="1709" y="188"/>
                  </a:lnTo>
                  <a:lnTo>
                    <a:pt x="1709" y="200"/>
                  </a:lnTo>
                  <a:lnTo>
                    <a:pt x="1710" y="211"/>
                  </a:lnTo>
                  <a:lnTo>
                    <a:pt x="1711" y="217"/>
                  </a:lnTo>
                  <a:lnTo>
                    <a:pt x="1714" y="222"/>
                  </a:lnTo>
                  <a:lnTo>
                    <a:pt x="1717" y="234"/>
                  </a:lnTo>
                  <a:lnTo>
                    <a:pt x="1720" y="243"/>
                  </a:lnTo>
                  <a:lnTo>
                    <a:pt x="1726" y="253"/>
                  </a:lnTo>
                  <a:lnTo>
                    <a:pt x="1732" y="260"/>
                  </a:lnTo>
                  <a:lnTo>
                    <a:pt x="1738" y="268"/>
                  </a:lnTo>
                  <a:lnTo>
                    <a:pt x="1746" y="275"/>
                  </a:lnTo>
                  <a:lnTo>
                    <a:pt x="1751" y="278"/>
                  </a:lnTo>
                  <a:lnTo>
                    <a:pt x="1755" y="282"/>
                  </a:lnTo>
                  <a:lnTo>
                    <a:pt x="1764" y="286"/>
                  </a:lnTo>
                  <a:lnTo>
                    <a:pt x="1773" y="291"/>
                  </a:lnTo>
                  <a:lnTo>
                    <a:pt x="1779" y="293"/>
                  </a:lnTo>
                  <a:lnTo>
                    <a:pt x="1783" y="294"/>
                  </a:lnTo>
                  <a:lnTo>
                    <a:pt x="1795" y="297"/>
                  </a:lnTo>
                  <a:lnTo>
                    <a:pt x="1806" y="299"/>
                  </a:lnTo>
                  <a:lnTo>
                    <a:pt x="1818" y="300"/>
                  </a:lnTo>
                  <a:lnTo>
                    <a:pt x="1827" y="299"/>
                  </a:lnTo>
                  <a:lnTo>
                    <a:pt x="1836" y="297"/>
                  </a:lnTo>
                  <a:lnTo>
                    <a:pt x="1845" y="296"/>
                  </a:lnTo>
                  <a:lnTo>
                    <a:pt x="1854" y="294"/>
                  </a:lnTo>
                  <a:lnTo>
                    <a:pt x="1862" y="292"/>
                  </a:lnTo>
                  <a:lnTo>
                    <a:pt x="1870" y="289"/>
                  </a:lnTo>
                  <a:lnTo>
                    <a:pt x="1877" y="285"/>
                  </a:lnTo>
                  <a:lnTo>
                    <a:pt x="1883" y="281"/>
                  </a:lnTo>
                  <a:lnTo>
                    <a:pt x="1890" y="276"/>
                  </a:lnTo>
                  <a:lnTo>
                    <a:pt x="1896" y="271"/>
                  </a:lnTo>
                  <a:lnTo>
                    <a:pt x="1901" y="265"/>
                  </a:lnTo>
                  <a:lnTo>
                    <a:pt x="1907" y="259"/>
                  </a:lnTo>
                  <a:lnTo>
                    <a:pt x="1911" y="253"/>
                  </a:lnTo>
                  <a:lnTo>
                    <a:pt x="1915" y="246"/>
                  </a:lnTo>
                  <a:lnTo>
                    <a:pt x="1918" y="239"/>
                  </a:lnTo>
                  <a:lnTo>
                    <a:pt x="1920" y="231"/>
                  </a:lnTo>
                  <a:lnTo>
                    <a:pt x="1857" y="231"/>
                  </a:lnTo>
                  <a:lnTo>
                    <a:pt x="1853" y="236"/>
                  </a:lnTo>
                  <a:lnTo>
                    <a:pt x="1850" y="240"/>
                  </a:lnTo>
                  <a:lnTo>
                    <a:pt x="1846" y="244"/>
                  </a:lnTo>
                  <a:lnTo>
                    <a:pt x="1844" y="245"/>
                  </a:lnTo>
                  <a:lnTo>
                    <a:pt x="1842" y="246"/>
                  </a:lnTo>
                  <a:lnTo>
                    <a:pt x="1836" y="248"/>
                  </a:lnTo>
                  <a:lnTo>
                    <a:pt x="1832" y="249"/>
                  </a:lnTo>
                  <a:lnTo>
                    <a:pt x="1826" y="250"/>
                  </a:lnTo>
                  <a:lnTo>
                    <a:pt x="1820" y="250"/>
                  </a:lnTo>
                  <a:lnTo>
                    <a:pt x="1810" y="249"/>
                  </a:lnTo>
                  <a:lnTo>
                    <a:pt x="1806" y="249"/>
                  </a:lnTo>
                  <a:lnTo>
                    <a:pt x="1801" y="247"/>
                  </a:lnTo>
                  <a:lnTo>
                    <a:pt x="1798" y="246"/>
                  </a:lnTo>
                  <a:lnTo>
                    <a:pt x="1793" y="244"/>
                  </a:lnTo>
                  <a:lnTo>
                    <a:pt x="1790" y="241"/>
                  </a:lnTo>
                  <a:lnTo>
                    <a:pt x="1788" y="239"/>
                  </a:lnTo>
                  <a:lnTo>
                    <a:pt x="1784" y="236"/>
                  </a:lnTo>
                  <a:lnTo>
                    <a:pt x="1782" y="232"/>
                  </a:lnTo>
                  <a:lnTo>
                    <a:pt x="1778" y="225"/>
                  </a:lnTo>
                  <a:lnTo>
                    <a:pt x="1775" y="220"/>
                  </a:lnTo>
                  <a:lnTo>
                    <a:pt x="1774" y="216"/>
                  </a:lnTo>
                  <a:lnTo>
                    <a:pt x="1773" y="211"/>
                  </a:lnTo>
                  <a:lnTo>
                    <a:pt x="1772" y="205"/>
                  </a:lnTo>
                  <a:lnTo>
                    <a:pt x="1923" y="205"/>
                  </a:lnTo>
                  <a:close/>
                  <a:moveTo>
                    <a:pt x="1772" y="162"/>
                  </a:moveTo>
                  <a:lnTo>
                    <a:pt x="1774" y="153"/>
                  </a:lnTo>
                  <a:lnTo>
                    <a:pt x="1777" y="148"/>
                  </a:lnTo>
                  <a:lnTo>
                    <a:pt x="1778" y="145"/>
                  </a:lnTo>
                  <a:lnTo>
                    <a:pt x="1782" y="138"/>
                  </a:lnTo>
                  <a:lnTo>
                    <a:pt x="1788" y="133"/>
                  </a:lnTo>
                  <a:lnTo>
                    <a:pt x="1793" y="128"/>
                  </a:lnTo>
                  <a:lnTo>
                    <a:pt x="1800" y="126"/>
                  </a:lnTo>
                  <a:lnTo>
                    <a:pt x="1808" y="124"/>
                  </a:lnTo>
                  <a:lnTo>
                    <a:pt x="1812" y="122"/>
                  </a:lnTo>
                  <a:lnTo>
                    <a:pt x="1817" y="122"/>
                  </a:lnTo>
                  <a:lnTo>
                    <a:pt x="1826" y="124"/>
                  </a:lnTo>
                  <a:lnTo>
                    <a:pt x="1834" y="126"/>
                  </a:lnTo>
                  <a:lnTo>
                    <a:pt x="1841" y="128"/>
                  </a:lnTo>
                  <a:lnTo>
                    <a:pt x="1843" y="130"/>
                  </a:lnTo>
                  <a:lnTo>
                    <a:pt x="1846" y="133"/>
                  </a:lnTo>
                  <a:lnTo>
                    <a:pt x="1848" y="136"/>
                  </a:lnTo>
                  <a:lnTo>
                    <a:pt x="1851" y="138"/>
                  </a:lnTo>
                  <a:lnTo>
                    <a:pt x="1854" y="145"/>
                  </a:lnTo>
                  <a:lnTo>
                    <a:pt x="1857" y="153"/>
                  </a:lnTo>
                  <a:lnTo>
                    <a:pt x="1859" y="162"/>
                  </a:lnTo>
                  <a:lnTo>
                    <a:pt x="1772" y="162"/>
                  </a:lnTo>
                  <a:close/>
                  <a:moveTo>
                    <a:pt x="2292" y="0"/>
                  </a:moveTo>
                  <a:lnTo>
                    <a:pt x="2073" y="0"/>
                  </a:lnTo>
                  <a:lnTo>
                    <a:pt x="2073" y="293"/>
                  </a:lnTo>
                  <a:lnTo>
                    <a:pt x="2295" y="293"/>
                  </a:lnTo>
                  <a:lnTo>
                    <a:pt x="2295" y="237"/>
                  </a:lnTo>
                  <a:lnTo>
                    <a:pt x="2140" y="237"/>
                  </a:lnTo>
                  <a:lnTo>
                    <a:pt x="2140" y="165"/>
                  </a:lnTo>
                  <a:lnTo>
                    <a:pt x="2272" y="165"/>
                  </a:lnTo>
                  <a:lnTo>
                    <a:pt x="2272" y="113"/>
                  </a:lnTo>
                  <a:lnTo>
                    <a:pt x="2140" y="113"/>
                  </a:lnTo>
                  <a:lnTo>
                    <a:pt x="2140" y="56"/>
                  </a:lnTo>
                  <a:lnTo>
                    <a:pt x="2292" y="56"/>
                  </a:lnTo>
                  <a:lnTo>
                    <a:pt x="2292" y="0"/>
                  </a:lnTo>
                  <a:close/>
                  <a:moveTo>
                    <a:pt x="2545" y="0"/>
                  </a:moveTo>
                  <a:lnTo>
                    <a:pt x="2483" y="0"/>
                  </a:lnTo>
                  <a:lnTo>
                    <a:pt x="2483" y="97"/>
                  </a:lnTo>
                  <a:lnTo>
                    <a:pt x="2478" y="91"/>
                  </a:lnTo>
                  <a:lnTo>
                    <a:pt x="2471" y="87"/>
                  </a:lnTo>
                  <a:lnTo>
                    <a:pt x="2465" y="83"/>
                  </a:lnTo>
                  <a:lnTo>
                    <a:pt x="2459" y="80"/>
                  </a:lnTo>
                  <a:lnTo>
                    <a:pt x="2452" y="78"/>
                  </a:lnTo>
                  <a:lnTo>
                    <a:pt x="2444" y="76"/>
                  </a:lnTo>
                  <a:lnTo>
                    <a:pt x="2436" y="75"/>
                  </a:lnTo>
                  <a:lnTo>
                    <a:pt x="2428" y="74"/>
                  </a:lnTo>
                  <a:lnTo>
                    <a:pt x="2418" y="75"/>
                  </a:lnTo>
                  <a:lnTo>
                    <a:pt x="2408" y="76"/>
                  </a:lnTo>
                  <a:lnTo>
                    <a:pt x="2402" y="78"/>
                  </a:lnTo>
                  <a:lnTo>
                    <a:pt x="2398" y="80"/>
                  </a:lnTo>
                  <a:lnTo>
                    <a:pt x="2389" y="83"/>
                  </a:lnTo>
                  <a:lnTo>
                    <a:pt x="2381" y="88"/>
                  </a:lnTo>
                  <a:lnTo>
                    <a:pt x="2373" y="92"/>
                  </a:lnTo>
                  <a:lnTo>
                    <a:pt x="2365" y="99"/>
                  </a:lnTo>
                  <a:lnTo>
                    <a:pt x="2359" y="106"/>
                  </a:lnTo>
                  <a:lnTo>
                    <a:pt x="2353" y="113"/>
                  </a:lnTo>
                  <a:lnTo>
                    <a:pt x="2349" y="122"/>
                  </a:lnTo>
                  <a:lnTo>
                    <a:pt x="2344" y="131"/>
                  </a:lnTo>
                  <a:lnTo>
                    <a:pt x="2340" y="142"/>
                  </a:lnTo>
                  <a:lnTo>
                    <a:pt x="2337" y="152"/>
                  </a:lnTo>
                  <a:lnTo>
                    <a:pt x="2335" y="163"/>
                  </a:lnTo>
                  <a:lnTo>
                    <a:pt x="2334" y="175"/>
                  </a:lnTo>
                  <a:lnTo>
                    <a:pt x="2333" y="188"/>
                  </a:lnTo>
                  <a:lnTo>
                    <a:pt x="2334" y="200"/>
                  </a:lnTo>
                  <a:lnTo>
                    <a:pt x="2335" y="211"/>
                  </a:lnTo>
                  <a:lnTo>
                    <a:pt x="2337" y="222"/>
                  </a:lnTo>
                  <a:lnTo>
                    <a:pt x="2340" y="234"/>
                  </a:lnTo>
                  <a:lnTo>
                    <a:pt x="2344" y="243"/>
                  </a:lnTo>
                  <a:lnTo>
                    <a:pt x="2347" y="253"/>
                  </a:lnTo>
                  <a:lnTo>
                    <a:pt x="2353" y="260"/>
                  </a:lnTo>
                  <a:lnTo>
                    <a:pt x="2359" y="268"/>
                  </a:lnTo>
                  <a:lnTo>
                    <a:pt x="2365" y="275"/>
                  </a:lnTo>
                  <a:lnTo>
                    <a:pt x="2372" y="282"/>
                  </a:lnTo>
                  <a:lnTo>
                    <a:pt x="2380" y="286"/>
                  </a:lnTo>
                  <a:lnTo>
                    <a:pt x="2389" y="291"/>
                  </a:lnTo>
                  <a:lnTo>
                    <a:pt x="2392" y="293"/>
                  </a:lnTo>
                  <a:lnTo>
                    <a:pt x="2397" y="294"/>
                  </a:lnTo>
                  <a:lnTo>
                    <a:pt x="2407" y="297"/>
                  </a:lnTo>
                  <a:lnTo>
                    <a:pt x="2417" y="299"/>
                  </a:lnTo>
                  <a:lnTo>
                    <a:pt x="2427" y="300"/>
                  </a:lnTo>
                  <a:lnTo>
                    <a:pt x="2436" y="299"/>
                  </a:lnTo>
                  <a:lnTo>
                    <a:pt x="2445" y="297"/>
                  </a:lnTo>
                  <a:lnTo>
                    <a:pt x="2453" y="295"/>
                  </a:lnTo>
                  <a:lnTo>
                    <a:pt x="2456" y="294"/>
                  </a:lnTo>
                  <a:lnTo>
                    <a:pt x="2460" y="293"/>
                  </a:lnTo>
                  <a:lnTo>
                    <a:pt x="2467" y="289"/>
                  </a:lnTo>
                  <a:lnTo>
                    <a:pt x="2470" y="286"/>
                  </a:lnTo>
                  <a:lnTo>
                    <a:pt x="2473" y="284"/>
                  </a:lnTo>
                  <a:lnTo>
                    <a:pt x="2480" y="277"/>
                  </a:lnTo>
                  <a:lnTo>
                    <a:pt x="2486" y="271"/>
                  </a:lnTo>
                  <a:lnTo>
                    <a:pt x="2486" y="293"/>
                  </a:lnTo>
                  <a:lnTo>
                    <a:pt x="2545" y="293"/>
                  </a:lnTo>
                  <a:lnTo>
                    <a:pt x="2545" y="0"/>
                  </a:lnTo>
                  <a:close/>
                  <a:moveTo>
                    <a:pt x="2440" y="126"/>
                  </a:moveTo>
                  <a:lnTo>
                    <a:pt x="2445" y="126"/>
                  </a:lnTo>
                  <a:lnTo>
                    <a:pt x="2450" y="127"/>
                  </a:lnTo>
                  <a:lnTo>
                    <a:pt x="2454" y="128"/>
                  </a:lnTo>
                  <a:lnTo>
                    <a:pt x="2459" y="130"/>
                  </a:lnTo>
                  <a:lnTo>
                    <a:pt x="2461" y="131"/>
                  </a:lnTo>
                  <a:lnTo>
                    <a:pt x="2462" y="133"/>
                  </a:lnTo>
                  <a:lnTo>
                    <a:pt x="2467" y="135"/>
                  </a:lnTo>
                  <a:lnTo>
                    <a:pt x="2470" y="138"/>
                  </a:lnTo>
                  <a:lnTo>
                    <a:pt x="2472" y="143"/>
                  </a:lnTo>
                  <a:lnTo>
                    <a:pt x="2478" y="152"/>
                  </a:lnTo>
                  <a:lnTo>
                    <a:pt x="2482" y="162"/>
                  </a:lnTo>
                  <a:lnTo>
                    <a:pt x="2483" y="168"/>
                  </a:lnTo>
                  <a:lnTo>
                    <a:pt x="2485" y="174"/>
                  </a:lnTo>
                  <a:lnTo>
                    <a:pt x="2485" y="181"/>
                  </a:lnTo>
                  <a:lnTo>
                    <a:pt x="2486" y="188"/>
                  </a:lnTo>
                  <a:lnTo>
                    <a:pt x="2485" y="194"/>
                  </a:lnTo>
                  <a:lnTo>
                    <a:pt x="2485" y="201"/>
                  </a:lnTo>
                  <a:lnTo>
                    <a:pt x="2483" y="207"/>
                  </a:lnTo>
                  <a:lnTo>
                    <a:pt x="2482" y="212"/>
                  </a:lnTo>
                  <a:lnTo>
                    <a:pt x="2478" y="223"/>
                  </a:lnTo>
                  <a:lnTo>
                    <a:pt x="2476" y="228"/>
                  </a:lnTo>
                  <a:lnTo>
                    <a:pt x="2472" y="231"/>
                  </a:lnTo>
                  <a:lnTo>
                    <a:pt x="2470" y="236"/>
                  </a:lnTo>
                  <a:lnTo>
                    <a:pt x="2465" y="239"/>
                  </a:lnTo>
                  <a:lnTo>
                    <a:pt x="2462" y="241"/>
                  </a:lnTo>
                  <a:lnTo>
                    <a:pt x="2459" y="245"/>
                  </a:lnTo>
                  <a:lnTo>
                    <a:pt x="2454" y="246"/>
                  </a:lnTo>
                  <a:lnTo>
                    <a:pt x="2450" y="247"/>
                  </a:lnTo>
                  <a:lnTo>
                    <a:pt x="2445" y="248"/>
                  </a:lnTo>
                  <a:lnTo>
                    <a:pt x="2440" y="248"/>
                  </a:lnTo>
                  <a:lnTo>
                    <a:pt x="2435" y="248"/>
                  </a:lnTo>
                  <a:lnTo>
                    <a:pt x="2431" y="247"/>
                  </a:lnTo>
                  <a:lnTo>
                    <a:pt x="2426" y="246"/>
                  </a:lnTo>
                  <a:lnTo>
                    <a:pt x="2422" y="245"/>
                  </a:lnTo>
                  <a:lnTo>
                    <a:pt x="2419" y="243"/>
                  </a:lnTo>
                  <a:lnTo>
                    <a:pt x="2417" y="241"/>
                  </a:lnTo>
                  <a:lnTo>
                    <a:pt x="2414" y="239"/>
                  </a:lnTo>
                  <a:lnTo>
                    <a:pt x="2410" y="236"/>
                  </a:lnTo>
                  <a:lnTo>
                    <a:pt x="2407" y="231"/>
                  </a:lnTo>
                  <a:lnTo>
                    <a:pt x="2402" y="222"/>
                  </a:lnTo>
                  <a:lnTo>
                    <a:pt x="2398" y="212"/>
                  </a:lnTo>
                  <a:lnTo>
                    <a:pt x="2397" y="207"/>
                  </a:lnTo>
                  <a:lnTo>
                    <a:pt x="2396" y="200"/>
                  </a:lnTo>
                  <a:lnTo>
                    <a:pt x="2395" y="194"/>
                  </a:lnTo>
                  <a:lnTo>
                    <a:pt x="2395" y="188"/>
                  </a:lnTo>
                  <a:lnTo>
                    <a:pt x="2395" y="180"/>
                  </a:lnTo>
                  <a:lnTo>
                    <a:pt x="2396" y="174"/>
                  </a:lnTo>
                  <a:lnTo>
                    <a:pt x="2397" y="167"/>
                  </a:lnTo>
                  <a:lnTo>
                    <a:pt x="2398" y="162"/>
                  </a:lnTo>
                  <a:lnTo>
                    <a:pt x="2400" y="156"/>
                  </a:lnTo>
                  <a:lnTo>
                    <a:pt x="2402" y="152"/>
                  </a:lnTo>
                  <a:lnTo>
                    <a:pt x="2405" y="146"/>
                  </a:lnTo>
                  <a:lnTo>
                    <a:pt x="2407" y="143"/>
                  </a:lnTo>
                  <a:lnTo>
                    <a:pt x="2410" y="138"/>
                  </a:lnTo>
                  <a:lnTo>
                    <a:pt x="2414" y="135"/>
                  </a:lnTo>
                  <a:lnTo>
                    <a:pt x="2422" y="130"/>
                  </a:lnTo>
                  <a:lnTo>
                    <a:pt x="2426" y="128"/>
                  </a:lnTo>
                  <a:lnTo>
                    <a:pt x="2431" y="127"/>
                  </a:lnTo>
                  <a:lnTo>
                    <a:pt x="2435" y="126"/>
                  </a:lnTo>
                  <a:lnTo>
                    <a:pt x="2440" y="126"/>
                  </a:lnTo>
                  <a:close/>
                  <a:moveTo>
                    <a:pt x="2798" y="81"/>
                  </a:moveTo>
                  <a:lnTo>
                    <a:pt x="2735" y="81"/>
                  </a:lnTo>
                  <a:lnTo>
                    <a:pt x="2735" y="201"/>
                  </a:lnTo>
                  <a:lnTo>
                    <a:pt x="2735" y="213"/>
                  </a:lnTo>
                  <a:lnTo>
                    <a:pt x="2734" y="222"/>
                  </a:lnTo>
                  <a:lnTo>
                    <a:pt x="2732" y="229"/>
                  </a:lnTo>
                  <a:lnTo>
                    <a:pt x="2731" y="231"/>
                  </a:lnTo>
                  <a:lnTo>
                    <a:pt x="2728" y="234"/>
                  </a:lnTo>
                  <a:lnTo>
                    <a:pt x="2726" y="237"/>
                  </a:lnTo>
                  <a:lnTo>
                    <a:pt x="2724" y="239"/>
                  </a:lnTo>
                  <a:lnTo>
                    <a:pt x="2717" y="244"/>
                  </a:lnTo>
                  <a:lnTo>
                    <a:pt x="2714" y="245"/>
                  </a:lnTo>
                  <a:lnTo>
                    <a:pt x="2710" y="246"/>
                  </a:lnTo>
                  <a:lnTo>
                    <a:pt x="2701" y="246"/>
                  </a:lnTo>
                  <a:lnTo>
                    <a:pt x="2694" y="246"/>
                  </a:lnTo>
                  <a:lnTo>
                    <a:pt x="2686" y="244"/>
                  </a:lnTo>
                  <a:lnTo>
                    <a:pt x="2682" y="241"/>
                  </a:lnTo>
                  <a:lnTo>
                    <a:pt x="2679" y="239"/>
                  </a:lnTo>
                  <a:lnTo>
                    <a:pt x="2677" y="237"/>
                  </a:lnTo>
                  <a:lnTo>
                    <a:pt x="2674" y="234"/>
                  </a:lnTo>
                  <a:lnTo>
                    <a:pt x="2671" y="229"/>
                  </a:lnTo>
                  <a:lnTo>
                    <a:pt x="2669" y="222"/>
                  </a:lnTo>
                  <a:lnTo>
                    <a:pt x="2669" y="218"/>
                  </a:lnTo>
                  <a:lnTo>
                    <a:pt x="2668" y="213"/>
                  </a:lnTo>
                  <a:lnTo>
                    <a:pt x="2668" y="201"/>
                  </a:lnTo>
                  <a:lnTo>
                    <a:pt x="2668" y="81"/>
                  </a:lnTo>
                  <a:lnTo>
                    <a:pt x="2605" y="81"/>
                  </a:lnTo>
                  <a:lnTo>
                    <a:pt x="2605" y="214"/>
                  </a:lnTo>
                  <a:lnTo>
                    <a:pt x="2606" y="225"/>
                  </a:lnTo>
                  <a:lnTo>
                    <a:pt x="2606" y="235"/>
                  </a:lnTo>
                  <a:lnTo>
                    <a:pt x="2608" y="244"/>
                  </a:lnTo>
                  <a:lnTo>
                    <a:pt x="2609" y="251"/>
                  </a:lnTo>
                  <a:lnTo>
                    <a:pt x="2613" y="259"/>
                  </a:lnTo>
                  <a:lnTo>
                    <a:pt x="2616" y="265"/>
                  </a:lnTo>
                  <a:lnTo>
                    <a:pt x="2621" y="272"/>
                  </a:lnTo>
                  <a:lnTo>
                    <a:pt x="2623" y="274"/>
                  </a:lnTo>
                  <a:lnTo>
                    <a:pt x="2625" y="277"/>
                  </a:lnTo>
                  <a:lnTo>
                    <a:pt x="2631" y="282"/>
                  </a:lnTo>
                  <a:lnTo>
                    <a:pt x="2637" y="286"/>
                  </a:lnTo>
                  <a:lnTo>
                    <a:pt x="2644" y="291"/>
                  </a:lnTo>
                  <a:lnTo>
                    <a:pt x="2651" y="293"/>
                  </a:lnTo>
                  <a:lnTo>
                    <a:pt x="2658" y="296"/>
                  </a:lnTo>
                  <a:lnTo>
                    <a:pt x="2665" y="297"/>
                  </a:lnTo>
                  <a:lnTo>
                    <a:pt x="2673" y="299"/>
                  </a:lnTo>
                  <a:lnTo>
                    <a:pt x="2682" y="300"/>
                  </a:lnTo>
                  <a:lnTo>
                    <a:pt x="2691" y="299"/>
                  </a:lnTo>
                  <a:lnTo>
                    <a:pt x="2699" y="297"/>
                  </a:lnTo>
                  <a:lnTo>
                    <a:pt x="2707" y="295"/>
                  </a:lnTo>
                  <a:lnTo>
                    <a:pt x="2714" y="293"/>
                  </a:lnTo>
                  <a:lnTo>
                    <a:pt x="2721" y="289"/>
                  </a:lnTo>
                  <a:lnTo>
                    <a:pt x="2727" y="284"/>
                  </a:lnTo>
                  <a:lnTo>
                    <a:pt x="2733" y="277"/>
                  </a:lnTo>
                  <a:lnTo>
                    <a:pt x="2739" y="271"/>
                  </a:lnTo>
                  <a:lnTo>
                    <a:pt x="2739" y="293"/>
                  </a:lnTo>
                  <a:lnTo>
                    <a:pt x="2798" y="293"/>
                  </a:lnTo>
                  <a:lnTo>
                    <a:pt x="2798" y="81"/>
                  </a:lnTo>
                  <a:close/>
                  <a:moveTo>
                    <a:pt x="3052" y="157"/>
                  </a:moveTo>
                  <a:lnTo>
                    <a:pt x="3051" y="148"/>
                  </a:lnTo>
                  <a:lnTo>
                    <a:pt x="3050" y="139"/>
                  </a:lnTo>
                  <a:lnTo>
                    <a:pt x="3046" y="131"/>
                  </a:lnTo>
                  <a:lnTo>
                    <a:pt x="3043" y="124"/>
                  </a:lnTo>
                  <a:lnTo>
                    <a:pt x="3042" y="119"/>
                  </a:lnTo>
                  <a:lnTo>
                    <a:pt x="3040" y="116"/>
                  </a:lnTo>
                  <a:lnTo>
                    <a:pt x="3035" y="109"/>
                  </a:lnTo>
                  <a:lnTo>
                    <a:pt x="3030" y="103"/>
                  </a:lnTo>
                  <a:lnTo>
                    <a:pt x="3023" y="98"/>
                  </a:lnTo>
                  <a:lnTo>
                    <a:pt x="3016" y="92"/>
                  </a:lnTo>
                  <a:lnTo>
                    <a:pt x="3009" y="88"/>
                  </a:lnTo>
                  <a:lnTo>
                    <a:pt x="3001" y="84"/>
                  </a:lnTo>
                  <a:lnTo>
                    <a:pt x="2994" y="81"/>
                  </a:lnTo>
                  <a:lnTo>
                    <a:pt x="2985" y="79"/>
                  </a:lnTo>
                  <a:lnTo>
                    <a:pt x="2976" y="76"/>
                  </a:lnTo>
                  <a:lnTo>
                    <a:pt x="2966" y="75"/>
                  </a:lnTo>
                  <a:lnTo>
                    <a:pt x="2955" y="75"/>
                  </a:lnTo>
                  <a:lnTo>
                    <a:pt x="2943" y="75"/>
                  </a:lnTo>
                  <a:lnTo>
                    <a:pt x="2931" y="78"/>
                  </a:lnTo>
                  <a:lnTo>
                    <a:pt x="2925" y="79"/>
                  </a:lnTo>
                  <a:lnTo>
                    <a:pt x="2921" y="80"/>
                  </a:lnTo>
                  <a:lnTo>
                    <a:pt x="2915" y="81"/>
                  </a:lnTo>
                  <a:lnTo>
                    <a:pt x="2909" y="83"/>
                  </a:lnTo>
                  <a:lnTo>
                    <a:pt x="2900" y="88"/>
                  </a:lnTo>
                  <a:lnTo>
                    <a:pt x="2891" y="92"/>
                  </a:lnTo>
                  <a:lnTo>
                    <a:pt x="2883" y="99"/>
                  </a:lnTo>
                  <a:lnTo>
                    <a:pt x="2876" y="106"/>
                  </a:lnTo>
                  <a:lnTo>
                    <a:pt x="2869" y="113"/>
                  </a:lnTo>
                  <a:lnTo>
                    <a:pt x="2863" y="121"/>
                  </a:lnTo>
                  <a:lnTo>
                    <a:pt x="2859" y="130"/>
                  </a:lnTo>
                  <a:lnTo>
                    <a:pt x="2854" y="140"/>
                  </a:lnTo>
                  <a:lnTo>
                    <a:pt x="2851" y="152"/>
                  </a:lnTo>
                  <a:lnTo>
                    <a:pt x="2849" y="163"/>
                  </a:lnTo>
                  <a:lnTo>
                    <a:pt x="2848" y="175"/>
                  </a:lnTo>
                  <a:lnTo>
                    <a:pt x="2848" y="188"/>
                  </a:lnTo>
                  <a:lnTo>
                    <a:pt x="2848" y="200"/>
                  </a:lnTo>
                  <a:lnTo>
                    <a:pt x="2849" y="212"/>
                  </a:lnTo>
                  <a:lnTo>
                    <a:pt x="2851" y="223"/>
                  </a:lnTo>
                  <a:lnTo>
                    <a:pt x="2854" y="234"/>
                  </a:lnTo>
                  <a:lnTo>
                    <a:pt x="2859" y="244"/>
                  </a:lnTo>
                  <a:lnTo>
                    <a:pt x="2863" y="253"/>
                  </a:lnTo>
                  <a:lnTo>
                    <a:pt x="2869" y="262"/>
                  </a:lnTo>
                  <a:lnTo>
                    <a:pt x="2872" y="265"/>
                  </a:lnTo>
                  <a:lnTo>
                    <a:pt x="2876" y="269"/>
                  </a:lnTo>
                  <a:lnTo>
                    <a:pt x="2879" y="273"/>
                  </a:lnTo>
                  <a:lnTo>
                    <a:pt x="2883" y="276"/>
                  </a:lnTo>
                  <a:lnTo>
                    <a:pt x="2891" y="282"/>
                  </a:lnTo>
                  <a:lnTo>
                    <a:pt x="2895" y="285"/>
                  </a:lnTo>
                  <a:lnTo>
                    <a:pt x="2899" y="287"/>
                  </a:lnTo>
                  <a:lnTo>
                    <a:pt x="2909" y="292"/>
                  </a:lnTo>
                  <a:lnTo>
                    <a:pt x="2914" y="293"/>
                  </a:lnTo>
                  <a:lnTo>
                    <a:pt x="2919" y="295"/>
                  </a:lnTo>
                  <a:lnTo>
                    <a:pt x="2930" y="297"/>
                  </a:lnTo>
                  <a:lnTo>
                    <a:pt x="2941" y="299"/>
                  </a:lnTo>
                  <a:lnTo>
                    <a:pt x="2953" y="300"/>
                  </a:lnTo>
                  <a:lnTo>
                    <a:pt x="2963" y="299"/>
                  </a:lnTo>
                  <a:lnTo>
                    <a:pt x="2973" y="297"/>
                  </a:lnTo>
                  <a:lnTo>
                    <a:pt x="2982" y="296"/>
                  </a:lnTo>
                  <a:lnTo>
                    <a:pt x="2991" y="294"/>
                  </a:lnTo>
                  <a:lnTo>
                    <a:pt x="3000" y="291"/>
                  </a:lnTo>
                  <a:lnTo>
                    <a:pt x="3008" y="286"/>
                  </a:lnTo>
                  <a:lnTo>
                    <a:pt x="3015" y="283"/>
                  </a:lnTo>
                  <a:lnTo>
                    <a:pt x="3022" y="277"/>
                  </a:lnTo>
                  <a:lnTo>
                    <a:pt x="3028" y="272"/>
                  </a:lnTo>
                  <a:lnTo>
                    <a:pt x="3034" y="265"/>
                  </a:lnTo>
                  <a:lnTo>
                    <a:pt x="3039" y="258"/>
                  </a:lnTo>
                  <a:lnTo>
                    <a:pt x="3043" y="251"/>
                  </a:lnTo>
                  <a:lnTo>
                    <a:pt x="3048" y="243"/>
                  </a:lnTo>
                  <a:lnTo>
                    <a:pt x="3051" y="235"/>
                  </a:lnTo>
                  <a:lnTo>
                    <a:pt x="3053" y="225"/>
                  </a:lnTo>
                  <a:lnTo>
                    <a:pt x="3055" y="216"/>
                  </a:lnTo>
                  <a:lnTo>
                    <a:pt x="2995" y="212"/>
                  </a:lnTo>
                  <a:lnTo>
                    <a:pt x="2992" y="221"/>
                  </a:lnTo>
                  <a:lnTo>
                    <a:pt x="2989" y="228"/>
                  </a:lnTo>
                  <a:lnTo>
                    <a:pt x="2988" y="231"/>
                  </a:lnTo>
                  <a:lnTo>
                    <a:pt x="2986" y="235"/>
                  </a:lnTo>
                  <a:lnTo>
                    <a:pt x="2984" y="237"/>
                  </a:lnTo>
                  <a:lnTo>
                    <a:pt x="2981" y="240"/>
                  </a:lnTo>
                  <a:lnTo>
                    <a:pt x="2976" y="244"/>
                  </a:lnTo>
                  <a:lnTo>
                    <a:pt x="2970" y="247"/>
                  </a:lnTo>
                  <a:lnTo>
                    <a:pt x="2967" y="247"/>
                  </a:lnTo>
                  <a:lnTo>
                    <a:pt x="2962" y="248"/>
                  </a:lnTo>
                  <a:lnTo>
                    <a:pt x="2954" y="248"/>
                  </a:lnTo>
                  <a:lnTo>
                    <a:pt x="2950" y="248"/>
                  </a:lnTo>
                  <a:lnTo>
                    <a:pt x="2944" y="248"/>
                  </a:lnTo>
                  <a:lnTo>
                    <a:pt x="2940" y="246"/>
                  </a:lnTo>
                  <a:lnTo>
                    <a:pt x="2935" y="245"/>
                  </a:lnTo>
                  <a:lnTo>
                    <a:pt x="2932" y="243"/>
                  </a:lnTo>
                  <a:lnTo>
                    <a:pt x="2927" y="239"/>
                  </a:lnTo>
                  <a:lnTo>
                    <a:pt x="2925" y="236"/>
                  </a:lnTo>
                  <a:lnTo>
                    <a:pt x="2922" y="232"/>
                  </a:lnTo>
                  <a:lnTo>
                    <a:pt x="2919" y="228"/>
                  </a:lnTo>
                  <a:lnTo>
                    <a:pt x="2916" y="223"/>
                  </a:lnTo>
                  <a:lnTo>
                    <a:pt x="2913" y="213"/>
                  </a:lnTo>
                  <a:lnTo>
                    <a:pt x="2910" y="200"/>
                  </a:lnTo>
                  <a:lnTo>
                    <a:pt x="2910" y="193"/>
                  </a:lnTo>
                  <a:lnTo>
                    <a:pt x="2910" y="186"/>
                  </a:lnTo>
                  <a:lnTo>
                    <a:pt x="2910" y="179"/>
                  </a:lnTo>
                  <a:lnTo>
                    <a:pt x="2910" y="173"/>
                  </a:lnTo>
                  <a:lnTo>
                    <a:pt x="2912" y="166"/>
                  </a:lnTo>
                  <a:lnTo>
                    <a:pt x="2913" y="161"/>
                  </a:lnTo>
                  <a:lnTo>
                    <a:pt x="2915" y="155"/>
                  </a:lnTo>
                  <a:lnTo>
                    <a:pt x="2916" y="150"/>
                  </a:lnTo>
                  <a:lnTo>
                    <a:pt x="2922" y="142"/>
                  </a:lnTo>
                  <a:lnTo>
                    <a:pt x="2924" y="138"/>
                  </a:lnTo>
                  <a:lnTo>
                    <a:pt x="2927" y="135"/>
                  </a:lnTo>
                  <a:lnTo>
                    <a:pt x="2932" y="131"/>
                  </a:lnTo>
                  <a:lnTo>
                    <a:pt x="2935" y="130"/>
                  </a:lnTo>
                  <a:lnTo>
                    <a:pt x="2940" y="128"/>
                  </a:lnTo>
                  <a:lnTo>
                    <a:pt x="2944" y="127"/>
                  </a:lnTo>
                  <a:lnTo>
                    <a:pt x="2949" y="126"/>
                  </a:lnTo>
                  <a:lnTo>
                    <a:pt x="2954" y="126"/>
                  </a:lnTo>
                  <a:lnTo>
                    <a:pt x="2962" y="126"/>
                  </a:lnTo>
                  <a:lnTo>
                    <a:pt x="2966" y="127"/>
                  </a:lnTo>
                  <a:lnTo>
                    <a:pt x="2969" y="128"/>
                  </a:lnTo>
                  <a:lnTo>
                    <a:pt x="2975" y="130"/>
                  </a:lnTo>
                  <a:lnTo>
                    <a:pt x="2980" y="134"/>
                  </a:lnTo>
                  <a:lnTo>
                    <a:pt x="2985" y="139"/>
                  </a:lnTo>
                  <a:lnTo>
                    <a:pt x="2988" y="144"/>
                  </a:lnTo>
                  <a:lnTo>
                    <a:pt x="2991" y="150"/>
                  </a:lnTo>
                  <a:lnTo>
                    <a:pt x="2994" y="157"/>
                  </a:lnTo>
                  <a:lnTo>
                    <a:pt x="3052" y="157"/>
                  </a:lnTo>
                  <a:close/>
                  <a:moveTo>
                    <a:pt x="3154" y="148"/>
                  </a:moveTo>
                  <a:lnTo>
                    <a:pt x="3157" y="142"/>
                  </a:lnTo>
                  <a:lnTo>
                    <a:pt x="3159" y="137"/>
                  </a:lnTo>
                  <a:lnTo>
                    <a:pt x="3160" y="135"/>
                  </a:lnTo>
                  <a:lnTo>
                    <a:pt x="3162" y="133"/>
                  </a:lnTo>
                  <a:lnTo>
                    <a:pt x="3164" y="130"/>
                  </a:lnTo>
                  <a:lnTo>
                    <a:pt x="3167" y="128"/>
                  </a:lnTo>
                  <a:lnTo>
                    <a:pt x="3171" y="126"/>
                  </a:lnTo>
                  <a:lnTo>
                    <a:pt x="3178" y="124"/>
                  </a:lnTo>
                  <a:lnTo>
                    <a:pt x="3185" y="122"/>
                  </a:lnTo>
                  <a:lnTo>
                    <a:pt x="3193" y="122"/>
                  </a:lnTo>
                  <a:lnTo>
                    <a:pt x="3199" y="122"/>
                  </a:lnTo>
                  <a:lnTo>
                    <a:pt x="3206" y="124"/>
                  </a:lnTo>
                  <a:lnTo>
                    <a:pt x="3212" y="126"/>
                  </a:lnTo>
                  <a:lnTo>
                    <a:pt x="3216" y="128"/>
                  </a:lnTo>
                  <a:lnTo>
                    <a:pt x="3218" y="129"/>
                  </a:lnTo>
                  <a:lnTo>
                    <a:pt x="3221" y="130"/>
                  </a:lnTo>
                  <a:lnTo>
                    <a:pt x="3223" y="134"/>
                  </a:lnTo>
                  <a:lnTo>
                    <a:pt x="3224" y="136"/>
                  </a:lnTo>
                  <a:lnTo>
                    <a:pt x="3225" y="138"/>
                  </a:lnTo>
                  <a:lnTo>
                    <a:pt x="3225" y="142"/>
                  </a:lnTo>
                  <a:lnTo>
                    <a:pt x="3225" y="145"/>
                  </a:lnTo>
                  <a:lnTo>
                    <a:pt x="3224" y="147"/>
                  </a:lnTo>
                  <a:lnTo>
                    <a:pt x="3223" y="149"/>
                  </a:lnTo>
                  <a:lnTo>
                    <a:pt x="3222" y="152"/>
                  </a:lnTo>
                  <a:lnTo>
                    <a:pt x="3218" y="153"/>
                  </a:lnTo>
                  <a:lnTo>
                    <a:pt x="3215" y="155"/>
                  </a:lnTo>
                  <a:lnTo>
                    <a:pt x="3206" y="156"/>
                  </a:lnTo>
                  <a:lnTo>
                    <a:pt x="3172" y="163"/>
                  </a:lnTo>
                  <a:lnTo>
                    <a:pt x="3162" y="164"/>
                  </a:lnTo>
                  <a:lnTo>
                    <a:pt x="3152" y="166"/>
                  </a:lnTo>
                  <a:lnTo>
                    <a:pt x="3143" y="168"/>
                  </a:lnTo>
                  <a:lnTo>
                    <a:pt x="3134" y="172"/>
                  </a:lnTo>
                  <a:lnTo>
                    <a:pt x="3126" y="175"/>
                  </a:lnTo>
                  <a:lnTo>
                    <a:pt x="3119" y="179"/>
                  </a:lnTo>
                  <a:lnTo>
                    <a:pt x="3114" y="182"/>
                  </a:lnTo>
                  <a:lnTo>
                    <a:pt x="3108" y="186"/>
                  </a:lnTo>
                  <a:lnTo>
                    <a:pt x="3103" y="191"/>
                  </a:lnTo>
                  <a:lnTo>
                    <a:pt x="3099" y="195"/>
                  </a:lnTo>
                  <a:lnTo>
                    <a:pt x="3096" y="201"/>
                  </a:lnTo>
                  <a:lnTo>
                    <a:pt x="3093" y="205"/>
                  </a:lnTo>
                  <a:lnTo>
                    <a:pt x="3090" y="212"/>
                  </a:lnTo>
                  <a:lnTo>
                    <a:pt x="3089" y="218"/>
                  </a:lnTo>
                  <a:lnTo>
                    <a:pt x="3088" y="225"/>
                  </a:lnTo>
                  <a:lnTo>
                    <a:pt x="3088" y="232"/>
                  </a:lnTo>
                  <a:lnTo>
                    <a:pt x="3088" y="239"/>
                  </a:lnTo>
                  <a:lnTo>
                    <a:pt x="3089" y="247"/>
                  </a:lnTo>
                  <a:lnTo>
                    <a:pt x="3091" y="254"/>
                  </a:lnTo>
                  <a:lnTo>
                    <a:pt x="3093" y="257"/>
                  </a:lnTo>
                  <a:lnTo>
                    <a:pt x="3094" y="259"/>
                  </a:lnTo>
                  <a:lnTo>
                    <a:pt x="3097" y="266"/>
                  </a:lnTo>
                  <a:lnTo>
                    <a:pt x="3100" y="271"/>
                  </a:lnTo>
                  <a:lnTo>
                    <a:pt x="3105" y="276"/>
                  </a:lnTo>
                  <a:lnTo>
                    <a:pt x="3109" y="281"/>
                  </a:lnTo>
                  <a:lnTo>
                    <a:pt x="3115" y="285"/>
                  </a:lnTo>
                  <a:lnTo>
                    <a:pt x="3121" y="289"/>
                  </a:lnTo>
                  <a:lnTo>
                    <a:pt x="3127" y="292"/>
                  </a:lnTo>
                  <a:lnTo>
                    <a:pt x="3131" y="293"/>
                  </a:lnTo>
                  <a:lnTo>
                    <a:pt x="3134" y="294"/>
                  </a:lnTo>
                  <a:lnTo>
                    <a:pt x="3141" y="296"/>
                  </a:lnTo>
                  <a:lnTo>
                    <a:pt x="3149" y="297"/>
                  </a:lnTo>
                  <a:lnTo>
                    <a:pt x="3158" y="299"/>
                  </a:lnTo>
                  <a:lnTo>
                    <a:pt x="3166" y="300"/>
                  </a:lnTo>
                  <a:lnTo>
                    <a:pt x="3175" y="299"/>
                  </a:lnTo>
                  <a:lnTo>
                    <a:pt x="3184" y="299"/>
                  </a:lnTo>
                  <a:lnTo>
                    <a:pt x="3191" y="296"/>
                  </a:lnTo>
                  <a:lnTo>
                    <a:pt x="3198" y="294"/>
                  </a:lnTo>
                  <a:lnTo>
                    <a:pt x="3205" y="292"/>
                  </a:lnTo>
                  <a:lnTo>
                    <a:pt x="3213" y="287"/>
                  </a:lnTo>
                  <a:lnTo>
                    <a:pt x="3220" y="283"/>
                  </a:lnTo>
                  <a:lnTo>
                    <a:pt x="3227" y="277"/>
                  </a:lnTo>
                  <a:lnTo>
                    <a:pt x="3230" y="285"/>
                  </a:lnTo>
                  <a:lnTo>
                    <a:pt x="3232" y="293"/>
                  </a:lnTo>
                  <a:lnTo>
                    <a:pt x="3296" y="293"/>
                  </a:lnTo>
                  <a:lnTo>
                    <a:pt x="3291" y="286"/>
                  </a:lnTo>
                  <a:lnTo>
                    <a:pt x="3290" y="283"/>
                  </a:lnTo>
                  <a:lnTo>
                    <a:pt x="3289" y="280"/>
                  </a:lnTo>
                  <a:lnTo>
                    <a:pt x="3288" y="271"/>
                  </a:lnTo>
                  <a:lnTo>
                    <a:pt x="3288" y="257"/>
                  </a:lnTo>
                  <a:lnTo>
                    <a:pt x="3288" y="159"/>
                  </a:lnTo>
                  <a:lnTo>
                    <a:pt x="3288" y="148"/>
                  </a:lnTo>
                  <a:lnTo>
                    <a:pt x="3287" y="138"/>
                  </a:lnTo>
                  <a:lnTo>
                    <a:pt x="3286" y="129"/>
                  </a:lnTo>
                  <a:lnTo>
                    <a:pt x="3284" y="121"/>
                  </a:lnTo>
                  <a:lnTo>
                    <a:pt x="3280" y="115"/>
                  </a:lnTo>
                  <a:lnTo>
                    <a:pt x="3277" y="108"/>
                  </a:lnTo>
                  <a:lnTo>
                    <a:pt x="3272" y="102"/>
                  </a:lnTo>
                  <a:lnTo>
                    <a:pt x="3267" y="97"/>
                  </a:lnTo>
                  <a:lnTo>
                    <a:pt x="3263" y="94"/>
                  </a:lnTo>
                  <a:lnTo>
                    <a:pt x="3260" y="92"/>
                  </a:lnTo>
                  <a:lnTo>
                    <a:pt x="3253" y="88"/>
                  </a:lnTo>
                  <a:lnTo>
                    <a:pt x="3244" y="83"/>
                  </a:lnTo>
                  <a:lnTo>
                    <a:pt x="3236" y="80"/>
                  </a:lnTo>
                  <a:lnTo>
                    <a:pt x="3226" y="78"/>
                  </a:lnTo>
                  <a:lnTo>
                    <a:pt x="3222" y="76"/>
                  </a:lnTo>
                  <a:lnTo>
                    <a:pt x="3216" y="76"/>
                  </a:lnTo>
                  <a:lnTo>
                    <a:pt x="3205" y="75"/>
                  </a:lnTo>
                  <a:lnTo>
                    <a:pt x="3194" y="74"/>
                  </a:lnTo>
                  <a:lnTo>
                    <a:pt x="3182" y="75"/>
                  </a:lnTo>
                  <a:lnTo>
                    <a:pt x="3172" y="75"/>
                  </a:lnTo>
                  <a:lnTo>
                    <a:pt x="3162" y="78"/>
                  </a:lnTo>
                  <a:lnTo>
                    <a:pt x="3153" y="79"/>
                  </a:lnTo>
                  <a:lnTo>
                    <a:pt x="3145" y="82"/>
                  </a:lnTo>
                  <a:lnTo>
                    <a:pt x="3139" y="84"/>
                  </a:lnTo>
                  <a:lnTo>
                    <a:pt x="3131" y="89"/>
                  </a:lnTo>
                  <a:lnTo>
                    <a:pt x="3125" y="93"/>
                  </a:lnTo>
                  <a:lnTo>
                    <a:pt x="3119" y="98"/>
                  </a:lnTo>
                  <a:lnTo>
                    <a:pt x="3115" y="103"/>
                  </a:lnTo>
                  <a:lnTo>
                    <a:pt x="3111" y="109"/>
                  </a:lnTo>
                  <a:lnTo>
                    <a:pt x="3107" y="116"/>
                  </a:lnTo>
                  <a:lnTo>
                    <a:pt x="3104" y="122"/>
                  </a:lnTo>
                  <a:lnTo>
                    <a:pt x="3102" y="130"/>
                  </a:lnTo>
                  <a:lnTo>
                    <a:pt x="3100" y="139"/>
                  </a:lnTo>
                  <a:lnTo>
                    <a:pt x="3099" y="148"/>
                  </a:lnTo>
                  <a:lnTo>
                    <a:pt x="3154" y="148"/>
                  </a:lnTo>
                  <a:close/>
                  <a:moveTo>
                    <a:pt x="3227" y="225"/>
                  </a:moveTo>
                  <a:lnTo>
                    <a:pt x="3223" y="231"/>
                  </a:lnTo>
                  <a:lnTo>
                    <a:pt x="3218" y="237"/>
                  </a:lnTo>
                  <a:lnTo>
                    <a:pt x="3214" y="241"/>
                  </a:lnTo>
                  <a:lnTo>
                    <a:pt x="3208" y="245"/>
                  </a:lnTo>
                  <a:lnTo>
                    <a:pt x="3203" y="248"/>
                  </a:lnTo>
                  <a:lnTo>
                    <a:pt x="3196" y="250"/>
                  </a:lnTo>
                  <a:lnTo>
                    <a:pt x="3189" y="251"/>
                  </a:lnTo>
                  <a:lnTo>
                    <a:pt x="3181" y="251"/>
                  </a:lnTo>
                  <a:lnTo>
                    <a:pt x="3175" y="251"/>
                  </a:lnTo>
                  <a:lnTo>
                    <a:pt x="3168" y="250"/>
                  </a:lnTo>
                  <a:lnTo>
                    <a:pt x="3163" y="248"/>
                  </a:lnTo>
                  <a:lnTo>
                    <a:pt x="3158" y="246"/>
                  </a:lnTo>
                  <a:lnTo>
                    <a:pt x="3154" y="243"/>
                  </a:lnTo>
                  <a:lnTo>
                    <a:pt x="3152" y="239"/>
                  </a:lnTo>
                  <a:lnTo>
                    <a:pt x="3151" y="237"/>
                  </a:lnTo>
                  <a:lnTo>
                    <a:pt x="3150" y="235"/>
                  </a:lnTo>
                  <a:lnTo>
                    <a:pt x="3150" y="229"/>
                  </a:lnTo>
                  <a:lnTo>
                    <a:pt x="3150" y="225"/>
                  </a:lnTo>
                  <a:lnTo>
                    <a:pt x="3151" y="220"/>
                  </a:lnTo>
                  <a:lnTo>
                    <a:pt x="3152" y="219"/>
                  </a:lnTo>
                  <a:lnTo>
                    <a:pt x="3154" y="217"/>
                  </a:lnTo>
                  <a:lnTo>
                    <a:pt x="3158" y="213"/>
                  </a:lnTo>
                  <a:lnTo>
                    <a:pt x="3162" y="211"/>
                  </a:lnTo>
                  <a:lnTo>
                    <a:pt x="3168" y="208"/>
                  </a:lnTo>
                  <a:lnTo>
                    <a:pt x="3173" y="205"/>
                  </a:lnTo>
                  <a:lnTo>
                    <a:pt x="3181" y="203"/>
                  </a:lnTo>
                  <a:lnTo>
                    <a:pt x="3204" y="199"/>
                  </a:lnTo>
                  <a:lnTo>
                    <a:pt x="3217" y="195"/>
                  </a:lnTo>
                  <a:lnTo>
                    <a:pt x="3227" y="192"/>
                  </a:lnTo>
                  <a:lnTo>
                    <a:pt x="3227" y="225"/>
                  </a:lnTo>
                  <a:close/>
                  <a:moveTo>
                    <a:pt x="3456" y="83"/>
                  </a:moveTo>
                  <a:lnTo>
                    <a:pt x="3417" y="83"/>
                  </a:lnTo>
                  <a:lnTo>
                    <a:pt x="3417" y="16"/>
                  </a:lnTo>
                  <a:lnTo>
                    <a:pt x="3355" y="16"/>
                  </a:lnTo>
                  <a:lnTo>
                    <a:pt x="3355" y="83"/>
                  </a:lnTo>
                  <a:lnTo>
                    <a:pt x="3325" y="83"/>
                  </a:lnTo>
                  <a:lnTo>
                    <a:pt x="3325" y="128"/>
                  </a:lnTo>
                  <a:lnTo>
                    <a:pt x="3355" y="128"/>
                  </a:lnTo>
                  <a:lnTo>
                    <a:pt x="3355" y="225"/>
                  </a:lnTo>
                  <a:lnTo>
                    <a:pt x="3355" y="246"/>
                  </a:lnTo>
                  <a:lnTo>
                    <a:pt x="3357" y="254"/>
                  </a:lnTo>
                  <a:lnTo>
                    <a:pt x="3358" y="260"/>
                  </a:lnTo>
                  <a:lnTo>
                    <a:pt x="3359" y="266"/>
                  </a:lnTo>
                  <a:lnTo>
                    <a:pt x="3361" y="271"/>
                  </a:lnTo>
                  <a:lnTo>
                    <a:pt x="3364" y="275"/>
                  </a:lnTo>
                  <a:lnTo>
                    <a:pt x="3366" y="277"/>
                  </a:lnTo>
                  <a:lnTo>
                    <a:pt x="3368" y="280"/>
                  </a:lnTo>
                  <a:lnTo>
                    <a:pt x="3371" y="283"/>
                  </a:lnTo>
                  <a:lnTo>
                    <a:pt x="3376" y="286"/>
                  </a:lnTo>
                  <a:lnTo>
                    <a:pt x="3380" y="289"/>
                  </a:lnTo>
                  <a:lnTo>
                    <a:pt x="3386" y="291"/>
                  </a:lnTo>
                  <a:lnTo>
                    <a:pt x="3393" y="292"/>
                  </a:lnTo>
                  <a:lnTo>
                    <a:pt x="3399" y="293"/>
                  </a:lnTo>
                  <a:lnTo>
                    <a:pt x="3408" y="293"/>
                  </a:lnTo>
                  <a:lnTo>
                    <a:pt x="3417" y="293"/>
                  </a:lnTo>
                  <a:lnTo>
                    <a:pt x="3456" y="293"/>
                  </a:lnTo>
                  <a:lnTo>
                    <a:pt x="3456" y="246"/>
                  </a:lnTo>
                  <a:lnTo>
                    <a:pt x="3433" y="246"/>
                  </a:lnTo>
                  <a:lnTo>
                    <a:pt x="3429" y="246"/>
                  </a:lnTo>
                  <a:lnTo>
                    <a:pt x="3426" y="246"/>
                  </a:lnTo>
                  <a:lnTo>
                    <a:pt x="3425" y="246"/>
                  </a:lnTo>
                  <a:lnTo>
                    <a:pt x="3423" y="245"/>
                  </a:lnTo>
                  <a:lnTo>
                    <a:pt x="3422" y="244"/>
                  </a:lnTo>
                  <a:lnTo>
                    <a:pt x="3421" y="241"/>
                  </a:lnTo>
                  <a:lnTo>
                    <a:pt x="3418" y="237"/>
                  </a:lnTo>
                  <a:lnTo>
                    <a:pt x="3418" y="230"/>
                  </a:lnTo>
                  <a:lnTo>
                    <a:pt x="3417" y="210"/>
                  </a:lnTo>
                  <a:lnTo>
                    <a:pt x="3417" y="128"/>
                  </a:lnTo>
                  <a:lnTo>
                    <a:pt x="3456" y="128"/>
                  </a:lnTo>
                  <a:lnTo>
                    <a:pt x="3456" y="83"/>
                  </a:lnTo>
                  <a:close/>
                  <a:moveTo>
                    <a:pt x="3559" y="81"/>
                  </a:moveTo>
                  <a:lnTo>
                    <a:pt x="3497" y="81"/>
                  </a:lnTo>
                  <a:lnTo>
                    <a:pt x="3497" y="293"/>
                  </a:lnTo>
                  <a:lnTo>
                    <a:pt x="3559" y="293"/>
                  </a:lnTo>
                  <a:lnTo>
                    <a:pt x="3559" y="81"/>
                  </a:lnTo>
                  <a:close/>
                  <a:moveTo>
                    <a:pt x="3559" y="0"/>
                  </a:moveTo>
                  <a:lnTo>
                    <a:pt x="3497" y="0"/>
                  </a:lnTo>
                  <a:lnTo>
                    <a:pt x="3497" y="52"/>
                  </a:lnTo>
                  <a:lnTo>
                    <a:pt x="3559" y="52"/>
                  </a:lnTo>
                  <a:lnTo>
                    <a:pt x="3559" y="0"/>
                  </a:lnTo>
                  <a:close/>
                  <a:moveTo>
                    <a:pt x="3721" y="75"/>
                  </a:moveTo>
                  <a:lnTo>
                    <a:pt x="3708" y="75"/>
                  </a:lnTo>
                  <a:lnTo>
                    <a:pt x="3697" y="78"/>
                  </a:lnTo>
                  <a:lnTo>
                    <a:pt x="3686" y="80"/>
                  </a:lnTo>
                  <a:lnTo>
                    <a:pt x="3676" y="83"/>
                  </a:lnTo>
                  <a:lnTo>
                    <a:pt x="3666" y="88"/>
                  </a:lnTo>
                  <a:lnTo>
                    <a:pt x="3657" y="93"/>
                  </a:lnTo>
                  <a:lnTo>
                    <a:pt x="3648" y="100"/>
                  </a:lnTo>
                  <a:lnTo>
                    <a:pt x="3640" y="107"/>
                  </a:lnTo>
                  <a:lnTo>
                    <a:pt x="3633" y="115"/>
                  </a:lnTo>
                  <a:lnTo>
                    <a:pt x="3626" y="122"/>
                  </a:lnTo>
                  <a:lnTo>
                    <a:pt x="3621" y="133"/>
                  </a:lnTo>
                  <a:lnTo>
                    <a:pt x="3616" y="142"/>
                  </a:lnTo>
                  <a:lnTo>
                    <a:pt x="3613" y="153"/>
                  </a:lnTo>
                  <a:lnTo>
                    <a:pt x="3611" y="164"/>
                  </a:lnTo>
                  <a:lnTo>
                    <a:pt x="3609" y="170"/>
                  </a:lnTo>
                  <a:lnTo>
                    <a:pt x="3608" y="175"/>
                  </a:lnTo>
                  <a:lnTo>
                    <a:pt x="3608" y="188"/>
                  </a:lnTo>
                  <a:lnTo>
                    <a:pt x="3608" y="199"/>
                  </a:lnTo>
                  <a:lnTo>
                    <a:pt x="3609" y="205"/>
                  </a:lnTo>
                  <a:lnTo>
                    <a:pt x="3611" y="211"/>
                  </a:lnTo>
                  <a:lnTo>
                    <a:pt x="3613" y="222"/>
                  </a:lnTo>
                  <a:lnTo>
                    <a:pt x="3616" y="232"/>
                  </a:lnTo>
                  <a:lnTo>
                    <a:pt x="3621" y="243"/>
                  </a:lnTo>
                  <a:lnTo>
                    <a:pt x="3626" y="251"/>
                  </a:lnTo>
                  <a:lnTo>
                    <a:pt x="3630" y="256"/>
                  </a:lnTo>
                  <a:lnTo>
                    <a:pt x="3633" y="260"/>
                  </a:lnTo>
                  <a:lnTo>
                    <a:pt x="3640" y="268"/>
                  </a:lnTo>
                  <a:lnTo>
                    <a:pt x="3648" y="275"/>
                  </a:lnTo>
                  <a:lnTo>
                    <a:pt x="3657" y="281"/>
                  </a:lnTo>
                  <a:lnTo>
                    <a:pt x="3666" y="286"/>
                  </a:lnTo>
                  <a:lnTo>
                    <a:pt x="3676" y="291"/>
                  </a:lnTo>
                  <a:lnTo>
                    <a:pt x="3686" y="294"/>
                  </a:lnTo>
                  <a:lnTo>
                    <a:pt x="3692" y="296"/>
                  </a:lnTo>
                  <a:lnTo>
                    <a:pt x="3697" y="297"/>
                  </a:lnTo>
                  <a:lnTo>
                    <a:pt x="3708" y="299"/>
                  </a:lnTo>
                  <a:lnTo>
                    <a:pt x="3721" y="300"/>
                  </a:lnTo>
                  <a:lnTo>
                    <a:pt x="3733" y="299"/>
                  </a:lnTo>
                  <a:lnTo>
                    <a:pt x="3739" y="297"/>
                  </a:lnTo>
                  <a:lnTo>
                    <a:pt x="3744" y="297"/>
                  </a:lnTo>
                  <a:lnTo>
                    <a:pt x="3750" y="296"/>
                  </a:lnTo>
                  <a:lnTo>
                    <a:pt x="3756" y="294"/>
                  </a:lnTo>
                  <a:lnTo>
                    <a:pt x="3767" y="291"/>
                  </a:lnTo>
                  <a:lnTo>
                    <a:pt x="3777" y="286"/>
                  </a:lnTo>
                  <a:lnTo>
                    <a:pt x="3786" y="281"/>
                  </a:lnTo>
                  <a:lnTo>
                    <a:pt x="3795" y="275"/>
                  </a:lnTo>
                  <a:lnTo>
                    <a:pt x="3803" y="268"/>
                  </a:lnTo>
                  <a:lnTo>
                    <a:pt x="3810" y="260"/>
                  </a:lnTo>
                  <a:lnTo>
                    <a:pt x="3816" y="251"/>
                  </a:lnTo>
                  <a:lnTo>
                    <a:pt x="3821" y="243"/>
                  </a:lnTo>
                  <a:lnTo>
                    <a:pt x="3826" y="234"/>
                  </a:lnTo>
                  <a:lnTo>
                    <a:pt x="3830" y="222"/>
                  </a:lnTo>
                  <a:lnTo>
                    <a:pt x="3831" y="218"/>
                  </a:lnTo>
                  <a:lnTo>
                    <a:pt x="3832" y="212"/>
                  </a:lnTo>
                  <a:lnTo>
                    <a:pt x="3834" y="201"/>
                  </a:lnTo>
                  <a:lnTo>
                    <a:pt x="3834" y="189"/>
                  </a:lnTo>
                  <a:lnTo>
                    <a:pt x="3834" y="176"/>
                  </a:lnTo>
                  <a:lnTo>
                    <a:pt x="3832" y="165"/>
                  </a:lnTo>
                  <a:lnTo>
                    <a:pt x="3831" y="158"/>
                  </a:lnTo>
                  <a:lnTo>
                    <a:pt x="3830" y="153"/>
                  </a:lnTo>
                  <a:lnTo>
                    <a:pt x="3826" y="143"/>
                  </a:lnTo>
                  <a:lnTo>
                    <a:pt x="3822" y="133"/>
                  </a:lnTo>
                  <a:lnTo>
                    <a:pt x="3816" y="124"/>
                  </a:lnTo>
                  <a:lnTo>
                    <a:pt x="3810" y="115"/>
                  </a:lnTo>
                  <a:lnTo>
                    <a:pt x="3803" y="107"/>
                  </a:lnTo>
                  <a:lnTo>
                    <a:pt x="3795" y="100"/>
                  </a:lnTo>
                  <a:lnTo>
                    <a:pt x="3787" y="93"/>
                  </a:lnTo>
                  <a:lnTo>
                    <a:pt x="3777" y="88"/>
                  </a:lnTo>
                  <a:lnTo>
                    <a:pt x="3767" y="83"/>
                  </a:lnTo>
                  <a:lnTo>
                    <a:pt x="3757" y="80"/>
                  </a:lnTo>
                  <a:lnTo>
                    <a:pt x="3751" y="79"/>
                  </a:lnTo>
                  <a:lnTo>
                    <a:pt x="3745" y="78"/>
                  </a:lnTo>
                  <a:lnTo>
                    <a:pt x="3733" y="75"/>
                  </a:lnTo>
                  <a:lnTo>
                    <a:pt x="3721" y="75"/>
                  </a:lnTo>
                  <a:close/>
                  <a:moveTo>
                    <a:pt x="3721" y="125"/>
                  </a:moveTo>
                  <a:lnTo>
                    <a:pt x="3726" y="125"/>
                  </a:lnTo>
                  <a:lnTo>
                    <a:pt x="3732" y="126"/>
                  </a:lnTo>
                  <a:lnTo>
                    <a:pt x="3738" y="127"/>
                  </a:lnTo>
                  <a:lnTo>
                    <a:pt x="3742" y="129"/>
                  </a:lnTo>
                  <a:lnTo>
                    <a:pt x="3747" y="131"/>
                  </a:lnTo>
                  <a:lnTo>
                    <a:pt x="3751" y="134"/>
                  </a:lnTo>
                  <a:lnTo>
                    <a:pt x="3754" y="137"/>
                  </a:lnTo>
                  <a:lnTo>
                    <a:pt x="3758" y="142"/>
                  </a:lnTo>
                  <a:lnTo>
                    <a:pt x="3761" y="146"/>
                  </a:lnTo>
                  <a:lnTo>
                    <a:pt x="3763" y="150"/>
                  </a:lnTo>
                  <a:lnTo>
                    <a:pt x="3766" y="155"/>
                  </a:lnTo>
                  <a:lnTo>
                    <a:pt x="3768" y="161"/>
                  </a:lnTo>
                  <a:lnTo>
                    <a:pt x="3769" y="167"/>
                  </a:lnTo>
                  <a:lnTo>
                    <a:pt x="3770" y="174"/>
                  </a:lnTo>
                  <a:lnTo>
                    <a:pt x="3771" y="181"/>
                  </a:lnTo>
                  <a:lnTo>
                    <a:pt x="3771" y="189"/>
                  </a:lnTo>
                  <a:lnTo>
                    <a:pt x="3771" y="195"/>
                  </a:lnTo>
                  <a:lnTo>
                    <a:pt x="3770" y="202"/>
                  </a:lnTo>
                  <a:lnTo>
                    <a:pt x="3769" y="208"/>
                  </a:lnTo>
                  <a:lnTo>
                    <a:pt x="3768" y="214"/>
                  </a:lnTo>
                  <a:lnTo>
                    <a:pt x="3766" y="219"/>
                  </a:lnTo>
                  <a:lnTo>
                    <a:pt x="3763" y="225"/>
                  </a:lnTo>
                  <a:lnTo>
                    <a:pt x="3758" y="234"/>
                  </a:lnTo>
                  <a:lnTo>
                    <a:pt x="3754" y="237"/>
                  </a:lnTo>
                  <a:lnTo>
                    <a:pt x="3751" y="240"/>
                  </a:lnTo>
                  <a:lnTo>
                    <a:pt x="3747" y="243"/>
                  </a:lnTo>
                  <a:lnTo>
                    <a:pt x="3742" y="246"/>
                  </a:lnTo>
                  <a:lnTo>
                    <a:pt x="3738" y="247"/>
                  </a:lnTo>
                  <a:lnTo>
                    <a:pt x="3732" y="248"/>
                  </a:lnTo>
                  <a:lnTo>
                    <a:pt x="3726" y="249"/>
                  </a:lnTo>
                  <a:lnTo>
                    <a:pt x="3721" y="249"/>
                  </a:lnTo>
                  <a:lnTo>
                    <a:pt x="3715" y="249"/>
                  </a:lnTo>
                  <a:lnTo>
                    <a:pt x="3709" y="248"/>
                  </a:lnTo>
                  <a:lnTo>
                    <a:pt x="3705" y="247"/>
                  </a:lnTo>
                  <a:lnTo>
                    <a:pt x="3699" y="245"/>
                  </a:lnTo>
                  <a:lnTo>
                    <a:pt x="3695" y="243"/>
                  </a:lnTo>
                  <a:lnTo>
                    <a:pt x="3692" y="240"/>
                  </a:lnTo>
                  <a:lnTo>
                    <a:pt x="3687" y="237"/>
                  </a:lnTo>
                  <a:lnTo>
                    <a:pt x="3684" y="234"/>
                  </a:lnTo>
                  <a:lnTo>
                    <a:pt x="3681" y="229"/>
                  </a:lnTo>
                  <a:lnTo>
                    <a:pt x="3678" y="225"/>
                  </a:lnTo>
                  <a:lnTo>
                    <a:pt x="3677" y="219"/>
                  </a:lnTo>
                  <a:lnTo>
                    <a:pt x="3675" y="213"/>
                  </a:lnTo>
                  <a:lnTo>
                    <a:pt x="3674" y="208"/>
                  </a:lnTo>
                  <a:lnTo>
                    <a:pt x="3672" y="201"/>
                  </a:lnTo>
                  <a:lnTo>
                    <a:pt x="3671" y="194"/>
                  </a:lnTo>
                  <a:lnTo>
                    <a:pt x="3671" y="188"/>
                  </a:lnTo>
                  <a:lnTo>
                    <a:pt x="3671" y="180"/>
                  </a:lnTo>
                  <a:lnTo>
                    <a:pt x="3672" y="173"/>
                  </a:lnTo>
                  <a:lnTo>
                    <a:pt x="3674" y="166"/>
                  </a:lnTo>
                  <a:lnTo>
                    <a:pt x="3675" y="161"/>
                  </a:lnTo>
                  <a:lnTo>
                    <a:pt x="3678" y="150"/>
                  </a:lnTo>
                  <a:lnTo>
                    <a:pt x="3681" y="146"/>
                  </a:lnTo>
                  <a:lnTo>
                    <a:pt x="3684" y="142"/>
                  </a:lnTo>
                  <a:lnTo>
                    <a:pt x="3687" y="137"/>
                  </a:lnTo>
                  <a:lnTo>
                    <a:pt x="3692" y="134"/>
                  </a:lnTo>
                  <a:lnTo>
                    <a:pt x="3695" y="131"/>
                  </a:lnTo>
                  <a:lnTo>
                    <a:pt x="3699" y="129"/>
                  </a:lnTo>
                  <a:lnTo>
                    <a:pt x="3705" y="127"/>
                  </a:lnTo>
                  <a:lnTo>
                    <a:pt x="3709" y="126"/>
                  </a:lnTo>
                  <a:lnTo>
                    <a:pt x="3715" y="125"/>
                  </a:lnTo>
                  <a:lnTo>
                    <a:pt x="3721" y="125"/>
                  </a:lnTo>
                  <a:close/>
                  <a:moveTo>
                    <a:pt x="3884" y="81"/>
                  </a:moveTo>
                  <a:lnTo>
                    <a:pt x="3884" y="293"/>
                  </a:lnTo>
                  <a:lnTo>
                    <a:pt x="3946" y="293"/>
                  </a:lnTo>
                  <a:lnTo>
                    <a:pt x="3946" y="174"/>
                  </a:lnTo>
                  <a:lnTo>
                    <a:pt x="3946" y="167"/>
                  </a:lnTo>
                  <a:lnTo>
                    <a:pt x="3947" y="162"/>
                  </a:lnTo>
                  <a:lnTo>
                    <a:pt x="3948" y="153"/>
                  </a:lnTo>
                  <a:lnTo>
                    <a:pt x="3951" y="145"/>
                  </a:lnTo>
                  <a:lnTo>
                    <a:pt x="3952" y="142"/>
                  </a:lnTo>
                  <a:lnTo>
                    <a:pt x="3956" y="139"/>
                  </a:lnTo>
                  <a:lnTo>
                    <a:pt x="3958" y="136"/>
                  </a:lnTo>
                  <a:lnTo>
                    <a:pt x="3960" y="134"/>
                  </a:lnTo>
                  <a:lnTo>
                    <a:pt x="3967" y="130"/>
                  </a:lnTo>
                  <a:lnTo>
                    <a:pt x="3975" y="128"/>
                  </a:lnTo>
                  <a:lnTo>
                    <a:pt x="3983" y="128"/>
                  </a:lnTo>
                  <a:lnTo>
                    <a:pt x="3990" y="128"/>
                  </a:lnTo>
                  <a:lnTo>
                    <a:pt x="3997" y="130"/>
                  </a:lnTo>
                  <a:lnTo>
                    <a:pt x="4001" y="133"/>
                  </a:lnTo>
                  <a:lnTo>
                    <a:pt x="4003" y="135"/>
                  </a:lnTo>
                  <a:lnTo>
                    <a:pt x="4005" y="137"/>
                  </a:lnTo>
                  <a:lnTo>
                    <a:pt x="4007" y="140"/>
                  </a:lnTo>
                  <a:lnTo>
                    <a:pt x="4010" y="143"/>
                  </a:lnTo>
                  <a:lnTo>
                    <a:pt x="4011" y="146"/>
                  </a:lnTo>
                  <a:lnTo>
                    <a:pt x="4013" y="154"/>
                  </a:lnTo>
                  <a:lnTo>
                    <a:pt x="4014" y="164"/>
                  </a:lnTo>
                  <a:lnTo>
                    <a:pt x="4014" y="177"/>
                  </a:lnTo>
                  <a:lnTo>
                    <a:pt x="4014" y="293"/>
                  </a:lnTo>
                  <a:lnTo>
                    <a:pt x="4077" y="293"/>
                  </a:lnTo>
                  <a:lnTo>
                    <a:pt x="4077" y="156"/>
                  </a:lnTo>
                  <a:lnTo>
                    <a:pt x="4077" y="146"/>
                  </a:lnTo>
                  <a:lnTo>
                    <a:pt x="4076" y="138"/>
                  </a:lnTo>
                  <a:lnTo>
                    <a:pt x="4075" y="134"/>
                  </a:lnTo>
                  <a:lnTo>
                    <a:pt x="4074" y="129"/>
                  </a:lnTo>
                  <a:lnTo>
                    <a:pt x="4071" y="122"/>
                  </a:lnTo>
                  <a:lnTo>
                    <a:pt x="4069" y="115"/>
                  </a:lnTo>
                  <a:lnTo>
                    <a:pt x="4066" y="108"/>
                  </a:lnTo>
                  <a:lnTo>
                    <a:pt x="4061" y="102"/>
                  </a:lnTo>
                  <a:lnTo>
                    <a:pt x="4057" y="97"/>
                  </a:lnTo>
                  <a:lnTo>
                    <a:pt x="4052" y="91"/>
                  </a:lnTo>
                  <a:lnTo>
                    <a:pt x="4049" y="89"/>
                  </a:lnTo>
                  <a:lnTo>
                    <a:pt x="4047" y="88"/>
                  </a:lnTo>
                  <a:lnTo>
                    <a:pt x="4040" y="83"/>
                  </a:lnTo>
                  <a:lnTo>
                    <a:pt x="4033" y="80"/>
                  </a:lnTo>
                  <a:lnTo>
                    <a:pt x="4026" y="78"/>
                  </a:lnTo>
                  <a:lnTo>
                    <a:pt x="4019" y="76"/>
                  </a:lnTo>
                  <a:lnTo>
                    <a:pt x="4011" y="75"/>
                  </a:lnTo>
                  <a:lnTo>
                    <a:pt x="4003" y="74"/>
                  </a:lnTo>
                  <a:lnTo>
                    <a:pt x="3995" y="75"/>
                  </a:lnTo>
                  <a:lnTo>
                    <a:pt x="3987" y="76"/>
                  </a:lnTo>
                  <a:lnTo>
                    <a:pt x="3980" y="78"/>
                  </a:lnTo>
                  <a:lnTo>
                    <a:pt x="3974" y="80"/>
                  </a:lnTo>
                  <a:lnTo>
                    <a:pt x="3967" y="84"/>
                  </a:lnTo>
                  <a:lnTo>
                    <a:pt x="3960" y="89"/>
                  </a:lnTo>
                  <a:lnTo>
                    <a:pt x="3952" y="94"/>
                  </a:lnTo>
                  <a:lnTo>
                    <a:pt x="3944" y="101"/>
                  </a:lnTo>
                  <a:lnTo>
                    <a:pt x="3944" y="81"/>
                  </a:lnTo>
                  <a:lnTo>
                    <a:pt x="3884" y="81"/>
                  </a:lnTo>
                  <a:close/>
                </a:path>
              </a:pathLst>
            </a:custGeom>
            <a:solidFill>
              <a:srgbClr val="877E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5592763" y="333375"/>
              <a:ext cx="728663" cy="82550"/>
            </a:xfrm>
            <a:custGeom>
              <a:avLst/>
              <a:gdLst>
                <a:gd name="T0" fmla="*/ 366 w 3207"/>
                <a:gd name="T1" fmla="*/ 143 h 361"/>
                <a:gd name="T2" fmla="*/ 430 w 3207"/>
                <a:gd name="T3" fmla="*/ 130 h 361"/>
                <a:gd name="T4" fmla="*/ 352 w 3207"/>
                <a:gd name="T5" fmla="*/ 170 h 361"/>
                <a:gd name="T6" fmla="*/ 298 w 3207"/>
                <a:gd name="T7" fmla="*/ 247 h 361"/>
                <a:gd name="T8" fmla="*/ 367 w 3207"/>
                <a:gd name="T9" fmla="*/ 300 h 361"/>
                <a:gd name="T10" fmla="*/ 498 w 3207"/>
                <a:gd name="T11" fmla="*/ 281 h 361"/>
                <a:gd name="T12" fmla="*/ 454 w 3207"/>
                <a:gd name="T13" fmla="*/ 84 h 361"/>
                <a:gd name="T14" fmla="*/ 329 w 3207"/>
                <a:gd name="T15" fmla="*/ 98 h 361"/>
                <a:gd name="T16" fmla="*/ 405 w 3207"/>
                <a:gd name="T17" fmla="*/ 250 h 361"/>
                <a:gd name="T18" fmla="*/ 363 w 3207"/>
                <a:gd name="T19" fmla="*/ 218 h 361"/>
                <a:gd name="T20" fmla="*/ 783 w 3207"/>
                <a:gd name="T21" fmla="*/ 84 h 361"/>
                <a:gd name="T22" fmla="*/ 693 w 3207"/>
                <a:gd name="T23" fmla="*/ 277 h 361"/>
                <a:gd name="T24" fmla="*/ 752 w 3207"/>
                <a:gd name="T25" fmla="*/ 246 h 361"/>
                <a:gd name="T26" fmla="*/ 868 w 3207"/>
                <a:gd name="T27" fmla="*/ 89 h 361"/>
                <a:gd name="T28" fmla="*/ 813 w 3207"/>
                <a:gd name="T29" fmla="*/ 211 h 361"/>
                <a:gd name="T30" fmla="*/ 912 w 3207"/>
                <a:gd name="T31" fmla="*/ 299 h 361"/>
                <a:gd name="T32" fmla="*/ 1029 w 3207"/>
                <a:gd name="T33" fmla="*/ 234 h 361"/>
                <a:gd name="T34" fmla="*/ 997 w 3207"/>
                <a:gd name="T35" fmla="*/ 100 h 361"/>
                <a:gd name="T36" fmla="*/ 953 w 3207"/>
                <a:gd name="T37" fmla="*/ 135 h 361"/>
                <a:gd name="T38" fmla="*/ 969 w 3207"/>
                <a:gd name="T39" fmla="*/ 220 h 361"/>
                <a:gd name="T40" fmla="*/ 898 w 3207"/>
                <a:gd name="T41" fmla="*/ 244 h 361"/>
                <a:gd name="T42" fmla="*/ 877 w 3207"/>
                <a:gd name="T43" fmla="*/ 161 h 361"/>
                <a:gd name="T44" fmla="*/ 1353 w 3207"/>
                <a:gd name="T45" fmla="*/ 217 h 361"/>
                <a:gd name="T46" fmla="*/ 1282 w 3207"/>
                <a:gd name="T47" fmla="*/ 241 h 361"/>
                <a:gd name="T48" fmla="*/ 1187 w 3207"/>
                <a:gd name="T49" fmla="*/ 212 h 361"/>
                <a:gd name="T50" fmla="*/ 1279 w 3207"/>
                <a:gd name="T51" fmla="*/ 299 h 361"/>
                <a:gd name="T52" fmla="*/ 1407 w 3207"/>
                <a:gd name="T53" fmla="*/ 258 h 361"/>
                <a:gd name="T54" fmla="*/ 1546 w 3207"/>
                <a:gd name="T55" fmla="*/ 163 h 361"/>
                <a:gd name="T56" fmla="*/ 1606 w 3207"/>
                <a:gd name="T57" fmla="*/ 140 h 361"/>
                <a:gd name="T58" fmla="*/ 1665 w 3207"/>
                <a:gd name="T59" fmla="*/ 108 h 361"/>
                <a:gd name="T60" fmla="*/ 1573 w 3207"/>
                <a:gd name="T61" fmla="*/ 81 h 361"/>
                <a:gd name="T62" fmla="*/ 1797 w 3207"/>
                <a:gd name="T63" fmla="*/ 52 h 361"/>
                <a:gd name="T64" fmla="*/ 2283 w 3207"/>
                <a:gd name="T65" fmla="*/ 186 h 361"/>
                <a:gd name="T66" fmla="*/ 2231 w 3207"/>
                <a:gd name="T67" fmla="*/ 89 h 361"/>
                <a:gd name="T68" fmla="*/ 2108 w 3207"/>
                <a:gd name="T69" fmla="*/ 100 h 361"/>
                <a:gd name="T70" fmla="*/ 2073 w 3207"/>
                <a:gd name="T71" fmla="*/ 218 h 361"/>
                <a:gd name="T72" fmla="*/ 2166 w 3207"/>
                <a:gd name="T73" fmla="*/ 299 h 361"/>
                <a:gd name="T74" fmla="*/ 2275 w 3207"/>
                <a:gd name="T75" fmla="*/ 247 h 361"/>
                <a:gd name="T76" fmla="*/ 2162 w 3207"/>
                <a:gd name="T77" fmla="*/ 248 h 361"/>
                <a:gd name="T78" fmla="*/ 2137 w 3207"/>
                <a:gd name="T79" fmla="*/ 149 h 361"/>
                <a:gd name="T80" fmla="*/ 2211 w 3207"/>
                <a:gd name="T81" fmla="*/ 139 h 361"/>
                <a:gd name="T82" fmla="*/ 2400 w 3207"/>
                <a:gd name="T83" fmla="*/ 158 h 361"/>
                <a:gd name="T84" fmla="*/ 2421 w 3207"/>
                <a:gd name="T85" fmla="*/ 80 h 361"/>
                <a:gd name="T86" fmla="*/ 2671 w 3207"/>
                <a:gd name="T87" fmla="*/ 116 h 361"/>
                <a:gd name="T88" fmla="*/ 2557 w 3207"/>
                <a:gd name="T89" fmla="*/ 79 h 361"/>
                <a:gd name="T90" fmla="*/ 2495 w 3207"/>
                <a:gd name="T91" fmla="*/ 150 h 361"/>
                <a:gd name="T92" fmla="*/ 2610 w 3207"/>
                <a:gd name="T93" fmla="*/ 218 h 361"/>
                <a:gd name="T94" fmla="*/ 2598 w 3207"/>
                <a:gd name="T95" fmla="*/ 254 h 361"/>
                <a:gd name="T96" fmla="*/ 2493 w 3207"/>
                <a:gd name="T97" fmla="*/ 241 h 361"/>
                <a:gd name="T98" fmla="*/ 2600 w 3207"/>
                <a:gd name="T99" fmla="*/ 300 h 361"/>
                <a:gd name="T100" fmla="*/ 2684 w 3207"/>
                <a:gd name="T101" fmla="*/ 235 h 361"/>
                <a:gd name="T102" fmla="*/ 2638 w 3207"/>
                <a:gd name="T103" fmla="*/ 167 h 361"/>
                <a:gd name="T104" fmla="*/ 2567 w 3207"/>
                <a:gd name="T105" fmla="*/ 124 h 361"/>
                <a:gd name="T106" fmla="*/ 2725 w 3207"/>
                <a:gd name="T107" fmla="*/ 81 h 361"/>
                <a:gd name="T108" fmla="*/ 2830 w 3207"/>
                <a:gd name="T109" fmla="*/ 128 h 361"/>
                <a:gd name="T110" fmla="*/ 2898 w 3207"/>
                <a:gd name="T111" fmla="*/ 292 h 361"/>
                <a:gd name="T112" fmla="*/ 2923 w 3207"/>
                <a:gd name="T113" fmla="*/ 211 h 361"/>
                <a:gd name="T114" fmla="*/ 3068 w 3207"/>
                <a:gd name="T115" fmla="*/ 283 h 361"/>
                <a:gd name="T116" fmla="*/ 3064 w 3207"/>
                <a:gd name="T117" fmla="*/ 361 h 361"/>
                <a:gd name="T118" fmla="*/ 3142 w 3207"/>
                <a:gd name="T119" fmla="*/ 8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7" h="361">
                  <a:moveTo>
                    <a:pt x="188" y="235"/>
                  </a:moveTo>
                  <a:lnTo>
                    <a:pt x="204" y="294"/>
                  </a:lnTo>
                  <a:lnTo>
                    <a:pt x="279" y="294"/>
                  </a:lnTo>
                  <a:lnTo>
                    <a:pt x="185" y="0"/>
                  </a:lnTo>
                  <a:lnTo>
                    <a:pt x="103" y="0"/>
                  </a:lnTo>
                  <a:lnTo>
                    <a:pt x="0" y="294"/>
                  </a:lnTo>
                  <a:lnTo>
                    <a:pt x="72" y="294"/>
                  </a:lnTo>
                  <a:lnTo>
                    <a:pt x="90" y="235"/>
                  </a:lnTo>
                  <a:lnTo>
                    <a:pt x="188" y="235"/>
                  </a:lnTo>
                  <a:close/>
                  <a:moveTo>
                    <a:pt x="173" y="181"/>
                  </a:moveTo>
                  <a:lnTo>
                    <a:pt x="107" y="181"/>
                  </a:lnTo>
                  <a:lnTo>
                    <a:pt x="142" y="66"/>
                  </a:lnTo>
                  <a:lnTo>
                    <a:pt x="173" y="181"/>
                  </a:lnTo>
                  <a:close/>
                  <a:moveTo>
                    <a:pt x="365" y="148"/>
                  </a:moveTo>
                  <a:lnTo>
                    <a:pt x="366" y="143"/>
                  </a:lnTo>
                  <a:lnTo>
                    <a:pt x="368" y="137"/>
                  </a:lnTo>
                  <a:lnTo>
                    <a:pt x="369" y="135"/>
                  </a:lnTo>
                  <a:lnTo>
                    <a:pt x="371" y="133"/>
                  </a:lnTo>
                  <a:lnTo>
                    <a:pt x="374" y="130"/>
                  </a:lnTo>
                  <a:lnTo>
                    <a:pt x="376" y="129"/>
                  </a:lnTo>
                  <a:lnTo>
                    <a:pt x="380" y="126"/>
                  </a:lnTo>
                  <a:lnTo>
                    <a:pt x="387" y="125"/>
                  </a:lnTo>
                  <a:lnTo>
                    <a:pt x="394" y="122"/>
                  </a:lnTo>
                  <a:lnTo>
                    <a:pt x="402" y="122"/>
                  </a:lnTo>
                  <a:lnTo>
                    <a:pt x="409" y="122"/>
                  </a:lnTo>
                  <a:lnTo>
                    <a:pt x="415" y="124"/>
                  </a:lnTo>
                  <a:lnTo>
                    <a:pt x="421" y="126"/>
                  </a:lnTo>
                  <a:lnTo>
                    <a:pt x="426" y="128"/>
                  </a:lnTo>
                  <a:lnTo>
                    <a:pt x="427" y="129"/>
                  </a:lnTo>
                  <a:lnTo>
                    <a:pt x="430" y="130"/>
                  </a:lnTo>
                  <a:lnTo>
                    <a:pt x="432" y="134"/>
                  </a:lnTo>
                  <a:lnTo>
                    <a:pt x="433" y="136"/>
                  </a:lnTo>
                  <a:lnTo>
                    <a:pt x="434" y="138"/>
                  </a:lnTo>
                  <a:lnTo>
                    <a:pt x="434" y="143"/>
                  </a:lnTo>
                  <a:lnTo>
                    <a:pt x="434" y="145"/>
                  </a:lnTo>
                  <a:lnTo>
                    <a:pt x="434" y="148"/>
                  </a:lnTo>
                  <a:lnTo>
                    <a:pt x="432" y="150"/>
                  </a:lnTo>
                  <a:lnTo>
                    <a:pt x="431" y="152"/>
                  </a:lnTo>
                  <a:lnTo>
                    <a:pt x="427" y="154"/>
                  </a:lnTo>
                  <a:lnTo>
                    <a:pt x="424" y="155"/>
                  </a:lnTo>
                  <a:lnTo>
                    <a:pt x="416" y="157"/>
                  </a:lnTo>
                  <a:lnTo>
                    <a:pt x="381" y="163"/>
                  </a:lnTo>
                  <a:lnTo>
                    <a:pt x="371" y="165"/>
                  </a:lnTo>
                  <a:lnTo>
                    <a:pt x="361" y="167"/>
                  </a:lnTo>
                  <a:lnTo>
                    <a:pt x="352" y="170"/>
                  </a:lnTo>
                  <a:lnTo>
                    <a:pt x="343" y="172"/>
                  </a:lnTo>
                  <a:lnTo>
                    <a:pt x="335" y="175"/>
                  </a:lnTo>
                  <a:lnTo>
                    <a:pt x="329" y="179"/>
                  </a:lnTo>
                  <a:lnTo>
                    <a:pt x="323" y="182"/>
                  </a:lnTo>
                  <a:lnTo>
                    <a:pt x="317" y="186"/>
                  </a:lnTo>
                  <a:lnTo>
                    <a:pt x="313" y="191"/>
                  </a:lnTo>
                  <a:lnTo>
                    <a:pt x="308" y="195"/>
                  </a:lnTo>
                  <a:lnTo>
                    <a:pt x="305" y="201"/>
                  </a:lnTo>
                  <a:lnTo>
                    <a:pt x="302" y="207"/>
                  </a:lnTo>
                  <a:lnTo>
                    <a:pt x="299" y="212"/>
                  </a:lnTo>
                  <a:lnTo>
                    <a:pt x="298" y="219"/>
                  </a:lnTo>
                  <a:lnTo>
                    <a:pt x="297" y="226"/>
                  </a:lnTo>
                  <a:lnTo>
                    <a:pt x="297" y="232"/>
                  </a:lnTo>
                  <a:lnTo>
                    <a:pt x="297" y="240"/>
                  </a:lnTo>
                  <a:lnTo>
                    <a:pt x="298" y="247"/>
                  </a:lnTo>
                  <a:lnTo>
                    <a:pt x="300" y="254"/>
                  </a:lnTo>
                  <a:lnTo>
                    <a:pt x="302" y="257"/>
                  </a:lnTo>
                  <a:lnTo>
                    <a:pt x="303" y="260"/>
                  </a:lnTo>
                  <a:lnTo>
                    <a:pt x="306" y="266"/>
                  </a:lnTo>
                  <a:lnTo>
                    <a:pt x="309" y="272"/>
                  </a:lnTo>
                  <a:lnTo>
                    <a:pt x="314" y="276"/>
                  </a:lnTo>
                  <a:lnTo>
                    <a:pt x="318" y="281"/>
                  </a:lnTo>
                  <a:lnTo>
                    <a:pt x="324" y="285"/>
                  </a:lnTo>
                  <a:lnTo>
                    <a:pt x="330" y="289"/>
                  </a:lnTo>
                  <a:lnTo>
                    <a:pt x="336" y="292"/>
                  </a:lnTo>
                  <a:lnTo>
                    <a:pt x="340" y="293"/>
                  </a:lnTo>
                  <a:lnTo>
                    <a:pt x="343" y="295"/>
                  </a:lnTo>
                  <a:lnTo>
                    <a:pt x="351" y="296"/>
                  </a:lnTo>
                  <a:lnTo>
                    <a:pt x="359" y="299"/>
                  </a:lnTo>
                  <a:lnTo>
                    <a:pt x="367" y="300"/>
                  </a:lnTo>
                  <a:lnTo>
                    <a:pt x="375" y="300"/>
                  </a:lnTo>
                  <a:lnTo>
                    <a:pt x="385" y="300"/>
                  </a:lnTo>
                  <a:lnTo>
                    <a:pt x="393" y="299"/>
                  </a:lnTo>
                  <a:lnTo>
                    <a:pt x="400" y="297"/>
                  </a:lnTo>
                  <a:lnTo>
                    <a:pt x="407" y="295"/>
                  </a:lnTo>
                  <a:lnTo>
                    <a:pt x="414" y="292"/>
                  </a:lnTo>
                  <a:lnTo>
                    <a:pt x="422" y="287"/>
                  </a:lnTo>
                  <a:lnTo>
                    <a:pt x="429" y="283"/>
                  </a:lnTo>
                  <a:lnTo>
                    <a:pt x="436" y="277"/>
                  </a:lnTo>
                  <a:lnTo>
                    <a:pt x="439" y="285"/>
                  </a:lnTo>
                  <a:lnTo>
                    <a:pt x="441" y="294"/>
                  </a:lnTo>
                  <a:lnTo>
                    <a:pt x="505" y="294"/>
                  </a:lnTo>
                  <a:lnTo>
                    <a:pt x="501" y="287"/>
                  </a:lnTo>
                  <a:lnTo>
                    <a:pt x="499" y="284"/>
                  </a:lnTo>
                  <a:lnTo>
                    <a:pt x="498" y="281"/>
                  </a:lnTo>
                  <a:lnTo>
                    <a:pt x="497" y="272"/>
                  </a:lnTo>
                  <a:lnTo>
                    <a:pt x="497" y="257"/>
                  </a:lnTo>
                  <a:lnTo>
                    <a:pt x="497" y="159"/>
                  </a:lnTo>
                  <a:lnTo>
                    <a:pt x="497" y="148"/>
                  </a:lnTo>
                  <a:lnTo>
                    <a:pt x="496" y="138"/>
                  </a:lnTo>
                  <a:lnTo>
                    <a:pt x="495" y="129"/>
                  </a:lnTo>
                  <a:lnTo>
                    <a:pt x="493" y="121"/>
                  </a:lnTo>
                  <a:lnTo>
                    <a:pt x="489" y="115"/>
                  </a:lnTo>
                  <a:lnTo>
                    <a:pt x="486" y="109"/>
                  </a:lnTo>
                  <a:lnTo>
                    <a:pt x="481" y="103"/>
                  </a:lnTo>
                  <a:lnTo>
                    <a:pt x="476" y="98"/>
                  </a:lnTo>
                  <a:lnTo>
                    <a:pt x="472" y="94"/>
                  </a:lnTo>
                  <a:lnTo>
                    <a:pt x="469" y="92"/>
                  </a:lnTo>
                  <a:lnTo>
                    <a:pt x="462" y="88"/>
                  </a:lnTo>
                  <a:lnTo>
                    <a:pt x="454" y="84"/>
                  </a:lnTo>
                  <a:lnTo>
                    <a:pt x="445" y="81"/>
                  </a:lnTo>
                  <a:lnTo>
                    <a:pt x="435" y="79"/>
                  </a:lnTo>
                  <a:lnTo>
                    <a:pt x="431" y="78"/>
                  </a:lnTo>
                  <a:lnTo>
                    <a:pt x="425" y="76"/>
                  </a:lnTo>
                  <a:lnTo>
                    <a:pt x="414" y="75"/>
                  </a:lnTo>
                  <a:lnTo>
                    <a:pt x="403" y="75"/>
                  </a:lnTo>
                  <a:lnTo>
                    <a:pt x="392" y="75"/>
                  </a:lnTo>
                  <a:lnTo>
                    <a:pt x="381" y="76"/>
                  </a:lnTo>
                  <a:lnTo>
                    <a:pt x="372" y="78"/>
                  </a:lnTo>
                  <a:lnTo>
                    <a:pt x="363" y="80"/>
                  </a:lnTo>
                  <a:lnTo>
                    <a:pt x="354" y="82"/>
                  </a:lnTo>
                  <a:lnTo>
                    <a:pt x="348" y="85"/>
                  </a:lnTo>
                  <a:lnTo>
                    <a:pt x="341" y="89"/>
                  </a:lnTo>
                  <a:lnTo>
                    <a:pt x="334" y="93"/>
                  </a:lnTo>
                  <a:lnTo>
                    <a:pt x="329" y="98"/>
                  </a:lnTo>
                  <a:lnTo>
                    <a:pt x="324" y="103"/>
                  </a:lnTo>
                  <a:lnTo>
                    <a:pt x="320" y="109"/>
                  </a:lnTo>
                  <a:lnTo>
                    <a:pt x="316" y="116"/>
                  </a:lnTo>
                  <a:lnTo>
                    <a:pt x="313" y="124"/>
                  </a:lnTo>
                  <a:lnTo>
                    <a:pt x="311" y="131"/>
                  </a:lnTo>
                  <a:lnTo>
                    <a:pt x="309" y="139"/>
                  </a:lnTo>
                  <a:lnTo>
                    <a:pt x="308" y="148"/>
                  </a:lnTo>
                  <a:lnTo>
                    <a:pt x="365" y="148"/>
                  </a:lnTo>
                  <a:close/>
                  <a:moveTo>
                    <a:pt x="436" y="226"/>
                  </a:moveTo>
                  <a:lnTo>
                    <a:pt x="432" y="231"/>
                  </a:lnTo>
                  <a:lnTo>
                    <a:pt x="427" y="237"/>
                  </a:lnTo>
                  <a:lnTo>
                    <a:pt x="423" y="241"/>
                  </a:lnTo>
                  <a:lnTo>
                    <a:pt x="417" y="246"/>
                  </a:lnTo>
                  <a:lnTo>
                    <a:pt x="412" y="248"/>
                  </a:lnTo>
                  <a:lnTo>
                    <a:pt x="405" y="250"/>
                  </a:lnTo>
                  <a:lnTo>
                    <a:pt x="398" y="251"/>
                  </a:lnTo>
                  <a:lnTo>
                    <a:pt x="390" y="251"/>
                  </a:lnTo>
                  <a:lnTo>
                    <a:pt x="384" y="251"/>
                  </a:lnTo>
                  <a:lnTo>
                    <a:pt x="378" y="250"/>
                  </a:lnTo>
                  <a:lnTo>
                    <a:pt x="372" y="248"/>
                  </a:lnTo>
                  <a:lnTo>
                    <a:pt x="368" y="246"/>
                  </a:lnTo>
                  <a:lnTo>
                    <a:pt x="363" y="243"/>
                  </a:lnTo>
                  <a:lnTo>
                    <a:pt x="361" y="239"/>
                  </a:lnTo>
                  <a:lnTo>
                    <a:pt x="360" y="237"/>
                  </a:lnTo>
                  <a:lnTo>
                    <a:pt x="359" y="235"/>
                  </a:lnTo>
                  <a:lnTo>
                    <a:pt x="359" y="230"/>
                  </a:lnTo>
                  <a:lnTo>
                    <a:pt x="359" y="225"/>
                  </a:lnTo>
                  <a:lnTo>
                    <a:pt x="361" y="221"/>
                  </a:lnTo>
                  <a:lnTo>
                    <a:pt x="362" y="219"/>
                  </a:lnTo>
                  <a:lnTo>
                    <a:pt x="363" y="218"/>
                  </a:lnTo>
                  <a:lnTo>
                    <a:pt x="367" y="214"/>
                  </a:lnTo>
                  <a:lnTo>
                    <a:pt x="371" y="211"/>
                  </a:lnTo>
                  <a:lnTo>
                    <a:pt x="377" y="209"/>
                  </a:lnTo>
                  <a:lnTo>
                    <a:pt x="384" y="207"/>
                  </a:lnTo>
                  <a:lnTo>
                    <a:pt x="392" y="204"/>
                  </a:lnTo>
                  <a:lnTo>
                    <a:pt x="414" y="199"/>
                  </a:lnTo>
                  <a:lnTo>
                    <a:pt x="426" y="196"/>
                  </a:lnTo>
                  <a:lnTo>
                    <a:pt x="436" y="193"/>
                  </a:lnTo>
                  <a:lnTo>
                    <a:pt x="436" y="226"/>
                  </a:lnTo>
                  <a:close/>
                  <a:moveTo>
                    <a:pt x="613" y="0"/>
                  </a:moveTo>
                  <a:lnTo>
                    <a:pt x="551" y="0"/>
                  </a:lnTo>
                  <a:lnTo>
                    <a:pt x="551" y="294"/>
                  </a:lnTo>
                  <a:lnTo>
                    <a:pt x="613" y="294"/>
                  </a:lnTo>
                  <a:lnTo>
                    <a:pt x="613" y="0"/>
                  </a:lnTo>
                  <a:close/>
                  <a:moveTo>
                    <a:pt x="783" y="84"/>
                  </a:moveTo>
                  <a:lnTo>
                    <a:pt x="744" y="84"/>
                  </a:lnTo>
                  <a:lnTo>
                    <a:pt x="744" y="17"/>
                  </a:lnTo>
                  <a:lnTo>
                    <a:pt x="683" y="17"/>
                  </a:lnTo>
                  <a:lnTo>
                    <a:pt x="683" y="84"/>
                  </a:lnTo>
                  <a:lnTo>
                    <a:pt x="652" y="84"/>
                  </a:lnTo>
                  <a:lnTo>
                    <a:pt x="652" y="128"/>
                  </a:lnTo>
                  <a:lnTo>
                    <a:pt x="683" y="128"/>
                  </a:lnTo>
                  <a:lnTo>
                    <a:pt x="683" y="225"/>
                  </a:lnTo>
                  <a:lnTo>
                    <a:pt x="683" y="246"/>
                  </a:lnTo>
                  <a:lnTo>
                    <a:pt x="684" y="254"/>
                  </a:lnTo>
                  <a:lnTo>
                    <a:pt x="685" y="260"/>
                  </a:lnTo>
                  <a:lnTo>
                    <a:pt x="686" y="266"/>
                  </a:lnTo>
                  <a:lnTo>
                    <a:pt x="688" y="272"/>
                  </a:lnTo>
                  <a:lnTo>
                    <a:pt x="692" y="276"/>
                  </a:lnTo>
                  <a:lnTo>
                    <a:pt x="693" y="277"/>
                  </a:lnTo>
                  <a:lnTo>
                    <a:pt x="695" y="280"/>
                  </a:lnTo>
                  <a:lnTo>
                    <a:pt x="698" y="283"/>
                  </a:lnTo>
                  <a:lnTo>
                    <a:pt x="703" y="286"/>
                  </a:lnTo>
                  <a:lnTo>
                    <a:pt x="707" y="289"/>
                  </a:lnTo>
                  <a:lnTo>
                    <a:pt x="713" y="291"/>
                  </a:lnTo>
                  <a:lnTo>
                    <a:pt x="720" y="292"/>
                  </a:lnTo>
                  <a:lnTo>
                    <a:pt x="726" y="293"/>
                  </a:lnTo>
                  <a:lnTo>
                    <a:pt x="735" y="294"/>
                  </a:lnTo>
                  <a:lnTo>
                    <a:pt x="744" y="294"/>
                  </a:lnTo>
                  <a:lnTo>
                    <a:pt x="783" y="294"/>
                  </a:lnTo>
                  <a:lnTo>
                    <a:pt x="783" y="247"/>
                  </a:lnTo>
                  <a:lnTo>
                    <a:pt x="760" y="247"/>
                  </a:lnTo>
                  <a:lnTo>
                    <a:pt x="756" y="247"/>
                  </a:lnTo>
                  <a:lnTo>
                    <a:pt x="753" y="246"/>
                  </a:lnTo>
                  <a:lnTo>
                    <a:pt x="752" y="246"/>
                  </a:lnTo>
                  <a:lnTo>
                    <a:pt x="750" y="245"/>
                  </a:lnTo>
                  <a:lnTo>
                    <a:pt x="749" y="244"/>
                  </a:lnTo>
                  <a:lnTo>
                    <a:pt x="747" y="241"/>
                  </a:lnTo>
                  <a:lnTo>
                    <a:pt x="746" y="237"/>
                  </a:lnTo>
                  <a:lnTo>
                    <a:pt x="746" y="230"/>
                  </a:lnTo>
                  <a:lnTo>
                    <a:pt x="744" y="211"/>
                  </a:lnTo>
                  <a:lnTo>
                    <a:pt x="744" y="128"/>
                  </a:lnTo>
                  <a:lnTo>
                    <a:pt x="783" y="128"/>
                  </a:lnTo>
                  <a:lnTo>
                    <a:pt x="783" y="84"/>
                  </a:lnTo>
                  <a:close/>
                  <a:moveTo>
                    <a:pt x="924" y="75"/>
                  </a:moveTo>
                  <a:lnTo>
                    <a:pt x="912" y="76"/>
                  </a:lnTo>
                  <a:lnTo>
                    <a:pt x="899" y="78"/>
                  </a:lnTo>
                  <a:lnTo>
                    <a:pt x="888" y="80"/>
                  </a:lnTo>
                  <a:lnTo>
                    <a:pt x="878" y="84"/>
                  </a:lnTo>
                  <a:lnTo>
                    <a:pt x="868" y="89"/>
                  </a:lnTo>
                  <a:lnTo>
                    <a:pt x="859" y="93"/>
                  </a:lnTo>
                  <a:lnTo>
                    <a:pt x="850" y="100"/>
                  </a:lnTo>
                  <a:lnTo>
                    <a:pt x="842" y="107"/>
                  </a:lnTo>
                  <a:lnTo>
                    <a:pt x="835" y="115"/>
                  </a:lnTo>
                  <a:lnTo>
                    <a:pt x="829" y="124"/>
                  </a:lnTo>
                  <a:lnTo>
                    <a:pt x="824" y="133"/>
                  </a:lnTo>
                  <a:lnTo>
                    <a:pt x="819" y="143"/>
                  </a:lnTo>
                  <a:lnTo>
                    <a:pt x="815" y="153"/>
                  </a:lnTo>
                  <a:lnTo>
                    <a:pt x="813" y="164"/>
                  </a:lnTo>
                  <a:lnTo>
                    <a:pt x="812" y="170"/>
                  </a:lnTo>
                  <a:lnTo>
                    <a:pt x="812" y="175"/>
                  </a:lnTo>
                  <a:lnTo>
                    <a:pt x="811" y="188"/>
                  </a:lnTo>
                  <a:lnTo>
                    <a:pt x="812" y="200"/>
                  </a:lnTo>
                  <a:lnTo>
                    <a:pt x="812" y="205"/>
                  </a:lnTo>
                  <a:lnTo>
                    <a:pt x="813" y="211"/>
                  </a:lnTo>
                  <a:lnTo>
                    <a:pt x="815" y="222"/>
                  </a:lnTo>
                  <a:lnTo>
                    <a:pt x="819" y="232"/>
                  </a:lnTo>
                  <a:lnTo>
                    <a:pt x="824" y="243"/>
                  </a:lnTo>
                  <a:lnTo>
                    <a:pt x="829" y="251"/>
                  </a:lnTo>
                  <a:lnTo>
                    <a:pt x="832" y="256"/>
                  </a:lnTo>
                  <a:lnTo>
                    <a:pt x="835" y="260"/>
                  </a:lnTo>
                  <a:lnTo>
                    <a:pt x="842" y="268"/>
                  </a:lnTo>
                  <a:lnTo>
                    <a:pt x="850" y="275"/>
                  </a:lnTo>
                  <a:lnTo>
                    <a:pt x="859" y="282"/>
                  </a:lnTo>
                  <a:lnTo>
                    <a:pt x="868" y="287"/>
                  </a:lnTo>
                  <a:lnTo>
                    <a:pt x="878" y="292"/>
                  </a:lnTo>
                  <a:lnTo>
                    <a:pt x="888" y="295"/>
                  </a:lnTo>
                  <a:lnTo>
                    <a:pt x="894" y="296"/>
                  </a:lnTo>
                  <a:lnTo>
                    <a:pt x="899" y="297"/>
                  </a:lnTo>
                  <a:lnTo>
                    <a:pt x="912" y="299"/>
                  </a:lnTo>
                  <a:lnTo>
                    <a:pt x="924" y="300"/>
                  </a:lnTo>
                  <a:lnTo>
                    <a:pt x="935" y="299"/>
                  </a:lnTo>
                  <a:lnTo>
                    <a:pt x="941" y="299"/>
                  </a:lnTo>
                  <a:lnTo>
                    <a:pt x="948" y="297"/>
                  </a:lnTo>
                  <a:lnTo>
                    <a:pt x="953" y="296"/>
                  </a:lnTo>
                  <a:lnTo>
                    <a:pt x="959" y="295"/>
                  </a:lnTo>
                  <a:lnTo>
                    <a:pt x="969" y="292"/>
                  </a:lnTo>
                  <a:lnTo>
                    <a:pt x="979" y="287"/>
                  </a:lnTo>
                  <a:lnTo>
                    <a:pt x="988" y="282"/>
                  </a:lnTo>
                  <a:lnTo>
                    <a:pt x="997" y="275"/>
                  </a:lnTo>
                  <a:lnTo>
                    <a:pt x="1005" y="268"/>
                  </a:lnTo>
                  <a:lnTo>
                    <a:pt x="1012" y="260"/>
                  </a:lnTo>
                  <a:lnTo>
                    <a:pt x="1019" y="253"/>
                  </a:lnTo>
                  <a:lnTo>
                    <a:pt x="1024" y="244"/>
                  </a:lnTo>
                  <a:lnTo>
                    <a:pt x="1029" y="234"/>
                  </a:lnTo>
                  <a:lnTo>
                    <a:pt x="1032" y="223"/>
                  </a:lnTo>
                  <a:lnTo>
                    <a:pt x="1034" y="212"/>
                  </a:lnTo>
                  <a:lnTo>
                    <a:pt x="1035" y="207"/>
                  </a:lnTo>
                  <a:lnTo>
                    <a:pt x="1037" y="201"/>
                  </a:lnTo>
                  <a:lnTo>
                    <a:pt x="1037" y="189"/>
                  </a:lnTo>
                  <a:lnTo>
                    <a:pt x="1037" y="176"/>
                  </a:lnTo>
                  <a:lnTo>
                    <a:pt x="1034" y="165"/>
                  </a:lnTo>
                  <a:lnTo>
                    <a:pt x="1033" y="159"/>
                  </a:lnTo>
                  <a:lnTo>
                    <a:pt x="1032" y="154"/>
                  </a:lnTo>
                  <a:lnTo>
                    <a:pt x="1029" y="143"/>
                  </a:lnTo>
                  <a:lnTo>
                    <a:pt x="1024" y="133"/>
                  </a:lnTo>
                  <a:lnTo>
                    <a:pt x="1019" y="124"/>
                  </a:lnTo>
                  <a:lnTo>
                    <a:pt x="1013" y="115"/>
                  </a:lnTo>
                  <a:lnTo>
                    <a:pt x="1005" y="107"/>
                  </a:lnTo>
                  <a:lnTo>
                    <a:pt x="997" y="100"/>
                  </a:lnTo>
                  <a:lnTo>
                    <a:pt x="989" y="93"/>
                  </a:lnTo>
                  <a:lnTo>
                    <a:pt x="979" y="89"/>
                  </a:lnTo>
                  <a:lnTo>
                    <a:pt x="970" y="84"/>
                  </a:lnTo>
                  <a:lnTo>
                    <a:pt x="959" y="80"/>
                  </a:lnTo>
                  <a:lnTo>
                    <a:pt x="953" y="79"/>
                  </a:lnTo>
                  <a:lnTo>
                    <a:pt x="948" y="78"/>
                  </a:lnTo>
                  <a:lnTo>
                    <a:pt x="937" y="76"/>
                  </a:lnTo>
                  <a:lnTo>
                    <a:pt x="924" y="75"/>
                  </a:lnTo>
                  <a:close/>
                  <a:moveTo>
                    <a:pt x="924" y="126"/>
                  </a:moveTo>
                  <a:lnTo>
                    <a:pt x="930" y="126"/>
                  </a:lnTo>
                  <a:lnTo>
                    <a:pt x="935" y="126"/>
                  </a:lnTo>
                  <a:lnTo>
                    <a:pt x="940" y="128"/>
                  </a:lnTo>
                  <a:lnTo>
                    <a:pt x="946" y="129"/>
                  </a:lnTo>
                  <a:lnTo>
                    <a:pt x="950" y="131"/>
                  </a:lnTo>
                  <a:lnTo>
                    <a:pt x="953" y="135"/>
                  </a:lnTo>
                  <a:lnTo>
                    <a:pt x="958" y="138"/>
                  </a:lnTo>
                  <a:lnTo>
                    <a:pt x="961" y="142"/>
                  </a:lnTo>
                  <a:lnTo>
                    <a:pt x="964" y="146"/>
                  </a:lnTo>
                  <a:lnTo>
                    <a:pt x="967" y="150"/>
                  </a:lnTo>
                  <a:lnTo>
                    <a:pt x="969" y="156"/>
                  </a:lnTo>
                  <a:lnTo>
                    <a:pt x="970" y="162"/>
                  </a:lnTo>
                  <a:lnTo>
                    <a:pt x="973" y="167"/>
                  </a:lnTo>
                  <a:lnTo>
                    <a:pt x="973" y="174"/>
                  </a:lnTo>
                  <a:lnTo>
                    <a:pt x="974" y="181"/>
                  </a:lnTo>
                  <a:lnTo>
                    <a:pt x="974" y="189"/>
                  </a:lnTo>
                  <a:lnTo>
                    <a:pt x="974" y="195"/>
                  </a:lnTo>
                  <a:lnTo>
                    <a:pt x="973" y="202"/>
                  </a:lnTo>
                  <a:lnTo>
                    <a:pt x="973" y="209"/>
                  </a:lnTo>
                  <a:lnTo>
                    <a:pt x="970" y="214"/>
                  </a:lnTo>
                  <a:lnTo>
                    <a:pt x="969" y="220"/>
                  </a:lnTo>
                  <a:lnTo>
                    <a:pt x="967" y="225"/>
                  </a:lnTo>
                  <a:lnTo>
                    <a:pt x="960" y="234"/>
                  </a:lnTo>
                  <a:lnTo>
                    <a:pt x="957" y="237"/>
                  </a:lnTo>
                  <a:lnTo>
                    <a:pt x="953" y="240"/>
                  </a:lnTo>
                  <a:lnTo>
                    <a:pt x="949" y="244"/>
                  </a:lnTo>
                  <a:lnTo>
                    <a:pt x="944" y="246"/>
                  </a:lnTo>
                  <a:lnTo>
                    <a:pt x="940" y="247"/>
                  </a:lnTo>
                  <a:lnTo>
                    <a:pt x="935" y="249"/>
                  </a:lnTo>
                  <a:lnTo>
                    <a:pt x="930" y="249"/>
                  </a:lnTo>
                  <a:lnTo>
                    <a:pt x="924" y="250"/>
                  </a:lnTo>
                  <a:lnTo>
                    <a:pt x="917" y="249"/>
                  </a:lnTo>
                  <a:lnTo>
                    <a:pt x="912" y="249"/>
                  </a:lnTo>
                  <a:lnTo>
                    <a:pt x="907" y="247"/>
                  </a:lnTo>
                  <a:lnTo>
                    <a:pt x="903" y="246"/>
                  </a:lnTo>
                  <a:lnTo>
                    <a:pt x="898" y="244"/>
                  </a:lnTo>
                  <a:lnTo>
                    <a:pt x="894" y="240"/>
                  </a:lnTo>
                  <a:lnTo>
                    <a:pt x="890" y="237"/>
                  </a:lnTo>
                  <a:lnTo>
                    <a:pt x="887" y="234"/>
                  </a:lnTo>
                  <a:lnTo>
                    <a:pt x="884" y="229"/>
                  </a:lnTo>
                  <a:lnTo>
                    <a:pt x="881" y="225"/>
                  </a:lnTo>
                  <a:lnTo>
                    <a:pt x="879" y="219"/>
                  </a:lnTo>
                  <a:lnTo>
                    <a:pt x="877" y="213"/>
                  </a:lnTo>
                  <a:lnTo>
                    <a:pt x="876" y="208"/>
                  </a:lnTo>
                  <a:lnTo>
                    <a:pt x="875" y="201"/>
                  </a:lnTo>
                  <a:lnTo>
                    <a:pt x="874" y="194"/>
                  </a:lnTo>
                  <a:lnTo>
                    <a:pt x="874" y="188"/>
                  </a:lnTo>
                  <a:lnTo>
                    <a:pt x="874" y="180"/>
                  </a:lnTo>
                  <a:lnTo>
                    <a:pt x="875" y="173"/>
                  </a:lnTo>
                  <a:lnTo>
                    <a:pt x="876" y="167"/>
                  </a:lnTo>
                  <a:lnTo>
                    <a:pt x="877" y="161"/>
                  </a:lnTo>
                  <a:lnTo>
                    <a:pt x="881" y="150"/>
                  </a:lnTo>
                  <a:lnTo>
                    <a:pt x="884" y="146"/>
                  </a:lnTo>
                  <a:lnTo>
                    <a:pt x="887" y="142"/>
                  </a:lnTo>
                  <a:lnTo>
                    <a:pt x="890" y="138"/>
                  </a:lnTo>
                  <a:lnTo>
                    <a:pt x="894" y="135"/>
                  </a:lnTo>
                  <a:lnTo>
                    <a:pt x="898" y="131"/>
                  </a:lnTo>
                  <a:lnTo>
                    <a:pt x="903" y="129"/>
                  </a:lnTo>
                  <a:lnTo>
                    <a:pt x="907" y="128"/>
                  </a:lnTo>
                  <a:lnTo>
                    <a:pt x="912" y="126"/>
                  </a:lnTo>
                  <a:lnTo>
                    <a:pt x="917" y="126"/>
                  </a:lnTo>
                  <a:lnTo>
                    <a:pt x="924" y="126"/>
                  </a:lnTo>
                  <a:close/>
                  <a:moveTo>
                    <a:pt x="1356" y="0"/>
                  </a:moveTo>
                  <a:lnTo>
                    <a:pt x="1356" y="194"/>
                  </a:lnTo>
                  <a:lnTo>
                    <a:pt x="1356" y="208"/>
                  </a:lnTo>
                  <a:lnTo>
                    <a:pt x="1353" y="217"/>
                  </a:lnTo>
                  <a:lnTo>
                    <a:pt x="1352" y="221"/>
                  </a:lnTo>
                  <a:lnTo>
                    <a:pt x="1350" y="225"/>
                  </a:lnTo>
                  <a:lnTo>
                    <a:pt x="1347" y="228"/>
                  </a:lnTo>
                  <a:lnTo>
                    <a:pt x="1345" y="231"/>
                  </a:lnTo>
                  <a:lnTo>
                    <a:pt x="1340" y="235"/>
                  </a:lnTo>
                  <a:lnTo>
                    <a:pt x="1337" y="237"/>
                  </a:lnTo>
                  <a:lnTo>
                    <a:pt x="1332" y="239"/>
                  </a:lnTo>
                  <a:lnTo>
                    <a:pt x="1327" y="241"/>
                  </a:lnTo>
                  <a:lnTo>
                    <a:pt x="1321" y="243"/>
                  </a:lnTo>
                  <a:lnTo>
                    <a:pt x="1316" y="244"/>
                  </a:lnTo>
                  <a:lnTo>
                    <a:pt x="1310" y="245"/>
                  </a:lnTo>
                  <a:lnTo>
                    <a:pt x="1304" y="245"/>
                  </a:lnTo>
                  <a:lnTo>
                    <a:pt x="1293" y="244"/>
                  </a:lnTo>
                  <a:lnTo>
                    <a:pt x="1287" y="243"/>
                  </a:lnTo>
                  <a:lnTo>
                    <a:pt x="1282" y="241"/>
                  </a:lnTo>
                  <a:lnTo>
                    <a:pt x="1277" y="239"/>
                  </a:lnTo>
                  <a:lnTo>
                    <a:pt x="1273" y="237"/>
                  </a:lnTo>
                  <a:lnTo>
                    <a:pt x="1265" y="231"/>
                  </a:lnTo>
                  <a:lnTo>
                    <a:pt x="1261" y="228"/>
                  </a:lnTo>
                  <a:lnTo>
                    <a:pt x="1259" y="225"/>
                  </a:lnTo>
                  <a:lnTo>
                    <a:pt x="1257" y="221"/>
                  </a:lnTo>
                  <a:lnTo>
                    <a:pt x="1256" y="217"/>
                  </a:lnTo>
                  <a:lnTo>
                    <a:pt x="1253" y="212"/>
                  </a:lnTo>
                  <a:lnTo>
                    <a:pt x="1253" y="208"/>
                  </a:lnTo>
                  <a:lnTo>
                    <a:pt x="1252" y="201"/>
                  </a:lnTo>
                  <a:lnTo>
                    <a:pt x="1252" y="194"/>
                  </a:lnTo>
                  <a:lnTo>
                    <a:pt x="1252" y="0"/>
                  </a:lnTo>
                  <a:lnTo>
                    <a:pt x="1186" y="0"/>
                  </a:lnTo>
                  <a:lnTo>
                    <a:pt x="1186" y="199"/>
                  </a:lnTo>
                  <a:lnTo>
                    <a:pt x="1187" y="212"/>
                  </a:lnTo>
                  <a:lnTo>
                    <a:pt x="1188" y="225"/>
                  </a:lnTo>
                  <a:lnTo>
                    <a:pt x="1191" y="235"/>
                  </a:lnTo>
                  <a:lnTo>
                    <a:pt x="1192" y="240"/>
                  </a:lnTo>
                  <a:lnTo>
                    <a:pt x="1194" y="245"/>
                  </a:lnTo>
                  <a:lnTo>
                    <a:pt x="1198" y="254"/>
                  </a:lnTo>
                  <a:lnTo>
                    <a:pt x="1204" y="262"/>
                  </a:lnTo>
                  <a:lnTo>
                    <a:pt x="1211" y="269"/>
                  </a:lnTo>
                  <a:lnTo>
                    <a:pt x="1219" y="275"/>
                  </a:lnTo>
                  <a:lnTo>
                    <a:pt x="1227" y="281"/>
                  </a:lnTo>
                  <a:lnTo>
                    <a:pt x="1237" y="286"/>
                  </a:lnTo>
                  <a:lnTo>
                    <a:pt x="1241" y="289"/>
                  </a:lnTo>
                  <a:lnTo>
                    <a:pt x="1247" y="291"/>
                  </a:lnTo>
                  <a:lnTo>
                    <a:pt x="1257" y="294"/>
                  </a:lnTo>
                  <a:lnTo>
                    <a:pt x="1268" y="296"/>
                  </a:lnTo>
                  <a:lnTo>
                    <a:pt x="1279" y="299"/>
                  </a:lnTo>
                  <a:lnTo>
                    <a:pt x="1292" y="300"/>
                  </a:lnTo>
                  <a:lnTo>
                    <a:pt x="1304" y="301"/>
                  </a:lnTo>
                  <a:lnTo>
                    <a:pt x="1316" y="300"/>
                  </a:lnTo>
                  <a:lnTo>
                    <a:pt x="1329" y="299"/>
                  </a:lnTo>
                  <a:lnTo>
                    <a:pt x="1340" y="296"/>
                  </a:lnTo>
                  <a:lnTo>
                    <a:pt x="1351" y="294"/>
                  </a:lnTo>
                  <a:lnTo>
                    <a:pt x="1362" y="291"/>
                  </a:lnTo>
                  <a:lnTo>
                    <a:pt x="1373" y="286"/>
                  </a:lnTo>
                  <a:lnTo>
                    <a:pt x="1382" y="281"/>
                  </a:lnTo>
                  <a:lnTo>
                    <a:pt x="1386" y="278"/>
                  </a:lnTo>
                  <a:lnTo>
                    <a:pt x="1391" y="275"/>
                  </a:lnTo>
                  <a:lnTo>
                    <a:pt x="1395" y="272"/>
                  </a:lnTo>
                  <a:lnTo>
                    <a:pt x="1398" y="269"/>
                  </a:lnTo>
                  <a:lnTo>
                    <a:pt x="1405" y="262"/>
                  </a:lnTo>
                  <a:lnTo>
                    <a:pt x="1407" y="258"/>
                  </a:lnTo>
                  <a:lnTo>
                    <a:pt x="1411" y="254"/>
                  </a:lnTo>
                  <a:lnTo>
                    <a:pt x="1414" y="245"/>
                  </a:lnTo>
                  <a:lnTo>
                    <a:pt x="1416" y="240"/>
                  </a:lnTo>
                  <a:lnTo>
                    <a:pt x="1418" y="235"/>
                  </a:lnTo>
                  <a:lnTo>
                    <a:pt x="1421" y="225"/>
                  </a:lnTo>
                  <a:lnTo>
                    <a:pt x="1422" y="212"/>
                  </a:lnTo>
                  <a:lnTo>
                    <a:pt x="1422" y="199"/>
                  </a:lnTo>
                  <a:lnTo>
                    <a:pt x="1422" y="0"/>
                  </a:lnTo>
                  <a:lnTo>
                    <a:pt x="1356" y="0"/>
                  </a:lnTo>
                  <a:close/>
                  <a:moveTo>
                    <a:pt x="1483" y="81"/>
                  </a:moveTo>
                  <a:lnTo>
                    <a:pt x="1483" y="294"/>
                  </a:lnTo>
                  <a:lnTo>
                    <a:pt x="1545" y="294"/>
                  </a:lnTo>
                  <a:lnTo>
                    <a:pt x="1545" y="174"/>
                  </a:lnTo>
                  <a:lnTo>
                    <a:pt x="1545" y="168"/>
                  </a:lnTo>
                  <a:lnTo>
                    <a:pt x="1546" y="163"/>
                  </a:lnTo>
                  <a:lnTo>
                    <a:pt x="1547" y="153"/>
                  </a:lnTo>
                  <a:lnTo>
                    <a:pt x="1550" y="146"/>
                  </a:lnTo>
                  <a:lnTo>
                    <a:pt x="1551" y="143"/>
                  </a:lnTo>
                  <a:lnTo>
                    <a:pt x="1555" y="139"/>
                  </a:lnTo>
                  <a:lnTo>
                    <a:pt x="1557" y="137"/>
                  </a:lnTo>
                  <a:lnTo>
                    <a:pt x="1559" y="135"/>
                  </a:lnTo>
                  <a:lnTo>
                    <a:pt x="1566" y="130"/>
                  </a:lnTo>
                  <a:lnTo>
                    <a:pt x="1574" y="129"/>
                  </a:lnTo>
                  <a:lnTo>
                    <a:pt x="1581" y="128"/>
                  </a:lnTo>
                  <a:lnTo>
                    <a:pt x="1588" y="129"/>
                  </a:lnTo>
                  <a:lnTo>
                    <a:pt x="1596" y="131"/>
                  </a:lnTo>
                  <a:lnTo>
                    <a:pt x="1600" y="133"/>
                  </a:lnTo>
                  <a:lnTo>
                    <a:pt x="1602" y="135"/>
                  </a:lnTo>
                  <a:lnTo>
                    <a:pt x="1604" y="137"/>
                  </a:lnTo>
                  <a:lnTo>
                    <a:pt x="1606" y="140"/>
                  </a:lnTo>
                  <a:lnTo>
                    <a:pt x="1609" y="144"/>
                  </a:lnTo>
                  <a:lnTo>
                    <a:pt x="1610" y="146"/>
                  </a:lnTo>
                  <a:lnTo>
                    <a:pt x="1612" y="154"/>
                  </a:lnTo>
                  <a:lnTo>
                    <a:pt x="1613" y="164"/>
                  </a:lnTo>
                  <a:lnTo>
                    <a:pt x="1613" y="179"/>
                  </a:lnTo>
                  <a:lnTo>
                    <a:pt x="1613" y="294"/>
                  </a:lnTo>
                  <a:lnTo>
                    <a:pt x="1676" y="294"/>
                  </a:lnTo>
                  <a:lnTo>
                    <a:pt x="1676" y="156"/>
                  </a:lnTo>
                  <a:lnTo>
                    <a:pt x="1675" y="147"/>
                  </a:lnTo>
                  <a:lnTo>
                    <a:pt x="1675" y="138"/>
                  </a:lnTo>
                  <a:lnTo>
                    <a:pt x="1674" y="134"/>
                  </a:lnTo>
                  <a:lnTo>
                    <a:pt x="1673" y="130"/>
                  </a:lnTo>
                  <a:lnTo>
                    <a:pt x="1670" y="122"/>
                  </a:lnTo>
                  <a:lnTo>
                    <a:pt x="1668" y="115"/>
                  </a:lnTo>
                  <a:lnTo>
                    <a:pt x="1665" y="108"/>
                  </a:lnTo>
                  <a:lnTo>
                    <a:pt x="1660" y="102"/>
                  </a:lnTo>
                  <a:lnTo>
                    <a:pt x="1656" y="97"/>
                  </a:lnTo>
                  <a:lnTo>
                    <a:pt x="1651" y="92"/>
                  </a:lnTo>
                  <a:lnTo>
                    <a:pt x="1648" y="90"/>
                  </a:lnTo>
                  <a:lnTo>
                    <a:pt x="1646" y="88"/>
                  </a:lnTo>
                  <a:lnTo>
                    <a:pt x="1639" y="84"/>
                  </a:lnTo>
                  <a:lnTo>
                    <a:pt x="1632" y="81"/>
                  </a:lnTo>
                  <a:lnTo>
                    <a:pt x="1625" y="79"/>
                  </a:lnTo>
                  <a:lnTo>
                    <a:pt x="1618" y="76"/>
                  </a:lnTo>
                  <a:lnTo>
                    <a:pt x="1610" y="75"/>
                  </a:lnTo>
                  <a:lnTo>
                    <a:pt x="1601" y="75"/>
                  </a:lnTo>
                  <a:lnTo>
                    <a:pt x="1593" y="75"/>
                  </a:lnTo>
                  <a:lnTo>
                    <a:pt x="1586" y="76"/>
                  </a:lnTo>
                  <a:lnTo>
                    <a:pt x="1579" y="78"/>
                  </a:lnTo>
                  <a:lnTo>
                    <a:pt x="1573" y="81"/>
                  </a:lnTo>
                  <a:lnTo>
                    <a:pt x="1566" y="84"/>
                  </a:lnTo>
                  <a:lnTo>
                    <a:pt x="1559" y="89"/>
                  </a:lnTo>
                  <a:lnTo>
                    <a:pt x="1551" y="94"/>
                  </a:lnTo>
                  <a:lnTo>
                    <a:pt x="1543" y="102"/>
                  </a:lnTo>
                  <a:lnTo>
                    <a:pt x="1543" y="81"/>
                  </a:lnTo>
                  <a:lnTo>
                    <a:pt x="1483" y="81"/>
                  </a:lnTo>
                  <a:close/>
                  <a:moveTo>
                    <a:pt x="1797" y="81"/>
                  </a:moveTo>
                  <a:lnTo>
                    <a:pt x="1736" y="81"/>
                  </a:lnTo>
                  <a:lnTo>
                    <a:pt x="1736" y="294"/>
                  </a:lnTo>
                  <a:lnTo>
                    <a:pt x="1797" y="294"/>
                  </a:lnTo>
                  <a:lnTo>
                    <a:pt x="1797" y="81"/>
                  </a:lnTo>
                  <a:close/>
                  <a:moveTo>
                    <a:pt x="1797" y="0"/>
                  </a:moveTo>
                  <a:lnTo>
                    <a:pt x="1736" y="0"/>
                  </a:lnTo>
                  <a:lnTo>
                    <a:pt x="1736" y="52"/>
                  </a:lnTo>
                  <a:lnTo>
                    <a:pt x="1797" y="52"/>
                  </a:lnTo>
                  <a:lnTo>
                    <a:pt x="1797" y="0"/>
                  </a:lnTo>
                  <a:close/>
                  <a:moveTo>
                    <a:pt x="1974" y="294"/>
                  </a:moveTo>
                  <a:lnTo>
                    <a:pt x="2046" y="81"/>
                  </a:lnTo>
                  <a:lnTo>
                    <a:pt x="1978" y="81"/>
                  </a:lnTo>
                  <a:lnTo>
                    <a:pt x="1957" y="163"/>
                  </a:lnTo>
                  <a:lnTo>
                    <a:pt x="1951" y="189"/>
                  </a:lnTo>
                  <a:lnTo>
                    <a:pt x="1944" y="223"/>
                  </a:lnTo>
                  <a:lnTo>
                    <a:pt x="1935" y="190"/>
                  </a:lnTo>
                  <a:lnTo>
                    <a:pt x="1927" y="163"/>
                  </a:lnTo>
                  <a:lnTo>
                    <a:pt x="1903" y="81"/>
                  </a:lnTo>
                  <a:lnTo>
                    <a:pt x="1838" y="81"/>
                  </a:lnTo>
                  <a:lnTo>
                    <a:pt x="1914" y="294"/>
                  </a:lnTo>
                  <a:lnTo>
                    <a:pt x="1974" y="294"/>
                  </a:lnTo>
                  <a:close/>
                  <a:moveTo>
                    <a:pt x="2283" y="205"/>
                  </a:moveTo>
                  <a:lnTo>
                    <a:pt x="2283" y="186"/>
                  </a:lnTo>
                  <a:lnTo>
                    <a:pt x="2282" y="177"/>
                  </a:lnTo>
                  <a:lnTo>
                    <a:pt x="2281" y="170"/>
                  </a:lnTo>
                  <a:lnTo>
                    <a:pt x="2280" y="162"/>
                  </a:lnTo>
                  <a:lnTo>
                    <a:pt x="2278" y="155"/>
                  </a:lnTo>
                  <a:lnTo>
                    <a:pt x="2276" y="148"/>
                  </a:lnTo>
                  <a:lnTo>
                    <a:pt x="2274" y="142"/>
                  </a:lnTo>
                  <a:lnTo>
                    <a:pt x="2271" y="134"/>
                  </a:lnTo>
                  <a:lnTo>
                    <a:pt x="2267" y="126"/>
                  </a:lnTo>
                  <a:lnTo>
                    <a:pt x="2263" y="119"/>
                  </a:lnTo>
                  <a:lnTo>
                    <a:pt x="2258" y="113"/>
                  </a:lnTo>
                  <a:lnTo>
                    <a:pt x="2254" y="107"/>
                  </a:lnTo>
                  <a:lnTo>
                    <a:pt x="2249" y="102"/>
                  </a:lnTo>
                  <a:lnTo>
                    <a:pt x="2244" y="97"/>
                  </a:lnTo>
                  <a:lnTo>
                    <a:pt x="2237" y="92"/>
                  </a:lnTo>
                  <a:lnTo>
                    <a:pt x="2231" y="89"/>
                  </a:lnTo>
                  <a:lnTo>
                    <a:pt x="2224" y="85"/>
                  </a:lnTo>
                  <a:lnTo>
                    <a:pt x="2218" y="82"/>
                  </a:lnTo>
                  <a:lnTo>
                    <a:pt x="2210" y="80"/>
                  </a:lnTo>
                  <a:lnTo>
                    <a:pt x="2202" y="78"/>
                  </a:lnTo>
                  <a:lnTo>
                    <a:pt x="2194" y="76"/>
                  </a:lnTo>
                  <a:lnTo>
                    <a:pt x="2186" y="75"/>
                  </a:lnTo>
                  <a:lnTo>
                    <a:pt x="2178" y="75"/>
                  </a:lnTo>
                  <a:lnTo>
                    <a:pt x="2166" y="76"/>
                  </a:lnTo>
                  <a:lnTo>
                    <a:pt x="2160" y="76"/>
                  </a:lnTo>
                  <a:lnTo>
                    <a:pt x="2155" y="78"/>
                  </a:lnTo>
                  <a:lnTo>
                    <a:pt x="2145" y="80"/>
                  </a:lnTo>
                  <a:lnTo>
                    <a:pt x="2135" y="84"/>
                  </a:lnTo>
                  <a:lnTo>
                    <a:pt x="2124" y="89"/>
                  </a:lnTo>
                  <a:lnTo>
                    <a:pt x="2115" y="93"/>
                  </a:lnTo>
                  <a:lnTo>
                    <a:pt x="2108" y="100"/>
                  </a:lnTo>
                  <a:lnTo>
                    <a:pt x="2100" y="107"/>
                  </a:lnTo>
                  <a:lnTo>
                    <a:pt x="2096" y="111"/>
                  </a:lnTo>
                  <a:lnTo>
                    <a:pt x="2093" y="115"/>
                  </a:lnTo>
                  <a:lnTo>
                    <a:pt x="2086" y="124"/>
                  </a:lnTo>
                  <a:lnTo>
                    <a:pt x="2082" y="133"/>
                  </a:lnTo>
                  <a:lnTo>
                    <a:pt x="2079" y="137"/>
                  </a:lnTo>
                  <a:lnTo>
                    <a:pt x="2077" y="143"/>
                  </a:lnTo>
                  <a:lnTo>
                    <a:pt x="2074" y="153"/>
                  </a:lnTo>
                  <a:lnTo>
                    <a:pt x="2073" y="158"/>
                  </a:lnTo>
                  <a:lnTo>
                    <a:pt x="2072" y="164"/>
                  </a:lnTo>
                  <a:lnTo>
                    <a:pt x="2069" y="175"/>
                  </a:lnTo>
                  <a:lnTo>
                    <a:pt x="2069" y="188"/>
                  </a:lnTo>
                  <a:lnTo>
                    <a:pt x="2069" y="200"/>
                  </a:lnTo>
                  <a:lnTo>
                    <a:pt x="2072" y="212"/>
                  </a:lnTo>
                  <a:lnTo>
                    <a:pt x="2073" y="218"/>
                  </a:lnTo>
                  <a:lnTo>
                    <a:pt x="2074" y="223"/>
                  </a:lnTo>
                  <a:lnTo>
                    <a:pt x="2077" y="234"/>
                  </a:lnTo>
                  <a:lnTo>
                    <a:pt x="2082" y="244"/>
                  </a:lnTo>
                  <a:lnTo>
                    <a:pt x="2086" y="253"/>
                  </a:lnTo>
                  <a:lnTo>
                    <a:pt x="2092" y="262"/>
                  </a:lnTo>
                  <a:lnTo>
                    <a:pt x="2099" y="268"/>
                  </a:lnTo>
                  <a:lnTo>
                    <a:pt x="2106" y="276"/>
                  </a:lnTo>
                  <a:lnTo>
                    <a:pt x="2111" y="278"/>
                  </a:lnTo>
                  <a:lnTo>
                    <a:pt x="2115" y="282"/>
                  </a:lnTo>
                  <a:lnTo>
                    <a:pt x="2124" y="287"/>
                  </a:lnTo>
                  <a:lnTo>
                    <a:pt x="2133" y="292"/>
                  </a:lnTo>
                  <a:lnTo>
                    <a:pt x="2139" y="293"/>
                  </a:lnTo>
                  <a:lnTo>
                    <a:pt x="2144" y="295"/>
                  </a:lnTo>
                  <a:lnTo>
                    <a:pt x="2155" y="297"/>
                  </a:lnTo>
                  <a:lnTo>
                    <a:pt x="2166" y="299"/>
                  </a:lnTo>
                  <a:lnTo>
                    <a:pt x="2178" y="300"/>
                  </a:lnTo>
                  <a:lnTo>
                    <a:pt x="2187" y="300"/>
                  </a:lnTo>
                  <a:lnTo>
                    <a:pt x="2196" y="299"/>
                  </a:lnTo>
                  <a:lnTo>
                    <a:pt x="2205" y="296"/>
                  </a:lnTo>
                  <a:lnTo>
                    <a:pt x="2214" y="295"/>
                  </a:lnTo>
                  <a:lnTo>
                    <a:pt x="2222" y="292"/>
                  </a:lnTo>
                  <a:lnTo>
                    <a:pt x="2230" y="289"/>
                  </a:lnTo>
                  <a:lnTo>
                    <a:pt x="2237" y="285"/>
                  </a:lnTo>
                  <a:lnTo>
                    <a:pt x="2245" y="281"/>
                  </a:lnTo>
                  <a:lnTo>
                    <a:pt x="2250" y="276"/>
                  </a:lnTo>
                  <a:lnTo>
                    <a:pt x="2257" y="272"/>
                  </a:lnTo>
                  <a:lnTo>
                    <a:pt x="2262" y="266"/>
                  </a:lnTo>
                  <a:lnTo>
                    <a:pt x="2267" y="259"/>
                  </a:lnTo>
                  <a:lnTo>
                    <a:pt x="2272" y="254"/>
                  </a:lnTo>
                  <a:lnTo>
                    <a:pt x="2275" y="247"/>
                  </a:lnTo>
                  <a:lnTo>
                    <a:pt x="2278" y="239"/>
                  </a:lnTo>
                  <a:lnTo>
                    <a:pt x="2281" y="231"/>
                  </a:lnTo>
                  <a:lnTo>
                    <a:pt x="2218" y="231"/>
                  </a:lnTo>
                  <a:lnTo>
                    <a:pt x="2214" y="237"/>
                  </a:lnTo>
                  <a:lnTo>
                    <a:pt x="2210" y="240"/>
                  </a:lnTo>
                  <a:lnTo>
                    <a:pt x="2206" y="244"/>
                  </a:lnTo>
                  <a:lnTo>
                    <a:pt x="2204" y="245"/>
                  </a:lnTo>
                  <a:lnTo>
                    <a:pt x="2202" y="246"/>
                  </a:lnTo>
                  <a:lnTo>
                    <a:pt x="2197" y="248"/>
                  </a:lnTo>
                  <a:lnTo>
                    <a:pt x="2192" y="249"/>
                  </a:lnTo>
                  <a:lnTo>
                    <a:pt x="2186" y="250"/>
                  </a:lnTo>
                  <a:lnTo>
                    <a:pt x="2181" y="250"/>
                  </a:lnTo>
                  <a:lnTo>
                    <a:pt x="2171" y="250"/>
                  </a:lnTo>
                  <a:lnTo>
                    <a:pt x="2166" y="249"/>
                  </a:lnTo>
                  <a:lnTo>
                    <a:pt x="2162" y="248"/>
                  </a:lnTo>
                  <a:lnTo>
                    <a:pt x="2158" y="246"/>
                  </a:lnTo>
                  <a:lnTo>
                    <a:pt x="2155" y="244"/>
                  </a:lnTo>
                  <a:lnTo>
                    <a:pt x="2150" y="241"/>
                  </a:lnTo>
                  <a:lnTo>
                    <a:pt x="2148" y="239"/>
                  </a:lnTo>
                  <a:lnTo>
                    <a:pt x="2145" y="236"/>
                  </a:lnTo>
                  <a:lnTo>
                    <a:pt x="2142" y="232"/>
                  </a:lnTo>
                  <a:lnTo>
                    <a:pt x="2138" y="225"/>
                  </a:lnTo>
                  <a:lnTo>
                    <a:pt x="2136" y="221"/>
                  </a:lnTo>
                  <a:lnTo>
                    <a:pt x="2135" y="216"/>
                  </a:lnTo>
                  <a:lnTo>
                    <a:pt x="2133" y="211"/>
                  </a:lnTo>
                  <a:lnTo>
                    <a:pt x="2132" y="205"/>
                  </a:lnTo>
                  <a:lnTo>
                    <a:pt x="2283" y="205"/>
                  </a:lnTo>
                  <a:close/>
                  <a:moveTo>
                    <a:pt x="2132" y="162"/>
                  </a:moveTo>
                  <a:lnTo>
                    <a:pt x="2135" y="153"/>
                  </a:lnTo>
                  <a:lnTo>
                    <a:pt x="2137" y="149"/>
                  </a:lnTo>
                  <a:lnTo>
                    <a:pt x="2138" y="145"/>
                  </a:lnTo>
                  <a:lnTo>
                    <a:pt x="2142" y="139"/>
                  </a:lnTo>
                  <a:lnTo>
                    <a:pt x="2148" y="134"/>
                  </a:lnTo>
                  <a:lnTo>
                    <a:pt x="2154" y="129"/>
                  </a:lnTo>
                  <a:lnTo>
                    <a:pt x="2162" y="126"/>
                  </a:lnTo>
                  <a:lnTo>
                    <a:pt x="2169" y="124"/>
                  </a:lnTo>
                  <a:lnTo>
                    <a:pt x="2173" y="124"/>
                  </a:lnTo>
                  <a:lnTo>
                    <a:pt x="2177" y="124"/>
                  </a:lnTo>
                  <a:lnTo>
                    <a:pt x="2186" y="124"/>
                  </a:lnTo>
                  <a:lnTo>
                    <a:pt x="2194" y="126"/>
                  </a:lnTo>
                  <a:lnTo>
                    <a:pt x="2201" y="129"/>
                  </a:lnTo>
                  <a:lnTo>
                    <a:pt x="2203" y="130"/>
                  </a:lnTo>
                  <a:lnTo>
                    <a:pt x="2206" y="134"/>
                  </a:lnTo>
                  <a:lnTo>
                    <a:pt x="2209" y="136"/>
                  </a:lnTo>
                  <a:lnTo>
                    <a:pt x="2211" y="139"/>
                  </a:lnTo>
                  <a:lnTo>
                    <a:pt x="2214" y="145"/>
                  </a:lnTo>
                  <a:lnTo>
                    <a:pt x="2218" y="153"/>
                  </a:lnTo>
                  <a:lnTo>
                    <a:pt x="2219" y="162"/>
                  </a:lnTo>
                  <a:lnTo>
                    <a:pt x="2132" y="162"/>
                  </a:lnTo>
                  <a:close/>
                  <a:moveTo>
                    <a:pt x="2328" y="81"/>
                  </a:moveTo>
                  <a:lnTo>
                    <a:pt x="2328" y="294"/>
                  </a:lnTo>
                  <a:lnTo>
                    <a:pt x="2391" y="294"/>
                  </a:lnTo>
                  <a:lnTo>
                    <a:pt x="2391" y="234"/>
                  </a:lnTo>
                  <a:lnTo>
                    <a:pt x="2391" y="219"/>
                  </a:lnTo>
                  <a:lnTo>
                    <a:pt x="2392" y="207"/>
                  </a:lnTo>
                  <a:lnTo>
                    <a:pt x="2393" y="186"/>
                  </a:lnTo>
                  <a:lnTo>
                    <a:pt x="2394" y="177"/>
                  </a:lnTo>
                  <a:lnTo>
                    <a:pt x="2395" y="171"/>
                  </a:lnTo>
                  <a:lnTo>
                    <a:pt x="2398" y="164"/>
                  </a:lnTo>
                  <a:lnTo>
                    <a:pt x="2400" y="158"/>
                  </a:lnTo>
                  <a:lnTo>
                    <a:pt x="2402" y="153"/>
                  </a:lnTo>
                  <a:lnTo>
                    <a:pt x="2407" y="148"/>
                  </a:lnTo>
                  <a:lnTo>
                    <a:pt x="2411" y="144"/>
                  </a:lnTo>
                  <a:lnTo>
                    <a:pt x="2417" y="140"/>
                  </a:lnTo>
                  <a:lnTo>
                    <a:pt x="2423" y="137"/>
                  </a:lnTo>
                  <a:lnTo>
                    <a:pt x="2430" y="135"/>
                  </a:lnTo>
                  <a:lnTo>
                    <a:pt x="2438" y="134"/>
                  </a:lnTo>
                  <a:lnTo>
                    <a:pt x="2446" y="134"/>
                  </a:lnTo>
                  <a:lnTo>
                    <a:pt x="2453" y="134"/>
                  </a:lnTo>
                  <a:lnTo>
                    <a:pt x="2462" y="135"/>
                  </a:lnTo>
                  <a:lnTo>
                    <a:pt x="2462" y="75"/>
                  </a:lnTo>
                  <a:lnTo>
                    <a:pt x="2446" y="75"/>
                  </a:lnTo>
                  <a:lnTo>
                    <a:pt x="2432" y="78"/>
                  </a:lnTo>
                  <a:lnTo>
                    <a:pt x="2427" y="79"/>
                  </a:lnTo>
                  <a:lnTo>
                    <a:pt x="2421" y="80"/>
                  </a:lnTo>
                  <a:lnTo>
                    <a:pt x="2417" y="82"/>
                  </a:lnTo>
                  <a:lnTo>
                    <a:pt x="2412" y="84"/>
                  </a:lnTo>
                  <a:lnTo>
                    <a:pt x="2409" y="87"/>
                  </a:lnTo>
                  <a:lnTo>
                    <a:pt x="2404" y="90"/>
                  </a:lnTo>
                  <a:lnTo>
                    <a:pt x="2401" y="93"/>
                  </a:lnTo>
                  <a:lnTo>
                    <a:pt x="2399" y="98"/>
                  </a:lnTo>
                  <a:lnTo>
                    <a:pt x="2393" y="108"/>
                  </a:lnTo>
                  <a:lnTo>
                    <a:pt x="2387" y="119"/>
                  </a:lnTo>
                  <a:lnTo>
                    <a:pt x="2390" y="81"/>
                  </a:lnTo>
                  <a:lnTo>
                    <a:pt x="2328" y="81"/>
                  </a:lnTo>
                  <a:close/>
                  <a:moveTo>
                    <a:pt x="2680" y="145"/>
                  </a:moveTo>
                  <a:lnTo>
                    <a:pt x="2678" y="137"/>
                  </a:lnTo>
                  <a:lnTo>
                    <a:pt x="2676" y="129"/>
                  </a:lnTo>
                  <a:lnTo>
                    <a:pt x="2674" y="122"/>
                  </a:lnTo>
                  <a:lnTo>
                    <a:pt x="2671" y="116"/>
                  </a:lnTo>
                  <a:lnTo>
                    <a:pt x="2667" y="109"/>
                  </a:lnTo>
                  <a:lnTo>
                    <a:pt x="2663" y="103"/>
                  </a:lnTo>
                  <a:lnTo>
                    <a:pt x="2657" y="98"/>
                  </a:lnTo>
                  <a:lnTo>
                    <a:pt x="2652" y="93"/>
                  </a:lnTo>
                  <a:lnTo>
                    <a:pt x="2645" y="89"/>
                  </a:lnTo>
                  <a:lnTo>
                    <a:pt x="2638" y="85"/>
                  </a:lnTo>
                  <a:lnTo>
                    <a:pt x="2631" y="83"/>
                  </a:lnTo>
                  <a:lnTo>
                    <a:pt x="2623" y="80"/>
                  </a:lnTo>
                  <a:lnTo>
                    <a:pt x="2614" y="78"/>
                  </a:lnTo>
                  <a:lnTo>
                    <a:pt x="2605" y="76"/>
                  </a:lnTo>
                  <a:lnTo>
                    <a:pt x="2596" y="75"/>
                  </a:lnTo>
                  <a:lnTo>
                    <a:pt x="2586" y="75"/>
                  </a:lnTo>
                  <a:lnTo>
                    <a:pt x="2576" y="75"/>
                  </a:lnTo>
                  <a:lnTo>
                    <a:pt x="2566" y="76"/>
                  </a:lnTo>
                  <a:lnTo>
                    <a:pt x="2557" y="79"/>
                  </a:lnTo>
                  <a:lnTo>
                    <a:pt x="2548" y="80"/>
                  </a:lnTo>
                  <a:lnTo>
                    <a:pt x="2540" y="83"/>
                  </a:lnTo>
                  <a:lnTo>
                    <a:pt x="2532" y="87"/>
                  </a:lnTo>
                  <a:lnTo>
                    <a:pt x="2526" y="90"/>
                  </a:lnTo>
                  <a:lnTo>
                    <a:pt x="2520" y="94"/>
                  </a:lnTo>
                  <a:lnTo>
                    <a:pt x="2514" y="99"/>
                  </a:lnTo>
                  <a:lnTo>
                    <a:pt x="2509" y="103"/>
                  </a:lnTo>
                  <a:lnTo>
                    <a:pt x="2505" y="109"/>
                  </a:lnTo>
                  <a:lnTo>
                    <a:pt x="2503" y="112"/>
                  </a:lnTo>
                  <a:lnTo>
                    <a:pt x="2502" y="116"/>
                  </a:lnTo>
                  <a:lnTo>
                    <a:pt x="2499" y="122"/>
                  </a:lnTo>
                  <a:lnTo>
                    <a:pt x="2498" y="129"/>
                  </a:lnTo>
                  <a:lnTo>
                    <a:pt x="2495" y="136"/>
                  </a:lnTo>
                  <a:lnTo>
                    <a:pt x="2495" y="144"/>
                  </a:lnTo>
                  <a:lnTo>
                    <a:pt x="2495" y="150"/>
                  </a:lnTo>
                  <a:lnTo>
                    <a:pt x="2496" y="156"/>
                  </a:lnTo>
                  <a:lnTo>
                    <a:pt x="2498" y="162"/>
                  </a:lnTo>
                  <a:lnTo>
                    <a:pt x="2499" y="166"/>
                  </a:lnTo>
                  <a:lnTo>
                    <a:pt x="2501" y="172"/>
                  </a:lnTo>
                  <a:lnTo>
                    <a:pt x="2503" y="176"/>
                  </a:lnTo>
                  <a:lnTo>
                    <a:pt x="2507" y="180"/>
                  </a:lnTo>
                  <a:lnTo>
                    <a:pt x="2510" y="184"/>
                  </a:lnTo>
                  <a:lnTo>
                    <a:pt x="2514" y="188"/>
                  </a:lnTo>
                  <a:lnTo>
                    <a:pt x="2519" y="191"/>
                  </a:lnTo>
                  <a:lnTo>
                    <a:pt x="2530" y="196"/>
                  </a:lnTo>
                  <a:lnTo>
                    <a:pt x="2544" y="201"/>
                  </a:lnTo>
                  <a:lnTo>
                    <a:pt x="2560" y="205"/>
                  </a:lnTo>
                  <a:lnTo>
                    <a:pt x="2599" y="214"/>
                  </a:lnTo>
                  <a:lnTo>
                    <a:pt x="2605" y="216"/>
                  </a:lnTo>
                  <a:lnTo>
                    <a:pt x="2610" y="218"/>
                  </a:lnTo>
                  <a:lnTo>
                    <a:pt x="2614" y="219"/>
                  </a:lnTo>
                  <a:lnTo>
                    <a:pt x="2618" y="221"/>
                  </a:lnTo>
                  <a:lnTo>
                    <a:pt x="2620" y="225"/>
                  </a:lnTo>
                  <a:lnTo>
                    <a:pt x="2621" y="226"/>
                  </a:lnTo>
                  <a:lnTo>
                    <a:pt x="2621" y="227"/>
                  </a:lnTo>
                  <a:lnTo>
                    <a:pt x="2622" y="230"/>
                  </a:lnTo>
                  <a:lnTo>
                    <a:pt x="2623" y="234"/>
                  </a:lnTo>
                  <a:lnTo>
                    <a:pt x="2622" y="238"/>
                  </a:lnTo>
                  <a:lnTo>
                    <a:pt x="2620" y="243"/>
                  </a:lnTo>
                  <a:lnTo>
                    <a:pt x="2618" y="246"/>
                  </a:lnTo>
                  <a:lnTo>
                    <a:pt x="2613" y="248"/>
                  </a:lnTo>
                  <a:lnTo>
                    <a:pt x="2609" y="251"/>
                  </a:lnTo>
                  <a:lnTo>
                    <a:pt x="2607" y="251"/>
                  </a:lnTo>
                  <a:lnTo>
                    <a:pt x="2603" y="253"/>
                  </a:lnTo>
                  <a:lnTo>
                    <a:pt x="2598" y="254"/>
                  </a:lnTo>
                  <a:lnTo>
                    <a:pt x="2590" y="254"/>
                  </a:lnTo>
                  <a:lnTo>
                    <a:pt x="2582" y="254"/>
                  </a:lnTo>
                  <a:lnTo>
                    <a:pt x="2574" y="253"/>
                  </a:lnTo>
                  <a:lnTo>
                    <a:pt x="2567" y="250"/>
                  </a:lnTo>
                  <a:lnTo>
                    <a:pt x="2562" y="247"/>
                  </a:lnTo>
                  <a:lnTo>
                    <a:pt x="2558" y="245"/>
                  </a:lnTo>
                  <a:lnTo>
                    <a:pt x="2556" y="243"/>
                  </a:lnTo>
                  <a:lnTo>
                    <a:pt x="2555" y="240"/>
                  </a:lnTo>
                  <a:lnTo>
                    <a:pt x="2553" y="238"/>
                  </a:lnTo>
                  <a:lnTo>
                    <a:pt x="2550" y="231"/>
                  </a:lnTo>
                  <a:lnTo>
                    <a:pt x="2549" y="228"/>
                  </a:lnTo>
                  <a:lnTo>
                    <a:pt x="2548" y="225"/>
                  </a:lnTo>
                  <a:lnTo>
                    <a:pt x="2490" y="225"/>
                  </a:lnTo>
                  <a:lnTo>
                    <a:pt x="2491" y="234"/>
                  </a:lnTo>
                  <a:lnTo>
                    <a:pt x="2493" y="241"/>
                  </a:lnTo>
                  <a:lnTo>
                    <a:pt x="2495" y="249"/>
                  </a:lnTo>
                  <a:lnTo>
                    <a:pt x="2499" y="256"/>
                  </a:lnTo>
                  <a:lnTo>
                    <a:pt x="2502" y="263"/>
                  </a:lnTo>
                  <a:lnTo>
                    <a:pt x="2507" y="269"/>
                  </a:lnTo>
                  <a:lnTo>
                    <a:pt x="2512" y="275"/>
                  </a:lnTo>
                  <a:lnTo>
                    <a:pt x="2519" y="280"/>
                  </a:lnTo>
                  <a:lnTo>
                    <a:pt x="2526" y="284"/>
                  </a:lnTo>
                  <a:lnTo>
                    <a:pt x="2532" y="289"/>
                  </a:lnTo>
                  <a:lnTo>
                    <a:pt x="2540" y="292"/>
                  </a:lnTo>
                  <a:lnTo>
                    <a:pt x="2549" y="294"/>
                  </a:lnTo>
                  <a:lnTo>
                    <a:pt x="2558" y="296"/>
                  </a:lnTo>
                  <a:lnTo>
                    <a:pt x="2568" y="299"/>
                  </a:lnTo>
                  <a:lnTo>
                    <a:pt x="2578" y="300"/>
                  </a:lnTo>
                  <a:lnTo>
                    <a:pt x="2589" y="300"/>
                  </a:lnTo>
                  <a:lnTo>
                    <a:pt x="2600" y="300"/>
                  </a:lnTo>
                  <a:lnTo>
                    <a:pt x="2610" y="299"/>
                  </a:lnTo>
                  <a:lnTo>
                    <a:pt x="2620" y="296"/>
                  </a:lnTo>
                  <a:lnTo>
                    <a:pt x="2629" y="294"/>
                  </a:lnTo>
                  <a:lnTo>
                    <a:pt x="2637" y="292"/>
                  </a:lnTo>
                  <a:lnTo>
                    <a:pt x="2645" y="289"/>
                  </a:lnTo>
                  <a:lnTo>
                    <a:pt x="2653" y="284"/>
                  </a:lnTo>
                  <a:lnTo>
                    <a:pt x="2659" y="280"/>
                  </a:lnTo>
                  <a:lnTo>
                    <a:pt x="2665" y="275"/>
                  </a:lnTo>
                  <a:lnTo>
                    <a:pt x="2667" y="272"/>
                  </a:lnTo>
                  <a:lnTo>
                    <a:pt x="2669" y="269"/>
                  </a:lnTo>
                  <a:lnTo>
                    <a:pt x="2674" y="264"/>
                  </a:lnTo>
                  <a:lnTo>
                    <a:pt x="2678" y="257"/>
                  </a:lnTo>
                  <a:lnTo>
                    <a:pt x="2681" y="250"/>
                  </a:lnTo>
                  <a:lnTo>
                    <a:pt x="2683" y="243"/>
                  </a:lnTo>
                  <a:lnTo>
                    <a:pt x="2684" y="235"/>
                  </a:lnTo>
                  <a:lnTo>
                    <a:pt x="2684" y="227"/>
                  </a:lnTo>
                  <a:lnTo>
                    <a:pt x="2684" y="220"/>
                  </a:lnTo>
                  <a:lnTo>
                    <a:pt x="2684" y="214"/>
                  </a:lnTo>
                  <a:lnTo>
                    <a:pt x="2682" y="208"/>
                  </a:lnTo>
                  <a:lnTo>
                    <a:pt x="2681" y="202"/>
                  </a:lnTo>
                  <a:lnTo>
                    <a:pt x="2678" y="196"/>
                  </a:lnTo>
                  <a:lnTo>
                    <a:pt x="2675" y="192"/>
                  </a:lnTo>
                  <a:lnTo>
                    <a:pt x="2673" y="188"/>
                  </a:lnTo>
                  <a:lnTo>
                    <a:pt x="2668" y="184"/>
                  </a:lnTo>
                  <a:lnTo>
                    <a:pt x="2665" y="181"/>
                  </a:lnTo>
                  <a:lnTo>
                    <a:pt x="2661" y="177"/>
                  </a:lnTo>
                  <a:lnTo>
                    <a:pt x="2656" y="174"/>
                  </a:lnTo>
                  <a:lnTo>
                    <a:pt x="2650" y="172"/>
                  </a:lnTo>
                  <a:lnTo>
                    <a:pt x="2645" y="170"/>
                  </a:lnTo>
                  <a:lnTo>
                    <a:pt x="2638" y="167"/>
                  </a:lnTo>
                  <a:lnTo>
                    <a:pt x="2620" y="163"/>
                  </a:lnTo>
                  <a:lnTo>
                    <a:pt x="2581" y="155"/>
                  </a:lnTo>
                  <a:lnTo>
                    <a:pt x="2568" y="152"/>
                  </a:lnTo>
                  <a:lnTo>
                    <a:pt x="2564" y="149"/>
                  </a:lnTo>
                  <a:lnTo>
                    <a:pt x="2560" y="148"/>
                  </a:lnTo>
                  <a:lnTo>
                    <a:pt x="2558" y="146"/>
                  </a:lnTo>
                  <a:lnTo>
                    <a:pt x="2557" y="145"/>
                  </a:lnTo>
                  <a:lnTo>
                    <a:pt x="2556" y="144"/>
                  </a:lnTo>
                  <a:lnTo>
                    <a:pt x="2555" y="142"/>
                  </a:lnTo>
                  <a:lnTo>
                    <a:pt x="2555" y="138"/>
                  </a:lnTo>
                  <a:lnTo>
                    <a:pt x="2556" y="135"/>
                  </a:lnTo>
                  <a:lnTo>
                    <a:pt x="2557" y="131"/>
                  </a:lnTo>
                  <a:lnTo>
                    <a:pt x="2559" y="128"/>
                  </a:lnTo>
                  <a:lnTo>
                    <a:pt x="2563" y="126"/>
                  </a:lnTo>
                  <a:lnTo>
                    <a:pt x="2567" y="124"/>
                  </a:lnTo>
                  <a:lnTo>
                    <a:pt x="2573" y="122"/>
                  </a:lnTo>
                  <a:lnTo>
                    <a:pt x="2575" y="121"/>
                  </a:lnTo>
                  <a:lnTo>
                    <a:pt x="2578" y="121"/>
                  </a:lnTo>
                  <a:lnTo>
                    <a:pt x="2585" y="121"/>
                  </a:lnTo>
                  <a:lnTo>
                    <a:pt x="2592" y="121"/>
                  </a:lnTo>
                  <a:lnTo>
                    <a:pt x="2599" y="122"/>
                  </a:lnTo>
                  <a:lnTo>
                    <a:pt x="2604" y="125"/>
                  </a:lnTo>
                  <a:lnTo>
                    <a:pt x="2610" y="127"/>
                  </a:lnTo>
                  <a:lnTo>
                    <a:pt x="2614" y="130"/>
                  </a:lnTo>
                  <a:lnTo>
                    <a:pt x="2618" y="135"/>
                  </a:lnTo>
                  <a:lnTo>
                    <a:pt x="2620" y="139"/>
                  </a:lnTo>
                  <a:lnTo>
                    <a:pt x="2621" y="145"/>
                  </a:lnTo>
                  <a:lnTo>
                    <a:pt x="2680" y="145"/>
                  </a:lnTo>
                  <a:close/>
                  <a:moveTo>
                    <a:pt x="2787" y="81"/>
                  </a:moveTo>
                  <a:lnTo>
                    <a:pt x="2725" y="81"/>
                  </a:lnTo>
                  <a:lnTo>
                    <a:pt x="2725" y="294"/>
                  </a:lnTo>
                  <a:lnTo>
                    <a:pt x="2787" y="294"/>
                  </a:lnTo>
                  <a:lnTo>
                    <a:pt x="2787" y="81"/>
                  </a:lnTo>
                  <a:close/>
                  <a:moveTo>
                    <a:pt x="2787" y="0"/>
                  </a:moveTo>
                  <a:lnTo>
                    <a:pt x="2725" y="0"/>
                  </a:lnTo>
                  <a:lnTo>
                    <a:pt x="2725" y="52"/>
                  </a:lnTo>
                  <a:lnTo>
                    <a:pt x="2787" y="52"/>
                  </a:lnTo>
                  <a:lnTo>
                    <a:pt x="2787" y="0"/>
                  </a:lnTo>
                  <a:close/>
                  <a:moveTo>
                    <a:pt x="2962" y="84"/>
                  </a:moveTo>
                  <a:lnTo>
                    <a:pt x="2923" y="84"/>
                  </a:lnTo>
                  <a:lnTo>
                    <a:pt x="2923" y="17"/>
                  </a:lnTo>
                  <a:lnTo>
                    <a:pt x="2861" y="17"/>
                  </a:lnTo>
                  <a:lnTo>
                    <a:pt x="2861" y="84"/>
                  </a:lnTo>
                  <a:lnTo>
                    <a:pt x="2830" y="84"/>
                  </a:lnTo>
                  <a:lnTo>
                    <a:pt x="2830" y="128"/>
                  </a:lnTo>
                  <a:lnTo>
                    <a:pt x="2861" y="128"/>
                  </a:lnTo>
                  <a:lnTo>
                    <a:pt x="2861" y="225"/>
                  </a:lnTo>
                  <a:lnTo>
                    <a:pt x="2861" y="246"/>
                  </a:lnTo>
                  <a:lnTo>
                    <a:pt x="2862" y="254"/>
                  </a:lnTo>
                  <a:lnTo>
                    <a:pt x="2863" y="260"/>
                  </a:lnTo>
                  <a:lnTo>
                    <a:pt x="2865" y="266"/>
                  </a:lnTo>
                  <a:lnTo>
                    <a:pt x="2867" y="272"/>
                  </a:lnTo>
                  <a:lnTo>
                    <a:pt x="2870" y="276"/>
                  </a:lnTo>
                  <a:lnTo>
                    <a:pt x="2871" y="277"/>
                  </a:lnTo>
                  <a:lnTo>
                    <a:pt x="2873" y="280"/>
                  </a:lnTo>
                  <a:lnTo>
                    <a:pt x="2876" y="283"/>
                  </a:lnTo>
                  <a:lnTo>
                    <a:pt x="2881" y="286"/>
                  </a:lnTo>
                  <a:lnTo>
                    <a:pt x="2885" y="289"/>
                  </a:lnTo>
                  <a:lnTo>
                    <a:pt x="2891" y="291"/>
                  </a:lnTo>
                  <a:lnTo>
                    <a:pt x="2898" y="292"/>
                  </a:lnTo>
                  <a:lnTo>
                    <a:pt x="2905" y="293"/>
                  </a:lnTo>
                  <a:lnTo>
                    <a:pt x="2913" y="294"/>
                  </a:lnTo>
                  <a:lnTo>
                    <a:pt x="2923" y="294"/>
                  </a:lnTo>
                  <a:lnTo>
                    <a:pt x="2962" y="294"/>
                  </a:lnTo>
                  <a:lnTo>
                    <a:pt x="2962" y="247"/>
                  </a:lnTo>
                  <a:lnTo>
                    <a:pt x="2939" y="247"/>
                  </a:lnTo>
                  <a:lnTo>
                    <a:pt x="2934" y="247"/>
                  </a:lnTo>
                  <a:lnTo>
                    <a:pt x="2932" y="246"/>
                  </a:lnTo>
                  <a:lnTo>
                    <a:pt x="2930" y="246"/>
                  </a:lnTo>
                  <a:lnTo>
                    <a:pt x="2929" y="245"/>
                  </a:lnTo>
                  <a:lnTo>
                    <a:pt x="2928" y="244"/>
                  </a:lnTo>
                  <a:lnTo>
                    <a:pt x="2926" y="241"/>
                  </a:lnTo>
                  <a:lnTo>
                    <a:pt x="2925" y="237"/>
                  </a:lnTo>
                  <a:lnTo>
                    <a:pt x="2923" y="230"/>
                  </a:lnTo>
                  <a:lnTo>
                    <a:pt x="2923" y="211"/>
                  </a:lnTo>
                  <a:lnTo>
                    <a:pt x="2923" y="128"/>
                  </a:lnTo>
                  <a:lnTo>
                    <a:pt x="2962" y="128"/>
                  </a:lnTo>
                  <a:lnTo>
                    <a:pt x="2962" y="84"/>
                  </a:lnTo>
                  <a:close/>
                  <a:moveTo>
                    <a:pt x="3142" y="81"/>
                  </a:moveTo>
                  <a:lnTo>
                    <a:pt x="3115" y="177"/>
                  </a:lnTo>
                  <a:lnTo>
                    <a:pt x="3108" y="203"/>
                  </a:lnTo>
                  <a:lnTo>
                    <a:pt x="3103" y="225"/>
                  </a:lnTo>
                  <a:lnTo>
                    <a:pt x="3100" y="217"/>
                  </a:lnTo>
                  <a:lnTo>
                    <a:pt x="3095" y="199"/>
                  </a:lnTo>
                  <a:lnTo>
                    <a:pt x="3090" y="179"/>
                  </a:lnTo>
                  <a:lnTo>
                    <a:pt x="3058" y="81"/>
                  </a:lnTo>
                  <a:lnTo>
                    <a:pt x="2991" y="81"/>
                  </a:lnTo>
                  <a:lnTo>
                    <a:pt x="3061" y="260"/>
                  </a:lnTo>
                  <a:lnTo>
                    <a:pt x="3067" y="277"/>
                  </a:lnTo>
                  <a:lnTo>
                    <a:pt x="3068" y="283"/>
                  </a:lnTo>
                  <a:lnTo>
                    <a:pt x="3070" y="287"/>
                  </a:lnTo>
                  <a:lnTo>
                    <a:pt x="3068" y="294"/>
                  </a:lnTo>
                  <a:lnTo>
                    <a:pt x="3067" y="300"/>
                  </a:lnTo>
                  <a:lnTo>
                    <a:pt x="3066" y="302"/>
                  </a:lnTo>
                  <a:lnTo>
                    <a:pt x="3065" y="304"/>
                  </a:lnTo>
                  <a:lnTo>
                    <a:pt x="3063" y="305"/>
                  </a:lnTo>
                  <a:lnTo>
                    <a:pt x="3062" y="308"/>
                  </a:lnTo>
                  <a:lnTo>
                    <a:pt x="3057" y="311"/>
                  </a:lnTo>
                  <a:lnTo>
                    <a:pt x="3052" y="312"/>
                  </a:lnTo>
                  <a:lnTo>
                    <a:pt x="3045" y="313"/>
                  </a:lnTo>
                  <a:lnTo>
                    <a:pt x="3037" y="314"/>
                  </a:lnTo>
                  <a:lnTo>
                    <a:pt x="3018" y="314"/>
                  </a:lnTo>
                  <a:lnTo>
                    <a:pt x="3018" y="361"/>
                  </a:lnTo>
                  <a:lnTo>
                    <a:pt x="3055" y="361"/>
                  </a:lnTo>
                  <a:lnTo>
                    <a:pt x="3064" y="361"/>
                  </a:lnTo>
                  <a:lnTo>
                    <a:pt x="3071" y="360"/>
                  </a:lnTo>
                  <a:lnTo>
                    <a:pt x="3079" y="360"/>
                  </a:lnTo>
                  <a:lnTo>
                    <a:pt x="3084" y="359"/>
                  </a:lnTo>
                  <a:lnTo>
                    <a:pt x="3090" y="357"/>
                  </a:lnTo>
                  <a:lnTo>
                    <a:pt x="3095" y="356"/>
                  </a:lnTo>
                  <a:lnTo>
                    <a:pt x="3100" y="352"/>
                  </a:lnTo>
                  <a:lnTo>
                    <a:pt x="3104" y="350"/>
                  </a:lnTo>
                  <a:lnTo>
                    <a:pt x="3108" y="346"/>
                  </a:lnTo>
                  <a:lnTo>
                    <a:pt x="3112" y="341"/>
                  </a:lnTo>
                  <a:lnTo>
                    <a:pt x="3116" y="336"/>
                  </a:lnTo>
                  <a:lnTo>
                    <a:pt x="3119" y="330"/>
                  </a:lnTo>
                  <a:lnTo>
                    <a:pt x="3126" y="314"/>
                  </a:lnTo>
                  <a:lnTo>
                    <a:pt x="3133" y="295"/>
                  </a:lnTo>
                  <a:lnTo>
                    <a:pt x="3207" y="81"/>
                  </a:lnTo>
                  <a:lnTo>
                    <a:pt x="3142"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noEditPoints="1"/>
            </p:cNvSpPr>
            <p:nvPr userDrawn="1"/>
          </p:nvSpPr>
          <p:spPr bwMode="auto">
            <a:xfrm>
              <a:off x="5083175" y="333375"/>
              <a:ext cx="409575" cy="266700"/>
            </a:xfrm>
            <a:custGeom>
              <a:avLst/>
              <a:gdLst>
                <a:gd name="T0" fmla="*/ 1811 w 1811"/>
                <a:gd name="T1" fmla="*/ 1175 h 1175"/>
                <a:gd name="T2" fmla="*/ 1811 w 1811"/>
                <a:gd name="T3" fmla="*/ 907 h 1175"/>
                <a:gd name="T4" fmla="*/ 1299 w 1811"/>
                <a:gd name="T5" fmla="*/ 907 h 1175"/>
                <a:gd name="T6" fmla="*/ 1299 w 1811"/>
                <a:gd name="T7" fmla="*/ 692 h 1175"/>
                <a:gd name="T8" fmla="*/ 1811 w 1811"/>
                <a:gd name="T9" fmla="*/ 692 h 1175"/>
                <a:gd name="T10" fmla="*/ 1811 w 1811"/>
                <a:gd name="T11" fmla="*/ 470 h 1175"/>
                <a:gd name="T12" fmla="*/ 1299 w 1811"/>
                <a:gd name="T13" fmla="*/ 470 h 1175"/>
                <a:gd name="T14" fmla="*/ 1299 w 1811"/>
                <a:gd name="T15" fmla="*/ 267 h 1175"/>
                <a:gd name="T16" fmla="*/ 1811 w 1811"/>
                <a:gd name="T17" fmla="*/ 267 h 1175"/>
                <a:gd name="T18" fmla="*/ 1811 w 1811"/>
                <a:gd name="T19" fmla="*/ 0 h 1175"/>
                <a:gd name="T20" fmla="*/ 1013 w 1811"/>
                <a:gd name="T21" fmla="*/ 0 h 1175"/>
                <a:gd name="T22" fmla="*/ 1013 w 1811"/>
                <a:gd name="T23" fmla="*/ 587 h 1175"/>
                <a:gd name="T24" fmla="*/ 1013 w 1811"/>
                <a:gd name="T25" fmla="*/ 1175 h 1175"/>
                <a:gd name="T26" fmla="*/ 1811 w 1811"/>
                <a:gd name="T27" fmla="*/ 1175 h 1175"/>
                <a:gd name="T28" fmla="*/ 798 w 1811"/>
                <a:gd name="T29" fmla="*/ 1175 h 1175"/>
                <a:gd name="T30" fmla="*/ 798 w 1811"/>
                <a:gd name="T31" fmla="*/ 907 h 1175"/>
                <a:gd name="T32" fmla="*/ 287 w 1811"/>
                <a:gd name="T33" fmla="*/ 907 h 1175"/>
                <a:gd name="T34" fmla="*/ 287 w 1811"/>
                <a:gd name="T35" fmla="*/ 692 h 1175"/>
                <a:gd name="T36" fmla="*/ 798 w 1811"/>
                <a:gd name="T37" fmla="*/ 692 h 1175"/>
                <a:gd name="T38" fmla="*/ 798 w 1811"/>
                <a:gd name="T39" fmla="*/ 470 h 1175"/>
                <a:gd name="T40" fmla="*/ 287 w 1811"/>
                <a:gd name="T41" fmla="*/ 470 h 1175"/>
                <a:gd name="T42" fmla="*/ 287 w 1811"/>
                <a:gd name="T43" fmla="*/ 267 h 1175"/>
                <a:gd name="T44" fmla="*/ 798 w 1811"/>
                <a:gd name="T45" fmla="*/ 267 h 1175"/>
                <a:gd name="T46" fmla="*/ 798 w 1811"/>
                <a:gd name="T47" fmla="*/ 0 h 1175"/>
                <a:gd name="T48" fmla="*/ 0 w 1811"/>
                <a:gd name="T49" fmla="*/ 0 h 1175"/>
                <a:gd name="T50" fmla="*/ 0 w 1811"/>
                <a:gd name="T51" fmla="*/ 587 h 1175"/>
                <a:gd name="T52" fmla="*/ 0 w 1811"/>
                <a:gd name="T53" fmla="*/ 1175 h 1175"/>
                <a:gd name="T54" fmla="*/ 798 w 1811"/>
                <a:gd name="T55"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1" h="1175">
                  <a:moveTo>
                    <a:pt x="1811" y="1175"/>
                  </a:moveTo>
                  <a:lnTo>
                    <a:pt x="1811" y="907"/>
                  </a:lnTo>
                  <a:lnTo>
                    <a:pt x="1299" y="907"/>
                  </a:lnTo>
                  <a:lnTo>
                    <a:pt x="1299" y="692"/>
                  </a:lnTo>
                  <a:lnTo>
                    <a:pt x="1811" y="692"/>
                  </a:lnTo>
                  <a:lnTo>
                    <a:pt x="1811" y="470"/>
                  </a:lnTo>
                  <a:lnTo>
                    <a:pt x="1299" y="470"/>
                  </a:lnTo>
                  <a:lnTo>
                    <a:pt x="1299" y="267"/>
                  </a:lnTo>
                  <a:lnTo>
                    <a:pt x="1811" y="267"/>
                  </a:lnTo>
                  <a:lnTo>
                    <a:pt x="1811" y="0"/>
                  </a:lnTo>
                  <a:lnTo>
                    <a:pt x="1013" y="0"/>
                  </a:lnTo>
                  <a:lnTo>
                    <a:pt x="1013" y="587"/>
                  </a:lnTo>
                  <a:lnTo>
                    <a:pt x="1013" y="1175"/>
                  </a:lnTo>
                  <a:lnTo>
                    <a:pt x="1811" y="1175"/>
                  </a:lnTo>
                  <a:close/>
                  <a:moveTo>
                    <a:pt x="798" y="1175"/>
                  </a:moveTo>
                  <a:lnTo>
                    <a:pt x="798" y="907"/>
                  </a:lnTo>
                  <a:lnTo>
                    <a:pt x="287" y="907"/>
                  </a:lnTo>
                  <a:lnTo>
                    <a:pt x="287" y="692"/>
                  </a:lnTo>
                  <a:lnTo>
                    <a:pt x="798" y="692"/>
                  </a:lnTo>
                  <a:lnTo>
                    <a:pt x="798" y="470"/>
                  </a:lnTo>
                  <a:lnTo>
                    <a:pt x="287" y="470"/>
                  </a:lnTo>
                  <a:lnTo>
                    <a:pt x="287" y="267"/>
                  </a:lnTo>
                  <a:lnTo>
                    <a:pt x="798" y="267"/>
                  </a:lnTo>
                  <a:lnTo>
                    <a:pt x="798" y="0"/>
                  </a:lnTo>
                  <a:lnTo>
                    <a:pt x="0" y="0"/>
                  </a:lnTo>
                  <a:lnTo>
                    <a:pt x="0" y="587"/>
                  </a:lnTo>
                  <a:lnTo>
                    <a:pt x="0" y="1175"/>
                  </a:lnTo>
                  <a:lnTo>
                    <a:pt x="798" y="1175"/>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userDrawn="1"/>
          </p:nvSpPr>
          <p:spPr bwMode="auto">
            <a:xfrm>
              <a:off x="4787900" y="333375"/>
              <a:ext cx="269875" cy="266700"/>
            </a:xfrm>
            <a:custGeom>
              <a:avLst/>
              <a:gdLst>
                <a:gd name="T0" fmla="*/ 1189 w 1189"/>
                <a:gd name="T1" fmla="*/ 1175 h 1175"/>
                <a:gd name="T2" fmla="*/ 980 w 1189"/>
                <a:gd name="T3" fmla="*/ 587 h 1175"/>
                <a:gd name="T4" fmla="*/ 772 w 1189"/>
                <a:gd name="T5" fmla="*/ 0 h 1175"/>
                <a:gd name="T6" fmla="*/ 417 w 1189"/>
                <a:gd name="T7" fmla="*/ 0 h 1175"/>
                <a:gd name="T8" fmla="*/ 208 w 1189"/>
                <a:gd name="T9" fmla="*/ 587 h 1175"/>
                <a:gd name="T10" fmla="*/ 0 w 1189"/>
                <a:gd name="T11" fmla="*/ 1175 h 1175"/>
                <a:gd name="T12" fmla="*/ 296 w 1189"/>
                <a:gd name="T13" fmla="*/ 1175 h 1175"/>
                <a:gd name="T14" fmla="*/ 367 w 1189"/>
                <a:gd name="T15" fmla="*/ 967 h 1175"/>
                <a:gd name="T16" fmla="*/ 820 w 1189"/>
                <a:gd name="T17" fmla="*/ 967 h 1175"/>
                <a:gd name="T18" fmla="*/ 892 w 1189"/>
                <a:gd name="T19" fmla="*/ 1175 h 1175"/>
                <a:gd name="T20" fmla="*/ 1189 w 1189"/>
                <a:gd name="T21" fmla="*/ 1175 h 1175"/>
                <a:gd name="T22" fmla="*/ 739 w 1189"/>
                <a:gd name="T23" fmla="*/ 733 h 1175"/>
                <a:gd name="T24" fmla="*/ 450 w 1189"/>
                <a:gd name="T25" fmla="*/ 733 h 1175"/>
                <a:gd name="T26" fmla="*/ 595 w 1189"/>
                <a:gd name="T27" fmla="*/ 314 h 1175"/>
                <a:gd name="T28" fmla="*/ 739 w 1189"/>
                <a:gd name="T29" fmla="*/ 733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9" h="1175">
                  <a:moveTo>
                    <a:pt x="1189" y="1175"/>
                  </a:moveTo>
                  <a:lnTo>
                    <a:pt x="980" y="587"/>
                  </a:lnTo>
                  <a:lnTo>
                    <a:pt x="772" y="0"/>
                  </a:lnTo>
                  <a:lnTo>
                    <a:pt x="417" y="0"/>
                  </a:lnTo>
                  <a:lnTo>
                    <a:pt x="208" y="587"/>
                  </a:lnTo>
                  <a:lnTo>
                    <a:pt x="0" y="1175"/>
                  </a:lnTo>
                  <a:lnTo>
                    <a:pt x="296" y="1175"/>
                  </a:lnTo>
                  <a:lnTo>
                    <a:pt x="367" y="967"/>
                  </a:lnTo>
                  <a:lnTo>
                    <a:pt x="820" y="967"/>
                  </a:lnTo>
                  <a:lnTo>
                    <a:pt x="892" y="1175"/>
                  </a:lnTo>
                  <a:lnTo>
                    <a:pt x="1189" y="1175"/>
                  </a:lnTo>
                  <a:close/>
                  <a:moveTo>
                    <a:pt x="739" y="733"/>
                  </a:moveTo>
                  <a:lnTo>
                    <a:pt x="450" y="733"/>
                  </a:lnTo>
                  <a:lnTo>
                    <a:pt x="595" y="314"/>
                  </a:lnTo>
                  <a:lnTo>
                    <a:pt x="739" y="7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2393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74" r:id="rId5"/>
    <p:sldLayoutId id="2147483679" r:id="rId6"/>
    <p:sldLayoutId id="2147483663" r:id="rId7"/>
    <p:sldLayoutId id="2147483678" r:id="rId8"/>
    <p:sldLayoutId id="2147483665" r:id="rId9"/>
    <p:sldLayoutId id="2147483676" r:id="rId10"/>
    <p:sldLayoutId id="2147483668" r:id="rId11"/>
    <p:sldLayoutId id="2147483673" r:id="rId12"/>
    <p:sldLayoutId id="2147483666" r:id="rId13"/>
    <p:sldLayoutId id="2147483675" r:id="rId14"/>
    <p:sldLayoutId id="2147483669" r:id="rId15"/>
    <p:sldLayoutId id="2147483672" r:id="rId16"/>
    <p:sldLayoutId id="2147483667" r:id="rId17"/>
    <p:sldLayoutId id="2147483677" r:id="rId18"/>
    <p:sldLayoutId id="2147483670" r:id="rId19"/>
    <p:sldLayoutId id="2147483671" r:id="rId20"/>
    <p:sldLayoutId id="2147483664" r:id="rId21"/>
    <p:sldLayoutId id="2147483652" r:id="rId22"/>
    <p:sldLayoutId id="2147483654" r:id="rId23"/>
    <p:sldLayoutId id="2147483662" r:id="rId24"/>
    <p:sldLayoutId id="2147483653" r:id="rId25"/>
    <p:sldLayoutId id="2147483661" r:id="rId26"/>
    <p:sldLayoutId id="2147483655" r:id="rId27"/>
    <p:sldLayoutId id="2147483682" r:id="rId28"/>
    <p:sldLayoutId id="2147483684" r:id="rId29"/>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b="1" kern="1200" spc="-30" baseline="0">
          <a:solidFill>
            <a:schemeClr val="bg1"/>
          </a:solidFill>
          <a:latin typeface="+mj-lt"/>
          <a:ea typeface="+mj-ea"/>
          <a:cs typeface="+mj-cs"/>
        </a:defRPr>
      </a:lvl1pPr>
    </p:titleStyle>
    <p:bodyStyle>
      <a:lvl1pPr marL="266700" indent="-266700" algn="l" defTabSz="914400" rtl="0" eaLnBrk="1" latinLnBrk="0" hangingPunct="1">
        <a:spcBef>
          <a:spcPts val="0"/>
        </a:spcBef>
        <a:spcAft>
          <a:spcPts val="600"/>
        </a:spcAft>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2pPr>
      <a:lvl3pPr marL="806450" indent="-266700" algn="l" defTabSz="914400" rtl="0" eaLnBrk="1" latinLnBrk="0" hangingPunct="1">
        <a:spcBef>
          <a:spcPts val="0"/>
        </a:spcBef>
        <a:spcAft>
          <a:spcPts val="600"/>
        </a:spcAft>
        <a:buFont typeface="Arial" pitchFamily="34" charset="0"/>
        <a:buChar char="•"/>
        <a:defRPr sz="1600" kern="1200">
          <a:solidFill>
            <a:schemeClr val="tx1"/>
          </a:solidFill>
          <a:latin typeface="+mn-lt"/>
          <a:ea typeface="+mn-ea"/>
          <a:cs typeface="+mn-cs"/>
        </a:defRPr>
      </a:lvl3pPr>
      <a:lvl4pPr marL="1071563" indent="-265113"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1346200" indent="-274638"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59830" y="2204864"/>
            <a:ext cx="6408514" cy="2592288"/>
          </a:xfrm>
        </p:spPr>
        <p:txBody>
          <a:bodyPr/>
          <a:lstStyle/>
          <a:p>
            <a:pPr algn="ctr"/>
            <a:endParaRPr lang="en-US" sz="3600" dirty="0"/>
          </a:p>
          <a:p>
            <a:pPr algn="ctr"/>
            <a:endParaRPr lang="en-US" sz="2800" dirty="0"/>
          </a:p>
          <a:p>
            <a:pPr algn="ctr"/>
            <a:r>
              <a:rPr lang="en-US" sz="2800" dirty="0"/>
              <a:t>Prof. Dr.</a:t>
            </a:r>
            <a:r>
              <a:rPr lang="en-US" sz="2800" b="1" dirty="0"/>
              <a:t> Henrikki Tikkanen</a:t>
            </a:r>
          </a:p>
          <a:p>
            <a:pPr algn="ctr"/>
            <a:r>
              <a:rPr lang="en-US" sz="2800" dirty="0"/>
              <a:t>Aalto University School of Business, Helsinki, Finland</a:t>
            </a:r>
          </a:p>
        </p:txBody>
      </p:sp>
      <p:sp>
        <p:nvSpPr>
          <p:cNvPr id="3" name="Title 2"/>
          <p:cNvSpPr>
            <a:spLocks noGrp="1"/>
          </p:cNvSpPr>
          <p:nvPr>
            <p:ph type="title"/>
          </p:nvPr>
        </p:nvSpPr>
        <p:spPr>
          <a:xfrm>
            <a:off x="302166" y="1117408"/>
            <a:ext cx="8539702" cy="1087203"/>
          </a:xfrm>
        </p:spPr>
        <p:txBody>
          <a:bodyPr/>
          <a:lstStyle/>
          <a:p>
            <a:pPr algn="ctr"/>
            <a:r>
              <a:rPr lang="en-US" sz="3400" dirty="0"/>
              <a:t>Strategy and Marketing </a:t>
            </a:r>
            <a:br>
              <a:rPr lang="en-US" sz="3400" dirty="0"/>
            </a:br>
            <a:r>
              <a:rPr lang="en-US" sz="3400" dirty="0"/>
              <a:t>from a Business History Perspective</a:t>
            </a:r>
          </a:p>
        </p:txBody>
      </p:sp>
    </p:spTree>
    <p:extLst>
      <p:ext uri="{BB962C8B-B14F-4D97-AF65-F5344CB8AC3E}">
        <p14:creationId xmlns:p14="http://schemas.microsoft.com/office/powerpoint/2010/main" val="36725210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koonti_1"/>
          <p:cNvPicPr>
            <a:picLocks noChangeAspect="1" noChangeArrowheads="1"/>
          </p:cNvPicPr>
          <p:nvPr/>
        </p:nvPicPr>
        <p:blipFill>
          <a:blip r:embed="rId2">
            <a:extLst>
              <a:ext uri="{28A0092B-C50C-407E-A947-70E740481C1C}">
                <a14:useLocalDpi xmlns:a14="http://schemas.microsoft.com/office/drawing/2010/main" val="0"/>
              </a:ext>
            </a:extLst>
          </a:blip>
          <a:srcRect l="6763" r="8064" b="4012"/>
          <a:stretch>
            <a:fillRect/>
          </a:stretch>
        </p:blipFill>
        <p:spPr bwMode="auto">
          <a:xfrm>
            <a:off x="1475631" y="1662956"/>
            <a:ext cx="6408737" cy="507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Rectangle 3"/>
          <p:cNvSpPr>
            <a:spLocks noGrp="1" noChangeArrowheads="1"/>
          </p:cNvSpPr>
          <p:nvPr>
            <p:ph type="title"/>
          </p:nvPr>
        </p:nvSpPr>
        <p:spPr>
          <a:xfrm>
            <a:off x="-36512" y="260648"/>
            <a:ext cx="9180512" cy="1151836"/>
          </a:xfrm>
        </p:spPr>
        <p:txBody>
          <a:bodyPr/>
          <a:lstStyle/>
          <a:p>
            <a:pPr eaLnBrk="1" hangingPunct="1"/>
            <a:r>
              <a:rPr lang="fi-FI" sz="3600" dirty="0"/>
              <a:t>The Business Environment as a </a:t>
            </a:r>
            <a:r>
              <a:rPr lang="fi-FI" sz="3600" dirty="0" err="1"/>
              <a:t>Selection</a:t>
            </a:r>
            <a:r>
              <a:rPr lang="fi-FI" sz="3600" dirty="0"/>
              <a:t> </a:t>
            </a:r>
            <a:r>
              <a:rPr lang="fi-FI" sz="3600" dirty="0" err="1"/>
              <a:t>Mechanism</a:t>
            </a:r>
            <a:endParaRPr lang="en-US" sz="3600" dirty="0"/>
          </a:p>
        </p:txBody>
      </p:sp>
      <p:sp>
        <p:nvSpPr>
          <p:cNvPr id="2" name="Slide Number Placeholder 1"/>
          <p:cNvSpPr>
            <a:spLocks noGrp="1"/>
          </p:cNvSpPr>
          <p:nvPr>
            <p:ph type="sldNum" sz="quarter" idx="12"/>
          </p:nvPr>
        </p:nvSpPr>
        <p:spPr/>
        <p:txBody>
          <a:bodyPr/>
          <a:lstStyle/>
          <a:p>
            <a:fld id="{FCCA222D-FCF7-48C1-A274-EBDDEF75DC66}" type="slidenum">
              <a:rPr lang="en-US" smtClean="0"/>
              <a:t>10</a:t>
            </a:fld>
            <a:endParaRPr lang="en-US"/>
          </a:p>
        </p:txBody>
      </p:sp>
    </p:spTree>
    <p:extLst>
      <p:ext uri="{BB962C8B-B14F-4D97-AF65-F5344CB8AC3E}">
        <p14:creationId xmlns:p14="http://schemas.microsoft.com/office/powerpoint/2010/main" val="14689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MarketS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014413"/>
            <a:ext cx="7232650" cy="542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Rectangle 2"/>
          <p:cNvSpPr>
            <a:spLocks noGrp="1" noChangeArrowheads="1"/>
          </p:cNvSpPr>
          <p:nvPr>
            <p:ph type="title"/>
          </p:nvPr>
        </p:nvSpPr>
        <p:spPr>
          <a:xfrm>
            <a:off x="-36512" y="-27384"/>
            <a:ext cx="6696744" cy="653238"/>
          </a:xfrm>
        </p:spPr>
        <p:txBody>
          <a:bodyPr/>
          <a:lstStyle/>
          <a:p>
            <a:pPr eaLnBrk="1" hangingPunct="1"/>
            <a:r>
              <a:rPr lang="fi-FI" sz="3600" dirty="0">
                <a:solidFill>
                  <a:srgbClr val="FFFFFF"/>
                </a:solidFill>
              </a:rPr>
              <a:t>Market </a:t>
            </a:r>
            <a:r>
              <a:rPr lang="fi-FI" sz="3600" dirty="0" err="1">
                <a:solidFill>
                  <a:srgbClr val="FFFFFF"/>
                </a:solidFill>
              </a:rPr>
              <a:t>Shares</a:t>
            </a:r>
            <a:endParaRPr lang="en-GB" sz="3600" dirty="0">
              <a:solidFill>
                <a:srgbClr val="FFFFFF"/>
              </a:solidFill>
            </a:endParaRPr>
          </a:p>
        </p:txBody>
      </p:sp>
      <p:sp>
        <p:nvSpPr>
          <p:cNvPr id="2" name="Slide Number Placeholder 1"/>
          <p:cNvSpPr>
            <a:spLocks noGrp="1"/>
          </p:cNvSpPr>
          <p:nvPr>
            <p:ph type="sldNum" sz="quarter" idx="12"/>
          </p:nvPr>
        </p:nvSpPr>
        <p:spPr/>
        <p:txBody>
          <a:bodyPr/>
          <a:lstStyle/>
          <a:p>
            <a:fld id="{FCCA222D-FCF7-48C1-A274-EBDDEF75DC66}" type="slidenum">
              <a:rPr lang="en-US" smtClean="0"/>
              <a:t>11</a:t>
            </a:fld>
            <a:endParaRPr lang="en-US"/>
          </a:p>
        </p:txBody>
      </p:sp>
    </p:spTree>
    <p:extLst>
      <p:ext uri="{BB962C8B-B14F-4D97-AF65-F5344CB8AC3E}">
        <p14:creationId xmlns:p14="http://schemas.microsoft.com/office/powerpoint/2010/main" val="303210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3760" t="2963" r="13594" b="3334"/>
          <a:stretch>
            <a:fillRect/>
          </a:stretch>
        </p:blipFill>
        <p:spPr bwMode="auto">
          <a:xfrm>
            <a:off x="0" y="0"/>
            <a:ext cx="3873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ext Box 3"/>
          <p:cNvSpPr txBox="1">
            <a:spLocks noChangeArrowheads="1"/>
          </p:cNvSpPr>
          <p:nvPr/>
        </p:nvSpPr>
        <p:spPr bwMode="auto">
          <a:xfrm>
            <a:off x="4683125" y="608013"/>
            <a:ext cx="3987800"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1600" dirty="0"/>
              <a:t>“Although we know that many of our grocery shops will not survive for long, we must support them. We must help them believe in the future even if that future might be a very short one…our own existence and results are dependent on them (i.e. small grocery shops).” (the minutes of T marketing day 26.9.1976)</a:t>
            </a:r>
          </a:p>
          <a:p>
            <a:pPr algn="r" eaLnBrk="1" hangingPunct="1"/>
            <a:endParaRPr lang="en-US" sz="1600" dirty="0"/>
          </a:p>
          <a:p>
            <a:pPr algn="r" eaLnBrk="1" hangingPunct="1"/>
            <a:r>
              <a:rPr lang="en-US" sz="1600" dirty="0"/>
              <a:t>“…we sure have poorly selling outlets. Dissolving them would be of utmost importance, but it is very difficult from the perspective of the management. We must find a means to keep these small local shops alive.” (Meeting of </a:t>
            </a:r>
            <a:r>
              <a:rPr lang="en-US" sz="1600" dirty="0" err="1"/>
              <a:t>Suur-Savo</a:t>
            </a:r>
            <a:r>
              <a:rPr lang="en-US" sz="1600" dirty="0"/>
              <a:t> shopkeepers 29th of December, 1963)  </a:t>
            </a:r>
          </a:p>
        </p:txBody>
      </p:sp>
      <p:sp>
        <p:nvSpPr>
          <p:cNvPr id="2" name="Slide Number Placeholder 1"/>
          <p:cNvSpPr>
            <a:spLocks noGrp="1"/>
          </p:cNvSpPr>
          <p:nvPr>
            <p:ph type="sldNum" sz="quarter" idx="12"/>
          </p:nvPr>
        </p:nvSpPr>
        <p:spPr/>
        <p:txBody>
          <a:bodyPr/>
          <a:lstStyle/>
          <a:p>
            <a:fld id="{FCCA222D-FCF7-48C1-A274-EBDDEF75DC66}" type="slidenum">
              <a:rPr lang="en-US" smtClean="0"/>
              <a:t>12</a:t>
            </a:fld>
            <a:endParaRPr lang="en-US"/>
          </a:p>
        </p:txBody>
      </p:sp>
    </p:spTree>
    <p:extLst>
      <p:ext uri="{BB962C8B-B14F-4D97-AF65-F5344CB8AC3E}">
        <p14:creationId xmlns:p14="http://schemas.microsoft.com/office/powerpoint/2010/main" val="2834347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PC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83" y="945282"/>
            <a:ext cx="7439025" cy="558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CCA222D-FCF7-48C1-A274-EBDDEF75DC66}" type="slidenum">
              <a:rPr lang="en-US" smtClean="0"/>
              <a:t>13</a:t>
            </a:fld>
            <a:endParaRPr lang="en-US"/>
          </a:p>
        </p:txBody>
      </p:sp>
      <p:sp>
        <p:nvSpPr>
          <p:cNvPr id="4" name="Rectangle 2"/>
          <p:cNvSpPr>
            <a:spLocks noGrp="1" noChangeArrowheads="1"/>
          </p:cNvSpPr>
          <p:nvPr>
            <p:ph type="title"/>
          </p:nvPr>
        </p:nvSpPr>
        <p:spPr>
          <a:xfrm>
            <a:off x="-36512" y="183474"/>
            <a:ext cx="6696744" cy="588605"/>
          </a:xfrm>
        </p:spPr>
        <p:txBody>
          <a:bodyPr/>
          <a:lstStyle/>
          <a:p>
            <a:r>
              <a:rPr lang="fi-FI" sz="3200" dirty="0"/>
              <a:t>PCA of </a:t>
            </a:r>
            <a:r>
              <a:rPr lang="fi-FI" sz="3200" dirty="0" err="1"/>
              <a:t>Competitive</a:t>
            </a:r>
            <a:r>
              <a:rPr lang="fi-FI" sz="3200" dirty="0"/>
              <a:t> </a:t>
            </a:r>
            <a:r>
              <a:rPr lang="fi-FI" sz="3200" dirty="0" err="1"/>
              <a:t>Actions</a:t>
            </a:r>
            <a:endParaRPr lang="en-GB" sz="3200" dirty="0">
              <a:solidFill>
                <a:srgbClr val="FFFFFF"/>
              </a:solidFill>
            </a:endParaRPr>
          </a:p>
        </p:txBody>
      </p:sp>
    </p:spTree>
    <p:extLst>
      <p:ext uri="{BB962C8B-B14F-4D97-AF65-F5344CB8AC3E}">
        <p14:creationId xmlns:p14="http://schemas.microsoft.com/office/powerpoint/2010/main" val="415720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paths_of_compan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10952"/>
            <a:ext cx="73152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a:spLocks noGrp="1" noChangeArrowheads="1"/>
          </p:cNvSpPr>
          <p:nvPr>
            <p:ph type="title"/>
          </p:nvPr>
        </p:nvSpPr>
        <p:spPr>
          <a:xfrm>
            <a:off x="-36512" y="183474"/>
            <a:ext cx="6696744" cy="810204"/>
          </a:xfrm>
        </p:spPr>
        <p:txBody>
          <a:bodyPr/>
          <a:lstStyle/>
          <a:p>
            <a:pPr eaLnBrk="1" hangingPunct="1"/>
            <a:r>
              <a:rPr lang="fi-FI" sz="2400" dirty="0" err="1">
                <a:solidFill>
                  <a:srgbClr val="FFFFFF"/>
                </a:solidFill>
              </a:rPr>
              <a:t>Another</a:t>
            </a:r>
            <a:r>
              <a:rPr lang="fi-FI" sz="2400" dirty="0">
                <a:solidFill>
                  <a:srgbClr val="FFFFFF"/>
                </a:solidFill>
              </a:rPr>
              <a:t> </a:t>
            </a:r>
            <a:r>
              <a:rPr lang="fi-FI" sz="2400" dirty="0" err="1">
                <a:solidFill>
                  <a:srgbClr val="FFFFFF"/>
                </a:solidFill>
              </a:rPr>
              <a:t>Example</a:t>
            </a:r>
            <a:r>
              <a:rPr lang="fi-FI" sz="2400" dirty="0">
                <a:solidFill>
                  <a:srgbClr val="FFFFFF"/>
                </a:solidFill>
              </a:rPr>
              <a:t>: The </a:t>
            </a:r>
            <a:r>
              <a:rPr lang="fi-FI" sz="2400" dirty="0" err="1">
                <a:solidFill>
                  <a:srgbClr val="FFFFFF"/>
                </a:solidFill>
              </a:rPr>
              <a:t>Global</a:t>
            </a:r>
            <a:r>
              <a:rPr lang="fi-FI" sz="2400" dirty="0">
                <a:solidFill>
                  <a:srgbClr val="FFFFFF"/>
                </a:solidFill>
              </a:rPr>
              <a:t> </a:t>
            </a:r>
            <a:r>
              <a:rPr lang="fi-FI" sz="2400" dirty="0" err="1">
                <a:solidFill>
                  <a:srgbClr val="FFFFFF"/>
                </a:solidFill>
              </a:rPr>
              <a:t>Paper</a:t>
            </a:r>
            <a:r>
              <a:rPr lang="fi-FI" sz="2400" dirty="0">
                <a:solidFill>
                  <a:srgbClr val="FFFFFF"/>
                </a:solidFill>
              </a:rPr>
              <a:t> Industry</a:t>
            </a:r>
            <a:endParaRPr lang="en-GB" sz="2400" dirty="0">
              <a:solidFill>
                <a:srgbClr val="FFFFFF"/>
              </a:solidFill>
            </a:endParaRPr>
          </a:p>
        </p:txBody>
      </p:sp>
      <p:sp>
        <p:nvSpPr>
          <p:cNvPr id="5" name="Slide Number Placeholder 5"/>
          <p:cNvSpPr>
            <a:spLocks noGrp="1"/>
          </p:cNvSpPr>
          <p:nvPr>
            <p:ph type="sldNum" sz="quarter" idx="12"/>
          </p:nvPr>
        </p:nvSpPr>
        <p:spPr>
          <a:xfrm>
            <a:off x="7308850" y="6021289"/>
            <a:ext cx="1511622" cy="576064"/>
          </a:xfrm>
        </p:spPr>
        <p:txBody>
          <a:bodyPr/>
          <a:lstStyle/>
          <a:p>
            <a:fld id="{52384017-E4DF-4A7A-8FA6-2DC68C3EB4D0}" type="slidenum">
              <a:rPr lang="fi-FI" noProof="0" smtClean="0"/>
              <a:pPr/>
              <a:t>14</a:t>
            </a:fld>
            <a:endParaRPr lang="fi-FI" noProof="0" dirty="0"/>
          </a:p>
        </p:txBody>
      </p:sp>
    </p:spTree>
    <p:extLst>
      <p:ext uri="{BB962C8B-B14F-4D97-AF65-F5344CB8AC3E}">
        <p14:creationId xmlns:p14="http://schemas.microsoft.com/office/powerpoint/2010/main" val="267790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Text Box 2"/>
          <p:cNvSpPr txBox="1">
            <a:spLocks noChangeArrowheads="1"/>
          </p:cNvSpPr>
          <p:nvPr/>
        </p:nvSpPr>
        <p:spPr bwMode="auto">
          <a:xfrm>
            <a:off x="179388" y="4725144"/>
            <a:ext cx="1655762"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dirty="0">
                <a:latin typeface="Arial Unicode MS" pitchFamily="34" charset="-128"/>
              </a:rPr>
              <a:t>Ideas</a:t>
            </a:r>
          </a:p>
          <a:p>
            <a:pPr eaLnBrk="1" hangingPunct="1"/>
            <a:r>
              <a:rPr lang="fi-FI" sz="1400" dirty="0">
                <a:latin typeface="Arial Unicode MS" pitchFamily="34" charset="-128"/>
              </a:rPr>
              <a:t>International </a:t>
            </a:r>
            <a:r>
              <a:rPr lang="fi-FI" sz="1400" dirty="0" err="1">
                <a:latin typeface="Arial Unicode MS" pitchFamily="34" charset="-128"/>
              </a:rPr>
              <a:t>benchmarks</a:t>
            </a:r>
            <a:r>
              <a:rPr lang="fi-FI" sz="1400" dirty="0">
                <a:latin typeface="Arial Unicode MS" pitchFamily="34" charset="-128"/>
              </a:rPr>
              <a:t>; </a:t>
            </a:r>
            <a:r>
              <a:rPr lang="fi-FI" sz="1400" dirty="0" err="1">
                <a:latin typeface="Arial Unicode MS" pitchFamily="34" charset="-128"/>
              </a:rPr>
              <a:t>changes</a:t>
            </a:r>
            <a:r>
              <a:rPr lang="fi-FI" sz="1400" dirty="0">
                <a:latin typeface="Arial Unicode MS" pitchFamily="34" charset="-128"/>
              </a:rPr>
              <a:t> in </a:t>
            </a:r>
            <a:r>
              <a:rPr lang="fi-FI" sz="1400" dirty="0" err="1">
                <a:latin typeface="Arial Unicode MS" pitchFamily="34" charset="-128"/>
              </a:rPr>
              <a:t>consumption</a:t>
            </a:r>
            <a:r>
              <a:rPr lang="fi-FI" sz="1400" dirty="0">
                <a:latin typeface="Arial Unicode MS" pitchFamily="34" charset="-128"/>
              </a:rPr>
              <a:t> </a:t>
            </a:r>
            <a:r>
              <a:rPr lang="fi-FI" sz="1400" dirty="0" err="1">
                <a:latin typeface="Arial Unicode MS" pitchFamily="34" charset="-128"/>
              </a:rPr>
              <a:t>patterns</a:t>
            </a:r>
            <a:r>
              <a:rPr lang="fi-FI" sz="1400" dirty="0">
                <a:latin typeface="Arial Unicode MS" pitchFamily="34" charset="-128"/>
              </a:rPr>
              <a:t> etc.</a:t>
            </a:r>
            <a:endParaRPr lang="en-US" sz="1400" dirty="0">
              <a:latin typeface="Arial Unicode MS" pitchFamily="34" charset="-128"/>
            </a:endParaRPr>
          </a:p>
          <a:p>
            <a:pPr eaLnBrk="1" hangingPunct="1"/>
            <a:endParaRPr lang="en-US" sz="1400" dirty="0">
              <a:latin typeface="Arial Unicode MS" pitchFamily="34" charset="-128"/>
            </a:endParaRPr>
          </a:p>
        </p:txBody>
      </p:sp>
      <p:sp>
        <p:nvSpPr>
          <p:cNvPr id="856067" name="Text Box 3"/>
          <p:cNvSpPr txBox="1">
            <a:spLocks noChangeArrowheads="1"/>
          </p:cNvSpPr>
          <p:nvPr/>
        </p:nvSpPr>
        <p:spPr bwMode="auto">
          <a:xfrm>
            <a:off x="1476375" y="4365625"/>
            <a:ext cx="1728788"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latin typeface="Arial Unicode MS" pitchFamily="34" charset="-128"/>
              </a:rPr>
              <a:t>Filter 2</a:t>
            </a:r>
          </a:p>
          <a:p>
            <a:pPr algn="ctr" eaLnBrk="1" hangingPunct="1"/>
            <a:r>
              <a:rPr lang="fi-FI" sz="1400" dirty="0">
                <a:latin typeface="Arial Unicode MS" pitchFamily="34" charset="-128"/>
              </a:rPr>
              <a:t>The </a:t>
            </a:r>
            <a:r>
              <a:rPr lang="fi-FI" sz="1400" dirty="0" err="1">
                <a:latin typeface="Arial Unicode MS" pitchFamily="34" charset="-128"/>
              </a:rPr>
              <a:t>firm</a:t>
            </a:r>
            <a:r>
              <a:rPr lang="fi-FI" sz="1400" dirty="0">
                <a:latin typeface="Arial Unicode MS" pitchFamily="34" charset="-128"/>
              </a:rPr>
              <a:t> as an </a:t>
            </a:r>
            <a:r>
              <a:rPr lang="fi-FI" sz="1400" dirty="0" err="1">
                <a:latin typeface="Arial Unicode MS" pitchFamily="34" charset="-128"/>
              </a:rPr>
              <a:t>administrative</a:t>
            </a:r>
            <a:r>
              <a:rPr lang="fi-FI" sz="1400" dirty="0">
                <a:latin typeface="Arial Unicode MS" pitchFamily="34" charset="-128"/>
              </a:rPr>
              <a:t> </a:t>
            </a:r>
            <a:r>
              <a:rPr lang="fi-FI" sz="1400" dirty="0" err="1">
                <a:latin typeface="Arial Unicode MS" pitchFamily="34" charset="-128"/>
              </a:rPr>
              <a:t>structure</a:t>
            </a:r>
            <a:r>
              <a:rPr lang="fi-FI" sz="1400" dirty="0">
                <a:latin typeface="Arial Unicode MS" pitchFamily="34" charset="-128"/>
              </a:rPr>
              <a:t> and </a:t>
            </a:r>
            <a:r>
              <a:rPr lang="fi-FI" sz="1400" dirty="0" err="1">
                <a:latin typeface="Arial Unicode MS" pitchFamily="34" charset="-128"/>
              </a:rPr>
              <a:t>its</a:t>
            </a:r>
            <a:r>
              <a:rPr lang="fi-FI" sz="1400" dirty="0">
                <a:latin typeface="Arial Unicode MS" pitchFamily="34" charset="-128"/>
              </a:rPr>
              <a:t> culture, i.e. </a:t>
            </a:r>
            <a:r>
              <a:rPr lang="fi-FI" sz="1400" dirty="0" err="1">
                <a:latin typeface="Arial Unicode MS" pitchFamily="34" charset="-128"/>
              </a:rPr>
              <a:t>Material</a:t>
            </a:r>
            <a:r>
              <a:rPr lang="fi-FI" sz="1400" dirty="0">
                <a:latin typeface="Arial Unicode MS" pitchFamily="34" charset="-128"/>
              </a:rPr>
              <a:t> </a:t>
            </a:r>
            <a:r>
              <a:rPr lang="fi-FI" sz="1400" dirty="0" err="1">
                <a:latin typeface="Arial Unicode MS" pitchFamily="34" charset="-128"/>
              </a:rPr>
              <a:t>elements</a:t>
            </a:r>
            <a:r>
              <a:rPr lang="fi-FI" sz="1400" dirty="0">
                <a:latin typeface="Arial Unicode MS" pitchFamily="34" charset="-128"/>
              </a:rPr>
              <a:t> of the BM</a:t>
            </a:r>
            <a:endParaRPr lang="en-US" sz="1400" dirty="0">
              <a:latin typeface="Arial Unicode MS" pitchFamily="34" charset="-128"/>
            </a:endParaRPr>
          </a:p>
        </p:txBody>
      </p:sp>
      <p:sp>
        <p:nvSpPr>
          <p:cNvPr id="856068" name="Text Box 4"/>
          <p:cNvSpPr txBox="1">
            <a:spLocks noChangeArrowheads="1"/>
          </p:cNvSpPr>
          <p:nvPr/>
        </p:nvSpPr>
        <p:spPr bwMode="auto">
          <a:xfrm>
            <a:off x="4251325" y="5805488"/>
            <a:ext cx="187166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latin typeface="Arial Unicode MS" pitchFamily="34" charset="-128"/>
              </a:rPr>
              <a:t>Retention</a:t>
            </a:r>
          </a:p>
          <a:p>
            <a:pPr algn="ctr" eaLnBrk="1" hangingPunct="1"/>
            <a:r>
              <a:rPr lang="en-US" sz="1400" dirty="0">
                <a:latin typeface="Arial Unicode MS" pitchFamily="34" charset="-128"/>
              </a:rPr>
              <a:t>Bes</a:t>
            </a:r>
            <a:r>
              <a:rPr lang="fi-FI" sz="1400" dirty="0">
                <a:latin typeface="Arial Unicode MS" pitchFamily="34" charset="-128"/>
              </a:rPr>
              <a:t>t Business </a:t>
            </a:r>
            <a:r>
              <a:rPr lang="fi-FI" sz="1400" dirty="0" err="1">
                <a:latin typeface="Arial Unicode MS" pitchFamily="34" charset="-128"/>
              </a:rPr>
              <a:t>Models</a:t>
            </a:r>
            <a:r>
              <a:rPr lang="fi-FI" sz="1400" dirty="0">
                <a:latin typeface="Arial Unicode MS" pitchFamily="34" charset="-128"/>
              </a:rPr>
              <a:t> </a:t>
            </a:r>
            <a:r>
              <a:rPr lang="fi-FI" sz="1400" dirty="0" err="1">
                <a:latin typeface="Arial Unicode MS" pitchFamily="34" charset="-128"/>
              </a:rPr>
              <a:t>Survive</a:t>
            </a:r>
            <a:r>
              <a:rPr lang="fi-FI" sz="1400" dirty="0">
                <a:latin typeface="Arial Unicode MS" pitchFamily="34" charset="-128"/>
              </a:rPr>
              <a:t> and </a:t>
            </a:r>
            <a:r>
              <a:rPr lang="fi-FI" sz="1400" dirty="0" err="1">
                <a:latin typeface="Arial Unicode MS" pitchFamily="34" charset="-128"/>
              </a:rPr>
              <a:t>Prosper</a:t>
            </a:r>
            <a:endParaRPr lang="en-US" sz="1400" dirty="0">
              <a:latin typeface="Arial Unicode MS" pitchFamily="34" charset="-128"/>
            </a:endParaRPr>
          </a:p>
        </p:txBody>
      </p:sp>
      <p:sp>
        <p:nvSpPr>
          <p:cNvPr id="856069" name="Text Box 5"/>
          <p:cNvSpPr txBox="1">
            <a:spLocks noChangeArrowheads="1"/>
          </p:cNvSpPr>
          <p:nvPr/>
        </p:nvSpPr>
        <p:spPr bwMode="auto">
          <a:xfrm>
            <a:off x="4214813" y="260350"/>
            <a:ext cx="194468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latin typeface="Arial Unicode MS" pitchFamily="34" charset="-128"/>
              </a:rPr>
              <a:t>Variation</a:t>
            </a:r>
          </a:p>
          <a:p>
            <a:pPr algn="ctr" eaLnBrk="1" hangingPunct="1"/>
            <a:r>
              <a:rPr lang="en-US" sz="1400" dirty="0">
                <a:latin typeface="Arial Unicode MS" pitchFamily="34" charset="-128"/>
              </a:rPr>
              <a:t>Micro level changes in the Business Model of the Firm</a:t>
            </a:r>
            <a:endParaRPr lang="en-US" sz="1400" b="1" dirty="0">
              <a:latin typeface="Arial Unicode MS" pitchFamily="34" charset="-128"/>
            </a:endParaRPr>
          </a:p>
        </p:txBody>
      </p:sp>
      <p:sp>
        <p:nvSpPr>
          <p:cNvPr id="856070" name="Text Box 6"/>
          <p:cNvSpPr txBox="1">
            <a:spLocks noChangeArrowheads="1"/>
          </p:cNvSpPr>
          <p:nvPr/>
        </p:nvSpPr>
        <p:spPr bwMode="auto">
          <a:xfrm>
            <a:off x="6807200" y="2917825"/>
            <a:ext cx="208597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latin typeface="Arial Unicode MS" pitchFamily="34" charset="-128"/>
              </a:rPr>
              <a:t>Filter1</a:t>
            </a:r>
          </a:p>
          <a:p>
            <a:pPr algn="ctr" eaLnBrk="1" hangingPunct="1"/>
            <a:r>
              <a:rPr lang="fi-FI" sz="1400" dirty="0" err="1">
                <a:latin typeface="Arial Unicode MS" pitchFamily="34" charset="-128"/>
              </a:rPr>
              <a:t>Changes</a:t>
            </a:r>
            <a:r>
              <a:rPr lang="fi-FI" sz="1400" dirty="0">
                <a:latin typeface="Arial Unicode MS" pitchFamily="34" charset="-128"/>
              </a:rPr>
              <a:t> in the Business Environment</a:t>
            </a:r>
            <a:endParaRPr lang="en-US" sz="1400" dirty="0">
              <a:latin typeface="Arial Unicode MS" pitchFamily="34" charset="-128"/>
            </a:endParaRPr>
          </a:p>
        </p:txBody>
      </p:sp>
      <p:cxnSp>
        <p:nvCxnSpPr>
          <p:cNvPr id="856071" name="AutoShape 7"/>
          <p:cNvCxnSpPr>
            <a:cxnSpLocks noChangeShapeType="1"/>
          </p:cNvCxnSpPr>
          <p:nvPr/>
        </p:nvCxnSpPr>
        <p:spPr bwMode="auto">
          <a:xfrm flipV="1">
            <a:off x="395536" y="3717032"/>
            <a:ext cx="1152128" cy="936105"/>
          </a:xfrm>
          <a:prstGeom prst="bentConnector3">
            <a:avLst>
              <a:gd name="adj1" fmla="val 50000"/>
            </a:avLst>
          </a:prstGeom>
          <a:noFill/>
          <a:ln w="38100">
            <a:solidFill>
              <a:srgbClr val="C9EBFA"/>
            </a:solidFill>
            <a:miter lim="800000"/>
            <a:headEnd/>
            <a:tailEnd type="triangle" w="med" len="med"/>
          </a:ln>
          <a:extLst>
            <a:ext uri="{909E8E84-426E-40dd-AFC4-6F175D3DCCD1}">
              <a14:hiddenFill xmlns:a14="http://schemas.microsoft.com/office/drawing/2010/main" xmlns="">
                <a:noFill/>
              </a14:hiddenFill>
            </a:ext>
          </a:extLst>
        </p:spPr>
      </p:cxnSp>
      <p:sp>
        <p:nvSpPr>
          <p:cNvPr id="856072" name="Text Box 8"/>
          <p:cNvSpPr txBox="1">
            <a:spLocks noChangeArrowheads="1"/>
          </p:cNvSpPr>
          <p:nvPr/>
        </p:nvSpPr>
        <p:spPr bwMode="auto">
          <a:xfrm>
            <a:off x="1476375" y="3068638"/>
            <a:ext cx="172878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latin typeface="Arial Unicode MS" pitchFamily="34" charset="-128"/>
              </a:rPr>
              <a:t>Filter 3</a:t>
            </a:r>
          </a:p>
          <a:p>
            <a:pPr algn="ctr" eaLnBrk="1" hangingPunct="1"/>
            <a:r>
              <a:rPr lang="fi-FI" sz="1400" dirty="0">
                <a:latin typeface="Arial Unicode MS" pitchFamily="34" charset="-128"/>
              </a:rPr>
              <a:t>Management </a:t>
            </a:r>
            <a:r>
              <a:rPr lang="fi-FI" sz="1400" dirty="0" err="1">
                <a:latin typeface="Arial Unicode MS" pitchFamily="34" charset="-128"/>
              </a:rPr>
              <a:t>cognition</a:t>
            </a:r>
            <a:r>
              <a:rPr lang="fi-FI" sz="1400" dirty="0">
                <a:latin typeface="Arial Unicode MS" pitchFamily="34" charset="-128"/>
              </a:rPr>
              <a:t> and </a:t>
            </a:r>
            <a:r>
              <a:rPr lang="fi-FI" sz="1400" dirty="0" err="1">
                <a:latin typeface="Arial Unicode MS" pitchFamily="34" charset="-128"/>
              </a:rPr>
              <a:t>understanding</a:t>
            </a:r>
            <a:endParaRPr lang="en-US" sz="1400" dirty="0">
              <a:latin typeface="Arial Unicode MS" pitchFamily="34" charset="-128"/>
            </a:endParaRPr>
          </a:p>
        </p:txBody>
      </p:sp>
      <p:cxnSp>
        <p:nvCxnSpPr>
          <p:cNvPr id="856073" name="AutoShape 9"/>
          <p:cNvCxnSpPr>
            <a:cxnSpLocks noChangeShapeType="1"/>
            <a:stCxn id="856067" idx="0"/>
            <a:endCxn id="856072" idx="2"/>
          </p:cNvCxnSpPr>
          <p:nvPr/>
        </p:nvCxnSpPr>
        <p:spPr bwMode="auto">
          <a:xfrm flipV="1">
            <a:off x="2340769" y="4022745"/>
            <a:ext cx="0" cy="342880"/>
          </a:xfrm>
          <a:prstGeom prst="straightConnector1">
            <a:avLst/>
          </a:prstGeom>
          <a:noFill/>
          <a:ln w="38100">
            <a:solidFill>
              <a:srgbClr val="C9EBFA"/>
            </a:solidFill>
            <a:round/>
            <a:headEnd/>
            <a:tailEnd type="triangle" w="med" len="med"/>
          </a:ln>
          <a:extLst>
            <a:ext uri="{909E8E84-426E-40dd-AFC4-6F175D3DCCD1}">
              <a14:hiddenFill xmlns:a14="http://schemas.microsoft.com/office/drawing/2010/main" xmlns="">
                <a:noFill/>
              </a14:hiddenFill>
            </a:ext>
          </a:extLst>
        </p:spPr>
      </p:cxnSp>
      <p:sp>
        <p:nvSpPr>
          <p:cNvPr id="856074" name="Text Box 10"/>
          <p:cNvSpPr txBox="1">
            <a:spLocks noChangeArrowheads="1"/>
          </p:cNvSpPr>
          <p:nvPr/>
        </p:nvSpPr>
        <p:spPr bwMode="auto">
          <a:xfrm>
            <a:off x="1620838" y="1773238"/>
            <a:ext cx="1439862"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latin typeface="Arial Unicode MS" pitchFamily="34" charset="-128"/>
              </a:rPr>
              <a:t>Competitive Actions</a:t>
            </a:r>
          </a:p>
          <a:p>
            <a:pPr algn="ctr" eaLnBrk="1" hangingPunct="1"/>
            <a:r>
              <a:rPr lang="fi-FI" sz="1400" dirty="0" err="1">
                <a:latin typeface="Arial Unicode MS" pitchFamily="34" charset="-128"/>
              </a:rPr>
              <a:t>Investments</a:t>
            </a:r>
            <a:r>
              <a:rPr lang="fi-FI" sz="1400" dirty="0">
                <a:latin typeface="Arial Unicode MS" pitchFamily="34" charset="-128"/>
              </a:rPr>
              <a:t> in </a:t>
            </a:r>
            <a:r>
              <a:rPr lang="fi-FI" sz="1400" dirty="0" err="1">
                <a:latin typeface="Arial Unicode MS" pitchFamily="34" charset="-128"/>
              </a:rPr>
              <a:t>technology</a:t>
            </a:r>
            <a:r>
              <a:rPr lang="fi-FI" sz="1400" dirty="0">
                <a:latin typeface="Arial Unicode MS" pitchFamily="34" charset="-128"/>
              </a:rPr>
              <a:t> and </a:t>
            </a:r>
            <a:r>
              <a:rPr lang="fi-FI" sz="1400" dirty="0" err="1">
                <a:latin typeface="Arial Unicode MS" pitchFamily="34" charset="-128"/>
              </a:rPr>
              <a:t>capabilities</a:t>
            </a:r>
            <a:endParaRPr lang="en-US" sz="1400" dirty="0">
              <a:latin typeface="Arial Unicode MS" pitchFamily="34" charset="-128"/>
            </a:endParaRPr>
          </a:p>
        </p:txBody>
      </p:sp>
      <p:cxnSp>
        <p:nvCxnSpPr>
          <p:cNvPr id="856075" name="AutoShape 11"/>
          <p:cNvCxnSpPr>
            <a:cxnSpLocks noChangeShapeType="1"/>
            <a:stCxn id="856072" idx="0"/>
            <a:endCxn id="856074" idx="2"/>
          </p:cNvCxnSpPr>
          <p:nvPr/>
        </p:nvCxnSpPr>
        <p:spPr bwMode="auto">
          <a:xfrm flipV="1">
            <a:off x="2340769" y="2942789"/>
            <a:ext cx="0" cy="125849"/>
          </a:xfrm>
          <a:prstGeom prst="straightConnector1">
            <a:avLst/>
          </a:prstGeom>
          <a:noFill/>
          <a:ln w="38100">
            <a:solidFill>
              <a:srgbClr val="C9EBFA"/>
            </a:solidFill>
            <a:round/>
            <a:headEnd/>
            <a:tailEnd type="triangle" w="med" len="med"/>
          </a:ln>
          <a:extLst>
            <a:ext uri="{909E8E84-426E-40dd-AFC4-6F175D3DCCD1}">
              <a14:hiddenFill xmlns:a14="http://schemas.microsoft.com/office/drawing/2010/main" xmlns="">
                <a:noFill/>
              </a14:hiddenFill>
            </a:ext>
          </a:extLst>
        </p:spPr>
      </p:cxnSp>
      <p:cxnSp>
        <p:nvCxnSpPr>
          <p:cNvPr id="856076" name="AutoShape 12"/>
          <p:cNvCxnSpPr>
            <a:cxnSpLocks noChangeShapeType="1"/>
            <a:stCxn id="856074" idx="0"/>
            <a:endCxn id="856069" idx="1"/>
          </p:cNvCxnSpPr>
          <p:nvPr/>
        </p:nvCxnSpPr>
        <p:spPr bwMode="auto">
          <a:xfrm rot="5400000" flipH="1" flipV="1">
            <a:off x="2759874" y="318299"/>
            <a:ext cx="1035834" cy="1874044"/>
          </a:xfrm>
          <a:prstGeom prst="bentConnector2">
            <a:avLst/>
          </a:prstGeom>
          <a:noFill/>
          <a:ln w="38100">
            <a:solidFill>
              <a:srgbClr val="C9EBFA"/>
            </a:solidFill>
            <a:miter lim="800000"/>
            <a:headEnd/>
            <a:tailEnd type="triangle" w="med" len="med"/>
          </a:ln>
          <a:extLst>
            <a:ext uri="{909E8E84-426E-40dd-AFC4-6F175D3DCCD1}">
              <a14:hiddenFill xmlns:a14="http://schemas.microsoft.com/office/drawing/2010/main" xmlns="">
                <a:noFill/>
              </a14:hiddenFill>
            </a:ext>
          </a:extLst>
        </p:spPr>
      </p:cxnSp>
      <p:cxnSp>
        <p:nvCxnSpPr>
          <p:cNvPr id="856077" name="AutoShape 13"/>
          <p:cNvCxnSpPr>
            <a:cxnSpLocks noChangeShapeType="1"/>
            <a:stCxn id="856068" idx="1"/>
            <a:endCxn id="856067" idx="2"/>
          </p:cNvCxnSpPr>
          <p:nvPr/>
        </p:nvCxnSpPr>
        <p:spPr bwMode="auto">
          <a:xfrm rot="10800000">
            <a:off x="2340769" y="5966064"/>
            <a:ext cx="1910556" cy="316479"/>
          </a:xfrm>
          <a:prstGeom prst="bentConnector2">
            <a:avLst/>
          </a:prstGeom>
          <a:noFill/>
          <a:ln w="38100">
            <a:solidFill>
              <a:srgbClr val="C9EBFA"/>
            </a:solidFill>
            <a:miter lim="800000"/>
            <a:headEnd/>
            <a:tailEnd type="triangle" w="med" len="med"/>
          </a:ln>
          <a:extLst>
            <a:ext uri="{909E8E84-426E-40dd-AFC4-6F175D3DCCD1}">
              <a14:hiddenFill xmlns:a14="http://schemas.microsoft.com/office/drawing/2010/main" xmlns="">
                <a:noFill/>
              </a14:hiddenFill>
            </a:ext>
          </a:extLst>
        </p:spPr>
      </p:cxnSp>
      <p:cxnSp>
        <p:nvCxnSpPr>
          <p:cNvPr id="856078" name="AutoShape 14"/>
          <p:cNvCxnSpPr>
            <a:cxnSpLocks noChangeShapeType="1"/>
            <a:stCxn id="856069" idx="3"/>
            <a:endCxn id="856070" idx="0"/>
          </p:cNvCxnSpPr>
          <p:nvPr/>
        </p:nvCxnSpPr>
        <p:spPr bwMode="auto">
          <a:xfrm>
            <a:off x="6159500" y="737404"/>
            <a:ext cx="1690688" cy="2180421"/>
          </a:xfrm>
          <a:prstGeom prst="bentConnector2">
            <a:avLst/>
          </a:prstGeom>
          <a:noFill/>
          <a:ln w="38100">
            <a:solidFill>
              <a:srgbClr val="C9EBFA"/>
            </a:solidFill>
            <a:miter lim="800000"/>
            <a:headEnd/>
            <a:tailEnd type="triangle" w="med" len="med"/>
          </a:ln>
          <a:extLst>
            <a:ext uri="{909E8E84-426E-40dd-AFC4-6F175D3DCCD1}">
              <a14:hiddenFill xmlns:a14="http://schemas.microsoft.com/office/drawing/2010/main" xmlns="">
                <a:noFill/>
              </a14:hiddenFill>
            </a:ext>
          </a:extLst>
        </p:spPr>
      </p:cxnSp>
      <p:cxnSp>
        <p:nvCxnSpPr>
          <p:cNvPr id="856079" name="AutoShape 15"/>
          <p:cNvCxnSpPr>
            <a:cxnSpLocks noChangeShapeType="1"/>
            <a:stCxn id="856070" idx="2"/>
            <a:endCxn id="856068" idx="3"/>
          </p:cNvCxnSpPr>
          <p:nvPr/>
        </p:nvCxnSpPr>
        <p:spPr bwMode="auto">
          <a:xfrm rot="5400000">
            <a:off x="5673562" y="4105915"/>
            <a:ext cx="2626053" cy="1727200"/>
          </a:xfrm>
          <a:prstGeom prst="bentConnector2">
            <a:avLst/>
          </a:prstGeom>
          <a:noFill/>
          <a:ln w="38100">
            <a:solidFill>
              <a:srgbClr val="C9EBFA"/>
            </a:solidFill>
            <a:miter lim="800000"/>
            <a:headEnd/>
            <a:tailEnd type="triangle" w="med" len="med"/>
          </a:ln>
          <a:extLst>
            <a:ext uri="{909E8E84-426E-40dd-AFC4-6F175D3DCCD1}">
              <a14:hiddenFill xmlns:a14="http://schemas.microsoft.com/office/drawing/2010/main" xmlns="">
                <a:noFill/>
              </a14:hiddenFill>
            </a:ext>
          </a:extLst>
        </p:spPr>
      </p:cxnSp>
      <p:sp>
        <p:nvSpPr>
          <p:cNvPr id="2" name="Slide Number Placeholder 1"/>
          <p:cNvSpPr>
            <a:spLocks noGrp="1"/>
          </p:cNvSpPr>
          <p:nvPr>
            <p:ph type="sldNum" sz="quarter" idx="12"/>
          </p:nvPr>
        </p:nvSpPr>
        <p:spPr/>
        <p:txBody>
          <a:bodyPr/>
          <a:lstStyle/>
          <a:p>
            <a:fld id="{FCCA222D-FCF7-48C1-A274-EBDDEF75DC66}" type="slidenum">
              <a:rPr lang="en-US" smtClean="0"/>
              <a:t>15</a:t>
            </a:fld>
            <a:endParaRPr lang="en-US"/>
          </a:p>
        </p:txBody>
      </p:sp>
    </p:spTree>
    <p:extLst>
      <p:ext uri="{BB962C8B-B14F-4D97-AF65-F5344CB8AC3E}">
        <p14:creationId xmlns:p14="http://schemas.microsoft.com/office/powerpoint/2010/main" val="1539070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6069"/>
                                        </p:tgtEl>
                                        <p:attrNameLst>
                                          <p:attrName>style.visibility</p:attrName>
                                        </p:attrNameLst>
                                      </p:cBhvr>
                                      <p:to>
                                        <p:strVal val="visible"/>
                                      </p:to>
                                    </p:set>
                                    <p:anim calcmode="lin" valueType="num">
                                      <p:cBhvr additive="base">
                                        <p:cTn id="7" dur="500" fill="hold"/>
                                        <p:tgtEl>
                                          <p:spTgt spid="856069"/>
                                        </p:tgtEl>
                                        <p:attrNameLst>
                                          <p:attrName>ppt_x</p:attrName>
                                        </p:attrNameLst>
                                      </p:cBhvr>
                                      <p:tavLst>
                                        <p:tav tm="0">
                                          <p:val>
                                            <p:strVal val="#ppt_x"/>
                                          </p:val>
                                        </p:tav>
                                        <p:tav tm="100000">
                                          <p:val>
                                            <p:strVal val="#ppt_x"/>
                                          </p:val>
                                        </p:tav>
                                      </p:tavLst>
                                    </p:anim>
                                    <p:anim calcmode="lin" valueType="num">
                                      <p:cBhvr additive="base">
                                        <p:cTn id="8" dur="500" fill="hold"/>
                                        <p:tgtEl>
                                          <p:spTgt spid="8560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56078"/>
                                        </p:tgtEl>
                                        <p:attrNameLst>
                                          <p:attrName>style.visibility</p:attrName>
                                        </p:attrNameLst>
                                      </p:cBhvr>
                                      <p:to>
                                        <p:strVal val="visible"/>
                                      </p:to>
                                    </p:set>
                                    <p:anim calcmode="lin" valueType="num">
                                      <p:cBhvr additive="base">
                                        <p:cTn id="11" dur="500" fill="hold"/>
                                        <p:tgtEl>
                                          <p:spTgt spid="856078"/>
                                        </p:tgtEl>
                                        <p:attrNameLst>
                                          <p:attrName>ppt_x</p:attrName>
                                        </p:attrNameLst>
                                      </p:cBhvr>
                                      <p:tavLst>
                                        <p:tav tm="0">
                                          <p:val>
                                            <p:strVal val="#ppt_x"/>
                                          </p:val>
                                        </p:tav>
                                        <p:tav tm="100000">
                                          <p:val>
                                            <p:strVal val="#ppt_x"/>
                                          </p:val>
                                        </p:tav>
                                      </p:tavLst>
                                    </p:anim>
                                    <p:anim calcmode="lin" valueType="num">
                                      <p:cBhvr additive="base">
                                        <p:cTn id="12" dur="500" fill="hold"/>
                                        <p:tgtEl>
                                          <p:spTgt spid="85607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56070"/>
                                        </p:tgtEl>
                                        <p:attrNameLst>
                                          <p:attrName>style.visibility</p:attrName>
                                        </p:attrNameLst>
                                      </p:cBhvr>
                                      <p:to>
                                        <p:strVal val="visible"/>
                                      </p:to>
                                    </p:set>
                                    <p:anim calcmode="lin" valueType="num">
                                      <p:cBhvr additive="base">
                                        <p:cTn id="17" dur="500" fill="hold"/>
                                        <p:tgtEl>
                                          <p:spTgt spid="856070"/>
                                        </p:tgtEl>
                                        <p:attrNameLst>
                                          <p:attrName>ppt_x</p:attrName>
                                        </p:attrNameLst>
                                      </p:cBhvr>
                                      <p:tavLst>
                                        <p:tav tm="0">
                                          <p:val>
                                            <p:strVal val="#ppt_x"/>
                                          </p:val>
                                        </p:tav>
                                        <p:tav tm="100000">
                                          <p:val>
                                            <p:strVal val="#ppt_x"/>
                                          </p:val>
                                        </p:tav>
                                      </p:tavLst>
                                    </p:anim>
                                    <p:anim calcmode="lin" valueType="num">
                                      <p:cBhvr additive="base">
                                        <p:cTn id="18" dur="500" fill="hold"/>
                                        <p:tgtEl>
                                          <p:spTgt spid="85607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56079"/>
                                        </p:tgtEl>
                                        <p:attrNameLst>
                                          <p:attrName>style.visibility</p:attrName>
                                        </p:attrNameLst>
                                      </p:cBhvr>
                                      <p:to>
                                        <p:strVal val="visible"/>
                                      </p:to>
                                    </p:set>
                                    <p:anim calcmode="lin" valueType="num">
                                      <p:cBhvr additive="base">
                                        <p:cTn id="21" dur="500" fill="hold"/>
                                        <p:tgtEl>
                                          <p:spTgt spid="856079"/>
                                        </p:tgtEl>
                                        <p:attrNameLst>
                                          <p:attrName>ppt_x</p:attrName>
                                        </p:attrNameLst>
                                      </p:cBhvr>
                                      <p:tavLst>
                                        <p:tav tm="0">
                                          <p:val>
                                            <p:strVal val="#ppt_x"/>
                                          </p:val>
                                        </p:tav>
                                        <p:tav tm="100000">
                                          <p:val>
                                            <p:strVal val="#ppt_x"/>
                                          </p:val>
                                        </p:tav>
                                      </p:tavLst>
                                    </p:anim>
                                    <p:anim calcmode="lin" valueType="num">
                                      <p:cBhvr additive="base">
                                        <p:cTn id="22" dur="500" fill="hold"/>
                                        <p:tgtEl>
                                          <p:spTgt spid="85607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56068"/>
                                        </p:tgtEl>
                                        <p:attrNameLst>
                                          <p:attrName>style.visibility</p:attrName>
                                        </p:attrNameLst>
                                      </p:cBhvr>
                                      <p:to>
                                        <p:strVal val="visible"/>
                                      </p:to>
                                    </p:set>
                                    <p:anim calcmode="lin" valueType="num">
                                      <p:cBhvr additive="base">
                                        <p:cTn id="25" dur="500" fill="hold"/>
                                        <p:tgtEl>
                                          <p:spTgt spid="856068"/>
                                        </p:tgtEl>
                                        <p:attrNameLst>
                                          <p:attrName>ppt_x</p:attrName>
                                        </p:attrNameLst>
                                      </p:cBhvr>
                                      <p:tavLst>
                                        <p:tav tm="0">
                                          <p:val>
                                            <p:strVal val="#ppt_x"/>
                                          </p:val>
                                        </p:tav>
                                        <p:tav tm="100000">
                                          <p:val>
                                            <p:strVal val="#ppt_x"/>
                                          </p:val>
                                        </p:tav>
                                      </p:tavLst>
                                    </p:anim>
                                    <p:anim calcmode="lin" valueType="num">
                                      <p:cBhvr additive="base">
                                        <p:cTn id="26" dur="500" fill="hold"/>
                                        <p:tgtEl>
                                          <p:spTgt spid="85606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56071"/>
                                        </p:tgtEl>
                                        <p:attrNameLst>
                                          <p:attrName>style.visibility</p:attrName>
                                        </p:attrNameLst>
                                      </p:cBhvr>
                                      <p:to>
                                        <p:strVal val="visible"/>
                                      </p:to>
                                    </p:set>
                                    <p:anim calcmode="lin" valueType="num">
                                      <p:cBhvr additive="base">
                                        <p:cTn id="31" dur="500" fill="hold"/>
                                        <p:tgtEl>
                                          <p:spTgt spid="856071"/>
                                        </p:tgtEl>
                                        <p:attrNameLst>
                                          <p:attrName>ppt_x</p:attrName>
                                        </p:attrNameLst>
                                      </p:cBhvr>
                                      <p:tavLst>
                                        <p:tav tm="0">
                                          <p:val>
                                            <p:strVal val="#ppt_x"/>
                                          </p:val>
                                        </p:tav>
                                        <p:tav tm="100000">
                                          <p:val>
                                            <p:strVal val="#ppt_x"/>
                                          </p:val>
                                        </p:tav>
                                      </p:tavLst>
                                    </p:anim>
                                    <p:anim calcmode="lin" valueType="num">
                                      <p:cBhvr additive="base">
                                        <p:cTn id="32" dur="500" fill="hold"/>
                                        <p:tgtEl>
                                          <p:spTgt spid="8560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56066"/>
                                        </p:tgtEl>
                                        <p:attrNameLst>
                                          <p:attrName>style.visibility</p:attrName>
                                        </p:attrNameLst>
                                      </p:cBhvr>
                                      <p:to>
                                        <p:strVal val="visible"/>
                                      </p:to>
                                    </p:set>
                                    <p:anim calcmode="lin" valueType="num">
                                      <p:cBhvr additive="base">
                                        <p:cTn id="35" dur="500" fill="hold"/>
                                        <p:tgtEl>
                                          <p:spTgt spid="856066"/>
                                        </p:tgtEl>
                                        <p:attrNameLst>
                                          <p:attrName>ppt_x</p:attrName>
                                        </p:attrNameLst>
                                      </p:cBhvr>
                                      <p:tavLst>
                                        <p:tav tm="0">
                                          <p:val>
                                            <p:strVal val="#ppt_x"/>
                                          </p:val>
                                        </p:tav>
                                        <p:tav tm="100000">
                                          <p:val>
                                            <p:strVal val="#ppt_x"/>
                                          </p:val>
                                        </p:tav>
                                      </p:tavLst>
                                    </p:anim>
                                    <p:anim calcmode="lin" valueType="num">
                                      <p:cBhvr additive="base">
                                        <p:cTn id="36" dur="500" fill="hold"/>
                                        <p:tgtEl>
                                          <p:spTgt spid="85606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56077"/>
                                        </p:tgtEl>
                                        <p:attrNameLst>
                                          <p:attrName>style.visibility</p:attrName>
                                        </p:attrNameLst>
                                      </p:cBhvr>
                                      <p:to>
                                        <p:strVal val="visible"/>
                                      </p:to>
                                    </p:set>
                                    <p:anim calcmode="lin" valueType="num">
                                      <p:cBhvr additive="base">
                                        <p:cTn id="39" dur="500" fill="hold"/>
                                        <p:tgtEl>
                                          <p:spTgt spid="856077"/>
                                        </p:tgtEl>
                                        <p:attrNameLst>
                                          <p:attrName>ppt_x</p:attrName>
                                        </p:attrNameLst>
                                      </p:cBhvr>
                                      <p:tavLst>
                                        <p:tav tm="0">
                                          <p:val>
                                            <p:strVal val="#ppt_x"/>
                                          </p:val>
                                        </p:tav>
                                        <p:tav tm="100000">
                                          <p:val>
                                            <p:strVal val="#ppt_x"/>
                                          </p:val>
                                        </p:tav>
                                      </p:tavLst>
                                    </p:anim>
                                    <p:anim calcmode="lin" valueType="num">
                                      <p:cBhvr additive="base">
                                        <p:cTn id="40" dur="500" fill="hold"/>
                                        <p:tgtEl>
                                          <p:spTgt spid="85607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56067"/>
                                        </p:tgtEl>
                                        <p:attrNameLst>
                                          <p:attrName>style.visibility</p:attrName>
                                        </p:attrNameLst>
                                      </p:cBhvr>
                                      <p:to>
                                        <p:strVal val="visible"/>
                                      </p:to>
                                    </p:set>
                                    <p:anim calcmode="lin" valueType="num">
                                      <p:cBhvr additive="base">
                                        <p:cTn id="43" dur="500" fill="hold"/>
                                        <p:tgtEl>
                                          <p:spTgt spid="856067"/>
                                        </p:tgtEl>
                                        <p:attrNameLst>
                                          <p:attrName>ppt_x</p:attrName>
                                        </p:attrNameLst>
                                      </p:cBhvr>
                                      <p:tavLst>
                                        <p:tav tm="0">
                                          <p:val>
                                            <p:strVal val="#ppt_x"/>
                                          </p:val>
                                        </p:tav>
                                        <p:tav tm="100000">
                                          <p:val>
                                            <p:strVal val="#ppt_x"/>
                                          </p:val>
                                        </p:tav>
                                      </p:tavLst>
                                    </p:anim>
                                    <p:anim calcmode="lin" valueType="num">
                                      <p:cBhvr additive="base">
                                        <p:cTn id="44" dur="500" fill="hold"/>
                                        <p:tgtEl>
                                          <p:spTgt spid="85606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56075"/>
                                        </p:tgtEl>
                                        <p:attrNameLst>
                                          <p:attrName>style.visibility</p:attrName>
                                        </p:attrNameLst>
                                      </p:cBhvr>
                                      <p:to>
                                        <p:strVal val="visible"/>
                                      </p:to>
                                    </p:set>
                                    <p:anim calcmode="lin" valueType="num">
                                      <p:cBhvr additive="base">
                                        <p:cTn id="49" dur="500" fill="hold"/>
                                        <p:tgtEl>
                                          <p:spTgt spid="856075"/>
                                        </p:tgtEl>
                                        <p:attrNameLst>
                                          <p:attrName>ppt_x</p:attrName>
                                        </p:attrNameLst>
                                      </p:cBhvr>
                                      <p:tavLst>
                                        <p:tav tm="0">
                                          <p:val>
                                            <p:strVal val="#ppt_x"/>
                                          </p:val>
                                        </p:tav>
                                        <p:tav tm="100000">
                                          <p:val>
                                            <p:strVal val="#ppt_x"/>
                                          </p:val>
                                        </p:tav>
                                      </p:tavLst>
                                    </p:anim>
                                    <p:anim calcmode="lin" valueType="num">
                                      <p:cBhvr additive="base">
                                        <p:cTn id="50" dur="500" fill="hold"/>
                                        <p:tgtEl>
                                          <p:spTgt spid="85607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56073"/>
                                        </p:tgtEl>
                                        <p:attrNameLst>
                                          <p:attrName>style.visibility</p:attrName>
                                        </p:attrNameLst>
                                      </p:cBhvr>
                                      <p:to>
                                        <p:strVal val="visible"/>
                                      </p:to>
                                    </p:set>
                                    <p:anim calcmode="lin" valueType="num">
                                      <p:cBhvr additive="base">
                                        <p:cTn id="53" dur="500" fill="hold"/>
                                        <p:tgtEl>
                                          <p:spTgt spid="856073"/>
                                        </p:tgtEl>
                                        <p:attrNameLst>
                                          <p:attrName>ppt_x</p:attrName>
                                        </p:attrNameLst>
                                      </p:cBhvr>
                                      <p:tavLst>
                                        <p:tav tm="0">
                                          <p:val>
                                            <p:strVal val="#ppt_x"/>
                                          </p:val>
                                        </p:tav>
                                        <p:tav tm="100000">
                                          <p:val>
                                            <p:strVal val="#ppt_x"/>
                                          </p:val>
                                        </p:tav>
                                      </p:tavLst>
                                    </p:anim>
                                    <p:anim calcmode="lin" valueType="num">
                                      <p:cBhvr additive="base">
                                        <p:cTn id="54" dur="500" fill="hold"/>
                                        <p:tgtEl>
                                          <p:spTgt spid="85607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56072"/>
                                        </p:tgtEl>
                                        <p:attrNameLst>
                                          <p:attrName>style.visibility</p:attrName>
                                        </p:attrNameLst>
                                      </p:cBhvr>
                                      <p:to>
                                        <p:strVal val="visible"/>
                                      </p:to>
                                    </p:set>
                                    <p:anim calcmode="lin" valueType="num">
                                      <p:cBhvr additive="base">
                                        <p:cTn id="57" dur="500" fill="hold"/>
                                        <p:tgtEl>
                                          <p:spTgt spid="856072"/>
                                        </p:tgtEl>
                                        <p:attrNameLst>
                                          <p:attrName>ppt_x</p:attrName>
                                        </p:attrNameLst>
                                      </p:cBhvr>
                                      <p:tavLst>
                                        <p:tav tm="0">
                                          <p:val>
                                            <p:strVal val="#ppt_x"/>
                                          </p:val>
                                        </p:tav>
                                        <p:tav tm="100000">
                                          <p:val>
                                            <p:strVal val="#ppt_x"/>
                                          </p:val>
                                        </p:tav>
                                      </p:tavLst>
                                    </p:anim>
                                    <p:anim calcmode="lin" valueType="num">
                                      <p:cBhvr additive="base">
                                        <p:cTn id="58" dur="500" fill="hold"/>
                                        <p:tgtEl>
                                          <p:spTgt spid="8560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56074"/>
                                        </p:tgtEl>
                                        <p:attrNameLst>
                                          <p:attrName>style.visibility</p:attrName>
                                        </p:attrNameLst>
                                      </p:cBhvr>
                                      <p:to>
                                        <p:strVal val="visible"/>
                                      </p:to>
                                    </p:set>
                                    <p:anim calcmode="lin" valueType="num">
                                      <p:cBhvr additive="base">
                                        <p:cTn id="61" dur="500" fill="hold"/>
                                        <p:tgtEl>
                                          <p:spTgt spid="856074"/>
                                        </p:tgtEl>
                                        <p:attrNameLst>
                                          <p:attrName>ppt_x</p:attrName>
                                        </p:attrNameLst>
                                      </p:cBhvr>
                                      <p:tavLst>
                                        <p:tav tm="0">
                                          <p:val>
                                            <p:strVal val="#ppt_x"/>
                                          </p:val>
                                        </p:tav>
                                        <p:tav tm="100000">
                                          <p:val>
                                            <p:strVal val="#ppt_x"/>
                                          </p:val>
                                        </p:tav>
                                      </p:tavLst>
                                    </p:anim>
                                    <p:anim calcmode="lin" valueType="num">
                                      <p:cBhvr additive="base">
                                        <p:cTn id="62" dur="500" fill="hold"/>
                                        <p:tgtEl>
                                          <p:spTgt spid="85607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56076"/>
                                        </p:tgtEl>
                                        <p:attrNameLst>
                                          <p:attrName>style.visibility</p:attrName>
                                        </p:attrNameLst>
                                      </p:cBhvr>
                                      <p:to>
                                        <p:strVal val="visible"/>
                                      </p:to>
                                    </p:set>
                                    <p:anim calcmode="lin" valueType="num">
                                      <p:cBhvr additive="base">
                                        <p:cTn id="65" dur="500" fill="hold"/>
                                        <p:tgtEl>
                                          <p:spTgt spid="856076"/>
                                        </p:tgtEl>
                                        <p:attrNameLst>
                                          <p:attrName>ppt_x</p:attrName>
                                        </p:attrNameLst>
                                      </p:cBhvr>
                                      <p:tavLst>
                                        <p:tav tm="0">
                                          <p:val>
                                            <p:strVal val="#ppt_x"/>
                                          </p:val>
                                        </p:tav>
                                        <p:tav tm="100000">
                                          <p:val>
                                            <p:strVal val="#ppt_x"/>
                                          </p:val>
                                        </p:tav>
                                      </p:tavLst>
                                    </p:anim>
                                    <p:anim calcmode="lin" valueType="num">
                                      <p:cBhvr additive="base">
                                        <p:cTn id="66" dur="500" fill="hold"/>
                                        <p:tgtEl>
                                          <p:spTgt spid="856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6" grpId="0"/>
      <p:bldP spid="856067" grpId="0"/>
      <p:bldP spid="856068" grpId="0"/>
      <p:bldP spid="856069" grpId="0"/>
      <p:bldP spid="856070" grpId="0"/>
      <p:bldP spid="856072" grpId="0"/>
      <p:bldP spid="8560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6512" y="804814"/>
            <a:ext cx="9180512" cy="1040010"/>
          </a:xfrm>
        </p:spPr>
        <p:txBody>
          <a:bodyPr/>
          <a:lstStyle/>
          <a:p>
            <a:pPr eaLnBrk="1" hangingPunct="1"/>
            <a:r>
              <a:rPr lang="fi-FI" sz="3200" dirty="0"/>
              <a:t>The River </a:t>
            </a:r>
            <a:r>
              <a:rPr lang="fi-FI" sz="3200" dirty="0" err="1"/>
              <a:t>Metaphor</a:t>
            </a:r>
            <a:r>
              <a:rPr lang="fi-FI" sz="3200" dirty="0"/>
              <a:t>: The </a:t>
            </a:r>
            <a:r>
              <a:rPr lang="fi-FI" sz="3200" dirty="0" err="1"/>
              <a:t>Firm</a:t>
            </a:r>
            <a:r>
              <a:rPr lang="fi-FI" sz="3200" dirty="0"/>
              <a:t> as a Product of </a:t>
            </a:r>
            <a:r>
              <a:rPr lang="fi-FI" sz="3200" dirty="0" err="1"/>
              <a:t>its</a:t>
            </a:r>
            <a:r>
              <a:rPr lang="fi-FI" sz="3200" dirty="0"/>
              <a:t> </a:t>
            </a:r>
            <a:r>
              <a:rPr lang="fi-FI" sz="3200" dirty="0" err="1"/>
              <a:t>History</a:t>
            </a:r>
            <a:endParaRPr lang="en-US" sz="3200" dirty="0"/>
          </a:p>
        </p:txBody>
      </p:sp>
      <p:sp>
        <p:nvSpPr>
          <p:cNvPr id="824324" name="Text Box 4"/>
          <p:cNvSpPr txBox="1">
            <a:spLocks noChangeArrowheads="1"/>
          </p:cNvSpPr>
          <p:nvPr/>
        </p:nvSpPr>
        <p:spPr bwMode="auto">
          <a:xfrm>
            <a:off x="1176338" y="2014538"/>
            <a:ext cx="13176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i-FI" sz="1800" b="1">
                <a:solidFill>
                  <a:schemeClr val="bg1"/>
                </a:solidFill>
                <a:latin typeface="Trebuchet MS" pitchFamily="34" charset="0"/>
              </a:rPr>
              <a:t>Ei pysähdy</a:t>
            </a:r>
            <a:endParaRPr lang="en-US" sz="1800" b="1">
              <a:solidFill>
                <a:schemeClr val="bg1"/>
              </a:solidFill>
              <a:latin typeface="Trebuchet MS" pitchFamily="34" charset="0"/>
            </a:endParaRPr>
          </a:p>
        </p:txBody>
      </p:sp>
      <p:sp>
        <p:nvSpPr>
          <p:cNvPr id="824325" name="Text Box 5"/>
          <p:cNvSpPr txBox="1">
            <a:spLocks noChangeArrowheads="1"/>
          </p:cNvSpPr>
          <p:nvPr/>
        </p:nvSpPr>
        <p:spPr bwMode="auto">
          <a:xfrm>
            <a:off x="3157538" y="2014538"/>
            <a:ext cx="1543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i-FI" sz="1800" b="1">
                <a:solidFill>
                  <a:schemeClr val="bg1"/>
                </a:solidFill>
                <a:latin typeface="Trebuchet MS" pitchFamily="34" charset="0"/>
              </a:rPr>
              <a:t>Systeeminen</a:t>
            </a:r>
            <a:endParaRPr lang="en-US" sz="1800" b="1">
              <a:solidFill>
                <a:schemeClr val="bg1"/>
              </a:solidFill>
              <a:latin typeface="Trebuchet MS" pitchFamily="34" charset="0"/>
            </a:endParaRPr>
          </a:p>
        </p:txBody>
      </p:sp>
      <p:sp>
        <p:nvSpPr>
          <p:cNvPr id="824326" name="Text Box 6"/>
          <p:cNvSpPr txBox="1">
            <a:spLocks noChangeArrowheads="1"/>
          </p:cNvSpPr>
          <p:nvPr/>
        </p:nvSpPr>
        <p:spPr bwMode="auto">
          <a:xfrm>
            <a:off x="5580112" y="2494637"/>
            <a:ext cx="33845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fi-FI" sz="1800" b="1" dirty="0" err="1">
                <a:latin typeface="Trebuchet MS" pitchFamily="34" charset="0"/>
              </a:rPr>
              <a:t>Tied</a:t>
            </a:r>
            <a:r>
              <a:rPr lang="fi-FI" sz="1800" b="1" dirty="0">
                <a:latin typeface="Trebuchet MS" pitchFamily="34" charset="0"/>
              </a:rPr>
              <a:t> to a </a:t>
            </a:r>
            <a:r>
              <a:rPr lang="fi-FI" sz="1800" b="1" dirty="0" err="1">
                <a:latin typeface="Trebuchet MS" pitchFamily="34" charset="0"/>
              </a:rPr>
              <a:t>certain</a:t>
            </a:r>
            <a:r>
              <a:rPr lang="fi-FI" sz="1800" b="1" dirty="0">
                <a:latin typeface="Trebuchet MS" pitchFamily="34" charset="0"/>
              </a:rPr>
              <a:t> </a:t>
            </a:r>
            <a:r>
              <a:rPr lang="fi-FI" sz="1800" b="1" dirty="0" err="1">
                <a:latin typeface="Trebuchet MS" pitchFamily="34" charset="0"/>
              </a:rPr>
              <a:t>path</a:t>
            </a:r>
            <a:r>
              <a:rPr lang="fi-FI" sz="1800" b="1" dirty="0">
                <a:latin typeface="Trebuchet MS" pitchFamily="34" charset="0"/>
              </a:rPr>
              <a:t> and </a:t>
            </a:r>
            <a:r>
              <a:rPr lang="fi-FI" sz="1800" b="1" dirty="0" err="1">
                <a:latin typeface="Trebuchet MS" pitchFamily="34" charset="0"/>
              </a:rPr>
              <a:t>links</a:t>
            </a:r>
            <a:endParaRPr lang="en-US" sz="1800" b="1" dirty="0">
              <a:latin typeface="Trebuchet MS" pitchFamily="34" charset="0"/>
            </a:endParaRPr>
          </a:p>
        </p:txBody>
      </p:sp>
      <p:sp>
        <p:nvSpPr>
          <p:cNvPr id="824327" name="Text Box 7"/>
          <p:cNvSpPr txBox="1">
            <a:spLocks noChangeArrowheads="1"/>
          </p:cNvSpPr>
          <p:nvPr/>
        </p:nvSpPr>
        <p:spPr bwMode="auto">
          <a:xfrm>
            <a:off x="5651946" y="4437112"/>
            <a:ext cx="33845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fi-FI" sz="1800" b="1" dirty="0">
                <a:latin typeface="Trebuchet MS" pitchFamily="34" charset="0"/>
              </a:rPr>
              <a:t>Time and </a:t>
            </a:r>
            <a:r>
              <a:rPr lang="fi-FI" sz="1800" b="1" dirty="0" err="1">
                <a:latin typeface="Trebuchet MS" pitchFamily="34" charset="0"/>
              </a:rPr>
              <a:t>rhytm</a:t>
            </a:r>
            <a:r>
              <a:rPr lang="fi-FI" sz="1800" b="1" dirty="0">
                <a:latin typeface="Trebuchet MS" pitchFamily="34" charset="0"/>
              </a:rPr>
              <a:t> of </a:t>
            </a:r>
            <a:r>
              <a:rPr lang="fi-FI" sz="1800" b="1" dirty="0" err="1">
                <a:latin typeface="Trebuchet MS" pitchFamily="34" charset="0"/>
              </a:rPr>
              <a:t>decisions</a:t>
            </a:r>
            <a:r>
              <a:rPr lang="fi-FI" sz="1800" b="1" dirty="0">
                <a:latin typeface="Trebuchet MS" pitchFamily="34" charset="0"/>
              </a:rPr>
              <a:t> </a:t>
            </a:r>
            <a:r>
              <a:rPr lang="fi-FI" sz="1800" b="1" dirty="0" err="1">
                <a:latin typeface="Trebuchet MS" pitchFamily="34" charset="0"/>
              </a:rPr>
              <a:t>essential</a:t>
            </a:r>
            <a:endParaRPr lang="en-US" sz="1800" b="1" dirty="0">
              <a:latin typeface="Trebuchet MS" pitchFamily="34" charset="0"/>
            </a:endParaRPr>
          </a:p>
        </p:txBody>
      </p:sp>
      <p:pic>
        <p:nvPicPr>
          <p:cNvPr id="30727" name="Picture 10" descr="jok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4610100"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CCA222D-FCF7-48C1-A274-EBDDEF75DC66}" type="slidenum">
              <a:rPr lang="en-US" smtClean="0"/>
              <a:t>16</a:t>
            </a:fld>
            <a:endParaRPr lang="en-US"/>
          </a:p>
        </p:txBody>
      </p:sp>
    </p:spTree>
    <p:extLst>
      <p:ext uri="{BB962C8B-B14F-4D97-AF65-F5344CB8AC3E}">
        <p14:creationId xmlns:p14="http://schemas.microsoft.com/office/powerpoint/2010/main" val="2872514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4324"/>
                                        </p:tgtEl>
                                        <p:attrNameLst>
                                          <p:attrName>style.visibility</p:attrName>
                                        </p:attrNameLst>
                                      </p:cBhvr>
                                      <p:to>
                                        <p:strVal val="visible"/>
                                      </p:to>
                                    </p:set>
                                    <p:animEffect transition="in" filter="box(in)">
                                      <p:cBhvr>
                                        <p:cTn id="7" dur="500"/>
                                        <p:tgtEl>
                                          <p:spTgt spid="824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4325"/>
                                        </p:tgtEl>
                                        <p:attrNameLst>
                                          <p:attrName>style.visibility</p:attrName>
                                        </p:attrNameLst>
                                      </p:cBhvr>
                                      <p:to>
                                        <p:strVal val="visible"/>
                                      </p:to>
                                    </p:set>
                                    <p:animEffect transition="in" filter="box(in)">
                                      <p:cBhvr>
                                        <p:cTn id="12" dur="500"/>
                                        <p:tgtEl>
                                          <p:spTgt spid="824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4326"/>
                                        </p:tgtEl>
                                        <p:attrNameLst>
                                          <p:attrName>style.visibility</p:attrName>
                                        </p:attrNameLst>
                                      </p:cBhvr>
                                      <p:to>
                                        <p:strVal val="visible"/>
                                      </p:to>
                                    </p:set>
                                    <p:animEffect transition="in" filter="box(in)">
                                      <p:cBhvr>
                                        <p:cTn id="17" dur="500"/>
                                        <p:tgtEl>
                                          <p:spTgt spid="8243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4327"/>
                                        </p:tgtEl>
                                        <p:attrNameLst>
                                          <p:attrName>style.visibility</p:attrName>
                                        </p:attrNameLst>
                                      </p:cBhvr>
                                      <p:to>
                                        <p:strVal val="visible"/>
                                      </p:to>
                                    </p:set>
                                    <p:animEffect transition="in" filter="box(in)">
                                      <p:cBhvr>
                                        <p:cTn id="22" dur="500"/>
                                        <p:tgtEl>
                                          <p:spTgt spid="824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4" grpId="0"/>
      <p:bldP spid="824325" grpId="0"/>
      <p:bldP spid="824326" grpId="0"/>
      <p:bldP spid="8243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908720"/>
            <a:ext cx="9180512" cy="792088"/>
          </a:xfrm>
        </p:spPr>
        <p:txBody>
          <a:bodyPr/>
          <a:lstStyle/>
          <a:p>
            <a:pPr eaLnBrk="1" hangingPunct="1"/>
            <a:r>
              <a:rPr lang="fi-FI" sz="3600" dirty="0" err="1"/>
              <a:t>Wrap-Up</a:t>
            </a:r>
            <a:r>
              <a:rPr lang="fi-FI" sz="3600" dirty="0"/>
              <a:t>: </a:t>
            </a:r>
            <a:r>
              <a:rPr lang="fi-FI" sz="3600" dirty="0" err="1"/>
              <a:t>Managerial</a:t>
            </a:r>
            <a:r>
              <a:rPr lang="fi-FI" sz="3600" dirty="0"/>
              <a:t> </a:t>
            </a:r>
            <a:r>
              <a:rPr lang="fi-FI" sz="3600" dirty="0" err="1"/>
              <a:t>Implications</a:t>
            </a:r>
            <a:endParaRPr lang="en-GB" sz="3600" dirty="0"/>
          </a:p>
        </p:txBody>
      </p:sp>
      <p:sp>
        <p:nvSpPr>
          <p:cNvPr id="31747" name="Rectangle 3"/>
          <p:cNvSpPr>
            <a:spLocks noGrp="1" noChangeArrowheads="1"/>
          </p:cNvSpPr>
          <p:nvPr>
            <p:ph type="body" idx="1"/>
          </p:nvPr>
        </p:nvSpPr>
        <p:spPr>
          <a:xfrm>
            <a:off x="611956" y="1916832"/>
            <a:ext cx="8064500" cy="3384029"/>
          </a:xfrm>
        </p:spPr>
        <p:txBody>
          <a:bodyPr/>
          <a:lstStyle/>
          <a:p>
            <a:pPr eaLnBrk="1" hangingPunct="1"/>
            <a:r>
              <a:rPr lang="fi-FI" sz="2400" dirty="0" err="1"/>
              <a:t>It</a:t>
            </a:r>
            <a:r>
              <a:rPr lang="fi-FI" sz="2400" dirty="0"/>
              <a:t> is ’</a:t>
            </a:r>
            <a:r>
              <a:rPr lang="fi-FI" sz="2400" dirty="0" err="1"/>
              <a:t>easy</a:t>
            </a:r>
            <a:r>
              <a:rPr lang="fi-FI" sz="2400" dirty="0"/>
              <a:t>’ to </a:t>
            </a:r>
            <a:r>
              <a:rPr lang="fi-FI" sz="2400" dirty="0" err="1"/>
              <a:t>identify</a:t>
            </a:r>
            <a:r>
              <a:rPr lang="fi-FI" sz="2400" dirty="0"/>
              <a:t> </a:t>
            </a:r>
            <a:r>
              <a:rPr lang="fi-FI" sz="2400" dirty="0" err="1"/>
              <a:t>great</a:t>
            </a:r>
            <a:r>
              <a:rPr lang="fi-FI" sz="2400" dirty="0"/>
              <a:t> social and </a:t>
            </a:r>
            <a:r>
              <a:rPr lang="fi-FI" sz="2400" dirty="0" err="1"/>
              <a:t>demographical</a:t>
            </a:r>
            <a:r>
              <a:rPr lang="fi-FI" sz="2400" dirty="0"/>
              <a:t> </a:t>
            </a:r>
            <a:r>
              <a:rPr lang="fi-FI" sz="2400" dirty="0" err="1"/>
              <a:t>changes</a:t>
            </a:r>
            <a:endParaRPr lang="fi-FI" sz="2400" dirty="0"/>
          </a:p>
          <a:p>
            <a:pPr eaLnBrk="1" hangingPunct="1"/>
            <a:r>
              <a:rPr lang="fi-FI" sz="2400" dirty="0" err="1"/>
              <a:t>Less</a:t>
            </a:r>
            <a:r>
              <a:rPr lang="fi-FI" sz="2400" dirty="0"/>
              <a:t> </a:t>
            </a:r>
            <a:r>
              <a:rPr lang="fi-FI" sz="2400" dirty="0" err="1"/>
              <a:t>easy</a:t>
            </a:r>
            <a:r>
              <a:rPr lang="fi-FI" sz="2400" dirty="0"/>
              <a:t> to </a:t>
            </a:r>
            <a:r>
              <a:rPr lang="fi-FI" sz="2400" dirty="0" err="1"/>
              <a:t>understand</a:t>
            </a:r>
            <a:r>
              <a:rPr lang="fi-FI" sz="2400" dirty="0"/>
              <a:t> </a:t>
            </a:r>
            <a:r>
              <a:rPr lang="fi-FI" sz="2400" dirty="0" err="1"/>
              <a:t>changing</a:t>
            </a:r>
            <a:r>
              <a:rPr lang="fi-FI" sz="2400" dirty="0"/>
              <a:t> </a:t>
            </a:r>
            <a:r>
              <a:rPr lang="fi-FI" sz="2400" dirty="0" err="1"/>
              <a:t>customer</a:t>
            </a:r>
            <a:r>
              <a:rPr lang="fi-FI" sz="2400" dirty="0"/>
              <a:t> </a:t>
            </a:r>
            <a:r>
              <a:rPr lang="fi-FI" sz="2400" dirty="0" err="1"/>
              <a:t>need</a:t>
            </a:r>
            <a:r>
              <a:rPr lang="fi-FI" sz="2400" dirty="0"/>
              <a:t> and </a:t>
            </a:r>
            <a:r>
              <a:rPr lang="fi-FI" sz="2400" dirty="0" err="1"/>
              <a:t>preferences</a:t>
            </a:r>
            <a:endParaRPr lang="fi-FI" sz="2400" dirty="0"/>
          </a:p>
          <a:p>
            <a:pPr eaLnBrk="1" hangingPunct="1"/>
            <a:r>
              <a:rPr lang="fi-FI" sz="2400" dirty="0"/>
              <a:t>Central to </a:t>
            </a:r>
            <a:r>
              <a:rPr lang="fi-FI" sz="2400" dirty="0" err="1"/>
              <a:t>know</a:t>
            </a:r>
            <a:r>
              <a:rPr lang="fi-FI" sz="2400" dirty="0"/>
              <a:t> the </a:t>
            </a:r>
            <a:r>
              <a:rPr lang="fi-FI" sz="2400" dirty="0" err="1"/>
              <a:t>history</a:t>
            </a:r>
            <a:r>
              <a:rPr lang="fi-FI" sz="2400" dirty="0"/>
              <a:t> of the </a:t>
            </a:r>
            <a:r>
              <a:rPr lang="fi-FI" sz="2400" dirty="0" err="1"/>
              <a:t>own</a:t>
            </a:r>
            <a:r>
              <a:rPr lang="fi-FI" sz="2400" dirty="0"/>
              <a:t> </a:t>
            </a:r>
            <a:r>
              <a:rPr lang="fi-FI" sz="2400" dirty="0" err="1"/>
              <a:t>organization</a:t>
            </a:r>
            <a:r>
              <a:rPr lang="fi-FI" sz="2400" dirty="0"/>
              <a:t> (’the </a:t>
            </a:r>
            <a:r>
              <a:rPr lang="fi-FI" sz="2400" dirty="0" err="1"/>
              <a:t>river</a:t>
            </a:r>
            <a:r>
              <a:rPr lang="fi-FI" sz="2400" dirty="0"/>
              <a:t>’)</a:t>
            </a:r>
          </a:p>
          <a:p>
            <a:pPr eaLnBrk="1" hangingPunct="1"/>
            <a:r>
              <a:rPr lang="en-GB" sz="2400" dirty="0"/>
              <a:t>Filtering relevant strategic foresight throughout the organization </a:t>
            </a:r>
          </a:p>
          <a:p>
            <a:pPr eaLnBrk="1" hangingPunct="1"/>
            <a:r>
              <a:rPr lang="en-GB" sz="2400" dirty="0"/>
              <a:t>Merging understanding and decision-making</a:t>
            </a:r>
          </a:p>
          <a:p>
            <a:pPr eaLnBrk="1" hangingPunct="1"/>
            <a:r>
              <a:rPr lang="en-GB" sz="2400" dirty="0"/>
              <a:t>The central role of strategic leadership!</a:t>
            </a:r>
          </a:p>
        </p:txBody>
      </p:sp>
      <p:sp>
        <p:nvSpPr>
          <p:cNvPr id="2" name="Slide Number Placeholder 1"/>
          <p:cNvSpPr>
            <a:spLocks noGrp="1"/>
          </p:cNvSpPr>
          <p:nvPr>
            <p:ph type="sldNum" sz="quarter" idx="12"/>
          </p:nvPr>
        </p:nvSpPr>
        <p:spPr/>
        <p:txBody>
          <a:bodyPr/>
          <a:lstStyle/>
          <a:p>
            <a:fld id="{FCCA222D-FCF7-48C1-A274-EBDDEF75DC66}" type="slidenum">
              <a:rPr lang="en-US" smtClean="0"/>
              <a:t>17</a:t>
            </a:fld>
            <a:endParaRPr lang="en-US"/>
          </a:p>
        </p:txBody>
      </p:sp>
    </p:spTree>
    <p:extLst>
      <p:ext uri="{BB962C8B-B14F-4D97-AF65-F5344CB8AC3E}">
        <p14:creationId xmlns:p14="http://schemas.microsoft.com/office/powerpoint/2010/main" val="105258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836712"/>
            <a:ext cx="9144000" cy="792088"/>
          </a:xfrm>
        </p:spPr>
        <p:txBody>
          <a:bodyPr/>
          <a:lstStyle/>
          <a:p>
            <a:pPr eaLnBrk="1" hangingPunct="1"/>
            <a:r>
              <a:rPr lang="fi-FI" sz="3600" dirty="0"/>
              <a:t>Key </a:t>
            </a:r>
            <a:r>
              <a:rPr lang="fi-FI" sz="3600" dirty="0" err="1"/>
              <a:t>Lessons</a:t>
            </a:r>
            <a:r>
              <a:rPr lang="fi-FI" sz="3600" dirty="0"/>
              <a:t>:</a:t>
            </a:r>
            <a:endParaRPr lang="en-GB" sz="3600" dirty="0"/>
          </a:p>
        </p:txBody>
      </p:sp>
      <p:sp>
        <p:nvSpPr>
          <p:cNvPr id="32771" name="Rectangle 3"/>
          <p:cNvSpPr>
            <a:spLocks noGrp="1" noChangeArrowheads="1"/>
          </p:cNvSpPr>
          <p:nvPr>
            <p:ph type="body" idx="1"/>
          </p:nvPr>
        </p:nvSpPr>
        <p:spPr>
          <a:xfrm>
            <a:off x="539750" y="1916832"/>
            <a:ext cx="8064500" cy="3384029"/>
          </a:xfrm>
        </p:spPr>
        <p:txBody>
          <a:bodyPr/>
          <a:lstStyle/>
          <a:p>
            <a:pPr eaLnBrk="1" hangingPunct="1"/>
            <a:r>
              <a:rPr lang="fi-FI" sz="2400" dirty="0" err="1"/>
              <a:t>Be</a:t>
            </a:r>
            <a:r>
              <a:rPr lang="fi-FI" sz="2400" dirty="0"/>
              <a:t> </a:t>
            </a:r>
            <a:r>
              <a:rPr lang="fi-FI" sz="2400" dirty="0" err="1"/>
              <a:t>strategically</a:t>
            </a:r>
            <a:r>
              <a:rPr lang="fi-FI" sz="2400" dirty="0"/>
              <a:t> </a:t>
            </a:r>
            <a:r>
              <a:rPr lang="fi-FI" sz="2400" dirty="0" err="1"/>
              <a:t>consistent</a:t>
            </a:r>
            <a:endParaRPr lang="fi-FI" sz="2400" dirty="0"/>
          </a:p>
          <a:p>
            <a:pPr eaLnBrk="1" hangingPunct="1"/>
            <a:r>
              <a:rPr lang="fi-FI" sz="2400" dirty="0" err="1"/>
              <a:t>Listen</a:t>
            </a:r>
            <a:r>
              <a:rPr lang="fi-FI" sz="2400" dirty="0"/>
              <a:t> to </a:t>
            </a:r>
            <a:r>
              <a:rPr lang="fi-FI" sz="2400" dirty="0" err="1"/>
              <a:t>your</a:t>
            </a:r>
            <a:r>
              <a:rPr lang="fi-FI" sz="2400" dirty="0"/>
              <a:t> </a:t>
            </a:r>
            <a:r>
              <a:rPr lang="fi-FI" sz="2400" dirty="0" err="1"/>
              <a:t>own</a:t>
            </a:r>
            <a:r>
              <a:rPr lang="fi-FI" sz="2400" dirty="0"/>
              <a:t> </a:t>
            </a:r>
            <a:r>
              <a:rPr lang="fi-FI" sz="2400" dirty="0" err="1"/>
              <a:t>organization</a:t>
            </a:r>
            <a:r>
              <a:rPr lang="fi-FI" sz="2400" dirty="0"/>
              <a:t>, </a:t>
            </a:r>
            <a:r>
              <a:rPr lang="fi-FI" sz="2400" dirty="0" err="1"/>
              <a:t>its</a:t>
            </a:r>
            <a:r>
              <a:rPr lang="fi-FI" sz="2400" dirty="0"/>
              <a:t> </a:t>
            </a:r>
            <a:r>
              <a:rPr lang="fi-FI" sz="2400" dirty="0" err="1"/>
              <a:t>network</a:t>
            </a:r>
            <a:r>
              <a:rPr lang="fi-FI" sz="2400" dirty="0"/>
              <a:t> and </a:t>
            </a:r>
            <a:r>
              <a:rPr lang="fi-FI" sz="2400" dirty="0" err="1"/>
              <a:t>external</a:t>
            </a:r>
            <a:r>
              <a:rPr lang="fi-FI" sz="2400" dirty="0"/>
              <a:t> </a:t>
            </a:r>
            <a:r>
              <a:rPr lang="fi-FI" sz="2400" dirty="0" err="1"/>
              <a:t>experts</a:t>
            </a:r>
            <a:endParaRPr lang="fi-FI" sz="2400" dirty="0"/>
          </a:p>
          <a:p>
            <a:pPr eaLnBrk="1" hangingPunct="1"/>
            <a:r>
              <a:rPr lang="fi-FI" sz="2400" dirty="0" err="1"/>
              <a:t>Understand</a:t>
            </a:r>
            <a:r>
              <a:rPr lang="fi-FI" sz="2400" dirty="0"/>
              <a:t> the </a:t>
            </a:r>
            <a:r>
              <a:rPr lang="fi-FI" sz="2400" dirty="0" err="1"/>
              <a:t>evolutionary</a:t>
            </a:r>
            <a:r>
              <a:rPr lang="fi-FI" sz="2400" dirty="0"/>
              <a:t> </a:t>
            </a:r>
            <a:r>
              <a:rPr lang="fi-FI" sz="2400" dirty="0" err="1"/>
              <a:t>logic</a:t>
            </a:r>
            <a:r>
              <a:rPr lang="fi-FI" sz="2400" dirty="0"/>
              <a:t> in </a:t>
            </a:r>
            <a:r>
              <a:rPr lang="fi-FI" sz="2400" dirty="0" err="1"/>
              <a:t>your</a:t>
            </a:r>
            <a:r>
              <a:rPr lang="fi-FI" sz="2400" dirty="0"/>
              <a:t> business (in the </a:t>
            </a:r>
            <a:r>
              <a:rPr lang="fi-FI" sz="2400" dirty="0" err="1"/>
              <a:t>end</a:t>
            </a:r>
            <a:r>
              <a:rPr lang="fi-FI" sz="2400" dirty="0"/>
              <a:t>, </a:t>
            </a:r>
            <a:r>
              <a:rPr lang="fi-FI" sz="2400" dirty="0" err="1"/>
              <a:t>battle</a:t>
            </a:r>
            <a:r>
              <a:rPr lang="fi-FI" sz="2400" dirty="0"/>
              <a:t> for </a:t>
            </a:r>
            <a:r>
              <a:rPr lang="fi-FI" sz="2400" dirty="0" err="1"/>
              <a:t>survival</a:t>
            </a:r>
            <a:r>
              <a:rPr lang="fi-FI" sz="2400" dirty="0"/>
              <a:t>)</a:t>
            </a:r>
          </a:p>
          <a:p>
            <a:pPr eaLnBrk="1" hangingPunct="1"/>
            <a:r>
              <a:rPr lang="fi-FI" sz="2400" dirty="0" err="1"/>
              <a:t>Develop</a:t>
            </a:r>
            <a:r>
              <a:rPr lang="fi-FI" sz="2400" dirty="0"/>
              <a:t> the Business </a:t>
            </a:r>
            <a:r>
              <a:rPr lang="fi-FI" sz="2400" dirty="0" err="1"/>
              <a:t>Model</a:t>
            </a:r>
            <a:r>
              <a:rPr lang="fi-FI" sz="2400" dirty="0"/>
              <a:t> </a:t>
            </a:r>
            <a:r>
              <a:rPr lang="fi-FI" sz="2400" dirty="0" err="1"/>
              <a:t>that</a:t>
            </a:r>
            <a:r>
              <a:rPr lang="fi-FI" sz="2400" dirty="0"/>
              <a:t> is </a:t>
            </a:r>
            <a:r>
              <a:rPr lang="fi-FI" sz="2400" dirty="0" err="1"/>
              <a:t>best</a:t>
            </a:r>
            <a:r>
              <a:rPr lang="fi-FI" sz="2400" dirty="0"/>
              <a:t> </a:t>
            </a:r>
            <a:r>
              <a:rPr lang="fi-FI" sz="2400" dirty="0" err="1"/>
              <a:t>suited</a:t>
            </a:r>
            <a:r>
              <a:rPr lang="fi-FI" sz="2400" dirty="0"/>
              <a:t> at a </a:t>
            </a:r>
            <a:r>
              <a:rPr lang="fi-FI" sz="2400" dirty="0" err="1"/>
              <a:t>certain</a:t>
            </a:r>
            <a:r>
              <a:rPr lang="fi-FI" sz="2400" dirty="0"/>
              <a:t> </a:t>
            </a:r>
            <a:r>
              <a:rPr lang="fi-FI" sz="2400" dirty="0" err="1"/>
              <a:t>point</a:t>
            </a:r>
            <a:r>
              <a:rPr lang="fi-FI" sz="2400" dirty="0"/>
              <a:t> in </a:t>
            </a:r>
            <a:r>
              <a:rPr lang="fi-FI" sz="2400" dirty="0" err="1"/>
              <a:t>time</a:t>
            </a:r>
            <a:r>
              <a:rPr lang="fi-FI" sz="2400" dirty="0"/>
              <a:t> to </a:t>
            </a:r>
            <a:r>
              <a:rPr lang="fi-FI" sz="2400" dirty="0" err="1"/>
              <a:t>succeed</a:t>
            </a:r>
            <a:r>
              <a:rPr lang="fi-FI" sz="2400" dirty="0"/>
              <a:t> in </a:t>
            </a:r>
            <a:r>
              <a:rPr lang="fi-FI" sz="2400" dirty="0" err="1"/>
              <a:t>competition</a:t>
            </a:r>
            <a:endParaRPr lang="fi-FI" sz="2400" dirty="0"/>
          </a:p>
          <a:p>
            <a:pPr lvl="1"/>
            <a:r>
              <a:rPr lang="fi-FI" sz="2200" dirty="0"/>
              <a:t>The Nokia case of the </a:t>
            </a:r>
            <a:r>
              <a:rPr lang="fi-FI" sz="2200" dirty="0" err="1"/>
              <a:t>next</a:t>
            </a:r>
            <a:r>
              <a:rPr lang="fi-FI" sz="2200" dirty="0"/>
              <a:t> session is a </a:t>
            </a:r>
            <a:r>
              <a:rPr lang="fi-FI" sz="2200" dirty="0" err="1"/>
              <a:t>good</a:t>
            </a:r>
            <a:r>
              <a:rPr lang="fi-FI" sz="2200" dirty="0"/>
              <a:t> </a:t>
            </a:r>
            <a:r>
              <a:rPr lang="fi-FI" sz="2200" dirty="0" err="1"/>
              <a:t>example</a:t>
            </a:r>
            <a:r>
              <a:rPr lang="fi-FI" sz="2200" dirty="0"/>
              <a:t> of </a:t>
            </a:r>
            <a:r>
              <a:rPr lang="fi-FI" sz="2200" dirty="0" err="1"/>
              <a:t>great</a:t>
            </a:r>
            <a:r>
              <a:rPr lang="fi-FI" sz="2200" dirty="0"/>
              <a:t> </a:t>
            </a:r>
            <a:r>
              <a:rPr lang="fi-FI" sz="2200" dirty="0" err="1"/>
              <a:t>successes</a:t>
            </a:r>
            <a:r>
              <a:rPr lang="fi-FI" sz="2200" dirty="0"/>
              <a:t> and </a:t>
            </a:r>
            <a:r>
              <a:rPr lang="fi-FI" sz="2200" dirty="0" err="1"/>
              <a:t>failures</a:t>
            </a:r>
            <a:endParaRPr lang="fi-FI" sz="2200" dirty="0"/>
          </a:p>
        </p:txBody>
      </p:sp>
      <p:sp>
        <p:nvSpPr>
          <p:cNvPr id="2" name="Slide Number Placeholder 1"/>
          <p:cNvSpPr>
            <a:spLocks noGrp="1"/>
          </p:cNvSpPr>
          <p:nvPr>
            <p:ph type="sldNum" sz="quarter" idx="12"/>
          </p:nvPr>
        </p:nvSpPr>
        <p:spPr/>
        <p:txBody>
          <a:bodyPr/>
          <a:lstStyle/>
          <a:p>
            <a:fld id="{FCCA222D-FCF7-48C1-A274-EBDDEF75DC66}" type="slidenum">
              <a:rPr lang="en-US" smtClean="0"/>
              <a:t>18</a:t>
            </a:fld>
            <a:endParaRPr lang="en-US"/>
          </a:p>
        </p:txBody>
      </p:sp>
    </p:spTree>
    <p:extLst>
      <p:ext uri="{BB962C8B-B14F-4D97-AF65-F5344CB8AC3E}">
        <p14:creationId xmlns:p14="http://schemas.microsoft.com/office/powerpoint/2010/main" val="156358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p:nvSpPr>
        <p:spPr>
          <a:xfrm>
            <a:off x="576262" y="613019"/>
            <a:ext cx="1547466" cy="526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36512" y="577850"/>
            <a:ext cx="7906652" cy="709663"/>
          </a:xfrm>
        </p:spPr>
        <p:txBody>
          <a:bodyPr/>
          <a:lstStyle/>
          <a:p>
            <a:r>
              <a:rPr lang="en-US" sz="4000" dirty="0"/>
              <a:t>Thank you!</a:t>
            </a:r>
          </a:p>
        </p:txBody>
      </p:sp>
      <p:sp>
        <p:nvSpPr>
          <p:cNvPr id="21" name="Text Placeholder 20"/>
          <p:cNvSpPr>
            <a:spLocks noGrp="1"/>
          </p:cNvSpPr>
          <p:nvPr>
            <p:ph type="body" sz="quarter" idx="14"/>
          </p:nvPr>
        </p:nvSpPr>
        <p:spPr/>
        <p:txBody>
          <a:bodyPr/>
          <a:lstStyle/>
          <a:p>
            <a:endParaRPr lang="en-US" dirty="0">
              <a:solidFill>
                <a:schemeClr val="bg1"/>
              </a:solidFill>
            </a:endParaRPr>
          </a:p>
          <a:p>
            <a:r>
              <a:rPr lang="en-US" dirty="0" err="1">
                <a:solidFill>
                  <a:schemeClr val="bg1"/>
                </a:solidFill>
              </a:rPr>
              <a:t>Kuva</a:t>
            </a:r>
            <a:r>
              <a:rPr lang="en-US" dirty="0">
                <a:solidFill>
                  <a:schemeClr val="bg1"/>
                </a:solidFill>
              </a:rPr>
              <a:t>: </a:t>
            </a:r>
            <a:r>
              <a:rPr lang="fi-FI" dirty="0">
                <a:solidFill>
                  <a:schemeClr val="bg1"/>
                </a:solidFill>
              </a:rPr>
              <a:t>Tuuli Sotamaa</a:t>
            </a:r>
          </a:p>
          <a:p>
            <a:r>
              <a:rPr lang="en-US" dirty="0">
                <a:solidFill>
                  <a:schemeClr val="bg1"/>
                </a:solidFill>
              </a:rPr>
              <a:t>Aalto-</a:t>
            </a:r>
            <a:r>
              <a:rPr lang="en-US" dirty="0" err="1">
                <a:solidFill>
                  <a:schemeClr val="bg1"/>
                </a:solidFill>
              </a:rPr>
              <a:t>yliopisto</a:t>
            </a:r>
            <a:endParaRPr lang="fi-FI" dirty="0">
              <a:solidFill>
                <a:schemeClr val="bg1"/>
              </a:solidFill>
            </a:endParaRPr>
          </a:p>
        </p:txBody>
      </p:sp>
      <p:sp>
        <p:nvSpPr>
          <p:cNvPr id="4" name="Slide Number Placeholder 3"/>
          <p:cNvSpPr>
            <a:spLocks noGrp="1"/>
          </p:cNvSpPr>
          <p:nvPr>
            <p:ph type="sldNum" sz="quarter" idx="12"/>
          </p:nvPr>
        </p:nvSpPr>
        <p:spPr/>
        <p:txBody>
          <a:bodyPr/>
          <a:lstStyle/>
          <a:p>
            <a:fld id="{52384017-E4DF-4A7A-8FA6-2DC68C3EB4D0}" type="slidenum">
              <a:rPr lang="fi-FI" noProof="0" smtClean="0"/>
              <a:pPr/>
              <a:t>19</a:t>
            </a:fld>
            <a:endParaRPr lang="fi-FI" noProof="0"/>
          </a:p>
        </p:txBody>
      </p:sp>
    </p:spTree>
    <p:extLst>
      <p:ext uri="{BB962C8B-B14F-4D97-AF65-F5344CB8AC3E}">
        <p14:creationId xmlns:p14="http://schemas.microsoft.com/office/powerpoint/2010/main" val="408128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837004"/>
            <a:ext cx="9180512" cy="1650434"/>
          </a:xfrm>
        </p:spPr>
        <p:txBody>
          <a:bodyPr/>
          <a:lstStyle/>
          <a:p>
            <a:pPr eaLnBrk="1" hangingPunct="1"/>
            <a:r>
              <a:rPr lang="fi-FI" sz="3600" dirty="0"/>
              <a:t>RBV, </a:t>
            </a:r>
            <a:r>
              <a:rPr lang="fi-FI" sz="3600" dirty="0" err="1"/>
              <a:t>Dynamic</a:t>
            </a:r>
            <a:r>
              <a:rPr lang="fi-FI" sz="3600" dirty="0"/>
              <a:t> </a:t>
            </a:r>
            <a:r>
              <a:rPr lang="fi-FI" sz="3600" dirty="0" err="1"/>
              <a:t>Capabilities</a:t>
            </a:r>
            <a:r>
              <a:rPr lang="fi-FI" sz="3600" dirty="0"/>
              <a:t> </a:t>
            </a:r>
            <a:r>
              <a:rPr lang="fi-FI" sz="3600" dirty="0" err="1"/>
              <a:t>Research</a:t>
            </a:r>
            <a:r>
              <a:rPr lang="fi-FI" sz="3600" dirty="0"/>
              <a:t> (</a:t>
            </a:r>
            <a:r>
              <a:rPr lang="fi-FI" sz="3600" dirty="0" err="1"/>
              <a:t>Teece</a:t>
            </a:r>
            <a:r>
              <a:rPr lang="fi-FI" sz="3600" dirty="0"/>
              <a:t>, </a:t>
            </a:r>
            <a:r>
              <a:rPr lang="fi-FI" sz="3600" dirty="0" err="1"/>
              <a:t>Pisano</a:t>
            </a:r>
            <a:r>
              <a:rPr lang="fi-FI" sz="3600" dirty="0"/>
              <a:t> &amp; </a:t>
            </a:r>
            <a:r>
              <a:rPr lang="fi-FI" sz="3600" dirty="0" err="1"/>
              <a:t>Shuen</a:t>
            </a:r>
            <a:r>
              <a:rPr lang="fi-FI" sz="3600" dirty="0"/>
              <a:t>, 1997; </a:t>
            </a:r>
            <a:r>
              <a:rPr lang="fi-FI" sz="3600" dirty="0" err="1"/>
              <a:t>Teece</a:t>
            </a:r>
            <a:r>
              <a:rPr lang="fi-FI" sz="3600" dirty="0"/>
              <a:t>, 2007)</a:t>
            </a:r>
            <a:endParaRPr lang="en-US" sz="3600" dirty="0"/>
          </a:p>
        </p:txBody>
      </p:sp>
      <p:sp>
        <p:nvSpPr>
          <p:cNvPr id="23555" name="Rectangle 3"/>
          <p:cNvSpPr>
            <a:spLocks noGrp="1" noChangeArrowheads="1"/>
          </p:cNvSpPr>
          <p:nvPr>
            <p:ph type="body" idx="1"/>
          </p:nvPr>
        </p:nvSpPr>
        <p:spPr>
          <a:xfrm>
            <a:off x="660400" y="2780928"/>
            <a:ext cx="7900400" cy="1446550"/>
          </a:xfrm>
        </p:spPr>
        <p:txBody>
          <a:bodyPr>
            <a:noAutofit/>
          </a:bodyPr>
          <a:lstStyle/>
          <a:p>
            <a:pPr eaLnBrk="1" hangingPunct="1"/>
            <a:r>
              <a:rPr lang="fi-FI" sz="2400" dirty="0" err="1"/>
              <a:t>Questions</a:t>
            </a:r>
            <a:r>
              <a:rPr lang="fi-FI" sz="2400" dirty="0"/>
              <a:t> of Life and </a:t>
            </a:r>
            <a:r>
              <a:rPr lang="fi-FI" sz="2400" dirty="0" err="1"/>
              <a:t>Death</a:t>
            </a:r>
            <a:r>
              <a:rPr lang="fi-FI" sz="2400" dirty="0"/>
              <a:t>:</a:t>
            </a:r>
          </a:p>
          <a:p>
            <a:pPr lvl="1" eaLnBrk="1" hangingPunct="1"/>
            <a:r>
              <a:rPr lang="fi-FI" sz="2400" dirty="0"/>
              <a:t>The </a:t>
            </a:r>
            <a:r>
              <a:rPr lang="fi-FI" sz="2400" dirty="0" err="1"/>
              <a:t>assets</a:t>
            </a:r>
            <a:r>
              <a:rPr lang="fi-FI" sz="2400" dirty="0"/>
              <a:t>, </a:t>
            </a:r>
            <a:r>
              <a:rPr lang="fi-FI" sz="2400" dirty="0" err="1"/>
              <a:t>knowledge</a:t>
            </a:r>
            <a:r>
              <a:rPr lang="fi-FI" sz="2400" dirty="0"/>
              <a:t> </a:t>
            </a:r>
            <a:r>
              <a:rPr lang="fi-FI" sz="2400" dirty="0" err="1"/>
              <a:t>base</a:t>
            </a:r>
            <a:r>
              <a:rPr lang="fi-FI" sz="2400" dirty="0"/>
              <a:t> and </a:t>
            </a:r>
            <a:r>
              <a:rPr lang="fi-FI" sz="2400" dirty="0" err="1"/>
              <a:t>capabilities</a:t>
            </a:r>
            <a:r>
              <a:rPr lang="fi-FI" sz="2400" dirty="0"/>
              <a:t> of the </a:t>
            </a:r>
            <a:r>
              <a:rPr lang="fi-FI" sz="2400" dirty="0" err="1"/>
              <a:t>firm</a:t>
            </a:r>
            <a:endParaRPr lang="fi-FI" sz="2400" dirty="0"/>
          </a:p>
          <a:p>
            <a:pPr lvl="1" eaLnBrk="1" hangingPunct="1"/>
            <a:r>
              <a:rPr lang="fi-FI" sz="2400" dirty="0" err="1"/>
              <a:t>Quality</a:t>
            </a:r>
            <a:r>
              <a:rPr lang="fi-FI" sz="2400" dirty="0"/>
              <a:t> and </a:t>
            </a:r>
            <a:r>
              <a:rPr lang="fi-FI" sz="2400" dirty="0" err="1"/>
              <a:t>number</a:t>
            </a:r>
            <a:r>
              <a:rPr lang="fi-FI" sz="2400" dirty="0"/>
              <a:t> of </a:t>
            </a:r>
            <a:r>
              <a:rPr lang="fi-FI" sz="2400" dirty="0" err="1"/>
              <a:t>executives</a:t>
            </a:r>
            <a:r>
              <a:rPr lang="fi-FI" sz="2400" dirty="0"/>
              <a:t>, </a:t>
            </a:r>
            <a:r>
              <a:rPr lang="fi-FI" sz="2400" dirty="0" err="1"/>
              <a:t>especially</a:t>
            </a:r>
            <a:r>
              <a:rPr lang="fi-FI" sz="2400" dirty="0"/>
              <a:t> in the </a:t>
            </a:r>
            <a:r>
              <a:rPr lang="fi-FI" sz="2400" dirty="0" err="1"/>
              <a:t>upper</a:t>
            </a:r>
            <a:r>
              <a:rPr lang="fi-FI" sz="2400" dirty="0"/>
              <a:t> </a:t>
            </a:r>
            <a:r>
              <a:rPr lang="fi-FI" sz="2400" dirty="0" err="1"/>
              <a:t>echelons</a:t>
            </a:r>
            <a:endParaRPr lang="fi-FI" sz="2400" dirty="0"/>
          </a:p>
          <a:p>
            <a:pPr lvl="1" eaLnBrk="1" hangingPunct="1"/>
            <a:r>
              <a:rPr lang="fi-FI" sz="2400" dirty="0" err="1"/>
              <a:t>Corporate</a:t>
            </a:r>
            <a:r>
              <a:rPr lang="fi-FI" sz="2400" dirty="0"/>
              <a:t> </a:t>
            </a:r>
            <a:r>
              <a:rPr lang="fi-FI" sz="2400" dirty="0" err="1"/>
              <a:t>structure</a:t>
            </a:r>
            <a:r>
              <a:rPr lang="fi-FI" sz="2400" dirty="0"/>
              <a:t> and </a:t>
            </a:r>
            <a:r>
              <a:rPr lang="fi-FI" sz="2400" dirty="0" err="1"/>
              <a:t>routines</a:t>
            </a:r>
            <a:endParaRPr lang="fi-FI" sz="2400" dirty="0"/>
          </a:p>
          <a:p>
            <a:pPr lvl="1" eaLnBrk="1" hangingPunct="1"/>
            <a:r>
              <a:rPr lang="fi-FI" sz="2400" dirty="0" err="1"/>
              <a:t>Ability</a:t>
            </a:r>
            <a:r>
              <a:rPr lang="fi-FI" sz="2400" dirty="0"/>
              <a:t> to </a:t>
            </a:r>
            <a:r>
              <a:rPr lang="fi-FI" sz="2400" dirty="0" err="1"/>
              <a:t>renew</a:t>
            </a:r>
            <a:r>
              <a:rPr lang="fi-FI" sz="2400" dirty="0"/>
              <a:t> </a:t>
            </a:r>
            <a:r>
              <a:rPr lang="fi-FI" sz="2400" dirty="0" err="1"/>
              <a:t>itself</a:t>
            </a:r>
            <a:r>
              <a:rPr lang="fi-FI" sz="2400" dirty="0"/>
              <a:t> </a:t>
            </a:r>
            <a:r>
              <a:rPr lang="fi-FI" sz="2400" dirty="0" err="1"/>
              <a:t>from</a:t>
            </a:r>
            <a:r>
              <a:rPr lang="fi-FI" sz="2400" dirty="0"/>
              <a:t> </a:t>
            </a:r>
            <a:r>
              <a:rPr lang="fi-FI" sz="2400" dirty="0" err="1"/>
              <a:t>time</a:t>
            </a:r>
            <a:r>
              <a:rPr lang="fi-FI" sz="2400" dirty="0"/>
              <a:t> to </a:t>
            </a:r>
            <a:r>
              <a:rPr lang="fi-FI" sz="2400" dirty="0" err="1"/>
              <a:t>time</a:t>
            </a:r>
            <a:r>
              <a:rPr lang="fi-FI" sz="2400" dirty="0"/>
              <a:t> (cf. IBM, </a:t>
            </a:r>
            <a:r>
              <a:rPr lang="fi-FI" sz="2400" dirty="0" err="1"/>
              <a:t>also</a:t>
            </a:r>
            <a:r>
              <a:rPr lang="fi-FI" sz="2400" dirty="0"/>
              <a:t> Nokia)</a:t>
            </a:r>
            <a:endParaRPr lang="en-US" sz="2400" dirty="0"/>
          </a:p>
        </p:txBody>
      </p:sp>
      <p:sp>
        <p:nvSpPr>
          <p:cNvPr id="2" name="Slide Number Placeholder 1"/>
          <p:cNvSpPr>
            <a:spLocks noGrp="1"/>
          </p:cNvSpPr>
          <p:nvPr>
            <p:ph type="sldNum" sz="quarter" idx="12"/>
          </p:nvPr>
        </p:nvSpPr>
        <p:spPr/>
        <p:txBody>
          <a:bodyPr/>
          <a:lstStyle/>
          <a:p>
            <a:fld id="{FCCA222D-FCF7-48C1-A274-EBDDEF75DC66}" type="slidenum">
              <a:rPr lang="en-US" smtClean="0"/>
              <a:t>2</a:t>
            </a:fld>
            <a:endParaRPr lang="en-US"/>
          </a:p>
        </p:txBody>
      </p:sp>
    </p:spTree>
    <p:extLst>
      <p:ext uri="{BB962C8B-B14F-4D97-AF65-F5344CB8AC3E}">
        <p14:creationId xmlns:p14="http://schemas.microsoft.com/office/powerpoint/2010/main" val="4670088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4704"/>
            <a:ext cx="9252520" cy="1151836"/>
          </a:xfrm>
        </p:spPr>
        <p:txBody>
          <a:bodyPr/>
          <a:lstStyle/>
          <a:p>
            <a:pPr eaLnBrk="1" hangingPunct="1"/>
            <a:r>
              <a:rPr lang="fi-FI" sz="3600" dirty="0" err="1"/>
              <a:t>Competitive</a:t>
            </a:r>
            <a:r>
              <a:rPr lang="fi-FI" sz="3600" dirty="0"/>
              <a:t> Dynamics </a:t>
            </a:r>
            <a:r>
              <a:rPr lang="fi-FI" sz="3600" dirty="0" err="1"/>
              <a:t>Research</a:t>
            </a:r>
            <a:r>
              <a:rPr lang="fi-FI" sz="3600" dirty="0"/>
              <a:t> (</a:t>
            </a:r>
            <a:r>
              <a:rPr lang="fi-FI" sz="3600" dirty="0" err="1"/>
              <a:t>e.g</a:t>
            </a:r>
            <a:r>
              <a:rPr lang="fi-FI" sz="3600" dirty="0"/>
              <a:t>. Miller &amp; Chen, 1994; </a:t>
            </a:r>
            <a:r>
              <a:rPr lang="fi-FI" sz="3600" dirty="0" err="1"/>
              <a:t>Ferrier</a:t>
            </a:r>
            <a:r>
              <a:rPr lang="fi-FI" sz="3600" dirty="0"/>
              <a:t>, 2001)</a:t>
            </a:r>
            <a:endParaRPr lang="en-US" sz="3600" dirty="0"/>
          </a:p>
        </p:txBody>
      </p:sp>
      <p:sp>
        <p:nvSpPr>
          <p:cNvPr id="20483" name="Rectangle 3"/>
          <p:cNvSpPr>
            <a:spLocks noGrp="1" noChangeArrowheads="1"/>
          </p:cNvSpPr>
          <p:nvPr>
            <p:ph type="body" idx="1"/>
          </p:nvPr>
        </p:nvSpPr>
        <p:spPr>
          <a:xfrm>
            <a:off x="704048" y="2243489"/>
            <a:ext cx="7900400" cy="2903359"/>
          </a:xfrm>
        </p:spPr>
        <p:txBody>
          <a:bodyPr/>
          <a:lstStyle/>
          <a:p>
            <a:pPr eaLnBrk="1" hangingPunct="1"/>
            <a:r>
              <a:rPr lang="fi-FI" sz="2400" dirty="0" err="1"/>
              <a:t>Competitive</a:t>
            </a:r>
            <a:r>
              <a:rPr lang="fi-FI" sz="2400" dirty="0"/>
              <a:t> </a:t>
            </a:r>
            <a:r>
              <a:rPr lang="fi-FI" sz="2400" dirty="0" err="1"/>
              <a:t>advantage</a:t>
            </a:r>
            <a:r>
              <a:rPr lang="fi-FI" sz="2400" dirty="0"/>
              <a:t> is </a:t>
            </a:r>
            <a:r>
              <a:rPr lang="fi-FI" sz="2400" dirty="0" err="1"/>
              <a:t>centrally</a:t>
            </a:r>
            <a:r>
              <a:rPr lang="fi-FI" sz="2400" dirty="0"/>
              <a:t> </a:t>
            </a:r>
            <a:r>
              <a:rPr lang="fi-FI" sz="2400" dirty="0" err="1"/>
              <a:t>explained</a:t>
            </a:r>
            <a:r>
              <a:rPr lang="fi-FI" sz="2400" dirty="0"/>
              <a:t> </a:t>
            </a:r>
            <a:r>
              <a:rPr lang="fi-FI" sz="2400" dirty="0" err="1"/>
              <a:t>by</a:t>
            </a:r>
            <a:r>
              <a:rPr lang="fi-FI" sz="2400" dirty="0"/>
              <a:t> </a:t>
            </a:r>
            <a:r>
              <a:rPr lang="fi-FI" sz="2400" dirty="0" err="1"/>
              <a:t>competitive</a:t>
            </a:r>
            <a:r>
              <a:rPr lang="fi-FI" sz="2400" dirty="0"/>
              <a:t> </a:t>
            </a:r>
            <a:r>
              <a:rPr lang="fi-FI" sz="2400" dirty="0" err="1"/>
              <a:t>actions</a:t>
            </a:r>
            <a:r>
              <a:rPr lang="fi-FI" sz="2400" dirty="0"/>
              <a:t> (</a:t>
            </a:r>
            <a:r>
              <a:rPr lang="fi-FI" sz="2400" dirty="0" err="1"/>
              <a:t>marketing</a:t>
            </a:r>
            <a:r>
              <a:rPr lang="fi-FI" sz="2400" dirty="0"/>
              <a:t>, </a:t>
            </a:r>
            <a:r>
              <a:rPr lang="fi-FI" sz="2400" dirty="0" err="1"/>
              <a:t>sales</a:t>
            </a:r>
            <a:r>
              <a:rPr lang="fi-FI" sz="2400" dirty="0"/>
              <a:t>, </a:t>
            </a:r>
            <a:r>
              <a:rPr lang="fi-FI" sz="2400" dirty="0" err="1"/>
              <a:t>supply</a:t>
            </a:r>
            <a:r>
              <a:rPr lang="fi-FI" sz="2400" dirty="0"/>
              <a:t>, </a:t>
            </a:r>
            <a:r>
              <a:rPr lang="fi-FI" sz="2400" dirty="0" err="1"/>
              <a:t>investments</a:t>
            </a:r>
            <a:r>
              <a:rPr lang="fi-FI" sz="2400" dirty="0"/>
              <a:t>, M&amp;A… i.e. How the business </a:t>
            </a:r>
            <a:r>
              <a:rPr lang="fi-FI" sz="2400" dirty="0" err="1"/>
              <a:t>model</a:t>
            </a:r>
            <a:r>
              <a:rPr lang="fi-FI" sz="2400" dirty="0"/>
              <a:t> is)</a:t>
            </a:r>
          </a:p>
          <a:p>
            <a:pPr lvl="1" eaLnBrk="1" hangingPunct="1"/>
            <a:r>
              <a:rPr lang="fi-FI" sz="2000" dirty="0" err="1"/>
              <a:t>Speed</a:t>
            </a:r>
            <a:r>
              <a:rPr lang="fi-FI" sz="2000" dirty="0"/>
              <a:t> of </a:t>
            </a:r>
            <a:r>
              <a:rPr lang="fi-FI" sz="2000" dirty="0" err="1"/>
              <a:t>actions/reactions</a:t>
            </a:r>
            <a:r>
              <a:rPr lang="fi-FI" sz="2000" dirty="0"/>
              <a:t> (</a:t>
            </a:r>
            <a:r>
              <a:rPr lang="fi-FI" sz="2000" dirty="0" err="1"/>
              <a:t>e.g</a:t>
            </a:r>
            <a:r>
              <a:rPr lang="fi-FI" sz="2000" dirty="0"/>
              <a:t>. </a:t>
            </a:r>
            <a:r>
              <a:rPr lang="fi-FI" sz="2000" dirty="0" err="1"/>
              <a:t>Price</a:t>
            </a:r>
            <a:r>
              <a:rPr lang="fi-FI" sz="2000" dirty="0"/>
              <a:t> </a:t>
            </a:r>
            <a:r>
              <a:rPr lang="fi-FI" sz="2000" dirty="0" err="1"/>
              <a:t>wars</a:t>
            </a:r>
            <a:r>
              <a:rPr lang="fi-FI" sz="2000" dirty="0"/>
              <a:t>)</a:t>
            </a:r>
          </a:p>
          <a:p>
            <a:pPr lvl="1" eaLnBrk="1" hangingPunct="1"/>
            <a:r>
              <a:rPr lang="fi-FI" sz="2000" dirty="0" err="1"/>
              <a:t>Aggressiveness</a:t>
            </a:r>
            <a:endParaRPr lang="fi-FI" sz="2000" dirty="0"/>
          </a:p>
          <a:p>
            <a:pPr lvl="1" eaLnBrk="1" hangingPunct="1"/>
            <a:r>
              <a:rPr lang="fi-FI" sz="2000" dirty="0" err="1"/>
              <a:t>Uniqueness</a:t>
            </a:r>
            <a:endParaRPr lang="fi-FI" sz="2000" dirty="0"/>
          </a:p>
          <a:p>
            <a:pPr lvl="1" eaLnBrk="1" hangingPunct="1"/>
            <a:r>
              <a:rPr lang="fi-FI" sz="2000" dirty="0" err="1"/>
              <a:t>Levels</a:t>
            </a:r>
            <a:r>
              <a:rPr lang="fi-FI" sz="2000" dirty="0"/>
              <a:t> of action (i.e. How </a:t>
            </a:r>
            <a:r>
              <a:rPr lang="fi-FI" sz="2000" dirty="0" err="1"/>
              <a:t>many</a:t>
            </a:r>
            <a:r>
              <a:rPr lang="fi-FI" sz="2000" dirty="0"/>
              <a:t> </a:t>
            </a:r>
            <a:r>
              <a:rPr lang="fi-FI" sz="2000" dirty="0" err="1"/>
              <a:t>actions</a:t>
            </a:r>
            <a:r>
              <a:rPr lang="fi-FI" sz="2000" dirty="0"/>
              <a:t> </a:t>
            </a:r>
            <a:r>
              <a:rPr lang="fi-FI" sz="2000" dirty="0" err="1"/>
              <a:t>are</a:t>
            </a:r>
            <a:r>
              <a:rPr lang="fi-FI" sz="2000" dirty="0"/>
              <a:t> </a:t>
            </a:r>
            <a:r>
              <a:rPr lang="fi-FI" sz="2000" dirty="0" err="1"/>
              <a:t>conducted</a:t>
            </a:r>
            <a:r>
              <a:rPr lang="fi-FI" sz="2000" dirty="0"/>
              <a:t>)</a:t>
            </a:r>
          </a:p>
          <a:p>
            <a:pPr lvl="1" eaLnBrk="1" hangingPunct="1"/>
            <a:r>
              <a:rPr lang="fi-FI" sz="2000" dirty="0"/>
              <a:t>Action </a:t>
            </a:r>
            <a:r>
              <a:rPr lang="fi-FI" sz="2000" dirty="0" err="1"/>
              <a:t>repertoires</a:t>
            </a:r>
            <a:r>
              <a:rPr lang="fi-FI" sz="2000" dirty="0"/>
              <a:t> (and </a:t>
            </a:r>
            <a:r>
              <a:rPr lang="fi-FI" sz="2000" dirty="0" err="1"/>
              <a:t>their</a:t>
            </a:r>
            <a:r>
              <a:rPr lang="fi-FI" sz="2000" dirty="0"/>
              <a:t> </a:t>
            </a:r>
            <a:r>
              <a:rPr lang="fi-FI" sz="2000" dirty="0" err="1"/>
              <a:t>renewal</a:t>
            </a:r>
            <a:r>
              <a:rPr lang="fi-FI" sz="2000" dirty="0"/>
              <a:t>, i.e. SOME </a:t>
            </a:r>
            <a:r>
              <a:rPr lang="fi-FI" sz="2000" dirty="0" err="1"/>
              <a:t>marketing</a:t>
            </a:r>
            <a:r>
              <a:rPr lang="fi-FI" sz="2000" dirty="0"/>
              <a:t>)</a:t>
            </a:r>
          </a:p>
          <a:p>
            <a:pPr lvl="1" eaLnBrk="1" hangingPunct="1"/>
            <a:r>
              <a:rPr lang="fi-FI" sz="2000" dirty="0" err="1"/>
              <a:t>Rhythm</a:t>
            </a:r>
            <a:r>
              <a:rPr lang="fi-FI" sz="2000" dirty="0"/>
              <a:t> of </a:t>
            </a:r>
            <a:r>
              <a:rPr lang="fi-FI" sz="2000" dirty="0" err="1"/>
              <a:t>actions</a:t>
            </a:r>
            <a:r>
              <a:rPr lang="fi-FI" sz="2000" dirty="0"/>
              <a:t> (cf. KONE </a:t>
            </a:r>
            <a:r>
              <a:rPr lang="fi-FI" sz="2000" dirty="0" err="1"/>
              <a:t>corporation</a:t>
            </a:r>
            <a:r>
              <a:rPr lang="fi-FI" sz="2000" dirty="0"/>
              <a:t> as a ’</a:t>
            </a:r>
            <a:r>
              <a:rPr lang="fi-FI" sz="2000" dirty="0" err="1"/>
              <a:t>serial</a:t>
            </a:r>
            <a:r>
              <a:rPr lang="fi-FI" sz="2000" dirty="0"/>
              <a:t> </a:t>
            </a:r>
            <a:r>
              <a:rPr lang="fi-FI" sz="2000" dirty="0" err="1"/>
              <a:t>acquisitor</a:t>
            </a:r>
            <a:r>
              <a:rPr lang="fi-FI" sz="2000" dirty="0"/>
              <a:t>’ of </a:t>
            </a:r>
            <a:r>
              <a:rPr lang="fi-FI" sz="2000" dirty="0" err="1"/>
              <a:t>small</a:t>
            </a:r>
            <a:r>
              <a:rPr lang="fi-FI" sz="2000" dirty="0"/>
              <a:t> </a:t>
            </a:r>
            <a:r>
              <a:rPr lang="fi-FI" sz="2000" dirty="0" err="1"/>
              <a:t>local</a:t>
            </a:r>
            <a:r>
              <a:rPr lang="fi-FI" sz="2000" dirty="0"/>
              <a:t> </a:t>
            </a:r>
            <a:r>
              <a:rPr lang="fi-FI" sz="2000" dirty="0" err="1"/>
              <a:t>service</a:t>
            </a:r>
            <a:r>
              <a:rPr lang="fi-FI" sz="2000" dirty="0"/>
              <a:t> </a:t>
            </a:r>
            <a:r>
              <a:rPr lang="fi-FI" sz="2000" dirty="0" err="1"/>
              <a:t>firms</a:t>
            </a:r>
            <a:r>
              <a:rPr lang="fi-FI" sz="2000" dirty="0"/>
              <a:t> </a:t>
            </a:r>
            <a:r>
              <a:rPr lang="fi-FI" sz="2000" dirty="0" err="1"/>
              <a:t>all</a:t>
            </a:r>
            <a:r>
              <a:rPr lang="fi-FI" sz="2000" dirty="0"/>
              <a:t> </a:t>
            </a:r>
            <a:r>
              <a:rPr lang="fi-FI" sz="2000" dirty="0" err="1"/>
              <a:t>around</a:t>
            </a:r>
            <a:r>
              <a:rPr lang="fi-FI" sz="2000" dirty="0"/>
              <a:t> the </a:t>
            </a:r>
            <a:r>
              <a:rPr lang="fi-FI" sz="2000" dirty="0" err="1"/>
              <a:t>Globe</a:t>
            </a:r>
            <a:r>
              <a:rPr lang="fi-FI" sz="2000" dirty="0"/>
              <a:t>) </a:t>
            </a:r>
            <a:endParaRPr lang="en-US" sz="2000" dirty="0"/>
          </a:p>
        </p:txBody>
      </p:sp>
      <p:sp>
        <p:nvSpPr>
          <p:cNvPr id="2" name="Slide Number Placeholder 1"/>
          <p:cNvSpPr>
            <a:spLocks noGrp="1"/>
          </p:cNvSpPr>
          <p:nvPr>
            <p:ph type="sldNum" sz="quarter" idx="12"/>
          </p:nvPr>
        </p:nvSpPr>
        <p:spPr/>
        <p:txBody>
          <a:bodyPr/>
          <a:lstStyle/>
          <a:p>
            <a:fld id="{FCCA222D-FCF7-48C1-A274-EBDDEF75DC66}" type="slidenum">
              <a:rPr lang="en-US" smtClean="0"/>
              <a:t>3</a:t>
            </a:fld>
            <a:endParaRPr lang="en-US"/>
          </a:p>
        </p:txBody>
      </p:sp>
    </p:spTree>
    <p:extLst>
      <p:ext uri="{BB962C8B-B14F-4D97-AF65-F5344CB8AC3E}">
        <p14:creationId xmlns:p14="http://schemas.microsoft.com/office/powerpoint/2010/main" val="8693194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44824"/>
            <a:ext cx="9180512" cy="2647630"/>
          </a:xfrm>
        </p:spPr>
        <p:txBody>
          <a:bodyPr/>
          <a:lstStyle/>
          <a:p>
            <a:pPr algn="ctr"/>
            <a:r>
              <a:rPr lang="fi-FI" sz="3600" dirty="0"/>
              <a:t>A </a:t>
            </a:r>
            <a:r>
              <a:rPr lang="fi-FI" sz="3600" dirty="0" err="1"/>
              <a:t>Competitive</a:t>
            </a:r>
            <a:r>
              <a:rPr lang="fi-FI" sz="3600" dirty="0"/>
              <a:t> Dynamics </a:t>
            </a:r>
            <a:r>
              <a:rPr lang="fi-FI" sz="3600" dirty="0" err="1"/>
              <a:t>Approach</a:t>
            </a:r>
            <a:r>
              <a:rPr lang="fi-FI" sz="3600" dirty="0"/>
              <a:t> to </a:t>
            </a:r>
            <a:r>
              <a:rPr lang="fi-FI" sz="3600" dirty="0" err="1"/>
              <a:t>Strategy</a:t>
            </a:r>
            <a:r>
              <a:rPr lang="fi-FI" sz="3600" dirty="0"/>
              <a:t> and </a:t>
            </a:r>
            <a:r>
              <a:rPr lang="fi-FI" sz="3600" dirty="0" err="1"/>
              <a:t>Competitive</a:t>
            </a:r>
            <a:r>
              <a:rPr lang="fi-FI" sz="3600" dirty="0"/>
              <a:t> </a:t>
            </a:r>
            <a:r>
              <a:rPr lang="fi-FI" sz="3600" dirty="0" err="1"/>
              <a:t>Advantage</a:t>
            </a:r>
            <a:r>
              <a:rPr lang="fi-FI" sz="3600" dirty="0"/>
              <a:t>: </a:t>
            </a:r>
            <a:r>
              <a:rPr lang="fi-FI" sz="3600" dirty="0" err="1"/>
              <a:t>What</a:t>
            </a:r>
            <a:r>
              <a:rPr lang="fi-FI" sz="3600" dirty="0"/>
              <a:t> </a:t>
            </a:r>
            <a:r>
              <a:rPr lang="fi-FI" sz="3600" dirty="0" err="1"/>
              <a:t>Do</a:t>
            </a:r>
            <a:r>
              <a:rPr lang="fi-FI" sz="3600" dirty="0"/>
              <a:t> </a:t>
            </a:r>
            <a:r>
              <a:rPr lang="fi-FI" sz="3600" dirty="0" err="1"/>
              <a:t>Companies</a:t>
            </a:r>
            <a:r>
              <a:rPr lang="fi-FI" sz="3600" dirty="0"/>
              <a:t> </a:t>
            </a:r>
            <a:r>
              <a:rPr lang="fi-FI" sz="3600" dirty="0" err="1"/>
              <a:t>Actually</a:t>
            </a:r>
            <a:r>
              <a:rPr lang="fi-FI" sz="3600" dirty="0"/>
              <a:t> </a:t>
            </a:r>
            <a:r>
              <a:rPr lang="fi-FI" sz="3600" dirty="0" err="1"/>
              <a:t>Do</a:t>
            </a:r>
            <a:r>
              <a:rPr lang="fi-FI" sz="3600" dirty="0"/>
              <a:t> in </a:t>
            </a:r>
            <a:r>
              <a:rPr lang="fi-FI" sz="3600" dirty="0" err="1"/>
              <a:t>Competing</a:t>
            </a:r>
            <a:r>
              <a:rPr lang="fi-FI" sz="3600" dirty="0"/>
              <a:t>? </a:t>
            </a:r>
            <a:br>
              <a:rPr lang="fi-FI" sz="3600" dirty="0"/>
            </a:br>
            <a:endParaRPr lang="fi-FI" sz="3600" dirty="0"/>
          </a:p>
        </p:txBody>
      </p:sp>
      <p:sp>
        <p:nvSpPr>
          <p:cNvPr id="3" name="Slide Number Placeholder 2"/>
          <p:cNvSpPr>
            <a:spLocks noGrp="1"/>
          </p:cNvSpPr>
          <p:nvPr>
            <p:ph type="sldNum" sz="quarter" idx="11"/>
          </p:nvPr>
        </p:nvSpPr>
        <p:spPr/>
        <p:txBody>
          <a:bodyPr/>
          <a:lstStyle/>
          <a:p>
            <a:fld id="{224C8ADF-7565-44EC-8E11-D72FCF35E09C}" type="slidenum">
              <a:rPr lang="fi-FI" smtClean="0"/>
              <a:pPr/>
              <a:t>4</a:t>
            </a:fld>
            <a:endParaRPr lang="fi-FI"/>
          </a:p>
        </p:txBody>
      </p:sp>
    </p:spTree>
    <p:extLst>
      <p:ext uri="{BB962C8B-B14F-4D97-AF65-F5344CB8AC3E}">
        <p14:creationId xmlns:p14="http://schemas.microsoft.com/office/powerpoint/2010/main" val="5132608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8604250" cy="1375487"/>
          </a:xfrm>
        </p:spPr>
        <p:txBody>
          <a:bodyPr/>
          <a:lstStyle/>
          <a:p>
            <a:r>
              <a:rPr lang="fi-FI" dirty="0" err="1"/>
              <a:t>Normative</a:t>
            </a:r>
            <a:r>
              <a:rPr lang="fi-FI" dirty="0"/>
              <a:t> </a:t>
            </a:r>
            <a:r>
              <a:rPr lang="fi-FI" dirty="0" err="1"/>
              <a:t>implications</a:t>
            </a:r>
            <a:r>
              <a:rPr lang="fi-FI" dirty="0"/>
              <a:t> of CD </a:t>
            </a:r>
            <a:r>
              <a:rPr lang="fi-FI" dirty="0" err="1"/>
              <a:t>Research</a:t>
            </a:r>
            <a:endParaRPr lang="fi-FI" dirty="0"/>
          </a:p>
        </p:txBody>
      </p:sp>
      <p:sp>
        <p:nvSpPr>
          <p:cNvPr id="7" name="Content Placeholder 6"/>
          <p:cNvSpPr>
            <a:spLocks noGrp="1"/>
          </p:cNvSpPr>
          <p:nvPr>
            <p:ph idx="1"/>
          </p:nvPr>
        </p:nvSpPr>
        <p:spPr/>
        <p:txBody>
          <a:bodyPr/>
          <a:lstStyle/>
          <a:p>
            <a:pPr>
              <a:buNone/>
            </a:pPr>
            <a:r>
              <a:rPr lang="fi-FI" b="1" dirty="0" err="1"/>
              <a:t>Four</a:t>
            </a:r>
            <a:r>
              <a:rPr lang="fi-FI" b="1" dirty="0"/>
              <a:t> </a:t>
            </a:r>
            <a:r>
              <a:rPr lang="fi-FI" b="1" dirty="0" err="1"/>
              <a:t>ways</a:t>
            </a:r>
            <a:r>
              <a:rPr lang="fi-FI" b="1" dirty="0"/>
              <a:t> to </a:t>
            </a:r>
            <a:r>
              <a:rPr lang="fi-FI" b="1" dirty="0" err="1"/>
              <a:t>win</a:t>
            </a:r>
            <a:r>
              <a:rPr lang="fi-FI" b="1" dirty="0"/>
              <a:t> the </a:t>
            </a:r>
            <a:r>
              <a:rPr lang="fi-FI" b="1" dirty="0" err="1"/>
              <a:t>battle</a:t>
            </a:r>
            <a:r>
              <a:rPr lang="fi-FI" b="1" dirty="0"/>
              <a:t> (Smith et al. 2001)</a:t>
            </a:r>
          </a:p>
          <a:p>
            <a:endParaRPr lang="fi-FI" dirty="0"/>
          </a:p>
          <a:p>
            <a:r>
              <a:rPr lang="fi-FI" dirty="0" err="1"/>
              <a:t>Be</a:t>
            </a:r>
            <a:r>
              <a:rPr lang="fi-FI" dirty="0"/>
              <a:t> </a:t>
            </a:r>
            <a:r>
              <a:rPr lang="fi-FI" dirty="0" err="1"/>
              <a:t>aggressive</a:t>
            </a:r>
            <a:endParaRPr lang="fi-FI" dirty="0"/>
          </a:p>
          <a:p>
            <a:endParaRPr lang="fi-FI" dirty="0"/>
          </a:p>
          <a:p>
            <a:r>
              <a:rPr lang="fi-FI" dirty="0" err="1"/>
              <a:t>Use</a:t>
            </a:r>
            <a:r>
              <a:rPr lang="fi-FI" dirty="0"/>
              <a:t> a </a:t>
            </a:r>
            <a:r>
              <a:rPr lang="fi-FI" dirty="0" err="1"/>
              <a:t>complex</a:t>
            </a:r>
            <a:r>
              <a:rPr lang="fi-FI" dirty="0"/>
              <a:t> </a:t>
            </a:r>
            <a:r>
              <a:rPr lang="fi-FI" dirty="0" err="1"/>
              <a:t>repertoire</a:t>
            </a:r>
            <a:r>
              <a:rPr lang="fi-FI" dirty="0"/>
              <a:t> of </a:t>
            </a:r>
            <a:r>
              <a:rPr lang="fi-FI" dirty="0" err="1"/>
              <a:t>actions</a:t>
            </a:r>
            <a:r>
              <a:rPr lang="fi-FI" dirty="0"/>
              <a:t> (</a:t>
            </a:r>
            <a:r>
              <a:rPr lang="fi-FI" dirty="0" err="1"/>
              <a:t>but</a:t>
            </a:r>
            <a:r>
              <a:rPr lang="fi-FI" dirty="0"/>
              <a:t> </a:t>
            </a:r>
            <a:r>
              <a:rPr lang="fi-FI" dirty="0" err="1"/>
              <a:t>focus</a:t>
            </a:r>
            <a:r>
              <a:rPr lang="fi-FI" dirty="0"/>
              <a:t> on the </a:t>
            </a:r>
            <a:r>
              <a:rPr lang="fi-FI" dirty="0" err="1"/>
              <a:t>right</a:t>
            </a:r>
            <a:r>
              <a:rPr lang="fi-FI" dirty="0"/>
              <a:t> </a:t>
            </a:r>
            <a:r>
              <a:rPr lang="fi-FI" dirty="0" err="1"/>
              <a:t>ones</a:t>
            </a:r>
            <a:r>
              <a:rPr lang="fi-FI" dirty="0"/>
              <a:t>!)</a:t>
            </a:r>
          </a:p>
          <a:p>
            <a:endParaRPr lang="fi-FI" dirty="0"/>
          </a:p>
          <a:p>
            <a:r>
              <a:rPr lang="fi-FI" dirty="0" err="1"/>
              <a:t>Be</a:t>
            </a:r>
            <a:r>
              <a:rPr lang="fi-FI" dirty="0"/>
              <a:t> </a:t>
            </a:r>
            <a:r>
              <a:rPr lang="fi-FI" dirty="0" err="1"/>
              <a:t>unpredictable</a:t>
            </a:r>
            <a:endParaRPr lang="fi-FI" dirty="0"/>
          </a:p>
          <a:p>
            <a:endParaRPr lang="fi-FI" dirty="0"/>
          </a:p>
          <a:p>
            <a:r>
              <a:rPr lang="fi-FI" dirty="0" err="1"/>
              <a:t>Delay</a:t>
            </a:r>
            <a:r>
              <a:rPr lang="fi-FI" dirty="0"/>
              <a:t> the </a:t>
            </a:r>
            <a:r>
              <a:rPr lang="fi-FI" dirty="0" err="1"/>
              <a:t>leader’s</a:t>
            </a:r>
            <a:r>
              <a:rPr lang="fi-FI" dirty="0"/>
              <a:t> action</a:t>
            </a:r>
          </a:p>
        </p:txBody>
      </p:sp>
      <p:sp>
        <p:nvSpPr>
          <p:cNvPr id="8" name="Text Placeholder 7"/>
          <p:cNvSpPr>
            <a:spLocks noGrp="1"/>
          </p:cNvSpPr>
          <p:nvPr>
            <p:ph type="body" sz="quarter" idx="13"/>
          </p:nvPr>
        </p:nvSpPr>
        <p:spPr/>
        <p:txBody>
          <a:bodyPr/>
          <a:lstStyle/>
          <a:p>
            <a:endParaRPr lang="fi-FI"/>
          </a:p>
        </p:txBody>
      </p:sp>
      <p:sp>
        <p:nvSpPr>
          <p:cNvPr id="9" name="Text Placeholder 8"/>
          <p:cNvSpPr>
            <a:spLocks noGrp="1"/>
          </p:cNvSpPr>
          <p:nvPr>
            <p:ph type="body" sz="quarter" idx="14"/>
          </p:nvPr>
        </p:nvSpPr>
        <p:spPr/>
        <p:txBody>
          <a:bodyPr/>
          <a:lstStyle/>
          <a:p>
            <a:endParaRPr lang="fi-FI"/>
          </a:p>
        </p:txBody>
      </p:sp>
      <p:sp>
        <p:nvSpPr>
          <p:cNvPr id="3" name="Slide Number Placeholder 2"/>
          <p:cNvSpPr>
            <a:spLocks noGrp="1"/>
          </p:cNvSpPr>
          <p:nvPr>
            <p:ph type="sldNum" sz="quarter" idx="12"/>
          </p:nvPr>
        </p:nvSpPr>
        <p:spPr/>
        <p:txBody>
          <a:bodyPr/>
          <a:lstStyle/>
          <a:p>
            <a:fld id="{52384017-E4DF-4A7A-8FA6-2DC68C3EB4D0}" type="slidenum">
              <a:rPr lang="fi-FI" noProof="0" smtClean="0"/>
              <a:pPr/>
              <a:t>5</a:t>
            </a:fld>
            <a:endParaRPr lang="fi-FI" noProof="0"/>
          </a:p>
        </p:txBody>
      </p:sp>
    </p:spTree>
    <p:extLst>
      <p:ext uri="{BB962C8B-B14F-4D97-AF65-F5344CB8AC3E}">
        <p14:creationId xmlns:p14="http://schemas.microsoft.com/office/powerpoint/2010/main" val="68747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6302"/>
            <a:ext cx="9144000" cy="540386"/>
          </a:xfrm>
        </p:spPr>
        <p:txBody>
          <a:bodyPr/>
          <a:lstStyle/>
          <a:p>
            <a:r>
              <a:rPr lang="en-US" sz="2800" dirty="0"/>
              <a:t>A </a:t>
            </a:r>
            <a:r>
              <a:rPr lang="en-US" sz="2800" u="sng" dirty="0"/>
              <a:t>taxonomy</a:t>
            </a:r>
            <a:r>
              <a:rPr lang="en-US" sz="2800" dirty="0"/>
              <a:t> of competitive actions</a:t>
            </a:r>
          </a:p>
        </p:txBody>
      </p:sp>
      <p:pic>
        <p:nvPicPr>
          <p:cNvPr id="6" name="Picture 5"/>
          <p:cNvPicPr>
            <a:picLocks noChangeAspect="1"/>
          </p:cNvPicPr>
          <p:nvPr/>
        </p:nvPicPr>
        <p:blipFill>
          <a:blip r:embed="rId2"/>
          <a:stretch>
            <a:fillRect/>
          </a:stretch>
        </p:blipFill>
        <p:spPr>
          <a:xfrm>
            <a:off x="574823" y="945607"/>
            <a:ext cx="2277500" cy="5673672"/>
          </a:xfrm>
          <a:prstGeom prst="rect">
            <a:avLst/>
          </a:prstGeom>
        </p:spPr>
      </p:pic>
      <p:pic>
        <p:nvPicPr>
          <p:cNvPr id="7" name="Picture 6"/>
          <p:cNvPicPr>
            <a:picLocks noChangeAspect="1"/>
          </p:cNvPicPr>
          <p:nvPr/>
        </p:nvPicPr>
        <p:blipFill>
          <a:blip r:embed="rId3"/>
          <a:stretch>
            <a:fillRect/>
          </a:stretch>
        </p:blipFill>
        <p:spPr>
          <a:xfrm>
            <a:off x="3086101" y="908524"/>
            <a:ext cx="2438122" cy="5634268"/>
          </a:xfrm>
          <a:prstGeom prst="rect">
            <a:avLst/>
          </a:prstGeom>
        </p:spPr>
      </p:pic>
      <p:pic>
        <p:nvPicPr>
          <p:cNvPr id="8" name="Picture 7"/>
          <p:cNvPicPr>
            <a:picLocks noChangeAspect="1"/>
          </p:cNvPicPr>
          <p:nvPr/>
        </p:nvPicPr>
        <p:blipFill>
          <a:blip r:embed="rId4"/>
          <a:stretch>
            <a:fillRect/>
          </a:stretch>
        </p:blipFill>
        <p:spPr>
          <a:xfrm>
            <a:off x="5779518" y="908524"/>
            <a:ext cx="3028108" cy="5634268"/>
          </a:xfrm>
          <a:prstGeom prst="rect">
            <a:avLst/>
          </a:prstGeom>
        </p:spPr>
      </p:pic>
      <p:sp>
        <p:nvSpPr>
          <p:cNvPr id="10" name="Rectangle 9"/>
          <p:cNvSpPr/>
          <p:nvPr/>
        </p:nvSpPr>
        <p:spPr>
          <a:xfrm>
            <a:off x="0" y="6510536"/>
            <a:ext cx="9144000" cy="230832"/>
          </a:xfrm>
          <a:prstGeom prst="rect">
            <a:avLst/>
          </a:prstGeom>
        </p:spPr>
        <p:txBody>
          <a:bodyPr wrap="square">
            <a:spAutoFit/>
          </a:bodyPr>
          <a:lstStyle/>
          <a:p>
            <a:pPr lvl="0"/>
            <a:r>
              <a:rPr lang="en-US" sz="900" dirty="0"/>
              <a:t>Nokelainen, Tomi (2005). Towards a Taxonomy of Competitive Actions: Preliminary Evidence from Three Industries. </a:t>
            </a:r>
            <a:r>
              <a:rPr lang="en-US" sz="900" i="1" dirty="0" err="1"/>
              <a:t>Suomenlinna</a:t>
            </a:r>
            <a:r>
              <a:rPr lang="en-US" sz="900" i="1" dirty="0"/>
              <a:t> Workshop on Competitive Dynamics</a:t>
            </a:r>
            <a:r>
              <a:rPr lang="en-US" sz="900" dirty="0"/>
              <a:t>. Helsinki, Finland, 2005.</a:t>
            </a:r>
          </a:p>
        </p:txBody>
      </p:sp>
      <p:sp>
        <p:nvSpPr>
          <p:cNvPr id="2" name="Slide Number Placeholder 1"/>
          <p:cNvSpPr>
            <a:spLocks noGrp="1"/>
          </p:cNvSpPr>
          <p:nvPr>
            <p:ph type="sldNum" sz="quarter" idx="12"/>
          </p:nvPr>
        </p:nvSpPr>
        <p:spPr/>
        <p:txBody>
          <a:bodyPr/>
          <a:lstStyle/>
          <a:p>
            <a:fld id="{FCCA222D-FCF7-48C1-A274-EBDDEF75DC66}" type="slidenum">
              <a:rPr lang="en-US" smtClean="0"/>
              <a:t>6</a:t>
            </a:fld>
            <a:endParaRPr lang="en-US"/>
          </a:p>
        </p:txBody>
      </p:sp>
    </p:spTree>
    <p:extLst>
      <p:ext uri="{BB962C8B-B14F-4D97-AF65-F5344CB8AC3E}">
        <p14:creationId xmlns:p14="http://schemas.microsoft.com/office/powerpoint/2010/main" val="30254100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47117"/>
          </a:xfrm>
        </p:spPr>
        <p:txBody>
          <a:bodyPr>
            <a:normAutofit/>
          </a:bodyPr>
          <a:lstStyle/>
          <a:p>
            <a:r>
              <a:rPr lang="en-US" sz="3600" dirty="0"/>
              <a:t>A </a:t>
            </a:r>
            <a:r>
              <a:rPr lang="en-US" sz="3600" u="sng" dirty="0"/>
              <a:t>typology</a:t>
            </a:r>
            <a:r>
              <a:rPr lang="en-US" sz="3600" dirty="0"/>
              <a:t> of competitive actions</a:t>
            </a:r>
          </a:p>
        </p:txBody>
      </p:sp>
      <p:pic>
        <p:nvPicPr>
          <p:cNvPr id="4" name="Picture 3"/>
          <p:cNvPicPr>
            <a:picLocks noChangeAspect="1"/>
          </p:cNvPicPr>
          <p:nvPr/>
        </p:nvPicPr>
        <p:blipFill>
          <a:blip r:embed="rId2"/>
          <a:stretch>
            <a:fillRect/>
          </a:stretch>
        </p:blipFill>
        <p:spPr>
          <a:xfrm>
            <a:off x="0" y="1265292"/>
            <a:ext cx="9144000" cy="4878552"/>
          </a:xfrm>
          <a:prstGeom prst="rect">
            <a:avLst/>
          </a:prstGeom>
        </p:spPr>
      </p:pic>
      <p:sp>
        <p:nvSpPr>
          <p:cNvPr id="5" name="Rectangle 4"/>
          <p:cNvSpPr/>
          <p:nvPr/>
        </p:nvSpPr>
        <p:spPr>
          <a:xfrm>
            <a:off x="68369" y="6290109"/>
            <a:ext cx="9075631" cy="400110"/>
          </a:xfrm>
          <a:prstGeom prst="rect">
            <a:avLst/>
          </a:prstGeom>
        </p:spPr>
        <p:txBody>
          <a:bodyPr wrap="square">
            <a:spAutoFit/>
          </a:bodyPr>
          <a:lstStyle/>
          <a:p>
            <a:r>
              <a:rPr lang="en-GB" sz="1000" dirty="0"/>
              <a:t>Nokelainen, Tomi (2008). </a:t>
            </a:r>
            <a:r>
              <a:rPr lang="en-GB" sz="1000" i="1" dirty="0"/>
              <a:t>A Typology of Competitive Actions</a:t>
            </a:r>
            <a:r>
              <a:rPr lang="en-GB" sz="1000" dirty="0"/>
              <a:t>. Doctoral Dissertation, Faculty of Business and Technology Management, Tampere University of Technology, 2008</a:t>
            </a:r>
            <a:r>
              <a:rPr lang="en-US" sz="1000" dirty="0">
                <a:effectLst/>
              </a:rPr>
              <a:t> </a:t>
            </a:r>
            <a:endParaRPr lang="en-US" sz="1000" dirty="0"/>
          </a:p>
        </p:txBody>
      </p:sp>
      <p:sp>
        <p:nvSpPr>
          <p:cNvPr id="3" name="Slide Number Placeholder 2"/>
          <p:cNvSpPr>
            <a:spLocks noGrp="1"/>
          </p:cNvSpPr>
          <p:nvPr>
            <p:ph type="sldNum" sz="quarter" idx="12"/>
          </p:nvPr>
        </p:nvSpPr>
        <p:spPr/>
        <p:txBody>
          <a:bodyPr/>
          <a:lstStyle/>
          <a:p>
            <a:fld id="{FCCA222D-FCF7-48C1-A274-EBDDEF75DC66}" type="slidenum">
              <a:rPr lang="en-US" smtClean="0"/>
              <a:t>7</a:t>
            </a:fld>
            <a:endParaRPr lang="en-US"/>
          </a:p>
        </p:txBody>
      </p:sp>
    </p:spTree>
    <p:extLst>
      <p:ext uri="{BB962C8B-B14F-4D97-AF65-F5344CB8AC3E}">
        <p14:creationId xmlns:p14="http://schemas.microsoft.com/office/powerpoint/2010/main" val="10110718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629271"/>
            <a:ext cx="9180512" cy="1871737"/>
          </a:xfrm>
        </p:spPr>
        <p:txBody>
          <a:bodyPr/>
          <a:lstStyle/>
          <a:p>
            <a:r>
              <a:rPr lang="en-US" sz="3600" dirty="0"/>
              <a:t>Designing and implementing a successful strategy. The role of strategic consistency</a:t>
            </a:r>
            <a:br>
              <a:rPr lang="en-US" sz="3600" dirty="0"/>
            </a:br>
            <a:endParaRPr lang="en-US" sz="3600" dirty="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8</a:t>
            </a:fld>
            <a:endParaRPr lang="fi-FI" noProof="0"/>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27974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1712016"/>
            <a:ext cx="9144000" cy="1650434"/>
          </a:xfrm>
        </p:spPr>
        <p:txBody>
          <a:bodyPr/>
          <a:lstStyle/>
          <a:p>
            <a:pPr eaLnBrk="1" hangingPunct="1"/>
            <a:r>
              <a:rPr lang="fi-FI" sz="3600" dirty="0"/>
              <a:t>Strategic </a:t>
            </a:r>
            <a:r>
              <a:rPr lang="fi-FI" sz="3600" dirty="0" err="1"/>
              <a:t>Evolution</a:t>
            </a:r>
            <a:r>
              <a:rPr lang="fi-FI" sz="3600" dirty="0"/>
              <a:t> in an Industry: Case </a:t>
            </a:r>
            <a:r>
              <a:rPr lang="fi-FI" sz="3600" dirty="0" err="1"/>
              <a:t>Finnish</a:t>
            </a:r>
            <a:r>
              <a:rPr lang="fi-FI" sz="3600" dirty="0"/>
              <a:t> FMCG (</a:t>
            </a:r>
            <a:r>
              <a:rPr lang="fi-FI" sz="3600" dirty="0" err="1"/>
              <a:t>Grocery</a:t>
            </a:r>
            <a:r>
              <a:rPr lang="fi-FI" sz="3600" dirty="0"/>
              <a:t> Retail) Industry 1945-1995</a:t>
            </a:r>
            <a:endParaRPr lang="en-US" sz="3600" dirty="0"/>
          </a:p>
        </p:txBody>
      </p:sp>
      <p:sp>
        <p:nvSpPr>
          <p:cNvPr id="2" name="Slide Number Placeholder 1"/>
          <p:cNvSpPr>
            <a:spLocks noGrp="1"/>
          </p:cNvSpPr>
          <p:nvPr>
            <p:ph type="sldNum" sz="quarter" idx="11"/>
          </p:nvPr>
        </p:nvSpPr>
        <p:spPr/>
        <p:txBody>
          <a:bodyPr/>
          <a:lstStyle/>
          <a:p>
            <a:fld id="{224C8ADF-7565-44EC-8E11-D72FCF35E09C}" type="slidenum">
              <a:rPr lang="fi-FI" smtClean="0"/>
              <a:pPr/>
              <a:t>9</a:t>
            </a:fld>
            <a:endParaRPr lang="fi-FI"/>
          </a:p>
        </p:txBody>
      </p:sp>
    </p:spTree>
    <p:extLst>
      <p:ext uri="{BB962C8B-B14F-4D97-AF65-F5344CB8AC3E}">
        <p14:creationId xmlns:p14="http://schemas.microsoft.com/office/powerpoint/2010/main" val="436486981"/>
      </p:ext>
    </p:extLst>
  </p:cSld>
  <p:clrMapOvr>
    <a:masterClrMapping/>
  </p:clrMapOvr>
</p:sld>
</file>

<file path=ppt/theme/theme1.xml><?xml version="1.0" encoding="utf-8"?>
<a:theme xmlns:a="http://schemas.openxmlformats.org/drawingml/2006/main" name="PSOP jory Tikkanen 30102012">
  <a:themeElements>
    <a:clrScheme name="Aalto EE">
      <a:dk1>
        <a:sysClr val="windowText" lastClr="000000"/>
      </a:dk1>
      <a:lt1>
        <a:sysClr val="window" lastClr="FFFFFF"/>
      </a:lt1>
      <a:dk2>
        <a:srgbClr val="D5D2CA"/>
      </a:dk2>
      <a:lt2>
        <a:srgbClr val="928B81"/>
      </a:lt2>
      <a:accent1>
        <a:srgbClr val="00B0CA"/>
      </a:accent1>
      <a:accent2>
        <a:srgbClr val="B1059D"/>
      </a:accent2>
      <a:accent3>
        <a:srgbClr val="FF7900"/>
      </a:accent3>
      <a:accent4>
        <a:srgbClr val="69BE28"/>
      </a:accent4>
      <a:accent5>
        <a:srgbClr val="006778"/>
      </a:accent5>
      <a:accent6>
        <a:srgbClr val="522398"/>
      </a:accent6>
      <a:hlink>
        <a:srgbClr val="B1059D"/>
      </a:hlink>
      <a:folHlink>
        <a:srgbClr val="FF79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Aalto EE">
      <a:dk1>
        <a:sysClr val="windowText" lastClr="000000"/>
      </a:dk1>
      <a:lt1>
        <a:sysClr val="window" lastClr="FFFFFF"/>
      </a:lt1>
      <a:dk2>
        <a:srgbClr val="D5D2CA"/>
      </a:dk2>
      <a:lt2>
        <a:srgbClr val="928B81"/>
      </a:lt2>
      <a:accent1>
        <a:srgbClr val="00B0CA"/>
      </a:accent1>
      <a:accent2>
        <a:srgbClr val="B1059D"/>
      </a:accent2>
      <a:accent3>
        <a:srgbClr val="FF7900"/>
      </a:accent3>
      <a:accent4>
        <a:srgbClr val="69BE28"/>
      </a:accent4>
      <a:accent5>
        <a:srgbClr val="006778"/>
      </a:accent5>
      <a:accent6>
        <a:srgbClr val="522398"/>
      </a:accent6>
      <a:hlink>
        <a:srgbClr val="B1059D"/>
      </a:hlink>
      <a:folHlink>
        <a:srgbClr val="FF79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alto EE">
      <a:dk1>
        <a:sysClr val="windowText" lastClr="000000"/>
      </a:dk1>
      <a:lt1>
        <a:sysClr val="window" lastClr="FFFFFF"/>
      </a:lt1>
      <a:dk2>
        <a:srgbClr val="D5D2CA"/>
      </a:dk2>
      <a:lt2>
        <a:srgbClr val="928B81"/>
      </a:lt2>
      <a:accent1>
        <a:srgbClr val="00B0CA"/>
      </a:accent1>
      <a:accent2>
        <a:srgbClr val="B1059D"/>
      </a:accent2>
      <a:accent3>
        <a:srgbClr val="FF7900"/>
      </a:accent3>
      <a:accent4>
        <a:srgbClr val="69BE28"/>
      </a:accent4>
      <a:accent5>
        <a:srgbClr val="006778"/>
      </a:accent5>
      <a:accent6>
        <a:srgbClr val="522398"/>
      </a:accent6>
      <a:hlink>
        <a:srgbClr val="B1059D"/>
      </a:hlink>
      <a:folHlink>
        <a:srgbClr val="FF79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PSOP jory Tikkanen 30102012.potx</Template>
  <TotalTime>1391</TotalTime>
  <Words>746</Words>
  <Application>Microsoft Macintosh PowerPoint</Application>
  <PresentationFormat>On-screen Show (4:3)</PresentationFormat>
  <Paragraphs>99</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 Unicode MS</vt:lpstr>
      <vt:lpstr>Arial</vt:lpstr>
      <vt:lpstr>Symbol</vt:lpstr>
      <vt:lpstr>Times New Roman</vt:lpstr>
      <vt:lpstr>Trebuchet MS</vt:lpstr>
      <vt:lpstr>PSOP jory Tikkanen 30102012</vt:lpstr>
      <vt:lpstr>Strategy and Marketing  from a Business History Perspective</vt:lpstr>
      <vt:lpstr>RBV, Dynamic Capabilities Research (Teece, Pisano &amp; Shuen, 1997; Teece, 2007)</vt:lpstr>
      <vt:lpstr>Competitive Dynamics Research (e.g. Miller &amp; Chen, 1994; Ferrier, 2001)</vt:lpstr>
      <vt:lpstr>A Competitive Dynamics Approach to Strategy and Competitive Advantage: What Do Companies Actually Do in Competing?  </vt:lpstr>
      <vt:lpstr>Normative implications of CD Research</vt:lpstr>
      <vt:lpstr>A taxonomy of competitive actions</vt:lpstr>
      <vt:lpstr>A typology of competitive actions</vt:lpstr>
      <vt:lpstr>Designing and implementing a successful strategy. The role of strategic consistency </vt:lpstr>
      <vt:lpstr>Strategic Evolution in an Industry: Case Finnish FMCG (Grocery Retail) Industry 1945-1995</vt:lpstr>
      <vt:lpstr>The Business Environment as a Selection Mechanism</vt:lpstr>
      <vt:lpstr>Market Shares</vt:lpstr>
      <vt:lpstr>PowerPoint Presentation</vt:lpstr>
      <vt:lpstr>PCA of Competitive Actions</vt:lpstr>
      <vt:lpstr>Another Example: The Global Paper Industry</vt:lpstr>
      <vt:lpstr>PowerPoint Presentation</vt:lpstr>
      <vt:lpstr>The River Metaphor: The Firm as a Product of its History</vt:lpstr>
      <vt:lpstr>Wrap-Up: Managerial Implications</vt:lpstr>
      <vt:lpstr>Key Lessons:</vt:lpstr>
      <vt:lpstr>Thank you!</vt:lpstr>
    </vt:vector>
  </TitlesOfParts>
  <Manager>Wörks</Manager>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Executive Education</dc:subject>
  <dc:creator>mika kontio / grow.</dc:creator>
  <cp:lastModifiedBy>Juslin Axel</cp:lastModifiedBy>
  <cp:revision>257</cp:revision>
  <dcterms:created xsi:type="dcterms:W3CDTF">2012-09-18T09:07:10Z</dcterms:created>
  <dcterms:modified xsi:type="dcterms:W3CDTF">2021-09-28T14:05:11Z</dcterms:modified>
</cp:coreProperties>
</file>