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73" r:id="rId5"/>
    <p:sldId id="263" r:id="rId6"/>
    <p:sldId id="270" r:id="rId7"/>
    <p:sldId id="275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E4"/>
    <a:srgbClr val="54C705"/>
    <a:srgbClr val="339933"/>
    <a:srgbClr val="FF6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73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31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8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2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27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8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97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297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0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47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62B2-561D-439A-AD1A-83359484A971}" type="datetimeFigureOut">
              <a:rPr lang="fi-FI" smtClean="0"/>
              <a:t>16.2.2020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FBFC-B2E0-49C4-9311-1A5A789E5F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31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bjectguides.library.unsw.edu.au/elise/writ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alto.fi/x/Wo9IB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iki.aalto.fi/x/pDxVBg" TargetMode="External"/><Relationship Id="rId4" Type="http://schemas.openxmlformats.org/officeDocument/2006/relationships/hyperlink" Target="https://help.turnitin.com/feedback-studio/moodle/direct-v2/instructor/assignment-management/creating-an-assignment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iki.aalto.fi/x/qTxVBg" TargetMode="External"/><Relationship Id="rId4" Type="http://schemas.openxmlformats.org/officeDocument/2006/relationships/hyperlink" Target="Please,%20read%20the%20short%20introduction%20on%20how%20to%20start%20using%20the%20workspace:%20https:/wiki.aalto.fi/display/turnitin/Thesis+supervision+workspace+in+MyCours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alto.fi/display/turnitin/Teacher+gives+feedback+in+Feedback+Studi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iki.aalto.fi/display/turnitin/Aalto+University+Code+of+Academic+Integrity" TargetMode="External"/><Relationship Id="rId4" Type="http://schemas.openxmlformats.org/officeDocument/2006/relationships/hyperlink" Target="https://help.turnitin.com/feedback-studio/moodle/direct-v2/instructor/instructor-category.htm#TheSimilarityRepor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alto.fi/x/xoNMBw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alto.fi/display/turnitin/Turnitin+for+Teachers" TargetMode="External"/><Relationship Id="rId2" Type="http://schemas.openxmlformats.org/officeDocument/2006/relationships/hyperlink" Target="https://wd3.myworkday.com/aalto/d/inst/1$17/17815$60.html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aalto.fi/x/ozxVB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chemeClr val="bg1"/>
                </a:solidFill>
                <a:latin typeface="+mn-lt"/>
              </a:rPr>
              <a:t>Turnitin </a:t>
            </a:r>
            <a:r>
              <a:rPr lang="fi-FI" b="1" dirty="0" err="1" smtClean="0">
                <a:solidFill>
                  <a:schemeClr val="bg1"/>
                </a:solidFill>
                <a:latin typeface="+mn-lt"/>
              </a:rPr>
              <a:t>assignment</a:t>
            </a:r>
            <a:r>
              <a:rPr lang="fi-FI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chemeClr val="bg1"/>
                </a:solidFill>
                <a:latin typeface="+mn-lt"/>
              </a:rPr>
              <a:t>activity</a:t>
            </a:r>
            <a:r>
              <a:rPr lang="fi-FI" b="1" dirty="0" smtClean="0">
                <a:solidFill>
                  <a:schemeClr val="bg1"/>
                </a:solidFill>
                <a:latin typeface="+mn-lt"/>
              </a:rPr>
              <a:t> in </a:t>
            </a:r>
            <a:r>
              <a:rPr lang="fi-FI" b="1" dirty="0" err="1" smtClean="0">
                <a:solidFill>
                  <a:schemeClr val="bg1"/>
                </a:solidFill>
                <a:latin typeface="+mn-lt"/>
              </a:rPr>
              <a:t>MyCourses</a:t>
            </a:r>
            <a:endParaRPr lang="fi-FI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4418" y="1687629"/>
            <a:ext cx="5286855" cy="45838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>
                <a:solidFill>
                  <a:schemeClr val="bg1"/>
                </a:solidFill>
              </a:rPr>
              <a:t>Motto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Turnitin is a tool to support learning of scientific writing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Turnitin </a:t>
            </a:r>
            <a:r>
              <a:rPr lang="en-US" dirty="0"/>
              <a:t>is at its best when used for draft </a:t>
            </a:r>
            <a:r>
              <a:rPr lang="en-US" dirty="0" smtClean="0"/>
              <a:t>versions</a:t>
            </a:r>
            <a:r>
              <a:rPr lang="en-US" dirty="0" smtClean="0"/>
              <a:t>. Used in this way</a:t>
            </a:r>
            <a:r>
              <a:rPr lang="en-US" dirty="0" smtClean="0"/>
              <a:t> Turnitin is a chance instead of threat.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Scientific </a:t>
            </a:r>
            <a:r>
              <a:rPr lang="en-US" dirty="0"/>
              <a:t>writing is a skill → Practice makes </a:t>
            </a:r>
            <a:r>
              <a:rPr lang="en-US" dirty="0" smtClean="0"/>
              <a:t>perfect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954" y="1860143"/>
            <a:ext cx="2815563" cy="375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7954" y="6105237"/>
            <a:ext cx="399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Minna Vänskä, LES, Services for teachers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99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9" y="923526"/>
            <a:ext cx="5013275" cy="5874313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36884" y="288758"/>
            <a:ext cx="11230701" cy="12251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Turnitin assignment activity</a:t>
            </a:r>
            <a:endParaRPr lang="fi-FI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884821" y="923526"/>
            <a:ext cx="7206916" cy="47929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296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</a:t>
            </a:r>
            <a:endParaRPr lang="en-US" b="1" dirty="0">
              <a:solidFill>
                <a:srgbClr val="FF0000"/>
              </a:solidFill>
            </a:endParaRPr>
          </a:p>
          <a:p>
            <a:pPr marL="552960" lvl="2" indent="0">
              <a:buNone/>
            </a:pPr>
            <a:r>
              <a:rPr lang="en-US" dirty="0" smtClean="0"/>
              <a:t>Turnitin assignment is one of the activity types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that a teacher can add in MyCourses workspace. </a:t>
            </a:r>
          </a:p>
          <a:p>
            <a:pPr marL="552960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The basic idea of the activity: </a:t>
            </a:r>
          </a:p>
          <a:p>
            <a:pPr marL="1295910" lvl="3" indent="-285750"/>
            <a:r>
              <a:rPr lang="en-US" dirty="0" smtClean="0"/>
              <a:t>students submit their files (essays/lab reports/technical reports/case studies/thesis versions/any assignments that include text) in the inbox</a:t>
            </a:r>
          </a:p>
          <a:p>
            <a:pPr marL="1295910" lvl="3" indent="-285750"/>
            <a:r>
              <a:rPr lang="en-US" dirty="0" smtClean="0"/>
              <a:t>a teacher can give feedback and/or grade to each student. </a:t>
            </a:r>
          </a:p>
          <a:p>
            <a:pPr marL="552960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Special features of the activity: </a:t>
            </a:r>
          </a:p>
          <a:p>
            <a:pPr marL="1295910" lvl="3" indent="-285750"/>
            <a:r>
              <a:rPr lang="en-US" dirty="0"/>
              <a:t>max 5 inboxes (=parts) for different versions with due </a:t>
            </a:r>
            <a:r>
              <a:rPr lang="en-US" dirty="0" smtClean="0"/>
              <a:t>dates</a:t>
            </a:r>
          </a:p>
          <a:p>
            <a:pPr marL="1295910" lvl="3" indent="-285750"/>
            <a:r>
              <a:rPr lang="en-US" dirty="0" smtClean="0"/>
              <a:t>Turnitin similarity report is generated automatically on each submission</a:t>
            </a:r>
          </a:p>
          <a:p>
            <a:pPr marL="1295910" lvl="3" indent="-285750"/>
            <a:r>
              <a:rPr lang="en-US" dirty="0"/>
              <a:t>f</a:t>
            </a:r>
            <a:r>
              <a:rPr lang="en-US" dirty="0" smtClean="0"/>
              <a:t>eedback tools: annotating on document, reusable phrases, voice comment and rubric.</a:t>
            </a:r>
          </a:p>
          <a:p>
            <a:pPr marL="1295910" lvl="3" indent="-285750"/>
            <a:r>
              <a:rPr lang="en-US" dirty="0" smtClean="0"/>
              <a:t>peer feedback</a:t>
            </a:r>
          </a:p>
          <a:p>
            <a:pPr marL="1010160" lvl="3" indent="0">
              <a:buNone/>
            </a:pPr>
            <a:endParaRPr lang="en-US" dirty="0" smtClean="0"/>
          </a:p>
          <a:p>
            <a:pPr marL="552960" lvl="2" indent="0">
              <a:buNone/>
            </a:pPr>
            <a:r>
              <a:rPr lang="en-US" dirty="0" smtClean="0"/>
              <a:t>		</a:t>
            </a:r>
          </a:p>
          <a:p>
            <a:pPr marL="1010160" lvl="2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3" name="Donut 10"/>
          <p:cNvSpPr txBox="1">
            <a:spLocks/>
          </p:cNvSpPr>
          <p:nvPr/>
        </p:nvSpPr>
        <p:spPr>
          <a:xfrm>
            <a:off x="1010362" y="6217808"/>
            <a:ext cx="1925352" cy="580032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44" name="TextBox 43"/>
          <p:cNvSpPr txBox="1"/>
          <p:nvPr/>
        </p:nvSpPr>
        <p:spPr>
          <a:xfrm>
            <a:off x="630369" y="6256918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1" name="Donut 10"/>
          <p:cNvSpPr txBox="1">
            <a:spLocks/>
          </p:cNvSpPr>
          <p:nvPr/>
        </p:nvSpPr>
        <p:spPr>
          <a:xfrm>
            <a:off x="547991" y="4834134"/>
            <a:ext cx="1407695" cy="500775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175293" y="4853688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4" name="Donut 10"/>
          <p:cNvSpPr txBox="1">
            <a:spLocks/>
          </p:cNvSpPr>
          <p:nvPr/>
        </p:nvSpPr>
        <p:spPr>
          <a:xfrm>
            <a:off x="1727910" y="1874993"/>
            <a:ext cx="1925352" cy="580032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5" name="TextBox 14"/>
          <p:cNvSpPr txBox="1"/>
          <p:nvPr/>
        </p:nvSpPr>
        <p:spPr>
          <a:xfrm>
            <a:off x="1347917" y="1914103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6" name="Donut 10"/>
          <p:cNvSpPr txBox="1">
            <a:spLocks/>
          </p:cNvSpPr>
          <p:nvPr/>
        </p:nvSpPr>
        <p:spPr>
          <a:xfrm>
            <a:off x="2083828" y="5799220"/>
            <a:ext cx="960162" cy="339331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1711130" y="5716514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417041" y="5948568"/>
            <a:ext cx="6434064" cy="36933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→ Help students </a:t>
            </a:r>
            <a:r>
              <a:rPr lang="en-US" dirty="0" smtClean="0"/>
              <a:t>learn </a:t>
            </a:r>
            <a:r>
              <a:rPr lang="en-US" dirty="0">
                <a:hlinkClick r:id="rId3"/>
              </a:rPr>
              <a:t>academic writing as a </a:t>
            </a:r>
            <a:r>
              <a:rPr lang="en-US" dirty="0" smtClean="0">
                <a:hlinkClick r:id="rId3"/>
              </a:rPr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1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9" y="923526"/>
            <a:ext cx="5013275" cy="5874313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36884" y="288758"/>
            <a:ext cx="11230701" cy="12251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Turnitin assignment activity</a:t>
            </a:r>
            <a:endParaRPr lang="fi-FI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884821" y="923526"/>
            <a:ext cx="7206916" cy="5441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296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  <a:p>
            <a:pPr marL="552960" lvl="2" indent="0">
              <a:buNone/>
            </a:pPr>
            <a:r>
              <a:rPr lang="en-US" dirty="0" smtClean="0"/>
              <a:t>After choosing </a:t>
            </a:r>
            <a:r>
              <a:rPr lang="en-US" i="1" dirty="0" smtClean="0"/>
              <a:t>Turnitin Assignment</a:t>
            </a:r>
            <a:endParaRPr lang="en-US" dirty="0" smtClean="0"/>
          </a:p>
          <a:p>
            <a:pPr marL="55296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</a:t>
            </a:r>
          </a:p>
          <a:p>
            <a:pPr marL="552960" lvl="2" indent="0">
              <a:buNone/>
            </a:pPr>
            <a:r>
              <a:rPr lang="en-US" dirty="0" smtClean="0"/>
              <a:t>you get a description of the activity and a link to detailed Turnitin instructions of Aalto University. </a:t>
            </a:r>
          </a:p>
          <a:p>
            <a:pPr marL="55296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4. </a:t>
            </a:r>
            <a:endParaRPr lang="en-US" dirty="0"/>
          </a:p>
          <a:p>
            <a:pPr marL="552960" lvl="2" indent="0">
              <a:buNone/>
            </a:pPr>
            <a:r>
              <a:rPr lang="en-US" dirty="0" smtClean="0"/>
              <a:t>When adding the activity, take a look into a summary of </a:t>
            </a:r>
            <a:r>
              <a:rPr lang="en-US" dirty="0" smtClean="0">
                <a:hlinkClick r:id="rId3"/>
              </a:rPr>
              <a:t>Aalto University Code of Academic Integrity from Turnitin point of view</a:t>
            </a:r>
            <a:r>
              <a:rPr lang="en-US" dirty="0"/>
              <a:t>:</a:t>
            </a:r>
            <a:endParaRPr lang="en-US" dirty="0" smtClean="0"/>
          </a:p>
          <a:p>
            <a:pPr marL="895860" lvl="2" indent="-342900"/>
            <a:r>
              <a:rPr lang="en-US" dirty="0" smtClean="0"/>
              <a:t>both you and your students should know their rights and responsibilities when using Turnitin assignment activity</a:t>
            </a:r>
            <a:endParaRPr lang="en-US" dirty="0"/>
          </a:p>
          <a:p>
            <a:pPr marL="895860" lvl="2" indent="-342900"/>
            <a:r>
              <a:rPr lang="en-US" dirty="0"/>
              <a:t>g</a:t>
            </a:r>
            <a:r>
              <a:rPr lang="en-US" dirty="0" smtClean="0"/>
              <a:t>ive your students a chance to practice academic writing: ask them to submit draft version(s) before a version that will be graded</a:t>
            </a:r>
          </a:p>
          <a:p>
            <a:pPr marL="895860" lvl="2" indent="-342900"/>
            <a:endParaRPr lang="en-US" dirty="0" smtClean="0"/>
          </a:p>
          <a:p>
            <a:pPr marL="1010160" lvl="3" indent="0">
              <a:buNone/>
            </a:pPr>
            <a:endParaRPr lang="en-US" dirty="0"/>
          </a:p>
          <a:p>
            <a:pPr marL="552960" lvl="2" indent="0">
              <a:buNone/>
            </a:pPr>
            <a:r>
              <a:rPr lang="en-US" dirty="0" smtClean="0"/>
              <a:t>→ get to know the </a:t>
            </a:r>
            <a:r>
              <a:rPr lang="en-US" dirty="0" smtClean="0">
                <a:hlinkClick r:id="rId4"/>
              </a:rPr>
              <a:t>settings of the activity</a:t>
            </a:r>
            <a:r>
              <a:rPr lang="en-US" dirty="0" smtClean="0"/>
              <a:t> (in English), </a:t>
            </a:r>
            <a:r>
              <a:rPr lang="en-US" dirty="0" err="1" smtClean="0">
                <a:hlinkClick r:id="rId5"/>
              </a:rPr>
              <a:t>asetukset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selitettynä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suomeksi</a:t>
            </a:r>
            <a:r>
              <a:rPr lang="en-US" dirty="0" smtClean="0"/>
              <a:t> (in Finnish)</a:t>
            </a:r>
          </a:p>
          <a:p>
            <a:pPr marL="552960" lvl="2" indent="0">
              <a:buNone/>
            </a:pPr>
            <a:endParaRPr lang="en-US" dirty="0" smtClean="0"/>
          </a:p>
          <a:p>
            <a:pPr marL="895860" lvl="2" indent="-342900"/>
            <a:endParaRPr lang="en-US" dirty="0" smtClean="0"/>
          </a:p>
          <a:p>
            <a:pPr marL="1010160" lvl="3" indent="0">
              <a:buNone/>
            </a:pPr>
            <a:endParaRPr lang="en-US" dirty="0" smtClean="0"/>
          </a:p>
          <a:p>
            <a:pPr marL="552960" lvl="2" indent="0">
              <a:buNone/>
            </a:pPr>
            <a:endParaRPr lang="en-US" dirty="0" smtClean="0"/>
          </a:p>
          <a:p>
            <a:pPr marL="552960" lvl="2" indent="0">
              <a:buNone/>
            </a:pPr>
            <a:r>
              <a:rPr lang="en-US" dirty="0" smtClean="0"/>
              <a:t>		</a:t>
            </a:r>
          </a:p>
          <a:p>
            <a:pPr marL="1010160" lvl="2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3" name="Donut 10"/>
          <p:cNvSpPr txBox="1">
            <a:spLocks/>
          </p:cNvSpPr>
          <p:nvPr/>
        </p:nvSpPr>
        <p:spPr>
          <a:xfrm>
            <a:off x="1010362" y="6217808"/>
            <a:ext cx="1925352" cy="580032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44" name="TextBox 43"/>
          <p:cNvSpPr txBox="1"/>
          <p:nvPr/>
        </p:nvSpPr>
        <p:spPr>
          <a:xfrm>
            <a:off x="630369" y="6256918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1" name="Donut 10"/>
          <p:cNvSpPr txBox="1">
            <a:spLocks/>
          </p:cNvSpPr>
          <p:nvPr/>
        </p:nvSpPr>
        <p:spPr>
          <a:xfrm>
            <a:off x="547991" y="4834134"/>
            <a:ext cx="1407695" cy="500775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175293" y="4853688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4" name="Donut 10"/>
          <p:cNvSpPr txBox="1">
            <a:spLocks/>
          </p:cNvSpPr>
          <p:nvPr/>
        </p:nvSpPr>
        <p:spPr>
          <a:xfrm>
            <a:off x="1727910" y="1874993"/>
            <a:ext cx="1925352" cy="580032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5" name="TextBox 14"/>
          <p:cNvSpPr txBox="1"/>
          <p:nvPr/>
        </p:nvSpPr>
        <p:spPr>
          <a:xfrm>
            <a:off x="1347917" y="1914103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16" name="Donut 10"/>
          <p:cNvSpPr txBox="1">
            <a:spLocks/>
          </p:cNvSpPr>
          <p:nvPr/>
        </p:nvSpPr>
        <p:spPr>
          <a:xfrm>
            <a:off x="2083828" y="5799220"/>
            <a:ext cx="960162" cy="339331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1711130" y="5716514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4.</a:t>
            </a:r>
            <a:endParaRPr lang="fi-FI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1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81" y="1726370"/>
            <a:ext cx="7633363" cy="404635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Donut 10"/>
          <p:cNvSpPr txBox="1">
            <a:spLocks/>
          </p:cNvSpPr>
          <p:nvPr/>
        </p:nvSpPr>
        <p:spPr>
          <a:xfrm>
            <a:off x="1940348" y="4895284"/>
            <a:ext cx="1100770" cy="443014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S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tudents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’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s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ubmissions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are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opened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in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MyCourses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,</a:t>
            </a:r>
          </a:p>
          <a:p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but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feedback and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grades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are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sz="3200" b="1" dirty="0" err="1" smtClean="0">
                <a:solidFill>
                  <a:srgbClr val="00B050"/>
                </a:solidFill>
                <a:latin typeface="+mn-lt"/>
              </a:rPr>
              <a:t>given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in Turnitin </a:t>
            </a:r>
            <a:r>
              <a:rPr lang="fi-FI" sz="3200" b="1" dirty="0">
                <a:solidFill>
                  <a:srgbClr val="00B050"/>
                </a:solidFill>
                <a:latin typeface="+mn-lt"/>
              </a:rPr>
              <a:t>f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eedback studio</a:t>
            </a:r>
            <a:r>
              <a:rPr lang="fi-FI" sz="32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sz="3200" b="1" dirty="0">
                <a:solidFill>
                  <a:srgbClr val="00B050"/>
                </a:solidFill>
                <a:latin typeface="+mn-lt"/>
              </a:rPr>
              <a:t/>
            </a:r>
            <a:br>
              <a:rPr lang="fi-FI" sz="3200" b="1" dirty="0">
                <a:solidFill>
                  <a:srgbClr val="00B050"/>
                </a:solidFill>
                <a:latin typeface="+mn-lt"/>
              </a:rPr>
            </a:br>
            <a:endParaRPr lang="fi-FI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7156" y="4576705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2997" y="4580350"/>
            <a:ext cx="73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9" name="Donut 10"/>
          <p:cNvSpPr txBox="1">
            <a:spLocks/>
          </p:cNvSpPr>
          <p:nvPr/>
        </p:nvSpPr>
        <p:spPr>
          <a:xfrm>
            <a:off x="5479263" y="4903789"/>
            <a:ext cx="1100770" cy="443014"/>
          </a:xfrm>
          <a:prstGeom prst="donut">
            <a:avLst>
              <a:gd name="adj" fmla="val 0"/>
            </a:avLst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sp>
        <p:nvSpPr>
          <p:cNvPr id="10" name="TextBox 9"/>
          <p:cNvSpPr txBox="1"/>
          <p:nvPr/>
        </p:nvSpPr>
        <p:spPr>
          <a:xfrm flipH="1">
            <a:off x="8690955" y="1643245"/>
            <a:ext cx="3002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 </a:t>
            </a:r>
            <a:r>
              <a:rPr lang="fi-FI" sz="2000" dirty="0" smtClean="0"/>
              <a:t>1.</a:t>
            </a:r>
          </a:p>
          <a:p>
            <a:r>
              <a:rPr lang="fi-FI" sz="2000" dirty="0" smtClean="0"/>
              <a:t>Open a </a:t>
            </a:r>
            <a:r>
              <a:rPr lang="fi-FI" sz="2000" dirty="0" err="1" smtClean="0"/>
              <a:t>student’s</a:t>
            </a:r>
            <a:r>
              <a:rPr lang="fi-FI" sz="2000" dirty="0" smtClean="0"/>
              <a:t> </a:t>
            </a:r>
            <a:r>
              <a:rPr lang="fi-FI" sz="2000" dirty="0" err="1" smtClean="0"/>
              <a:t>submission</a:t>
            </a:r>
            <a:r>
              <a:rPr lang="fi-FI" sz="2000" dirty="0" smtClean="0"/>
              <a:t> in </a:t>
            </a:r>
            <a:r>
              <a:rPr lang="fi-FI" sz="2000" dirty="0" err="1"/>
              <a:t>MyCourses</a:t>
            </a:r>
            <a:r>
              <a:rPr lang="fi-FI" sz="2000" dirty="0"/>
              <a:t> &gt;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submission</a:t>
            </a:r>
            <a:r>
              <a:rPr lang="fi-FI" sz="2000" dirty="0"/>
              <a:t> </a:t>
            </a:r>
            <a:r>
              <a:rPr lang="fi-FI" sz="2000" dirty="0" err="1"/>
              <a:t>opens</a:t>
            </a:r>
            <a:r>
              <a:rPr lang="fi-FI" sz="2000" dirty="0"/>
              <a:t> in </a:t>
            </a:r>
            <a:r>
              <a:rPr lang="fi-FI" sz="2000" dirty="0" smtClean="0"/>
              <a:t>a </a:t>
            </a:r>
            <a:r>
              <a:rPr lang="fi-FI" sz="2000" dirty="0" err="1" smtClean="0"/>
              <a:t>new</a:t>
            </a:r>
            <a:r>
              <a:rPr lang="fi-FI" sz="2000" dirty="0" smtClean="0"/>
              <a:t> </a:t>
            </a:r>
            <a:r>
              <a:rPr lang="fi-FI" sz="2000" dirty="0" err="1"/>
              <a:t>window</a:t>
            </a:r>
            <a:r>
              <a:rPr lang="fi-FI" sz="2000" dirty="0"/>
              <a:t>, Turnitin feedback </a:t>
            </a:r>
            <a:r>
              <a:rPr lang="fi-FI" sz="2000" dirty="0" smtClean="0"/>
              <a:t>studio</a:t>
            </a:r>
          </a:p>
          <a:p>
            <a:endParaRPr lang="en-US" sz="2000" dirty="0"/>
          </a:p>
          <a:p>
            <a:r>
              <a:rPr lang="en-US" sz="2000" dirty="0" smtClean="0"/>
              <a:t>2. </a:t>
            </a:r>
          </a:p>
          <a:p>
            <a:r>
              <a:rPr lang="en-US" sz="2000" dirty="0" smtClean="0"/>
              <a:t>If a submission is graded in feedback studio, the grade is seen in MyCourses inbox as well as in “Grades” view</a:t>
            </a:r>
          </a:p>
          <a:p>
            <a:endParaRPr lang="en-US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894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20" y="1983536"/>
            <a:ext cx="7464203" cy="44060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kstiruutu 20"/>
          <p:cNvSpPr txBox="1"/>
          <p:nvPr/>
        </p:nvSpPr>
        <p:spPr>
          <a:xfrm>
            <a:off x="7781678" y="2417846"/>
            <a:ext cx="3953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FF0000"/>
                </a:solidFill>
              </a:rPr>
              <a:t>1. </a:t>
            </a:r>
            <a:r>
              <a:rPr lang="fi-FI" sz="1200" b="1" dirty="0" err="1" smtClean="0">
                <a:solidFill>
                  <a:srgbClr val="FF0000"/>
                </a:solidFill>
              </a:rPr>
              <a:t>Layers</a:t>
            </a:r>
            <a:r>
              <a:rPr lang="fi-FI" sz="1200" b="1" dirty="0" smtClean="0">
                <a:solidFill>
                  <a:srgbClr val="FF0000"/>
                </a:solidFill>
              </a:rPr>
              <a:t> </a:t>
            </a:r>
            <a:r>
              <a:rPr lang="fi-FI" sz="1200" dirty="0" smtClean="0">
                <a:solidFill>
                  <a:srgbClr val="FF0000"/>
                </a:solidFill>
              </a:rPr>
              <a:t>(show </a:t>
            </a:r>
            <a:r>
              <a:rPr lang="fi-FI" sz="1200" dirty="0" err="1" smtClean="0">
                <a:solidFill>
                  <a:srgbClr val="FF0000"/>
                </a:solidFill>
              </a:rPr>
              <a:t>whether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they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are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active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or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hidden</a:t>
            </a:r>
            <a:r>
              <a:rPr lang="fi-FI" sz="12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Tekstiruutu 21"/>
          <p:cNvSpPr txBox="1"/>
          <p:nvPr/>
        </p:nvSpPr>
        <p:spPr>
          <a:xfrm>
            <a:off x="7781676" y="2694845"/>
            <a:ext cx="460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rgbClr val="FF0000"/>
                </a:solidFill>
              </a:rPr>
              <a:t>2</a:t>
            </a:r>
            <a:r>
              <a:rPr lang="fi-FI" sz="1200" smtClean="0">
                <a:solidFill>
                  <a:srgbClr val="FF0000"/>
                </a:solidFill>
              </a:rPr>
              <a:t>. Show/Hide instructor feedback layer </a:t>
            </a:r>
          </a:p>
          <a:p>
            <a:pPr lvl="1"/>
            <a:r>
              <a:rPr lang="fi-FI" sz="1200" smtClean="0">
                <a:solidFill>
                  <a:srgbClr val="FF0000"/>
                </a:solidFill>
              </a:rPr>
              <a:t>blue= comments in view, black= comments hidden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5" name="Tekstiruutu 24"/>
          <p:cNvSpPr txBox="1"/>
          <p:nvPr/>
        </p:nvSpPr>
        <p:spPr>
          <a:xfrm>
            <a:off x="7781676" y="3067239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FF0000"/>
                </a:solidFill>
              </a:rPr>
              <a:t>2.1 </a:t>
            </a:r>
            <a:r>
              <a:rPr lang="fi-FI" sz="1200" b="1" dirty="0" err="1" smtClean="0">
                <a:solidFill>
                  <a:srgbClr val="FF0000"/>
                </a:solidFill>
              </a:rPr>
              <a:t>QuickMark</a:t>
            </a:r>
            <a:r>
              <a:rPr lang="fi-FI" sz="1200" b="1" dirty="0" err="1">
                <a:solidFill>
                  <a:srgbClr val="FF0000"/>
                </a:solidFill>
              </a:rPr>
              <a:t>s</a:t>
            </a:r>
            <a:endParaRPr lang="fi-FI" sz="1200" b="1" dirty="0">
              <a:solidFill>
                <a:srgbClr val="FF0000"/>
              </a:solidFill>
            </a:endParaRPr>
          </a:p>
        </p:txBody>
      </p:sp>
      <p:sp>
        <p:nvSpPr>
          <p:cNvPr id="6" name="Tekstiruutu 25"/>
          <p:cNvSpPr txBox="1"/>
          <p:nvPr/>
        </p:nvSpPr>
        <p:spPr>
          <a:xfrm>
            <a:off x="7790023" y="3315467"/>
            <a:ext cx="4821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FF0000"/>
                </a:solidFill>
              </a:rPr>
              <a:t>2.2 Feedback </a:t>
            </a:r>
            <a:r>
              <a:rPr lang="fi-FI" sz="1200" b="1" dirty="0" err="1" smtClean="0">
                <a:solidFill>
                  <a:srgbClr val="FF0000"/>
                </a:solidFill>
              </a:rPr>
              <a:t>summary</a:t>
            </a:r>
            <a:r>
              <a:rPr lang="fi-FI" sz="1200" dirty="0" smtClean="0">
                <a:solidFill>
                  <a:srgbClr val="FF0000"/>
                </a:solidFill>
              </a:rPr>
              <a:t>: </a:t>
            </a:r>
            <a:r>
              <a:rPr lang="fi-FI" sz="1200" dirty="0" err="1" smtClean="0">
                <a:solidFill>
                  <a:srgbClr val="FF0000"/>
                </a:solidFill>
              </a:rPr>
              <a:t>voice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or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text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comment</a:t>
            </a:r>
            <a:r>
              <a:rPr lang="fi-FI" sz="1200" dirty="0" smtClean="0">
                <a:solidFill>
                  <a:srgbClr val="FF0000"/>
                </a:solidFill>
              </a:rPr>
              <a:t> on </a:t>
            </a:r>
            <a:r>
              <a:rPr lang="fi-FI" sz="1200" dirty="0" err="1" smtClean="0">
                <a:solidFill>
                  <a:srgbClr val="FF0000"/>
                </a:solidFill>
              </a:rPr>
              <a:t>whole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document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7" name="Tekstiruutu 26"/>
          <p:cNvSpPr txBox="1"/>
          <p:nvPr/>
        </p:nvSpPr>
        <p:spPr>
          <a:xfrm>
            <a:off x="4289136" y="4240623"/>
            <a:ext cx="2687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2.4. Insert a QuickMark comment/ Comment/ text comment on view on the spot you click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8" name="Tekstiruutu 27"/>
          <p:cNvSpPr txBox="1"/>
          <p:nvPr/>
        </p:nvSpPr>
        <p:spPr>
          <a:xfrm>
            <a:off x="7789842" y="3535252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FF0000"/>
                </a:solidFill>
              </a:rPr>
              <a:t>2.3 </a:t>
            </a:r>
            <a:r>
              <a:rPr lang="fi-FI" sz="1200" b="1" dirty="0" err="1" smtClean="0">
                <a:solidFill>
                  <a:srgbClr val="FF0000"/>
                </a:solidFill>
              </a:rPr>
              <a:t>Rubric</a:t>
            </a:r>
            <a:r>
              <a:rPr lang="fi-FI" sz="1200" b="1" dirty="0" smtClean="0">
                <a:solidFill>
                  <a:srgbClr val="FF0000"/>
                </a:solidFill>
              </a:rPr>
              <a:t>/</a:t>
            </a:r>
            <a:r>
              <a:rPr lang="fi-FI" sz="1200" b="1" dirty="0" err="1" smtClean="0">
                <a:solidFill>
                  <a:srgbClr val="FF0000"/>
                </a:solidFill>
              </a:rPr>
              <a:t>Form</a:t>
            </a:r>
            <a:endParaRPr lang="fi-FI" sz="1200" b="1" dirty="0">
              <a:solidFill>
                <a:srgbClr val="FF0000"/>
              </a:solidFill>
            </a:endParaRPr>
          </a:p>
        </p:txBody>
      </p:sp>
      <p:sp>
        <p:nvSpPr>
          <p:cNvPr id="9" name="Tekstiruutu 28"/>
          <p:cNvSpPr txBox="1"/>
          <p:nvPr/>
        </p:nvSpPr>
        <p:spPr>
          <a:xfrm>
            <a:off x="7759260" y="3778393"/>
            <a:ext cx="460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rgbClr val="FF0000"/>
                </a:solidFill>
              </a:rPr>
              <a:t>3</a:t>
            </a:r>
            <a:r>
              <a:rPr lang="fi-FI" sz="1200" dirty="0" smtClean="0">
                <a:solidFill>
                  <a:srgbClr val="FF0000"/>
                </a:solidFill>
              </a:rPr>
              <a:t>. Show/</a:t>
            </a:r>
            <a:r>
              <a:rPr lang="fi-FI" sz="1200" dirty="0" err="1" smtClean="0">
                <a:solidFill>
                  <a:srgbClr val="FF0000"/>
                </a:solidFill>
              </a:rPr>
              <a:t>hide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similarity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layer</a:t>
            </a:r>
            <a:r>
              <a:rPr lang="fi-FI" sz="1200" dirty="0" smtClean="0">
                <a:solidFill>
                  <a:srgbClr val="FF0000"/>
                </a:solidFill>
              </a:rPr>
              <a:t>  </a:t>
            </a:r>
          </a:p>
          <a:p>
            <a:pPr lvl="1"/>
            <a:r>
              <a:rPr lang="fi-FI" sz="1200" dirty="0" err="1" smtClean="0">
                <a:solidFill>
                  <a:srgbClr val="FF0000"/>
                </a:solidFill>
              </a:rPr>
              <a:t>red</a:t>
            </a:r>
            <a:r>
              <a:rPr lang="fi-FI" sz="1200" dirty="0" smtClean="0">
                <a:solidFill>
                  <a:srgbClr val="FF0000"/>
                </a:solidFill>
              </a:rPr>
              <a:t>= </a:t>
            </a:r>
            <a:r>
              <a:rPr lang="fi-FI" sz="1200" dirty="0" err="1" smtClean="0">
                <a:solidFill>
                  <a:srgbClr val="FF0000"/>
                </a:solidFill>
              </a:rPr>
              <a:t>similarities</a:t>
            </a:r>
            <a:r>
              <a:rPr lang="fi-FI" sz="1200" dirty="0" smtClean="0">
                <a:solidFill>
                  <a:srgbClr val="FF0000"/>
                </a:solidFill>
              </a:rPr>
              <a:t> in </a:t>
            </a:r>
            <a:r>
              <a:rPr lang="fi-FI" sz="1200" dirty="0" err="1" smtClean="0">
                <a:solidFill>
                  <a:srgbClr val="FF0000"/>
                </a:solidFill>
              </a:rPr>
              <a:t>view</a:t>
            </a:r>
            <a:r>
              <a:rPr lang="fi-FI" sz="1200" dirty="0" smtClean="0">
                <a:solidFill>
                  <a:srgbClr val="FF0000"/>
                </a:solidFill>
              </a:rPr>
              <a:t>, </a:t>
            </a:r>
            <a:r>
              <a:rPr lang="fi-FI" sz="1200" dirty="0" err="1" smtClean="0">
                <a:solidFill>
                  <a:srgbClr val="FF0000"/>
                </a:solidFill>
              </a:rPr>
              <a:t>black</a:t>
            </a:r>
            <a:r>
              <a:rPr lang="fi-FI" sz="1200" dirty="0" smtClean="0">
                <a:solidFill>
                  <a:srgbClr val="FF0000"/>
                </a:solidFill>
              </a:rPr>
              <a:t>= </a:t>
            </a:r>
            <a:r>
              <a:rPr lang="fi-FI" sz="1200" dirty="0" err="1" smtClean="0">
                <a:solidFill>
                  <a:srgbClr val="FF0000"/>
                </a:solidFill>
              </a:rPr>
              <a:t>similarities</a:t>
            </a:r>
            <a:r>
              <a:rPr lang="fi-FI" sz="1200" dirty="0" smtClean="0">
                <a:solidFill>
                  <a:srgbClr val="FF0000"/>
                </a:solidFill>
              </a:rPr>
              <a:t> </a:t>
            </a:r>
            <a:r>
              <a:rPr lang="fi-FI" sz="1200" dirty="0" err="1" smtClean="0">
                <a:solidFill>
                  <a:srgbClr val="FF0000"/>
                </a:solidFill>
              </a:rPr>
              <a:t>hidden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0" name="Tekstiruutu 29"/>
          <p:cNvSpPr txBox="1"/>
          <p:nvPr/>
        </p:nvSpPr>
        <p:spPr>
          <a:xfrm>
            <a:off x="7783830" y="4138080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3.1 </a:t>
            </a:r>
            <a:r>
              <a:rPr lang="fi-FI" sz="1200" b="1" dirty="0" err="1" smtClean="0">
                <a:solidFill>
                  <a:srgbClr val="FF0000"/>
                </a:solidFill>
              </a:rPr>
              <a:t>Match</a:t>
            </a:r>
            <a:r>
              <a:rPr lang="fi-FI" sz="1200" b="1" dirty="0" smtClean="0">
                <a:solidFill>
                  <a:srgbClr val="FF0000"/>
                </a:solidFill>
              </a:rPr>
              <a:t> </a:t>
            </a:r>
            <a:r>
              <a:rPr lang="fi-FI" sz="1200" b="1" dirty="0" err="1" smtClean="0">
                <a:solidFill>
                  <a:srgbClr val="FF0000"/>
                </a:solidFill>
              </a:rPr>
              <a:t>overview</a:t>
            </a:r>
            <a:endParaRPr lang="fi-FI" sz="1200" b="1" dirty="0">
              <a:solidFill>
                <a:srgbClr val="FF0000"/>
              </a:solidFill>
            </a:endParaRPr>
          </a:p>
        </p:txBody>
      </p:sp>
      <p:sp>
        <p:nvSpPr>
          <p:cNvPr id="11" name="Tekstiruutu 30"/>
          <p:cNvSpPr txBox="1"/>
          <p:nvPr/>
        </p:nvSpPr>
        <p:spPr>
          <a:xfrm>
            <a:off x="7783831" y="4402377"/>
            <a:ext cx="3111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3.2 All sources + exclude sources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2" name="Tekstiruutu 31"/>
          <p:cNvSpPr txBox="1"/>
          <p:nvPr/>
        </p:nvSpPr>
        <p:spPr>
          <a:xfrm>
            <a:off x="7789842" y="4672125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3.3 Filters and settings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3" name="Tekstiruutu 32"/>
          <p:cNvSpPr txBox="1"/>
          <p:nvPr/>
        </p:nvSpPr>
        <p:spPr>
          <a:xfrm>
            <a:off x="7781678" y="4956628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3.4 Excluded sources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4" name="Tekstiruutu 33"/>
          <p:cNvSpPr txBox="1"/>
          <p:nvPr/>
        </p:nvSpPr>
        <p:spPr>
          <a:xfrm>
            <a:off x="7781678" y="5219875"/>
            <a:ext cx="347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rgbClr val="FF0000"/>
                </a:solidFill>
              </a:rPr>
              <a:t>4</a:t>
            </a:r>
            <a:r>
              <a:rPr lang="fi-FI" sz="1200" smtClean="0">
                <a:solidFill>
                  <a:srgbClr val="FF0000"/>
                </a:solidFill>
              </a:rPr>
              <a:t>. Download  (current view as pdf / digital receipt of submission / originally submitted file)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5" name="Tekstiruutu 34"/>
          <p:cNvSpPr txBox="1"/>
          <p:nvPr/>
        </p:nvSpPr>
        <p:spPr>
          <a:xfrm>
            <a:off x="7789842" y="5587794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4.1 Submission information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6" name="Tekstiruutu 35"/>
          <p:cNvSpPr txBox="1"/>
          <p:nvPr/>
        </p:nvSpPr>
        <p:spPr>
          <a:xfrm>
            <a:off x="6294598" y="6396007"/>
            <a:ext cx="460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5. Zooming a submission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7" name="Tekstiruutu 39"/>
          <p:cNvSpPr txBox="1"/>
          <p:nvPr/>
        </p:nvSpPr>
        <p:spPr>
          <a:xfrm>
            <a:off x="524751" y="2532691"/>
            <a:ext cx="102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rgbClr val="FF0000"/>
                </a:solidFill>
              </a:rPr>
              <a:t>7</a:t>
            </a:r>
            <a:r>
              <a:rPr lang="fi-FI" sz="1200" smtClean="0">
                <a:solidFill>
                  <a:srgbClr val="FF0000"/>
                </a:solidFill>
              </a:rPr>
              <a:t>. Jump between pages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8" name="Tekstiruutu 40"/>
          <p:cNvSpPr txBox="1"/>
          <p:nvPr/>
        </p:nvSpPr>
        <p:spPr>
          <a:xfrm>
            <a:off x="4689592" y="1731849"/>
            <a:ext cx="1457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2.5. Grade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19" name="Tekstiruutu 41"/>
          <p:cNvSpPr txBox="1"/>
          <p:nvPr/>
        </p:nvSpPr>
        <p:spPr>
          <a:xfrm>
            <a:off x="5776366" y="1558353"/>
            <a:ext cx="1558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rgbClr val="FF0000"/>
                </a:solidFill>
              </a:rPr>
              <a:t>9</a:t>
            </a:r>
            <a:r>
              <a:rPr lang="fi-FI" sz="1200" smtClean="0">
                <a:solidFill>
                  <a:srgbClr val="FF0000"/>
                </a:solidFill>
              </a:rPr>
              <a:t>. Move to a previous or a next submission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20" name="Tekstiruutu 42"/>
          <p:cNvSpPr txBox="1"/>
          <p:nvPr/>
        </p:nvSpPr>
        <p:spPr>
          <a:xfrm>
            <a:off x="7334615" y="1731849"/>
            <a:ext cx="312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smtClean="0">
                <a:solidFill>
                  <a:srgbClr val="FF0000"/>
                </a:solidFill>
              </a:rPr>
              <a:t>10. Instructions (Turnitin.com)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21" name="Tekstiruutu 43"/>
          <p:cNvSpPr txBox="1"/>
          <p:nvPr/>
        </p:nvSpPr>
        <p:spPr>
          <a:xfrm>
            <a:off x="282488" y="6395884"/>
            <a:ext cx="253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rgbClr val="FF0000"/>
                </a:solidFill>
              </a:rPr>
              <a:t>6</a:t>
            </a:r>
            <a:r>
              <a:rPr lang="fi-FI" sz="1200" smtClean="0">
                <a:solidFill>
                  <a:srgbClr val="FF0000"/>
                </a:solidFill>
              </a:rPr>
              <a:t>. Page number of the page in view &amp; word count of the whole paper</a:t>
            </a:r>
            <a:endParaRPr lang="fi-FI" sz="1200">
              <a:solidFill>
                <a:srgbClr val="FF0000"/>
              </a:solidFill>
            </a:endParaRPr>
          </a:p>
        </p:txBody>
      </p:sp>
      <p:sp>
        <p:nvSpPr>
          <p:cNvPr id="22" name="Donut 10"/>
          <p:cNvSpPr txBox="1">
            <a:spLocks/>
          </p:cNvSpPr>
          <p:nvPr/>
        </p:nvSpPr>
        <p:spPr>
          <a:xfrm>
            <a:off x="4050388" y="3820370"/>
            <a:ext cx="1178174" cy="349707"/>
          </a:xfrm>
          <a:prstGeom prst="donut">
            <a:avLst>
              <a:gd name="adj" fmla="val 0"/>
            </a:avLst>
          </a:prstGeom>
          <a:solidFill>
            <a:srgbClr val="FF0000"/>
          </a:solidFill>
          <a:ln w="63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/>
          </a:p>
        </p:txBody>
      </p:sp>
      <p:cxnSp>
        <p:nvCxnSpPr>
          <p:cNvPr id="23" name="Suora yhdysviiva 48"/>
          <p:cNvCxnSpPr>
            <a:stCxn id="22" idx="3"/>
          </p:cNvCxnSpPr>
          <p:nvPr/>
        </p:nvCxnSpPr>
        <p:spPr>
          <a:xfrm>
            <a:off x="4222928" y="4118864"/>
            <a:ext cx="132416" cy="1888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52"/>
          <p:cNvCxnSpPr/>
          <p:nvPr/>
        </p:nvCxnSpPr>
        <p:spPr>
          <a:xfrm flipH="1">
            <a:off x="7670800" y="2855857"/>
            <a:ext cx="176920" cy="75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55"/>
          <p:cNvCxnSpPr/>
          <p:nvPr/>
        </p:nvCxnSpPr>
        <p:spPr>
          <a:xfrm flipH="1">
            <a:off x="7635216" y="3931720"/>
            <a:ext cx="176920" cy="75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54" y="6198324"/>
            <a:ext cx="1595253" cy="150991"/>
          </a:xfrm>
          <a:prstGeom prst="rect">
            <a:avLst/>
          </a:prstGeom>
        </p:spPr>
      </p:pic>
      <p:sp>
        <p:nvSpPr>
          <p:cNvPr id="27" name="Title 1"/>
          <p:cNvSpPr txBox="1">
            <a:spLocks/>
          </p:cNvSpPr>
          <p:nvPr/>
        </p:nvSpPr>
        <p:spPr>
          <a:xfrm>
            <a:off x="624418" y="235003"/>
            <a:ext cx="10943167" cy="1195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rgbClr val="00B050"/>
                </a:solidFill>
                <a:latin typeface="+mn-lt"/>
              </a:rPr>
              <a:t>Turnitin feedback studio –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teacher’s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view</a:t>
            </a:r>
            <a:endParaRPr lang="fi-FI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See </a:t>
            </a:r>
            <a:r>
              <a:rPr lang="en-US" sz="2000" b="1" dirty="0" smtClean="0">
                <a:solidFill>
                  <a:srgbClr val="00B050"/>
                </a:solidFill>
                <a:latin typeface="+mn-lt"/>
                <a:hlinkClick r:id="rId4"/>
              </a:rPr>
              <a:t>detailed explanations </a:t>
            </a:r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(also </a:t>
            </a:r>
            <a:r>
              <a:rPr lang="en-US" sz="2000" b="1" dirty="0" smtClean="0">
                <a:solidFill>
                  <a:srgbClr val="00B050"/>
                </a:solidFill>
                <a:latin typeface="+mn-lt"/>
                <a:hlinkClick r:id="rId5"/>
              </a:rPr>
              <a:t>in Finnish</a:t>
            </a:r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)</a:t>
            </a:r>
            <a:endParaRPr lang="fi-FI" sz="20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28" name="Suora yhdysviiva 55"/>
          <p:cNvCxnSpPr/>
          <p:nvPr/>
        </p:nvCxnSpPr>
        <p:spPr>
          <a:xfrm flipH="1">
            <a:off x="7617760" y="5351318"/>
            <a:ext cx="176920" cy="75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55"/>
          <p:cNvCxnSpPr/>
          <p:nvPr/>
        </p:nvCxnSpPr>
        <p:spPr>
          <a:xfrm flipH="1">
            <a:off x="7635216" y="5683176"/>
            <a:ext cx="190196" cy="4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55"/>
          <p:cNvCxnSpPr/>
          <p:nvPr/>
        </p:nvCxnSpPr>
        <p:spPr>
          <a:xfrm flipH="1">
            <a:off x="7670800" y="2576437"/>
            <a:ext cx="176920" cy="75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7897091" y="2059237"/>
            <a:ext cx="317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Tools:</a:t>
            </a:r>
            <a:endParaRPr lang="fi-F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7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4418" y="318134"/>
            <a:ext cx="10673235" cy="1270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Turnitin </a:t>
            </a:r>
            <a:r>
              <a:rPr lang="en-US" b="1" dirty="0" smtClean="0">
                <a:solidFill>
                  <a:srgbClr val="00B050"/>
                </a:solidFill>
                <a:latin typeface="+mn-lt"/>
              </a:rPr>
              <a:t>similarity report</a:t>
            </a:r>
            <a:endParaRPr lang="en-US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+mn-lt"/>
              </a:rPr>
              <a:t>a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lways interpret similarities in their text contexts while reading and assessing an assignment</a:t>
            </a:r>
            <a:endParaRPr lang="fi-FI" sz="36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3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67" y="2050472"/>
            <a:ext cx="7153969" cy="42228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620001" y="2050472"/>
            <a:ext cx="4414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When assessing drafts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f</a:t>
            </a:r>
            <a:r>
              <a:rPr lang="en-US" sz="1600" dirty="0" smtClean="0">
                <a:hlinkClick r:id="rId3"/>
              </a:rPr>
              <a:t>eedback</a:t>
            </a:r>
            <a:r>
              <a:rPr lang="en-US" sz="1600" dirty="0" smtClean="0"/>
              <a:t> on content, referencing, citations etc. can be given with help of </a:t>
            </a:r>
            <a:r>
              <a:rPr lang="en-US" sz="1600" dirty="0" smtClean="0">
                <a:hlinkClick r:id="rId4"/>
              </a:rPr>
              <a:t>similarity report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unintended </a:t>
            </a:r>
            <a:r>
              <a:rPr lang="en-US" sz="1600" dirty="0"/>
              <a:t>or intended plagiarism or “bad writing style” </a:t>
            </a:r>
            <a:r>
              <a:rPr lang="en-US" sz="1600" dirty="0" smtClean="0"/>
              <a:t>is noticed. Also second hand sources may be revealed via similarity report (explore sources of similarities in the reference list).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tudents can revise and edit their texts for final versions without disciplinary consequences</a:t>
            </a:r>
          </a:p>
          <a:p>
            <a:r>
              <a:rPr lang="en-US" sz="1600" b="1" dirty="0" smtClean="0"/>
              <a:t>When grading final versions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as described above BUT possible plagiarism suspect </a:t>
            </a:r>
            <a:r>
              <a:rPr lang="en-US" sz="1600" dirty="0" smtClean="0">
                <a:hlinkClick r:id="rId5"/>
              </a:rPr>
              <a:t>must be handled as described in the code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Note: plagiarism suspect can not be handled by lowering the grade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68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Scientific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writing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– set of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valuable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skills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in </a:t>
            </a:r>
            <a:r>
              <a:rPr lang="fi-FI" b="1" dirty="0" err="1" smtClean="0">
                <a:solidFill>
                  <a:srgbClr val="00B050"/>
                </a:solidFill>
                <a:latin typeface="+mn-lt"/>
              </a:rPr>
              <a:t>working</a:t>
            </a:r>
            <a:r>
              <a:rPr lang="fi-FI" b="1" dirty="0" smtClean="0">
                <a:solidFill>
                  <a:srgbClr val="00B050"/>
                </a:solidFill>
                <a:latin typeface="+mn-lt"/>
              </a:rPr>
              <a:t> life</a:t>
            </a:r>
            <a:endParaRPr lang="fi-FI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4418" y="1690255"/>
            <a:ext cx="11081911" cy="44167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Finding fresh scientific publications or other trusted and quality sources of a field</a:t>
            </a:r>
          </a:p>
          <a:p>
            <a:pPr lvl="1"/>
            <a:r>
              <a:rPr lang="en-US" dirty="0" smtClean="0"/>
              <a:t>Collecting one’s “own library” with help of reference manager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Providing arguments and evidence</a:t>
            </a:r>
            <a:endParaRPr lang="en-US" dirty="0" smtClean="0"/>
          </a:p>
          <a:p>
            <a:pPr lvl="1"/>
            <a:r>
              <a:rPr lang="en-US" dirty="0" smtClean="0"/>
              <a:t>Crediting authors </a:t>
            </a:r>
            <a:r>
              <a:rPr lang="en-US" dirty="0" smtClean="0"/>
              <a:t>with citations and references</a:t>
            </a:r>
          </a:p>
          <a:p>
            <a:pPr lvl="1"/>
            <a:r>
              <a:rPr lang="en-US" dirty="0" smtClean="0"/>
              <a:t>Etc.</a:t>
            </a:r>
            <a:endParaRPr lang="en-US" dirty="0" smtClean="0"/>
          </a:p>
          <a:p>
            <a:pPr marL="964440" lvl="2" indent="-411480"/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→ </a:t>
            </a:r>
            <a:r>
              <a:rPr lang="en-US" dirty="0"/>
              <a:t>Skills need </a:t>
            </a:r>
            <a:r>
              <a:rPr lang="en-US" dirty="0" err="1"/>
              <a:t>practising</a:t>
            </a:r>
            <a:endParaRPr lang="en-US" dirty="0"/>
          </a:p>
          <a:p>
            <a:pPr lvl="1"/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assignments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train</a:t>
            </a:r>
            <a:r>
              <a:rPr lang="fi-FI" dirty="0" smtClean="0"/>
              <a:t> </a:t>
            </a:r>
            <a:r>
              <a:rPr lang="fi-FI" dirty="0" err="1" smtClean="0"/>
              <a:t>scientific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 (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phases</a:t>
            </a:r>
            <a:r>
              <a:rPr lang="fi-FI" dirty="0" smtClean="0"/>
              <a:t> of it) in </a:t>
            </a:r>
            <a:r>
              <a:rPr lang="fi-FI" dirty="0" err="1" smtClean="0"/>
              <a:t>courses</a:t>
            </a:r>
            <a:r>
              <a:rPr lang="fi-FI" dirty="0" smtClean="0"/>
              <a:t> </a:t>
            </a:r>
            <a:r>
              <a:rPr lang="fi-FI" dirty="0" err="1" smtClean="0"/>
              <a:t>already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thesis</a:t>
            </a:r>
            <a:endParaRPr lang="fi-FI" dirty="0"/>
          </a:p>
          <a:p>
            <a:pPr lvl="1"/>
            <a:r>
              <a:rPr lang="en-US" dirty="0" smtClean="0"/>
              <a:t>Ensuring that such assignments are planned in the degree </a:t>
            </a:r>
            <a:r>
              <a:rPr lang="en-US" dirty="0" err="1" smtClean="0"/>
              <a:t>programme</a:t>
            </a:r>
            <a:r>
              <a:rPr lang="en-US" dirty="0" smtClean="0"/>
              <a:t> would be beneficial for students</a:t>
            </a:r>
            <a:endParaRPr lang="fi-FI" dirty="0" smtClean="0"/>
          </a:p>
          <a:p>
            <a:pPr lvl="1"/>
            <a:r>
              <a:rPr lang="fi-FI" dirty="0" smtClean="0"/>
              <a:t>As an </a:t>
            </a:r>
            <a:r>
              <a:rPr lang="fi-FI" dirty="0" err="1" smtClean="0"/>
              <a:t>advisor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supervisor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order</a:t>
            </a:r>
            <a:r>
              <a:rPr lang="fi-FI" dirty="0" smtClean="0"/>
              <a:t> a </a:t>
            </a:r>
            <a:r>
              <a:rPr lang="fi-FI" dirty="0" err="1" smtClean="0"/>
              <a:t>personal</a:t>
            </a:r>
            <a:r>
              <a:rPr lang="fi-FI" dirty="0" smtClean="0"/>
              <a:t>, </a:t>
            </a:r>
            <a:r>
              <a:rPr lang="fi-FI" dirty="0" err="1" smtClean="0">
                <a:hlinkClick r:id="rId2"/>
              </a:rPr>
              <a:t>ready</a:t>
            </a:r>
            <a:r>
              <a:rPr lang="fi-FI" dirty="0" smtClean="0">
                <a:hlinkClick r:id="rId2"/>
              </a:rPr>
              <a:t>-made </a:t>
            </a:r>
            <a:r>
              <a:rPr lang="fi-FI" dirty="0" err="1" smtClean="0">
                <a:hlinkClick r:id="rId2"/>
              </a:rPr>
              <a:t>MyCourses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workspace</a:t>
            </a:r>
            <a:r>
              <a:rPr lang="fi-FI" dirty="0" smtClean="0">
                <a:hlinkClick r:id="rId2"/>
              </a:rPr>
              <a:t> for </a:t>
            </a:r>
            <a:r>
              <a:rPr lang="fi-FI" dirty="0" err="1" smtClean="0">
                <a:hlinkClick r:id="rId2"/>
              </a:rPr>
              <a:t>thesis</a:t>
            </a:r>
            <a:r>
              <a:rPr lang="fi-FI" dirty="0" smtClean="0">
                <a:hlinkClick r:id="rId2"/>
              </a:rPr>
              <a:t> supervision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7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smtClean="0">
                <a:solidFill>
                  <a:srgbClr val="00B050"/>
                </a:solidFill>
                <a:latin typeface="+mn-lt"/>
              </a:rPr>
              <a:t>Support</a:t>
            </a:r>
            <a:r>
              <a:rPr lang="fi-FI" b="1">
                <a:solidFill>
                  <a:srgbClr val="00B050"/>
                </a:solidFill>
                <a:latin typeface="+mn-lt"/>
              </a:rPr>
              <a:t/>
            </a:r>
            <a:br>
              <a:rPr lang="fi-FI" b="1">
                <a:solidFill>
                  <a:srgbClr val="00B050"/>
                </a:solidFill>
                <a:latin typeface="+mn-lt"/>
              </a:rPr>
            </a:br>
            <a:endParaRPr lang="fi-FI" b="1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66345"/>
            <a:ext cx="10515600" cy="4810618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turnitin@aalto.fi </a:t>
            </a:r>
            <a:r>
              <a:rPr lang="fi-FI" dirty="0" err="1" smtClean="0"/>
              <a:t>or</a:t>
            </a:r>
            <a:r>
              <a:rPr lang="fi-FI" dirty="0" smtClean="0"/>
              <a:t> mycourses@aalto.fi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 any questions concerning Turnitin assignment activity or MyCourses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 </a:t>
            </a:r>
            <a:r>
              <a:rPr lang="fi-FI" dirty="0" err="1"/>
              <a:t>t</a:t>
            </a:r>
            <a:r>
              <a:rPr lang="fi-FI" dirty="0" err="1" smtClean="0"/>
              <a:t>rainings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fi-FI" dirty="0" err="1" smtClean="0"/>
              <a:t>demand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Turnitin 2-hour-trainings for </a:t>
            </a:r>
            <a:r>
              <a:rPr lang="fi-FI" dirty="0" err="1" smtClean="0"/>
              <a:t>staff</a:t>
            </a:r>
            <a:r>
              <a:rPr lang="fi-FI" dirty="0" smtClean="0"/>
              <a:t>:</a:t>
            </a:r>
            <a:r>
              <a:rPr lang="en-US" dirty="0"/>
              <a:t> </a:t>
            </a:r>
            <a:r>
              <a:rPr lang="en-US" dirty="0" smtClean="0">
                <a:hlinkClick r:id="rId2"/>
              </a:rPr>
              <a:t>information and enrollment in Workday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Teaching Hub on every Wednesday at 12-15</a:t>
            </a:r>
            <a:endParaRPr lang="fi-FI" dirty="0"/>
          </a:p>
          <a:p>
            <a:pPr lvl="1"/>
            <a:r>
              <a:rPr lang="en-US" dirty="0"/>
              <a:t>Harald </a:t>
            </a:r>
            <a:r>
              <a:rPr lang="en-US" dirty="0" err="1"/>
              <a:t>Herlin</a:t>
            </a:r>
            <a:r>
              <a:rPr lang="en-US" dirty="0"/>
              <a:t> Learning Centre, Ground </a:t>
            </a:r>
            <a:r>
              <a:rPr lang="en-US" dirty="0" smtClean="0"/>
              <a:t>floor</a:t>
            </a:r>
          </a:p>
          <a:p>
            <a:pPr lvl="1"/>
            <a:endParaRPr lang="en-US" dirty="0"/>
          </a:p>
          <a:p>
            <a:r>
              <a:rPr lang="en-US" dirty="0" smtClean="0"/>
              <a:t>Turnitin instructions for teachers i</a:t>
            </a:r>
            <a:r>
              <a:rPr lang="en-US" dirty="0" smtClean="0">
                <a:hlinkClick r:id="rId3"/>
              </a:rPr>
              <a:t>n English </a:t>
            </a:r>
            <a:r>
              <a:rPr lang="en-US" dirty="0" smtClean="0"/>
              <a:t>and </a:t>
            </a:r>
            <a:r>
              <a:rPr lang="en-US" dirty="0" smtClean="0">
                <a:hlinkClick r:id="rId4"/>
              </a:rPr>
              <a:t>in Finnish</a:t>
            </a:r>
            <a:r>
              <a:rPr lang="en-US" dirty="0" smtClean="0"/>
              <a:t> (or google turnitin </a:t>
            </a:r>
            <a:r>
              <a:rPr lang="en-US" dirty="0" err="1" smtClean="0"/>
              <a:t>aalto</a:t>
            </a:r>
            <a:r>
              <a:rPr lang="en-US" smtClean="0"/>
              <a:t>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88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777</Words>
  <Application>Microsoft Office PowerPoint</Application>
  <PresentationFormat>Widescreen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Vänskä Minna</dc:creator>
  <cp:lastModifiedBy>Vänskä Minna</cp:lastModifiedBy>
  <cp:revision>94</cp:revision>
  <dcterms:created xsi:type="dcterms:W3CDTF">2018-01-24T16:33:12Z</dcterms:created>
  <dcterms:modified xsi:type="dcterms:W3CDTF">2020-02-17T07:34:00Z</dcterms:modified>
</cp:coreProperties>
</file>