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6"/>
  </p:notesMasterIdLst>
  <p:sldIdLst>
    <p:sldId id="289" r:id="rId2"/>
    <p:sldId id="290" r:id="rId3"/>
    <p:sldId id="310" r:id="rId4"/>
    <p:sldId id="311" r:id="rId5"/>
    <p:sldId id="291" r:id="rId6"/>
    <p:sldId id="312" r:id="rId7"/>
    <p:sldId id="256" r:id="rId8"/>
    <p:sldId id="275" r:id="rId9"/>
    <p:sldId id="280" r:id="rId10"/>
    <p:sldId id="281" r:id="rId11"/>
    <p:sldId id="282" r:id="rId12"/>
    <p:sldId id="283" r:id="rId13"/>
    <p:sldId id="313" r:id="rId14"/>
    <p:sldId id="284" r:id="rId15"/>
    <p:sldId id="297" r:id="rId16"/>
    <p:sldId id="314" r:id="rId17"/>
    <p:sldId id="292" r:id="rId18"/>
    <p:sldId id="293" r:id="rId19"/>
    <p:sldId id="294" r:id="rId20"/>
    <p:sldId id="315" r:id="rId21"/>
    <p:sldId id="295" r:id="rId22"/>
    <p:sldId id="296" r:id="rId23"/>
    <p:sldId id="299" r:id="rId24"/>
    <p:sldId id="300" r:id="rId25"/>
    <p:sldId id="301" r:id="rId26"/>
    <p:sldId id="302" r:id="rId27"/>
    <p:sldId id="303" r:id="rId28"/>
    <p:sldId id="304" r:id="rId29"/>
    <p:sldId id="305" r:id="rId30"/>
    <p:sldId id="306" r:id="rId31"/>
    <p:sldId id="307" r:id="rId32"/>
    <p:sldId id="308" r:id="rId33"/>
    <p:sldId id="298" r:id="rId34"/>
    <p:sldId id="309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88084" autoAdjust="0"/>
  </p:normalViewPr>
  <p:slideViewPr>
    <p:cSldViewPr snapToGrid="0" snapToObjects="1">
      <p:cViewPr varScale="1">
        <p:scale>
          <a:sx n="77" d="100"/>
          <a:sy n="77" d="100"/>
        </p:scale>
        <p:origin x="737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A705F-9C08-2741-9F2D-29343E16E2AC}" type="datetimeFigureOut">
              <a:t>30.11.2021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C9537-5F2B-6348-B648-6C16C621984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351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4C9537-5F2B-6348-B648-6C16C6219841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1779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C9537-5F2B-6348-B648-6C16C6219841}" type="slidenum"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939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4C9537-5F2B-6348-B648-6C16C6219841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0444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C9537-5F2B-6348-B648-6C16C6219841}" type="slidenum"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939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4C9537-5F2B-6348-B648-6C16C6219841}" type="slidenum">
              <a:rPr lang="fi-FI" smtClean="0"/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7537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8080-838C-F74E-ADD6-F8DD5A17833D}" type="datetimeFigureOut">
              <a:t>30.11.2021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A24C-CA71-2F4C-9C32-C109F4BFED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8080-838C-F74E-ADD6-F8DD5A17833D}" type="datetimeFigureOut">
              <a:t>30.11.2021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A24C-CA71-2F4C-9C32-C109F4BFED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8080-838C-F74E-ADD6-F8DD5A17833D}" type="datetimeFigureOut">
              <a:t>30.11.2021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A24C-CA71-2F4C-9C32-C109F4BFED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406800" y="1713600"/>
            <a:ext cx="8326800" cy="3920400"/>
          </a:xfrm>
          <a:prstGeom prst="rect">
            <a:avLst/>
          </a:prstGeom>
          <a:solidFill>
            <a:srgbClr val="FF7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285600" cy="234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62000" y="5961600"/>
            <a:ext cx="2026800" cy="176400"/>
          </a:xfrm>
        </p:spPr>
        <p:txBody>
          <a:bodyPr wrap="none" lIns="0" tIns="0" rIns="0" bIns="0"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fld id="{3622CD5A-A9CA-4187-8D1C-14CBA696F3D0}" type="datetime1">
              <a:rPr lang="en-US" noProof="0" smtClean="0"/>
              <a:pPr/>
              <a:t>11/30/2021</a:t>
            </a:fld>
            <a:endParaRPr lang="en-US" noProof="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44400" y="5961600"/>
            <a:ext cx="1962000" cy="6336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26800" y="5961600"/>
            <a:ext cx="1134000" cy="6336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62000" y="6138000"/>
            <a:ext cx="2026800" cy="4572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2400" y="6138000"/>
            <a:ext cx="2048400" cy="4572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72400" y="5961600"/>
            <a:ext cx="2048400" cy="1764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12" name="Picture 11" descr="Aalto_EN_Engineering_21_RGB_3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44000" y="0"/>
            <a:ext cx="1922164" cy="157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583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BA70-3711-4040-B033-8C7B0100C4FF}" type="datetime1">
              <a:rPr lang="en-US" noProof="0" smtClean="0"/>
              <a:pPr/>
              <a:t>11/30/2021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9088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8080-838C-F74E-ADD6-F8DD5A17833D}" type="datetimeFigureOut">
              <a:t>30.11.2021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A24C-CA71-2F4C-9C32-C109F4BFED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8080-838C-F74E-ADD6-F8DD5A17833D}" type="datetimeFigureOut">
              <a:t>30.11.2021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A24C-CA71-2F4C-9C32-C109F4BFED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8080-838C-F74E-ADD6-F8DD5A17833D}" type="datetimeFigureOut">
              <a:t>30.11.2021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A24C-CA71-2F4C-9C32-C109F4BFED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8080-838C-F74E-ADD6-F8DD5A17833D}" type="datetimeFigureOut">
              <a:t>30.11.2021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A24C-CA71-2F4C-9C32-C109F4BFED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8080-838C-F74E-ADD6-F8DD5A17833D}" type="datetimeFigureOut">
              <a:t>30.11.2021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A24C-CA71-2F4C-9C32-C109F4BFED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8080-838C-F74E-ADD6-F8DD5A17833D}" type="datetimeFigureOut">
              <a:t>30.11.2021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A24C-CA71-2F4C-9C32-C109F4BFED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8080-838C-F74E-ADD6-F8DD5A17833D}" type="datetimeFigureOut">
              <a:t>30.11.2021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A24C-CA71-2F4C-9C32-C109F4BFED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8080-838C-F74E-ADD6-F8DD5A17833D}" type="datetimeFigureOut">
              <a:t>30.11.2021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A24C-CA71-2F4C-9C32-C109F4BFED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98080-838C-F74E-ADD6-F8DD5A17833D}" type="datetimeFigureOut">
              <a:t>30.11.2021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DA24C-CA71-2F4C-9C32-C109F4BFED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Pinch + LP transshipment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Timo Laukkanen</a:t>
            </a:r>
          </a:p>
        </p:txBody>
      </p:sp>
    </p:spTree>
    <p:extLst>
      <p:ext uri="{BB962C8B-B14F-4D97-AF65-F5344CB8AC3E}">
        <p14:creationId xmlns:p14="http://schemas.microsoft.com/office/powerpoint/2010/main" val="1688171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84"/>
            <a:ext cx="8229600" cy="1143000"/>
          </a:xfrm>
        </p:spPr>
        <p:txBody>
          <a:bodyPr>
            <a:normAutofit/>
          </a:bodyPr>
          <a:lstStyle/>
          <a:p>
            <a:r>
              <a:rPr lang="en-GB"/>
              <a:t>Step 3 (enthalpy balance)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964999"/>
              </p:ext>
            </p:extLst>
          </p:nvPr>
        </p:nvGraphicFramePr>
        <p:xfrm>
          <a:off x="342438" y="1852196"/>
          <a:ext cx="8143920" cy="4820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3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3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6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413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solidFill>
                            <a:srgbClr val="FFFFFF"/>
                          </a:solidFill>
                        </a:rPr>
                        <a:t>425 °C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>
                          <a:solidFill>
                            <a:srgbClr val="FFFFFF"/>
                          </a:solidFill>
                        </a:rPr>
                        <a:t>TI 1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>
                          <a:solidFill>
                            <a:srgbClr val="FFFFFF"/>
                          </a:solidFill>
                        </a:rPr>
                        <a:t>∆T=50°C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∆H</a:t>
                      </a:r>
                      <a:r>
                        <a:rPr lang="en-GB" baseline="-25000">
                          <a:solidFill>
                            <a:srgbClr val="FFFFFF"/>
                          </a:solidFill>
                        </a:rPr>
                        <a:t>1</a:t>
                      </a:r>
                      <a:r>
                        <a:rPr lang="en-GB" baseline="0">
                          <a:solidFill>
                            <a:srgbClr val="FFFFFF"/>
                          </a:solidFill>
                        </a:rPr>
                        <a:t> = 50 * (0.0 - 1.5) = -75 </a:t>
                      </a: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375 °C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>
                          <a:solidFill>
                            <a:srgbClr val="FFFFFF"/>
                          </a:solidFill>
                        </a:rPr>
                        <a:t>TI 2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∆T=100°C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∆H</a:t>
                      </a:r>
                      <a:r>
                        <a:rPr lang="en-GB" baseline="-25000">
                          <a:solidFill>
                            <a:srgbClr val="FFFFFF"/>
                          </a:solidFill>
                        </a:rPr>
                        <a:t>2</a:t>
                      </a:r>
                      <a:r>
                        <a:rPr lang="en-GB" baseline="0">
                          <a:solidFill>
                            <a:srgbClr val="FFFFFF"/>
                          </a:solidFill>
                        </a:rPr>
                        <a:t> = 100 * (1.0 – 1.5) = -50</a:t>
                      </a: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275 °C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>
                          <a:solidFill>
                            <a:srgbClr val="FFFFFF"/>
                          </a:solidFill>
                        </a:rPr>
                        <a:t>TI 3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∆T=50°C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∆H</a:t>
                      </a:r>
                      <a:r>
                        <a:rPr lang="en-GB" baseline="-25000">
                          <a:solidFill>
                            <a:srgbClr val="FFFFFF"/>
                          </a:solidFill>
                        </a:rPr>
                        <a:t>3</a:t>
                      </a:r>
                      <a:r>
                        <a:rPr lang="en-GB" baseline="0">
                          <a:solidFill>
                            <a:srgbClr val="FFFFFF"/>
                          </a:solidFill>
                        </a:rPr>
                        <a:t> = 50 * (1.0  – 1.5 - 1.3) = -90</a:t>
                      </a: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225 °C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>
                          <a:solidFill>
                            <a:srgbClr val="FFFFFF"/>
                          </a:solidFill>
                        </a:rPr>
                        <a:t>TI 4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∆T=40°C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∆H</a:t>
                      </a:r>
                      <a:r>
                        <a:rPr lang="en-GB" baseline="-25000">
                          <a:solidFill>
                            <a:srgbClr val="FFFFFF"/>
                          </a:solidFill>
                        </a:rPr>
                        <a:t>4</a:t>
                      </a:r>
                      <a:r>
                        <a:rPr lang="en-GB" baseline="0">
                          <a:solidFill>
                            <a:srgbClr val="FFFFFF"/>
                          </a:solidFill>
                        </a:rPr>
                        <a:t> = 40 * (1.0 + 2.0 – 1.5 – 1.3) = 8</a:t>
                      </a: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185 °C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>
                          <a:solidFill>
                            <a:srgbClr val="FFFFFF"/>
                          </a:solidFill>
                        </a:rPr>
                        <a:t>TI 5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∆T=60°C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∆H</a:t>
                      </a:r>
                      <a:r>
                        <a:rPr lang="en-GB" baseline="-25000">
                          <a:solidFill>
                            <a:srgbClr val="FFFFFF"/>
                          </a:solidFill>
                        </a:rPr>
                        <a:t>5</a:t>
                      </a:r>
                      <a:r>
                        <a:rPr lang="en-GB" baseline="0">
                          <a:solidFill>
                            <a:srgbClr val="FFFFFF"/>
                          </a:solidFill>
                        </a:rPr>
                        <a:t> = 60 * (1.0 + 2.0 – 1.3) = 102</a:t>
                      </a: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125 °C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>
                          <a:solidFill>
                            <a:srgbClr val="FFFFFF"/>
                          </a:solidFill>
                        </a:rPr>
                        <a:t>TI 6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∆T=30°C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∆H</a:t>
                      </a:r>
                      <a:r>
                        <a:rPr lang="en-GB" baseline="-25000">
                          <a:solidFill>
                            <a:srgbClr val="FFFFFF"/>
                          </a:solidFill>
                        </a:rPr>
                        <a:t>6</a:t>
                      </a:r>
                      <a:r>
                        <a:rPr lang="en-GB" baseline="0">
                          <a:solidFill>
                            <a:srgbClr val="FFFFFF"/>
                          </a:solidFill>
                        </a:rPr>
                        <a:t> = 30 * (1.0 + 2.0) = 90</a:t>
                      </a: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95 °C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3063550" y="2946378"/>
            <a:ext cx="0" cy="372673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863722" y="2219801"/>
            <a:ext cx="0" cy="2983602"/>
          </a:xfrm>
          <a:prstGeom prst="straightConnector1">
            <a:avLst/>
          </a:prstGeom>
          <a:ln w="38100" cmpd="sng"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840810" y="2347079"/>
            <a:ext cx="476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H1</a:t>
            </a:r>
          </a:p>
          <a:p>
            <a:r>
              <a:rPr lang="en-GB">
                <a:solidFill>
                  <a:srgbClr val="FF0000"/>
                </a:solidFill>
              </a:rPr>
              <a:t>1.0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438690" y="4437342"/>
            <a:ext cx="0" cy="2235774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00227" y="3791011"/>
            <a:ext cx="476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H2</a:t>
            </a:r>
          </a:p>
          <a:p>
            <a:r>
              <a:rPr lang="en-GB">
                <a:solidFill>
                  <a:srgbClr val="FF0000"/>
                </a:solidFill>
              </a:rPr>
              <a:t>2.0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51351" y="5203402"/>
            <a:ext cx="476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chemeClr val="accent1"/>
                </a:solidFill>
              </a:rPr>
              <a:t>C1</a:t>
            </a:r>
          </a:p>
          <a:p>
            <a:r>
              <a:rPr lang="en-GB">
                <a:solidFill>
                  <a:schemeClr val="accent1"/>
                </a:solidFill>
              </a:rPr>
              <a:t>1.5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4276393" y="3701522"/>
            <a:ext cx="0" cy="2232076"/>
          </a:xfrm>
          <a:prstGeom prst="straightConnector1">
            <a:avLst/>
          </a:prstGeom>
          <a:ln w="38100" cmpd="sng"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064022" y="5933597"/>
            <a:ext cx="476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chemeClr val="accent1"/>
                </a:solidFill>
              </a:rPr>
              <a:t>C2</a:t>
            </a:r>
          </a:p>
          <a:p>
            <a:r>
              <a:rPr lang="en-GB">
                <a:solidFill>
                  <a:schemeClr val="accent1"/>
                </a:solidFill>
              </a:rPr>
              <a:t>1.3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649" y="1019164"/>
            <a:ext cx="5938228" cy="975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58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625395"/>
              </p:ext>
            </p:extLst>
          </p:nvPr>
        </p:nvGraphicFramePr>
        <p:xfrm>
          <a:off x="2641451" y="1291062"/>
          <a:ext cx="691279" cy="4820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1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-75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-125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-215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-207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-105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-15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flipV="1">
            <a:off x="3130251" y="1683316"/>
            <a:ext cx="397332" cy="1454957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84"/>
            <a:ext cx="8229600" cy="1143000"/>
          </a:xfrm>
        </p:spPr>
        <p:txBody>
          <a:bodyPr>
            <a:normAutofit/>
          </a:bodyPr>
          <a:lstStyle/>
          <a:p>
            <a:r>
              <a:rPr lang="en-GB"/>
              <a:t>Step 4 (cascade the heat flow)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419236"/>
              </p:ext>
            </p:extLst>
          </p:nvPr>
        </p:nvGraphicFramePr>
        <p:xfrm>
          <a:off x="342438" y="1291062"/>
          <a:ext cx="2257895" cy="4820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3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1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425 °C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>
                          <a:solidFill>
                            <a:srgbClr val="FFFFFF"/>
                          </a:solidFill>
                        </a:rPr>
                        <a:t>TI 1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-75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375 °C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>
                          <a:solidFill>
                            <a:srgbClr val="FFFFFF"/>
                          </a:solidFill>
                        </a:rPr>
                        <a:t>TI 2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-50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275 °C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>
                          <a:solidFill>
                            <a:srgbClr val="FFFFFF"/>
                          </a:solidFill>
                        </a:rPr>
                        <a:t>TI 3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FFFFFF"/>
                          </a:solidFill>
                        </a:rPr>
                        <a:t>-90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225 °C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>
                          <a:solidFill>
                            <a:srgbClr val="FFFFFF"/>
                          </a:solidFill>
                        </a:rPr>
                        <a:t>TI 4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185 °C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>
                          <a:solidFill>
                            <a:srgbClr val="FFFFFF"/>
                          </a:solidFill>
                        </a:rPr>
                        <a:t>TI 5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102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125 °C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>
                          <a:solidFill>
                            <a:srgbClr val="FFFFFF"/>
                          </a:solidFill>
                        </a:rPr>
                        <a:t>TI 6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90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95 °C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3" name="Oval 12"/>
          <p:cNvSpPr/>
          <p:nvPr/>
        </p:nvSpPr>
        <p:spPr>
          <a:xfrm>
            <a:off x="2641451" y="3138273"/>
            <a:ext cx="782320" cy="4470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251772"/>
              </p:ext>
            </p:extLst>
          </p:nvPr>
        </p:nvGraphicFramePr>
        <p:xfrm>
          <a:off x="3423771" y="1291062"/>
          <a:ext cx="691279" cy="5191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1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b="1">
                          <a:solidFill>
                            <a:schemeClr val="accent2"/>
                          </a:solidFill>
                        </a:rPr>
                        <a:t>215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solidFill>
                            <a:srgbClr val="FFFFFF"/>
                          </a:solidFill>
                        </a:rPr>
                        <a:t>140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90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110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accent1"/>
                          </a:solidFill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439364"/>
              </p:ext>
            </p:extLst>
          </p:nvPr>
        </p:nvGraphicFramePr>
        <p:xfrm>
          <a:off x="4241327" y="1291062"/>
          <a:ext cx="1443122" cy="5191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3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b="1" dirty="0">
                          <a:solidFill>
                            <a:schemeClr val="accent2"/>
                          </a:solidFill>
                        </a:rPr>
                        <a:t>Hot Utility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252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Pinch</a:t>
                      </a:r>
                      <a:r>
                        <a:rPr lang="en-GB" baseline="0">
                          <a:solidFill>
                            <a:srgbClr val="FFFFFF"/>
                          </a:solidFill>
                        </a:rPr>
                        <a:t> Point</a:t>
                      </a: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8336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accent1"/>
                          </a:solidFill>
                        </a:rPr>
                        <a:t>Cold Utility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3107053" y="2000465"/>
            <a:ext cx="0" cy="34811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107053" y="2747570"/>
            <a:ext cx="0" cy="34811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100972" y="3501977"/>
            <a:ext cx="0" cy="34811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074733" y="4240575"/>
            <a:ext cx="0" cy="34811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058573" y="4966316"/>
            <a:ext cx="0" cy="34811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191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Summary </a:t>
            </a:r>
            <a:br>
              <a:rPr lang="en-GB"/>
            </a:br>
            <a:r>
              <a:rPr lang="en-GB"/>
              <a:t>Problem Table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90917"/>
            <a:ext cx="8512866" cy="4853999"/>
          </a:xfrm>
        </p:spPr>
        <p:txBody>
          <a:bodyPr>
            <a:normAutofit/>
          </a:bodyPr>
          <a:lstStyle/>
          <a:p>
            <a:r>
              <a:rPr lang="en-GB" dirty="0"/>
              <a:t>Adjust (shift) the temperatures</a:t>
            </a:r>
          </a:p>
          <a:p>
            <a:r>
              <a:rPr lang="en-GB" dirty="0"/>
              <a:t>Find the temperature intervals</a:t>
            </a:r>
          </a:p>
          <a:p>
            <a:r>
              <a:rPr lang="en-GB" dirty="0"/>
              <a:t>Calculate the enthalpy balance for each interval</a:t>
            </a:r>
          </a:p>
          <a:p>
            <a:pPr lvl="1"/>
            <a:r>
              <a:rPr lang="en-GB" dirty="0"/>
              <a:t>heat surplus (+) and deficit (-)</a:t>
            </a:r>
          </a:p>
          <a:p>
            <a:r>
              <a:rPr lang="en-GB" dirty="0"/>
              <a:t>Cascade the enthalpy</a:t>
            </a:r>
          </a:p>
          <a:p>
            <a:pPr lvl="1"/>
            <a:r>
              <a:rPr lang="en-GB" dirty="0"/>
              <a:t>add large deficit at the top</a:t>
            </a:r>
          </a:p>
          <a:p>
            <a:r>
              <a:rPr lang="en-GB" dirty="0"/>
              <a:t>Make the heat cascade thermodynamically feasible</a:t>
            </a:r>
          </a:p>
        </p:txBody>
      </p:sp>
    </p:spTree>
    <p:extLst>
      <p:ext uri="{BB962C8B-B14F-4D97-AF65-F5344CB8AC3E}">
        <p14:creationId xmlns:p14="http://schemas.microsoft.com/office/powerpoint/2010/main" val="312549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5370"/>
            <a:ext cx="8229600" cy="730887"/>
          </a:xfrm>
        </p:spPr>
        <p:txBody>
          <a:bodyPr>
            <a:normAutofit fontScale="90000"/>
          </a:bodyPr>
          <a:lstStyle/>
          <a:p>
            <a:r>
              <a:rPr lang="en-GB"/>
              <a:t>Grand Composite Curve</a:t>
            </a:r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E6717B5F-4751-4487-BD40-BD10FA672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38" y="1641222"/>
            <a:ext cx="8622198" cy="485399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A graphical representation of heat cascade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It gives clear visualization of hot and cold utilities within each temperature interval 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provides an easy approach to use multiple utilities in the process.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Highlights the process utility interface.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5716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00"/>
            <a:ext cx="8229600" cy="730887"/>
          </a:xfrm>
        </p:spPr>
        <p:txBody>
          <a:bodyPr>
            <a:normAutofit fontScale="90000"/>
          </a:bodyPr>
          <a:lstStyle/>
          <a:p>
            <a:r>
              <a:rPr lang="en-GB" dirty="0"/>
              <a:t>Grand Composite Curve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64451"/>
              </p:ext>
            </p:extLst>
          </p:nvPr>
        </p:nvGraphicFramePr>
        <p:xfrm>
          <a:off x="342438" y="1291062"/>
          <a:ext cx="2257895" cy="4820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3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1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425 °C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>
                          <a:solidFill>
                            <a:srgbClr val="FFFFFF"/>
                          </a:solidFill>
                        </a:rPr>
                        <a:t>TI 1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375 °C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>
                          <a:solidFill>
                            <a:srgbClr val="FFFFFF"/>
                          </a:solidFill>
                        </a:rPr>
                        <a:t>TI 2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275 °C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>
                          <a:solidFill>
                            <a:srgbClr val="FFFFFF"/>
                          </a:solidFill>
                        </a:rPr>
                        <a:t>TI 3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225 °C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>
                          <a:solidFill>
                            <a:srgbClr val="FFFFFF"/>
                          </a:solidFill>
                        </a:rPr>
                        <a:t>TI 4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185 °C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>
                          <a:solidFill>
                            <a:srgbClr val="FFFFFF"/>
                          </a:solidFill>
                        </a:rPr>
                        <a:t>TI 5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125 °C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>
                          <a:solidFill>
                            <a:srgbClr val="FFFFFF"/>
                          </a:solidFill>
                        </a:rPr>
                        <a:t>TI 6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95 °C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280035"/>
              </p:ext>
            </p:extLst>
          </p:nvPr>
        </p:nvGraphicFramePr>
        <p:xfrm>
          <a:off x="1922000" y="1291062"/>
          <a:ext cx="691279" cy="5191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1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b="1">
                          <a:solidFill>
                            <a:schemeClr val="accent2"/>
                          </a:solidFill>
                        </a:rPr>
                        <a:t>215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140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90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110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>
                          <a:solidFill>
                            <a:schemeClr val="accent1"/>
                          </a:solidFill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239506"/>
              </p:ext>
            </p:extLst>
          </p:nvPr>
        </p:nvGraphicFramePr>
        <p:xfrm>
          <a:off x="2765679" y="1291062"/>
          <a:ext cx="5287300" cy="5191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4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pSp>
        <p:nvGrpSpPr>
          <p:cNvPr id="52" name="Group 51"/>
          <p:cNvGrpSpPr/>
          <p:nvPr/>
        </p:nvGrpSpPr>
        <p:grpSpPr>
          <a:xfrm>
            <a:off x="2410339" y="661060"/>
            <a:ext cx="6689448" cy="6237650"/>
            <a:chOff x="2410339" y="661060"/>
            <a:chExt cx="6689448" cy="6237650"/>
          </a:xfrm>
        </p:grpSpPr>
        <p:grpSp>
          <p:nvGrpSpPr>
            <p:cNvPr id="51" name="Group 50"/>
            <p:cNvGrpSpPr/>
            <p:nvPr/>
          </p:nvGrpSpPr>
          <p:grpSpPr>
            <a:xfrm>
              <a:off x="2765679" y="1030392"/>
              <a:ext cx="6334108" cy="5868318"/>
              <a:chOff x="2765679" y="1030392"/>
              <a:chExt cx="6334108" cy="5868318"/>
            </a:xfrm>
          </p:grpSpPr>
          <p:cxnSp>
            <p:nvCxnSpPr>
              <p:cNvPr id="15" name="Straight Arrow Connector 14"/>
              <p:cNvCxnSpPr/>
              <p:nvPr/>
            </p:nvCxnSpPr>
            <p:spPr>
              <a:xfrm flipV="1">
                <a:off x="2765679" y="1030392"/>
                <a:ext cx="13617" cy="5452430"/>
              </a:xfrm>
              <a:prstGeom prst="straightConnector1">
                <a:avLst/>
              </a:prstGeom>
              <a:ln w="38100" cmpd="sng">
                <a:solidFill>
                  <a:srgbClr val="FFFFFF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 flipV="1">
                <a:off x="2779296" y="6470399"/>
                <a:ext cx="6060855" cy="12423"/>
              </a:xfrm>
              <a:prstGeom prst="straightConnector1">
                <a:avLst/>
              </a:prstGeom>
              <a:ln w="38100" cmpd="sng">
                <a:solidFill>
                  <a:srgbClr val="FFFFFF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3876598" y="6521642"/>
                <a:ext cx="4186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/>
                  <a:t>50</a:t>
                </a:r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4081918" y="6462663"/>
                <a:ext cx="4007" cy="99299"/>
              </a:xfrm>
              <a:prstGeom prst="line">
                <a:avLst/>
              </a:prstGeom>
              <a:ln>
                <a:solidFill>
                  <a:srgbClr val="FFFF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5138608" y="6521960"/>
                <a:ext cx="5356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/>
                  <a:t>100</a:t>
                </a:r>
              </a:p>
            </p:txBody>
          </p:sp>
          <p:cxnSp>
            <p:nvCxnSpPr>
              <p:cNvPr id="30" name="Straight Connector 29"/>
              <p:cNvCxnSpPr/>
              <p:nvPr/>
            </p:nvCxnSpPr>
            <p:spPr>
              <a:xfrm>
                <a:off x="5403460" y="6462981"/>
                <a:ext cx="4007" cy="99299"/>
              </a:xfrm>
              <a:prstGeom prst="line">
                <a:avLst/>
              </a:prstGeom>
              <a:ln>
                <a:solidFill>
                  <a:srgbClr val="FFFF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TextBox 31"/>
              <p:cNvSpPr txBox="1"/>
              <p:nvPr/>
            </p:nvSpPr>
            <p:spPr>
              <a:xfrm>
                <a:off x="6471679" y="6529378"/>
                <a:ext cx="5356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/>
                  <a:t>150</a:t>
                </a:r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>
                <a:off x="6736531" y="6470399"/>
                <a:ext cx="4007" cy="99299"/>
              </a:xfrm>
              <a:prstGeom prst="line">
                <a:avLst/>
              </a:prstGeom>
              <a:ln>
                <a:solidFill>
                  <a:srgbClr val="FFFF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7785155" y="6521960"/>
                <a:ext cx="5356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/>
                  <a:t>200</a:t>
                </a:r>
              </a:p>
            </p:txBody>
          </p:sp>
          <p:cxnSp>
            <p:nvCxnSpPr>
              <p:cNvPr id="35" name="Straight Connector 34"/>
              <p:cNvCxnSpPr/>
              <p:nvPr/>
            </p:nvCxnSpPr>
            <p:spPr>
              <a:xfrm>
                <a:off x="8050007" y="6462981"/>
                <a:ext cx="4007" cy="99299"/>
              </a:xfrm>
              <a:prstGeom prst="line">
                <a:avLst/>
              </a:prstGeom>
              <a:ln>
                <a:solidFill>
                  <a:srgbClr val="FFFF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TextBox 35"/>
              <p:cNvSpPr txBox="1"/>
              <p:nvPr/>
            </p:nvSpPr>
            <p:spPr>
              <a:xfrm>
                <a:off x="8257339" y="6006684"/>
                <a:ext cx="8424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/>
                  <a:t>Q (kW)</a:t>
                </a: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2410339" y="661060"/>
              <a:ext cx="638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T(°C)</a:t>
              </a:r>
            </a:p>
          </p:txBody>
        </p:sp>
      </p:grpSp>
      <p:cxnSp>
        <p:nvCxnSpPr>
          <p:cNvPr id="38" name="Straight Connector 37"/>
          <p:cNvCxnSpPr/>
          <p:nvPr/>
        </p:nvCxnSpPr>
        <p:spPr>
          <a:xfrm>
            <a:off x="2779296" y="1646912"/>
            <a:ext cx="5743363" cy="99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802574" y="2404503"/>
            <a:ext cx="366910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779296" y="3142251"/>
            <a:ext cx="23593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765679" y="4624087"/>
            <a:ext cx="26948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802574" y="5368172"/>
            <a:ext cx="28716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2779296" y="6111982"/>
            <a:ext cx="5270711" cy="440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6" name="Group 65"/>
          <p:cNvGrpSpPr/>
          <p:nvPr/>
        </p:nvGrpSpPr>
        <p:grpSpPr>
          <a:xfrm>
            <a:off x="2765679" y="1646912"/>
            <a:ext cx="5756980" cy="4465070"/>
            <a:chOff x="2765679" y="1646912"/>
            <a:chExt cx="5756980" cy="4465070"/>
          </a:xfrm>
        </p:grpSpPr>
        <p:cxnSp>
          <p:nvCxnSpPr>
            <p:cNvPr id="54" name="Straight Connector 53"/>
            <p:cNvCxnSpPr/>
            <p:nvPr/>
          </p:nvCxnSpPr>
          <p:spPr>
            <a:xfrm flipH="1">
              <a:off x="6471679" y="1646912"/>
              <a:ext cx="2050980" cy="757591"/>
            </a:xfrm>
            <a:prstGeom prst="line">
              <a:avLst/>
            </a:prstGeom>
            <a:ln w="38100" cmpd="sng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5138608" y="2404503"/>
              <a:ext cx="1333071" cy="737748"/>
            </a:xfrm>
            <a:prstGeom prst="line">
              <a:avLst/>
            </a:prstGeom>
            <a:ln w="38100" cmpd="sng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endCxn id="14" idx="1"/>
            </p:cNvCxnSpPr>
            <p:nvPr/>
          </p:nvCxnSpPr>
          <p:spPr>
            <a:xfrm flipH="1">
              <a:off x="2765679" y="3142251"/>
              <a:ext cx="2372930" cy="744691"/>
            </a:xfrm>
            <a:prstGeom prst="line">
              <a:avLst/>
            </a:prstGeom>
            <a:ln w="38100" cmpd="sng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 flipV="1">
              <a:off x="2802575" y="3886943"/>
              <a:ext cx="232588" cy="737144"/>
            </a:xfrm>
            <a:prstGeom prst="line">
              <a:avLst/>
            </a:prstGeom>
            <a:ln w="38100" cmpd="sng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 flipV="1">
              <a:off x="3035163" y="4631028"/>
              <a:ext cx="2639093" cy="737144"/>
            </a:xfrm>
            <a:prstGeom prst="line">
              <a:avLst/>
            </a:prstGeom>
            <a:ln w="38100" cmpd="sng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 flipV="1">
              <a:off x="5674257" y="5379247"/>
              <a:ext cx="2375750" cy="732735"/>
            </a:xfrm>
            <a:prstGeom prst="line">
              <a:avLst/>
            </a:prstGeom>
            <a:ln w="38100" cmpd="sng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60155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0511" y="1501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Grand Composite Curve (GGC) </a:t>
            </a:r>
            <a:br>
              <a:rPr lang="en-GB" dirty="0"/>
            </a:b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sz="half" idx="2"/>
          </p:nvPr>
        </p:nvSpPr>
        <p:spPr>
          <a:xfrm>
            <a:off x="185073" y="2158843"/>
            <a:ext cx="2636378" cy="3951288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Visualizes the surplus and deficit heat at different temperature intervals</a:t>
            </a:r>
          </a:p>
          <a:p>
            <a:r>
              <a:rPr lang="en-GB" dirty="0"/>
              <a:t>Provides an visual tool for integrating</a:t>
            </a:r>
          </a:p>
          <a:p>
            <a:pPr lvl="1"/>
            <a:r>
              <a:rPr lang="en-GB" dirty="0"/>
              <a:t>Different utilities</a:t>
            </a:r>
          </a:p>
          <a:p>
            <a:pPr lvl="1"/>
            <a:r>
              <a:rPr lang="en-GB" dirty="0"/>
              <a:t>Different processes</a:t>
            </a:r>
          </a:p>
          <a:p>
            <a:pPr lvl="1"/>
            <a:r>
              <a:rPr lang="en-GB" dirty="0"/>
              <a:t>Heat pumps</a:t>
            </a:r>
          </a:p>
          <a:p>
            <a:pPr lvl="1"/>
            <a:r>
              <a:rPr lang="en-GB" dirty="0"/>
              <a:t>Other thermodynamic cycles</a:t>
            </a:r>
            <a:endParaRPr lang="fi-FI" dirty="0"/>
          </a:p>
          <a:p>
            <a:endParaRPr lang="fi-FI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071529"/>
              </p:ext>
            </p:extLst>
          </p:nvPr>
        </p:nvGraphicFramePr>
        <p:xfrm>
          <a:off x="2977501" y="1340601"/>
          <a:ext cx="5287300" cy="51895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4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6436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GB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626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2597015" y="706225"/>
            <a:ext cx="6689448" cy="6237650"/>
            <a:chOff x="2410339" y="661060"/>
            <a:chExt cx="6689448" cy="6237650"/>
          </a:xfrm>
        </p:grpSpPr>
        <p:grpSp>
          <p:nvGrpSpPr>
            <p:cNvPr id="8" name="Group 7"/>
            <p:cNvGrpSpPr/>
            <p:nvPr/>
          </p:nvGrpSpPr>
          <p:grpSpPr>
            <a:xfrm>
              <a:off x="2765679" y="1030392"/>
              <a:ext cx="6334108" cy="5868318"/>
              <a:chOff x="2765679" y="1030392"/>
              <a:chExt cx="6334108" cy="5868318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 flipV="1">
                <a:off x="2765679" y="1030392"/>
                <a:ext cx="13617" cy="5452430"/>
              </a:xfrm>
              <a:prstGeom prst="straightConnector1">
                <a:avLst/>
              </a:prstGeom>
              <a:ln w="38100" cmpd="sng">
                <a:solidFill>
                  <a:srgbClr val="FFFFFF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V="1">
                <a:off x="2779296" y="6470399"/>
                <a:ext cx="6060855" cy="12423"/>
              </a:xfrm>
              <a:prstGeom prst="straightConnector1">
                <a:avLst/>
              </a:prstGeom>
              <a:ln w="38100" cmpd="sng">
                <a:solidFill>
                  <a:srgbClr val="FFFFFF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3876598" y="6521642"/>
                <a:ext cx="4186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/>
                  <a:t>50</a:t>
                </a:r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>
                <a:off x="4081918" y="6462663"/>
                <a:ext cx="4007" cy="99299"/>
              </a:xfrm>
              <a:prstGeom prst="line">
                <a:avLst/>
              </a:prstGeom>
              <a:ln>
                <a:solidFill>
                  <a:srgbClr val="FFFF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5138608" y="6521960"/>
                <a:ext cx="5356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/>
                  <a:t>100</a:t>
                </a:r>
              </a:p>
            </p:txBody>
          </p:sp>
          <p:cxnSp>
            <p:nvCxnSpPr>
              <p:cNvPr id="15" name="Straight Connector 14"/>
              <p:cNvCxnSpPr/>
              <p:nvPr/>
            </p:nvCxnSpPr>
            <p:spPr>
              <a:xfrm>
                <a:off x="5403460" y="6462981"/>
                <a:ext cx="4007" cy="99299"/>
              </a:xfrm>
              <a:prstGeom prst="line">
                <a:avLst/>
              </a:prstGeom>
              <a:ln>
                <a:solidFill>
                  <a:srgbClr val="FFFF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6471679" y="6529378"/>
                <a:ext cx="5356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/>
                  <a:t>150</a:t>
                </a:r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6736531" y="6470399"/>
                <a:ext cx="4007" cy="99299"/>
              </a:xfrm>
              <a:prstGeom prst="line">
                <a:avLst/>
              </a:prstGeom>
              <a:ln>
                <a:solidFill>
                  <a:srgbClr val="FFFF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7785155" y="6521960"/>
                <a:ext cx="5356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/>
                  <a:t>200</a:t>
                </a:r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>
                <a:off x="8050007" y="6462981"/>
                <a:ext cx="4007" cy="99299"/>
              </a:xfrm>
              <a:prstGeom prst="line">
                <a:avLst/>
              </a:prstGeom>
              <a:ln>
                <a:solidFill>
                  <a:srgbClr val="FFFF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8257339" y="6006684"/>
                <a:ext cx="8424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/>
                  <a:t>Q (kW)</a:t>
                </a: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2410339" y="661060"/>
              <a:ext cx="638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T(°C)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990178" y="1515536"/>
            <a:ext cx="5756980" cy="4465070"/>
            <a:chOff x="2765679" y="1646912"/>
            <a:chExt cx="5756980" cy="4465070"/>
          </a:xfrm>
        </p:grpSpPr>
        <p:cxnSp>
          <p:nvCxnSpPr>
            <p:cNvPr id="22" name="Straight Connector 21"/>
            <p:cNvCxnSpPr/>
            <p:nvPr/>
          </p:nvCxnSpPr>
          <p:spPr>
            <a:xfrm flipH="1">
              <a:off x="6471679" y="1646912"/>
              <a:ext cx="2050980" cy="757591"/>
            </a:xfrm>
            <a:prstGeom prst="line">
              <a:avLst/>
            </a:prstGeom>
            <a:ln w="38100" cmpd="sng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138608" y="2404503"/>
              <a:ext cx="1333071" cy="737748"/>
            </a:xfrm>
            <a:prstGeom prst="line">
              <a:avLst/>
            </a:prstGeom>
            <a:ln w="38100" cmpd="sng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2765679" y="3142251"/>
              <a:ext cx="2372930" cy="744691"/>
            </a:xfrm>
            <a:prstGeom prst="line">
              <a:avLst/>
            </a:prstGeom>
            <a:ln w="38100" cmpd="sng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 flipV="1">
              <a:off x="2802575" y="3886943"/>
              <a:ext cx="232588" cy="737144"/>
            </a:xfrm>
            <a:prstGeom prst="line">
              <a:avLst/>
            </a:prstGeom>
            <a:ln w="38100" cmpd="sng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 flipV="1">
              <a:off x="3035163" y="4631028"/>
              <a:ext cx="2639093" cy="737144"/>
            </a:xfrm>
            <a:prstGeom prst="line">
              <a:avLst/>
            </a:prstGeom>
            <a:ln w="38100" cmpd="sng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 flipV="1">
              <a:off x="5674257" y="5379247"/>
              <a:ext cx="2375750" cy="732735"/>
            </a:xfrm>
            <a:prstGeom prst="line">
              <a:avLst/>
            </a:prstGeom>
            <a:ln w="38100" cmpd="sng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2479B689-362A-44DE-9060-094F5EBF6082}"/>
              </a:ext>
            </a:extLst>
          </p:cNvPr>
          <p:cNvGrpSpPr/>
          <p:nvPr/>
        </p:nvGrpSpPr>
        <p:grpSpPr>
          <a:xfrm>
            <a:off x="3027074" y="2514118"/>
            <a:ext cx="5274718" cy="2555897"/>
            <a:chOff x="3299202" y="2530150"/>
            <a:chExt cx="5274718" cy="2555897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3299202" y="2530150"/>
              <a:ext cx="5274718" cy="527885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299202" y="3073642"/>
              <a:ext cx="4766243" cy="2012405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3551102" y="2457335"/>
            <a:ext cx="1497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solidFill>
                  <a:srgbClr val="FFFF00"/>
                </a:solidFill>
              </a:rPr>
              <a:t>Other process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D557767-83E2-4CBA-8DDA-4607C086AD39}"/>
              </a:ext>
            </a:extLst>
          </p:cNvPr>
          <p:cNvGrpSpPr/>
          <p:nvPr/>
        </p:nvGrpSpPr>
        <p:grpSpPr>
          <a:xfrm>
            <a:off x="3385472" y="3265552"/>
            <a:ext cx="4599382" cy="646331"/>
            <a:chOff x="3657600" y="3281584"/>
            <a:chExt cx="4599382" cy="646331"/>
          </a:xfrm>
        </p:grpSpPr>
        <p:sp>
          <p:nvSpPr>
            <p:cNvPr id="38" name="TextBox 37"/>
            <p:cNvSpPr txBox="1"/>
            <p:nvPr/>
          </p:nvSpPr>
          <p:spPr>
            <a:xfrm>
              <a:off x="5554767" y="3281584"/>
              <a:ext cx="270221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>
                  <a:solidFill>
                    <a:srgbClr val="FFFF00"/>
                  </a:solidFill>
                </a:rPr>
                <a:t>Heat integration possibility</a:t>
              </a:r>
            </a:p>
            <a:p>
              <a:r>
                <a:rPr lang="fi-FI" dirty="0">
                  <a:solidFill>
                    <a:srgbClr val="FFFF00"/>
                  </a:solidFill>
                </a:rPr>
                <a:t> between processes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H="1">
              <a:off x="3657600" y="3466250"/>
              <a:ext cx="1897167" cy="0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E18E8D1-FE2F-4E1A-BB00-BB4487A497DF}"/>
              </a:ext>
            </a:extLst>
          </p:cNvPr>
          <p:cNvGrpSpPr/>
          <p:nvPr/>
        </p:nvGrpSpPr>
        <p:grpSpPr>
          <a:xfrm>
            <a:off x="3027074" y="1330870"/>
            <a:ext cx="5720084" cy="1126923"/>
            <a:chOff x="3299202" y="1346902"/>
            <a:chExt cx="5720084" cy="1126923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3299202" y="2473367"/>
              <a:ext cx="3383609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6672402" y="1491047"/>
              <a:ext cx="2346884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6822522" y="1346902"/>
              <a:ext cx="1072473" cy="369332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i-FI" dirty="0"/>
                <a:t>HP steam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035499" y="2104493"/>
              <a:ext cx="1025987" cy="369332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i-FI" dirty="0"/>
                <a:t>LP steam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881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BE771DEE-CC2C-4976-AA49-BB26974AF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97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Information Available from Grand composite curve (Example)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8362D5-8D9D-45A1-A595-8F30CA91B6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069"/>
          <a:stretch/>
        </p:blipFill>
        <p:spPr>
          <a:xfrm>
            <a:off x="641074" y="1709185"/>
            <a:ext cx="7861852" cy="4958349"/>
          </a:xfrm>
          <a:prstGeom prst="rect">
            <a:avLst/>
          </a:prstGeom>
          <a:noFill/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D49C5F9-7050-47BC-B1CC-D26FE7D4F315}"/>
              </a:ext>
            </a:extLst>
          </p:cNvPr>
          <p:cNvSpPr txBox="1">
            <a:spLocks/>
          </p:cNvSpPr>
          <p:nvPr/>
        </p:nvSpPr>
        <p:spPr>
          <a:xfrm>
            <a:off x="4895021" y="3016181"/>
            <a:ext cx="1679713" cy="581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bg2"/>
                </a:solidFill>
              </a:rPr>
              <a:t>Heat sink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3931A82-6390-40F8-A3C0-B4DC559AE350}"/>
              </a:ext>
            </a:extLst>
          </p:cNvPr>
          <p:cNvSpPr txBox="1">
            <a:spLocks/>
          </p:cNvSpPr>
          <p:nvPr/>
        </p:nvSpPr>
        <p:spPr>
          <a:xfrm>
            <a:off x="5097117" y="5409854"/>
            <a:ext cx="1679713" cy="581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rgbClr val="FF0000"/>
                </a:solidFill>
              </a:rPr>
              <a:t>Heat Source</a:t>
            </a:r>
          </a:p>
        </p:txBody>
      </p:sp>
    </p:spTree>
    <p:extLst>
      <p:ext uri="{BB962C8B-B14F-4D97-AF65-F5344CB8AC3E}">
        <p14:creationId xmlns:p14="http://schemas.microsoft.com/office/powerpoint/2010/main" val="46857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2076450"/>
          </a:xfrm>
        </p:spPr>
        <p:txBody>
          <a:bodyPr>
            <a:normAutofit/>
          </a:bodyPr>
          <a:lstStyle/>
          <a:p>
            <a:r>
              <a:rPr lang="en-GB" dirty="0"/>
              <a:t>Heat Exchanger Network Design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Stream Grid,</a:t>
            </a:r>
          </a:p>
          <a:p>
            <a:r>
              <a:rPr lang="en-GB" dirty="0"/>
              <a:t>MER Network</a:t>
            </a:r>
          </a:p>
        </p:txBody>
      </p:sp>
    </p:spTree>
    <p:extLst>
      <p:ext uri="{BB962C8B-B14F-4D97-AF65-F5344CB8AC3E}">
        <p14:creationId xmlns:p14="http://schemas.microsoft.com/office/powerpoint/2010/main" val="2860021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285337"/>
              </p:ext>
            </p:extLst>
          </p:nvPr>
        </p:nvGraphicFramePr>
        <p:xfrm>
          <a:off x="467754" y="1390092"/>
          <a:ext cx="2728575" cy="1709420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495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8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4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6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01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i="1" u="none" strike="noStrike">
                          <a:effectLst/>
                        </a:rPr>
                        <a:t>T</a:t>
                      </a:r>
                      <a:r>
                        <a:rPr lang="en-US" sz="1800" i="1" u="none" strike="noStrike" baseline="-25000">
                          <a:effectLst/>
                        </a:rPr>
                        <a:t>supply</a:t>
                      </a:r>
                      <a:r>
                        <a:rPr lang="en-US" sz="1800" i="1" u="none" strike="noStrike">
                          <a:effectLst/>
                        </a:rPr>
                        <a:t> (°C)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i="1" u="none" strike="noStrike" dirty="0" err="1">
                          <a:effectLst/>
                        </a:rPr>
                        <a:t>T</a:t>
                      </a:r>
                      <a:r>
                        <a:rPr lang="en-US" sz="1800" i="1" u="none" strike="noStrike" baseline="-25000" dirty="0" err="1">
                          <a:effectLst/>
                        </a:rPr>
                        <a:t>target</a:t>
                      </a:r>
                      <a:r>
                        <a:rPr lang="en-US" sz="1800" i="1" u="none" strike="noStrike" dirty="0">
                          <a:effectLst/>
                        </a:rPr>
                        <a:t> (°C)</a:t>
                      </a:r>
                      <a:endParaRPr lang="en-US" sz="1800" b="0" i="1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i="1" u="none" strike="noStrike">
                          <a:effectLst/>
                        </a:rPr>
                        <a:t>m c</a:t>
                      </a:r>
                      <a:r>
                        <a:rPr lang="pt-BR" sz="1800" i="1" u="none" strike="noStrike" baseline="-25000">
                          <a:effectLst/>
                        </a:rPr>
                        <a:t>p</a:t>
                      </a:r>
                      <a:r>
                        <a:rPr lang="pt-BR" sz="1800" i="1" u="none" strike="noStrike">
                          <a:effectLst/>
                        </a:rPr>
                        <a:t> (kW/K)</a:t>
                      </a:r>
                      <a:endParaRPr lang="pt-BR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H1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400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1.0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H2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250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2.0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C1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160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400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1.5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C2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250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1.3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35556" y="1229139"/>
            <a:ext cx="28586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∆</a:t>
            </a:r>
            <a:r>
              <a:rPr lang="en-GB" sz="2000" dirty="0" err="1"/>
              <a:t>T</a:t>
            </a:r>
            <a:r>
              <a:rPr lang="en-GB" sz="2000" baseline="-25000" dirty="0" err="1"/>
              <a:t>min</a:t>
            </a:r>
            <a:r>
              <a:rPr lang="en-GB" sz="2000" dirty="0"/>
              <a:t> = 50°C,</a:t>
            </a:r>
          </a:p>
          <a:p>
            <a:r>
              <a:rPr lang="en-GB" sz="2000" dirty="0" err="1"/>
              <a:t>T</a:t>
            </a:r>
            <a:r>
              <a:rPr lang="en-GB" sz="2000" baseline="-25000" dirty="0" err="1"/>
              <a:t>pinch</a:t>
            </a:r>
            <a:r>
              <a:rPr lang="en-GB" sz="2000" dirty="0"/>
              <a:t> = 225°C</a:t>
            </a:r>
          </a:p>
          <a:p>
            <a:r>
              <a:rPr lang="en-GB" sz="2000" dirty="0" err="1"/>
              <a:t>Q</a:t>
            </a:r>
            <a:r>
              <a:rPr lang="en-GB" sz="2000" baseline="-25000" dirty="0" err="1"/>
              <a:t>h</a:t>
            </a:r>
            <a:r>
              <a:rPr lang="en-GB" sz="2000" dirty="0"/>
              <a:t> = 215 kW, Q</a:t>
            </a:r>
            <a:r>
              <a:rPr lang="en-GB" sz="2000" baseline="-25000" dirty="0"/>
              <a:t>c</a:t>
            </a:r>
            <a:r>
              <a:rPr lang="en-GB" sz="2000" dirty="0"/>
              <a:t> = 200 kW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139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Stream Grid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4345663" y="3660907"/>
            <a:ext cx="9922" cy="299619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4775868" y="3660907"/>
            <a:ext cx="9922" cy="299619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3925380" y="3660907"/>
            <a:ext cx="9922" cy="2996190"/>
          </a:xfrm>
          <a:prstGeom prst="line">
            <a:avLst/>
          </a:prstGeom>
          <a:ln>
            <a:solidFill>
              <a:schemeClr val="accent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595254" y="1956802"/>
            <a:ext cx="461665" cy="1656864"/>
          </a:xfrm>
          <a:prstGeom prst="rect">
            <a:avLst/>
          </a:prstGeom>
        </p:spPr>
        <p:txBody>
          <a:bodyPr vert="vert" wrap="none">
            <a:spAutoFit/>
          </a:bodyPr>
          <a:lstStyle/>
          <a:p>
            <a:r>
              <a:rPr lang="en-GB">
                <a:solidFill>
                  <a:schemeClr val="accent1"/>
                </a:solidFill>
              </a:rPr>
              <a:t>T</a:t>
            </a:r>
            <a:r>
              <a:rPr lang="en-GB" baseline="-25000">
                <a:solidFill>
                  <a:schemeClr val="accent1"/>
                </a:solidFill>
              </a:rPr>
              <a:t>pinch, cold</a:t>
            </a:r>
            <a:r>
              <a:rPr lang="en-GB">
                <a:solidFill>
                  <a:schemeClr val="accent1"/>
                </a:solidFill>
              </a:rPr>
              <a:t> = 200°C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704469" y="1956802"/>
            <a:ext cx="461665" cy="1606119"/>
          </a:xfrm>
          <a:prstGeom prst="rect">
            <a:avLst/>
          </a:prstGeom>
        </p:spPr>
        <p:txBody>
          <a:bodyPr vert="vert" wrap="none">
            <a:spAutoFit/>
          </a:bodyPr>
          <a:lstStyle/>
          <a:p>
            <a:r>
              <a:rPr lang="en-GB">
                <a:solidFill>
                  <a:srgbClr val="C0504D"/>
                </a:solidFill>
              </a:rPr>
              <a:t>T</a:t>
            </a:r>
            <a:r>
              <a:rPr lang="en-GB" baseline="-25000">
                <a:solidFill>
                  <a:srgbClr val="C0504D"/>
                </a:solidFill>
              </a:rPr>
              <a:t>pinch, hot</a:t>
            </a:r>
            <a:r>
              <a:rPr lang="en-GB">
                <a:solidFill>
                  <a:srgbClr val="C0504D"/>
                </a:solidFill>
              </a:rPr>
              <a:t> = 250°C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122713" y="3958371"/>
            <a:ext cx="6467315" cy="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1122713" y="5612535"/>
            <a:ext cx="6456608" cy="0"/>
          </a:xfrm>
          <a:prstGeom prst="straightConnector1">
            <a:avLst/>
          </a:prstGeom>
          <a:ln w="38100" cmpd="sng"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925380" y="4775488"/>
            <a:ext cx="3653940" cy="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1112005" y="6380047"/>
            <a:ext cx="6456608" cy="0"/>
          </a:xfrm>
          <a:prstGeom prst="straightConnector1">
            <a:avLst/>
          </a:prstGeom>
          <a:ln w="38100" cmpd="sng"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77233" y="3773705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H1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579321" y="5381983"/>
            <a:ext cx="42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chemeClr val="accent1"/>
                </a:solidFill>
              </a:rPr>
              <a:t>C1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196329" y="4590822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H2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579321" y="6195381"/>
            <a:ext cx="42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chemeClr val="accent1"/>
                </a:solidFill>
              </a:rPr>
              <a:t>C2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596857" y="3773705"/>
            <a:ext cx="47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1.0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596857" y="4550967"/>
            <a:ext cx="47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2.0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93197" y="5427869"/>
            <a:ext cx="47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chemeClr val="accent1"/>
                </a:solidFill>
              </a:rPr>
              <a:t>1.5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61607" y="6185460"/>
            <a:ext cx="47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chemeClr val="accent1"/>
                </a:solidFill>
              </a:rPr>
              <a:t>1.3</a:t>
            </a:r>
          </a:p>
        </p:txBody>
      </p:sp>
    </p:spTree>
    <p:extLst>
      <p:ext uri="{BB962C8B-B14F-4D97-AF65-F5344CB8AC3E}">
        <p14:creationId xmlns:p14="http://schemas.microsoft.com/office/powerpoint/2010/main" val="2485487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52106" y="711612"/>
            <a:ext cx="2858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/>
              <a:t>Q</a:t>
            </a:r>
            <a:r>
              <a:rPr lang="en-GB" sz="2000" baseline="-25000" dirty="0" err="1"/>
              <a:t>h</a:t>
            </a:r>
            <a:r>
              <a:rPr lang="en-GB" sz="2000"/>
              <a:t> = 215 kW, Q</a:t>
            </a:r>
            <a:r>
              <a:rPr lang="en-GB" sz="2000" baseline="-25000"/>
              <a:t>c</a:t>
            </a:r>
            <a:r>
              <a:rPr lang="en-GB" sz="2000"/>
              <a:t> = 200 kW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31333"/>
            <a:ext cx="8229600" cy="1143000"/>
          </a:xfrm>
        </p:spPr>
        <p:txBody>
          <a:bodyPr>
            <a:normAutofit/>
          </a:bodyPr>
          <a:lstStyle/>
          <a:p>
            <a:r>
              <a:rPr lang="en-GB"/>
              <a:t>Stream Matches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4345663" y="3660907"/>
            <a:ext cx="9922" cy="299619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4775868" y="3660907"/>
            <a:ext cx="9922" cy="299619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3925380" y="3660907"/>
            <a:ext cx="9922" cy="2996190"/>
          </a:xfrm>
          <a:prstGeom prst="line">
            <a:avLst/>
          </a:prstGeom>
          <a:ln>
            <a:solidFill>
              <a:schemeClr val="accent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595254" y="1956802"/>
            <a:ext cx="461665" cy="1656864"/>
          </a:xfrm>
          <a:prstGeom prst="rect">
            <a:avLst/>
          </a:prstGeom>
        </p:spPr>
        <p:txBody>
          <a:bodyPr vert="vert" wrap="none">
            <a:spAutoFit/>
          </a:bodyPr>
          <a:lstStyle/>
          <a:p>
            <a:r>
              <a:rPr lang="en-GB">
                <a:solidFill>
                  <a:schemeClr val="accent1"/>
                </a:solidFill>
              </a:rPr>
              <a:t>T</a:t>
            </a:r>
            <a:r>
              <a:rPr lang="en-GB" baseline="-25000">
                <a:solidFill>
                  <a:schemeClr val="accent1"/>
                </a:solidFill>
              </a:rPr>
              <a:t>pinch, cold</a:t>
            </a:r>
            <a:r>
              <a:rPr lang="en-GB">
                <a:solidFill>
                  <a:schemeClr val="accent1"/>
                </a:solidFill>
              </a:rPr>
              <a:t> = 200°C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704469" y="1956802"/>
            <a:ext cx="461665" cy="1606119"/>
          </a:xfrm>
          <a:prstGeom prst="rect">
            <a:avLst/>
          </a:prstGeom>
        </p:spPr>
        <p:txBody>
          <a:bodyPr vert="vert" wrap="none">
            <a:spAutoFit/>
          </a:bodyPr>
          <a:lstStyle/>
          <a:p>
            <a:r>
              <a:rPr lang="en-GB">
                <a:solidFill>
                  <a:srgbClr val="C0504D"/>
                </a:solidFill>
              </a:rPr>
              <a:t>T</a:t>
            </a:r>
            <a:r>
              <a:rPr lang="en-GB" baseline="-25000">
                <a:solidFill>
                  <a:srgbClr val="C0504D"/>
                </a:solidFill>
              </a:rPr>
              <a:t>pinch, hot</a:t>
            </a:r>
            <a:r>
              <a:rPr lang="en-GB">
                <a:solidFill>
                  <a:srgbClr val="C0504D"/>
                </a:solidFill>
              </a:rPr>
              <a:t> = 250°C</a:t>
            </a:r>
          </a:p>
        </p:txBody>
      </p:sp>
      <p:cxnSp>
        <p:nvCxnSpPr>
          <p:cNvPr id="25" name="Straight Arrow Connector 24"/>
          <p:cNvCxnSpPr>
            <a:endCxn id="38" idx="1"/>
          </p:cNvCxnSpPr>
          <p:nvPr/>
        </p:nvCxnSpPr>
        <p:spPr>
          <a:xfrm>
            <a:off x="664101" y="3943936"/>
            <a:ext cx="7766204" cy="14435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35" idx="1"/>
            <a:endCxn id="40" idx="3"/>
          </p:cNvCxnSpPr>
          <p:nvPr/>
        </p:nvCxnSpPr>
        <p:spPr>
          <a:xfrm flipH="1">
            <a:off x="664101" y="5566649"/>
            <a:ext cx="7748668" cy="45886"/>
          </a:xfrm>
          <a:prstGeom prst="straightConnector1">
            <a:avLst/>
          </a:prstGeom>
          <a:ln w="38100" cmpd="sng"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39" idx="1"/>
          </p:cNvCxnSpPr>
          <p:nvPr/>
        </p:nvCxnSpPr>
        <p:spPr>
          <a:xfrm>
            <a:off x="3925380" y="4735633"/>
            <a:ext cx="4504925" cy="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7" idx="1"/>
            <a:endCxn id="41" idx="3"/>
          </p:cNvCxnSpPr>
          <p:nvPr/>
        </p:nvCxnSpPr>
        <p:spPr>
          <a:xfrm flipH="1" flipV="1">
            <a:off x="632511" y="6370126"/>
            <a:ext cx="7780258" cy="9921"/>
          </a:xfrm>
          <a:prstGeom prst="straightConnector1">
            <a:avLst/>
          </a:prstGeom>
          <a:ln w="38100" cmpd="sng"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71211" y="3773705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H1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412769" y="5381983"/>
            <a:ext cx="42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chemeClr val="accent1"/>
                </a:solidFill>
              </a:rPr>
              <a:t>C1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453179" y="4560690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H2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412769" y="6195381"/>
            <a:ext cx="42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chemeClr val="accent1"/>
                </a:solidFill>
              </a:rPr>
              <a:t>C2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430305" y="3773705"/>
            <a:ext cx="47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1.0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430305" y="4550967"/>
            <a:ext cx="47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2.0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87175" y="5427869"/>
            <a:ext cx="47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chemeClr val="accent1"/>
                </a:solidFill>
              </a:rPr>
              <a:t>1.5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55585" y="6185460"/>
            <a:ext cx="47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chemeClr val="accent1"/>
                </a:solidFill>
              </a:rPr>
              <a:t>1.3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4249" y="3666937"/>
            <a:ext cx="552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>
                <a:solidFill>
                  <a:srgbClr val="FF0000"/>
                </a:solidFill>
              </a:rPr>
              <a:t>400°C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651984" y="3666937"/>
            <a:ext cx="552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>
                <a:solidFill>
                  <a:srgbClr val="FF0000"/>
                </a:solidFill>
              </a:rPr>
              <a:t>120°C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651622" y="4488766"/>
            <a:ext cx="552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>
                <a:solidFill>
                  <a:srgbClr val="FF0000"/>
                </a:solidFill>
              </a:rPr>
              <a:t>120°C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99714" y="5334941"/>
            <a:ext cx="552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>
                <a:solidFill>
                  <a:srgbClr val="4F81BD"/>
                </a:solidFill>
              </a:rPr>
              <a:t>400°C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877449" y="5334941"/>
            <a:ext cx="552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>
                <a:solidFill>
                  <a:srgbClr val="4F81BD"/>
                </a:solidFill>
              </a:rPr>
              <a:t>160°C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82178" y="6103048"/>
            <a:ext cx="552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>
                <a:solidFill>
                  <a:srgbClr val="4F81BD"/>
                </a:solidFill>
              </a:rPr>
              <a:t>250°C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859913" y="6103048"/>
            <a:ext cx="552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>
                <a:solidFill>
                  <a:srgbClr val="4F81BD"/>
                </a:solidFill>
              </a:rPr>
              <a:t>100°C</a:t>
            </a: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8685" y="1171248"/>
            <a:ext cx="2793956" cy="40572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511" y="1691201"/>
            <a:ext cx="2799016" cy="37547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6765" y="1675230"/>
            <a:ext cx="2918075" cy="391449"/>
          </a:xfrm>
          <a:prstGeom prst="rect">
            <a:avLst/>
          </a:prstGeom>
        </p:spPr>
      </p:pic>
      <p:grpSp>
        <p:nvGrpSpPr>
          <p:cNvPr id="47" name="Group 46"/>
          <p:cNvGrpSpPr/>
          <p:nvPr/>
        </p:nvGrpSpPr>
        <p:grpSpPr>
          <a:xfrm>
            <a:off x="2623731" y="3716407"/>
            <a:ext cx="446472" cy="2118769"/>
            <a:chOff x="2623731" y="3716407"/>
            <a:chExt cx="446472" cy="2118769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2852106" y="3943936"/>
              <a:ext cx="0" cy="16685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/>
            <p:cNvSpPr/>
            <p:nvPr/>
          </p:nvSpPr>
          <p:spPr>
            <a:xfrm>
              <a:off x="2623731" y="3716407"/>
              <a:ext cx="446472" cy="446472"/>
            </a:xfrm>
            <a:prstGeom prst="ellipse">
              <a:avLst/>
            </a:prstGeom>
            <a:solidFill>
              <a:schemeClr val="bg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tx1"/>
                  </a:solidFill>
                </a:ln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2623731" y="5388704"/>
              <a:ext cx="446472" cy="446472"/>
            </a:xfrm>
            <a:prstGeom prst="ellipse">
              <a:avLst/>
            </a:prstGeom>
            <a:solidFill>
              <a:schemeClr val="bg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tx1"/>
                  </a:solidFill>
                </a:ln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155585" y="2243056"/>
            <a:ext cx="3520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>
                <a:solidFill>
                  <a:schemeClr val="accent2"/>
                </a:solidFill>
              </a:rPr>
              <a:t>Q</a:t>
            </a:r>
            <a:r>
              <a:rPr lang="en-GB" sz="2000" baseline="-25000">
                <a:solidFill>
                  <a:schemeClr val="accent2"/>
                </a:solidFill>
              </a:rPr>
              <a:t>H1</a:t>
            </a:r>
            <a:r>
              <a:rPr lang="en-GB" sz="2000">
                <a:solidFill>
                  <a:schemeClr val="accent2"/>
                </a:solidFill>
              </a:rPr>
              <a:t> = 1.0 * (400 – 250) = 150kW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55585" y="2644548"/>
            <a:ext cx="3685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>
                <a:solidFill>
                  <a:schemeClr val="accent1"/>
                </a:solidFill>
              </a:rPr>
              <a:t>Q</a:t>
            </a:r>
            <a:r>
              <a:rPr lang="en-GB" sz="2000" baseline="-25000">
                <a:solidFill>
                  <a:schemeClr val="accent1"/>
                </a:solidFill>
              </a:rPr>
              <a:t>C1</a:t>
            </a:r>
            <a:r>
              <a:rPr lang="en-GB" sz="2000">
                <a:solidFill>
                  <a:schemeClr val="accent1"/>
                </a:solidFill>
              </a:rPr>
              <a:t> = 1.5 * (400 – 200) = 300 kW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124984" y="3330244"/>
            <a:ext cx="1454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/>
              <a:t> Q = 150 kW</a:t>
            </a:r>
          </a:p>
        </p:txBody>
      </p:sp>
      <p:sp>
        <p:nvSpPr>
          <p:cNvPr id="54" name="Oval 53"/>
          <p:cNvSpPr/>
          <p:nvPr/>
        </p:nvSpPr>
        <p:spPr>
          <a:xfrm>
            <a:off x="1526009" y="5388704"/>
            <a:ext cx="446472" cy="44647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tx1"/>
                </a:solidFill>
              </a:ln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007418" y="4988594"/>
            <a:ext cx="1454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/>
              <a:t> Q = 150 kW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922710" y="6436927"/>
            <a:ext cx="34328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>
                <a:solidFill>
                  <a:schemeClr val="accent1"/>
                </a:solidFill>
              </a:rPr>
              <a:t>Q</a:t>
            </a:r>
            <a:r>
              <a:rPr lang="en-GB" sz="2000" baseline="-25000">
                <a:solidFill>
                  <a:schemeClr val="accent1"/>
                </a:solidFill>
              </a:rPr>
              <a:t>C2</a:t>
            </a:r>
            <a:r>
              <a:rPr lang="en-GB" sz="2000">
                <a:solidFill>
                  <a:schemeClr val="accent1"/>
                </a:solidFill>
              </a:rPr>
              <a:t> = 1.3 * (250 – 200) = 65 kW</a:t>
            </a:r>
          </a:p>
        </p:txBody>
      </p:sp>
      <p:sp>
        <p:nvSpPr>
          <p:cNvPr id="60" name="Oval 59"/>
          <p:cNvSpPr/>
          <p:nvPr/>
        </p:nvSpPr>
        <p:spPr>
          <a:xfrm>
            <a:off x="1526009" y="6095443"/>
            <a:ext cx="446472" cy="44647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tx1"/>
                </a:solidFill>
              </a:ln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007418" y="5754859"/>
            <a:ext cx="13260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/>
              <a:t> Q = 65 kW</a:t>
            </a:r>
          </a:p>
        </p:txBody>
      </p:sp>
    </p:spTree>
    <p:extLst>
      <p:ext uri="{BB962C8B-B14F-4D97-AF65-F5344CB8AC3E}">
        <p14:creationId xmlns:p14="http://schemas.microsoft.com/office/powerpoint/2010/main" val="142428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4" grpId="0" animBg="1"/>
      <p:bldP spid="55" grpId="0"/>
      <p:bldP spid="56" grpId="0"/>
      <p:bldP spid="60" grpId="0" animBg="1"/>
      <p:bldP spid="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What was important in </a:t>
            </a:r>
            <a:r>
              <a:rPr lang="fi-FI" dirty="0" err="1"/>
              <a:t>previous</a:t>
            </a:r>
            <a:r>
              <a:rPr lang="fi-FI" dirty="0"/>
              <a:t> </a:t>
            </a:r>
            <a:r>
              <a:rPr lang="fi-FI" dirty="0" err="1"/>
              <a:t>Lecture</a:t>
            </a:r>
            <a:r>
              <a:rPr lang="fi-FI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Data </a:t>
            </a:r>
            <a:r>
              <a:rPr lang="fi-FI" b="1" dirty="0" err="1"/>
              <a:t>extraction</a:t>
            </a:r>
            <a:endParaRPr lang="fi-FI" b="1" dirty="0"/>
          </a:p>
          <a:p>
            <a:r>
              <a:rPr lang="fi-FI" b="1" dirty="0"/>
              <a:t>CC (Composite Curves)</a:t>
            </a:r>
          </a:p>
          <a:p>
            <a:r>
              <a:rPr lang="fi-FI" b="1" dirty="0" err="1"/>
              <a:t>Pinch</a:t>
            </a:r>
            <a:r>
              <a:rPr lang="fi-FI" b="1" dirty="0"/>
              <a:t> </a:t>
            </a:r>
            <a:r>
              <a:rPr lang="fi-FI" b="1" dirty="0" err="1"/>
              <a:t>violations</a:t>
            </a:r>
            <a:r>
              <a:rPr lang="fi-FI" b="1" dirty="0"/>
              <a:t> 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36305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Stream splitting</a:t>
            </a:r>
          </a:p>
        </p:txBody>
      </p:sp>
      <p:sp>
        <p:nvSpPr>
          <p:cNvPr id="58" name="Content Placeholder 2">
            <a:extLst>
              <a:ext uri="{FF2B5EF4-FFF2-40B4-BE49-F238E27FC236}">
                <a16:creationId xmlns:a16="http://schemas.microsoft.com/office/drawing/2014/main" id="{04D6BE86-8DC2-4408-8CEB-83A7F9B98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/>
              <a:t>When Stream splitting is necessary?</a:t>
            </a:r>
          </a:p>
          <a:p>
            <a:pPr lvl="1"/>
            <a:r>
              <a:rPr lang="en-US" dirty="0"/>
              <a:t>When it is not possible to match streams around the pinch point.</a:t>
            </a:r>
            <a:endParaRPr lang="en-GB" dirty="0"/>
          </a:p>
          <a:p>
            <a:r>
              <a:rPr lang="en-US" b="1" dirty="0"/>
              <a:t>Two main reasons for the stream splitting:</a:t>
            </a:r>
          </a:p>
          <a:p>
            <a:pPr marL="400050" lvl="1" indent="0">
              <a:buNone/>
            </a:pPr>
            <a:r>
              <a:rPr lang="en-US" dirty="0"/>
              <a:t> 1. Number of hot and cold streams</a:t>
            </a:r>
          </a:p>
          <a:p>
            <a:pPr marL="514350" indent="-514350">
              <a:buFont typeface="+mj-lt"/>
              <a:buAutoNum type="arabicPeriod"/>
            </a:pPr>
            <a:endParaRPr lang="fa-IR" dirty="0"/>
          </a:p>
          <a:p>
            <a:pPr marL="400050" lvl="1" indent="0">
              <a:buNone/>
            </a:pPr>
            <a:r>
              <a:rPr lang="en-US" dirty="0"/>
              <a:t> 2. Heat capacity of hot and cold streams</a:t>
            </a:r>
            <a:endParaRPr lang="fa-IR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CBB4F7B4-BF7D-45CD-9FE8-BAB1908361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5037" y="5559375"/>
            <a:ext cx="2793956" cy="405723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5D7033B9-E9AC-49D8-8238-A9C5C63C79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669663"/>
              </p:ext>
            </p:extLst>
          </p:nvPr>
        </p:nvGraphicFramePr>
        <p:xfrm>
          <a:off x="4254500" y="3314700"/>
          <a:ext cx="6350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4" imgW="634680" imgH="228600" progId="Equation.DSMT4">
                  <p:embed/>
                </p:oleObj>
              </mc:Choice>
              <mc:Fallback>
                <p:oleObj name="Equation" r:id="rId4" imgW="634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54500" y="3314700"/>
                        <a:ext cx="6350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4149BFCE-5593-44BB-ADC7-C945FA50CDAF}"/>
                  </a:ext>
                </a:extLst>
              </p:cNvPr>
              <p:cNvSpPr txBox="1"/>
              <p:nvPr/>
            </p:nvSpPr>
            <p:spPr>
              <a:xfrm>
                <a:off x="293205" y="4307821"/>
                <a:ext cx="305131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i-FI" sz="2400" b="1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i-FI" sz="2400" b="1" i="1"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fi-FI" sz="2400" b="1" i="1">
                              <a:latin typeface="Cambria Math" panose="02040503050406030204" pitchFamily="18" charset="0"/>
                            </a:rPr>
                            <m:t>𝒊𝒏</m:t>
                          </m:r>
                        </m:sub>
                      </m:sSub>
                      <m:r>
                        <a:rPr lang="fi-FI" sz="2400" b="1" i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fi-FI" sz="2400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i-FI" sz="2400" b="1" i="1"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fi-FI" sz="2400" b="1" i="1">
                              <a:latin typeface="Cambria Math" panose="02040503050406030204" pitchFamily="18" charset="0"/>
                            </a:rPr>
                            <m:t>𝒐𝒖𝒕</m:t>
                          </m:r>
                        </m:sub>
                      </m:sSub>
                    </m:oMath>
                  </m:oMathPara>
                </a14:m>
                <a:endParaRPr lang="fi-FI" sz="2400" b="1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4149BFCE-5593-44BB-ADC7-C945FA50CD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205" y="4307821"/>
                <a:ext cx="3051312" cy="461665"/>
              </a:xfrm>
              <a:prstGeom prst="rect">
                <a:avLst/>
              </a:prstGeom>
              <a:blipFill>
                <a:blip r:embed="rId6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29859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52106" y="711612"/>
            <a:ext cx="2858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/>
              <a:t>Q</a:t>
            </a:r>
            <a:r>
              <a:rPr lang="en-GB" sz="2000" baseline="-25000" dirty="0" err="1"/>
              <a:t>h</a:t>
            </a:r>
            <a:r>
              <a:rPr lang="en-GB" sz="2000" dirty="0"/>
              <a:t> = 215 kW, Q</a:t>
            </a:r>
            <a:r>
              <a:rPr lang="en-GB" sz="2000" baseline="-25000" dirty="0"/>
              <a:t>c</a:t>
            </a:r>
            <a:r>
              <a:rPr lang="en-GB" sz="2000" dirty="0"/>
              <a:t> = 200 kW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31333"/>
            <a:ext cx="8229600" cy="1143000"/>
          </a:xfrm>
        </p:spPr>
        <p:txBody>
          <a:bodyPr>
            <a:normAutofit/>
          </a:bodyPr>
          <a:lstStyle/>
          <a:p>
            <a:r>
              <a:rPr lang="en-GB"/>
              <a:t>Stream splitting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1726359" y="2936663"/>
            <a:ext cx="9922" cy="3726464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156564" y="2936663"/>
            <a:ext cx="9922" cy="3726464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306076" y="2936663"/>
            <a:ext cx="0" cy="3726464"/>
          </a:xfrm>
          <a:prstGeom prst="line">
            <a:avLst/>
          </a:prstGeom>
          <a:ln>
            <a:solidFill>
              <a:schemeClr val="accent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975950" y="1159231"/>
            <a:ext cx="461665" cy="1656864"/>
          </a:xfrm>
          <a:prstGeom prst="rect">
            <a:avLst/>
          </a:prstGeom>
        </p:spPr>
        <p:txBody>
          <a:bodyPr vert="vert" wrap="none">
            <a:spAutoFit/>
          </a:bodyPr>
          <a:lstStyle/>
          <a:p>
            <a:r>
              <a:rPr lang="en-GB">
                <a:solidFill>
                  <a:schemeClr val="accent1"/>
                </a:solidFill>
              </a:rPr>
              <a:t>T</a:t>
            </a:r>
            <a:r>
              <a:rPr lang="en-GB" baseline="-25000">
                <a:solidFill>
                  <a:schemeClr val="accent1"/>
                </a:solidFill>
              </a:rPr>
              <a:t>pinch, cold</a:t>
            </a:r>
            <a:r>
              <a:rPr lang="en-GB">
                <a:solidFill>
                  <a:schemeClr val="accent1"/>
                </a:solidFill>
              </a:rPr>
              <a:t> = 200°C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085165" y="1159231"/>
            <a:ext cx="461665" cy="1606119"/>
          </a:xfrm>
          <a:prstGeom prst="rect">
            <a:avLst/>
          </a:prstGeom>
        </p:spPr>
        <p:txBody>
          <a:bodyPr vert="vert" wrap="none">
            <a:spAutoFit/>
          </a:bodyPr>
          <a:lstStyle/>
          <a:p>
            <a:r>
              <a:rPr lang="en-GB">
                <a:solidFill>
                  <a:srgbClr val="C0504D"/>
                </a:solidFill>
              </a:rPr>
              <a:t>T</a:t>
            </a:r>
            <a:r>
              <a:rPr lang="en-GB" baseline="-25000">
                <a:solidFill>
                  <a:srgbClr val="C0504D"/>
                </a:solidFill>
              </a:rPr>
              <a:t>pinch, hot</a:t>
            </a:r>
            <a:r>
              <a:rPr lang="en-GB">
                <a:solidFill>
                  <a:srgbClr val="C0504D"/>
                </a:solidFill>
              </a:rPr>
              <a:t> = 250°C</a:t>
            </a:r>
          </a:p>
        </p:txBody>
      </p:sp>
      <p:cxnSp>
        <p:nvCxnSpPr>
          <p:cNvPr id="25" name="Straight Arrow Connector 24"/>
          <p:cNvCxnSpPr>
            <a:endCxn id="38" idx="1"/>
          </p:cNvCxnSpPr>
          <p:nvPr/>
        </p:nvCxnSpPr>
        <p:spPr>
          <a:xfrm>
            <a:off x="664101" y="3150256"/>
            <a:ext cx="7766204" cy="14435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35" idx="1"/>
          </p:cNvCxnSpPr>
          <p:nvPr/>
        </p:nvCxnSpPr>
        <p:spPr>
          <a:xfrm flipH="1">
            <a:off x="664101" y="5338466"/>
            <a:ext cx="7748668" cy="45886"/>
          </a:xfrm>
          <a:prstGeom prst="straightConnector1">
            <a:avLst/>
          </a:prstGeom>
          <a:ln w="38100" cmpd="sng"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36" idx="3"/>
            <a:endCxn id="39" idx="1"/>
          </p:cNvCxnSpPr>
          <p:nvPr/>
        </p:nvCxnSpPr>
        <p:spPr>
          <a:xfrm>
            <a:off x="632655" y="4180057"/>
            <a:ext cx="7797650" cy="9921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7" idx="1"/>
          </p:cNvCxnSpPr>
          <p:nvPr/>
        </p:nvCxnSpPr>
        <p:spPr>
          <a:xfrm flipH="1" flipV="1">
            <a:off x="632511" y="6260995"/>
            <a:ext cx="7780258" cy="9921"/>
          </a:xfrm>
          <a:prstGeom prst="straightConnector1">
            <a:avLst/>
          </a:prstGeom>
          <a:ln w="38100" cmpd="sng"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71211" y="3019709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H1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412769" y="5153800"/>
            <a:ext cx="42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chemeClr val="accent1"/>
                </a:solidFill>
              </a:rPr>
              <a:t>C1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87175" y="3995391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H2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412769" y="6086250"/>
            <a:ext cx="42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chemeClr val="accent1"/>
                </a:solidFill>
              </a:rPr>
              <a:t>C2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430305" y="2980025"/>
            <a:ext cx="47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1.0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430305" y="4005312"/>
            <a:ext cx="47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2.0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87175" y="5199686"/>
            <a:ext cx="47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chemeClr val="accent1"/>
                </a:solidFill>
              </a:rPr>
              <a:t>1.5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55585" y="6076329"/>
            <a:ext cx="47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chemeClr val="accent1"/>
                </a:solidFill>
              </a:rPr>
              <a:t>1.3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761126" y="2912941"/>
            <a:ext cx="552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>
                <a:solidFill>
                  <a:srgbClr val="FF0000"/>
                </a:solidFill>
              </a:rPr>
              <a:t>120°C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760764" y="3933190"/>
            <a:ext cx="552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>
                <a:solidFill>
                  <a:srgbClr val="FF0000"/>
                </a:solidFill>
              </a:rPr>
              <a:t>120°C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877449" y="5106758"/>
            <a:ext cx="552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>
                <a:solidFill>
                  <a:srgbClr val="4F81BD"/>
                </a:solidFill>
              </a:rPr>
              <a:t>160°C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859913" y="5993917"/>
            <a:ext cx="552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>
                <a:solidFill>
                  <a:srgbClr val="4F81BD"/>
                </a:solidFill>
              </a:rPr>
              <a:t>100°C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4852" y="1269605"/>
            <a:ext cx="2918075" cy="391449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 flipV="1">
            <a:off x="2156564" y="4841525"/>
            <a:ext cx="281051" cy="496941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437615" y="4841525"/>
            <a:ext cx="4934168" cy="0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 flipV="1">
            <a:off x="7371784" y="4841526"/>
            <a:ext cx="347255" cy="496940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1265779" y="3703705"/>
            <a:ext cx="281051" cy="496941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1546830" y="3677778"/>
            <a:ext cx="5121846" cy="25927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 flipV="1">
            <a:off x="6658754" y="3680352"/>
            <a:ext cx="347255" cy="49694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931489" y="4433558"/>
            <a:ext cx="47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chemeClr val="accent1"/>
                </a:solidFill>
              </a:rPr>
              <a:t>1.0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931489" y="4973152"/>
            <a:ext cx="47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chemeClr val="accent1"/>
                </a:solidFill>
              </a:rPr>
              <a:t>0.5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712663" y="3788380"/>
            <a:ext cx="47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1.3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712663" y="3298134"/>
            <a:ext cx="47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0.7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2659001" y="2945927"/>
            <a:ext cx="446472" cy="2118769"/>
            <a:chOff x="2623731" y="3716407"/>
            <a:chExt cx="446472" cy="2118769"/>
          </a:xfrm>
        </p:grpSpPr>
        <p:cxnSp>
          <p:nvCxnSpPr>
            <p:cNvPr id="78" name="Straight Connector 77"/>
            <p:cNvCxnSpPr/>
            <p:nvPr/>
          </p:nvCxnSpPr>
          <p:spPr>
            <a:xfrm>
              <a:off x="2852106" y="3943936"/>
              <a:ext cx="0" cy="16685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/>
            <p:cNvSpPr/>
            <p:nvPr/>
          </p:nvSpPr>
          <p:spPr>
            <a:xfrm>
              <a:off x="2623731" y="3716407"/>
              <a:ext cx="446472" cy="446472"/>
            </a:xfrm>
            <a:prstGeom prst="ellipse">
              <a:avLst/>
            </a:prstGeom>
            <a:solidFill>
              <a:schemeClr val="bg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tx1"/>
                  </a:solidFill>
                </a:ln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0" name="Oval 79"/>
            <p:cNvSpPr/>
            <p:nvPr/>
          </p:nvSpPr>
          <p:spPr>
            <a:xfrm>
              <a:off x="2623731" y="5388704"/>
              <a:ext cx="446472" cy="446472"/>
            </a:xfrm>
            <a:prstGeom prst="ellipse">
              <a:avLst/>
            </a:prstGeom>
            <a:solidFill>
              <a:schemeClr val="bg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tx1"/>
                  </a:solidFill>
                </a:ln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2331850" y="2545817"/>
            <a:ext cx="13260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/>
              <a:t> Q = 40 kW</a:t>
            </a:r>
          </a:p>
        </p:txBody>
      </p:sp>
      <p:grpSp>
        <p:nvGrpSpPr>
          <p:cNvPr id="83" name="Group 82"/>
          <p:cNvGrpSpPr/>
          <p:nvPr/>
        </p:nvGrpSpPr>
        <p:grpSpPr>
          <a:xfrm>
            <a:off x="4309563" y="3450249"/>
            <a:ext cx="446472" cy="2118769"/>
            <a:chOff x="2623731" y="3716407"/>
            <a:chExt cx="446472" cy="2118769"/>
          </a:xfrm>
        </p:grpSpPr>
        <p:cxnSp>
          <p:nvCxnSpPr>
            <p:cNvPr id="84" name="Straight Connector 83"/>
            <p:cNvCxnSpPr/>
            <p:nvPr/>
          </p:nvCxnSpPr>
          <p:spPr>
            <a:xfrm>
              <a:off x="2852106" y="3943936"/>
              <a:ext cx="0" cy="16685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Oval 84"/>
            <p:cNvSpPr/>
            <p:nvPr/>
          </p:nvSpPr>
          <p:spPr>
            <a:xfrm>
              <a:off x="2623731" y="3716407"/>
              <a:ext cx="446472" cy="446472"/>
            </a:xfrm>
            <a:prstGeom prst="ellipse">
              <a:avLst/>
            </a:prstGeom>
            <a:solidFill>
              <a:schemeClr val="bg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tx1"/>
                  </a:solidFill>
                </a:ln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6" name="Oval 85"/>
            <p:cNvSpPr/>
            <p:nvPr/>
          </p:nvSpPr>
          <p:spPr>
            <a:xfrm>
              <a:off x="2623731" y="5388704"/>
              <a:ext cx="446472" cy="446472"/>
            </a:xfrm>
            <a:prstGeom prst="ellipse">
              <a:avLst/>
            </a:prstGeom>
            <a:solidFill>
              <a:schemeClr val="bg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tx1"/>
                  </a:solidFill>
                </a:ln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2331850" y="1953711"/>
            <a:ext cx="14422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>
                <a:solidFill>
                  <a:schemeClr val="accent2"/>
                </a:solidFill>
              </a:rPr>
              <a:t>Q</a:t>
            </a:r>
            <a:r>
              <a:rPr lang="en-GB" sz="2000" baseline="-25000">
                <a:solidFill>
                  <a:schemeClr val="accent2"/>
                </a:solidFill>
              </a:rPr>
              <a:t>H</a:t>
            </a:r>
            <a:r>
              <a:rPr lang="en-GB" sz="2000">
                <a:solidFill>
                  <a:schemeClr val="accent2"/>
                </a:solidFill>
              </a:rPr>
              <a:t> = 130kW</a:t>
            </a:r>
          </a:p>
          <a:p>
            <a:r>
              <a:rPr lang="en-GB" sz="2000">
                <a:solidFill>
                  <a:srgbClr val="4F81BD"/>
                </a:solidFill>
              </a:rPr>
              <a:t>Q</a:t>
            </a:r>
            <a:r>
              <a:rPr lang="en-GB" sz="2000" baseline="-25000">
                <a:solidFill>
                  <a:srgbClr val="4F81BD"/>
                </a:solidFill>
              </a:rPr>
              <a:t>C</a:t>
            </a:r>
            <a:r>
              <a:rPr lang="en-GB" sz="2000">
                <a:solidFill>
                  <a:srgbClr val="4F81BD"/>
                </a:solidFill>
              </a:rPr>
              <a:t> =   40kW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926480" y="1953711"/>
            <a:ext cx="13548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>
                <a:solidFill>
                  <a:schemeClr val="accent2"/>
                </a:solidFill>
              </a:rPr>
              <a:t>Q</a:t>
            </a:r>
            <a:r>
              <a:rPr lang="en-GB" sz="2000" baseline="-25000">
                <a:solidFill>
                  <a:schemeClr val="accent2"/>
                </a:solidFill>
              </a:rPr>
              <a:t>H</a:t>
            </a:r>
            <a:r>
              <a:rPr lang="en-GB" sz="2000">
                <a:solidFill>
                  <a:schemeClr val="accent2"/>
                </a:solidFill>
              </a:rPr>
              <a:t> = 91kW</a:t>
            </a:r>
          </a:p>
          <a:p>
            <a:r>
              <a:rPr lang="en-GB" sz="2000">
                <a:solidFill>
                  <a:srgbClr val="4F81BD"/>
                </a:solidFill>
              </a:rPr>
              <a:t>Q</a:t>
            </a:r>
            <a:r>
              <a:rPr lang="en-GB" sz="2000" baseline="-25000">
                <a:solidFill>
                  <a:srgbClr val="4F81BD"/>
                </a:solidFill>
              </a:rPr>
              <a:t>C</a:t>
            </a:r>
            <a:r>
              <a:rPr lang="en-GB" sz="2000">
                <a:solidFill>
                  <a:srgbClr val="4F81BD"/>
                </a:solidFill>
              </a:rPr>
              <a:t> = 20kW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874936" y="3098079"/>
            <a:ext cx="13260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/>
              <a:t> Q = 20 kW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5689691" y="3995391"/>
            <a:ext cx="446472" cy="2495767"/>
            <a:chOff x="5689691" y="3995391"/>
            <a:chExt cx="446472" cy="2495767"/>
          </a:xfrm>
        </p:grpSpPr>
        <p:cxnSp>
          <p:nvCxnSpPr>
            <p:cNvPr id="92" name="Straight Connector 91"/>
            <p:cNvCxnSpPr/>
            <p:nvPr/>
          </p:nvCxnSpPr>
          <p:spPr>
            <a:xfrm>
              <a:off x="5918066" y="4222920"/>
              <a:ext cx="0" cy="20479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Oval 92"/>
            <p:cNvSpPr/>
            <p:nvPr/>
          </p:nvSpPr>
          <p:spPr>
            <a:xfrm>
              <a:off x="5689691" y="3995391"/>
              <a:ext cx="446472" cy="446472"/>
            </a:xfrm>
            <a:prstGeom prst="ellipse">
              <a:avLst/>
            </a:prstGeom>
            <a:solidFill>
              <a:schemeClr val="bg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tx1"/>
                  </a:solidFill>
                </a:ln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5689691" y="6044686"/>
              <a:ext cx="446472" cy="446472"/>
            </a:xfrm>
            <a:prstGeom prst="ellipse">
              <a:avLst/>
            </a:prstGeom>
            <a:solidFill>
              <a:schemeClr val="bg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tx1"/>
                  </a:solidFill>
                </a:ln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5433738" y="1953711"/>
            <a:ext cx="14422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>
                <a:solidFill>
                  <a:schemeClr val="accent2"/>
                </a:solidFill>
              </a:rPr>
              <a:t>Q</a:t>
            </a:r>
            <a:r>
              <a:rPr lang="en-GB" sz="2000" baseline="-25000">
                <a:solidFill>
                  <a:schemeClr val="accent2"/>
                </a:solidFill>
              </a:rPr>
              <a:t>H</a:t>
            </a:r>
            <a:r>
              <a:rPr lang="en-GB" sz="2000">
                <a:solidFill>
                  <a:schemeClr val="accent2"/>
                </a:solidFill>
              </a:rPr>
              <a:t> = 169kW</a:t>
            </a:r>
          </a:p>
          <a:p>
            <a:r>
              <a:rPr lang="en-GB" sz="2000">
                <a:solidFill>
                  <a:srgbClr val="4F81BD"/>
                </a:solidFill>
              </a:rPr>
              <a:t>Q</a:t>
            </a:r>
            <a:r>
              <a:rPr lang="en-GB" sz="2000" baseline="-25000">
                <a:solidFill>
                  <a:srgbClr val="4F81BD"/>
                </a:solidFill>
              </a:rPr>
              <a:t>C</a:t>
            </a:r>
            <a:r>
              <a:rPr lang="en-GB" sz="2000">
                <a:solidFill>
                  <a:srgbClr val="4F81BD"/>
                </a:solidFill>
              </a:rPr>
              <a:t> = 130kW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214432" y="3650589"/>
            <a:ext cx="1454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/>
              <a:t> Q = 130 kW</a:t>
            </a:r>
          </a:p>
        </p:txBody>
      </p:sp>
      <p:sp>
        <p:nvSpPr>
          <p:cNvPr id="100" name="Oval 99"/>
          <p:cNvSpPr/>
          <p:nvPr/>
        </p:nvSpPr>
        <p:spPr>
          <a:xfrm>
            <a:off x="7148548" y="2909988"/>
            <a:ext cx="446472" cy="446472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tx1"/>
                </a:solidFill>
              </a:ln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668676" y="2503066"/>
            <a:ext cx="13260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/>
              <a:t> Q = 90 kW</a:t>
            </a:r>
          </a:p>
        </p:txBody>
      </p:sp>
      <p:sp>
        <p:nvSpPr>
          <p:cNvPr id="103" name="Oval 102"/>
          <p:cNvSpPr/>
          <p:nvPr/>
        </p:nvSpPr>
        <p:spPr>
          <a:xfrm>
            <a:off x="7224867" y="3954056"/>
            <a:ext cx="446472" cy="446472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tx1"/>
                </a:solidFill>
              </a:ln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744995" y="3547134"/>
            <a:ext cx="1454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/>
              <a:t> Q = 110 kW</a:t>
            </a:r>
          </a:p>
        </p:txBody>
      </p:sp>
    </p:spTree>
    <p:extLst>
      <p:ext uri="{BB962C8B-B14F-4D97-AF65-F5344CB8AC3E}">
        <p14:creationId xmlns:p14="http://schemas.microsoft.com/office/powerpoint/2010/main" val="196599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  <p:bldP spid="75" grpId="0"/>
      <p:bldP spid="76" grpId="0"/>
      <p:bldP spid="81" grpId="0"/>
      <p:bldP spid="87" grpId="0"/>
      <p:bldP spid="89" grpId="0"/>
      <p:bldP spid="90" grpId="0"/>
      <p:bldP spid="97" grpId="0"/>
      <p:bldP spid="98" grpId="0"/>
      <p:bldP spid="100" grpId="0" animBg="1"/>
      <p:bldP spid="102" grpId="0"/>
      <p:bldP spid="103" grpId="0" animBg="1"/>
      <p:bldP spid="10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Summary </a:t>
            </a:r>
            <a:br>
              <a:rPr lang="en-GB"/>
            </a:br>
            <a:r>
              <a:rPr lang="en-GB"/>
              <a:t>Stream Grid and MER-Network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Draw the Stream Grid</a:t>
            </a:r>
          </a:p>
          <a:p>
            <a:pPr lvl="1"/>
            <a:r>
              <a:rPr lang="en-GB" dirty="0"/>
              <a:t>draw the pinch(es)</a:t>
            </a:r>
          </a:p>
          <a:p>
            <a:pPr lvl="1"/>
            <a:r>
              <a:rPr lang="en-GB" dirty="0"/>
              <a:t>draw the streams above and below the pinch</a:t>
            </a:r>
          </a:p>
          <a:p>
            <a:r>
              <a:rPr lang="en-GB" dirty="0"/>
              <a:t>Match streams starting at the pinch</a:t>
            </a:r>
          </a:p>
          <a:p>
            <a:pPr lvl="1"/>
            <a:r>
              <a:rPr lang="en-GB" dirty="0"/>
              <a:t>(m c</a:t>
            </a:r>
            <a:r>
              <a:rPr lang="en-GB" baseline="-25000" dirty="0"/>
              <a:t>p</a:t>
            </a:r>
            <a:r>
              <a:rPr lang="en-GB" dirty="0"/>
              <a:t>)</a:t>
            </a:r>
            <a:r>
              <a:rPr lang="en-GB" baseline="-25000" dirty="0"/>
              <a:t>out</a:t>
            </a:r>
            <a:r>
              <a:rPr lang="en-GB" dirty="0"/>
              <a:t> &gt;= (m c</a:t>
            </a:r>
            <a:r>
              <a:rPr lang="en-GB" baseline="-25000" dirty="0"/>
              <a:t>p</a:t>
            </a:r>
            <a:r>
              <a:rPr lang="en-GB" dirty="0"/>
              <a:t>)</a:t>
            </a:r>
            <a:r>
              <a:rPr lang="en-GB" baseline="-25000" dirty="0"/>
              <a:t>in</a:t>
            </a:r>
          </a:p>
          <a:p>
            <a:pPr lvl="1"/>
            <a:r>
              <a:rPr lang="en-GB" dirty="0"/>
              <a:t>Split streams if necessary</a:t>
            </a:r>
          </a:p>
          <a:p>
            <a:r>
              <a:rPr lang="en-GB" dirty="0"/>
              <a:t>Calculate the heat exchanger duty</a:t>
            </a:r>
          </a:p>
          <a:p>
            <a:pPr lvl="1"/>
            <a:r>
              <a:rPr lang="en-GB" dirty="0"/>
              <a:t>Remember hot and cold streams have different pinch temperature!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40926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2076450"/>
          </a:xfrm>
        </p:spPr>
        <p:txBody>
          <a:bodyPr>
            <a:normAutofit/>
          </a:bodyPr>
          <a:lstStyle/>
          <a:p>
            <a:r>
              <a:rPr lang="en-GB"/>
              <a:t>Sequential </a:t>
            </a:r>
            <a:br>
              <a:rPr lang="en-GB"/>
            </a:br>
            <a:r>
              <a:rPr lang="en-GB"/>
              <a:t>Heat Exchanger Synthesis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LP Model: </a:t>
            </a:r>
          </a:p>
          <a:p>
            <a:r>
              <a:rPr lang="en-GB" dirty="0"/>
              <a:t>Minimum Utility Consumption (</a:t>
            </a:r>
            <a:r>
              <a:rPr lang="en-GB" dirty="0" err="1"/>
              <a:t>Transshipment</a:t>
            </a:r>
            <a:r>
              <a:rPr lang="en-GB" dirty="0"/>
              <a:t> Model)</a:t>
            </a:r>
          </a:p>
        </p:txBody>
      </p:sp>
    </p:spTree>
    <p:extLst>
      <p:ext uri="{BB962C8B-B14F-4D97-AF65-F5344CB8AC3E}">
        <p14:creationId xmlns:p14="http://schemas.microsoft.com/office/powerpoint/2010/main" val="29042850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80997" y="1808274"/>
          <a:ext cx="2728575" cy="1709420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495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8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4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6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01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i="1" u="none" strike="noStrike">
                          <a:effectLst/>
                        </a:rPr>
                        <a:t>T</a:t>
                      </a:r>
                      <a:r>
                        <a:rPr lang="en-US" sz="1800" i="1" u="none" strike="noStrike" baseline="-25000">
                          <a:effectLst/>
                        </a:rPr>
                        <a:t>supply</a:t>
                      </a:r>
                      <a:r>
                        <a:rPr lang="en-US" sz="1800" i="1" u="none" strike="noStrike">
                          <a:effectLst/>
                        </a:rPr>
                        <a:t> (°C)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i="1" u="none" strike="noStrike">
                          <a:effectLst/>
                        </a:rPr>
                        <a:t>T</a:t>
                      </a:r>
                      <a:r>
                        <a:rPr lang="en-US" sz="1800" i="1" u="none" strike="noStrike" baseline="-25000">
                          <a:effectLst/>
                        </a:rPr>
                        <a:t>target</a:t>
                      </a:r>
                      <a:r>
                        <a:rPr lang="en-US" sz="1800" i="1" u="none" strike="noStrike">
                          <a:effectLst/>
                        </a:rPr>
                        <a:t> (°C)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i="1" u="none" strike="noStrike">
                          <a:effectLst/>
                        </a:rPr>
                        <a:t>m c</a:t>
                      </a:r>
                      <a:r>
                        <a:rPr lang="pt-BR" sz="1800" i="1" u="none" strike="noStrike" baseline="-25000">
                          <a:effectLst/>
                        </a:rPr>
                        <a:t>p</a:t>
                      </a:r>
                      <a:r>
                        <a:rPr lang="pt-BR" sz="1800" i="1" u="none" strike="noStrike">
                          <a:effectLst/>
                        </a:rPr>
                        <a:t> (kW/K)</a:t>
                      </a:r>
                      <a:endParaRPr lang="pt-BR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H1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400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1.0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H2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250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2.0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C1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160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400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1.5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C2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250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1.3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24284" y="1963127"/>
            <a:ext cx="29748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/>
              <a:t>∆T</a:t>
            </a:r>
            <a:r>
              <a:rPr lang="en-GB" sz="2000" baseline="-25000"/>
              <a:t>min</a:t>
            </a:r>
            <a:r>
              <a:rPr lang="en-GB" sz="2000"/>
              <a:t> = 50°C</a:t>
            </a:r>
          </a:p>
          <a:p>
            <a:r>
              <a:rPr lang="en-GB" sz="2000"/>
              <a:t>Hot Utility: Steam at 450°C</a:t>
            </a:r>
          </a:p>
          <a:p>
            <a:r>
              <a:rPr lang="en-GB" sz="2000"/>
              <a:t>Cold Utility: Water at 20°C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Temperature Intervals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3838340"/>
            <a:ext cx="8229600" cy="228782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Find the starting temperatures of all streams (and utilities)</a:t>
            </a:r>
          </a:p>
          <a:p>
            <a:r>
              <a:rPr lang="en-US" dirty="0"/>
              <a:t>Keep one column for hot temperatures and one for cold</a:t>
            </a:r>
          </a:p>
          <a:p>
            <a:pPr lvl="1"/>
            <a:r>
              <a:rPr lang="en-US" dirty="0"/>
              <a:t>Add ∆</a:t>
            </a:r>
            <a:r>
              <a:rPr lang="en-US" dirty="0" err="1"/>
              <a:t>Tmin</a:t>
            </a:r>
            <a:r>
              <a:rPr lang="en-US" dirty="0"/>
              <a:t> to get hot, </a:t>
            </a:r>
            <a:r>
              <a:rPr lang="en-US" dirty="0" err="1"/>
              <a:t>substract</a:t>
            </a:r>
            <a:r>
              <a:rPr lang="en-US" dirty="0"/>
              <a:t> to get cold</a:t>
            </a:r>
          </a:p>
        </p:txBody>
      </p:sp>
      <p:sp>
        <p:nvSpPr>
          <p:cNvPr id="12" name="Oval 11"/>
          <p:cNvSpPr/>
          <p:nvPr/>
        </p:nvSpPr>
        <p:spPr>
          <a:xfrm>
            <a:off x="1898013" y="1808274"/>
            <a:ext cx="1027496" cy="1887376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71681" y="1963127"/>
            <a:ext cx="1027496" cy="1147498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46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047750" y="2233341"/>
          <a:ext cx="7048500" cy="3937000"/>
        </p:xfrm>
        <a:graphic>
          <a:graphicData uri="http://schemas.openxmlformats.org/drawingml/2006/table">
            <a:tbl>
              <a:tblPr/>
              <a:tblGrid>
                <a:gridCol w="82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450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TI 1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350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TI 2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TI 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160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TI 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TI 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16709" y="67466"/>
          <a:ext cx="2728575" cy="1560230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495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8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4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6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01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i="1" u="none" strike="noStrike">
                          <a:effectLst/>
                        </a:rPr>
                        <a:t>T</a:t>
                      </a:r>
                      <a:r>
                        <a:rPr lang="en-US" sz="1600" i="1" u="none" strike="noStrike" baseline="-25000">
                          <a:effectLst/>
                        </a:rPr>
                        <a:t>supply</a:t>
                      </a:r>
                      <a:r>
                        <a:rPr lang="en-US" sz="1600" i="1" u="none" strike="noStrike">
                          <a:effectLst/>
                        </a:rPr>
                        <a:t> (°C)</a:t>
                      </a:r>
                      <a:endParaRPr lang="en-US" sz="16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i="1" u="none" strike="noStrike">
                          <a:effectLst/>
                        </a:rPr>
                        <a:t>T</a:t>
                      </a:r>
                      <a:r>
                        <a:rPr lang="en-US" sz="1600" i="1" u="none" strike="noStrike" baseline="-25000">
                          <a:effectLst/>
                        </a:rPr>
                        <a:t>target</a:t>
                      </a:r>
                      <a:r>
                        <a:rPr lang="en-US" sz="1600" i="1" u="none" strike="noStrike">
                          <a:effectLst/>
                        </a:rPr>
                        <a:t> (°C)</a:t>
                      </a:r>
                      <a:endParaRPr lang="en-US" sz="16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i="1" u="none" strike="noStrike">
                          <a:effectLst/>
                        </a:rPr>
                        <a:t>m c</a:t>
                      </a:r>
                      <a:r>
                        <a:rPr lang="pt-BR" sz="1600" i="1" u="none" strike="noStrike" baseline="-25000">
                          <a:effectLst/>
                        </a:rPr>
                        <a:t>p</a:t>
                      </a:r>
                      <a:r>
                        <a:rPr lang="pt-BR" sz="1600" i="1" u="none" strike="noStrike">
                          <a:effectLst/>
                        </a:rPr>
                        <a:t> (kW/K)</a:t>
                      </a:r>
                      <a:endParaRPr lang="pt-BR" sz="16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H1</a:t>
                      </a:r>
                      <a:endParaRPr lang="en-US" sz="16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H2</a:t>
                      </a:r>
                      <a:endParaRPr lang="en-US" sz="16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250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2.0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C1</a:t>
                      </a:r>
                      <a:endParaRPr lang="en-US" sz="16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160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1.5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C2</a:t>
                      </a:r>
                      <a:endParaRPr lang="en-US" sz="16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250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1.3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899107" y="612033"/>
            <a:ext cx="29748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/>
              <a:t>∆T</a:t>
            </a:r>
            <a:r>
              <a:rPr lang="en-GB" sz="2000" baseline="-25000"/>
              <a:t>min</a:t>
            </a:r>
            <a:r>
              <a:rPr lang="en-GB" sz="2000"/>
              <a:t> = 50°C</a:t>
            </a:r>
          </a:p>
          <a:p>
            <a:r>
              <a:rPr lang="en-GB" sz="2000"/>
              <a:t>Hot Utility: Steam at 450°C</a:t>
            </a:r>
          </a:p>
          <a:p>
            <a:r>
              <a:rPr lang="en-GB" sz="2000"/>
              <a:t>Cold Utility: Water at 20°C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215935" y="3313999"/>
            <a:ext cx="0" cy="2341734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79360" y="2944667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H1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39991" y="5635461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120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770956" y="4047067"/>
            <a:ext cx="0" cy="1608666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34381" y="3677735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H2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95012" y="5649058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120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3941105" y="2562527"/>
            <a:ext cx="0" cy="1877133"/>
          </a:xfrm>
          <a:prstGeom prst="straightConnector1">
            <a:avLst/>
          </a:prstGeom>
          <a:ln w="57150" cmpd="sng">
            <a:solidFill>
              <a:srgbClr val="4F81BD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718365" y="4484866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C1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496126" y="3522942"/>
            <a:ext cx="0" cy="1608666"/>
          </a:xfrm>
          <a:prstGeom prst="straightConnector1">
            <a:avLst/>
          </a:prstGeom>
          <a:ln w="57150" cmpd="sng">
            <a:solidFill>
              <a:srgbClr val="4F81BD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288901" y="506279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198733" y="3091471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250</a:t>
            </a:r>
          </a:p>
        </p:txBody>
      </p:sp>
    </p:spTree>
    <p:extLst>
      <p:ext uri="{BB962C8B-B14F-4D97-AF65-F5344CB8AC3E}">
        <p14:creationId xmlns:p14="http://schemas.microsoft.com/office/powerpoint/2010/main" val="217769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5" grpId="0"/>
      <p:bldP spid="21" grpId="0"/>
      <p:bldP spid="23" grpId="0"/>
      <p:bldP spid="26" grpId="0"/>
      <p:bldP spid="2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16709" y="67466"/>
          <a:ext cx="2728575" cy="1560230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495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8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4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6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01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i="1" u="none" strike="noStrike">
                          <a:effectLst/>
                        </a:rPr>
                        <a:t>T</a:t>
                      </a:r>
                      <a:r>
                        <a:rPr lang="en-US" sz="1600" i="1" u="none" strike="noStrike" baseline="-25000">
                          <a:effectLst/>
                        </a:rPr>
                        <a:t>supply</a:t>
                      </a:r>
                      <a:r>
                        <a:rPr lang="en-US" sz="1600" i="1" u="none" strike="noStrike">
                          <a:effectLst/>
                        </a:rPr>
                        <a:t> (°C)</a:t>
                      </a:r>
                      <a:endParaRPr lang="en-US" sz="16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i="1" u="none" strike="noStrike">
                          <a:effectLst/>
                        </a:rPr>
                        <a:t>T</a:t>
                      </a:r>
                      <a:r>
                        <a:rPr lang="en-US" sz="1600" i="1" u="none" strike="noStrike" baseline="-25000">
                          <a:effectLst/>
                        </a:rPr>
                        <a:t>target</a:t>
                      </a:r>
                      <a:r>
                        <a:rPr lang="en-US" sz="1600" i="1" u="none" strike="noStrike">
                          <a:effectLst/>
                        </a:rPr>
                        <a:t> (°C)</a:t>
                      </a:r>
                      <a:endParaRPr lang="en-US" sz="16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i="1" u="none" strike="noStrike">
                          <a:effectLst/>
                        </a:rPr>
                        <a:t>m c</a:t>
                      </a:r>
                      <a:r>
                        <a:rPr lang="pt-BR" sz="1600" i="1" u="none" strike="noStrike" baseline="-25000">
                          <a:effectLst/>
                        </a:rPr>
                        <a:t>p</a:t>
                      </a:r>
                      <a:r>
                        <a:rPr lang="pt-BR" sz="1600" i="1" u="none" strike="noStrike">
                          <a:effectLst/>
                        </a:rPr>
                        <a:t> (kW/K)</a:t>
                      </a:r>
                      <a:endParaRPr lang="pt-BR" sz="16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H1</a:t>
                      </a:r>
                      <a:endParaRPr lang="en-US" sz="16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H2</a:t>
                      </a:r>
                      <a:endParaRPr lang="en-US" sz="16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250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2.0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C1</a:t>
                      </a:r>
                      <a:endParaRPr lang="en-US" sz="16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160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1.5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C2</a:t>
                      </a:r>
                      <a:endParaRPr lang="en-US" sz="16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250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1.3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899107" y="612033"/>
            <a:ext cx="29748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/>
              <a:t>∆T</a:t>
            </a:r>
            <a:r>
              <a:rPr lang="en-GB" sz="2000" baseline="-25000"/>
              <a:t>min</a:t>
            </a:r>
            <a:r>
              <a:rPr lang="en-GB" sz="2000"/>
              <a:t> = 50°C</a:t>
            </a:r>
          </a:p>
          <a:p>
            <a:r>
              <a:rPr lang="en-GB" sz="2000"/>
              <a:t>Hot Utility: Steam at 450°C</a:t>
            </a:r>
          </a:p>
          <a:p>
            <a:r>
              <a:rPr lang="en-GB" sz="2000"/>
              <a:t>Cold Utility: Water at 20°C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47750" y="2233341"/>
          <a:ext cx="7048500" cy="3937000"/>
        </p:xfrm>
        <a:graphic>
          <a:graphicData uri="http://schemas.openxmlformats.org/drawingml/2006/table">
            <a:tbl>
              <a:tblPr/>
              <a:tblGrid>
                <a:gridCol w="82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450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H1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C1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TI 1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350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TI 2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TI 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TI 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TI 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2F2F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1215935" y="3313999"/>
            <a:ext cx="0" cy="2341734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79360" y="2944667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H1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9991" y="5635461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120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770956" y="4047067"/>
            <a:ext cx="0" cy="1608666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34381" y="3677735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H2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95012" y="5649058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120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3941105" y="2562527"/>
            <a:ext cx="0" cy="1877133"/>
          </a:xfrm>
          <a:prstGeom prst="straightConnector1">
            <a:avLst/>
          </a:prstGeom>
          <a:ln w="57150" cmpd="sng">
            <a:solidFill>
              <a:srgbClr val="4F81BD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718365" y="4484866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C1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496126" y="3522942"/>
            <a:ext cx="0" cy="1608666"/>
          </a:xfrm>
          <a:prstGeom prst="straightConnector1">
            <a:avLst/>
          </a:prstGeom>
          <a:ln w="57150" cmpd="sng">
            <a:solidFill>
              <a:srgbClr val="4F81BD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288901" y="506279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198733" y="3091471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250</a:t>
            </a:r>
          </a:p>
        </p:txBody>
      </p:sp>
    </p:spTree>
    <p:extLst>
      <p:ext uri="{BB962C8B-B14F-4D97-AF65-F5344CB8AC3E}">
        <p14:creationId xmlns:p14="http://schemas.microsoft.com/office/powerpoint/2010/main" val="23459969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35580" y="928465"/>
            <a:ext cx="696426" cy="6964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TI 1</a:t>
            </a:r>
          </a:p>
        </p:txBody>
      </p:sp>
      <p:sp>
        <p:nvSpPr>
          <p:cNvPr id="6" name="Oval 5"/>
          <p:cNvSpPr/>
          <p:nvPr/>
        </p:nvSpPr>
        <p:spPr>
          <a:xfrm>
            <a:off x="1367720" y="2126063"/>
            <a:ext cx="505250" cy="505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H1</a:t>
            </a:r>
          </a:p>
        </p:txBody>
      </p:sp>
      <p:sp>
        <p:nvSpPr>
          <p:cNvPr id="20" name="Oval 19"/>
          <p:cNvSpPr/>
          <p:nvPr/>
        </p:nvSpPr>
        <p:spPr>
          <a:xfrm>
            <a:off x="1367720" y="3255389"/>
            <a:ext cx="505250" cy="505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H2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335580" y="2044133"/>
            <a:ext cx="696426" cy="6964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TI 2</a:t>
            </a:r>
          </a:p>
        </p:txBody>
      </p:sp>
      <p:sp>
        <p:nvSpPr>
          <p:cNvPr id="22" name="Oval 21"/>
          <p:cNvSpPr/>
          <p:nvPr/>
        </p:nvSpPr>
        <p:spPr>
          <a:xfrm>
            <a:off x="7471688" y="1024050"/>
            <a:ext cx="505250" cy="505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C1</a:t>
            </a:r>
          </a:p>
        </p:txBody>
      </p:sp>
      <p:sp>
        <p:nvSpPr>
          <p:cNvPr id="23" name="Oval 22"/>
          <p:cNvSpPr/>
          <p:nvPr/>
        </p:nvSpPr>
        <p:spPr>
          <a:xfrm>
            <a:off x="7471688" y="3209209"/>
            <a:ext cx="505250" cy="505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C2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35580" y="3159801"/>
            <a:ext cx="696426" cy="6964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TI 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335580" y="4275469"/>
            <a:ext cx="696426" cy="6964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TI 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335580" y="5391136"/>
            <a:ext cx="696426" cy="6964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TI 5</a:t>
            </a:r>
          </a:p>
        </p:txBody>
      </p:sp>
      <p:cxnSp>
        <p:nvCxnSpPr>
          <p:cNvPr id="28" name="Straight Arrow Connector 27"/>
          <p:cNvCxnSpPr>
            <a:stCxn id="6" idx="6"/>
            <a:endCxn id="21" idx="1"/>
          </p:cNvCxnSpPr>
          <p:nvPr/>
        </p:nvCxnSpPr>
        <p:spPr>
          <a:xfrm>
            <a:off x="1872970" y="2378688"/>
            <a:ext cx="2462610" cy="136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6" idx="6"/>
            <a:endCxn id="24" idx="1"/>
          </p:cNvCxnSpPr>
          <p:nvPr/>
        </p:nvCxnSpPr>
        <p:spPr>
          <a:xfrm>
            <a:off x="1872970" y="2378688"/>
            <a:ext cx="2462610" cy="11293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25" idx="1"/>
          </p:cNvCxnSpPr>
          <p:nvPr/>
        </p:nvCxnSpPr>
        <p:spPr>
          <a:xfrm>
            <a:off x="1872970" y="2378688"/>
            <a:ext cx="2462610" cy="22449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6" idx="6"/>
            <a:endCxn id="26" idx="1"/>
          </p:cNvCxnSpPr>
          <p:nvPr/>
        </p:nvCxnSpPr>
        <p:spPr>
          <a:xfrm>
            <a:off x="1872970" y="2378688"/>
            <a:ext cx="2462610" cy="33606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1872970" y="3494356"/>
            <a:ext cx="2462610" cy="136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25" idx="1"/>
          </p:cNvCxnSpPr>
          <p:nvPr/>
        </p:nvCxnSpPr>
        <p:spPr>
          <a:xfrm>
            <a:off x="1872970" y="3480698"/>
            <a:ext cx="2462610" cy="11429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20" idx="6"/>
          </p:cNvCxnSpPr>
          <p:nvPr/>
        </p:nvCxnSpPr>
        <p:spPr>
          <a:xfrm>
            <a:off x="1872970" y="3508014"/>
            <a:ext cx="2462610" cy="231030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" idx="3"/>
            <a:endCxn id="22" idx="2"/>
          </p:cNvCxnSpPr>
          <p:nvPr/>
        </p:nvCxnSpPr>
        <p:spPr>
          <a:xfrm flipV="1">
            <a:off x="5032006" y="1276675"/>
            <a:ext cx="2439682" cy="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22" idx="2"/>
          </p:cNvCxnSpPr>
          <p:nvPr/>
        </p:nvCxnSpPr>
        <p:spPr>
          <a:xfrm flipV="1">
            <a:off x="5032006" y="1276675"/>
            <a:ext cx="2439682" cy="11246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22" idx="2"/>
          </p:cNvCxnSpPr>
          <p:nvPr/>
        </p:nvCxnSpPr>
        <p:spPr>
          <a:xfrm flipV="1">
            <a:off x="5032006" y="1276675"/>
            <a:ext cx="2439682" cy="22313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23" idx="2"/>
          </p:cNvCxnSpPr>
          <p:nvPr/>
        </p:nvCxnSpPr>
        <p:spPr>
          <a:xfrm>
            <a:off x="5032006" y="2401357"/>
            <a:ext cx="2439682" cy="106047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5032006" y="3480695"/>
            <a:ext cx="2439682" cy="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23" idx="2"/>
          </p:cNvCxnSpPr>
          <p:nvPr/>
        </p:nvCxnSpPr>
        <p:spPr>
          <a:xfrm flipV="1">
            <a:off x="5032006" y="3461834"/>
            <a:ext cx="2439682" cy="11618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4683793" y="505174"/>
            <a:ext cx="0" cy="4232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4683793" y="1620842"/>
            <a:ext cx="0" cy="4232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4683793" y="2736510"/>
            <a:ext cx="0" cy="4232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4683793" y="3852178"/>
            <a:ext cx="0" cy="4232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4683793" y="4971895"/>
            <a:ext cx="0" cy="4232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683793" y="6087562"/>
            <a:ext cx="0" cy="4232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3532108" y="2036669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150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799932" y="2899712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40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799932" y="3856227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60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799932" y="4787229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264278" y="3156013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80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201904" y="3857816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120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924302" y="4281661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60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945374" y="907343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75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945374" y="1480571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225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213198" y="1859467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60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524804" y="2756011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65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271695" y="3138676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52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141046" y="3612892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78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713862" y="162489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</a:t>
            </a:r>
            <a:r>
              <a:rPr lang="en-US" baseline="-25000"/>
              <a:t>1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4713862" y="2770003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</a:t>
            </a:r>
            <a:r>
              <a:rPr lang="en-US" baseline="-25000"/>
              <a:t>2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482456" y="13584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Q</a:t>
            </a:r>
            <a:r>
              <a:rPr lang="en-US" baseline="-25000"/>
              <a:t>s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458799" y="6393083"/>
            <a:ext cx="449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Q</a:t>
            </a:r>
            <a:r>
              <a:rPr lang="en-US" baseline="-25000"/>
              <a:t>w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702399" y="3857816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</a:t>
            </a:r>
            <a:r>
              <a:rPr lang="en-US" baseline="-25000"/>
              <a:t>3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4702399" y="498555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</a:t>
            </a:r>
            <a:r>
              <a:rPr lang="en-US" baseline="-2500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99035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0" grpId="0" animBg="1"/>
      <p:bldP spid="22" grpId="0" animBg="1"/>
      <p:bldP spid="23" grpId="0" animBg="1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9" grpId="0"/>
      <p:bldP spid="90" grpId="0"/>
      <p:bldP spid="91" grpId="0"/>
      <p:bldP spid="9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2-10-01 at 18.41.03 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44" y="860257"/>
            <a:ext cx="4977863" cy="49156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72321" y="1296951"/>
            <a:ext cx="27097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 + 75 = Q</a:t>
            </a:r>
            <a:r>
              <a:rPr lang="en-US" baseline="-25000" dirty="0"/>
              <a:t>s</a:t>
            </a:r>
            <a:endParaRPr lang="en-US" dirty="0"/>
          </a:p>
          <a:p>
            <a:r>
              <a:rPr lang="en-US" dirty="0"/>
              <a:t>R</a:t>
            </a:r>
            <a:r>
              <a:rPr lang="en-US" baseline="-25000" dirty="0"/>
              <a:t>2</a:t>
            </a:r>
            <a:r>
              <a:rPr lang="en-US" dirty="0"/>
              <a:t> + 225 + 65 = R</a:t>
            </a:r>
            <a:r>
              <a:rPr lang="en-US" baseline="-25000" dirty="0"/>
              <a:t>1</a:t>
            </a:r>
            <a:r>
              <a:rPr lang="en-US" dirty="0"/>
              <a:t> + 150</a:t>
            </a:r>
          </a:p>
          <a:p>
            <a:r>
              <a:rPr lang="en-US" dirty="0"/>
              <a:t>R</a:t>
            </a:r>
            <a:r>
              <a:rPr lang="en-US" baseline="-25000" dirty="0"/>
              <a:t>3</a:t>
            </a:r>
            <a:r>
              <a:rPr lang="en-US" dirty="0"/>
              <a:t> + 60 + 52 = R</a:t>
            </a:r>
            <a:r>
              <a:rPr lang="en-US" baseline="-25000" dirty="0"/>
              <a:t>2</a:t>
            </a:r>
            <a:r>
              <a:rPr lang="en-US" dirty="0"/>
              <a:t> + 40 + 80</a:t>
            </a:r>
          </a:p>
          <a:p>
            <a:r>
              <a:rPr lang="en-US" dirty="0"/>
              <a:t>R</a:t>
            </a:r>
            <a:r>
              <a:rPr lang="en-US" baseline="-25000" dirty="0"/>
              <a:t>4</a:t>
            </a:r>
            <a:r>
              <a:rPr lang="en-US" dirty="0"/>
              <a:t> + 78 = R</a:t>
            </a:r>
            <a:r>
              <a:rPr lang="en-US" baseline="-25000" dirty="0"/>
              <a:t>3</a:t>
            </a:r>
            <a:r>
              <a:rPr lang="en-US" dirty="0"/>
              <a:t> + 60 + 120</a:t>
            </a:r>
          </a:p>
          <a:p>
            <a:r>
              <a:rPr lang="en-US" dirty="0" err="1"/>
              <a:t>Q</a:t>
            </a:r>
            <a:r>
              <a:rPr lang="en-US" baseline="-25000" dirty="0" err="1"/>
              <a:t>w</a:t>
            </a:r>
            <a:r>
              <a:rPr lang="en-US" dirty="0"/>
              <a:t> = R</a:t>
            </a:r>
            <a:r>
              <a:rPr lang="en-US" baseline="-25000" dirty="0"/>
              <a:t>4</a:t>
            </a:r>
            <a:r>
              <a:rPr lang="en-US" dirty="0"/>
              <a:t> + 30 + 60</a:t>
            </a:r>
          </a:p>
        </p:txBody>
      </p:sp>
      <p:sp>
        <p:nvSpPr>
          <p:cNvPr id="9" name="Rectangle 8"/>
          <p:cNvSpPr/>
          <p:nvPr/>
        </p:nvSpPr>
        <p:spPr>
          <a:xfrm>
            <a:off x="5658479" y="1682425"/>
            <a:ext cx="2721513" cy="256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760535" y="1939178"/>
            <a:ext cx="2721513" cy="256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72321" y="2207271"/>
            <a:ext cx="2721513" cy="256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856235" y="2503021"/>
            <a:ext cx="2721513" cy="256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45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2-10-01 at 18.41.03 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80" y="185540"/>
            <a:ext cx="3428723" cy="338586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819791" y="558287"/>
            <a:ext cx="27097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 + 75 = Q</a:t>
            </a:r>
            <a:r>
              <a:rPr lang="en-US" baseline="-25000" dirty="0"/>
              <a:t>s</a:t>
            </a:r>
            <a:r>
              <a:rPr lang="en-US" dirty="0"/>
              <a:t> </a:t>
            </a:r>
          </a:p>
          <a:p>
            <a:r>
              <a:rPr lang="en-US" dirty="0"/>
              <a:t>R</a:t>
            </a:r>
            <a:r>
              <a:rPr lang="en-US" baseline="-25000" dirty="0"/>
              <a:t>2</a:t>
            </a:r>
            <a:r>
              <a:rPr lang="en-US" dirty="0"/>
              <a:t> + 225 + 65 = R</a:t>
            </a:r>
            <a:r>
              <a:rPr lang="en-US" baseline="-25000" dirty="0"/>
              <a:t>1</a:t>
            </a:r>
            <a:r>
              <a:rPr lang="en-US" dirty="0"/>
              <a:t> + 150</a:t>
            </a:r>
          </a:p>
          <a:p>
            <a:r>
              <a:rPr lang="en-US" dirty="0"/>
              <a:t>R</a:t>
            </a:r>
            <a:r>
              <a:rPr lang="en-US" baseline="-25000" dirty="0"/>
              <a:t>3</a:t>
            </a:r>
            <a:r>
              <a:rPr lang="en-US" dirty="0"/>
              <a:t> + 60 + 52 = R</a:t>
            </a:r>
            <a:r>
              <a:rPr lang="en-US" baseline="-25000" dirty="0"/>
              <a:t>2</a:t>
            </a:r>
            <a:r>
              <a:rPr lang="en-US" dirty="0"/>
              <a:t> + 40 + 80</a:t>
            </a:r>
          </a:p>
          <a:p>
            <a:r>
              <a:rPr lang="en-US" dirty="0"/>
              <a:t>R</a:t>
            </a:r>
            <a:r>
              <a:rPr lang="en-US" baseline="-25000" dirty="0"/>
              <a:t>4</a:t>
            </a:r>
            <a:r>
              <a:rPr lang="en-US" dirty="0"/>
              <a:t> + 78 = R</a:t>
            </a:r>
            <a:r>
              <a:rPr lang="en-US" baseline="-25000" dirty="0"/>
              <a:t>3</a:t>
            </a:r>
            <a:r>
              <a:rPr lang="en-US" dirty="0"/>
              <a:t> + 60 + 120</a:t>
            </a:r>
          </a:p>
          <a:p>
            <a:r>
              <a:rPr lang="en-US" dirty="0" err="1"/>
              <a:t>Q</a:t>
            </a:r>
            <a:r>
              <a:rPr lang="en-US" baseline="-25000" dirty="0" err="1"/>
              <a:t>w</a:t>
            </a:r>
            <a:r>
              <a:rPr lang="en-US" dirty="0"/>
              <a:t> = R</a:t>
            </a:r>
            <a:r>
              <a:rPr lang="en-US" baseline="-25000" dirty="0"/>
              <a:t>4</a:t>
            </a:r>
            <a:r>
              <a:rPr lang="en-US" dirty="0"/>
              <a:t> + 30 + 60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56848" y="4143028"/>
            <a:ext cx="327172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Min Z = Q</a:t>
            </a:r>
            <a:r>
              <a:rPr lang="en-US" baseline="-25000"/>
              <a:t>s</a:t>
            </a:r>
            <a:r>
              <a:rPr lang="en-US"/>
              <a:t> + Q</a:t>
            </a:r>
            <a:r>
              <a:rPr lang="en-US" baseline="-25000"/>
              <a:t>w</a:t>
            </a:r>
          </a:p>
          <a:p>
            <a:r>
              <a:rPr lang="en-US"/>
              <a:t>s.t. 	R</a:t>
            </a:r>
            <a:r>
              <a:rPr lang="en-US" baseline="-25000"/>
              <a:t>1</a:t>
            </a:r>
            <a:r>
              <a:rPr lang="en-US"/>
              <a:t> – Q</a:t>
            </a:r>
            <a:r>
              <a:rPr lang="en-US" baseline="-25000"/>
              <a:t>s</a:t>
            </a:r>
            <a:r>
              <a:rPr lang="en-US"/>
              <a:t>  = 75</a:t>
            </a:r>
          </a:p>
          <a:p>
            <a:r>
              <a:rPr lang="en-US"/>
              <a:t>	R</a:t>
            </a:r>
            <a:r>
              <a:rPr lang="en-US" baseline="-25000"/>
              <a:t>2</a:t>
            </a:r>
            <a:r>
              <a:rPr lang="en-US"/>
              <a:t> - R</a:t>
            </a:r>
            <a:r>
              <a:rPr lang="en-US" baseline="-25000"/>
              <a:t>1  </a:t>
            </a:r>
            <a:r>
              <a:rPr lang="en-US"/>
              <a:t>= -140</a:t>
            </a:r>
          </a:p>
          <a:p>
            <a:r>
              <a:rPr lang="en-US"/>
              <a:t>	R</a:t>
            </a:r>
            <a:r>
              <a:rPr lang="en-US" baseline="-25000"/>
              <a:t>3</a:t>
            </a:r>
            <a:r>
              <a:rPr lang="en-US"/>
              <a:t> - R</a:t>
            </a:r>
            <a:r>
              <a:rPr lang="en-US" baseline="-25000"/>
              <a:t>2 </a:t>
            </a:r>
            <a:r>
              <a:rPr lang="en-US"/>
              <a:t>= 8</a:t>
            </a:r>
          </a:p>
          <a:p>
            <a:r>
              <a:rPr lang="en-US"/>
              <a:t>	R</a:t>
            </a:r>
            <a:r>
              <a:rPr lang="en-US" baseline="-25000"/>
              <a:t>4</a:t>
            </a:r>
            <a:r>
              <a:rPr lang="en-US"/>
              <a:t> - R</a:t>
            </a:r>
            <a:r>
              <a:rPr lang="en-US" baseline="-25000"/>
              <a:t>3</a:t>
            </a:r>
            <a:r>
              <a:rPr lang="en-US"/>
              <a:t> = 102</a:t>
            </a:r>
          </a:p>
          <a:p>
            <a:r>
              <a:rPr lang="en-US"/>
              <a:t>	Q</a:t>
            </a:r>
            <a:r>
              <a:rPr lang="en-US" baseline="-25000"/>
              <a:t>w</a:t>
            </a:r>
            <a:r>
              <a:rPr lang="en-US"/>
              <a:t> - R</a:t>
            </a:r>
            <a:r>
              <a:rPr lang="en-US" baseline="-25000"/>
              <a:t>4</a:t>
            </a:r>
            <a:r>
              <a:rPr lang="en-US"/>
              <a:t> = 90</a:t>
            </a:r>
          </a:p>
          <a:p>
            <a:r>
              <a:rPr lang="en-US"/>
              <a:t>	Q</a:t>
            </a:r>
            <a:r>
              <a:rPr lang="en-US" baseline="-25000"/>
              <a:t>s</a:t>
            </a:r>
            <a:r>
              <a:rPr lang="en-US"/>
              <a:t>, Q</a:t>
            </a:r>
            <a:r>
              <a:rPr lang="en-US" baseline="-25000"/>
              <a:t>w</a:t>
            </a:r>
            <a:r>
              <a:rPr lang="en-US"/>
              <a:t>, R</a:t>
            </a:r>
            <a:r>
              <a:rPr lang="en-US" baseline="-25000"/>
              <a:t>1</a:t>
            </a:r>
            <a:r>
              <a:rPr lang="en-US"/>
              <a:t>, R</a:t>
            </a:r>
            <a:r>
              <a:rPr lang="en-US" baseline="-25000"/>
              <a:t>2</a:t>
            </a:r>
            <a:r>
              <a:rPr lang="en-US"/>
              <a:t>, R</a:t>
            </a:r>
            <a:r>
              <a:rPr lang="en-US" baseline="-25000"/>
              <a:t>3</a:t>
            </a:r>
            <a:r>
              <a:rPr lang="en-US"/>
              <a:t>, R</a:t>
            </a:r>
            <a:r>
              <a:rPr lang="en-US" baseline="-25000"/>
              <a:t>4</a:t>
            </a:r>
            <a:r>
              <a:rPr lang="en-US"/>
              <a:t> ≥ 0</a:t>
            </a:r>
          </a:p>
        </p:txBody>
      </p:sp>
    </p:spTree>
    <p:extLst>
      <p:ext uri="{BB962C8B-B14F-4D97-AF65-F5344CB8AC3E}">
        <p14:creationId xmlns:p14="http://schemas.microsoft.com/office/powerpoint/2010/main" val="1302378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9B383-AB51-4AA5-912C-AA161F796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Pinch Analysis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89ADC-E3FB-4ADB-B73C-6A77BF00B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965" y="1540565"/>
            <a:ext cx="8517835" cy="5208105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/>
              <a:t>A systematic method for saving energy in processes and targeting them by minimizing energy loss in heat exchangers</a:t>
            </a:r>
            <a:endParaRPr lang="fa-IR" dirty="0"/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Based on thermodynamic principles(The first and second laws of thermodynamics) –&gt; clear with no guess or uncertainty.</a:t>
            </a:r>
            <a:endParaRPr lang="fa-IR" dirty="0"/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Define appropriate changes in the process and structure of heat exchangers.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917524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Formulation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094" y="1698184"/>
            <a:ext cx="6132727" cy="1457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095" y="3868355"/>
            <a:ext cx="7776724" cy="183381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7934" y="1417638"/>
            <a:ext cx="571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solidFill>
                  <a:srgbClr val="00B050"/>
                </a:solidFill>
              </a:rPr>
              <a:t>Sets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27931" y="1239089"/>
            <a:ext cx="692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solidFill>
                  <a:srgbClr val="00B050"/>
                </a:solidFill>
              </a:rPr>
              <a:t>index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1696" y="4600595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solidFill>
                  <a:srgbClr val="00B050"/>
                </a:solidFill>
              </a:rPr>
              <a:t>Variables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60428" y="1786970"/>
            <a:ext cx="341666" cy="469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2375732" y="1515609"/>
            <a:ext cx="552199" cy="2713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94096" y="3419851"/>
            <a:ext cx="1249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solidFill>
                  <a:srgbClr val="00B050"/>
                </a:solidFill>
              </a:rPr>
              <a:t>Parameters</a:t>
            </a:r>
          </a:p>
        </p:txBody>
      </p:sp>
    </p:spTree>
    <p:extLst>
      <p:ext uri="{BB962C8B-B14F-4D97-AF65-F5344CB8AC3E}">
        <p14:creationId xmlns:p14="http://schemas.microsoft.com/office/powerpoint/2010/main" val="4057363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77294" y="2068688"/>
            <a:ext cx="2212176" cy="30995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Interval </a:t>
            </a:r>
            <a:r>
              <a:rPr lang="en-US" i="1"/>
              <a:t>k</a:t>
            </a:r>
          </a:p>
        </p:txBody>
      </p:sp>
      <p:sp>
        <p:nvSpPr>
          <p:cNvPr id="7" name="Down Arrow 6"/>
          <p:cNvSpPr/>
          <p:nvPr/>
        </p:nvSpPr>
        <p:spPr>
          <a:xfrm>
            <a:off x="4246831" y="1290368"/>
            <a:ext cx="232142" cy="723691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4246831" y="5222892"/>
            <a:ext cx="232142" cy="723691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16200000">
            <a:off x="2758397" y="2371277"/>
            <a:ext cx="232142" cy="723691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6200000">
            <a:off x="2758396" y="3766242"/>
            <a:ext cx="232142" cy="723691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 rot="16200000">
            <a:off x="5776211" y="2407606"/>
            <a:ext cx="232142" cy="723691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 rot="16200000">
            <a:off x="5776210" y="3802571"/>
            <a:ext cx="232142" cy="723691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3007" y="833168"/>
            <a:ext cx="817995" cy="35479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2610" y="6055823"/>
            <a:ext cx="470000" cy="3600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5633" y="2617050"/>
            <a:ext cx="1208454" cy="78459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3902" y="2609643"/>
            <a:ext cx="1247172" cy="7920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3627" y="4052981"/>
            <a:ext cx="1283586" cy="7920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44202" y="4087704"/>
            <a:ext cx="1347310" cy="79200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033627" y="2136963"/>
            <a:ext cx="1636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hot process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46119" y="2105034"/>
            <a:ext cx="1734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cold process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86027" y="3588390"/>
            <a:ext cx="1402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hot utility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98519" y="3611081"/>
            <a:ext cx="1495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cold utility</a:t>
            </a:r>
          </a:p>
        </p:txBody>
      </p:sp>
    </p:spTree>
    <p:extLst>
      <p:ext uri="{BB962C8B-B14F-4D97-AF65-F5344CB8AC3E}">
        <p14:creationId xmlns:p14="http://schemas.microsoft.com/office/powerpoint/2010/main" val="170473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20" grpId="0"/>
      <p:bldP spid="21" grpId="0"/>
      <p:bldP spid="22" grpId="0"/>
      <p:bldP spid="2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2-10-01 at 19.23.56 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530" y="109236"/>
            <a:ext cx="4064264" cy="34814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398" y="4391357"/>
            <a:ext cx="8242743" cy="185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3813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5490" y="22583"/>
            <a:ext cx="6898744" cy="876121"/>
          </a:xfrm>
        </p:spPr>
        <p:txBody>
          <a:bodyPr>
            <a:normAutofit/>
          </a:bodyPr>
          <a:lstStyle/>
          <a:p>
            <a:r>
              <a:rPr lang="en-GB" sz="3200" dirty="0"/>
              <a:t>Sequential Heat Exchanger Synthesis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09646" y="4427889"/>
            <a:ext cx="2861315" cy="931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/>
        </p:nvSpPr>
        <p:spPr>
          <a:xfrm>
            <a:off x="2922762" y="2703063"/>
            <a:ext cx="2861315" cy="931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Rectangle 5"/>
          <p:cNvSpPr/>
          <p:nvPr/>
        </p:nvSpPr>
        <p:spPr>
          <a:xfrm>
            <a:off x="2922763" y="926428"/>
            <a:ext cx="2861315" cy="931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xtBox 6"/>
          <p:cNvSpPr txBox="1"/>
          <p:nvPr/>
        </p:nvSpPr>
        <p:spPr>
          <a:xfrm>
            <a:off x="2644297" y="1037203"/>
            <a:ext cx="32046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Optimization of utilities consumption</a:t>
            </a:r>
          </a:p>
          <a:p>
            <a:pPr algn="ctr"/>
            <a:r>
              <a:rPr lang="fi-FI" dirty="0">
                <a:solidFill>
                  <a:srgbClr val="FF0000"/>
                </a:solidFill>
              </a:rPr>
              <a:t>LP-transshipment model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04145" y="2653030"/>
            <a:ext cx="32046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Minimization of number </a:t>
            </a:r>
          </a:p>
          <a:p>
            <a:pPr algn="ctr"/>
            <a:r>
              <a:rPr lang="fi-FI" dirty="0"/>
              <a:t>of units</a:t>
            </a:r>
          </a:p>
          <a:p>
            <a:pPr algn="ctr"/>
            <a:r>
              <a:rPr lang="fi-FI" dirty="0">
                <a:solidFill>
                  <a:srgbClr val="FF0000"/>
                </a:solidFill>
              </a:rPr>
              <a:t>MILP-transshipment model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71684" y="4439102"/>
            <a:ext cx="3204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Optimization of network cost</a:t>
            </a:r>
          </a:p>
          <a:p>
            <a:pPr algn="ctr"/>
            <a:r>
              <a:rPr lang="fi-FI" dirty="0">
                <a:solidFill>
                  <a:srgbClr val="FF0000"/>
                </a:solidFill>
              </a:rPr>
              <a:t>NLP-superstructure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9793" y="5610569"/>
            <a:ext cx="106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Result OK?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49880" y="6377557"/>
            <a:ext cx="110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YES, STOP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49867" y="5847350"/>
            <a:ext cx="2008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NO, new DTmin value </a:t>
            </a:r>
          </a:p>
        </p:txBody>
      </p:sp>
      <p:cxnSp>
        <p:nvCxnSpPr>
          <p:cNvPr id="13" name="Straight Arrow Connector 12"/>
          <p:cNvCxnSpPr>
            <a:stCxn id="6" idx="2"/>
            <a:endCxn id="5" idx="0"/>
          </p:cNvCxnSpPr>
          <p:nvPr/>
        </p:nvCxnSpPr>
        <p:spPr>
          <a:xfrm flipH="1">
            <a:off x="4353420" y="1858354"/>
            <a:ext cx="1" cy="844709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9" idx="0"/>
          </p:cNvCxnSpPr>
          <p:nvPr/>
        </p:nvCxnSpPr>
        <p:spPr>
          <a:xfrm>
            <a:off x="4374021" y="3616773"/>
            <a:ext cx="0" cy="82232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331389" y="5184740"/>
            <a:ext cx="20603" cy="46284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195973" y="6244186"/>
            <a:ext cx="1" cy="24030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2" idx="1"/>
          </p:cNvCxnSpPr>
          <p:nvPr/>
        </p:nvCxnSpPr>
        <p:spPr>
          <a:xfrm>
            <a:off x="4674550" y="6170515"/>
            <a:ext cx="1675317" cy="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84092" y="898704"/>
            <a:ext cx="1866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Problem Data </a:t>
            </a:r>
          </a:p>
          <a:p>
            <a:r>
              <a:rPr lang="fi-FI" dirty="0"/>
              <a:t>(streams, cost)</a:t>
            </a:r>
          </a:p>
          <a:p>
            <a:r>
              <a:rPr lang="fi-FI" dirty="0"/>
              <a:t>DT min value</a:t>
            </a:r>
          </a:p>
          <a:p>
            <a:endParaRPr lang="fi-FI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7455902" y="1828158"/>
            <a:ext cx="0" cy="404881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5784078" y="1372041"/>
            <a:ext cx="1038315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73243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Summary </a:t>
            </a:r>
            <a:br>
              <a:rPr lang="en-GB" dirty="0"/>
            </a:br>
            <a:r>
              <a:rPr lang="en-GB" dirty="0"/>
              <a:t>LP-transhipment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Find the starting temperatures of all streams (and utilities)</a:t>
            </a:r>
          </a:p>
          <a:p>
            <a:r>
              <a:rPr lang="en-US" dirty="0"/>
              <a:t>One column for hot and cold streams </a:t>
            </a:r>
          </a:p>
          <a:p>
            <a:pPr lvl="1"/>
            <a:r>
              <a:rPr lang="en-US" dirty="0"/>
              <a:t>Add ∆</a:t>
            </a:r>
            <a:r>
              <a:rPr lang="en-US" dirty="0" err="1"/>
              <a:t>Tmin</a:t>
            </a:r>
            <a:r>
              <a:rPr lang="en-US" dirty="0"/>
              <a:t> to get hot, </a:t>
            </a:r>
            <a:r>
              <a:rPr lang="en-US" dirty="0" err="1"/>
              <a:t>substract</a:t>
            </a:r>
            <a:r>
              <a:rPr lang="en-US" dirty="0"/>
              <a:t> to get cold</a:t>
            </a:r>
          </a:p>
          <a:p>
            <a:r>
              <a:rPr lang="en-US" dirty="0"/>
              <a:t>Define which streams are active in each temperature interval and calculate their heat amount</a:t>
            </a:r>
          </a:p>
          <a:p>
            <a:r>
              <a:rPr lang="en-US" dirty="0"/>
              <a:t>Draw the cascade diagram</a:t>
            </a:r>
          </a:p>
          <a:p>
            <a:r>
              <a:rPr lang="en-US" dirty="0"/>
              <a:t>Formulate the model</a:t>
            </a: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9864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9B383-AB51-4AA5-912C-AA161F796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117" y="217419"/>
            <a:ext cx="8229600" cy="1143000"/>
          </a:xfrm>
        </p:spPr>
        <p:txBody>
          <a:bodyPr/>
          <a:lstStyle/>
          <a:p>
            <a:r>
              <a:rPr lang="en-US" dirty="0"/>
              <a:t>Philosophy of Pinch Technology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89ADC-E3FB-4ADB-B73C-6A77BF00B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965" y="1540565"/>
            <a:ext cx="8517835" cy="5208105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/>
              <a:t>Traditional design: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/>
          </a:p>
          <a:p>
            <a:pPr marL="514350" indent="-514350" algn="just">
              <a:buFont typeface="+mj-lt"/>
              <a:buAutoNum type="arabicPeriod"/>
            </a:pPr>
            <a:endParaRPr lang="fa-IR" dirty="0"/>
          </a:p>
          <a:p>
            <a:pPr marL="514350" indent="-514350" algn="just">
              <a:buFont typeface="+mj-lt"/>
              <a:buAutoNum type="arabicPeriod"/>
            </a:pPr>
            <a:endParaRPr lang="en-US" dirty="0"/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Three-step design in pinch technology</a:t>
            </a:r>
            <a:endParaRPr lang="fa-IR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870A32D-A9C4-4F01-A46F-2CB45D167067}"/>
              </a:ext>
            </a:extLst>
          </p:cNvPr>
          <p:cNvGrpSpPr/>
          <p:nvPr/>
        </p:nvGrpSpPr>
        <p:grpSpPr>
          <a:xfrm>
            <a:off x="944217" y="2623930"/>
            <a:ext cx="5638800" cy="1028700"/>
            <a:chOff x="944217" y="2623930"/>
            <a:chExt cx="5638800" cy="1028700"/>
          </a:xfrm>
        </p:grpSpPr>
        <p:sp>
          <p:nvSpPr>
            <p:cNvPr id="5" name="Arrow: Right 4">
              <a:extLst>
                <a:ext uri="{FF2B5EF4-FFF2-40B4-BE49-F238E27FC236}">
                  <a16:creationId xmlns:a16="http://schemas.microsoft.com/office/drawing/2014/main" id="{A9742321-75F3-43D7-90E8-66090B34930C}"/>
                </a:ext>
              </a:extLst>
            </p:cNvPr>
            <p:cNvSpPr/>
            <p:nvPr/>
          </p:nvSpPr>
          <p:spPr>
            <a:xfrm>
              <a:off x="3420716" y="2864954"/>
              <a:ext cx="695739" cy="462170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C68E9FF-A0B6-4EDC-A747-04039B1319C2}"/>
                </a:ext>
              </a:extLst>
            </p:cNvPr>
            <p:cNvSpPr/>
            <p:nvPr/>
          </p:nvSpPr>
          <p:spPr>
            <a:xfrm>
              <a:off x="944217" y="2623930"/>
              <a:ext cx="1943100" cy="10287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dirty="0" err="1">
                  <a:solidFill>
                    <a:schemeClr val="tx1"/>
                  </a:solidFill>
                </a:rPr>
                <a:t>Problem</a:t>
              </a:r>
              <a:r>
                <a:rPr lang="fi-FI" dirty="0">
                  <a:solidFill>
                    <a:schemeClr val="tx1"/>
                  </a:solidFill>
                </a:rPr>
                <a:t> definition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A71D68D-719F-4E8D-BC74-11931FB3E823}"/>
                </a:ext>
              </a:extLst>
            </p:cNvPr>
            <p:cNvSpPr/>
            <p:nvPr/>
          </p:nvSpPr>
          <p:spPr>
            <a:xfrm>
              <a:off x="4639917" y="2623930"/>
              <a:ext cx="1943100" cy="10287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Design</a:t>
              </a:r>
              <a:endParaRPr lang="fi-FI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D12BEDE-7105-41DA-88CD-832BC73E00CC}"/>
              </a:ext>
            </a:extLst>
          </p:cNvPr>
          <p:cNvGrpSpPr/>
          <p:nvPr/>
        </p:nvGrpSpPr>
        <p:grpSpPr>
          <a:xfrm>
            <a:off x="944217" y="4803085"/>
            <a:ext cx="7663070" cy="1028700"/>
            <a:chOff x="944217" y="4803085"/>
            <a:chExt cx="7663070" cy="10287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BB2EF79-D494-4BC6-9995-517105FEB22A}"/>
                </a:ext>
              </a:extLst>
            </p:cNvPr>
            <p:cNvSpPr/>
            <p:nvPr/>
          </p:nvSpPr>
          <p:spPr>
            <a:xfrm>
              <a:off x="944217" y="4803085"/>
              <a:ext cx="1943100" cy="10287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dirty="0" err="1"/>
                <a:t>Problem</a:t>
              </a:r>
              <a:r>
                <a:rPr lang="fi-FI" dirty="0"/>
                <a:t> definition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0284904-392E-4592-BDAD-B87724C2D2CA}"/>
                </a:ext>
              </a:extLst>
            </p:cNvPr>
            <p:cNvSpPr/>
            <p:nvPr/>
          </p:nvSpPr>
          <p:spPr>
            <a:xfrm>
              <a:off x="6664187" y="4803085"/>
              <a:ext cx="1943100" cy="10287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Design</a:t>
              </a:r>
              <a:endParaRPr lang="fi-FI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FF980A4-1A29-44F7-BFD9-4B585F745480}"/>
                </a:ext>
              </a:extLst>
            </p:cNvPr>
            <p:cNvSpPr/>
            <p:nvPr/>
          </p:nvSpPr>
          <p:spPr>
            <a:xfrm>
              <a:off x="3804202" y="4803085"/>
              <a:ext cx="1943100" cy="10287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Targeting</a:t>
              </a:r>
              <a:endParaRPr lang="fi-FI" b="1" dirty="0"/>
            </a:p>
          </p:txBody>
        </p:sp>
        <p:sp>
          <p:nvSpPr>
            <p:cNvPr id="11" name="Arrow: Right 10">
              <a:extLst>
                <a:ext uri="{FF2B5EF4-FFF2-40B4-BE49-F238E27FC236}">
                  <a16:creationId xmlns:a16="http://schemas.microsoft.com/office/drawing/2014/main" id="{63B7B407-264A-4FC1-AAA2-04EF0A1C8385}"/>
                </a:ext>
              </a:extLst>
            </p:cNvPr>
            <p:cNvSpPr/>
            <p:nvPr/>
          </p:nvSpPr>
          <p:spPr>
            <a:xfrm>
              <a:off x="3012384" y="5086350"/>
              <a:ext cx="695739" cy="462170"/>
            </a:xfrm>
            <a:prstGeom prst="right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64866582-0AC2-47C1-88AC-E040D7724676}"/>
                </a:ext>
              </a:extLst>
            </p:cNvPr>
            <p:cNvSpPr/>
            <p:nvPr/>
          </p:nvSpPr>
          <p:spPr>
            <a:xfrm>
              <a:off x="5853320" y="5086350"/>
              <a:ext cx="695739" cy="462170"/>
            </a:xfrm>
            <a:prstGeom prst="right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25D7B363-19CF-430F-84A0-FB41A6C20AA5}"/>
              </a:ext>
            </a:extLst>
          </p:cNvPr>
          <p:cNvSpPr/>
          <p:nvPr/>
        </p:nvSpPr>
        <p:spPr>
          <a:xfrm>
            <a:off x="3830706" y="5908813"/>
            <a:ext cx="2480642" cy="839857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Capital cost</a:t>
            </a:r>
          </a:p>
          <a:p>
            <a:r>
              <a:rPr lang="en-US" dirty="0"/>
              <a:t>Energy Targeting</a:t>
            </a:r>
          </a:p>
          <a:p>
            <a:r>
              <a:rPr lang="en-US" dirty="0"/>
              <a:t>Number of units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27192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What is important in this </a:t>
            </a:r>
            <a:r>
              <a:rPr lang="fi-FI" dirty="0" err="1"/>
              <a:t>Lecture</a:t>
            </a:r>
            <a:r>
              <a:rPr lang="fi-FI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Problem Table Algorithm (PTA)</a:t>
            </a:r>
          </a:p>
          <a:p>
            <a:r>
              <a:rPr lang="fi-FI" dirty="0"/>
              <a:t>Heat Cascade</a:t>
            </a:r>
          </a:p>
          <a:p>
            <a:r>
              <a:rPr lang="fi-FI" dirty="0"/>
              <a:t>Grand Composite Curve (GCC) </a:t>
            </a:r>
          </a:p>
          <a:p>
            <a:r>
              <a:rPr lang="fi-FI" dirty="0" err="1"/>
              <a:t>Stream</a:t>
            </a:r>
            <a:r>
              <a:rPr lang="fi-FI" dirty="0"/>
              <a:t> grid</a:t>
            </a:r>
          </a:p>
          <a:p>
            <a:r>
              <a:rPr lang="fi-FI" dirty="0"/>
              <a:t>Maximum Energy Recovery (MER) Network</a:t>
            </a:r>
          </a:p>
          <a:p>
            <a:r>
              <a:rPr lang="en-GB" dirty="0"/>
              <a:t>LP Model: Minimum Utility Consumption (</a:t>
            </a:r>
            <a:r>
              <a:rPr lang="en-GB" dirty="0" err="1"/>
              <a:t>Transshipment</a:t>
            </a:r>
            <a:r>
              <a:rPr lang="en-GB" dirty="0"/>
              <a:t> Model)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2848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PROBLEM TABLE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10939" cy="1302026"/>
          </a:xfrm>
        </p:spPr>
        <p:txBody>
          <a:bodyPr>
            <a:normAutofit/>
          </a:bodyPr>
          <a:lstStyle/>
          <a:p>
            <a:r>
              <a:rPr lang="en-US" dirty="0"/>
              <a:t>Composite curves are inconvenient. Thus a method based on tables was developed. </a:t>
            </a:r>
            <a:endParaRPr lang="fi-FI" dirty="0"/>
          </a:p>
          <a:p>
            <a:endParaRPr lang="fi-FI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9A3CE12-2EA9-470A-8603-FF1505BC2C3D}"/>
              </a:ext>
            </a:extLst>
          </p:cNvPr>
          <p:cNvSpPr txBox="1">
            <a:spLocks/>
          </p:cNvSpPr>
          <p:nvPr/>
        </p:nvSpPr>
        <p:spPr>
          <a:xfrm>
            <a:off x="457200" y="2902227"/>
            <a:ext cx="8229600" cy="35582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STEPS: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Divide the temperature range into intervals and adjust the cold and hot temperature.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a heat balance in each interval.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Cascade the heat surplus/deficit through the intervals.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 heat so that no deficit is cascaded.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38643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2076450"/>
          </a:xfrm>
        </p:spPr>
        <p:txBody>
          <a:bodyPr>
            <a:normAutofit/>
          </a:bodyPr>
          <a:lstStyle/>
          <a:p>
            <a:r>
              <a:rPr lang="en-GB" dirty="0"/>
              <a:t>Numerical Method(s) for </a:t>
            </a:r>
            <a:br>
              <a:rPr lang="en-GB" dirty="0"/>
            </a:br>
            <a:r>
              <a:rPr lang="en-GB" dirty="0"/>
              <a:t>Energy Targets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Problem Table Algorithm,</a:t>
            </a:r>
          </a:p>
          <a:p>
            <a:r>
              <a:rPr lang="en-GB" dirty="0"/>
              <a:t>Heat Cascade, </a:t>
            </a:r>
          </a:p>
          <a:p>
            <a:r>
              <a:rPr lang="en-GB" dirty="0"/>
              <a:t>Grand Composite Curve</a:t>
            </a:r>
          </a:p>
        </p:txBody>
      </p:sp>
    </p:spTree>
    <p:extLst>
      <p:ext uri="{BB962C8B-B14F-4D97-AF65-F5344CB8AC3E}">
        <p14:creationId xmlns:p14="http://schemas.microsoft.com/office/powerpoint/2010/main" val="1148490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015999"/>
              </p:ext>
            </p:extLst>
          </p:nvPr>
        </p:nvGraphicFramePr>
        <p:xfrm>
          <a:off x="467754" y="4333864"/>
          <a:ext cx="2728575" cy="1709420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495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8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4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6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01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i="1" u="none" strike="noStrike" dirty="0" err="1">
                          <a:effectLst/>
                        </a:rPr>
                        <a:t>T</a:t>
                      </a:r>
                      <a:r>
                        <a:rPr lang="en-US" sz="1800" i="1" u="none" strike="noStrike" baseline="-25000" dirty="0" err="1">
                          <a:effectLst/>
                        </a:rPr>
                        <a:t>supply</a:t>
                      </a:r>
                      <a:r>
                        <a:rPr lang="en-US" sz="1800" i="1" u="none" strike="noStrike" dirty="0">
                          <a:effectLst/>
                        </a:rPr>
                        <a:t> (°C)</a:t>
                      </a:r>
                      <a:endParaRPr lang="en-US" sz="1800" b="0" i="1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i="1" u="none" strike="noStrike">
                          <a:effectLst/>
                        </a:rPr>
                        <a:t>T</a:t>
                      </a:r>
                      <a:r>
                        <a:rPr lang="en-US" sz="1800" i="1" u="none" strike="noStrike" baseline="-25000">
                          <a:effectLst/>
                        </a:rPr>
                        <a:t>target</a:t>
                      </a:r>
                      <a:r>
                        <a:rPr lang="en-US" sz="1800" i="1" u="none" strike="noStrike">
                          <a:effectLst/>
                        </a:rPr>
                        <a:t> (°C)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i="1" u="none" strike="noStrike">
                          <a:effectLst/>
                        </a:rPr>
                        <a:t>m c</a:t>
                      </a:r>
                      <a:r>
                        <a:rPr lang="pt-BR" sz="1800" i="1" u="none" strike="noStrike" baseline="-25000">
                          <a:effectLst/>
                        </a:rPr>
                        <a:t>p</a:t>
                      </a:r>
                      <a:r>
                        <a:rPr lang="pt-BR" sz="1800" i="1" u="none" strike="noStrike">
                          <a:effectLst/>
                        </a:rPr>
                        <a:t> (kW/K)</a:t>
                      </a:r>
                      <a:endParaRPr lang="pt-BR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H1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400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1.0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H2</a:t>
                      </a:r>
                      <a:endParaRPr lang="en-US" sz="1800" b="0" i="1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250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2.0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C1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160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400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1.5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C2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250</a:t>
                      </a:r>
                      <a:endParaRPr lang="en-US" sz="18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1.3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3411598"/>
            <a:ext cx="19525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/>
              <a:t>∆T</a:t>
            </a:r>
            <a:r>
              <a:rPr lang="en-GB" sz="2800" baseline="-25000"/>
              <a:t>min</a:t>
            </a:r>
            <a:r>
              <a:rPr lang="en-GB" sz="2800"/>
              <a:t> = 50°C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Step 1 (adjust temperatures)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86648" y="1431439"/>
            <a:ext cx="8229600" cy="16594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/>
              <a:t>Hot streams: 	T</a:t>
            </a:r>
            <a:r>
              <a:rPr lang="en-GB" sz="3600" baseline="30000" dirty="0"/>
              <a:t>*</a:t>
            </a:r>
            <a:r>
              <a:rPr lang="en-GB" sz="3600" baseline="-25000" dirty="0"/>
              <a:t>hot </a:t>
            </a:r>
            <a:r>
              <a:rPr lang="en-GB" sz="3600" dirty="0"/>
              <a:t>= T</a:t>
            </a:r>
            <a:r>
              <a:rPr lang="en-GB" sz="3600" baseline="-25000" dirty="0"/>
              <a:t>hot </a:t>
            </a:r>
            <a:r>
              <a:rPr lang="en-GB" sz="3600" dirty="0"/>
              <a:t>- ½∆T</a:t>
            </a:r>
            <a:r>
              <a:rPr lang="en-GB" sz="3600" baseline="-25000" dirty="0"/>
              <a:t>min</a:t>
            </a:r>
          </a:p>
          <a:p>
            <a:r>
              <a:rPr lang="en-GB" sz="3600" dirty="0"/>
              <a:t>Cold streams:	 T</a:t>
            </a:r>
            <a:r>
              <a:rPr lang="en-GB" sz="3600" baseline="30000" dirty="0"/>
              <a:t>*</a:t>
            </a:r>
            <a:r>
              <a:rPr lang="en-GB" sz="3600" baseline="-25000" dirty="0"/>
              <a:t>cold </a:t>
            </a:r>
            <a:r>
              <a:rPr lang="en-GB" sz="3600" dirty="0"/>
              <a:t>= </a:t>
            </a:r>
            <a:r>
              <a:rPr lang="en-GB" sz="3600" dirty="0" err="1"/>
              <a:t>T</a:t>
            </a:r>
            <a:r>
              <a:rPr lang="en-GB" sz="3600" baseline="-25000" dirty="0" err="1"/>
              <a:t>cold</a:t>
            </a:r>
            <a:r>
              <a:rPr lang="en-GB" sz="3600" baseline="-25000" dirty="0"/>
              <a:t> </a:t>
            </a:r>
            <a:r>
              <a:rPr lang="en-GB" sz="3600" dirty="0"/>
              <a:t>+ ½∆T</a:t>
            </a:r>
            <a:r>
              <a:rPr lang="en-GB" sz="3600" baseline="-25000" dirty="0"/>
              <a:t>min</a:t>
            </a:r>
          </a:p>
          <a:p>
            <a:endParaRPr lang="en-GB" sz="3600" baseline="-25000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476308"/>
              </p:ext>
            </p:extLst>
          </p:nvPr>
        </p:nvGraphicFramePr>
        <p:xfrm>
          <a:off x="5054830" y="4333864"/>
          <a:ext cx="2728575" cy="1709420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495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8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4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6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01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1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i="1" u="none" strike="noStrike" dirty="0">
                          <a:effectLst/>
                        </a:rPr>
                        <a:t>T*</a:t>
                      </a:r>
                      <a:r>
                        <a:rPr lang="en-US" sz="1800" i="1" u="none" strike="noStrike" baseline="-25000" dirty="0">
                          <a:effectLst/>
                        </a:rPr>
                        <a:t>supply</a:t>
                      </a:r>
                      <a:r>
                        <a:rPr lang="en-US" sz="1800" i="1" u="none" strike="noStrike" dirty="0">
                          <a:effectLst/>
                        </a:rPr>
                        <a:t> (°C)</a:t>
                      </a:r>
                      <a:endParaRPr lang="en-US" sz="1800" b="0" i="1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i="1" u="none" strike="noStrike">
                          <a:effectLst/>
                        </a:rPr>
                        <a:t>T*</a:t>
                      </a:r>
                      <a:r>
                        <a:rPr lang="en-US" sz="1800" i="1" u="none" strike="noStrike" baseline="-25000">
                          <a:effectLst/>
                        </a:rPr>
                        <a:t>target</a:t>
                      </a:r>
                      <a:r>
                        <a:rPr lang="en-US" sz="1800" i="1" u="none" strike="noStrike">
                          <a:effectLst/>
                        </a:rPr>
                        <a:t> (°C)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i="1" u="none" strike="noStrike">
                          <a:effectLst/>
                        </a:rPr>
                        <a:t>m c</a:t>
                      </a:r>
                      <a:r>
                        <a:rPr lang="pt-BR" sz="1800" i="1" u="none" strike="noStrike" baseline="-25000">
                          <a:effectLst/>
                        </a:rPr>
                        <a:t>p</a:t>
                      </a:r>
                      <a:r>
                        <a:rPr lang="pt-BR" sz="1800" i="1" u="none" strike="noStrike">
                          <a:effectLst/>
                        </a:rPr>
                        <a:t> (kW/K)</a:t>
                      </a:r>
                      <a:endParaRPr lang="pt-BR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  <a:effectLst/>
                        </a:rPr>
                        <a:t>H1</a:t>
                      </a:r>
                      <a:endParaRPr lang="en-US" sz="1800" b="0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375</a:t>
                      </a: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  <a:effectLst/>
                        </a:rPr>
                        <a:t>1.0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  <a:effectLst/>
                        </a:rPr>
                        <a:t>H2</a:t>
                      </a:r>
                      <a:endParaRPr lang="en-US" sz="1800" b="0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225</a:t>
                      </a: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  <a:effectLst/>
                        </a:rPr>
                        <a:t>2.0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</a:rPr>
                        <a:t>C1</a:t>
                      </a:r>
                      <a:endParaRPr lang="en-US" sz="1800" b="0" i="1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185</a:t>
                      </a: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425</a:t>
                      </a: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</a:rPr>
                        <a:t>1.5</a:t>
                      </a:r>
                      <a:endParaRPr lang="en-US" sz="18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</a:rPr>
                        <a:t>C2</a:t>
                      </a:r>
                      <a:endParaRPr lang="en-US" sz="1800" b="0" i="1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125</a:t>
                      </a: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275</a:t>
                      </a: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1.3</a:t>
                      </a:r>
                      <a:endParaRPr lang="en-US" sz="18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3550665" y="5443893"/>
            <a:ext cx="1156139" cy="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384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Step 2 (temperature intervalls)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505367"/>
              </p:ext>
            </p:extLst>
          </p:nvPr>
        </p:nvGraphicFramePr>
        <p:xfrm>
          <a:off x="257316" y="1316418"/>
          <a:ext cx="2728575" cy="1709420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495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8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4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6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01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i="1" u="none" strike="noStrike">
                          <a:effectLst/>
                        </a:rPr>
                        <a:t>T*</a:t>
                      </a:r>
                      <a:r>
                        <a:rPr lang="en-US" sz="1800" i="1" u="none" strike="noStrike" baseline="-25000">
                          <a:effectLst/>
                        </a:rPr>
                        <a:t>supply</a:t>
                      </a:r>
                      <a:r>
                        <a:rPr lang="en-US" sz="1800" i="1" u="none" strike="noStrike">
                          <a:effectLst/>
                        </a:rPr>
                        <a:t> (°C)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i="1" u="none" strike="noStrike">
                          <a:effectLst/>
                        </a:rPr>
                        <a:t>T*</a:t>
                      </a:r>
                      <a:r>
                        <a:rPr lang="en-US" sz="1800" i="1" u="none" strike="noStrike" baseline="-25000">
                          <a:effectLst/>
                        </a:rPr>
                        <a:t>target</a:t>
                      </a:r>
                      <a:r>
                        <a:rPr lang="en-US" sz="1800" i="1" u="none" strike="noStrike">
                          <a:effectLst/>
                        </a:rPr>
                        <a:t> (°C)</a:t>
                      </a:r>
                      <a:endParaRPr lang="en-US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i="1" u="none" strike="noStrike">
                          <a:effectLst/>
                        </a:rPr>
                        <a:t>m c</a:t>
                      </a:r>
                      <a:r>
                        <a:rPr lang="pt-BR" sz="1800" i="1" u="none" strike="noStrike" baseline="-25000">
                          <a:effectLst/>
                        </a:rPr>
                        <a:t>p</a:t>
                      </a:r>
                      <a:r>
                        <a:rPr lang="pt-BR" sz="1800" i="1" u="none" strike="noStrike">
                          <a:effectLst/>
                        </a:rPr>
                        <a:t> (kW/K)</a:t>
                      </a:r>
                      <a:endParaRPr lang="pt-BR" sz="1800" b="0" i="1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 anchorCtr="1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  <a:effectLst/>
                        </a:rPr>
                        <a:t>H1</a:t>
                      </a:r>
                      <a:endParaRPr lang="en-US" sz="1800" b="0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375</a:t>
                      </a: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  <a:effectLst/>
                        </a:rPr>
                        <a:t>1.0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  <a:effectLst/>
                        </a:rPr>
                        <a:t>H2</a:t>
                      </a:r>
                      <a:endParaRPr lang="en-US" sz="1800" b="0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225</a:t>
                      </a: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  <a:effectLst/>
                        </a:rPr>
                        <a:t>2.0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C1</a:t>
                      </a:r>
                      <a:endParaRPr lang="en-US" sz="1800" b="0" i="1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185</a:t>
                      </a: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425</a:t>
                      </a: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</a:rPr>
                        <a:t>1.5</a:t>
                      </a:r>
                      <a:endParaRPr lang="en-US" sz="18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</a:rPr>
                        <a:t>C2</a:t>
                      </a:r>
                      <a:endParaRPr lang="en-US" sz="1800" b="0" i="1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125</a:t>
                      </a: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275</a:t>
                      </a:r>
                    </a:p>
                  </a:txBody>
                  <a:tcPr marL="12700" marR="12700" marT="127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1.3</a:t>
                      </a:r>
                      <a:endParaRPr lang="en-US" sz="18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319754"/>
              </p:ext>
            </p:extLst>
          </p:nvPr>
        </p:nvGraphicFramePr>
        <p:xfrm>
          <a:off x="3742345" y="1436668"/>
          <a:ext cx="4038496" cy="4820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3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3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6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5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solidFill>
                            <a:srgbClr val="FFFFFF"/>
                          </a:solidFill>
                        </a:rPr>
                        <a:t>425 °C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>
                          <a:solidFill>
                            <a:srgbClr val="FFFFFF"/>
                          </a:solidFill>
                        </a:rPr>
                        <a:t>TI 1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>
                          <a:solidFill>
                            <a:srgbClr val="FFFFFF"/>
                          </a:solidFill>
                        </a:rPr>
                        <a:t>∆T=50°C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375 °C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>
                          <a:solidFill>
                            <a:srgbClr val="FFFFFF"/>
                          </a:solidFill>
                        </a:rPr>
                        <a:t>TI 2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∆T=100°C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275 °C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>
                          <a:solidFill>
                            <a:srgbClr val="FFFFFF"/>
                          </a:solidFill>
                        </a:rPr>
                        <a:t>TI 3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∆T=50°C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225 °C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>
                          <a:solidFill>
                            <a:srgbClr val="FFFFFF"/>
                          </a:solidFill>
                        </a:rPr>
                        <a:t>TI 4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∆T=40°C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185 °C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>
                          <a:solidFill>
                            <a:srgbClr val="FFFFFF"/>
                          </a:solidFill>
                        </a:rPr>
                        <a:t>TI 5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∆T=60°C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125 °C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>
                          <a:solidFill>
                            <a:srgbClr val="FFFFFF"/>
                          </a:solidFill>
                        </a:rPr>
                        <a:t>TI 6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∆T=30°C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FFFFFF"/>
                          </a:solidFill>
                        </a:rPr>
                        <a:t>95 °C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404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6463457" y="2530850"/>
            <a:ext cx="0" cy="372673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7263629" y="1804273"/>
            <a:ext cx="0" cy="2983602"/>
          </a:xfrm>
          <a:prstGeom prst="straightConnector1">
            <a:avLst/>
          </a:prstGeom>
          <a:ln w="38100" cmpd="sng"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240717" y="2161518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H1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838597" y="4021814"/>
            <a:ext cx="0" cy="2235774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615857" y="3656937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H2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51258" y="4787874"/>
            <a:ext cx="42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chemeClr val="accent1"/>
                </a:solidFill>
              </a:rPr>
              <a:t>C1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7676300" y="3285994"/>
            <a:ext cx="0" cy="2232076"/>
          </a:xfrm>
          <a:prstGeom prst="straightConnector1">
            <a:avLst/>
          </a:prstGeom>
          <a:ln w="38100" cmpd="sng"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463929" y="5518069"/>
            <a:ext cx="42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chemeClr val="accent1"/>
                </a:solidFill>
              </a:rPr>
              <a:t>C2</a:t>
            </a:r>
          </a:p>
        </p:txBody>
      </p:sp>
    </p:spTree>
    <p:extLst>
      <p:ext uri="{BB962C8B-B14F-4D97-AF65-F5344CB8AC3E}">
        <p14:creationId xmlns:p14="http://schemas.microsoft.com/office/powerpoint/2010/main" val="169649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" grpId="0"/>
      <p:bldP spid="19" grpId="0"/>
      <p:bldP spid="24" grpId="0"/>
    </p:bld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12847</TotalTime>
  <Words>1967</Words>
  <Application>Microsoft Office PowerPoint</Application>
  <PresentationFormat>On-screen Show (4:3)</PresentationFormat>
  <Paragraphs>703</Paragraphs>
  <Slides>34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Cambria Math</vt:lpstr>
      <vt:lpstr>Georgia</vt:lpstr>
      <vt:lpstr>Symbol</vt:lpstr>
      <vt:lpstr>Black</vt:lpstr>
      <vt:lpstr>Equation</vt:lpstr>
      <vt:lpstr>Pinch + LP transshipment</vt:lpstr>
      <vt:lpstr>What was important in previous Lecture </vt:lpstr>
      <vt:lpstr>Review: Pinch Analysis</vt:lpstr>
      <vt:lpstr>Philosophy of Pinch Technology</vt:lpstr>
      <vt:lpstr>What is important in this Lecture </vt:lpstr>
      <vt:lpstr>PROBLEM TABLE ALGORITHM</vt:lpstr>
      <vt:lpstr>Numerical Method(s) for  Energy Targets</vt:lpstr>
      <vt:lpstr>Step 1 (adjust temperatures)</vt:lpstr>
      <vt:lpstr>Step 2 (temperature intervalls)</vt:lpstr>
      <vt:lpstr>Step 3 (enthalpy balance)</vt:lpstr>
      <vt:lpstr>Step 4 (cascade the heat flow)</vt:lpstr>
      <vt:lpstr>Summary  Problem Table Algorithm</vt:lpstr>
      <vt:lpstr>Grand Composite Curve</vt:lpstr>
      <vt:lpstr>Grand Composite Curve</vt:lpstr>
      <vt:lpstr>Grand Composite Curve (GGC)  </vt:lpstr>
      <vt:lpstr>Information Available from Grand composite curve (Example)</vt:lpstr>
      <vt:lpstr>Heat Exchanger Network Design</vt:lpstr>
      <vt:lpstr>Stream Grid</vt:lpstr>
      <vt:lpstr>Stream Matches</vt:lpstr>
      <vt:lpstr>Stream splitting</vt:lpstr>
      <vt:lpstr>Stream splitting</vt:lpstr>
      <vt:lpstr>Summary  Stream Grid and MER-Network</vt:lpstr>
      <vt:lpstr>Sequential  Heat Exchanger Synthesis</vt:lpstr>
      <vt:lpstr>Temperature Intervals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General Formulation</vt:lpstr>
      <vt:lpstr>PowerPoint Presentation</vt:lpstr>
      <vt:lpstr>PowerPoint Presentation</vt:lpstr>
      <vt:lpstr>Sequential Heat Exchanger Synthesis</vt:lpstr>
      <vt:lpstr>Summary  LP-transhipment model</vt:lpstr>
    </vt:vector>
  </TitlesOfParts>
  <Company>Single-Phase Power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Ene-47.5130  Process Integration, Simulation and Optimization</dc:title>
  <dc:creator>Tor-Martin Tveit;Timo Laukkanen</dc:creator>
  <cp:lastModifiedBy>Talebjedi Behnam</cp:lastModifiedBy>
  <cp:revision>152</cp:revision>
  <dcterms:created xsi:type="dcterms:W3CDTF">2012-07-13T07:06:54Z</dcterms:created>
  <dcterms:modified xsi:type="dcterms:W3CDTF">2021-11-30T11:50:23Z</dcterms:modified>
</cp:coreProperties>
</file>