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56" r:id="rId2"/>
    <p:sldId id="292" r:id="rId3"/>
    <p:sldId id="275" r:id="rId4"/>
    <p:sldId id="278" r:id="rId5"/>
    <p:sldId id="277" r:id="rId6"/>
    <p:sldId id="280" r:id="rId7"/>
    <p:sldId id="284" r:id="rId8"/>
    <p:sldId id="282" r:id="rId9"/>
    <p:sldId id="281" r:id="rId10"/>
    <p:sldId id="285" r:id="rId11"/>
    <p:sldId id="266" r:id="rId12"/>
    <p:sldId id="267" r:id="rId13"/>
    <p:sldId id="290" r:id="rId14"/>
    <p:sldId id="293" r:id="rId15"/>
    <p:sldId id="291" r:id="rId16"/>
    <p:sldId id="288" r:id="rId17"/>
    <p:sldId id="271" r:id="rId18"/>
    <p:sldId id="269" r:id="rId19"/>
    <p:sldId id="270" r:id="rId20"/>
    <p:sldId id="272" r:id="rId21"/>
    <p:sldId id="273" r:id="rId22"/>
    <p:sldId id="289" r:id="rId23"/>
    <p:sldId id="274" r:id="rId24"/>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26" y="300"/>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_rels/data1.xml.rels><?xml version="1.0" encoding="UTF-8" standalone="yes"?>
<Relationships xmlns="http://schemas.openxmlformats.org/package/2006/relationships"><Relationship Id="rId1" Type="http://schemas.openxmlformats.org/officeDocument/2006/relationships/hyperlink" Target="https://en.wikipedia.org/wiki/R/wallstreetbets" TargetMode="External"/></Relationships>
</file>

<file path=ppt/diagrams/_rels/data12.xml.rels><?xml version="1.0" encoding="UTF-8" standalone="yes"?>
<Relationships xmlns="http://schemas.openxmlformats.org/package/2006/relationships"><Relationship Id="rId1" Type="http://schemas.openxmlformats.org/officeDocument/2006/relationships/hyperlink" Target="https://www.hypr.com/public-key-infrastructure/"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s://en.wikipedia.org/wiki/R/wallstreetbets" TargetMode="External"/></Relationships>
</file>

<file path=ppt/diagrams/_rels/drawing12.xml.rels><?xml version="1.0" encoding="UTF-8" standalone="yes"?>
<Relationships xmlns="http://schemas.openxmlformats.org/package/2006/relationships"><Relationship Id="rId1" Type="http://schemas.openxmlformats.org/officeDocument/2006/relationships/hyperlink" Target="https://www.hypr.com/public-key-infrastructure/"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58707F-9ED6-4025-ABE3-22ABFB403A75}"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A921301B-83E0-41B5-A970-48213D93A35B}">
      <dgm:prSet/>
      <dgm:spPr/>
      <dgm:t>
        <a:bodyPr/>
        <a:lstStyle/>
        <a:p>
          <a:r>
            <a:rPr lang="fi-FI" b="1"/>
            <a:t>Digitalization enhancing institutional and allocational efficiency – relation to sustainability? </a:t>
          </a:r>
          <a:endParaRPr lang="fi-FI"/>
        </a:p>
      </dgm:t>
    </dgm:pt>
    <dgm:pt modelId="{4E9BAB1A-B65D-4FD4-9A61-84CA6A68410F}" type="parTrans" cxnId="{219E2182-1F31-46E1-B929-61D96FD03CE4}">
      <dgm:prSet/>
      <dgm:spPr/>
      <dgm:t>
        <a:bodyPr/>
        <a:lstStyle/>
        <a:p>
          <a:endParaRPr lang="fi-FI"/>
        </a:p>
      </dgm:t>
    </dgm:pt>
    <dgm:pt modelId="{8C6252EC-1606-4641-96D6-79A48692C001}" type="sibTrans" cxnId="{219E2182-1F31-46E1-B929-61D96FD03CE4}">
      <dgm:prSet/>
      <dgm:spPr/>
      <dgm:t>
        <a:bodyPr/>
        <a:lstStyle/>
        <a:p>
          <a:endParaRPr lang="fi-FI"/>
        </a:p>
      </dgm:t>
    </dgm:pt>
    <dgm:pt modelId="{21F4B213-A296-48B6-A365-90A08C723273}">
      <dgm:prSet/>
      <dgm:spPr/>
      <dgm:t>
        <a:bodyPr/>
        <a:lstStyle/>
        <a:p>
          <a:r>
            <a:rPr lang="fi-FI"/>
            <a:t>Increasing diversity of actors (”democracy”) – diversity of interests? </a:t>
          </a:r>
        </a:p>
      </dgm:t>
    </dgm:pt>
    <dgm:pt modelId="{514D41D1-0A4A-4FC9-8BCB-586869DFF20F}" type="parTrans" cxnId="{C8DE3E91-7386-40BA-A620-C266BE0EBF2D}">
      <dgm:prSet/>
      <dgm:spPr/>
      <dgm:t>
        <a:bodyPr/>
        <a:lstStyle/>
        <a:p>
          <a:endParaRPr lang="fi-FI"/>
        </a:p>
      </dgm:t>
    </dgm:pt>
    <dgm:pt modelId="{293C7322-1314-4B44-AEBD-05DC8628DAA2}" type="sibTrans" cxnId="{C8DE3E91-7386-40BA-A620-C266BE0EBF2D}">
      <dgm:prSet/>
      <dgm:spPr/>
      <dgm:t>
        <a:bodyPr/>
        <a:lstStyle/>
        <a:p>
          <a:endParaRPr lang="fi-FI"/>
        </a:p>
      </dgm:t>
    </dgm:pt>
    <dgm:pt modelId="{D28E0C85-35D2-4B68-8A76-D94EE2214A57}">
      <dgm:prSet/>
      <dgm:spPr/>
      <dgm:t>
        <a:bodyPr/>
        <a:lstStyle/>
        <a:p>
          <a:r>
            <a:rPr lang="fi-FI" b="0" i="0" baseline="0"/>
            <a:t>Algorithmic trading (efficiency) and direct entry to trading (diversity) </a:t>
          </a:r>
          <a:endParaRPr lang="fi-FI"/>
        </a:p>
      </dgm:t>
    </dgm:pt>
    <dgm:pt modelId="{CF8745EE-6B67-4AC2-8A8B-DC62036D9F0E}" type="parTrans" cxnId="{1978B3F9-FB9E-45C7-8C12-2F6994AD1A6D}">
      <dgm:prSet/>
      <dgm:spPr/>
      <dgm:t>
        <a:bodyPr/>
        <a:lstStyle/>
        <a:p>
          <a:endParaRPr lang="fi-FI"/>
        </a:p>
      </dgm:t>
    </dgm:pt>
    <dgm:pt modelId="{3887D7F2-1405-44ED-84B2-8DAFC221F751}" type="sibTrans" cxnId="{1978B3F9-FB9E-45C7-8C12-2F6994AD1A6D}">
      <dgm:prSet/>
      <dgm:spPr/>
      <dgm:t>
        <a:bodyPr/>
        <a:lstStyle/>
        <a:p>
          <a:endParaRPr lang="fi-FI"/>
        </a:p>
      </dgm:t>
    </dgm:pt>
    <dgm:pt modelId="{87B2CEA6-ACFA-4837-BF31-0936A4EB5A9B}">
      <dgm:prSet/>
      <dgm:spPr/>
      <dgm:t>
        <a:bodyPr/>
        <a:lstStyle/>
        <a:p>
          <a:r>
            <a:rPr lang="fi-FI"/>
            <a:t>PSD2 and competition law </a:t>
          </a:r>
        </a:p>
      </dgm:t>
    </dgm:pt>
    <dgm:pt modelId="{5EE575F0-03B3-4BE1-975F-962FB3583FD7}" type="parTrans" cxnId="{C321BA6A-72BA-4C1D-A310-82EB14745C6B}">
      <dgm:prSet/>
      <dgm:spPr/>
      <dgm:t>
        <a:bodyPr/>
        <a:lstStyle/>
        <a:p>
          <a:endParaRPr lang="fi-FI"/>
        </a:p>
      </dgm:t>
    </dgm:pt>
    <dgm:pt modelId="{EF5BCB29-7378-42FD-824C-B526842AE76E}" type="sibTrans" cxnId="{C321BA6A-72BA-4C1D-A310-82EB14745C6B}">
      <dgm:prSet/>
      <dgm:spPr/>
      <dgm:t>
        <a:bodyPr/>
        <a:lstStyle/>
        <a:p>
          <a:endParaRPr lang="fi-FI"/>
        </a:p>
      </dgm:t>
    </dgm:pt>
    <dgm:pt modelId="{EFB01CE5-56CB-4B37-A8E0-0E7350D95BA2}">
      <dgm:prSet/>
      <dgm:spPr/>
      <dgm:t>
        <a:bodyPr/>
        <a:lstStyle/>
        <a:p>
          <a:r>
            <a:rPr lang="fi-FI"/>
            <a:t>WallStreetBets case January 2021 ( </a:t>
          </a:r>
          <a:r>
            <a:rPr lang="fi-FI">
              <a:hlinkClick xmlns:r="http://schemas.openxmlformats.org/officeDocument/2006/relationships" r:id="rId1"/>
            </a:rPr>
            <a:t>r/wallstreetbets – Wikipedia</a:t>
          </a:r>
          <a:r>
            <a:rPr lang="fi-FI"/>
            <a:t> ) </a:t>
          </a:r>
        </a:p>
      </dgm:t>
    </dgm:pt>
    <dgm:pt modelId="{CF037F75-C8A1-4B9D-9AAF-07008F81A4D5}" type="parTrans" cxnId="{2F587CD8-A997-4D5B-ACA5-0936DE6A1534}">
      <dgm:prSet/>
      <dgm:spPr/>
      <dgm:t>
        <a:bodyPr/>
        <a:lstStyle/>
        <a:p>
          <a:endParaRPr lang="fi-FI"/>
        </a:p>
      </dgm:t>
    </dgm:pt>
    <dgm:pt modelId="{D96A06C1-2460-45F3-8010-41CBAB875059}" type="sibTrans" cxnId="{2F587CD8-A997-4D5B-ACA5-0936DE6A1534}">
      <dgm:prSet/>
      <dgm:spPr/>
      <dgm:t>
        <a:bodyPr/>
        <a:lstStyle/>
        <a:p>
          <a:endParaRPr lang="fi-FI"/>
        </a:p>
      </dgm:t>
    </dgm:pt>
    <dgm:pt modelId="{254B0CCB-FD87-46C1-B523-F73D19638CDF}">
      <dgm:prSet custT="1"/>
      <dgm:spPr/>
      <dgm:t>
        <a:bodyPr/>
        <a:lstStyle/>
        <a:p>
          <a:r>
            <a:rPr lang="fi-FI" sz="1000" i="1" dirty="0" err="1"/>
            <a:t>WallStreetBets</a:t>
          </a:r>
          <a:r>
            <a:rPr lang="fi-FI" sz="1000" i="1" dirty="0"/>
            <a:t>: a ”</a:t>
          </a:r>
          <a:r>
            <a:rPr lang="fi-FI" sz="1000" i="1" dirty="0" err="1"/>
            <a:t>subreddit</a:t>
          </a:r>
          <a:r>
            <a:rPr lang="fi-FI" sz="1000" i="1" dirty="0"/>
            <a:t>” (</a:t>
          </a:r>
          <a:r>
            <a:rPr lang="fi-FI" sz="1000" i="1" dirty="0" err="1"/>
            <a:t>Reddit</a:t>
          </a:r>
          <a:r>
            <a:rPr lang="fi-FI" sz="1000" i="1" dirty="0"/>
            <a:t> </a:t>
          </a:r>
          <a:r>
            <a:rPr lang="fi-FI" sz="1000" i="1" dirty="0" err="1"/>
            <a:t>being</a:t>
          </a:r>
          <a:r>
            <a:rPr lang="fi-FI" sz="1000" i="1" dirty="0"/>
            <a:t> a </a:t>
          </a:r>
          <a:r>
            <a:rPr lang="fi-FI" sz="1000" i="1" dirty="0" err="1"/>
            <a:t>social</a:t>
          </a:r>
          <a:r>
            <a:rPr lang="fi-FI" sz="1000" i="1" dirty="0"/>
            <a:t> media </a:t>
          </a:r>
          <a:r>
            <a:rPr lang="fi-FI" sz="1000" i="1" dirty="0" err="1"/>
            <a:t>platform</a:t>
          </a:r>
          <a:r>
            <a:rPr lang="fi-FI" sz="1000" i="1" dirty="0"/>
            <a:t>) </a:t>
          </a:r>
          <a:endParaRPr lang="fi-FI" sz="1000" dirty="0"/>
        </a:p>
      </dgm:t>
    </dgm:pt>
    <dgm:pt modelId="{338EFF54-7F58-47F6-8595-B32EC75AAEDB}" type="parTrans" cxnId="{E50DBA44-7322-4C84-96BA-8577AD2F9DC7}">
      <dgm:prSet/>
      <dgm:spPr/>
      <dgm:t>
        <a:bodyPr/>
        <a:lstStyle/>
        <a:p>
          <a:endParaRPr lang="fi-FI"/>
        </a:p>
      </dgm:t>
    </dgm:pt>
    <dgm:pt modelId="{0C73E2E1-5E0D-416C-BCAA-C59F1A662268}" type="sibTrans" cxnId="{E50DBA44-7322-4C84-96BA-8577AD2F9DC7}">
      <dgm:prSet/>
      <dgm:spPr/>
      <dgm:t>
        <a:bodyPr/>
        <a:lstStyle/>
        <a:p>
          <a:endParaRPr lang="fi-FI"/>
        </a:p>
      </dgm:t>
    </dgm:pt>
    <dgm:pt modelId="{538D2B88-ECD4-4D85-91D0-99C3CB577FF3}">
      <dgm:prSet custT="1"/>
      <dgm:spPr/>
      <dgm:t>
        <a:bodyPr/>
        <a:lstStyle/>
        <a:p>
          <a:r>
            <a:rPr lang="fi-FI" sz="1000" i="1" dirty="0"/>
            <a:t>Robin </a:t>
          </a:r>
          <a:r>
            <a:rPr lang="fi-FI" sz="1000" i="1" dirty="0" err="1"/>
            <a:t>Hood</a:t>
          </a:r>
          <a:r>
            <a:rPr lang="fi-FI" sz="1000" i="1" dirty="0"/>
            <a:t>: a </a:t>
          </a:r>
          <a:r>
            <a:rPr lang="fi-FI" sz="1000" i="1" dirty="0" err="1"/>
            <a:t>platform</a:t>
          </a:r>
          <a:r>
            <a:rPr lang="fi-FI" sz="1000" i="1" dirty="0"/>
            <a:t> </a:t>
          </a:r>
          <a:r>
            <a:rPr lang="fi-FI" sz="1000" i="1" dirty="0" err="1"/>
            <a:t>or</a:t>
          </a:r>
          <a:r>
            <a:rPr lang="fi-FI" sz="1000" i="1" dirty="0"/>
            <a:t> a </a:t>
          </a:r>
          <a:r>
            <a:rPr lang="fi-FI" sz="1000" i="1" dirty="0" err="1"/>
            <a:t>group</a:t>
          </a:r>
          <a:r>
            <a:rPr lang="fi-FI" sz="1000" i="1" dirty="0"/>
            <a:t>; </a:t>
          </a:r>
          <a:r>
            <a:rPr lang="fi-FI" sz="1000" i="1" dirty="0" err="1"/>
            <a:t>nowadays</a:t>
          </a:r>
          <a:r>
            <a:rPr lang="fi-FI" sz="1000" i="1" dirty="0"/>
            <a:t> a </a:t>
          </a:r>
          <a:r>
            <a:rPr lang="fi-FI" sz="1000" i="1" dirty="0" err="1"/>
            <a:t>financial</a:t>
          </a:r>
          <a:r>
            <a:rPr lang="fi-FI" sz="1000" i="1" dirty="0"/>
            <a:t> </a:t>
          </a:r>
          <a:r>
            <a:rPr lang="fi-FI" sz="1000" i="1" dirty="0" err="1"/>
            <a:t>services</a:t>
          </a:r>
          <a:r>
            <a:rPr lang="fi-FI" sz="1000" i="1" dirty="0"/>
            <a:t> </a:t>
          </a:r>
          <a:r>
            <a:rPr lang="fi-FI" sz="1000" i="1" dirty="0" err="1"/>
            <a:t>company</a:t>
          </a:r>
          <a:r>
            <a:rPr lang="fi-FI" sz="1000" i="1" dirty="0"/>
            <a:t> </a:t>
          </a:r>
          <a:endParaRPr lang="fi-FI" sz="1000" dirty="0"/>
        </a:p>
      </dgm:t>
    </dgm:pt>
    <dgm:pt modelId="{33374BC7-D3C9-48E3-B629-CCDEECDFF81F}" type="parTrans" cxnId="{5E94C0DE-FFC3-452F-8403-9ED30A4BE22D}">
      <dgm:prSet/>
      <dgm:spPr/>
      <dgm:t>
        <a:bodyPr/>
        <a:lstStyle/>
        <a:p>
          <a:endParaRPr lang="fi-FI"/>
        </a:p>
      </dgm:t>
    </dgm:pt>
    <dgm:pt modelId="{14DA28EB-0210-4780-BFA4-A07555A72518}" type="sibTrans" cxnId="{5E94C0DE-FFC3-452F-8403-9ED30A4BE22D}">
      <dgm:prSet/>
      <dgm:spPr/>
      <dgm:t>
        <a:bodyPr/>
        <a:lstStyle/>
        <a:p>
          <a:endParaRPr lang="fi-FI"/>
        </a:p>
      </dgm:t>
    </dgm:pt>
    <dgm:pt modelId="{97F7B765-6681-4661-AC78-7116305D5455}">
      <dgm:prSet custT="1"/>
      <dgm:spPr/>
      <dgm:t>
        <a:bodyPr/>
        <a:lstStyle/>
        <a:p>
          <a:r>
            <a:rPr lang="fi-FI" sz="1000" i="1" dirty="0" err="1"/>
            <a:t>GameStop</a:t>
          </a:r>
          <a:r>
            <a:rPr lang="fi-FI" sz="1000" i="1" dirty="0"/>
            <a:t>: </a:t>
          </a:r>
          <a:r>
            <a:rPr lang="fi-FI" sz="1000" i="1" dirty="0" err="1"/>
            <a:t>the</a:t>
          </a:r>
          <a:r>
            <a:rPr lang="fi-FI" sz="1000" i="1" dirty="0"/>
            <a:t> </a:t>
          </a:r>
          <a:r>
            <a:rPr lang="fi-FI" sz="1000" i="1" dirty="0" err="1"/>
            <a:t>target</a:t>
          </a:r>
          <a:r>
            <a:rPr lang="fi-FI" sz="1000" i="1" dirty="0"/>
            <a:t> </a:t>
          </a:r>
          <a:r>
            <a:rPr lang="fi-FI" sz="1000" i="1" dirty="0" err="1"/>
            <a:t>company</a:t>
          </a:r>
          <a:r>
            <a:rPr lang="fi-FI" sz="1000" i="1" dirty="0"/>
            <a:t> </a:t>
          </a:r>
          <a:endParaRPr lang="fi-FI" sz="1000" dirty="0"/>
        </a:p>
      </dgm:t>
    </dgm:pt>
    <dgm:pt modelId="{ED4E45EA-8FE2-4FC6-B493-A32D29E29393}" type="parTrans" cxnId="{76A554BC-CEB2-492D-A0B4-36014A44D473}">
      <dgm:prSet/>
      <dgm:spPr/>
      <dgm:t>
        <a:bodyPr/>
        <a:lstStyle/>
        <a:p>
          <a:endParaRPr lang="fi-FI"/>
        </a:p>
      </dgm:t>
    </dgm:pt>
    <dgm:pt modelId="{980CF1EE-23D5-47E7-86E5-FFD2B76D81A5}" type="sibTrans" cxnId="{76A554BC-CEB2-492D-A0B4-36014A44D473}">
      <dgm:prSet/>
      <dgm:spPr/>
      <dgm:t>
        <a:bodyPr/>
        <a:lstStyle/>
        <a:p>
          <a:endParaRPr lang="fi-FI"/>
        </a:p>
      </dgm:t>
    </dgm:pt>
    <dgm:pt modelId="{1EEEE748-B7F5-42A4-BD5F-BDD5D5EA6B42}">
      <dgm:prSet custT="1"/>
      <dgm:spPr/>
      <dgm:t>
        <a:bodyPr/>
        <a:lstStyle/>
        <a:p>
          <a:r>
            <a:rPr lang="fi-FI" sz="1000" i="1" dirty="0" err="1"/>
            <a:t>Background</a:t>
          </a:r>
          <a:r>
            <a:rPr lang="fi-FI" sz="1000" i="1" dirty="0"/>
            <a:t>: </a:t>
          </a:r>
          <a:r>
            <a:rPr lang="fi-FI" sz="1000" i="1" dirty="0" err="1"/>
            <a:t>shorting</a:t>
          </a:r>
          <a:r>
            <a:rPr lang="fi-FI" sz="1000" i="1" dirty="0"/>
            <a:t> </a:t>
          </a:r>
          <a:r>
            <a:rPr lang="fi-FI" sz="1000" i="1" dirty="0" err="1"/>
            <a:t>operations</a:t>
          </a:r>
          <a:r>
            <a:rPr lang="fi-FI" sz="1000" i="1" dirty="0"/>
            <a:t> of ”</a:t>
          </a:r>
          <a:r>
            <a:rPr lang="fi-FI" sz="1000" i="1" dirty="0" err="1"/>
            <a:t>established</a:t>
          </a:r>
          <a:r>
            <a:rPr lang="fi-FI" sz="1000" i="1" dirty="0"/>
            <a:t>” Wall </a:t>
          </a:r>
          <a:r>
            <a:rPr lang="fi-FI" sz="1000" i="1" dirty="0" err="1"/>
            <a:t>Street</a:t>
          </a:r>
          <a:r>
            <a:rPr lang="fi-FI" sz="1000" i="1" dirty="0"/>
            <a:t> </a:t>
          </a:r>
          <a:r>
            <a:rPr lang="fi-FI" sz="1000" i="1" dirty="0" err="1"/>
            <a:t>actors</a:t>
          </a:r>
          <a:r>
            <a:rPr lang="fi-FI" sz="1000" i="1" dirty="0"/>
            <a:t> </a:t>
          </a:r>
          <a:endParaRPr lang="fi-FI" sz="1000" dirty="0"/>
        </a:p>
      </dgm:t>
    </dgm:pt>
    <dgm:pt modelId="{6CAD244C-65E6-4964-B25A-19E24F7B4ED3}" type="parTrans" cxnId="{5B6264E9-EE99-45A6-B96C-9B8AD8E863E2}">
      <dgm:prSet/>
      <dgm:spPr/>
      <dgm:t>
        <a:bodyPr/>
        <a:lstStyle/>
        <a:p>
          <a:endParaRPr lang="fi-FI"/>
        </a:p>
      </dgm:t>
    </dgm:pt>
    <dgm:pt modelId="{C39E2023-FEEF-403F-92D3-FBA703D965E2}" type="sibTrans" cxnId="{5B6264E9-EE99-45A6-B96C-9B8AD8E863E2}">
      <dgm:prSet/>
      <dgm:spPr/>
      <dgm:t>
        <a:bodyPr/>
        <a:lstStyle/>
        <a:p>
          <a:endParaRPr lang="fi-FI"/>
        </a:p>
      </dgm:t>
    </dgm:pt>
    <dgm:pt modelId="{4CE1FAE2-DD0F-42D2-9295-2EC8D92C4A12}">
      <dgm:prSet custT="1"/>
      <dgm:spPr/>
      <dgm:t>
        <a:bodyPr/>
        <a:lstStyle/>
        <a:p>
          <a:r>
            <a:rPr lang="fi-FI" sz="1000" i="1" dirty="0"/>
            <a:t>Legal </a:t>
          </a:r>
          <a:r>
            <a:rPr lang="fi-FI" sz="1000" i="1" dirty="0" err="1"/>
            <a:t>evaluation</a:t>
          </a:r>
          <a:r>
            <a:rPr lang="fi-FI" sz="1000" i="1" dirty="0"/>
            <a:t>: market </a:t>
          </a:r>
          <a:r>
            <a:rPr lang="fi-FI" sz="1000" i="1" dirty="0" err="1"/>
            <a:t>manipulation</a:t>
          </a:r>
          <a:r>
            <a:rPr lang="fi-FI" sz="1000" i="1" dirty="0"/>
            <a:t> / </a:t>
          </a:r>
          <a:r>
            <a:rPr lang="fi-FI" sz="1000" i="1" dirty="0" err="1"/>
            <a:t>shorting</a:t>
          </a:r>
          <a:r>
            <a:rPr lang="fi-FI" sz="1000" i="1" dirty="0"/>
            <a:t> </a:t>
          </a:r>
          <a:endParaRPr lang="fi-FI" sz="1000" dirty="0"/>
        </a:p>
      </dgm:t>
    </dgm:pt>
    <dgm:pt modelId="{47F82E88-BAC6-4215-91FD-BA350A375287}" type="parTrans" cxnId="{0C548D81-D3D8-467D-BDED-139BC6D4A3EF}">
      <dgm:prSet/>
      <dgm:spPr/>
      <dgm:t>
        <a:bodyPr/>
        <a:lstStyle/>
        <a:p>
          <a:endParaRPr lang="fi-FI"/>
        </a:p>
      </dgm:t>
    </dgm:pt>
    <dgm:pt modelId="{BF6904AC-31CC-4B95-B463-E82642C0062C}" type="sibTrans" cxnId="{0C548D81-D3D8-467D-BDED-139BC6D4A3EF}">
      <dgm:prSet/>
      <dgm:spPr/>
      <dgm:t>
        <a:bodyPr/>
        <a:lstStyle/>
        <a:p>
          <a:endParaRPr lang="fi-FI"/>
        </a:p>
      </dgm:t>
    </dgm:pt>
    <dgm:pt modelId="{BFF681A6-DD98-444D-B966-983D653E654F}" type="pres">
      <dgm:prSet presAssocID="{1058707F-9ED6-4025-ABE3-22ABFB403A75}" presName="vert0" presStyleCnt="0">
        <dgm:presLayoutVars>
          <dgm:dir/>
          <dgm:animOne val="branch"/>
          <dgm:animLvl val="lvl"/>
        </dgm:presLayoutVars>
      </dgm:prSet>
      <dgm:spPr/>
    </dgm:pt>
    <dgm:pt modelId="{0C59761B-B6A0-488E-8558-F2FE514AA682}" type="pres">
      <dgm:prSet presAssocID="{A921301B-83E0-41B5-A970-48213D93A35B}" presName="thickLine" presStyleLbl="alignNode1" presStyleIdx="0" presStyleCnt="1"/>
      <dgm:spPr/>
    </dgm:pt>
    <dgm:pt modelId="{96DA8986-9819-484A-AEE6-4AEF7EF7469A}" type="pres">
      <dgm:prSet presAssocID="{A921301B-83E0-41B5-A970-48213D93A35B}" presName="horz1" presStyleCnt="0"/>
      <dgm:spPr/>
    </dgm:pt>
    <dgm:pt modelId="{D36954AD-E021-44A4-AB25-4936B2CBB80F}" type="pres">
      <dgm:prSet presAssocID="{A921301B-83E0-41B5-A970-48213D93A35B}" presName="tx1" presStyleLbl="revTx" presStyleIdx="0" presStyleCnt="10"/>
      <dgm:spPr/>
    </dgm:pt>
    <dgm:pt modelId="{902B6395-E309-492E-BC4A-3B73E8B93B04}" type="pres">
      <dgm:prSet presAssocID="{A921301B-83E0-41B5-A970-48213D93A35B}" presName="vert1" presStyleCnt="0"/>
      <dgm:spPr/>
    </dgm:pt>
    <dgm:pt modelId="{4E84E5CF-1DDC-4C0C-8F31-7288ECF20C4E}" type="pres">
      <dgm:prSet presAssocID="{21F4B213-A296-48B6-A365-90A08C723273}" presName="vertSpace2a" presStyleCnt="0"/>
      <dgm:spPr/>
    </dgm:pt>
    <dgm:pt modelId="{7CC87B22-1903-40CF-9142-DA560CDC8604}" type="pres">
      <dgm:prSet presAssocID="{21F4B213-A296-48B6-A365-90A08C723273}" presName="horz2" presStyleCnt="0"/>
      <dgm:spPr/>
    </dgm:pt>
    <dgm:pt modelId="{07537554-DAB1-460A-B4D2-A4E83795593B}" type="pres">
      <dgm:prSet presAssocID="{21F4B213-A296-48B6-A365-90A08C723273}" presName="horzSpace2" presStyleCnt="0"/>
      <dgm:spPr/>
    </dgm:pt>
    <dgm:pt modelId="{F96D8124-4507-463D-AF24-176FF156EC61}" type="pres">
      <dgm:prSet presAssocID="{21F4B213-A296-48B6-A365-90A08C723273}" presName="tx2" presStyleLbl="revTx" presStyleIdx="1" presStyleCnt="10"/>
      <dgm:spPr/>
    </dgm:pt>
    <dgm:pt modelId="{FDF5D72A-7F60-4500-A712-0E310FCEADB9}" type="pres">
      <dgm:prSet presAssocID="{21F4B213-A296-48B6-A365-90A08C723273}" presName="vert2" presStyleCnt="0"/>
      <dgm:spPr/>
    </dgm:pt>
    <dgm:pt modelId="{F2BAF5E3-CBA6-4BE2-AED1-E5C353D639A7}" type="pres">
      <dgm:prSet presAssocID="{21F4B213-A296-48B6-A365-90A08C723273}" presName="thinLine2b" presStyleLbl="callout" presStyleIdx="0" presStyleCnt="8"/>
      <dgm:spPr/>
    </dgm:pt>
    <dgm:pt modelId="{E3B5584E-F90D-4AB4-88DA-80C9BC323E09}" type="pres">
      <dgm:prSet presAssocID="{21F4B213-A296-48B6-A365-90A08C723273}" presName="vertSpace2b" presStyleCnt="0"/>
      <dgm:spPr/>
    </dgm:pt>
    <dgm:pt modelId="{B503B857-5220-46E0-B2F7-256F2C3C435C}" type="pres">
      <dgm:prSet presAssocID="{D28E0C85-35D2-4B68-8A76-D94EE2214A57}" presName="horz2" presStyleCnt="0"/>
      <dgm:spPr/>
    </dgm:pt>
    <dgm:pt modelId="{556A0B31-BD16-45FF-A611-4B11766F4A4A}" type="pres">
      <dgm:prSet presAssocID="{D28E0C85-35D2-4B68-8A76-D94EE2214A57}" presName="horzSpace2" presStyleCnt="0"/>
      <dgm:spPr/>
    </dgm:pt>
    <dgm:pt modelId="{9DD53135-BEB5-43A4-A71E-CC51F0D639FF}" type="pres">
      <dgm:prSet presAssocID="{D28E0C85-35D2-4B68-8A76-D94EE2214A57}" presName="tx2" presStyleLbl="revTx" presStyleIdx="2" presStyleCnt="10"/>
      <dgm:spPr/>
    </dgm:pt>
    <dgm:pt modelId="{CEDBBC41-DDDB-4B01-A05C-1C15EEC2CBB0}" type="pres">
      <dgm:prSet presAssocID="{D28E0C85-35D2-4B68-8A76-D94EE2214A57}" presName="vert2" presStyleCnt="0"/>
      <dgm:spPr/>
    </dgm:pt>
    <dgm:pt modelId="{5155C692-A172-42A1-9709-5406590B5786}" type="pres">
      <dgm:prSet presAssocID="{D28E0C85-35D2-4B68-8A76-D94EE2214A57}" presName="thinLine2b" presStyleLbl="callout" presStyleIdx="1" presStyleCnt="8"/>
      <dgm:spPr/>
    </dgm:pt>
    <dgm:pt modelId="{51B7136A-EE18-49DB-AA01-139214A9521A}" type="pres">
      <dgm:prSet presAssocID="{D28E0C85-35D2-4B68-8A76-D94EE2214A57}" presName="vertSpace2b" presStyleCnt="0"/>
      <dgm:spPr/>
    </dgm:pt>
    <dgm:pt modelId="{E2E19445-4281-42E6-8A48-CFF4826D5A93}" type="pres">
      <dgm:prSet presAssocID="{87B2CEA6-ACFA-4837-BF31-0936A4EB5A9B}" presName="horz2" presStyleCnt="0"/>
      <dgm:spPr/>
    </dgm:pt>
    <dgm:pt modelId="{A1245B49-9F87-40CF-8F3B-017757AD9B35}" type="pres">
      <dgm:prSet presAssocID="{87B2CEA6-ACFA-4837-BF31-0936A4EB5A9B}" presName="horzSpace2" presStyleCnt="0"/>
      <dgm:spPr/>
    </dgm:pt>
    <dgm:pt modelId="{53BDF8D1-A38F-4278-AE2C-C86EB693A6E6}" type="pres">
      <dgm:prSet presAssocID="{87B2CEA6-ACFA-4837-BF31-0936A4EB5A9B}" presName="tx2" presStyleLbl="revTx" presStyleIdx="3" presStyleCnt="10"/>
      <dgm:spPr/>
    </dgm:pt>
    <dgm:pt modelId="{B7E1A550-AA9B-42C1-AC85-A1F2005907F9}" type="pres">
      <dgm:prSet presAssocID="{87B2CEA6-ACFA-4837-BF31-0936A4EB5A9B}" presName="vert2" presStyleCnt="0"/>
      <dgm:spPr/>
    </dgm:pt>
    <dgm:pt modelId="{C0E845D0-4A14-46F2-98FA-E55ED3366E61}" type="pres">
      <dgm:prSet presAssocID="{87B2CEA6-ACFA-4837-BF31-0936A4EB5A9B}" presName="thinLine2b" presStyleLbl="callout" presStyleIdx="2" presStyleCnt="8"/>
      <dgm:spPr/>
    </dgm:pt>
    <dgm:pt modelId="{CFA96678-251D-4776-A749-0C50347C52AC}" type="pres">
      <dgm:prSet presAssocID="{87B2CEA6-ACFA-4837-BF31-0936A4EB5A9B}" presName="vertSpace2b" presStyleCnt="0"/>
      <dgm:spPr/>
    </dgm:pt>
    <dgm:pt modelId="{315AF464-7188-4D06-8D64-E1279EA660CF}" type="pres">
      <dgm:prSet presAssocID="{EFB01CE5-56CB-4B37-A8E0-0E7350D95BA2}" presName="horz2" presStyleCnt="0"/>
      <dgm:spPr/>
    </dgm:pt>
    <dgm:pt modelId="{331469E3-0002-4204-B7C9-1253B67B84E1}" type="pres">
      <dgm:prSet presAssocID="{EFB01CE5-56CB-4B37-A8E0-0E7350D95BA2}" presName="horzSpace2" presStyleCnt="0"/>
      <dgm:spPr/>
    </dgm:pt>
    <dgm:pt modelId="{CD5669F8-DFA9-4B6B-971A-C49F90E8C808}" type="pres">
      <dgm:prSet presAssocID="{EFB01CE5-56CB-4B37-A8E0-0E7350D95BA2}" presName="tx2" presStyleLbl="revTx" presStyleIdx="4" presStyleCnt="10"/>
      <dgm:spPr/>
    </dgm:pt>
    <dgm:pt modelId="{2B2ABA5A-AF99-438C-8779-5E7A0878233D}" type="pres">
      <dgm:prSet presAssocID="{EFB01CE5-56CB-4B37-A8E0-0E7350D95BA2}" presName="vert2" presStyleCnt="0"/>
      <dgm:spPr/>
    </dgm:pt>
    <dgm:pt modelId="{AF298707-7B18-4B58-8585-3B71AF21382A}" type="pres">
      <dgm:prSet presAssocID="{254B0CCB-FD87-46C1-B523-F73D19638CDF}" presName="horz3" presStyleCnt="0"/>
      <dgm:spPr/>
    </dgm:pt>
    <dgm:pt modelId="{76EFCF43-BABA-4607-87BE-3746D83E13D7}" type="pres">
      <dgm:prSet presAssocID="{254B0CCB-FD87-46C1-B523-F73D19638CDF}" presName="horzSpace3" presStyleCnt="0"/>
      <dgm:spPr/>
    </dgm:pt>
    <dgm:pt modelId="{263C3E0D-5CD5-463A-A8E3-326B9B94C214}" type="pres">
      <dgm:prSet presAssocID="{254B0CCB-FD87-46C1-B523-F73D19638CDF}" presName="tx3" presStyleLbl="revTx" presStyleIdx="5" presStyleCnt="10"/>
      <dgm:spPr/>
    </dgm:pt>
    <dgm:pt modelId="{1BFCEDB0-1AE7-4378-8468-3274394333A8}" type="pres">
      <dgm:prSet presAssocID="{254B0CCB-FD87-46C1-B523-F73D19638CDF}" presName="vert3" presStyleCnt="0"/>
      <dgm:spPr/>
    </dgm:pt>
    <dgm:pt modelId="{1C04F2AE-8DAC-483A-B763-6D69B72C5ED6}" type="pres">
      <dgm:prSet presAssocID="{0C73E2E1-5E0D-416C-BCAA-C59F1A662268}" presName="thinLine3" presStyleLbl="callout" presStyleIdx="3" presStyleCnt="8"/>
      <dgm:spPr/>
    </dgm:pt>
    <dgm:pt modelId="{A2D00E83-DF65-493A-925F-DD43579D0720}" type="pres">
      <dgm:prSet presAssocID="{538D2B88-ECD4-4D85-91D0-99C3CB577FF3}" presName="horz3" presStyleCnt="0"/>
      <dgm:spPr/>
    </dgm:pt>
    <dgm:pt modelId="{119395AD-B74E-46D4-99DC-FEA1E7936A44}" type="pres">
      <dgm:prSet presAssocID="{538D2B88-ECD4-4D85-91D0-99C3CB577FF3}" presName="horzSpace3" presStyleCnt="0"/>
      <dgm:spPr/>
    </dgm:pt>
    <dgm:pt modelId="{58059618-763B-473B-B17F-5B3BD44AD532}" type="pres">
      <dgm:prSet presAssocID="{538D2B88-ECD4-4D85-91D0-99C3CB577FF3}" presName="tx3" presStyleLbl="revTx" presStyleIdx="6" presStyleCnt="10"/>
      <dgm:spPr/>
    </dgm:pt>
    <dgm:pt modelId="{8FC9E76F-12A2-4961-A1CA-50155E371BCB}" type="pres">
      <dgm:prSet presAssocID="{538D2B88-ECD4-4D85-91D0-99C3CB577FF3}" presName="vert3" presStyleCnt="0"/>
      <dgm:spPr/>
    </dgm:pt>
    <dgm:pt modelId="{1E7A3343-073E-45D1-B39E-2AA74E4662C3}" type="pres">
      <dgm:prSet presAssocID="{14DA28EB-0210-4780-BFA4-A07555A72518}" presName="thinLine3" presStyleLbl="callout" presStyleIdx="4" presStyleCnt="8"/>
      <dgm:spPr/>
    </dgm:pt>
    <dgm:pt modelId="{C2129AB9-953F-4DC0-BB72-83724DB011AD}" type="pres">
      <dgm:prSet presAssocID="{97F7B765-6681-4661-AC78-7116305D5455}" presName="horz3" presStyleCnt="0"/>
      <dgm:spPr/>
    </dgm:pt>
    <dgm:pt modelId="{B9FCDF31-EC69-4B0C-AFAB-3689849BA3DA}" type="pres">
      <dgm:prSet presAssocID="{97F7B765-6681-4661-AC78-7116305D5455}" presName="horzSpace3" presStyleCnt="0"/>
      <dgm:spPr/>
    </dgm:pt>
    <dgm:pt modelId="{231A43E7-3410-43C0-98A3-900722A83C12}" type="pres">
      <dgm:prSet presAssocID="{97F7B765-6681-4661-AC78-7116305D5455}" presName="tx3" presStyleLbl="revTx" presStyleIdx="7" presStyleCnt="10"/>
      <dgm:spPr/>
    </dgm:pt>
    <dgm:pt modelId="{B8EEAB5C-8754-4818-96AE-0068BF2B27D7}" type="pres">
      <dgm:prSet presAssocID="{97F7B765-6681-4661-AC78-7116305D5455}" presName="vert3" presStyleCnt="0"/>
      <dgm:spPr/>
    </dgm:pt>
    <dgm:pt modelId="{542F185F-95F1-4F7B-AA9D-FDB01A11B9BC}" type="pres">
      <dgm:prSet presAssocID="{980CF1EE-23D5-47E7-86E5-FFD2B76D81A5}" presName="thinLine3" presStyleLbl="callout" presStyleIdx="5" presStyleCnt="8"/>
      <dgm:spPr/>
    </dgm:pt>
    <dgm:pt modelId="{69CE0A35-0FAC-4BF0-99D7-B09F52FD516D}" type="pres">
      <dgm:prSet presAssocID="{1EEEE748-B7F5-42A4-BD5F-BDD5D5EA6B42}" presName="horz3" presStyleCnt="0"/>
      <dgm:spPr/>
    </dgm:pt>
    <dgm:pt modelId="{50AF135F-0AB8-483F-91C1-B8BD93CFD831}" type="pres">
      <dgm:prSet presAssocID="{1EEEE748-B7F5-42A4-BD5F-BDD5D5EA6B42}" presName="horzSpace3" presStyleCnt="0"/>
      <dgm:spPr/>
    </dgm:pt>
    <dgm:pt modelId="{5CD569F0-A40D-4AF5-ACF3-90E8A5814B98}" type="pres">
      <dgm:prSet presAssocID="{1EEEE748-B7F5-42A4-BD5F-BDD5D5EA6B42}" presName="tx3" presStyleLbl="revTx" presStyleIdx="8" presStyleCnt="10"/>
      <dgm:spPr/>
    </dgm:pt>
    <dgm:pt modelId="{F43456FD-97B8-4309-B5E6-74E7E0F803CC}" type="pres">
      <dgm:prSet presAssocID="{1EEEE748-B7F5-42A4-BD5F-BDD5D5EA6B42}" presName="vert3" presStyleCnt="0"/>
      <dgm:spPr/>
    </dgm:pt>
    <dgm:pt modelId="{4FADD498-6B9B-4299-88EC-70D04D61C8FA}" type="pres">
      <dgm:prSet presAssocID="{C39E2023-FEEF-403F-92D3-FBA703D965E2}" presName="thinLine3" presStyleLbl="callout" presStyleIdx="6" presStyleCnt="8"/>
      <dgm:spPr/>
    </dgm:pt>
    <dgm:pt modelId="{4B9D0EA3-65E9-4EBA-BE59-F8547CC5EFD7}" type="pres">
      <dgm:prSet presAssocID="{4CE1FAE2-DD0F-42D2-9295-2EC8D92C4A12}" presName="horz3" presStyleCnt="0"/>
      <dgm:spPr/>
    </dgm:pt>
    <dgm:pt modelId="{AF74E24A-1980-446B-B0F0-534BEE1E3E7D}" type="pres">
      <dgm:prSet presAssocID="{4CE1FAE2-DD0F-42D2-9295-2EC8D92C4A12}" presName="horzSpace3" presStyleCnt="0"/>
      <dgm:spPr/>
    </dgm:pt>
    <dgm:pt modelId="{FA966C84-543A-42C7-8A85-A63332E4217D}" type="pres">
      <dgm:prSet presAssocID="{4CE1FAE2-DD0F-42D2-9295-2EC8D92C4A12}" presName="tx3" presStyleLbl="revTx" presStyleIdx="9" presStyleCnt="10"/>
      <dgm:spPr/>
    </dgm:pt>
    <dgm:pt modelId="{E825A522-3C57-4F1C-B31F-9A0EEE4B9E87}" type="pres">
      <dgm:prSet presAssocID="{4CE1FAE2-DD0F-42D2-9295-2EC8D92C4A12}" presName="vert3" presStyleCnt="0"/>
      <dgm:spPr/>
    </dgm:pt>
    <dgm:pt modelId="{E95B9E86-ACBD-4350-8046-CFC9222EE9C1}" type="pres">
      <dgm:prSet presAssocID="{EFB01CE5-56CB-4B37-A8E0-0E7350D95BA2}" presName="thinLine2b" presStyleLbl="callout" presStyleIdx="7" presStyleCnt="8"/>
      <dgm:spPr/>
    </dgm:pt>
    <dgm:pt modelId="{86FF7A34-688B-4621-BFA7-05E82F99DACF}" type="pres">
      <dgm:prSet presAssocID="{EFB01CE5-56CB-4B37-A8E0-0E7350D95BA2}" presName="vertSpace2b" presStyleCnt="0"/>
      <dgm:spPr/>
    </dgm:pt>
  </dgm:ptLst>
  <dgm:cxnLst>
    <dgm:cxn modelId="{7748230F-AB32-49BF-AF67-7743C69CB941}" type="presOf" srcId="{254B0CCB-FD87-46C1-B523-F73D19638CDF}" destId="{263C3E0D-5CD5-463A-A8E3-326B9B94C214}" srcOrd="0" destOrd="0" presId="urn:microsoft.com/office/officeart/2008/layout/LinedList"/>
    <dgm:cxn modelId="{A0E0E524-01B3-4547-80EE-A7EC6FDC52AF}" type="presOf" srcId="{538D2B88-ECD4-4D85-91D0-99C3CB577FF3}" destId="{58059618-763B-473B-B17F-5B3BD44AD532}" srcOrd="0" destOrd="0" presId="urn:microsoft.com/office/officeart/2008/layout/LinedList"/>
    <dgm:cxn modelId="{088B9A29-1D8B-4E0F-9209-4A1223B3AAB7}" type="presOf" srcId="{1058707F-9ED6-4025-ABE3-22ABFB403A75}" destId="{BFF681A6-DD98-444D-B966-983D653E654F}" srcOrd="0" destOrd="0" presId="urn:microsoft.com/office/officeart/2008/layout/LinedList"/>
    <dgm:cxn modelId="{4FF90238-94C0-4CB5-A290-68EAD91E31C2}" type="presOf" srcId="{21F4B213-A296-48B6-A365-90A08C723273}" destId="{F96D8124-4507-463D-AF24-176FF156EC61}" srcOrd="0" destOrd="0" presId="urn:microsoft.com/office/officeart/2008/layout/LinedList"/>
    <dgm:cxn modelId="{E50DBA44-7322-4C84-96BA-8577AD2F9DC7}" srcId="{EFB01CE5-56CB-4B37-A8E0-0E7350D95BA2}" destId="{254B0CCB-FD87-46C1-B523-F73D19638CDF}" srcOrd="0" destOrd="0" parTransId="{338EFF54-7F58-47F6-8595-B32EC75AAEDB}" sibTransId="{0C73E2E1-5E0D-416C-BCAA-C59F1A662268}"/>
    <dgm:cxn modelId="{C321BA6A-72BA-4C1D-A310-82EB14745C6B}" srcId="{A921301B-83E0-41B5-A970-48213D93A35B}" destId="{87B2CEA6-ACFA-4837-BF31-0936A4EB5A9B}" srcOrd="2" destOrd="0" parTransId="{5EE575F0-03B3-4BE1-975F-962FB3583FD7}" sibTransId="{EF5BCB29-7378-42FD-824C-B526842AE76E}"/>
    <dgm:cxn modelId="{8DFE6D74-2CDD-4111-B580-6799478AB8D9}" type="presOf" srcId="{D28E0C85-35D2-4B68-8A76-D94EE2214A57}" destId="{9DD53135-BEB5-43A4-A71E-CC51F0D639FF}" srcOrd="0" destOrd="0" presId="urn:microsoft.com/office/officeart/2008/layout/LinedList"/>
    <dgm:cxn modelId="{0C548D81-D3D8-467D-BDED-139BC6D4A3EF}" srcId="{EFB01CE5-56CB-4B37-A8E0-0E7350D95BA2}" destId="{4CE1FAE2-DD0F-42D2-9295-2EC8D92C4A12}" srcOrd="4" destOrd="0" parTransId="{47F82E88-BAC6-4215-91FD-BA350A375287}" sibTransId="{BF6904AC-31CC-4B95-B463-E82642C0062C}"/>
    <dgm:cxn modelId="{206D0782-8C3C-4278-B5CD-AC3822C60C4C}" type="presOf" srcId="{87B2CEA6-ACFA-4837-BF31-0936A4EB5A9B}" destId="{53BDF8D1-A38F-4278-AE2C-C86EB693A6E6}" srcOrd="0" destOrd="0" presId="urn:microsoft.com/office/officeart/2008/layout/LinedList"/>
    <dgm:cxn modelId="{219E2182-1F31-46E1-B929-61D96FD03CE4}" srcId="{1058707F-9ED6-4025-ABE3-22ABFB403A75}" destId="{A921301B-83E0-41B5-A970-48213D93A35B}" srcOrd="0" destOrd="0" parTransId="{4E9BAB1A-B65D-4FD4-9A61-84CA6A68410F}" sibTransId="{8C6252EC-1606-4641-96D6-79A48692C001}"/>
    <dgm:cxn modelId="{C8DE3E91-7386-40BA-A620-C266BE0EBF2D}" srcId="{A921301B-83E0-41B5-A970-48213D93A35B}" destId="{21F4B213-A296-48B6-A365-90A08C723273}" srcOrd="0" destOrd="0" parTransId="{514D41D1-0A4A-4FC9-8BCB-586869DFF20F}" sibTransId="{293C7322-1314-4B44-AEBD-05DC8628DAA2}"/>
    <dgm:cxn modelId="{DE5147A3-C92F-4A8B-BB24-D9DAAEA6143B}" type="presOf" srcId="{EFB01CE5-56CB-4B37-A8E0-0E7350D95BA2}" destId="{CD5669F8-DFA9-4B6B-971A-C49F90E8C808}" srcOrd="0" destOrd="0" presId="urn:microsoft.com/office/officeart/2008/layout/LinedList"/>
    <dgm:cxn modelId="{E7C087A6-35EA-4139-9638-F6C40304BC30}" type="presOf" srcId="{1EEEE748-B7F5-42A4-BD5F-BDD5D5EA6B42}" destId="{5CD569F0-A40D-4AF5-ACF3-90E8A5814B98}" srcOrd="0" destOrd="0" presId="urn:microsoft.com/office/officeart/2008/layout/LinedList"/>
    <dgm:cxn modelId="{7316D3B5-4B91-4808-AD93-CFECFC6AD176}" type="presOf" srcId="{A921301B-83E0-41B5-A970-48213D93A35B}" destId="{D36954AD-E021-44A4-AB25-4936B2CBB80F}" srcOrd="0" destOrd="0" presId="urn:microsoft.com/office/officeart/2008/layout/LinedList"/>
    <dgm:cxn modelId="{76A554BC-CEB2-492D-A0B4-36014A44D473}" srcId="{EFB01CE5-56CB-4B37-A8E0-0E7350D95BA2}" destId="{97F7B765-6681-4661-AC78-7116305D5455}" srcOrd="2" destOrd="0" parTransId="{ED4E45EA-8FE2-4FC6-B493-A32D29E29393}" sibTransId="{980CF1EE-23D5-47E7-86E5-FFD2B76D81A5}"/>
    <dgm:cxn modelId="{2F587CD8-A997-4D5B-ACA5-0936DE6A1534}" srcId="{A921301B-83E0-41B5-A970-48213D93A35B}" destId="{EFB01CE5-56CB-4B37-A8E0-0E7350D95BA2}" srcOrd="3" destOrd="0" parTransId="{CF037F75-C8A1-4B9D-9AAF-07008F81A4D5}" sibTransId="{D96A06C1-2460-45F3-8010-41CBAB875059}"/>
    <dgm:cxn modelId="{5E94C0DE-FFC3-452F-8403-9ED30A4BE22D}" srcId="{EFB01CE5-56CB-4B37-A8E0-0E7350D95BA2}" destId="{538D2B88-ECD4-4D85-91D0-99C3CB577FF3}" srcOrd="1" destOrd="0" parTransId="{33374BC7-D3C9-48E3-B629-CCDEECDFF81F}" sibTransId="{14DA28EB-0210-4780-BFA4-A07555A72518}"/>
    <dgm:cxn modelId="{5B6264E9-EE99-45A6-B96C-9B8AD8E863E2}" srcId="{EFB01CE5-56CB-4B37-A8E0-0E7350D95BA2}" destId="{1EEEE748-B7F5-42A4-BD5F-BDD5D5EA6B42}" srcOrd="3" destOrd="0" parTransId="{6CAD244C-65E6-4964-B25A-19E24F7B4ED3}" sibTransId="{C39E2023-FEEF-403F-92D3-FBA703D965E2}"/>
    <dgm:cxn modelId="{EF1FD7F5-084C-4130-8D37-2BBF656C58C7}" type="presOf" srcId="{97F7B765-6681-4661-AC78-7116305D5455}" destId="{231A43E7-3410-43C0-98A3-900722A83C12}" srcOrd="0" destOrd="0" presId="urn:microsoft.com/office/officeart/2008/layout/LinedList"/>
    <dgm:cxn modelId="{1978B3F9-FB9E-45C7-8C12-2F6994AD1A6D}" srcId="{A921301B-83E0-41B5-A970-48213D93A35B}" destId="{D28E0C85-35D2-4B68-8A76-D94EE2214A57}" srcOrd="1" destOrd="0" parTransId="{CF8745EE-6B67-4AC2-8A8B-DC62036D9F0E}" sibTransId="{3887D7F2-1405-44ED-84B2-8DAFC221F751}"/>
    <dgm:cxn modelId="{CE691CFC-2C01-429A-8F45-9724C22A1DF6}" type="presOf" srcId="{4CE1FAE2-DD0F-42D2-9295-2EC8D92C4A12}" destId="{FA966C84-543A-42C7-8A85-A63332E4217D}" srcOrd="0" destOrd="0" presId="urn:microsoft.com/office/officeart/2008/layout/LinedList"/>
    <dgm:cxn modelId="{3240D61F-2DF4-4F0C-9EF3-85707C581893}" type="presParOf" srcId="{BFF681A6-DD98-444D-B966-983D653E654F}" destId="{0C59761B-B6A0-488E-8558-F2FE514AA682}" srcOrd="0" destOrd="0" presId="urn:microsoft.com/office/officeart/2008/layout/LinedList"/>
    <dgm:cxn modelId="{794E174E-A02B-4243-B8C0-30ADC8AC41A2}" type="presParOf" srcId="{BFF681A6-DD98-444D-B966-983D653E654F}" destId="{96DA8986-9819-484A-AEE6-4AEF7EF7469A}" srcOrd="1" destOrd="0" presId="urn:microsoft.com/office/officeart/2008/layout/LinedList"/>
    <dgm:cxn modelId="{AD2F953F-10E6-4937-8B92-1B90C82B0F99}" type="presParOf" srcId="{96DA8986-9819-484A-AEE6-4AEF7EF7469A}" destId="{D36954AD-E021-44A4-AB25-4936B2CBB80F}" srcOrd="0" destOrd="0" presId="urn:microsoft.com/office/officeart/2008/layout/LinedList"/>
    <dgm:cxn modelId="{73442A6C-E134-4BFB-89D0-A37D6F4A0980}" type="presParOf" srcId="{96DA8986-9819-484A-AEE6-4AEF7EF7469A}" destId="{902B6395-E309-492E-BC4A-3B73E8B93B04}" srcOrd="1" destOrd="0" presId="urn:microsoft.com/office/officeart/2008/layout/LinedList"/>
    <dgm:cxn modelId="{2D87191B-5312-490C-B266-AB5D12B75004}" type="presParOf" srcId="{902B6395-E309-492E-BC4A-3B73E8B93B04}" destId="{4E84E5CF-1DDC-4C0C-8F31-7288ECF20C4E}" srcOrd="0" destOrd="0" presId="urn:microsoft.com/office/officeart/2008/layout/LinedList"/>
    <dgm:cxn modelId="{83BBA1D4-D677-474D-BB46-3F73932A0406}" type="presParOf" srcId="{902B6395-E309-492E-BC4A-3B73E8B93B04}" destId="{7CC87B22-1903-40CF-9142-DA560CDC8604}" srcOrd="1" destOrd="0" presId="urn:microsoft.com/office/officeart/2008/layout/LinedList"/>
    <dgm:cxn modelId="{0399103E-4304-4954-B679-C6457763A28D}" type="presParOf" srcId="{7CC87B22-1903-40CF-9142-DA560CDC8604}" destId="{07537554-DAB1-460A-B4D2-A4E83795593B}" srcOrd="0" destOrd="0" presId="urn:microsoft.com/office/officeart/2008/layout/LinedList"/>
    <dgm:cxn modelId="{92709D54-15CD-4A6B-A5D4-4BEEE376CD96}" type="presParOf" srcId="{7CC87B22-1903-40CF-9142-DA560CDC8604}" destId="{F96D8124-4507-463D-AF24-176FF156EC61}" srcOrd="1" destOrd="0" presId="urn:microsoft.com/office/officeart/2008/layout/LinedList"/>
    <dgm:cxn modelId="{1FF0EAF3-627E-4BA1-A9A6-6E85FC2D3E24}" type="presParOf" srcId="{7CC87B22-1903-40CF-9142-DA560CDC8604}" destId="{FDF5D72A-7F60-4500-A712-0E310FCEADB9}" srcOrd="2" destOrd="0" presId="urn:microsoft.com/office/officeart/2008/layout/LinedList"/>
    <dgm:cxn modelId="{95FB0D66-7F71-41C5-9388-F01B34D45394}" type="presParOf" srcId="{902B6395-E309-492E-BC4A-3B73E8B93B04}" destId="{F2BAF5E3-CBA6-4BE2-AED1-E5C353D639A7}" srcOrd="2" destOrd="0" presId="urn:microsoft.com/office/officeart/2008/layout/LinedList"/>
    <dgm:cxn modelId="{969699C0-8DDB-4F22-ABB4-CB332D3B60AF}" type="presParOf" srcId="{902B6395-E309-492E-BC4A-3B73E8B93B04}" destId="{E3B5584E-F90D-4AB4-88DA-80C9BC323E09}" srcOrd="3" destOrd="0" presId="urn:microsoft.com/office/officeart/2008/layout/LinedList"/>
    <dgm:cxn modelId="{25580B61-B48C-4866-B957-FBA0539594A5}" type="presParOf" srcId="{902B6395-E309-492E-BC4A-3B73E8B93B04}" destId="{B503B857-5220-46E0-B2F7-256F2C3C435C}" srcOrd="4" destOrd="0" presId="urn:microsoft.com/office/officeart/2008/layout/LinedList"/>
    <dgm:cxn modelId="{164CA463-063D-4852-8E54-40FC28CF3BFA}" type="presParOf" srcId="{B503B857-5220-46E0-B2F7-256F2C3C435C}" destId="{556A0B31-BD16-45FF-A611-4B11766F4A4A}" srcOrd="0" destOrd="0" presId="urn:microsoft.com/office/officeart/2008/layout/LinedList"/>
    <dgm:cxn modelId="{90B2C330-E565-4FA6-ABE7-03C9DE6E6CB8}" type="presParOf" srcId="{B503B857-5220-46E0-B2F7-256F2C3C435C}" destId="{9DD53135-BEB5-43A4-A71E-CC51F0D639FF}" srcOrd="1" destOrd="0" presId="urn:microsoft.com/office/officeart/2008/layout/LinedList"/>
    <dgm:cxn modelId="{D69CE200-7473-4224-9E1B-EC5C88A2FF6C}" type="presParOf" srcId="{B503B857-5220-46E0-B2F7-256F2C3C435C}" destId="{CEDBBC41-DDDB-4B01-A05C-1C15EEC2CBB0}" srcOrd="2" destOrd="0" presId="urn:microsoft.com/office/officeart/2008/layout/LinedList"/>
    <dgm:cxn modelId="{B2044DDF-512A-468F-863B-10455E9D9118}" type="presParOf" srcId="{902B6395-E309-492E-BC4A-3B73E8B93B04}" destId="{5155C692-A172-42A1-9709-5406590B5786}" srcOrd="5" destOrd="0" presId="urn:microsoft.com/office/officeart/2008/layout/LinedList"/>
    <dgm:cxn modelId="{305079F7-F46C-427F-8BDD-EA91E9B603D1}" type="presParOf" srcId="{902B6395-E309-492E-BC4A-3B73E8B93B04}" destId="{51B7136A-EE18-49DB-AA01-139214A9521A}" srcOrd="6" destOrd="0" presId="urn:microsoft.com/office/officeart/2008/layout/LinedList"/>
    <dgm:cxn modelId="{984BD9D9-98D7-41F6-97BA-52BE952C013A}" type="presParOf" srcId="{902B6395-E309-492E-BC4A-3B73E8B93B04}" destId="{E2E19445-4281-42E6-8A48-CFF4826D5A93}" srcOrd="7" destOrd="0" presId="urn:microsoft.com/office/officeart/2008/layout/LinedList"/>
    <dgm:cxn modelId="{031CD1AD-F506-475F-905E-4A00FB508642}" type="presParOf" srcId="{E2E19445-4281-42E6-8A48-CFF4826D5A93}" destId="{A1245B49-9F87-40CF-8F3B-017757AD9B35}" srcOrd="0" destOrd="0" presId="urn:microsoft.com/office/officeart/2008/layout/LinedList"/>
    <dgm:cxn modelId="{013BDC86-56BE-4954-B1BA-A413CD0C51DA}" type="presParOf" srcId="{E2E19445-4281-42E6-8A48-CFF4826D5A93}" destId="{53BDF8D1-A38F-4278-AE2C-C86EB693A6E6}" srcOrd="1" destOrd="0" presId="urn:microsoft.com/office/officeart/2008/layout/LinedList"/>
    <dgm:cxn modelId="{636516B3-E30E-4BF9-A042-48A198CCE8F0}" type="presParOf" srcId="{E2E19445-4281-42E6-8A48-CFF4826D5A93}" destId="{B7E1A550-AA9B-42C1-AC85-A1F2005907F9}" srcOrd="2" destOrd="0" presId="urn:microsoft.com/office/officeart/2008/layout/LinedList"/>
    <dgm:cxn modelId="{FB8B9A31-2BF0-4D0E-B46D-CBBF1C908FE4}" type="presParOf" srcId="{902B6395-E309-492E-BC4A-3B73E8B93B04}" destId="{C0E845D0-4A14-46F2-98FA-E55ED3366E61}" srcOrd="8" destOrd="0" presId="urn:microsoft.com/office/officeart/2008/layout/LinedList"/>
    <dgm:cxn modelId="{1AFE0FCF-5E79-4764-88DB-83FF13C4A737}" type="presParOf" srcId="{902B6395-E309-492E-BC4A-3B73E8B93B04}" destId="{CFA96678-251D-4776-A749-0C50347C52AC}" srcOrd="9" destOrd="0" presId="urn:microsoft.com/office/officeart/2008/layout/LinedList"/>
    <dgm:cxn modelId="{13D1F227-1B8E-4FB8-8CA9-E7288100EF96}" type="presParOf" srcId="{902B6395-E309-492E-BC4A-3B73E8B93B04}" destId="{315AF464-7188-4D06-8D64-E1279EA660CF}" srcOrd="10" destOrd="0" presId="urn:microsoft.com/office/officeart/2008/layout/LinedList"/>
    <dgm:cxn modelId="{06195BF5-A494-4261-B2F8-67D81A93E30E}" type="presParOf" srcId="{315AF464-7188-4D06-8D64-E1279EA660CF}" destId="{331469E3-0002-4204-B7C9-1253B67B84E1}" srcOrd="0" destOrd="0" presId="urn:microsoft.com/office/officeart/2008/layout/LinedList"/>
    <dgm:cxn modelId="{DBE338DC-1CF5-469E-8869-9B5E9FA41D43}" type="presParOf" srcId="{315AF464-7188-4D06-8D64-E1279EA660CF}" destId="{CD5669F8-DFA9-4B6B-971A-C49F90E8C808}" srcOrd="1" destOrd="0" presId="urn:microsoft.com/office/officeart/2008/layout/LinedList"/>
    <dgm:cxn modelId="{AEC89989-D74C-47DC-B6EB-F727F17CAE97}" type="presParOf" srcId="{315AF464-7188-4D06-8D64-E1279EA660CF}" destId="{2B2ABA5A-AF99-438C-8779-5E7A0878233D}" srcOrd="2" destOrd="0" presId="urn:microsoft.com/office/officeart/2008/layout/LinedList"/>
    <dgm:cxn modelId="{1EE3F958-9C1A-4C7D-9D68-D20A44B4DC0A}" type="presParOf" srcId="{2B2ABA5A-AF99-438C-8779-5E7A0878233D}" destId="{AF298707-7B18-4B58-8585-3B71AF21382A}" srcOrd="0" destOrd="0" presId="urn:microsoft.com/office/officeart/2008/layout/LinedList"/>
    <dgm:cxn modelId="{803FD6BF-4049-486F-8A95-E0CEBA6E03B9}" type="presParOf" srcId="{AF298707-7B18-4B58-8585-3B71AF21382A}" destId="{76EFCF43-BABA-4607-87BE-3746D83E13D7}" srcOrd="0" destOrd="0" presId="urn:microsoft.com/office/officeart/2008/layout/LinedList"/>
    <dgm:cxn modelId="{F9F88088-7C85-4E12-9E4D-B37C54A35B41}" type="presParOf" srcId="{AF298707-7B18-4B58-8585-3B71AF21382A}" destId="{263C3E0D-5CD5-463A-A8E3-326B9B94C214}" srcOrd="1" destOrd="0" presId="urn:microsoft.com/office/officeart/2008/layout/LinedList"/>
    <dgm:cxn modelId="{E2C2F0DF-442C-4334-BBCF-D18204D78170}" type="presParOf" srcId="{AF298707-7B18-4B58-8585-3B71AF21382A}" destId="{1BFCEDB0-1AE7-4378-8468-3274394333A8}" srcOrd="2" destOrd="0" presId="urn:microsoft.com/office/officeart/2008/layout/LinedList"/>
    <dgm:cxn modelId="{5E3A0C81-CD62-457D-A02B-A843BC32A5DB}" type="presParOf" srcId="{2B2ABA5A-AF99-438C-8779-5E7A0878233D}" destId="{1C04F2AE-8DAC-483A-B763-6D69B72C5ED6}" srcOrd="1" destOrd="0" presId="urn:microsoft.com/office/officeart/2008/layout/LinedList"/>
    <dgm:cxn modelId="{707B9701-445A-4C75-ADF5-EA8A9BB2E15C}" type="presParOf" srcId="{2B2ABA5A-AF99-438C-8779-5E7A0878233D}" destId="{A2D00E83-DF65-493A-925F-DD43579D0720}" srcOrd="2" destOrd="0" presId="urn:microsoft.com/office/officeart/2008/layout/LinedList"/>
    <dgm:cxn modelId="{36BA0AB9-4061-473F-A4B1-DA0648F3AEC3}" type="presParOf" srcId="{A2D00E83-DF65-493A-925F-DD43579D0720}" destId="{119395AD-B74E-46D4-99DC-FEA1E7936A44}" srcOrd="0" destOrd="0" presId="urn:microsoft.com/office/officeart/2008/layout/LinedList"/>
    <dgm:cxn modelId="{3EAA4193-98A3-433D-923D-C3A2929EA2B7}" type="presParOf" srcId="{A2D00E83-DF65-493A-925F-DD43579D0720}" destId="{58059618-763B-473B-B17F-5B3BD44AD532}" srcOrd="1" destOrd="0" presId="urn:microsoft.com/office/officeart/2008/layout/LinedList"/>
    <dgm:cxn modelId="{8FF9B798-E129-405E-9CDD-4CB9DD700D39}" type="presParOf" srcId="{A2D00E83-DF65-493A-925F-DD43579D0720}" destId="{8FC9E76F-12A2-4961-A1CA-50155E371BCB}" srcOrd="2" destOrd="0" presId="urn:microsoft.com/office/officeart/2008/layout/LinedList"/>
    <dgm:cxn modelId="{A710F4CB-16A7-4018-84BD-23622C7F9370}" type="presParOf" srcId="{2B2ABA5A-AF99-438C-8779-5E7A0878233D}" destId="{1E7A3343-073E-45D1-B39E-2AA74E4662C3}" srcOrd="3" destOrd="0" presId="urn:microsoft.com/office/officeart/2008/layout/LinedList"/>
    <dgm:cxn modelId="{0A8F7E9D-20D8-466C-90E9-83EF1B3A530D}" type="presParOf" srcId="{2B2ABA5A-AF99-438C-8779-5E7A0878233D}" destId="{C2129AB9-953F-4DC0-BB72-83724DB011AD}" srcOrd="4" destOrd="0" presId="urn:microsoft.com/office/officeart/2008/layout/LinedList"/>
    <dgm:cxn modelId="{F66EB660-3405-4508-84CF-DF4876261ABD}" type="presParOf" srcId="{C2129AB9-953F-4DC0-BB72-83724DB011AD}" destId="{B9FCDF31-EC69-4B0C-AFAB-3689849BA3DA}" srcOrd="0" destOrd="0" presId="urn:microsoft.com/office/officeart/2008/layout/LinedList"/>
    <dgm:cxn modelId="{1FB8AEE3-29CC-4D05-89A2-723242187423}" type="presParOf" srcId="{C2129AB9-953F-4DC0-BB72-83724DB011AD}" destId="{231A43E7-3410-43C0-98A3-900722A83C12}" srcOrd="1" destOrd="0" presId="urn:microsoft.com/office/officeart/2008/layout/LinedList"/>
    <dgm:cxn modelId="{B1E010D6-5574-4EB8-B3A9-99532D3A331C}" type="presParOf" srcId="{C2129AB9-953F-4DC0-BB72-83724DB011AD}" destId="{B8EEAB5C-8754-4818-96AE-0068BF2B27D7}" srcOrd="2" destOrd="0" presId="urn:microsoft.com/office/officeart/2008/layout/LinedList"/>
    <dgm:cxn modelId="{81B45562-F830-4CC8-9A84-BF22DFD21252}" type="presParOf" srcId="{2B2ABA5A-AF99-438C-8779-5E7A0878233D}" destId="{542F185F-95F1-4F7B-AA9D-FDB01A11B9BC}" srcOrd="5" destOrd="0" presId="urn:microsoft.com/office/officeart/2008/layout/LinedList"/>
    <dgm:cxn modelId="{62A1FDC5-469F-4397-8564-70FEB98DC52E}" type="presParOf" srcId="{2B2ABA5A-AF99-438C-8779-5E7A0878233D}" destId="{69CE0A35-0FAC-4BF0-99D7-B09F52FD516D}" srcOrd="6" destOrd="0" presId="urn:microsoft.com/office/officeart/2008/layout/LinedList"/>
    <dgm:cxn modelId="{0B237296-E100-4475-BB29-68215312C9A4}" type="presParOf" srcId="{69CE0A35-0FAC-4BF0-99D7-B09F52FD516D}" destId="{50AF135F-0AB8-483F-91C1-B8BD93CFD831}" srcOrd="0" destOrd="0" presId="urn:microsoft.com/office/officeart/2008/layout/LinedList"/>
    <dgm:cxn modelId="{65BD88FB-C808-4C52-984F-7D54954BA93E}" type="presParOf" srcId="{69CE0A35-0FAC-4BF0-99D7-B09F52FD516D}" destId="{5CD569F0-A40D-4AF5-ACF3-90E8A5814B98}" srcOrd="1" destOrd="0" presId="urn:microsoft.com/office/officeart/2008/layout/LinedList"/>
    <dgm:cxn modelId="{D60FA3F0-E40D-4C07-B7A1-4E97EDF9A332}" type="presParOf" srcId="{69CE0A35-0FAC-4BF0-99D7-B09F52FD516D}" destId="{F43456FD-97B8-4309-B5E6-74E7E0F803CC}" srcOrd="2" destOrd="0" presId="urn:microsoft.com/office/officeart/2008/layout/LinedList"/>
    <dgm:cxn modelId="{751FBD80-A240-4EB1-8F37-07D3DDC543F9}" type="presParOf" srcId="{2B2ABA5A-AF99-438C-8779-5E7A0878233D}" destId="{4FADD498-6B9B-4299-88EC-70D04D61C8FA}" srcOrd="7" destOrd="0" presId="urn:microsoft.com/office/officeart/2008/layout/LinedList"/>
    <dgm:cxn modelId="{CAA8FEB4-DF36-4E4E-8776-51DB8C38CDE2}" type="presParOf" srcId="{2B2ABA5A-AF99-438C-8779-5E7A0878233D}" destId="{4B9D0EA3-65E9-4EBA-BE59-F8547CC5EFD7}" srcOrd="8" destOrd="0" presId="urn:microsoft.com/office/officeart/2008/layout/LinedList"/>
    <dgm:cxn modelId="{01618A1B-45BA-4E3C-B8B3-82515DE34ACD}" type="presParOf" srcId="{4B9D0EA3-65E9-4EBA-BE59-F8547CC5EFD7}" destId="{AF74E24A-1980-446B-B0F0-534BEE1E3E7D}" srcOrd="0" destOrd="0" presId="urn:microsoft.com/office/officeart/2008/layout/LinedList"/>
    <dgm:cxn modelId="{2D216AA2-C523-4DD7-A66D-C56348120A4B}" type="presParOf" srcId="{4B9D0EA3-65E9-4EBA-BE59-F8547CC5EFD7}" destId="{FA966C84-543A-42C7-8A85-A63332E4217D}" srcOrd="1" destOrd="0" presId="urn:microsoft.com/office/officeart/2008/layout/LinedList"/>
    <dgm:cxn modelId="{F456DB47-F51B-4C74-9FF7-D19A718FC232}" type="presParOf" srcId="{4B9D0EA3-65E9-4EBA-BE59-F8547CC5EFD7}" destId="{E825A522-3C57-4F1C-B31F-9A0EEE4B9E87}" srcOrd="2" destOrd="0" presId="urn:microsoft.com/office/officeart/2008/layout/LinedList"/>
    <dgm:cxn modelId="{CECA6ABF-3DD1-4923-84FB-EFEF606C32D8}" type="presParOf" srcId="{902B6395-E309-492E-BC4A-3B73E8B93B04}" destId="{E95B9E86-ACBD-4350-8046-CFC9222EE9C1}" srcOrd="11" destOrd="0" presId="urn:microsoft.com/office/officeart/2008/layout/LinedList"/>
    <dgm:cxn modelId="{8ACA3CFB-77E9-44A3-B0E1-E69C098ED595}" type="presParOf" srcId="{902B6395-E309-492E-BC4A-3B73E8B93B04}" destId="{86FF7A34-688B-4621-BFA7-05E82F99DACF}"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B042121-66E6-4E3A-A495-4EFB8FE4F5C6}"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9A07B9E7-0B00-418D-B40A-F98D5BDB61E8}">
      <dgm:prSet/>
      <dgm:spPr/>
      <dgm:t>
        <a:bodyPr/>
        <a:lstStyle/>
        <a:p>
          <a:pPr rtl="0"/>
          <a:r>
            <a:rPr lang="en-US" b="1"/>
            <a:t>Until cryptocurrencies came along, no one had the ability to transmit value at a distance without the permission and support of a third party. </a:t>
          </a:r>
          <a:endParaRPr lang="fi-FI"/>
        </a:p>
      </dgm:t>
    </dgm:pt>
    <dgm:pt modelId="{3538CD2E-EC16-436C-BCEB-C9A4233BF54A}" type="parTrans" cxnId="{559D7701-0626-4DEF-9B70-6D7F2E8DD8C6}">
      <dgm:prSet/>
      <dgm:spPr/>
      <dgm:t>
        <a:bodyPr/>
        <a:lstStyle/>
        <a:p>
          <a:endParaRPr lang="en-US"/>
        </a:p>
      </dgm:t>
    </dgm:pt>
    <dgm:pt modelId="{426640EF-7FC4-4B53-B947-1E77BC6482C3}" type="sibTrans" cxnId="{559D7701-0626-4DEF-9B70-6D7F2E8DD8C6}">
      <dgm:prSet/>
      <dgm:spPr/>
      <dgm:t>
        <a:bodyPr/>
        <a:lstStyle/>
        <a:p>
          <a:endParaRPr lang="en-US"/>
        </a:p>
      </dgm:t>
    </dgm:pt>
    <dgm:pt modelId="{7418B7D2-7999-4E5A-9DF6-4DCC8B853405}">
      <dgm:prSet/>
      <dgm:spPr/>
      <dgm:t>
        <a:bodyPr/>
        <a:lstStyle/>
        <a:p>
          <a:pPr rtl="0"/>
          <a:r>
            <a:rPr lang="en-US" b="1"/>
            <a:t>A blockchain is a network of computers, where all the members of the network maintain a shared, trusted, public ledger that everyone can inspect, but that no single user controls. </a:t>
          </a:r>
          <a:endParaRPr lang="fi-FI"/>
        </a:p>
      </dgm:t>
    </dgm:pt>
    <dgm:pt modelId="{AE6CEB31-6993-492C-9F09-AF7446F5E9B0}" type="parTrans" cxnId="{CCB59044-2349-4560-A4ED-EBF394DEAE8F}">
      <dgm:prSet/>
      <dgm:spPr/>
      <dgm:t>
        <a:bodyPr/>
        <a:lstStyle/>
        <a:p>
          <a:endParaRPr lang="en-US"/>
        </a:p>
      </dgm:t>
    </dgm:pt>
    <dgm:pt modelId="{DAA9705F-0CE2-4CF8-B111-0C04E2FE461A}" type="sibTrans" cxnId="{CCB59044-2349-4560-A4ED-EBF394DEAE8F}">
      <dgm:prSet/>
      <dgm:spPr/>
      <dgm:t>
        <a:bodyPr/>
        <a:lstStyle/>
        <a:p>
          <a:endParaRPr lang="en-US"/>
        </a:p>
      </dgm:t>
    </dgm:pt>
    <dgm:pt modelId="{1930F8C2-8ECA-4D18-A93F-C480C7827D32}">
      <dgm:prSet/>
      <dgm:spPr/>
      <dgm:t>
        <a:bodyPr/>
        <a:lstStyle/>
        <a:p>
          <a:pPr rtl="0"/>
          <a:r>
            <a:rPr lang="en-US" b="1" dirty="0"/>
            <a:t>The ledger is built using a linked list, or chain, of blocks, where each block contains a number of transactions that were performed in a given timespan. </a:t>
          </a:r>
          <a:endParaRPr lang="fi-FI" dirty="0"/>
        </a:p>
      </dgm:t>
    </dgm:pt>
    <dgm:pt modelId="{600AD477-AA8A-40E8-8863-CF06B425C748}" type="parTrans" cxnId="{1344595F-90FC-4B8A-B0C5-B3C262F732EF}">
      <dgm:prSet/>
      <dgm:spPr/>
      <dgm:t>
        <a:bodyPr/>
        <a:lstStyle/>
        <a:p>
          <a:endParaRPr lang="en-US"/>
        </a:p>
      </dgm:t>
    </dgm:pt>
    <dgm:pt modelId="{DB9CEDBA-EF75-4EA4-B7CE-71EF4BC25BC7}" type="sibTrans" cxnId="{1344595F-90FC-4B8A-B0C5-B3C262F732EF}">
      <dgm:prSet/>
      <dgm:spPr/>
      <dgm:t>
        <a:bodyPr/>
        <a:lstStyle/>
        <a:p>
          <a:endParaRPr lang="en-US"/>
        </a:p>
      </dgm:t>
    </dgm:pt>
    <dgm:pt modelId="{5B7A43F1-C9A5-483F-A44B-BAB3127A8F45}">
      <dgm:prSet/>
      <dgm:spPr/>
      <dgm:t>
        <a:bodyPr/>
        <a:lstStyle/>
        <a:p>
          <a:pPr rtl="0"/>
          <a:r>
            <a:rPr lang="en-US" b="1"/>
            <a:t>The global distributed ledger facilitates the movement of assets across the world in seconds, with only a minimal transaction fee. These assets can be any type of value, as long as they can be represented digitally. </a:t>
          </a:r>
          <a:endParaRPr lang="fi-FI"/>
        </a:p>
      </dgm:t>
    </dgm:pt>
    <dgm:pt modelId="{9A511AA6-351C-41B8-908F-FBA5477D0199}" type="parTrans" cxnId="{7DB13C0E-C95F-4D05-B828-FB99735766DD}">
      <dgm:prSet/>
      <dgm:spPr/>
      <dgm:t>
        <a:bodyPr/>
        <a:lstStyle/>
        <a:p>
          <a:endParaRPr lang="en-US"/>
        </a:p>
      </dgm:t>
    </dgm:pt>
    <dgm:pt modelId="{CA394231-5477-41B7-AC58-97A46A7C07FA}" type="sibTrans" cxnId="{7DB13C0E-C95F-4D05-B828-FB99735766DD}">
      <dgm:prSet/>
      <dgm:spPr/>
      <dgm:t>
        <a:bodyPr/>
        <a:lstStyle/>
        <a:p>
          <a:endParaRPr lang="en-US"/>
        </a:p>
      </dgm:t>
    </dgm:pt>
    <dgm:pt modelId="{9D8CAF26-3AF5-414D-9781-0C63636E0963}" type="pres">
      <dgm:prSet presAssocID="{FB042121-66E6-4E3A-A495-4EFB8FE4F5C6}" presName="linear" presStyleCnt="0">
        <dgm:presLayoutVars>
          <dgm:animLvl val="lvl"/>
          <dgm:resizeHandles val="exact"/>
        </dgm:presLayoutVars>
      </dgm:prSet>
      <dgm:spPr/>
    </dgm:pt>
    <dgm:pt modelId="{7188CF9D-A207-4F26-8EBB-83D714EA7DB1}" type="pres">
      <dgm:prSet presAssocID="{9A07B9E7-0B00-418D-B40A-F98D5BDB61E8}" presName="parentText" presStyleLbl="node1" presStyleIdx="0" presStyleCnt="4">
        <dgm:presLayoutVars>
          <dgm:chMax val="0"/>
          <dgm:bulletEnabled val="1"/>
        </dgm:presLayoutVars>
      </dgm:prSet>
      <dgm:spPr/>
    </dgm:pt>
    <dgm:pt modelId="{4EE4175E-E0F1-4A44-A568-06C6BE92C2AC}" type="pres">
      <dgm:prSet presAssocID="{426640EF-7FC4-4B53-B947-1E77BC6482C3}" presName="spacer" presStyleCnt="0"/>
      <dgm:spPr/>
    </dgm:pt>
    <dgm:pt modelId="{BF681851-0A84-4EFC-BA04-709C23031313}" type="pres">
      <dgm:prSet presAssocID="{7418B7D2-7999-4E5A-9DF6-4DCC8B853405}" presName="parentText" presStyleLbl="node1" presStyleIdx="1" presStyleCnt="4">
        <dgm:presLayoutVars>
          <dgm:chMax val="0"/>
          <dgm:bulletEnabled val="1"/>
        </dgm:presLayoutVars>
      </dgm:prSet>
      <dgm:spPr/>
    </dgm:pt>
    <dgm:pt modelId="{9F3A8BA7-0E1F-47EB-9433-7C90E7963E3D}" type="pres">
      <dgm:prSet presAssocID="{DAA9705F-0CE2-4CF8-B111-0C04E2FE461A}" presName="spacer" presStyleCnt="0"/>
      <dgm:spPr/>
    </dgm:pt>
    <dgm:pt modelId="{D581AFA4-D6D5-45A8-A2B3-102CF4BA9371}" type="pres">
      <dgm:prSet presAssocID="{1930F8C2-8ECA-4D18-A93F-C480C7827D32}" presName="parentText" presStyleLbl="node1" presStyleIdx="2" presStyleCnt="4">
        <dgm:presLayoutVars>
          <dgm:chMax val="0"/>
          <dgm:bulletEnabled val="1"/>
        </dgm:presLayoutVars>
      </dgm:prSet>
      <dgm:spPr/>
    </dgm:pt>
    <dgm:pt modelId="{A93A1E52-98F4-44D4-A07C-B939139C9E6C}" type="pres">
      <dgm:prSet presAssocID="{DB9CEDBA-EF75-4EA4-B7CE-71EF4BC25BC7}" presName="spacer" presStyleCnt="0"/>
      <dgm:spPr/>
    </dgm:pt>
    <dgm:pt modelId="{A734D7A9-FB58-433B-A764-51D2AEB772BD}" type="pres">
      <dgm:prSet presAssocID="{5B7A43F1-C9A5-483F-A44B-BAB3127A8F45}" presName="parentText" presStyleLbl="node1" presStyleIdx="3" presStyleCnt="4">
        <dgm:presLayoutVars>
          <dgm:chMax val="0"/>
          <dgm:bulletEnabled val="1"/>
        </dgm:presLayoutVars>
      </dgm:prSet>
      <dgm:spPr/>
    </dgm:pt>
  </dgm:ptLst>
  <dgm:cxnLst>
    <dgm:cxn modelId="{559D7701-0626-4DEF-9B70-6D7F2E8DD8C6}" srcId="{FB042121-66E6-4E3A-A495-4EFB8FE4F5C6}" destId="{9A07B9E7-0B00-418D-B40A-F98D5BDB61E8}" srcOrd="0" destOrd="0" parTransId="{3538CD2E-EC16-436C-BCEB-C9A4233BF54A}" sibTransId="{426640EF-7FC4-4B53-B947-1E77BC6482C3}"/>
    <dgm:cxn modelId="{7DB13C0E-C95F-4D05-B828-FB99735766DD}" srcId="{FB042121-66E6-4E3A-A495-4EFB8FE4F5C6}" destId="{5B7A43F1-C9A5-483F-A44B-BAB3127A8F45}" srcOrd="3" destOrd="0" parTransId="{9A511AA6-351C-41B8-908F-FBA5477D0199}" sibTransId="{CA394231-5477-41B7-AC58-97A46A7C07FA}"/>
    <dgm:cxn modelId="{1344595F-90FC-4B8A-B0C5-B3C262F732EF}" srcId="{FB042121-66E6-4E3A-A495-4EFB8FE4F5C6}" destId="{1930F8C2-8ECA-4D18-A93F-C480C7827D32}" srcOrd="2" destOrd="0" parTransId="{600AD477-AA8A-40E8-8863-CF06B425C748}" sibTransId="{DB9CEDBA-EF75-4EA4-B7CE-71EF4BC25BC7}"/>
    <dgm:cxn modelId="{CCB59044-2349-4560-A4ED-EBF394DEAE8F}" srcId="{FB042121-66E6-4E3A-A495-4EFB8FE4F5C6}" destId="{7418B7D2-7999-4E5A-9DF6-4DCC8B853405}" srcOrd="1" destOrd="0" parTransId="{AE6CEB31-6993-492C-9F09-AF7446F5E9B0}" sibTransId="{DAA9705F-0CE2-4CF8-B111-0C04E2FE461A}"/>
    <dgm:cxn modelId="{00FEF176-6001-4834-9857-8957B47E5AB4}" type="presOf" srcId="{1930F8C2-8ECA-4D18-A93F-C480C7827D32}" destId="{D581AFA4-D6D5-45A8-A2B3-102CF4BA9371}" srcOrd="0" destOrd="0" presId="urn:microsoft.com/office/officeart/2005/8/layout/vList2"/>
    <dgm:cxn modelId="{E6F72087-2984-485F-B428-FC4B9D7DACCC}" type="presOf" srcId="{7418B7D2-7999-4E5A-9DF6-4DCC8B853405}" destId="{BF681851-0A84-4EFC-BA04-709C23031313}" srcOrd="0" destOrd="0" presId="urn:microsoft.com/office/officeart/2005/8/layout/vList2"/>
    <dgm:cxn modelId="{6381808D-62CC-4431-A9DE-E6369121155C}" type="presOf" srcId="{FB042121-66E6-4E3A-A495-4EFB8FE4F5C6}" destId="{9D8CAF26-3AF5-414D-9781-0C63636E0963}" srcOrd="0" destOrd="0" presId="urn:microsoft.com/office/officeart/2005/8/layout/vList2"/>
    <dgm:cxn modelId="{17D9668F-FBBE-40CE-92A8-B322F2356FD8}" type="presOf" srcId="{5B7A43F1-C9A5-483F-A44B-BAB3127A8F45}" destId="{A734D7A9-FB58-433B-A764-51D2AEB772BD}" srcOrd="0" destOrd="0" presId="urn:microsoft.com/office/officeart/2005/8/layout/vList2"/>
    <dgm:cxn modelId="{FCAB0ED7-3D13-4CF0-8E75-E429A85E5813}" type="presOf" srcId="{9A07B9E7-0B00-418D-B40A-F98D5BDB61E8}" destId="{7188CF9D-A207-4F26-8EBB-83D714EA7DB1}" srcOrd="0" destOrd="0" presId="urn:microsoft.com/office/officeart/2005/8/layout/vList2"/>
    <dgm:cxn modelId="{2470B836-B8A4-4E2B-9C5D-A606168480B5}" type="presParOf" srcId="{9D8CAF26-3AF5-414D-9781-0C63636E0963}" destId="{7188CF9D-A207-4F26-8EBB-83D714EA7DB1}" srcOrd="0" destOrd="0" presId="urn:microsoft.com/office/officeart/2005/8/layout/vList2"/>
    <dgm:cxn modelId="{6B7DC3BE-40F7-479C-B416-0AE2AA224EF6}" type="presParOf" srcId="{9D8CAF26-3AF5-414D-9781-0C63636E0963}" destId="{4EE4175E-E0F1-4A44-A568-06C6BE92C2AC}" srcOrd="1" destOrd="0" presId="urn:microsoft.com/office/officeart/2005/8/layout/vList2"/>
    <dgm:cxn modelId="{B0F979C1-E030-43BE-AF62-3412CBBFED14}" type="presParOf" srcId="{9D8CAF26-3AF5-414D-9781-0C63636E0963}" destId="{BF681851-0A84-4EFC-BA04-709C23031313}" srcOrd="2" destOrd="0" presId="urn:microsoft.com/office/officeart/2005/8/layout/vList2"/>
    <dgm:cxn modelId="{0BC8D1CA-1071-49E0-B88E-4B41A583DAE3}" type="presParOf" srcId="{9D8CAF26-3AF5-414D-9781-0C63636E0963}" destId="{9F3A8BA7-0E1F-47EB-9433-7C90E7963E3D}" srcOrd="3" destOrd="0" presId="urn:microsoft.com/office/officeart/2005/8/layout/vList2"/>
    <dgm:cxn modelId="{1870E310-FDA2-4604-A8C9-1D8D4B070208}" type="presParOf" srcId="{9D8CAF26-3AF5-414D-9781-0C63636E0963}" destId="{D581AFA4-D6D5-45A8-A2B3-102CF4BA9371}" srcOrd="4" destOrd="0" presId="urn:microsoft.com/office/officeart/2005/8/layout/vList2"/>
    <dgm:cxn modelId="{B20D01BB-4245-4BBF-BA83-B61EFE1B73CE}" type="presParOf" srcId="{9D8CAF26-3AF5-414D-9781-0C63636E0963}" destId="{A93A1E52-98F4-44D4-A07C-B939139C9E6C}" srcOrd="5" destOrd="0" presId="urn:microsoft.com/office/officeart/2005/8/layout/vList2"/>
    <dgm:cxn modelId="{E61C8987-DCC5-4A9F-B207-F0DA24021E2A}" type="presParOf" srcId="{9D8CAF26-3AF5-414D-9781-0C63636E0963}" destId="{A734D7A9-FB58-433B-A764-51D2AEB772BD}"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C5B619E-F738-4196-8F2F-4EB93A3AA3E1}" type="doc">
      <dgm:prSet loTypeId="urn:microsoft.com/office/officeart/2005/8/layout/vProcess5" loCatId="process" qsTypeId="urn:microsoft.com/office/officeart/2005/8/quickstyle/simple1" qsCatId="simple" csTypeId="urn:microsoft.com/office/officeart/2005/8/colors/accent3_4" csCatId="accent3" phldr="1"/>
      <dgm:spPr/>
      <dgm:t>
        <a:bodyPr/>
        <a:lstStyle/>
        <a:p>
          <a:endParaRPr lang="en-US"/>
        </a:p>
      </dgm:t>
    </dgm:pt>
    <dgm:pt modelId="{7F734900-BEB2-4E43-BE79-272D826A2BD6}">
      <dgm:prSet/>
      <dgm:spPr/>
      <dgm:t>
        <a:bodyPr/>
        <a:lstStyle/>
        <a:p>
          <a:pPr rtl="0"/>
          <a:r>
            <a:rPr lang="en-US" b="1" dirty="0"/>
            <a:t>Each member of the network, called a node, </a:t>
          </a:r>
          <a:endParaRPr lang="fi-FI" dirty="0"/>
        </a:p>
      </dgm:t>
    </dgm:pt>
    <dgm:pt modelId="{4023073B-4B9E-459B-A4AE-FB7AFBDE5451}" type="parTrans" cxnId="{5A91E7CC-A454-4950-BB39-68C9DF81C627}">
      <dgm:prSet/>
      <dgm:spPr/>
      <dgm:t>
        <a:bodyPr/>
        <a:lstStyle/>
        <a:p>
          <a:endParaRPr lang="en-US"/>
        </a:p>
      </dgm:t>
    </dgm:pt>
    <dgm:pt modelId="{E17FF7F6-70EA-4D6F-BA3B-F761BD4F6B39}" type="sibTrans" cxnId="{5A91E7CC-A454-4950-BB39-68C9DF81C627}">
      <dgm:prSet/>
      <dgm:spPr/>
      <dgm:t>
        <a:bodyPr/>
        <a:lstStyle/>
        <a:p>
          <a:endParaRPr lang="en-US"/>
        </a:p>
      </dgm:t>
    </dgm:pt>
    <dgm:pt modelId="{2DEB44AD-616A-4B6D-8A1B-02B4AEE28221}">
      <dgm:prSet/>
      <dgm:spPr/>
      <dgm:t>
        <a:bodyPr/>
        <a:lstStyle/>
        <a:p>
          <a:endParaRPr lang="fi-FI"/>
        </a:p>
      </dgm:t>
    </dgm:pt>
    <dgm:pt modelId="{CF910A5A-1BC2-4F88-839D-832287EE32E7}" type="parTrans" cxnId="{8E5A4BAB-2283-4D7F-A949-6AA86D2FFCB5}">
      <dgm:prSet/>
      <dgm:spPr/>
      <dgm:t>
        <a:bodyPr/>
        <a:lstStyle/>
        <a:p>
          <a:endParaRPr lang="en-US"/>
        </a:p>
      </dgm:t>
    </dgm:pt>
    <dgm:pt modelId="{F138398D-3CFB-4218-A3F1-A066B981BDF6}" type="sibTrans" cxnId="{8E5A4BAB-2283-4D7F-A949-6AA86D2FFCB5}">
      <dgm:prSet/>
      <dgm:spPr/>
      <dgm:t>
        <a:bodyPr/>
        <a:lstStyle/>
        <a:p>
          <a:endParaRPr lang="en-US"/>
        </a:p>
      </dgm:t>
    </dgm:pt>
    <dgm:pt modelId="{9B9585D9-8222-41E4-8E38-5EA52587799B}">
      <dgm:prSet/>
      <dgm:spPr/>
      <dgm:t>
        <a:bodyPr/>
        <a:lstStyle/>
        <a:p>
          <a:pPr rtl="0"/>
          <a:r>
            <a:rPr lang="en-US" b="1" dirty="0"/>
            <a:t>depends on how many transactions were completed. </a:t>
          </a:r>
          <a:endParaRPr lang="fi-FI" dirty="0"/>
        </a:p>
      </dgm:t>
    </dgm:pt>
    <dgm:pt modelId="{3566B469-1600-412B-AFB9-9F4B6FDFEE3D}" type="sibTrans" cxnId="{6CE9C6A3-850B-4572-851D-FB0CDAD8CAB5}">
      <dgm:prSet/>
      <dgm:spPr/>
      <dgm:t>
        <a:bodyPr/>
        <a:lstStyle/>
        <a:p>
          <a:endParaRPr lang="en-US"/>
        </a:p>
      </dgm:t>
    </dgm:pt>
    <dgm:pt modelId="{0B1FA313-2D5D-4204-AF06-41FBD7F1B63C}" type="parTrans" cxnId="{6CE9C6A3-850B-4572-851D-FB0CDAD8CAB5}">
      <dgm:prSet/>
      <dgm:spPr/>
      <dgm:t>
        <a:bodyPr/>
        <a:lstStyle/>
        <a:p>
          <a:endParaRPr lang="en-US"/>
        </a:p>
      </dgm:t>
    </dgm:pt>
    <dgm:pt modelId="{F3E7C44E-E582-4D54-A1E0-E60ACA457963}">
      <dgm:prSet/>
      <dgm:spPr/>
      <dgm:t>
        <a:bodyPr/>
        <a:lstStyle/>
        <a:p>
          <a:pPr rtl="0"/>
          <a:r>
            <a:rPr lang="en-US" b="1" dirty="0"/>
            <a:t>Each block holds a set of transactions, the size of which </a:t>
          </a:r>
          <a:endParaRPr lang="fi-FI" dirty="0"/>
        </a:p>
      </dgm:t>
    </dgm:pt>
    <dgm:pt modelId="{2CBD69CF-3C13-480D-9520-6473ED3BDC4E}" type="sibTrans" cxnId="{E2E1F3C8-DF9B-4B7D-A129-8B748AC41E2D}">
      <dgm:prSet/>
      <dgm:spPr/>
      <dgm:t>
        <a:bodyPr/>
        <a:lstStyle/>
        <a:p>
          <a:endParaRPr lang="en-US"/>
        </a:p>
      </dgm:t>
    </dgm:pt>
    <dgm:pt modelId="{F1AA8CF5-1D26-4ABF-97E2-D5DFA53C75C2}" type="parTrans" cxnId="{E2E1F3C8-DF9B-4B7D-A129-8B748AC41E2D}">
      <dgm:prSet/>
      <dgm:spPr/>
      <dgm:t>
        <a:bodyPr/>
        <a:lstStyle/>
        <a:p>
          <a:endParaRPr lang="en-US"/>
        </a:p>
      </dgm:t>
    </dgm:pt>
    <dgm:pt modelId="{23EEA6D9-EC5D-43F7-84F3-665B4E114A67}">
      <dgm:prSet/>
      <dgm:spPr/>
      <dgm:t>
        <a:bodyPr/>
        <a:lstStyle/>
        <a:p>
          <a:pPr rtl="0"/>
          <a:r>
            <a:rPr lang="en-US" b="1" dirty="0"/>
            <a:t>total history of transactions performed on the network. </a:t>
          </a:r>
          <a:endParaRPr lang="fi-FI" dirty="0"/>
        </a:p>
      </dgm:t>
    </dgm:pt>
    <dgm:pt modelId="{6FC7D7E3-21E5-4A81-865B-A8BB65025638}" type="sibTrans" cxnId="{BB1DDF8B-B390-4969-BD1F-4A1BDE6266B5}">
      <dgm:prSet/>
      <dgm:spPr/>
      <dgm:t>
        <a:bodyPr/>
        <a:lstStyle/>
        <a:p>
          <a:endParaRPr lang="en-US"/>
        </a:p>
      </dgm:t>
    </dgm:pt>
    <dgm:pt modelId="{F89FB37F-9A00-4408-AECA-91497D3750DA}" type="parTrans" cxnId="{BB1DDF8B-B390-4969-BD1F-4A1BDE6266B5}">
      <dgm:prSet/>
      <dgm:spPr/>
      <dgm:t>
        <a:bodyPr/>
        <a:lstStyle/>
        <a:p>
          <a:endParaRPr lang="en-US"/>
        </a:p>
      </dgm:t>
    </dgm:pt>
    <dgm:pt modelId="{0F330FBD-B228-4129-BD47-599CE34F03D1}">
      <dgm:prSet/>
      <dgm:spPr/>
      <dgm:t>
        <a:bodyPr/>
        <a:lstStyle/>
        <a:p>
          <a:pPr rtl="0"/>
          <a:r>
            <a:rPr lang="en-US" b="1" dirty="0"/>
            <a:t>holds a chain of blocks which constitutes a </a:t>
          </a:r>
          <a:endParaRPr lang="fi-FI" dirty="0"/>
        </a:p>
      </dgm:t>
    </dgm:pt>
    <dgm:pt modelId="{7EC4B18A-ABC1-47F4-9E36-744BA0D53D4E}" type="sibTrans" cxnId="{7D34969D-3EEC-4BC8-BB74-F91268058BA8}">
      <dgm:prSet/>
      <dgm:spPr/>
      <dgm:t>
        <a:bodyPr/>
        <a:lstStyle/>
        <a:p>
          <a:endParaRPr lang="en-US"/>
        </a:p>
      </dgm:t>
    </dgm:pt>
    <dgm:pt modelId="{97E66912-9547-48E4-B843-B7EFB4A64CBB}" type="parTrans" cxnId="{7D34969D-3EEC-4BC8-BB74-F91268058BA8}">
      <dgm:prSet/>
      <dgm:spPr/>
      <dgm:t>
        <a:bodyPr/>
        <a:lstStyle/>
        <a:p>
          <a:endParaRPr lang="en-US"/>
        </a:p>
      </dgm:t>
    </dgm:pt>
    <dgm:pt modelId="{63E8B59C-5C5B-44AF-BEA7-34453B0EB43F}" type="pres">
      <dgm:prSet presAssocID="{7C5B619E-F738-4196-8F2F-4EB93A3AA3E1}" presName="outerComposite" presStyleCnt="0">
        <dgm:presLayoutVars>
          <dgm:chMax val="5"/>
          <dgm:dir/>
          <dgm:resizeHandles val="exact"/>
        </dgm:presLayoutVars>
      </dgm:prSet>
      <dgm:spPr/>
    </dgm:pt>
    <dgm:pt modelId="{7DD309C7-F1CA-4830-82C7-261DB302489E}" type="pres">
      <dgm:prSet presAssocID="{7C5B619E-F738-4196-8F2F-4EB93A3AA3E1}" presName="dummyMaxCanvas" presStyleCnt="0">
        <dgm:presLayoutVars/>
      </dgm:prSet>
      <dgm:spPr/>
    </dgm:pt>
    <dgm:pt modelId="{6C1F71C0-47A2-4BDD-8350-152535096B1A}" type="pres">
      <dgm:prSet presAssocID="{7C5B619E-F738-4196-8F2F-4EB93A3AA3E1}" presName="FiveNodes_1" presStyleLbl="node1" presStyleIdx="0" presStyleCnt="5">
        <dgm:presLayoutVars>
          <dgm:bulletEnabled val="1"/>
        </dgm:presLayoutVars>
      </dgm:prSet>
      <dgm:spPr/>
    </dgm:pt>
    <dgm:pt modelId="{98C874C6-8A98-4775-9C26-58D2DE2324F1}" type="pres">
      <dgm:prSet presAssocID="{7C5B619E-F738-4196-8F2F-4EB93A3AA3E1}" presName="FiveNodes_2" presStyleLbl="node1" presStyleIdx="1" presStyleCnt="5">
        <dgm:presLayoutVars>
          <dgm:bulletEnabled val="1"/>
        </dgm:presLayoutVars>
      </dgm:prSet>
      <dgm:spPr/>
    </dgm:pt>
    <dgm:pt modelId="{7B14ABC2-DC9A-4BA6-B079-FD67907FE15C}" type="pres">
      <dgm:prSet presAssocID="{7C5B619E-F738-4196-8F2F-4EB93A3AA3E1}" presName="FiveNodes_3" presStyleLbl="node1" presStyleIdx="2" presStyleCnt="5">
        <dgm:presLayoutVars>
          <dgm:bulletEnabled val="1"/>
        </dgm:presLayoutVars>
      </dgm:prSet>
      <dgm:spPr/>
    </dgm:pt>
    <dgm:pt modelId="{79573A87-DDD5-4C77-AC2F-29FAEFF338EA}" type="pres">
      <dgm:prSet presAssocID="{7C5B619E-F738-4196-8F2F-4EB93A3AA3E1}" presName="FiveNodes_4" presStyleLbl="node1" presStyleIdx="3" presStyleCnt="5">
        <dgm:presLayoutVars>
          <dgm:bulletEnabled val="1"/>
        </dgm:presLayoutVars>
      </dgm:prSet>
      <dgm:spPr/>
    </dgm:pt>
    <dgm:pt modelId="{905B940D-85F6-40AA-AED5-E8EA6D1E7D23}" type="pres">
      <dgm:prSet presAssocID="{7C5B619E-F738-4196-8F2F-4EB93A3AA3E1}" presName="FiveNodes_5" presStyleLbl="node1" presStyleIdx="4" presStyleCnt="5">
        <dgm:presLayoutVars>
          <dgm:bulletEnabled val="1"/>
        </dgm:presLayoutVars>
      </dgm:prSet>
      <dgm:spPr/>
    </dgm:pt>
    <dgm:pt modelId="{B6A7AE3C-0FF3-44C6-A320-0D1AE428B50E}" type="pres">
      <dgm:prSet presAssocID="{7C5B619E-F738-4196-8F2F-4EB93A3AA3E1}" presName="FiveConn_1-2" presStyleLbl="fgAccFollowNode1" presStyleIdx="0" presStyleCnt="4">
        <dgm:presLayoutVars>
          <dgm:bulletEnabled val="1"/>
        </dgm:presLayoutVars>
      </dgm:prSet>
      <dgm:spPr/>
    </dgm:pt>
    <dgm:pt modelId="{BA13CF27-AAB2-45B3-9B3A-C9D295DA821A}" type="pres">
      <dgm:prSet presAssocID="{7C5B619E-F738-4196-8F2F-4EB93A3AA3E1}" presName="FiveConn_2-3" presStyleLbl="fgAccFollowNode1" presStyleIdx="1" presStyleCnt="4">
        <dgm:presLayoutVars>
          <dgm:bulletEnabled val="1"/>
        </dgm:presLayoutVars>
      </dgm:prSet>
      <dgm:spPr/>
    </dgm:pt>
    <dgm:pt modelId="{C7767B74-270B-4F0E-B28C-889E43374948}" type="pres">
      <dgm:prSet presAssocID="{7C5B619E-F738-4196-8F2F-4EB93A3AA3E1}" presName="FiveConn_3-4" presStyleLbl="fgAccFollowNode1" presStyleIdx="2" presStyleCnt="4">
        <dgm:presLayoutVars>
          <dgm:bulletEnabled val="1"/>
        </dgm:presLayoutVars>
      </dgm:prSet>
      <dgm:spPr/>
    </dgm:pt>
    <dgm:pt modelId="{1713076B-5CF0-4873-B51C-BB1A25745BF7}" type="pres">
      <dgm:prSet presAssocID="{7C5B619E-F738-4196-8F2F-4EB93A3AA3E1}" presName="FiveConn_4-5" presStyleLbl="fgAccFollowNode1" presStyleIdx="3" presStyleCnt="4">
        <dgm:presLayoutVars>
          <dgm:bulletEnabled val="1"/>
        </dgm:presLayoutVars>
      </dgm:prSet>
      <dgm:spPr/>
    </dgm:pt>
    <dgm:pt modelId="{24081B2D-3DD0-45DB-A35A-974CC0B4AC09}" type="pres">
      <dgm:prSet presAssocID="{7C5B619E-F738-4196-8F2F-4EB93A3AA3E1}" presName="FiveNodes_1_text" presStyleLbl="node1" presStyleIdx="4" presStyleCnt="5">
        <dgm:presLayoutVars>
          <dgm:bulletEnabled val="1"/>
        </dgm:presLayoutVars>
      </dgm:prSet>
      <dgm:spPr/>
    </dgm:pt>
    <dgm:pt modelId="{8ED86A56-1FC4-4169-A772-0364D4F7A90E}" type="pres">
      <dgm:prSet presAssocID="{7C5B619E-F738-4196-8F2F-4EB93A3AA3E1}" presName="FiveNodes_2_text" presStyleLbl="node1" presStyleIdx="4" presStyleCnt="5">
        <dgm:presLayoutVars>
          <dgm:bulletEnabled val="1"/>
        </dgm:presLayoutVars>
      </dgm:prSet>
      <dgm:spPr/>
    </dgm:pt>
    <dgm:pt modelId="{C6CEB456-0CA9-44B3-8874-5F8E80505E69}" type="pres">
      <dgm:prSet presAssocID="{7C5B619E-F738-4196-8F2F-4EB93A3AA3E1}" presName="FiveNodes_3_text" presStyleLbl="node1" presStyleIdx="4" presStyleCnt="5">
        <dgm:presLayoutVars>
          <dgm:bulletEnabled val="1"/>
        </dgm:presLayoutVars>
      </dgm:prSet>
      <dgm:spPr/>
    </dgm:pt>
    <dgm:pt modelId="{B1C375B8-CF6F-4B77-B64F-89A18316CA92}" type="pres">
      <dgm:prSet presAssocID="{7C5B619E-F738-4196-8F2F-4EB93A3AA3E1}" presName="FiveNodes_4_text" presStyleLbl="node1" presStyleIdx="4" presStyleCnt="5">
        <dgm:presLayoutVars>
          <dgm:bulletEnabled val="1"/>
        </dgm:presLayoutVars>
      </dgm:prSet>
      <dgm:spPr/>
    </dgm:pt>
    <dgm:pt modelId="{7800E2AF-A40C-4493-AC55-E327DF076042}" type="pres">
      <dgm:prSet presAssocID="{7C5B619E-F738-4196-8F2F-4EB93A3AA3E1}" presName="FiveNodes_5_text" presStyleLbl="node1" presStyleIdx="4" presStyleCnt="5">
        <dgm:presLayoutVars>
          <dgm:bulletEnabled val="1"/>
        </dgm:presLayoutVars>
      </dgm:prSet>
      <dgm:spPr/>
    </dgm:pt>
  </dgm:ptLst>
  <dgm:cxnLst>
    <dgm:cxn modelId="{67049303-0238-45E5-A3C9-CE63824775B3}" type="presOf" srcId="{9B9585D9-8222-41E4-8E38-5EA52587799B}" destId="{905B940D-85F6-40AA-AED5-E8EA6D1E7D23}" srcOrd="0" destOrd="0" presId="urn:microsoft.com/office/officeart/2005/8/layout/vProcess5"/>
    <dgm:cxn modelId="{37F3B817-B794-448D-81B7-6F163F35FA3B}" type="presOf" srcId="{6FC7D7E3-21E5-4A81-865B-A8BB65025638}" destId="{C7767B74-270B-4F0E-B28C-889E43374948}" srcOrd="0" destOrd="0" presId="urn:microsoft.com/office/officeart/2005/8/layout/vProcess5"/>
    <dgm:cxn modelId="{D8560C1B-30DD-4FC0-9D75-6DA34A4BE5AF}" type="presOf" srcId="{23EEA6D9-EC5D-43F7-84F3-665B4E114A67}" destId="{C6CEB456-0CA9-44B3-8874-5F8E80505E69}" srcOrd="1" destOrd="0" presId="urn:microsoft.com/office/officeart/2005/8/layout/vProcess5"/>
    <dgm:cxn modelId="{59FE051C-7786-4274-B1CF-EE297ED6E34B}" type="presOf" srcId="{0F330FBD-B228-4129-BD47-599CE34F03D1}" destId="{98C874C6-8A98-4775-9C26-58D2DE2324F1}" srcOrd="0" destOrd="0" presId="urn:microsoft.com/office/officeart/2005/8/layout/vProcess5"/>
    <dgm:cxn modelId="{6DB50E24-B59C-4051-9C3D-5C5440F00799}" type="presOf" srcId="{23EEA6D9-EC5D-43F7-84F3-665B4E114A67}" destId="{7B14ABC2-DC9A-4BA6-B079-FD67907FE15C}" srcOrd="0" destOrd="0" presId="urn:microsoft.com/office/officeart/2005/8/layout/vProcess5"/>
    <dgm:cxn modelId="{471E1248-3A45-4984-8F4A-15BCD67501C5}" type="presOf" srcId="{7C5B619E-F738-4196-8F2F-4EB93A3AA3E1}" destId="{63E8B59C-5C5B-44AF-BEA7-34453B0EB43F}" srcOrd="0" destOrd="0" presId="urn:microsoft.com/office/officeart/2005/8/layout/vProcess5"/>
    <dgm:cxn modelId="{EB239653-3367-4A23-84C3-9D9B3041F4B0}" type="presOf" srcId="{7F734900-BEB2-4E43-BE79-272D826A2BD6}" destId="{6C1F71C0-47A2-4BDD-8350-152535096B1A}" srcOrd="0" destOrd="0" presId="urn:microsoft.com/office/officeart/2005/8/layout/vProcess5"/>
    <dgm:cxn modelId="{AC6AE654-07B8-445F-9CDC-321021074549}" type="presOf" srcId="{7F734900-BEB2-4E43-BE79-272D826A2BD6}" destId="{24081B2D-3DD0-45DB-A35A-974CC0B4AC09}" srcOrd="1" destOrd="0" presId="urn:microsoft.com/office/officeart/2005/8/layout/vProcess5"/>
    <dgm:cxn modelId="{BB1DDF8B-B390-4969-BD1F-4A1BDE6266B5}" srcId="{7C5B619E-F738-4196-8F2F-4EB93A3AA3E1}" destId="{23EEA6D9-EC5D-43F7-84F3-665B4E114A67}" srcOrd="2" destOrd="0" parTransId="{F89FB37F-9A00-4408-AECA-91497D3750DA}" sibTransId="{6FC7D7E3-21E5-4A81-865B-A8BB65025638}"/>
    <dgm:cxn modelId="{7D34969D-3EEC-4BC8-BB74-F91268058BA8}" srcId="{7C5B619E-F738-4196-8F2F-4EB93A3AA3E1}" destId="{0F330FBD-B228-4129-BD47-599CE34F03D1}" srcOrd="1" destOrd="0" parTransId="{97E66912-9547-48E4-B843-B7EFB4A64CBB}" sibTransId="{7EC4B18A-ABC1-47F4-9E36-744BA0D53D4E}"/>
    <dgm:cxn modelId="{1B40A9A0-025B-4028-8013-C9801856FDBF}" type="presOf" srcId="{0F330FBD-B228-4129-BD47-599CE34F03D1}" destId="{8ED86A56-1FC4-4169-A772-0364D4F7A90E}" srcOrd="1" destOrd="0" presId="urn:microsoft.com/office/officeart/2005/8/layout/vProcess5"/>
    <dgm:cxn modelId="{6CE9C6A3-850B-4572-851D-FB0CDAD8CAB5}" srcId="{7C5B619E-F738-4196-8F2F-4EB93A3AA3E1}" destId="{9B9585D9-8222-41E4-8E38-5EA52587799B}" srcOrd="4" destOrd="0" parTransId="{0B1FA313-2D5D-4204-AF06-41FBD7F1B63C}" sibTransId="{3566B469-1600-412B-AFB9-9F4B6FDFEE3D}"/>
    <dgm:cxn modelId="{8E5A4BAB-2283-4D7F-A949-6AA86D2FFCB5}" srcId="{7C5B619E-F738-4196-8F2F-4EB93A3AA3E1}" destId="{2DEB44AD-616A-4B6D-8A1B-02B4AEE28221}" srcOrd="5" destOrd="0" parTransId="{CF910A5A-1BC2-4F88-839D-832287EE32E7}" sibTransId="{F138398D-3CFB-4218-A3F1-A066B981BDF6}"/>
    <dgm:cxn modelId="{BAD72DB9-514E-4B8C-A65F-0DB6123E6AF9}" type="presOf" srcId="{E17FF7F6-70EA-4D6F-BA3B-F761BD4F6B39}" destId="{B6A7AE3C-0FF3-44C6-A320-0D1AE428B50E}" srcOrd="0" destOrd="0" presId="urn:microsoft.com/office/officeart/2005/8/layout/vProcess5"/>
    <dgm:cxn modelId="{5F4019C5-D325-4814-80BA-E10792094ECA}" type="presOf" srcId="{7EC4B18A-ABC1-47F4-9E36-744BA0D53D4E}" destId="{BA13CF27-AAB2-45B3-9B3A-C9D295DA821A}" srcOrd="0" destOrd="0" presId="urn:microsoft.com/office/officeart/2005/8/layout/vProcess5"/>
    <dgm:cxn modelId="{47AF99C7-A843-46C5-9545-229A37CA99F5}" type="presOf" srcId="{2CBD69CF-3C13-480D-9520-6473ED3BDC4E}" destId="{1713076B-5CF0-4873-B51C-BB1A25745BF7}" srcOrd="0" destOrd="0" presId="urn:microsoft.com/office/officeart/2005/8/layout/vProcess5"/>
    <dgm:cxn modelId="{E2E1F3C8-DF9B-4B7D-A129-8B748AC41E2D}" srcId="{7C5B619E-F738-4196-8F2F-4EB93A3AA3E1}" destId="{F3E7C44E-E582-4D54-A1E0-E60ACA457963}" srcOrd="3" destOrd="0" parTransId="{F1AA8CF5-1D26-4ABF-97E2-D5DFA53C75C2}" sibTransId="{2CBD69CF-3C13-480D-9520-6473ED3BDC4E}"/>
    <dgm:cxn modelId="{6B28CAC9-1394-427A-82C4-7E054E35EAC3}" type="presOf" srcId="{F3E7C44E-E582-4D54-A1E0-E60ACA457963}" destId="{B1C375B8-CF6F-4B77-B64F-89A18316CA92}" srcOrd="1" destOrd="0" presId="urn:microsoft.com/office/officeart/2005/8/layout/vProcess5"/>
    <dgm:cxn modelId="{5A91E7CC-A454-4950-BB39-68C9DF81C627}" srcId="{7C5B619E-F738-4196-8F2F-4EB93A3AA3E1}" destId="{7F734900-BEB2-4E43-BE79-272D826A2BD6}" srcOrd="0" destOrd="0" parTransId="{4023073B-4B9E-459B-A4AE-FB7AFBDE5451}" sibTransId="{E17FF7F6-70EA-4D6F-BA3B-F761BD4F6B39}"/>
    <dgm:cxn modelId="{DFABFBDC-D275-470A-9342-9A609C15C3D6}" type="presOf" srcId="{9B9585D9-8222-41E4-8E38-5EA52587799B}" destId="{7800E2AF-A40C-4493-AC55-E327DF076042}" srcOrd="1" destOrd="0" presId="urn:microsoft.com/office/officeart/2005/8/layout/vProcess5"/>
    <dgm:cxn modelId="{134F22E8-E384-454C-9E9C-8A2E191CD51F}" type="presOf" srcId="{F3E7C44E-E582-4D54-A1E0-E60ACA457963}" destId="{79573A87-DDD5-4C77-AC2F-29FAEFF338EA}" srcOrd="0" destOrd="0" presId="urn:microsoft.com/office/officeart/2005/8/layout/vProcess5"/>
    <dgm:cxn modelId="{7633E19F-0C12-411D-98A5-5206D1BC934A}" type="presParOf" srcId="{63E8B59C-5C5B-44AF-BEA7-34453B0EB43F}" destId="{7DD309C7-F1CA-4830-82C7-261DB302489E}" srcOrd="0" destOrd="0" presId="urn:microsoft.com/office/officeart/2005/8/layout/vProcess5"/>
    <dgm:cxn modelId="{A1D4720B-112B-4A08-A0B6-87E386F346C4}" type="presParOf" srcId="{63E8B59C-5C5B-44AF-BEA7-34453B0EB43F}" destId="{6C1F71C0-47A2-4BDD-8350-152535096B1A}" srcOrd="1" destOrd="0" presId="urn:microsoft.com/office/officeart/2005/8/layout/vProcess5"/>
    <dgm:cxn modelId="{C921AD03-21B1-4EF0-BE6E-5E618653B0FE}" type="presParOf" srcId="{63E8B59C-5C5B-44AF-BEA7-34453B0EB43F}" destId="{98C874C6-8A98-4775-9C26-58D2DE2324F1}" srcOrd="2" destOrd="0" presId="urn:microsoft.com/office/officeart/2005/8/layout/vProcess5"/>
    <dgm:cxn modelId="{33021C72-07CD-4C08-9DF9-F95D9BDC8A7D}" type="presParOf" srcId="{63E8B59C-5C5B-44AF-BEA7-34453B0EB43F}" destId="{7B14ABC2-DC9A-4BA6-B079-FD67907FE15C}" srcOrd="3" destOrd="0" presId="urn:microsoft.com/office/officeart/2005/8/layout/vProcess5"/>
    <dgm:cxn modelId="{73DD1795-083F-4185-BA7F-B97C7472AA46}" type="presParOf" srcId="{63E8B59C-5C5B-44AF-BEA7-34453B0EB43F}" destId="{79573A87-DDD5-4C77-AC2F-29FAEFF338EA}" srcOrd="4" destOrd="0" presId="urn:microsoft.com/office/officeart/2005/8/layout/vProcess5"/>
    <dgm:cxn modelId="{617C235F-CCF2-457E-BFC5-4C95CA8889C4}" type="presParOf" srcId="{63E8B59C-5C5B-44AF-BEA7-34453B0EB43F}" destId="{905B940D-85F6-40AA-AED5-E8EA6D1E7D23}" srcOrd="5" destOrd="0" presId="urn:microsoft.com/office/officeart/2005/8/layout/vProcess5"/>
    <dgm:cxn modelId="{5EC411B0-3E55-4B37-B997-89F65AD0EFF9}" type="presParOf" srcId="{63E8B59C-5C5B-44AF-BEA7-34453B0EB43F}" destId="{B6A7AE3C-0FF3-44C6-A320-0D1AE428B50E}" srcOrd="6" destOrd="0" presId="urn:microsoft.com/office/officeart/2005/8/layout/vProcess5"/>
    <dgm:cxn modelId="{75683941-F476-4A75-9BDB-49FB45652CFD}" type="presParOf" srcId="{63E8B59C-5C5B-44AF-BEA7-34453B0EB43F}" destId="{BA13CF27-AAB2-45B3-9B3A-C9D295DA821A}" srcOrd="7" destOrd="0" presId="urn:microsoft.com/office/officeart/2005/8/layout/vProcess5"/>
    <dgm:cxn modelId="{EEC1B983-6292-4AE0-869E-FCB1432E8349}" type="presParOf" srcId="{63E8B59C-5C5B-44AF-BEA7-34453B0EB43F}" destId="{C7767B74-270B-4F0E-B28C-889E43374948}" srcOrd="8" destOrd="0" presId="urn:microsoft.com/office/officeart/2005/8/layout/vProcess5"/>
    <dgm:cxn modelId="{CF7150F0-0F5E-4696-8F01-387581A15DEB}" type="presParOf" srcId="{63E8B59C-5C5B-44AF-BEA7-34453B0EB43F}" destId="{1713076B-5CF0-4873-B51C-BB1A25745BF7}" srcOrd="9" destOrd="0" presId="urn:microsoft.com/office/officeart/2005/8/layout/vProcess5"/>
    <dgm:cxn modelId="{19BA44F4-B91A-42AB-AA3E-C46CB1F1FE00}" type="presParOf" srcId="{63E8B59C-5C5B-44AF-BEA7-34453B0EB43F}" destId="{24081B2D-3DD0-45DB-A35A-974CC0B4AC09}" srcOrd="10" destOrd="0" presId="urn:microsoft.com/office/officeart/2005/8/layout/vProcess5"/>
    <dgm:cxn modelId="{BF295426-786C-4C83-A572-99F9FDD0793F}" type="presParOf" srcId="{63E8B59C-5C5B-44AF-BEA7-34453B0EB43F}" destId="{8ED86A56-1FC4-4169-A772-0364D4F7A90E}" srcOrd="11" destOrd="0" presId="urn:microsoft.com/office/officeart/2005/8/layout/vProcess5"/>
    <dgm:cxn modelId="{A34D9F98-4DFF-4282-9FAC-DC6BEA0FCC74}" type="presParOf" srcId="{63E8B59C-5C5B-44AF-BEA7-34453B0EB43F}" destId="{C6CEB456-0CA9-44B3-8874-5F8E80505E69}" srcOrd="12" destOrd="0" presId="urn:microsoft.com/office/officeart/2005/8/layout/vProcess5"/>
    <dgm:cxn modelId="{70820AA2-1432-423F-8DDD-DFC651AE3E1A}" type="presParOf" srcId="{63E8B59C-5C5B-44AF-BEA7-34453B0EB43F}" destId="{B1C375B8-CF6F-4B77-B64F-89A18316CA92}" srcOrd="13" destOrd="0" presId="urn:microsoft.com/office/officeart/2005/8/layout/vProcess5"/>
    <dgm:cxn modelId="{A58CA9BF-9599-4ED4-9A40-B922639FF590}" type="presParOf" srcId="{63E8B59C-5C5B-44AF-BEA7-34453B0EB43F}" destId="{7800E2AF-A40C-4493-AC55-E327DF076042}"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872147D-8B2E-4DBB-895F-B28D32570960}" type="doc">
      <dgm:prSet loTypeId="urn:microsoft.com/office/officeart/2016/7/layout/BasicProcessNew" loCatId="process" qsTypeId="urn:microsoft.com/office/officeart/2005/8/quickstyle/simple1" qsCatId="simple" csTypeId="urn:microsoft.com/office/officeart/2005/8/colors/colorful2" csCatId="colorful" phldr="1"/>
      <dgm:spPr/>
      <dgm:t>
        <a:bodyPr/>
        <a:lstStyle/>
        <a:p>
          <a:endParaRPr lang="en-US"/>
        </a:p>
      </dgm:t>
    </dgm:pt>
    <dgm:pt modelId="{41FBB15B-0A19-4E74-A15C-22E050623FD0}">
      <dgm:prSet/>
      <dgm:spPr/>
      <dgm:t>
        <a:bodyPr/>
        <a:lstStyle/>
        <a:p>
          <a:r>
            <a:rPr lang="en-US" dirty="0"/>
            <a:t>Blockchain </a:t>
          </a:r>
          <a:r>
            <a:rPr lang="en-US" dirty="0">
              <a:solidFill>
                <a:schemeClr val="accent1"/>
              </a:solidFill>
            </a:rPr>
            <a:t>authentication</a:t>
          </a:r>
          <a:r>
            <a:rPr lang="en-US" dirty="0">
              <a:solidFill>
                <a:srgbClr val="FF0000"/>
              </a:solidFill>
            </a:rPr>
            <a:t> </a:t>
          </a:r>
          <a:r>
            <a:rPr lang="en-US" dirty="0"/>
            <a:t>refers to systems that verify users to the resources found on the underlying technology, using </a:t>
          </a:r>
          <a:r>
            <a:rPr lang="en-US" b="0" dirty="0">
              <a:hlinkClick xmlns:r="http://schemas.openxmlformats.org/officeDocument/2006/relationships" r:id="rId1"/>
            </a:rPr>
            <a:t>public-key cryptography (PKC)</a:t>
          </a:r>
          <a:r>
            <a:rPr lang="en-US" dirty="0"/>
            <a:t>. </a:t>
          </a:r>
        </a:p>
      </dgm:t>
    </dgm:pt>
    <dgm:pt modelId="{0FA3E0DD-9EED-48ED-ACA0-FBEB4CBFC079}" type="parTrans" cxnId="{8236359E-DC3A-4A2C-9828-D31566B90D14}">
      <dgm:prSet/>
      <dgm:spPr/>
      <dgm:t>
        <a:bodyPr/>
        <a:lstStyle/>
        <a:p>
          <a:endParaRPr lang="en-US"/>
        </a:p>
      </dgm:t>
    </dgm:pt>
    <dgm:pt modelId="{D79DF9D2-E3EE-477E-8690-B5B19DECE533}" type="sibTrans" cxnId="{8236359E-DC3A-4A2C-9828-D31566B90D14}">
      <dgm:prSet/>
      <dgm:spPr/>
      <dgm:t>
        <a:bodyPr/>
        <a:lstStyle/>
        <a:p>
          <a:endParaRPr lang="en-US"/>
        </a:p>
      </dgm:t>
    </dgm:pt>
    <dgm:pt modelId="{C7D7FCB9-7E6D-4AEA-8FD6-96D0F62A691A}">
      <dgm:prSet/>
      <dgm:spPr/>
      <dgm:t>
        <a:bodyPr/>
        <a:lstStyle/>
        <a:p>
          <a:r>
            <a:rPr lang="en-US" b="0" i="0" baseline="0" dirty="0">
              <a:solidFill>
                <a:schemeClr val="accent1"/>
              </a:solidFill>
            </a:rPr>
            <a:t>Mining</a:t>
          </a:r>
          <a:r>
            <a:rPr lang="en-US" b="0" i="0" baseline="0" dirty="0"/>
            <a:t> is the process by which new transactions are confirmed by the network (validation) using sophisticated hardware that solves an extremely complex computational math problem. </a:t>
          </a:r>
          <a:endParaRPr lang="en-US" dirty="0"/>
        </a:p>
      </dgm:t>
    </dgm:pt>
    <dgm:pt modelId="{BFA1D058-E05F-42B0-A3F8-7F7C64BDE684}" type="parTrans" cxnId="{4CF86D33-6D7B-4ED4-AFCE-16187C7DD515}">
      <dgm:prSet/>
      <dgm:spPr/>
      <dgm:t>
        <a:bodyPr/>
        <a:lstStyle/>
        <a:p>
          <a:endParaRPr lang="en-US"/>
        </a:p>
      </dgm:t>
    </dgm:pt>
    <dgm:pt modelId="{E5480398-5276-46C7-B04C-2E849A28BEF7}" type="sibTrans" cxnId="{4CF86D33-6D7B-4ED4-AFCE-16187C7DD515}">
      <dgm:prSet/>
      <dgm:spPr/>
      <dgm:t>
        <a:bodyPr/>
        <a:lstStyle/>
        <a:p>
          <a:endParaRPr lang="en-US"/>
        </a:p>
      </dgm:t>
    </dgm:pt>
    <dgm:pt modelId="{A134AD32-E133-4483-8E9D-4B35A6FCB575}">
      <dgm:prSet/>
      <dgm:spPr/>
      <dgm:t>
        <a:bodyPr/>
        <a:lstStyle/>
        <a:p>
          <a:r>
            <a:rPr lang="en-US" b="0" i="0" dirty="0">
              <a:solidFill>
                <a:schemeClr val="bg1"/>
              </a:solidFill>
            </a:rPr>
            <a:t>Validation</a:t>
          </a:r>
          <a:r>
            <a:rPr lang="en-US" b="0" i="0" dirty="0"/>
            <a:t> is verifying transactions within a blockchain by a (full-) node, a validator </a:t>
          </a:r>
          <a:r>
            <a:rPr lang="en-US" dirty="0"/>
            <a:t>(i</a:t>
          </a:r>
          <a:r>
            <a:rPr lang="en-US" b="0" i="0" baseline="0" dirty="0"/>
            <a:t>n the Bitcoin Blockchain)</a:t>
          </a:r>
          <a:r>
            <a:rPr lang="en-US" b="0" i="0" dirty="0"/>
            <a:t>. </a:t>
          </a:r>
          <a:r>
            <a:rPr lang="en-US" b="0" i="0" baseline="0" dirty="0"/>
            <a:t>To avoid conflicts between blocks, they go through a consensus process, e.g. a “</a:t>
          </a:r>
          <a:r>
            <a:rPr lang="en-US" b="0" i="0" baseline="0" dirty="0">
              <a:solidFill>
                <a:schemeClr val="bg1"/>
              </a:solidFill>
            </a:rPr>
            <a:t>proof of work</a:t>
          </a:r>
          <a:r>
            <a:rPr lang="en-US" b="0" i="0" baseline="0" dirty="0"/>
            <a:t>”: compete against each other to solve a cryptographic puzzle. Whoever solves it first, gets to add their block to the chain. </a:t>
          </a:r>
          <a:endParaRPr lang="en-US" dirty="0"/>
        </a:p>
      </dgm:t>
    </dgm:pt>
    <dgm:pt modelId="{FEDC2854-5D1A-4C61-B01A-DAD298E4C051}" type="parTrans" cxnId="{BE9E2725-4E30-4ECF-8693-623763004BEA}">
      <dgm:prSet/>
      <dgm:spPr/>
      <dgm:t>
        <a:bodyPr/>
        <a:lstStyle/>
        <a:p>
          <a:endParaRPr lang="en-US"/>
        </a:p>
      </dgm:t>
    </dgm:pt>
    <dgm:pt modelId="{733085FC-3DAC-4E35-A3AC-1A67790034F2}" type="sibTrans" cxnId="{BE9E2725-4E30-4ECF-8693-623763004BEA}">
      <dgm:prSet/>
      <dgm:spPr/>
      <dgm:t>
        <a:bodyPr/>
        <a:lstStyle/>
        <a:p>
          <a:endParaRPr lang="en-US"/>
        </a:p>
      </dgm:t>
    </dgm:pt>
    <dgm:pt modelId="{F8015B7C-8818-437A-9471-68AF449B8E1F}">
      <dgm:prSet/>
      <dgm:spPr/>
      <dgm:t>
        <a:bodyPr/>
        <a:lstStyle/>
        <a:p>
          <a:r>
            <a:rPr lang="en-US" b="0" i="0" baseline="0"/>
            <a:t>Validation of the transactions is initially handled by the miner before they are added to the block and then once more by the rest of the blockchain validators when a block winner is picked. The miners add the block, and the blockchain validators verify that the block is valid. </a:t>
          </a:r>
          <a:endParaRPr lang="en-US"/>
        </a:p>
      </dgm:t>
    </dgm:pt>
    <dgm:pt modelId="{8EC1C941-94EA-40D3-AE01-98F1272BF321}" type="parTrans" cxnId="{E95B6851-5271-4431-B64B-460ED0248639}">
      <dgm:prSet/>
      <dgm:spPr/>
      <dgm:t>
        <a:bodyPr/>
        <a:lstStyle/>
        <a:p>
          <a:endParaRPr lang="en-US"/>
        </a:p>
      </dgm:t>
    </dgm:pt>
    <dgm:pt modelId="{F1A79308-4071-435B-B100-BA0F1EFBB536}" type="sibTrans" cxnId="{E95B6851-5271-4431-B64B-460ED0248639}">
      <dgm:prSet/>
      <dgm:spPr/>
      <dgm:t>
        <a:bodyPr/>
        <a:lstStyle/>
        <a:p>
          <a:endParaRPr lang="en-US"/>
        </a:p>
      </dgm:t>
    </dgm:pt>
    <dgm:pt modelId="{D8AF55D2-7F74-4B4B-A6DB-7C532CE4EEA0}">
      <dgm:prSet/>
      <dgm:spPr/>
      <dgm:t>
        <a:bodyPr/>
        <a:lstStyle/>
        <a:p>
          <a:r>
            <a:rPr lang="en-US" b="0" i="0" dirty="0"/>
            <a:t>For incentive reasons, blockchain validators comprise primarily of miners. A </a:t>
          </a:r>
          <a:r>
            <a:rPr lang="en-US" b="0" i="0" dirty="0">
              <a:solidFill>
                <a:srgbClr val="FF0000"/>
              </a:solidFill>
            </a:rPr>
            <a:t>reward </a:t>
          </a:r>
          <a:r>
            <a:rPr lang="en-US" b="0" i="0" dirty="0"/>
            <a:t>is given out to whoever gets to add their block to the chain. </a:t>
          </a:r>
          <a:endParaRPr lang="en-US" dirty="0"/>
        </a:p>
      </dgm:t>
    </dgm:pt>
    <dgm:pt modelId="{B8A4E436-9D25-44C1-9905-67AAE17918C6}" type="parTrans" cxnId="{ABED9F46-51FE-4C0E-9E48-E49519D16B79}">
      <dgm:prSet/>
      <dgm:spPr/>
      <dgm:t>
        <a:bodyPr/>
        <a:lstStyle/>
        <a:p>
          <a:endParaRPr lang="en-US"/>
        </a:p>
      </dgm:t>
    </dgm:pt>
    <dgm:pt modelId="{A2C63F95-C3CB-45F8-ADDE-B6A741A3B7A5}" type="sibTrans" cxnId="{ABED9F46-51FE-4C0E-9E48-E49519D16B79}">
      <dgm:prSet/>
      <dgm:spPr/>
      <dgm:t>
        <a:bodyPr/>
        <a:lstStyle/>
        <a:p>
          <a:endParaRPr lang="en-US"/>
        </a:p>
      </dgm:t>
    </dgm:pt>
    <dgm:pt modelId="{348B3209-A6EF-4C94-ADCC-8BE28B7B6614}" type="pres">
      <dgm:prSet presAssocID="{5872147D-8B2E-4DBB-895F-B28D32570960}" presName="Name0" presStyleCnt="0">
        <dgm:presLayoutVars>
          <dgm:dir/>
          <dgm:resizeHandles val="exact"/>
        </dgm:presLayoutVars>
      </dgm:prSet>
      <dgm:spPr/>
    </dgm:pt>
    <dgm:pt modelId="{10450706-09B5-4C0C-8CD2-365E01EBA548}" type="pres">
      <dgm:prSet presAssocID="{41FBB15B-0A19-4E74-A15C-22E050623FD0}" presName="node" presStyleLbl="node1" presStyleIdx="0" presStyleCnt="9">
        <dgm:presLayoutVars>
          <dgm:bulletEnabled val="1"/>
        </dgm:presLayoutVars>
      </dgm:prSet>
      <dgm:spPr/>
    </dgm:pt>
    <dgm:pt modelId="{FE186853-75D7-4C5A-ADE7-A1F94515D9E6}" type="pres">
      <dgm:prSet presAssocID="{D79DF9D2-E3EE-477E-8690-B5B19DECE533}" presName="sibTransSpacerBeforeConnector" presStyleCnt="0"/>
      <dgm:spPr/>
    </dgm:pt>
    <dgm:pt modelId="{438752F9-0756-4848-A004-13118496CF87}" type="pres">
      <dgm:prSet presAssocID="{D79DF9D2-E3EE-477E-8690-B5B19DECE533}" presName="sibTrans" presStyleLbl="node1" presStyleIdx="1" presStyleCnt="9"/>
      <dgm:spPr/>
    </dgm:pt>
    <dgm:pt modelId="{42A7728D-E74D-405B-A66A-FA55E987CC9F}" type="pres">
      <dgm:prSet presAssocID="{D79DF9D2-E3EE-477E-8690-B5B19DECE533}" presName="sibTransSpacerAfterConnector" presStyleCnt="0"/>
      <dgm:spPr/>
    </dgm:pt>
    <dgm:pt modelId="{3478E27D-3122-4069-8A5F-6C3B1ED81D1D}" type="pres">
      <dgm:prSet presAssocID="{C7D7FCB9-7E6D-4AEA-8FD6-96D0F62A691A}" presName="node" presStyleLbl="node1" presStyleIdx="2" presStyleCnt="9">
        <dgm:presLayoutVars>
          <dgm:bulletEnabled val="1"/>
        </dgm:presLayoutVars>
      </dgm:prSet>
      <dgm:spPr/>
    </dgm:pt>
    <dgm:pt modelId="{45987A6B-56A9-4BA8-B1D7-19A40C40D5B4}" type="pres">
      <dgm:prSet presAssocID="{E5480398-5276-46C7-B04C-2E849A28BEF7}" presName="sibTransSpacerBeforeConnector" presStyleCnt="0"/>
      <dgm:spPr/>
    </dgm:pt>
    <dgm:pt modelId="{8B42FAA7-0F7C-4F3D-8773-70925B24BBF3}" type="pres">
      <dgm:prSet presAssocID="{E5480398-5276-46C7-B04C-2E849A28BEF7}" presName="sibTrans" presStyleLbl="node1" presStyleIdx="3" presStyleCnt="9"/>
      <dgm:spPr/>
    </dgm:pt>
    <dgm:pt modelId="{34528DD1-4B83-4C80-ACAA-88894A77A380}" type="pres">
      <dgm:prSet presAssocID="{E5480398-5276-46C7-B04C-2E849A28BEF7}" presName="sibTransSpacerAfterConnector" presStyleCnt="0"/>
      <dgm:spPr/>
    </dgm:pt>
    <dgm:pt modelId="{E1DB16E7-9607-4A79-A5D2-07E111356F5B}" type="pres">
      <dgm:prSet presAssocID="{A134AD32-E133-4483-8E9D-4B35A6FCB575}" presName="node" presStyleLbl="node1" presStyleIdx="4" presStyleCnt="9">
        <dgm:presLayoutVars>
          <dgm:bulletEnabled val="1"/>
        </dgm:presLayoutVars>
      </dgm:prSet>
      <dgm:spPr/>
    </dgm:pt>
    <dgm:pt modelId="{BD588E40-EAE0-4266-83A4-25AE91C1E1B9}" type="pres">
      <dgm:prSet presAssocID="{733085FC-3DAC-4E35-A3AC-1A67790034F2}" presName="sibTransSpacerBeforeConnector" presStyleCnt="0"/>
      <dgm:spPr/>
    </dgm:pt>
    <dgm:pt modelId="{B82C556F-E092-4AB3-A470-9A81DC331D8F}" type="pres">
      <dgm:prSet presAssocID="{733085FC-3DAC-4E35-A3AC-1A67790034F2}" presName="sibTrans" presStyleLbl="node1" presStyleIdx="5" presStyleCnt="9"/>
      <dgm:spPr/>
    </dgm:pt>
    <dgm:pt modelId="{5B386DA7-4BF5-4F1F-864C-21C816881E5A}" type="pres">
      <dgm:prSet presAssocID="{733085FC-3DAC-4E35-A3AC-1A67790034F2}" presName="sibTransSpacerAfterConnector" presStyleCnt="0"/>
      <dgm:spPr/>
    </dgm:pt>
    <dgm:pt modelId="{80A606DB-969D-4E48-880C-2F2EF4D3A6FC}" type="pres">
      <dgm:prSet presAssocID="{F8015B7C-8818-437A-9471-68AF449B8E1F}" presName="node" presStyleLbl="node1" presStyleIdx="6" presStyleCnt="9">
        <dgm:presLayoutVars>
          <dgm:bulletEnabled val="1"/>
        </dgm:presLayoutVars>
      </dgm:prSet>
      <dgm:spPr/>
    </dgm:pt>
    <dgm:pt modelId="{5F01149E-3119-4763-85E3-3E550D3D5C7F}" type="pres">
      <dgm:prSet presAssocID="{F1A79308-4071-435B-B100-BA0F1EFBB536}" presName="sibTransSpacerBeforeConnector" presStyleCnt="0"/>
      <dgm:spPr/>
    </dgm:pt>
    <dgm:pt modelId="{080AAFD0-71F1-4759-A37E-5BE3BC94F59C}" type="pres">
      <dgm:prSet presAssocID="{F1A79308-4071-435B-B100-BA0F1EFBB536}" presName="sibTrans" presStyleLbl="node1" presStyleIdx="7" presStyleCnt="9"/>
      <dgm:spPr/>
    </dgm:pt>
    <dgm:pt modelId="{514A6463-D38D-4250-9DAB-C2C66D443CF9}" type="pres">
      <dgm:prSet presAssocID="{F1A79308-4071-435B-B100-BA0F1EFBB536}" presName="sibTransSpacerAfterConnector" presStyleCnt="0"/>
      <dgm:spPr/>
    </dgm:pt>
    <dgm:pt modelId="{F178C062-AAF1-457E-A8FE-8AC7E1AC89A9}" type="pres">
      <dgm:prSet presAssocID="{D8AF55D2-7F74-4B4B-A6DB-7C532CE4EEA0}" presName="node" presStyleLbl="node1" presStyleIdx="8" presStyleCnt="9">
        <dgm:presLayoutVars>
          <dgm:bulletEnabled val="1"/>
        </dgm:presLayoutVars>
      </dgm:prSet>
      <dgm:spPr/>
    </dgm:pt>
  </dgm:ptLst>
  <dgm:cxnLst>
    <dgm:cxn modelId="{0E98D003-DD09-400D-89D5-1032639BF7A1}" type="presOf" srcId="{733085FC-3DAC-4E35-A3AC-1A67790034F2}" destId="{B82C556F-E092-4AB3-A470-9A81DC331D8F}" srcOrd="0" destOrd="0" presId="urn:microsoft.com/office/officeart/2016/7/layout/BasicProcessNew"/>
    <dgm:cxn modelId="{EE72BD12-7544-4DF1-8ABB-8CC5E04B9B42}" type="presOf" srcId="{F1A79308-4071-435B-B100-BA0F1EFBB536}" destId="{080AAFD0-71F1-4759-A37E-5BE3BC94F59C}" srcOrd="0" destOrd="0" presId="urn:microsoft.com/office/officeart/2016/7/layout/BasicProcessNew"/>
    <dgm:cxn modelId="{BE9E2725-4E30-4ECF-8693-623763004BEA}" srcId="{5872147D-8B2E-4DBB-895F-B28D32570960}" destId="{A134AD32-E133-4483-8E9D-4B35A6FCB575}" srcOrd="2" destOrd="0" parTransId="{FEDC2854-5D1A-4C61-B01A-DAD298E4C051}" sibTransId="{733085FC-3DAC-4E35-A3AC-1A67790034F2}"/>
    <dgm:cxn modelId="{4CF86D33-6D7B-4ED4-AFCE-16187C7DD515}" srcId="{5872147D-8B2E-4DBB-895F-B28D32570960}" destId="{C7D7FCB9-7E6D-4AEA-8FD6-96D0F62A691A}" srcOrd="1" destOrd="0" parTransId="{BFA1D058-E05F-42B0-A3F8-7F7C64BDE684}" sibTransId="{E5480398-5276-46C7-B04C-2E849A28BEF7}"/>
    <dgm:cxn modelId="{53571A3B-4029-4DDC-ADAC-5202511C2FC1}" type="presOf" srcId="{A134AD32-E133-4483-8E9D-4B35A6FCB575}" destId="{E1DB16E7-9607-4A79-A5D2-07E111356F5B}" srcOrd="0" destOrd="0" presId="urn:microsoft.com/office/officeart/2016/7/layout/BasicProcessNew"/>
    <dgm:cxn modelId="{ABED9F46-51FE-4C0E-9E48-E49519D16B79}" srcId="{5872147D-8B2E-4DBB-895F-B28D32570960}" destId="{D8AF55D2-7F74-4B4B-A6DB-7C532CE4EEA0}" srcOrd="4" destOrd="0" parTransId="{B8A4E436-9D25-44C1-9905-67AAE17918C6}" sibTransId="{A2C63F95-C3CB-45F8-ADDE-B6A741A3B7A5}"/>
    <dgm:cxn modelId="{E95B6851-5271-4431-B64B-460ED0248639}" srcId="{5872147D-8B2E-4DBB-895F-B28D32570960}" destId="{F8015B7C-8818-437A-9471-68AF449B8E1F}" srcOrd="3" destOrd="0" parTransId="{8EC1C941-94EA-40D3-AE01-98F1272BF321}" sibTransId="{F1A79308-4071-435B-B100-BA0F1EFBB536}"/>
    <dgm:cxn modelId="{19776753-A4FD-4507-A829-A137D2D27DF4}" type="presOf" srcId="{D8AF55D2-7F74-4B4B-A6DB-7C532CE4EEA0}" destId="{F178C062-AAF1-457E-A8FE-8AC7E1AC89A9}" srcOrd="0" destOrd="0" presId="urn:microsoft.com/office/officeart/2016/7/layout/BasicProcessNew"/>
    <dgm:cxn modelId="{7A087A54-D2BE-4E28-B30C-9FD8B92008BB}" type="presOf" srcId="{E5480398-5276-46C7-B04C-2E849A28BEF7}" destId="{8B42FAA7-0F7C-4F3D-8773-70925B24BBF3}" srcOrd="0" destOrd="0" presId="urn:microsoft.com/office/officeart/2016/7/layout/BasicProcessNew"/>
    <dgm:cxn modelId="{177B0D9E-5B7B-4EA6-9EEB-F12A74B7A8F6}" type="presOf" srcId="{F8015B7C-8818-437A-9471-68AF449B8E1F}" destId="{80A606DB-969D-4E48-880C-2F2EF4D3A6FC}" srcOrd="0" destOrd="0" presId="urn:microsoft.com/office/officeart/2016/7/layout/BasicProcessNew"/>
    <dgm:cxn modelId="{8236359E-DC3A-4A2C-9828-D31566B90D14}" srcId="{5872147D-8B2E-4DBB-895F-B28D32570960}" destId="{41FBB15B-0A19-4E74-A15C-22E050623FD0}" srcOrd="0" destOrd="0" parTransId="{0FA3E0DD-9EED-48ED-ACA0-FBEB4CBFC079}" sibTransId="{D79DF9D2-E3EE-477E-8690-B5B19DECE533}"/>
    <dgm:cxn modelId="{23A1EDA5-C7A2-4558-BE7F-A6601CE848C4}" type="presOf" srcId="{41FBB15B-0A19-4E74-A15C-22E050623FD0}" destId="{10450706-09B5-4C0C-8CD2-365E01EBA548}" srcOrd="0" destOrd="0" presId="urn:microsoft.com/office/officeart/2016/7/layout/BasicProcessNew"/>
    <dgm:cxn modelId="{28E05EC4-D16D-4C07-985F-B7D4F2FAE28C}" type="presOf" srcId="{5872147D-8B2E-4DBB-895F-B28D32570960}" destId="{348B3209-A6EF-4C94-ADCC-8BE28B7B6614}" srcOrd="0" destOrd="0" presId="urn:microsoft.com/office/officeart/2016/7/layout/BasicProcessNew"/>
    <dgm:cxn modelId="{E394A6F4-4B52-458C-9BE5-73C41590FAE0}" type="presOf" srcId="{D79DF9D2-E3EE-477E-8690-B5B19DECE533}" destId="{438752F9-0756-4848-A004-13118496CF87}" srcOrd="0" destOrd="0" presId="urn:microsoft.com/office/officeart/2016/7/layout/BasicProcessNew"/>
    <dgm:cxn modelId="{8A90A8FE-0471-4CB6-85A8-7BA4BC27EBA8}" type="presOf" srcId="{C7D7FCB9-7E6D-4AEA-8FD6-96D0F62A691A}" destId="{3478E27D-3122-4069-8A5F-6C3B1ED81D1D}" srcOrd="0" destOrd="0" presId="urn:microsoft.com/office/officeart/2016/7/layout/BasicProcessNew"/>
    <dgm:cxn modelId="{A72998A6-4113-4F4E-B64A-CFE68768D6CE}" type="presParOf" srcId="{348B3209-A6EF-4C94-ADCC-8BE28B7B6614}" destId="{10450706-09B5-4C0C-8CD2-365E01EBA548}" srcOrd="0" destOrd="0" presId="urn:microsoft.com/office/officeart/2016/7/layout/BasicProcessNew"/>
    <dgm:cxn modelId="{6E988EFE-FE0B-49DB-92D2-1ECF44C816CA}" type="presParOf" srcId="{348B3209-A6EF-4C94-ADCC-8BE28B7B6614}" destId="{FE186853-75D7-4C5A-ADE7-A1F94515D9E6}" srcOrd="1" destOrd="0" presId="urn:microsoft.com/office/officeart/2016/7/layout/BasicProcessNew"/>
    <dgm:cxn modelId="{8FE17E0F-3771-46EE-B37C-A3E19ABE9C93}" type="presParOf" srcId="{348B3209-A6EF-4C94-ADCC-8BE28B7B6614}" destId="{438752F9-0756-4848-A004-13118496CF87}" srcOrd="2" destOrd="0" presId="urn:microsoft.com/office/officeart/2016/7/layout/BasicProcessNew"/>
    <dgm:cxn modelId="{655E4457-6D96-4CFA-84BE-D7827DCB4615}" type="presParOf" srcId="{348B3209-A6EF-4C94-ADCC-8BE28B7B6614}" destId="{42A7728D-E74D-405B-A66A-FA55E987CC9F}" srcOrd="3" destOrd="0" presId="urn:microsoft.com/office/officeart/2016/7/layout/BasicProcessNew"/>
    <dgm:cxn modelId="{7915E019-810A-442C-B103-3A72798063A4}" type="presParOf" srcId="{348B3209-A6EF-4C94-ADCC-8BE28B7B6614}" destId="{3478E27D-3122-4069-8A5F-6C3B1ED81D1D}" srcOrd="4" destOrd="0" presId="urn:microsoft.com/office/officeart/2016/7/layout/BasicProcessNew"/>
    <dgm:cxn modelId="{A0AE4E1B-9434-480D-B816-FDC488C4086E}" type="presParOf" srcId="{348B3209-A6EF-4C94-ADCC-8BE28B7B6614}" destId="{45987A6B-56A9-4BA8-B1D7-19A40C40D5B4}" srcOrd="5" destOrd="0" presId="urn:microsoft.com/office/officeart/2016/7/layout/BasicProcessNew"/>
    <dgm:cxn modelId="{B7D9D7C5-74A5-4117-AF48-F3B0FFFC3848}" type="presParOf" srcId="{348B3209-A6EF-4C94-ADCC-8BE28B7B6614}" destId="{8B42FAA7-0F7C-4F3D-8773-70925B24BBF3}" srcOrd="6" destOrd="0" presId="urn:microsoft.com/office/officeart/2016/7/layout/BasicProcessNew"/>
    <dgm:cxn modelId="{2D005D80-A11C-401A-B398-BB703F28353A}" type="presParOf" srcId="{348B3209-A6EF-4C94-ADCC-8BE28B7B6614}" destId="{34528DD1-4B83-4C80-ACAA-88894A77A380}" srcOrd="7" destOrd="0" presId="urn:microsoft.com/office/officeart/2016/7/layout/BasicProcessNew"/>
    <dgm:cxn modelId="{5B0EFC78-B496-4699-A5C9-0FF93F77C387}" type="presParOf" srcId="{348B3209-A6EF-4C94-ADCC-8BE28B7B6614}" destId="{E1DB16E7-9607-4A79-A5D2-07E111356F5B}" srcOrd="8" destOrd="0" presId="urn:microsoft.com/office/officeart/2016/7/layout/BasicProcessNew"/>
    <dgm:cxn modelId="{BBF3D13A-56AF-41B3-87E2-8FB4162FDC14}" type="presParOf" srcId="{348B3209-A6EF-4C94-ADCC-8BE28B7B6614}" destId="{BD588E40-EAE0-4266-83A4-25AE91C1E1B9}" srcOrd="9" destOrd="0" presId="urn:microsoft.com/office/officeart/2016/7/layout/BasicProcessNew"/>
    <dgm:cxn modelId="{C1D3B316-B19B-4C10-BD07-AA681E07B50E}" type="presParOf" srcId="{348B3209-A6EF-4C94-ADCC-8BE28B7B6614}" destId="{B82C556F-E092-4AB3-A470-9A81DC331D8F}" srcOrd="10" destOrd="0" presId="urn:microsoft.com/office/officeart/2016/7/layout/BasicProcessNew"/>
    <dgm:cxn modelId="{36A79437-DC33-4734-B379-BFD31493699C}" type="presParOf" srcId="{348B3209-A6EF-4C94-ADCC-8BE28B7B6614}" destId="{5B386DA7-4BF5-4F1F-864C-21C816881E5A}" srcOrd="11" destOrd="0" presId="urn:microsoft.com/office/officeart/2016/7/layout/BasicProcessNew"/>
    <dgm:cxn modelId="{AE71C94C-F8A6-4140-9BAE-6190C1FA9ECE}" type="presParOf" srcId="{348B3209-A6EF-4C94-ADCC-8BE28B7B6614}" destId="{80A606DB-969D-4E48-880C-2F2EF4D3A6FC}" srcOrd="12" destOrd="0" presId="urn:microsoft.com/office/officeart/2016/7/layout/BasicProcessNew"/>
    <dgm:cxn modelId="{B62F84D5-22F1-4254-B9B7-E1998E199131}" type="presParOf" srcId="{348B3209-A6EF-4C94-ADCC-8BE28B7B6614}" destId="{5F01149E-3119-4763-85E3-3E550D3D5C7F}" srcOrd="13" destOrd="0" presId="urn:microsoft.com/office/officeart/2016/7/layout/BasicProcessNew"/>
    <dgm:cxn modelId="{C477C1E5-11FB-4780-B15A-08A1EE404093}" type="presParOf" srcId="{348B3209-A6EF-4C94-ADCC-8BE28B7B6614}" destId="{080AAFD0-71F1-4759-A37E-5BE3BC94F59C}" srcOrd="14" destOrd="0" presId="urn:microsoft.com/office/officeart/2016/7/layout/BasicProcessNew"/>
    <dgm:cxn modelId="{C27314DD-4DF3-46DD-9456-C71BE2C85EEB}" type="presParOf" srcId="{348B3209-A6EF-4C94-ADCC-8BE28B7B6614}" destId="{514A6463-D38D-4250-9DAB-C2C66D443CF9}" srcOrd="15" destOrd="0" presId="urn:microsoft.com/office/officeart/2016/7/layout/BasicProcessNew"/>
    <dgm:cxn modelId="{3A3F075F-6034-401C-8404-4DC7CE559E0A}" type="presParOf" srcId="{348B3209-A6EF-4C94-ADCC-8BE28B7B6614}" destId="{F178C062-AAF1-457E-A8FE-8AC7E1AC89A9}" srcOrd="16" destOrd="0" presId="urn:microsoft.com/office/officeart/2016/7/layout/Basic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18101586-8DC5-4C8D-9EEF-EEBB1A29E3C8}"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31DFFC9F-C86A-42D3-8C0B-EC209C8F21A0}">
      <dgm:prSet/>
      <dgm:spPr/>
      <dgm:t>
        <a:bodyPr/>
        <a:lstStyle/>
        <a:p>
          <a:r>
            <a:rPr lang="en-US" dirty="0"/>
            <a:t>T</a:t>
          </a:r>
          <a:r>
            <a:rPr lang="en-US" b="0" i="0" dirty="0"/>
            <a:t>he bitcoin mining network consumes almost 70 terawatt-hours (</a:t>
          </a:r>
          <a:r>
            <a:rPr lang="en-US" b="0" i="0" dirty="0" err="1"/>
            <a:t>TWh</a:t>
          </a:r>
          <a:r>
            <a:rPr lang="en-US" b="0" i="0" dirty="0"/>
            <a:t>) of electricity per year, ranking it the 40th largest consumer of electricity by ‘country’ (</a:t>
          </a:r>
          <a:r>
            <a:rPr lang="en-US" b="0" i="0" baseline="0" dirty="0"/>
            <a:t>The Cambridge Bitcoin Electricity Consumption Index estimate)</a:t>
          </a:r>
          <a:r>
            <a:rPr lang="en-US" b="0" i="0" dirty="0"/>
            <a:t> </a:t>
          </a:r>
          <a:endParaRPr lang="en-US" dirty="0"/>
        </a:p>
      </dgm:t>
    </dgm:pt>
    <dgm:pt modelId="{5026FB4F-442C-4F2D-B2DD-31FF482F0B2C}" type="parTrans" cxnId="{DC4E6DBE-83D8-4AC3-B1A3-53D00D72EA33}">
      <dgm:prSet/>
      <dgm:spPr/>
      <dgm:t>
        <a:bodyPr/>
        <a:lstStyle/>
        <a:p>
          <a:endParaRPr lang="en-US"/>
        </a:p>
      </dgm:t>
    </dgm:pt>
    <dgm:pt modelId="{4C3B7CC1-E170-491D-AB42-332FD8F1ECB6}" type="sibTrans" cxnId="{DC4E6DBE-83D8-4AC3-B1A3-53D00D72EA33}">
      <dgm:prSet/>
      <dgm:spPr/>
      <dgm:t>
        <a:bodyPr/>
        <a:lstStyle/>
        <a:p>
          <a:endParaRPr lang="en-US"/>
        </a:p>
      </dgm:t>
    </dgm:pt>
    <dgm:pt modelId="{1F72A304-3DE6-4856-8A14-81C4847FA7AA}">
      <dgm:prSet/>
      <dgm:spPr/>
      <dgm:t>
        <a:bodyPr/>
        <a:lstStyle/>
        <a:p>
          <a:r>
            <a:rPr lang="en-US" b="0" i="0"/>
            <a:t>By way of comparison, Ireland (ranked 68th) uses just over a third of Bitcoin’s consumption, or 25 TWh, and Austria at number 42 consumes 64.6 TWh of electricity per year, according to 2016 data compiled by the CIA. </a:t>
          </a:r>
          <a:endParaRPr lang="en-US"/>
        </a:p>
      </dgm:t>
    </dgm:pt>
    <dgm:pt modelId="{D16609A7-E514-4661-A37B-0BBA99679DAA}" type="parTrans" cxnId="{252F8A9E-EA1D-4ABB-B1BB-623214F0327B}">
      <dgm:prSet/>
      <dgm:spPr/>
      <dgm:t>
        <a:bodyPr/>
        <a:lstStyle/>
        <a:p>
          <a:endParaRPr lang="en-US"/>
        </a:p>
      </dgm:t>
    </dgm:pt>
    <dgm:pt modelId="{68C8A9D6-EEA4-4DEF-987D-2D50B3D3C3EE}" type="sibTrans" cxnId="{252F8A9E-EA1D-4ABB-B1BB-623214F0327B}">
      <dgm:prSet/>
      <dgm:spPr/>
      <dgm:t>
        <a:bodyPr/>
        <a:lstStyle/>
        <a:p>
          <a:endParaRPr lang="en-US"/>
        </a:p>
      </dgm:t>
    </dgm:pt>
    <dgm:pt modelId="{C1FEA28B-3C01-4F46-9876-1B0AB0705501}">
      <dgm:prSet/>
      <dgm:spPr/>
      <dgm:t>
        <a:bodyPr/>
        <a:lstStyle/>
        <a:p>
          <a:r>
            <a:rPr lang="en-US" dirty="0"/>
            <a:t>Possibilities of sustainability – possibly with enhanced technology? </a:t>
          </a:r>
        </a:p>
      </dgm:t>
    </dgm:pt>
    <dgm:pt modelId="{3F2CE7B8-04B4-44D7-A110-DE70E82515CE}" type="parTrans" cxnId="{936B9AAE-A148-4687-9732-E37246826419}">
      <dgm:prSet/>
      <dgm:spPr/>
      <dgm:t>
        <a:bodyPr/>
        <a:lstStyle/>
        <a:p>
          <a:endParaRPr lang="en-US"/>
        </a:p>
      </dgm:t>
    </dgm:pt>
    <dgm:pt modelId="{F9D73BD8-3D30-4FCA-B76F-6FFB8DFD0CA6}" type="sibTrans" cxnId="{936B9AAE-A148-4687-9732-E37246826419}">
      <dgm:prSet/>
      <dgm:spPr/>
      <dgm:t>
        <a:bodyPr/>
        <a:lstStyle/>
        <a:p>
          <a:endParaRPr lang="en-US"/>
        </a:p>
      </dgm:t>
    </dgm:pt>
    <dgm:pt modelId="{D85269AA-E3C1-47E6-87BB-2F2D692C862F}" type="pres">
      <dgm:prSet presAssocID="{18101586-8DC5-4C8D-9EEF-EEBB1A29E3C8}" presName="linear" presStyleCnt="0">
        <dgm:presLayoutVars>
          <dgm:animLvl val="lvl"/>
          <dgm:resizeHandles val="exact"/>
        </dgm:presLayoutVars>
      </dgm:prSet>
      <dgm:spPr/>
    </dgm:pt>
    <dgm:pt modelId="{3F4BE3EE-102E-4703-8D77-C919A3B4F7EE}" type="pres">
      <dgm:prSet presAssocID="{31DFFC9F-C86A-42D3-8C0B-EC209C8F21A0}" presName="parentText" presStyleLbl="node1" presStyleIdx="0" presStyleCnt="2">
        <dgm:presLayoutVars>
          <dgm:chMax val="0"/>
          <dgm:bulletEnabled val="1"/>
        </dgm:presLayoutVars>
      </dgm:prSet>
      <dgm:spPr/>
    </dgm:pt>
    <dgm:pt modelId="{0D953870-1D09-4D98-BF7E-4008400D8195}" type="pres">
      <dgm:prSet presAssocID="{31DFFC9F-C86A-42D3-8C0B-EC209C8F21A0}" presName="childText" presStyleLbl="revTx" presStyleIdx="0" presStyleCnt="1">
        <dgm:presLayoutVars>
          <dgm:bulletEnabled val="1"/>
        </dgm:presLayoutVars>
      </dgm:prSet>
      <dgm:spPr/>
    </dgm:pt>
    <dgm:pt modelId="{CBE4046B-8AD8-4091-91F2-E700BE4A0911}" type="pres">
      <dgm:prSet presAssocID="{C1FEA28B-3C01-4F46-9876-1B0AB0705501}" presName="parentText" presStyleLbl="node1" presStyleIdx="1" presStyleCnt="2">
        <dgm:presLayoutVars>
          <dgm:chMax val="0"/>
          <dgm:bulletEnabled val="1"/>
        </dgm:presLayoutVars>
      </dgm:prSet>
      <dgm:spPr/>
    </dgm:pt>
  </dgm:ptLst>
  <dgm:cxnLst>
    <dgm:cxn modelId="{9B854B0B-3692-433F-81BE-73AB73206517}" type="presOf" srcId="{1F72A304-3DE6-4856-8A14-81C4847FA7AA}" destId="{0D953870-1D09-4D98-BF7E-4008400D8195}" srcOrd="0" destOrd="0" presId="urn:microsoft.com/office/officeart/2005/8/layout/vList2"/>
    <dgm:cxn modelId="{488F2646-39C9-4328-B6DC-C79034235CA6}" type="presOf" srcId="{31DFFC9F-C86A-42D3-8C0B-EC209C8F21A0}" destId="{3F4BE3EE-102E-4703-8D77-C919A3B4F7EE}" srcOrd="0" destOrd="0" presId="urn:microsoft.com/office/officeart/2005/8/layout/vList2"/>
    <dgm:cxn modelId="{86AA8C7D-258A-42C9-8F0E-68D5B31313A3}" type="presOf" srcId="{C1FEA28B-3C01-4F46-9876-1B0AB0705501}" destId="{CBE4046B-8AD8-4091-91F2-E700BE4A0911}" srcOrd="0" destOrd="0" presId="urn:microsoft.com/office/officeart/2005/8/layout/vList2"/>
    <dgm:cxn modelId="{252F8A9E-EA1D-4ABB-B1BB-623214F0327B}" srcId="{31DFFC9F-C86A-42D3-8C0B-EC209C8F21A0}" destId="{1F72A304-3DE6-4856-8A14-81C4847FA7AA}" srcOrd="0" destOrd="0" parTransId="{D16609A7-E514-4661-A37B-0BBA99679DAA}" sibTransId="{68C8A9D6-EEA4-4DEF-987D-2D50B3D3C3EE}"/>
    <dgm:cxn modelId="{936B9AAE-A148-4687-9732-E37246826419}" srcId="{18101586-8DC5-4C8D-9EEF-EEBB1A29E3C8}" destId="{C1FEA28B-3C01-4F46-9876-1B0AB0705501}" srcOrd="1" destOrd="0" parTransId="{3F2CE7B8-04B4-44D7-A110-DE70E82515CE}" sibTransId="{F9D73BD8-3D30-4FCA-B76F-6FFB8DFD0CA6}"/>
    <dgm:cxn modelId="{DC4E6DBE-83D8-4AC3-B1A3-53D00D72EA33}" srcId="{18101586-8DC5-4C8D-9EEF-EEBB1A29E3C8}" destId="{31DFFC9F-C86A-42D3-8C0B-EC209C8F21A0}" srcOrd="0" destOrd="0" parTransId="{5026FB4F-442C-4F2D-B2DD-31FF482F0B2C}" sibTransId="{4C3B7CC1-E170-491D-AB42-332FD8F1ECB6}"/>
    <dgm:cxn modelId="{228ABECC-32FC-4D04-96E9-913D1EBD7E94}" type="presOf" srcId="{18101586-8DC5-4C8D-9EEF-EEBB1A29E3C8}" destId="{D85269AA-E3C1-47E6-87BB-2F2D692C862F}" srcOrd="0" destOrd="0" presId="urn:microsoft.com/office/officeart/2005/8/layout/vList2"/>
    <dgm:cxn modelId="{00B372C9-52B1-4026-A1B2-990867FB3371}" type="presParOf" srcId="{D85269AA-E3C1-47E6-87BB-2F2D692C862F}" destId="{3F4BE3EE-102E-4703-8D77-C919A3B4F7EE}" srcOrd="0" destOrd="0" presId="urn:microsoft.com/office/officeart/2005/8/layout/vList2"/>
    <dgm:cxn modelId="{01E1657B-37B3-43BE-A128-B9302D2C265A}" type="presParOf" srcId="{D85269AA-E3C1-47E6-87BB-2F2D692C862F}" destId="{0D953870-1D09-4D98-BF7E-4008400D8195}" srcOrd="1" destOrd="0" presId="urn:microsoft.com/office/officeart/2005/8/layout/vList2"/>
    <dgm:cxn modelId="{656B5237-22D9-4104-B705-C2E1C37B9AD2}" type="presParOf" srcId="{D85269AA-E3C1-47E6-87BB-2F2D692C862F}" destId="{CBE4046B-8AD8-4091-91F2-E700BE4A0911}"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0ED96C2-3F48-47B2-8B54-976F6EF42141}" type="doc">
      <dgm:prSet loTypeId="urn:microsoft.com/office/officeart/2005/8/layout/process4" loCatId="process" qsTypeId="urn:microsoft.com/office/officeart/2005/8/quickstyle/simple1" qsCatId="simple" csTypeId="urn:microsoft.com/office/officeart/2005/8/colors/accent2_1" csCatId="accent2" phldr="1"/>
      <dgm:spPr/>
      <dgm:t>
        <a:bodyPr/>
        <a:lstStyle/>
        <a:p>
          <a:endParaRPr lang="fi-FI"/>
        </a:p>
      </dgm:t>
    </dgm:pt>
    <dgm:pt modelId="{FCF29808-D8BB-46B4-8D89-6725CF9658B4}">
      <dgm:prSet/>
      <dgm:spPr/>
      <dgm:t>
        <a:bodyPr/>
        <a:lstStyle/>
        <a:p>
          <a:r>
            <a:rPr lang="en-US" b="0"/>
            <a:t>The original blockchain is “only” a database of transactions - not a transaction platform or a transacting environment: </a:t>
          </a:r>
          <a:endParaRPr lang="fi-FI"/>
        </a:p>
      </dgm:t>
    </dgm:pt>
    <dgm:pt modelId="{79777B75-313A-44B2-8C61-D952133D1D0B}" type="parTrans" cxnId="{C2EE11C2-8420-432D-AC72-E4BD6E54D53C}">
      <dgm:prSet/>
      <dgm:spPr/>
      <dgm:t>
        <a:bodyPr/>
        <a:lstStyle/>
        <a:p>
          <a:endParaRPr lang="fi-FI"/>
        </a:p>
      </dgm:t>
    </dgm:pt>
    <dgm:pt modelId="{250198F2-00E5-48BC-967F-16FBFD4D0E6A}" type="sibTrans" cxnId="{C2EE11C2-8420-432D-AC72-E4BD6E54D53C}">
      <dgm:prSet/>
      <dgm:spPr/>
      <dgm:t>
        <a:bodyPr/>
        <a:lstStyle/>
        <a:p>
          <a:endParaRPr lang="fi-FI"/>
        </a:p>
      </dgm:t>
    </dgm:pt>
    <dgm:pt modelId="{9F0A99FC-E532-43FD-B2C8-4DBB9DFD8788}">
      <dgm:prSet/>
      <dgm:spPr/>
      <dgm:t>
        <a:bodyPr/>
        <a:lstStyle/>
        <a:p>
          <a:r>
            <a:rPr lang="en-US" b="0"/>
            <a:t>this would need protocol layers or scripts on top of it, not being the “trustless” product of distributed consensus. </a:t>
          </a:r>
          <a:endParaRPr lang="fi-FI"/>
        </a:p>
      </dgm:t>
    </dgm:pt>
    <dgm:pt modelId="{0401826C-D1AF-428C-AB89-3BE5EC6A9AA6}" type="parTrans" cxnId="{AA3E7F90-D8CD-43A0-BF12-ED23A6777A8F}">
      <dgm:prSet/>
      <dgm:spPr/>
      <dgm:t>
        <a:bodyPr/>
        <a:lstStyle/>
        <a:p>
          <a:endParaRPr lang="fi-FI"/>
        </a:p>
      </dgm:t>
    </dgm:pt>
    <dgm:pt modelId="{A83FC6BE-C25A-4FE0-9249-1DDC47B5E48C}" type="sibTrans" cxnId="{AA3E7F90-D8CD-43A0-BF12-ED23A6777A8F}">
      <dgm:prSet/>
      <dgm:spPr/>
      <dgm:t>
        <a:bodyPr/>
        <a:lstStyle/>
        <a:p>
          <a:endParaRPr lang="fi-FI"/>
        </a:p>
      </dgm:t>
    </dgm:pt>
    <dgm:pt modelId="{4915B6D5-1255-416B-A8DB-8FA393C9ADDC}">
      <dgm:prSet/>
      <dgm:spPr/>
      <dgm:t>
        <a:bodyPr/>
        <a:lstStyle/>
        <a:p>
          <a:r>
            <a:rPr lang="en-US" b="0" dirty="0"/>
            <a:t>Full-fledged smart contracts may operate “on” the </a:t>
          </a:r>
          <a:r>
            <a:rPr lang="en-US" b="0"/>
            <a:t>blockchain – what about </a:t>
          </a:r>
          <a:r>
            <a:rPr lang="en-US" b="0" dirty="0"/>
            <a:t>“in” the blockchain? </a:t>
          </a:r>
          <a:endParaRPr lang="fi-FI" dirty="0"/>
        </a:p>
      </dgm:t>
    </dgm:pt>
    <dgm:pt modelId="{D10CE831-EC66-4C07-8B8D-82E7E1C9069B}" type="parTrans" cxnId="{78F22D40-40E8-422A-8E96-EFABC8D00904}">
      <dgm:prSet/>
      <dgm:spPr/>
      <dgm:t>
        <a:bodyPr/>
        <a:lstStyle/>
        <a:p>
          <a:endParaRPr lang="fi-FI"/>
        </a:p>
      </dgm:t>
    </dgm:pt>
    <dgm:pt modelId="{AD2F7F2C-935D-4045-B3BF-CC6D058A62F2}" type="sibTrans" cxnId="{78F22D40-40E8-422A-8E96-EFABC8D00904}">
      <dgm:prSet/>
      <dgm:spPr/>
      <dgm:t>
        <a:bodyPr/>
        <a:lstStyle/>
        <a:p>
          <a:endParaRPr lang="fi-FI"/>
        </a:p>
      </dgm:t>
    </dgm:pt>
    <dgm:pt modelId="{8A87BF97-DC95-4927-B8CE-0B79FEFECAB6}">
      <dgm:prSet/>
      <dgm:spPr/>
      <dgm:t>
        <a:bodyPr/>
        <a:lstStyle/>
        <a:p>
          <a:r>
            <a:rPr lang="en-US" b="0"/>
            <a:t>“Validation” does not entail the legal validity of the contract </a:t>
          </a:r>
          <a:endParaRPr lang="fi-FI"/>
        </a:p>
      </dgm:t>
    </dgm:pt>
    <dgm:pt modelId="{844D3960-936B-496F-B8C0-DC10BEE25D07}" type="parTrans" cxnId="{7F03EA0E-4564-487D-B589-CB4F8B9317DC}">
      <dgm:prSet/>
      <dgm:spPr/>
      <dgm:t>
        <a:bodyPr/>
        <a:lstStyle/>
        <a:p>
          <a:endParaRPr lang="fi-FI"/>
        </a:p>
      </dgm:t>
    </dgm:pt>
    <dgm:pt modelId="{C826EB76-BC3E-41BE-B71D-14F6925409DE}" type="sibTrans" cxnId="{7F03EA0E-4564-487D-B589-CB4F8B9317DC}">
      <dgm:prSet/>
      <dgm:spPr/>
      <dgm:t>
        <a:bodyPr/>
        <a:lstStyle/>
        <a:p>
          <a:endParaRPr lang="fi-FI"/>
        </a:p>
      </dgm:t>
    </dgm:pt>
    <dgm:pt modelId="{3C8C54D4-0531-4207-8960-33DA6C0DB06B}">
      <dgm:prSet/>
      <dgm:spPr/>
      <dgm:t>
        <a:bodyPr/>
        <a:lstStyle/>
        <a:p>
          <a:r>
            <a:rPr lang="en-US"/>
            <a:t>e.g. with regard to lacking legal capacity, duress or illegality </a:t>
          </a:r>
          <a:endParaRPr lang="fi-FI"/>
        </a:p>
      </dgm:t>
    </dgm:pt>
    <dgm:pt modelId="{E42FA76C-606C-409E-908B-98D734C73D2A}" type="parTrans" cxnId="{10ABC54A-73C4-4551-9192-5B41766B1B99}">
      <dgm:prSet/>
      <dgm:spPr/>
      <dgm:t>
        <a:bodyPr/>
        <a:lstStyle/>
        <a:p>
          <a:endParaRPr lang="fi-FI"/>
        </a:p>
      </dgm:t>
    </dgm:pt>
    <dgm:pt modelId="{D18BB6CA-055E-4290-A338-85F7FF60D6CC}" type="sibTrans" cxnId="{10ABC54A-73C4-4551-9192-5B41766B1B99}">
      <dgm:prSet/>
      <dgm:spPr/>
      <dgm:t>
        <a:bodyPr/>
        <a:lstStyle/>
        <a:p>
          <a:endParaRPr lang="fi-FI"/>
        </a:p>
      </dgm:t>
    </dgm:pt>
    <dgm:pt modelId="{7FDE8240-6507-48E5-8208-9067C1C4D3C4}">
      <dgm:prSet/>
      <dgm:spPr/>
      <dgm:t>
        <a:bodyPr/>
        <a:lstStyle/>
        <a:p>
          <a:r>
            <a:rPr lang="en-US" dirty="0"/>
            <a:t>Blockchain establishes the truth of an event in validation process without recourse to a trusted third party in an adversarial environment where no-one can be trusted; </a:t>
          </a:r>
          <a:r>
            <a:rPr lang="en-US" dirty="0">
              <a:solidFill>
                <a:srgbClr val="FF0000"/>
              </a:solidFill>
            </a:rPr>
            <a:t>compatibility with the external world and contestability</a:t>
          </a:r>
          <a:r>
            <a:rPr lang="en-US" dirty="0"/>
            <a:t>?</a:t>
          </a:r>
          <a:endParaRPr lang="fi-FI" dirty="0"/>
        </a:p>
      </dgm:t>
    </dgm:pt>
    <dgm:pt modelId="{EA7A890C-7EAE-4788-9819-5CCB89F8B5AA}" type="parTrans" cxnId="{0A3C54A6-5A7A-4B0F-9D57-12FFDCCD7FEF}">
      <dgm:prSet/>
      <dgm:spPr/>
      <dgm:t>
        <a:bodyPr/>
        <a:lstStyle/>
        <a:p>
          <a:endParaRPr lang="fi-FI"/>
        </a:p>
      </dgm:t>
    </dgm:pt>
    <dgm:pt modelId="{99660313-4399-4158-9958-924C2E72D653}" type="sibTrans" cxnId="{0A3C54A6-5A7A-4B0F-9D57-12FFDCCD7FEF}">
      <dgm:prSet/>
      <dgm:spPr/>
      <dgm:t>
        <a:bodyPr/>
        <a:lstStyle/>
        <a:p>
          <a:endParaRPr lang="fi-FI"/>
        </a:p>
      </dgm:t>
    </dgm:pt>
    <dgm:pt modelId="{3C79FCA9-F01B-4C19-AAF0-CC865A1C0BA2}" type="pres">
      <dgm:prSet presAssocID="{B0ED96C2-3F48-47B2-8B54-976F6EF42141}" presName="Name0" presStyleCnt="0">
        <dgm:presLayoutVars>
          <dgm:dir/>
          <dgm:animLvl val="lvl"/>
          <dgm:resizeHandles val="exact"/>
        </dgm:presLayoutVars>
      </dgm:prSet>
      <dgm:spPr/>
    </dgm:pt>
    <dgm:pt modelId="{42F930AB-F377-4E2D-963E-A71EB5134095}" type="pres">
      <dgm:prSet presAssocID="{8A87BF97-DC95-4927-B8CE-0B79FEFECAB6}" presName="boxAndChildren" presStyleCnt="0"/>
      <dgm:spPr/>
    </dgm:pt>
    <dgm:pt modelId="{00DB5D62-AAD5-4A12-AC19-EC94776B9E18}" type="pres">
      <dgm:prSet presAssocID="{8A87BF97-DC95-4927-B8CE-0B79FEFECAB6}" presName="parentTextBox" presStyleLbl="node1" presStyleIdx="0" presStyleCnt="4"/>
      <dgm:spPr/>
    </dgm:pt>
    <dgm:pt modelId="{1FBCBA2A-EDB3-4EF2-AC6F-1FB7456F8DF7}" type="pres">
      <dgm:prSet presAssocID="{8A87BF97-DC95-4927-B8CE-0B79FEFECAB6}" presName="entireBox" presStyleLbl="node1" presStyleIdx="0" presStyleCnt="4"/>
      <dgm:spPr/>
    </dgm:pt>
    <dgm:pt modelId="{815AFF1D-1C9C-474F-AC12-03C59B6CDD39}" type="pres">
      <dgm:prSet presAssocID="{8A87BF97-DC95-4927-B8CE-0B79FEFECAB6}" presName="descendantBox" presStyleCnt="0"/>
      <dgm:spPr/>
    </dgm:pt>
    <dgm:pt modelId="{ABED89A3-05FD-4EBF-BB50-DC503FDDDC97}" type="pres">
      <dgm:prSet presAssocID="{3C8C54D4-0531-4207-8960-33DA6C0DB06B}" presName="childTextBox" presStyleLbl="fgAccFollowNode1" presStyleIdx="0" presStyleCnt="2">
        <dgm:presLayoutVars>
          <dgm:bulletEnabled val="1"/>
        </dgm:presLayoutVars>
      </dgm:prSet>
      <dgm:spPr/>
    </dgm:pt>
    <dgm:pt modelId="{AAE5067B-FAFE-4B2D-8116-D7DC51403A46}" type="pres">
      <dgm:prSet presAssocID="{7FDE8240-6507-48E5-8208-9067C1C4D3C4}" presName="childTextBox" presStyleLbl="fgAccFollowNode1" presStyleIdx="1" presStyleCnt="2">
        <dgm:presLayoutVars>
          <dgm:bulletEnabled val="1"/>
        </dgm:presLayoutVars>
      </dgm:prSet>
      <dgm:spPr/>
    </dgm:pt>
    <dgm:pt modelId="{CBC472C0-65CB-40B3-8779-FE7544DF6044}" type="pres">
      <dgm:prSet presAssocID="{AD2F7F2C-935D-4045-B3BF-CC6D058A62F2}" presName="sp" presStyleCnt="0"/>
      <dgm:spPr/>
    </dgm:pt>
    <dgm:pt modelId="{25902CD0-F191-4C0F-A780-0BFCF462F0A4}" type="pres">
      <dgm:prSet presAssocID="{4915B6D5-1255-416B-A8DB-8FA393C9ADDC}" presName="arrowAndChildren" presStyleCnt="0"/>
      <dgm:spPr/>
    </dgm:pt>
    <dgm:pt modelId="{A0823EB1-092B-4D04-B4F7-0C50EE14AF05}" type="pres">
      <dgm:prSet presAssocID="{4915B6D5-1255-416B-A8DB-8FA393C9ADDC}" presName="parentTextArrow" presStyleLbl="node1" presStyleIdx="1" presStyleCnt="4"/>
      <dgm:spPr/>
    </dgm:pt>
    <dgm:pt modelId="{9B01A06B-C687-4283-9364-E6A52C70FD08}" type="pres">
      <dgm:prSet presAssocID="{A83FC6BE-C25A-4FE0-9249-1DDC47B5E48C}" presName="sp" presStyleCnt="0"/>
      <dgm:spPr/>
    </dgm:pt>
    <dgm:pt modelId="{5E349679-D51D-4656-8E75-2E71C5946EAC}" type="pres">
      <dgm:prSet presAssocID="{9F0A99FC-E532-43FD-B2C8-4DBB9DFD8788}" presName="arrowAndChildren" presStyleCnt="0"/>
      <dgm:spPr/>
    </dgm:pt>
    <dgm:pt modelId="{A05FE95B-B521-4785-B108-63A203A837E1}" type="pres">
      <dgm:prSet presAssocID="{9F0A99FC-E532-43FD-B2C8-4DBB9DFD8788}" presName="parentTextArrow" presStyleLbl="node1" presStyleIdx="2" presStyleCnt="4"/>
      <dgm:spPr/>
    </dgm:pt>
    <dgm:pt modelId="{E74A0298-982A-4765-BC42-E1E69DE6E82C}" type="pres">
      <dgm:prSet presAssocID="{250198F2-00E5-48BC-967F-16FBFD4D0E6A}" presName="sp" presStyleCnt="0"/>
      <dgm:spPr/>
    </dgm:pt>
    <dgm:pt modelId="{4108D71D-3002-43C6-B1E9-679591C80F82}" type="pres">
      <dgm:prSet presAssocID="{FCF29808-D8BB-46B4-8D89-6725CF9658B4}" presName="arrowAndChildren" presStyleCnt="0"/>
      <dgm:spPr/>
    </dgm:pt>
    <dgm:pt modelId="{A54666C5-94B9-4662-BDAB-776081AAAB38}" type="pres">
      <dgm:prSet presAssocID="{FCF29808-D8BB-46B4-8D89-6725CF9658B4}" presName="parentTextArrow" presStyleLbl="node1" presStyleIdx="3" presStyleCnt="4"/>
      <dgm:spPr/>
    </dgm:pt>
  </dgm:ptLst>
  <dgm:cxnLst>
    <dgm:cxn modelId="{D592400B-9C41-4C80-AFBF-17C4FA625FE8}" type="presOf" srcId="{9F0A99FC-E532-43FD-B2C8-4DBB9DFD8788}" destId="{A05FE95B-B521-4785-B108-63A203A837E1}" srcOrd="0" destOrd="0" presId="urn:microsoft.com/office/officeart/2005/8/layout/process4"/>
    <dgm:cxn modelId="{7F03EA0E-4564-487D-B589-CB4F8B9317DC}" srcId="{B0ED96C2-3F48-47B2-8B54-976F6EF42141}" destId="{8A87BF97-DC95-4927-B8CE-0B79FEFECAB6}" srcOrd="3" destOrd="0" parTransId="{844D3960-936B-496F-B8C0-DC10BEE25D07}" sibTransId="{C826EB76-BC3E-41BE-B71D-14F6925409DE}"/>
    <dgm:cxn modelId="{4C017B2E-5AB4-4A1B-A49B-4719D8668F89}" type="presOf" srcId="{B0ED96C2-3F48-47B2-8B54-976F6EF42141}" destId="{3C79FCA9-F01B-4C19-AAF0-CC865A1C0BA2}" srcOrd="0" destOrd="0" presId="urn:microsoft.com/office/officeart/2005/8/layout/process4"/>
    <dgm:cxn modelId="{2E6FAB35-2CBB-46C8-8F26-82EB58D3D37D}" type="presOf" srcId="{8A87BF97-DC95-4927-B8CE-0B79FEFECAB6}" destId="{00DB5D62-AAD5-4A12-AC19-EC94776B9E18}" srcOrd="0" destOrd="0" presId="urn:microsoft.com/office/officeart/2005/8/layout/process4"/>
    <dgm:cxn modelId="{78F22D40-40E8-422A-8E96-EFABC8D00904}" srcId="{B0ED96C2-3F48-47B2-8B54-976F6EF42141}" destId="{4915B6D5-1255-416B-A8DB-8FA393C9ADDC}" srcOrd="2" destOrd="0" parTransId="{D10CE831-EC66-4C07-8B8D-82E7E1C9069B}" sibTransId="{AD2F7F2C-935D-4045-B3BF-CC6D058A62F2}"/>
    <dgm:cxn modelId="{10ABC54A-73C4-4551-9192-5B41766B1B99}" srcId="{8A87BF97-DC95-4927-B8CE-0B79FEFECAB6}" destId="{3C8C54D4-0531-4207-8960-33DA6C0DB06B}" srcOrd="0" destOrd="0" parTransId="{E42FA76C-606C-409E-908B-98D734C73D2A}" sibTransId="{D18BB6CA-055E-4290-A338-85F7FF60D6CC}"/>
    <dgm:cxn modelId="{0DED5F6B-0098-4317-9281-76CAE494308C}" type="presOf" srcId="{7FDE8240-6507-48E5-8208-9067C1C4D3C4}" destId="{AAE5067B-FAFE-4B2D-8116-D7DC51403A46}" srcOrd="0" destOrd="0" presId="urn:microsoft.com/office/officeart/2005/8/layout/process4"/>
    <dgm:cxn modelId="{93801B56-7B66-4BA0-A09F-AFC7D491FC40}" type="presOf" srcId="{3C8C54D4-0531-4207-8960-33DA6C0DB06B}" destId="{ABED89A3-05FD-4EBF-BB50-DC503FDDDC97}" srcOrd="0" destOrd="0" presId="urn:microsoft.com/office/officeart/2005/8/layout/process4"/>
    <dgm:cxn modelId="{AA3E7F90-D8CD-43A0-BF12-ED23A6777A8F}" srcId="{B0ED96C2-3F48-47B2-8B54-976F6EF42141}" destId="{9F0A99FC-E532-43FD-B2C8-4DBB9DFD8788}" srcOrd="1" destOrd="0" parTransId="{0401826C-D1AF-428C-AB89-3BE5EC6A9AA6}" sibTransId="{A83FC6BE-C25A-4FE0-9249-1DDC47B5E48C}"/>
    <dgm:cxn modelId="{83199294-43BF-47DF-A3A2-921E562C7A9D}" type="presOf" srcId="{FCF29808-D8BB-46B4-8D89-6725CF9658B4}" destId="{A54666C5-94B9-4662-BDAB-776081AAAB38}" srcOrd="0" destOrd="0" presId="urn:microsoft.com/office/officeart/2005/8/layout/process4"/>
    <dgm:cxn modelId="{0A3C54A6-5A7A-4B0F-9D57-12FFDCCD7FEF}" srcId="{8A87BF97-DC95-4927-B8CE-0B79FEFECAB6}" destId="{7FDE8240-6507-48E5-8208-9067C1C4D3C4}" srcOrd="1" destOrd="0" parTransId="{EA7A890C-7EAE-4788-9819-5CCB89F8B5AA}" sibTransId="{99660313-4399-4158-9958-924C2E72D653}"/>
    <dgm:cxn modelId="{C2EE11C2-8420-432D-AC72-E4BD6E54D53C}" srcId="{B0ED96C2-3F48-47B2-8B54-976F6EF42141}" destId="{FCF29808-D8BB-46B4-8D89-6725CF9658B4}" srcOrd="0" destOrd="0" parTransId="{79777B75-313A-44B2-8C61-D952133D1D0B}" sibTransId="{250198F2-00E5-48BC-967F-16FBFD4D0E6A}"/>
    <dgm:cxn modelId="{0F56F2CF-D088-4694-8C91-47A42C5C1153}" type="presOf" srcId="{8A87BF97-DC95-4927-B8CE-0B79FEFECAB6}" destId="{1FBCBA2A-EDB3-4EF2-AC6F-1FB7456F8DF7}" srcOrd="1" destOrd="0" presId="urn:microsoft.com/office/officeart/2005/8/layout/process4"/>
    <dgm:cxn modelId="{FBA02FE9-0E1E-4F0B-B87E-B75345F9B3F7}" type="presOf" srcId="{4915B6D5-1255-416B-A8DB-8FA393C9ADDC}" destId="{A0823EB1-092B-4D04-B4F7-0C50EE14AF05}" srcOrd="0" destOrd="0" presId="urn:microsoft.com/office/officeart/2005/8/layout/process4"/>
    <dgm:cxn modelId="{B9C8528B-ABF0-44FA-B6C2-FE98022E7E4F}" type="presParOf" srcId="{3C79FCA9-F01B-4C19-AAF0-CC865A1C0BA2}" destId="{42F930AB-F377-4E2D-963E-A71EB5134095}" srcOrd="0" destOrd="0" presId="urn:microsoft.com/office/officeart/2005/8/layout/process4"/>
    <dgm:cxn modelId="{C226B2D7-DBE8-4F71-91B1-E76E8E80AA11}" type="presParOf" srcId="{42F930AB-F377-4E2D-963E-A71EB5134095}" destId="{00DB5D62-AAD5-4A12-AC19-EC94776B9E18}" srcOrd="0" destOrd="0" presId="urn:microsoft.com/office/officeart/2005/8/layout/process4"/>
    <dgm:cxn modelId="{1F1C2062-28B7-4418-AF51-0E6010F85CCA}" type="presParOf" srcId="{42F930AB-F377-4E2D-963E-A71EB5134095}" destId="{1FBCBA2A-EDB3-4EF2-AC6F-1FB7456F8DF7}" srcOrd="1" destOrd="0" presId="urn:microsoft.com/office/officeart/2005/8/layout/process4"/>
    <dgm:cxn modelId="{70A34A2C-B39C-4EBC-AAB0-7BEEE0005E85}" type="presParOf" srcId="{42F930AB-F377-4E2D-963E-A71EB5134095}" destId="{815AFF1D-1C9C-474F-AC12-03C59B6CDD39}" srcOrd="2" destOrd="0" presId="urn:microsoft.com/office/officeart/2005/8/layout/process4"/>
    <dgm:cxn modelId="{3E0877DE-80F3-4308-8D42-A2C888911F88}" type="presParOf" srcId="{815AFF1D-1C9C-474F-AC12-03C59B6CDD39}" destId="{ABED89A3-05FD-4EBF-BB50-DC503FDDDC97}" srcOrd="0" destOrd="0" presId="urn:microsoft.com/office/officeart/2005/8/layout/process4"/>
    <dgm:cxn modelId="{359A0FD8-E0F4-4E22-AB22-5809F865897A}" type="presParOf" srcId="{815AFF1D-1C9C-474F-AC12-03C59B6CDD39}" destId="{AAE5067B-FAFE-4B2D-8116-D7DC51403A46}" srcOrd="1" destOrd="0" presId="urn:microsoft.com/office/officeart/2005/8/layout/process4"/>
    <dgm:cxn modelId="{12B6E6E1-CFE7-4ECD-BB13-1D1658C3C3A4}" type="presParOf" srcId="{3C79FCA9-F01B-4C19-AAF0-CC865A1C0BA2}" destId="{CBC472C0-65CB-40B3-8779-FE7544DF6044}" srcOrd="1" destOrd="0" presId="urn:microsoft.com/office/officeart/2005/8/layout/process4"/>
    <dgm:cxn modelId="{BFBE5715-A54B-406C-AE3A-5DE0E942E9AA}" type="presParOf" srcId="{3C79FCA9-F01B-4C19-AAF0-CC865A1C0BA2}" destId="{25902CD0-F191-4C0F-A780-0BFCF462F0A4}" srcOrd="2" destOrd="0" presId="urn:microsoft.com/office/officeart/2005/8/layout/process4"/>
    <dgm:cxn modelId="{0A1BC86F-7CA1-40C8-AD38-7561502156A9}" type="presParOf" srcId="{25902CD0-F191-4C0F-A780-0BFCF462F0A4}" destId="{A0823EB1-092B-4D04-B4F7-0C50EE14AF05}" srcOrd="0" destOrd="0" presId="urn:microsoft.com/office/officeart/2005/8/layout/process4"/>
    <dgm:cxn modelId="{4DC1BC1B-30A2-4A2B-AB2A-C9402051796A}" type="presParOf" srcId="{3C79FCA9-F01B-4C19-AAF0-CC865A1C0BA2}" destId="{9B01A06B-C687-4283-9364-E6A52C70FD08}" srcOrd="3" destOrd="0" presId="urn:microsoft.com/office/officeart/2005/8/layout/process4"/>
    <dgm:cxn modelId="{725C8102-BF81-490D-ADEF-E8CFE11BC454}" type="presParOf" srcId="{3C79FCA9-F01B-4C19-AAF0-CC865A1C0BA2}" destId="{5E349679-D51D-4656-8E75-2E71C5946EAC}" srcOrd="4" destOrd="0" presId="urn:microsoft.com/office/officeart/2005/8/layout/process4"/>
    <dgm:cxn modelId="{8306C56A-6677-4C52-A3E9-50EAAB9F89E4}" type="presParOf" srcId="{5E349679-D51D-4656-8E75-2E71C5946EAC}" destId="{A05FE95B-B521-4785-B108-63A203A837E1}" srcOrd="0" destOrd="0" presId="urn:microsoft.com/office/officeart/2005/8/layout/process4"/>
    <dgm:cxn modelId="{2C72207F-2C8B-4050-B136-2E65AADEAFEB}" type="presParOf" srcId="{3C79FCA9-F01B-4C19-AAF0-CC865A1C0BA2}" destId="{E74A0298-982A-4765-BC42-E1E69DE6E82C}" srcOrd="5" destOrd="0" presId="urn:microsoft.com/office/officeart/2005/8/layout/process4"/>
    <dgm:cxn modelId="{C2F105ED-5B68-4BB7-A387-2BDFFB90B696}" type="presParOf" srcId="{3C79FCA9-F01B-4C19-AAF0-CC865A1C0BA2}" destId="{4108D71D-3002-43C6-B1E9-679591C80F82}" srcOrd="6" destOrd="0" presId="urn:microsoft.com/office/officeart/2005/8/layout/process4"/>
    <dgm:cxn modelId="{0322B1F7-3F9A-4E72-88CF-21A88E7EBAB4}" type="presParOf" srcId="{4108D71D-3002-43C6-B1E9-679591C80F82}" destId="{A54666C5-94B9-4662-BDAB-776081AAAB38}"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538F7BD-6EEB-452B-BCA9-94EBCE43EA1D}" type="doc">
      <dgm:prSet loTypeId="urn:microsoft.com/office/officeart/2005/8/layout/hierarchy4" loCatId="hierarchy" qsTypeId="urn:microsoft.com/office/officeart/2005/8/quickstyle/simple1" qsCatId="simple" csTypeId="urn:microsoft.com/office/officeart/2005/8/colors/accent3_2" csCatId="accent3" phldr="1"/>
      <dgm:spPr/>
      <dgm:t>
        <a:bodyPr/>
        <a:lstStyle/>
        <a:p>
          <a:endParaRPr lang="fi-FI"/>
        </a:p>
      </dgm:t>
    </dgm:pt>
    <dgm:pt modelId="{E92B8018-07FC-4DBE-B9C0-DEC22ED3D47B}">
      <dgm:prSet/>
      <dgm:spPr/>
      <dgm:t>
        <a:bodyPr/>
        <a:lstStyle/>
        <a:p>
          <a:r>
            <a:rPr lang="en-US" b="1"/>
            <a:t>A computer program that can automatically execute the terms of a contract. </a:t>
          </a:r>
          <a:endParaRPr lang="fi-FI"/>
        </a:p>
      </dgm:t>
    </dgm:pt>
    <dgm:pt modelId="{A392CFF3-B90F-42D2-9C87-808076B509BF}" type="parTrans" cxnId="{00C84FDF-02E2-43E3-94B3-412E9C46DC6C}">
      <dgm:prSet/>
      <dgm:spPr/>
      <dgm:t>
        <a:bodyPr/>
        <a:lstStyle/>
        <a:p>
          <a:endParaRPr lang="fi-FI"/>
        </a:p>
      </dgm:t>
    </dgm:pt>
    <dgm:pt modelId="{0B770726-D5AF-43B4-B158-872C7B229464}" type="sibTrans" cxnId="{00C84FDF-02E2-43E3-94B3-412E9C46DC6C}">
      <dgm:prSet/>
      <dgm:spPr/>
      <dgm:t>
        <a:bodyPr/>
        <a:lstStyle/>
        <a:p>
          <a:endParaRPr lang="fi-FI"/>
        </a:p>
      </dgm:t>
    </dgm:pt>
    <dgm:pt modelId="{5DBFEBFA-C187-4C27-AFD5-40E8F8A52E29}">
      <dgm:prSet/>
      <dgm:spPr/>
      <dgm:t>
        <a:bodyPr/>
        <a:lstStyle/>
        <a:p>
          <a:r>
            <a:rPr lang="en-US" dirty="0"/>
            <a:t>By being self-executing and having property ownership information embedded, they can solve the problems of counterparty trust by being “</a:t>
          </a:r>
          <a:r>
            <a:rPr lang="en-US" dirty="0">
              <a:solidFill>
                <a:srgbClr val="FF0000"/>
              </a:solidFill>
            </a:rPr>
            <a:t>trustless</a:t>
          </a:r>
          <a:r>
            <a:rPr lang="en-US" dirty="0"/>
            <a:t>”. </a:t>
          </a:r>
          <a:endParaRPr lang="fi-FI" dirty="0"/>
        </a:p>
      </dgm:t>
    </dgm:pt>
    <dgm:pt modelId="{E944B2B1-9624-4297-BCE0-2BDA2F269B88}" type="parTrans" cxnId="{9BB3A549-06EE-46F8-9F05-EC97FACAA47E}">
      <dgm:prSet/>
      <dgm:spPr/>
      <dgm:t>
        <a:bodyPr/>
        <a:lstStyle/>
        <a:p>
          <a:endParaRPr lang="fi-FI"/>
        </a:p>
      </dgm:t>
    </dgm:pt>
    <dgm:pt modelId="{EDA1C1C3-4135-4748-A2C3-77C145B0355C}" type="sibTrans" cxnId="{9BB3A549-06EE-46F8-9F05-EC97FACAA47E}">
      <dgm:prSet/>
      <dgm:spPr/>
      <dgm:t>
        <a:bodyPr/>
        <a:lstStyle/>
        <a:p>
          <a:endParaRPr lang="fi-FI"/>
        </a:p>
      </dgm:t>
    </dgm:pt>
    <dgm:pt modelId="{6A490E6C-511E-4788-ACAB-3575321F380A}">
      <dgm:prSet/>
      <dgm:spPr/>
      <dgm:t>
        <a:bodyPr/>
        <a:lstStyle/>
        <a:p>
          <a:r>
            <a:rPr lang="en-US" b="1" dirty="0"/>
            <a:t>On the other hand, being “tamper-free”, smart contracts are rigid and </a:t>
          </a:r>
          <a:r>
            <a:rPr lang="en-US" b="1" dirty="0">
              <a:solidFill>
                <a:srgbClr val="FF0000"/>
              </a:solidFill>
            </a:rPr>
            <a:t>immune to changed circumstances </a:t>
          </a:r>
          <a:r>
            <a:rPr lang="en-US" b="1" dirty="0"/>
            <a:t>that cause the need to amend or rescind the contract. </a:t>
          </a:r>
          <a:endParaRPr lang="fi-FI" dirty="0"/>
        </a:p>
      </dgm:t>
    </dgm:pt>
    <dgm:pt modelId="{10518E25-163F-4281-8782-189F13A496DC}" type="parTrans" cxnId="{13801553-9C72-4FB4-B54D-DE648DAF3465}">
      <dgm:prSet/>
      <dgm:spPr/>
      <dgm:t>
        <a:bodyPr/>
        <a:lstStyle/>
        <a:p>
          <a:endParaRPr lang="fi-FI"/>
        </a:p>
      </dgm:t>
    </dgm:pt>
    <dgm:pt modelId="{F5D29C36-D5E3-4A18-851A-C4720FE2764E}" type="sibTrans" cxnId="{13801553-9C72-4FB4-B54D-DE648DAF3465}">
      <dgm:prSet/>
      <dgm:spPr/>
      <dgm:t>
        <a:bodyPr/>
        <a:lstStyle/>
        <a:p>
          <a:endParaRPr lang="fi-FI"/>
        </a:p>
      </dgm:t>
    </dgm:pt>
    <dgm:pt modelId="{B174E789-6E5C-4CE4-90E2-D68FEC10A64A}">
      <dgm:prSet/>
      <dgm:spPr/>
      <dgm:t>
        <a:bodyPr/>
        <a:lstStyle/>
        <a:p>
          <a:r>
            <a:rPr lang="en-US"/>
            <a:t>Execution of performances is the only means of legal protection. </a:t>
          </a:r>
          <a:endParaRPr lang="fi-FI"/>
        </a:p>
      </dgm:t>
    </dgm:pt>
    <dgm:pt modelId="{2BE98E94-0AE9-4A6E-991B-E538193F7467}" type="parTrans" cxnId="{D1BB24FA-598C-40C4-9621-63623F152C89}">
      <dgm:prSet/>
      <dgm:spPr/>
      <dgm:t>
        <a:bodyPr/>
        <a:lstStyle/>
        <a:p>
          <a:endParaRPr lang="fi-FI"/>
        </a:p>
      </dgm:t>
    </dgm:pt>
    <dgm:pt modelId="{4F79BC24-0D70-48F2-ABE0-F0D8653A4339}" type="sibTrans" cxnId="{D1BB24FA-598C-40C4-9621-63623F152C89}">
      <dgm:prSet/>
      <dgm:spPr/>
      <dgm:t>
        <a:bodyPr/>
        <a:lstStyle/>
        <a:p>
          <a:endParaRPr lang="fi-FI"/>
        </a:p>
      </dgm:t>
    </dgm:pt>
    <dgm:pt modelId="{3A36264E-9326-4A5E-9467-0BA472B7C905}">
      <dgm:prSet/>
      <dgm:spPr/>
      <dgm:t>
        <a:bodyPr/>
        <a:lstStyle/>
        <a:p>
          <a:r>
            <a:rPr lang="en-US" dirty="0"/>
            <a:t>Precise language with </a:t>
          </a:r>
          <a:r>
            <a:rPr lang="en-US" dirty="0">
              <a:solidFill>
                <a:srgbClr val="FF0000"/>
              </a:solidFill>
            </a:rPr>
            <a:t>no scope for interpretation </a:t>
          </a:r>
          <a:r>
            <a:rPr lang="en-US" dirty="0"/>
            <a:t>– a good idea or not? </a:t>
          </a:r>
          <a:endParaRPr lang="fi-FI" dirty="0"/>
        </a:p>
      </dgm:t>
    </dgm:pt>
    <dgm:pt modelId="{9C8A69E6-5FA8-4F20-BCF9-F6F67B75D757}" type="parTrans" cxnId="{04ED5FF7-9494-4A82-9696-0EA2E3725877}">
      <dgm:prSet/>
      <dgm:spPr/>
      <dgm:t>
        <a:bodyPr/>
        <a:lstStyle/>
        <a:p>
          <a:endParaRPr lang="fi-FI"/>
        </a:p>
      </dgm:t>
    </dgm:pt>
    <dgm:pt modelId="{B30FA01C-1EA7-470D-A2B2-00CBF977FB91}" type="sibTrans" cxnId="{04ED5FF7-9494-4A82-9696-0EA2E3725877}">
      <dgm:prSet/>
      <dgm:spPr/>
      <dgm:t>
        <a:bodyPr/>
        <a:lstStyle/>
        <a:p>
          <a:endParaRPr lang="fi-FI"/>
        </a:p>
      </dgm:t>
    </dgm:pt>
    <dgm:pt modelId="{423A8271-95C2-4452-9C58-4B18801801FC}">
      <dgm:prSet/>
      <dgm:spPr/>
      <dgm:t>
        <a:bodyPr/>
        <a:lstStyle/>
        <a:p>
          <a:r>
            <a:rPr lang="en-US" b="1"/>
            <a:t>By being immune to any comparison with true events in the real world, </a:t>
          </a:r>
          <a:endParaRPr lang="fi-FI"/>
        </a:p>
      </dgm:t>
    </dgm:pt>
    <dgm:pt modelId="{E7C5DD8B-2BD0-4FA8-9BC4-233545016723}" type="parTrans" cxnId="{A2F3820D-036B-4213-9782-D4A64A91CA3D}">
      <dgm:prSet/>
      <dgm:spPr/>
      <dgm:t>
        <a:bodyPr/>
        <a:lstStyle/>
        <a:p>
          <a:endParaRPr lang="fi-FI"/>
        </a:p>
      </dgm:t>
    </dgm:pt>
    <dgm:pt modelId="{2863ACEF-98B9-44AA-B030-AF647BFAF85C}" type="sibTrans" cxnId="{A2F3820D-036B-4213-9782-D4A64A91CA3D}">
      <dgm:prSet/>
      <dgm:spPr/>
      <dgm:t>
        <a:bodyPr/>
        <a:lstStyle/>
        <a:p>
          <a:endParaRPr lang="fi-FI"/>
        </a:p>
      </dgm:t>
    </dgm:pt>
    <dgm:pt modelId="{504A4B93-85BA-4F5A-AC03-52ED0E6887E3}">
      <dgm:prSet/>
      <dgm:spPr/>
      <dgm:t>
        <a:bodyPr/>
        <a:lstStyle/>
        <a:p>
          <a:r>
            <a:rPr lang="en-US"/>
            <a:t>Interaction with what happens outside is primarily excluded </a:t>
          </a:r>
          <a:endParaRPr lang="fi-FI"/>
        </a:p>
      </dgm:t>
    </dgm:pt>
    <dgm:pt modelId="{7140EC8C-AA59-400B-844B-3C2176F571B0}" type="parTrans" cxnId="{A91E564B-0091-4142-8E10-66C1F68B0023}">
      <dgm:prSet/>
      <dgm:spPr/>
      <dgm:t>
        <a:bodyPr/>
        <a:lstStyle/>
        <a:p>
          <a:endParaRPr lang="fi-FI"/>
        </a:p>
      </dgm:t>
    </dgm:pt>
    <dgm:pt modelId="{973CAB01-8D3F-4EB1-982B-D9204E936DAC}" type="sibTrans" cxnId="{A91E564B-0091-4142-8E10-66C1F68B0023}">
      <dgm:prSet/>
      <dgm:spPr/>
      <dgm:t>
        <a:bodyPr/>
        <a:lstStyle/>
        <a:p>
          <a:endParaRPr lang="fi-FI"/>
        </a:p>
      </dgm:t>
    </dgm:pt>
    <dgm:pt modelId="{DE4245ED-D4F3-448C-B7C7-A136812EE670}">
      <dgm:prSet/>
      <dgm:spPr/>
      <dgm:t>
        <a:bodyPr/>
        <a:lstStyle/>
        <a:p>
          <a:r>
            <a:rPr lang="en-US" dirty="0"/>
            <a:t>Use of “</a:t>
          </a:r>
          <a:r>
            <a:rPr lang="en-US" dirty="0">
              <a:solidFill>
                <a:srgbClr val="FF0000"/>
              </a:solidFill>
            </a:rPr>
            <a:t>oracles</a:t>
          </a:r>
          <a:r>
            <a:rPr lang="en-US" dirty="0"/>
            <a:t>” (like news agencies) loses the non-centralized, autonomous and trustless nature</a:t>
          </a:r>
          <a:endParaRPr lang="fi-FI" dirty="0"/>
        </a:p>
      </dgm:t>
    </dgm:pt>
    <dgm:pt modelId="{260FF843-C9CE-4DD1-B77E-8F81E442383A}" type="parTrans" cxnId="{1EC62E12-3C17-4370-9D61-8E6CADC6B53B}">
      <dgm:prSet/>
      <dgm:spPr/>
      <dgm:t>
        <a:bodyPr/>
        <a:lstStyle/>
        <a:p>
          <a:endParaRPr lang="fi-FI"/>
        </a:p>
      </dgm:t>
    </dgm:pt>
    <dgm:pt modelId="{B7BEC635-2035-4298-8C15-042D784EE3BA}" type="sibTrans" cxnId="{1EC62E12-3C17-4370-9D61-8E6CADC6B53B}">
      <dgm:prSet/>
      <dgm:spPr/>
      <dgm:t>
        <a:bodyPr/>
        <a:lstStyle/>
        <a:p>
          <a:endParaRPr lang="fi-FI"/>
        </a:p>
      </dgm:t>
    </dgm:pt>
    <dgm:pt modelId="{05231C8C-2B02-48B4-A2B7-68382C2B5EBF}">
      <dgm:prSet/>
      <dgm:spPr/>
      <dgm:t>
        <a:bodyPr/>
        <a:lstStyle/>
        <a:p>
          <a:r>
            <a:rPr lang="en-US" dirty="0"/>
            <a:t>Automated interaction by means of e.g. internet of things (</a:t>
          </a:r>
          <a:r>
            <a:rPr lang="en-US" dirty="0">
              <a:solidFill>
                <a:srgbClr val="FF0000"/>
              </a:solidFill>
            </a:rPr>
            <a:t>IoT</a:t>
          </a:r>
          <a:r>
            <a:rPr lang="en-US" dirty="0"/>
            <a:t>)? </a:t>
          </a:r>
          <a:endParaRPr lang="fi-FI" dirty="0"/>
        </a:p>
      </dgm:t>
    </dgm:pt>
    <dgm:pt modelId="{0CCE0A28-2D6D-4F31-A699-E941447395A3}" type="parTrans" cxnId="{FF5B55BB-8D6E-493D-972A-6634FA2555F7}">
      <dgm:prSet/>
      <dgm:spPr/>
      <dgm:t>
        <a:bodyPr/>
        <a:lstStyle/>
        <a:p>
          <a:endParaRPr lang="fi-FI"/>
        </a:p>
      </dgm:t>
    </dgm:pt>
    <dgm:pt modelId="{AFF77994-A5D7-4B10-96DB-BDC1FE9632E3}" type="sibTrans" cxnId="{FF5B55BB-8D6E-493D-972A-6634FA2555F7}">
      <dgm:prSet/>
      <dgm:spPr/>
      <dgm:t>
        <a:bodyPr/>
        <a:lstStyle/>
        <a:p>
          <a:endParaRPr lang="fi-FI"/>
        </a:p>
      </dgm:t>
    </dgm:pt>
    <dgm:pt modelId="{8DCDBEA9-E184-41B6-A4BC-70F0D1331845}" type="pres">
      <dgm:prSet presAssocID="{4538F7BD-6EEB-452B-BCA9-94EBCE43EA1D}" presName="Name0" presStyleCnt="0">
        <dgm:presLayoutVars>
          <dgm:chPref val="1"/>
          <dgm:dir/>
          <dgm:animOne val="branch"/>
          <dgm:animLvl val="lvl"/>
          <dgm:resizeHandles/>
        </dgm:presLayoutVars>
      </dgm:prSet>
      <dgm:spPr/>
    </dgm:pt>
    <dgm:pt modelId="{5C5DF4A3-7CF6-4D76-AF5D-058E0B8F8B12}" type="pres">
      <dgm:prSet presAssocID="{E92B8018-07FC-4DBE-B9C0-DEC22ED3D47B}" presName="vertOne" presStyleCnt="0"/>
      <dgm:spPr/>
    </dgm:pt>
    <dgm:pt modelId="{978548AC-9782-41B8-97E1-C96F0327BF6D}" type="pres">
      <dgm:prSet presAssocID="{E92B8018-07FC-4DBE-B9C0-DEC22ED3D47B}" presName="txOne" presStyleLbl="node0" presStyleIdx="0" presStyleCnt="3">
        <dgm:presLayoutVars>
          <dgm:chPref val="3"/>
        </dgm:presLayoutVars>
      </dgm:prSet>
      <dgm:spPr/>
    </dgm:pt>
    <dgm:pt modelId="{4219D83A-2BF0-4482-89FA-629BBC4D6F84}" type="pres">
      <dgm:prSet presAssocID="{E92B8018-07FC-4DBE-B9C0-DEC22ED3D47B}" presName="parTransOne" presStyleCnt="0"/>
      <dgm:spPr/>
    </dgm:pt>
    <dgm:pt modelId="{3AD27E6B-BD0F-4177-AAC1-EA37D592A99B}" type="pres">
      <dgm:prSet presAssocID="{E92B8018-07FC-4DBE-B9C0-DEC22ED3D47B}" presName="horzOne" presStyleCnt="0"/>
      <dgm:spPr/>
    </dgm:pt>
    <dgm:pt modelId="{948F5245-970A-445A-8B8C-1B002F101730}" type="pres">
      <dgm:prSet presAssocID="{5DBFEBFA-C187-4C27-AFD5-40E8F8A52E29}" presName="vertTwo" presStyleCnt="0"/>
      <dgm:spPr/>
    </dgm:pt>
    <dgm:pt modelId="{7C7CD20D-4112-41F7-9444-28CD64A674FE}" type="pres">
      <dgm:prSet presAssocID="{5DBFEBFA-C187-4C27-AFD5-40E8F8A52E29}" presName="txTwo" presStyleLbl="node2" presStyleIdx="0" presStyleCnt="6">
        <dgm:presLayoutVars>
          <dgm:chPref val="3"/>
        </dgm:presLayoutVars>
      </dgm:prSet>
      <dgm:spPr/>
    </dgm:pt>
    <dgm:pt modelId="{B27A7B98-8258-4472-9EE2-1B75295155DC}" type="pres">
      <dgm:prSet presAssocID="{5DBFEBFA-C187-4C27-AFD5-40E8F8A52E29}" presName="horzTwo" presStyleCnt="0"/>
      <dgm:spPr/>
    </dgm:pt>
    <dgm:pt modelId="{EDE28516-3109-48ED-8698-21109DD95CE9}" type="pres">
      <dgm:prSet presAssocID="{0B770726-D5AF-43B4-B158-872C7B229464}" presName="sibSpaceOne" presStyleCnt="0"/>
      <dgm:spPr/>
    </dgm:pt>
    <dgm:pt modelId="{4C986719-AA72-4944-9E96-EFB2DA7BF55A}" type="pres">
      <dgm:prSet presAssocID="{6A490E6C-511E-4788-ACAB-3575321F380A}" presName="vertOne" presStyleCnt="0"/>
      <dgm:spPr/>
    </dgm:pt>
    <dgm:pt modelId="{DE7D52CB-5837-4462-8E77-1EDFA085E268}" type="pres">
      <dgm:prSet presAssocID="{6A490E6C-511E-4788-ACAB-3575321F380A}" presName="txOne" presStyleLbl="node0" presStyleIdx="1" presStyleCnt="3">
        <dgm:presLayoutVars>
          <dgm:chPref val="3"/>
        </dgm:presLayoutVars>
      </dgm:prSet>
      <dgm:spPr/>
    </dgm:pt>
    <dgm:pt modelId="{A4F26CAE-15CE-467C-918A-6EF43DFC11ED}" type="pres">
      <dgm:prSet presAssocID="{6A490E6C-511E-4788-ACAB-3575321F380A}" presName="parTransOne" presStyleCnt="0"/>
      <dgm:spPr/>
    </dgm:pt>
    <dgm:pt modelId="{1385AA75-93F1-4706-B590-41186FE5A96D}" type="pres">
      <dgm:prSet presAssocID="{6A490E6C-511E-4788-ACAB-3575321F380A}" presName="horzOne" presStyleCnt="0"/>
      <dgm:spPr/>
    </dgm:pt>
    <dgm:pt modelId="{8BED0960-845F-4BA2-AC30-45235863E2FE}" type="pres">
      <dgm:prSet presAssocID="{B174E789-6E5C-4CE4-90E2-D68FEC10A64A}" presName="vertTwo" presStyleCnt="0"/>
      <dgm:spPr/>
    </dgm:pt>
    <dgm:pt modelId="{146E125B-B28D-4A9A-BF3F-951C20187A9C}" type="pres">
      <dgm:prSet presAssocID="{B174E789-6E5C-4CE4-90E2-D68FEC10A64A}" presName="txTwo" presStyleLbl="node2" presStyleIdx="1" presStyleCnt="6">
        <dgm:presLayoutVars>
          <dgm:chPref val="3"/>
        </dgm:presLayoutVars>
      </dgm:prSet>
      <dgm:spPr/>
    </dgm:pt>
    <dgm:pt modelId="{3FC4A679-24D4-4BBA-9B7E-8FA0B49EB636}" type="pres">
      <dgm:prSet presAssocID="{B174E789-6E5C-4CE4-90E2-D68FEC10A64A}" presName="horzTwo" presStyleCnt="0"/>
      <dgm:spPr/>
    </dgm:pt>
    <dgm:pt modelId="{87086F3C-4B1C-4277-92C8-2A094820A9F7}" type="pres">
      <dgm:prSet presAssocID="{4F79BC24-0D70-48F2-ABE0-F0D8653A4339}" presName="sibSpaceTwo" presStyleCnt="0"/>
      <dgm:spPr/>
    </dgm:pt>
    <dgm:pt modelId="{A500B3EC-5E10-4CC2-A055-2C28505FE1C1}" type="pres">
      <dgm:prSet presAssocID="{3A36264E-9326-4A5E-9467-0BA472B7C905}" presName="vertTwo" presStyleCnt="0"/>
      <dgm:spPr/>
    </dgm:pt>
    <dgm:pt modelId="{D6962F9E-2CB0-4004-ACCF-95A8E9AD2671}" type="pres">
      <dgm:prSet presAssocID="{3A36264E-9326-4A5E-9467-0BA472B7C905}" presName="txTwo" presStyleLbl="node2" presStyleIdx="2" presStyleCnt="6">
        <dgm:presLayoutVars>
          <dgm:chPref val="3"/>
        </dgm:presLayoutVars>
      </dgm:prSet>
      <dgm:spPr/>
    </dgm:pt>
    <dgm:pt modelId="{D84E7A1E-9DA0-4425-A4D4-E26830A038B8}" type="pres">
      <dgm:prSet presAssocID="{3A36264E-9326-4A5E-9467-0BA472B7C905}" presName="horzTwo" presStyleCnt="0"/>
      <dgm:spPr/>
    </dgm:pt>
    <dgm:pt modelId="{91EE09CB-A7D5-4CDB-8E92-E55F66BDE00B}" type="pres">
      <dgm:prSet presAssocID="{F5D29C36-D5E3-4A18-851A-C4720FE2764E}" presName="sibSpaceOne" presStyleCnt="0"/>
      <dgm:spPr/>
    </dgm:pt>
    <dgm:pt modelId="{D4BCB24C-A4DE-4407-90AE-D83901BD33E7}" type="pres">
      <dgm:prSet presAssocID="{423A8271-95C2-4452-9C58-4B18801801FC}" presName="vertOne" presStyleCnt="0"/>
      <dgm:spPr/>
    </dgm:pt>
    <dgm:pt modelId="{7E7F3312-2920-48A8-B66F-056846B6DB83}" type="pres">
      <dgm:prSet presAssocID="{423A8271-95C2-4452-9C58-4B18801801FC}" presName="txOne" presStyleLbl="node0" presStyleIdx="2" presStyleCnt="3">
        <dgm:presLayoutVars>
          <dgm:chPref val="3"/>
        </dgm:presLayoutVars>
      </dgm:prSet>
      <dgm:spPr/>
    </dgm:pt>
    <dgm:pt modelId="{84BF2BF4-EECA-4471-9371-E059ACAFE97B}" type="pres">
      <dgm:prSet presAssocID="{423A8271-95C2-4452-9C58-4B18801801FC}" presName="parTransOne" presStyleCnt="0"/>
      <dgm:spPr/>
    </dgm:pt>
    <dgm:pt modelId="{C368191A-ECC1-4C76-B1E7-36C8E50C5EBF}" type="pres">
      <dgm:prSet presAssocID="{423A8271-95C2-4452-9C58-4B18801801FC}" presName="horzOne" presStyleCnt="0"/>
      <dgm:spPr/>
    </dgm:pt>
    <dgm:pt modelId="{509A77F7-E6BE-4C72-AD75-64CFCC3FA663}" type="pres">
      <dgm:prSet presAssocID="{504A4B93-85BA-4F5A-AC03-52ED0E6887E3}" presName="vertTwo" presStyleCnt="0"/>
      <dgm:spPr/>
    </dgm:pt>
    <dgm:pt modelId="{7BBD9AA4-95CC-49AB-87A7-FD1C4DD9D58D}" type="pres">
      <dgm:prSet presAssocID="{504A4B93-85BA-4F5A-AC03-52ED0E6887E3}" presName="txTwo" presStyleLbl="node2" presStyleIdx="3" presStyleCnt="6">
        <dgm:presLayoutVars>
          <dgm:chPref val="3"/>
        </dgm:presLayoutVars>
      </dgm:prSet>
      <dgm:spPr/>
    </dgm:pt>
    <dgm:pt modelId="{9125D13B-13E7-435F-A023-E090100559A9}" type="pres">
      <dgm:prSet presAssocID="{504A4B93-85BA-4F5A-AC03-52ED0E6887E3}" presName="horzTwo" presStyleCnt="0"/>
      <dgm:spPr/>
    </dgm:pt>
    <dgm:pt modelId="{7447565C-C282-4EFA-A35D-02262F70BD4D}" type="pres">
      <dgm:prSet presAssocID="{973CAB01-8D3F-4EB1-982B-D9204E936DAC}" presName="sibSpaceTwo" presStyleCnt="0"/>
      <dgm:spPr/>
    </dgm:pt>
    <dgm:pt modelId="{935AC9E3-C90E-46C2-862E-1DE6263394A7}" type="pres">
      <dgm:prSet presAssocID="{DE4245ED-D4F3-448C-B7C7-A136812EE670}" presName="vertTwo" presStyleCnt="0"/>
      <dgm:spPr/>
    </dgm:pt>
    <dgm:pt modelId="{C07F9108-FAB8-4104-87D3-714EB9603D4E}" type="pres">
      <dgm:prSet presAssocID="{DE4245ED-D4F3-448C-B7C7-A136812EE670}" presName="txTwo" presStyleLbl="node2" presStyleIdx="4" presStyleCnt="6">
        <dgm:presLayoutVars>
          <dgm:chPref val="3"/>
        </dgm:presLayoutVars>
      </dgm:prSet>
      <dgm:spPr/>
    </dgm:pt>
    <dgm:pt modelId="{3F148A8B-D500-472E-8210-65F11CB69632}" type="pres">
      <dgm:prSet presAssocID="{DE4245ED-D4F3-448C-B7C7-A136812EE670}" presName="horzTwo" presStyleCnt="0"/>
      <dgm:spPr/>
    </dgm:pt>
    <dgm:pt modelId="{D4E647D2-B38C-4897-9EE1-E0645A3F397F}" type="pres">
      <dgm:prSet presAssocID="{B7BEC635-2035-4298-8C15-042D784EE3BA}" presName="sibSpaceTwo" presStyleCnt="0"/>
      <dgm:spPr/>
    </dgm:pt>
    <dgm:pt modelId="{4B1FF120-EC24-40A1-A96F-75A59250C2AD}" type="pres">
      <dgm:prSet presAssocID="{05231C8C-2B02-48B4-A2B7-68382C2B5EBF}" presName="vertTwo" presStyleCnt="0"/>
      <dgm:spPr/>
    </dgm:pt>
    <dgm:pt modelId="{E1077FCE-CEC9-4CE2-A1C7-51FC76B57A5C}" type="pres">
      <dgm:prSet presAssocID="{05231C8C-2B02-48B4-A2B7-68382C2B5EBF}" presName="txTwo" presStyleLbl="node2" presStyleIdx="5" presStyleCnt="6">
        <dgm:presLayoutVars>
          <dgm:chPref val="3"/>
        </dgm:presLayoutVars>
      </dgm:prSet>
      <dgm:spPr/>
    </dgm:pt>
    <dgm:pt modelId="{F423183F-132E-4A78-8021-BE09290005E5}" type="pres">
      <dgm:prSet presAssocID="{05231C8C-2B02-48B4-A2B7-68382C2B5EBF}" presName="horzTwo" presStyleCnt="0"/>
      <dgm:spPr/>
    </dgm:pt>
  </dgm:ptLst>
  <dgm:cxnLst>
    <dgm:cxn modelId="{36610D06-DD5E-4C71-81A9-7D3ABDB9CBD9}" type="presOf" srcId="{6A490E6C-511E-4788-ACAB-3575321F380A}" destId="{DE7D52CB-5837-4462-8E77-1EDFA085E268}" srcOrd="0" destOrd="0" presId="urn:microsoft.com/office/officeart/2005/8/layout/hierarchy4"/>
    <dgm:cxn modelId="{A2F3820D-036B-4213-9782-D4A64A91CA3D}" srcId="{4538F7BD-6EEB-452B-BCA9-94EBCE43EA1D}" destId="{423A8271-95C2-4452-9C58-4B18801801FC}" srcOrd="2" destOrd="0" parTransId="{E7C5DD8B-2BD0-4FA8-9BC4-233545016723}" sibTransId="{2863ACEF-98B9-44AA-B030-AF647BFAF85C}"/>
    <dgm:cxn modelId="{1EC62E12-3C17-4370-9D61-8E6CADC6B53B}" srcId="{423A8271-95C2-4452-9C58-4B18801801FC}" destId="{DE4245ED-D4F3-448C-B7C7-A136812EE670}" srcOrd="1" destOrd="0" parTransId="{260FF843-C9CE-4DD1-B77E-8F81E442383A}" sibTransId="{B7BEC635-2035-4298-8C15-042D784EE3BA}"/>
    <dgm:cxn modelId="{E4C68313-4D2D-4C5B-9E31-D7899BD2342C}" type="presOf" srcId="{423A8271-95C2-4452-9C58-4B18801801FC}" destId="{7E7F3312-2920-48A8-B66F-056846B6DB83}" srcOrd="0" destOrd="0" presId="urn:microsoft.com/office/officeart/2005/8/layout/hierarchy4"/>
    <dgm:cxn modelId="{B7807721-1986-45A4-AE0A-8C9EF99F52BA}" type="presOf" srcId="{05231C8C-2B02-48B4-A2B7-68382C2B5EBF}" destId="{E1077FCE-CEC9-4CE2-A1C7-51FC76B57A5C}" srcOrd="0" destOrd="0" presId="urn:microsoft.com/office/officeart/2005/8/layout/hierarchy4"/>
    <dgm:cxn modelId="{471A002E-85D5-4C66-8BA5-BE82B828CBF1}" type="presOf" srcId="{4538F7BD-6EEB-452B-BCA9-94EBCE43EA1D}" destId="{8DCDBEA9-E184-41B6-A4BC-70F0D1331845}" srcOrd="0" destOrd="0" presId="urn:microsoft.com/office/officeart/2005/8/layout/hierarchy4"/>
    <dgm:cxn modelId="{DDFD6930-172F-4A1C-A020-0AEA7872C820}" type="presOf" srcId="{504A4B93-85BA-4F5A-AC03-52ED0E6887E3}" destId="{7BBD9AA4-95CC-49AB-87A7-FD1C4DD9D58D}" srcOrd="0" destOrd="0" presId="urn:microsoft.com/office/officeart/2005/8/layout/hierarchy4"/>
    <dgm:cxn modelId="{BFB47D30-1113-4766-ACF6-EB9BF8381DAB}" type="presOf" srcId="{DE4245ED-D4F3-448C-B7C7-A136812EE670}" destId="{C07F9108-FAB8-4104-87D3-714EB9603D4E}" srcOrd="0" destOrd="0" presId="urn:microsoft.com/office/officeart/2005/8/layout/hierarchy4"/>
    <dgm:cxn modelId="{953E7745-B752-44FE-904D-F1B55A0B445B}" type="presOf" srcId="{B174E789-6E5C-4CE4-90E2-D68FEC10A64A}" destId="{146E125B-B28D-4A9A-BF3F-951C20187A9C}" srcOrd="0" destOrd="0" presId="urn:microsoft.com/office/officeart/2005/8/layout/hierarchy4"/>
    <dgm:cxn modelId="{9BB3A549-06EE-46F8-9F05-EC97FACAA47E}" srcId="{E92B8018-07FC-4DBE-B9C0-DEC22ED3D47B}" destId="{5DBFEBFA-C187-4C27-AFD5-40E8F8A52E29}" srcOrd="0" destOrd="0" parTransId="{E944B2B1-9624-4297-BCE0-2BDA2F269B88}" sibTransId="{EDA1C1C3-4135-4748-A2C3-77C145B0355C}"/>
    <dgm:cxn modelId="{A91E564B-0091-4142-8E10-66C1F68B0023}" srcId="{423A8271-95C2-4452-9C58-4B18801801FC}" destId="{504A4B93-85BA-4F5A-AC03-52ED0E6887E3}" srcOrd="0" destOrd="0" parTransId="{7140EC8C-AA59-400B-844B-3C2176F571B0}" sibTransId="{973CAB01-8D3F-4EB1-982B-D9204E936DAC}"/>
    <dgm:cxn modelId="{13801553-9C72-4FB4-B54D-DE648DAF3465}" srcId="{4538F7BD-6EEB-452B-BCA9-94EBCE43EA1D}" destId="{6A490E6C-511E-4788-ACAB-3575321F380A}" srcOrd="1" destOrd="0" parTransId="{10518E25-163F-4281-8782-189F13A496DC}" sibTransId="{F5D29C36-D5E3-4A18-851A-C4720FE2764E}"/>
    <dgm:cxn modelId="{1103CF95-899C-4C1E-856B-9A703ACC606C}" type="presOf" srcId="{E92B8018-07FC-4DBE-B9C0-DEC22ED3D47B}" destId="{978548AC-9782-41B8-97E1-C96F0327BF6D}" srcOrd="0" destOrd="0" presId="urn:microsoft.com/office/officeart/2005/8/layout/hierarchy4"/>
    <dgm:cxn modelId="{FF5B55BB-8D6E-493D-972A-6634FA2555F7}" srcId="{423A8271-95C2-4452-9C58-4B18801801FC}" destId="{05231C8C-2B02-48B4-A2B7-68382C2B5EBF}" srcOrd="2" destOrd="0" parTransId="{0CCE0A28-2D6D-4F31-A699-E941447395A3}" sibTransId="{AFF77994-A5D7-4B10-96DB-BDC1FE9632E3}"/>
    <dgm:cxn modelId="{00C84FDF-02E2-43E3-94B3-412E9C46DC6C}" srcId="{4538F7BD-6EEB-452B-BCA9-94EBCE43EA1D}" destId="{E92B8018-07FC-4DBE-B9C0-DEC22ED3D47B}" srcOrd="0" destOrd="0" parTransId="{A392CFF3-B90F-42D2-9C87-808076B509BF}" sibTransId="{0B770726-D5AF-43B4-B158-872C7B229464}"/>
    <dgm:cxn modelId="{04ED5FF7-9494-4A82-9696-0EA2E3725877}" srcId="{6A490E6C-511E-4788-ACAB-3575321F380A}" destId="{3A36264E-9326-4A5E-9467-0BA472B7C905}" srcOrd="1" destOrd="0" parTransId="{9C8A69E6-5FA8-4F20-BCF9-F6F67B75D757}" sibTransId="{B30FA01C-1EA7-470D-A2B2-00CBF977FB91}"/>
    <dgm:cxn modelId="{8BAC27F8-110C-4049-B748-87700A185019}" type="presOf" srcId="{5DBFEBFA-C187-4C27-AFD5-40E8F8A52E29}" destId="{7C7CD20D-4112-41F7-9444-28CD64A674FE}" srcOrd="0" destOrd="0" presId="urn:microsoft.com/office/officeart/2005/8/layout/hierarchy4"/>
    <dgm:cxn modelId="{F0773BF9-C7CE-4DF2-A3BD-78FB2D5C8FFE}" type="presOf" srcId="{3A36264E-9326-4A5E-9467-0BA472B7C905}" destId="{D6962F9E-2CB0-4004-ACCF-95A8E9AD2671}" srcOrd="0" destOrd="0" presId="urn:microsoft.com/office/officeart/2005/8/layout/hierarchy4"/>
    <dgm:cxn modelId="{D1BB24FA-598C-40C4-9621-63623F152C89}" srcId="{6A490E6C-511E-4788-ACAB-3575321F380A}" destId="{B174E789-6E5C-4CE4-90E2-D68FEC10A64A}" srcOrd="0" destOrd="0" parTransId="{2BE98E94-0AE9-4A6E-991B-E538193F7467}" sibTransId="{4F79BC24-0D70-48F2-ABE0-F0D8653A4339}"/>
    <dgm:cxn modelId="{40C957C6-8C92-4A8B-9A7D-2B9D4B30574F}" type="presParOf" srcId="{8DCDBEA9-E184-41B6-A4BC-70F0D1331845}" destId="{5C5DF4A3-7CF6-4D76-AF5D-058E0B8F8B12}" srcOrd="0" destOrd="0" presId="urn:microsoft.com/office/officeart/2005/8/layout/hierarchy4"/>
    <dgm:cxn modelId="{5A58D4CD-8B68-4EDD-A9CE-CFDE982EFC0B}" type="presParOf" srcId="{5C5DF4A3-7CF6-4D76-AF5D-058E0B8F8B12}" destId="{978548AC-9782-41B8-97E1-C96F0327BF6D}" srcOrd="0" destOrd="0" presId="urn:microsoft.com/office/officeart/2005/8/layout/hierarchy4"/>
    <dgm:cxn modelId="{995BF572-8478-4709-875A-06841CCC7598}" type="presParOf" srcId="{5C5DF4A3-7CF6-4D76-AF5D-058E0B8F8B12}" destId="{4219D83A-2BF0-4482-89FA-629BBC4D6F84}" srcOrd="1" destOrd="0" presId="urn:microsoft.com/office/officeart/2005/8/layout/hierarchy4"/>
    <dgm:cxn modelId="{375B0A43-35A5-48BF-B8C8-F5D417C66C62}" type="presParOf" srcId="{5C5DF4A3-7CF6-4D76-AF5D-058E0B8F8B12}" destId="{3AD27E6B-BD0F-4177-AAC1-EA37D592A99B}" srcOrd="2" destOrd="0" presId="urn:microsoft.com/office/officeart/2005/8/layout/hierarchy4"/>
    <dgm:cxn modelId="{E46A6FE9-40AA-4E29-A7E2-7593E7BB1844}" type="presParOf" srcId="{3AD27E6B-BD0F-4177-AAC1-EA37D592A99B}" destId="{948F5245-970A-445A-8B8C-1B002F101730}" srcOrd="0" destOrd="0" presId="urn:microsoft.com/office/officeart/2005/8/layout/hierarchy4"/>
    <dgm:cxn modelId="{8C5E2037-FA07-4EBC-9DBC-8FBDC6C868E5}" type="presParOf" srcId="{948F5245-970A-445A-8B8C-1B002F101730}" destId="{7C7CD20D-4112-41F7-9444-28CD64A674FE}" srcOrd="0" destOrd="0" presId="urn:microsoft.com/office/officeart/2005/8/layout/hierarchy4"/>
    <dgm:cxn modelId="{DA082996-807C-47CE-8B52-D7426ACB1387}" type="presParOf" srcId="{948F5245-970A-445A-8B8C-1B002F101730}" destId="{B27A7B98-8258-4472-9EE2-1B75295155DC}" srcOrd="1" destOrd="0" presId="urn:microsoft.com/office/officeart/2005/8/layout/hierarchy4"/>
    <dgm:cxn modelId="{67B79548-0E72-4B5A-AAB8-0E06AD92C651}" type="presParOf" srcId="{8DCDBEA9-E184-41B6-A4BC-70F0D1331845}" destId="{EDE28516-3109-48ED-8698-21109DD95CE9}" srcOrd="1" destOrd="0" presId="urn:microsoft.com/office/officeart/2005/8/layout/hierarchy4"/>
    <dgm:cxn modelId="{756A20A1-DB6E-4639-81F7-2D292894D9C0}" type="presParOf" srcId="{8DCDBEA9-E184-41B6-A4BC-70F0D1331845}" destId="{4C986719-AA72-4944-9E96-EFB2DA7BF55A}" srcOrd="2" destOrd="0" presId="urn:microsoft.com/office/officeart/2005/8/layout/hierarchy4"/>
    <dgm:cxn modelId="{139F276D-FB3A-4EB4-8BC2-6B6A403CD48C}" type="presParOf" srcId="{4C986719-AA72-4944-9E96-EFB2DA7BF55A}" destId="{DE7D52CB-5837-4462-8E77-1EDFA085E268}" srcOrd="0" destOrd="0" presId="urn:microsoft.com/office/officeart/2005/8/layout/hierarchy4"/>
    <dgm:cxn modelId="{D747983D-7AC6-447B-979D-4724A19BEB91}" type="presParOf" srcId="{4C986719-AA72-4944-9E96-EFB2DA7BF55A}" destId="{A4F26CAE-15CE-467C-918A-6EF43DFC11ED}" srcOrd="1" destOrd="0" presId="urn:microsoft.com/office/officeart/2005/8/layout/hierarchy4"/>
    <dgm:cxn modelId="{016C25BC-40A8-4C4D-A2EF-C1B03C4C2C74}" type="presParOf" srcId="{4C986719-AA72-4944-9E96-EFB2DA7BF55A}" destId="{1385AA75-93F1-4706-B590-41186FE5A96D}" srcOrd="2" destOrd="0" presId="urn:microsoft.com/office/officeart/2005/8/layout/hierarchy4"/>
    <dgm:cxn modelId="{7FD33E29-4E65-4676-8A7A-E7B3828EA0D4}" type="presParOf" srcId="{1385AA75-93F1-4706-B590-41186FE5A96D}" destId="{8BED0960-845F-4BA2-AC30-45235863E2FE}" srcOrd="0" destOrd="0" presId="urn:microsoft.com/office/officeart/2005/8/layout/hierarchy4"/>
    <dgm:cxn modelId="{5600B825-C4E1-48C1-B5B3-7698A6F25C01}" type="presParOf" srcId="{8BED0960-845F-4BA2-AC30-45235863E2FE}" destId="{146E125B-B28D-4A9A-BF3F-951C20187A9C}" srcOrd="0" destOrd="0" presId="urn:microsoft.com/office/officeart/2005/8/layout/hierarchy4"/>
    <dgm:cxn modelId="{1ABB2BAE-09E5-4010-BDDA-518A4C855FD2}" type="presParOf" srcId="{8BED0960-845F-4BA2-AC30-45235863E2FE}" destId="{3FC4A679-24D4-4BBA-9B7E-8FA0B49EB636}" srcOrd="1" destOrd="0" presId="urn:microsoft.com/office/officeart/2005/8/layout/hierarchy4"/>
    <dgm:cxn modelId="{004E52D6-16DC-45A7-91EA-E0E0D84BC736}" type="presParOf" srcId="{1385AA75-93F1-4706-B590-41186FE5A96D}" destId="{87086F3C-4B1C-4277-92C8-2A094820A9F7}" srcOrd="1" destOrd="0" presId="urn:microsoft.com/office/officeart/2005/8/layout/hierarchy4"/>
    <dgm:cxn modelId="{4BDA42CD-21EF-4B15-B55B-53ED6161CAD3}" type="presParOf" srcId="{1385AA75-93F1-4706-B590-41186FE5A96D}" destId="{A500B3EC-5E10-4CC2-A055-2C28505FE1C1}" srcOrd="2" destOrd="0" presId="urn:microsoft.com/office/officeart/2005/8/layout/hierarchy4"/>
    <dgm:cxn modelId="{C7DFD21F-3B0C-4B81-8CCD-5B9678BDB9AF}" type="presParOf" srcId="{A500B3EC-5E10-4CC2-A055-2C28505FE1C1}" destId="{D6962F9E-2CB0-4004-ACCF-95A8E9AD2671}" srcOrd="0" destOrd="0" presId="urn:microsoft.com/office/officeart/2005/8/layout/hierarchy4"/>
    <dgm:cxn modelId="{582E5A56-BDEF-4078-A836-FF05E5F06963}" type="presParOf" srcId="{A500B3EC-5E10-4CC2-A055-2C28505FE1C1}" destId="{D84E7A1E-9DA0-4425-A4D4-E26830A038B8}" srcOrd="1" destOrd="0" presId="urn:microsoft.com/office/officeart/2005/8/layout/hierarchy4"/>
    <dgm:cxn modelId="{8CEBA313-E576-4190-88B7-4A64EB88C58C}" type="presParOf" srcId="{8DCDBEA9-E184-41B6-A4BC-70F0D1331845}" destId="{91EE09CB-A7D5-4CDB-8E92-E55F66BDE00B}" srcOrd="3" destOrd="0" presId="urn:microsoft.com/office/officeart/2005/8/layout/hierarchy4"/>
    <dgm:cxn modelId="{F7AAEE03-FFA0-4E69-AEB5-273ED9953886}" type="presParOf" srcId="{8DCDBEA9-E184-41B6-A4BC-70F0D1331845}" destId="{D4BCB24C-A4DE-4407-90AE-D83901BD33E7}" srcOrd="4" destOrd="0" presId="urn:microsoft.com/office/officeart/2005/8/layout/hierarchy4"/>
    <dgm:cxn modelId="{738B2CAC-2E2D-4540-BF1F-92732A41DCEF}" type="presParOf" srcId="{D4BCB24C-A4DE-4407-90AE-D83901BD33E7}" destId="{7E7F3312-2920-48A8-B66F-056846B6DB83}" srcOrd="0" destOrd="0" presId="urn:microsoft.com/office/officeart/2005/8/layout/hierarchy4"/>
    <dgm:cxn modelId="{8CC7893A-00FA-4698-B140-DA1B8C9477AB}" type="presParOf" srcId="{D4BCB24C-A4DE-4407-90AE-D83901BD33E7}" destId="{84BF2BF4-EECA-4471-9371-E059ACAFE97B}" srcOrd="1" destOrd="0" presId="urn:microsoft.com/office/officeart/2005/8/layout/hierarchy4"/>
    <dgm:cxn modelId="{3CBE4E9A-85A1-4740-8FE5-2035667A3924}" type="presParOf" srcId="{D4BCB24C-A4DE-4407-90AE-D83901BD33E7}" destId="{C368191A-ECC1-4C76-B1E7-36C8E50C5EBF}" srcOrd="2" destOrd="0" presId="urn:microsoft.com/office/officeart/2005/8/layout/hierarchy4"/>
    <dgm:cxn modelId="{756A510B-3C03-4158-9A56-A427DB37F83C}" type="presParOf" srcId="{C368191A-ECC1-4C76-B1E7-36C8E50C5EBF}" destId="{509A77F7-E6BE-4C72-AD75-64CFCC3FA663}" srcOrd="0" destOrd="0" presId="urn:microsoft.com/office/officeart/2005/8/layout/hierarchy4"/>
    <dgm:cxn modelId="{3D1FA02F-55BA-4921-BC1D-37912DADF86F}" type="presParOf" srcId="{509A77F7-E6BE-4C72-AD75-64CFCC3FA663}" destId="{7BBD9AA4-95CC-49AB-87A7-FD1C4DD9D58D}" srcOrd="0" destOrd="0" presId="urn:microsoft.com/office/officeart/2005/8/layout/hierarchy4"/>
    <dgm:cxn modelId="{DFE3B9DB-7F7F-4560-9D46-60A481EDE2E0}" type="presParOf" srcId="{509A77F7-E6BE-4C72-AD75-64CFCC3FA663}" destId="{9125D13B-13E7-435F-A023-E090100559A9}" srcOrd="1" destOrd="0" presId="urn:microsoft.com/office/officeart/2005/8/layout/hierarchy4"/>
    <dgm:cxn modelId="{6833E796-02D1-484F-8BE7-6259E2B02002}" type="presParOf" srcId="{C368191A-ECC1-4C76-B1E7-36C8E50C5EBF}" destId="{7447565C-C282-4EFA-A35D-02262F70BD4D}" srcOrd="1" destOrd="0" presId="urn:microsoft.com/office/officeart/2005/8/layout/hierarchy4"/>
    <dgm:cxn modelId="{E9D43EEE-859A-4C0A-B7A1-7B8267CA7979}" type="presParOf" srcId="{C368191A-ECC1-4C76-B1E7-36C8E50C5EBF}" destId="{935AC9E3-C90E-46C2-862E-1DE6263394A7}" srcOrd="2" destOrd="0" presId="urn:microsoft.com/office/officeart/2005/8/layout/hierarchy4"/>
    <dgm:cxn modelId="{35A1B6DC-639C-40E7-A7BB-EE12510D8BF2}" type="presParOf" srcId="{935AC9E3-C90E-46C2-862E-1DE6263394A7}" destId="{C07F9108-FAB8-4104-87D3-714EB9603D4E}" srcOrd="0" destOrd="0" presId="urn:microsoft.com/office/officeart/2005/8/layout/hierarchy4"/>
    <dgm:cxn modelId="{64E97472-FE47-41A2-8E21-C7C12C11E00A}" type="presParOf" srcId="{935AC9E3-C90E-46C2-862E-1DE6263394A7}" destId="{3F148A8B-D500-472E-8210-65F11CB69632}" srcOrd="1" destOrd="0" presId="urn:microsoft.com/office/officeart/2005/8/layout/hierarchy4"/>
    <dgm:cxn modelId="{14C79139-348B-4DFF-AA2F-0B0ABC3F8AB4}" type="presParOf" srcId="{C368191A-ECC1-4C76-B1E7-36C8E50C5EBF}" destId="{D4E647D2-B38C-4897-9EE1-E0645A3F397F}" srcOrd="3" destOrd="0" presId="urn:microsoft.com/office/officeart/2005/8/layout/hierarchy4"/>
    <dgm:cxn modelId="{162F4112-0B98-4F33-91EB-E855BE07A50B}" type="presParOf" srcId="{C368191A-ECC1-4C76-B1E7-36C8E50C5EBF}" destId="{4B1FF120-EC24-40A1-A96F-75A59250C2AD}" srcOrd="4" destOrd="0" presId="urn:microsoft.com/office/officeart/2005/8/layout/hierarchy4"/>
    <dgm:cxn modelId="{767FB065-CB74-4E80-B9D1-C24A3C5F6A61}" type="presParOf" srcId="{4B1FF120-EC24-40A1-A96F-75A59250C2AD}" destId="{E1077FCE-CEC9-4CE2-A1C7-51FC76B57A5C}" srcOrd="0" destOrd="0" presId="urn:microsoft.com/office/officeart/2005/8/layout/hierarchy4"/>
    <dgm:cxn modelId="{107FB0CB-CD4B-480E-AD89-F2456289E84A}" type="presParOf" srcId="{4B1FF120-EC24-40A1-A96F-75A59250C2AD}" destId="{F423183F-132E-4A78-8021-BE09290005E5}"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F1C5C773-1D25-48CE-94D1-3CD319F9533F}"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US"/>
        </a:p>
      </dgm:t>
    </dgm:pt>
    <dgm:pt modelId="{344A02EB-75A9-4669-A83F-20168B3A7C6F}">
      <dgm:prSet/>
      <dgm:spPr/>
      <dgm:t>
        <a:bodyPr/>
        <a:lstStyle/>
        <a:p>
          <a:pPr rtl="0"/>
          <a:endParaRPr lang="fi-FI" dirty="0"/>
        </a:p>
      </dgm:t>
    </dgm:pt>
    <dgm:pt modelId="{5507495A-2B8C-4BB6-87A3-B899E6EF7159}" type="parTrans" cxnId="{E895E55B-4B1B-49A5-9949-7AA8A1C1600B}">
      <dgm:prSet/>
      <dgm:spPr/>
      <dgm:t>
        <a:bodyPr/>
        <a:lstStyle/>
        <a:p>
          <a:endParaRPr lang="en-US"/>
        </a:p>
      </dgm:t>
    </dgm:pt>
    <dgm:pt modelId="{390BF974-DC94-48F8-8AF3-5CB68DC2AB94}" type="sibTrans" cxnId="{E895E55B-4B1B-49A5-9949-7AA8A1C1600B}">
      <dgm:prSet/>
      <dgm:spPr/>
      <dgm:t>
        <a:bodyPr/>
        <a:lstStyle/>
        <a:p>
          <a:endParaRPr lang="en-US"/>
        </a:p>
      </dgm:t>
    </dgm:pt>
    <dgm:pt modelId="{27E5D84E-BD44-4B19-A695-5C05C7CF278D}">
      <dgm:prSet/>
      <dgm:spPr/>
      <dgm:t>
        <a:bodyPr/>
        <a:lstStyle/>
        <a:p>
          <a:pPr rtl="0"/>
          <a:r>
            <a:rPr lang="en-US" b="1"/>
            <a:t>In a permissioned ledger, the validation process is controlled by a pre-selected set of nodes. </a:t>
          </a:r>
          <a:endParaRPr lang="fi-FI"/>
        </a:p>
      </dgm:t>
    </dgm:pt>
    <dgm:pt modelId="{98E57507-7FD1-44AE-AF57-26F2E67EE2F7}" type="parTrans" cxnId="{B440FC03-B869-4126-B9F6-04CE2471D1E1}">
      <dgm:prSet/>
      <dgm:spPr/>
      <dgm:t>
        <a:bodyPr/>
        <a:lstStyle/>
        <a:p>
          <a:endParaRPr lang="en-US"/>
        </a:p>
      </dgm:t>
    </dgm:pt>
    <dgm:pt modelId="{E4E53B86-13E9-4FCD-8C8D-A853B768DCE1}" type="sibTrans" cxnId="{B440FC03-B869-4126-B9F6-04CE2471D1E1}">
      <dgm:prSet/>
      <dgm:spPr/>
      <dgm:t>
        <a:bodyPr/>
        <a:lstStyle/>
        <a:p>
          <a:endParaRPr lang="en-US"/>
        </a:p>
      </dgm:t>
    </dgm:pt>
    <dgm:pt modelId="{C3950A0C-87E6-41F9-9D68-6D1F54964ACE}">
      <dgm:prSet/>
      <dgm:spPr/>
      <dgm:t>
        <a:bodyPr/>
        <a:lstStyle/>
        <a:p>
          <a:pPr rtl="0"/>
          <a:r>
            <a:rPr lang="en-US" b="1"/>
            <a:t>It is a system run by a consortium of financial institutions, where a certain majority have to sign every block in order for it to be valid. </a:t>
          </a:r>
          <a:endParaRPr lang="fi-FI"/>
        </a:p>
      </dgm:t>
    </dgm:pt>
    <dgm:pt modelId="{D344B933-EE33-4270-88FB-6B787FFCF087}" type="parTrans" cxnId="{3CC69204-90AD-4425-B096-A0EF4CF3E8B5}">
      <dgm:prSet/>
      <dgm:spPr/>
      <dgm:t>
        <a:bodyPr/>
        <a:lstStyle/>
        <a:p>
          <a:endParaRPr lang="en-US"/>
        </a:p>
      </dgm:t>
    </dgm:pt>
    <dgm:pt modelId="{FFEF3E07-FCC8-485D-8828-EC0F46439214}" type="sibTrans" cxnId="{3CC69204-90AD-4425-B096-A0EF4CF3E8B5}">
      <dgm:prSet/>
      <dgm:spPr/>
      <dgm:t>
        <a:bodyPr/>
        <a:lstStyle/>
        <a:p>
          <a:endParaRPr lang="en-US"/>
        </a:p>
      </dgm:t>
    </dgm:pt>
    <dgm:pt modelId="{C3E8144C-F3C0-49B7-B428-27919A8F36EF}">
      <dgm:prSet/>
      <dgm:spPr/>
      <dgm:t>
        <a:bodyPr/>
        <a:lstStyle/>
        <a:p>
          <a:pPr rtl="0"/>
          <a:r>
            <a:rPr lang="en-US" b="1"/>
            <a:t>The access rights to read the blockchain might be public or restricted to just a certain number of participants, such as government -approved auditors. </a:t>
          </a:r>
          <a:endParaRPr lang="fi-FI"/>
        </a:p>
      </dgm:t>
    </dgm:pt>
    <dgm:pt modelId="{48034D4C-F7EF-4492-87A6-20804D00812E}" type="parTrans" cxnId="{785EB189-84BF-4473-B7A4-4A1D39D2B0E1}">
      <dgm:prSet/>
      <dgm:spPr/>
      <dgm:t>
        <a:bodyPr/>
        <a:lstStyle/>
        <a:p>
          <a:endParaRPr lang="en-US"/>
        </a:p>
      </dgm:t>
    </dgm:pt>
    <dgm:pt modelId="{766B8245-0953-4A25-ADD3-A9B16F16D9D1}" type="sibTrans" cxnId="{785EB189-84BF-4473-B7A4-4A1D39D2B0E1}">
      <dgm:prSet/>
      <dgm:spPr/>
      <dgm:t>
        <a:bodyPr/>
        <a:lstStyle/>
        <a:p>
          <a:endParaRPr lang="en-US"/>
        </a:p>
      </dgm:t>
    </dgm:pt>
    <dgm:pt modelId="{23357792-331F-4803-8CC3-6D5C1E15502D}" type="pres">
      <dgm:prSet presAssocID="{F1C5C773-1D25-48CE-94D1-3CD319F9533F}" presName="Name0" presStyleCnt="0">
        <dgm:presLayoutVars>
          <dgm:chMax val="7"/>
          <dgm:dir/>
          <dgm:animLvl val="lvl"/>
          <dgm:resizeHandles val="exact"/>
        </dgm:presLayoutVars>
      </dgm:prSet>
      <dgm:spPr/>
    </dgm:pt>
    <dgm:pt modelId="{8389E59D-81B9-4F9E-81E0-2EF2D3FC66E4}" type="pres">
      <dgm:prSet presAssocID="{344A02EB-75A9-4669-A83F-20168B3A7C6F}" presName="circle1" presStyleLbl="node1" presStyleIdx="0" presStyleCnt="4"/>
      <dgm:spPr/>
    </dgm:pt>
    <dgm:pt modelId="{3665AE44-F6E9-4014-B1A5-18FCA5212845}" type="pres">
      <dgm:prSet presAssocID="{344A02EB-75A9-4669-A83F-20168B3A7C6F}" presName="space" presStyleCnt="0"/>
      <dgm:spPr/>
    </dgm:pt>
    <dgm:pt modelId="{B16F4C0D-D7B8-4D8F-9CEB-F4480DC5B476}" type="pres">
      <dgm:prSet presAssocID="{344A02EB-75A9-4669-A83F-20168B3A7C6F}" presName="rect1" presStyleLbl="alignAcc1" presStyleIdx="0" presStyleCnt="4"/>
      <dgm:spPr/>
    </dgm:pt>
    <dgm:pt modelId="{53AF06EF-406F-4F29-8C14-84224F1E9C01}" type="pres">
      <dgm:prSet presAssocID="{27E5D84E-BD44-4B19-A695-5C05C7CF278D}" presName="vertSpace2" presStyleLbl="node1" presStyleIdx="0" presStyleCnt="4"/>
      <dgm:spPr/>
    </dgm:pt>
    <dgm:pt modelId="{C08CF4F3-7913-4DCC-96DD-4EB77437DCF3}" type="pres">
      <dgm:prSet presAssocID="{27E5D84E-BD44-4B19-A695-5C05C7CF278D}" presName="circle2" presStyleLbl="node1" presStyleIdx="1" presStyleCnt="4"/>
      <dgm:spPr/>
    </dgm:pt>
    <dgm:pt modelId="{42A18404-53DD-46BA-A99C-C746D3EDC877}" type="pres">
      <dgm:prSet presAssocID="{27E5D84E-BD44-4B19-A695-5C05C7CF278D}" presName="rect2" presStyleLbl="alignAcc1" presStyleIdx="1" presStyleCnt="4"/>
      <dgm:spPr/>
    </dgm:pt>
    <dgm:pt modelId="{E5E71A72-55DB-4EE0-B4B6-B34F761595C5}" type="pres">
      <dgm:prSet presAssocID="{C3950A0C-87E6-41F9-9D68-6D1F54964ACE}" presName="vertSpace3" presStyleLbl="node1" presStyleIdx="1" presStyleCnt="4"/>
      <dgm:spPr/>
    </dgm:pt>
    <dgm:pt modelId="{0A069FF7-C099-42B5-8AF3-90A277ACC32E}" type="pres">
      <dgm:prSet presAssocID="{C3950A0C-87E6-41F9-9D68-6D1F54964ACE}" presName="circle3" presStyleLbl="node1" presStyleIdx="2" presStyleCnt="4"/>
      <dgm:spPr/>
    </dgm:pt>
    <dgm:pt modelId="{F0A74AF8-377A-4DCC-B7B4-B940ED15B788}" type="pres">
      <dgm:prSet presAssocID="{C3950A0C-87E6-41F9-9D68-6D1F54964ACE}" presName="rect3" presStyleLbl="alignAcc1" presStyleIdx="2" presStyleCnt="4"/>
      <dgm:spPr/>
    </dgm:pt>
    <dgm:pt modelId="{251E7E35-9740-42D3-82DE-A9CC8A877D98}" type="pres">
      <dgm:prSet presAssocID="{C3E8144C-F3C0-49B7-B428-27919A8F36EF}" presName="vertSpace4" presStyleLbl="node1" presStyleIdx="2" presStyleCnt="4"/>
      <dgm:spPr/>
    </dgm:pt>
    <dgm:pt modelId="{1BAC4078-52A7-4D05-A313-A01F6651C88E}" type="pres">
      <dgm:prSet presAssocID="{C3E8144C-F3C0-49B7-B428-27919A8F36EF}" presName="circle4" presStyleLbl="node1" presStyleIdx="3" presStyleCnt="4"/>
      <dgm:spPr/>
    </dgm:pt>
    <dgm:pt modelId="{065112CA-F440-415E-BE26-374107BD33B6}" type="pres">
      <dgm:prSet presAssocID="{C3E8144C-F3C0-49B7-B428-27919A8F36EF}" presName="rect4" presStyleLbl="alignAcc1" presStyleIdx="3" presStyleCnt="4"/>
      <dgm:spPr/>
    </dgm:pt>
    <dgm:pt modelId="{DD972FE2-4602-4E4C-BB86-57BC0BF30FA1}" type="pres">
      <dgm:prSet presAssocID="{344A02EB-75A9-4669-A83F-20168B3A7C6F}" presName="rect1ParTxNoCh" presStyleLbl="alignAcc1" presStyleIdx="3" presStyleCnt="4">
        <dgm:presLayoutVars>
          <dgm:chMax val="1"/>
          <dgm:bulletEnabled val="1"/>
        </dgm:presLayoutVars>
      </dgm:prSet>
      <dgm:spPr/>
    </dgm:pt>
    <dgm:pt modelId="{A3338D78-5451-48FA-8F43-4614FA75EAE8}" type="pres">
      <dgm:prSet presAssocID="{27E5D84E-BD44-4B19-A695-5C05C7CF278D}" presName="rect2ParTxNoCh" presStyleLbl="alignAcc1" presStyleIdx="3" presStyleCnt="4">
        <dgm:presLayoutVars>
          <dgm:chMax val="1"/>
          <dgm:bulletEnabled val="1"/>
        </dgm:presLayoutVars>
      </dgm:prSet>
      <dgm:spPr/>
    </dgm:pt>
    <dgm:pt modelId="{8091332C-D7FD-4117-80F7-056B07DADCD4}" type="pres">
      <dgm:prSet presAssocID="{C3950A0C-87E6-41F9-9D68-6D1F54964ACE}" presName="rect3ParTxNoCh" presStyleLbl="alignAcc1" presStyleIdx="3" presStyleCnt="4">
        <dgm:presLayoutVars>
          <dgm:chMax val="1"/>
          <dgm:bulletEnabled val="1"/>
        </dgm:presLayoutVars>
      </dgm:prSet>
      <dgm:spPr/>
    </dgm:pt>
    <dgm:pt modelId="{F8BA3713-8597-42DE-981B-9B6081573563}" type="pres">
      <dgm:prSet presAssocID="{C3E8144C-F3C0-49B7-B428-27919A8F36EF}" presName="rect4ParTxNoCh" presStyleLbl="alignAcc1" presStyleIdx="3" presStyleCnt="4">
        <dgm:presLayoutVars>
          <dgm:chMax val="1"/>
          <dgm:bulletEnabled val="1"/>
        </dgm:presLayoutVars>
      </dgm:prSet>
      <dgm:spPr/>
    </dgm:pt>
  </dgm:ptLst>
  <dgm:cxnLst>
    <dgm:cxn modelId="{B440FC03-B869-4126-B9F6-04CE2471D1E1}" srcId="{F1C5C773-1D25-48CE-94D1-3CD319F9533F}" destId="{27E5D84E-BD44-4B19-A695-5C05C7CF278D}" srcOrd="1" destOrd="0" parTransId="{98E57507-7FD1-44AE-AF57-26F2E67EE2F7}" sibTransId="{E4E53B86-13E9-4FCD-8C8D-A853B768DCE1}"/>
    <dgm:cxn modelId="{3CC69204-90AD-4425-B096-A0EF4CF3E8B5}" srcId="{F1C5C773-1D25-48CE-94D1-3CD319F9533F}" destId="{C3950A0C-87E6-41F9-9D68-6D1F54964ACE}" srcOrd="2" destOrd="0" parTransId="{D344B933-EE33-4270-88FB-6B787FFCF087}" sibTransId="{FFEF3E07-FCC8-485D-8828-EC0F46439214}"/>
    <dgm:cxn modelId="{7B231510-73BF-4A60-809C-E8CD944ACF43}" type="presOf" srcId="{C3950A0C-87E6-41F9-9D68-6D1F54964ACE}" destId="{8091332C-D7FD-4117-80F7-056B07DADCD4}" srcOrd="1" destOrd="0" presId="urn:microsoft.com/office/officeart/2005/8/layout/target3"/>
    <dgm:cxn modelId="{BE087E2A-D0D3-42C6-9C3A-02AB608A9EC7}" type="presOf" srcId="{344A02EB-75A9-4669-A83F-20168B3A7C6F}" destId="{B16F4C0D-D7B8-4D8F-9CEB-F4480DC5B476}" srcOrd="0" destOrd="0" presId="urn:microsoft.com/office/officeart/2005/8/layout/target3"/>
    <dgm:cxn modelId="{E895E55B-4B1B-49A5-9949-7AA8A1C1600B}" srcId="{F1C5C773-1D25-48CE-94D1-3CD319F9533F}" destId="{344A02EB-75A9-4669-A83F-20168B3A7C6F}" srcOrd="0" destOrd="0" parTransId="{5507495A-2B8C-4BB6-87A3-B899E6EF7159}" sibTransId="{390BF974-DC94-48F8-8AF3-5CB68DC2AB94}"/>
    <dgm:cxn modelId="{DD6F3E6A-399D-4336-A3E3-5332B6095D5D}" type="presOf" srcId="{C3E8144C-F3C0-49B7-B428-27919A8F36EF}" destId="{F8BA3713-8597-42DE-981B-9B6081573563}" srcOrd="1" destOrd="0" presId="urn:microsoft.com/office/officeart/2005/8/layout/target3"/>
    <dgm:cxn modelId="{397B2C6C-C0AA-4704-A916-B24F6143B685}" type="presOf" srcId="{F1C5C773-1D25-48CE-94D1-3CD319F9533F}" destId="{23357792-331F-4803-8CC3-6D5C1E15502D}" srcOrd="0" destOrd="0" presId="urn:microsoft.com/office/officeart/2005/8/layout/target3"/>
    <dgm:cxn modelId="{785EB189-84BF-4473-B7A4-4A1D39D2B0E1}" srcId="{F1C5C773-1D25-48CE-94D1-3CD319F9533F}" destId="{C3E8144C-F3C0-49B7-B428-27919A8F36EF}" srcOrd="3" destOrd="0" parTransId="{48034D4C-F7EF-4492-87A6-20804D00812E}" sibTransId="{766B8245-0953-4A25-ADD3-A9B16F16D9D1}"/>
    <dgm:cxn modelId="{D682448C-8E16-4B26-8581-6296A137F2D9}" type="presOf" srcId="{C3E8144C-F3C0-49B7-B428-27919A8F36EF}" destId="{065112CA-F440-415E-BE26-374107BD33B6}" srcOrd="0" destOrd="0" presId="urn:microsoft.com/office/officeart/2005/8/layout/target3"/>
    <dgm:cxn modelId="{16956895-DA9D-47F0-95B6-8D2B17A3F12E}" type="presOf" srcId="{27E5D84E-BD44-4B19-A695-5C05C7CF278D}" destId="{A3338D78-5451-48FA-8F43-4614FA75EAE8}" srcOrd="1" destOrd="0" presId="urn:microsoft.com/office/officeart/2005/8/layout/target3"/>
    <dgm:cxn modelId="{3FC598B1-8855-4BBC-8B3E-5F0433D47DA4}" type="presOf" srcId="{344A02EB-75A9-4669-A83F-20168B3A7C6F}" destId="{DD972FE2-4602-4E4C-BB86-57BC0BF30FA1}" srcOrd="1" destOrd="0" presId="urn:microsoft.com/office/officeart/2005/8/layout/target3"/>
    <dgm:cxn modelId="{071EA9EE-A0ED-4A25-93B9-26D4434ACC6E}" type="presOf" srcId="{27E5D84E-BD44-4B19-A695-5C05C7CF278D}" destId="{42A18404-53DD-46BA-A99C-C746D3EDC877}" srcOrd="0" destOrd="0" presId="urn:microsoft.com/office/officeart/2005/8/layout/target3"/>
    <dgm:cxn modelId="{CF651AF4-3AC0-4C60-BFA1-76D058203385}" type="presOf" srcId="{C3950A0C-87E6-41F9-9D68-6D1F54964ACE}" destId="{F0A74AF8-377A-4DCC-B7B4-B940ED15B788}" srcOrd="0" destOrd="0" presId="urn:microsoft.com/office/officeart/2005/8/layout/target3"/>
    <dgm:cxn modelId="{BEFE71B8-9B89-4212-A89B-487B778BF633}" type="presParOf" srcId="{23357792-331F-4803-8CC3-6D5C1E15502D}" destId="{8389E59D-81B9-4F9E-81E0-2EF2D3FC66E4}" srcOrd="0" destOrd="0" presId="urn:microsoft.com/office/officeart/2005/8/layout/target3"/>
    <dgm:cxn modelId="{4F48794F-3714-479C-A73C-0992510F5620}" type="presParOf" srcId="{23357792-331F-4803-8CC3-6D5C1E15502D}" destId="{3665AE44-F6E9-4014-B1A5-18FCA5212845}" srcOrd="1" destOrd="0" presId="urn:microsoft.com/office/officeart/2005/8/layout/target3"/>
    <dgm:cxn modelId="{CFBEFF6B-D578-430D-8E4F-4A4ED38E471A}" type="presParOf" srcId="{23357792-331F-4803-8CC3-6D5C1E15502D}" destId="{B16F4C0D-D7B8-4D8F-9CEB-F4480DC5B476}" srcOrd="2" destOrd="0" presId="urn:microsoft.com/office/officeart/2005/8/layout/target3"/>
    <dgm:cxn modelId="{3F6DFE7F-BAEF-4ACA-8B4F-2B0CED161116}" type="presParOf" srcId="{23357792-331F-4803-8CC3-6D5C1E15502D}" destId="{53AF06EF-406F-4F29-8C14-84224F1E9C01}" srcOrd="3" destOrd="0" presId="urn:microsoft.com/office/officeart/2005/8/layout/target3"/>
    <dgm:cxn modelId="{1C67A555-CE72-48FE-996B-84444480F143}" type="presParOf" srcId="{23357792-331F-4803-8CC3-6D5C1E15502D}" destId="{C08CF4F3-7913-4DCC-96DD-4EB77437DCF3}" srcOrd="4" destOrd="0" presId="urn:microsoft.com/office/officeart/2005/8/layout/target3"/>
    <dgm:cxn modelId="{91602AD8-C81A-4AC3-B5D4-A0F08A1E732C}" type="presParOf" srcId="{23357792-331F-4803-8CC3-6D5C1E15502D}" destId="{42A18404-53DD-46BA-A99C-C746D3EDC877}" srcOrd="5" destOrd="0" presId="urn:microsoft.com/office/officeart/2005/8/layout/target3"/>
    <dgm:cxn modelId="{2D8406BD-8560-4890-9F89-33E42110900F}" type="presParOf" srcId="{23357792-331F-4803-8CC3-6D5C1E15502D}" destId="{E5E71A72-55DB-4EE0-B4B6-B34F761595C5}" srcOrd="6" destOrd="0" presId="urn:microsoft.com/office/officeart/2005/8/layout/target3"/>
    <dgm:cxn modelId="{B3ABD9C5-0B43-4112-9B55-B688FED64A4A}" type="presParOf" srcId="{23357792-331F-4803-8CC3-6D5C1E15502D}" destId="{0A069FF7-C099-42B5-8AF3-90A277ACC32E}" srcOrd="7" destOrd="0" presId="urn:microsoft.com/office/officeart/2005/8/layout/target3"/>
    <dgm:cxn modelId="{DDDF9F37-BC60-48FE-98ED-B62C374F6810}" type="presParOf" srcId="{23357792-331F-4803-8CC3-6D5C1E15502D}" destId="{F0A74AF8-377A-4DCC-B7B4-B940ED15B788}" srcOrd="8" destOrd="0" presId="urn:microsoft.com/office/officeart/2005/8/layout/target3"/>
    <dgm:cxn modelId="{56A135B7-D246-4E36-B231-14DAD20CC19D}" type="presParOf" srcId="{23357792-331F-4803-8CC3-6D5C1E15502D}" destId="{251E7E35-9740-42D3-82DE-A9CC8A877D98}" srcOrd="9" destOrd="0" presId="urn:microsoft.com/office/officeart/2005/8/layout/target3"/>
    <dgm:cxn modelId="{9CBB197D-FC55-4099-A9C1-B52DF75EA62B}" type="presParOf" srcId="{23357792-331F-4803-8CC3-6D5C1E15502D}" destId="{1BAC4078-52A7-4D05-A313-A01F6651C88E}" srcOrd="10" destOrd="0" presId="urn:microsoft.com/office/officeart/2005/8/layout/target3"/>
    <dgm:cxn modelId="{244927D9-FE1B-40D3-B7BB-BBA389E23D9A}" type="presParOf" srcId="{23357792-331F-4803-8CC3-6D5C1E15502D}" destId="{065112CA-F440-415E-BE26-374107BD33B6}" srcOrd="11" destOrd="0" presId="urn:microsoft.com/office/officeart/2005/8/layout/target3"/>
    <dgm:cxn modelId="{22BAA087-F8D8-4304-A477-FB0925CBA15A}" type="presParOf" srcId="{23357792-331F-4803-8CC3-6D5C1E15502D}" destId="{DD972FE2-4602-4E4C-BB86-57BC0BF30FA1}" srcOrd="12" destOrd="0" presId="urn:microsoft.com/office/officeart/2005/8/layout/target3"/>
    <dgm:cxn modelId="{4F6636C0-B2EB-4A90-9983-586DBF852AB0}" type="presParOf" srcId="{23357792-331F-4803-8CC3-6D5C1E15502D}" destId="{A3338D78-5451-48FA-8F43-4614FA75EAE8}" srcOrd="13" destOrd="0" presId="urn:microsoft.com/office/officeart/2005/8/layout/target3"/>
    <dgm:cxn modelId="{09D75024-185A-4F9F-AA64-C4E6E2570541}" type="presParOf" srcId="{23357792-331F-4803-8CC3-6D5C1E15502D}" destId="{8091332C-D7FD-4117-80F7-056B07DADCD4}" srcOrd="14" destOrd="0" presId="urn:microsoft.com/office/officeart/2005/8/layout/target3"/>
    <dgm:cxn modelId="{7B7A8FB5-4790-45C3-A6D1-9AECB61D802F}" type="presParOf" srcId="{23357792-331F-4803-8CC3-6D5C1E15502D}" destId="{F8BA3713-8597-42DE-981B-9B6081573563}" srcOrd="15"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EF566830-62B7-4B5B-A056-8B2C41E230A2}" type="doc">
      <dgm:prSet loTypeId="urn:microsoft.com/office/officeart/2005/8/layout/pyramid2" loCatId="pyramid" qsTypeId="urn:microsoft.com/office/officeart/2005/8/quickstyle/simple1" qsCatId="simple" csTypeId="urn:microsoft.com/office/officeart/2005/8/colors/colorful4" csCatId="colorful" phldr="1"/>
      <dgm:spPr/>
      <dgm:t>
        <a:bodyPr/>
        <a:lstStyle/>
        <a:p>
          <a:endParaRPr lang="en-US"/>
        </a:p>
      </dgm:t>
    </dgm:pt>
    <dgm:pt modelId="{B6B42D33-10C2-43AC-907C-561830442B0D}">
      <dgm:prSet/>
      <dgm:spPr/>
      <dgm:t>
        <a:bodyPr/>
        <a:lstStyle/>
        <a:p>
          <a:pPr rtl="0"/>
          <a:r>
            <a:rPr lang="en-US" b="1" dirty="0"/>
            <a:t>There is no gating or authorizing process to enroll into the transactions scheme (a public ledger). </a:t>
          </a:r>
          <a:endParaRPr lang="fi-FI" dirty="0"/>
        </a:p>
      </dgm:t>
    </dgm:pt>
    <dgm:pt modelId="{C6184C39-0F54-4BC9-8ED3-7F9801FAC1DB}" type="parTrans" cxnId="{65AB0A71-953E-4E32-A7F9-EC7E12677E2B}">
      <dgm:prSet/>
      <dgm:spPr/>
      <dgm:t>
        <a:bodyPr/>
        <a:lstStyle/>
        <a:p>
          <a:endParaRPr lang="en-US"/>
        </a:p>
      </dgm:t>
    </dgm:pt>
    <dgm:pt modelId="{FAA0C659-ABAC-4B4C-8066-59A16B01DDA3}" type="sibTrans" cxnId="{65AB0A71-953E-4E32-A7F9-EC7E12677E2B}">
      <dgm:prSet/>
      <dgm:spPr/>
      <dgm:t>
        <a:bodyPr/>
        <a:lstStyle/>
        <a:p>
          <a:endParaRPr lang="en-US"/>
        </a:p>
      </dgm:t>
    </dgm:pt>
    <dgm:pt modelId="{D6058F95-60A0-4E4B-8DA1-FECB12E022BE}">
      <dgm:prSet/>
      <dgm:spPr/>
      <dgm:t>
        <a:bodyPr/>
        <a:lstStyle/>
        <a:p>
          <a:pPr rtl="0"/>
          <a:r>
            <a:rPr lang="en-US" b="1"/>
            <a:t>Everyone is free to download a copy of the blockchain ledger, and they are able to join as anonymous validators by performing computationally intensive proof-of-works. </a:t>
          </a:r>
          <a:endParaRPr lang="fi-FI"/>
        </a:p>
      </dgm:t>
    </dgm:pt>
    <dgm:pt modelId="{44034138-D9E1-436E-AA33-C5BDBDCE0D69}" type="parTrans" cxnId="{A4CE8A05-8912-4997-A705-1509C4F6F3BC}">
      <dgm:prSet/>
      <dgm:spPr/>
      <dgm:t>
        <a:bodyPr/>
        <a:lstStyle/>
        <a:p>
          <a:endParaRPr lang="en-US"/>
        </a:p>
      </dgm:t>
    </dgm:pt>
    <dgm:pt modelId="{684AAB22-D922-4E13-958F-46171B2AD8C5}" type="sibTrans" cxnId="{A4CE8A05-8912-4997-A705-1509C4F6F3BC}">
      <dgm:prSet/>
      <dgm:spPr/>
      <dgm:t>
        <a:bodyPr/>
        <a:lstStyle/>
        <a:p>
          <a:endParaRPr lang="en-US"/>
        </a:p>
      </dgm:t>
    </dgm:pt>
    <dgm:pt modelId="{81901187-AAB5-4A74-B5E9-4F9ACB24EB93}">
      <dgm:prSet/>
      <dgm:spPr/>
      <dgm:t>
        <a:bodyPr/>
        <a:lstStyle/>
        <a:p>
          <a:pPr rtl="0"/>
          <a:r>
            <a:rPr lang="en-US" b="1"/>
            <a:t>Public ledgers may be practical for primarily on -chain assets, meaning assets that are endogenous and created on the ledger (e.g Bitcoin). </a:t>
          </a:r>
          <a:endParaRPr lang="fi-FI"/>
        </a:p>
      </dgm:t>
    </dgm:pt>
    <dgm:pt modelId="{11F6335F-EFAB-471A-A93B-95A6C2E85EC3}" type="parTrans" cxnId="{48C38D24-AECF-4396-AC9D-AB7928CA1DF3}">
      <dgm:prSet/>
      <dgm:spPr/>
      <dgm:t>
        <a:bodyPr/>
        <a:lstStyle/>
        <a:p>
          <a:endParaRPr lang="en-US"/>
        </a:p>
      </dgm:t>
    </dgm:pt>
    <dgm:pt modelId="{7EFDDF7E-7970-45E3-AD7A-8ACD4023A55B}" type="sibTrans" cxnId="{48C38D24-AECF-4396-AC9D-AB7928CA1DF3}">
      <dgm:prSet/>
      <dgm:spPr/>
      <dgm:t>
        <a:bodyPr/>
        <a:lstStyle/>
        <a:p>
          <a:endParaRPr lang="en-US"/>
        </a:p>
      </dgm:t>
    </dgm:pt>
    <dgm:pt modelId="{A6244136-4D8D-432E-B651-381B82E96DE0}">
      <dgm:prSet/>
      <dgm:spPr/>
      <dgm:t>
        <a:bodyPr/>
        <a:lstStyle/>
        <a:p>
          <a:pPr rtl="0"/>
          <a:r>
            <a:rPr lang="en-US" b="1"/>
            <a:t>Off-chain assets are not controllable by the validators in the same way as the native assets, and any conflicts in a transaction would need to be solved by an outside party or legal entity. </a:t>
          </a:r>
          <a:endParaRPr lang="fi-FI"/>
        </a:p>
      </dgm:t>
    </dgm:pt>
    <dgm:pt modelId="{0978FDFE-525A-4352-B441-51174A841279}" type="parTrans" cxnId="{A22872C7-AB9C-4EE8-972E-66294E86AE4D}">
      <dgm:prSet/>
      <dgm:spPr/>
      <dgm:t>
        <a:bodyPr/>
        <a:lstStyle/>
        <a:p>
          <a:endParaRPr lang="en-US"/>
        </a:p>
      </dgm:t>
    </dgm:pt>
    <dgm:pt modelId="{621A6DCD-6B7D-4188-AE93-144F23D29C98}" type="sibTrans" cxnId="{A22872C7-AB9C-4EE8-972E-66294E86AE4D}">
      <dgm:prSet/>
      <dgm:spPr/>
      <dgm:t>
        <a:bodyPr/>
        <a:lstStyle/>
        <a:p>
          <a:endParaRPr lang="en-US"/>
        </a:p>
      </dgm:t>
    </dgm:pt>
    <dgm:pt modelId="{92F2E0C0-0432-43D4-BE8A-25DAB307A93D}" type="pres">
      <dgm:prSet presAssocID="{EF566830-62B7-4B5B-A056-8B2C41E230A2}" presName="compositeShape" presStyleCnt="0">
        <dgm:presLayoutVars>
          <dgm:dir/>
          <dgm:resizeHandles/>
        </dgm:presLayoutVars>
      </dgm:prSet>
      <dgm:spPr/>
    </dgm:pt>
    <dgm:pt modelId="{2FFC16EC-B694-4594-AD1F-854B8CCB3466}" type="pres">
      <dgm:prSet presAssocID="{EF566830-62B7-4B5B-A056-8B2C41E230A2}" presName="pyramid" presStyleLbl="node1" presStyleIdx="0" presStyleCnt="1"/>
      <dgm:spPr/>
    </dgm:pt>
    <dgm:pt modelId="{7F5614CC-0B9E-4D21-AA24-1C408E5F32A1}" type="pres">
      <dgm:prSet presAssocID="{EF566830-62B7-4B5B-A056-8B2C41E230A2}" presName="theList" presStyleCnt="0"/>
      <dgm:spPr/>
    </dgm:pt>
    <dgm:pt modelId="{A979D292-385D-4C34-B06D-E140538CFD19}" type="pres">
      <dgm:prSet presAssocID="{B6B42D33-10C2-43AC-907C-561830442B0D}" presName="aNode" presStyleLbl="fgAcc1" presStyleIdx="0" presStyleCnt="4">
        <dgm:presLayoutVars>
          <dgm:bulletEnabled val="1"/>
        </dgm:presLayoutVars>
      </dgm:prSet>
      <dgm:spPr/>
    </dgm:pt>
    <dgm:pt modelId="{29615097-55DF-4FFA-AFE7-5381AA1880B0}" type="pres">
      <dgm:prSet presAssocID="{B6B42D33-10C2-43AC-907C-561830442B0D}" presName="aSpace" presStyleCnt="0"/>
      <dgm:spPr/>
    </dgm:pt>
    <dgm:pt modelId="{64B2C8EC-B9FA-423A-B63C-39A38A18A870}" type="pres">
      <dgm:prSet presAssocID="{D6058F95-60A0-4E4B-8DA1-FECB12E022BE}" presName="aNode" presStyleLbl="fgAcc1" presStyleIdx="1" presStyleCnt="4">
        <dgm:presLayoutVars>
          <dgm:bulletEnabled val="1"/>
        </dgm:presLayoutVars>
      </dgm:prSet>
      <dgm:spPr/>
    </dgm:pt>
    <dgm:pt modelId="{123BC083-A991-4CB7-B72A-F985794DB65E}" type="pres">
      <dgm:prSet presAssocID="{D6058F95-60A0-4E4B-8DA1-FECB12E022BE}" presName="aSpace" presStyleCnt="0"/>
      <dgm:spPr/>
    </dgm:pt>
    <dgm:pt modelId="{3B78BCB4-732C-4442-B189-E969BD810C8F}" type="pres">
      <dgm:prSet presAssocID="{81901187-AAB5-4A74-B5E9-4F9ACB24EB93}" presName="aNode" presStyleLbl="fgAcc1" presStyleIdx="2" presStyleCnt="4">
        <dgm:presLayoutVars>
          <dgm:bulletEnabled val="1"/>
        </dgm:presLayoutVars>
      </dgm:prSet>
      <dgm:spPr/>
    </dgm:pt>
    <dgm:pt modelId="{2137A360-25D7-45A8-A65E-BBE71BEDE9A6}" type="pres">
      <dgm:prSet presAssocID="{81901187-AAB5-4A74-B5E9-4F9ACB24EB93}" presName="aSpace" presStyleCnt="0"/>
      <dgm:spPr/>
    </dgm:pt>
    <dgm:pt modelId="{5B315EC4-296F-4641-818A-99612311C796}" type="pres">
      <dgm:prSet presAssocID="{A6244136-4D8D-432E-B651-381B82E96DE0}" presName="aNode" presStyleLbl="fgAcc1" presStyleIdx="3" presStyleCnt="4">
        <dgm:presLayoutVars>
          <dgm:bulletEnabled val="1"/>
        </dgm:presLayoutVars>
      </dgm:prSet>
      <dgm:spPr/>
    </dgm:pt>
    <dgm:pt modelId="{52D77A67-D8CD-477B-BB85-1161373701DA}" type="pres">
      <dgm:prSet presAssocID="{A6244136-4D8D-432E-B651-381B82E96DE0}" presName="aSpace" presStyleCnt="0"/>
      <dgm:spPr/>
    </dgm:pt>
  </dgm:ptLst>
  <dgm:cxnLst>
    <dgm:cxn modelId="{A4CE8A05-8912-4997-A705-1509C4F6F3BC}" srcId="{EF566830-62B7-4B5B-A056-8B2C41E230A2}" destId="{D6058F95-60A0-4E4B-8DA1-FECB12E022BE}" srcOrd="1" destOrd="0" parTransId="{44034138-D9E1-436E-AA33-C5BDBDCE0D69}" sibTransId="{684AAB22-D922-4E13-958F-46171B2AD8C5}"/>
    <dgm:cxn modelId="{E76E2009-A1E0-44E5-B134-154E4A5B1611}" type="presOf" srcId="{81901187-AAB5-4A74-B5E9-4F9ACB24EB93}" destId="{3B78BCB4-732C-4442-B189-E969BD810C8F}" srcOrd="0" destOrd="0" presId="urn:microsoft.com/office/officeart/2005/8/layout/pyramid2"/>
    <dgm:cxn modelId="{48C38D24-AECF-4396-AC9D-AB7928CA1DF3}" srcId="{EF566830-62B7-4B5B-A056-8B2C41E230A2}" destId="{81901187-AAB5-4A74-B5E9-4F9ACB24EB93}" srcOrd="2" destOrd="0" parTransId="{11F6335F-EFAB-471A-A93B-95A6C2E85EC3}" sibTransId="{7EFDDF7E-7970-45E3-AD7A-8ACD4023A55B}"/>
    <dgm:cxn modelId="{E4F7A767-9875-4AAB-89BB-C091911DF893}" type="presOf" srcId="{D6058F95-60A0-4E4B-8DA1-FECB12E022BE}" destId="{64B2C8EC-B9FA-423A-B63C-39A38A18A870}" srcOrd="0" destOrd="0" presId="urn:microsoft.com/office/officeart/2005/8/layout/pyramid2"/>
    <dgm:cxn modelId="{4060E16C-11C1-4169-A0E1-7CE49DDAD440}" type="presOf" srcId="{B6B42D33-10C2-43AC-907C-561830442B0D}" destId="{A979D292-385D-4C34-B06D-E140538CFD19}" srcOrd="0" destOrd="0" presId="urn:microsoft.com/office/officeart/2005/8/layout/pyramid2"/>
    <dgm:cxn modelId="{65AB0A71-953E-4E32-A7F9-EC7E12677E2B}" srcId="{EF566830-62B7-4B5B-A056-8B2C41E230A2}" destId="{B6B42D33-10C2-43AC-907C-561830442B0D}" srcOrd="0" destOrd="0" parTransId="{C6184C39-0F54-4BC9-8ED3-7F9801FAC1DB}" sibTransId="{FAA0C659-ABAC-4B4C-8066-59A16B01DDA3}"/>
    <dgm:cxn modelId="{CCED4EC0-1A4E-43F6-AE2F-9E382F1992DF}" type="presOf" srcId="{EF566830-62B7-4B5B-A056-8B2C41E230A2}" destId="{92F2E0C0-0432-43D4-BE8A-25DAB307A93D}" srcOrd="0" destOrd="0" presId="urn:microsoft.com/office/officeart/2005/8/layout/pyramid2"/>
    <dgm:cxn modelId="{A22872C7-AB9C-4EE8-972E-66294E86AE4D}" srcId="{EF566830-62B7-4B5B-A056-8B2C41E230A2}" destId="{A6244136-4D8D-432E-B651-381B82E96DE0}" srcOrd="3" destOrd="0" parTransId="{0978FDFE-525A-4352-B441-51174A841279}" sibTransId="{621A6DCD-6B7D-4188-AE93-144F23D29C98}"/>
    <dgm:cxn modelId="{003EE9E2-DF58-48C7-87DF-051297569123}" type="presOf" srcId="{A6244136-4D8D-432E-B651-381B82E96DE0}" destId="{5B315EC4-296F-4641-818A-99612311C796}" srcOrd="0" destOrd="0" presId="urn:microsoft.com/office/officeart/2005/8/layout/pyramid2"/>
    <dgm:cxn modelId="{DA7D0E0C-5A08-4858-A1F5-7F9F18388750}" type="presParOf" srcId="{92F2E0C0-0432-43D4-BE8A-25DAB307A93D}" destId="{2FFC16EC-B694-4594-AD1F-854B8CCB3466}" srcOrd="0" destOrd="0" presId="urn:microsoft.com/office/officeart/2005/8/layout/pyramid2"/>
    <dgm:cxn modelId="{86236337-A31A-4938-B1C6-CDAB79056E12}" type="presParOf" srcId="{92F2E0C0-0432-43D4-BE8A-25DAB307A93D}" destId="{7F5614CC-0B9E-4D21-AA24-1C408E5F32A1}" srcOrd="1" destOrd="0" presId="urn:microsoft.com/office/officeart/2005/8/layout/pyramid2"/>
    <dgm:cxn modelId="{4380095C-3773-4AAB-A007-603CCAE95A9C}" type="presParOf" srcId="{7F5614CC-0B9E-4D21-AA24-1C408E5F32A1}" destId="{A979D292-385D-4C34-B06D-E140538CFD19}" srcOrd="0" destOrd="0" presId="urn:microsoft.com/office/officeart/2005/8/layout/pyramid2"/>
    <dgm:cxn modelId="{8AD1243B-D7DF-476E-99DE-CB794E48AC01}" type="presParOf" srcId="{7F5614CC-0B9E-4D21-AA24-1C408E5F32A1}" destId="{29615097-55DF-4FFA-AFE7-5381AA1880B0}" srcOrd="1" destOrd="0" presId="urn:microsoft.com/office/officeart/2005/8/layout/pyramid2"/>
    <dgm:cxn modelId="{311B6B58-F32B-44A6-A5DA-49375EF3E8F6}" type="presParOf" srcId="{7F5614CC-0B9E-4D21-AA24-1C408E5F32A1}" destId="{64B2C8EC-B9FA-423A-B63C-39A38A18A870}" srcOrd="2" destOrd="0" presId="urn:microsoft.com/office/officeart/2005/8/layout/pyramid2"/>
    <dgm:cxn modelId="{57349136-AF6C-4900-BCEF-C83057283A13}" type="presParOf" srcId="{7F5614CC-0B9E-4D21-AA24-1C408E5F32A1}" destId="{123BC083-A991-4CB7-B72A-F985794DB65E}" srcOrd="3" destOrd="0" presId="urn:microsoft.com/office/officeart/2005/8/layout/pyramid2"/>
    <dgm:cxn modelId="{3EDCCAE1-C33D-4972-92D2-A2747D9534A6}" type="presParOf" srcId="{7F5614CC-0B9E-4D21-AA24-1C408E5F32A1}" destId="{3B78BCB4-732C-4442-B189-E969BD810C8F}" srcOrd="4" destOrd="0" presId="urn:microsoft.com/office/officeart/2005/8/layout/pyramid2"/>
    <dgm:cxn modelId="{7228CAAF-299A-42DA-9143-26264D1E8376}" type="presParOf" srcId="{7F5614CC-0B9E-4D21-AA24-1C408E5F32A1}" destId="{2137A360-25D7-45A8-A65E-BBE71BEDE9A6}" srcOrd="5" destOrd="0" presId="urn:microsoft.com/office/officeart/2005/8/layout/pyramid2"/>
    <dgm:cxn modelId="{C406F96B-251E-44AA-9038-45D3FE9DA576}" type="presParOf" srcId="{7F5614CC-0B9E-4D21-AA24-1C408E5F32A1}" destId="{5B315EC4-296F-4641-818A-99612311C796}" srcOrd="6" destOrd="0" presId="urn:microsoft.com/office/officeart/2005/8/layout/pyramid2"/>
    <dgm:cxn modelId="{88F12B91-AF31-4A4E-B0EE-39C0D5914271}" type="presParOf" srcId="{7F5614CC-0B9E-4D21-AA24-1C408E5F32A1}" destId="{52D77A67-D8CD-477B-BB85-1161373701DA}"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31B613A4-0B81-4340-A41C-2A6D4611B4C2}" type="doc">
      <dgm:prSet loTypeId="urn:microsoft.com/office/officeart/2005/8/layout/target3" loCatId="relationship" qsTypeId="urn:microsoft.com/office/officeart/2005/8/quickstyle/simple1" qsCatId="simple" csTypeId="urn:microsoft.com/office/officeart/2005/8/colors/colorful1" csCatId="colorful" phldr="1"/>
      <dgm:spPr/>
      <dgm:t>
        <a:bodyPr/>
        <a:lstStyle/>
        <a:p>
          <a:endParaRPr lang="en-US"/>
        </a:p>
      </dgm:t>
    </dgm:pt>
    <dgm:pt modelId="{2CC1E4A1-D111-4875-927B-C11288665E9C}">
      <dgm:prSet/>
      <dgm:spPr/>
      <dgm:t>
        <a:bodyPr/>
        <a:lstStyle/>
        <a:p>
          <a:pPr rtl="0"/>
          <a:r>
            <a:rPr lang="en-US" b="1"/>
            <a:t>In the payments space, the biggest challenges financial institutions face have to do with the silos within banks. Many of them have built various and complex IT Infrastructure. </a:t>
          </a:r>
          <a:endParaRPr lang="fi-FI"/>
        </a:p>
      </dgm:t>
    </dgm:pt>
    <dgm:pt modelId="{A4068FE9-E903-4869-92B5-94AF2D411667}" type="parTrans" cxnId="{0702F773-C432-451B-A36E-F0491EF0E87B}">
      <dgm:prSet/>
      <dgm:spPr/>
      <dgm:t>
        <a:bodyPr/>
        <a:lstStyle/>
        <a:p>
          <a:endParaRPr lang="en-US"/>
        </a:p>
      </dgm:t>
    </dgm:pt>
    <dgm:pt modelId="{56398EF9-68D7-49FE-8BB4-E9BA1BCEBCEC}" type="sibTrans" cxnId="{0702F773-C432-451B-A36E-F0491EF0E87B}">
      <dgm:prSet/>
      <dgm:spPr/>
      <dgm:t>
        <a:bodyPr/>
        <a:lstStyle/>
        <a:p>
          <a:endParaRPr lang="en-US"/>
        </a:p>
      </dgm:t>
    </dgm:pt>
    <dgm:pt modelId="{A8B37210-57F9-43B3-ADF4-05C990CB83F6}">
      <dgm:prSet/>
      <dgm:spPr/>
      <dgm:t>
        <a:bodyPr/>
        <a:lstStyle/>
        <a:p>
          <a:pPr rtl="0"/>
          <a:r>
            <a:rPr lang="en-US" b="1"/>
            <a:t>At a procedural level, the process of inter-bank clearing requires an intricate coordination of resource-intensive steps between banks, clearing houses, and the central bank. </a:t>
          </a:r>
          <a:endParaRPr lang="fi-FI"/>
        </a:p>
      </dgm:t>
    </dgm:pt>
    <dgm:pt modelId="{EB50FA12-D8E1-42AD-8CB6-C86F3D62E5E7}" type="parTrans" cxnId="{9D3C4912-0FA1-4356-B549-6F7D92578745}">
      <dgm:prSet/>
      <dgm:spPr/>
      <dgm:t>
        <a:bodyPr/>
        <a:lstStyle/>
        <a:p>
          <a:endParaRPr lang="en-US"/>
        </a:p>
      </dgm:t>
    </dgm:pt>
    <dgm:pt modelId="{E015E628-7901-4F2C-9222-1679B4DAD187}" type="sibTrans" cxnId="{9D3C4912-0FA1-4356-B549-6F7D92578745}">
      <dgm:prSet/>
      <dgm:spPr/>
      <dgm:t>
        <a:bodyPr/>
        <a:lstStyle/>
        <a:p>
          <a:endParaRPr lang="en-US"/>
        </a:p>
      </dgm:t>
    </dgm:pt>
    <dgm:pt modelId="{F1FA3D9B-0223-470B-9A67-B4056FDB3588}">
      <dgm:prSet/>
      <dgm:spPr/>
      <dgm:t>
        <a:bodyPr/>
        <a:lstStyle/>
        <a:p>
          <a:pPr rtl="0"/>
          <a:r>
            <a:rPr lang="en-US" b="1"/>
            <a:t>Recording all transactions in real-time on a blockchain ledger would mean more efficient execution of inter-bank payments. </a:t>
          </a:r>
          <a:endParaRPr lang="fi-FI"/>
        </a:p>
      </dgm:t>
    </dgm:pt>
    <dgm:pt modelId="{416869CA-07B8-4D73-899E-AFFDC90D00C9}" type="parTrans" cxnId="{DC247F4A-D342-482C-9A52-02492CC3AE90}">
      <dgm:prSet/>
      <dgm:spPr/>
      <dgm:t>
        <a:bodyPr/>
        <a:lstStyle/>
        <a:p>
          <a:endParaRPr lang="en-US"/>
        </a:p>
      </dgm:t>
    </dgm:pt>
    <dgm:pt modelId="{48673412-E14A-4B31-95B6-CB3AF34CEBCB}" type="sibTrans" cxnId="{DC247F4A-D342-482C-9A52-02492CC3AE90}">
      <dgm:prSet/>
      <dgm:spPr/>
      <dgm:t>
        <a:bodyPr/>
        <a:lstStyle/>
        <a:p>
          <a:endParaRPr lang="en-US"/>
        </a:p>
      </dgm:t>
    </dgm:pt>
    <dgm:pt modelId="{F57367D8-831A-473E-93C3-5ECE9616BE1B}">
      <dgm:prSet/>
      <dgm:spPr/>
      <dgm:t>
        <a:bodyPr/>
        <a:lstStyle/>
        <a:p>
          <a:pPr rtl="0"/>
          <a:r>
            <a:rPr lang="en-US" b="1" dirty="0"/>
            <a:t>The central bank would need to launch a digital asset, preferably a cryptocurrency, which all parties agree upon as being representative of the same liability. </a:t>
          </a:r>
          <a:endParaRPr lang="fi-FI" dirty="0"/>
        </a:p>
      </dgm:t>
    </dgm:pt>
    <dgm:pt modelId="{4EBD56A6-4CDF-4193-B06B-3920D16E264E}" type="parTrans" cxnId="{53DB3569-CE8D-4435-A839-2718E0C98FD0}">
      <dgm:prSet/>
      <dgm:spPr/>
      <dgm:t>
        <a:bodyPr/>
        <a:lstStyle/>
        <a:p>
          <a:endParaRPr lang="en-US"/>
        </a:p>
      </dgm:t>
    </dgm:pt>
    <dgm:pt modelId="{544BCFE9-F4BD-4579-90FB-822B33DE3B4E}" type="sibTrans" cxnId="{53DB3569-CE8D-4435-A839-2718E0C98FD0}">
      <dgm:prSet/>
      <dgm:spPr/>
      <dgm:t>
        <a:bodyPr/>
        <a:lstStyle/>
        <a:p>
          <a:endParaRPr lang="en-US"/>
        </a:p>
      </dgm:t>
    </dgm:pt>
    <dgm:pt modelId="{BB585C20-CEE7-4CA7-A847-302CD174DB7E}" type="pres">
      <dgm:prSet presAssocID="{31B613A4-0B81-4340-A41C-2A6D4611B4C2}" presName="Name0" presStyleCnt="0">
        <dgm:presLayoutVars>
          <dgm:chMax val="7"/>
          <dgm:dir/>
          <dgm:animLvl val="lvl"/>
          <dgm:resizeHandles val="exact"/>
        </dgm:presLayoutVars>
      </dgm:prSet>
      <dgm:spPr/>
    </dgm:pt>
    <dgm:pt modelId="{9771A433-D643-4161-B5F9-E22956D6B706}" type="pres">
      <dgm:prSet presAssocID="{2CC1E4A1-D111-4875-927B-C11288665E9C}" presName="circle1" presStyleLbl="node1" presStyleIdx="0" presStyleCnt="4"/>
      <dgm:spPr/>
    </dgm:pt>
    <dgm:pt modelId="{4F9F9292-4244-4975-AEB0-8A9E34D239EB}" type="pres">
      <dgm:prSet presAssocID="{2CC1E4A1-D111-4875-927B-C11288665E9C}" presName="space" presStyleCnt="0"/>
      <dgm:spPr/>
    </dgm:pt>
    <dgm:pt modelId="{B64D1D81-90A6-443E-854C-670A18ACE119}" type="pres">
      <dgm:prSet presAssocID="{2CC1E4A1-D111-4875-927B-C11288665E9C}" presName="rect1" presStyleLbl="alignAcc1" presStyleIdx="0" presStyleCnt="4"/>
      <dgm:spPr/>
    </dgm:pt>
    <dgm:pt modelId="{A50FC05F-0B12-49E0-8106-A5FD3225C85E}" type="pres">
      <dgm:prSet presAssocID="{A8B37210-57F9-43B3-ADF4-05C990CB83F6}" presName="vertSpace2" presStyleLbl="node1" presStyleIdx="0" presStyleCnt="4"/>
      <dgm:spPr/>
    </dgm:pt>
    <dgm:pt modelId="{6F4B268E-DF1F-4C63-8770-2A3035947A73}" type="pres">
      <dgm:prSet presAssocID="{A8B37210-57F9-43B3-ADF4-05C990CB83F6}" presName="circle2" presStyleLbl="node1" presStyleIdx="1" presStyleCnt="4"/>
      <dgm:spPr/>
    </dgm:pt>
    <dgm:pt modelId="{CE3ED8A3-3383-4FB4-AC65-EA3F3D7D287A}" type="pres">
      <dgm:prSet presAssocID="{A8B37210-57F9-43B3-ADF4-05C990CB83F6}" presName="rect2" presStyleLbl="alignAcc1" presStyleIdx="1" presStyleCnt="4"/>
      <dgm:spPr/>
    </dgm:pt>
    <dgm:pt modelId="{A0CCBF70-5575-4785-822D-6435FAF9682A}" type="pres">
      <dgm:prSet presAssocID="{F1FA3D9B-0223-470B-9A67-B4056FDB3588}" presName="vertSpace3" presStyleLbl="node1" presStyleIdx="1" presStyleCnt="4"/>
      <dgm:spPr/>
    </dgm:pt>
    <dgm:pt modelId="{5681C1B2-2F05-49DD-B547-19CA22F18E3D}" type="pres">
      <dgm:prSet presAssocID="{F1FA3D9B-0223-470B-9A67-B4056FDB3588}" presName="circle3" presStyleLbl="node1" presStyleIdx="2" presStyleCnt="4"/>
      <dgm:spPr/>
    </dgm:pt>
    <dgm:pt modelId="{2978CF6F-20C0-4827-BDC1-C63A17861109}" type="pres">
      <dgm:prSet presAssocID="{F1FA3D9B-0223-470B-9A67-B4056FDB3588}" presName="rect3" presStyleLbl="alignAcc1" presStyleIdx="2" presStyleCnt="4"/>
      <dgm:spPr/>
    </dgm:pt>
    <dgm:pt modelId="{654C2420-C834-428B-A9F4-A62EA37039B0}" type="pres">
      <dgm:prSet presAssocID="{F57367D8-831A-473E-93C3-5ECE9616BE1B}" presName="vertSpace4" presStyleLbl="node1" presStyleIdx="2" presStyleCnt="4"/>
      <dgm:spPr/>
    </dgm:pt>
    <dgm:pt modelId="{1D8C9B59-D30A-4A45-9F87-709FB77D85C3}" type="pres">
      <dgm:prSet presAssocID="{F57367D8-831A-473E-93C3-5ECE9616BE1B}" presName="circle4" presStyleLbl="node1" presStyleIdx="3" presStyleCnt="4"/>
      <dgm:spPr/>
    </dgm:pt>
    <dgm:pt modelId="{838D8058-4A4E-4B64-85FB-28D49E784CF6}" type="pres">
      <dgm:prSet presAssocID="{F57367D8-831A-473E-93C3-5ECE9616BE1B}" presName="rect4" presStyleLbl="alignAcc1" presStyleIdx="3" presStyleCnt="4"/>
      <dgm:spPr/>
    </dgm:pt>
    <dgm:pt modelId="{74CEF3B1-6862-489B-8CFA-D02F7DA377A4}" type="pres">
      <dgm:prSet presAssocID="{2CC1E4A1-D111-4875-927B-C11288665E9C}" presName="rect1ParTxNoCh" presStyleLbl="alignAcc1" presStyleIdx="3" presStyleCnt="4">
        <dgm:presLayoutVars>
          <dgm:chMax val="1"/>
          <dgm:bulletEnabled val="1"/>
        </dgm:presLayoutVars>
      </dgm:prSet>
      <dgm:spPr/>
    </dgm:pt>
    <dgm:pt modelId="{D2BC2AE4-60E8-4453-9BF2-771DAFEAD479}" type="pres">
      <dgm:prSet presAssocID="{A8B37210-57F9-43B3-ADF4-05C990CB83F6}" presName="rect2ParTxNoCh" presStyleLbl="alignAcc1" presStyleIdx="3" presStyleCnt="4">
        <dgm:presLayoutVars>
          <dgm:chMax val="1"/>
          <dgm:bulletEnabled val="1"/>
        </dgm:presLayoutVars>
      </dgm:prSet>
      <dgm:spPr/>
    </dgm:pt>
    <dgm:pt modelId="{466EE4A1-2D07-4490-AC9C-85DE63F1AD38}" type="pres">
      <dgm:prSet presAssocID="{F1FA3D9B-0223-470B-9A67-B4056FDB3588}" presName="rect3ParTxNoCh" presStyleLbl="alignAcc1" presStyleIdx="3" presStyleCnt="4">
        <dgm:presLayoutVars>
          <dgm:chMax val="1"/>
          <dgm:bulletEnabled val="1"/>
        </dgm:presLayoutVars>
      </dgm:prSet>
      <dgm:spPr/>
    </dgm:pt>
    <dgm:pt modelId="{02EDE78F-2205-4B1F-8F14-69493AFB0D38}" type="pres">
      <dgm:prSet presAssocID="{F57367D8-831A-473E-93C3-5ECE9616BE1B}" presName="rect4ParTxNoCh" presStyleLbl="alignAcc1" presStyleIdx="3" presStyleCnt="4">
        <dgm:presLayoutVars>
          <dgm:chMax val="1"/>
          <dgm:bulletEnabled val="1"/>
        </dgm:presLayoutVars>
      </dgm:prSet>
      <dgm:spPr/>
    </dgm:pt>
  </dgm:ptLst>
  <dgm:cxnLst>
    <dgm:cxn modelId="{9D3C4912-0FA1-4356-B549-6F7D92578745}" srcId="{31B613A4-0B81-4340-A41C-2A6D4611B4C2}" destId="{A8B37210-57F9-43B3-ADF4-05C990CB83F6}" srcOrd="1" destOrd="0" parTransId="{EB50FA12-D8E1-42AD-8CB6-C86F3D62E5E7}" sibTransId="{E015E628-7901-4F2C-9222-1679B4DAD187}"/>
    <dgm:cxn modelId="{011F101E-762F-406E-9C23-6486F8D994E9}" type="presOf" srcId="{2CC1E4A1-D111-4875-927B-C11288665E9C}" destId="{74CEF3B1-6862-489B-8CFA-D02F7DA377A4}" srcOrd="1" destOrd="0" presId="urn:microsoft.com/office/officeart/2005/8/layout/target3"/>
    <dgm:cxn modelId="{13D96C64-627B-43F2-8DE9-765F172ACC44}" type="presOf" srcId="{2CC1E4A1-D111-4875-927B-C11288665E9C}" destId="{B64D1D81-90A6-443E-854C-670A18ACE119}" srcOrd="0" destOrd="0" presId="urn:microsoft.com/office/officeart/2005/8/layout/target3"/>
    <dgm:cxn modelId="{53DB3569-CE8D-4435-A839-2718E0C98FD0}" srcId="{31B613A4-0B81-4340-A41C-2A6D4611B4C2}" destId="{F57367D8-831A-473E-93C3-5ECE9616BE1B}" srcOrd="3" destOrd="0" parTransId="{4EBD56A6-4CDF-4193-B06B-3920D16E264E}" sibTransId="{544BCFE9-F4BD-4579-90FB-822B33DE3B4E}"/>
    <dgm:cxn modelId="{DC247F4A-D342-482C-9A52-02492CC3AE90}" srcId="{31B613A4-0B81-4340-A41C-2A6D4611B4C2}" destId="{F1FA3D9B-0223-470B-9A67-B4056FDB3588}" srcOrd="2" destOrd="0" parTransId="{416869CA-07B8-4D73-899E-AFFDC90D00C9}" sibTransId="{48673412-E14A-4B31-95B6-CB3AF34CEBCB}"/>
    <dgm:cxn modelId="{F4DDF24E-8ABD-4E40-8963-0183CD501B14}" type="presOf" srcId="{F57367D8-831A-473E-93C3-5ECE9616BE1B}" destId="{02EDE78F-2205-4B1F-8F14-69493AFB0D38}" srcOrd="1" destOrd="0" presId="urn:microsoft.com/office/officeart/2005/8/layout/target3"/>
    <dgm:cxn modelId="{D776AC71-77B6-494D-A340-1B989E7B24D5}" type="presOf" srcId="{F1FA3D9B-0223-470B-9A67-B4056FDB3588}" destId="{2978CF6F-20C0-4827-BDC1-C63A17861109}" srcOrd="0" destOrd="0" presId="urn:microsoft.com/office/officeart/2005/8/layout/target3"/>
    <dgm:cxn modelId="{0702F773-C432-451B-A36E-F0491EF0E87B}" srcId="{31B613A4-0B81-4340-A41C-2A6D4611B4C2}" destId="{2CC1E4A1-D111-4875-927B-C11288665E9C}" srcOrd="0" destOrd="0" parTransId="{A4068FE9-E903-4869-92B5-94AF2D411667}" sibTransId="{56398EF9-68D7-49FE-8BB4-E9BA1BCEBCEC}"/>
    <dgm:cxn modelId="{FBA9479B-C2FF-4320-B8BD-02CFE0776EC0}" type="presOf" srcId="{A8B37210-57F9-43B3-ADF4-05C990CB83F6}" destId="{D2BC2AE4-60E8-4453-9BF2-771DAFEAD479}" srcOrd="1" destOrd="0" presId="urn:microsoft.com/office/officeart/2005/8/layout/target3"/>
    <dgm:cxn modelId="{1ED7A3A8-7C2E-4817-B689-F49B0DA74237}" type="presOf" srcId="{A8B37210-57F9-43B3-ADF4-05C990CB83F6}" destId="{CE3ED8A3-3383-4FB4-AC65-EA3F3D7D287A}" srcOrd="0" destOrd="0" presId="urn:microsoft.com/office/officeart/2005/8/layout/target3"/>
    <dgm:cxn modelId="{DB49E7E2-2D34-4628-B175-EE7FBBA4D774}" type="presOf" srcId="{31B613A4-0B81-4340-A41C-2A6D4611B4C2}" destId="{BB585C20-CEE7-4CA7-A847-302CD174DB7E}" srcOrd="0" destOrd="0" presId="urn:microsoft.com/office/officeart/2005/8/layout/target3"/>
    <dgm:cxn modelId="{F6572EE7-DA62-49D8-BFD8-9434D480717F}" type="presOf" srcId="{F1FA3D9B-0223-470B-9A67-B4056FDB3588}" destId="{466EE4A1-2D07-4490-AC9C-85DE63F1AD38}" srcOrd="1" destOrd="0" presId="urn:microsoft.com/office/officeart/2005/8/layout/target3"/>
    <dgm:cxn modelId="{BB095EEE-E730-46DD-B2E1-0D4B021FCE62}" type="presOf" srcId="{F57367D8-831A-473E-93C3-5ECE9616BE1B}" destId="{838D8058-4A4E-4B64-85FB-28D49E784CF6}" srcOrd="0" destOrd="0" presId="urn:microsoft.com/office/officeart/2005/8/layout/target3"/>
    <dgm:cxn modelId="{4A2B5347-3ECC-4090-8DB4-129AD2FB3E96}" type="presParOf" srcId="{BB585C20-CEE7-4CA7-A847-302CD174DB7E}" destId="{9771A433-D643-4161-B5F9-E22956D6B706}" srcOrd="0" destOrd="0" presId="urn:microsoft.com/office/officeart/2005/8/layout/target3"/>
    <dgm:cxn modelId="{9AB74F59-7F52-4259-9EC0-BB3F71505102}" type="presParOf" srcId="{BB585C20-CEE7-4CA7-A847-302CD174DB7E}" destId="{4F9F9292-4244-4975-AEB0-8A9E34D239EB}" srcOrd="1" destOrd="0" presId="urn:microsoft.com/office/officeart/2005/8/layout/target3"/>
    <dgm:cxn modelId="{CB751A56-24A8-4AFF-B65A-1A2555FEBF0A}" type="presParOf" srcId="{BB585C20-CEE7-4CA7-A847-302CD174DB7E}" destId="{B64D1D81-90A6-443E-854C-670A18ACE119}" srcOrd="2" destOrd="0" presId="urn:microsoft.com/office/officeart/2005/8/layout/target3"/>
    <dgm:cxn modelId="{0B4E17F0-3518-4D34-92F4-D36BB14A632D}" type="presParOf" srcId="{BB585C20-CEE7-4CA7-A847-302CD174DB7E}" destId="{A50FC05F-0B12-49E0-8106-A5FD3225C85E}" srcOrd="3" destOrd="0" presId="urn:microsoft.com/office/officeart/2005/8/layout/target3"/>
    <dgm:cxn modelId="{CD2C4DA3-65E7-45BF-A890-4EFADAE92455}" type="presParOf" srcId="{BB585C20-CEE7-4CA7-A847-302CD174DB7E}" destId="{6F4B268E-DF1F-4C63-8770-2A3035947A73}" srcOrd="4" destOrd="0" presId="urn:microsoft.com/office/officeart/2005/8/layout/target3"/>
    <dgm:cxn modelId="{3D234EEF-6610-44C7-9375-61484F024943}" type="presParOf" srcId="{BB585C20-CEE7-4CA7-A847-302CD174DB7E}" destId="{CE3ED8A3-3383-4FB4-AC65-EA3F3D7D287A}" srcOrd="5" destOrd="0" presId="urn:microsoft.com/office/officeart/2005/8/layout/target3"/>
    <dgm:cxn modelId="{CE5E288F-F461-4A6D-9BCD-BD771089207B}" type="presParOf" srcId="{BB585C20-CEE7-4CA7-A847-302CD174DB7E}" destId="{A0CCBF70-5575-4785-822D-6435FAF9682A}" srcOrd="6" destOrd="0" presId="urn:microsoft.com/office/officeart/2005/8/layout/target3"/>
    <dgm:cxn modelId="{440B18AB-45F9-4C30-8370-C803D645563F}" type="presParOf" srcId="{BB585C20-CEE7-4CA7-A847-302CD174DB7E}" destId="{5681C1B2-2F05-49DD-B547-19CA22F18E3D}" srcOrd="7" destOrd="0" presId="urn:microsoft.com/office/officeart/2005/8/layout/target3"/>
    <dgm:cxn modelId="{F80954DA-D6E9-4F33-B463-5EF22977EC8B}" type="presParOf" srcId="{BB585C20-CEE7-4CA7-A847-302CD174DB7E}" destId="{2978CF6F-20C0-4827-BDC1-C63A17861109}" srcOrd="8" destOrd="0" presId="urn:microsoft.com/office/officeart/2005/8/layout/target3"/>
    <dgm:cxn modelId="{F03BDF5D-322A-44FF-B749-A2ADF1527CA4}" type="presParOf" srcId="{BB585C20-CEE7-4CA7-A847-302CD174DB7E}" destId="{654C2420-C834-428B-A9F4-A62EA37039B0}" srcOrd="9" destOrd="0" presId="urn:microsoft.com/office/officeart/2005/8/layout/target3"/>
    <dgm:cxn modelId="{80AB0C35-0B2E-469D-ACCD-551D7D7FF4D8}" type="presParOf" srcId="{BB585C20-CEE7-4CA7-A847-302CD174DB7E}" destId="{1D8C9B59-D30A-4A45-9F87-709FB77D85C3}" srcOrd="10" destOrd="0" presId="urn:microsoft.com/office/officeart/2005/8/layout/target3"/>
    <dgm:cxn modelId="{692473E7-21E8-4D35-AEB9-E31B61B88E78}" type="presParOf" srcId="{BB585C20-CEE7-4CA7-A847-302CD174DB7E}" destId="{838D8058-4A4E-4B64-85FB-28D49E784CF6}" srcOrd="11" destOrd="0" presId="urn:microsoft.com/office/officeart/2005/8/layout/target3"/>
    <dgm:cxn modelId="{4641C907-1F67-4C2F-8CD0-26A416DE2B4F}" type="presParOf" srcId="{BB585C20-CEE7-4CA7-A847-302CD174DB7E}" destId="{74CEF3B1-6862-489B-8CFA-D02F7DA377A4}" srcOrd="12" destOrd="0" presId="urn:microsoft.com/office/officeart/2005/8/layout/target3"/>
    <dgm:cxn modelId="{FAEAA7BC-86B2-404D-94C2-71148A8039E0}" type="presParOf" srcId="{BB585C20-CEE7-4CA7-A847-302CD174DB7E}" destId="{D2BC2AE4-60E8-4453-9BF2-771DAFEAD479}" srcOrd="13" destOrd="0" presId="urn:microsoft.com/office/officeart/2005/8/layout/target3"/>
    <dgm:cxn modelId="{145685C0-8302-4385-BFE8-EDD771127F9F}" type="presParOf" srcId="{BB585C20-CEE7-4CA7-A847-302CD174DB7E}" destId="{466EE4A1-2D07-4490-AC9C-85DE63F1AD38}" srcOrd="14" destOrd="0" presId="urn:microsoft.com/office/officeart/2005/8/layout/target3"/>
    <dgm:cxn modelId="{992B6563-65A2-4EFC-8AEB-E8BB37120E10}" type="presParOf" srcId="{BB585C20-CEE7-4CA7-A847-302CD174DB7E}" destId="{02EDE78F-2205-4B1F-8F14-69493AFB0D38}" srcOrd="15"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2297CE9D-99B4-4303-9BA6-AF1BF2FF58C6}"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en-US"/>
        </a:p>
      </dgm:t>
    </dgm:pt>
    <dgm:pt modelId="{E22E101C-E008-4D3D-8075-AAFAEC2BB9DD}">
      <dgm:prSet/>
      <dgm:spPr/>
      <dgm:t>
        <a:bodyPr/>
        <a:lstStyle/>
        <a:p>
          <a:pPr rtl="0"/>
          <a:r>
            <a:rPr lang="en-US" b="1" dirty="0"/>
            <a:t>Trading on the market  </a:t>
          </a:r>
          <a:endParaRPr lang="fi-FI" dirty="0"/>
        </a:p>
      </dgm:t>
    </dgm:pt>
    <dgm:pt modelId="{EC889594-E725-433B-89C5-0F7009E2A485}" type="parTrans" cxnId="{0E0154F9-148B-4F83-B0C3-948B23204EE5}">
      <dgm:prSet/>
      <dgm:spPr/>
      <dgm:t>
        <a:bodyPr/>
        <a:lstStyle/>
        <a:p>
          <a:endParaRPr lang="en-US"/>
        </a:p>
      </dgm:t>
    </dgm:pt>
    <dgm:pt modelId="{9EA7DD9E-2C22-4B37-A113-F6BC8CBF3D4B}" type="sibTrans" cxnId="{0E0154F9-148B-4F83-B0C3-948B23204EE5}">
      <dgm:prSet/>
      <dgm:spPr/>
      <dgm:t>
        <a:bodyPr/>
        <a:lstStyle/>
        <a:p>
          <a:endParaRPr lang="en-US"/>
        </a:p>
      </dgm:t>
    </dgm:pt>
    <dgm:pt modelId="{D2A105E6-5785-44E0-8EFE-4B59914EDE3B}">
      <dgm:prSet/>
      <dgm:spPr/>
      <dgm:t>
        <a:bodyPr/>
        <a:lstStyle/>
        <a:p>
          <a:pPr rtl="0"/>
          <a:r>
            <a:rPr lang="en-US"/>
            <a:t>Create a representation of an asset, such as a currency, bonds, stocks, gold, etc. </a:t>
          </a:r>
          <a:endParaRPr lang="fi-FI"/>
        </a:p>
      </dgm:t>
    </dgm:pt>
    <dgm:pt modelId="{E456B299-EA91-4A3A-80B5-844FE3C8E849}" type="parTrans" cxnId="{FB3108EB-7106-4642-B823-0B2414C1F7DD}">
      <dgm:prSet/>
      <dgm:spPr/>
      <dgm:t>
        <a:bodyPr/>
        <a:lstStyle/>
        <a:p>
          <a:endParaRPr lang="en-US"/>
        </a:p>
      </dgm:t>
    </dgm:pt>
    <dgm:pt modelId="{AA1556F4-DDC8-4180-A3CE-D70DDFDE5D5A}" type="sibTrans" cxnId="{FB3108EB-7106-4642-B823-0B2414C1F7DD}">
      <dgm:prSet/>
      <dgm:spPr/>
      <dgm:t>
        <a:bodyPr/>
        <a:lstStyle/>
        <a:p>
          <a:endParaRPr lang="en-US"/>
        </a:p>
      </dgm:t>
    </dgm:pt>
    <dgm:pt modelId="{605B568A-6397-47B5-9FCB-6EAFBCC41497}">
      <dgm:prSet/>
      <dgm:spPr/>
      <dgm:t>
        <a:bodyPr/>
        <a:lstStyle/>
        <a:p>
          <a:pPr rtl="0"/>
          <a:r>
            <a:rPr lang="en-US"/>
            <a:t>Enable a trade to take place between two or more stakeholders.</a:t>
          </a:r>
          <a:endParaRPr lang="fi-FI"/>
        </a:p>
      </dgm:t>
    </dgm:pt>
    <dgm:pt modelId="{3EA56441-33C7-4E6E-9EB8-0C8C0BA6E5A9}" type="parTrans" cxnId="{5D2F74DF-3C0A-4959-BBD4-39EB39A06079}">
      <dgm:prSet/>
      <dgm:spPr/>
      <dgm:t>
        <a:bodyPr/>
        <a:lstStyle/>
        <a:p>
          <a:endParaRPr lang="en-US"/>
        </a:p>
      </dgm:t>
    </dgm:pt>
    <dgm:pt modelId="{49B8D3A1-4E10-4C4F-8D61-274D77ED0ACB}" type="sibTrans" cxnId="{5D2F74DF-3C0A-4959-BBD4-39EB39A06079}">
      <dgm:prSet/>
      <dgm:spPr/>
      <dgm:t>
        <a:bodyPr/>
        <a:lstStyle/>
        <a:p>
          <a:endParaRPr lang="en-US"/>
        </a:p>
      </dgm:t>
    </dgm:pt>
    <dgm:pt modelId="{861DF4C5-9DB1-4DC5-815C-E6B8008F7E38}">
      <dgm:prSet/>
      <dgm:spPr/>
      <dgm:t>
        <a:bodyPr/>
        <a:lstStyle/>
        <a:p>
          <a:pPr rtl="0"/>
          <a:r>
            <a:rPr lang="en-US"/>
            <a:t>Balances must be recorded and kept. </a:t>
          </a:r>
          <a:endParaRPr lang="fi-FI"/>
        </a:p>
      </dgm:t>
    </dgm:pt>
    <dgm:pt modelId="{EDE887F3-06EB-4562-B958-0C6673F6505A}" type="parTrans" cxnId="{9F1743CC-DC96-47F3-80DA-26F87B0EB10C}">
      <dgm:prSet/>
      <dgm:spPr/>
      <dgm:t>
        <a:bodyPr/>
        <a:lstStyle/>
        <a:p>
          <a:endParaRPr lang="en-US"/>
        </a:p>
      </dgm:t>
    </dgm:pt>
    <dgm:pt modelId="{11D2294D-80D2-43A3-9AB7-0C003779144A}" type="sibTrans" cxnId="{9F1743CC-DC96-47F3-80DA-26F87B0EB10C}">
      <dgm:prSet/>
      <dgm:spPr/>
      <dgm:t>
        <a:bodyPr/>
        <a:lstStyle/>
        <a:p>
          <a:endParaRPr lang="en-US"/>
        </a:p>
      </dgm:t>
    </dgm:pt>
    <dgm:pt modelId="{587CE3DE-C5CE-4272-8A0F-01905591471E}">
      <dgm:prSet/>
      <dgm:spPr/>
      <dgm:t>
        <a:bodyPr/>
        <a:lstStyle/>
        <a:p>
          <a:pPr rtl="0"/>
          <a:r>
            <a:rPr lang="en-US"/>
            <a:t>The eventual liquidation of an investor’s position </a:t>
          </a:r>
          <a:endParaRPr lang="fi-FI"/>
        </a:p>
      </dgm:t>
    </dgm:pt>
    <dgm:pt modelId="{A18950D8-8ACD-4F58-B25E-16E2BABBCF0E}" type="parTrans" cxnId="{97DCFEF6-1602-4F00-8BCD-4E2434902665}">
      <dgm:prSet/>
      <dgm:spPr/>
      <dgm:t>
        <a:bodyPr/>
        <a:lstStyle/>
        <a:p>
          <a:endParaRPr lang="en-US"/>
        </a:p>
      </dgm:t>
    </dgm:pt>
    <dgm:pt modelId="{89DBF0A8-6305-4DA7-871E-295A3D26661C}" type="sibTrans" cxnId="{97DCFEF6-1602-4F00-8BCD-4E2434902665}">
      <dgm:prSet/>
      <dgm:spPr/>
      <dgm:t>
        <a:bodyPr/>
        <a:lstStyle/>
        <a:p>
          <a:endParaRPr lang="en-US"/>
        </a:p>
      </dgm:t>
    </dgm:pt>
    <dgm:pt modelId="{1AC92F1C-58DD-4012-A3C6-DF3F4455093C}">
      <dgm:prSet/>
      <dgm:spPr/>
      <dgm:t>
        <a:bodyPr/>
        <a:lstStyle/>
        <a:p>
          <a:pPr rtl="0"/>
          <a:r>
            <a:rPr lang="en-US" b="1"/>
            <a:t>By adopting a shared distributed ledger platform, stakeholders could be eliminating the need for replication and duplication of the same data</a:t>
          </a:r>
          <a:endParaRPr lang="fi-FI"/>
        </a:p>
      </dgm:t>
    </dgm:pt>
    <dgm:pt modelId="{0CE61545-5026-41EE-858F-DD2C94F7474F}" type="parTrans" cxnId="{2E494D51-4540-4AC5-B063-6061D5D12677}">
      <dgm:prSet/>
      <dgm:spPr/>
      <dgm:t>
        <a:bodyPr/>
        <a:lstStyle/>
        <a:p>
          <a:endParaRPr lang="en-US"/>
        </a:p>
      </dgm:t>
    </dgm:pt>
    <dgm:pt modelId="{7D5E6020-D94A-4359-B000-EDD08B379604}" type="sibTrans" cxnId="{2E494D51-4540-4AC5-B063-6061D5D12677}">
      <dgm:prSet/>
      <dgm:spPr/>
      <dgm:t>
        <a:bodyPr/>
        <a:lstStyle/>
        <a:p>
          <a:endParaRPr lang="en-US"/>
        </a:p>
      </dgm:t>
    </dgm:pt>
    <dgm:pt modelId="{8DB95CFC-DBE1-4028-BC8E-4A1034FC908C}">
      <dgm:prSet/>
      <dgm:spPr/>
      <dgm:t>
        <a:bodyPr/>
        <a:lstStyle/>
        <a:p>
          <a:pPr rtl="0"/>
          <a:r>
            <a:rPr lang="en-US" b="1"/>
            <a:t>E.g. Nasdaq &amp; Chain </a:t>
          </a:r>
          <a:endParaRPr lang="fi-FI"/>
        </a:p>
      </dgm:t>
    </dgm:pt>
    <dgm:pt modelId="{FCC678C1-7DB9-4A02-94EB-9A53FA709CA2}" type="parTrans" cxnId="{F8906501-6B92-46DA-AC37-0846B6853605}">
      <dgm:prSet/>
      <dgm:spPr/>
      <dgm:t>
        <a:bodyPr/>
        <a:lstStyle/>
        <a:p>
          <a:endParaRPr lang="en-US"/>
        </a:p>
      </dgm:t>
    </dgm:pt>
    <dgm:pt modelId="{A712099E-A648-4D39-8D1E-B0795C5432A3}" type="sibTrans" cxnId="{F8906501-6B92-46DA-AC37-0846B6853605}">
      <dgm:prSet/>
      <dgm:spPr/>
      <dgm:t>
        <a:bodyPr/>
        <a:lstStyle/>
        <a:p>
          <a:endParaRPr lang="en-US"/>
        </a:p>
      </dgm:t>
    </dgm:pt>
    <dgm:pt modelId="{931DAA01-3A54-48BA-AE41-7FCA439D48D9}" type="pres">
      <dgm:prSet presAssocID="{2297CE9D-99B4-4303-9BA6-AF1BF2FF58C6}" presName="Name0" presStyleCnt="0">
        <dgm:presLayoutVars>
          <dgm:dir/>
          <dgm:animLvl val="lvl"/>
          <dgm:resizeHandles val="exact"/>
        </dgm:presLayoutVars>
      </dgm:prSet>
      <dgm:spPr/>
    </dgm:pt>
    <dgm:pt modelId="{88BE1AFF-D43C-471E-B4A7-CF8DB5E019FF}" type="pres">
      <dgm:prSet presAssocID="{E22E101C-E008-4D3D-8075-AAFAEC2BB9DD}" presName="linNode" presStyleCnt="0"/>
      <dgm:spPr/>
    </dgm:pt>
    <dgm:pt modelId="{7AB206E3-8A58-4528-9EB3-DB60DDAFF444}" type="pres">
      <dgm:prSet presAssocID="{E22E101C-E008-4D3D-8075-AAFAEC2BB9DD}" presName="parentText" presStyleLbl="node1" presStyleIdx="0" presStyleCnt="3">
        <dgm:presLayoutVars>
          <dgm:chMax val="1"/>
          <dgm:bulletEnabled val="1"/>
        </dgm:presLayoutVars>
      </dgm:prSet>
      <dgm:spPr/>
    </dgm:pt>
    <dgm:pt modelId="{5BEB8CEC-8857-492D-9DDF-34552A85CB74}" type="pres">
      <dgm:prSet presAssocID="{E22E101C-E008-4D3D-8075-AAFAEC2BB9DD}" presName="descendantText" presStyleLbl="alignAccFollowNode1" presStyleIdx="0" presStyleCnt="1">
        <dgm:presLayoutVars>
          <dgm:bulletEnabled val="1"/>
        </dgm:presLayoutVars>
      </dgm:prSet>
      <dgm:spPr/>
    </dgm:pt>
    <dgm:pt modelId="{F713CF1F-D3E7-4B46-ABD7-A9D44C722176}" type="pres">
      <dgm:prSet presAssocID="{9EA7DD9E-2C22-4B37-A113-F6BC8CBF3D4B}" presName="sp" presStyleCnt="0"/>
      <dgm:spPr/>
    </dgm:pt>
    <dgm:pt modelId="{6B147CBD-C6E4-4253-AC5E-11440D19A31B}" type="pres">
      <dgm:prSet presAssocID="{1AC92F1C-58DD-4012-A3C6-DF3F4455093C}" presName="linNode" presStyleCnt="0"/>
      <dgm:spPr/>
    </dgm:pt>
    <dgm:pt modelId="{7F407543-D637-4883-91F6-504D4A2E7649}" type="pres">
      <dgm:prSet presAssocID="{1AC92F1C-58DD-4012-A3C6-DF3F4455093C}" presName="parentText" presStyleLbl="node1" presStyleIdx="1" presStyleCnt="3">
        <dgm:presLayoutVars>
          <dgm:chMax val="1"/>
          <dgm:bulletEnabled val="1"/>
        </dgm:presLayoutVars>
      </dgm:prSet>
      <dgm:spPr/>
    </dgm:pt>
    <dgm:pt modelId="{994DCA33-0D06-41AC-B9B6-253AB27101A3}" type="pres">
      <dgm:prSet presAssocID="{7D5E6020-D94A-4359-B000-EDD08B379604}" presName="sp" presStyleCnt="0"/>
      <dgm:spPr/>
    </dgm:pt>
    <dgm:pt modelId="{6164EB9D-30DB-4306-8E80-30AF0787623F}" type="pres">
      <dgm:prSet presAssocID="{8DB95CFC-DBE1-4028-BC8E-4A1034FC908C}" presName="linNode" presStyleCnt="0"/>
      <dgm:spPr/>
    </dgm:pt>
    <dgm:pt modelId="{2A4AA05D-983B-4A7E-A034-4DCAB0C3230F}" type="pres">
      <dgm:prSet presAssocID="{8DB95CFC-DBE1-4028-BC8E-4A1034FC908C}" presName="parentText" presStyleLbl="node1" presStyleIdx="2" presStyleCnt="3">
        <dgm:presLayoutVars>
          <dgm:chMax val="1"/>
          <dgm:bulletEnabled val="1"/>
        </dgm:presLayoutVars>
      </dgm:prSet>
      <dgm:spPr/>
    </dgm:pt>
  </dgm:ptLst>
  <dgm:cxnLst>
    <dgm:cxn modelId="{F8906501-6B92-46DA-AC37-0846B6853605}" srcId="{2297CE9D-99B4-4303-9BA6-AF1BF2FF58C6}" destId="{8DB95CFC-DBE1-4028-BC8E-4A1034FC908C}" srcOrd="2" destOrd="0" parTransId="{FCC678C1-7DB9-4A02-94EB-9A53FA709CA2}" sibTransId="{A712099E-A648-4D39-8D1E-B0795C5432A3}"/>
    <dgm:cxn modelId="{9C7C1902-09A8-4111-9C34-23B93819F904}" type="presOf" srcId="{8DB95CFC-DBE1-4028-BC8E-4A1034FC908C}" destId="{2A4AA05D-983B-4A7E-A034-4DCAB0C3230F}" srcOrd="0" destOrd="0" presId="urn:microsoft.com/office/officeart/2005/8/layout/vList5"/>
    <dgm:cxn modelId="{CC8CB419-037D-4613-9006-901B05A4A0E1}" type="presOf" srcId="{2297CE9D-99B4-4303-9BA6-AF1BF2FF58C6}" destId="{931DAA01-3A54-48BA-AE41-7FCA439D48D9}" srcOrd="0" destOrd="0" presId="urn:microsoft.com/office/officeart/2005/8/layout/vList5"/>
    <dgm:cxn modelId="{EEAC2743-AF6D-483F-B9F6-6FD4C26F2294}" type="presOf" srcId="{587CE3DE-C5CE-4272-8A0F-01905591471E}" destId="{5BEB8CEC-8857-492D-9DDF-34552A85CB74}" srcOrd="0" destOrd="3" presId="urn:microsoft.com/office/officeart/2005/8/layout/vList5"/>
    <dgm:cxn modelId="{2E494D51-4540-4AC5-B063-6061D5D12677}" srcId="{2297CE9D-99B4-4303-9BA6-AF1BF2FF58C6}" destId="{1AC92F1C-58DD-4012-A3C6-DF3F4455093C}" srcOrd="1" destOrd="0" parTransId="{0CE61545-5026-41EE-858F-DD2C94F7474F}" sibTransId="{7D5E6020-D94A-4359-B000-EDD08B379604}"/>
    <dgm:cxn modelId="{3A84F792-01B0-464C-90A2-5F2D0E85A173}" type="presOf" srcId="{861DF4C5-9DB1-4DC5-815C-E6B8008F7E38}" destId="{5BEB8CEC-8857-492D-9DDF-34552A85CB74}" srcOrd="0" destOrd="2" presId="urn:microsoft.com/office/officeart/2005/8/layout/vList5"/>
    <dgm:cxn modelId="{891815B2-546F-43C6-B271-64AEB2A6EA47}" type="presOf" srcId="{1AC92F1C-58DD-4012-A3C6-DF3F4455093C}" destId="{7F407543-D637-4883-91F6-504D4A2E7649}" srcOrd="0" destOrd="0" presId="urn:microsoft.com/office/officeart/2005/8/layout/vList5"/>
    <dgm:cxn modelId="{93D3B3C7-13FB-468C-8E8E-734800E527C6}" type="presOf" srcId="{605B568A-6397-47B5-9FCB-6EAFBCC41497}" destId="{5BEB8CEC-8857-492D-9DDF-34552A85CB74}" srcOrd="0" destOrd="1" presId="urn:microsoft.com/office/officeart/2005/8/layout/vList5"/>
    <dgm:cxn modelId="{9F1743CC-DC96-47F3-80DA-26F87B0EB10C}" srcId="{E22E101C-E008-4D3D-8075-AAFAEC2BB9DD}" destId="{861DF4C5-9DB1-4DC5-815C-E6B8008F7E38}" srcOrd="2" destOrd="0" parTransId="{EDE887F3-06EB-4562-B958-0C6673F6505A}" sibTransId="{11D2294D-80D2-43A3-9AB7-0C003779144A}"/>
    <dgm:cxn modelId="{1FAE02D0-647C-43B0-B781-2782A3E96243}" type="presOf" srcId="{D2A105E6-5785-44E0-8EFE-4B59914EDE3B}" destId="{5BEB8CEC-8857-492D-9DDF-34552A85CB74}" srcOrd="0" destOrd="0" presId="urn:microsoft.com/office/officeart/2005/8/layout/vList5"/>
    <dgm:cxn modelId="{5D2F74DF-3C0A-4959-BBD4-39EB39A06079}" srcId="{E22E101C-E008-4D3D-8075-AAFAEC2BB9DD}" destId="{605B568A-6397-47B5-9FCB-6EAFBCC41497}" srcOrd="1" destOrd="0" parTransId="{3EA56441-33C7-4E6E-9EB8-0C8C0BA6E5A9}" sibTransId="{49B8D3A1-4E10-4C4F-8D61-274D77ED0ACB}"/>
    <dgm:cxn modelId="{FB3108EB-7106-4642-B823-0B2414C1F7DD}" srcId="{E22E101C-E008-4D3D-8075-AAFAEC2BB9DD}" destId="{D2A105E6-5785-44E0-8EFE-4B59914EDE3B}" srcOrd="0" destOrd="0" parTransId="{E456B299-EA91-4A3A-80B5-844FE3C8E849}" sibTransId="{AA1556F4-DDC8-4180-A3CE-D70DDFDE5D5A}"/>
    <dgm:cxn modelId="{97DCFEF6-1602-4F00-8BCD-4E2434902665}" srcId="{E22E101C-E008-4D3D-8075-AAFAEC2BB9DD}" destId="{587CE3DE-C5CE-4272-8A0F-01905591471E}" srcOrd="3" destOrd="0" parTransId="{A18950D8-8ACD-4F58-B25E-16E2BABBCF0E}" sibTransId="{89DBF0A8-6305-4DA7-871E-295A3D26661C}"/>
    <dgm:cxn modelId="{0E0154F9-148B-4F83-B0C3-948B23204EE5}" srcId="{2297CE9D-99B4-4303-9BA6-AF1BF2FF58C6}" destId="{E22E101C-E008-4D3D-8075-AAFAEC2BB9DD}" srcOrd="0" destOrd="0" parTransId="{EC889594-E725-433B-89C5-0F7009E2A485}" sibTransId="{9EA7DD9E-2C22-4B37-A113-F6BC8CBF3D4B}"/>
    <dgm:cxn modelId="{B07D9DF9-AB57-4600-BAAF-B8F290C1325B}" type="presOf" srcId="{E22E101C-E008-4D3D-8075-AAFAEC2BB9DD}" destId="{7AB206E3-8A58-4528-9EB3-DB60DDAFF444}" srcOrd="0" destOrd="0" presId="urn:microsoft.com/office/officeart/2005/8/layout/vList5"/>
    <dgm:cxn modelId="{8CF439D8-9C2B-4CA4-870E-65220DF6EE02}" type="presParOf" srcId="{931DAA01-3A54-48BA-AE41-7FCA439D48D9}" destId="{88BE1AFF-D43C-471E-B4A7-CF8DB5E019FF}" srcOrd="0" destOrd="0" presId="urn:microsoft.com/office/officeart/2005/8/layout/vList5"/>
    <dgm:cxn modelId="{29AC814D-16EC-4E64-A775-77A6C3372EA6}" type="presParOf" srcId="{88BE1AFF-D43C-471E-B4A7-CF8DB5E019FF}" destId="{7AB206E3-8A58-4528-9EB3-DB60DDAFF444}" srcOrd="0" destOrd="0" presId="urn:microsoft.com/office/officeart/2005/8/layout/vList5"/>
    <dgm:cxn modelId="{01361DC2-EEDA-4964-A375-C0BBF1BDB97D}" type="presParOf" srcId="{88BE1AFF-D43C-471E-B4A7-CF8DB5E019FF}" destId="{5BEB8CEC-8857-492D-9DDF-34552A85CB74}" srcOrd="1" destOrd="0" presId="urn:microsoft.com/office/officeart/2005/8/layout/vList5"/>
    <dgm:cxn modelId="{E5406C33-8F55-4B27-A726-9ACC1E752896}" type="presParOf" srcId="{931DAA01-3A54-48BA-AE41-7FCA439D48D9}" destId="{F713CF1F-D3E7-4B46-ABD7-A9D44C722176}" srcOrd="1" destOrd="0" presId="urn:microsoft.com/office/officeart/2005/8/layout/vList5"/>
    <dgm:cxn modelId="{15DDB0C2-1288-44DF-AA91-2CA71F3CE866}" type="presParOf" srcId="{931DAA01-3A54-48BA-AE41-7FCA439D48D9}" destId="{6B147CBD-C6E4-4253-AC5E-11440D19A31B}" srcOrd="2" destOrd="0" presId="urn:microsoft.com/office/officeart/2005/8/layout/vList5"/>
    <dgm:cxn modelId="{458E1241-F7F0-44DE-9D7D-9B00694B3459}" type="presParOf" srcId="{6B147CBD-C6E4-4253-AC5E-11440D19A31B}" destId="{7F407543-D637-4883-91F6-504D4A2E7649}" srcOrd="0" destOrd="0" presId="urn:microsoft.com/office/officeart/2005/8/layout/vList5"/>
    <dgm:cxn modelId="{9F349391-9114-41F1-B4C7-8B8657C76E9E}" type="presParOf" srcId="{931DAA01-3A54-48BA-AE41-7FCA439D48D9}" destId="{994DCA33-0D06-41AC-B9B6-253AB27101A3}" srcOrd="3" destOrd="0" presId="urn:microsoft.com/office/officeart/2005/8/layout/vList5"/>
    <dgm:cxn modelId="{65616D72-6AB4-487C-834C-88540DAFCE9F}" type="presParOf" srcId="{931DAA01-3A54-48BA-AE41-7FCA439D48D9}" destId="{6164EB9D-30DB-4306-8E80-30AF0787623F}" srcOrd="4" destOrd="0" presId="urn:microsoft.com/office/officeart/2005/8/layout/vList5"/>
    <dgm:cxn modelId="{571B4964-6BA7-4B0B-BD3D-54DA2E258BBA}" type="presParOf" srcId="{6164EB9D-30DB-4306-8E80-30AF0787623F}" destId="{2A4AA05D-983B-4A7E-A034-4DCAB0C3230F}"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2C9839-D3F1-4A67-AA07-1B0325DA55BA}" type="doc">
      <dgm:prSet loTypeId="urn:microsoft.com/office/officeart/2005/8/layout/process4" loCatId="process" qsTypeId="urn:microsoft.com/office/officeart/2005/8/quickstyle/simple1" qsCatId="simple" csTypeId="urn:microsoft.com/office/officeart/2005/8/colors/colorful3" csCatId="colorful"/>
      <dgm:spPr/>
      <dgm:t>
        <a:bodyPr/>
        <a:lstStyle/>
        <a:p>
          <a:endParaRPr lang="en-US"/>
        </a:p>
      </dgm:t>
    </dgm:pt>
    <dgm:pt modelId="{5755FA12-8050-492E-8A5C-3DC640CBE20D}">
      <dgm:prSet/>
      <dgm:spPr/>
      <dgm:t>
        <a:bodyPr/>
        <a:lstStyle/>
        <a:p>
          <a:pPr rtl="0"/>
          <a:r>
            <a:rPr lang="en-US" b="1"/>
            <a:t>PSD2 enables bank customers, both consumers and businesses, to use third-party providers to manage their finances. </a:t>
          </a:r>
          <a:endParaRPr lang="fi-FI"/>
        </a:p>
      </dgm:t>
    </dgm:pt>
    <dgm:pt modelId="{4F220BFA-F037-49A1-8866-C15EB1CE980F}" type="parTrans" cxnId="{E2033755-751C-4628-82EF-0FA3AEE32160}">
      <dgm:prSet/>
      <dgm:spPr/>
      <dgm:t>
        <a:bodyPr/>
        <a:lstStyle/>
        <a:p>
          <a:endParaRPr lang="en-US"/>
        </a:p>
      </dgm:t>
    </dgm:pt>
    <dgm:pt modelId="{FAF017EF-9713-48EA-BB6D-F10D988486A0}" type="sibTrans" cxnId="{E2033755-751C-4628-82EF-0FA3AEE32160}">
      <dgm:prSet/>
      <dgm:spPr/>
      <dgm:t>
        <a:bodyPr/>
        <a:lstStyle/>
        <a:p>
          <a:endParaRPr lang="en-US"/>
        </a:p>
      </dgm:t>
    </dgm:pt>
    <dgm:pt modelId="{FF8C7DF9-1108-41B0-8003-8310A19DA2C2}">
      <dgm:prSet/>
      <dgm:spPr/>
      <dgm:t>
        <a:bodyPr/>
        <a:lstStyle/>
        <a:p>
          <a:pPr rtl="0"/>
          <a:r>
            <a:rPr lang="en-US" b="1"/>
            <a:t>In the near future, you may be using Facebook or Google to pay your bills, making P2P transfers and analyse your spending, while still having your money safely placed in your current bank account. </a:t>
          </a:r>
          <a:endParaRPr lang="fi-FI"/>
        </a:p>
      </dgm:t>
    </dgm:pt>
    <dgm:pt modelId="{6B8990B8-42D7-40FB-BD3B-E8536134EC88}" type="parTrans" cxnId="{ADF948F9-E42E-46D3-836F-9FB39E5DC660}">
      <dgm:prSet/>
      <dgm:spPr/>
      <dgm:t>
        <a:bodyPr/>
        <a:lstStyle/>
        <a:p>
          <a:endParaRPr lang="en-US"/>
        </a:p>
      </dgm:t>
    </dgm:pt>
    <dgm:pt modelId="{D1BCAA16-B8BF-44D8-8D9D-CEA1DE93B845}" type="sibTrans" cxnId="{ADF948F9-E42E-46D3-836F-9FB39E5DC660}">
      <dgm:prSet/>
      <dgm:spPr/>
      <dgm:t>
        <a:bodyPr/>
        <a:lstStyle/>
        <a:p>
          <a:endParaRPr lang="en-US"/>
        </a:p>
      </dgm:t>
    </dgm:pt>
    <dgm:pt modelId="{CDAC013D-B342-4A55-A4E5-FBA450478B16}">
      <dgm:prSet/>
      <dgm:spPr/>
      <dgm:t>
        <a:bodyPr/>
        <a:lstStyle/>
        <a:p>
          <a:pPr rtl="0"/>
          <a:r>
            <a:rPr lang="en-US" b="1"/>
            <a:t>Banks, however, are obligated to provide these third-party providers access to their customers’ accounts through open APIs (application program interface). </a:t>
          </a:r>
          <a:endParaRPr lang="fi-FI"/>
        </a:p>
      </dgm:t>
    </dgm:pt>
    <dgm:pt modelId="{B0DF3FBC-799E-45F0-B97C-E3F3299355B4}" type="parTrans" cxnId="{17A5A60C-EC3B-4552-A379-153E4ED2E567}">
      <dgm:prSet/>
      <dgm:spPr/>
      <dgm:t>
        <a:bodyPr/>
        <a:lstStyle/>
        <a:p>
          <a:endParaRPr lang="en-US"/>
        </a:p>
      </dgm:t>
    </dgm:pt>
    <dgm:pt modelId="{F50A0D2E-1311-43C6-9BE7-FC4F66BF11ED}" type="sibTrans" cxnId="{17A5A60C-EC3B-4552-A379-153E4ED2E567}">
      <dgm:prSet/>
      <dgm:spPr/>
      <dgm:t>
        <a:bodyPr/>
        <a:lstStyle/>
        <a:p>
          <a:endParaRPr lang="en-US"/>
        </a:p>
      </dgm:t>
    </dgm:pt>
    <dgm:pt modelId="{857F6C1B-F09F-4A69-AE60-2CEAA8CB9705}">
      <dgm:prSet/>
      <dgm:spPr/>
      <dgm:t>
        <a:bodyPr/>
        <a:lstStyle/>
        <a:p>
          <a:pPr rtl="0"/>
          <a:r>
            <a:rPr lang="en-US" b="1"/>
            <a:t>This will enable third-parties to build financial services on top of banks’ data and infrastructure.</a:t>
          </a:r>
          <a:endParaRPr lang="fi-FI"/>
        </a:p>
      </dgm:t>
    </dgm:pt>
    <dgm:pt modelId="{ED2972FD-E8FC-4A8A-91D1-A29CD01CD00B}" type="parTrans" cxnId="{E4D90DDC-0A92-427A-A57C-E4281B6D9FF3}">
      <dgm:prSet/>
      <dgm:spPr/>
      <dgm:t>
        <a:bodyPr/>
        <a:lstStyle/>
        <a:p>
          <a:endParaRPr lang="en-US"/>
        </a:p>
      </dgm:t>
    </dgm:pt>
    <dgm:pt modelId="{BE9B471E-5AE9-495A-B178-D1A3B3951997}" type="sibTrans" cxnId="{E4D90DDC-0A92-427A-A57C-E4281B6D9FF3}">
      <dgm:prSet/>
      <dgm:spPr/>
      <dgm:t>
        <a:bodyPr/>
        <a:lstStyle/>
        <a:p>
          <a:endParaRPr lang="en-US"/>
        </a:p>
      </dgm:t>
    </dgm:pt>
    <dgm:pt modelId="{DE8A0802-2AB5-4AF7-B12F-52243D856DC0}" type="pres">
      <dgm:prSet presAssocID="{D42C9839-D3F1-4A67-AA07-1B0325DA55BA}" presName="Name0" presStyleCnt="0">
        <dgm:presLayoutVars>
          <dgm:dir/>
          <dgm:animLvl val="lvl"/>
          <dgm:resizeHandles val="exact"/>
        </dgm:presLayoutVars>
      </dgm:prSet>
      <dgm:spPr/>
    </dgm:pt>
    <dgm:pt modelId="{DC08374D-9159-4D99-9D99-2A836B75C549}" type="pres">
      <dgm:prSet presAssocID="{857F6C1B-F09F-4A69-AE60-2CEAA8CB9705}" presName="boxAndChildren" presStyleCnt="0"/>
      <dgm:spPr/>
    </dgm:pt>
    <dgm:pt modelId="{A1F2A01C-BCCA-4FE7-8FA5-40203D7290A0}" type="pres">
      <dgm:prSet presAssocID="{857F6C1B-F09F-4A69-AE60-2CEAA8CB9705}" presName="parentTextBox" presStyleLbl="node1" presStyleIdx="0" presStyleCnt="4"/>
      <dgm:spPr/>
    </dgm:pt>
    <dgm:pt modelId="{439BFF6C-7696-4FEB-B8BC-24AAAC75FF0C}" type="pres">
      <dgm:prSet presAssocID="{F50A0D2E-1311-43C6-9BE7-FC4F66BF11ED}" presName="sp" presStyleCnt="0"/>
      <dgm:spPr/>
    </dgm:pt>
    <dgm:pt modelId="{C39B817D-A8E4-4EBC-8D69-47D1ECD62980}" type="pres">
      <dgm:prSet presAssocID="{CDAC013D-B342-4A55-A4E5-FBA450478B16}" presName="arrowAndChildren" presStyleCnt="0"/>
      <dgm:spPr/>
    </dgm:pt>
    <dgm:pt modelId="{11105125-5EDB-49AD-8A5C-2246FAADDDCC}" type="pres">
      <dgm:prSet presAssocID="{CDAC013D-B342-4A55-A4E5-FBA450478B16}" presName="parentTextArrow" presStyleLbl="node1" presStyleIdx="1" presStyleCnt="4"/>
      <dgm:spPr/>
    </dgm:pt>
    <dgm:pt modelId="{F4D361AF-BB34-4638-96FA-8D522C375AF8}" type="pres">
      <dgm:prSet presAssocID="{D1BCAA16-B8BF-44D8-8D9D-CEA1DE93B845}" presName="sp" presStyleCnt="0"/>
      <dgm:spPr/>
    </dgm:pt>
    <dgm:pt modelId="{836D639C-6F90-4BC9-AF8F-15B35880691F}" type="pres">
      <dgm:prSet presAssocID="{FF8C7DF9-1108-41B0-8003-8310A19DA2C2}" presName="arrowAndChildren" presStyleCnt="0"/>
      <dgm:spPr/>
    </dgm:pt>
    <dgm:pt modelId="{BECB4D8B-5C83-4848-A8F7-C72A9BC7F083}" type="pres">
      <dgm:prSet presAssocID="{FF8C7DF9-1108-41B0-8003-8310A19DA2C2}" presName="parentTextArrow" presStyleLbl="node1" presStyleIdx="2" presStyleCnt="4"/>
      <dgm:spPr/>
    </dgm:pt>
    <dgm:pt modelId="{771C1756-63F0-45DE-ABC6-4880FB8EEC01}" type="pres">
      <dgm:prSet presAssocID="{FAF017EF-9713-48EA-BB6D-F10D988486A0}" presName="sp" presStyleCnt="0"/>
      <dgm:spPr/>
    </dgm:pt>
    <dgm:pt modelId="{374D154A-E8AB-4C9F-BB80-992D8197673F}" type="pres">
      <dgm:prSet presAssocID="{5755FA12-8050-492E-8A5C-3DC640CBE20D}" presName="arrowAndChildren" presStyleCnt="0"/>
      <dgm:spPr/>
    </dgm:pt>
    <dgm:pt modelId="{23AE0B6E-308F-498B-B72D-D29F3573DF7D}" type="pres">
      <dgm:prSet presAssocID="{5755FA12-8050-492E-8A5C-3DC640CBE20D}" presName="parentTextArrow" presStyleLbl="node1" presStyleIdx="3" presStyleCnt="4"/>
      <dgm:spPr/>
    </dgm:pt>
  </dgm:ptLst>
  <dgm:cxnLst>
    <dgm:cxn modelId="{17A5A60C-EC3B-4552-A379-153E4ED2E567}" srcId="{D42C9839-D3F1-4A67-AA07-1B0325DA55BA}" destId="{CDAC013D-B342-4A55-A4E5-FBA450478B16}" srcOrd="2" destOrd="0" parTransId="{B0DF3FBC-799E-45F0-B97C-E3F3299355B4}" sibTransId="{F50A0D2E-1311-43C6-9BE7-FC4F66BF11ED}"/>
    <dgm:cxn modelId="{3DCC0B18-5B24-4CB8-9E6D-39C2C587B369}" type="presOf" srcId="{CDAC013D-B342-4A55-A4E5-FBA450478B16}" destId="{11105125-5EDB-49AD-8A5C-2246FAADDDCC}" srcOrd="0" destOrd="0" presId="urn:microsoft.com/office/officeart/2005/8/layout/process4"/>
    <dgm:cxn modelId="{25906C3B-EEE4-4465-8FCE-002E7493EBFA}" type="presOf" srcId="{857F6C1B-F09F-4A69-AE60-2CEAA8CB9705}" destId="{A1F2A01C-BCCA-4FE7-8FA5-40203D7290A0}" srcOrd="0" destOrd="0" presId="urn:microsoft.com/office/officeart/2005/8/layout/process4"/>
    <dgm:cxn modelId="{EFA5E14B-00C3-4DDA-BE86-74A69966092D}" type="presOf" srcId="{D42C9839-D3F1-4A67-AA07-1B0325DA55BA}" destId="{DE8A0802-2AB5-4AF7-B12F-52243D856DC0}" srcOrd="0" destOrd="0" presId="urn:microsoft.com/office/officeart/2005/8/layout/process4"/>
    <dgm:cxn modelId="{E2033755-751C-4628-82EF-0FA3AEE32160}" srcId="{D42C9839-D3F1-4A67-AA07-1B0325DA55BA}" destId="{5755FA12-8050-492E-8A5C-3DC640CBE20D}" srcOrd="0" destOrd="0" parTransId="{4F220BFA-F037-49A1-8866-C15EB1CE980F}" sibTransId="{FAF017EF-9713-48EA-BB6D-F10D988486A0}"/>
    <dgm:cxn modelId="{1D30AE77-2368-45FA-8360-2A68D5B0F4BE}" type="presOf" srcId="{5755FA12-8050-492E-8A5C-3DC640CBE20D}" destId="{23AE0B6E-308F-498B-B72D-D29F3573DF7D}" srcOrd="0" destOrd="0" presId="urn:microsoft.com/office/officeart/2005/8/layout/process4"/>
    <dgm:cxn modelId="{BA6F51A6-E564-49A7-A527-FE33A97FBBD7}" type="presOf" srcId="{FF8C7DF9-1108-41B0-8003-8310A19DA2C2}" destId="{BECB4D8B-5C83-4848-A8F7-C72A9BC7F083}" srcOrd="0" destOrd="0" presId="urn:microsoft.com/office/officeart/2005/8/layout/process4"/>
    <dgm:cxn modelId="{E4D90DDC-0A92-427A-A57C-E4281B6D9FF3}" srcId="{D42C9839-D3F1-4A67-AA07-1B0325DA55BA}" destId="{857F6C1B-F09F-4A69-AE60-2CEAA8CB9705}" srcOrd="3" destOrd="0" parTransId="{ED2972FD-E8FC-4A8A-91D1-A29CD01CD00B}" sibTransId="{BE9B471E-5AE9-495A-B178-D1A3B3951997}"/>
    <dgm:cxn modelId="{ADF948F9-E42E-46D3-836F-9FB39E5DC660}" srcId="{D42C9839-D3F1-4A67-AA07-1B0325DA55BA}" destId="{FF8C7DF9-1108-41B0-8003-8310A19DA2C2}" srcOrd="1" destOrd="0" parTransId="{6B8990B8-42D7-40FB-BD3B-E8536134EC88}" sibTransId="{D1BCAA16-B8BF-44D8-8D9D-CEA1DE93B845}"/>
    <dgm:cxn modelId="{E007C90F-C554-4231-8270-B831CB8DC9D0}" type="presParOf" srcId="{DE8A0802-2AB5-4AF7-B12F-52243D856DC0}" destId="{DC08374D-9159-4D99-9D99-2A836B75C549}" srcOrd="0" destOrd="0" presId="urn:microsoft.com/office/officeart/2005/8/layout/process4"/>
    <dgm:cxn modelId="{2627DA44-DC8D-46CE-A1EC-664FEA09B398}" type="presParOf" srcId="{DC08374D-9159-4D99-9D99-2A836B75C549}" destId="{A1F2A01C-BCCA-4FE7-8FA5-40203D7290A0}" srcOrd="0" destOrd="0" presId="urn:microsoft.com/office/officeart/2005/8/layout/process4"/>
    <dgm:cxn modelId="{AE405089-77B5-4AD4-93A4-35996E0A4687}" type="presParOf" srcId="{DE8A0802-2AB5-4AF7-B12F-52243D856DC0}" destId="{439BFF6C-7696-4FEB-B8BC-24AAAC75FF0C}" srcOrd="1" destOrd="0" presId="urn:microsoft.com/office/officeart/2005/8/layout/process4"/>
    <dgm:cxn modelId="{8C11587A-271A-4284-A5AE-828B9ABCB707}" type="presParOf" srcId="{DE8A0802-2AB5-4AF7-B12F-52243D856DC0}" destId="{C39B817D-A8E4-4EBC-8D69-47D1ECD62980}" srcOrd="2" destOrd="0" presId="urn:microsoft.com/office/officeart/2005/8/layout/process4"/>
    <dgm:cxn modelId="{4072BD90-6D3E-48B8-B7C6-2A5793F51F1F}" type="presParOf" srcId="{C39B817D-A8E4-4EBC-8D69-47D1ECD62980}" destId="{11105125-5EDB-49AD-8A5C-2246FAADDDCC}" srcOrd="0" destOrd="0" presId="urn:microsoft.com/office/officeart/2005/8/layout/process4"/>
    <dgm:cxn modelId="{63B0D569-65FB-4EAF-920E-3931B0C36687}" type="presParOf" srcId="{DE8A0802-2AB5-4AF7-B12F-52243D856DC0}" destId="{F4D361AF-BB34-4638-96FA-8D522C375AF8}" srcOrd="3" destOrd="0" presId="urn:microsoft.com/office/officeart/2005/8/layout/process4"/>
    <dgm:cxn modelId="{EA71A0EC-6C65-447C-9C68-1FBDDFD39BF5}" type="presParOf" srcId="{DE8A0802-2AB5-4AF7-B12F-52243D856DC0}" destId="{836D639C-6F90-4BC9-AF8F-15B35880691F}" srcOrd="4" destOrd="0" presId="urn:microsoft.com/office/officeart/2005/8/layout/process4"/>
    <dgm:cxn modelId="{57E8D889-2B0E-42C7-88A5-3F5DAE717AB6}" type="presParOf" srcId="{836D639C-6F90-4BC9-AF8F-15B35880691F}" destId="{BECB4D8B-5C83-4848-A8F7-C72A9BC7F083}" srcOrd="0" destOrd="0" presId="urn:microsoft.com/office/officeart/2005/8/layout/process4"/>
    <dgm:cxn modelId="{360ABC84-F357-4670-8DB2-FE87083189D0}" type="presParOf" srcId="{DE8A0802-2AB5-4AF7-B12F-52243D856DC0}" destId="{771C1756-63F0-45DE-ABC6-4880FB8EEC01}" srcOrd="5" destOrd="0" presId="urn:microsoft.com/office/officeart/2005/8/layout/process4"/>
    <dgm:cxn modelId="{77A4C467-C567-456E-9013-A090100372F8}" type="presParOf" srcId="{DE8A0802-2AB5-4AF7-B12F-52243D856DC0}" destId="{374D154A-E8AB-4C9F-BB80-992D8197673F}" srcOrd="6" destOrd="0" presId="urn:microsoft.com/office/officeart/2005/8/layout/process4"/>
    <dgm:cxn modelId="{CB4998EC-20A4-45A7-83C5-BB4698FEB8A2}" type="presParOf" srcId="{374D154A-E8AB-4C9F-BB80-992D8197673F}" destId="{23AE0B6E-308F-498B-B72D-D29F3573DF7D}"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EA3E5B3A-9127-418F-8C1F-8E4590E8E467}"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fi-FI"/>
        </a:p>
      </dgm:t>
    </dgm:pt>
    <dgm:pt modelId="{73AD3D39-C1C3-4ACB-B4BE-5AB227130258}">
      <dgm:prSet/>
      <dgm:spPr/>
      <dgm:t>
        <a:bodyPr/>
        <a:lstStyle/>
        <a:p>
          <a:r>
            <a:rPr lang="fi-FI" b="1" i="0" baseline="0"/>
            <a:t>Automated contracts might be the following digitalization step forward from the previous level, represented e.g. by </a:t>
          </a:r>
          <a:endParaRPr lang="fi-FI"/>
        </a:p>
      </dgm:t>
    </dgm:pt>
    <dgm:pt modelId="{E0BC7FDD-D3BC-46EC-A0EB-B4B4EB2CC805}" type="parTrans" cxnId="{CF5EB5B7-003C-4E4E-8965-74CB260A60F6}">
      <dgm:prSet/>
      <dgm:spPr/>
      <dgm:t>
        <a:bodyPr/>
        <a:lstStyle/>
        <a:p>
          <a:endParaRPr lang="fi-FI"/>
        </a:p>
      </dgm:t>
    </dgm:pt>
    <dgm:pt modelId="{ECFC4FB2-5A64-45F8-B544-99DD9A52BA5C}" type="sibTrans" cxnId="{CF5EB5B7-003C-4E4E-8965-74CB260A60F6}">
      <dgm:prSet/>
      <dgm:spPr/>
      <dgm:t>
        <a:bodyPr/>
        <a:lstStyle/>
        <a:p>
          <a:endParaRPr lang="fi-FI"/>
        </a:p>
      </dgm:t>
    </dgm:pt>
    <dgm:pt modelId="{93B7A17F-E044-47AB-9B39-3D836A0EAD2A}">
      <dgm:prSet/>
      <dgm:spPr/>
      <dgm:t>
        <a:bodyPr/>
        <a:lstStyle/>
        <a:p>
          <a:r>
            <a:rPr lang="fi-FI" b="1" i="0" baseline="0" dirty="0" err="1"/>
            <a:t>online</a:t>
          </a:r>
          <a:r>
            <a:rPr lang="fi-FI" b="1" i="0" baseline="0" dirty="0"/>
            <a:t> </a:t>
          </a:r>
          <a:r>
            <a:rPr lang="fi-FI" b="1" i="0" baseline="0" dirty="0" err="1"/>
            <a:t>contracting</a:t>
          </a:r>
          <a:r>
            <a:rPr lang="fi-FI" b="1" i="0" baseline="0" dirty="0"/>
            <a:t>, </a:t>
          </a:r>
          <a:r>
            <a:rPr lang="fi-FI" b="1" i="0" baseline="0" dirty="0" err="1"/>
            <a:t>electronic</a:t>
          </a:r>
          <a:r>
            <a:rPr lang="fi-FI" b="1" i="0" baseline="0" dirty="0"/>
            <a:t> </a:t>
          </a:r>
          <a:r>
            <a:rPr lang="fi-FI" b="1" i="0" baseline="0" dirty="0" err="1"/>
            <a:t>signatures</a:t>
          </a:r>
          <a:r>
            <a:rPr lang="fi-FI" b="1" i="0" baseline="0" dirty="0"/>
            <a:t> etc. </a:t>
          </a:r>
          <a:r>
            <a:rPr lang="fi-FI" b="1" i="0" baseline="0" dirty="0" err="1"/>
            <a:t>See</a:t>
          </a:r>
          <a:r>
            <a:rPr lang="fi-FI" b="1" i="0" baseline="0" dirty="0"/>
            <a:t> </a:t>
          </a:r>
          <a:r>
            <a:rPr lang="fi-FI" b="1" i="0" baseline="0" dirty="0" err="1"/>
            <a:t>Information</a:t>
          </a:r>
          <a:r>
            <a:rPr lang="fi-FI" b="1" i="0" baseline="0" dirty="0"/>
            <a:t> </a:t>
          </a:r>
          <a:r>
            <a:rPr lang="fi-FI" b="1" i="0" baseline="0" dirty="0" err="1"/>
            <a:t>Society</a:t>
          </a:r>
          <a:r>
            <a:rPr lang="fi-FI" b="1" i="0" baseline="0" dirty="0"/>
            <a:t> </a:t>
          </a:r>
          <a:r>
            <a:rPr lang="fi-FI" b="1" i="0" baseline="0" dirty="0" err="1"/>
            <a:t>Code</a:t>
          </a:r>
          <a:r>
            <a:rPr lang="fi-FI" b="1" i="0" baseline="0" dirty="0"/>
            <a:t> (917/2014; </a:t>
          </a:r>
          <a:r>
            <a:rPr lang="fi-FI" b="1" i="0" baseline="0" dirty="0" err="1"/>
            <a:t>now</a:t>
          </a:r>
          <a:r>
            <a:rPr lang="fi-FI" b="1" i="0" baseline="0" dirty="0"/>
            <a:t> Act on Electronic </a:t>
          </a:r>
          <a:r>
            <a:rPr lang="fi-FI" b="1" i="0" baseline="0" dirty="0" err="1"/>
            <a:t>Communication</a:t>
          </a:r>
          <a:r>
            <a:rPr lang="fi-FI" b="1" i="0" baseline="0" dirty="0"/>
            <a:t> Services [Laki sähköisen viestinnän palveluista]) </a:t>
          </a:r>
          <a:endParaRPr lang="fi-FI" dirty="0"/>
        </a:p>
      </dgm:t>
    </dgm:pt>
    <dgm:pt modelId="{13259425-C21E-45B7-AD42-04FC97178E4E}" type="parTrans" cxnId="{ECFC5EC4-AF41-4B77-AF22-492E374D79F9}">
      <dgm:prSet/>
      <dgm:spPr/>
      <dgm:t>
        <a:bodyPr/>
        <a:lstStyle/>
        <a:p>
          <a:endParaRPr lang="fi-FI"/>
        </a:p>
      </dgm:t>
    </dgm:pt>
    <dgm:pt modelId="{682DD82D-9873-4652-A898-C6AFAE81A9BC}" type="sibTrans" cxnId="{ECFC5EC4-AF41-4B77-AF22-492E374D79F9}">
      <dgm:prSet/>
      <dgm:spPr/>
      <dgm:t>
        <a:bodyPr/>
        <a:lstStyle/>
        <a:p>
          <a:endParaRPr lang="fi-FI"/>
        </a:p>
      </dgm:t>
    </dgm:pt>
    <dgm:pt modelId="{0F3C31A1-3FA3-48EA-99E9-32E8AA8D31EC}">
      <dgm:prSet/>
      <dgm:spPr/>
      <dgm:t>
        <a:bodyPr/>
        <a:lstStyle/>
        <a:p>
          <a:r>
            <a:rPr lang="fi-FI" b="1" dirty="0" err="1"/>
            <a:t>Cf</a:t>
          </a:r>
          <a:r>
            <a:rPr lang="fi-FI" b="1" dirty="0"/>
            <a:t> </a:t>
          </a:r>
          <a:r>
            <a:rPr lang="fi-FI" b="1" dirty="0" err="1"/>
            <a:t>also</a:t>
          </a:r>
          <a:r>
            <a:rPr lang="fi-FI" b="1" dirty="0"/>
            <a:t> </a:t>
          </a:r>
          <a:r>
            <a:rPr lang="fi-FI" b="1" dirty="0" err="1"/>
            <a:t>the</a:t>
          </a:r>
          <a:r>
            <a:rPr lang="fi-FI" b="1" dirty="0"/>
            <a:t> </a:t>
          </a:r>
          <a:r>
            <a:rPr lang="fi-FI" b="1" i="0" baseline="0" dirty="0"/>
            <a:t>Act on </a:t>
          </a:r>
          <a:r>
            <a:rPr lang="fi-FI" b="1" i="0" baseline="0" dirty="0" err="1"/>
            <a:t>strong</a:t>
          </a:r>
          <a:r>
            <a:rPr lang="fi-FI" b="1" i="0" baseline="0" dirty="0"/>
            <a:t> </a:t>
          </a:r>
          <a:r>
            <a:rPr lang="fi-FI" b="1" i="0" baseline="0" dirty="0" err="1"/>
            <a:t>electronic</a:t>
          </a:r>
          <a:r>
            <a:rPr lang="fi-FI" b="1" i="0" baseline="0" dirty="0"/>
            <a:t> </a:t>
          </a:r>
          <a:r>
            <a:rPr lang="fi-FI" b="1" i="0" baseline="0" dirty="0" err="1"/>
            <a:t>recognition</a:t>
          </a:r>
          <a:r>
            <a:rPr lang="fi-FI" b="1" i="0" baseline="0" dirty="0"/>
            <a:t> and </a:t>
          </a:r>
          <a:r>
            <a:rPr lang="fi-FI" b="1" i="0" baseline="0" dirty="0" err="1"/>
            <a:t>electronic</a:t>
          </a:r>
          <a:r>
            <a:rPr lang="fi-FI" b="1" i="0" baseline="0" dirty="0"/>
            <a:t> </a:t>
          </a:r>
          <a:r>
            <a:rPr lang="fi-FI" b="1" i="0" baseline="0" dirty="0" err="1"/>
            <a:t>trust</a:t>
          </a:r>
          <a:r>
            <a:rPr lang="fi-FI" b="1" i="0" baseline="0" dirty="0"/>
            <a:t> </a:t>
          </a:r>
          <a:r>
            <a:rPr lang="fi-FI" b="1" i="0" baseline="0" dirty="0" err="1"/>
            <a:t>services</a:t>
          </a:r>
          <a:r>
            <a:rPr lang="fi-FI" b="1" i="0" baseline="0" dirty="0"/>
            <a:t> (Laki vahvasta sähköisestä tunnistamisesta ja sähköisistä luottamuspalveluista 617/2009) </a:t>
          </a:r>
          <a:endParaRPr lang="fi-FI" dirty="0"/>
        </a:p>
      </dgm:t>
    </dgm:pt>
    <dgm:pt modelId="{C4F58EB5-390B-4359-ACC9-188925D14E85}" type="parTrans" cxnId="{F16F5A34-E1F7-4D59-9E97-8285000874D5}">
      <dgm:prSet/>
      <dgm:spPr/>
      <dgm:t>
        <a:bodyPr/>
        <a:lstStyle/>
        <a:p>
          <a:endParaRPr lang="fi-FI"/>
        </a:p>
      </dgm:t>
    </dgm:pt>
    <dgm:pt modelId="{EC6A046B-2128-49E8-853C-7B2249C3452D}" type="sibTrans" cxnId="{F16F5A34-E1F7-4D59-9E97-8285000874D5}">
      <dgm:prSet/>
      <dgm:spPr/>
      <dgm:t>
        <a:bodyPr/>
        <a:lstStyle/>
        <a:p>
          <a:endParaRPr lang="fi-FI"/>
        </a:p>
      </dgm:t>
    </dgm:pt>
    <dgm:pt modelId="{B4F9088C-56D0-4388-B0F8-0AE89DAABE14}">
      <dgm:prSet/>
      <dgm:spPr/>
      <dgm:t>
        <a:bodyPr/>
        <a:lstStyle/>
        <a:p>
          <a:r>
            <a:rPr lang="fi-FI" b="1"/>
            <a:t>The trading and settlement systems of capital markets are already now based on automated transactions (regulated by legislation) </a:t>
          </a:r>
          <a:endParaRPr lang="fi-FI"/>
        </a:p>
      </dgm:t>
    </dgm:pt>
    <dgm:pt modelId="{072457F0-FE93-48F5-9C05-1F10E00CC8DD}" type="parTrans" cxnId="{10414282-85CA-43C9-AF6E-2AC04F2E07FC}">
      <dgm:prSet/>
      <dgm:spPr/>
      <dgm:t>
        <a:bodyPr/>
        <a:lstStyle/>
        <a:p>
          <a:endParaRPr lang="fi-FI"/>
        </a:p>
      </dgm:t>
    </dgm:pt>
    <dgm:pt modelId="{03D99219-B83F-41F2-80F1-B7170E2435F1}" type="sibTrans" cxnId="{10414282-85CA-43C9-AF6E-2AC04F2E07FC}">
      <dgm:prSet/>
      <dgm:spPr/>
      <dgm:t>
        <a:bodyPr/>
        <a:lstStyle/>
        <a:p>
          <a:endParaRPr lang="fi-FI"/>
        </a:p>
      </dgm:t>
    </dgm:pt>
    <dgm:pt modelId="{5729C125-41A2-419D-AFB6-D51D7DD8474A}">
      <dgm:prSet/>
      <dgm:spPr/>
      <dgm:t>
        <a:bodyPr/>
        <a:lstStyle/>
        <a:p>
          <a:r>
            <a:rPr lang="en-US" b="1"/>
            <a:t>Cf. also the rigid and “tamper-free” nature of financial market transactions: </a:t>
          </a:r>
          <a:endParaRPr lang="fi-FI"/>
        </a:p>
      </dgm:t>
    </dgm:pt>
    <dgm:pt modelId="{28337403-48BA-4A03-9138-6F44340D456F}" type="parTrans" cxnId="{86F2CA6E-0483-4C02-AA9F-9C4A2A7D3D47}">
      <dgm:prSet/>
      <dgm:spPr/>
      <dgm:t>
        <a:bodyPr/>
        <a:lstStyle/>
        <a:p>
          <a:endParaRPr lang="fi-FI"/>
        </a:p>
      </dgm:t>
    </dgm:pt>
    <dgm:pt modelId="{3F17D85B-83DC-46F7-B0F8-6647B0ACB730}" type="sibTrans" cxnId="{86F2CA6E-0483-4C02-AA9F-9C4A2A7D3D47}">
      <dgm:prSet/>
      <dgm:spPr/>
      <dgm:t>
        <a:bodyPr/>
        <a:lstStyle/>
        <a:p>
          <a:endParaRPr lang="fi-FI"/>
        </a:p>
      </dgm:t>
    </dgm:pt>
    <dgm:pt modelId="{2E67DD9F-34DD-40A1-B154-C34CCEE158D4}">
      <dgm:prSet/>
      <dgm:spPr/>
      <dgm:t>
        <a:bodyPr/>
        <a:lstStyle/>
        <a:p>
          <a:r>
            <a:rPr lang="en-US"/>
            <a:t>The third-party bindingness of transactions and collaterals </a:t>
          </a:r>
          <a:endParaRPr lang="fi-FI"/>
        </a:p>
      </dgm:t>
    </dgm:pt>
    <dgm:pt modelId="{4439EDE4-0EE3-4FF3-9BCC-5CE129132207}" type="parTrans" cxnId="{3843B5FB-7A0C-41D7-AB6D-5CB06D153646}">
      <dgm:prSet/>
      <dgm:spPr/>
      <dgm:t>
        <a:bodyPr/>
        <a:lstStyle/>
        <a:p>
          <a:endParaRPr lang="fi-FI"/>
        </a:p>
      </dgm:t>
    </dgm:pt>
    <dgm:pt modelId="{644CCAE0-AC31-48CB-8E5B-7E60E32E7657}" type="sibTrans" cxnId="{3843B5FB-7A0C-41D7-AB6D-5CB06D153646}">
      <dgm:prSet/>
      <dgm:spPr/>
      <dgm:t>
        <a:bodyPr/>
        <a:lstStyle/>
        <a:p>
          <a:endParaRPr lang="fi-FI"/>
        </a:p>
      </dgm:t>
    </dgm:pt>
    <dgm:pt modelId="{B9BFA267-8C73-4B10-92C0-902C817D504F}">
      <dgm:prSet/>
      <dgm:spPr/>
      <dgm:t>
        <a:bodyPr/>
        <a:lstStyle/>
        <a:p>
          <a:r>
            <a:rPr lang="fi-FI"/>
            <a:t>The finality of netting in terms of insolvency law </a:t>
          </a:r>
        </a:p>
      </dgm:t>
    </dgm:pt>
    <dgm:pt modelId="{2C1F311E-5D7A-42AD-82BC-D32043BC1165}" type="parTrans" cxnId="{89636C5D-7989-403B-93AB-D84554A220DD}">
      <dgm:prSet/>
      <dgm:spPr/>
      <dgm:t>
        <a:bodyPr/>
        <a:lstStyle/>
        <a:p>
          <a:endParaRPr lang="fi-FI"/>
        </a:p>
      </dgm:t>
    </dgm:pt>
    <dgm:pt modelId="{3FF085DB-7B4C-438B-8D28-D886503DED31}" type="sibTrans" cxnId="{89636C5D-7989-403B-93AB-D84554A220DD}">
      <dgm:prSet/>
      <dgm:spPr/>
      <dgm:t>
        <a:bodyPr/>
        <a:lstStyle/>
        <a:p>
          <a:endParaRPr lang="fi-FI"/>
        </a:p>
      </dgm:t>
    </dgm:pt>
    <dgm:pt modelId="{3DC9819F-0D16-4358-AF45-20EE90E328D6}" type="pres">
      <dgm:prSet presAssocID="{EA3E5B3A-9127-418F-8C1F-8E4590E8E467}" presName="vert0" presStyleCnt="0">
        <dgm:presLayoutVars>
          <dgm:dir/>
          <dgm:animOne val="branch"/>
          <dgm:animLvl val="lvl"/>
        </dgm:presLayoutVars>
      </dgm:prSet>
      <dgm:spPr/>
    </dgm:pt>
    <dgm:pt modelId="{5E0205BE-CB6A-4980-ACD0-0C791B2CB466}" type="pres">
      <dgm:prSet presAssocID="{73AD3D39-C1C3-4ACB-B4BE-5AB227130258}" presName="thickLine" presStyleLbl="alignNode1" presStyleIdx="0" presStyleCnt="3"/>
      <dgm:spPr/>
    </dgm:pt>
    <dgm:pt modelId="{80477586-29C0-43A9-865F-2C8B2792B9F2}" type="pres">
      <dgm:prSet presAssocID="{73AD3D39-C1C3-4ACB-B4BE-5AB227130258}" presName="horz1" presStyleCnt="0"/>
      <dgm:spPr/>
    </dgm:pt>
    <dgm:pt modelId="{4A4FF976-6386-4816-8C88-96FF2D39EBCD}" type="pres">
      <dgm:prSet presAssocID="{73AD3D39-C1C3-4ACB-B4BE-5AB227130258}" presName="tx1" presStyleLbl="revTx" presStyleIdx="0" presStyleCnt="7"/>
      <dgm:spPr/>
    </dgm:pt>
    <dgm:pt modelId="{3003196E-E2E5-4D03-8A53-7961BC698015}" type="pres">
      <dgm:prSet presAssocID="{73AD3D39-C1C3-4ACB-B4BE-5AB227130258}" presName="vert1" presStyleCnt="0"/>
      <dgm:spPr/>
    </dgm:pt>
    <dgm:pt modelId="{B9211CD8-9D16-4ED3-847F-1A161449D539}" type="pres">
      <dgm:prSet presAssocID="{93B7A17F-E044-47AB-9B39-3D836A0EAD2A}" presName="vertSpace2a" presStyleCnt="0"/>
      <dgm:spPr/>
    </dgm:pt>
    <dgm:pt modelId="{8B809E4E-B36E-4772-974D-3402E567FB69}" type="pres">
      <dgm:prSet presAssocID="{93B7A17F-E044-47AB-9B39-3D836A0EAD2A}" presName="horz2" presStyleCnt="0"/>
      <dgm:spPr/>
    </dgm:pt>
    <dgm:pt modelId="{BDAF0284-7A93-4740-8C84-402403540351}" type="pres">
      <dgm:prSet presAssocID="{93B7A17F-E044-47AB-9B39-3D836A0EAD2A}" presName="horzSpace2" presStyleCnt="0"/>
      <dgm:spPr/>
    </dgm:pt>
    <dgm:pt modelId="{FA579B0E-989C-4354-B561-27EAD4E69C31}" type="pres">
      <dgm:prSet presAssocID="{93B7A17F-E044-47AB-9B39-3D836A0EAD2A}" presName="tx2" presStyleLbl="revTx" presStyleIdx="1" presStyleCnt="7"/>
      <dgm:spPr/>
    </dgm:pt>
    <dgm:pt modelId="{39B538F2-F06C-4B99-B1F1-EA101EB49878}" type="pres">
      <dgm:prSet presAssocID="{93B7A17F-E044-47AB-9B39-3D836A0EAD2A}" presName="vert2" presStyleCnt="0"/>
      <dgm:spPr/>
    </dgm:pt>
    <dgm:pt modelId="{24BDE4A9-28C7-4794-9767-E6896C069696}" type="pres">
      <dgm:prSet presAssocID="{93B7A17F-E044-47AB-9B39-3D836A0EAD2A}" presName="thinLine2b" presStyleLbl="callout" presStyleIdx="0" presStyleCnt="4"/>
      <dgm:spPr/>
    </dgm:pt>
    <dgm:pt modelId="{28C3FB64-8EBB-4E00-9C25-BED9DD4B7FE4}" type="pres">
      <dgm:prSet presAssocID="{93B7A17F-E044-47AB-9B39-3D836A0EAD2A}" presName="vertSpace2b" presStyleCnt="0"/>
      <dgm:spPr/>
    </dgm:pt>
    <dgm:pt modelId="{D5D20656-0965-4BD3-857F-0D6844F9CB55}" type="pres">
      <dgm:prSet presAssocID="{0F3C31A1-3FA3-48EA-99E9-32E8AA8D31EC}" presName="horz2" presStyleCnt="0"/>
      <dgm:spPr/>
    </dgm:pt>
    <dgm:pt modelId="{C95DC5DA-0ABD-4D1A-81C8-CCA45E77E55C}" type="pres">
      <dgm:prSet presAssocID="{0F3C31A1-3FA3-48EA-99E9-32E8AA8D31EC}" presName="horzSpace2" presStyleCnt="0"/>
      <dgm:spPr/>
    </dgm:pt>
    <dgm:pt modelId="{A99DF89D-A5D2-46FC-BC93-5DD653AE045E}" type="pres">
      <dgm:prSet presAssocID="{0F3C31A1-3FA3-48EA-99E9-32E8AA8D31EC}" presName="tx2" presStyleLbl="revTx" presStyleIdx="2" presStyleCnt="7"/>
      <dgm:spPr/>
    </dgm:pt>
    <dgm:pt modelId="{BEC282FE-B29D-451E-AFF1-E8AB27F95E3B}" type="pres">
      <dgm:prSet presAssocID="{0F3C31A1-3FA3-48EA-99E9-32E8AA8D31EC}" presName="vert2" presStyleCnt="0"/>
      <dgm:spPr/>
    </dgm:pt>
    <dgm:pt modelId="{ED70D15E-4DF7-470A-A23C-83AF47907529}" type="pres">
      <dgm:prSet presAssocID="{0F3C31A1-3FA3-48EA-99E9-32E8AA8D31EC}" presName="thinLine2b" presStyleLbl="callout" presStyleIdx="1" presStyleCnt="4"/>
      <dgm:spPr/>
    </dgm:pt>
    <dgm:pt modelId="{1D0D09E4-13C7-497A-AAEF-403DEBA49E31}" type="pres">
      <dgm:prSet presAssocID="{0F3C31A1-3FA3-48EA-99E9-32E8AA8D31EC}" presName="vertSpace2b" presStyleCnt="0"/>
      <dgm:spPr/>
    </dgm:pt>
    <dgm:pt modelId="{AD67D076-2C7E-4794-9F63-3C4A7236910D}" type="pres">
      <dgm:prSet presAssocID="{B4F9088C-56D0-4388-B0F8-0AE89DAABE14}" presName="thickLine" presStyleLbl="alignNode1" presStyleIdx="1" presStyleCnt="3"/>
      <dgm:spPr/>
    </dgm:pt>
    <dgm:pt modelId="{D457A3B1-15BB-4060-81EB-13BAC4EF189E}" type="pres">
      <dgm:prSet presAssocID="{B4F9088C-56D0-4388-B0F8-0AE89DAABE14}" presName="horz1" presStyleCnt="0"/>
      <dgm:spPr/>
    </dgm:pt>
    <dgm:pt modelId="{C38CB025-DE33-4539-8051-20A459EF5638}" type="pres">
      <dgm:prSet presAssocID="{B4F9088C-56D0-4388-B0F8-0AE89DAABE14}" presName="tx1" presStyleLbl="revTx" presStyleIdx="3" presStyleCnt="7"/>
      <dgm:spPr/>
    </dgm:pt>
    <dgm:pt modelId="{8AF121B6-23C5-4F7C-8625-922FFB925BE0}" type="pres">
      <dgm:prSet presAssocID="{B4F9088C-56D0-4388-B0F8-0AE89DAABE14}" presName="vert1" presStyleCnt="0"/>
      <dgm:spPr/>
    </dgm:pt>
    <dgm:pt modelId="{311C4BBF-0ECF-4B23-A359-BD0DD488E8E6}" type="pres">
      <dgm:prSet presAssocID="{5729C125-41A2-419D-AFB6-D51D7DD8474A}" presName="thickLine" presStyleLbl="alignNode1" presStyleIdx="2" presStyleCnt="3"/>
      <dgm:spPr/>
    </dgm:pt>
    <dgm:pt modelId="{F6F5DBCB-8294-42FB-8267-B71CE0B5A724}" type="pres">
      <dgm:prSet presAssocID="{5729C125-41A2-419D-AFB6-D51D7DD8474A}" presName="horz1" presStyleCnt="0"/>
      <dgm:spPr/>
    </dgm:pt>
    <dgm:pt modelId="{034AA660-D935-46B1-B24C-94C8C03E1848}" type="pres">
      <dgm:prSet presAssocID="{5729C125-41A2-419D-AFB6-D51D7DD8474A}" presName="tx1" presStyleLbl="revTx" presStyleIdx="4" presStyleCnt="7"/>
      <dgm:spPr/>
    </dgm:pt>
    <dgm:pt modelId="{3278423F-34C1-4508-9323-71B43A000683}" type="pres">
      <dgm:prSet presAssocID="{5729C125-41A2-419D-AFB6-D51D7DD8474A}" presName="vert1" presStyleCnt="0"/>
      <dgm:spPr/>
    </dgm:pt>
    <dgm:pt modelId="{9CCB9834-1D7F-4D99-B5B6-A5B279F609CF}" type="pres">
      <dgm:prSet presAssocID="{2E67DD9F-34DD-40A1-B154-C34CCEE158D4}" presName="vertSpace2a" presStyleCnt="0"/>
      <dgm:spPr/>
    </dgm:pt>
    <dgm:pt modelId="{37DFCBD0-E3B3-4CC7-AC73-B94F5AC32686}" type="pres">
      <dgm:prSet presAssocID="{2E67DD9F-34DD-40A1-B154-C34CCEE158D4}" presName="horz2" presStyleCnt="0"/>
      <dgm:spPr/>
    </dgm:pt>
    <dgm:pt modelId="{7A5D0B63-BADA-4963-85A6-066E536D781A}" type="pres">
      <dgm:prSet presAssocID="{2E67DD9F-34DD-40A1-B154-C34CCEE158D4}" presName="horzSpace2" presStyleCnt="0"/>
      <dgm:spPr/>
    </dgm:pt>
    <dgm:pt modelId="{707EF768-9DDC-4950-8100-9B0938D625FA}" type="pres">
      <dgm:prSet presAssocID="{2E67DD9F-34DD-40A1-B154-C34CCEE158D4}" presName="tx2" presStyleLbl="revTx" presStyleIdx="5" presStyleCnt="7"/>
      <dgm:spPr/>
    </dgm:pt>
    <dgm:pt modelId="{293B7257-2BC3-487A-8326-DAF4C063D58E}" type="pres">
      <dgm:prSet presAssocID="{2E67DD9F-34DD-40A1-B154-C34CCEE158D4}" presName="vert2" presStyleCnt="0"/>
      <dgm:spPr/>
    </dgm:pt>
    <dgm:pt modelId="{5B45B65F-6361-4D7A-9A75-5470FB2E101E}" type="pres">
      <dgm:prSet presAssocID="{2E67DD9F-34DD-40A1-B154-C34CCEE158D4}" presName="thinLine2b" presStyleLbl="callout" presStyleIdx="2" presStyleCnt="4"/>
      <dgm:spPr/>
    </dgm:pt>
    <dgm:pt modelId="{8056B997-A60E-4BBF-AFB1-FE9CA1284A46}" type="pres">
      <dgm:prSet presAssocID="{2E67DD9F-34DD-40A1-B154-C34CCEE158D4}" presName="vertSpace2b" presStyleCnt="0"/>
      <dgm:spPr/>
    </dgm:pt>
    <dgm:pt modelId="{15DB2E43-BD1C-4A9C-932D-F94B798AA120}" type="pres">
      <dgm:prSet presAssocID="{B9BFA267-8C73-4B10-92C0-902C817D504F}" presName="horz2" presStyleCnt="0"/>
      <dgm:spPr/>
    </dgm:pt>
    <dgm:pt modelId="{28EDDD8C-62CA-4A3E-8C2E-3ED55306F24F}" type="pres">
      <dgm:prSet presAssocID="{B9BFA267-8C73-4B10-92C0-902C817D504F}" presName="horzSpace2" presStyleCnt="0"/>
      <dgm:spPr/>
    </dgm:pt>
    <dgm:pt modelId="{1A1B14D0-4AD5-4CA8-9210-F661F62978EE}" type="pres">
      <dgm:prSet presAssocID="{B9BFA267-8C73-4B10-92C0-902C817D504F}" presName="tx2" presStyleLbl="revTx" presStyleIdx="6" presStyleCnt="7"/>
      <dgm:spPr/>
    </dgm:pt>
    <dgm:pt modelId="{638EF64C-E487-4E05-88C5-B6CC71BBF9D0}" type="pres">
      <dgm:prSet presAssocID="{B9BFA267-8C73-4B10-92C0-902C817D504F}" presName="vert2" presStyleCnt="0"/>
      <dgm:spPr/>
    </dgm:pt>
    <dgm:pt modelId="{2EE5BBC5-378D-4CF9-B348-E30E26C42E06}" type="pres">
      <dgm:prSet presAssocID="{B9BFA267-8C73-4B10-92C0-902C817D504F}" presName="thinLine2b" presStyleLbl="callout" presStyleIdx="3" presStyleCnt="4"/>
      <dgm:spPr/>
    </dgm:pt>
    <dgm:pt modelId="{FECE30DC-D577-48FE-86B8-03CD9115DBE6}" type="pres">
      <dgm:prSet presAssocID="{B9BFA267-8C73-4B10-92C0-902C817D504F}" presName="vertSpace2b" presStyleCnt="0"/>
      <dgm:spPr/>
    </dgm:pt>
  </dgm:ptLst>
  <dgm:cxnLst>
    <dgm:cxn modelId="{F16F5A34-E1F7-4D59-9E97-8285000874D5}" srcId="{73AD3D39-C1C3-4ACB-B4BE-5AB227130258}" destId="{0F3C31A1-3FA3-48EA-99E9-32E8AA8D31EC}" srcOrd="1" destOrd="0" parTransId="{C4F58EB5-390B-4359-ACC9-188925D14E85}" sibTransId="{EC6A046B-2128-49E8-853C-7B2249C3452D}"/>
    <dgm:cxn modelId="{89636C5D-7989-403B-93AB-D84554A220DD}" srcId="{5729C125-41A2-419D-AFB6-D51D7DD8474A}" destId="{B9BFA267-8C73-4B10-92C0-902C817D504F}" srcOrd="1" destOrd="0" parTransId="{2C1F311E-5D7A-42AD-82BC-D32043BC1165}" sibTransId="{3FF085DB-7B4C-438B-8D28-D886503DED31}"/>
    <dgm:cxn modelId="{86F2CA6E-0483-4C02-AA9F-9C4A2A7D3D47}" srcId="{EA3E5B3A-9127-418F-8C1F-8E4590E8E467}" destId="{5729C125-41A2-419D-AFB6-D51D7DD8474A}" srcOrd="2" destOrd="0" parTransId="{28337403-48BA-4A03-9138-6F44340D456F}" sibTransId="{3F17D85B-83DC-46F7-B0F8-6647B0ACB730}"/>
    <dgm:cxn modelId="{DB9D8470-282B-4A57-89BD-C9B75FE42337}" type="presOf" srcId="{73AD3D39-C1C3-4ACB-B4BE-5AB227130258}" destId="{4A4FF976-6386-4816-8C88-96FF2D39EBCD}" srcOrd="0" destOrd="0" presId="urn:microsoft.com/office/officeart/2008/layout/LinedList"/>
    <dgm:cxn modelId="{E64DC474-F330-4068-BAAA-BF77F1437448}" type="presOf" srcId="{B4F9088C-56D0-4388-B0F8-0AE89DAABE14}" destId="{C38CB025-DE33-4539-8051-20A459EF5638}" srcOrd="0" destOrd="0" presId="urn:microsoft.com/office/officeart/2008/layout/LinedList"/>
    <dgm:cxn modelId="{48CB497F-FC57-4482-B60E-582F7F51513E}" type="presOf" srcId="{2E67DD9F-34DD-40A1-B154-C34CCEE158D4}" destId="{707EF768-9DDC-4950-8100-9B0938D625FA}" srcOrd="0" destOrd="0" presId="urn:microsoft.com/office/officeart/2008/layout/LinedList"/>
    <dgm:cxn modelId="{10414282-85CA-43C9-AF6E-2AC04F2E07FC}" srcId="{EA3E5B3A-9127-418F-8C1F-8E4590E8E467}" destId="{B4F9088C-56D0-4388-B0F8-0AE89DAABE14}" srcOrd="1" destOrd="0" parTransId="{072457F0-FE93-48F5-9C05-1F10E00CC8DD}" sibTransId="{03D99219-B83F-41F2-80F1-B7170E2435F1}"/>
    <dgm:cxn modelId="{CF5EB5B7-003C-4E4E-8965-74CB260A60F6}" srcId="{EA3E5B3A-9127-418F-8C1F-8E4590E8E467}" destId="{73AD3D39-C1C3-4ACB-B4BE-5AB227130258}" srcOrd="0" destOrd="0" parTransId="{E0BC7FDD-D3BC-46EC-A0EB-B4B4EB2CC805}" sibTransId="{ECFC4FB2-5A64-45F8-B544-99DD9A52BA5C}"/>
    <dgm:cxn modelId="{035B8ABD-662F-42D6-81B6-5DF663DC01F5}" type="presOf" srcId="{93B7A17F-E044-47AB-9B39-3D836A0EAD2A}" destId="{FA579B0E-989C-4354-B561-27EAD4E69C31}" srcOrd="0" destOrd="0" presId="urn:microsoft.com/office/officeart/2008/layout/LinedList"/>
    <dgm:cxn modelId="{5B377FC1-B2EE-4B55-AA19-E6C31BEE415A}" type="presOf" srcId="{EA3E5B3A-9127-418F-8C1F-8E4590E8E467}" destId="{3DC9819F-0D16-4358-AF45-20EE90E328D6}" srcOrd="0" destOrd="0" presId="urn:microsoft.com/office/officeart/2008/layout/LinedList"/>
    <dgm:cxn modelId="{ECFC5EC4-AF41-4B77-AF22-492E374D79F9}" srcId="{73AD3D39-C1C3-4ACB-B4BE-5AB227130258}" destId="{93B7A17F-E044-47AB-9B39-3D836A0EAD2A}" srcOrd="0" destOrd="0" parTransId="{13259425-C21E-45B7-AD42-04FC97178E4E}" sibTransId="{682DD82D-9873-4652-A898-C6AFAE81A9BC}"/>
    <dgm:cxn modelId="{97E7A3CF-6AF5-4670-A3E1-9C7F02629644}" type="presOf" srcId="{5729C125-41A2-419D-AFB6-D51D7DD8474A}" destId="{034AA660-D935-46B1-B24C-94C8C03E1848}" srcOrd="0" destOrd="0" presId="urn:microsoft.com/office/officeart/2008/layout/LinedList"/>
    <dgm:cxn modelId="{7D3E29D3-94CF-46AA-8DD0-FBF3CEB841FB}" type="presOf" srcId="{0F3C31A1-3FA3-48EA-99E9-32E8AA8D31EC}" destId="{A99DF89D-A5D2-46FC-BC93-5DD653AE045E}" srcOrd="0" destOrd="0" presId="urn:microsoft.com/office/officeart/2008/layout/LinedList"/>
    <dgm:cxn modelId="{DC8B83DE-63B5-4358-AC1B-BC2930CCE75D}" type="presOf" srcId="{B9BFA267-8C73-4B10-92C0-902C817D504F}" destId="{1A1B14D0-4AD5-4CA8-9210-F661F62978EE}" srcOrd="0" destOrd="0" presId="urn:microsoft.com/office/officeart/2008/layout/LinedList"/>
    <dgm:cxn modelId="{3843B5FB-7A0C-41D7-AB6D-5CB06D153646}" srcId="{5729C125-41A2-419D-AFB6-D51D7DD8474A}" destId="{2E67DD9F-34DD-40A1-B154-C34CCEE158D4}" srcOrd="0" destOrd="0" parTransId="{4439EDE4-0EE3-4FF3-9BCC-5CE129132207}" sibTransId="{644CCAE0-AC31-48CB-8E5B-7E60E32E7657}"/>
    <dgm:cxn modelId="{010AD946-EE45-43C6-BF4E-CAE1594A3884}" type="presParOf" srcId="{3DC9819F-0D16-4358-AF45-20EE90E328D6}" destId="{5E0205BE-CB6A-4980-ACD0-0C791B2CB466}" srcOrd="0" destOrd="0" presId="urn:microsoft.com/office/officeart/2008/layout/LinedList"/>
    <dgm:cxn modelId="{1A3171E5-8176-4333-9214-B78299636794}" type="presParOf" srcId="{3DC9819F-0D16-4358-AF45-20EE90E328D6}" destId="{80477586-29C0-43A9-865F-2C8B2792B9F2}" srcOrd="1" destOrd="0" presId="urn:microsoft.com/office/officeart/2008/layout/LinedList"/>
    <dgm:cxn modelId="{6CBB899A-BA07-465D-8BAC-53B753A1D9D8}" type="presParOf" srcId="{80477586-29C0-43A9-865F-2C8B2792B9F2}" destId="{4A4FF976-6386-4816-8C88-96FF2D39EBCD}" srcOrd="0" destOrd="0" presId="urn:microsoft.com/office/officeart/2008/layout/LinedList"/>
    <dgm:cxn modelId="{66C07BD5-6E05-4EDD-80FA-E6ED26AE4735}" type="presParOf" srcId="{80477586-29C0-43A9-865F-2C8B2792B9F2}" destId="{3003196E-E2E5-4D03-8A53-7961BC698015}" srcOrd="1" destOrd="0" presId="urn:microsoft.com/office/officeart/2008/layout/LinedList"/>
    <dgm:cxn modelId="{F1298B6E-EEA4-461B-9E06-BA29C5C26039}" type="presParOf" srcId="{3003196E-E2E5-4D03-8A53-7961BC698015}" destId="{B9211CD8-9D16-4ED3-847F-1A161449D539}" srcOrd="0" destOrd="0" presId="urn:microsoft.com/office/officeart/2008/layout/LinedList"/>
    <dgm:cxn modelId="{3EBAFDBE-B359-4AEA-B35F-FC0183E6E192}" type="presParOf" srcId="{3003196E-E2E5-4D03-8A53-7961BC698015}" destId="{8B809E4E-B36E-4772-974D-3402E567FB69}" srcOrd="1" destOrd="0" presId="urn:microsoft.com/office/officeart/2008/layout/LinedList"/>
    <dgm:cxn modelId="{28DD9D5A-B87B-4395-888D-E726D2333CBF}" type="presParOf" srcId="{8B809E4E-B36E-4772-974D-3402E567FB69}" destId="{BDAF0284-7A93-4740-8C84-402403540351}" srcOrd="0" destOrd="0" presId="urn:microsoft.com/office/officeart/2008/layout/LinedList"/>
    <dgm:cxn modelId="{964092FA-9250-4982-B160-A5940A60F316}" type="presParOf" srcId="{8B809E4E-B36E-4772-974D-3402E567FB69}" destId="{FA579B0E-989C-4354-B561-27EAD4E69C31}" srcOrd="1" destOrd="0" presId="urn:microsoft.com/office/officeart/2008/layout/LinedList"/>
    <dgm:cxn modelId="{A8DA2D79-8882-4B01-BC8F-CE42A4C2C14C}" type="presParOf" srcId="{8B809E4E-B36E-4772-974D-3402E567FB69}" destId="{39B538F2-F06C-4B99-B1F1-EA101EB49878}" srcOrd="2" destOrd="0" presId="urn:microsoft.com/office/officeart/2008/layout/LinedList"/>
    <dgm:cxn modelId="{81C7C809-8B59-4D86-9551-D2CE16C7AEA1}" type="presParOf" srcId="{3003196E-E2E5-4D03-8A53-7961BC698015}" destId="{24BDE4A9-28C7-4794-9767-E6896C069696}" srcOrd="2" destOrd="0" presId="urn:microsoft.com/office/officeart/2008/layout/LinedList"/>
    <dgm:cxn modelId="{C871EDDB-A629-446C-A2A4-0B0A598D31E4}" type="presParOf" srcId="{3003196E-E2E5-4D03-8A53-7961BC698015}" destId="{28C3FB64-8EBB-4E00-9C25-BED9DD4B7FE4}" srcOrd="3" destOrd="0" presId="urn:microsoft.com/office/officeart/2008/layout/LinedList"/>
    <dgm:cxn modelId="{68FE467F-74DC-498B-817A-EFACC889E127}" type="presParOf" srcId="{3003196E-E2E5-4D03-8A53-7961BC698015}" destId="{D5D20656-0965-4BD3-857F-0D6844F9CB55}" srcOrd="4" destOrd="0" presId="urn:microsoft.com/office/officeart/2008/layout/LinedList"/>
    <dgm:cxn modelId="{5DFD1C5B-68F4-48DB-B51E-C502CB732095}" type="presParOf" srcId="{D5D20656-0965-4BD3-857F-0D6844F9CB55}" destId="{C95DC5DA-0ABD-4D1A-81C8-CCA45E77E55C}" srcOrd="0" destOrd="0" presId="urn:microsoft.com/office/officeart/2008/layout/LinedList"/>
    <dgm:cxn modelId="{16D2A557-D190-4A90-991B-D47E9DC9E546}" type="presParOf" srcId="{D5D20656-0965-4BD3-857F-0D6844F9CB55}" destId="{A99DF89D-A5D2-46FC-BC93-5DD653AE045E}" srcOrd="1" destOrd="0" presId="urn:microsoft.com/office/officeart/2008/layout/LinedList"/>
    <dgm:cxn modelId="{39F0F9A9-6052-468F-9E23-F856C9E9E5C4}" type="presParOf" srcId="{D5D20656-0965-4BD3-857F-0D6844F9CB55}" destId="{BEC282FE-B29D-451E-AFF1-E8AB27F95E3B}" srcOrd="2" destOrd="0" presId="urn:microsoft.com/office/officeart/2008/layout/LinedList"/>
    <dgm:cxn modelId="{42910BF2-B985-46CC-84D6-3F3056BF4FAD}" type="presParOf" srcId="{3003196E-E2E5-4D03-8A53-7961BC698015}" destId="{ED70D15E-4DF7-470A-A23C-83AF47907529}" srcOrd="5" destOrd="0" presId="urn:microsoft.com/office/officeart/2008/layout/LinedList"/>
    <dgm:cxn modelId="{D1B3378A-4CB0-4C92-B6FE-706F21030091}" type="presParOf" srcId="{3003196E-E2E5-4D03-8A53-7961BC698015}" destId="{1D0D09E4-13C7-497A-AAEF-403DEBA49E31}" srcOrd="6" destOrd="0" presId="urn:microsoft.com/office/officeart/2008/layout/LinedList"/>
    <dgm:cxn modelId="{A8B74D82-DBBC-487A-8418-22F3A0F72F65}" type="presParOf" srcId="{3DC9819F-0D16-4358-AF45-20EE90E328D6}" destId="{AD67D076-2C7E-4794-9F63-3C4A7236910D}" srcOrd="2" destOrd="0" presId="urn:microsoft.com/office/officeart/2008/layout/LinedList"/>
    <dgm:cxn modelId="{15D50AEA-8E68-4C48-8414-010D8255E1F3}" type="presParOf" srcId="{3DC9819F-0D16-4358-AF45-20EE90E328D6}" destId="{D457A3B1-15BB-4060-81EB-13BAC4EF189E}" srcOrd="3" destOrd="0" presId="urn:microsoft.com/office/officeart/2008/layout/LinedList"/>
    <dgm:cxn modelId="{867C8632-FEB0-4593-8F6F-DDB452C5452A}" type="presParOf" srcId="{D457A3B1-15BB-4060-81EB-13BAC4EF189E}" destId="{C38CB025-DE33-4539-8051-20A459EF5638}" srcOrd="0" destOrd="0" presId="urn:microsoft.com/office/officeart/2008/layout/LinedList"/>
    <dgm:cxn modelId="{93232101-4998-4891-BE89-A4CD08B4402B}" type="presParOf" srcId="{D457A3B1-15BB-4060-81EB-13BAC4EF189E}" destId="{8AF121B6-23C5-4F7C-8625-922FFB925BE0}" srcOrd="1" destOrd="0" presId="urn:microsoft.com/office/officeart/2008/layout/LinedList"/>
    <dgm:cxn modelId="{8610E594-F75F-4D07-9463-AA824B4E8696}" type="presParOf" srcId="{3DC9819F-0D16-4358-AF45-20EE90E328D6}" destId="{311C4BBF-0ECF-4B23-A359-BD0DD488E8E6}" srcOrd="4" destOrd="0" presId="urn:microsoft.com/office/officeart/2008/layout/LinedList"/>
    <dgm:cxn modelId="{A4F0AF0C-03B0-47A3-8ED1-7FD9DCB03BD1}" type="presParOf" srcId="{3DC9819F-0D16-4358-AF45-20EE90E328D6}" destId="{F6F5DBCB-8294-42FB-8267-B71CE0B5A724}" srcOrd="5" destOrd="0" presId="urn:microsoft.com/office/officeart/2008/layout/LinedList"/>
    <dgm:cxn modelId="{E0EE4CF3-D850-4837-8B12-F8880C5B1DF6}" type="presParOf" srcId="{F6F5DBCB-8294-42FB-8267-B71CE0B5A724}" destId="{034AA660-D935-46B1-B24C-94C8C03E1848}" srcOrd="0" destOrd="0" presId="urn:microsoft.com/office/officeart/2008/layout/LinedList"/>
    <dgm:cxn modelId="{541FC912-3372-4F39-8041-98EEBD5AE0D9}" type="presParOf" srcId="{F6F5DBCB-8294-42FB-8267-B71CE0B5A724}" destId="{3278423F-34C1-4508-9323-71B43A000683}" srcOrd="1" destOrd="0" presId="urn:microsoft.com/office/officeart/2008/layout/LinedList"/>
    <dgm:cxn modelId="{497AD1E8-025F-4084-8877-ED9EB9514F72}" type="presParOf" srcId="{3278423F-34C1-4508-9323-71B43A000683}" destId="{9CCB9834-1D7F-4D99-B5B6-A5B279F609CF}" srcOrd="0" destOrd="0" presId="urn:microsoft.com/office/officeart/2008/layout/LinedList"/>
    <dgm:cxn modelId="{E2C721F0-F00F-4777-842E-99A0B0A63238}" type="presParOf" srcId="{3278423F-34C1-4508-9323-71B43A000683}" destId="{37DFCBD0-E3B3-4CC7-AC73-B94F5AC32686}" srcOrd="1" destOrd="0" presId="urn:microsoft.com/office/officeart/2008/layout/LinedList"/>
    <dgm:cxn modelId="{ADBFACFA-504A-42F5-B53F-417D63297466}" type="presParOf" srcId="{37DFCBD0-E3B3-4CC7-AC73-B94F5AC32686}" destId="{7A5D0B63-BADA-4963-85A6-066E536D781A}" srcOrd="0" destOrd="0" presId="urn:microsoft.com/office/officeart/2008/layout/LinedList"/>
    <dgm:cxn modelId="{B8BBE098-E8A7-452F-9832-C2C82E90A8B6}" type="presParOf" srcId="{37DFCBD0-E3B3-4CC7-AC73-B94F5AC32686}" destId="{707EF768-9DDC-4950-8100-9B0938D625FA}" srcOrd="1" destOrd="0" presId="urn:microsoft.com/office/officeart/2008/layout/LinedList"/>
    <dgm:cxn modelId="{15135D39-97E5-46A9-BD7A-07B74828B572}" type="presParOf" srcId="{37DFCBD0-E3B3-4CC7-AC73-B94F5AC32686}" destId="{293B7257-2BC3-487A-8326-DAF4C063D58E}" srcOrd="2" destOrd="0" presId="urn:microsoft.com/office/officeart/2008/layout/LinedList"/>
    <dgm:cxn modelId="{623B4F6F-4490-481E-B6CF-003FB7B61E9F}" type="presParOf" srcId="{3278423F-34C1-4508-9323-71B43A000683}" destId="{5B45B65F-6361-4D7A-9A75-5470FB2E101E}" srcOrd="2" destOrd="0" presId="urn:microsoft.com/office/officeart/2008/layout/LinedList"/>
    <dgm:cxn modelId="{CFB10F7A-CFBB-49EA-BDC5-E473A999E734}" type="presParOf" srcId="{3278423F-34C1-4508-9323-71B43A000683}" destId="{8056B997-A60E-4BBF-AFB1-FE9CA1284A46}" srcOrd="3" destOrd="0" presId="urn:microsoft.com/office/officeart/2008/layout/LinedList"/>
    <dgm:cxn modelId="{E4F3640C-DDBC-40B5-8E5C-9A32E4D14A68}" type="presParOf" srcId="{3278423F-34C1-4508-9323-71B43A000683}" destId="{15DB2E43-BD1C-4A9C-932D-F94B798AA120}" srcOrd="4" destOrd="0" presId="urn:microsoft.com/office/officeart/2008/layout/LinedList"/>
    <dgm:cxn modelId="{CFFB177D-CFCC-4CC7-9D43-DF4899C98DF6}" type="presParOf" srcId="{15DB2E43-BD1C-4A9C-932D-F94B798AA120}" destId="{28EDDD8C-62CA-4A3E-8C2E-3ED55306F24F}" srcOrd="0" destOrd="0" presId="urn:microsoft.com/office/officeart/2008/layout/LinedList"/>
    <dgm:cxn modelId="{47CAC679-CEDE-48A7-BC64-09ED74195E67}" type="presParOf" srcId="{15DB2E43-BD1C-4A9C-932D-F94B798AA120}" destId="{1A1B14D0-4AD5-4CA8-9210-F661F62978EE}" srcOrd="1" destOrd="0" presId="urn:microsoft.com/office/officeart/2008/layout/LinedList"/>
    <dgm:cxn modelId="{C12DBA0D-8CC7-4BEF-AAB5-0F93152E322E}" type="presParOf" srcId="{15DB2E43-BD1C-4A9C-932D-F94B798AA120}" destId="{638EF64C-E487-4E05-88C5-B6CC71BBF9D0}" srcOrd="2" destOrd="0" presId="urn:microsoft.com/office/officeart/2008/layout/LinedList"/>
    <dgm:cxn modelId="{6643C759-310D-48FB-A5D7-9FBF58ECF992}" type="presParOf" srcId="{3278423F-34C1-4508-9323-71B43A000683}" destId="{2EE5BBC5-378D-4CF9-B348-E30E26C42E06}" srcOrd="5" destOrd="0" presId="urn:microsoft.com/office/officeart/2008/layout/LinedList"/>
    <dgm:cxn modelId="{1208B564-AF1B-447A-92E2-3957C39BCC42}" type="presParOf" srcId="{3278423F-34C1-4508-9323-71B43A000683}" destId="{FECE30DC-D577-48FE-86B8-03CD9115DBE6}"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640FDB09-2BD6-4D72-8F96-E628D65010F4}" type="doc">
      <dgm:prSet loTypeId="urn:microsoft.com/office/officeart/2005/8/layout/pyramid2" loCatId="pyramid" qsTypeId="urn:microsoft.com/office/officeart/2005/8/quickstyle/simple1" qsCatId="simple" csTypeId="urn:microsoft.com/office/officeart/2005/8/colors/colorful2" csCatId="colorful" phldr="1"/>
      <dgm:spPr/>
      <dgm:t>
        <a:bodyPr/>
        <a:lstStyle/>
        <a:p>
          <a:endParaRPr lang="en-US"/>
        </a:p>
      </dgm:t>
    </dgm:pt>
    <dgm:pt modelId="{E0EDFBBF-1B19-4583-894C-5372A4474B8E}">
      <dgm:prSet/>
      <dgm:spPr/>
      <dgm:t>
        <a:bodyPr/>
        <a:lstStyle/>
        <a:p>
          <a:pPr rtl="0"/>
          <a:r>
            <a:rPr lang="en-US" b="1"/>
            <a:t>Asset creation: Any type of asset can be created on the network if the trading partners are in agreement. </a:t>
          </a:r>
          <a:endParaRPr lang="fi-FI"/>
        </a:p>
      </dgm:t>
    </dgm:pt>
    <dgm:pt modelId="{F6234CCB-987D-49DB-BC53-81E23A451942}" type="parTrans" cxnId="{DB961E4C-3AA7-485F-9495-DC1273703BD0}">
      <dgm:prSet/>
      <dgm:spPr/>
      <dgm:t>
        <a:bodyPr/>
        <a:lstStyle/>
        <a:p>
          <a:endParaRPr lang="en-US"/>
        </a:p>
      </dgm:t>
    </dgm:pt>
    <dgm:pt modelId="{347CE4E6-0AAC-489A-94A9-47618D984027}" type="sibTrans" cxnId="{DB961E4C-3AA7-485F-9495-DC1273703BD0}">
      <dgm:prSet/>
      <dgm:spPr/>
      <dgm:t>
        <a:bodyPr/>
        <a:lstStyle/>
        <a:p>
          <a:endParaRPr lang="en-US"/>
        </a:p>
      </dgm:t>
    </dgm:pt>
    <dgm:pt modelId="{7BF76788-B1DE-45CD-B42F-4E25CBF0BFF8}">
      <dgm:prSet/>
      <dgm:spPr/>
      <dgm:t>
        <a:bodyPr/>
        <a:lstStyle/>
        <a:p>
          <a:pPr rtl="0"/>
          <a:r>
            <a:rPr lang="en-US" b="1"/>
            <a:t>Trading:  Assets can be traded on the network with a minimal transaction fee in atomic transactions (either fully executed, or not at all) </a:t>
          </a:r>
          <a:endParaRPr lang="fi-FI"/>
        </a:p>
      </dgm:t>
    </dgm:pt>
    <dgm:pt modelId="{8FCEAFCA-395B-4757-95FD-5A3F07F4C153}" type="parTrans" cxnId="{F85CD715-695D-4BA5-919D-C73A84A26BB1}">
      <dgm:prSet/>
      <dgm:spPr/>
      <dgm:t>
        <a:bodyPr/>
        <a:lstStyle/>
        <a:p>
          <a:endParaRPr lang="en-US"/>
        </a:p>
      </dgm:t>
    </dgm:pt>
    <dgm:pt modelId="{EA400F2E-6A86-42EE-BDDC-777EB3756CDF}" type="sibTrans" cxnId="{F85CD715-695D-4BA5-919D-C73A84A26BB1}">
      <dgm:prSet/>
      <dgm:spPr/>
      <dgm:t>
        <a:bodyPr/>
        <a:lstStyle/>
        <a:p>
          <a:endParaRPr lang="en-US"/>
        </a:p>
      </dgm:t>
    </dgm:pt>
    <dgm:pt modelId="{20D37EFE-CD98-4CA7-B24A-09AC84B19B81}">
      <dgm:prSet/>
      <dgm:spPr/>
      <dgm:t>
        <a:bodyPr/>
        <a:lstStyle/>
        <a:p>
          <a:pPr rtl="0"/>
          <a:r>
            <a:rPr lang="en-US" b="1" dirty="0"/>
            <a:t>Balance: Balances are recorded on a shared replicated ledger where each </a:t>
          </a:r>
          <a:r>
            <a:rPr lang="en-US" b="1"/>
            <a:t>position is </a:t>
          </a:r>
          <a:r>
            <a:rPr lang="en-US" b="1" dirty="0"/>
            <a:t>constantly netted. </a:t>
          </a:r>
          <a:endParaRPr lang="fi-FI" dirty="0"/>
        </a:p>
      </dgm:t>
    </dgm:pt>
    <dgm:pt modelId="{EBBEB4A5-C0D6-4EF6-9574-374595C8B4DE}" type="parTrans" cxnId="{D4C72EF0-B5B0-4448-A37D-2CE1F9B1F356}">
      <dgm:prSet/>
      <dgm:spPr/>
      <dgm:t>
        <a:bodyPr/>
        <a:lstStyle/>
        <a:p>
          <a:endParaRPr lang="en-US"/>
        </a:p>
      </dgm:t>
    </dgm:pt>
    <dgm:pt modelId="{054C2897-34F4-4CCA-B6EA-22F07314C344}" type="sibTrans" cxnId="{D4C72EF0-B5B0-4448-A37D-2CE1F9B1F356}">
      <dgm:prSet/>
      <dgm:spPr/>
      <dgm:t>
        <a:bodyPr/>
        <a:lstStyle/>
        <a:p>
          <a:endParaRPr lang="en-US"/>
        </a:p>
      </dgm:t>
    </dgm:pt>
    <dgm:pt modelId="{CD3C3888-6F8F-4E6A-939D-722748AB8A0E}">
      <dgm:prSet/>
      <dgm:spPr/>
      <dgm:t>
        <a:bodyPr/>
        <a:lstStyle/>
        <a:p>
          <a:pPr rtl="0"/>
          <a:r>
            <a:rPr lang="en-US" b="1"/>
            <a:t>Settlement: The network can also host the currency assets that back the tradable assets</a:t>
          </a:r>
          <a:endParaRPr lang="fi-FI"/>
        </a:p>
      </dgm:t>
    </dgm:pt>
    <dgm:pt modelId="{DEFC6C50-54BD-4EC3-B363-3118862FCDDE}" type="parTrans" cxnId="{25D82C72-50E4-4872-BCE7-7D0F937F26A2}">
      <dgm:prSet/>
      <dgm:spPr/>
      <dgm:t>
        <a:bodyPr/>
        <a:lstStyle/>
        <a:p>
          <a:endParaRPr lang="en-US"/>
        </a:p>
      </dgm:t>
    </dgm:pt>
    <dgm:pt modelId="{3221F7B7-90B6-4587-B83C-4F4A7F4174B2}" type="sibTrans" cxnId="{25D82C72-50E4-4872-BCE7-7D0F937F26A2}">
      <dgm:prSet/>
      <dgm:spPr/>
      <dgm:t>
        <a:bodyPr/>
        <a:lstStyle/>
        <a:p>
          <a:endParaRPr lang="en-US"/>
        </a:p>
      </dgm:t>
    </dgm:pt>
    <dgm:pt modelId="{7C37FDD8-FE9E-4E81-9F50-A1A1243490F0}" type="pres">
      <dgm:prSet presAssocID="{640FDB09-2BD6-4D72-8F96-E628D65010F4}" presName="compositeShape" presStyleCnt="0">
        <dgm:presLayoutVars>
          <dgm:dir/>
          <dgm:resizeHandles/>
        </dgm:presLayoutVars>
      </dgm:prSet>
      <dgm:spPr/>
    </dgm:pt>
    <dgm:pt modelId="{640C1D14-163D-4AC3-906E-F8DF528248A9}" type="pres">
      <dgm:prSet presAssocID="{640FDB09-2BD6-4D72-8F96-E628D65010F4}" presName="pyramid" presStyleLbl="node1" presStyleIdx="0" presStyleCnt="1"/>
      <dgm:spPr/>
    </dgm:pt>
    <dgm:pt modelId="{BBC9F54C-CFD0-4B1B-A2B2-E0265A049F3B}" type="pres">
      <dgm:prSet presAssocID="{640FDB09-2BD6-4D72-8F96-E628D65010F4}" presName="theList" presStyleCnt="0"/>
      <dgm:spPr/>
    </dgm:pt>
    <dgm:pt modelId="{32E76524-094E-487A-96D3-DF4F62CFBEBA}" type="pres">
      <dgm:prSet presAssocID="{E0EDFBBF-1B19-4583-894C-5372A4474B8E}" presName="aNode" presStyleLbl="fgAcc1" presStyleIdx="0" presStyleCnt="4">
        <dgm:presLayoutVars>
          <dgm:bulletEnabled val="1"/>
        </dgm:presLayoutVars>
      </dgm:prSet>
      <dgm:spPr/>
    </dgm:pt>
    <dgm:pt modelId="{78B50F3E-3B96-4DBD-91F0-6279A152EB68}" type="pres">
      <dgm:prSet presAssocID="{E0EDFBBF-1B19-4583-894C-5372A4474B8E}" presName="aSpace" presStyleCnt="0"/>
      <dgm:spPr/>
    </dgm:pt>
    <dgm:pt modelId="{3276D86C-4E31-4663-92BC-1511032CC865}" type="pres">
      <dgm:prSet presAssocID="{7BF76788-B1DE-45CD-B42F-4E25CBF0BFF8}" presName="aNode" presStyleLbl="fgAcc1" presStyleIdx="1" presStyleCnt="4">
        <dgm:presLayoutVars>
          <dgm:bulletEnabled val="1"/>
        </dgm:presLayoutVars>
      </dgm:prSet>
      <dgm:spPr/>
    </dgm:pt>
    <dgm:pt modelId="{34531F14-325A-4F34-AA47-937AFC982CC0}" type="pres">
      <dgm:prSet presAssocID="{7BF76788-B1DE-45CD-B42F-4E25CBF0BFF8}" presName="aSpace" presStyleCnt="0"/>
      <dgm:spPr/>
    </dgm:pt>
    <dgm:pt modelId="{4F2CF48C-81B6-4938-B172-90B9027BF491}" type="pres">
      <dgm:prSet presAssocID="{20D37EFE-CD98-4CA7-B24A-09AC84B19B81}" presName="aNode" presStyleLbl="fgAcc1" presStyleIdx="2" presStyleCnt="4">
        <dgm:presLayoutVars>
          <dgm:bulletEnabled val="1"/>
        </dgm:presLayoutVars>
      </dgm:prSet>
      <dgm:spPr/>
    </dgm:pt>
    <dgm:pt modelId="{A9B69293-68F1-46B5-9FB2-1963086868A5}" type="pres">
      <dgm:prSet presAssocID="{20D37EFE-CD98-4CA7-B24A-09AC84B19B81}" presName="aSpace" presStyleCnt="0"/>
      <dgm:spPr/>
    </dgm:pt>
    <dgm:pt modelId="{886CA41C-690D-4D8E-AC76-A37AEBB0A567}" type="pres">
      <dgm:prSet presAssocID="{CD3C3888-6F8F-4E6A-939D-722748AB8A0E}" presName="aNode" presStyleLbl="fgAcc1" presStyleIdx="3" presStyleCnt="4">
        <dgm:presLayoutVars>
          <dgm:bulletEnabled val="1"/>
        </dgm:presLayoutVars>
      </dgm:prSet>
      <dgm:spPr/>
    </dgm:pt>
    <dgm:pt modelId="{73325EAF-C8DE-4938-B574-66085EAFEEC7}" type="pres">
      <dgm:prSet presAssocID="{CD3C3888-6F8F-4E6A-939D-722748AB8A0E}" presName="aSpace" presStyleCnt="0"/>
      <dgm:spPr/>
    </dgm:pt>
  </dgm:ptLst>
  <dgm:cxnLst>
    <dgm:cxn modelId="{F85CD715-695D-4BA5-919D-C73A84A26BB1}" srcId="{640FDB09-2BD6-4D72-8F96-E628D65010F4}" destId="{7BF76788-B1DE-45CD-B42F-4E25CBF0BFF8}" srcOrd="1" destOrd="0" parTransId="{8FCEAFCA-395B-4757-95FD-5A3F07F4C153}" sibTransId="{EA400F2E-6A86-42EE-BDDC-777EB3756CDF}"/>
    <dgm:cxn modelId="{B45AF834-B357-47A0-85CF-876854B92CE9}" type="presOf" srcId="{7BF76788-B1DE-45CD-B42F-4E25CBF0BFF8}" destId="{3276D86C-4E31-4663-92BC-1511032CC865}" srcOrd="0" destOrd="0" presId="urn:microsoft.com/office/officeart/2005/8/layout/pyramid2"/>
    <dgm:cxn modelId="{DB961E4C-3AA7-485F-9495-DC1273703BD0}" srcId="{640FDB09-2BD6-4D72-8F96-E628D65010F4}" destId="{E0EDFBBF-1B19-4583-894C-5372A4474B8E}" srcOrd="0" destOrd="0" parTransId="{F6234CCB-987D-49DB-BC53-81E23A451942}" sibTransId="{347CE4E6-0AAC-489A-94A9-47618D984027}"/>
    <dgm:cxn modelId="{25D82C72-50E4-4872-BCE7-7D0F937F26A2}" srcId="{640FDB09-2BD6-4D72-8F96-E628D65010F4}" destId="{CD3C3888-6F8F-4E6A-939D-722748AB8A0E}" srcOrd="3" destOrd="0" parTransId="{DEFC6C50-54BD-4EC3-B363-3118862FCDDE}" sibTransId="{3221F7B7-90B6-4587-B83C-4F4A7F4174B2}"/>
    <dgm:cxn modelId="{C24A4756-5533-4023-9B23-55600949F4EB}" type="presOf" srcId="{CD3C3888-6F8F-4E6A-939D-722748AB8A0E}" destId="{886CA41C-690D-4D8E-AC76-A37AEBB0A567}" srcOrd="0" destOrd="0" presId="urn:microsoft.com/office/officeart/2005/8/layout/pyramid2"/>
    <dgm:cxn modelId="{62EC9386-DE8A-4EA4-9758-D4CC2484DD77}" type="presOf" srcId="{20D37EFE-CD98-4CA7-B24A-09AC84B19B81}" destId="{4F2CF48C-81B6-4938-B172-90B9027BF491}" srcOrd="0" destOrd="0" presId="urn:microsoft.com/office/officeart/2005/8/layout/pyramid2"/>
    <dgm:cxn modelId="{6A45B990-228E-4D7E-B827-5FBBB973E00B}" type="presOf" srcId="{640FDB09-2BD6-4D72-8F96-E628D65010F4}" destId="{7C37FDD8-FE9E-4E81-9F50-A1A1243490F0}" srcOrd="0" destOrd="0" presId="urn:microsoft.com/office/officeart/2005/8/layout/pyramid2"/>
    <dgm:cxn modelId="{62C735A9-AB23-423E-9701-79A7A7F6C1C8}" type="presOf" srcId="{E0EDFBBF-1B19-4583-894C-5372A4474B8E}" destId="{32E76524-094E-487A-96D3-DF4F62CFBEBA}" srcOrd="0" destOrd="0" presId="urn:microsoft.com/office/officeart/2005/8/layout/pyramid2"/>
    <dgm:cxn modelId="{D4C72EF0-B5B0-4448-A37D-2CE1F9B1F356}" srcId="{640FDB09-2BD6-4D72-8F96-E628D65010F4}" destId="{20D37EFE-CD98-4CA7-B24A-09AC84B19B81}" srcOrd="2" destOrd="0" parTransId="{EBBEB4A5-C0D6-4EF6-9574-374595C8B4DE}" sibTransId="{054C2897-34F4-4CCA-B6EA-22F07314C344}"/>
    <dgm:cxn modelId="{13086A09-D575-4C41-8CDC-11528A0662E9}" type="presParOf" srcId="{7C37FDD8-FE9E-4E81-9F50-A1A1243490F0}" destId="{640C1D14-163D-4AC3-906E-F8DF528248A9}" srcOrd="0" destOrd="0" presId="urn:microsoft.com/office/officeart/2005/8/layout/pyramid2"/>
    <dgm:cxn modelId="{67DCECB7-A308-4199-9814-5BCC8BB3F0A8}" type="presParOf" srcId="{7C37FDD8-FE9E-4E81-9F50-A1A1243490F0}" destId="{BBC9F54C-CFD0-4B1B-A2B2-E0265A049F3B}" srcOrd="1" destOrd="0" presId="urn:microsoft.com/office/officeart/2005/8/layout/pyramid2"/>
    <dgm:cxn modelId="{13F96E35-8601-4C4E-A1E0-40D1A6F84F34}" type="presParOf" srcId="{BBC9F54C-CFD0-4B1B-A2B2-E0265A049F3B}" destId="{32E76524-094E-487A-96D3-DF4F62CFBEBA}" srcOrd="0" destOrd="0" presId="urn:microsoft.com/office/officeart/2005/8/layout/pyramid2"/>
    <dgm:cxn modelId="{5832CC22-1807-4FC3-AFB4-635DDC3455C6}" type="presParOf" srcId="{BBC9F54C-CFD0-4B1B-A2B2-E0265A049F3B}" destId="{78B50F3E-3B96-4DBD-91F0-6279A152EB68}" srcOrd="1" destOrd="0" presId="urn:microsoft.com/office/officeart/2005/8/layout/pyramid2"/>
    <dgm:cxn modelId="{33F46817-EECF-461D-A320-E33D8AB17582}" type="presParOf" srcId="{BBC9F54C-CFD0-4B1B-A2B2-E0265A049F3B}" destId="{3276D86C-4E31-4663-92BC-1511032CC865}" srcOrd="2" destOrd="0" presId="urn:microsoft.com/office/officeart/2005/8/layout/pyramid2"/>
    <dgm:cxn modelId="{2B5509BC-B4C2-4E7E-A421-D87BF0B7A292}" type="presParOf" srcId="{BBC9F54C-CFD0-4B1B-A2B2-E0265A049F3B}" destId="{34531F14-325A-4F34-AA47-937AFC982CC0}" srcOrd="3" destOrd="0" presId="urn:microsoft.com/office/officeart/2005/8/layout/pyramid2"/>
    <dgm:cxn modelId="{EB7E8C94-5970-45CD-9C62-D92121481D5E}" type="presParOf" srcId="{BBC9F54C-CFD0-4B1B-A2B2-E0265A049F3B}" destId="{4F2CF48C-81B6-4938-B172-90B9027BF491}" srcOrd="4" destOrd="0" presId="urn:microsoft.com/office/officeart/2005/8/layout/pyramid2"/>
    <dgm:cxn modelId="{8254170B-5C8C-4578-89D4-2E50DBB30ED4}" type="presParOf" srcId="{BBC9F54C-CFD0-4B1B-A2B2-E0265A049F3B}" destId="{A9B69293-68F1-46B5-9FB2-1963086868A5}" srcOrd="5" destOrd="0" presId="urn:microsoft.com/office/officeart/2005/8/layout/pyramid2"/>
    <dgm:cxn modelId="{EA1C5FEE-70EF-495A-9B2F-4A3DA1CD4380}" type="presParOf" srcId="{BBC9F54C-CFD0-4B1B-A2B2-E0265A049F3B}" destId="{886CA41C-690D-4D8E-AC76-A37AEBB0A567}" srcOrd="6" destOrd="0" presId="urn:microsoft.com/office/officeart/2005/8/layout/pyramid2"/>
    <dgm:cxn modelId="{4E36D963-5314-490D-9BB4-C5B040309812}" type="presParOf" srcId="{BBC9F54C-CFD0-4B1B-A2B2-E0265A049F3B}" destId="{73325EAF-C8DE-4938-B574-66085EAFEEC7}"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6FE2E50-1175-43A4-ACEF-08D4EA2F3618}"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fi-FI"/>
        </a:p>
      </dgm:t>
    </dgm:pt>
    <dgm:pt modelId="{F3B8E614-5132-4614-AEC1-4C722E4EBD77}">
      <dgm:prSet/>
      <dgm:spPr/>
      <dgm:t>
        <a:bodyPr/>
        <a:lstStyle/>
        <a:p>
          <a:pPr rtl="0"/>
          <a:r>
            <a:rPr lang="en-US" b="1" dirty="0">
              <a:solidFill>
                <a:srgbClr val="FF0000"/>
              </a:solidFill>
            </a:rPr>
            <a:t>AISP (Account Information Service Provider</a:t>
          </a:r>
          <a:r>
            <a:rPr lang="en-US" b="1" dirty="0"/>
            <a:t>) are the service providers with access to the account information of bank customers. Such services could analyze a user’s spending behavior or aggregate a user’s account information from several banks into one overview. </a:t>
          </a:r>
          <a:endParaRPr lang="fi-FI" dirty="0"/>
        </a:p>
      </dgm:t>
    </dgm:pt>
    <dgm:pt modelId="{A068CE85-ECBF-4A9F-9E9B-7BF1F3E9B887}" type="parTrans" cxnId="{F9332DE3-ADD2-462F-8D93-0B14E81DA60E}">
      <dgm:prSet/>
      <dgm:spPr/>
      <dgm:t>
        <a:bodyPr/>
        <a:lstStyle/>
        <a:p>
          <a:endParaRPr lang="fi-FI"/>
        </a:p>
      </dgm:t>
    </dgm:pt>
    <dgm:pt modelId="{F1C724CE-2BD6-4F18-9BCD-A0A92BCF6D29}" type="sibTrans" cxnId="{F9332DE3-ADD2-462F-8D93-0B14E81DA60E}">
      <dgm:prSet/>
      <dgm:spPr/>
      <dgm:t>
        <a:bodyPr/>
        <a:lstStyle/>
        <a:p>
          <a:endParaRPr lang="fi-FI"/>
        </a:p>
      </dgm:t>
    </dgm:pt>
    <dgm:pt modelId="{B79806FC-A3BC-4C6D-B412-654F4E718320}">
      <dgm:prSet/>
      <dgm:spPr/>
      <dgm:t>
        <a:bodyPr/>
        <a:lstStyle/>
        <a:p>
          <a:pPr rtl="0"/>
          <a:r>
            <a:rPr lang="en-US" b="1" dirty="0">
              <a:solidFill>
                <a:srgbClr val="FF0000"/>
              </a:solidFill>
            </a:rPr>
            <a:t>PISP (Payment Initiation Service Provider) </a:t>
          </a:r>
          <a:r>
            <a:rPr lang="en-US" b="1" dirty="0"/>
            <a:t>are the service providers initiating a payment on behalf of the user. P2P transfer and bill payment are PISP services we are likely to see when PSD2 is implemented.</a:t>
          </a:r>
          <a:endParaRPr lang="fi-FI" dirty="0"/>
        </a:p>
      </dgm:t>
    </dgm:pt>
    <dgm:pt modelId="{16CD501C-F771-4238-BF59-31C8F9E7D961}" type="parTrans" cxnId="{FBFC2A16-0F2B-47BA-A071-C6CC1A719EC8}">
      <dgm:prSet/>
      <dgm:spPr/>
      <dgm:t>
        <a:bodyPr/>
        <a:lstStyle/>
        <a:p>
          <a:endParaRPr lang="fi-FI"/>
        </a:p>
      </dgm:t>
    </dgm:pt>
    <dgm:pt modelId="{7ADF8998-E6F3-4CC9-92EE-41CF5CFED0BC}" type="sibTrans" cxnId="{FBFC2A16-0F2B-47BA-A071-C6CC1A719EC8}">
      <dgm:prSet/>
      <dgm:spPr/>
      <dgm:t>
        <a:bodyPr/>
        <a:lstStyle/>
        <a:p>
          <a:endParaRPr lang="fi-FI"/>
        </a:p>
      </dgm:t>
    </dgm:pt>
    <dgm:pt modelId="{BBE450D5-714A-4C92-A948-94906D1EB0FB}" type="pres">
      <dgm:prSet presAssocID="{76FE2E50-1175-43A4-ACEF-08D4EA2F3618}" presName="Name0" presStyleCnt="0">
        <dgm:presLayoutVars>
          <dgm:chMax val="7"/>
          <dgm:dir/>
          <dgm:animLvl val="lvl"/>
          <dgm:resizeHandles val="exact"/>
        </dgm:presLayoutVars>
      </dgm:prSet>
      <dgm:spPr/>
    </dgm:pt>
    <dgm:pt modelId="{BD42749B-3742-43AE-9EC4-5ABACA3D542A}" type="pres">
      <dgm:prSet presAssocID="{F3B8E614-5132-4614-AEC1-4C722E4EBD77}" presName="circle1" presStyleLbl="node1" presStyleIdx="0" presStyleCnt="2"/>
      <dgm:spPr/>
    </dgm:pt>
    <dgm:pt modelId="{906C3974-B733-45B0-9037-80F1AE69D497}" type="pres">
      <dgm:prSet presAssocID="{F3B8E614-5132-4614-AEC1-4C722E4EBD77}" presName="space" presStyleCnt="0"/>
      <dgm:spPr/>
    </dgm:pt>
    <dgm:pt modelId="{7CF2E8A4-851C-46BA-A634-58B8940A2314}" type="pres">
      <dgm:prSet presAssocID="{F3B8E614-5132-4614-AEC1-4C722E4EBD77}" presName="rect1" presStyleLbl="alignAcc1" presStyleIdx="0" presStyleCnt="2"/>
      <dgm:spPr/>
    </dgm:pt>
    <dgm:pt modelId="{60DB3196-EFAD-4F18-ADFF-D755240A8175}" type="pres">
      <dgm:prSet presAssocID="{B79806FC-A3BC-4C6D-B412-654F4E718320}" presName="vertSpace2" presStyleLbl="node1" presStyleIdx="0" presStyleCnt="2"/>
      <dgm:spPr/>
    </dgm:pt>
    <dgm:pt modelId="{08CFD179-EF42-4E72-B79D-D3D2E3B6F1A9}" type="pres">
      <dgm:prSet presAssocID="{B79806FC-A3BC-4C6D-B412-654F4E718320}" presName="circle2" presStyleLbl="node1" presStyleIdx="1" presStyleCnt="2"/>
      <dgm:spPr/>
    </dgm:pt>
    <dgm:pt modelId="{CB3113A8-6C3A-411A-82E9-1FF77FED22A1}" type="pres">
      <dgm:prSet presAssocID="{B79806FC-A3BC-4C6D-B412-654F4E718320}" presName="rect2" presStyleLbl="alignAcc1" presStyleIdx="1" presStyleCnt="2"/>
      <dgm:spPr/>
    </dgm:pt>
    <dgm:pt modelId="{2B80DC0B-2001-4C25-8FE5-5FA444E7F7D3}" type="pres">
      <dgm:prSet presAssocID="{F3B8E614-5132-4614-AEC1-4C722E4EBD77}" presName="rect1ParTxNoCh" presStyleLbl="alignAcc1" presStyleIdx="1" presStyleCnt="2">
        <dgm:presLayoutVars>
          <dgm:chMax val="1"/>
          <dgm:bulletEnabled val="1"/>
        </dgm:presLayoutVars>
      </dgm:prSet>
      <dgm:spPr/>
    </dgm:pt>
    <dgm:pt modelId="{3B13AC1E-8390-4303-8E27-AAF58C35B7A2}" type="pres">
      <dgm:prSet presAssocID="{B79806FC-A3BC-4C6D-B412-654F4E718320}" presName="rect2ParTxNoCh" presStyleLbl="alignAcc1" presStyleIdx="1" presStyleCnt="2">
        <dgm:presLayoutVars>
          <dgm:chMax val="1"/>
          <dgm:bulletEnabled val="1"/>
        </dgm:presLayoutVars>
      </dgm:prSet>
      <dgm:spPr/>
    </dgm:pt>
  </dgm:ptLst>
  <dgm:cxnLst>
    <dgm:cxn modelId="{FBFC2A16-0F2B-47BA-A071-C6CC1A719EC8}" srcId="{76FE2E50-1175-43A4-ACEF-08D4EA2F3618}" destId="{B79806FC-A3BC-4C6D-B412-654F4E718320}" srcOrd="1" destOrd="0" parTransId="{16CD501C-F771-4238-BF59-31C8F9E7D961}" sibTransId="{7ADF8998-E6F3-4CC9-92EE-41CF5CFED0BC}"/>
    <dgm:cxn modelId="{92E68F20-2776-432A-8599-B8606D9ECC97}" type="presOf" srcId="{76FE2E50-1175-43A4-ACEF-08D4EA2F3618}" destId="{BBE450D5-714A-4C92-A948-94906D1EB0FB}" srcOrd="0" destOrd="0" presId="urn:microsoft.com/office/officeart/2005/8/layout/target3"/>
    <dgm:cxn modelId="{C8D39621-5C0F-4953-A0D6-596DB8807562}" type="presOf" srcId="{B79806FC-A3BC-4C6D-B412-654F4E718320}" destId="{3B13AC1E-8390-4303-8E27-AAF58C35B7A2}" srcOrd="1" destOrd="0" presId="urn:microsoft.com/office/officeart/2005/8/layout/target3"/>
    <dgm:cxn modelId="{3CA2AB28-01B5-41DB-8758-A73E0067F019}" type="presOf" srcId="{F3B8E614-5132-4614-AEC1-4C722E4EBD77}" destId="{7CF2E8A4-851C-46BA-A634-58B8940A2314}" srcOrd="0" destOrd="0" presId="urn:microsoft.com/office/officeart/2005/8/layout/target3"/>
    <dgm:cxn modelId="{AEF53A29-DFDA-421A-B0D0-68C0874A73CA}" type="presOf" srcId="{B79806FC-A3BC-4C6D-B412-654F4E718320}" destId="{CB3113A8-6C3A-411A-82E9-1FF77FED22A1}" srcOrd="0" destOrd="0" presId="urn:microsoft.com/office/officeart/2005/8/layout/target3"/>
    <dgm:cxn modelId="{D5E53833-6FFE-4470-B329-867257236180}" type="presOf" srcId="{F3B8E614-5132-4614-AEC1-4C722E4EBD77}" destId="{2B80DC0B-2001-4C25-8FE5-5FA444E7F7D3}" srcOrd="1" destOrd="0" presId="urn:microsoft.com/office/officeart/2005/8/layout/target3"/>
    <dgm:cxn modelId="{F9332DE3-ADD2-462F-8D93-0B14E81DA60E}" srcId="{76FE2E50-1175-43A4-ACEF-08D4EA2F3618}" destId="{F3B8E614-5132-4614-AEC1-4C722E4EBD77}" srcOrd="0" destOrd="0" parTransId="{A068CE85-ECBF-4A9F-9E9B-7BF1F3E9B887}" sibTransId="{F1C724CE-2BD6-4F18-9BCD-A0A92BCF6D29}"/>
    <dgm:cxn modelId="{5868BFC8-41EC-4C92-80FC-2626B7647C62}" type="presParOf" srcId="{BBE450D5-714A-4C92-A948-94906D1EB0FB}" destId="{BD42749B-3742-43AE-9EC4-5ABACA3D542A}" srcOrd="0" destOrd="0" presId="urn:microsoft.com/office/officeart/2005/8/layout/target3"/>
    <dgm:cxn modelId="{3E41F179-5F06-4A1C-BEA0-A66052438ED0}" type="presParOf" srcId="{BBE450D5-714A-4C92-A948-94906D1EB0FB}" destId="{906C3974-B733-45B0-9037-80F1AE69D497}" srcOrd="1" destOrd="0" presId="urn:microsoft.com/office/officeart/2005/8/layout/target3"/>
    <dgm:cxn modelId="{0CE82B0B-3899-44F5-9272-3DC71FC7E107}" type="presParOf" srcId="{BBE450D5-714A-4C92-A948-94906D1EB0FB}" destId="{7CF2E8A4-851C-46BA-A634-58B8940A2314}" srcOrd="2" destOrd="0" presId="urn:microsoft.com/office/officeart/2005/8/layout/target3"/>
    <dgm:cxn modelId="{4B5C17E5-F678-472A-A0BB-368486233B09}" type="presParOf" srcId="{BBE450D5-714A-4C92-A948-94906D1EB0FB}" destId="{60DB3196-EFAD-4F18-ADFF-D755240A8175}" srcOrd="3" destOrd="0" presId="urn:microsoft.com/office/officeart/2005/8/layout/target3"/>
    <dgm:cxn modelId="{567248C3-C4F0-45D5-AF4A-189017925866}" type="presParOf" srcId="{BBE450D5-714A-4C92-A948-94906D1EB0FB}" destId="{08CFD179-EF42-4E72-B79D-D3D2E3B6F1A9}" srcOrd="4" destOrd="0" presId="urn:microsoft.com/office/officeart/2005/8/layout/target3"/>
    <dgm:cxn modelId="{00E3D66F-BB6E-41C0-A3A1-55C248482D40}" type="presParOf" srcId="{BBE450D5-714A-4C92-A948-94906D1EB0FB}" destId="{CB3113A8-6C3A-411A-82E9-1FF77FED22A1}" srcOrd="5" destOrd="0" presId="urn:microsoft.com/office/officeart/2005/8/layout/target3"/>
    <dgm:cxn modelId="{ABC03F50-BD96-4BDF-BBC7-7DBCFC6EC065}" type="presParOf" srcId="{BBE450D5-714A-4C92-A948-94906D1EB0FB}" destId="{2B80DC0B-2001-4C25-8FE5-5FA444E7F7D3}" srcOrd="6" destOrd="0" presId="urn:microsoft.com/office/officeart/2005/8/layout/target3"/>
    <dgm:cxn modelId="{4C815AA4-C2C5-4245-B51C-BF6C0CA6CECA}" type="presParOf" srcId="{BBE450D5-714A-4C92-A948-94906D1EB0FB}" destId="{3B13AC1E-8390-4303-8E27-AAF58C35B7A2}"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3DDB7AF-5A4F-403C-AE9F-2A729668124C}" type="doc">
      <dgm:prSet loTypeId="urn:microsoft.com/office/officeart/2005/8/layout/vProcess5" loCatId="process" qsTypeId="urn:microsoft.com/office/officeart/2005/8/quickstyle/simple1" qsCatId="simple" csTypeId="urn:microsoft.com/office/officeart/2005/8/colors/colorful5" csCatId="colorful"/>
      <dgm:spPr/>
      <dgm:t>
        <a:bodyPr/>
        <a:lstStyle/>
        <a:p>
          <a:endParaRPr lang="fi-FI"/>
        </a:p>
      </dgm:t>
    </dgm:pt>
    <dgm:pt modelId="{5191ADCE-385A-4E79-9AB2-EC5ADAD61951}">
      <dgm:prSet/>
      <dgm:spPr/>
      <dgm:t>
        <a:bodyPr/>
        <a:lstStyle/>
        <a:p>
          <a:r>
            <a:rPr lang="en-US" b="1" i="0" baseline="0" dirty="0"/>
            <a:t>Through the directive, the European Commission aims to improve innovation, reinforce consumer protection and improve the security of internet payments and account access within the EU and EEA. </a:t>
          </a:r>
          <a:endParaRPr lang="fi-FI" dirty="0"/>
        </a:p>
      </dgm:t>
    </dgm:pt>
    <dgm:pt modelId="{FC8AD557-66FF-4A23-AF87-3D2BAB79C103}" type="parTrans" cxnId="{95A7514B-8800-4BF1-9C29-DD00D2C20C45}">
      <dgm:prSet/>
      <dgm:spPr/>
      <dgm:t>
        <a:bodyPr/>
        <a:lstStyle/>
        <a:p>
          <a:endParaRPr lang="fi-FI"/>
        </a:p>
      </dgm:t>
    </dgm:pt>
    <dgm:pt modelId="{955454AE-BFFA-4E15-8B60-211DA3B37D66}" type="sibTrans" cxnId="{95A7514B-8800-4BF1-9C29-DD00D2C20C45}">
      <dgm:prSet/>
      <dgm:spPr/>
      <dgm:t>
        <a:bodyPr/>
        <a:lstStyle/>
        <a:p>
          <a:endParaRPr lang="fi-FI"/>
        </a:p>
      </dgm:t>
    </dgm:pt>
    <dgm:pt modelId="{1A654FA3-E5B5-4547-BC62-A457927942F1}">
      <dgm:prSet/>
      <dgm:spPr/>
      <dgm:t>
        <a:bodyPr/>
        <a:lstStyle/>
        <a:p>
          <a:r>
            <a:rPr lang="en-US" b="1"/>
            <a:t>Banks will no longer only be competing against banks, but everyone offering financial services. </a:t>
          </a:r>
          <a:endParaRPr lang="fi-FI"/>
        </a:p>
      </dgm:t>
    </dgm:pt>
    <dgm:pt modelId="{6FE47116-B2B3-4F57-9B3D-476AE47763AA}" type="parTrans" cxnId="{92B4890E-EEB9-4015-B9C5-FAFC50889023}">
      <dgm:prSet/>
      <dgm:spPr/>
      <dgm:t>
        <a:bodyPr/>
        <a:lstStyle/>
        <a:p>
          <a:endParaRPr lang="fi-FI"/>
        </a:p>
      </dgm:t>
    </dgm:pt>
    <dgm:pt modelId="{5CBAE49D-55B9-4C4D-B644-56A8DA366B15}" type="sibTrans" cxnId="{92B4890E-EEB9-4015-B9C5-FAFC50889023}">
      <dgm:prSet/>
      <dgm:spPr/>
      <dgm:t>
        <a:bodyPr/>
        <a:lstStyle/>
        <a:p>
          <a:endParaRPr lang="fi-FI"/>
        </a:p>
      </dgm:t>
    </dgm:pt>
    <dgm:pt modelId="{87E7A473-BC58-4639-A0C1-6708E01405B6}">
      <dgm:prSet/>
      <dgm:spPr/>
      <dgm:t>
        <a:bodyPr/>
        <a:lstStyle/>
        <a:p>
          <a:r>
            <a:rPr lang="en-US" b="1"/>
            <a:t>PSD2 will fundamentally change the payments value chain, what business models are profitable, and customer expectations. </a:t>
          </a:r>
          <a:endParaRPr lang="fi-FI"/>
        </a:p>
      </dgm:t>
    </dgm:pt>
    <dgm:pt modelId="{AFB60C50-3857-46CD-A5EC-315971FD9321}" type="parTrans" cxnId="{F9BDB5BE-9DBD-47D9-A851-FC99587F71FA}">
      <dgm:prSet/>
      <dgm:spPr/>
      <dgm:t>
        <a:bodyPr/>
        <a:lstStyle/>
        <a:p>
          <a:endParaRPr lang="fi-FI"/>
        </a:p>
      </dgm:t>
    </dgm:pt>
    <dgm:pt modelId="{DD83C956-841B-4C85-9B28-B1D24B1EF670}" type="sibTrans" cxnId="{F9BDB5BE-9DBD-47D9-A851-FC99587F71FA}">
      <dgm:prSet/>
      <dgm:spPr/>
      <dgm:t>
        <a:bodyPr/>
        <a:lstStyle/>
        <a:p>
          <a:endParaRPr lang="fi-FI"/>
        </a:p>
      </dgm:t>
    </dgm:pt>
    <dgm:pt modelId="{7A74C216-DB1B-4C72-9D91-EEBD6C0A90F8}" type="pres">
      <dgm:prSet presAssocID="{13DDB7AF-5A4F-403C-AE9F-2A729668124C}" presName="outerComposite" presStyleCnt="0">
        <dgm:presLayoutVars>
          <dgm:chMax val="5"/>
          <dgm:dir/>
          <dgm:resizeHandles val="exact"/>
        </dgm:presLayoutVars>
      </dgm:prSet>
      <dgm:spPr/>
    </dgm:pt>
    <dgm:pt modelId="{003EA2D6-45A1-4D92-8B27-5E2B02A7B9A7}" type="pres">
      <dgm:prSet presAssocID="{13DDB7AF-5A4F-403C-AE9F-2A729668124C}" presName="dummyMaxCanvas" presStyleCnt="0">
        <dgm:presLayoutVars/>
      </dgm:prSet>
      <dgm:spPr/>
    </dgm:pt>
    <dgm:pt modelId="{9B577673-636B-4169-90E1-0EF28CB8CABD}" type="pres">
      <dgm:prSet presAssocID="{13DDB7AF-5A4F-403C-AE9F-2A729668124C}" presName="ThreeNodes_1" presStyleLbl="node1" presStyleIdx="0" presStyleCnt="3">
        <dgm:presLayoutVars>
          <dgm:bulletEnabled val="1"/>
        </dgm:presLayoutVars>
      </dgm:prSet>
      <dgm:spPr/>
    </dgm:pt>
    <dgm:pt modelId="{F7ACED3D-C27A-4A58-A998-63571DB76A07}" type="pres">
      <dgm:prSet presAssocID="{13DDB7AF-5A4F-403C-AE9F-2A729668124C}" presName="ThreeNodes_2" presStyleLbl="node1" presStyleIdx="1" presStyleCnt="3">
        <dgm:presLayoutVars>
          <dgm:bulletEnabled val="1"/>
        </dgm:presLayoutVars>
      </dgm:prSet>
      <dgm:spPr/>
    </dgm:pt>
    <dgm:pt modelId="{245E84BD-DE5B-40D2-8F93-196644940EF0}" type="pres">
      <dgm:prSet presAssocID="{13DDB7AF-5A4F-403C-AE9F-2A729668124C}" presName="ThreeNodes_3" presStyleLbl="node1" presStyleIdx="2" presStyleCnt="3">
        <dgm:presLayoutVars>
          <dgm:bulletEnabled val="1"/>
        </dgm:presLayoutVars>
      </dgm:prSet>
      <dgm:spPr/>
    </dgm:pt>
    <dgm:pt modelId="{6BF60286-0DE3-4FC1-92F0-E73CD21477BC}" type="pres">
      <dgm:prSet presAssocID="{13DDB7AF-5A4F-403C-AE9F-2A729668124C}" presName="ThreeConn_1-2" presStyleLbl="fgAccFollowNode1" presStyleIdx="0" presStyleCnt="2">
        <dgm:presLayoutVars>
          <dgm:bulletEnabled val="1"/>
        </dgm:presLayoutVars>
      </dgm:prSet>
      <dgm:spPr/>
    </dgm:pt>
    <dgm:pt modelId="{489516A8-38D2-4A94-BFEA-4EB1F222F489}" type="pres">
      <dgm:prSet presAssocID="{13DDB7AF-5A4F-403C-AE9F-2A729668124C}" presName="ThreeConn_2-3" presStyleLbl="fgAccFollowNode1" presStyleIdx="1" presStyleCnt="2">
        <dgm:presLayoutVars>
          <dgm:bulletEnabled val="1"/>
        </dgm:presLayoutVars>
      </dgm:prSet>
      <dgm:spPr/>
    </dgm:pt>
    <dgm:pt modelId="{46F53E10-20FB-47D0-8F37-49F314DEF1B3}" type="pres">
      <dgm:prSet presAssocID="{13DDB7AF-5A4F-403C-AE9F-2A729668124C}" presName="ThreeNodes_1_text" presStyleLbl="node1" presStyleIdx="2" presStyleCnt="3">
        <dgm:presLayoutVars>
          <dgm:bulletEnabled val="1"/>
        </dgm:presLayoutVars>
      </dgm:prSet>
      <dgm:spPr/>
    </dgm:pt>
    <dgm:pt modelId="{4CADFE30-2FA2-4FF9-B1C9-F53C85298EA3}" type="pres">
      <dgm:prSet presAssocID="{13DDB7AF-5A4F-403C-AE9F-2A729668124C}" presName="ThreeNodes_2_text" presStyleLbl="node1" presStyleIdx="2" presStyleCnt="3">
        <dgm:presLayoutVars>
          <dgm:bulletEnabled val="1"/>
        </dgm:presLayoutVars>
      </dgm:prSet>
      <dgm:spPr/>
    </dgm:pt>
    <dgm:pt modelId="{DF7BC22D-61F8-45A2-8936-3220471AE6D8}" type="pres">
      <dgm:prSet presAssocID="{13DDB7AF-5A4F-403C-AE9F-2A729668124C}" presName="ThreeNodes_3_text" presStyleLbl="node1" presStyleIdx="2" presStyleCnt="3">
        <dgm:presLayoutVars>
          <dgm:bulletEnabled val="1"/>
        </dgm:presLayoutVars>
      </dgm:prSet>
      <dgm:spPr/>
    </dgm:pt>
  </dgm:ptLst>
  <dgm:cxnLst>
    <dgm:cxn modelId="{1DD20A00-28B3-4B27-8F19-1BE75F7A7B6F}" type="presOf" srcId="{1A654FA3-E5B5-4547-BC62-A457927942F1}" destId="{F7ACED3D-C27A-4A58-A998-63571DB76A07}" srcOrd="0" destOrd="0" presId="urn:microsoft.com/office/officeart/2005/8/layout/vProcess5"/>
    <dgm:cxn modelId="{481B6C07-22E6-4CA7-95D0-F61CC3F7006E}" type="presOf" srcId="{5191ADCE-385A-4E79-9AB2-EC5ADAD61951}" destId="{9B577673-636B-4169-90E1-0EF28CB8CABD}" srcOrd="0" destOrd="0" presId="urn:microsoft.com/office/officeart/2005/8/layout/vProcess5"/>
    <dgm:cxn modelId="{92B4890E-EEB9-4015-B9C5-FAFC50889023}" srcId="{13DDB7AF-5A4F-403C-AE9F-2A729668124C}" destId="{1A654FA3-E5B5-4547-BC62-A457927942F1}" srcOrd="1" destOrd="0" parTransId="{6FE47116-B2B3-4F57-9B3D-476AE47763AA}" sibTransId="{5CBAE49D-55B9-4C4D-B644-56A8DA366B15}"/>
    <dgm:cxn modelId="{BCAFD20F-B452-4CF3-AC4E-68648064AE23}" type="presOf" srcId="{955454AE-BFFA-4E15-8B60-211DA3B37D66}" destId="{6BF60286-0DE3-4FC1-92F0-E73CD21477BC}" srcOrd="0" destOrd="0" presId="urn:microsoft.com/office/officeart/2005/8/layout/vProcess5"/>
    <dgm:cxn modelId="{95A7514B-8800-4BF1-9C29-DD00D2C20C45}" srcId="{13DDB7AF-5A4F-403C-AE9F-2A729668124C}" destId="{5191ADCE-385A-4E79-9AB2-EC5ADAD61951}" srcOrd="0" destOrd="0" parTransId="{FC8AD557-66FF-4A23-AF87-3D2BAB79C103}" sibTransId="{955454AE-BFFA-4E15-8B60-211DA3B37D66}"/>
    <dgm:cxn modelId="{4E32726F-D7EE-48D4-83FD-7DF20371D19A}" type="presOf" srcId="{1A654FA3-E5B5-4547-BC62-A457927942F1}" destId="{4CADFE30-2FA2-4FF9-B1C9-F53C85298EA3}" srcOrd="1" destOrd="0" presId="urn:microsoft.com/office/officeart/2005/8/layout/vProcess5"/>
    <dgm:cxn modelId="{93EEB970-3E28-43D0-ABE3-87D9652875D7}" type="presOf" srcId="{5191ADCE-385A-4E79-9AB2-EC5ADAD61951}" destId="{46F53E10-20FB-47D0-8F37-49F314DEF1B3}" srcOrd="1" destOrd="0" presId="urn:microsoft.com/office/officeart/2005/8/layout/vProcess5"/>
    <dgm:cxn modelId="{FB788D9D-6588-4D5E-AE51-74D95B76C00E}" type="presOf" srcId="{87E7A473-BC58-4639-A0C1-6708E01405B6}" destId="{DF7BC22D-61F8-45A2-8936-3220471AE6D8}" srcOrd="1" destOrd="0" presId="urn:microsoft.com/office/officeart/2005/8/layout/vProcess5"/>
    <dgm:cxn modelId="{D2D8ECBC-591A-4C3C-9A24-465C521937FB}" type="presOf" srcId="{13DDB7AF-5A4F-403C-AE9F-2A729668124C}" destId="{7A74C216-DB1B-4C72-9D91-EEBD6C0A90F8}" srcOrd="0" destOrd="0" presId="urn:microsoft.com/office/officeart/2005/8/layout/vProcess5"/>
    <dgm:cxn modelId="{F9BDB5BE-9DBD-47D9-A851-FC99587F71FA}" srcId="{13DDB7AF-5A4F-403C-AE9F-2A729668124C}" destId="{87E7A473-BC58-4639-A0C1-6708E01405B6}" srcOrd="2" destOrd="0" parTransId="{AFB60C50-3857-46CD-A5EC-315971FD9321}" sibTransId="{DD83C956-841B-4C85-9B28-B1D24B1EF670}"/>
    <dgm:cxn modelId="{5CBF8FD6-CCBA-4938-9A68-9011AEA9A28A}" type="presOf" srcId="{5CBAE49D-55B9-4C4D-B644-56A8DA366B15}" destId="{489516A8-38D2-4A94-BFEA-4EB1F222F489}" srcOrd="0" destOrd="0" presId="urn:microsoft.com/office/officeart/2005/8/layout/vProcess5"/>
    <dgm:cxn modelId="{54BB9AFD-9AE3-415E-AE08-7C3E1FF640BA}" type="presOf" srcId="{87E7A473-BC58-4639-A0C1-6708E01405B6}" destId="{245E84BD-DE5B-40D2-8F93-196644940EF0}" srcOrd="0" destOrd="0" presId="urn:microsoft.com/office/officeart/2005/8/layout/vProcess5"/>
    <dgm:cxn modelId="{FFC5143C-74E4-4218-8708-E5364303D83D}" type="presParOf" srcId="{7A74C216-DB1B-4C72-9D91-EEBD6C0A90F8}" destId="{003EA2D6-45A1-4D92-8B27-5E2B02A7B9A7}" srcOrd="0" destOrd="0" presId="urn:microsoft.com/office/officeart/2005/8/layout/vProcess5"/>
    <dgm:cxn modelId="{8572E385-ABDD-4B45-87F4-CFD65A5097E3}" type="presParOf" srcId="{7A74C216-DB1B-4C72-9D91-EEBD6C0A90F8}" destId="{9B577673-636B-4169-90E1-0EF28CB8CABD}" srcOrd="1" destOrd="0" presId="urn:microsoft.com/office/officeart/2005/8/layout/vProcess5"/>
    <dgm:cxn modelId="{D2F5AE85-6129-41A3-8E5A-DC1F74589E2D}" type="presParOf" srcId="{7A74C216-DB1B-4C72-9D91-EEBD6C0A90F8}" destId="{F7ACED3D-C27A-4A58-A998-63571DB76A07}" srcOrd="2" destOrd="0" presId="urn:microsoft.com/office/officeart/2005/8/layout/vProcess5"/>
    <dgm:cxn modelId="{B57AABD8-54E2-465F-B2ED-D8B966349C45}" type="presParOf" srcId="{7A74C216-DB1B-4C72-9D91-EEBD6C0A90F8}" destId="{245E84BD-DE5B-40D2-8F93-196644940EF0}" srcOrd="3" destOrd="0" presId="urn:microsoft.com/office/officeart/2005/8/layout/vProcess5"/>
    <dgm:cxn modelId="{37E22794-8A31-4DFB-AEBB-F15B7DB68EA8}" type="presParOf" srcId="{7A74C216-DB1B-4C72-9D91-EEBD6C0A90F8}" destId="{6BF60286-0DE3-4FC1-92F0-E73CD21477BC}" srcOrd="4" destOrd="0" presId="urn:microsoft.com/office/officeart/2005/8/layout/vProcess5"/>
    <dgm:cxn modelId="{E36C5453-1F81-40BB-B177-B158421BD4B8}" type="presParOf" srcId="{7A74C216-DB1B-4C72-9D91-EEBD6C0A90F8}" destId="{489516A8-38D2-4A94-BFEA-4EB1F222F489}" srcOrd="5" destOrd="0" presId="urn:microsoft.com/office/officeart/2005/8/layout/vProcess5"/>
    <dgm:cxn modelId="{64F2CD3C-0EF2-4CFC-B3B1-DC77BDE3FCB8}" type="presParOf" srcId="{7A74C216-DB1B-4C72-9D91-EEBD6C0A90F8}" destId="{46F53E10-20FB-47D0-8F37-49F314DEF1B3}" srcOrd="6" destOrd="0" presId="urn:microsoft.com/office/officeart/2005/8/layout/vProcess5"/>
    <dgm:cxn modelId="{FC53613C-9845-4192-BA2B-A34C74CF966A}" type="presParOf" srcId="{7A74C216-DB1B-4C72-9D91-EEBD6C0A90F8}" destId="{4CADFE30-2FA2-4FF9-B1C9-F53C85298EA3}" srcOrd="7" destOrd="0" presId="urn:microsoft.com/office/officeart/2005/8/layout/vProcess5"/>
    <dgm:cxn modelId="{9B1B080E-1ABC-4515-A5A6-B9432264F324}" type="presParOf" srcId="{7A74C216-DB1B-4C72-9D91-EEBD6C0A90F8}" destId="{DF7BC22D-61F8-45A2-8936-3220471AE6D8}"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3B2CFDC-32C6-44B0-8D96-DFEE0280986A}" type="doc">
      <dgm:prSet loTypeId="urn:microsoft.com/office/officeart/2005/8/layout/hProcess9" loCatId="process" qsTypeId="urn:microsoft.com/office/officeart/2005/8/quickstyle/simple1" qsCatId="simple" csTypeId="urn:microsoft.com/office/officeart/2005/8/colors/colorful4" csCatId="colorful"/>
      <dgm:spPr/>
      <dgm:t>
        <a:bodyPr/>
        <a:lstStyle/>
        <a:p>
          <a:endParaRPr lang="fi-FI"/>
        </a:p>
      </dgm:t>
    </dgm:pt>
    <dgm:pt modelId="{BBF49396-C97B-4E53-917E-1A6A3B69122B}">
      <dgm:prSet/>
      <dgm:spPr/>
      <dgm:t>
        <a:bodyPr/>
        <a:lstStyle/>
        <a:p>
          <a:r>
            <a:rPr lang="en-US" b="1"/>
            <a:t>The required bank licenses and low consumer-trust towards third-parties make it difficult and troublesome for new entrants to enter the market. </a:t>
          </a:r>
          <a:endParaRPr lang="fi-FI"/>
        </a:p>
      </dgm:t>
    </dgm:pt>
    <dgm:pt modelId="{48662E57-8FFD-4451-B6B9-E3938AA729D1}" type="parTrans" cxnId="{9F6107A5-55E7-492B-A1DE-F7259370985C}">
      <dgm:prSet/>
      <dgm:spPr/>
      <dgm:t>
        <a:bodyPr/>
        <a:lstStyle/>
        <a:p>
          <a:endParaRPr lang="fi-FI"/>
        </a:p>
      </dgm:t>
    </dgm:pt>
    <dgm:pt modelId="{A42E364E-43D1-4C74-93AD-FE8ADB74E8A9}" type="sibTrans" cxnId="{9F6107A5-55E7-492B-A1DE-F7259370985C}">
      <dgm:prSet/>
      <dgm:spPr/>
      <dgm:t>
        <a:bodyPr/>
        <a:lstStyle/>
        <a:p>
          <a:endParaRPr lang="fi-FI"/>
        </a:p>
      </dgm:t>
    </dgm:pt>
    <dgm:pt modelId="{85198A60-AB2E-44B3-A432-221FC7DCDAF2}">
      <dgm:prSet/>
      <dgm:spPr/>
      <dgm:t>
        <a:bodyPr/>
        <a:lstStyle/>
        <a:p>
          <a:r>
            <a:rPr lang="en-US" b="1" dirty="0"/>
            <a:t>However, with PSD2 this might change, as it will be easier for non-banks to enter the market with financial service solutions. </a:t>
          </a:r>
          <a:endParaRPr lang="fi-FI" dirty="0"/>
        </a:p>
      </dgm:t>
    </dgm:pt>
    <dgm:pt modelId="{C49C3461-EAC1-40E5-845E-E24560ECA65C}" type="parTrans" cxnId="{029AAA68-9637-43E6-8B73-E87C230DEE30}">
      <dgm:prSet/>
      <dgm:spPr/>
      <dgm:t>
        <a:bodyPr/>
        <a:lstStyle/>
        <a:p>
          <a:endParaRPr lang="fi-FI"/>
        </a:p>
      </dgm:t>
    </dgm:pt>
    <dgm:pt modelId="{5662D59C-B69F-42B2-BE8C-EDC9A81B3BBE}" type="sibTrans" cxnId="{029AAA68-9637-43E6-8B73-E87C230DEE30}">
      <dgm:prSet/>
      <dgm:spPr/>
      <dgm:t>
        <a:bodyPr/>
        <a:lstStyle/>
        <a:p>
          <a:endParaRPr lang="fi-FI"/>
        </a:p>
      </dgm:t>
    </dgm:pt>
    <dgm:pt modelId="{DCBFFD90-7420-45E6-9B96-4622933B696C}">
      <dgm:prSet/>
      <dgm:spPr/>
      <dgm:t>
        <a:bodyPr/>
        <a:lstStyle/>
        <a:p>
          <a:r>
            <a:rPr lang="en-US" b="1"/>
            <a:t>Non-bank FinTech companies probably will play a significant role in the future financial landscape. </a:t>
          </a:r>
          <a:endParaRPr lang="fi-FI"/>
        </a:p>
      </dgm:t>
    </dgm:pt>
    <dgm:pt modelId="{0CC3A82D-24A4-4AC4-8776-6914EECE8DD8}" type="parTrans" cxnId="{04B6F9CB-023B-43A2-813A-171F8B4339F2}">
      <dgm:prSet/>
      <dgm:spPr/>
      <dgm:t>
        <a:bodyPr/>
        <a:lstStyle/>
        <a:p>
          <a:endParaRPr lang="fi-FI"/>
        </a:p>
      </dgm:t>
    </dgm:pt>
    <dgm:pt modelId="{9BCFFA5B-8706-4ED5-93A1-AF127F87D208}" type="sibTrans" cxnId="{04B6F9CB-023B-43A2-813A-171F8B4339F2}">
      <dgm:prSet/>
      <dgm:spPr/>
      <dgm:t>
        <a:bodyPr/>
        <a:lstStyle/>
        <a:p>
          <a:endParaRPr lang="fi-FI"/>
        </a:p>
      </dgm:t>
    </dgm:pt>
    <dgm:pt modelId="{A4B4A727-CCAA-423E-BFE3-39E9B1DB045C}" type="pres">
      <dgm:prSet presAssocID="{D3B2CFDC-32C6-44B0-8D96-DFEE0280986A}" presName="CompostProcess" presStyleCnt="0">
        <dgm:presLayoutVars>
          <dgm:dir/>
          <dgm:resizeHandles val="exact"/>
        </dgm:presLayoutVars>
      </dgm:prSet>
      <dgm:spPr/>
    </dgm:pt>
    <dgm:pt modelId="{739A55DB-C235-41FE-99E1-FBD246F26B38}" type="pres">
      <dgm:prSet presAssocID="{D3B2CFDC-32C6-44B0-8D96-DFEE0280986A}" presName="arrow" presStyleLbl="bgShp" presStyleIdx="0" presStyleCnt="1"/>
      <dgm:spPr/>
    </dgm:pt>
    <dgm:pt modelId="{D2218A17-E2F2-4DA2-891E-604469827E08}" type="pres">
      <dgm:prSet presAssocID="{D3B2CFDC-32C6-44B0-8D96-DFEE0280986A}" presName="linearProcess" presStyleCnt="0"/>
      <dgm:spPr/>
    </dgm:pt>
    <dgm:pt modelId="{1DB1B9AE-AC9F-4E06-8A7F-4F066E8B9663}" type="pres">
      <dgm:prSet presAssocID="{BBF49396-C97B-4E53-917E-1A6A3B69122B}" presName="textNode" presStyleLbl="node1" presStyleIdx="0" presStyleCnt="3">
        <dgm:presLayoutVars>
          <dgm:bulletEnabled val="1"/>
        </dgm:presLayoutVars>
      </dgm:prSet>
      <dgm:spPr/>
    </dgm:pt>
    <dgm:pt modelId="{C3E3029A-9C3D-42B9-8A2F-4A42F39B2088}" type="pres">
      <dgm:prSet presAssocID="{A42E364E-43D1-4C74-93AD-FE8ADB74E8A9}" presName="sibTrans" presStyleCnt="0"/>
      <dgm:spPr/>
    </dgm:pt>
    <dgm:pt modelId="{01001E2D-45BC-4D10-862E-BA3AD67366FC}" type="pres">
      <dgm:prSet presAssocID="{85198A60-AB2E-44B3-A432-221FC7DCDAF2}" presName="textNode" presStyleLbl="node1" presStyleIdx="1" presStyleCnt="3">
        <dgm:presLayoutVars>
          <dgm:bulletEnabled val="1"/>
        </dgm:presLayoutVars>
      </dgm:prSet>
      <dgm:spPr/>
    </dgm:pt>
    <dgm:pt modelId="{23B8CE8C-920B-4A8C-9BD4-C9EFB7602025}" type="pres">
      <dgm:prSet presAssocID="{5662D59C-B69F-42B2-BE8C-EDC9A81B3BBE}" presName="sibTrans" presStyleCnt="0"/>
      <dgm:spPr/>
    </dgm:pt>
    <dgm:pt modelId="{64DACBB5-CC28-4F0B-ABE1-DDB3E1F3E167}" type="pres">
      <dgm:prSet presAssocID="{DCBFFD90-7420-45E6-9B96-4622933B696C}" presName="textNode" presStyleLbl="node1" presStyleIdx="2" presStyleCnt="3">
        <dgm:presLayoutVars>
          <dgm:bulletEnabled val="1"/>
        </dgm:presLayoutVars>
      </dgm:prSet>
      <dgm:spPr/>
    </dgm:pt>
  </dgm:ptLst>
  <dgm:cxnLst>
    <dgm:cxn modelId="{DA43870E-77BC-461F-BBFD-613A92A3A2CC}" type="presOf" srcId="{BBF49396-C97B-4E53-917E-1A6A3B69122B}" destId="{1DB1B9AE-AC9F-4E06-8A7F-4F066E8B9663}" srcOrd="0" destOrd="0" presId="urn:microsoft.com/office/officeart/2005/8/layout/hProcess9"/>
    <dgm:cxn modelId="{CDBFAE11-9BA0-4791-98C6-048A8F1A0C79}" type="presOf" srcId="{D3B2CFDC-32C6-44B0-8D96-DFEE0280986A}" destId="{A4B4A727-CCAA-423E-BFE3-39E9B1DB045C}" srcOrd="0" destOrd="0" presId="urn:microsoft.com/office/officeart/2005/8/layout/hProcess9"/>
    <dgm:cxn modelId="{914D9F30-F5BB-4A0B-87D6-FBCD2CA767EF}" type="presOf" srcId="{DCBFFD90-7420-45E6-9B96-4622933B696C}" destId="{64DACBB5-CC28-4F0B-ABE1-DDB3E1F3E167}" srcOrd="0" destOrd="0" presId="urn:microsoft.com/office/officeart/2005/8/layout/hProcess9"/>
    <dgm:cxn modelId="{029AAA68-9637-43E6-8B73-E87C230DEE30}" srcId="{D3B2CFDC-32C6-44B0-8D96-DFEE0280986A}" destId="{85198A60-AB2E-44B3-A432-221FC7DCDAF2}" srcOrd="1" destOrd="0" parTransId="{C49C3461-EAC1-40E5-845E-E24560ECA65C}" sibTransId="{5662D59C-B69F-42B2-BE8C-EDC9A81B3BBE}"/>
    <dgm:cxn modelId="{9F6107A5-55E7-492B-A1DE-F7259370985C}" srcId="{D3B2CFDC-32C6-44B0-8D96-DFEE0280986A}" destId="{BBF49396-C97B-4E53-917E-1A6A3B69122B}" srcOrd="0" destOrd="0" parTransId="{48662E57-8FFD-4451-B6B9-E3938AA729D1}" sibTransId="{A42E364E-43D1-4C74-93AD-FE8ADB74E8A9}"/>
    <dgm:cxn modelId="{04B6F9CB-023B-43A2-813A-171F8B4339F2}" srcId="{D3B2CFDC-32C6-44B0-8D96-DFEE0280986A}" destId="{DCBFFD90-7420-45E6-9B96-4622933B696C}" srcOrd="2" destOrd="0" parTransId="{0CC3A82D-24A4-4AC4-8776-6914EECE8DD8}" sibTransId="{9BCFFA5B-8706-4ED5-93A1-AF127F87D208}"/>
    <dgm:cxn modelId="{3DAD31E6-36AB-4C7F-BD64-356760D2DCD9}" type="presOf" srcId="{85198A60-AB2E-44B3-A432-221FC7DCDAF2}" destId="{01001E2D-45BC-4D10-862E-BA3AD67366FC}" srcOrd="0" destOrd="0" presId="urn:microsoft.com/office/officeart/2005/8/layout/hProcess9"/>
    <dgm:cxn modelId="{32D2C2AD-6CFD-4B7A-900E-BA838F22B187}" type="presParOf" srcId="{A4B4A727-CCAA-423E-BFE3-39E9B1DB045C}" destId="{739A55DB-C235-41FE-99E1-FBD246F26B38}" srcOrd="0" destOrd="0" presId="urn:microsoft.com/office/officeart/2005/8/layout/hProcess9"/>
    <dgm:cxn modelId="{FBCE607B-0369-45B1-AEAD-28FF821836FD}" type="presParOf" srcId="{A4B4A727-CCAA-423E-BFE3-39E9B1DB045C}" destId="{D2218A17-E2F2-4DA2-891E-604469827E08}" srcOrd="1" destOrd="0" presId="urn:microsoft.com/office/officeart/2005/8/layout/hProcess9"/>
    <dgm:cxn modelId="{BDB4026C-5DBD-4BA9-8917-9B889A21952D}" type="presParOf" srcId="{D2218A17-E2F2-4DA2-891E-604469827E08}" destId="{1DB1B9AE-AC9F-4E06-8A7F-4F066E8B9663}" srcOrd="0" destOrd="0" presId="urn:microsoft.com/office/officeart/2005/8/layout/hProcess9"/>
    <dgm:cxn modelId="{27EDC9A7-8922-42ED-8B22-EC560530EF0A}" type="presParOf" srcId="{D2218A17-E2F2-4DA2-891E-604469827E08}" destId="{C3E3029A-9C3D-42B9-8A2F-4A42F39B2088}" srcOrd="1" destOrd="0" presId="urn:microsoft.com/office/officeart/2005/8/layout/hProcess9"/>
    <dgm:cxn modelId="{922D03CB-76FD-4502-B60C-59A3B176A605}" type="presParOf" srcId="{D2218A17-E2F2-4DA2-891E-604469827E08}" destId="{01001E2D-45BC-4D10-862E-BA3AD67366FC}" srcOrd="2" destOrd="0" presId="urn:microsoft.com/office/officeart/2005/8/layout/hProcess9"/>
    <dgm:cxn modelId="{B46A74A6-4864-4BC5-B858-9B531DC03972}" type="presParOf" srcId="{D2218A17-E2F2-4DA2-891E-604469827E08}" destId="{23B8CE8C-920B-4A8C-9BD4-C9EFB7602025}" srcOrd="3" destOrd="0" presId="urn:microsoft.com/office/officeart/2005/8/layout/hProcess9"/>
    <dgm:cxn modelId="{48BD3D32-0443-43A8-8439-FD1BCB9DF8FA}" type="presParOf" srcId="{D2218A17-E2F2-4DA2-891E-604469827E08}" destId="{64DACBB5-CC28-4F0B-ABE1-DDB3E1F3E167}"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88644A0-1E51-4EB3-82AD-1DD8BBAFC1D8}" type="doc">
      <dgm:prSet loTypeId="urn:microsoft.com/office/officeart/2005/8/layout/pyramid2" loCatId="pyramid" qsTypeId="urn:microsoft.com/office/officeart/2005/8/quickstyle/simple1" qsCatId="simple" csTypeId="urn:microsoft.com/office/officeart/2005/8/colors/colorful4" csCatId="colorful"/>
      <dgm:spPr/>
      <dgm:t>
        <a:bodyPr/>
        <a:lstStyle/>
        <a:p>
          <a:endParaRPr lang="fi-FI"/>
        </a:p>
      </dgm:t>
    </dgm:pt>
    <dgm:pt modelId="{BC43FB2B-FEC7-4C68-9C10-CB23E0D41621}">
      <dgm:prSet/>
      <dgm:spPr/>
      <dgm:t>
        <a:bodyPr/>
        <a:lstStyle/>
        <a:p>
          <a:pPr rtl="0"/>
          <a:r>
            <a:rPr lang="en-US" b="1"/>
            <a:t>The competition within the financial sector will be dramatically increased, due to the introduction of PSD2, technological innovations and changing customer demands. </a:t>
          </a:r>
          <a:endParaRPr lang="fi-FI"/>
        </a:p>
      </dgm:t>
    </dgm:pt>
    <dgm:pt modelId="{225240E3-0093-4328-B841-1738858DEC93}" type="parTrans" cxnId="{08A7A4B5-3D50-49A1-8ABF-1CDAA0FFE89D}">
      <dgm:prSet/>
      <dgm:spPr/>
      <dgm:t>
        <a:bodyPr/>
        <a:lstStyle/>
        <a:p>
          <a:endParaRPr lang="fi-FI"/>
        </a:p>
      </dgm:t>
    </dgm:pt>
    <dgm:pt modelId="{14283C42-9B38-491E-8BEF-5593D41DEF3F}" type="sibTrans" cxnId="{08A7A4B5-3D50-49A1-8ABF-1CDAA0FFE89D}">
      <dgm:prSet/>
      <dgm:spPr/>
      <dgm:t>
        <a:bodyPr/>
        <a:lstStyle/>
        <a:p>
          <a:endParaRPr lang="fi-FI"/>
        </a:p>
      </dgm:t>
    </dgm:pt>
    <dgm:pt modelId="{7C5D5B25-75CA-4ADB-BB26-301487366A82}">
      <dgm:prSet/>
      <dgm:spPr/>
      <dgm:t>
        <a:bodyPr/>
        <a:lstStyle/>
        <a:p>
          <a:pPr rtl="0"/>
          <a:r>
            <a:rPr lang="en-US" b="1"/>
            <a:t>Customers will be enabled to create their own collection of smaller service providers instead of choosing one specific bank for all financial needs. </a:t>
          </a:r>
          <a:endParaRPr lang="fi-FI"/>
        </a:p>
      </dgm:t>
    </dgm:pt>
    <dgm:pt modelId="{EBF45A97-DC16-4F0A-8974-8600CAB578F6}" type="parTrans" cxnId="{99DB3790-C9BE-401B-BBFE-995B074C7FE5}">
      <dgm:prSet/>
      <dgm:spPr/>
      <dgm:t>
        <a:bodyPr/>
        <a:lstStyle/>
        <a:p>
          <a:endParaRPr lang="fi-FI"/>
        </a:p>
      </dgm:t>
    </dgm:pt>
    <dgm:pt modelId="{8E989E19-B4DC-423D-A73B-7BB4B3316BFD}" type="sibTrans" cxnId="{99DB3790-C9BE-401B-BBFE-995B074C7FE5}">
      <dgm:prSet/>
      <dgm:spPr/>
      <dgm:t>
        <a:bodyPr/>
        <a:lstStyle/>
        <a:p>
          <a:endParaRPr lang="fi-FI"/>
        </a:p>
      </dgm:t>
    </dgm:pt>
    <dgm:pt modelId="{8743D848-3A29-44C8-B590-FC58C02D3FB1}">
      <dgm:prSet/>
      <dgm:spPr/>
      <dgm:t>
        <a:bodyPr/>
        <a:lstStyle/>
        <a:p>
          <a:pPr rtl="0"/>
          <a:r>
            <a:rPr lang="en-US" b="1"/>
            <a:t>As PSD2 will increase the opportunities for companies without a banking license to enter the financial market, it is likely that the trend of increased consumer trust in non-banks will continue to grow.</a:t>
          </a:r>
          <a:endParaRPr lang="fi-FI"/>
        </a:p>
      </dgm:t>
    </dgm:pt>
    <dgm:pt modelId="{E690C529-5F70-424C-B57B-2D43A3CB8A93}" type="parTrans" cxnId="{7CC090B2-260D-432D-82DA-CD521EED9BA9}">
      <dgm:prSet/>
      <dgm:spPr/>
      <dgm:t>
        <a:bodyPr/>
        <a:lstStyle/>
        <a:p>
          <a:endParaRPr lang="fi-FI"/>
        </a:p>
      </dgm:t>
    </dgm:pt>
    <dgm:pt modelId="{56397672-862B-440C-94AE-5DE3E31AEE06}" type="sibTrans" cxnId="{7CC090B2-260D-432D-82DA-CD521EED9BA9}">
      <dgm:prSet/>
      <dgm:spPr/>
      <dgm:t>
        <a:bodyPr/>
        <a:lstStyle/>
        <a:p>
          <a:endParaRPr lang="fi-FI"/>
        </a:p>
      </dgm:t>
    </dgm:pt>
    <dgm:pt modelId="{D3B06704-6EC4-4EB8-9D46-CE3A32247832}" type="pres">
      <dgm:prSet presAssocID="{288644A0-1E51-4EB3-82AD-1DD8BBAFC1D8}" presName="compositeShape" presStyleCnt="0">
        <dgm:presLayoutVars>
          <dgm:dir/>
          <dgm:resizeHandles/>
        </dgm:presLayoutVars>
      </dgm:prSet>
      <dgm:spPr/>
    </dgm:pt>
    <dgm:pt modelId="{A914A70E-04F3-4812-BA4D-DF6D4D510E87}" type="pres">
      <dgm:prSet presAssocID="{288644A0-1E51-4EB3-82AD-1DD8BBAFC1D8}" presName="pyramid" presStyleLbl="node1" presStyleIdx="0" presStyleCnt="1"/>
      <dgm:spPr/>
    </dgm:pt>
    <dgm:pt modelId="{5B8739CA-D454-4154-87FD-1BCFEB0DCC3E}" type="pres">
      <dgm:prSet presAssocID="{288644A0-1E51-4EB3-82AD-1DD8BBAFC1D8}" presName="theList" presStyleCnt="0"/>
      <dgm:spPr/>
    </dgm:pt>
    <dgm:pt modelId="{329A10AF-71D0-4A91-B356-08D98D096006}" type="pres">
      <dgm:prSet presAssocID="{BC43FB2B-FEC7-4C68-9C10-CB23E0D41621}" presName="aNode" presStyleLbl="fgAcc1" presStyleIdx="0" presStyleCnt="3">
        <dgm:presLayoutVars>
          <dgm:bulletEnabled val="1"/>
        </dgm:presLayoutVars>
      </dgm:prSet>
      <dgm:spPr/>
    </dgm:pt>
    <dgm:pt modelId="{C5987096-FCBE-4A9B-85C8-328B826E175C}" type="pres">
      <dgm:prSet presAssocID="{BC43FB2B-FEC7-4C68-9C10-CB23E0D41621}" presName="aSpace" presStyleCnt="0"/>
      <dgm:spPr/>
    </dgm:pt>
    <dgm:pt modelId="{C116827B-4F25-4507-B98E-4F3D32D15E00}" type="pres">
      <dgm:prSet presAssocID="{7C5D5B25-75CA-4ADB-BB26-301487366A82}" presName="aNode" presStyleLbl="fgAcc1" presStyleIdx="1" presStyleCnt="3">
        <dgm:presLayoutVars>
          <dgm:bulletEnabled val="1"/>
        </dgm:presLayoutVars>
      </dgm:prSet>
      <dgm:spPr/>
    </dgm:pt>
    <dgm:pt modelId="{53423F7E-7BD3-4A19-B47B-98FFE213B1D6}" type="pres">
      <dgm:prSet presAssocID="{7C5D5B25-75CA-4ADB-BB26-301487366A82}" presName="aSpace" presStyleCnt="0"/>
      <dgm:spPr/>
    </dgm:pt>
    <dgm:pt modelId="{7A9EF5E2-83D7-472E-BA42-0F7ADAA4C276}" type="pres">
      <dgm:prSet presAssocID="{8743D848-3A29-44C8-B590-FC58C02D3FB1}" presName="aNode" presStyleLbl="fgAcc1" presStyleIdx="2" presStyleCnt="3">
        <dgm:presLayoutVars>
          <dgm:bulletEnabled val="1"/>
        </dgm:presLayoutVars>
      </dgm:prSet>
      <dgm:spPr/>
    </dgm:pt>
    <dgm:pt modelId="{71AE2DF8-C6A5-4FD2-B364-3526EEF1F916}" type="pres">
      <dgm:prSet presAssocID="{8743D848-3A29-44C8-B590-FC58C02D3FB1}" presName="aSpace" presStyleCnt="0"/>
      <dgm:spPr/>
    </dgm:pt>
  </dgm:ptLst>
  <dgm:cxnLst>
    <dgm:cxn modelId="{FBBC7905-4ADA-4C4F-AD69-AB23D8AE15C5}" type="presOf" srcId="{BC43FB2B-FEC7-4C68-9C10-CB23E0D41621}" destId="{329A10AF-71D0-4A91-B356-08D98D096006}" srcOrd="0" destOrd="0" presId="urn:microsoft.com/office/officeart/2005/8/layout/pyramid2"/>
    <dgm:cxn modelId="{99DB3790-C9BE-401B-BBFE-995B074C7FE5}" srcId="{288644A0-1E51-4EB3-82AD-1DD8BBAFC1D8}" destId="{7C5D5B25-75CA-4ADB-BB26-301487366A82}" srcOrd="1" destOrd="0" parTransId="{EBF45A97-DC16-4F0A-8974-8600CAB578F6}" sibTransId="{8E989E19-B4DC-423D-A73B-7BB4B3316BFD}"/>
    <dgm:cxn modelId="{C0CF6D9D-2834-4486-BB93-F4622C70991D}" type="presOf" srcId="{8743D848-3A29-44C8-B590-FC58C02D3FB1}" destId="{7A9EF5E2-83D7-472E-BA42-0F7ADAA4C276}" srcOrd="0" destOrd="0" presId="urn:microsoft.com/office/officeart/2005/8/layout/pyramid2"/>
    <dgm:cxn modelId="{E953C6AE-BD5B-4B27-96CE-12785A206BB3}" type="presOf" srcId="{7C5D5B25-75CA-4ADB-BB26-301487366A82}" destId="{C116827B-4F25-4507-B98E-4F3D32D15E00}" srcOrd="0" destOrd="0" presId="urn:microsoft.com/office/officeart/2005/8/layout/pyramid2"/>
    <dgm:cxn modelId="{7CC090B2-260D-432D-82DA-CD521EED9BA9}" srcId="{288644A0-1E51-4EB3-82AD-1DD8BBAFC1D8}" destId="{8743D848-3A29-44C8-B590-FC58C02D3FB1}" srcOrd="2" destOrd="0" parTransId="{E690C529-5F70-424C-B57B-2D43A3CB8A93}" sibTransId="{56397672-862B-440C-94AE-5DE3E31AEE06}"/>
    <dgm:cxn modelId="{08A7A4B5-3D50-49A1-8ABF-1CDAA0FFE89D}" srcId="{288644A0-1E51-4EB3-82AD-1DD8BBAFC1D8}" destId="{BC43FB2B-FEC7-4C68-9C10-CB23E0D41621}" srcOrd="0" destOrd="0" parTransId="{225240E3-0093-4328-B841-1738858DEC93}" sibTransId="{14283C42-9B38-491E-8BEF-5593D41DEF3F}"/>
    <dgm:cxn modelId="{C18AA7DD-E4A3-4A66-B141-193CD1FED79E}" type="presOf" srcId="{288644A0-1E51-4EB3-82AD-1DD8BBAFC1D8}" destId="{D3B06704-6EC4-4EB8-9D46-CE3A32247832}" srcOrd="0" destOrd="0" presId="urn:microsoft.com/office/officeart/2005/8/layout/pyramid2"/>
    <dgm:cxn modelId="{D4A253D4-F8CC-4F26-88F5-9DF3CD3C3C21}" type="presParOf" srcId="{D3B06704-6EC4-4EB8-9D46-CE3A32247832}" destId="{A914A70E-04F3-4812-BA4D-DF6D4D510E87}" srcOrd="0" destOrd="0" presId="urn:microsoft.com/office/officeart/2005/8/layout/pyramid2"/>
    <dgm:cxn modelId="{F215FA70-29D4-4A3D-9EB5-BD571B17B11B}" type="presParOf" srcId="{D3B06704-6EC4-4EB8-9D46-CE3A32247832}" destId="{5B8739CA-D454-4154-87FD-1BCFEB0DCC3E}" srcOrd="1" destOrd="0" presId="urn:microsoft.com/office/officeart/2005/8/layout/pyramid2"/>
    <dgm:cxn modelId="{CA49418D-7B8D-4267-97BD-FE3C73458C47}" type="presParOf" srcId="{5B8739CA-D454-4154-87FD-1BCFEB0DCC3E}" destId="{329A10AF-71D0-4A91-B356-08D98D096006}" srcOrd="0" destOrd="0" presId="urn:microsoft.com/office/officeart/2005/8/layout/pyramid2"/>
    <dgm:cxn modelId="{43BA8F1D-E25C-4A6E-906A-AEE2925C9188}" type="presParOf" srcId="{5B8739CA-D454-4154-87FD-1BCFEB0DCC3E}" destId="{C5987096-FCBE-4A9B-85C8-328B826E175C}" srcOrd="1" destOrd="0" presId="urn:microsoft.com/office/officeart/2005/8/layout/pyramid2"/>
    <dgm:cxn modelId="{00B9D141-B215-47FC-A189-81D3B64C56AA}" type="presParOf" srcId="{5B8739CA-D454-4154-87FD-1BCFEB0DCC3E}" destId="{C116827B-4F25-4507-B98E-4F3D32D15E00}" srcOrd="2" destOrd="0" presId="urn:microsoft.com/office/officeart/2005/8/layout/pyramid2"/>
    <dgm:cxn modelId="{2A534EB3-519D-4837-BC66-2E17D19F3FA3}" type="presParOf" srcId="{5B8739CA-D454-4154-87FD-1BCFEB0DCC3E}" destId="{53423F7E-7BD3-4A19-B47B-98FFE213B1D6}" srcOrd="3" destOrd="0" presId="urn:microsoft.com/office/officeart/2005/8/layout/pyramid2"/>
    <dgm:cxn modelId="{7C95D4F5-6092-40A5-9711-EE528CF540AE}" type="presParOf" srcId="{5B8739CA-D454-4154-87FD-1BCFEB0DCC3E}" destId="{7A9EF5E2-83D7-472E-BA42-0F7ADAA4C276}" srcOrd="4" destOrd="0" presId="urn:microsoft.com/office/officeart/2005/8/layout/pyramid2"/>
    <dgm:cxn modelId="{B2C3F503-0346-4B00-A197-7E2698599161}" type="presParOf" srcId="{5B8739CA-D454-4154-87FD-1BCFEB0DCC3E}" destId="{71AE2DF8-C6A5-4FD2-B364-3526EEF1F916}"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8CC7B49-A6FB-4381-B96E-E22831E3B280}" type="doc">
      <dgm:prSet loTypeId="urn:microsoft.com/office/officeart/2005/8/layout/vProcess5" loCatId="process" qsTypeId="urn:microsoft.com/office/officeart/2005/8/quickstyle/simple1" qsCatId="simple" csTypeId="urn:microsoft.com/office/officeart/2005/8/colors/colorful4" csCatId="colorful" phldr="1"/>
      <dgm:spPr/>
      <dgm:t>
        <a:bodyPr/>
        <a:lstStyle/>
        <a:p>
          <a:endParaRPr lang="fi-FI"/>
        </a:p>
      </dgm:t>
    </dgm:pt>
    <dgm:pt modelId="{394AA71A-ABF4-49D0-A769-F7B6D28622BE}">
      <dgm:prSet/>
      <dgm:spPr/>
      <dgm:t>
        <a:bodyPr/>
        <a:lstStyle/>
        <a:p>
          <a:r>
            <a:rPr lang="en-US" b="1" dirty="0"/>
            <a:t>Background: the common trend towards </a:t>
          </a:r>
          <a:r>
            <a:rPr lang="en-US" b="1" dirty="0">
              <a:solidFill>
                <a:schemeClr val="tx1"/>
              </a:solidFill>
            </a:rPr>
            <a:t>platform economy </a:t>
          </a:r>
          <a:endParaRPr lang="fi-FI" dirty="0">
            <a:solidFill>
              <a:schemeClr val="tx1"/>
            </a:solidFill>
          </a:endParaRPr>
        </a:p>
      </dgm:t>
    </dgm:pt>
    <dgm:pt modelId="{CAFA9344-AC9C-4C9A-A6DD-BAEA60727350}" type="parTrans" cxnId="{A93E1A9F-CE3F-4893-9690-CA6F2BFA71CA}">
      <dgm:prSet/>
      <dgm:spPr/>
      <dgm:t>
        <a:bodyPr/>
        <a:lstStyle/>
        <a:p>
          <a:endParaRPr lang="fi-FI"/>
        </a:p>
      </dgm:t>
    </dgm:pt>
    <dgm:pt modelId="{D54F9938-FB7B-4205-8A59-264BCF274664}" type="sibTrans" cxnId="{A93E1A9F-CE3F-4893-9690-CA6F2BFA71CA}">
      <dgm:prSet/>
      <dgm:spPr/>
      <dgm:t>
        <a:bodyPr/>
        <a:lstStyle/>
        <a:p>
          <a:endParaRPr lang="fi-FI"/>
        </a:p>
      </dgm:t>
    </dgm:pt>
    <dgm:pt modelId="{48F8D167-3D2A-40C4-B588-9E90DBF12017}">
      <dgm:prSet/>
      <dgm:spPr/>
      <dgm:t>
        <a:bodyPr/>
        <a:lstStyle/>
        <a:p>
          <a:r>
            <a:rPr lang="en-US" b="1"/>
            <a:t>New entrants no longer will offer the full banking experience package to enter the financial market due to the increased use of APIs. </a:t>
          </a:r>
          <a:endParaRPr lang="fi-FI"/>
        </a:p>
      </dgm:t>
    </dgm:pt>
    <dgm:pt modelId="{452D470E-3172-49F8-B4EC-4739CABD7DBE}" type="parTrans" cxnId="{0585C5F9-3081-4C40-8EE1-DB5D122679EA}">
      <dgm:prSet/>
      <dgm:spPr/>
      <dgm:t>
        <a:bodyPr/>
        <a:lstStyle/>
        <a:p>
          <a:endParaRPr lang="fi-FI"/>
        </a:p>
      </dgm:t>
    </dgm:pt>
    <dgm:pt modelId="{80E3D531-60DD-4954-B07E-6A3232047FA8}" type="sibTrans" cxnId="{0585C5F9-3081-4C40-8EE1-DB5D122679EA}">
      <dgm:prSet/>
      <dgm:spPr/>
      <dgm:t>
        <a:bodyPr/>
        <a:lstStyle/>
        <a:p>
          <a:endParaRPr lang="fi-FI"/>
        </a:p>
      </dgm:t>
    </dgm:pt>
    <dgm:pt modelId="{E136AB27-2BCA-4380-867F-FF9CF11BFB36}">
      <dgm:prSet/>
      <dgm:spPr/>
      <dgm:t>
        <a:bodyPr/>
        <a:lstStyle/>
        <a:p>
          <a:r>
            <a:rPr lang="en-US" b="1"/>
            <a:t>Applying technological means, they can now focus on offering just a single service and connect to other service providers through cloud solutions or APIs. Also, new improved services within payments are emerging, making banking both faster and easier. </a:t>
          </a:r>
          <a:endParaRPr lang="fi-FI"/>
        </a:p>
      </dgm:t>
    </dgm:pt>
    <dgm:pt modelId="{36503C9B-3F78-4182-81F8-AB1A233F10AA}" type="parTrans" cxnId="{78F337D6-FCA3-4BC8-9EFD-67FC2684A2C2}">
      <dgm:prSet/>
      <dgm:spPr/>
      <dgm:t>
        <a:bodyPr/>
        <a:lstStyle/>
        <a:p>
          <a:endParaRPr lang="fi-FI"/>
        </a:p>
      </dgm:t>
    </dgm:pt>
    <dgm:pt modelId="{A76E0E75-AD85-4FC0-81CB-37D57AF18629}" type="sibTrans" cxnId="{78F337D6-FCA3-4BC8-9EFD-67FC2684A2C2}">
      <dgm:prSet/>
      <dgm:spPr/>
      <dgm:t>
        <a:bodyPr/>
        <a:lstStyle/>
        <a:p>
          <a:endParaRPr lang="fi-FI"/>
        </a:p>
      </dgm:t>
    </dgm:pt>
    <dgm:pt modelId="{EAAB92D6-B007-4CF7-8BEE-CAB82D2AB0F7}">
      <dgm:prSet/>
      <dgm:spPr/>
      <dgm:t>
        <a:bodyPr/>
        <a:lstStyle/>
        <a:p>
          <a:r>
            <a:rPr lang="en-US"/>
            <a:t>Contactless payments and mobile solutions are services that technology have recently led to. </a:t>
          </a:r>
          <a:endParaRPr lang="fi-FI"/>
        </a:p>
      </dgm:t>
    </dgm:pt>
    <dgm:pt modelId="{EFBEAFF0-6D79-4003-B299-06A4B13B15EC}" type="parTrans" cxnId="{8C816A69-F88E-4665-82A9-376167D2BD55}">
      <dgm:prSet/>
      <dgm:spPr/>
      <dgm:t>
        <a:bodyPr/>
        <a:lstStyle/>
        <a:p>
          <a:endParaRPr lang="fi-FI"/>
        </a:p>
      </dgm:t>
    </dgm:pt>
    <dgm:pt modelId="{40C1816D-A191-4998-8603-C331FAC047C1}" type="sibTrans" cxnId="{8C816A69-F88E-4665-82A9-376167D2BD55}">
      <dgm:prSet/>
      <dgm:spPr/>
      <dgm:t>
        <a:bodyPr/>
        <a:lstStyle/>
        <a:p>
          <a:endParaRPr lang="fi-FI"/>
        </a:p>
      </dgm:t>
    </dgm:pt>
    <dgm:pt modelId="{4649BE41-8F74-44C1-B31B-A8D63F5A370D}" type="pres">
      <dgm:prSet presAssocID="{28CC7B49-A6FB-4381-B96E-E22831E3B280}" presName="outerComposite" presStyleCnt="0">
        <dgm:presLayoutVars>
          <dgm:chMax val="5"/>
          <dgm:dir/>
          <dgm:resizeHandles val="exact"/>
        </dgm:presLayoutVars>
      </dgm:prSet>
      <dgm:spPr/>
    </dgm:pt>
    <dgm:pt modelId="{1B720DA8-F266-4437-A45A-0D5F7106E0CE}" type="pres">
      <dgm:prSet presAssocID="{28CC7B49-A6FB-4381-B96E-E22831E3B280}" presName="dummyMaxCanvas" presStyleCnt="0">
        <dgm:presLayoutVars/>
      </dgm:prSet>
      <dgm:spPr/>
    </dgm:pt>
    <dgm:pt modelId="{43FC6E82-2770-4693-AF4B-613908BB87C8}" type="pres">
      <dgm:prSet presAssocID="{28CC7B49-A6FB-4381-B96E-E22831E3B280}" presName="ThreeNodes_1" presStyleLbl="node1" presStyleIdx="0" presStyleCnt="3">
        <dgm:presLayoutVars>
          <dgm:bulletEnabled val="1"/>
        </dgm:presLayoutVars>
      </dgm:prSet>
      <dgm:spPr/>
    </dgm:pt>
    <dgm:pt modelId="{B8991836-5327-4665-819F-42A114FBF085}" type="pres">
      <dgm:prSet presAssocID="{28CC7B49-A6FB-4381-B96E-E22831E3B280}" presName="ThreeNodes_2" presStyleLbl="node1" presStyleIdx="1" presStyleCnt="3">
        <dgm:presLayoutVars>
          <dgm:bulletEnabled val="1"/>
        </dgm:presLayoutVars>
      </dgm:prSet>
      <dgm:spPr/>
    </dgm:pt>
    <dgm:pt modelId="{7CA4057B-E5EE-4742-8E9F-BF4E2C5B8678}" type="pres">
      <dgm:prSet presAssocID="{28CC7B49-A6FB-4381-B96E-E22831E3B280}" presName="ThreeNodes_3" presStyleLbl="node1" presStyleIdx="2" presStyleCnt="3">
        <dgm:presLayoutVars>
          <dgm:bulletEnabled val="1"/>
        </dgm:presLayoutVars>
      </dgm:prSet>
      <dgm:spPr/>
    </dgm:pt>
    <dgm:pt modelId="{CABEB1E2-AA1B-4BBB-88A5-F300A47E4424}" type="pres">
      <dgm:prSet presAssocID="{28CC7B49-A6FB-4381-B96E-E22831E3B280}" presName="ThreeConn_1-2" presStyleLbl="fgAccFollowNode1" presStyleIdx="0" presStyleCnt="2">
        <dgm:presLayoutVars>
          <dgm:bulletEnabled val="1"/>
        </dgm:presLayoutVars>
      </dgm:prSet>
      <dgm:spPr/>
    </dgm:pt>
    <dgm:pt modelId="{7ADB5370-6F02-4242-954C-44852BEBECAC}" type="pres">
      <dgm:prSet presAssocID="{28CC7B49-A6FB-4381-B96E-E22831E3B280}" presName="ThreeConn_2-3" presStyleLbl="fgAccFollowNode1" presStyleIdx="1" presStyleCnt="2">
        <dgm:presLayoutVars>
          <dgm:bulletEnabled val="1"/>
        </dgm:presLayoutVars>
      </dgm:prSet>
      <dgm:spPr/>
    </dgm:pt>
    <dgm:pt modelId="{F6929635-BCCD-4DBD-81D1-51779DAE7747}" type="pres">
      <dgm:prSet presAssocID="{28CC7B49-A6FB-4381-B96E-E22831E3B280}" presName="ThreeNodes_1_text" presStyleLbl="node1" presStyleIdx="2" presStyleCnt="3">
        <dgm:presLayoutVars>
          <dgm:bulletEnabled val="1"/>
        </dgm:presLayoutVars>
      </dgm:prSet>
      <dgm:spPr/>
    </dgm:pt>
    <dgm:pt modelId="{4FCFD172-F979-4184-9A49-23373742D5CA}" type="pres">
      <dgm:prSet presAssocID="{28CC7B49-A6FB-4381-B96E-E22831E3B280}" presName="ThreeNodes_2_text" presStyleLbl="node1" presStyleIdx="2" presStyleCnt="3">
        <dgm:presLayoutVars>
          <dgm:bulletEnabled val="1"/>
        </dgm:presLayoutVars>
      </dgm:prSet>
      <dgm:spPr/>
    </dgm:pt>
    <dgm:pt modelId="{774DD2E3-A782-48C6-B476-8A577FD072AA}" type="pres">
      <dgm:prSet presAssocID="{28CC7B49-A6FB-4381-B96E-E22831E3B280}" presName="ThreeNodes_3_text" presStyleLbl="node1" presStyleIdx="2" presStyleCnt="3">
        <dgm:presLayoutVars>
          <dgm:bulletEnabled val="1"/>
        </dgm:presLayoutVars>
      </dgm:prSet>
      <dgm:spPr/>
    </dgm:pt>
  </dgm:ptLst>
  <dgm:cxnLst>
    <dgm:cxn modelId="{9B9A2F19-AE5F-4E9A-8556-C070FF6733B9}" type="presOf" srcId="{48F8D167-3D2A-40C4-B588-9E90DBF12017}" destId="{4FCFD172-F979-4184-9A49-23373742D5CA}" srcOrd="1" destOrd="0" presId="urn:microsoft.com/office/officeart/2005/8/layout/vProcess5"/>
    <dgm:cxn modelId="{04413821-A120-4F18-B36A-BA121F4B8F91}" type="presOf" srcId="{EAAB92D6-B007-4CF7-8BEE-CAB82D2AB0F7}" destId="{7CA4057B-E5EE-4742-8E9F-BF4E2C5B8678}" srcOrd="0" destOrd="1" presId="urn:microsoft.com/office/officeart/2005/8/layout/vProcess5"/>
    <dgm:cxn modelId="{C4B1BF28-31C0-4EBF-B8F2-BF93003E4ADC}" type="presOf" srcId="{EAAB92D6-B007-4CF7-8BEE-CAB82D2AB0F7}" destId="{774DD2E3-A782-48C6-B476-8A577FD072AA}" srcOrd="1" destOrd="1" presId="urn:microsoft.com/office/officeart/2005/8/layout/vProcess5"/>
    <dgm:cxn modelId="{8C816A69-F88E-4665-82A9-376167D2BD55}" srcId="{E136AB27-2BCA-4380-867F-FF9CF11BFB36}" destId="{EAAB92D6-B007-4CF7-8BEE-CAB82D2AB0F7}" srcOrd="0" destOrd="0" parTransId="{EFBEAFF0-6D79-4003-B299-06A4B13B15EC}" sibTransId="{40C1816D-A191-4998-8603-C331FAC047C1}"/>
    <dgm:cxn modelId="{956DF383-C5D8-4828-938F-1F38DA2F6F4E}" type="presOf" srcId="{D54F9938-FB7B-4205-8A59-264BCF274664}" destId="{CABEB1E2-AA1B-4BBB-88A5-F300A47E4424}" srcOrd="0" destOrd="0" presId="urn:microsoft.com/office/officeart/2005/8/layout/vProcess5"/>
    <dgm:cxn modelId="{7D2BE68A-9400-4545-A643-8143C71B39E1}" type="presOf" srcId="{48F8D167-3D2A-40C4-B588-9E90DBF12017}" destId="{B8991836-5327-4665-819F-42A114FBF085}" srcOrd="0" destOrd="0" presId="urn:microsoft.com/office/officeart/2005/8/layout/vProcess5"/>
    <dgm:cxn modelId="{A7FF3391-D4AF-40D5-8887-C1DD22FFA9A9}" type="presOf" srcId="{394AA71A-ABF4-49D0-A769-F7B6D28622BE}" destId="{F6929635-BCCD-4DBD-81D1-51779DAE7747}" srcOrd="1" destOrd="0" presId="urn:microsoft.com/office/officeart/2005/8/layout/vProcess5"/>
    <dgm:cxn modelId="{6AFAF296-57C5-46B8-A91E-7438E0B82383}" type="presOf" srcId="{E136AB27-2BCA-4380-867F-FF9CF11BFB36}" destId="{7CA4057B-E5EE-4742-8E9F-BF4E2C5B8678}" srcOrd="0" destOrd="0" presId="urn:microsoft.com/office/officeart/2005/8/layout/vProcess5"/>
    <dgm:cxn modelId="{A93E1A9F-CE3F-4893-9690-CA6F2BFA71CA}" srcId="{28CC7B49-A6FB-4381-B96E-E22831E3B280}" destId="{394AA71A-ABF4-49D0-A769-F7B6D28622BE}" srcOrd="0" destOrd="0" parTransId="{CAFA9344-AC9C-4C9A-A6DD-BAEA60727350}" sibTransId="{D54F9938-FB7B-4205-8A59-264BCF274664}"/>
    <dgm:cxn modelId="{17F5D9C2-3713-4E24-861E-5EDF9C7457BA}" type="presOf" srcId="{28CC7B49-A6FB-4381-B96E-E22831E3B280}" destId="{4649BE41-8F74-44C1-B31B-A8D63F5A370D}" srcOrd="0" destOrd="0" presId="urn:microsoft.com/office/officeart/2005/8/layout/vProcess5"/>
    <dgm:cxn modelId="{407FA1CA-7500-4621-A617-ACD860D252D5}" type="presOf" srcId="{394AA71A-ABF4-49D0-A769-F7B6D28622BE}" destId="{43FC6E82-2770-4693-AF4B-613908BB87C8}" srcOrd="0" destOrd="0" presId="urn:microsoft.com/office/officeart/2005/8/layout/vProcess5"/>
    <dgm:cxn modelId="{78F337D6-FCA3-4BC8-9EFD-67FC2684A2C2}" srcId="{28CC7B49-A6FB-4381-B96E-E22831E3B280}" destId="{E136AB27-2BCA-4380-867F-FF9CF11BFB36}" srcOrd="2" destOrd="0" parTransId="{36503C9B-3F78-4182-81F8-AB1A233F10AA}" sibTransId="{A76E0E75-AD85-4FC0-81CB-37D57AF18629}"/>
    <dgm:cxn modelId="{0543C5D6-1149-462F-AD4A-6668E2C355B7}" type="presOf" srcId="{E136AB27-2BCA-4380-867F-FF9CF11BFB36}" destId="{774DD2E3-A782-48C6-B476-8A577FD072AA}" srcOrd="1" destOrd="0" presId="urn:microsoft.com/office/officeart/2005/8/layout/vProcess5"/>
    <dgm:cxn modelId="{F94155D8-811C-41F2-9513-99FC8AF9A8EF}" type="presOf" srcId="{80E3D531-60DD-4954-B07E-6A3232047FA8}" destId="{7ADB5370-6F02-4242-954C-44852BEBECAC}" srcOrd="0" destOrd="0" presId="urn:microsoft.com/office/officeart/2005/8/layout/vProcess5"/>
    <dgm:cxn modelId="{0585C5F9-3081-4C40-8EE1-DB5D122679EA}" srcId="{28CC7B49-A6FB-4381-B96E-E22831E3B280}" destId="{48F8D167-3D2A-40C4-B588-9E90DBF12017}" srcOrd="1" destOrd="0" parTransId="{452D470E-3172-49F8-B4EC-4739CABD7DBE}" sibTransId="{80E3D531-60DD-4954-B07E-6A3232047FA8}"/>
    <dgm:cxn modelId="{65F1E515-09A8-420F-A733-01EA1068490B}" type="presParOf" srcId="{4649BE41-8F74-44C1-B31B-A8D63F5A370D}" destId="{1B720DA8-F266-4437-A45A-0D5F7106E0CE}" srcOrd="0" destOrd="0" presId="urn:microsoft.com/office/officeart/2005/8/layout/vProcess5"/>
    <dgm:cxn modelId="{5C83900D-A681-4007-BEB9-813AA95959A2}" type="presParOf" srcId="{4649BE41-8F74-44C1-B31B-A8D63F5A370D}" destId="{43FC6E82-2770-4693-AF4B-613908BB87C8}" srcOrd="1" destOrd="0" presId="urn:microsoft.com/office/officeart/2005/8/layout/vProcess5"/>
    <dgm:cxn modelId="{4B407C47-BB1E-42AF-9B11-C4B88126FB5E}" type="presParOf" srcId="{4649BE41-8F74-44C1-B31B-A8D63F5A370D}" destId="{B8991836-5327-4665-819F-42A114FBF085}" srcOrd="2" destOrd="0" presId="urn:microsoft.com/office/officeart/2005/8/layout/vProcess5"/>
    <dgm:cxn modelId="{7CEDA066-B16C-49EA-85EC-D11E0232EA93}" type="presParOf" srcId="{4649BE41-8F74-44C1-B31B-A8D63F5A370D}" destId="{7CA4057B-E5EE-4742-8E9F-BF4E2C5B8678}" srcOrd="3" destOrd="0" presId="urn:microsoft.com/office/officeart/2005/8/layout/vProcess5"/>
    <dgm:cxn modelId="{244351C6-3597-4829-9890-932D0693B34B}" type="presParOf" srcId="{4649BE41-8F74-44C1-B31B-A8D63F5A370D}" destId="{CABEB1E2-AA1B-4BBB-88A5-F300A47E4424}" srcOrd="4" destOrd="0" presId="urn:microsoft.com/office/officeart/2005/8/layout/vProcess5"/>
    <dgm:cxn modelId="{E35F39C0-C2DD-44EE-A7C4-851515757FF1}" type="presParOf" srcId="{4649BE41-8F74-44C1-B31B-A8D63F5A370D}" destId="{7ADB5370-6F02-4242-954C-44852BEBECAC}" srcOrd="5" destOrd="0" presId="urn:microsoft.com/office/officeart/2005/8/layout/vProcess5"/>
    <dgm:cxn modelId="{6A35BD0E-AEFF-4B51-92B2-E7826FE30D8F}" type="presParOf" srcId="{4649BE41-8F74-44C1-B31B-A8D63F5A370D}" destId="{F6929635-BCCD-4DBD-81D1-51779DAE7747}" srcOrd="6" destOrd="0" presId="urn:microsoft.com/office/officeart/2005/8/layout/vProcess5"/>
    <dgm:cxn modelId="{167BD6C7-96DE-4207-824F-F7066FF79BF1}" type="presParOf" srcId="{4649BE41-8F74-44C1-B31B-A8D63F5A370D}" destId="{4FCFD172-F979-4184-9A49-23373742D5CA}" srcOrd="7" destOrd="0" presId="urn:microsoft.com/office/officeart/2005/8/layout/vProcess5"/>
    <dgm:cxn modelId="{56FD4D4B-5D8F-45CF-A226-29E951DA1838}" type="presParOf" srcId="{4649BE41-8F74-44C1-B31B-A8D63F5A370D}" destId="{774DD2E3-A782-48C6-B476-8A577FD072AA}"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39F3431-E11F-4624-9342-C3609C436D82}" type="doc">
      <dgm:prSet loTypeId="urn:microsoft.com/office/officeart/2005/8/layout/bProcess3" loCatId="process" qsTypeId="urn:microsoft.com/office/officeart/2005/8/quickstyle/simple1" qsCatId="simple" csTypeId="urn:microsoft.com/office/officeart/2005/8/colors/accent1_1" csCatId="accent1"/>
      <dgm:spPr/>
      <dgm:t>
        <a:bodyPr/>
        <a:lstStyle/>
        <a:p>
          <a:endParaRPr lang="fi-FI"/>
        </a:p>
      </dgm:t>
    </dgm:pt>
    <dgm:pt modelId="{8622E83F-BE9D-4483-83F4-C1AA153875A2}">
      <dgm:prSet/>
      <dgm:spPr/>
      <dgm:t>
        <a:bodyPr/>
        <a:lstStyle/>
        <a:p>
          <a:r>
            <a:rPr lang="en-US" b="1"/>
            <a:t>One way that PSD2 opens up for non-banks is through open APIs. </a:t>
          </a:r>
          <a:endParaRPr lang="fi-FI"/>
        </a:p>
      </dgm:t>
    </dgm:pt>
    <dgm:pt modelId="{0567D775-23C9-48CC-B76A-042F876417E5}" type="parTrans" cxnId="{E3859A93-3685-4504-B04B-1189BF50E298}">
      <dgm:prSet/>
      <dgm:spPr/>
      <dgm:t>
        <a:bodyPr/>
        <a:lstStyle/>
        <a:p>
          <a:endParaRPr lang="fi-FI"/>
        </a:p>
      </dgm:t>
    </dgm:pt>
    <dgm:pt modelId="{B36509E6-A8DD-4632-81C5-685AAABEC294}" type="sibTrans" cxnId="{E3859A93-3685-4504-B04B-1189BF50E298}">
      <dgm:prSet/>
      <dgm:spPr/>
      <dgm:t>
        <a:bodyPr/>
        <a:lstStyle/>
        <a:p>
          <a:endParaRPr lang="fi-FI"/>
        </a:p>
      </dgm:t>
    </dgm:pt>
    <dgm:pt modelId="{08989E1D-A98C-4C34-B7A1-719BC17811EF}">
      <dgm:prSet/>
      <dgm:spPr/>
      <dgm:t>
        <a:bodyPr/>
        <a:lstStyle/>
        <a:p>
          <a:r>
            <a:rPr lang="en-US" b="1"/>
            <a:t>By using banks’ APIs non-banks can enter the financial market without the heavy compliance and infrastructure which banks are required to maintain. </a:t>
          </a:r>
          <a:endParaRPr lang="fi-FI"/>
        </a:p>
      </dgm:t>
    </dgm:pt>
    <dgm:pt modelId="{01AF795A-8F0A-42A5-81FD-759955B5180F}" type="parTrans" cxnId="{2D5FDBB7-55CD-4EB0-9E66-94233187A911}">
      <dgm:prSet/>
      <dgm:spPr/>
      <dgm:t>
        <a:bodyPr/>
        <a:lstStyle/>
        <a:p>
          <a:endParaRPr lang="fi-FI"/>
        </a:p>
      </dgm:t>
    </dgm:pt>
    <dgm:pt modelId="{2C311BCB-9FC4-4361-8A24-00C9B636350F}" type="sibTrans" cxnId="{2D5FDBB7-55CD-4EB0-9E66-94233187A911}">
      <dgm:prSet/>
      <dgm:spPr/>
      <dgm:t>
        <a:bodyPr/>
        <a:lstStyle/>
        <a:p>
          <a:endParaRPr lang="fi-FI"/>
        </a:p>
      </dgm:t>
    </dgm:pt>
    <dgm:pt modelId="{D26FD9BF-C434-447E-9B62-04AE922DDED2}">
      <dgm:prSet/>
      <dgm:spPr/>
      <dgm:t>
        <a:bodyPr/>
        <a:lstStyle/>
        <a:p>
          <a:r>
            <a:rPr lang="en-US" b="1"/>
            <a:t>This opens up the financial market to new entrants with fresh ideas about how to shape the banking experience. </a:t>
          </a:r>
          <a:endParaRPr lang="fi-FI"/>
        </a:p>
      </dgm:t>
    </dgm:pt>
    <dgm:pt modelId="{BF9EEAB2-7DDF-486A-A486-2C1827029276}" type="parTrans" cxnId="{5350676B-BE88-40E6-B33C-D76E7EFCC9F1}">
      <dgm:prSet/>
      <dgm:spPr/>
      <dgm:t>
        <a:bodyPr/>
        <a:lstStyle/>
        <a:p>
          <a:endParaRPr lang="fi-FI"/>
        </a:p>
      </dgm:t>
    </dgm:pt>
    <dgm:pt modelId="{8A72811B-DE58-4C7B-B895-665F33B08DF3}" type="sibTrans" cxnId="{5350676B-BE88-40E6-B33C-D76E7EFCC9F1}">
      <dgm:prSet/>
      <dgm:spPr/>
      <dgm:t>
        <a:bodyPr/>
        <a:lstStyle/>
        <a:p>
          <a:endParaRPr lang="fi-FI"/>
        </a:p>
      </dgm:t>
    </dgm:pt>
    <dgm:pt modelId="{DA1FEE28-2916-474C-AEFE-7EDD3AF38FCD}">
      <dgm:prSet/>
      <dgm:spPr/>
      <dgm:t>
        <a:bodyPr/>
        <a:lstStyle/>
        <a:p>
          <a:r>
            <a:rPr lang="en-US" b="1"/>
            <a:t>Some banks have already started making their APIs available.</a:t>
          </a:r>
          <a:endParaRPr lang="fi-FI"/>
        </a:p>
      </dgm:t>
    </dgm:pt>
    <dgm:pt modelId="{5137C8CF-B2C1-498C-81BB-61B41680B142}" type="parTrans" cxnId="{DAAEE243-68C6-4F21-9225-28A699E227CC}">
      <dgm:prSet/>
      <dgm:spPr/>
      <dgm:t>
        <a:bodyPr/>
        <a:lstStyle/>
        <a:p>
          <a:endParaRPr lang="fi-FI"/>
        </a:p>
      </dgm:t>
    </dgm:pt>
    <dgm:pt modelId="{3684988A-A384-49C9-A962-763F09599942}" type="sibTrans" cxnId="{DAAEE243-68C6-4F21-9225-28A699E227CC}">
      <dgm:prSet/>
      <dgm:spPr/>
      <dgm:t>
        <a:bodyPr/>
        <a:lstStyle/>
        <a:p>
          <a:endParaRPr lang="fi-FI"/>
        </a:p>
      </dgm:t>
    </dgm:pt>
    <dgm:pt modelId="{D59CCF94-BA9D-46B7-845C-35A1B7AB8630}" type="pres">
      <dgm:prSet presAssocID="{839F3431-E11F-4624-9342-C3609C436D82}" presName="Name0" presStyleCnt="0">
        <dgm:presLayoutVars>
          <dgm:dir/>
          <dgm:resizeHandles val="exact"/>
        </dgm:presLayoutVars>
      </dgm:prSet>
      <dgm:spPr/>
    </dgm:pt>
    <dgm:pt modelId="{EF930EC2-0979-48CA-A3BE-F871B6C3C0D2}" type="pres">
      <dgm:prSet presAssocID="{8622E83F-BE9D-4483-83F4-C1AA153875A2}" presName="node" presStyleLbl="node1" presStyleIdx="0" presStyleCnt="4">
        <dgm:presLayoutVars>
          <dgm:bulletEnabled val="1"/>
        </dgm:presLayoutVars>
      </dgm:prSet>
      <dgm:spPr/>
    </dgm:pt>
    <dgm:pt modelId="{BB108D21-CC50-48A1-8228-E7C9CB74AA99}" type="pres">
      <dgm:prSet presAssocID="{B36509E6-A8DD-4632-81C5-685AAABEC294}" presName="sibTrans" presStyleLbl="sibTrans1D1" presStyleIdx="0" presStyleCnt="3"/>
      <dgm:spPr/>
    </dgm:pt>
    <dgm:pt modelId="{F5076EE2-458A-4904-AD76-7E6AD54B884E}" type="pres">
      <dgm:prSet presAssocID="{B36509E6-A8DD-4632-81C5-685AAABEC294}" presName="connectorText" presStyleLbl="sibTrans1D1" presStyleIdx="0" presStyleCnt="3"/>
      <dgm:spPr/>
    </dgm:pt>
    <dgm:pt modelId="{E1A8AAC8-2207-498A-953E-2241F2FCE8E5}" type="pres">
      <dgm:prSet presAssocID="{08989E1D-A98C-4C34-B7A1-719BC17811EF}" presName="node" presStyleLbl="node1" presStyleIdx="1" presStyleCnt="4">
        <dgm:presLayoutVars>
          <dgm:bulletEnabled val="1"/>
        </dgm:presLayoutVars>
      </dgm:prSet>
      <dgm:spPr/>
    </dgm:pt>
    <dgm:pt modelId="{CD0DE704-7DAA-4F7E-92DA-AE2D567F9E3C}" type="pres">
      <dgm:prSet presAssocID="{2C311BCB-9FC4-4361-8A24-00C9B636350F}" presName="sibTrans" presStyleLbl="sibTrans1D1" presStyleIdx="1" presStyleCnt="3"/>
      <dgm:spPr/>
    </dgm:pt>
    <dgm:pt modelId="{FFD179F4-DF55-44F4-9FDB-5AF4BD1F18FC}" type="pres">
      <dgm:prSet presAssocID="{2C311BCB-9FC4-4361-8A24-00C9B636350F}" presName="connectorText" presStyleLbl="sibTrans1D1" presStyleIdx="1" presStyleCnt="3"/>
      <dgm:spPr/>
    </dgm:pt>
    <dgm:pt modelId="{860A19A1-E205-4A85-AF4F-B2B5D324684A}" type="pres">
      <dgm:prSet presAssocID="{D26FD9BF-C434-447E-9B62-04AE922DDED2}" presName="node" presStyleLbl="node1" presStyleIdx="2" presStyleCnt="4">
        <dgm:presLayoutVars>
          <dgm:bulletEnabled val="1"/>
        </dgm:presLayoutVars>
      </dgm:prSet>
      <dgm:spPr/>
    </dgm:pt>
    <dgm:pt modelId="{5743EDB8-42B0-4EC8-85D7-2783DDCBD7C5}" type="pres">
      <dgm:prSet presAssocID="{8A72811B-DE58-4C7B-B895-665F33B08DF3}" presName="sibTrans" presStyleLbl="sibTrans1D1" presStyleIdx="2" presStyleCnt="3"/>
      <dgm:spPr/>
    </dgm:pt>
    <dgm:pt modelId="{63140612-B494-4FA4-BDC8-71D17539CF8C}" type="pres">
      <dgm:prSet presAssocID="{8A72811B-DE58-4C7B-B895-665F33B08DF3}" presName="connectorText" presStyleLbl="sibTrans1D1" presStyleIdx="2" presStyleCnt="3"/>
      <dgm:spPr/>
    </dgm:pt>
    <dgm:pt modelId="{07365194-E442-470B-A4BA-28809D1D32DB}" type="pres">
      <dgm:prSet presAssocID="{DA1FEE28-2916-474C-AEFE-7EDD3AF38FCD}" presName="node" presStyleLbl="node1" presStyleIdx="3" presStyleCnt="4">
        <dgm:presLayoutVars>
          <dgm:bulletEnabled val="1"/>
        </dgm:presLayoutVars>
      </dgm:prSet>
      <dgm:spPr/>
    </dgm:pt>
  </dgm:ptLst>
  <dgm:cxnLst>
    <dgm:cxn modelId="{BBD16B5E-1E88-44EA-9D0B-7AAE4E10797F}" type="presOf" srcId="{D26FD9BF-C434-447E-9B62-04AE922DDED2}" destId="{860A19A1-E205-4A85-AF4F-B2B5D324684A}" srcOrd="0" destOrd="0" presId="urn:microsoft.com/office/officeart/2005/8/layout/bProcess3"/>
    <dgm:cxn modelId="{EFA88141-81C4-4299-8C2B-97DBEA682CF0}" type="presOf" srcId="{8622E83F-BE9D-4483-83F4-C1AA153875A2}" destId="{EF930EC2-0979-48CA-A3BE-F871B6C3C0D2}" srcOrd="0" destOrd="0" presId="urn:microsoft.com/office/officeart/2005/8/layout/bProcess3"/>
    <dgm:cxn modelId="{DAAEE243-68C6-4F21-9225-28A699E227CC}" srcId="{839F3431-E11F-4624-9342-C3609C436D82}" destId="{DA1FEE28-2916-474C-AEFE-7EDD3AF38FCD}" srcOrd="3" destOrd="0" parTransId="{5137C8CF-B2C1-498C-81BB-61B41680B142}" sibTransId="{3684988A-A384-49C9-A962-763F09599942}"/>
    <dgm:cxn modelId="{0251A548-2115-4AB8-ABC3-35FBE15E1AAD}" type="presOf" srcId="{DA1FEE28-2916-474C-AEFE-7EDD3AF38FCD}" destId="{07365194-E442-470B-A4BA-28809D1D32DB}" srcOrd="0" destOrd="0" presId="urn:microsoft.com/office/officeart/2005/8/layout/bProcess3"/>
    <dgm:cxn modelId="{5350676B-BE88-40E6-B33C-D76E7EFCC9F1}" srcId="{839F3431-E11F-4624-9342-C3609C436D82}" destId="{D26FD9BF-C434-447E-9B62-04AE922DDED2}" srcOrd="2" destOrd="0" parTransId="{BF9EEAB2-7DDF-486A-A486-2C1827029276}" sibTransId="{8A72811B-DE58-4C7B-B895-665F33B08DF3}"/>
    <dgm:cxn modelId="{A62F2A4D-6EBD-448A-9893-C14EDA9BD0B4}" type="presOf" srcId="{8A72811B-DE58-4C7B-B895-665F33B08DF3}" destId="{63140612-B494-4FA4-BDC8-71D17539CF8C}" srcOrd="1" destOrd="0" presId="urn:microsoft.com/office/officeart/2005/8/layout/bProcess3"/>
    <dgm:cxn modelId="{25D8457C-BACE-4403-B118-65AB56F3CEE2}" type="presOf" srcId="{08989E1D-A98C-4C34-B7A1-719BC17811EF}" destId="{E1A8AAC8-2207-498A-953E-2241F2FCE8E5}" srcOrd="0" destOrd="0" presId="urn:microsoft.com/office/officeart/2005/8/layout/bProcess3"/>
    <dgm:cxn modelId="{2C835B8F-2EDD-4B3B-9B4B-FDEE53686B1D}" type="presOf" srcId="{8A72811B-DE58-4C7B-B895-665F33B08DF3}" destId="{5743EDB8-42B0-4EC8-85D7-2783DDCBD7C5}" srcOrd="0" destOrd="0" presId="urn:microsoft.com/office/officeart/2005/8/layout/bProcess3"/>
    <dgm:cxn modelId="{E3859A93-3685-4504-B04B-1189BF50E298}" srcId="{839F3431-E11F-4624-9342-C3609C436D82}" destId="{8622E83F-BE9D-4483-83F4-C1AA153875A2}" srcOrd="0" destOrd="0" parTransId="{0567D775-23C9-48CC-B76A-042F876417E5}" sibTransId="{B36509E6-A8DD-4632-81C5-685AAABEC294}"/>
    <dgm:cxn modelId="{2DDF43A3-67E6-4DF8-A0D8-6B9A6051710C}" type="presOf" srcId="{2C311BCB-9FC4-4361-8A24-00C9B636350F}" destId="{FFD179F4-DF55-44F4-9FDB-5AF4BD1F18FC}" srcOrd="1" destOrd="0" presId="urn:microsoft.com/office/officeart/2005/8/layout/bProcess3"/>
    <dgm:cxn modelId="{2D5FDBB7-55CD-4EB0-9E66-94233187A911}" srcId="{839F3431-E11F-4624-9342-C3609C436D82}" destId="{08989E1D-A98C-4C34-B7A1-719BC17811EF}" srcOrd="1" destOrd="0" parTransId="{01AF795A-8F0A-42A5-81FD-759955B5180F}" sibTransId="{2C311BCB-9FC4-4361-8A24-00C9B636350F}"/>
    <dgm:cxn modelId="{8729AFBA-5DB7-4C2C-B21C-BE6D7987B8F5}" type="presOf" srcId="{2C311BCB-9FC4-4361-8A24-00C9B636350F}" destId="{CD0DE704-7DAA-4F7E-92DA-AE2D567F9E3C}" srcOrd="0" destOrd="0" presId="urn:microsoft.com/office/officeart/2005/8/layout/bProcess3"/>
    <dgm:cxn modelId="{D8B4E8BA-814F-478E-95CF-9242F3179677}" type="presOf" srcId="{B36509E6-A8DD-4632-81C5-685AAABEC294}" destId="{BB108D21-CC50-48A1-8228-E7C9CB74AA99}" srcOrd="0" destOrd="0" presId="urn:microsoft.com/office/officeart/2005/8/layout/bProcess3"/>
    <dgm:cxn modelId="{F80F90EF-DF4F-4AB1-87CC-859E79BB1566}" type="presOf" srcId="{839F3431-E11F-4624-9342-C3609C436D82}" destId="{D59CCF94-BA9D-46B7-845C-35A1B7AB8630}" srcOrd="0" destOrd="0" presId="urn:microsoft.com/office/officeart/2005/8/layout/bProcess3"/>
    <dgm:cxn modelId="{029A14F4-EE25-4088-97BC-ECE40169D222}" type="presOf" srcId="{B36509E6-A8DD-4632-81C5-685AAABEC294}" destId="{F5076EE2-458A-4904-AD76-7E6AD54B884E}" srcOrd="1" destOrd="0" presId="urn:microsoft.com/office/officeart/2005/8/layout/bProcess3"/>
    <dgm:cxn modelId="{FAE82812-A86F-451E-83FD-6EE0D3090DAD}" type="presParOf" srcId="{D59CCF94-BA9D-46B7-845C-35A1B7AB8630}" destId="{EF930EC2-0979-48CA-A3BE-F871B6C3C0D2}" srcOrd="0" destOrd="0" presId="urn:microsoft.com/office/officeart/2005/8/layout/bProcess3"/>
    <dgm:cxn modelId="{7ECCF656-1FDA-400F-95D0-89AF801D7A4E}" type="presParOf" srcId="{D59CCF94-BA9D-46B7-845C-35A1B7AB8630}" destId="{BB108D21-CC50-48A1-8228-E7C9CB74AA99}" srcOrd="1" destOrd="0" presId="urn:microsoft.com/office/officeart/2005/8/layout/bProcess3"/>
    <dgm:cxn modelId="{6AA8EFC5-5618-413E-AEA0-A09FEE9F278E}" type="presParOf" srcId="{BB108D21-CC50-48A1-8228-E7C9CB74AA99}" destId="{F5076EE2-458A-4904-AD76-7E6AD54B884E}" srcOrd="0" destOrd="0" presId="urn:microsoft.com/office/officeart/2005/8/layout/bProcess3"/>
    <dgm:cxn modelId="{58C9AA66-7946-49EC-90DA-BC2FAB2C5AB6}" type="presParOf" srcId="{D59CCF94-BA9D-46B7-845C-35A1B7AB8630}" destId="{E1A8AAC8-2207-498A-953E-2241F2FCE8E5}" srcOrd="2" destOrd="0" presId="urn:microsoft.com/office/officeart/2005/8/layout/bProcess3"/>
    <dgm:cxn modelId="{45ED8CEA-BA34-486F-87CC-48CE5ECA8CC5}" type="presParOf" srcId="{D59CCF94-BA9D-46B7-845C-35A1B7AB8630}" destId="{CD0DE704-7DAA-4F7E-92DA-AE2D567F9E3C}" srcOrd="3" destOrd="0" presId="urn:microsoft.com/office/officeart/2005/8/layout/bProcess3"/>
    <dgm:cxn modelId="{5797C7E1-EFD1-41C7-88C9-14519C457A10}" type="presParOf" srcId="{CD0DE704-7DAA-4F7E-92DA-AE2D567F9E3C}" destId="{FFD179F4-DF55-44F4-9FDB-5AF4BD1F18FC}" srcOrd="0" destOrd="0" presId="urn:microsoft.com/office/officeart/2005/8/layout/bProcess3"/>
    <dgm:cxn modelId="{20088F6B-5701-4AAC-949E-2E7900A9107B}" type="presParOf" srcId="{D59CCF94-BA9D-46B7-845C-35A1B7AB8630}" destId="{860A19A1-E205-4A85-AF4F-B2B5D324684A}" srcOrd="4" destOrd="0" presId="urn:microsoft.com/office/officeart/2005/8/layout/bProcess3"/>
    <dgm:cxn modelId="{703946F2-C187-49AA-AF6C-42CEE3FB82FE}" type="presParOf" srcId="{D59CCF94-BA9D-46B7-845C-35A1B7AB8630}" destId="{5743EDB8-42B0-4EC8-85D7-2783DDCBD7C5}" srcOrd="5" destOrd="0" presId="urn:microsoft.com/office/officeart/2005/8/layout/bProcess3"/>
    <dgm:cxn modelId="{E01753AB-572F-4D94-89B0-C01D76C8231C}" type="presParOf" srcId="{5743EDB8-42B0-4EC8-85D7-2783DDCBD7C5}" destId="{63140612-B494-4FA4-BDC8-71D17539CF8C}" srcOrd="0" destOrd="0" presId="urn:microsoft.com/office/officeart/2005/8/layout/bProcess3"/>
    <dgm:cxn modelId="{BB5CB8A9-3C15-4C52-8C7E-3DA0B3FB102C}" type="presParOf" srcId="{D59CCF94-BA9D-46B7-845C-35A1B7AB8630}" destId="{07365194-E442-470B-A4BA-28809D1D32DB}" srcOrd="6"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21E4F0C-D7EC-4160-9360-65AD5F3418BD}" type="doc">
      <dgm:prSet loTypeId="urn:microsoft.com/office/officeart/2005/8/layout/hProcess9" loCatId="process" qsTypeId="urn:microsoft.com/office/officeart/2005/8/quickstyle/simple1" qsCatId="simple" csTypeId="urn:microsoft.com/office/officeart/2005/8/colors/colorful4" csCatId="colorful"/>
      <dgm:spPr/>
      <dgm:t>
        <a:bodyPr/>
        <a:lstStyle/>
        <a:p>
          <a:endParaRPr lang="en-US"/>
        </a:p>
      </dgm:t>
    </dgm:pt>
    <dgm:pt modelId="{0BC0D7A7-44CA-4F20-B90C-DA2B4BB0C603}">
      <dgm:prSet/>
      <dgm:spPr/>
      <dgm:t>
        <a:bodyPr/>
        <a:lstStyle/>
        <a:p>
          <a:pPr rtl="0"/>
          <a:r>
            <a:rPr lang="en-US" b="1"/>
            <a:t>Leaps in technological progress - particularly driven by the mobile platform - have led consumers to expect a seamless multichannel experience and a consistent, global service. </a:t>
          </a:r>
          <a:endParaRPr lang="fi-FI"/>
        </a:p>
      </dgm:t>
    </dgm:pt>
    <dgm:pt modelId="{14E2862E-4FED-4E1C-9D22-CB33E4E70864}" type="parTrans" cxnId="{EE69AAD5-BF1C-4CFF-A9F6-5B696755141A}">
      <dgm:prSet/>
      <dgm:spPr/>
      <dgm:t>
        <a:bodyPr/>
        <a:lstStyle/>
        <a:p>
          <a:endParaRPr lang="en-US"/>
        </a:p>
      </dgm:t>
    </dgm:pt>
    <dgm:pt modelId="{02C5B39E-6944-4A1E-B783-EE06FC64C529}" type="sibTrans" cxnId="{EE69AAD5-BF1C-4CFF-A9F6-5B696755141A}">
      <dgm:prSet/>
      <dgm:spPr/>
      <dgm:t>
        <a:bodyPr/>
        <a:lstStyle/>
        <a:p>
          <a:endParaRPr lang="en-US"/>
        </a:p>
      </dgm:t>
    </dgm:pt>
    <dgm:pt modelId="{24DB2B6B-3098-45BC-8B1F-8F59D366119A}">
      <dgm:prSet/>
      <dgm:spPr/>
      <dgm:t>
        <a:bodyPr/>
        <a:lstStyle/>
        <a:p>
          <a:pPr rtl="0"/>
          <a:r>
            <a:rPr lang="en-US" b="1"/>
            <a:t>As a result, one of the main challenges for banks has been to transform their existing service models to meet customer expectations, while keeping costs down. </a:t>
          </a:r>
          <a:endParaRPr lang="fi-FI"/>
        </a:p>
      </dgm:t>
    </dgm:pt>
    <dgm:pt modelId="{1A74DD46-D854-4F23-984B-0AE71E69C7A0}" type="parTrans" cxnId="{F187E857-E03F-4674-A0C7-DFAF890328BF}">
      <dgm:prSet/>
      <dgm:spPr/>
      <dgm:t>
        <a:bodyPr/>
        <a:lstStyle/>
        <a:p>
          <a:endParaRPr lang="en-US"/>
        </a:p>
      </dgm:t>
    </dgm:pt>
    <dgm:pt modelId="{0025698E-7B71-42E3-9320-BB3D2E2CE664}" type="sibTrans" cxnId="{F187E857-E03F-4674-A0C7-DFAF890328BF}">
      <dgm:prSet/>
      <dgm:spPr/>
      <dgm:t>
        <a:bodyPr/>
        <a:lstStyle/>
        <a:p>
          <a:endParaRPr lang="en-US"/>
        </a:p>
      </dgm:t>
    </dgm:pt>
    <dgm:pt modelId="{541A7707-E8C7-4BC8-BFE3-858B96501973}">
      <dgm:prSet/>
      <dgm:spPr/>
      <dgm:t>
        <a:bodyPr/>
        <a:lstStyle/>
        <a:p>
          <a:pPr rtl="0"/>
          <a:r>
            <a:rPr lang="en-US" b="1"/>
            <a:t>Open Banking transformation paves way for the adoption of open APIs, which in turn presents strategic opportunities where external service providers build on top of banks’ data and architecture. </a:t>
          </a:r>
          <a:endParaRPr lang="fi-FI"/>
        </a:p>
      </dgm:t>
    </dgm:pt>
    <dgm:pt modelId="{5121CAD6-1C02-402C-83D1-4CF058E51CF2}" type="parTrans" cxnId="{F03D90FE-F5CE-453D-85CA-F9DD6212C5D6}">
      <dgm:prSet/>
      <dgm:spPr/>
      <dgm:t>
        <a:bodyPr/>
        <a:lstStyle/>
        <a:p>
          <a:endParaRPr lang="en-US"/>
        </a:p>
      </dgm:t>
    </dgm:pt>
    <dgm:pt modelId="{BE9784DB-CC95-4AFF-850B-6991C4CCCE6A}" type="sibTrans" cxnId="{F03D90FE-F5CE-453D-85CA-F9DD6212C5D6}">
      <dgm:prSet/>
      <dgm:spPr/>
      <dgm:t>
        <a:bodyPr/>
        <a:lstStyle/>
        <a:p>
          <a:endParaRPr lang="en-US"/>
        </a:p>
      </dgm:t>
    </dgm:pt>
    <dgm:pt modelId="{A681974C-CB2C-4038-AA73-FF727159DB75}">
      <dgm:prSet/>
      <dgm:spPr/>
      <dgm:t>
        <a:bodyPr/>
        <a:lstStyle/>
        <a:p>
          <a:pPr rtl="0"/>
          <a:r>
            <a:rPr lang="en-US" b="1"/>
            <a:t>Open Banking help banks bring engaging services to market faster and cheaper than they would be able to themselves.</a:t>
          </a:r>
          <a:endParaRPr lang="fi-FI"/>
        </a:p>
      </dgm:t>
    </dgm:pt>
    <dgm:pt modelId="{D101257A-7A57-4B05-88FA-086639786B62}" type="parTrans" cxnId="{4F76D544-71E6-43D3-87F1-1796D429EFEB}">
      <dgm:prSet/>
      <dgm:spPr/>
      <dgm:t>
        <a:bodyPr/>
        <a:lstStyle/>
        <a:p>
          <a:endParaRPr lang="en-US"/>
        </a:p>
      </dgm:t>
    </dgm:pt>
    <dgm:pt modelId="{965975B6-A57C-4B44-9310-123E20C8BFE0}" type="sibTrans" cxnId="{4F76D544-71E6-43D3-87F1-1796D429EFEB}">
      <dgm:prSet/>
      <dgm:spPr/>
      <dgm:t>
        <a:bodyPr/>
        <a:lstStyle/>
        <a:p>
          <a:endParaRPr lang="en-US"/>
        </a:p>
      </dgm:t>
    </dgm:pt>
    <dgm:pt modelId="{26F6C36F-759F-434C-A281-C167E17564F1}" type="pres">
      <dgm:prSet presAssocID="{E21E4F0C-D7EC-4160-9360-65AD5F3418BD}" presName="CompostProcess" presStyleCnt="0">
        <dgm:presLayoutVars>
          <dgm:dir/>
          <dgm:resizeHandles val="exact"/>
        </dgm:presLayoutVars>
      </dgm:prSet>
      <dgm:spPr/>
    </dgm:pt>
    <dgm:pt modelId="{3A870D34-386F-4542-A408-3EE9A1CF0A31}" type="pres">
      <dgm:prSet presAssocID="{E21E4F0C-D7EC-4160-9360-65AD5F3418BD}" presName="arrow" presStyleLbl="bgShp" presStyleIdx="0" presStyleCnt="1"/>
      <dgm:spPr/>
    </dgm:pt>
    <dgm:pt modelId="{C215C383-8427-4572-9779-8712860F161A}" type="pres">
      <dgm:prSet presAssocID="{E21E4F0C-D7EC-4160-9360-65AD5F3418BD}" presName="linearProcess" presStyleCnt="0"/>
      <dgm:spPr/>
    </dgm:pt>
    <dgm:pt modelId="{2AD40055-B66A-4B96-8836-B72C4129DB12}" type="pres">
      <dgm:prSet presAssocID="{0BC0D7A7-44CA-4F20-B90C-DA2B4BB0C603}" presName="textNode" presStyleLbl="node1" presStyleIdx="0" presStyleCnt="4">
        <dgm:presLayoutVars>
          <dgm:bulletEnabled val="1"/>
        </dgm:presLayoutVars>
      </dgm:prSet>
      <dgm:spPr/>
    </dgm:pt>
    <dgm:pt modelId="{38501BA6-125D-4A80-9EBC-9222AEA47620}" type="pres">
      <dgm:prSet presAssocID="{02C5B39E-6944-4A1E-B783-EE06FC64C529}" presName="sibTrans" presStyleCnt="0"/>
      <dgm:spPr/>
    </dgm:pt>
    <dgm:pt modelId="{D243E85E-1C71-4151-B8EB-833818CF5FDA}" type="pres">
      <dgm:prSet presAssocID="{24DB2B6B-3098-45BC-8B1F-8F59D366119A}" presName="textNode" presStyleLbl="node1" presStyleIdx="1" presStyleCnt="4">
        <dgm:presLayoutVars>
          <dgm:bulletEnabled val="1"/>
        </dgm:presLayoutVars>
      </dgm:prSet>
      <dgm:spPr/>
    </dgm:pt>
    <dgm:pt modelId="{EB162801-C011-4BFF-883D-A4A17A23DADF}" type="pres">
      <dgm:prSet presAssocID="{0025698E-7B71-42E3-9320-BB3D2E2CE664}" presName="sibTrans" presStyleCnt="0"/>
      <dgm:spPr/>
    </dgm:pt>
    <dgm:pt modelId="{37926B7C-07F7-49F4-9FD6-FD28DE73652D}" type="pres">
      <dgm:prSet presAssocID="{541A7707-E8C7-4BC8-BFE3-858B96501973}" presName="textNode" presStyleLbl="node1" presStyleIdx="2" presStyleCnt="4">
        <dgm:presLayoutVars>
          <dgm:bulletEnabled val="1"/>
        </dgm:presLayoutVars>
      </dgm:prSet>
      <dgm:spPr/>
    </dgm:pt>
    <dgm:pt modelId="{72B35121-5ACD-4A4D-841A-76B93C4FDAE6}" type="pres">
      <dgm:prSet presAssocID="{BE9784DB-CC95-4AFF-850B-6991C4CCCE6A}" presName="sibTrans" presStyleCnt="0"/>
      <dgm:spPr/>
    </dgm:pt>
    <dgm:pt modelId="{86ED1083-534A-4689-9151-53C49BAB1055}" type="pres">
      <dgm:prSet presAssocID="{A681974C-CB2C-4038-AA73-FF727159DB75}" presName="textNode" presStyleLbl="node1" presStyleIdx="3" presStyleCnt="4">
        <dgm:presLayoutVars>
          <dgm:bulletEnabled val="1"/>
        </dgm:presLayoutVars>
      </dgm:prSet>
      <dgm:spPr/>
    </dgm:pt>
  </dgm:ptLst>
  <dgm:cxnLst>
    <dgm:cxn modelId="{4F76D544-71E6-43D3-87F1-1796D429EFEB}" srcId="{E21E4F0C-D7EC-4160-9360-65AD5F3418BD}" destId="{A681974C-CB2C-4038-AA73-FF727159DB75}" srcOrd="3" destOrd="0" parTransId="{D101257A-7A57-4B05-88FA-086639786B62}" sibTransId="{965975B6-A57C-4B44-9310-123E20C8BFE0}"/>
    <dgm:cxn modelId="{282A7E6B-B292-4A85-B79F-1C9B02002F2F}" type="presOf" srcId="{A681974C-CB2C-4038-AA73-FF727159DB75}" destId="{86ED1083-534A-4689-9151-53C49BAB1055}" srcOrd="0" destOrd="0" presId="urn:microsoft.com/office/officeart/2005/8/layout/hProcess9"/>
    <dgm:cxn modelId="{F187E857-E03F-4674-A0C7-DFAF890328BF}" srcId="{E21E4F0C-D7EC-4160-9360-65AD5F3418BD}" destId="{24DB2B6B-3098-45BC-8B1F-8F59D366119A}" srcOrd="1" destOrd="0" parTransId="{1A74DD46-D854-4F23-984B-0AE71E69C7A0}" sibTransId="{0025698E-7B71-42E3-9320-BB3D2E2CE664}"/>
    <dgm:cxn modelId="{B466F87F-7379-4905-9ABC-F46CC7577224}" type="presOf" srcId="{541A7707-E8C7-4BC8-BFE3-858B96501973}" destId="{37926B7C-07F7-49F4-9FD6-FD28DE73652D}" srcOrd="0" destOrd="0" presId="urn:microsoft.com/office/officeart/2005/8/layout/hProcess9"/>
    <dgm:cxn modelId="{09783392-D539-470F-84BC-E130470F5E94}" type="presOf" srcId="{0BC0D7A7-44CA-4F20-B90C-DA2B4BB0C603}" destId="{2AD40055-B66A-4B96-8836-B72C4129DB12}" srcOrd="0" destOrd="0" presId="urn:microsoft.com/office/officeart/2005/8/layout/hProcess9"/>
    <dgm:cxn modelId="{67A00B9F-8F09-4FB1-9116-5008B4964940}" type="presOf" srcId="{24DB2B6B-3098-45BC-8B1F-8F59D366119A}" destId="{D243E85E-1C71-4151-B8EB-833818CF5FDA}" srcOrd="0" destOrd="0" presId="urn:microsoft.com/office/officeart/2005/8/layout/hProcess9"/>
    <dgm:cxn modelId="{EE69AAD5-BF1C-4CFF-A9F6-5B696755141A}" srcId="{E21E4F0C-D7EC-4160-9360-65AD5F3418BD}" destId="{0BC0D7A7-44CA-4F20-B90C-DA2B4BB0C603}" srcOrd="0" destOrd="0" parTransId="{14E2862E-4FED-4E1C-9D22-CB33E4E70864}" sibTransId="{02C5B39E-6944-4A1E-B783-EE06FC64C529}"/>
    <dgm:cxn modelId="{20F480ED-9E43-4997-9A7C-7D1E95C3716A}" type="presOf" srcId="{E21E4F0C-D7EC-4160-9360-65AD5F3418BD}" destId="{26F6C36F-759F-434C-A281-C167E17564F1}" srcOrd="0" destOrd="0" presId="urn:microsoft.com/office/officeart/2005/8/layout/hProcess9"/>
    <dgm:cxn modelId="{F03D90FE-F5CE-453D-85CA-F9DD6212C5D6}" srcId="{E21E4F0C-D7EC-4160-9360-65AD5F3418BD}" destId="{541A7707-E8C7-4BC8-BFE3-858B96501973}" srcOrd="2" destOrd="0" parTransId="{5121CAD6-1C02-402C-83D1-4CF058E51CF2}" sibTransId="{BE9784DB-CC95-4AFF-850B-6991C4CCCE6A}"/>
    <dgm:cxn modelId="{C667C7F0-470F-4CFD-8151-5F83CD42B823}" type="presParOf" srcId="{26F6C36F-759F-434C-A281-C167E17564F1}" destId="{3A870D34-386F-4542-A408-3EE9A1CF0A31}" srcOrd="0" destOrd="0" presId="urn:microsoft.com/office/officeart/2005/8/layout/hProcess9"/>
    <dgm:cxn modelId="{95355129-A3AF-4819-8B00-6CE03A124DBC}" type="presParOf" srcId="{26F6C36F-759F-434C-A281-C167E17564F1}" destId="{C215C383-8427-4572-9779-8712860F161A}" srcOrd="1" destOrd="0" presId="urn:microsoft.com/office/officeart/2005/8/layout/hProcess9"/>
    <dgm:cxn modelId="{B8E7D448-E221-4F30-AD14-B8681DDF33C9}" type="presParOf" srcId="{C215C383-8427-4572-9779-8712860F161A}" destId="{2AD40055-B66A-4B96-8836-B72C4129DB12}" srcOrd="0" destOrd="0" presId="urn:microsoft.com/office/officeart/2005/8/layout/hProcess9"/>
    <dgm:cxn modelId="{B95CD1FF-4372-458B-B9D9-1C77C47522C3}" type="presParOf" srcId="{C215C383-8427-4572-9779-8712860F161A}" destId="{38501BA6-125D-4A80-9EBC-9222AEA47620}" srcOrd="1" destOrd="0" presId="urn:microsoft.com/office/officeart/2005/8/layout/hProcess9"/>
    <dgm:cxn modelId="{79FEEED0-7B07-4F3A-8A65-9F1C17A110E5}" type="presParOf" srcId="{C215C383-8427-4572-9779-8712860F161A}" destId="{D243E85E-1C71-4151-B8EB-833818CF5FDA}" srcOrd="2" destOrd="0" presId="urn:microsoft.com/office/officeart/2005/8/layout/hProcess9"/>
    <dgm:cxn modelId="{1FFE34E1-89F2-4CD7-9061-476F0D70341E}" type="presParOf" srcId="{C215C383-8427-4572-9779-8712860F161A}" destId="{EB162801-C011-4BFF-883D-A4A17A23DADF}" srcOrd="3" destOrd="0" presId="urn:microsoft.com/office/officeart/2005/8/layout/hProcess9"/>
    <dgm:cxn modelId="{65FF433C-72B4-4AA3-AE9A-AFA4067BFCF3}" type="presParOf" srcId="{C215C383-8427-4572-9779-8712860F161A}" destId="{37926B7C-07F7-49F4-9FD6-FD28DE73652D}" srcOrd="4" destOrd="0" presId="urn:microsoft.com/office/officeart/2005/8/layout/hProcess9"/>
    <dgm:cxn modelId="{EA2EB7EC-F91E-4834-B636-023F0F83A8BE}" type="presParOf" srcId="{C215C383-8427-4572-9779-8712860F161A}" destId="{72B35121-5ACD-4A4D-841A-76B93C4FDAE6}" srcOrd="5" destOrd="0" presId="urn:microsoft.com/office/officeart/2005/8/layout/hProcess9"/>
    <dgm:cxn modelId="{D36CAF14-98AB-4237-BB17-2FBCAB316A05}" type="presParOf" srcId="{C215C383-8427-4572-9779-8712860F161A}" destId="{86ED1083-534A-4689-9151-53C49BAB1055}"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59761B-B6A0-488E-8558-F2FE514AA682}">
      <dsp:nvSpPr>
        <dsp:cNvPr id="0" name=""/>
        <dsp:cNvSpPr/>
      </dsp:nvSpPr>
      <dsp:spPr>
        <a:xfrm>
          <a:off x="0" y="1954"/>
          <a:ext cx="10943164"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6954AD-E021-44A4-AB25-4936B2CBB80F}">
      <dsp:nvSpPr>
        <dsp:cNvPr id="0" name=""/>
        <dsp:cNvSpPr/>
      </dsp:nvSpPr>
      <dsp:spPr>
        <a:xfrm>
          <a:off x="0" y="1954"/>
          <a:ext cx="2188632" cy="3999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fi-FI" sz="2600" b="1" kern="1200"/>
            <a:t>Digitalization enhancing institutional and allocational efficiency – relation to sustainability? </a:t>
          </a:r>
          <a:endParaRPr lang="fi-FI" sz="2600" kern="1200"/>
        </a:p>
      </dsp:txBody>
      <dsp:txXfrm>
        <a:off x="0" y="1954"/>
        <a:ext cx="2188632" cy="3999390"/>
      </dsp:txXfrm>
    </dsp:sp>
    <dsp:sp modelId="{F96D8124-4507-463D-AF24-176FF156EC61}">
      <dsp:nvSpPr>
        <dsp:cNvPr id="0" name=""/>
        <dsp:cNvSpPr/>
      </dsp:nvSpPr>
      <dsp:spPr>
        <a:xfrm>
          <a:off x="2352780" y="48969"/>
          <a:ext cx="4213118" cy="940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fi-FI" sz="2000" kern="1200"/>
            <a:t>Increasing diversity of actors (”democracy”) – diversity of interests? </a:t>
          </a:r>
        </a:p>
      </dsp:txBody>
      <dsp:txXfrm>
        <a:off x="2352780" y="48969"/>
        <a:ext cx="4213118" cy="940286"/>
      </dsp:txXfrm>
    </dsp:sp>
    <dsp:sp modelId="{F2BAF5E3-CBA6-4BE2-AED1-E5C353D639A7}">
      <dsp:nvSpPr>
        <dsp:cNvPr id="0" name=""/>
        <dsp:cNvSpPr/>
      </dsp:nvSpPr>
      <dsp:spPr>
        <a:xfrm>
          <a:off x="2188632" y="989255"/>
          <a:ext cx="8754531"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DD53135-BEB5-43A4-A71E-CC51F0D639FF}">
      <dsp:nvSpPr>
        <dsp:cNvPr id="0" name=""/>
        <dsp:cNvSpPr/>
      </dsp:nvSpPr>
      <dsp:spPr>
        <a:xfrm>
          <a:off x="2352780" y="1036269"/>
          <a:ext cx="4213118" cy="940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fi-FI" sz="2000" b="0" i="0" kern="1200" baseline="0"/>
            <a:t>Algorithmic trading (efficiency) and direct entry to trading (diversity) </a:t>
          </a:r>
          <a:endParaRPr lang="fi-FI" sz="2000" kern="1200"/>
        </a:p>
      </dsp:txBody>
      <dsp:txXfrm>
        <a:off x="2352780" y="1036269"/>
        <a:ext cx="4213118" cy="940286"/>
      </dsp:txXfrm>
    </dsp:sp>
    <dsp:sp modelId="{5155C692-A172-42A1-9709-5406590B5786}">
      <dsp:nvSpPr>
        <dsp:cNvPr id="0" name=""/>
        <dsp:cNvSpPr/>
      </dsp:nvSpPr>
      <dsp:spPr>
        <a:xfrm>
          <a:off x="2188632" y="1976556"/>
          <a:ext cx="8754531"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3BDF8D1-A38F-4278-AE2C-C86EB693A6E6}">
      <dsp:nvSpPr>
        <dsp:cNvPr id="0" name=""/>
        <dsp:cNvSpPr/>
      </dsp:nvSpPr>
      <dsp:spPr>
        <a:xfrm>
          <a:off x="2352780" y="2023570"/>
          <a:ext cx="4213118" cy="940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fi-FI" sz="2000" kern="1200"/>
            <a:t>PSD2 and competition law </a:t>
          </a:r>
        </a:p>
      </dsp:txBody>
      <dsp:txXfrm>
        <a:off x="2352780" y="2023570"/>
        <a:ext cx="4213118" cy="940286"/>
      </dsp:txXfrm>
    </dsp:sp>
    <dsp:sp modelId="{C0E845D0-4A14-46F2-98FA-E55ED3366E61}">
      <dsp:nvSpPr>
        <dsp:cNvPr id="0" name=""/>
        <dsp:cNvSpPr/>
      </dsp:nvSpPr>
      <dsp:spPr>
        <a:xfrm>
          <a:off x="2188632" y="2963856"/>
          <a:ext cx="8754531"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D5669F8-DFA9-4B6B-971A-C49F90E8C808}">
      <dsp:nvSpPr>
        <dsp:cNvPr id="0" name=""/>
        <dsp:cNvSpPr/>
      </dsp:nvSpPr>
      <dsp:spPr>
        <a:xfrm>
          <a:off x="2352780" y="3010871"/>
          <a:ext cx="4213118" cy="940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fi-FI" sz="2000" kern="1200"/>
            <a:t>WallStreetBets case January 2021 ( </a:t>
          </a:r>
          <a:r>
            <a:rPr lang="fi-FI" sz="2000" kern="1200">
              <a:hlinkClick xmlns:r="http://schemas.openxmlformats.org/officeDocument/2006/relationships" r:id="rId1"/>
            </a:rPr>
            <a:t>r/wallstreetbets – Wikipedia</a:t>
          </a:r>
          <a:r>
            <a:rPr lang="fi-FI" sz="2000" kern="1200"/>
            <a:t> ) </a:t>
          </a:r>
        </a:p>
      </dsp:txBody>
      <dsp:txXfrm>
        <a:off x="2352780" y="3010871"/>
        <a:ext cx="4213118" cy="940286"/>
      </dsp:txXfrm>
    </dsp:sp>
    <dsp:sp modelId="{263C3E0D-5CD5-463A-A8E3-326B9B94C214}">
      <dsp:nvSpPr>
        <dsp:cNvPr id="0" name=""/>
        <dsp:cNvSpPr/>
      </dsp:nvSpPr>
      <dsp:spPr>
        <a:xfrm>
          <a:off x="6730046" y="3010871"/>
          <a:ext cx="4213118" cy="188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fi-FI" sz="1000" i="1" kern="1200" dirty="0" err="1"/>
            <a:t>WallStreetBets</a:t>
          </a:r>
          <a:r>
            <a:rPr lang="fi-FI" sz="1000" i="1" kern="1200" dirty="0"/>
            <a:t>: a ”</a:t>
          </a:r>
          <a:r>
            <a:rPr lang="fi-FI" sz="1000" i="1" kern="1200" dirty="0" err="1"/>
            <a:t>subreddit</a:t>
          </a:r>
          <a:r>
            <a:rPr lang="fi-FI" sz="1000" i="1" kern="1200" dirty="0"/>
            <a:t>” (</a:t>
          </a:r>
          <a:r>
            <a:rPr lang="fi-FI" sz="1000" i="1" kern="1200" dirty="0" err="1"/>
            <a:t>Reddit</a:t>
          </a:r>
          <a:r>
            <a:rPr lang="fi-FI" sz="1000" i="1" kern="1200" dirty="0"/>
            <a:t> </a:t>
          </a:r>
          <a:r>
            <a:rPr lang="fi-FI" sz="1000" i="1" kern="1200" dirty="0" err="1"/>
            <a:t>being</a:t>
          </a:r>
          <a:r>
            <a:rPr lang="fi-FI" sz="1000" i="1" kern="1200" dirty="0"/>
            <a:t> a </a:t>
          </a:r>
          <a:r>
            <a:rPr lang="fi-FI" sz="1000" i="1" kern="1200" dirty="0" err="1"/>
            <a:t>social</a:t>
          </a:r>
          <a:r>
            <a:rPr lang="fi-FI" sz="1000" i="1" kern="1200" dirty="0"/>
            <a:t> media </a:t>
          </a:r>
          <a:r>
            <a:rPr lang="fi-FI" sz="1000" i="1" kern="1200" dirty="0" err="1"/>
            <a:t>platform</a:t>
          </a:r>
          <a:r>
            <a:rPr lang="fi-FI" sz="1000" i="1" kern="1200" dirty="0"/>
            <a:t>) </a:t>
          </a:r>
          <a:endParaRPr lang="fi-FI" sz="1000" kern="1200" dirty="0"/>
        </a:p>
      </dsp:txBody>
      <dsp:txXfrm>
        <a:off x="6730046" y="3010871"/>
        <a:ext cx="4213118" cy="188011"/>
      </dsp:txXfrm>
    </dsp:sp>
    <dsp:sp modelId="{1C04F2AE-8DAC-483A-B763-6D69B72C5ED6}">
      <dsp:nvSpPr>
        <dsp:cNvPr id="0" name=""/>
        <dsp:cNvSpPr/>
      </dsp:nvSpPr>
      <dsp:spPr>
        <a:xfrm>
          <a:off x="6565898" y="3198882"/>
          <a:ext cx="421311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8059618-763B-473B-B17F-5B3BD44AD532}">
      <dsp:nvSpPr>
        <dsp:cNvPr id="0" name=""/>
        <dsp:cNvSpPr/>
      </dsp:nvSpPr>
      <dsp:spPr>
        <a:xfrm>
          <a:off x="6730046" y="3198882"/>
          <a:ext cx="4213118" cy="188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fi-FI" sz="1000" i="1" kern="1200" dirty="0"/>
            <a:t>Robin </a:t>
          </a:r>
          <a:r>
            <a:rPr lang="fi-FI" sz="1000" i="1" kern="1200" dirty="0" err="1"/>
            <a:t>Hood</a:t>
          </a:r>
          <a:r>
            <a:rPr lang="fi-FI" sz="1000" i="1" kern="1200" dirty="0"/>
            <a:t>: a </a:t>
          </a:r>
          <a:r>
            <a:rPr lang="fi-FI" sz="1000" i="1" kern="1200" dirty="0" err="1"/>
            <a:t>platform</a:t>
          </a:r>
          <a:r>
            <a:rPr lang="fi-FI" sz="1000" i="1" kern="1200" dirty="0"/>
            <a:t> </a:t>
          </a:r>
          <a:r>
            <a:rPr lang="fi-FI" sz="1000" i="1" kern="1200" dirty="0" err="1"/>
            <a:t>or</a:t>
          </a:r>
          <a:r>
            <a:rPr lang="fi-FI" sz="1000" i="1" kern="1200" dirty="0"/>
            <a:t> a </a:t>
          </a:r>
          <a:r>
            <a:rPr lang="fi-FI" sz="1000" i="1" kern="1200" dirty="0" err="1"/>
            <a:t>group</a:t>
          </a:r>
          <a:r>
            <a:rPr lang="fi-FI" sz="1000" i="1" kern="1200" dirty="0"/>
            <a:t>; </a:t>
          </a:r>
          <a:r>
            <a:rPr lang="fi-FI" sz="1000" i="1" kern="1200" dirty="0" err="1"/>
            <a:t>nowadays</a:t>
          </a:r>
          <a:r>
            <a:rPr lang="fi-FI" sz="1000" i="1" kern="1200" dirty="0"/>
            <a:t> a </a:t>
          </a:r>
          <a:r>
            <a:rPr lang="fi-FI" sz="1000" i="1" kern="1200" dirty="0" err="1"/>
            <a:t>financial</a:t>
          </a:r>
          <a:r>
            <a:rPr lang="fi-FI" sz="1000" i="1" kern="1200" dirty="0"/>
            <a:t> </a:t>
          </a:r>
          <a:r>
            <a:rPr lang="fi-FI" sz="1000" i="1" kern="1200" dirty="0" err="1"/>
            <a:t>services</a:t>
          </a:r>
          <a:r>
            <a:rPr lang="fi-FI" sz="1000" i="1" kern="1200" dirty="0"/>
            <a:t> </a:t>
          </a:r>
          <a:r>
            <a:rPr lang="fi-FI" sz="1000" i="1" kern="1200" dirty="0" err="1"/>
            <a:t>company</a:t>
          </a:r>
          <a:r>
            <a:rPr lang="fi-FI" sz="1000" i="1" kern="1200" dirty="0"/>
            <a:t> </a:t>
          </a:r>
          <a:endParaRPr lang="fi-FI" sz="1000" kern="1200" dirty="0"/>
        </a:p>
      </dsp:txBody>
      <dsp:txXfrm>
        <a:off x="6730046" y="3198882"/>
        <a:ext cx="4213118" cy="188011"/>
      </dsp:txXfrm>
    </dsp:sp>
    <dsp:sp modelId="{1E7A3343-073E-45D1-B39E-2AA74E4662C3}">
      <dsp:nvSpPr>
        <dsp:cNvPr id="0" name=""/>
        <dsp:cNvSpPr/>
      </dsp:nvSpPr>
      <dsp:spPr>
        <a:xfrm>
          <a:off x="6565898" y="3386893"/>
          <a:ext cx="421311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31A43E7-3410-43C0-98A3-900722A83C12}">
      <dsp:nvSpPr>
        <dsp:cNvPr id="0" name=""/>
        <dsp:cNvSpPr/>
      </dsp:nvSpPr>
      <dsp:spPr>
        <a:xfrm>
          <a:off x="6730046" y="3386893"/>
          <a:ext cx="4213118" cy="188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fi-FI" sz="1000" i="1" kern="1200" dirty="0" err="1"/>
            <a:t>GameStop</a:t>
          </a:r>
          <a:r>
            <a:rPr lang="fi-FI" sz="1000" i="1" kern="1200" dirty="0"/>
            <a:t>: </a:t>
          </a:r>
          <a:r>
            <a:rPr lang="fi-FI" sz="1000" i="1" kern="1200" dirty="0" err="1"/>
            <a:t>the</a:t>
          </a:r>
          <a:r>
            <a:rPr lang="fi-FI" sz="1000" i="1" kern="1200" dirty="0"/>
            <a:t> </a:t>
          </a:r>
          <a:r>
            <a:rPr lang="fi-FI" sz="1000" i="1" kern="1200" dirty="0" err="1"/>
            <a:t>target</a:t>
          </a:r>
          <a:r>
            <a:rPr lang="fi-FI" sz="1000" i="1" kern="1200" dirty="0"/>
            <a:t> </a:t>
          </a:r>
          <a:r>
            <a:rPr lang="fi-FI" sz="1000" i="1" kern="1200" dirty="0" err="1"/>
            <a:t>company</a:t>
          </a:r>
          <a:r>
            <a:rPr lang="fi-FI" sz="1000" i="1" kern="1200" dirty="0"/>
            <a:t> </a:t>
          </a:r>
          <a:endParaRPr lang="fi-FI" sz="1000" kern="1200" dirty="0"/>
        </a:p>
      </dsp:txBody>
      <dsp:txXfrm>
        <a:off x="6730046" y="3386893"/>
        <a:ext cx="4213118" cy="188011"/>
      </dsp:txXfrm>
    </dsp:sp>
    <dsp:sp modelId="{542F185F-95F1-4F7B-AA9D-FDB01A11B9BC}">
      <dsp:nvSpPr>
        <dsp:cNvPr id="0" name=""/>
        <dsp:cNvSpPr/>
      </dsp:nvSpPr>
      <dsp:spPr>
        <a:xfrm>
          <a:off x="6565898" y="3574905"/>
          <a:ext cx="421311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CD569F0-A40D-4AF5-ACF3-90E8A5814B98}">
      <dsp:nvSpPr>
        <dsp:cNvPr id="0" name=""/>
        <dsp:cNvSpPr/>
      </dsp:nvSpPr>
      <dsp:spPr>
        <a:xfrm>
          <a:off x="6730046" y="3574905"/>
          <a:ext cx="4213118" cy="188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fi-FI" sz="1000" i="1" kern="1200" dirty="0" err="1"/>
            <a:t>Background</a:t>
          </a:r>
          <a:r>
            <a:rPr lang="fi-FI" sz="1000" i="1" kern="1200" dirty="0"/>
            <a:t>: </a:t>
          </a:r>
          <a:r>
            <a:rPr lang="fi-FI" sz="1000" i="1" kern="1200" dirty="0" err="1"/>
            <a:t>shorting</a:t>
          </a:r>
          <a:r>
            <a:rPr lang="fi-FI" sz="1000" i="1" kern="1200" dirty="0"/>
            <a:t> </a:t>
          </a:r>
          <a:r>
            <a:rPr lang="fi-FI" sz="1000" i="1" kern="1200" dirty="0" err="1"/>
            <a:t>operations</a:t>
          </a:r>
          <a:r>
            <a:rPr lang="fi-FI" sz="1000" i="1" kern="1200" dirty="0"/>
            <a:t> of ”</a:t>
          </a:r>
          <a:r>
            <a:rPr lang="fi-FI" sz="1000" i="1" kern="1200" dirty="0" err="1"/>
            <a:t>established</a:t>
          </a:r>
          <a:r>
            <a:rPr lang="fi-FI" sz="1000" i="1" kern="1200" dirty="0"/>
            <a:t>” Wall </a:t>
          </a:r>
          <a:r>
            <a:rPr lang="fi-FI" sz="1000" i="1" kern="1200" dirty="0" err="1"/>
            <a:t>Street</a:t>
          </a:r>
          <a:r>
            <a:rPr lang="fi-FI" sz="1000" i="1" kern="1200" dirty="0"/>
            <a:t> </a:t>
          </a:r>
          <a:r>
            <a:rPr lang="fi-FI" sz="1000" i="1" kern="1200" dirty="0" err="1"/>
            <a:t>actors</a:t>
          </a:r>
          <a:r>
            <a:rPr lang="fi-FI" sz="1000" i="1" kern="1200" dirty="0"/>
            <a:t> </a:t>
          </a:r>
          <a:endParaRPr lang="fi-FI" sz="1000" kern="1200" dirty="0"/>
        </a:p>
      </dsp:txBody>
      <dsp:txXfrm>
        <a:off x="6730046" y="3574905"/>
        <a:ext cx="4213118" cy="188011"/>
      </dsp:txXfrm>
    </dsp:sp>
    <dsp:sp modelId="{4FADD498-6B9B-4299-88EC-70D04D61C8FA}">
      <dsp:nvSpPr>
        <dsp:cNvPr id="0" name=""/>
        <dsp:cNvSpPr/>
      </dsp:nvSpPr>
      <dsp:spPr>
        <a:xfrm>
          <a:off x="6565898" y="3762916"/>
          <a:ext cx="421311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A966C84-543A-42C7-8A85-A63332E4217D}">
      <dsp:nvSpPr>
        <dsp:cNvPr id="0" name=""/>
        <dsp:cNvSpPr/>
      </dsp:nvSpPr>
      <dsp:spPr>
        <a:xfrm>
          <a:off x="6730046" y="3762916"/>
          <a:ext cx="4213118" cy="188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fi-FI" sz="1000" i="1" kern="1200" dirty="0"/>
            <a:t>Legal </a:t>
          </a:r>
          <a:r>
            <a:rPr lang="fi-FI" sz="1000" i="1" kern="1200" dirty="0" err="1"/>
            <a:t>evaluation</a:t>
          </a:r>
          <a:r>
            <a:rPr lang="fi-FI" sz="1000" i="1" kern="1200" dirty="0"/>
            <a:t>: market </a:t>
          </a:r>
          <a:r>
            <a:rPr lang="fi-FI" sz="1000" i="1" kern="1200" dirty="0" err="1"/>
            <a:t>manipulation</a:t>
          </a:r>
          <a:r>
            <a:rPr lang="fi-FI" sz="1000" i="1" kern="1200" dirty="0"/>
            <a:t> / </a:t>
          </a:r>
          <a:r>
            <a:rPr lang="fi-FI" sz="1000" i="1" kern="1200" dirty="0" err="1"/>
            <a:t>shorting</a:t>
          </a:r>
          <a:r>
            <a:rPr lang="fi-FI" sz="1000" i="1" kern="1200" dirty="0"/>
            <a:t> </a:t>
          </a:r>
          <a:endParaRPr lang="fi-FI" sz="1000" kern="1200" dirty="0"/>
        </a:p>
      </dsp:txBody>
      <dsp:txXfrm>
        <a:off x="6730046" y="3762916"/>
        <a:ext cx="4213118" cy="188011"/>
      </dsp:txXfrm>
    </dsp:sp>
    <dsp:sp modelId="{E95B9E86-ACBD-4350-8046-CFC9222EE9C1}">
      <dsp:nvSpPr>
        <dsp:cNvPr id="0" name=""/>
        <dsp:cNvSpPr/>
      </dsp:nvSpPr>
      <dsp:spPr>
        <a:xfrm>
          <a:off x="2188632" y="3951157"/>
          <a:ext cx="8754531"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88CF9D-A207-4F26-8EBB-83D714EA7DB1}">
      <dsp:nvSpPr>
        <dsp:cNvPr id="0" name=""/>
        <dsp:cNvSpPr/>
      </dsp:nvSpPr>
      <dsp:spPr>
        <a:xfrm>
          <a:off x="0" y="407930"/>
          <a:ext cx="10943164" cy="7558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en-US" sz="1900" b="1" kern="1200"/>
            <a:t>Until cryptocurrencies came along, no one had the ability to transmit value at a distance without the permission and support of a third party. </a:t>
          </a:r>
          <a:endParaRPr lang="fi-FI" sz="1900" kern="1200"/>
        </a:p>
      </dsp:txBody>
      <dsp:txXfrm>
        <a:off x="36896" y="444826"/>
        <a:ext cx="10869372" cy="682028"/>
      </dsp:txXfrm>
    </dsp:sp>
    <dsp:sp modelId="{BF681851-0A84-4EFC-BA04-709C23031313}">
      <dsp:nvSpPr>
        <dsp:cNvPr id="0" name=""/>
        <dsp:cNvSpPr/>
      </dsp:nvSpPr>
      <dsp:spPr>
        <a:xfrm>
          <a:off x="0" y="1218470"/>
          <a:ext cx="10943164" cy="75582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en-US" sz="1900" b="1" kern="1200"/>
            <a:t>A blockchain is a network of computers, where all the members of the network maintain a shared, trusted, public ledger that everyone can inspect, but that no single user controls. </a:t>
          </a:r>
          <a:endParaRPr lang="fi-FI" sz="1900" kern="1200"/>
        </a:p>
      </dsp:txBody>
      <dsp:txXfrm>
        <a:off x="36896" y="1255366"/>
        <a:ext cx="10869372" cy="682028"/>
      </dsp:txXfrm>
    </dsp:sp>
    <dsp:sp modelId="{D581AFA4-D6D5-45A8-A2B3-102CF4BA9371}">
      <dsp:nvSpPr>
        <dsp:cNvPr id="0" name=""/>
        <dsp:cNvSpPr/>
      </dsp:nvSpPr>
      <dsp:spPr>
        <a:xfrm>
          <a:off x="0" y="2029010"/>
          <a:ext cx="10943164" cy="75582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en-US" sz="1900" b="1" kern="1200" dirty="0"/>
            <a:t>The ledger is built using a linked list, or chain, of blocks, where each block contains a number of transactions that were performed in a given timespan. </a:t>
          </a:r>
          <a:endParaRPr lang="fi-FI" sz="1900" kern="1200" dirty="0"/>
        </a:p>
      </dsp:txBody>
      <dsp:txXfrm>
        <a:off x="36896" y="2065906"/>
        <a:ext cx="10869372" cy="682028"/>
      </dsp:txXfrm>
    </dsp:sp>
    <dsp:sp modelId="{A734D7A9-FB58-433B-A764-51D2AEB772BD}">
      <dsp:nvSpPr>
        <dsp:cNvPr id="0" name=""/>
        <dsp:cNvSpPr/>
      </dsp:nvSpPr>
      <dsp:spPr>
        <a:xfrm>
          <a:off x="0" y="2839550"/>
          <a:ext cx="10943164" cy="7558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en-US" sz="1900" b="1" kern="1200"/>
            <a:t>The global distributed ledger facilitates the movement of assets across the world in seconds, with only a minimal transaction fee. These assets can be any type of value, as long as they can be represented digitally. </a:t>
          </a:r>
          <a:endParaRPr lang="fi-FI" sz="1900" kern="1200"/>
        </a:p>
      </dsp:txBody>
      <dsp:txXfrm>
        <a:off x="36896" y="2876446"/>
        <a:ext cx="10869372" cy="68202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1F71C0-47A2-4BDD-8350-152535096B1A}">
      <dsp:nvSpPr>
        <dsp:cNvPr id="0" name=""/>
        <dsp:cNvSpPr/>
      </dsp:nvSpPr>
      <dsp:spPr>
        <a:xfrm>
          <a:off x="0" y="0"/>
          <a:ext cx="8426237" cy="720594"/>
        </a:xfrm>
        <a:prstGeom prst="roundRect">
          <a:avLst>
            <a:gd name="adj" fmla="val 10000"/>
          </a:avLst>
        </a:prstGeom>
        <a:solidFill>
          <a:schemeClr val="accent3">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b="1" kern="1200" dirty="0"/>
            <a:t>Each member of the network, called a node, </a:t>
          </a:r>
          <a:endParaRPr lang="fi-FI" sz="2400" kern="1200" dirty="0"/>
        </a:p>
      </dsp:txBody>
      <dsp:txXfrm>
        <a:off x="21105" y="21105"/>
        <a:ext cx="7564351" cy="678384"/>
      </dsp:txXfrm>
    </dsp:sp>
    <dsp:sp modelId="{98C874C6-8A98-4775-9C26-58D2DE2324F1}">
      <dsp:nvSpPr>
        <dsp:cNvPr id="0" name=""/>
        <dsp:cNvSpPr/>
      </dsp:nvSpPr>
      <dsp:spPr>
        <a:xfrm>
          <a:off x="629231" y="820676"/>
          <a:ext cx="8426237" cy="720594"/>
        </a:xfrm>
        <a:prstGeom prst="roundRect">
          <a:avLst>
            <a:gd name="adj" fmla="val 10000"/>
          </a:avLst>
        </a:prstGeom>
        <a:solidFill>
          <a:schemeClr val="accent3">
            <a:shade val="50000"/>
            <a:hueOff val="0"/>
            <a:satOff val="0"/>
            <a:lumOff val="1438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b="1" kern="1200" dirty="0"/>
            <a:t>holds a chain of blocks which constitutes a </a:t>
          </a:r>
          <a:endParaRPr lang="fi-FI" sz="2400" kern="1200" dirty="0"/>
        </a:p>
      </dsp:txBody>
      <dsp:txXfrm>
        <a:off x="650336" y="841781"/>
        <a:ext cx="7286408" cy="678384"/>
      </dsp:txXfrm>
    </dsp:sp>
    <dsp:sp modelId="{7B14ABC2-DC9A-4BA6-B079-FD67907FE15C}">
      <dsp:nvSpPr>
        <dsp:cNvPr id="0" name=""/>
        <dsp:cNvSpPr/>
      </dsp:nvSpPr>
      <dsp:spPr>
        <a:xfrm>
          <a:off x="1258463" y="1641353"/>
          <a:ext cx="8426237" cy="720594"/>
        </a:xfrm>
        <a:prstGeom prst="roundRect">
          <a:avLst>
            <a:gd name="adj" fmla="val 10000"/>
          </a:avLst>
        </a:prstGeom>
        <a:solidFill>
          <a:schemeClr val="accent3">
            <a:shade val="50000"/>
            <a:hueOff val="0"/>
            <a:satOff val="0"/>
            <a:lumOff val="2877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b="1" kern="1200" dirty="0"/>
            <a:t>total history of transactions performed on the network. </a:t>
          </a:r>
          <a:endParaRPr lang="fi-FI" sz="2400" kern="1200" dirty="0"/>
        </a:p>
      </dsp:txBody>
      <dsp:txXfrm>
        <a:off x="1279568" y="1662458"/>
        <a:ext cx="7286408" cy="678384"/>
      </dsp:txXfrm>
    </dsp:sp>
    <dsp:sp modelId="{79573A87-DDD5-4C77-AC2F-29FAEFF338EA}">
      <dsp:nvSpPr>
        <dsp:cNvPr id="0" name=""/>
        <dsp:cNvSpPr/>
      </dsp:nvSpPr>
      <dsp:spPr>
        <a:xfrm>
          <a:off x="1887695" y="2462029"/>
          <a:ext cx="8426237" cy="720594"/>
        </a:xfrm>
        <a:prstGeom prst="roundRect">
          <a:avLst>
            <a:gd name="adj" fmla="val 10000"/>
          </a:avLst>
        </a:prstGeom>
        <a:solidFill>
          <a:schemeClr val="accent3">
            <a:shade val="50000"/>
            <a:hueOff val="0"/>
            <a:satOff val="0"/>
            <a:lumOff val="2877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b="1" kern="1200" dirty="0"/>
            <a:t>Each block holds a set of transactions, the size of which </a:t>
          </a:r>
          <a:endParaRPr lang="fi-FI" sz="2400" kern="1200" dirty="0"/>
        </a:p>
      </dsp:txBody>
      <dsp:txXfrm>
        <a:off x="1908800" y="2483134"/>
        <a:ext cx="7286408" cy="678384"/>
      </dsp:txXfrm>
    </dsp:sp>
    <dsp:sp modelId="{905B940D-85F6-40AA-AED5-E8EA6D1E7D23}">
      <dsp:nvSpPr>
        <dsp:cNvPr id="0" name=""/>
        <dsp:cNvSpPr/>
      </dsp:nvSpPr>
      <dsp:spPr>
        <a:xfrm>
          <a:off x="2516927" y="3282706"/>
          <a:ext cx="8426237" cy="720594"/>
        </a:xfrm>
        <a:prstGeom prst="roundRect">
          <a:avLst>
            <a:gd name="adj" fmla="val 10000"/>
          </a:avLst>
        </a:prstGeom>
        <a:solidFill>
          <a:schemeClr val="accent3">
            <a:shade val="50000"/>
            <a:hueOff val="0"/>
            <a:satOff val="0"/>
            <a:lumOff val="1438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b="1" kern="1200" dirty="0"/>
            <a:t>depends on how many transactions were completed. </a:t>
          </a:r>
          <a:endParaRPr lang="fi-FI" sz="2400" kern="1200" dirty="0"/>
        </a:p>
      </dsp:txBody>
      <dsp:txXfrm>
        <a:off x="2538032" y="3303811"/>
        <a:ext cx="7286408" cy="678384"/>
      </dsp:txXfrm>
    </dsp:sp>
    <dsp:sp modelId="{B6A7AE3C-0FF3-44C6-A320-0D1AE428B50E}">
      <dsp:nvSpPr>
        <dsp:cNvPr id="0" name=""/>
        <dsp:cNvSpPr/>
      </dsp:nvSpPr>
      <dsp:spPr>
        <a:xfrm>
          <a:off x="7957850" y="526433"/>
          <a:ext cx="468386" cy="468386"/>
        </a:xfrm>
        <a:prstGeom prst="downArrow">
          <a:avLst>
            <a:gd name="adj1" fmla="val 55000"/>
            <a:gd name="adj2" fmla="val 45000"/>
          </a:avLst>
        </a:prstGeom>
        <a:solidFill>
          <a:schemeClr val="accent3">
            <a:alpha val="90000"/>
            <a:tint val="55000"/>
            <a:hueOff val="0"/>
            <a:satOff val="0"/>
            <a:lumOff val="0"/>
            <a:alphaOff val="0"/>
          </a:schemeClr>
        </a:solidFill>
        <a:ln w="12700" cap="flat" cmpd="sng" algn="ctr">
          <a:solidFill>
            <a:schemeClr val="accent3">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8063237" y="526433"/>
        <a:ext cx="257612" cy="352460"/>
      </dsp:txXfrm>
    </dsp:sp>
    <dsp:sp modelId="{BA13CF27-AAB2-45B3-9B3A-C9D295DA821A}">
      <dsp:nvSpPr>
        <dsp:cNvPr id="0" name=""/>
        <dsp:cNvSpPr/>
      </dsp:nvSpPr>
      <dsp:spPr>
        <a:xfrm>
          <a:off x="8587082" y="1347110"/>
          <a:ext cx="468386" cy="468386"/>
        </a:xfrm>
        <a:prstGeom prst="downArrow">
          <a:avLst>
            <a:gd name="adj1" fmla="val 55000"/>
            <a:gd name="adj2" fmla="val 45000"/>
          </a:avLst>
        </a:prstGeom>
        <a:solidFill>
          <a:schemeClr val="accent3">
            <a:alpha val="90000"/>
            <a:tint val="55000"/>
            <a:hueOff val="0"/>
            <a:satOff val="0"/>
            <a:lumOff val="0"/>
            <a:alphaOff val="0"/>
          </a:schemeClr>
        </a:solidFill>
        <a:ln w="12700" cap="flat" cmpd="sng" algn="ctr">
          <a:solidFill>
            <a:schemeClr val="accent3">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8692469" y="1347110"/>
        <a:ext cx="257612" cy="352460"/>
      </dsp:txXfrm>
    </dsp:sp>
    <dsp:sp modelId="{C7767B74-270B-4F0E-B28C-889E43374948}">
      <dsp:nvSpPr>
        <dsp:cNvPr id="0" name=""/>
        <dsp:cNvSpPr/>
      </dsp:nvSpPr>
      <dsp:spPr>
        <a:xfrm>
          <a:off x="9216314" y="2155777"/>
          <a:ext cx="468386" cy="468386"/>
        </a:xfrm>
        <a:prstGeom prst="downArrow">
          <a:avLst>
            <a:gd name="adj1" fmla="val 55000"/>
            <a:gd name="adj2" fmla="val 45000"/>
          </a:avLst>
        </a:prstGeom>
        <a:solidFill>
          <a:schemeClr val="accent3">
            <a:alpha val="90000"/>
            <a:tint val="55000"/>
            <a:hueOff val="0"/>
            <a:satOff val="0"/>
            <a:lumOff val="0"/>
            <a:alphaOff val="0"/>
          </a:schemeClr>
        </a:solidFill>
        <a:ln w="12700" cap="flat" cmpd="sng" algn="ctr">
          <a:solidFill>
            <a:schemeClr val="accent3">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9321701" y="2155777"/>
        <a:ext cx="257612" cy="352460"/>
      </dsp:txXfrm>
    </dsp:sp>
    <dsp:sp modelId="{1713076B-5CF0-4873-B51C-BB1A25745BF7}">
      <dsp:nvSpPr>
        <dsp:cNvPr id="0" name=""/>
        <dsp:cNvSpPr/>
      </dsp:nvSpPr>
      <dsp:spPr>
        <a:xfrm>
          <a:off x="9845546" y="2984460"/>
          <a:ext cx="468386" cy="468386"/>
        </a:xfrm>
        <a:prstGeom prst="downArrow">
          <a:avLst>
            <a:gd name="adj1" fmla="val 55000"/>
            <a:gd name="adj2" fmla="val 45000"/>
          </a:avLst>
        </a:prstGeom>
        <a:solidFill>
          <a:schemeClr val="accent3">
            <a:alpha val="90000"/>
            <a:tint val="55000"/>
            <a:hueOff val="0"/>
            <a:satOff val="0"/>
            <a:lumOff val="0"/>
            <a:alphaOff val="0"/>
          </a:schemeClr>
        </a:solidFill>
        <a:ln w="12700" cap="flat" cmpd="sng" algn="ctr">
          <a:solidFill>
            <a:schemeClr val="accent3">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9950933" y="2984460"/>
        <a:ext cx="257612" cy="35246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450706-09B5-4C0C-8CD2-365E01EBA548}">
      <dsp:nvSpPr>
        <dsp:cNvPr id="0" name=""/>
        <dsp:cNvSpPr/>
      </dsp:nvSpPr>
      <dsp:spPr>
        <a:xfrm>
          <a:off x="4979" y="932011"/>
          <a:ext cx="1835608" cy="248731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n-US" sz="1100" kern="1200" dirty="0"/>
            <a:t>Blockchain </a:t>
          </a:r>
          <a:r>
            <a:rPr lang="en-US" sz="1100" kern="1200" dirty="0">
              <a:solidFill>
                <a:schemeClr val="accent1"/>
              </a:solidFill>
            </a:rPr>
            <a:t>authentication</a:t>
          </a:r>
          <a:r>
            <a:rPr lang="en-US" sz="1100" kern="1200" dirty="0">
              <a:solidFill>
                <a:srgbClr val="FF0000"/>
              </a:solidFill>
            </a:rPr>
            <a:t> </a:t>
          </a:r>
          <a:r>
            <a:rPr lang="en-US" sz="1100" kern="1200" dirty="0"/>
            <a:t>refers to systems that verify users to the resources found on the underlying technology, using </a:t>
          </a:r>
          <a:r>
            <a:rPr lang="en-US" sz="1100" b="0" kern="1200" dirty="0">
              <a:hlinkClick xmlns:r="http://schemas.openxmlformats.org/officeDocument/2006/relationships" r:id="rId1"/>
            </a:rPr>
            <a:t>public-key cryptography (PKC)</a:t>
          </a:r>
          <a:r>
            <a:rPr lang="en-US" sz="1100" kern="1200" dirty="0"/>
            <a:t>. </a:t>
          </a:r>
        </a:p>
      </dsp:txBody>
      <dsp:txXfrm>
        <a:off x="4979" y="932011"/>
        <a:ext cx="1835608" cy="2487315"/>
      </dsp:txXfrm>
    </dsp:sp>
    <dsp:sp modelId="{438752F9-0756-4848-A004-13118496CF87}">
      <dsp:nvSpPr>
        <dsp:cNvPr id="0" name=""/>
        <dsp:cNvSpPr/>
      </dsp:nvSpPr>
      <dsp:spPr>
        <a:xfrm>
          <a:off x="1868867" y="2054169"/>
          <a:ext cx="275341" cy="243000"/>
        </a:xfrm>
        <a:prstGeom prst="rightArrow">
          <a:avLst>
            <a:gd name="adj1" fmla="val 50000"/>
            <a:gd name="adj2" fmla="val 50000"/>
          </a:avLst>
        </a:prstGeom>
        <a:solidFill>
          <a:schemeClr val="accent2">
            <a:hueOff val="-181920"/>
            <a:satOff val="-10491"/>
            <a:lumOff val="107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78E27D-3122-4069-8A5F-6C3B1ED81D1D}">
      <dsp:nvSpPr>
        <dsp:cNvPr id="0" name=""/>
        <dsp:cNvSpPr/>
      </dsp:nvSpPr>
      <dsp:spPr>
        <a:xfrm>
          <a:off x="2172487" y="932011"/>
          <a:ext cx="1835608" cy="2487315"/>
        </a:xfrm>
        <a:prstGeom prst="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n-US" sz="1100" b="0" i="0" kern="1200" baseline="0" dirty="0">
              <a:solidFill>
                <a:schemeClr val="accent1"/>
              </a:solidFill>
            </a:rPr>
            <a:t>Mining</a:t>
          </a:r>
          <a:r>
            <a:rPr lang="en-US" sz="1100" b="0" i="0" kern="1200" baseline="0" dirty="0"/>
            <a:t> is the process by which new transactions are confirmed by the network (validation) using sophisticated hardware that solves an extremely complex computational math problem. </a:t>
          </a:r>
          <a:endParaRPr lang="en-US" sz="1100" kern="1200" dirty="0"/>
        </a:p>
      </dsp:txBody>
      <dsp:txXfrm>
        <a:off x="2172487" y="932011"/>
        <a:ext cx="1835608" cy="2487315"/>
      </dsp:txXfrm>
    </dsp:sp>
    <dsp:sp modelId="{8B42FAA7-0F7C-4F3D-8773-70925B24BBF3}">
      <dsp:nvSpPr>
        <dsp:cNvPr id="0" name=""/>
        <dsp:cNvSpPr/>
      </dsp:nvSpPr>
      <dsp:spPr>
        <a:xfrm>
          <a:off x="4036375" y="2054169"/>
          <a:ext cx="275341" cy="243000"/>
        </a:xfrm>
        <a:prstGeom prst="rightArrow">
          <a:avLst>
            <a:gd name="adj1" fmla="val 50000"/>
            <a:gd name="adj2" fmla="val 50000"/>
          </a:avLst>
        </a:prstGeom>
        <a:solidFill>
          <a:schemeClr val="accent2">
            <a:hueOff val="-545761"/>
            <a:satOff val="-31473"/>
            <a:lumOff val="323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DB16E7-9607-4A79-A5D2-07E111356F5B}">
      <dsp:nvSpPr>
        <dsp:cNvPr id="0" name=""/>
        <dsp:cNvSpPr/>
      </dsp:nvSpPr>
      <dsp:spPr>
        <a:xfrm>
          <a:off x="4339995" y="932011"/>
          <a:ext cx="1835608" cy="2487315"/>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n-US" sz="1100" b="0" i="0" kern="1200" dirty="0">
              <a:solidFill>
                <a:schemeClr val="bg1"/>
              </a:solidFill>
            </a:rPr>
            <a:t>Validation</a:t>
          </a:r>
          <a:r>
            <a:rPr lang="en-US" sz="1100" b="0" i="0" kern="1200" dirty="0"/>
            <a:t> is verifying transactions within a blockchain by a (full-) node, a validator </a:t>
          </a:r>
          <a:r>
            <a:rPr lang="en-US" sz="1100" kern="1200" dirty="0"/>
            <a:t>(i</a:t>
          </a:r>
          <a:r>
            <a:rPr lang="en-US" sz="1100" b="0" i="0" kern="1200" baseline="0" dirty="0"/>
            <a:t>n the Bitcoin Blockchain)</a:t>
          </a:r>
          <a:r>
            <a:rPr lang="en-US" sz="1100" b="0" i="0" kern="1200" dirty="0"/>
            <a:t>. </a:t>
          </a:r>
          <a:r>
            <a:rPr lang="en-US" sz="1100" b="0" i="0" kern="1200" baseline="0" dirty="0"/>
            <a:t>To avoid conflicts between blocks, they go through a consensus process, e.g. a “</a:t>
          </a:r>
          <a:r>
            <a:rPr lang="en-US" sz="1100" b="0" i="0" kern="1200" baseline="0" dirty="0">
              <a:solidFill>
                <a:schemeClr val="bg1"/>
              </a:solidFill>
            </a:rPr>
            <a:t>proof of work</a:t>
          </a:r>
          <a:r>
            <a:rPr lang="en-US" sz="1100" b="0" i="0" kern="1200" baseline="0" dirty="0"/>
            <a:t>”: compete against each other to solve a cryptographic puzzle. Whoever solves it first, gets to add their block to the chain. </a:t>
          </a:r>
          <a:endParaRPr lang="en-US" sz="1100" kern="1200" dirty="0"/>
        </a:p>
      </dsp:txBody>
      <dsp:txXfrm>
        <a:off x="4339995" y="932011"/>
        <a:ext cx="1835608" cy="2487315"/>
      </dsp:txXfrm>
    </dsp:sp>
    <dsp:sp modelId="{B82C556F-E092-4AB3-A470-9A81DC331D8F}">
      <dsp:nvSpPr>
        <dsp:cNvPr id="0" name=""/>
        <dsp:cNvSpPr/>
      </dsp:nvSpPr>
      <dsp:spPr>
        <a:xfrm>
          <a:off x="6203883" y="2054169"/>
          <a:ext cx="275341" cy="243000"/>
        </a:xfrm>
        <a:prstGeom prst="rightArrow">
          <a:avLst>
            <a:gd name="adj1" fmla="val 50000"/>
            <a:gd name="adj2" fmla="val 50000"/>
          </a:avLst>
        </a:prstGeom>
        <a:solidFill>
          <a:schemeClr val="accent2">
            <a:hueOff val="-909602"/>
            <a:satOff val="-52455"/>
            <a:lumOff val="53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A606DB-969D-4E48-880C-2F2EF4D3A6FC}">
      <dsp:nvSpPr>
        <dsp:cNvPr id="0" name=""/>
        <dsp:cNvSpPr/>
      </dsp:nvSpPr>
      <dsp:spPr>
        <a:xfrm>
          <a:off x="6507503" y="932011"/>
          <a:ext cx="1835608" cy="2487315"/>
        </a:xfrm>
        <a:prstGeom prst="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n-US" sz="1100" b="0" i="0" kern="1200" baseline="0"/>
            <a:t>Validation of the transactions is initially handled by the miner before they are added to the block and then once more by the rest of the blockchain validators when a block winner is picked. The miners add the block, and the blockchain validators verify that the block is valid. </a:t>
          </a:r>
          <a:endParaRPr lang="en-US" sz="1100" kern="1200"/>
        </a:p>
      </dsp:txBody>
      <dsp:txXfrm>
        <a:off x="6507503" y="932011"/>
        <a:ext cx="1835608" cy="2487315"/>
      </dsp:txXfrm>
    </dsp:sp>
    <dsp:sp modelId="{080AAFD0-71F1-4759-A37E-5BE3BC94F59C}">
      <dsp:nvSpPr>
        <dsp:cNvPr id="0" name=""/>
        <dsp:cNvSpPr/>
      </dsp:nvSpPr>
      <dsp:spPr>
        <a:xfrm>
          <a:off x="8371391" y="2054169"/>
          <a:ext cx="275341" cy="243000"/>
        </a:xfrm>
        <a:prstGeom prst="rightArrow">
          <a:avLst>
            <a:gd name="adj1" fmla="val 50000"/>
            <a:gd name="adj2" fmla="val 50000"/>
          </a:avLst>
        </a:prstGeom>
        <a:solidFill>
          <a:schemeClr val="accent2">
            <a:hueOff val="-1273443"/>
            <a:satOff val="-73437"/>
            <a:lumOff val="754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78C062-AAF1-457E-A8FE-8AC7E1AC89A9}">
      <dsp:nvSpPr>
        <dsp:cNvPr id="0" name=""/>
        <dsp:cNvSpPr/>
      </dsp:nvSpPr>
      <dsp:spPr>
        <a:xfrm>
          <a:off x="8675011" y="932011"/>
          <a:ext cx="1835608" cy="2487315"/>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n-US" sz="1100" b="0" i="0" kern="1200" dirty="0"/>
            <a:t>For incentive reasons, blockchain validators comprise primarily of miners. A </a:t>
          </a:r>
          <a:r>
            <a:rPr lang="en-US" sz="1100" b="0" i="0" kern="1200" dirty="0">
              <a:solidFill>
                <a:srgbClr val="FF0000"/>
              </a:solidFill>
            </a:rPr>
            <a:t>reward </a:t>
          </a:r>
          <a:r>
            <a:rPr lang="en-US" sz="1100" b="0" i="0" kern="1200" dirty="0"/>
            <a:t>is given out to whoever gets to add their block to the chain. </a:t>
          </a:r>
          <a:endParaRPr lang="en-US" sz="1100" kern="1200" dirty="0"/>
        </a:p>
      </dsp:txBody>
      <dsp:txXfrm>
        <a:off x="8675011" y="932011"/>
        <a:ext cx="1835608" cy="248731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4BE3EE-102E-4703-8D77-C919A3B4F7EE}">
      <dsp:nvSpPr>
        <dsp:cNvPr id="0" name=""/>
        <dsp:cNvSpPr/>
      </dsp:nvSpPr>
      <dsp:spPr>
        <a:xfrm>
          <a:off x="0" y="192542"/>
          <a:ext cx="6586489" cy="135602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T</a:t>
          </a:r>
          <a:r>
            <a:rPr lang="en-US" sz="1900" b="0" i="0" kern="1200" dirty="0"/>
            <a:t>he bitcoin mining network consumes almost 70 terawatt-hours (</a:t>
          </a:r>
          <a:r>
            <a:rPr lang="en-US" sz="1900" b="0" i="0" kern="1200" dirty="0" err="1"/>
            <a:t>TWh</a:t>
          </a:r>
          <a:r>
            <a:rPr lang="en-US" sz="1900" b="0" i="0" kern="1200" dirty="0"/>
            <a:t>) of electricity per year, ranking it the 40th largest consumer of electricity by ‘country’ (</a:t>
          </a:r>
          <a:r>
            <a:rPr lang="en-US" sz="1900" b="0" i="0" kern="1200" baseline="0" dirty="0"/>
            <a:t>The Cambridge Bitcoin Electricity Consumption Index estimate)</a:t>
          </a:r>
          <a:r>
            <a:rPr lang="en-US" sz="1900" b="0" i="0" kern="1200" dirty="0"/>
            <a:t> </a:t>
          </a:r>
          <a:endParaRPr lang="en-US" sz="1900" kern="1200" dirty="0"/>
        </a:p>
      </dsp:txBody>
      <dsp:txXfrm>
        <a:off x="66196" y="258738"/>
        <a:ext cx="6454097" cy="1223637"/>
      </dsp:txXfrm>
    </dsp:sp>
    <dsp:sp modelId="{0D953870-1D09-4D98-BF7E-4008400D8195}">
      <dsp:nvSpPr>
        <dsp:cNvPr id="0" name=""/>
        <dsp:cNvSpPr/>
      </dsp:nvSpPr>
      <dsp:spPr>
        <a:xfrm>
          <a:off x="0" y="1548572"/>
          <a:ext cx="6586489" cy="6882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121"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b="0" i="0" kern="1200"/>
            <a:t>By way of comparison, Ireland (ranked 68th) uses just over a third of Bitcoin’s consumption, or 25 TWh, and Austria at number 42 consumes 64.6 TWh of electricity per year, according to 2016 data compiled by the CIA. </a:t>
          </a:r>
          <a:endParaRPr lang="en-US" sz="1500" kern="1200"/>
        </a:p>
      </dsp:txBody>
      <dsp:txXfrm>
        <a:off x="0" y="1548572"/>
        <a:ext cx="6586489" cy="688274"/>
      </dsp:txXfrm>
    </dsp:sp>
    <dsp:sp modelId="{CBE4046B-8AD8-4091-91F2-E700BE4A0911}">
      <dsp:nvSpPr>
        <dsp:cNvPr id="0" name=""/>
        <dsp:cNvSpPr/>
      </dsp:nvSpPr>
      <dsp:spPr>
        <a:xfrm>
          <a:off x="0" y="2236847"/>
          <a:ext cx="6586489" cy="1356029"/>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Possibilities of sustainability – possibly with enhanced technology? </a:t>
          </a:r>
        </a:p>
      </dsp:txBody>
      <dsp:txXfrm>
        <a:off x="66196" y="2303043"/>
        <a:ext cx="6454097" cy="1223637"/>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BCBA2A-EDB3-4EF2-AC6F-1FB7456F8DF7}">
      <dsp:nvSpPr>
        <dsp:cNvPr id="0" name=""/>
        <dsp:cNvSpPr/>
      </dsp:nvSpPr>
      <dsp:spPr>
        <a:xfrm>
          <a:off x="0" y="3283573"/>
          <a:ext cx="10943164" cy="718365"/>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US" sz="1300" b="0" kern="1200"/>
            <a:t>“Validation” does not entail the legal validity of the contract </a:t>
          </a:r>
          <a:endParaRPr lang="fi-FI" sz="1300" kern="1200"/>
        </a:p>
      </dsp:txBody>
      <dsp:txXfrm>
        <a:off x="0" y="3283573"/>
        <a:ext cx="10943164" cy="387917"/>
      </dsp:txXfrm>
    </dsp:sp>
    <dsp:sp modelId="{ABED89A3-05FD-4EBF-BB50-DC503FDDDC97}">
      <dsp:nvSpPr>
        <dsp:cNvPr id="0" name=""/>
        <dsp:cNvSpPr/>
      </dsp:nvSpPr>
      <dsp:spPr>
        <a:xfrm>
          <a:off x="0" y="3657123"/>
          <a:ext cx="5471582" cy="330448"/>
        </a:xfrm>
        <a:prstGeom prst="rect">
          <a:avLst/>
        </a:prstGeom>
        <a:solidFill>
          <a:schemeClr val="lt1">
            <a:alpha val="90000"/>
            <a:tint val="40000"/>
            <a:hueOff val="0"/>
            <a:satOff val="0"/>
            <a:lumOff val="0"/>
            <a:alphaOff val="0"/>
          </a:schemeClr>
        </a:solid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en-US" sz="900" kern="1200"/>
            <a:t>e.g. with regard to lacking legal capacity, duress or illegality </a:t>
          </a:r>
          <a:endParaRPr lang="fi-FI" sz="900" kern="1200"/>
        </a:p>
      </dsp:txBody>
      <dsp:txXfrm>
        <a:off x="0" y="3657123"/>
        <a:ext cx="5471582" cy="330448"/>
      </dsp:txXfrm>
    </dsp:sp>
    <dsp:sp modelId="{AAE5067B-FAFE-4B2D-8116-D7DC51403A46}">
      <dsp:nvSpPr>
        <dsp:cNvPr id="0" name=""/>
        <dsp:cNvSpPr/>
      </dsp:nvSpPr>
      <dsp:spPr>
        <a:xfrm>
          <a:off x="5471582" y="3657123"/>
          <a:ext cx="5471582" cy="330448"/>
        </a:xfrm>
        <a:prstGeom prst="rect">
          <a:avLst/>
        </a:prstGeom>
        <a:solidFill>
          <a:schemeClr val="lt1">
            <a:alpha val="90000"/>
            <a:tint val="40000"/>
            <a:hueOff val="0"/>
            <a:satOff val="0"/>
            <a:lumOff val="0"/>
            <a:alphaOff val="0"/>
          </a:schemeClr>
        </a:solid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en-US" sz="900" kern="1200" dirty="0"/>
            <a:t>Blockchain establishes the truth of an event in validation process without recourse to a trusted third party in an adversarial environment where no-one can be trusted; </a:t>
          </a:r>
          <a:r>
            <a:rPr lang="en-US" sz="900" kern="1200" dirty="0">
              <a:solidFill>
                <a:srgbClr val="FF0000"/>
              </a:solidFill>
            </a:rPr>
            <a:t>compatibility with the external world and contestability</a:t>
          </a:r>
          <a:r>
            <a:rPr lang="en-US" sz="900" kern="1200" dirty="0"/>
            <a:t>?</a:t>
          </a:r>
          <a:endParaRPr lang="fi-FI" sz="900" kern="1200" dirty="0"/>
        </a:p>
      </dsp:txBody>
      <dsp:txXfrm>
        <a:off x="5471582" y="3657123"/>
        <a:ext cx="5471582" cy="330448"/>
      </dsp:txXfrm>
    </dsp:sp>
    <dsp:sp modelId="{A0823EB1-092B-4D04-B4F7-0C50EE14AF05}">
      <dsp:nvSpPr>
        <dsp:cNvPr id="0" name=""/>
        <dsp:cNvSpPr/>
      </dsp:nvSpPr>
      <dsp:spPr>
        <a:xfrm rot="10800000">
          <a:off x="0" y="2189502"/>
          <a:ext cx="10943164" cy="1104846"/>
        </a:xfrm>
        <a:prstGeom prst="upArrowCallou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US" sz="1300" b="0" kern="1200" dirty="0"/>
            <a:t>Full-fledged smart contracts may operate “on” the </a:t>
          </a:r>
          <a:r>
            <a:rPr lang="en-US" sz="1300" b="0" kern="1200"/>
            <a:t>blockchain – what about </a:t>
          </a:r>
          <a:r>
            <a:rPr lang="en-US" sz="1300" b="0" kern="1200" dirty="0"/>
            <a:t>“in” the blockchain? </a:t>
          </a:r>
          <a:endParaRPr lang="fi-FI" sz="1300" kern="1200" dirty="0"/>
        </a:p>
      </dsp:txBody>
      <dsp:txXfrm rot="10800000">
        <a:off x="0" y="2189502"/>
        <a:ext cx="10943164" cy="717896"/>
      </dsp:txXfrm>
    </dsp:sp>
    <dsp:sp modelId="{A05FE95B-B521-4785-B108-63A203A837E1}">
      <dsp:nvSpPr>
        <dsp:cNvPr id="0" name=""/>
        <dsp:cNvSpPr/>
      </dsp:nvSpPr>
      <dsp:spPr>
        <a:xfrm rot="10800000">
          <a:off x="0" y="1095431"/>
          <a:ext cx="10943164" cy="1104846"/>
        </a:xfrm>
        <a:prstGeom prst="upArrowCallou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US" sz="1300" b="0" kern="1200"/>
            <a:t>this would need protocol layers or scripts on top of it, not being the “trustless” product of distributed consensus. </a:t>
          </a:r>
          <a:endParaRPr lang="fi-FI" sz="1300" kern="1200"/>
        </a:p>
      </dsp:txBody>
      <dsp:txXfrm rot="10800000">
        <a:off x="0" y="1095431"/>
        <a:ext cx="10943164" cy="717896"/>
      </dsp:txXfrm>
    </dsp:sp>
    <dsp:sp modelId="{A54666C5-94B9-4662-BDAB-776081AAAB38}">
      <dsp:nvSpPr>
        <dsp:cNvPr id="0" name=""/>
        <dsp:cNvSpPr/>
      </dsp:nvSpPr>
      <dsp:spPr>
        <a:xfrm rot="10800000">
          <a:off x="0" y="1360"/>
          <a:ext cx="10943164" cy="1104846"/>
        </a:xfrm>
        <a:prstGeom prst="upArrowCallou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US" sz="1300" b="0" kern="1200"/>
            <a:t>The original blockchain is “only” a database of transactions - not a transaction platform or a transacting environment: </a:t>
          </a:r>
          <a:endParaRPr lang="fi-FI" sz="1300" kern="1200"/>
        </a:p>
      </dsp:txBody>
      <dsp:txXfrm rot="10800000">
        <a:off x="0" y="1360"/>
        <a:ext cx="10943164" cy="71789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8548AC-9782-41B8-97E1-C96F0327BF6D}">
      <dsp:nvSpPr>
        <dsp:cNvPr id="0" name=""/>
        <dsp:cNvSpPr/>
      </dsp:nvSpPr>
      <dsp:spPr>
        <a:xfrm>
          <a:off x="6481" y="413"/>
          <a:ext cx="1659107" cy="185895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a:t>A computer program that can automatically execute the terms of a contract. </a:t>
          </a:r>
          <a:endParaRPr lang="fi-FI" sz="1600" kern="1200"/>
        </a:p>
      </dsp:txBody>
      <dsp:txXfrm>
        <a:off x="55075" y="49007"/>
        <a:ext cx="1561919" cy="1761766"/>
      </dsp:txXfrm>
    </dsp:sp>
    <dsp:sp modelId="{7C7CD20D-4112-41F7-9444-28CD64A674FE}">
      <dsp:nvSpPr>
        <dsp:cNvPr id="0" name=""/>
        <dsp:cNvSpPr/>
      </dsp:nvSpPr>
      <dsp:spPr>
        <a:xfrm>
          <a:off x="6481" y="2143932"/>
          <a:ext cx="1659107" cy="185895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By being self-executing and having property ownership information embedded, they can solve the problems of counterparty trust by being “</a:t>
          </a:r>
          <a:r>
            <a:rPr lang="en-US" sz="1300" kern="1200" dirty="0">
              <a:solidFill>
                <a:srgbClr val="FF0000"/>
              </a:solidFill>
            </a:rPr>
            <a:t>trustless</a:t>
          </a:r>
          <a:r>
            <a:rPr lang="en-US" sz="1300" kern="1200" dirty="0"/>
            <a:t>”. </a:t>
          </a:r>
          <a:endParaRPr lang="fi-FI" sz="1300" kern="1200" dirty="0"/>
        </a:p>
      </dsp:txBody>
      <dsp:txXfrm>
        <a:off x="55075" y="2192526"/>
        <a:ext cx="1561919" cy="1761766"/>
      </dsp:txXfrm>
    </dsp:sp>
    <dsp:sp modelId="{DE7D52CB-5837-4462-8E77-1EDFA085E268}">
      <dsp:nvSpPr>
        <dsp:cNvPr id="0" name=""/>
        <dsp:cNvSpPr/>
      </dsp:nvSpPr>
      <dsp:spPr>
        <a:xfrm>
          <a:off x="1944319" y="413"/>
          <a:ext cx="3457580" cy="185895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On the other hand, being “tamper-free”, smart contracts are rigid and </a:t>
          </a:r>
          <a:r>
            <a:rPr lang="en-US" sz="1600" b="1" kern="1200" dirty="0">
              <a:solidFill>
                <a:srgbClr val="FF0000"/>
              </a:solidFill>
            </a:rPr>
            <a:t>immune to changed circumstances </a:t>
          </a:r>
          <a:r>
            <a:rPr lang="en-US" sz="1600" b="1" kern="1200" dirty="0"/>
            <a:t>that cause the need to amend or rescind the contract. </a:t>
          </a:r>
          <a:endParaRPr lang="fi-FI" sz="1600" kern="1200" dirty="0"/>
        </a:p>
      </dsp:txBody>
      <dsp:txXfrm>
        <a:off x="1998766" y="54860"/>
        <a:ext cx="3348686" cy="1750060"/>
      </dsp:txXfrm>
    </dsp:sp>
    <dsp:sp modelId="{146E125B-B28D-4A9A-BF3F-951C20187A9C}">
      <dsp:nvSpPr>
        <dsp:cNvPr id="0" name=""/>
        <dsp:cNvSpPr/>
      </dsp:nvSpPr>
      <dsp:spPr>
        <a:xfrm>
          <a:off x="1944319" y="2143932"/>
          <a:ext cx="1659107" cy="185895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Execution of performances is the only means of legal protection. </a:t>
          </a:r>
          <a:endParaRPr lang="fi-FI" sz="1300" kern="1200"/>
        </a:p>
      </dsp:txBody>
      <dsp:txXfrm>
        <a:off x="1992913" y="2192526"/>
        <a:ext cx="1561919" cy="1761766"/>
      </dsp:txXfrm>
    </dsp:sp>
    <dsp:sp modelId="{D6962F9E-2CB0-4004-ACCF-95A8E9AD2671}">
      <dsp:nvSpPr>
        <dsp:cNvPr id="0" name=""/>
        <dsp:cNvSpPr/>
      </dsp:nvSpPr>
      <dsp:spPr>
        <a:xfrm>
          <a:off x="3742792" y="2143932"/>
          <a:ext cx="1659107" cy="185895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Precise language with </a:t>
          </a:r>
          <a:r>
            <a:rPr lang="en-US" sz="1300" kern="1200" dirty="0">
              <a:solidFill>
                <a:srgbClr val="FF0000"/>
              </a:solidFill>
            </a:rPr>
            <a:t>no scope for interpretation </a:t>
          </a:r>
          <a:r>
            <a:rPr lang="en-US" sz="1300" kern="1200" dirty="0"/>
            <a:t>– a good idea or not? </a:t>
          </a:r>
          <a:endParaRPr lang="fi-FI" sz="1300" kern="1200" dirty="0"/>
        </a:p>
      </dsp:txBody>
      <dsp:txXfrm>
        <a:off x="3791386" y="2192526"/>
        <a:ext cx="1561919" cy="1761766"/>
      </dsp:txXfrm>
    </dsp:sp>
    <dsp:sp modelId="{7E7F3312-2920-48A8-B66F-056846B6DB83}">
      <dsp:nvSpPr>
        <dsp:cNvPr id="0" name=""/>
        <dsp:cNvSpPr/>
      </dsp:nvSpPr>
      <dsp:spPr>
        <a:xfrm>
          <a:off x="5680630" y="413"/>
          <a:ext cx="5256053" cy="185895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a:t>By being immune to any comparison with true events in the real world, </a:t>
          </a:r>
          <a:endParaRPr lang="fi-FI" sz="1600" kern="1200"/>
        </a:p>
      </dsp:txBody>
      <dsp:txXfrm>
        <a:off x="5735077" y="54860"/>
        <a:ext cx="5147159" cy="1750060"/>
      </dsp:txXfrm>
    </dsp:sp>
    <dsp:sp modelId="{7BBD9AA4-95CC-49AB-87A7-FD1C4DD9D58D}">
      <dsp:nvSpPr>
        <dsp:cNvPr id="0" name=""/>
        <dsp:cNvSpPr/>
      </dsp:nvSpPr>
      <dsp:spPr>
        <a:xfrm>
          <a:off x="5680630" y="2143932"/>
          <a:ext cx="1659107" cy="185895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Interaction with what happens outside is primarily excluded </a:t>
          </a:r>
          <a:endParaRPr lang="fi-FI" sz="1300" kern="1200"/>
        </a:p>
      </dsp:txBody>
      <dsp:txXfrm>
        <a:off x="5729224" y="2192526"/>
        <a:ext cx="1561919" cy="1761766"/>
      </dsp:txXfrm>
    </dsp:sp>
    <dsp:sp modelId="{C07F9108-FAB8-4104-87D3-714EB9603D4E}">
      <dsp:nvSpPr>
        <dsp:cNvPr id="0" name=""/>
        <dsp:cNvSpPr/>
      </dsp:nvSpPr>
      <dsp:spPr>
        <a:xfrm>
          <a:off x="7479102" y="2143932"/>
          <a:ext cx="1659107" cy="185895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Use of “</a:t>
          </a:r>
          <a:r>
            <a:rPr lang="en-US" sz="1300" kern="1200" dirty="0">
              <a:solidFill>
                <a:srgbClr val="FF0000"/>
              </a:solidFill>
            </a:rPr>
            <a:t>oracles</a:t>
          </a:r>
          <a:r>
            <a:rPr lang="en-US" sz="1300" kern="1200" dirty="0"/>
            <a:t>” (like news agencies) loses the non-centralized, autonomous and trustless nature</a:t>
          </a:r>
          <a:endParaRPr lang="fi-FI" sz="1300" kern="1200" dirty="0"/>
        </a:p>
      </dsp:txBody>
      <dsp:txXfrm>
        <a:off x="7527696" y="2192526"/>
        <a:ext cx="1561919" cy="1761766"/>
      </dsp:txXfrm>
    </dsp:sp>
    <dsp:sp modelId="{E1077FCE-CEC9-4CE2-A1C7-51FC76B57A5C}">
      <dsp:nvSpPr>
        <dsp:cNvPr id="0" name=""/>
        <dsp:cNvSpPr/>
      </dsp:nvSpPr>
      <dsp:spPr>
        <a:xfrm>
          <a:off x="9277575" y="2143932"/>
          <a:ext cx="1659107" cy="185895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Automated interaction by means of e.g. internet of things (</a:t>
          </a:r>
          <a:r>
            <a:rPr lang="en-US" sz="1300" kern="1200" dirty="0">
              <a:solidFill>
                <a:srgbClr val="FF0000"/>
              </a:solidFill>
            </a:rPr>
            <a:t>IoT</a:t>
          </a:r>
          <a:r>
            <a:rPr lang="en-US" sz="1300" kern="1200" dirty="0"/>
            <a:t>)? </a:t>
          </a:r>
          <a:endParaRPr lang="fi-FI" sz="1300" kern="1200" dirty="0"/>
        </a:p>
      </dsp:txBody>
      <dsp:txXfrm>
        <a:off x="9326169" y="2192526"/>
        <a:ext cx="1561919" cy="176176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89E59D-81B9-4F9E-81E0-2EF2D3FC66E4}">
      <dsp:nvSpPr>
        <dsp:cNvPr id="0" name=""/>
        <dsp:cNvSpPr/>
      </dsp:nvSpPr>
      <dsp:spPr>
        <a:xfrm>
          <a:off x="0" y="0"/>
          <a:ext cx="4003299" cy="4003299"/>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6F4C0D-D7B8-4D8F-9CEB-F4480DC5B476}">
      <dsp:nvSpPr>
        <dsp:cNvPr id="0" name=""/>
        <dsp:cNvSpPr/>
      </dsp:nvSpPr>
      <dsp:spPr>
        <a:xfrm>
          <a:off x="2001649" y="0"/>
          <a:ext cx="8941514" cy="400329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endParaRPr lang="fi-FI" sz="2200" kern="1200" dirty="0"/>
        </a:p>
      </dsp:txBody>
      <dsp:txXfrm>
        <a:off x="2001649" y="0"/>
        <a:ext cx="8941514" cy="850701"/>
      </dsp:txXfrm>
    </dsp:sp>
    <dsp:sp modelId="{C08CF4F3-7913-4DCC-96DD-4EB77437DCF3}">
      <dsp:nvSpPr>
        <dsp:cNvPr id="0" name=""/>
        <dsp:cNvSpPr/>
      </dsp:nvSpPr>
      <dsp:spPr>
        <a:xfrm>
          <a:off x="525433" y="850701"/>
          <a:ext cx="2952433" cy="2952433"/>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A18404-53DD-46BA-A99C-C746D3EDC877}">
      <dsp:nvSpPr>
        <dsp:cNvPr id="0" name=""/>
        <dsp:cNvSpPr/>
      </dsp:nvSpPr>
      <dsp:spPr>
        <a:xfrm>
          <a:off x="2001649" y="850701"/>
          <a:ext cx="8941514" cy="2952433"/>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en-US" sz="2200" b="1" kern="1200"/>
            <a:t>In a permissioned ledger, the validation process is controlled by a pre-selected set of nodes. </a:t>
          </a:r>
          <a:endParaRPr lang="fi-FI" sz="2200" kern="1200"/>
        </a:p>
      </dsp:txBody>
      <dsp:txXfrm>
        <a:off x="2001649" y="850701"/>
        <a:ext cx="8941514" cy="850701"/>
      </dsp:txXfrm>
    </dsp:sp>
    <dsp:sp modelId="{0A069FF7-C099-42B5-8AF3-90A277ACC32E}">
      <dsp:nvSpPr>
        <dsp:cNvPr id="0" name=""/>
        <dsp:cNvSpPr/>
      </dsp:nvSpPr>
      <dsp:spPr>
        <a:xfrm>
          <a:off x="1050866" y="1701402"/>
          <a:ext cx="1901567" cy="190156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A74AF8-377A-4DCC-B7B4-B940ED15B788}">
      <dsp:nvSpPr>
        <dsp:cNvPr id="0" name=""/>
        <dsp:cNvSpPr/>
      </dsp:nvSpPr>
      <dsp:spPr>
        <a:xfrm>
          <a:off x="2001649" y="1701402"/>
          <a:ext cx="8941514" cy="190156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en-US" sz="2200" b="1" kern="1200"/>
            <a:t>It is a system run by a consortium of financial institutions, where a certain majority have to sign every block in order for it to be valid. </a:t>
          </a:r>
          <a:endParaRPr lang="fi-FI" sz="2200" kern="1200"/>
        </a:p>
      </dsp:txBody>
      <dsp:txXfrm>
        <a:off x="2001649" y="1701402"/>
        <a:ext cx="8941514" cy="850701"/>
      </dsp:txXfrm>
    </dsp:sp>
    <dsp:sp modelId="{1BAC4078-52A7-4D05-A313-A01F6651C88E}">
      <dsp:nvSpPr>
        <dsp:cNvPr id="0" name=""/>
        <dsp:cNvSpPr/>
      </dsp:nvSpPr>
      <dsp:spPr>
        <a:xfrm>
          <a:off x="1576299" y="2552103"/>
          <a:ext cx="850701" cy="850701"/>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5112CA-F440-415E-BE26-374107BD33B6}">
      <dsp:nvSpPr>
        <dsp:cNvPr id="0" name=""/>
        <dsp:cNvSpPr/>
      </dsp:nvSpPr>
      <dsp:spPr>
        <a:xfrm>
          <a:off x="2001649" y="2552103"/>
          <a:ext cx="8941514" cy="85070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en-US" sz="2200" b="1" kern="1200"/>
            <a:t>The access rights to read the blockchain might be public or restricted to just a certain number of participants, such as government -approved auditors. </a:t>
          </a:r>
          <a:endParaRPr lang="fi-FI" sz="2200" kern="1200"/>
        </a:p>
      </dsp:txBody>
      <dsp:txXfrm>
        <a:off x="2001649" y="2552103"/>
        <a:ext cx="8941514" cy="850701"/>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FC16EC-B694-4594-AD1F-854B8CCB3466}">
      <dsp:nvSpPr>
        <dsp:cNvPr id="0" name=""/>
        <dsp:cNvSpPr/>
      </dsp:nvSpPr>
      <dsp:spPr>
        <a:xfrm>
          <a:off x="3169684" y="0"/>
          <a:ext cx="4003300" cy="4003300"/>
        </a:xfrm>
        <a:prstGeom prst="triangl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79D292-385D-4C34-B06D-E140538CFD19}">
      <dsp:nvSpPr>
        <dsp:cNvPr id="0" name=""/>
        <dsp:cNvSpPr/>
      </dsp:nvSpPr>
      <dsp:spPr>
        <a:xfrm>
          <a:off x="5171334" y="400720"/>
          <a:ext cx="2602145" cy="711524"/>
        </a:xfrm>
        <a:prstGeom prst="round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rtl="0">
            <a:lnSpc>
              <a:spcPct val="90000"/>
            </a:lnSpc>
            <a:spcBef>
              <a:spcPct val="0"/>
            </a:spcBef>
            <a:spcAft>
              <a:spcPct val="35000"/>
            </a:spcAft>
            <a:buNone/>
          </a:pPr>
          <a:r>
            <a:rPr lang="en-US" sz="900" b="1" kern="1200" dirty="0"/>
            <a:t>There is no gating or authorizing process to enroll into the transactions scheme (a public ledger). </a:t>
          </a:r>
          <a:endParaRPr lang="fi-FI" sz="900" kern="1200" dirty="0"/>
        </a:p>
      </dsp:txBody>
      <dsp:txXfrm>
        <a:off x="5206068" y="435454"/>
        <a:ext cx="2532677" cy="642056"/>
      </dsp:txXfrm>
    </dsp:sp>
    <dsp:sp modelId="{64B2C8EC-B9FA-423A-B63C-39A38A18A870}">
      <dsp:nvSpPr>
        <dsp:cNvPr id="0" name=""/>
        <dsp:cNvSpPr/>
      </dsp:nvSpPr>
      <dsp:spPr>
        <a:xfrm>
          <a:off x="5171334" y="1201185"/>
          <a:ext cx="2602145" cy="711524"/>
        </a:xfrm>
        <a:prstGeom prst="roundRect">
          <a:avLst/>
        </a:prstGeom>
        <a:solidFill>
          <a:schemeClr val="lt1">
            <a:alpha val="90000"/>
            <a:hueOff val="0"/>
            <a:satOff val="0"/>
            <a:lumOff val="0"/>
            <a:alphaOff val="0"/>
          </a:schemeClr>
        </a:solidFill>
        <a:ln w="12700" cap="flat" cmpd="sng" algn="ctr">
          <a:solidFill>
            <a:schemeClr val="accent4">
              <a:hueOff val="3266964"/>
              <a:satOff val="-13592"/>
              <a:lumOff val="320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rtl="0">
            <a:lnSpc>
              <a:spcPct val="90000"/>
            </a:lnSpc>
            <a:spcBef>
              <a:spcPct val="0"/>
            </a:spcBef>
            <a:spcAft>
              <a:spcPct val="35000"/>
            </a:spcAft>
            <a:buNone/>
          </a:pPr>
          <a:r>
            <a:rPr lang="en-US" sz="900" b="1" kern="1200"/>
            <a:t>Everyone is free to download a copy of the blockchain ledger, and they are able to join as anonymous validators by performing computationally intensive proof-of-works. </a:t>
          </a:r>
          <a:endParaRPr lang="fi-FI" sz="900" kern="1200"/>
        </a:p>
      </dsp:txBody>
      <dsp:txXfrm>
        <a:off x="5206068" y="1235919"/>
        <a:ext cx="2532677" cy="642056"/>
      </dsp:txXfrm>
    </dsp:sp>
    <dsp:sp modelId="{3B78BCB4-732C-4442-B189-E969BD810C8F}">
      <dsp:nvSpPr>
        <dsp:cNvPr id="0" name=""/>
        <dsp:cNvSpPr/>
      </dsp:nvSpPr>
      <dsp:spPr>
        <a:xfrm>
          <a:off x="5171334" y="2001650"/>
          <a:ext cx="2602145" cy="711524"/>
        </a:xfrm>
        <a:prstGeom prst="roundRect">
          <a:avLst/>
        </a:prstGeom>
        <a:solidFill>
          <a:schemeClr val="lt1">
            <a:alpha val="90000"/>
            <a:hueOff val="0"/>
            <a:satOff val="0"/>
            <a:lumOff val="0"/>
            <a:alphaOff val="0"/>
          </a:schemeClr>
        </a:solidFill>
        <a:ln w="12700" cap="flat" cmpd="sng" algn="ctr">
          <a:solidFill>
            <a:schemeClr val="accent4">
              <a:hueOff val="6533927"/>
              <a:satOff val="-27185"/>
              <a:lumOff val="640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rtl="0">
            <a:lnSpc>
              <a:spcPct val="90000"/>
            </a:lnSpc>
            <a:spcBef>
              <a:spcPct val="0"/>
            </a:spcBef>
            <a:spcAft>
              <a:spcPct val="35000"/>
            </a:spcAft>
            <a:buNone/>
          </a:pPr>
          <a:r>
            <a:rPr lang="en-US" sz="900" b="1" kern="1200"/>
            <a:t>Public ledgers may be practical for primarily on -chain assets, meaning assets that are endogenous and created on the ledger (e.g Bitcoin). </a:t>
          </a:r>
          <a:endParaRPr lang="fi-FI" sz="900" kern="1200"/>
        </a:p>
      </dsp:txBody>
      <dsp:txXfrm>
        <a:off x="5206068" y="2036384"/>
        <a:ext cx="2532677" cy="642056"/>
      </dsp:txXfrm>
    </dsp:sp>
    <dsp:sp modelId="{5B315EC4-296F-4641-818A-99612311C796}">
      <dsp:nvSpPr>
        <dsp:cNvPr id="0" name=""/>
        <dsp:cNvSpPr/>
      </dsp:nvSpPr>
      <dsp:spPr>
        <a:xfrm>
          <a:off x="5171334" y="2802114"/>
          <a:ext cx="2602145" cy="711524"/>
        </a:xfrm>
        <a:prstGeom prst="roundRect">
          <a:avLst/>
        </a:prstGeom>
        <a:solidFill>
          <a:schemeClr val="lt1">
            <a:alpha val="90000"/>
            <a:hueOff val="0"/>
            <a:satOff val="0"/>
            <a:lumOff val="0"/>
            <a:alphaOff val="0"/>
          </a:schemeClr>
        </a:solidFill>
        <a:ln w="12700" cap="flat" cmpd="sng" algn="ctr">
          <a:solidFill>
            <a:schemeClr val="accent4">
              <a:hueOff val="9800891"/>
              <a:satOff val="-40777"/>
              <a:lumOff val="960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rtl="0">
            <a:lnSpc>
              <a:spcPct val="90000"/>
            </a:lnSpc>
            <a:spcBef>
              <a:spcPct val="0"/>
            </a:spcBef>
            <a:spcAft>
              <a:spcPct val="35000"/>
            </a:spcAft>
            <a:buNone/>
          </a:pPr>
          <a:r>
            <a:rPr lang="en-US" sz="900" b="1" kern="1200"/>
            <a:t>Off-chain assets are not controllable by the validators in the same way as the native assets, and any conflicts in a transaction would need to be solved by an outside party or legal entity. </a:t>
          </a:r>
          <a:endParaRPr lang="fi-FI" sz="900" kern="1200"/>
        </a:p>
      </dsp:txBody>
      <dsp:txXfrm>
        <a:off x="5206068" y="2836848"/>
        <a:ext cx="2532677" cy="642056"/>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71A433-D643-4161-B5F9-E22956D6B706}">
      <dsp:nvSpPr>
        <dsp:cNvPr id="0" name=""/>
        <dsp:cNvSpPr/>
      </dsp:nvSpPr>
      <dsp:spPr>
        <a:xfrm>
          <a:off x="0" y="0"/>
          <a:ext cx="4003299" cy="4003299"/>
        </a:xfrm>
        <a:prstGeom prst="pie">
          <a:avLst>
            <a:gd name="adj1" fmla="val 5400000"/>
            <a:gd name="adj2" fmla="val 1620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4D1D81-90A6-443E-854C-670A18ACE119}">
      <dsp:nvSpPr>
        <dsp:cNvPr id="0" name=""/>
        <dsp:cNvSpPr/>
      </dsp:nvSpPr>
      <dsp:spPr>
        <a:xfrm>
          <a:off x="2001649" y="0"/>
          <a:ext cx="8941514" cy="4003299"/>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b="1" kern="1200"/>
            <a:t>In the payments space, the biggest challenges financial institutions face have to do with the silos within banks. Many of them have built various and complex IT Infrastructure. </a:t>
          </a:r>
          <a:endParaRPr lang="fi-FI" sz="1800" kern="1200"/>
        </a:p>
      </dsp:txBody>
      <dsp:txXfrm>
        <a:off x="2001649" y="0"/>
        <a:ext cx="8941514" cy="850701"/>
      </dsp:txXfrm>
    </dsp:sp>
    <dsp:sp modelId="{6F4B268E-DF1F-4C63-8770-2A3035947A73}">
      <dsp:nvSpPr>
        <dsp:cNvPr id="0" name=""/>
        <dsp:cNvSpPr/>
      </dsp:nvSpPr>
      <dsp:spPr>
        <a:xfrm>
          <a:off x="525433" y="850701"/>
          <a:ext cx="2952433" cy="2952433"/>
        </a:xfrm>
        <a:prstGeom prst="pie">
          <a:avLst>
            <a:gd name="adj1" fmla="val 5400000"/>
            <a:gd name="adj2" fmla="val 162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3ED8A3-3383-4FB4-AC65-EA3F3D7D287A}">
      <dsp:nvSpPr>
        <dsp:cNvPr id="0" name=""/>
        <dsp:cNvSpPr/>
      </dsp:nvSpPr>
      <dsp:spPr>
        <a:xfrm>
          <a:off x="2001649" y="850701"/>
          <a:ext cx="8941514" cy="2952433"/>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b="1" kern="1200"/>
            <a:t>At a procedural level, the process of inter-bank clearing requires an intricate coordination of resource-intensive steps between banks, clearing houses, and the central bank. </a:t>
          </a:r>
          <a:endParaRPr lang="fi-FI" sz="1800" kern="1200"/>
        </a:p>
      </dsp:txBody>
      <dsp:txXfrm>
        <a:off x="2001649" y="850701"/>
        <a:ext cx="8941514" cy="850701"/>
      </dsp:txXfrm>
    </dsp:sp>
    <dsp:sp modelId="{5681C1B2-2F05-49DD-B547-19CA22F18E3D}">
      <dsp:nvSpPr>
        <dsp:cNvPr id="0" name=""/>
        <dsp:cNvSpPr/>
      </dsp:nvSpPr>
      <dsp:spPr>
        <a:xfrm>
          <a:off x="1050866" y="1701402"/>
          <a:ext cx="1901567" cy="1901567"/>
        </a:xfrm>
        <a:prstGeom prst="pie">
          <a:avLst>
            <a:gd name="adj1" fmla="val 5400000"/>
            <a:gd name="adj2" fmla="val 1620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78CF6F-20C0-4827-BDC1-C63A17861109}">
      <dsp:nvSpPr>
        <dsp:cNvPr id="0" name=""/>
        <dsp:cNvSpPr/>
      </dsp:nvSpPr>
      <dsp:spPr>
        <a:xfrm>
          <a:off x="2001649" y="1701402"/>
          <a:ext cx="8941514" cy="1901567"/>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b="1" kern="1200"/>
            <a:t>Recording all transactions in real-time on a blockchain ledger would mean more efficient execution of inter-bank payments. </a:t>
          </a:r>
          <a:endParaRPr lang="fi-FI" sz="1800" kern="1200"/>
        </a:p>
      </dsp:txBody>
      <dsp:txXfrm>
        <a:off x="2001649" y="1701402"/>
        <a:ext cx="8941514" cy="850701"/>
      </dsp:txXfrm>
    </dsp:sp>
    <dsp:sp modelId="{1D8C9B59-D30A-4A45-9F87-709FB77D85C3}">
      <dsp:nvSpPr>
        <dsp:cNvPr id="0" name=""/>
        <dsp:cNvSpPr/>
      </dsp:nvSpPr>
      <dsp:spPr>
        <a:xfrm>
          <a:off x="1576299" y="2552103"/>
          <a:ext cx="850701" cy="850701"/>
        </a:xfrm>
        <a:prstGeom prst="pie">
          <a:avLst>
            <a:gd name="adj1" fmla="val 5400000"/>
            <a:gd name="adj2" fmla="val 1620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8D8058-4A4E-4B64-85FB-28D49E784CF6}">
      <dsp:nvSpPr>
        <dsp:cNvPr id="0" name=""/>
        <dsp:cNvSpPr/>
      </dsp:nvSpPr>
      <dsp:spPr>
        <a:xfrm>
          <a:off x="2001649" y="2552103"/>
          <a:ext cx="8941514" cy="850701"/>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b="1" kern="1200" dirty="0"/>
            <a:t>The central bank would need to launch a digital asset, preferably a cryptocurrency, which all parties agree upon as being representative of the same liability. </a:t>
          </a:r>
          <a:endParaRPr lang="fi-FI" sz="1800" kern="1200" dirty="0"/>
        </a:p>
      </dsp:txBody>
      <dsp:txXfrm>
        <a:off x="2001649" y="2552103"/>
        <a:ext cx="8941514" cy="850701"/>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EB8CEC-8857-492D-9DDF-34552A85CB74}">
      <dsp:nvSpPr>
        <dsp:cNvPr id="0" name=""/>
        <dsp:cNvSpPr/>
      </dsp:nvSpPr>
      <dsp:spPr>
        <a:xfrm rot="5400000">
          <a:off x="6925301" y="-2854795"/>
          <a:ext cx="1032100" cy="7003625"/>
        </a:xfrm>
        <a:prstGeom prst="round2Same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rtl="0">
            <a:lnSpc>
              <a:spcPct val="90000"/>
            </a:lnSpc>
            <a:spcBef>
              <a:spcPct val="0"/>
            </a:spcBef>
            <a:spcAft>
              <a:spcPct val="15000"/>
            </a:spcAft>
            <a:buChar char="•"/>
          </a:pPr>
          <a:r>
            <a:rPr lang="en-US" sz="1300" kern="1200"/>
            <a:t>Create a representation of an asset, such as a currency, bonds, stocks, gold, etc. </a:t>
          </a:r>
          <a:endParaRPr lang="fi-FI" sz="1300" kern="1200"/>
        </a:p>
        <a:p>
          <a:pPr marL="114300" lvl="1" indent="-114300" algn="l" defTabSz="577850" rtl="0">
            <a:lnSpc>
              <a:spcPct val="90000"/>
            </a:lnSpc>
            <a:spcBef>
              <a:spcPct val="0"/>
            </a:spcBef>
            <a:spcAft>
              <a:spcPct val="15000"/>
            </a:spcAft>
            <a:buChar char="•"/>
          </a:pPr>
          <a:r>
            <a:rPr lang="en-US" sz="1300" kern="1200"/>
            <a:t>Enable a trade to take place between two or more stakeholders.</a:t>
          </a:r>
          <a:endParaRPr lang="fi-FI" sz="1300" kern="1200"/>
        </a:p>
        <a:p>
          <a:pPr marL="114300" lvl="1" indent="-114300" algn="l" defTabSz="577850" rtl="0">
            <a:lnSpc>
              <a:spcPct val="90000"/>
            </a:lnSpc>
            <a:spcBef>
              <a:spcPct val="0"/>
            </a:spcBef>
            <a:spcAft>
              <a:spcPct val="15000"/>
            </a:spcAft>
            <a:buChar char="•"/>
          </a:pPr>
          <a:r>
            <a:rPr lang="en-US" sz="1300" kern="1200"/>
            <a:t>Balances must be recorded and kept. </a:t>
          </a:r>
          <a:endParaRPr lang="fi-FI" sz="1300" kern="1200"/>
        </a:p>
        <a:p>
          <a:pPr marL="114300" lvl="1" indent="-114300" algn="l" defTabSz="577850" rtl="0">
            <a:lnSpc>
              <a:spcPct val="90000"/>
            </a:lnSpc>
            <a:spcBef>
              <a:spcPct val="0"/>
            </a:spcBef>
            <a:spcAft>
              <a:spcPct val="15000"/>
            </a:spcAft>
            <a:buChar char="•"/>
          </a:pPr>
          <a:r>
            <a:rPr lang="en-US" sz="1300" kern="1200"/>
            <a:t>The eventual liquidation of an investor’s position </a:t>
          </a:r>
          <a:endParaRPr lang="fi-FI" sz="1300" kern="1200"/>
        </a:p>
      </dsp:txBody>
      <dsp:txXfrm rot="-5400000">
        <a:off x="3939539" y="181350"/>
        <a:ext cx="6953242" cy="931334"/>
      </dsp:txXfrm>
    </dsp:sp>
    <dsp:sp modelId="{7AB206E3-8A58-4528-9EB3-DB60DDAFF444}">
      <dsp:nvSpPr>
        <dsp:cNvPr id="0" name=""/>
        <dsp:cNvSpPr/>
      </dsp:nvSpPr>
      <dsp:spPr>
        <a:xfrm>
          <a:off x="0" y="1954"/>
          <a:ext cx="3939539" cy="1290125"/>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rtl="0">
            <a:lnSpc>
              <a:spcPct val="90000"/>
            </a:lnSpc>
            <a:spcBef>
              <a:spcPct val="0"/>
            </a:spcBef>
            <a:spcAft>
              <a:spcPct val="35000"/>
            </a:spcAft>
            <a:buNone/>
          </a:pPr>
          <a:r>
            <a:rPr lang="en-US" sz="1800" b="1" kern="1200" dirty="0"/>
            <a:t>Trading on the market  </a:t>
          </a:r>
          <a:endParaRPr lang="fi-FI" sz="1800" kern="1200" dirty="0"/>
        </a:p>
      </dsp:txBody>
      <dsp:txXfrm>
        <a:off x="62979" y="64933"/>
        <a:ext cx="3813581" cy="1164167"/>
      </dsp:txXfrm>
    </dsp:sp>
    <dsp:sp modelId="{7F407543-D637-4883-91F6-504D4A2E7649}">
      <dsp:nvSpPr>
        <dsp:cNvPr id="0" name=""/>
        <dsp:cNvSpPr/>
      </dsp:nvSpPr>
      <dsp:spPr>
        <a:xfrm>
          <a:off x="0" y="1356587"/>
          <a:ext cx="3939539" cy="1290125"/>
        </a:xfrm>
        <a:prstGeom prst="roundRect">
          <a:avLst/>
        </a:prstGeom>
        <a:solidFill>
          <a:schemeClr val="accent4">
            <a:hueOff val="4900445"/>
            <a:satOff val="-20388"/>
            <a:lumOff val="4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rtl="0">
            <a:lnSpc>
              <a:spcPct val="90000"/>
            </a:lnSpc>
            <a:spcBef>
              <a:spcPct val="0"/>
            </a:spcBef>
            <a:spcAft>
              <a:spcPct val="35000"/>
            </a:spcAft>
            <a:buNone/>
          </a:pPr>
          <a:r>
            <a:rPr lang="en-US" sz="1800" b="1" kern="1200"/>
            <a:t>By adopting a shared distributed ledger platform, stakeholders could be eliminating the need for replication and duplication of the same data</a:t>
          </a:r>
          <a:endParaRPr lang="fi-FI" sz="1800" kern="1200"/>
        </a:p>
      </dsp:txBody>
      <dsp:txXfrm>
        <a:off x="62979" y="1419566"/>
        <a:ext cx="3813581" cy="1164167"/>
      </dsp:txXfrm>
    </dsp:sp>
    <dsp:sp modelId="{2A4AA05D-983B-4A7E-A034-4DCAB0C3230F}">
      <dsp:nvSpPr>
        <dsp:cNvPr id="0" name=""/>
        <dsp:cNvSpPr/>
      </dsp:nvSpPr>
      <dsp:spPr>
        <a:xfrm>
          <a:off x="0" y="2711219"/>
          <a:ext cx="3939539" cy="1290125"/>
        </a:xfrm>
        <a:prstGeom prst="roundRect">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rtl="0">
            <a:lnSpc>
              <a:spcPct val="90000"/>
            </a:lnSpc>
            <a:spcBef>
              <a:spcPct val="0"/>
            </a:spcBef>
            <a:spcAft>
              <a:spcPct val="35000"/>
            </a:spcAft>
            <a:buNone/>
          </a:pPr>
          <a:r>
            <a:rPr lang="en-US" sz="1800" b="1" kern="1200"/>
            <a:t>E.g. Nasdaq &amp; Chain </a:t>
          </a:r>
          <a:endParaRPr lang="fi-FI" sz="1800" kern="1200"/>
        </a:p>
      </dsp:txBody>
      <dsp:txXfrm>
        <a:off x="62979" y="2774198"/>
        <a:ext cx="3813581" cy="11641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F2A01C-BCCA-4FE7-8FA5-40203D7290A0}">
      <dsp:nvSpPr>
        <dsp:cNvPr id="0" name=""/>
        <dsp:cNvSpPr/>
      </dsp:nvSpPr>
      <dsp:spPr>
        <a:xfrm>
          <a:off x="0" y="3283573"/>
          <a:ext cx="10943164" cy="71836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rtl="0">
            <a:lnSpc>
              <a:spcPct val="90000"/>
            </a:lnSpc>
            <a:spcBef>
              <a:spcPct val="0"/>
            </a:spcBef>
            <a:spcAft>
              <a:spcPct val="35000"/>
            </a:spcAft>
            <a:buNone/>
          </a:pPr>
          <a:r>
            <a:rPr lang="en-US" sz="1700" b="1" kern="1200"/>
            <a:t>This will enable third-parties to build financial services on top of banks’ data and infrastructure.</a:t>
          </a:r>
          <a:endParaRPr lang="fi-FI" sz="1700" kern="1200"/>
        </a:p>
      </dsp:txBody>
      <dsp:txXfrm>
        <a:off x="0" y="3283573"/>
        <a:ext cx="10943164" cy="718365"/>
      </dsp:txXfrm>
    </dsp:sp>
    <dsp:sp modelId="{11105125-5EDB-49AD-8A5C-2246FAADDDCC}">
      <dsp:nvSpPr>
        <dsp:cNvPr id="0" name=""/>
        <dsp:cNvSpPr/>
      </dsp:nvSpPr>
      <dsp:spPr>
        <a:xfrm rot="10800000">
          <a:off x="0" y="2189502"/>
          <a:ext cx="10943164" cy="1104846"/>
        </a:xfrm>
        <a:prstGeom prst="upArrowCallout">
          <a:avLst/>
        </a:prstGeom>
        <a:solidFill>
          <a:schemeClr val="accent3">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rtl="0">
            <a:lnSpc>
              <a:spcPct val="90000"/>
            </a:lnSpc>
            <a:spcBef>
              <a:spcPct val="0"/>
            </a:spcBef>
            <a:spcAft>
              <a:spcPct val="35000"/>
            </a:spcAft>
            <a:buNone/>
          </a:pPr>
          <a:r>
            <a:rPr lang="en-US" sz="1700" b="1" kern="1200"/>
            <a:t>Banks, however, are obligated to provide these third-party providers access to their customers’ accounts through open APIs (application program interface). </a:t>
          </a:r>
          <a:endParaRPr lang="fi-FI" sz="1700" kern="1200"/>
        </a:p>
      </dsp:txBody>
      <dsp:txXfrm rot="10800000">
        <a:off x="0" y="2189502"/>
        <a:ext cx="10943164" cy="717896"/>
      </dsp:txXfrm>
    </dsp:sp>
    <dsp:sp modelId="{BECB4D8B-5C83-4848-A8F7-C72A9BC7F083}">
      <dsp:nvSpPr>
        <dsp:cNvPr id="0" name=""/>
        <dsp:cNvSpPr/>
      </dsp:nvSpPr>
      <dsp:spPr>
        <a:xfrm rot="10800000">
          <a:off x="0" y="1095431"/>
          <a:ext cx="10943164" cy="1104846"/>
        </a:xfrm>
        <a:prstGeom prst="upArrowCallout">
          <a:avLst/>
        </a:prstGeom>
        <a:solidFill>
          <a:schemeClr val="accent3">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rtl="0">
            <a:lnSpc>
              <a:spcPct val="90000"/>
            </a:lnSpc>
            <a:spcBef>
              <a:spcPct val="0"/>
            </a:spcBef>
            <a:spcAft>
              <a:spcPct val="35000"/>
            </a:spcAft>
            <a:buNone/>
          </a:pPr>
          <a:r>
            <a:rPr lang="en-US" sz="1700" b="1" kern="1200"/>
            <a:t>In the near future, you may be using Facebook or Google to pay your bills, making P2P transfers and analyse your spending, while still having your money safely placed in your current bank account. </a:t>
          </a:r>
          <a:endParaRPr lang="fi-FI" sz="1700" kern="1200"/>
        </a:p>
      </dsp:txBody>
      <dsp:txXfrm rot="10800000">
        <a:off x="0" y="1095431"/>
        <a:ext cx="10943164" cy="717896"/>
      </dsp:txXfrm>
    </dsp:sp>
    <dsp:sp modelId="{23AE0B6E-308F-498B-B72D-D29F3573DF7D}">
      <dsp:nvSpPr>
        <dsp:cNvPr id="0" name=""/>
        <dsp:cNvSpPr/>
      </dsp:nvSpPr>
      <dsp:spPr>
        <a:xfrm rot="10800000">
          <a:off x="0" y="1360"/>
          <a:ext cx="10943164" cy="1104846"/>
        </a:xfrm>
        <a:prstGeom prst="upArrowCallou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rtl="0">
            <a:lnSpc>
              <a:spcPct val="90000"/>
            </a:lnSpc>
            <a:spcBef>
              <a:spcPct val="0"/>
            </a:spcBef>
            <a:spcAft>
              <a:spcPct val="35000"/>
            </a:spcAft>
            <a:buNone/>
          </a:pPr>
          <a:r>
            <a:rPr lang="en-US" sz="1700" b="1" kern="1200"/>
            <a:t>PSD2 enables bank customers, both consumers and businesses, to use third-party providers to manage their finances. </a:t>
          </a:r>
          <a:endParaRPr lang="fi-FI" sz="1700" kern="1200"/>
        </a:p>
      </dsp:txBody>
      <dsp:txXfrm rot="10800000">
        <a:off x="0" y="1360"/>
        <a:ext cx="10943164" cy="717896"/>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0205BE-CB6A-4980-ACD0-0C791B2CB466}">
      <dsp:nvSpPr>
        <dsp:cNvPr id="0" name=""/>
        <dsp:cNvSpPr/>
      </dsp:nvSpPr>
      <dsp:spPr>
        <a:xfrm>
          <a:off x="0" y="1954"/>
          <a:ext cx="10943164"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A4FF976-6386-4816-8C88-96FF2D39EBCD}">
      <dsp:nvSpPr>
        <dsp:cNvPr id="0" name=""/>
        <dsp:cNvSpPr/>
      </dsp:nvSpPr>
      <dsp:spPr>
        <a:xfrm>
          <a:off x="0" y="1954"/>
          <a:ext cx="2188632" cy="1333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fi-FI" sz="1400" b="1" i="0" kern="1200" baseline="0"/>
            <a:t>Automated contracts might be the following digitalization step forward from the previous level, represented e.g. by </a:t>
          </a:r>
          <a:endParaRPr lang="fi-FI" sz="1400" kern="1200"/>
        </a:p>
      </dsp:txBody>
      <dsp:txXfrm>
        <a:off x="0" y="1954"/>
        <a:ext cx="2188632" cy="1333130"/>
      </dsp:txXfrm>
    </dsp:sp>
    <dsp:sp modelId="{FA579B0E-989C-4354-B561-27EAD4E69C31}">
      <dsp:nvSpPr>
        <dsp:cNvPr id="0" name=""/>
        <dsp:cNvSpPr/>
      </dsp:nvSpPr>
      <dsp:spPr>
        <a:xfrm>
          <a:off x="2352780" y="32939"/>
          <a:ext cx="8590384" cy="6196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fi-FI" sz="1700" b="1" i="0" kern="1200" baseline="0" dirty="0" err="1"/>
            <a:t>online</a:t>
          </a:r>
          <a:r>
            <a:rPr lang="fi-FI" sz="1700" b="1" i="0" kern="1200" baseline="0" dirty="0"/>
            <a:t> </a:t>
          </a:r>
          <a:r>
            <a:rPr lang="fi-FI" sz="1700" b="1" i="0" kern="1200" baseline="0" dirty="0" err="1"/>
            <a:t>contracting</a:t>
          </a:r>
          <a:r>
            <a:rPr lang="fi-FI" sz="1700" b="1" i="0" kern="1200" baseline="0" dirty="0"/>
            <a:t>, </a:t>
          </a:r>
          <a:r>
            <a:rPr lang="fi-FI" sz="1700" b="1" i="0" kern="1200" baseline="0" dirty="0" err="1"/>
            <a:t>electronic</a:t>
          </a:r>
          <a:r>
            <a:rPr lang="fi-FI" sz="1700" b="1" i="0" kern="1200" baseline="0" dirty="0"/>
            <a:t> </a:t>
          </a:r>
          <a:r>
            <a:rPr lang="fi-FI" sz="1700" b="1" i="0" kern="1200" baseline="0" dirty="0" err="1"/>
            <a:t>signatures</a:t>
          </a:r>
          <a:r>
            <a:rPr lang="fi-FI" sz="1700" b="1" i="0" kern="1200" baseline="0" dirty="0"/>
            <a:t> etc. </a:t>
          </a:r>
          <a:r>
            <a:rPr lang="fi-FI" sz="1700" b="1" i="0" kern="1200" baseline="0" dirty="0" err="1"/>
            <a:t>See</a:t>
          </a:r>
          <a:r>
            <a:rPr lang="fi-FI" sz="1700" b="1" i="0" kern="1200" baseline="0" dirty="0"/>
            <a:t> </a:t>
          </a:r>
          <a:r>
            <a:rPr lang="fi-FI" sz="1700" b="1" i="0" kern="1200" baseline="0" dirty="0" err="1"/>
            <a:t>Information</a:t>
          </a:r>
          <a:r>
            <a:rPr lang="fi-FI" sz="1700" b="1" i="0" kern="1200" baseline="0" dirty="0"/>
            <a:t> </a:t>
          </a:r>
          <a:r>
            <a:rPr lang="fi-FI" sz="1700" b="1" i="0" kern="1200" baseline="0" dirty="0" err="1"/>
            <a:t>Society</a:t>
          </a:r>
          <a:r>
            <a:rPr lang="fi-FI" sz="1700" b="1" i="0" kern="1200" baseline="0" dirty="0"/>
            <a:t> </a:t>
          </a:r>
          <a:r>
            <a:rPr lang="fi-FI" sz="1700" b="1" i="0" kern="1200" baseline="0" dirty="0" err="1"/>
            <a:t>Code</a:t>
          </a:r>
          <a:r>
            <a:rPr lang="fi-FI" sz="1700" b="1" i="0" kern="1200" baseline="0" dirty="0"/>
            <a:t> (917/2014; </a:t>
          </a:r>
          <a:r>
            <a:rPr lang="fi-FI" sz="1700" b="1" i="0" kern="1200" baseline="0" dirty="0" err="1"/>
            <a:t>now</a:t>
          </a:r>
          <a:r>
            <a:rPr lang="fi-FI" sz="1700" b="1" i="0" kern="1200" baseline="0" dirty="0"/>
            <a:t> Act on Electronic </a:t>
          </a:r>
          <a:r>
            <a:rPr lang="fi-FI" sz="1700" b="1" i="0" kern="1200" baseline="0" dirty="0" err="1"/>
            <a:t>Communication</a:t>
          </a:r>
          <a:r>
            <a:rPr lang="fi-FI" sz="1700" b="1" i="0" kern="1200" baseline="0" dirty="0"/>
            <a:t> Services [Laki sähköisen viestinnän palveluista]) </a:t>
          </a:r>
          <a:endParaRPr lang="fi-FI" sz="1700" kern="1200" dirty="0"/>
        </a:p>
      </dsp:txBody>
      <dsp:txXfrm>
        <a:off x="2352780" y="32939"/>
        <a:ext cx="8590384" cy="619697"/>
      </dsp:txXfrm>
    </dsp:sp>
    <dsp:sp modelId="{24BDE4A9-28C7-4794-9767-E6896C069696}">
      <dsp:nvSpPr>
        <dsp:cNvPr id="0" name=""/>
        <dsp:cNvSpPr/>
      </dsp:nvSpPr>
      <dsp:spPr>
        <a:xfrm>
          <a:off x="2188632" y="652636"/>
          <a:ext cx="8754531"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99DF89D-A5D2-46FC-BC93-5DD653AE045E}">
      <dsp:nvSpPr>
        <dsp:cNvPr id="0" name=""/>
        <dsp:cNvSpPr/>
      </dsp:nvSpPr>
      <dsp:spPr>
        <a:xfrm>
          <a:off x="2352780" y="683621"/>
          <a:ext cx="8590384" cy="6196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fi-FI" sz="1700" b="1" kern="1200" dirty="0" err="1"/>
            <a:t>Cf</a:t>
          </a:r>
          <a:r>
            <a:rPr lang="fi-FI" sz="1700" b="1" kern="1200" dirty="0"/>
            <a:t> </a:t>
          </a:r>
          <a:r>
            <a:rPr lang="fi-FI" sz="1700" b="1" kern="1200" dirty="0" err="1"/>
            <a:t>also</a:t>
          </a:r>
          <a:r>
            <a:rPr lang="fi-FI" sz="1700" b="1" kern="1200" dirty="0"/>
            <a:t> </a:t>
          </a:r>
          <a:r>
            <a:rPr lang="fi-FI" sz="1700" b="1" kern="1200" dirty="0" err="1"/>
            <a:t>the</a:t>
          </a:r>
          <a:r>
            <a:rPr lang="fi-FI" sz="1700" b="1" kern="1200" dirty="0"/>
            <a:t> </a:t>
          </a:r>
          <a:r>
            <a:rPr lang="fi-FI" sz="1700" b="1" i="0" kern="1200" baseline="0" dirty="0"/>
            <a:t>Act on </a:t>
          </a:r>
          <a:r>
            <a:rPr lang="fi-FI" sz="1700" b="1" i="0" kern="1200" baseline="0" dirty="0" err="1"/>
            <a:t>strong</a:t>
          </a:r>
          <a:r>
            <a:rPr lang="fi-FI" sz="1700" b="1" i="0" kern="1200" baseline="0" dirty="0"/>
            <a:t> </a:t>
          </a:r>
          <a:r>
            <a:rPr lang="fi-FI" sz="1700" b="1" i="0" kern="1200" baseline="0" dirty="0" err="1"/>
            <a:t>electronic</a:t>
          </a:r>
          <a:r>
            <a:rPr lang="fi-FI" sz="1700" b="1" i="0" kern="1200" baseline="0" dirty="0"/>
            <a:t> </a:t>
          </a:r>
          <a:r>
            <a:rPr lang="fi-FI" sz="1700" b="1" i="0" kern="1200" baseline="0" dirty="0" err="1"/>
            <a:t>recognition</a:t>
          </a:r>
          <a:r>
            <a:rPr lang="fi-FI" sz="1700" b="1" i="0" kern="1200" baseline="0" dirty="0"/>
            <a:t> and </a:t>
          </a:r>
          <a:r>
            <a:rPr lang="fi-FI" sz="1700" b="1" i="0" kern="1200" baseline="0" dirty="0" err="1"/>
            <a:t>electronic</a:t>
          </a:r>
          <a:r>
            <a:rPr lang="fi-FI" sz="1700" b="1" i="0" kern="1200" baseline="0" dirty="0"/>
            <a:t> </a:t>
          </a:r>
          <a:r>
            <a:rPr lang="fi-FI" sz="1700" b="1" i="0" kern="1200" baseline="0" dirty="0" err="1"/>
            <a:t>trust</a:t>
          </a:r>
          <a:r>
            <a:rPr lang="fi-FI" sz="1700" b="1" i="0" kern="1200" baseline="0" dirty="0"/>
            <a:t> </a:t>
          </a:r>
          <a:r>
            <a:rPr lang="fi-FI" sz="1700" b="1" i="0" kern="1200" baseline="0" dirty="0" err="1"/>
            <a:t>services</a:t>
          </a:r>
          <a:r>
            <a:rPr lang="fi-FI" sz="1700" b="1" i="0" kern="1200" baseline="0" dirty="0"/>
            <a:t> (Laki vahvasta sähköisestä tunnistamisesta ja sähköisistä luottamuspalveluista 617/2009) </a:t>
          </a:r>
          <a:endParaRPr lang="fi-FI" sz="1700" kern="1200" dirty="0"/>
        </a:p>
      </dsp:txBody>
      <dsp:txXfrm>
        <a:off x="2352780" y="683621"/>
        <a:ext cx="8590384" cy="619697"/>
      </dsp:txXfrm>
    </dsp:sp>
    <dsp:sp modelId="{ED70D15E-4DF7-470A-A23C-83AF47907529}">
      <dsp:nvSpPr>
        <dsp:cNvPr id="0" name=""/>
        <dsp:cNvSpPr/>
      </dsp:nvSpPr>
      <dsp:spPr>
        <a:xfrm>
          <a:off x="2188632" y="1303318"/>
          <a:ext cx="8754531"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D67D076-2C7E-4794-9F63-3C4A7236910D}">
      <dsp:nvSpPr>
        <dsp:cNvPr id="0" name=""/>
        <dsp:cNvSpPr/>
      </dsp:nvSpPr>
      <dsp:spPr>
        <a:xfrm>
          <a:off x="0" y="1335084"/>
          <a:ext cx="10943164"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8CB025-DE33-4539-8051-20A459EF5638}">
      <dsp:nvSpPr>
        <dsp:cNvPr id="0" name=""/>
        <dsp:cNvSpPr/>
      </dsp:nvSpPr>
      <dsp:spPr>
        <a:xfrm>
          <a:off x="0" y="1335084"/>
          <a:ext cx="2188632" cy="1333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fi-FI" sz="1400" b="1" kern="1200"/>
            <a:t>The trading and settlement systems of capital markets are already now based on automated transactions (regulated by legislation) </a:t>
          </a:r>
          <a:endParaRPr lang="fi-FI" sz="1400" kern="1200"/>
        </a:p>
      </dsp:txBody>
      <dsp:txXfrm>
        <a:off x="0" y="1335084"/>
        <a:ext cx="2188632" cy="1333130"/>
      </dsp:txXfrm>
    </dsp:sp>
    <dsp:sp modelId="{311C4BBF-0ECF-4B23-A359-BD0DD488E8E6}">
      <dsp:nvSpPr>
        <dsp:cNvPr id="0" name=""/>
        <dsp:cNvSpPr/>
      </dsp:nvSpPr>
      <dsp:spPr>
        <a:xfrm>
          <a:off x="0" y="2668215"/>
          <a:ext cx="10943164"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4AA660-D935-46B1-B24C-94C8C03E1848}">
      <dsp:nvSpPr>
        <dsp:cNvPr id="0" name=""/>
        <dsp:cNvSpPr/>
      </dsp:nvSpPr>
      <dsp:spPr>
        <a:xfrm>
          <a:off x="0" y="2668215"/>
          <a:ext cx="2188632" cy="1333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kern="1200"/>
            <a:t>Cf. also the rigid and “tamper-free” nature of financial market transactions: </a:t>
          </a:r>
          <a:endParaRPr lang="fi-FI" sz="1400" kern="1200"/>
        </a:p>
      </dsp:txBody>
      <dsp:txXfrm>
        <a:off x="0" y="2668215"/>
        <a:ext cx="2188632" cy="1333130"/>
      </dsp:txXfrm>
    </dsp:sp>
    <dsp:sp modelId="{707EF768-9DDC-4950-8100-9B0938D625FA}">
      <dsp:nvSpPr>
        <dsp:cNvPr id="0" name=""/>
        <dsp:cNvSpPr/>
      </dsp:nvSpPr>
      <dsp:spPr>
        <a:xfrm>
          <a:off x="2352780" y="2699199"/>
          <a:ext cx="8590384" cy="6196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t>The third-party bindingness of transactions and collaterals </a:t>
          </a:r>
          <a:endParaRPr lang="fi-FI" sz="1700" kern="1200"/>
        </a:p>
      </dsp:txBody>
      <dsp:txXfrm>
        <a:off x="2352780" y="2699199"/>
        <a:ext cx="8590384" cy="619697"/>
      </dsp:txXfrm>
    </dsp:sp>
    <dsp:sp modelId="{5B45B65F-6361-4D7A-9A75-5470FB2E101E}">
      <dsp:nvSpPr>
        <dsp:cNvPr id="0" name=""/>
        <dsp:cNvSpPr/>
      </dsp:nvSpPr>
      <dsp:spPr>
        <a:xfrm>
          <a:off x="2188632" y="3318897"/>
          <a:ext cx="8754531"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A1B14D0-4AD5-4CA8-9210-F661F62978EE}">
      <dsp:nvSpPr>
        <dsp:cNvPr id="0" name=""/>
        <dsp:cNvSpPr/>
      </dsp:nvSpPr>
      <dsp:spPr>
        <a:xfrm>
          <a:off x="2352780" y="3349882"/>
          <a:ext cx="8590384" cy="6196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fi-FI" sz="1700" kern="1200"/>
            <a:t>The finality of netting in terms of insolvency law </a:t>
          </a:r>
        </a:p>
      </dsp:txBody>
      <dsp:txXfrm>
        <a:off x="2352780" y="3349882"/>
        <a:ext cx="8590384" cy="619697"/>
      </dsp:txXfrm>
    </dsp:sp>
    <dsp:sp modelId="{2EE5BBC5-378D-4CF9-B348-E30E26C42E06}">
      <dsp:nvSpPr>
        <dsp:cNvPr id="0" name=""/>
        <dsp:cNvSpPr/>
      </dsp:nvSpPr>
      <dsp:spPr>
        <a:xfrm>
          <a:off x="2188632" y="3969579"/>
          <a:ext cx="8754531"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0C1D14-163D-4AC3-906E-F8DF528248A9}">
      <dsp:nvSpPr>
        <dsp:cNvPr id="0" name=""/>
        <dsp:cNvSpPr/>
      </dsp:nvSpPr>
      <dsp:spPr>
        <a:xfrm>
          <a:off x="3169684" y="0"/>
          <a:ext cx="4003300" cy="4003300"/>
        </a:xfrm>
        <a:prstGeom prst="triangl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E76524-094E-487A-96D3-DF4F62CFBEBA}">
      <dsp:nvSpPr>
        <dsp:cNvPr id="0" name=""/>
        <dsp:cNvSpPr/>
      </dsp:nvSpPr>
      <dsp:spPr>
        <a:xfrm>
          <a:off x="5171334" y="400720"/>
          <a:ext cx="2602145" cy="711524"/>
        </a:xfrm>
        <a:prstGeom prst="round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rtl="0">
            <a:lnSpc>
              <a:spcPct val="90000"/>
            </a:lnSpc>
            <a:spcBef>
              <a:spcPct val="0"/>
            </a:spcBef>
            <a:spcAft>
              <a:spcPct val="35000"/>
            </a:spcAft>
            <a:buNone/>
          </a:pPr>
          <a:r>
            <a:rPr lang="en-US" sz="1000" b="1" kern="1200"/>
            <a:t>Asset creation: Any type of asset can be created on the network if the trading partners are in agreement. </a:t>
          </a:r>
          <a:endParaRPr lang="fi-FI" sz="1000" kern="1200"/>
        </a:p>
      </dsp:txBody>
      <dsp:txXfrm>
        <a:off x="5206068" y="435454"/>
        <a:ext cx="2532677" cy="642056"/>
      </dsp:txXfrm>
    </dsp:sp>
    <dsp:sp modelId="{3276D86C-4E31-4663-92BC-1511032CC865}">
      <dsp:nvSpPr>
        <dsp:cNvPr id="0" name=""/>
        <dsp:cNvSpPr/>
      </dsp:nvSpPr>
      <dsp:spPr>
        <a:xfrm>
          <a:off x="5171334" y="1201185"/>
          <a:ext cx="2602145" cy="711524"/>
        </a:xfrm>
        <a:prstGeom prst="roundRect">
          <a:avLst/>
        </a:prstGeom>
        <a:solidFill>
          <a:schemeClr val="lt1">
            <a:alpha val="90000"/>
            <a:hueOff val="0"/>
            <a:satOff val="0"/>
            <a:lumOff val="0"/>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rtl="0">
            <a:lnSpc>
              <a:spcPct val="90000"/>
            </a:lnSpc>
            <a:spcBef>
              <a:spcPct val="0"/>
            </a:spcBef>
            <a:spcAft>
              <a:spcPct val="35000"/>
            </a:spcAft>
            <a:buNone/>
          </a:pPr>
          <a:r>
            <a:rPr lang="en-US" sz="1000" b="1" kern="1200"/>
            <a:t>Trading:  Assets can be traded on the network with a minimal transaction fee in atomic transactions (either fully executed, or not at all) </a:t>
          </a:r>
          <a:endParaRPr lang="fi-FI" sz="1000" kern="1200"/>
        </a:p>
      </dsp:txBody>
      <dsp:txXfrm>
        <a:off x="5206068" y="1235919"/>
        <a:ext cx="2532677" cy="642056"/>
      </dsp:txXfrm>
    </dsp:sp>
    <dsp:sp modelId="{4F2CF48C-81B6-4938-B172-90B9027BF491}">
      <dsp:nvSpPr>
        <dsp:cNvPr id="0" name=""/>
        <dsp:cNvSpPr/>
      </dsp:nvSpPr>
      <dsp:spPr>
        <a:xfrm>
          <a:off x="5171334" y="2001650"/>
          <a:ext cx="2602145" cy="711524"/>
        </a:xfrm>
        <a:prstGeom prst="roundRect">
          <a:avLst/>
        </a:prstGeom>
        <a:solidFill>
          <a:schemeClr val="lt1">
            <a:alpha val="90000"/>
            <a:hueOff val="0"/>
            <a:satOff val="0"/>
            <a:lumOff val="0"/>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rtl="0">
            <a:lnSpc>
              <a:spcPct val="90000"/>
            </a:lnSpc>
            <a:spcBef>
              <a:spcPct val="0"/>
            </a:spcBef>
            <a:spcAft>
              <a:spcPct val="35000"/>
            </a:spcAft>
            <a:buNone/>
          </a:pPr>
          <a:r>
            <a:rPr lang="en-US" sz="1000" b="1" kern="1200" dirty="0"/>
            <a:t>Balance: Balances are recorded on a shared replicated ledger where each </a:t>
          </a:r>
          <a:r>
            <a:rPr lang="en-US" sz="1000" b="1" kern="1200"/>
            <a:t>position is </a:t>
          </a:r>
          <a:r>
            <a:rPr lang="en-US" sz="1000" b="1" kern="1200" dirty="0"/>
            <a:t>constantly netted. </a:t>
          </a:r>
          <a:endParaRPr lang="fi-FI" sz="1000" kern="1200" dirty="0"/>
        </a:p>
      </dsp:txBody>
      <dsp:txXfrm>
        <a:off x="5206068" y="2036384"/>
        <a:ext cx="2532677" cy="642056"/>
      </dsp:txXfrm>
    </dsp:sp>
    <dsp:sp modelId="{886CA41C-690D-4D8E-AC76-A37AEBB0A567}">
      <dsp:nvSpPr>
        <dsp:cNvPr id="0" name=""/>
        <dsp:cNvSpPr/>
      </dsp:nvSpPr>
      <dsp:spPr>
        <a:xfrm>
          <a:off x="5171334" y="2802114"/>
          <a:ext cx="2602145" cy="711524"/>
        </a:xfrm>
        <a:prstGeom prst="round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rtl="0">
            <a:lnSpc>
              <a:spcPct val="90000"/>
            </a:lnSpc>
            <a:spcBef>
              <a:spcPct val="0"/>
            </a:spcBef>
            <a:spcAft>
              <a:spcPct val="35000"/>
            </a:spcAft>
            <a:buNone/>
          </a:pPr>
          <a:r>
            <a:rPr lang="en-US" sz="1000" b="1" kern="1200"/>
            <a:t>Settlement: The network can also host the currency assets that back the tradable assets</a:t>
          </a:r>
          <a:endParaRPr lang="fi-FI" sz="1000" kern="1200"/>
        </a:p>
      </dsp:txBody>
      <dsp:txXfrm>
        <a:off x="5206068" y="2836848"/>
        <a:ext cx="2532677" cy="6420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42749B-3742-43AE-9EC4-5ABACA3D542A}">
      <dsp:nvSpPr>
        <dsp:cNvPr id="0" name=""/>
        <dsp:cNvSpPr/>
      </dsp:nvSpPr>
      <dsp:spPr>
        <a:xfrm>
          <a:off x="0" y="0"/>
          <a:ext cx="4003299" cy="4003299"/>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F2E8A4-851C-46BA-A634-58B8940A2314}">
      <dsp:nvSpPr>
        <dsp:cNvPr id="0" name=""/>
        <dsp:cNvSpPr/>
      </dsp:nvSpPr>
      <dsp:spPr>
        <a:xfrm>
          <a:off x="2001649" y="0"/>
          <a:ext cx="8941514" cy="400329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1" kern="1200" dirty="0">
              <a:solidFill>
                <a:srgbClr val="FF0000"/>
              </a:solidFill>
            </a:rPr>
            <a:t>AISP (Account Information Service Provider</a:t>
          </a:r>
          <a:r>
            <a:rPr lang="en-US" sz="2400" b="1" kern="1200" dirty="0"/>
            <a:t>) are the service providers with access to the account information of bank customers. Such services could analyze a user’s spending behavior or aggregate a user’s account information from several banks into one overview. </a:t>
          </a:r>
          <a:endParaRPr lang="fi-FI" sz="2400" kern="1200" dirty="0"/>
        </a:p>
      </dsp:txBody>
      <dsp:txXfrm>
        <a:off x="2001649" y="0"/>
        <a:ext cx="8941514" cy="1901567"/>
      </dsp:txXfrm>
    </dsp:sp>
    <dsp:sp modelId="{08CFD179-EF42-4E72-B79D-D3D2E3B6F1A9}">
      <dsp:nvSpPr>
        <dsp:cNvPr id="0" name=""/>
        <dsp:cNvSpPr/>
      </dsp:nvSpPr>
      <dsp:spPr>
        <a:xfrm>
          <a:off x="1050866" y="1901567"/>
          <a:ext cx="1901567" cy="190156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3113A8-6C3A-411A-82E9-1FF77FED22A1}">
      <dsp:nvSpPr>
        <dsp:cNvPr id="0" name=""/>
        <dsp:cNvSpPr/>
      </dsp:nvSpPr>
      <dsp:spPr>
        <a:xfrm>
          <a:off x="2001649" y="1901567"/>
          <a:ext cx="8941514" cy="190156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1" kern="1200" dirty="0">
              <a:solidFill>
                <a:srgbClr val="FF0000"/>
              </a:solidFill>
            </a:rPr>
            <a:t>PISP (Payment Initiation Service Provider) </a:t>
          </a:r>
          <a:r>
            <a:rPr lang="en-US" sz="2400" b="1" kern="1200" dirty="0"/>
            <a:t>are the service providers initiating a payment on behalf of the user. P2P transfer and bill payment are PISP services we are likely to see when PSD2 is implemented.</a:t>
          </a:r>
          <a:endParaRPr lang="fi-FI" sz="2400" kern="1200" dirty="0"/>
        </a:p>
      </dsp:txBody>
      <dsp:txXfrm>
        <a:off x="2001649" y="1901567"/>
        <a:ext cx="8941514" cy="19015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577673-636B-4169-90E1-0EF28CB8CABD}">
      <dsp:nvSpPr>
        <dsp:cNvPr id="0" name=""/>
        <dsp:cNvSpPr/>
      </dsp:nvSpPr>
      <dsp:spPr>
        <a:xfrm>
          <a:off x="0" y="0"/>
          <a:ext cx="9301690" cy="120099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1" i="0" kern="1200" baseline="0" dirty="0"/>
            <a:t>Through the directive, the European Commission aims to improve innovation, reinforce consumer protection and improve the security of internet payments and account access within the EU and EEA. </a:t>
          </a:r>
          <a:endParaRPr lang="fi-FI" sz="2100" kern="1200" dirty="0"/>
        </a:p>
      </dsp:txBody>
      <dsp:txXfrm>
        <a:off x="35176" y="35176"/>
        <a:ext cx="8005727" cy="1130638"/>
      </dsp:txXfrm>
    </dsp:sp>
    <dsp:sp modelId="{F7ACED3D-C27A-4A58-A998-63571DB76A07}">
      <dsp:nvSpPr>
        <dsp:cNvPr id="0" name=""/>
        <dsp:cNvSpPr/>
      </dsp:nvSpPr>
      <dsp:spPr>
        <a:xfrm>
          <a:off x="820737" y="1401154"/>
          <a:ext cx="9301690" cy="1200990"/>
        </a:xfrm>
        <a:prstGeom prst="roundRect">
          <a:avLst>
            <a:gd name="adj" fmla="val 10000"/>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1" kern="1200"/>
            <a:t>Banks will no longer only be competing against banks, but everyone offering financial services. </a:t>
          </a:r>
          <a:endParaRPr lang="fi-FI" sz="2100" kern="1200"/>
        </a:p>
      </dsp:txBody>
      <dsp:txXfrm>
        <a:off x="855913" y="1436330"/>
        <a:ext cx="7629957" cy="1130638"/>
      </dsp:txXfrm>
    </dsp:sp>
    <dsp:sp modelId="{245E84BD-DE5B-40D2-8F93-196644940EF0}">
      <dsp:nvSpPr>
        <dsp:cNvPr id="0" name=""/>
        <dsp:cNvSpPr/>
      </dsp:nvSpPr>
      <dsp:spPr>
        <a:xfrm>
          <a:off x="1641474" y="2802309"/>
          <a:ext cx="9301690" cy="1200990"/>
        </a:xfrm>
        <a:prstGeom prst="roundRect">
          <a:avLst>
            <a:gd name="adj" fmla="val 1000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1" kern="1200"/>
            <a:t>PSD2 will fundamentally change the payments value chain, what business models are profitable, and customer expectations. </a:t>
          </a:r>
          <a:endParaRPr lang="fi-FI" sz="2100" kern="1200"/>
        </a:p>
      </dsp:txBody>
      <dsp:txXfrm>
        <a:off x="1676650" y="2837485"/>
        <a:ext cx="7629957" cy="1130638"/>
      </dsp:txXfrm>
    </dsp:sp>
    <dsp:sp modelId="{6BF60286-0DE3-4FC1-92F0-E73CD21477BC}">
      <dsp:nvSpPr>
        <dsp:cNvPr id="0" name=""/>
        <dsp:cNvSpPr/>
      </dsp:nvSpPr>
      <dsp:spPr>
        <a:xfrm>
          <a:off x="8521046" y="910750"/>
          <a:ext cx="780643" cy="780643"/>
        </a:xfrm>
        <a:prstGeom prst="downArrow">
          <a:avLst>
            <a:gd name="adj1" fmla="val 55000"/>
            <a:gd name="adj2" fmla="val 45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fi-FI" sz="3500" kern="1200"/>
        </a:p>
      </dsp:txBody>
      <dsp:txXfrm>
        <a:off x="8696691" y="910750"/>
        <a:ext cx="429353" cy="587434"/>
      </dsp:txXfrm>
    </dsp:sp>
    <dsp:sp modelId="{489516A8-38D2-4A94-BFEA-4EB1F222F489}">
      <dsp:nvSpPr>
        <dsp:cNvPr id="0" name=""/>
        <dsp:cNvSpPr/>
      </dsp:nvSpPr>
      <dsp:spPr>
        <a:xfrm>
          <a:off x="9341784" y="2303899"/>
          <a:ext cx="780643" cy="780643"/>
        </a:xfrm>
        <a:prstGeom prst="downArrow">
          <a:avLst>
            <a:gd name="adj1" fmla="val 55000"/>
            <a:gd name="adj2" fmla="val 45000"/>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fi-FI" sz="3500" kern="1200"/>
        </a:p>
      </dsp:txBody>
      <dsp:txXfrm>
        <a:off x="9517429" y="2303899"/>
        <a:ext cx="429353" cy="58743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9A55DB-C235-41FE-99E1-FBD246F26B38}">
      <dsp:nvSpPr>
        <dsp:cNvPr id="0" name=""/>
        <dsp:cNvSpPr/>
      </dsp:nvSpPr>
      <dsp:spPr>
        <a:xfrm>
          <a:off x="820737" y="0"/>
          <a:ext cx="9301690" cy="40033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B1B9AE-AC9F-4E06-8A7F-4F066E8B9663}">
      <dsp:nvSpPr>
        <dsp:cNvPr id="0" name=""/>
        <dsp:cNvSpPr/>
      </dsp:nvSpPr>
      <dsp:spPr>
        <a:xfrm>
          <a:off x="370827" y="1200990"/>
          <a:ext cx="3282949" cy="160132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a:t>The required bank licenses and low consumer-trust towards third-parties make it difficult and troublesome for new entrants to enter the market. </a:t>
          </a:r>
          <a:endParaRPr lang="fi-FI" sz="1800" kern="1200"/>
        </a:p>
      </dsp:txBody>
      <dsp:txXfrm>
        <a:off x="448997" y="1279160"/>
        <a:ext cx="3126609" cy="1444980"/>
      </dsp:txXfrm>
    </dsp:sp>
    <dsp:sp modelId="{01001E2D-45BC-4D10-862E-BA3AD67366FC}">
      <dsp:nvSpPr>
        <dsp:cNvPr id="0" name=""/>
        <dsp:cNvSpPr/>
      </dsp:nvSpPr>
      <dsp:spPr>
        <a:xfrm>
          <a:off x="3830107" y="1200990"/>
          <a:ext cx="3282949" cy="1601320"/>
        </a:xfrm>
        <a:prstGeom prst="roundRect">
          <a:avLst/>
        </a:prstGeom>
        <a:solidFill>
          <a:schemeClr val="accent4">
            <a:hueOff val="4900445"/>
            <a:satOff val="-20388"/>
            <a:lumOff val="4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However, with PSD2 this might change, as it will be easier for non-banks to enter the market with financial service solutions. </a:t>
          </a:r>
          <a:endParaRPr lang="fi-FI" sz="1800" kern="1200" dirty="0"/>
        </a:p>
      </dsp:txBody>
      <dsp:txXfrm>
        <a:off x="3908277" y="1279160"/>
        <a:ext cx="3126609" cy="1444980"/>
      </dsp:txXfrm>
    </dsp:sp>
    <dsp:sp modelId="{64DACBB5-CC28-4F0B-ABE1-DDB3E1F3E167}">
      <dsp:nvSpPr>
        <dsp:cNvPr id="0" name=""/>
        <dsp:cNvSpPr/>
      </dsp:nvSpPr>
      <dsp:spPr>
        <a:xfrm>
          <a:off x="7289387" y="1200990"/>
          <a:ext cx="3282949" cy="1601320"/>
        </a:xfrm>
        <a:prstGeom prst="roundRect">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a:t>Non-bank FinTech companies probably will play a significant role in the future financial landscape. </a:t>
          </a:r>
          <a:endParaRPr lang="fi-FI" sz="1800" kern="1200"/>
        </a:p>
      </dsp:txBody>
      <dsp:txXfrm>
        <a:off x="7367557" y="1279160"/>
        <a:ext cx="3126609" cy="14449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14A70E-04F3-4812-BA4D-DF6D4D510E87}">
      <dsp:nvSpPr>
        <dsp:cNvPr id="0" name=""/>
        <dsp:cNvSpPr/>
      </dsp:nvSpPr>
      <dsp:spPr>
        <a:xfrm>
          <a:off x="3169684" y="0"/>
          <a:ext cx="4003300" cy="4003300"/>
        </a:xfrm>
        <a:prstGeom prst="triangl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9A10AF-71D0-4A91-B356-08D98D096006}">
      <dsp:nvSpPr>
        <dsp:cNvPr id="0" name=""/>
        <dsp:cNvSpPr/>
      </dsp:nvSpPr>
      <dsp:spPr>
        <a:xfrm>
          <a:off x="5171334" y="402480"/>
          <a:ext cx="2602145" cy="947656"/>
        </a:xfrm>
        <a:prstGeom prst="round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rtl="0">
            <a:lnSpc>
              <a:spcPct val="90000"/>
            </a:lnSpc>
            <a:spcBef>
              <a:spcPct val="0"/>
            </a:spcBef>
            <a:spcAft>
              <a:spcPct val="35000"/>
            </a:spcAft>
            <a:buNone/>
          </a:pPr>
          <a:r>
            <a:rPr lang="en-US" sz="1100" b="1" kern="1200"/>
            <a:t>The competition within the financial sector will be dramatically increased, due to the introduction of PSD2, technological innovations and changing customer demands. </a:t>
          </a:r>
          <a:endParaRPr lang="fi-FI" sz="1100" kern="1200"/>
        </a:p>
      </dsp:txBody>
      <dsp:txXfrm>
        <a:off x="5217595" y="448741"/>
        <a:ext cx="2509623" cy="855134"/>
      </dsp:txXfrm>
    </dsp:sp>
    <dsp:sp modelId="{C116827B-4F25-4507-B98E-4F3D32D15E00}">
      <dsp:nvSpPr>
        <dsp:cNvPr id="0" name=""/>
        <dsp:cNvSpPr/>
      </dsp:nvSpPr>
      <dsp:spPr>
        <a:xfrm>
          <a:off x="5171334" y="1468593"/>
          <a:ext cx="2602145" cy="947656"/>
        </a:xfrm>
        <a:prstGeom prst="roundRect">
          <a:avLst/>
        </a:prstGeom>
        <a:solidFill>
          <a:schemeClr val="lt1">
            <a:alpha val="90000"/>
            <a:hueOff val="0"/>
            <a:satOff val="0"/>
            <a:lumOff val="0"/>
            <a:alphaOff val="0"/>
          </a:schemeClr>
        </a:solidFill>
        <a:ln w="12700" cap="flat" cmpd="sng" algn="ctr">
          <a:solidFill>
            <a:schemeClr val="accent4">
              <a:hueOff val="4900445"/>
              <a:satOff val="-20388"/>
              <a:lumOff val="480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rtl="0">
            <a:lnSpc>
              <a:spcPct val="90000"/>
            </a:lnSpc>
            <a:spcBef>
              <a:spcPct val="0"/>
            </a:spcBef>
            <a:spcAft>
              <a:spcPct val="35000"/>
            </a:spcAft>
            <a:buNone/>
          </a:pPr>
          <a:r>
            <a:rPr lang="en-US" sz="1100" b="1" kern="1200"/>
            <a:t>Customers will be enabled to create their own collection of smaller service providers instead of choosing one specific bank for all financial needs. </a:t>
          </a:r>
          <a:endParaRPr lang="fi-FI" sz="1100" kern="1200"/>
        </a:p>
      </dsp:txBody>
      <dsp:txXfrm>
        <a:off x="5217595" y="1514854"/>
        <a:ext cx="2509623" cy="855134"/>
      </dsp:txXfrm>
    </dsp:sp>
    <dsp:sp modelId="{7A9EF5E2-83D7-472E-BA42-0F7ADAA4C276}">
      <dsp:nvSpPr>
        <dsp:cNvPr id="0" name=""/>
        <dsp:cNvSpPr/>
      </dsp:nvSpPr>
      <dsp:spPr>
        <a:xfrm>
          <a:off x="5171334" y="2534706"/>
          <a:ext cx="2602145" cy="947656"/>
        </a:xfrm>
        <a:prstGeom prst="roundRect">
          <a:avLst/>
        </a:prstGeom>
        <a:solidFill>
          <a:schemeClr val="lt1">
            <a:alpha val="90000"/>
            <a:hueOff val="0"/>
            <a:satOff val="0"/>
            <a:lumOff val="0"/>
            <a:alphaOff val="0"/>
          </a:schemeClr>
        </a:solidFill>
        <a:ln w="12700" cap="flat" cmpd="sng" algn="ctr">
          <a:solidFill>
            <a:schemeClr val="accent4">
              <a:hueOff val="9800891"/>
              <a:satOff val="-40777"/>
              <a:lumOff val="960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rtl="0">
            <a:lnSpc>
              <a:spcPct val="90000"/>
            </a:lnSpc>
            <a:spcBef>
              <a:spcPct val="0"/>
            </a:spcBef>
            <a:spcAft>
              <a:spcPct val="35000"/>
            </a:spcAft>
            <a:buNone/>
          </a:pPr>
          <a:r>
            <a:rPr lang="en-US" sz="1100" b="1" kern="1200"/>
            <a:t>As PSD2 will increase the opportunities for companies without a banking license to enter the financial market, it is likely that the trend of increased consumer trust in non-banks will continue to grow.</a:t>
          </a:r>
          <a:endParaRPr lang="fi-FI" sz="1100" kern="1200"/>
        </a:p>
      </dsp:txBody>
      <dsp:txXfrm>
        <a:off x="5217595" y="2580967"/>
        <a:ext cx="2509623" cy="85513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FC6E82-2770-4693-AF4B-613908BB87C8}">
      <dsp:nvSpPr>
        <dsp:cNvPr id="0" name=""/>
        <dsp:cNvSpPr/>
      </dsp:nvSpPr>
      <dsp:spPr>
        <a:xfrm>
          <a:off x="0" y="0"/>
          <a:ext cx="9301690" cy="120099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Background: the common trend towards </a:t>
          </a:r>
          <a:r>
            <a:rPr lang="en-US" sz="1600" b="1" kern="1200" dirty="0">
              <a:solidFill>
                <a:schemeClr val="tx1"/>
              </a:solidFill>
            </a:rPr>
            <a:t>platform economy </a:t>
          </a:r>
          <a:endParaRPr lang="fi-FI" sz="1600" kern="1200" dirty="0">
            <a:solidFill>
              <a:schemeClr val="tx1"/>
            </a:solidFill>
          </a:endParaRPr>
        </a:p>
      </dsp:txBody>
      <dsp:txXfrm>
        <a:off x="35176" y="35176"/>
        <a:ext cx="8005727" cy="1130638"/>
      </dsp:txXfrm>
    </dsp:sp>
    <dsp:sp modelId="{B8991836-5327-4665-819F-42A114FBF085}">
      <dsp:nvSpPr>
        <dsp:cNvPr id="0" name=""/>
        <dsp:cNvSpPr/>
      </dsp:nvSpPr>
      <dsp:spPr>
        <a:xfrm>
          <a:off x="820737" y="1401154"/>
          <a:ext cx="9301690" cy="1200990"/>
        </a:xfrm>
        <a:prstGeom prst="roundRect">
          <a:avLst>
            <a:gd name="adj" fmla="val 10000"/>
          </a:avLst>
        </a:prstGeom>
        <a:solidFill>
          <a:schemeClr val="accent4">
            <a:hueOff val="4900445"/>
            <a:satOff val="-20388"/>
            <a:lumOff val="4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a:t>New entrants no longer will offer the full banking experience package to enter the financial market due to the increased use of APIs. </a:t>
          </a:r>
          <a:endParaRPr lang="fi-FI" sz="1600" kern="1200"/>
        </a:p>
      </dsp:txBody>
      <dsp:txXfrm>
        <a:off x="855913" y="1436330"/>
        <a:ext cx="7629957" cy="1130638"/>
      </dsp:txXfrm>
    </dsp:sp>
    <dsp:sp modelId="{7CA4057B-E5EE-4742-8E9F-BF4E2C5B8678}">
      <dsp:nvSpPr>
        <dsp:cNvPr id="0" name=""/>
        <dsp:cNvSpPr/>
      </dsp:nvSpPr>
      <dsp:spPr>
        <a:xfrm>
          <a:off x="1641474" y="2802309"/>
          <a:ext cx="9301690" cy="1200990"/>
        </a:xfrm>
        <a:prstGeom prst="roundRect">
          <a:avLst>
            <a:gd name="adj" fmla="val 10000"/>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a:t>Applying technological means, they can now focus on offering just a single service and connect to other service providers through cloud solutions or APIs. Also, new improved services within payments are emerging, making banking both faster and easier. </a:t>
          </a:r>
          <a:endParaRPr lang="fi-FI" sz="1600" kern="1200"/>
        </a:p>
        <a:p>
          <a:pPr marL="114300" lvl="1" indent="-114300" algn="l" defTabSz="533400">
            <a:lnSpc>
              <a:spcPct val="90000"/>
            </a:lnSpc>
            <a:spcBef>
              <a:spcPct val="0"/>
            </a:spcBef>
            <a:spcAft>
              <a:spcPct val="15000"/>
            </a:spcAft>
            <a:buChar char="•"/>
          </a:pPr>
          <a:r>
            <a:rPr lang="en-US" sz="1200" kern="1200"/>
            <a:t>Contactless payments and mobile solutions are services that technology have recently led to. </a:t>
          </a:r>
          <a:endParaRPr lang="fi-FI" sz="1200" kern="1200"/>
        </a:p>
      </dsp:txBody>
      <dsp:txXfrm>
        <a:off x="1676650" y="2837485"/>
        <a:ext cx="7629957" cy="1130638"/>
      </dsp:txXfrm>
    </dsp:sp>
    <dsp:sp modelId="{CABEB1E2-AA1B-4BBB-88A5-F300A47E4424}">
      <dsp:nvSpPr>
        <dsp:cNvPr id="0" name=""/>
        <dsp:cNvSpPr/>
      </dsp:nvSpPr>
      <dsp:spPr>
        <a:xfrm>
          <a:off x="8521046" y="910750"/>
          <a:ext cx="780643" cy="780643"/>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fi-FI" sz="3500" kern="1200"/>
        </a:p>
      </dsp:txBody>
      <dsp:txXfrm>
        <a:off x="8696691" y="910750"/>
        <a:ext cx="429353" cy="587434"/>
      </dsp:txXfrm>
    </dsp:sp>
    <dsp:sp modelId="{7ADB5370-6F02-4242-954C-44852BEBECAC}">
      <dsp:nvSpPr>
        <dsp:cNvPr id="0" name=""/>
        <dsp:cNvSpPr/>
      </dsp:nvSpPr>
      <dsp:spPr>
        <a:xfrm>
          <a:off x="9341784" y="2303899"/>
          <a:ext cx="780643" cy="780643"/>
        </a:xfrm>
        <a:prstGeom prst="downArrow">
          <a:avLst>
            <a:gd name="adj1" fmla="val 55000"/>
            <a:gd name="adj2" fmla="val 45000"/>
          </a:avLst>
        </a:prstGeom>
        <a:solidFill>
          <a:schemeClr val="accent4">
            <a:tint val="40000"/>
            <a:alpha val="90000"/>
            <a:hueOff val="10861925"/>
            <a:satOff val="-51245"/>
            <a:lumOff val="-1851"/>
            <a:alphaOff val="0"/>
          </a:schemeClr>
        </a:solidFill>
        <a:ln w="12700" cap="flat" cmpd="sng" algn="ctr">
          <a:solidFill>
            <a:schemeClr val="accent4">
              <a:tint val="40000"/>
              <a:alpha val="90000"/>
              <a:hueOff val="10861925"/>
              <a:satOff val="-51245"/>
              <a:lumOff val="-185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fi-FI" sz="3500" kern="1200"/>
        </a:p>
      </dsp:txBody>
      <dsp:txXfrm>
        <a:off x="9517429" y="2303899"/>
        <a:ext cx="429353" cy="58743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108D21-CC50-48A1-8228-E7C9CB74AA99}">
      <dsp:nvSpPr>
        <dsp:cNvPr id="0" name=""/>
        <dsp:cNvSpPr/>
      </dsp:nvSpPr>
      <dsp:spPr>
        <a:xfrm>
          <a:off x="3429747" y="796184"/>
          <a:ext cx="612150" cy="91440"/>
        </a:xfrm>
        <a:custGeom>
          <a:avLst/>
          <a:gdLst/>
          <a:ahLst/>
          <a:cxnLst/>
          <a:rect l="0" t="0" r="0" b="0"/>
          <a:pathLst>
            <a:path>
              <a:moveTo>
                <a:pt x="0" y="45720"/>
              </a:moveTo>
              <a:lnTo>
                <a:pt x="612150"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i-FI" sz="500" kern="1200"/>
        </a:p>
      </dsp:txBody>
      <dsp:txXfrm>
        <a:off x="3719754" y="838690"/>
        <a:ext cx="32137" cy="6427"/>
      </dsp:txXfrm>
    </dsp:sp>
    <dsp:sp modelId="{EF930EC2-0979-48CA-A3BE-F871B6C3C0D2}">
      <dsp:nvSpPr>
        <dsp:cNvPr id="0" name=""/>
        <dsp:cNvSpPr/>
      </dsp:nvSpPr>
      <dsp:spPr>
        <a:xfrm>
          <a:off x="636979" y="3533"/>
          <a:ext cx="2794568" cy="1676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b="1" kern="1200"/>
            <a:t>One way that PSD2 opens up for non-banks is through open APIs. </a:t>
          </a:r>
          <a:endParaRPr lang="fi-FI" sz="1700" kern="1200"/>
        </a:p>
      </dsp:txBody>
      <dsp:txXfrm>
        <a:off x="636979" y="3533"/>
        <a:ext cx="2794568" cy="1676740"/>
      </dsp:txXfrm>
    </dsp:sp>
    <dsp:sp modelId="{CD0DE704-7DAA-4F7E-92DA-AE2D567F9E3C}">
      <dsp:nvSpPr>
        <dsp:cNvPr id="0" name=""/>
        <dsp:cNvSpPr/>
      </dsp:nvSpPr>
      <dsp:spPr>
        <a:xfrm>
          <a:off x="6867066" y="796184"/>
          <a:ext cx="612150" cy="91440"/>
        </a:xfrm>
        <a:custGeom>
          <a:avLst/>
          <a:gdLst/>
          <a:ahLst/>
          <a:cxnLst/>
          <a:rect l="0" t="0" r="0" b="0"/>
          <a:pathLst>
            <a:path>
              <a:moveTo>
                <a:pt x="0" y="45720"/>
              </a:moveTo>
              <a:lnTo>
                <a:pt x="612150"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i-FI" sz="500" kern="1200"/>
        </a:p>
      </dsp:txBody>
      <dsp:txXfrm>
        <a:off x="7157073" y="838690"/>
        <a:ext cx="32137" cy="6427"/>
      </dsp:txXfrm>
    </dsp:sp>
    <dsp:sp modelId="{E1A8AAC8-2207-498A-953E-2241F2FCE8E5}">
      <dsp:nvSpPr>
        <dsp:cNvPr id="0" name=""/>
        <dsp:cNvSpPr/>
      </dsp:nvSpPr>
      <dsp:spPr>
        <a:xfrm>
          <a:off x="4074298" y="3533"/>
          <a:ext cx="2794568" cy="1676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b="1" kern="1200"/>
            <a:t>By using banks’ APIs non-banks can enter the financial market without the heavy compliance and infrastructure which banks are required to maintain. </a:t>
          </a:r>
          <a:endParaRPr lang="fi-FI" sz="1700" kern="1200"/>
        </a:p>
      </dsp:txBody>
      <dsp:txXfrm>
        <a:off x="4074298" y="3533"/>
        <a:ext cx="2794568" cy="1676740"/>
      </dsp:txXfrm>
    </dsp:sp>
    <dsp:sp modelId="{5743EDB8-42B0-4EC8-85D7-2783DDCBD7C5}">
      <dsp:nvSpPr>
        <dsp:cNvPr id="0" name=""/>
        <dsp:cNvSpPr/>
      </dsp:nvSpPr>
      <dsp:spPr>
        <a:xfrm>
          <a:off x="2034263" y="1678474"/>
          <a:ext cx="6874637" cy="612150"/>
        </a:xfrm>
        <a:custGeom>
          <a:avLst/>
          <a:gdLst/>
          <a:ahLst/>
          <a:cxnLst/>
          <a:rect l="0" t="0" r="0" b="0"/>
          <a:pathLst>
            <a:path>
              <a:moveTo>
                <a:pt x="6874637" y="0"/>
              </a:moveTo>
              <a:lnTo>
                <a:pt x="6874637" y="323175"/>
              </a:lnTo>
              <a:lnTo>
                <a:pt x="0" y="323175"/>
              </a:lnTo>
              <a:lnTo>
                <a:pt x="0" y="61215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i-FI" sz="500" kern="1200"/>
        </a:p>
      </dsp:txBody>
      <dsp:txXfrm>
        <a:off x="5298967" y="1981336"/>
        <a:ext cx="345230" cy="6427"/>
      </dsp:txXfrm>
    </dsp:sp>
    <dsp:sp modelId="{860A19A1-E205-4A85-AF4F-B2B5D324684A}">
      <dsp:nvSpPr>
        <dsp:cNvPr id="0" name=""/>
        <dsp:cNvSpPr/>
      </dsp:nvSpPr>
      <dsp:spPr>
        <a:xfrm>
          <a:off x="7511617" y="3533"/>
          <a:ext cx="2794568" cy="1676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b="1" kern="1200"/>
            <a:t>This opens up the financial market to new entrants with fresh ideas about how to shape the banking experience. </a:t>
          </a:r>
          <a:endParaRPr lang="fi-FI" sz="1700" kern="1200"/>
        </a:p>
      </dsp:txBody>
      <dsp:txXfrm>
        <a:off x="7511617" y="3533"/>
        <a:ext cx="2794568" cy="1676740"/>
      </dsp:txXfrm>
    </dsp:sp>
    <dsp:sp modelId="{07365194-E442-470B-A4BA-28809D1D32DB}">
      <dsp:nvSpPr>
        <dsp:cNvPr id="0" name=""/>
        <dsp:cNvSpPr/>
      </dsp:nvSpPr>
      <dsp:spPr>
        <a:xfrm>
          <a:off x="636979" y="2323025"/>
          <a:ext cx="2794568" cy="1676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b="1" kern="1200"/>
            <a:t>Some banks have already started making their APIs available.</a:t>
          </a:r>
          <a:endParaRPr lang="fi-FI" sz="1700" kern="1200"/>
        </a:p>
      </dsp:txBody>
      <dsp:txXfrm>
        <a:off x="636979" y="2323025"/>
        <a:ext cx="2794568" cy="167674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870D34-386F-4542-A408-3EE9A1CF0A31}">
      <dsp:nvSpPr>
        <dsp:cNvPr id="0" name=""/>
        <dsp:cNvSpPr/>
      </dsp:nvSpPr>
      <dsp:spPr>
        <a:xfrm>
          <a:off x="820737" y="0"/>
          <a:ext cx="9301690" cy="40033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D40055-B66A-4B96-8836-B72C4129DB12}">
      <dsp:nvSpPr>
        <dsp:cNvPr id="0" name=""/>
        <dsp:cNvSpPr/>
      </dsp:nvSpPr>
      <dsp:spPr>
        <a:xfrm>
          <a:off x="5476" y="1200990"/>
          <a:ext cx="2634267" cy="160132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b="1" kern="1200"/>
            <a:t>Leaps in technological progress - particularly driven by the mobile platform - have led consumers to expect a seamless multichannel experience and a consistent, global service. </a:t>
          </a:r>
          <a:endParaRPr lang="fi-FI" sz="1300" kern="1200"/>
        </a:p>
      </dsp:txBody>
      <dsp:txXfrm>
        <a:off x="83646" y="1279160"/>
        <a:ext cx="2477927" cy="1444980"/>
      </dsp:txXfrm>
    </dsp:sp>
    <dsp:sp modelId="{D243E85E-1C71-4151-B8EB-833818CF5FDA}">
      <dsp:nvSpPr>
        <dsp:cNvPr id="0" name=""/>
        <dsp:cNvSpPr/>
      </dsp:nvSpPr>
      <dsp:spPr>
        <a:xfrm>
          <a:off x="2771458" y="1200990"/>
          <a:ext cx="2634267" cy="1601320"/>
        </a:xfrm>
        <a:prstGeom prst="roundRect">
          <a:avLst/>
        </a:prstGeom>
        <a:solidFill>
          <a:schemeClr val="accent4">
            <a:hueOff val="3266964"/>
            <a:satOff val="-13592"/>
            <a:lumOff val="32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b="1" kern="1200"/>
            <a:t>As a result, one of the main challenges for banks has been to transform their existing service models to meet customer expectations, while keeping costs down. </a:t>
          </a:r>
          <a:endParaRPr lang="fi-FI" sz="1300" kern="1200"/>
        </a:p>
      </dsp:txBody>
      <dsp:txXfrm>
        <a:off x="2849628" y="1279160"/>
        <a:ext cx="2477927" cy="1444980"/>
      </dsp:txXfrm>
    </dsp:sp>
    <dsp:sp modelId="{37926B7C-07F7-49F4-9FD6-FD28DE73652D}">
      <dsp:nvSpPr>
        <dsp:cNvPr id="0" name=""/>
        <dsp:cNvSpPr/>
      </dsp:nvSpPr>
      <dsp:spPr>
        <a:xfrm>
          <a:off x="5537439" y="1200990"/>
          <a:ext cx="2634267" cy="1601320"/>
        </a:xfrm>
        <a:prstGeom prst="roundRect">
          <a:avLst/>
        </a:prstGeom>
        <a:solidFill>
          <a:schemeClr val="accent4">
            <a:hueOff val="6533927"/>
            <a:satOff val="-27185"/>
            <a:lumOff val="64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b="1" kern="1200"/>
            <a:t>Open Banking transformation paves way for the adoption of open APIs, which in turn presents strategic opportunities where external service providers build on top of banks’ data and architecture. </a:t>
          </a:r>
          <a:endParaRPr lang="fi-FI" sz="1300" kern="1200"/>
        </a:p>
      </dsp:txBody>
      <dsp:txXfrm>
        <a:off x="5615609" y="1279160"/>
        <a:ext cx="2477927" cy="1444980"/>
      </dsp:txXfrm>
    </dsp:sp>
    <dsp:sp modelId="{86ED1083-534A-4689-9151-53C49BAB1055}">
      <dsp:nvSpPr>
        <dsp:cNvPr id="0" name=""/>
        <dsp:cNvSpPr/>
      </dsp:nvSpPr>
      <dsp:spPr>
        <a:xfrm>
          <a:off x="8303420" y="1200990"/>
          <a:ext cx="2634267" cy="1601320"/>
        </a:xfrm>
        <a:prstGeom prst="roundRect">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b="1" kern="1200"/>
            <a:t>Open Banking help banks bring engaging services to market faster and cheaper than they would be able to themselves.</a:t>
          </a:r>
          <a:endParaRPr lang="fi-FI" sz="1300" kern="1200"/>
        </a:p>
      </dsp:txBody>
      <dsp:txXfrm>
        <a:off x="8381590" y="1279160"/>
        <a:ext cx="2477927" cy="144498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2.xml><?xml version="1.0" encoding="utf-8"?>
<dgm:layoutDef xmlns:dgm="http://schemas.openxmlformats.org/drawingml/2006/diagram" xmlns:a="http://schemas.openxmlformats.org/drawingml/2006/main" uniqueId="urn:microsoft.com/office/officeart/2016/7/layout/BasicProcessNew">
  <dgm:title val="Basic Process New"/>
  <dgm:desc val=""/>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fact="0.15"/>
      <dgm:constr type="h" for="ch" forName="sibTrans" op="equ"/>
    </dgm:constrLst>
    <dgm:ruleLst>
      <dgm:rule type="h" for="ch" forName="sibTrans" val="6.75" fact="NaN" max="NaN"/>
      <dgm:rule type="w" for="ch" forName="sibTrans" val="8.75" fact="NaN" max="NaN"/>
    </dgm:ruleLst>
    <dgm:forEach name="nodesForEach" axis="ch" ptType="node">
      <dgm:layoutNode name="node">
        <dgm:varLst>
          <dgm:bulletEnabled val="1"/>
        </dgm:varLst>
        <dgm:alg type="tx"/>
        <dgm:shape xmlns:r="http://schemas.openxmlformats.org/officeDocument/2006/relationships" type="rect" r:blip="">
          <dgm:adjLst>
            <dgm:adj idx="1" val="0.1"/>
          </dgm:adjLst>
        </dgm:shape>
        <dgm:presOf axis="desOrSelf" ptType="node"/>
        <dgm:constrLst>
          <dgm:constr type="h" refType="w" fact="0.6"/>
          <dgm:constr type="lMarg" val="12"/>
          <dgm:constr type="rMarg" val="12"/>
          <dgm:constr type="tMarg" val="12"/>
          <dgm:constr type="bMarg" val="12"/>
        </dgm:constrLst>
        <dgm:ruleLst>
          <dgm:rule type="primFontSz" val="11" fact="NaN" max="NaN"/>
          <dgm:rule type="primFontSz" val="18" fact="NaN" max="NaN"/>
          <dgm:rule type="h" val="NaN" fact="1.5" max="NaN"/>
          <dgm:rule type="primFontSz" val="11" fact="NaN" max="NaN"/>
          <dgm:rule type="h" val="INF" fact="NaN" max="NaN"/>
        </dgm:ruleLst>
      </dgm:layoutNode>
      <dgm:forEach name="sibTransForEach" axis="followSib" ptType="sibTrans" cnt="1">
        <dgm:layoutNode name="sibTransSpacerBeforeConnector" styleLbl="node1">
          <dgm:alg type="sp"/>
          <dgm:shape xmlns:r="http://schemas.openxmlformats.org/officeDocument/2006/relationships" r:blip="">
            <dgm:adjLst/>
          </dgm:shape>
          <dgm:constrLst>
            <dgm:constr type="w" val="4.5"/>
          </dgm:constrLst>
          <dgm:presOf/>
          <dgm:ruleLst>
            <dgm:rule type="w" val="4.5" fact="NaN" max="NaN"/>
          </dgm:ruleLst>
        </dgm:layoutNode>
        <dgm:layoutNode name="sibTrans" styleLbl="node1">
          <dgm:alg type="sp"/>
          <dgm:shape xmlns:r="http://schemas.openxmlformats.org/officeDocument/2006/relationships" type="rightArrow" r:blip="">
            <dgm:adjLst>
              <dgm:adj idx="1" val="0.5"/>
            </dgm:adjLst>
          </dgm:shape>
          <dgm:presOf axis="self"/>
          <dgm:constrLst>
            <dgm:constr type="h" val="6.75"/>
          </dgm:constrLst>
          <dgm:ruleLst>
            <dgm:rule type="h" val="6.75" fact="NaN" max="NaN"/>
            <dgm:rule type="w" val="8.75" fact="NaN" max="NaN"/>
          </dgm:ruleLst>
        </dgm:layoutNode>
        <dgm:layoutNode name="sibTransSpacerAfterConnector">
          <dgm:alg type="sp"/>
          <dgm:shape xmlns:r="http://schemas.openxmlformats.org/officeDocument/2006/relationships" r:blip="">
            <dgm:adjLst/>
          </dgm:shape>
          <dgm:constrLst>
            <dgm:constr type="w" val="4.5"/>
          </dgm:constrLst>
          <dgm:presOf/>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1110FC-3135-4425-972A-2F2E9AEFF614}" type="datetimeFigureOut">
              <a:rPr lang="fi-FI" smtClean="0"/>
              <a:t>17.1.2023</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BE00BA-07B3-4EAF-AF6A-80BF6644FF7D}" type="slidenum">
              <a:rPr lang="fi-FI" smtClean="0"/>
              <a:t>‹#›</a:t>
            </a:fld>
            <a:endParaRPr lang="fi-FI"/>
          </a:p>
        </p:txBody>
      </p:sp>
    </p:spTree>
    <p:extLst>
      <p:ext uri="{BB962C8B-B14F-4D97-AF65-F5344CB8AC3E}">
        <p14:creationId xmlns:p14="http://schemas.microsoft.com/office/powerpoint/2010/main" val="3004144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7732A2-A819-4F7B-B9C6-7E3180317AA7}"/>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65931879-A708-4D8F-AC6B-7AF0760E1D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0B0D043D-0A07-4DCA-A618-1C4F15009F26}"/>
              </a:ext>
            </a:extLst>
          </p:cNvPr>
          <p:cNvSpPr>
            <a:spLocks noGrp="1"/>
          </p:cNvSpPr>
          <p:nvPr>
            <p:ph type="dt" sz="half" idx="10"/>
          </p:nvPr>
        </p:nvSpPr>
        <p:spPr/>
        <p:txBody>
          <a:bodyPr/>
          <a:lstStyle/>
          <a:p>
            <a:fld id="{592F16E7-FCD9-4E71-87C6-FD774774EFC7}" type="datetime1">
              <a:rPr lang="fi-FI" smtClean="0"/>
              <a:t>17.1.2023</a:t>
            </a:fld>
            <a:endParaRPr lang="fi-FI"/>
          </a:p>
        </p:txBody>
      </p:sp>
      <p:sp>
        <p:nvSpPr>
          <p:cNvPr id="5" name="Alatunnisteen paikkamerkki 4">
            <a:extLst>
              <a:ext uri="{FF2B5EF4-FFF2-40B4-BE49-F238E27FC236}">
                <a16:creationId xmlns:a16="http://schemas.microsoft.com/office/drawing/2014/main" id="{1F552EDB-6B4E-429C-AB89-0157F3FD42D8}"/>
              </a:ext>
            </a:extLst>
          </p:cNvPr>
          <p:cNvSpPr>
            <a:spLocks noGrp="1"/>
          </p:cNvSpPr>
          <p:nvPr>
            <p:ph type="ftr" sz="quarter" idx="11"/>
          </p:nvPr>
        </p:nvSpPr>
        <p:spPr/>
        <p:txBody>
          <a:bodyPr/>
          <a:lstStyle/>
          <a:p>
            <a:r>
              <a:rPr lang="fi-FI"/>
              <a:t>Financial Law Lecture 3</a:t>
            </a:r>
          </a:p>
        </p:txBody>
      </p:sp>
      <p:sp>
        <p:nvSpPr>
          <p:cNvPr id="6" name="Dian numeron paikkamerkki 5">
            <a:extLst>
              <a:ext uri="{FF2B5EF4-FFF2-40B4-BE49-F238E27FC236}">
                <a16:creationId xmlns:a16="http://schemas.microsoft.com/office/drawing/2014/main" id="{CBBC6044-B171-480E-8C2B-509583B5BAB7}"/>
              </a:ext>
            </a:extLst>
          </p:cNvPr>
          <p:cNvSpPr>
            <a:spLocks noGrp="1"/>
          </p:cNvSpPr>
          <p:nvPr>
            <p:ph type="sldNum" sz="quarter" idx="12"/>
          </p:nvPr>
        </p:nvSpPr>
        <p:spPr/>
        <p:txBody>
          <a:bodyPr/>
          <a:lstStyle/>
          <a:p>
            <a:fld id="{69096C59-1E38-47E1-B316-108EB7F8B41B}" type="slidenum">
              <a:rPr lang="fi-FI" smtClean="0"/>
              <a:t>‹#›</a:t>
            </a:fld>
            <a:endParaRPr lang="fi-FI"/>
          </a:p>
        </p:txBody>
      </p:sp>
    </p:spTree>
    <p:extLst>
      <p:ext uri="{BB962C8B-B14F-4D97-AF65-F5344CB8AC3E}">
        <p14:creationId xmlns:p14="http://schemas.microsoft.com/office/powerpoint/2010/main" val="159209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CF74DD6-6F43-4227-A140-26BE302B4C2E}"/>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1A45D115-9E62-42F5-883B-2D4070196B48}"/>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FBB99251-2DEF-4892-B471-AC932996368D}"/>
              </a:ext>
            </a:extLst>
          </p:cNvPr>
          <p:cNvSpPr>
            <a:spLocks noGrp="1"/>
          </p:cNvSpPr>
          <p:nvPr>
            <p:ph type="dt" sz="half" idx="10"/>
          </p:nvPr>
        </p:nvSpPr>
        <p:spPr/>
        <p:txBody>
          <a:bodyPr/>
          <a:lstStyle/>
          <a:p>
            <a:fld id="{93746B6C-D9F0-4CF3-9A1D-4F40B0A1D693}" type="datetime1">
              <a:rPr lang="fi-FI" smtClean="0"/>
              <a:t>17.1.2023</a:t>
            </a:fld>
            <a:endParaRPr lang="fi-FI"/>
          </a:p>
        </p:txBody>
      </p:sp>
      <p:sp>
        <p:nvSpPr>
          <p:cNvPr id="5" name="Alatunnisteen paikkamerkki 4">
            <a:extLst>
              <a:ext uri="{FF2B5EF4-FFF2-40B4-BE49-F238E27FC236}">
                <a16:creationId xmlns:a16="http://schemas.microsoft.com/office/drawing/2014/main" id="{5ACF2239-7C53-4359-90A9-536986260667}"/>
              </a:ext>
            </a:extLst>
          </p:cNvPr>
          <p:cNvSpPr>
            <a:spLocks noGrp="1"/>
          </p:cNvSpPr>
          <p:nvPr>
            <p:ph type="ftr" sz="quarter" idx="11"/>
          </p:nvPr>
        </p:nvSpPr>
        <p:spPr/>
        <p:txBody>
          <a:bodyPr/>
          <a:lstStyle/>
          <a:p>
            <a:r>
              <a:rPr lang="fi-FI"/>
              <a:t>Financial Law Lecture 3</a:t>
            </a:r>
          </a:p>
        </p:txBody>
      </p:sp>
      <p:sp>
        <p:nvSpPr>
          <p:cNvPr id="6" name="Dian numeron paikkamerkki 5">
            <a:extLst>
              <a:ext uri="{FF2B5EF4-FFF2-40B4-BE49-F238E27FC236}">
                <a16:creationId xmlns:a16="http://schemas.microsoft.com/office/drawing/2014/main" id="{703955F4-AF5C-46EA-8BD9-FC0F5A16008B}"/>
              </a:ext>
            </a:extLst>
          </p:cNvPr>
          <p:cNvSpPr>
            <a:spLocks noGrp="1"/>
          </p:cNvSpPr>
          <p:nvPr>
            <p:ph type="sldNum" sz="quarter" idx="12"/>
          </p:nvPr>
        </p:nvSpPr>
        <p:spPr/>
        <p:txBody>
          <a:bodyPr/>
          <a:lstStyle/>
          <a:p>
            <a:fld id="{69096C59-1E38-47E1-B316-108EB7F8B41B}" type="slidenum">
              <a:rPr lang="fi-FI" smtClean="0"/>
              <a:t>‹#›</a:t>
            </a:fld>
            <a:endParaRPr lang="fi-FI"/>
          </a:p>
        </p:txBody>
      </p:sp>
    </p:spTree>
    <p:extLst>
      <p:ext uri="{BB962C8B-B14F-4D97-AF65-F5344CB8AC3E}">
        <p14:creationId xmlns:p14="http://schemas.microsoft.com/office/powerpoint/2010/main" val="2110851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BD19419F-D588-4FBE-8E81-D65B80ED7230}"/>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5870343E-B22B-436D-B5B3-C5F048B39866}"/>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8078E4ED-6149-4DD7-B3F9-BDE6572E2068}"/>
              </a:ext>
            </a:extLst>
          </p:cNvPr>
          <p:cNvSpPr>
            <a:spLocks noGrp="1"/>
          </p:cNvSpPr>
          <p:nvPr>
            <p:ph type="dt" sz="half" idx="10"/>
          </p:nvPr>
        </p:nvSpPr>
        <p:spPr/>
        <p:txBody>
          <a:bodyPr/>
          <a:lstStyle/>
          <a:p>
            <a:fld id="{E9FEA319-E893-439C-AF61-DB3089A7CF76}" type="datetime1">
              <a:rPr lang="fi-FI" smtClean="0"/>
              <a:t>17.1.2023</a:t>
            </a:fld>
            <a:endParaRPr lang="fi-FI"/>
          </a:p>
        </p:txBody>
      </p:sp>
      <p:sp>
        <p:nvSpPr>
          <p:cNvPr id="5" name="Alatunnisteen paikkamerkki 4">
            <a:extLst>
              <a:ext uri="{FF2B5EF4-FFF2-40B4-BE49-F238E27FC236}">
                <a16:creationId xmlns:a16="http://schemas.microsoft.com/office/drawing/2014/main" id="{08CBB55B-5BD6-43E0-8D4C-B8C038977770}"/>
              </a:ext>
            </a:extLst>
          </p:cNvPr>
          <p:cNvSpPr>
            <a:spLocks noGrp="1"/>
          </p:cNvSpPr>
          <p:nvPr>
            <p:ph type="ftr" sz="quarter" idx="11"/>
          </p:nvPr>
        </p:nvSpPr>
        <p:spPr/>
        <p:txBody>
          <a:bodyPr/>
          <a:lstStyle/>
          <a:p>
            <a:r>
              <a:rPr lang="fi-FI"/>
              <a:t>Financial Law Lecture 3</a:t>
            </a:r>
          </a:p>
        </p:txBody>
      </p:sp>
      <p:sp>
        <p:nvSpPr>
          <p:cNvPr id="6" name="Dian numeron paikkamerkki 5">
            <a:extLst>
              <a:ext uri="{FF2B5EF4-FFF2-40B4-BE49-F238E27FC236}">
                <a16:creationId xmlns:a16="http://schemas.microsoft.com/office/drawing/2014/main" id="{37247624-4BE2-4806-B82D-9323799E825D}"/>
              </a:ext>
            </a:extLst>
          </p:cNvPr>
          <p:cNvSpPr>
            <a:spLocks noGrp="1"/>
          </p:cNvSpPr>
          <p:nvPr>
            <p:ph type="sldNum" sz="quarter" idx="12"/>
          </p:nvPr>
        </p:nvSpPr>
        <p:spPr/>
        <p:txBody>
          <a:bodyPr/>
          <a:lstStyle/>
          <a:p>
            <a:fld id="{69096C59-1E38-47E1-B316-108EB7F8B41B}" type="slidenum">
              <a:rPr lang="fi-FI" smtClean="0"/>
              <a:t>‹#›</a:t>
            </a:fld>
            <a:endParaRPr lang="fi-FI"/>
          </a:p>
        </p:txBody>
      </p:sp>
    </p:spTree>
    <p:extLst>
      <p:ext uri="{BB962C8B-B14F-4D97-AF65-F5344CB8AC3E}">
        <p14:creationId xmlns:p14="http://schemas.microsoft.com/office/powerpoint/2010/main" val="8343985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2" name="Title 1"/>
          <p:cNvSpPr>
            <a:spLocks noGrp="1"/>
          </p:cNvSpPr>
          <p:nvPr>
            <p:ph type="ctrTitle"/>
          </p:nvPr>
        </p:nvSpPr>
        <p:spPr>
          <a:xfrm>
            <a:off x="624418" y="318135"/>
            <a:ext cx="10943167" cy="1195798"/>
          </a:xfrm>
          <a:prstGeom prst="rect">
            <a:avLst/>
          </a:prstGeom>
        </p:spPr>
        <p:txBody>
          <a:bodyPr lIns="0" tIns="0" rIns="0" bIns="0" anchor="t" anchorCtr="0">
            <a:noAutofit/>
          </a:bodyPr>
          <a:lstStyle>
            <a:lvl1pPr algn="l">
              <a:lnSpc>
                <a:spcPct val="85000"/>
              </a:lnSpc>
              <a:defRPr sz="4320" b="1" spc="-120">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0" name="Content Placeholder 10"/>
          <p:cNvSpPr>
            <a:spLocks noGrp="1"/>
          </p:cNvSpPr>
          <p:nvPr>
            <p:ph sz="quarter" idx="14"/>
          </p:nvPr>
        </p:nvSpPr>
        <p:spPr>
          <a:xfrm>
            <a:off x="624419" y="1513934"/>
            <a:ext cx="10943165" cy="4003300"/>
          </a:xfrm>
          <a:prstGeom prst="rect">
            <a:avLst/>
          </a:prstGeom>
        </p:spPr>
        <p:txBody>
          <a:bodyPr vert="horz" lIns="0" tIns="0" rIns="0" bIns="0"/>
          <a:lstStyle>
            <a:lvl1pPr marL="0" indent="0">
              <a:buNone/>
              <a:defRPr sz="2520" b="1">
                <a:latin typeface="+mj-lt"/>
              </a:defRPr>
            </a:lvl1pPr>
            <a:lvl2pPr marL="285120" indent="-254880">
              <a:buFont typeface="Arial"/>
              <a:buChar char="•"/>
              <a:defRPr sz="2400">
                <a:latin typeface="Georgia"/>
              </a:defRPr>
            </a:lvl2pPr>
            <a:lvl3pPr marL="552960" indent="-276480">
              <a:buFont typeface="Lucida Grande"/>
              <a:buChar char="-"/>
              <a:defRPr sz="1920" i="1">
                <a:latin typeface="Georgia"/>
                <a:cs typeface="Georgia"/>
              </a:defRPr>
            </a:lvl3pPr>
            <a:lvl4pPr marL="950400" indent="-233280">
              <a:buFont typeface="Arial"/>
              <a:buChar char="•"/>
              <a:defRPr sz="1680" baseline="0">
                <a:latin typeface="Georgia"/>
              </a:defRPr>
            </a:lvl4pPr>
            <a:lvl5pPr marL="1304640" indent="-274320">
              <a:buFont typeface="Courier New"/>
              <a:buChar char="o"/>
              <a:defRPr sz="1560"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6" name="Date Placeholder 12"/>
          <p:cNvSpPr>
            <a:spLocks noGrp="1"/>
          </p:cNvSpPr>
          <p:nvPr>
            <p:ph type="dt" sz="half" idx="15"/>
          </p:nvPr>
        </p:nvSpPr>
        <p:spPr/>
        <p:txBody>
          <a:bodyPr/>
          <a:lstStyle>
            <a:lvl1pPr>
              <a:defRPr/>
            </a:lvl1pPr>
          </a:lstStyle>
          <a:p>
            <a:pPr>
              <a:defRPr/>
            </a:pPr>
            <a:fld id="{92F3902F-6142-47DC-823A-74BB7885D184}" type="datetime1">
              <a:rPr lang="fi-FI" smtClean="0">
                <a:solidFill>
                  <a:prstClr val="black">
                    <a:tint val="75000"/>
                  </a:prstClr>
                </a:solidFill>
              </a:rPr>
              <a:t>17.1.2023</a:t>
            </a:fld>
            <a:endParaRPr lang="fi-FI">
              <a:solidFill>
                <a:prstClr val="black">
                  <a:tint val="75000"/>
                </a:prstClr>
              </a:solidFill>
            </a:endParaRPr>
          </a:p>
        </p:txBody>
      </p:sp>
      <p:sp>
        <p:nvSpPr>
          <p:cNvPr id="7" name="Footer Placeholder 13"/>
          <p:cNvSpPr>
            <a:spLocks noGrp="1"/>
          </p:cNvSpPr>
          <p:nvPr>
            <p:ph type="ftr" sz="quarter" idx="16"/>
          </p:nvPr>
        </p:nvSpPr>
        <p:spPr/>
        <p:txBody>
          <a:bodyPr/>
          <a:lstStyle>
            <a:lvl1pPr>
              <a:defRPr/>
            </a:lvl1pPr>
          </a:lstStyle>
          <a:p>
            <a:pPr>
              <a:defRPr/>
            </a:pPr>
            <a:r>
              <a:rPr lang="en-US">
                <a:solidFill>
                  <a:prstClr val="black">
                    <a:tint val="75000"/>
                  </a:prstClr>
                </a:solidFill>
              </a:rPr>
              <a:t>Financial Law Lecture 3</a:t>
            </a:r>
            <a:endParaRPr lang="fi-FI">
              <a:solidFill>
                <a:prstClr val="black">
                  <a:tint val="75000"/>
                </a:prstClr>
              </a:solidFill>
            </a:endParaRPr>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solidFill>
                  <a:prstClr val="black">
                    <a:tint val="75000"/>
                  </a:prstClr>
                </a:solidFill>
              </a:rPr>
              <a:pPr>
                <a:defRPr/>
              </a:pPr>
              <a:t>‹#›</a:t>
            </a:fld>
            <a:endParaRPr lang="fi-FI">
              <a:solidFill>
                <a:prstClr val="black">
                  <a:tint val="75000"/>
                </a:prstClr>
              </a:solidFill>
            </a:endParaRPr>
          </a:p>
        </p:txBody>
      </p:sp>
      <p:cxnSp>
        <p:nvCxnSpPr>
          <p:cNvPr id="12" name="Straight Connector 4"/>
          <p:cNvCxnSpPr/>
          <p:nvPr userDrawn="1"/>
        </p:nvCxnSpPr>
        <p:spPr>
          <a:xfrm>
            <a:off x="624418" y="5847608"/>
            <a:ext cx="10943167"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1"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001" y="5654880"/>
            <a:ext cx="2969529" cy="1149120"/>
          </a:xfrm>
          <a:prstGeom prst="rect">
            <a:avLst/>
          </a:prstGeom>
        </p:spPr>
      </p:pic>
    </p:spTree>
    <p:extLst>
      <p:ext uri="{BB962C8B-B14F-4D97-AF65-F5344CB8AC3E}">
        <p14:creationId xmlns:p14="http://schemas.microsoft.com/office/powerpoint/2010/main" val="2653670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A2C6DB4-CDAF-4D4D-96E2-D8A7A1516797}"/>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2D4A0E4-D03E-4FF6-99BE-4164D8EA6742}"/>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B5A44FC7-3762-42F4-99D5-AEC217C9C498}"/>
              </a:ext>
            </a:extLst>
          </p:cNvPr>
          <p:cNvSpPr>
            <a:spLocks noGrp="1"/>
          </p:cNvSpPr>
          <p:nvPr>
            <p:ph type="dt" sz="half" idx="10"/>
          </p:nvPr>
        </p:nvSpPr>
        <p:spPr/>
        <p:txBody>
          <a:bodyPr/>
          <a:lstStyle/>
          <a:p>
            <a:fld id="{E1389C7C-B917-446C-9A84-2AF0800EA4E7}" type="datetime1">
              <a:rPr lang="fi-FI" smtClean="0"/>
              <a:t>17.1.2023</a:t>
            </a:fld>
            <a:endParaRPr lang="fi-FI"/>
          </a:p>
        </p:txBody>
      </p:sp>
      <p:sp>
        <p:nvSpPr>
          <p:cNvPr id="5" name="Alatunnisteen paikkamerkki 4">
            <a:extLst>
              <a:ext uri="{FF2B5EF4-FFF2-40B4-BE49-F238E27FC236}">
                <a16:creationId xmlns:a16="http://schemas.microsoft.com/office/drawing/2014/main" id="{C2DADC73-3109-4B01-B790-E4A09E8B6572}"/>
              </a:ext>
            </a:extLst>
          </p:cNvPr>
          <p:cNvSpPr>
            <a:spLocks noGrp="1"/>
          </p:cNvSpPr>
          <p:nvPr>
            <p:ph type="ftr" sz="quarter" idx="11"/>
          </p:nvPr>
        </p:nvSpPr>
        <p:spPr/>
        <p:txBody>
          <a:bodyPr/>
          <a:lstStyle/>
          <a:p>
            <a:r>
              <a:rPr lang="fi-FI"/>
              <a:t>Financial Law Lecture 3</a:t>
            </a:r>
          </a:p>
        </p:txBody>
      </p:sp>
      <p:sp>
        <p:nvSpPr>
          <p:cNvPr id="6" name="Dian numeron paikkamerkki 5">
            <a:extLst>
              <a:ext uri="{FF2B5EF4-FFF2-40B4-BE49-F238E27FC236}">
                <a16:creationId xmlns:a16="http://schemas.microsoft.com/office/drawing/2014/main" id="{C3B74562-B6E6-4EC1-9F92-13D094A93F04}"/>
              </a:ext>
            </a:extLst>
          </p:cNvPr>
          <p:cNvSpPr>
            <a:spLocks noGrp="1"/>
          </p:cNvSpPr>
          <p:nvPr>
            <p:ph type="sldNum" sz="quarter" idx="12"/>
          </p:nvPr>
        </p:nvSpPr>
        <p:spPr/>
        <p:txBody>
          <a:bodyPr/>
          <a:lstStyle/>
          <a:p>
            <a:fld id="{69096C59-1E38-47E1-B316-108EB7F8B41B}" type="slidenum">
              <a:rPr lang="fi-FI" smtClean="0"/>
              <a:t>‹#›</a:t>
            </a:fld>
            <a:endParaRPr lang="fi-FI"/>
          </a:p>
        </p:txBody>
      </p:sp>
    </p:spTree>
    <p:extLst>
      <p:ext uri="{BB962C8B-B14F-4D97-AF65-F5344CB8AC3E}">
        <p14:creationId xmlns:p14="http://schemas.microsoft.com/office/powerpoint/2010/main" val="1286648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C8CA0EC-9FF2-4CEB-8048-2B17EE899ECA}"/>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C08E54B8-FB53-45FA-8B73-DCCA214945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E9D210A7-8E60-4B0F-978F-D87AFBF4B5BA}"/>
              </a:ext>
            </a:extLst>
          </p:cNvPr>
          <p:cNvSpPr>
            <a:spLocks noGrp="1"/>
          </p:cNvSpPr>
          <p:nvPr>
            <p:ph type="dt" sz="half" idx="10"/>
          </p:nvPr>
        </p:nvSpPr>
        <p:spPr/>
        <p:txBody>
          <a:bodyPr/>
          <a:lstStyle/>
          <a:p>
            <a:fld id="{F235A5F9-6B92-4335-A320-CF8DBAB922A8}" type="datetime1">
              <a:rPr lang="fi-FI" smtClean="0"/>
              <a:t>17.1.2023</a:t>
            </a:fld>
            <a:endParaRPr lang="fi-FI"/>
          </a:p>
        </p:txBody>
      </p:sp>
      <p:sp>
        <p:nvSpPr>
          <p:cNvPr id="5" name="Alatunnisteen paikkamerkki 4">
            <a:extLst>
              <a:ext uri="{FF2B5EF4-FFF2-40B4-BE49-F238E27FC236}">
                <a16:creationId xmlns:a16="http://schemas.microsoft.com/office/drawing/2014/main" id="{8F4F4122-1EEE-4907-BBCA-B3FBBB20694A}"/>
              </a:ext>
            </a:extLst>
          </p:cNvPr>
          <p:cNvSpPr>
            <a:spLocks noGrp="1"/>
          </p:cNvSpPr>
          <p:nvPr>
            <p:ph type="ftr" sz="quarter" idx="11"/>
          </p:nvPr>
        </p:nvSpPr>
        <p:spPr/>
        <p:txBody>
          <a:bodyPr/>
          <a:lstStyle/>
          <a:p>
            <a:r>
              <a:rPr lang="fi-FI"/>
              <a:t>Financial Law Lecture 3</a:t>
            </a:r>
          </a:p>
        </p:txBody>
      </p:sp>
      <p:sp>
        <p:nvSpPr>
          <p:cNvPr id="6" name="Dian numeron paikkamerkki 5">
            <a:extLst>
              <a:ext uri="{FF2B5EF4-FFF2-40B4-BE49-F238E27FC236}">
                <a16:creationId xmlns:a16="http://schemas.microsoft.com/office/drawing/2014/main" id="{C8B6A67B-F871-4544-B618-2766D3781942}"/>
              </a:ext>
            </a:extLst>
          </p:cNvPr>
          <p:cNvSpPr>
            <a:spLocks noGrp="1"/>
          </p:cNvSpPr>
          <p:nvPr>
            <p:ph type="sldNum" sz="quarter" idx="12"/>
          </p:nvPr>
        </p:nvSpPr>
        <p:spPr/>
        <p:txBody>
          <a:bodyPr/>
          <a:lstStyle/>
          <a:p>
            <a:fld id="{69096C59-1E38-47E1-B316-108EB7F8B41B}" type="slidenum">
              <a:rPr lang="fi-FI" smtClean="0"/>
              <a:t>‹#›</a:t>
            </a:fld>
            <a:endParaRPr lang="fi-FI"/>
          </a:p>
        </p:txBody>
      </p:sp>
    </p:spTree>
    <p:extLst>
      <p:ext uri="{BB962C8B-B14F-4D97-AF65-F5344CB8AC3E}">
        <p14:creationId xmlns:p14="http://schemas.microsoft.com/office/powerpoint/2010/main" val="1136278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9EA6C0E-8652-4801-9526-FA181743810B}"/>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AB07378C-9CAB-4741-932A-4169459A7BBA}"/>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BDE36CED-AC2F-41FF-B62A-FE7BBCD5E3C1}"/>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7B04808A-078B-4E56-9EFC-0EB78C48F5FF}"/>
              </a:ext>
            </a:extLst>
          </p:cNvPr>
          <p:cNvSpPr>
            <a:spLocks noGrp="1"/>
          </p:cNvSpPr>
          <p:nvPr>
            <p:ph type="dt" sz="half" idx="10"/>
          </p:nvPr>
        </p:nvSpPr>
        <p:spPr/>
        <p:txBody>
          <a:bodyPr/>
          <a:lstStyle/>
          <a:p>
            <a:fld id="{0B4390D7-F95B-4EF4-8E1A-4B1DFBDE964D}" type="datetime1">
              <a:rPr lang="fi-FI" smtClean="0"/>
              <a:t>17.1.2023</a:t>
            </a:fld>
            <a:endParaRPr lang="fi-FI"/>
          </a:p>
        </p:txBody>
      </p:sp>
      <p:sp>
        <p:nvSpPr>
          <p:cNvPr id="6" name="Alatunnisteen paikkamerkki 5">
            <a:extLst>
              <a:ext uri="{FF2B5EF4-FFF2-40B4-BE49-F238E27FC236}">
                <a16:creationId xmlns:a16="http://schemas.microsoft.com/office/drawing/2014/main" id="{F62F3548-0D16-4385-B7E4-18CB90EC77E1}"/>
              </a:ext>
            </a:extLst>
          </p:cNvPr>
          <p:cNvSpPr>
            <a:spLocks noGrp="1"/>
          </p:cNvSpPr>
          <p:nvPr>
            <p:ph type="ftr" sz="quarter" idx="11"/>
          </p:nvPr>
        </p:nvSpPr>
        <p:spPr/>
        <p:txBody>
          <a:bodyPr/>
          <a:lstStyle/>
          <a:p>
            <a:r>
              <a:rPr lang="fi-FI"/>
              <a:t>Financial Law Lecture 3</a:t>
            </a:r>
          </a:p>
        </p:txBody>
      </p:sp>
      <p:sp>
        <p:nvSpPr>
          <p:cNvPr id="7" name="Dian numeron paikkamerkki 6">
            <a:extLst>
              <a:ext uri="{FF2B5EF4-FFF2-40B4-BE49-F238E27FC236}">
                <a16:creationId xmlns:a16="http://schemas.microsoft.com/office/drawing/2014/main" id="{1B405961-F1F9-427D-8D3D-3ED8F0833B00}"/>
              </a:ext>
            </a:extLst>
          </p:cNvPr>
          <p:cNvSpPr>
            <a:spLocks noGrp="1"/>
          </p:cNvSpPr>
          <p:nvPr>
            <p:ph type="sldNum" sz="quarter" idx="12"/>
          </p:nvPr>
        </p:nvSpPr>
        <p:spPr/>
        <p:txBody>
          <a:bodyPr/>
          <a:lstStyle/>
          <a:p>
            <a:fld id="{69096C59-1E38-47E1-B316-108EB7F8B41B}" type="slidenum">
              <a:rPr lang="fi-FI" smtClean="0"/>
              <a:t>‹#›</a:t>
            </a:fld>
            <a:endParaRPr lang="fi-FI"/>
          </a:p>
        </p:txBody>
      </p:sp>
    </p:spTree>
    <p:extLst>
      <p:ext uri="{BB962C8B-B14F-4D97-AF65-F5344CB8AC3E}">
        <p14:creationId xmlns:p14="http://schemas.microsoft.com/office/powerpoint/2010/main" val="3391956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4987DEE-7C58-4CA5-855B-4447266BE50A}"/>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C829C506-7DA2-48FB-8894-60799A957F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03FED4E8-2AF4-4965-BC98-59E91FD7FA8D}"/>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6C09B636-6290-4DF8-B8CB-AFE352C51A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ED67618C-9D65-4112-8C48-4E059926BCDB}"/>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D70D3BE8-747E-4691-93D5-B4B43BFFF12F}"/>
              </a:ext>
            </a:extLst>
          </p:cNvPr>
          <p:cNvSpPr>
            <a:spLocks noGrp="1"/>
          </p:cNvSpPr>
          <p:nvPr>
            <p:ph type="dt" sz="half" idx="10"/>
          </p:nvPr>
        </p:nvSpPr>
        <p:spPr/>
        <p:txBody>
          <a:bodyPr/>
          <a:lstStyle/>
          <a:p>
            <a:fld id="{077133FD-A45B-4ED3-9F88-C472D8697D92}" type="datetime1">
              <a:rPr lang="fi-FI" smtClean="0"/>
              <a:t>17.1.2023</a:t>
            </a:fld>
            <a:endParaRPr lang="fi-FI"/>
          </a:p>
        </p:txBody>
      </p:sp>
      <p:sp>
        <p:nvSpPr>
          <p:cNvPr id="8" name="Alatunnisteen paikkamerkki 7">
            <a:extLst>
              <a:ext uri="{FF2B5EF4-FFF2-40B4-BE49-F238E27FC236}">
                <a16:creationId xmlns:a16="http://schemas.microsoft.com/office/drawing/2014/main" id="{68EF6C99-599A-4454-98CD-FF665E211EE0}"/>
              </a:ext>
            </a:extLst>
          </p:cNvPr>
          <p:cNvSpPr>
            <a:spLocks noGrp="1"/>
          </p:cNvSpPr>
          <p:nvPr>
            <p:ph type="ftr" sz="quarter" idx="11"/>
          </p:nvPr>
        </p:nvSpPr>
        <p:spPr/>
        <p:txBody>
          <a:bodyPr/>
          <a:lstStyle/>
          <a:p>
            <a:r>
              <a:rPr lang="fi-FI"/>
              <a:t>Financial Law Lecture 3</a:t>
            </a:r>
          </a:p>
        </p:txBody>
      </p:sp>
      <p:sp>
        <p:nvSpPr>
          <p:cNvPr id="9" name="Dian numeron paikkamerkki 8">
            <a:extLst>
              <a:ext uri="{FF2B5EF4-FFF2-40B4-BE49-F238E27FC236}">
                <a16:creationId xmlns:a16="http://schemas.microsoft.com/office/drawing/2014/main" id="{F280EEBA-D716-4628-8B0C-E37E658F2DF9}"/>
              </a:ext>
            </a:extLst>
          </p:cNvPr>
          <p:cNvSpPr>
            <a:spLocks noGrp="1"/>
          </p:cNvSpPr>
          <p:nvPr>
            <p:ph type="sldNum" sz="quarter" idx="12"/>
          </p:nvPr>
        </p:nvSpPr>
        <p:spPr/>
        <p:txBody>
          <a:bodyPr/>
          <a:lstStyle/>
          <a:p>
            <a:fld id="{69096C59-1E38-47E1-B316-108EB7F8B41B}" type="slidenum">
              <a:rPr lang="fi-FI" smtClean="0"/>
              <a:t>‹#›</a:t>
            </a:fld>
            <a:endParaRPr lang="fi-FI"/>
          </a:p>
        </p:txBody>
      </p:sp>
    </p:spTree>
    <p:extLst>
      <p:ext uri="{BB962C8B-B14F-4D97-AF65-F5344CB8AC3E}">
        <p14:creationId xmlns:p14="http://schemas.microsoft.com/office/powerpoint/2010/main" val="555572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27E0FB4-9D93-41F4-BB47-43A8B46AB0F8}"/>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3E135418-E803-4FD1-944A-BDF626C4F6B2}"/>
              </a:ext>
            </a:extLst>
          </p:cNvPr>
          <p:cNvSpPr>
            <a:spLocks noGrp="1"/>
          </p:cNvSpPr>
          <p:nvPr>
            <p:ph type="dt" sz="half" idx="10"/>
          </p:nvPr>
        </p:nvSpPr>
        <p:spPr/>
        <p:txBody>
          <a:bodyPr/>
          <a:lstStyle/>
          <a:p>
            <a:fld id="{82D61F49-20BC-46C5-B3FB-70947DB84F1B}" type="datetime1">
              <a:rPr lang="fi-FI" smtClean="0"/>
              <a:t>17.1.2023</a:t>
            </a:fld>
            <a:endParaRPr lang="fi-FI"/>
          </a:p>
        </p:txBody>
      </p:sp>
      <p:sp>
        <p:nvSpPr>
          <p:cNvPr id="4" name="Alatunnisteen paikkamerkki 3">
            <a:extLst>
              <a:ext uri="{FF2B5EF4-FFF2-40B4-BE49-F238E27FC236}">
                <a16:creationId xmlns:a16="http://schemas.microsoft.com/office/drawing/2014/main" id="{6642FAF3-C820-482F-957C-85D8F8487BEC}"/>
              </a:ext>
            </a:extLst>
          </p:cNvPr>
          <p:cNvSpPr>
            <a:spLocks noGrp="1"/>
          </p:cNvSpPr>
          <p:nvPr>
            <p:ph type="ftr" sz="quarter" idx="11"/>
          </p:nvPr>
        </p:nvSpPr>
        <p:spPr/>
        <p:txBody>
          <a:bodyPr/>
          <a:lstStyle/>
          <a:p>
            <a:r>
              <a:rPr lang="fi-FI"/>
              <a:t>Financial Law Lecture 3</a:t>
            </a:r>
          </a:p>
        </p:txBody>
      </p:sp>
      <p:sp>
        <p:nvSpPr>
          <p:cNvPr id="5" name="Dian numeron paikkamerkki 4">
            <a:extLst>
              <a:ext uri="{FF2B5EF4-FFF2-40B4-BE49-F238E27FC236}">
                <a16:creationId xmlns:a16="http://schemas.microsoft.com/office/drawing/2014/main" id="{C77B6DE8-E154-4EB2-BDE2-4B41F142ACFE}"/>
              </a:ext>
            </a:extLst>
          </p:cNvPr>
          <p:cNvSpPr>
            <a:spLocks noGrp="1"/>
          </p:cNvSpPr>
          <p:nvPr>
            <p:ph type="sldNum" sz="quarter" idx="12"/>
          </p:nvPr>
        </p:nvSpPr>
        <p:spPr/>
        <p:txBody>
          <a:bodyPr/>
          <a:lstStyle/>
          <a:p>
            <a:fld id="{69096C59-1E38-47E1-B316-108EB7F8B41B}" type="slidenum">
              <a:rPr lang="fi-FI" smtClean="0"/>
              <a:t>‹#›</a:t>
            </a:fld>
            <a:endParaRPr lang="fi-FI"/>
          </a:p>
        </p:txBody>
      </p:sp>
    </p:spTree>
    <p:extLst>
      <p:ext uri="{BB962C8B-B14F-4D97-AF65-F5344CB8AC3E}">
        <p14:creationId xmlns:p14="http://schemas.microsoft.com/office/powerpoint/2010/main" val="3517522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65CB7D6A-BB56-4A6D-B094-B2B7E4046601}"/>
              </a:ext>
            </a:extLst>
          </p:cNvPr>
          <p:cNvSpPr>
            <a:spLocks noGrp="1"/>
          </p:cNvSpPr>
          <p:nvPr>
            <p:ph type="dt" sz="half" idx="10"/>
          </p:nvPr>
        </p:nvSpPr>
        <p:spPr/>
        <p:txBody>
          <a:bodyPr/>
          <a:lstStyle/>
          <a:p>
            <a:fld id="{109A635F-5FBA-4A46-9CAE-7A536CC2299A}" type="datetime1">
              <a:rPr lang="fi-FI" smtClean="0"/>
              <a:t>17.1.2023</a:t>
            </a:fld>
            <a:endParaRPr lang="fi-FI"/>
          </a:p>
        </p:txBody>
      </p:sp>
      <p:sp>
        <p:nvSpPr>
          <p:cNvPr id="3" name="Alatunnisteen paikkamerkki 2">
            <a:extLst>
              <a:ext uri="{FF2B5EF4-FFF2-40B4-BE49-F238E27FC236}">
                <a16:creationId xmlns:a16="http://schemas.microsoft.com/office/drawing/2014/main" id="{7115894D-1E3E-4D05-92AA-B25712512C90}"/>
              </a:ext>
            </a:extLst>
          </p:cNvPr>
          <p:cNvSpPr>
            <a:spLocks noGrp="1"/>
          </p:cNvSpPr>
          <p:nvPr>
            <p:ph type="ftr" sz="quarter" idx="11"/>
          </p:nvPr>
        </p:nvSpPr>
        <p:spPr/>
        <p:txBody>
          <a:bodyPr/>
          <a:lstStyle/>
          <a:p>
            <a:r>
              <a:rPr lang="fi-FI"/>
              <a:t>Financial Law Lecture 3</a:t>
            </a:r>
          </a:p>
        </p:txBody>
      </p:sp>
      <p:sp>
        <p:nvSpPr>
          <p:cNvPr id="4" name="Dian numeron paikkamerkki 3">
            <a:extLst>
              <a:ext uri="{FF2B5EF4-FFF2-40B4-BE49-F238E27FC236}">
                <a16:creationId xmlns:a16="http://schemas.microsoft.com/office/drawing/2014/main" id="{93C68214-1D13-4771-AFE4-3A62552CF7AD}"/>
              </a:ext>
            </a:extLst>
          </p:cNvPr>
          <p:cNvSpPr>
            <a:spLocks noGrp="1"/>
          </p:cNvSpPr>
          <p:nvPr>
            <p:ph type="sldNum" sz="quarter" idx="12"/>
          </p:nvPr>
        </p:nvSpPr>
        <p:spPr/>
        <p:txBody>
          <a:bodyPr/>
          <a:lstStyle/>
          <a:p>
            <a:fld id="{69096C59-1E38-47E1-B316-108EB7F8B41B}" type="slidenum">
              <a:rPr lang="fi-FI" smtClean="0"/>
              <a:t>‹#›</a:t>
            </a:fld>
            <a:endParaRPr lang="fi-FI"/>
          </a:p>
        </p:txBody>
      </p:sp>
    </p:spTree>
    <p:extLst>
      <p:ext uri="{BB962C8B-B14F-4D97-AF65-F5344CB8AC3E}">
        <p14:creationId xmlns:p14="http://schemas.microsoft.com/office/powerpoint/2010/main" val="3207145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FD6219A-E206-4745-A202-5673D23127BA}"/>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D1CFBF9A-36C1-4BE4-803B-0CBFEACD68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A6645E3B-36CB-454B-953C-E9B8512B78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4DE5DC6E-E199-4B95-8093-BF86F24A686A}"/>
              </a:ext>
            </a:extLst>
          </p:cNvPr>
          <p:cNvSpPr>
            <a:spLocks noGrp="1"/>
          </p:cNvSpPr>
          <p:nvPr>
            <p:ph type="dt" sz="half" idx="10"/>
          </p:nvPr>
        </p:nvSpPr>
        <p:spPr/>
        <p:txBody>
          <a:bodyPr/>
          <a:lstStyle/>
          <a:p>
            <a:fld id="{7CF3A64D-1A1C-4EC2-957C-1FE19690674E}" type="datetime1">
              <a:rPr lang="fi-FI" smtClean="0"/>
              <a:t>17.1.2023</a:t>
            </a:fld>
            <a:endParaRPr lang="fi-FI"/>
          </a:p>
        </p:txBody>
      </p:sp>
      <p:sp>
        <p:nvSpPr>
          <p:cNvPr id="6" name="Alatunnisteen paikkamerkki 5">
            <a:extLst>
              <a:ext uri="{FF2B5EF4-FFF2-40B4-BE49-F238E27FC236}">
                <a16:creationId xmlns:a16="http://schemas.microsoft.com/office/drawing/2014/main" id="{1EF92AC4-83FF-4FFE-A768-8BF370636436}"/>
              </a:ext>
            </a:extLst>
          </p:cNvPr>
          <p:cNvSpPr>
            <a:spLocks noGrp="1"/>
          </p:cNvSpPr>
          <p:nvPr>
            <p:ph type="ftr" sz="quarter" idx="11"/>
          </p:nvPr>
        </p:nvSpPr>
        <p:spPr/>
        <p:txBody>
          <a:bodyPr/>
          <a:lstStyle/>
          <a:p>
            <a:r>
              <a:rPr lang="fi-FI"/>
              <a:t>Financial Law Lecture 3</a:t>
            </a:r>
          </a:p>
        </p:txBody>
      </p:sp>
      <p:sp>
        <p:nvSpPr>
          <p:cNvPr id="7" name="Dian numeron paikkamerkki 6">
            <a:extLst>
              <a:ext uri="{FF2B5EF4-FFF2-40B4-BE49-F238E27FC236}">
                <a16:creationId xmlns:a16="http://schemas.microsoft.com/office/drawing/2014/main" id="{12B8D5C7-C58F-405D-99FA-AFA8F186CB91}"/>
              </a:ext>
            </a:extLst>
          </p:cNvPr>
          <p:cNvSpPr>
            <a:spLocks noGrp="1"/>
          </p:cNvSpPr>
          <p:nvPr>
            <p:ph type="sldNum" sz="quarter" idx="12"/>
          </p:nvPr>
        </p:nvSpPr>
        <p:spPr/>
        <p:txBody>
          <a:bodyPr/>
          <a:lstStyle/>
          <a:p>
            <a:fld id="{69096C59-1E38-47E1-B316-108EB7F8B41B}" type="slidenum">
              <a:rPr lang="fi-FI" smtClean="0"/>
              <a:t>‹#›</a:t>
            </a:fld>
            <a:endParaRPr lang="fi-FI"/>
          </a:p>
        </p:txBody>
      </p:sp>
    </p:spTree>
    <p:extLst>
      <p:ext uri="{BB962C8B-B14F-4D97-AF65-F5344CB8AC3E}">
        <p14:creationId xmlns:p14="http://schemas.microsoft.com/office/powerpoint/2010/main" val="785725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3013781-057A-4435-A12D-3F5C4A17D298}"/>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14E0BCD2-BD0A-4C13-8726-9735F64321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84D5E201-2F40-4E71-BBC6-A9EDBFD0B1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CF616B70-C470-4E21-860D-B7547C79092A}"/>
              </a:ext>
            </a:extLst>
          </p:cNvPr>
          <p:cNvSpPr>
            <a:spLocks noGrp="1"/>
          </p:cNvSpPr>
          <p:nvPr>
            <p:ph type="dt" sz="half" idx="10"/>
          </p:nvPr>
        </p:nvSpPr>
        <p:spPr/>
        <p:txBody>
          <a:bodyPr/>
          <a:lstStyle/>
          <a:p>
            <a:fld id="{CB8C453F-A0DF-4017-91E8-A9A34987A138}" type="datetime1">
              <a:rPr lang="fi-FI" smtClean="0"/>
              <a:t>17.1.2023</a:t>
            </a:fld>
            <a:endParaRPr lang="fi-FI"/>
          </a:p>
        </p:txBody>
      </p:sp>
      <p:sp>
        <p:nvSpPr>
          <p:cNvPr id="6" name="Alatunnisteen paikkamerkki 5">
            <a:extLst>
              <a:ext uri="{FF2B5EF4-FFF2-40B4-BE49-F238E27FC236}">
                <a16:creationId xmlns:a16="http://schemas.microsoft.com/office/drawing/2014/main" id="{C6D375DE-EF00-4E15-9396-654777662BCC}"/>
              </a:ext>
            </a:extLst>
          </p:cNvPr>
          <p:cNvSpPr>
            <a:spLocks noGrp="1"/>
          </p:cNvSpPr>
          <p:nvPr>
            <p:ph type="ftr" sz="quarter" idx="11"/>
          </p:nvPr>
        </p:nvSpPr>
        <p:spPr/>
        <p:txBody>
          <a:bodyPr/>
          <a:lstStyle/>
          <a:p>
            <a:r>
              <a:rPr lang="fi-FI"/>
              <a:t>Financial Law Lecture 3</a:t>
            </a:r>
          </a:p>
        </p:txBody>
      </p:sp>
      <p:sp>
        <p:nvSpPr>
          <p:cNvPr id="7" name="Dian numeron paikkamerkki 6">
            <a:extLst>
              <a:ext uri="{FF2B5EF4-FFF2-40B4-BE49-F238E27FC236}">
                <a16:creationId xmlns:a16="http://schemas.microsoft.com/office/drawing/2014/main" id="{CD43FED0-1DB7-4484-B373-0A832D71ACEF}"/>
              </a:ext>
            </a:extLst>
          </p:cNvPr>
          <p:cNvSpPr>
            <a:spLocks noGrp="1"/>
          </p:cNvSpPr>
          <p:nvPr>
            <p:ph type="sldNum" sz="quarter" idx="12"/>
          </p:nvPr>
        </p:nvSpPr>
        <p:spPr/>
        <p:txBody>
          <a:bodyPr/>
          <a:lstStyle/>
          <a:p>
            <a:fld id="{69096C59-1E38-47E1-B316-108EB7F8B41B}" type="slidenum">
              <a:rPr lang="fi-FI" smtClean="0"/>
              <a:t>‹#›</a:t>
            </a:fld>
            <a:endParaRPr lang="fi-FI"/>
          </a:p>
        </p:txBody>
      </p:sp>
    </p:spTree>
    <p:extLst>
      <p:ext uri="{BB962C8B-B14F-4D97-AF65-F5344CB8AC3E}">
        <p14:creationId xmlns:p14="http://schemas.microsoft.com/office/powerpoint/2010/main" val="2100063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6B0FBCD9-10C5-4E4F-B41D-E41BBD521E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6CD55189-E214-4988-88A3-19BA634C1C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583317EF-97E5-41B1-9A43-53A0DBB8A5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04D208-BEEB-4C45-849E-E70A2A0FED12}" type="datetime1">
              <a:rPr lang="fi-FI" smtClean="0"/>
              <a:t>17.1.2023</a:t>
            </a:fld>
            <a:endParaRPr lang="fi-FI"/>
          </a:p>
        </p:txBody>
      </p:sp>
      <p:sp>
        <p:nvSpPr>
          <p:cNvPr id="5" name="Alatunnisteen paikkamerkki 4">
            <a:extLst>
              <a:ext uri="{FF2B5EF4-FFF2-40B4-BE49-F238E27FC236}">
                <a16:creationId xmlns:a16="http://schemas.microsoft.com/office/drawing/2014/main" id="{06C92BE9-BF78-4A9F-81A9-8FF52E6D89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a:t>Financial Law Lecture 3</a:t>
            </a:r>
          </a:p>
        </p:txBody>
      </p:sp>
      <p:sp>
        <p:nvSpPr>
          <p:cNvPr id="6" name="Dian numeron paikkamerkki 5">
            <a:extLst>
              <a:ext uri="{FF2B5EF4-FFF2-40B4-BE49-F238E27FC236}">
                <a16:creationId xmlns:a16="http://schemas.microsoft.com/office/drawing/2014/main" id="{1EC27305-BFF1-4772-A5A3-1CB9F5F1CA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096C59-1E38-47E1-B316-108EB7F8B41B}" type="slidenum">
              <a:rPr lang="fi-FI" smtClean="0"/>
              <a:t>‹#›</a:t>
            </a:fld>
            <a:endParaRPr lang="fi-FI"/>
          </a:p>
        </p:txBody>
      </p:sp>
    </p:spTree>
    <p:extLst>
      <p:ext uri="{BB962C8B-B14F-4D97-AF65-F5344CB8AC3E}">
        <p14:creationId xmlns:p14="http://schemas.microsoft.com/office/powerpoint/2010/main" val="2095495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1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1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hyperlink" Target="https://eur-lex.europa.eu/legal-content/FI/TXT/?uri=celex%3A32015L2366" TargetMode="Externa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F8AB7F8-597B-4F4D-9370-84F1E83864A3}"/>
              </a:ext>
            </a:extLst>
          </p:cNvPr>
          <p:cNvPicPr>
            <a:picLocks noChangeAspect="1"/>
          </p:cNvPicPr>
          <p:nvPr/>
        </p:nvPicPr>
        <p:blipFill rotWithShape="1">
          <a:blip r:embed="rId2"/>
          <a:srcRect t="23322" b="20428"/>
          <a:stretch/>
        </p:blipFill>
        <p:spPr>
          <a:xfrm>
            <a:off x="20" y="10"/>
            <a:ext cx="12191980" cy="6857990"/>
          </a:xfrm>
          <a:prstGeom prst="rect">
            <a:avLst/>
          </a:prstGeom>
        </p:spPr>
      </p:pic>
      <p:sp>
        <p:nvSpPr>
          <p:cNvPr id="9"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Otsikko 1">
            <a:extLst>
              <a:ext uri="{FF2B5EF4-FFF2-40B4-BE49-F238E27FC236}">
                <a16:creationId xmlns:a16="http://schemas.microsoft.com/office/drawing/2014/main" id="{4E00482A-EEF1-448F-9E03-57A93CE519A9}"/>
              </a:ext>
            </a:extLst>
          </p:cNvPr>
          <p:cNvSpPr>
            <a:spLocks noGrp="1"/>
          </p:cNvSpPr>
          <p:nvPr>
            <p:ph type="ctrTitle"/>
          </p:nvPr>
        </p:nvSpPr>
        <p:spPr>
          <a:xfrm>
            <a:off x="8022021" y="3231931"/>
            <a:ext cx="3852041" cy="1834056"/>
          </a:xfrm>
        </p:spPr>
        <p:txBody>
          <a:bodyPr>
            <a:normAutofit/>
          </a:bodyPr>
          <a:lstStyle/>
          <a:p>
            <a:r>
              <a:rPr lang="fi-FI" sz="4000" dirty="0"/>
              <a:t>Financial </a:t>
            </a:r>
            <a:r>
              <a:rPr lang="fi-FI" sz="4000" dirty="0" err="1"/>
              <a:t>Law</a:t>
            </a:r>
            <a:endParaRPr lang="fi-FI" sz="4000" dirty="0"/>
          </a:p>
        </p:txBody>
      </p:sp>
      <p:sp>
        <p:nvSpPr>
          <p:cNvPr id="3" name="Alaotsikko 2">
            <a:extLst>
              <a:ext uri="{FF2B5EF4-FFF2-40B4-BE49-F238E27FC236}">
                <a16:creationId xmlns:a16="http://schemas.microsoft.com/office/drawing/2014/main" id="{801057EA-1B4E-4EA4-AC2D-03B5FBA1A4B4}"/>
              </a:ext>
            </a:extLst>
          </p:cNvPr>
          <p:cNvSpPr>
            <a:spLocks noGrp="1"/>
          </p:cNvSpPr>
          <p:nvPr>
            <p:ph type="subTitle" idx="1"/>
          </p:nvPr>
        </p:nvSpPr>
        <p:spPr>
          <a:xfrm>
            <a:off x="7782910" y="5242675"/>
            <a:ext cx="4330262" cy="683284"/>
          </a:xfrm>
        </p:spPr>
        <p:txBody>
          <a:bodyPr>
            <a:normAutofit fontScale="25000" lnSpcReduction="20000"/>
          </a:bodyPr>
          <a:lstStyle/>
          <a:p>
            <a:r>
              <a:rPr lang="fi-FI" sz="4800" dirty="0" err="1"/>
              <a:t>Lecture</a:t>
            </a:r>
            <a:r>
              <a:rPr lang="fi-FI" sz="4800" dirty="0"/>
              <a:t> 3</a:t>
            </a:r>
          </a:p>
          <a:p>
            <a:r>
              <a:rPr lang="en-US" sz="4000" dirty="0"/>
              <a:t>Payment Services Directive </a:t>
            </a:r>
          </a:p>
          <a:p>
            <a:r>
              <a:rPr lang="en-US" sz="4000" dirty="0"/>
              <a:t>What does the Directive mean to banking</a:t>
            </a:r>
          </a:p>
          <a:p>
            <a:r>
              <a:rPr lang="en-US" sz="4000" dirty="0"/>
              <a:t>Blockchain technology on Financial Markets </a:t>
            </a:r>
          </a:p>
        </p:txBody>
      </p:sp>
      <p:cxnSp>
        <p:nvCxnSpPr>
          <p:cNvPr id="11" name="Straight Connector 10">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9232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err="1"/>
              <a:t>Future</a:t>
            </a:r>
            <a:r>
              <a:rPr lang="fi-FI" dirty="0"/>
              <a:t> </a:t>
            </a:r>
            <a:r>
              <a:rPr lang="fi-FI" dirty="0" err="1"/>
              <a:t>trends</a:t>
            </a:r>
            <a:r>
              <a:rPr lang="fi-FI" dirty="0"/>
              <a:t> of </a:t>
            </a:r>
            <a:r>
              <a:rPr lang="fi-FI" dirty="0" err="1"/>
              <a:t>banking</a:t>
            </a:r>
            <a:r>
              <a:rPr lang="fi-FI" dirty="0"/>
              <a:t> business </a:t>
            </a:r>
          </a:p>
        </p:txBody>
      </p:sp>
      <p:sp>
        <p:nvSpPr>
          <p:cNvPr id="4" name="Footer Placeholder 3"/>
          <p:cNvSpPr>
            <a:spLocks noGrp="1"/>
          </p:cNvSpPr>
          <p:nvPr>
            <p:ph type="ftr" sz="quarter" idx="16"/>
          </p:nvPr>
        </p:nvSpPr>
        <p:spPr/>
        <p:txBody>
          <a:bodyPr/>
          <a:lstStyle/>
          <a:p>
            <a:pPr>
              <a:defRPr/>
            </a:pPr>
            <a:r>
              <a:rPr lang="en-US">
                <a:solidFill>
                  <a:prstClr val="black">
                    <a:tint val="75000"/>
                  </a:prstClr>
                </a:solidFill>
              </a:rPr>
              <a:t>Financial Law Lecture 3</a:t>
            </a:r>
            <a:endParaRPr lang="fi-FI">
              <a:solidFill>
                <a:prstClr val="black">
                  <a:tint val="75000"/>
                </a:prstClr>
              </a:solidFill>
            </a:endParaRPr>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10</a:t>
            </a:fld>
            <a:endParaRPr lang="fi-FI">
              <a:solidFill>
                <a:prstClr val="black">
                  <a:tint val="75000"/>
                </a:prstClr>
              </a:solidFill>
            </a:endParaRPr>
          </a:p>
        </p:txBody>
      </p:sp>
      <p:graphicFrame>
        <p:nvGraphicFramePr>
          <p:cNvPr id="7" name="Content Placeholder 6"/>
          <p:cNvGraphicFramePr>
            <a:graphicFrameLocks noGrp="1"/>
          </p:cNvGraphicFramePr>
          <p:nvPr>
            <p:ph sz="quarter" idx="14"/>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8520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3A870D34-386F-4542-A408-3EE9A1CF0A3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2AD40055-B66A-4B96-8836-B72C4129DB1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D243E85E-1C71-4151-B8EB-833818CF5FD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37926B7C-07F7-49F4-9FD6-FD28DE73652D}"/>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86ED1083-534A-4689-9151-53C49BAB105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err="1"/>
              <a:t>Blockchain</a:t>
            </a:r>
            <a:r>
              <a:rPr lang="fi-FI" dirty="0"/>
              <a:t> – a </a:t>
            </a:r>
            <a:r>
              <a:rPr lang="fi-FI" dirty="0" err="1"/>
              <a:t>new</a:t>
            </a:r>
            <a:r>
              <a:rPr lang="fi-FI" dirty="0"/>
              <a:t> </a:t>
            </a:r>
            <a:r>
              <a:rPr lang="fi-FI" dirty="0" err="1"/>
              <a:t>possibility</a:t>
            </a:r>
            <a:r>
              <a:rPr lang="fi-FI" dirty="0"/>
              <a:t> for </a:t>
            </a:r>
            <a:r>
              <a:rPr lang="fi-FI" dirty="0" err="1"/>
              <a:t>payment</a:t>
            </a:r>
            <a:r>
              <a:rPr lang="fi-FI" dirty="0"/>
              <a:t> </a:t>
            </a:r>
            <a:r>
              <a:rPr lang="fi-FI" dirty="0" err="1"/>
              <a:t>transfer</a:t>
            </a:r>
            <a:r>
              <a:rPr lang="fi-FI" dirty="0"/>
              <a:t>? </a:t>
            </a:r>
          </a:p>
        </p:txBody>
      </p:sp>
      <p:graphicFrame>
        <p:nvGraphicFramePr>
          <p:cNvPr id="6" name="Content Placeholder 5"/>
          <p:cNvGraphicFramePr>
            <a:graphicFrameLocks noGrp="1"/>
          </p:cNvGraphicFramePr>
          <p:nvPr>
            <p:ph sz="quarter" idx="14"/>
            <p:extLst>
              <p:ext uri="{D42A27DB-BD31-4B8C-83A1-F6EECF244321}">
                <p14:modId xmlns:p14="http://schemas.microsoft.com/office/powerpoint/2010/main" val="3747305183"/>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a:defRPr/>
            </a:pPr>
            <a:r>
              <a:rPr lang="en-US">
                <a:solidFill>
                  <a:prstClr val="black">
                    <a:tint val="75000"/>
                  </a:prstClr>
                </a:solidFill>
              </a:rPr>
              <a:t>Financial Law Lecture 3</a:t>
            </a:r>
            <a:endParaRPr lang="fi-FI">
              <a:solidFill>
                <a:prstClr val="black">
                  <a:tint val="75000"/>
                </a:prstClr>
              </a:solidFill>
            </a:endParaRPr>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11</a:t>
            </a:fld>
            <a:endParaRPr lang="fi-FI">
              <a:solidFill>
                <a:prstClr val="black">
                  <a:tint val="75000"/>
                </a:prstClr>
              </a:solidFill>
            </a:endParaRPr>
          </a:p>
        </p:txBody>
      </p:sp>
    </p:spTree>
    <p:extLst>
      <p:ext uri="{BB962C8B-B14F-4D97-AF65-F5344CB8AC3E}">
        <p14:creationId xmlns:p14="http://schemas.microsoft.com/office/powerpoint/2010/main" val="1144285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7188CF9D-A207-4F26-8EBB-83D714EA7DB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BF681851-0A84-4EFC-BA04-709C23031313}"/>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D581AFA4-D6D5-45A8-A2B3-102CF4BA937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A734D7A9-FB58-433B-A764-51D2AEB772B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err="1"/>
              <a:t>The</a:t>
            </a:r>
            <a:r>
              <a:rPr lang="fi-FI" dirty="0"/>
              <a:t> </a:t>
            </a:r>
            <a:r>
              <a:rPr lang="fi-FI" dirty="0" err="1"/>
              <a:t>blockchain</a:t>
            </a:r>
            <a:r>
              <a:rPr lang="fi-FI" dirty="0"/>
              <a:t> </a:t>
            </a:r>
            <a:r>
              <a:rPr lang="fi-FI" dirty="0" err="1"/>
              <a:t>network</a:t>
            </a:r>
            <a:r>
              <a:rPr lang="fi-FI" dirty="0"/>
              <a:t> </a:t>
            </a:r>
          </a:p>
        </p:txBody>
      </p:sp>
      <p:graphicFrame>
        <p:nvGraphicFramePr>
          <p:cNvPr id="6" name="Content Placeholder 5"/>
          <p:cNvGraphicFramePr>
            <a:graphicFrameLocks noGrp="1"/>
          </p:cNvGraphicFramePr>
          <p:nvPr>
            <p:ph sz="quarter" idx="14"/>
            <p:extLst>
              <p:ext uri="{D42A27DB-BD31-4B8C-83A1-F6EECF244321}">
                <p14:modId xmlns:p14="http://schemas.microsoft.com/office/powerpoint/2010/main" val="2489024359"/>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a:defRPr/>
            </a:pPr>
            <a:r>
              <a:rPr lang="en-US">
                <a:solidFill>
                  <a:prstClr val="black">
                    <a:tint val="75000"/>
                  </a:prstClr>
                </a:solidFill>
              </a:rPr>
              <a:t>Financial Law Lecture 3</a:t>
            </a:r>
            <a:endParaRPr lang="fi-FI">
              <a:solidFill>
                <a:prstClr val="black">
                  <a:tint val="75000"/>
                </a:prstClr>
              </a:solidFill>
            </a:endParaRPr>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12</a:t>
            </a:fld>
            <a:endParaRPr lang="fi-FI">
              <a:solidFill>
                <a:prstClr val="black">
                  <a:tint val="75000"/>
                </a:prstClr>
              </a:solidFill>
            </a:endParaRPr>
          </a:p>
        </p:txBody>
      </p:sp>
    </p:spTree>
    <p:extLst>
      <p:ext uri="{BB962C8B-B14F-4D97-AF65-F5344CB8AC3E}">
        <p14:creationId xmlns:p14="http://schemas.microsoft.com/office/powerpoint/2010/main" val="203879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6C1F71C0-47A2-4BDD-8350-152535096B1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B6A7AE3C-0FF3-44C6-A320-0D1AE428B50E}"/>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98C874C6-8A98-4775-9C26-58D2DE2324F1}"/>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BA13CF27-AAB2-45B3-9B3A-C9D295DA821A}"/>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7B14ABC2-DC9A-4BA6-B079-FD67907FE15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C7767B74-270B-4F0E-B28C-889E43374948}"/>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79573A87-DDD5-4C77-AC2F-29FAEFF338EA}"/>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dgm id="{1713076B-5CF0-4873-B51C-BB1A25745BF7}"/>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graphicEl>
                                              <a:dgm id="{905B940D-85F6-40AA-AED5-E8EA6D1E7D2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3ADFF38F-B7F1-4E0A-AACF-4E86F567765B}"/>
              </a:ext>
            </a:extLst>
          </p:cNvPr>
          <p:cNvPicPr>
            <a:picLocks noChangeAspect="1"/>
          </p:cNvPicPr>
          <p:nvPr/>
        </p:nvPicPr>
        <p:blipFill rotWithShape="1">
          <a:blip r:embed="rId2">
            <a:alphaModFix amt="35000"/>
          </a:blip>
          <a:srcRect t="1608" b="4643"/>
          <a:stretch/>
        </p:blipFill>
        <p:spPr>
          <a:xfrm>
            <a:off x="20" y="10"/>
            <a:ext cx="12191980" cy="6857990"/>
          </a:xfrm>
          <a:prstGeom prst="rect">
            <a:avLst/>
          </a:prstGeom>
        </p:spPr>
      </p:pic>
      <p:sp>
        <p:nvSpPr>
          <p:cNvPr id="2" name="Otsikko 1">
            <a:extLst>
              <a:ext uri="{FF2B5EF4-FFF2-40B4-BE49-F238E27FC236}">
                <a16:creationId xmlns:a16="http://schemas.microsoft.com/office/drawing/2014/main" id="{FD3F7338-B6B6-4C19-BFAE-C68C17DB5C51}"/>
              </a:ext>
            </a:extLst>
          </p:cNvPr>
          <p:cNvSpPr>
            <a:spLocks noGrp="1"/>
          </p:cNvSpPr>
          <p:nvPr>
            <p:ph type="title"/>
          </p:nvPr>
        </p:nvSpPr>
        <p:spPr>
          <a:xfrm>
            <a:off x="838200" y="365125"/>
            <a:ext cx="10515600" cy="1325563"/>
          </a:xfrm>
        </p:spPr>
        <p:txBody>
          <a:bodyPr>
            <a:normAutofit/>
          </a:bodyPr>
          <a:lstStyle/>
          <a:p>
            <a:r>
              <a:rPr lang="fi-FI">
                <a:solidFill>
                  <a:srgbClr val="FFFFFF"/>
                </a:solidFill>
              </a:rPr>
              <a:t>Mining, authentication and validation</a:t>
            </a:r>
          </a:p>
        </p:txBody>
      </p:sp>
      <p:sp>
        <p:nvSpPr>
          <p:cNvPr id="4" name="Alatunnisteen paikkamerkki 3">
            <a:extLst>
              <a:ext uri="{FF2B5EF4-FFF2-40B4-BE49-F238E27FC236}">
                <a16:creationId xmlns:a16="http://schemas.microsoft.com/office/drawing/2014/main" id="{49CB9B30-5AF9-4734-BE1A-0E942BB9A6DA}"/>
              </a:ext>
            </a:extLst>
          </p:cNvPr>
          <p:cNvSpPr>
            <a:spLocks noGrp="1"/>
          </p:cNvSpPr>
          <p:nvPr>
            <p:ph type="ftr" sz="quarter" idx="11"/>
          </p:nvPr>
        </p:nvSpPr>
        <p:spPr>
          <a:xfrm>
            <a:off x="4038600" y="6356350"/>
            <a:ext cx="4114800" cy="365125"/>
          </a:xfrm>
        </p:spPr>
        <p:txBody>
          <a:bodyPr>
            <a:normAutofit/>
          </a:bodyPr>
          <a:lstStyle/>
          <a:p>
            <a:pPr>
              <a:spcAft>
                <a:spcPts val="600"/>
              </a:spcAft>
            </a:pPr>
            <a:r>
              <a:rPr lang="fi-FI">
                <a:solidFill>
                  <a:srgbClr val="FFFFFF"/>
                </a:solidFill>
              </a:rPr>
              <a:t>Financial Law Lecture 3</a:t>
            </a:r>
          </a:p>
        </p:txBody>
      </p:sp>
      <p:sp>
        <p:nvSpPr>
          <p:cNvPr id="5" name="Dian numeron paikkamerkki 4">
            <a:extLst>
              <a:ext uri="{FF2B5EF4-FFF2-40B4-BE49-F238E27FC236}">
                <a16:creationId xmlns:a16="http://schemas.microsoft.com/office/drawing/2014/main" id="{4A68D9B6-6D45-480A-85D6-797C80603D82}"/>
              </a:ext>
            </a:extLst>
          </p:cNvPr>
          <p:cNvSpPr>
            <a:spLocks noGrp="1"/>
          </p:cNvSpPr>
          <p:nvPr>
            <p:ph type="sldNum" sz="quarter" idx="12"/>
          </p:nvPr>
        </p:nvSpPr>
        <p:spPr>
          <a:xfrm>
            <a:off x="8610600" y="6356350"/>
            <a:ext cx="2743200" cy="365125"/>
          </a:xfrm>
        </p:spPr>
        <p:txBody>
          <a:bodyPr>
            <a:normAutofit/>
          </a:bodyPr>
          <a:lstStyle/>
          <a:p>
            <a:pPr>
              <a:spcAft>
                <a:spcPts val="600"/>
              </a:spcAft>
            </a:pPr>
            <a:fld id="{69096C59-1E38-47E1-B316-108EB7F8B41B}" type="slidenum">
              <a:rPr lang="fi-FI">
                <a:solidFill>
                  <a:srgbClr val="FFFFFF"/>
                </a:solidFill>
              </a:rPr>
              <a:pPr>
                <a:spcAft>
                  <a:spcPts val="600"/>
                </a:spcAft>
              </a:pPr>
              <a:t>13</a:t>
            </a:fld>
            <a:endParaRPr lang="fi-FI">
              <a:solidFill>
                <a:srgbClr val="FFFFFF"/>
              </a:solidFill>
            </a:endParaRPr>
          </a:p>
        </p:txBody>
      </p:sp>
      <p:graphicFrame>
        <p:nvGraphicFramePr>
          <p:cNvPr id="7" name="Sisällön paikkamerkki 2">
            <a:extLst>
              <a:ext uri="{FF2B5EF4-FFF2-40B4-BE49-F238E27FC236}">
                <a16:creationId xmlns:a16="http://schemas.microsoft.com/office/drawing/2014/main" id="{63D1B13D-22F7-4335-8440-B1C3352B7E72}"/>
              </a:ext>
            </a:extLst>
          </p:cNvPr>
          <p:cNvGraphicFramePr>
            <a:graphicFrameLocks noGrp="1"/>
          </p:cNvGraphicFramePr>
          <p:nvPr>
            <p:ph idx="1"/>
            <p:extLst>
              <p:ext uri="{D42A27DB-BD31-4B8C-83A1-F6EECF244321}">
                <p14:modId xmlns:p14="http://schemas.microsoft.com/office/powerpoint/2010/main" val="92744106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5064519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10450706-09B5-4C0C-8CD2-365E01EBA54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438752F9-0756-4848-A004-13118496CF87}"/>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graphicEl>
                                              <a:dgm id="{3478E27D-3122-4069-8A5F-6C3B1ED81D1D}"/>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graphicEl>
                                              <a:dgm id="{8B42FAA7-0F7C-4F3D-8773-70925B24BBF3}"/>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graphicEl>
                                              <a:dgm id="{E1DB16E7-9607-4A79-A5D2-07E111356F5B}"/>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B82C556F-E092-4AB3-A470-9A81DC331D8F}"/>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graphicEl>
                                              <a:dgm id="{80A606DB-969D-4E48-880C-2F2EF4D3A6FC}"/>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graphicEl>
                                              <a:dgm id="{080AAFD0-71F1-4759-A37E-5BE3BC94F59C}"/>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
                                            <p:graphicEl>
                                              <a:dgm id="{F178C062-AAF1-457E-A8FE-8AC7E1AC89A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C44B947-E9FC-445E-BFB1-0211D86F91A0}"/>
              </a:ext>
            </a:extLst>
          </p:cNvPr>
          <p:cNvSpPr>
            <a:spLocks noGrp="1"/>
          </p:cNvSpPr>
          <p:nvPr>
            <p:ph type="title"/>
          </p:nvPr>
        </p:nvSpPr>
        <p:spPr>
          <a:xfrm>
            <a:off x="4965430" y="629268"/>
            <a:ext cx="6586491" cy="1286160"/>
          </a:xfrm>
        </p:spPr>
        <p:txBody>
          <a:bodyPr anchor="b">
            <a:normAutofit/>
          </a:bodyPr>
          <a:lstStyle/>
          <a:p>
            <a:r>
              <a:rPr lang="fi-FI" sz="4100" dirty="0"/>
              <a:t>PKI and </a:t>
            </a:r>
            <a:r>
              <a:rPr lang="fi-FI" sz="4100" dirty="0" err="1"/>
              <a:t>asymmetric</a:t>
            </a:r>
            <a:r>
              <a:rPr lang="fi-FI" sz="4100" dirty="0"/>
              <a:t> </a:t>
            </a:r>
            <a:r>
              <a:rPr lang="fi-FI" sz="4100" dirty="0" err="1"/>
              <a:t>encryption</a:t>
            </a:r>
            <a:endParaRPr lang="fi-FI" sz="4100" dirty="0"/>
          </a:p>
        </p:txBody>
      </p:sp>
      <p:sp>
        <p:nvSpPr>
          <p:cNvPr id="3" name="Sisällön paikkamerkki 2">
            <a:extLst>
              <a:ext uri="{FF2B5EF4-FFF2-40B4-BE49-F238E27FC236}">
                <a16:creationId xmlns:a16="http://schemas.microsoft.com/office/drawing/2014/main" id="{BC9CDC89-40E0-B20A-0D9E-FF1004E30C21}"/>
              </a:ext>
            </a:extLst>
          </p:cNvPr>
          <p:cNvSpPr>
            <a:spLocks noGrp="1"/>
          </p:cNvSpPr>
          <p:nvPr>
            <p:ph idx="1"/>
          </p:nvPr>
        </p:nvSpPr>
        <p:spPr>
          <a:xfrm>
            <a:off x="4965431" y="2438400"/>
            <a:ext cx="6586489" cy="3785419"/>
          </a:xfrm>
        </p:spPr>
        <p:txBody>
          <a:bodyPr>
            <a:normAutofit/>
          </a:bodyPr>
          <a:lstStyle/>
          <a:p>
            <a:r>
              <a:rPr lang="en-US" sz="2000" dirty="0"/>
              <a:t>Asymmetric encryption is an encryption method where a different key is used for encryption than for decryption. Both the sender and receiver of the message have their own public key and their own private key. The sender uses the recipient's public key to encrypt the message, so the message can only be decrypted with the recipient's private key. The decryption key cannot be deduced from the encryption key. Instead, in symmetric encryption, the same key is used to encrypt and decrypt the message, which is problematic to store and share among users. Public key encryption does not have this difficulty and public keys can be declared in a public directory.</a:t>
            </a:r>
            <a:endParaRPr lang="fi-FI" sz="2000" dirty="0"/>
          </a:p>
        </p:txBody>
      </p:sp>
      <p:pic>
        <p:nvPicPr>
          <p:cNvPr id="7" name="Picture 6" descr="A closeup of a key and a keyhole">
            <a:extLst>
              <a:ext uri="{FF2B5EF4-FFF2-40B4-BE49-F238E27FC236}">
                <a16:creationId xmlns:a16="http://schemas.microsoft.com/office/drawing/2014/main" id="{38F9DF44-0E96-156F-B38F-A8DB546690BF}"/>
              </a:ext>
            </a:extLst>
          </p:cNvPr>
          <p:cNvPicPr>
            <a:picLocks noChangeAspect="1"/>
          </p:cNvPicPr>
          <p:nvPr/>
        </p:nvPicPr>
        <p:blipFill rotWithShape="1">
          <a:blip r:embed="rId2"/>
          <a:srcRect l="51557" r="3493"/>
          <a:stretch/>
        </p:blipFill>
        <p:spPr>
          <a:xfrm>
            <a:off x="20" y="10"/>
            <a:ext cx="4635571" cy="6857990"/>
          </a:xfrm>
          <a:prstGeom prst="rect">
            <a:avLst/>
          </a:prstGeom>
          <a:effectLst/>
        </p:spPr>
      </p:pic>
      <p:cxnSp>
        <p:nvCxnSpPr>
          <p:cNvPr id="11" name="Straight Connector 10">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95783D"/>
            </a:solidFill>
          </a:ln>
        </p:spPr>
        <p:style>
          <a:lnRef idx="1">
            <a:schemeClr val="accent1"/>
          </a:lnRef>
          <a:fillRef idx="0">
            <a:schemeClr val="accent1"/>
          </a:fillRef>
          <a:effectRef idx="0">
            <a:schemeClr val="accent1"/>
          </a:effectRef>
          <a:fontRef idx="minor">
            <a:schemeClr val="tx1"/>
          </a:fontRef>
        </p:style>
      </p:cxnSp>
      <p:sp>
        <p:nvSpPr>
          <p:cNvPr id="4" name="Alatunnisteen paikkamerkki 3">
            <a:extLst>
              <a:ext uri="{FF2B5EF4-FFF2-40B4-BE49-F238E27FC236}">
                <a16:creationId xmlns:a16="http://schemas.microsoft.com/office/drawing/2014/main" id="{0C7323A2-A7B1-211E-C1DB-4A3149BF020B}"/>
              </a:ext>
            </a:extLst>
          </p:cNvPr>
          <p:cNvSpPr>
            <a:spLocks noGrp="1"/>
          </p:cNvSpPr>
          <p:nvPr>
            <p:ph type="ftr" sz="quarter" idx="11"/>
          </p:nvPr>
        </p:nvSpPr>
        <p:spPr>
          <a:xfrm>
            <a:off x="4965430" y="6356350"/>
            <a:ext cx="4139134" cy="365125"/>
          </a:xfrm>
        </p:spPr>
        <p:txBody>
          <a:bodyPr>
            <a:normAutofit/>
          </a:bodyPr>
          <a:lstStyle/>
          <a:p>
            <a:pPr algn="l">
              <a:spcAft>
                <a:spcPts val="600"/>
              </a:spcAft>
            </a:pPr>
            <a:r>
              <a:rPr lang="fi-FI"/>
              <a:t>Financial Law Lecture 3</a:t>
            </a:r>
          </a:p>
        </p:txBody>
      </p:sp>
      <p:sp>
        <p:nvSpPr>
          <p:cNvPr id="5" name="Dian numeron paikkamerkki 4">
            <a:extLst>
              <a:ext uri="{FF2B5EF4-FFF2-40B4-BE49-F238E27FC236}">
                <a16:creationId xmlns:a16="http://schemas.microsoft.com/office/drawing/2014/main" id="{E591A02B-0DC1-EC75-5946-D776C971084A}"/>
              </a:ext>
            </a:extLst>
          </p:cNvPr>
          <p:cNvSpPr>
            <a:spLocks noGrp="1"/>
          </p:cNvSpPr>
          <p:nvPr>
            <p:ph type="sldNum" sz="quarter" idx="12"/>
          </p:nvPr>
        </p:nvSpPr>
        <p:spPr>
          <a:xfrm>
            <a:off x="10167042" y="6356350"/>
            <a:ext cx="1186758" cy="365125"/>
          </a:xfrm>
        </p:spPr>
        <p:txBody>
          <a:bodyPr>
            <a:normAutofit/>
          </a:bodyPr>
          <a:lstStyle/>
          <a:p>
            <a:pPr>
              <a:spcAft>
                <a:spcPts val="600"/>
              </a:spcAft>
            </a:pPr>
            <a:fld id="{69096C59-1E38-47E1-B316-108EB7F8B41B}" type="slidenum">
              <a:rPr lang="fi-FI" smtClean="0"/>
              <a:pPr>
                <a:spcAft>
                  <a:spcPts val="600"/>
                </a:spcAft>
              </a:pPr>
              <a:t>14</a:t>
            </a:fld>
            <a:endParaRPr lang="fi-FI"/>
          </a:p>
        </p:txBody>
      </p:sp>
    </p:spTree>
    <p:extLst>
      <p:ext uri="{BB962C8B-B14F-4D97-AF65-F5344CB8AC3E}">
        <p14:creationId xmlns:p14="http://schemas.microsoft.com/office/powerpoint/2010/main" val="3330280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E8FBE18-F06A-468A-82B9-21055DAAF9A8}"/>
              </a:ext>
            </a:extLst>
          </p:cNvPr>
          <p:cNvSpPr>
            <a:spLocks noGrp="1"/>
          </p:cNvSpPr>
          <p:nvPr>
            <p:ph type="title"/>
          </p:nvPr>
        </p:nvSpPr>
        <p:spPr>
          <a:xfrm>
            <a:off x="4965430" y="629266"/>
            <a:ext cx="6586491" cy="1676603"/>
          </a:xfrm>
        </p:spPr>
        <p:txBody>
          <a:bodyPr>
            <a:normAutofit/>
          </a:bodyPr>
          <a:lstStyle/>
          <a:p>
            <a:r>
              <a:rPr lang="fi-FI" sz="5400"/>
              <a:t>Mining: energy consumption </a:t>
            </a:r>
          </a:p>
        </p:txBody>
      </p:sp>
      <p:pic>
        <p:nvPicPr>
          <p:cNvPr id="8" name="Picture 7">
            <a:extLst>
              <a:ext uri="{FF2B5EF4-FFF2-40B4-BE49-F238E27FC236}">
                <a16:creationId xmlns:a16="http://schemas.microsoft.com/office/drawing/2014/main" id="{D1058255-7119-4930-9A95-67CB49003A4F}"/>
              </a:ext>
            </a:extLst>
          </p:cNvPr>
          <p:cNvPicPr>
            <a:picLocks noChangeAspect="1"/>
          </p:cNvPicPr>
          <p:nvPr/>
        </p:nvPicPr>
        <p:blipFill rotWithShape="1">
          <a:blip r:embed="rId2"/>
          <a:srcRect l="43188" r="7299"/>
          <a:stretch/>
        </p:blipFill>
        <p:spPr>
          <a:xfrm>
            <a:off x="20" y="10"/>
            <a:ext cx="4635571" cy="6857990"/>
          </a:xfrm>
          <a:prstGeom prst="rect">
            <a:avLst/>
          </a:prstGeom>
          <a:effectLst/>
        </p:spPr>
      </p:pic>
      <p:sp>
        <p:nvSpPr>
          <p:cNvPr id="4" name="Alatunnisteen paikkamerkki 3">
            <a:extLst>
              <a:ext uri="{FF2B5EF4-FFF2-40B4-BE49-F238E27FC236}">
                <a16:creationId xmlns:a16="http://schemas.microsoft.com/office/drawing/2014/main" id="{93358FEC-83BF-4C6A-BADC-3FDAE2C748A2}"/>
              </a:ext>
            </a:extLst>
          </p:cNvPr>
          <p:cNvSpPr>
            <a:spLocks noGrp="1"/>
          </p:cNvSpPr>
          <p:nvPr>
            <p:ph type="ftr" sz="quarter" idx="11"/>
          </p:nvPr>
        </p:nvSpPr>
        <p:spPr>
          <a:xfrm>
            <a:off x="4965430" y="6356350"/>
            <a:ext cx="4139134" cy="365125"/>
          </a:xfrm>
        </p:spPr>
        <p:txBody>
          <a:bodyPr>
            <a:normAutofit/>
          </a:bodyPr>
          <a:lstStyle/>
          <a:p>
            <a:pPr algn="l">
              <a:spcAft>
                <a:spcPts val="600"/>
              </a:spcAft>
            </a:pPr>
            <a:r>
              <a:rPr lang="fi-FI"/>
              <a:t>Financial Law Lecture 3</a:t>
            </a:r>
          </a:p>
        </p:txBody>
      </p:sp>
      <p:sp>
        <p:nvSpPr>
          <p:cNvPr id="5" name="Dian numeron paikkamerkki 4">
            <a:extLst>
              <a:ext uri="{FF2B5EF4-FFF2-40B4-BE49-F238E27FC236}">
                <a16:creationId xmlns:a16="http://schemas.microsoft.com/office/drawing/2014/main" id="{B1795284-47D9-443F-9A68-411CD8E48CA0}"/>
              </a:ext>
            </a:extLst>
          </p:cNvPr>
          <p:cNvSpPr>
            <a:spLocks noGrp="1"/>
          </p:cNvSpPr>
          <p:nvPr>
            <p:ph type="sldNum" sz="quarter" idx="12"/>
          </p:nvPr>
        </p:nvSpPr>
        <p:spPr>
          <a:xfrm>
            <a:off x="10167042" y="6356350"/>
            <a:ext cx="1186758" cy="365125"/>
          </a:xfrm>
        </p:spPr>
        <p:txBody>
          <a:bodyPr>
            <a:normAutofit/>
          </a:bodyPr>
          <a:lstStyle/>
          <a:p>
            <a:pPr>
              <a:spcAft>
                <a:spcPts val="600"/>
              </a:spcAft>
            </a:pPr>
            <a:fld id="{69096C59-1E38-47E1-B316-108EB7F8B41B}" type="slidenum">
              <a:rPr lang="fi-FI" smtClean="0"/>
              <a:pPr>
                <a:spcAft>
                  <a:spcPts val="600"/>
                </a:spcAft>
              </a:pPr>
              <a:t>15</a:t>
            </a:fld>
            <a:endParaRPr lang="fi-FI"/>
          </a:p>
        </p:txBody>
      </p:sp>
      <p:graphicFrame>
        <p:nvGraphicFramePr>
          <p:cNvPr id="7" name="Sisällön paikkamerkki 2">
            <a:extLst>
              <a:ext uri="{FF2B5EF4-FFF2-40B4-BE49-F238E27FC236}">
                <a16:creationId xmlns:a16="http://schemas.microsoft.com/office/drawing/2014/main" id="{20346F9E-F7EE-4A3D-81B3-D4E4D08E1229}"/>
              </a:ext>
            </a:extLst>
          </p:cNvPr>
          <p:cNvGraphicFramePr>
            <a:graphicFrameLocks noGrp="1"/>
          </p:cNvGraphicFramePr>
          <p:nvPr>
            <p:ph idx="1"/>
            <p:extLst>
              <p:ext uri="{D42A27DB-BD31-4B8C-83A1-F6EECF244321}">
                <p14:modId xmlns:p14="http://schemas.microsoft.com/office/powerpoint/2010/main" val="2920168527"/>
              </p:ext>
            </p:extLst>
          </p:nvPr>
        </p:nvGraphicFramePr>
        <p:xfrm>
          <a:off x="4965431" y="2438400"/>
          <a:ext cx="6586489" cy="37854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4631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3F4BE3EE-102E-4703-8D77-C919A3B4F7EE}"/>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0D953870-1D09-4D98-BF7E-4008400D8195}"/>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CBE4046B-8AD8-4091-91F2-E700BE4A091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err="1"/>
              <a:t>The</a:t>
            </a:r>
            <a:r>
              <a:rPr lang="fi-FI" dirty="0"/>
              <a:t> </a:t>
            </a:r>
            <a:r>
              <a:rPr lang="fi-FI" dirty="0" err="1"/>
              <a:t>Blockchain</a:t>
            </a:r>
            <a:r>
              <a:rPr lang="fi-FI" dirty="0"/>
              <a:t> </a:t>
            </a:r>
            <a:r>
              <a:rPr lang="fi-FI" dirty="0" err="1"/>
              <a:t>environment</a:t>
            </a:r>
            <a:endParaRPr lang="fi-FI" dirty="0"/>
          </a:p>
        </p:txBody>
      </p:sp>
      <p:sp>
        <p:nvSpPr>
          <p:cNvPr id="5" name="Slide Number Placeholder 4"/>
          <p:cNvSpPr>
            <a:spLocks noGrp="1"/>
          </p:cNvSpPr>
          <p:nvPr>
            <p:ph type="sldNum" sz="quarter" idx="4294967295"/>
          </p:nvPr>
        </p:nvSpPr>
        <p:spPr>
          <a:xfrm>
            <a:off x="7239000" y="6366510"/>
            <a:ext cx="4343400" cy="161926"/>
          </a:xfrm>
        </p:spPr>
        <p:txBody>
          <a:bodyPr/>
          <a:lstStyle/>
          <a:p>
            <a:pPr defTabSz="548640" fontAlgn="base">
              <a:spcBef>
                <a:spcPct val="0"/>
              </a:spcBef>
              <a:spcAft>
                <a:spcPct val="0"/>
              </a:spcAft>
              <a:defRPr/>
            </a:pPr>
            <a:fld id="{49EFD4B7-1CC6-864B-A72A-C978B70BBA9B}" type="slidenum">
              <a:rPr lang="fi-FI" sz="1080">
                <a:solidFill>
                  <a:prstClr val="black">
                    <a:tint val="75000"/>
                  </a:prstClr>
                </a:solidFill>
                <a:latin typeface="Arial" charset="0"/>
                <a:ea typeface="ＭＳ Ｐゴシック" charset="0"/>
              </a:rPr>
              <a:pPr defTabSz="548640" fontAlgn="base">
                <a:spcBef>
                  <a:spcPct val="0"/>
                </a:spcBef>
                <a:spcAft>
                  <a:spcPct val="0"/>
                </a:spcAft>
                <a:defRPr/>
              </a:pPr>
              <a:t>16</a:t>
            </a:fld>
            <a:endParaRPr lang="fi-FI" sz="1080">
              <a:solidFill>
                <a:prstClr val="black">
                  <a:tint val="75000"/>
                </a:prstClr>
              </a:solidFill>
              <a:latin typeface="Arial" charset="0"/>
              <a:ea typeface="ＭＳ Ｐゴシック" charset="0"/>
            </a:endParaRPr>
          </a:p>
        </p:txBody>
      </p:sp>
      <p:sp>
        <p:nvSpPr>
          <p:cNvPr id="3" name="Alatunnisteen paikkamerkki 2">
            <a:extLst>
              <a:ext uri="{FF2B5EF4-FFF2-40B4-BE49-F238E27FC236}">
                <a16:creationId xmlns:a16="http://schemas.microsoft.com/office/drawing/2014/main" id="{1C36A671-FA80-4C21-B5A1-1206BB5DD56D}"/>
              </a:ext>
            </a:extLst>
          </p:cNvPr>
          <p:cNvSpPr>
            <a:spLocks noGrp="1"/>
          </p:cNvSpPr>
          <p:nvPr>
            <p:ph type="ftr" sz="quarter" idx="16"/>
          </p:nvPr>
        </p:nvSpPr>
        <p:spPr/>
        <p:txBody>
          <a:bodyPr/>
          <a:lstStyle/>
          <a:p>
            <a:pPr>
              <a:defRPr/>
            </a:pPr>
            <a:r>
              <a:rPr lang="en-US">
                <a:solidFill>
                  <a:prstClr val="black">
                    <a:tint val="75000"/>
                  </a:prstClr>
                </a:solidFill>
              </a:rPr>
              <a:t>Financial Law Lecture 3</a:t>
            </a:r>
            <a:endParaRPr lang="fi-FI">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18A10603-2D88-4698-9799-3A4FD01B571A}"/>
              </a:ext>
            </a:extLst>
          </p:cNvPr>
          <p:cNvGraphicFramePr>
            <a:graphicFrameLocks noGrp="1"/>
          </p:cNvGraphicFramePr>
          <p:nvPr>
            <p:ph sz="quarter" idx="14"/>
            <p:extLst>
              <p:ext uri="{D42A27DB-BD31-4B8C-83A1-F6EECF244321}">
                <p14:modId xmlns:p14="http://schemas.microsoft.com/office/powerpoint/2010/main" val="1899138250"/>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47640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A54666C5-94B9-4662-BDAB-776081AAAB3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A05FE95B-B521-4785-B108-63A203A837E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A0823EB1-092B-4D04-B4F7-0C50EE14AF05}"/>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1FBCBA2A-EDB3-4EF2-AC6F-1FB7456F8DF7}"/>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ABED89A3-05FD-4EBF-BB50-DC503FDDDC97}"/>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dgm id="{AAE5067B-FAFE-4B2D-8116-D7DC51403A4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a:t>Smart </a:t>
            </a:r>
            <a:r>
              <a:rPr lang="fi-FI" dirty="0" err="1"/>
              <a:t>contracts</a:t>
            </a:r>
            <a:r>
              <a:rPr lang="fi-FI" dirty="0"/>
              <a:t> </a:t>
            </a:r>
          </a:p>
        </p:txBody>
      </p:sp>
      <p:sp>
        <p:nvSpPr>
          <p:cNvPr id="4" name="Footer Placeholder 3"/>
          <p:cNvSpPr>
            <a:spLocks noGrp="1"/>
          </p:cNvSpPr>
          <p:nvPr>
            <p:ph type="ftr" sz="quarter" idx="16"/>
          </p:nvPr>
        </p:nvSpPr>
        <p:spPr/>
        <p:txBody>
          <a:bodyPr/>
          <a:lstStyle/>
          <a:p>
            <a:pPr>
              <a:defRPr/>
            </a:pPr>
            <a:r>
              <a:rPr lang="en-US">
                <a:solidFill>
                  <a:prstClr val="black">
                    <a:tint val="75000"/>
                  </a:prstClr>
                </a:solidFill>
              </a:rPr>
              <a:t>Financial Law Lecture 3</a:t>
            </a:r>
            <a:endParaRPr lang="fi-FI">
              <a:solidFill>
                <a:prstClr val="black">
                  <a:tint val="75000"/>
                </a:prstClr>
              </a:solidFill>
            </a:endParaRPr>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17</a:t>
            </a:fld>
            <a:endParaRPr lang="fi-FI">
              <a:solidFill>
                <a:prstClr val="black">
                  <a:tint val="75000"/>
                </a:prstClr>
              </a:solidFill>
            </a:endParaRPr>
          </a:p>
        </p:txBody>
      </p:sp>
      <p:graphicFrame>
        <p:nvGraphicFramePr>
          <p:cNvPr id="6" name="Sisällön paikkamerkki 5">
            <a:extLst>
              <a:ext uri="{FF2B5EF4-FFF2-40B4-BE49-F238E27FC236}">
                <a16:creationId xmlns:a16="http://schemas.microsoft.com/office/drawing/2014/main" id="{2EB9AEDE-75F8-4609-869E-630B2BCED7A9}"/>
              </a:ext>
            </a:extLst>
          </p:cNvPr>
          <p:cNvGraphicFramePr>
            <a:graphicFrameLocks noGrp="1"/>
          </p:cNvGraphicFramePr>
          <p:nvPr>
            <p:ph sz="quarter" idx="14"/>
            <p:extLst>
              <p:ext uri="{D42A27DB-BD31-4B8C-83A1-F6EECF244321}">
                <p14:modId xmlns:p14="http://schemas.microsoft.com/office/powerpoint/2010/main" val="1667455160"/>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439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978548AC-9782-41B8-97E1-C96F0327BF6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7C7CD20D-4112-41F7-9444-28CD64A674FE}"/>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DE7D52CB-5837-4462-8E77-1EDFA085E26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146E125B-B28D-4A9A-BF3F-951C20187A9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D6962F9E-2CB0-4004-ACCF-95A8E9AD2671}"/>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7E7F3312-2920-48A8-B66F-056846B6DB83}"/>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7BBD9AA4-95CC-49AB-87A7-FD1C4DD9D58D}"/>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C07F9108-FAB8-4104-87D3-714EB9603D4E}"/>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graphicEl>
                                              <a:dgm id="{E1077FCE-CEC9-4CE2-A1C7-51FC76B57A5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Permissioned ledgers: industry-</a:t>
            </a:r>
            <a:br>
              <a:rPr lang="en-US" dirty="0"/>
            </a:br>
            <a:r>
              <a:rPr lang="en-US" dirty="0"/>
              <a:t>level systems of record</a:t>
            </a:r>
            <a:br>
              <a:rPr lang="en-US" dirty="0"/>
            </a:br>
            <a:endParaRPr lang="fi-FI" dirty="0"/>
          </a:p>
        </p:txBody>
      </p:sp>
      <p:sp>
        <p:nvSpPr>
          <p:cNvPr id="4" name="Footer Placeholder 3"/>
          <p:cNvSpPr>
            <a:spLocks noGrp="1"/>
          </p:cNvSpPr>
          <p:nvPr>
            <p:ph type="ftr" sz="quarter" idx="16"/>
          </p:nvPr>
        </p:nvSpPr>
        <p:spPr/>
        <p:txBody>
          <a:bodyPr/>
          <a:lstStyle/>
          <a:p>
            <a:pPr>
              <a:defRPr/>
            </a:pPr>
            <a:r>
              <a:rPr lang="en-US">
                <a:solidFill>
                  <a:prstClr val="black">
                    <a:tint val="75000"/>
                  </a:prstClr>
                </a:solidFill>
              </a:rPr>
              <a:t>Financial Law Lecture 3</a:t>
            </a:r>
            <a:endParaRPr lang="fi-FI">
              <a:solidFill>
                <a:prstClr val="black">
                  <a:tint val="75000"/>
                </a:prstClr>
              </a:solidFill>
            </a:endParaRPr>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18</a:t>
            </a:fld>
            <a:endParaRPr lang="fi-FI" dirty="0">
              <a:solidFill>
                <a:prstClr val="black">
                  <a:tint val="75000"/>
                </a:prstClr>
              </a:solidFill>
            </a:endParaRPr>
          </a:p>
        </p:txBody>
      </p:sp>
      <p:graphicFrame>
        <p:nvGraphicFramePr>
          <p:cNvPr id="10" name="Content Placeholder 9"/>
          <p:cNvGraphicFramePr>
            <a:graphicFrameLocks noGrp="1"/>
          </p:cNvGraphicFramePr>
          <p:nvPr>
            <p:ph sz="quarter" idx="14"/>
            <p:extLst>
              <p:ext uri="{D42A27DB-BD31-4B8C-83A1-F6EECF244321}">
                <p14:modId xmlns:p14="http://schemas.microsoft.com/office/powerpoint/2010/main" val="205371947"/>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1956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graphicEl>
                                              <a:dgm id="{8389E59D-81B9-4F9E-81E0-2EF2D3FC66E4}"/>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graphicEl>
                                              <a:dgm id="{B16F4C0D-D7B8-4D8F-9CEB-F4480DC5B476}"/>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graphicEl>
                                              <a:dgm id="{C08CF4F3-7913-4DCC-96DD-4EB77437DCF3}"/>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graphicEl>
                                              <a:dgm id="{42A18404-53DD-46BA-A99C-C746D3EDC877}"/>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graphicEl>
                                              <a:dgm id="{0A069FF7-C099-42B5-8AF3-90A277ACC32E}"/>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graphicEl>
                                              <a:dgm id="{F0A74AF8-377A-4DCC-B7B4-B940ED15B788}"/>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graphicEl>
                                              <a:dgm id="{1BAC4078-52A7-4D05-A313-A01F6651C88E}"/>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graphicEl>
                                              <a:dgm id="{065112CA-F440-415E-BE26-374107BD33B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err="1"/>
              <a:t>Permissionless</a:t>
            </a:r>
            <a:r>
              <a:rPr lang="fi-FI" dirty="0"/>
              <a:t> </a:t>
            </a:r>
            <a:r>
              <a:rPr lang="fi-FI" dirty="0" err="1"/>
              <a:t>ledgers</a:t>
            </a:r>
            <a:r>
              <a:rPr lang="fi-FI" dirty="0"/>
              <a:t>: </a:t>
            </a:r>
            <a:r>
              <a:rPr lang="fi-FI" dirty="0" err="1"/>
              <a:t>censorship</a:t>
            </a:r>
            <a:r>
              <a:rPr lang="fi-FI" dirty="0"/>
              <a:t> </a:t>
            </a:r>
            <a:r>
              <a:rPr lang="fi-FI" dirty="0" err="1"/>
              <a:t>resistant</a:t>
            </a:r>
            <a:endParaRPr lang="fi-FI" dirty="0"/>
          </a:p>
        </p:txBody>
      </p:sp>
      <p:sp>
        <p:nvSpPr>
          <p:cNvPr id="4" name="Footer Placeholder 3"/>
          <p:cNvSpPr>
            <a:spLocks noGrp="1"/>
          </p:cNvSpPr>
          <p:nvPr>
            <p:ph type="ftr" sz="quarter" idx="16"/>
          </p:nvPr>
        </p:nvSpPr>
        <p:spPr/>
        <p:txBody>
          <a:bodyPr/>
          <a:lstStyle/>
          <a:p>
            <a:pPr>
              <a:defRPr/>
            </a:pPr>
            <a:r>
              <a:rPr lang="en-US">
                <a:solidFill>
                  <a:prstClr val="black">
                    <a:tint val="75000"/>
                  </a:prstClr>
                </a:solidFill>
              </a:rPr>
              <a:t>Financial Law Lecture 3</a:t>
            </a:r>
            <a:endParaRPr lang="fi-FI">
              <a:solidFill>
                <a:prstClr val="black">
                  <a:tint val="75000"/>
                </a:prstClr>
              </a:solidFill>
            </a:endParaRPr>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19</a:t>
            </a:fld>
            <a:endParaRPr lang="fi-FI">
              <a:solidFill>
                <a:prstClr val="black">
                  <a:tint val="75000"/>
                </a:prstClr>
              </a:solidFill>
            </a:endParaRPr>
          </a:p>
        </p:txBody>
      </p:sp>
      <p:graphicFrame>
        <p:nvGraphicFramePr>
          <p:cNvPr id="7" name="Content Placeholder 6"/>
          <p:cNvGraphicFramePr>
            <a:graphicFrameLocks noGrp="1"/>
          </p:cNvGraphicFramePr>
          <p:nvPr>
            <p:ph sz="quarter" idx="14"/>
            <p:extLst>
              <p:ext uri="{D42A27DB-BD31-4B8C-83A1-F6EECF244321}">
                <p14:modId xmlns:p14="http://schemas.microsoft.com/office/powerpoint/2010/main" val="1515247946"/>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0611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2FFC16EC-B694-4594-AD1F-854B8CCB346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A979D292-385D-4C34-B06D-E140538CFD19}"/>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64B2C8EC-B9FA-423A-B63C-39A38A18A87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3B78BCB4-732C-4442-B189-E969BD810C8F}"/>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5B315EC4-296F-4641-818A-99612311C79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C7EDD2B-6D41-4FB7-AEBC-82D60010D7B4}"/>
              </a:ext>
            </a:extLst>
          </p:cNvPr>
          <p:cNvSpPr>
            <a:spLocks noGrp="1"/>
          </p:cNvSpPr>
          <p:nvPr>
            <p:ph type="ctrTitle"/>
          </p:nvPr>
        </p:nvSpPr>
        <p:spPr/>
        <p:txBody>
          <a:bodyPr/>
          <a:lstStyle/>
          <a:p>
            <a:pPr algn="ctr"/>
            <a:r>
              <a:rPr lang="fi-FI" dirty="0" err="1"/>
              <a:t>Sustainability</a:t>
            </a:r>
            <a:r>
              <a:rPr lang="fi-FI" dirty="0"/>
              <a:t> and </a:t>
            </a:r>
            <a:r>
              <a:rPr lang="fi-FI" dirty="0" err="1"/>
              <a:t>digitalization</a:t>
            </a:r>
            <a:r>
              <a:rPr lang="fi-FI" dirty="0"/>
              <a:t> – </a:t>
            </a:r>
            <a:r>
              <a:rPr lang="fi-FI" dirty="0" err="1"/>
              <a:t>two</a:t>
            </a:r>
            <a:r>
              <a:rPr lang="fi-FI" dirty="0"/>
              <a:t> main </a:t>
            </a:r>
            <a:r>
              <a:rPr lang="fi-FI" dirty="0" err="1"/>
              <a:t>trends</a:t>
            </a:r>
            <a:r>
              <a:rPr lang="fi-FI" dirty="0"/>
              <a:t> </a:t>
            </a:r>
            <a:r>
              <a:rPr lang="fi-FI" dirty="0" err="1"/>
              <a:t>changing</a:t>
            </a:r>
            <a:r>
              <a:rPr lang="fi-FI" dirty="0"/>
              <a:t> </a:t>
            </a:r>
            <a:r>
              <a:rPr lang="fi-FI" dirty="0" err="1"/>
              <a:t>the</a:t>
            </a:r>
            <a:r>
              <a:rPr lang="fi-FI" dirty="0"/>
              <a:t> </a:t>
            </a:r>
            <a:r>
              <a:rPr lang="fi-FI" dirty="0" err="1"/>
              <a:t>substance</a:t>
            </a:r>
            <a:r>
              <a:rPr lang="fi-FI" dirty="0"/>
              <a:t> and </a:t>
            </a:r>
            <a:r>
              <a:rPr lang="fi-FI" dirty="0" err="1"/>
              <a:t>structures</a:t>
            </a:r>
            <a:r>
              <a:rPr lang="fi-FI" dirty="0"/>
              <a:t> of finance </a:t>
            </a:r>
          </a:p>
        </p:txBody>
      </p:sp>
      <p:graphicFrame>
        <p:nvGraphicFramePr>
          <p:cNvPr id="6" name="Sisällön paikkamerkki 5">
            <a:extLst>
              <a:ext uri="{FF2B5EF4-FFF2-40B4-BE49-F238E27FC236}">
                <a16:creationId xmlns:a16="http://schemas.microsoft.com/office/drawing/2014/main" id="{1AEED3AF-9251-4A6D-81BB-0528D18831A3}"/>
              </a:ext>
            </a:extLst>
          </p:cNvPr>
          <p:cNvGraphicFramePr>
            <a:graphicFrameLocks noGrp="1"/>
          </p:cNvGraphicFramePr>
          <p:nvPr>
            <p:ph sz="quarter" idx="14"/>
            <p:extLst>
              <p:ext uri="{D42A27DB-BD31-4B8C-83A1-F6EECF244321}">
                <p14:modId xmlns:p14="http://schemas.microsoft.com/office/powerpoint/2010/main" val="289664759"/>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A7E86BC0-17BE-48E9-8207-BB00127D6023}"/>
              </a:ext>
            </a:extLst>
          </p:cNvPr>
          <p:cNvSpPr>
            <a:spLocks noGrp="1"/>
          </p:cNvSpPr>
          <p:nvPr>
            <p:ph type="ftr" sz="quarter" idx="16"/>
          </p:nvPr>
        </p:nvSpPr>
        <p:spPr/>
        <p:txBody>
          <a:bodyPr/>
          <a:lstStyle/>
          <a:p>
            <a:pPr>
              <a:defRPr/>
            </a:pPr>
            <a:r>
              <a:rPr lang="en-US">
                <a:solidFill>
                  <a:prstClr val="black">
                    <a:tint val="75000"/>
                  </a:prstClr>
                </a:solidFill>
              </a:rPr>
              <a:t>Financial Law Lecture 3</a:t>
            </a:r>
            <a:endParaRPr lang="fi-FI">
              <a:solidFill>
                <a:prstClr val="black">
                  <a:tint val="75000"/>
                </a:prstClr>
              </a:solidFill>
            </a:endParaRPr>
          </a:p>
        </p:txBody>
      </p:sp>
      <p:sp>
        <p:nvSpPr>
          <p:cNvPr id="5" name="Dian numeron paikkamerkki 4">
            <a:extLst>
              <a:ext uri="{FF2B5EF4-FFF2-40B4-BE49-F238E27FC236}">
                <a16:creationId xmlns:a16="http://schemas.microsoft.com/office/drawing/2014/main" id="{387536FE-6BA6-441F-9A10-3693957BF839}"/>
              </a:ext>
            </a:extLst>
          </p:cNvPr>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2</a:t>
            </a:fld>
            <a:endParaRPr lang="fi-FI">
              <a:solidFill>
                <a:prstClr val="black">
                  <a:tint val="75000"/>
                </a:prstClr>
              </a:solidFill>
            </a:endParaRPr>
          </a:p>
        </p:txBody>
      </p:sp>
    </p:spTree>
    <p:extLst>
      <p:ext uri="{BB962C8B-B14F-4D97-AF65-F5344CB8AC3E}">
        <p14:creationId xmlns:p14="http://schemas.microsoft.com/office/powerpoint/2010/main" val="12607079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err="1"/>
              <a:t>Transfer</a:t>
            </a:r>
            <a:r>
              <a:rPr lang="fi-FI" dirty="0"/>
              <a:t> of </a:t>
            </a:r>
            <a:r>
              <a:rPr lang="fi-FI" dirty="0" err="1"/>
              <a:t>payments</a:t>
            </a:r>
            <a:endParaRPr lang="fi-FI" dirty="0"/>
          </a:p>
        </p:txBody>
      </p:sp>
      <p:graphicFrame>
        <p:nvGraphicFramePr>
          <p:cNvPr id="6" name="Content Placeholder 5"/>
          <p:cNvGraphicFramePr>
            <a:graphicFrameLocks noGrp="1"/>
          </p:cNvGraphicFramePr>
          <p:nvPr>
            <p:ph sz="quarter" idx="14"/>
            <p:extLst>
              <p:ext uri="{D42A27DB-BD31-4B8C-83A1-F6EECF244321}">
                <p14:modId xmlns:p14="http://schemas.microsoft.com/office/powerpoint/2010/main" val="513684113"/>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a:defRPr/>
            </a:pPr>
            <a:r>
              <a:rPr lang="en-US">
                <a:solidFill>
                  <a:prstClr val="black">
                    <a:tint val="75000"/>
                  </a:prstClr>
                </a:solidFill>
              </a:rPr>
              <a:t>Financial Law Lecture 3</a:t>
            </a:r>
            <a:endParaRPr lang="fi-FI">
              <a:solidFill>
                <a:prstClr val="black">
                  <a:tint val="75000"/>
                </a:prstClr>
              </a:solidFill>
            </a:endParaRPr>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20</a:t>
            </a:fld>
            <a:endParaRPr lang="fi-FI">
              <a:solidFill>
                <a:prstClr val="black">
                  <a:tint val="75000"/>
                </a:prstClr>
              </a:solidFill>
            </a:endParaRPr>
          </a:p>
        </p:txBody>
      </p:sp>
    </p:spTree>
    <p:extLst>
      <p:ext uri="{BB962C8B-B14F-4D97-AF65-F5344CB8AC3E}">
        <p14:creationId xmlns:p14="http://schemas.microsoft.com/office/powerpoint/2010/main" val="1783915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9771A433-D643-4161-B5F9-E22956D6B706}"/>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B64D1D81-90A6-443E-854C-670A18ACE119}"/>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6F4B268E-DF1F-4C63-8770-2A3035947A73}"/>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CE3ED8A3-3383-4FB4-AC65-EA3F3D7D287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5681C1B2-2F05-49DD-B547-19CA22F18E3D}"/>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2978CF6F-20C0-4827-BDC1-C63A17861109}"/>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1D8C9B59-D30A-4A45-9F87-709FB77D85C3}"/>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838D8058-4A4E-4B64-85FB-28D49E784CF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a:t>Capital </a:t>
            </a:r>
            <a:r>
              <a:rPr lang="fi-FI" dirty="0" err="1"/>
              <a:t>markets</a:t>
            </a:r>
            <a:endParaRPr lang="fi-FI" dirty="0"/>
          </a:p>
        </p:txBody>
      </p:sp>
      <p:graphicFrame>
        <p:nvGraphicFramePr>
          <p:cNvPr id="6" name="Content Placeholder 5"/>
          <p:cNvGraphicFramePr>
            <a:graphicFrameLocks noGrp="1"/>
          </p:cNvGraphicFramePr>
          <p:nvPr>
            <p:ph sz="quarter" idx="14"/>
            <p:extLst>
              <p:ext uri="{D42A27DB-BD31-4B8C-83A1-F6EECF244321}">
                <p14:modId xmlns:p14="http://schemas.microsoft.com/office/powerpoint/2010/main" val="3361400497"/>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a:defRPr/>
            </a:pPr>
            <a:r>
              <a:rPr lang="en-US">
                <a:solidFill>
                  <a:prstClr val="black">
                    <a:tint val="75000"/>
                  </a:prstClr>
                </a:solidFill>
              </a:rPr>
              <a:t>Financial Law Lecture 3</a:t>
            </a:r>
            <a:endParaRPr lang="fi-FI">
              <a:solidFill>
                <a:prstClr val="black">
                  <a:tint val="75000"/>
                </a:prstClr>
              </a:solidFill>
            </a:endParaRPr>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21</a:t>
            </a:fld>
            <a:endParaRPr lang="fi-FI" dirty="0">
              <a:solidFill>
                <a:prstClr val="black">
                  <a:tint val="75000"/>
                </a:prstClr>
              </a:solidFill>
            </a:endParaRPr>
          </a:p>
        </p:txBody>
      </p:sp>
    </p:spTree>
    <p:extLst>
      <p:ext uri="{BB962C8B-B14F-4D97-AF65-F5344CB8AC3E}">
        <p14:creationId xmlns:p14="http://schemas.microsoft.com/office/powerpoint/2010/main" val="2886556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7AB206E3-8A58-4528-9EB3-DB60DDAFF444}"/>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5BEB8CEC-8857-492D-9DDF-34552A85CB74}"/>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7F407543-D637-4883-91F6-504D4A2E7649}"/>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2A4AA05D-983B-4A7E-A034-4DCAB0C3230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AD28BF0-78AB-4FFC-9063-50203E4FE928}"/>
              </a:ext>
            </a:extLst>
          </p:cNvPr>
          <p:cNvSpPr>
            <a:spLocks noGrp="1"/>
          </p:cNvSpPr>
          <p:nvPr>
            <p:ph type="ctrTitle"/>
          </p:nvPr>
        </p:nvSpPr>
        <p:spPr/>
        <p:txBody>
          <a:bodyPr/>
          <a:lstStyle/>
          <a:p>
            <a:pPr algn="ctr"/>
            <a:r>
              <a:rPr lang="fi-FI" dirty="0" err="1"/>
              <a:t>Automated</a:t>
            </a:r>
            <a:r>
              <a:rPr lang="fi-FI" dirty="0"/>
              <a:t> </a:t>
            </a:r>
            <a:r>
              <a:rPr lang="fi-FI" dirty="0" err="1"/>
              <a:t>contracts</a:t>
            </a:r>
            <a:r>
              <a:rPr lang="fi-FI" dirty="0"/>
              <a:t> on capital </a:t>
            </a:r>
            <a:r>
              <a:rPr lang="fi-FI" dirty="0" err="1"/>
              <a:t>markets</a:t>
            </a:r>
            <a:r>
              <a:rPr lang="fi-FI" dirty="0"/>
              <a:t> </a:t>
            </a:r>
          </a:p>
        </p:txBody>
      </p:sp>
      <p:sp>
        <p:nvSpPr>
          <p:cNvPr id="5" name="Dian numeron paikkamerkki 4">
            <a:extLst>
              <a:ext uri="{FF2B5EF4-FFF2-40B4-BE49-F238E27FC236}">
                <a16:creationId xmlns:a16="http://schemas.microsoft.com/office/drawing/2014/main" id="{01952533-D887-4C44-974E-CF6B4D75332E}"/>
              </a:ext>
            </a:extLst>
          </p:cNvPr>
          <p:cNvSpPr>
            <a:spLocks noGrp="1"/>
          </p:cNvSpPr>
          <p:nvPr>
            <p:ph type="sldNum" sz="quarter" idx="4294967295"/>
          </p:nvPr>
        </p:nvSpPr>
        <p:spPr>
          <a:xfrm>
            <a:off x="7239000" y="6366510"/>
            <a:ext cx="4343400" cy="161926"/>
          </a:xfrm>
        </p:spPr>
        <p:txBody>
          <a:bodyPr/>
          <a:lstStyle/>
          <a:p>
            <a:pPr defTabSz="548640" fontAlgn="base">
              <a:spcBef>
                <a:spcPct val="0"/>
              </a:spcBef>
              <a:spcAft>
                <a:spcPct val="0"/>
              </a:spcAft>
              <a:defRPr/>
            </a:pPr>
            <a:fld id="{49EFD4B7-1CC6-864B-A72A-C978B70BBA9B}" type="slidenum">
              <a:rPr lang="fi-FI" sz="1080">
                <a:solidFill>
                  <a:prstClr val="black">
                    <a:tint val="75000"/>
                  </a:prstClr>
                </a:solidFill>
                <a:latin typeface="Arial" charset="0"/>
                <a:ea typeface="ＭＳ Ｐゴシック" charset="0"/>
              </a:rPr>
              <a:pPr defTabSz="548640" fontAlgn="base">
                <a:spcBef>
                  <a:spcPct val="0"/>
                </a:spcBef>
                <a:spcAft>
                  <a:spcPct val="0"/>
                </a:spcAft>
                <a:defRPr/>
              </a:pPr>
              <a:t>22</a:t>
            </a:fld>
            <a:endParaRPr lang="fi-FI" sz="1080">
              <a:solidFill>
                <a:prstClr val="black">
                  <a:tint val="75000"/>
                </a:prstClr>
              </a:solidFill>
              <a:latin typeface="Arial" charset="0"/>
              <a:ea typeface="ＭＳ Ｐゴシック" charset="0"/>
            </a:endParaRPr>
          </a:p>
        </p:txBody>
      </p:sp>
      <p:sp>
        <p:nvSpPr>
          <p:cNvPr id="3" name="Alatunnisteen paikkamerkki 2">
            <a:extLst>
              <a:ext uri="{FF2B5EF4-FFF2-40B4-BE49-F238E27FC236}">
                <a16:creationId xmlns:a16="http://schemas.microsoft.com/office/drawing/2014/main" id="{93D7A27E-B3CD-409A-9AC2-E27C6E4E3449}"/>
              </a:ext>
            </a:extLst>
          </p:cNvPr>
          <p:cNvSpPr>
            <a:spLocks noGrp="1"/>
          </p:cNvSpPr>
          <p:nvPr>
            <p:ph type="ftr" sz="quarter" idx="16"/>
          </p:nvPr>
        </p:nvSpPr>
        <p:spPr/>
        <p:txBody>
          <a:bodyPr/>
          <a:lstStyle/>
          <a:p>
            <a:pPr>
              <a:defRPr/>
            </a:pPr>
            <a:r>
              <a:rPr lang="en-US">
                <a:solidFill>
                  <a:prstClr val="black">
                    <a:tint val="75000"/>
                  </a:prstClr>
                </a:solidFill>
              </a:rPr>
              <a:t>Financial Law Lecture 3</a:t>
            </a:r>
            <a:endParaRPr lang="fi-FI">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7ABBCDD3-B970-46BD-A1AA-07648507DA57}"/>
              </a:ext>
            </a:extLst>
          </p:cNvPr>
          <p:cNvGraphicFramePr>
            <a:graphicFrameLocks noGrp="1"/>
          </p:cNvGraphicFramePr>
          <p:nvPr>
            <p:ph sz="quarter" idx="14"/>
            <p:extLst>
              <p:ext uri="{D42A27DB-BD31-4B8C-83A1-F6EECF244321}">
                <p14:modId xmlns:p14="http://schemas.microsoft.com/office/powerpoint/2010/main" val="236773841"/>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71866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5E0205BE-CB6A-4980-ACD0-0C791B2CB466}"/>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4A4FF976-6386-4816-8C88-96FF2D39EBCD}"/>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dgm id="{24BDE4A9-28C7-4794-9767-E6896C069696}"/>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graphicEl>
                                              <a:dgm id="{FA579B0E-989C-4354-B561-27EAD4E69C3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ED70D15E-4DF7-470A-A23C-83AF47907529}"/>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graphicEl>
                                              <a:dgm id="{A99DF89D-A5D2-46FC-BC93-5DD653AE045E}"/>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graphicEl>
                                              <a:dgm id="{AD67D076-2C7E-4794-9F63-3C4A7236910D}"/>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graphicEl>
                                              <a:dgm id="{C38CB025-DE33-4539-8051-20A459EF5638}"/>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311C4BBF-0ECF-4B23-A359-BD0DD488E8E6}"/>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
                                            <p:graphicEl>
                                              <a:dgm id="{034AA660-D935-46B1-B24C-94C8C03E1848}"/>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graphicEl>
                                              <a:dgm id="{5B45B65F-6361-4D7A-9A75-5470FB2E101E}"/>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
                                            <p:graphicEl>
                                              <a:dgm id="{707EF768-9DDC-4950-8100-9B0938D625FA}"/>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graphicEl>
                                              <a:dgm id="{2EE5BBC5-378D-4CF9-B348-E30E26C42E06}"/>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
                                            <p:graphicEl>
                                              <a:dgm id="{1A1B14D0-4AD5-4CA8-9210-F661F62978E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a:t>On a </a:t>
            </a:r>
            <a:r>
              <a:rPr lang="fi-FI" dirty="0" err="1"/>
              <a:t>shared</a:t>
            </a:r>
            <a:r>
              <a:rPr lang="fi-FI" dirty="0"/>
              <a:t> </a:t>
            </a:r>
            <a:r>
              <a:rPr lang="fi-FI" dirty="0" err="1"/>
              <a:t>distributed</a:t>
            </a:r>
            <a:r>
              <a:rPr lang="fi-FI" dirty="0"/>
              <a:t> </a:t>
            </a:r>
            <a:r>
              <a:rPr lang="fi-FI" dirty="0" err="1"/>
              <a:t>ledger</a:t>
            </a:r>
            <a:r>
              <a:rPr lang="fi-FI" dirty="0"/>
              <a:t> </a:t>
            </a:r>
            <a:r>
              <a:rPr lang="fi-FI" dirty="0" err="1"/>
              <a:t>platform</a:t>
            </a:r>
            <a:r>
              <a:rPr lang="fi-FI" dirty="0"/>
              <a:t> </a:t>
            </a:r>
          </a:p>
        </p:txBody>
      </p:sp>
      <p:graphicFrame>
        <p:nvGraphicFramePr>
          <p:cNvPr id="6" name="Content Placeholder 5"/>
          <p:cNvGraphicFramePr>
            <a:graphicFrameLocks noGrp="1"/>
          </p:cNvGraphicFramePr>
          <p:nvPr>
            <p:ph sz="quarter" idx="14"/>
            <p:extLst>
              <p:ext uri="{D42A27DB-BD31-4B8C-83A1-F6EECF244321}">
                <p14:modId xmlns:p14="http://schemas.microsoft.com/office/powerpoint/2010/main" val="1125410594"/>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a:defRPr/>
            </a:pPr>
            <a:r>
              <a:rPr lang="en-US">
                <a:solidFill>
                  <a:prstClr val="black">
                    <a:tint val="75000"/>
                  </a:prstClr>
                </a:solidFill>
              </a:rPr>
              <a:t>Financial Law Lecture 3</a:t>
            </a:r>
            <a:endParaRPr lang="fi-FI">
              <a:solidFill>
                <a:prstClr val="black">
                  <a:tint val="75000"/>
                </a:prstClr>
              </a:solidFill>
            </a:endParaRPr>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23</a:t>
            </a:fld>
            <a:endParaRPr lang="fi-FI">
              <a:solidFill>
                <a:prstClr val="black">
                  <a:tint val="75000"/>
                </a:prstClr>
              </a:solidFill>
            </a:endParaRPr>
          </a:p>
        </p:txBody>
      </p:sp>
    </p:spTree>
    <p:extLst>
      <p:ext uri="{BB962C8B-B14F-4D97-AF65-F5344CB8AC3E}">
        <p14:creationId xmlns:p14="http://schemas.microsoft.com/office/powerpoint/2010/main" val="3391323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640C1D14-163D-4AC3-906E-F8DF528248A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32E76524-094E-487A-96D3-DF4F62CFBEB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3276D86C-4E31-4663-92BC-1511032CC865}"/>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4F2CF48C-81B6-4938-B172-90B9027BF491}"/>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886CA41C-690D-4D8E-AC76-A37AEBB0A56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sz="2400" dirty="0" err="1"/>
              <a:t>The</a:t>
            </a:r>
            <a:r>
              <a:rPr lang="fi-FI" sz="2400" dirty="0"/>
              <a:t> PSD2 </a:t>
            </a:r>
            <a:r>
              <a:rPr lang="fi-FI" sz="2400" dirty="0" err="1"/>
              <a:t>disruption</a:t>
            </a:r>
            <a:r>
              <a:rPr lang="fi-FI" sz="2400" dirty="0"/>
              <a:t>: </a:t>
            </a:r>
            <a:r>
              <a:rPr lang="en-US" sz="2400" dirty="0"/>
              <a:t>DIRECTIVE (EU) 2015/2366 OF THE EUROPEAN PARLIAMENT AND OF THE COUNCIL on payment services in the internal market</a:t>
            </a:r>
            <a:br>
              <a:rPr lang="fi-FI" sz="2400" dirty="0"/>
            </a:br>
            <a:r>
              <a:rPr lang="fi-FI" sz="2400" dirty="0">
                <a:hlinkClick r:id="rId2"/>
              </a:rPr>
              <a:t>https://eur-lex.europa.eu/legal-content/FI/TXT/?uri=celex%3A32015L2366</a:t>
            </a:r>
            <a:r>
              <a:rPr lang="fi-FI" sz="2400" dirty="0"/>
              <a:t>  </a:t>
            </a:r>
          </a:p>
        </p:txBody>
      </p:sp>
      <p:graphicFrame>
        <p:nvGraphicFramePr>
          <p:cNvPr id="6" name="Content Placeholder 5"/>
          <p:cNvGraphicFramePr>
            <a:graphicFrameLocks noGrp="1"/>
          </p:cNvGraphicFramePr>
          <p:nvPr>
            <p:ph sz="quarter" idx="14"/>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6"/>
          </p:nvPr>
        </p:nvSpPr>
        <p:spPr/>
        <p:txBody>
          <a:bodyPr/>
          <a:lstStyle/>
          <a:p>
            <a:pPr>
              <a:defRPr/>
            </a:pPr>
            <a:r>
              <a:rPr lang="en-US">
                <a:solidFill>
                  <a:prstClr val="black">
                    <a:tint val="75000"/>
                  </a:prstClr>
                </a:solidFill>
              </a:rPr>
              <a:t>Financial Law Lecture 3</a:t>
            </a:r>
            <a:endParaRPr lang="fi-FI">
              <a:solidFill>
                <a:prstClr val="black">
                  <a:tint val="75000"/>
                </a:prstClr>
              </a:solidFill>
            </a:endParaRPr>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3</a:t>
            </a:fld>
            <a:endParaRPr lang="fi-FI">
              <a:solidFill>
                <a:prstClr val="black">
                  <a:tint val="75000"/>
                </a:prstClr>
              </a:solidFill>
            </a:endParaRPr>
          </a:p>
        </p:txBody>
      </p:sp>
    </p:spTree>
    <p:extLst>
      <p:ext uri="{BB962C8B-B14F-4D97-AF65-F5344CB8AC3E}">
        <p14:creationId xmlns:p14="http://schemas.microsoft.com/office/powerpoint/2010/main" val="2790178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23AE0B6E-308F-498B-B72D-D29F3573DF7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BECB4D8B-5C83-4848-A8F7-C72A9BC7F083}"/>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11105125-5EDB-49AD-8A5C-2246FAADDDCC}"/>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A1F2A01C-BCCA-4FE7-8FA5-40203D7290A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pPr algn="ctr"/>
            <a:r>
              <a:rPr lang="fi-FI" dirty="0"/>
              <a:t>New </a:t>
            </a:r>
            <a:r>
              <a:rPr lang="fi-FI" dirty="0" err="1"/>
              <a:t>actors</a:t>
            </a:r>
            <a:r>
              <a:rPr lang="fi-FI" dirty="0"/>
              <a:t> on the </a:t>
            </a:r>
            <a:r>
              <a:rPr lang="fi-FI" dirty="0" err="1"/>
              <a:t>market</a:t>
            </a:r>
            <a:endParaRPr lang="fi-FI" dirty="0"/>
          </a:p>
        </p:txBody>
      </p:sp>
      <p:graphicFrame>
        <p:nvGraphicFramePr>
          <p:cNvPr id="6" name="Sisällön paikkamerkki 5"/>
          <p:cNvGraphicFramePr>
            <a:graphicFrameLocks noGrp="1"/>
          </p:cNvGraphicFramePr>
          <p:nvPr>
            <p:ph sz="quarter" idx="14"/>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p:cNvSpPr>
            <a:spLocks noGrp="1"/>
          </p:cNvSpPr>
          <p:nvPr>
            <p:ph type="ftr" sz="quarter" idx="16"/>
          </p:nvPr>
        </p:nvSpPr>
        <p:spPr/>
        <p:txBody>
          <a:bodyPr/>
          <a:lstStyle/>
          <a:p>
            <a:pPr>
              <a:defRPr/>
            </a:pPr>
            <a:r>
              <a:rPr lang="en-US">
                <a:solidFill>
                  <a:prstClr val="black">
                    <a:tint val="75000"/>
                  </a:prstClr>
                </a:solidFill>
              </a:rPr>
              <a:t>Financial Law Lecture 3</a:t>
            </a:r>
            <a:endParaRPr lang="fi-FI">
              <a:solidFill>
                <a:prstClr val="black">
                  <a:tint val="75000"/>
                </a:prstClr>
              </a:solidFill>
            </a:endParaRPr>
          </a:p>
        </p:txBody>
      </p:sp>
      <p:sp>
        <p:nvSpPr>
          <p:cNvPr id="5" name="Dian numeron paikkamerkki 4"/>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4</a:t>
            </a:fld>
            <a:endParaRPr lang="fi-FI">
              <a:solidFill>
                <a:prstClr val="black">
                  <a:tint val="75000"/>
                </a:prstClr>
              </a:solidFill>
            </a:endParaRPr>
          </a:p>
        </p:txBody>
      </p:sp>
    </p:spTree>
    <p:extLst>
      <p:ext uri="{BB962C8B-B14F-4D97-AF65-F5344CB8AC3E}">
        <p14:creationId xmlns:p14="http://schemas.microsoft.com/office/powerpoint/2010/main" val="3109379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BD42749B-3742-43AE-9EC4-5ABACA3D542A}"/>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7CF2E8A4-851C-46BA-A634-58B8940A2314}"/>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08CFD179-EF42-4E72-B79D-D3D2E3B6F1A9}"/>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CB3113A8-6C3A-411A-82E9-1FF77FED22A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pPr algn="ctr"/>
            <a:r>
              <a:rPr lang="fi-FI" dirty="0" err="1"/>
              <a:t>Changes</a:t>
            </a:r>
            <a:r>
              <a:rPr lang="fi-FI" dirty="0"/>
              <a:t> on </a:t>
            </a:r>
            <a:r>
              <a:rPr lang="fi-FI" dirty="0" err="1"/>
              <a:t>competitive</a:t>
            </a:r>
            <a:r>
              <a:rPr lang="fi-FI" dirty="0"/>
              <a:t> </a:t>
            </a:r>
            <a:r>
              <a:rPr lang="fi-FI" dirty="0" err="1"/>
              <a:t>markets</a:t>
            </a:r>
            <a:r>
              <a:rPr lang="fi-FI" dirty="0"/>
              <a:t> for </a:t>
            </a:r>
            <a:r>
              <a:rPr lang="fi-FI" dirty="0" err="1"/>
              <a:t>banking</a:t>
            </a:r>
            <a:r>
              <a:rPr lang="fi-FI" dirty="0"/>
              <a:t> </a:t>
            </a:r>
          </a:p>
        </p:txBody>
      </p:sp>
      <p:sp>
        <p:nvSpPr>
          <p:cNvPr id="4" name="Alatunnisteen paikkamerkki 3"/>
          <p:cNvSpPr>
            <a:spLocks noGrp="1"/>
          </p:cNvSpPr>
          <p:nvPr>
            <p:ph type="ftr" sz="quarter" idx="16"/>
          </p:nvPr>
        </p:nvSpPr>
        <p:spPr/>
        <p:txBody>
          <a:bodyPr/>
          <a:lstStyle/>
          <a:p>
            <a:pPr>
              <a:defRPr/>
            </a:pPr>
            <a:r>
              <a:rPr lang="en-US">
                <a:solidFill>
                  <a:prstClr val="black">
                    <a:tint val="75000"/>
                  </a:prstClr>
                </a:solidFill>
              </a:rPr>
              <a:t>Financial Law Lecture 3</a:t>
            </a:r>
            <a:endParaRPr lang="fi-FI">
              <a:solidFill>
                <a:prstClr val="black">
                  <a:tint val="75000"/>
                </a:prstClr>
              </a:solidFill>
            </a:endParaRPr>
          </a:p>
        </p:txBody>
      </p:sp>
      <p:sp>
        <p:nvSpPr>
          <p:cNvPr id="5" name="Dian numeron paikkamerkki 4"/>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5</a:t>
            </a:fld>
            <a:endParaRPr lang="fi-FI">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385D33FE-7C52-4A23-86F9-A8B948319ABE}"/>
              </a:ext>
            </a:extLst>
          </p:cNvPr>
          <p:cNvGraphicFramePr>
            <a:graphicFrameLocks noGrp="1"/>
          </p:cNvGraphicFramePr>
          <p:nvPr>
            <p:ph sz="quarter" idx="14"/>
            <p:extLst>
              <p:ext uri="{D42A27DB-BD31-4B8C-83A1-F6EECF244321}">
                <p14:modId xmlns:p14="http://schemas.microsoft.com/office/powerpoint/2010/main" val="4240939805"/>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7416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9B577673-636B-4169-90E1-0EF28CB8CAB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6BF60286-0DE3-4FC1-92F0-E73CD21477BC}"/>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graphicEl>
                                              <a:dgm id="{F7ACED3D-C27A-4A58-A998-63571DB76A07}"/>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graphicEl>
                                              <a:dgm id="{489516A8-38D2-4A94-BFEA-4EB1F222F489}"/>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graphicEl>
                                              <a:dgm id="{245E84BD-DE5B-40D2-8F93-196644940EF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pPr algn="ctr"/>
            <a:r>
              <a:rPr lang="fi-FI" dirty="0"/>
              <a:t>New </a:t>
            </a:r>
            <a:r>
              <a:rPr lang="fi-FI" dirty="0" err="1"/>
              <a:t>competition</a:t>
            </a:r>
            <a:r>
              <a:rPr lang="fi-FI" dirty="0"/>
              <a:t> </a:t>
            </a:r>
            <a:r>
              <a:rPr lang="fi-FI" dirty="0" err="1"/>
              <a:t>positions</a:t>
            </a:r>
            <a:endParaRPr lang="fi-FI" dirty="0"/>
          </a:p>
        </p:txBody>
      </p:sp>
      <p:sp>
        <p:nvSpPr>
          <p:cNvPr id="4" name="Alatunnisteen paikkamerkki 3"/>
          <p:cNvSpPr>
            <a:spLocks noGrp="1"/>
          </p:cNvSpPr>
          <p:nvPr>
            <p:ph type="ftr" sz="quarter" idx="16"/>
          </p:nvPr>
        </p:nvSpPr>
        <p:spPr/>
        <p:txBody>
          <a:bodyPr/>
          <a:lstStyle/>
          <a:p>
            <a:pPr>
              <a:defRPr/>
            </a:pPr>
            <a:r>
              <a:rPr lang="en-US">
                <a:solidFill>
                  <a:prstClr val="black">
                    <a:tint val="75000"/>
                  </a:prstClr>
                </a:solidFill>
              </a:rPr>
              <a:t>Financial Law Lecture 3</a:t>
            </a:r>
            <a:endParaRPr lang="fi-FI">
              <a:solidFill>
                <a:prstClr val="black">
                  <a:tint val="75000"/>
                </a:prstClr>
              </a:solidFill>
            </a:endParaRPr>
          </a:p>
        </p:txBody>
      </p:sp>
      <p:sp>
        <p:nvSpPr>
          <p:cNvPr id="5" name="Dian numeron paikkamerkki 4"/>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6</a:t>
            </a:fld>
            <a:endParaRPr lang="fi-FI">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173E5167-5ECD-4BB4-AE8C-31231871972B}"/>
              </a:ext>
            </a:extLst>
          </p:cNvPr>
          <p:cNvGraphicFramePr>
            <a:graphicFrameLocks noGrp="1"/>
          </p:cNvGraphicFramePr>
          <p:nvPr>
            <p:ph sz="quarter" idx="14"/>
            <p:extLst>
              <p:ext uri="{D42A27DB-BD31-4B8C-83A1-F6EECF244321}">
                <p14:modId xmlns:p14="http://schemas.microsoft.com/office/powerpoint/2010/main" val="2836952584"/>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6306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739A55DB-C235-41FE-99E1-FBD246F26B3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1DB1B9AE-AC9F-4E06-8A7F-4F066E8B9663}"/>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01001E2D-45BC-4D10-862E-BA3AD67366FC}"/>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64DACBB5-CC28-4F0B-ABE1-DDB3E1F3E16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pPr algn="ctr"/>
            <a:r>
              <a:rPr lang="fi-FI" dirty="0" err="1"/>
              <a:t>Competitive</a:t>
            </a:r>
            <a:r>
              <a:rPr lang="fi-FI" dirty="0"/>
              <a:t> </a:t>
            </a:r>
            <a:r>
              <a:rPr lang="fi-FI" dirty="0" err="1"/>
              <a:t>changes</a:t>
            </a:r>
            <a:r>
              <a:rPr lang="fi-FI" dirty="0"/>
              <a:t> and </a:t>
            </a:r>
            <a:r>
              <a:rPr lang="fi-FI" dirty="0" err="1"/>
              <a:t>consumer</a:t>
            </a:r>
            <a:r>
              <a:rPr lang="fi-FI" dirty="0"/>
              <a:t> </a:t>
            </a:r>
            <a:r>
              <a:rPr lang="fi-FI" dirty="0" err="1"/>
              <a:t>trust</a:t>
            </a:r>
            <a:r>
              <a:rPr lang="fi-FI" dirty="0"/>
              <a:t> </a:t>
            </a:r>
          </a:p>
        </p:txBody>
      </p:sp>
      <p:graphicFrame>
        <p:nvGraphicFramePr>
          <p:cNvPr id="6" name="Sisällön paikkamerkki 5"/>
          <p:cNvGraphicFramePr>
            <a:graphicFrameLocks noGrp="1"/>
          </p:cNvGraphicFramePr>
          <p:nvPr>
            <p:ph sz="quarter" idx="14"/>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p:cNvSpPr>
            <a:spLocks noGrp="1"/>
          </p:cNvSpPr>
          <p:nvPr>
            <p:ph type="ftr" sz="quarter" idx="16"/>
          </p:nvPr>
        </p:nvSpPr>
        <p:spPr/>
        <p:txBody>
          <a:bodyPr/>
          <a:lstStyle/>
          <a:p>
            <a:pPr>
              <a:defRPr/>
            </a:pPr>
            <a:r>
              <a:rPr lang="en-US">
                <a:solidFill>
                  <a:prstClr val="black">
                    <a:tint val="75000"/>
                  </a:prstClr>
                </a:solidFill>
              </a:rPr>
              <a:t>Financial Law Lecture 3</a:t>
            </a:r>
            <a:endParaRPr lang="fi-FI">
              <a:solidFill>
                <a:prstClr val="black">
                  <a:tint val="75000"/>
                </a:prstClr>
              </a:solidFill>
            </a:endParaRPr>
          </a:p>
        </p:txBody>
      </p:sp>
      <p:sp>
        <p:nvSpPr>
          <p:cNvPr id="5" name="Dian numeron paikkamerkki 4"/>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7</a:t>
            </a:fld>
            <a:endParaRPr lang="fi-FI">
              <a:solidFill>
                <a:prstClr val="black">
                  <a:tint val="75000"/>
                </a:prstClr>
              </a:solidFill>
            </a:endParaRPr>
          </a:p>
        </p:txBody>
      </p:sp>
    </p:spTree>
    <p:extLst>
      <p:ext uri="{BB962C8B-B14F-4D97-AF65-F5344CB8AC3E}">
        <p14:creationId xmlns:p14="http://schemas.microsoft.com/office/powerpoint/2010/main" val="1300634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A914A70E-04F3-4812-BA4D-DF6D4D510E8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329A10AF-71D0-4A91-B356-08D98D096006}"/>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C116827B-4F25-4507-B98E-4F3D32D15E0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7A9EF5E2-83D7-472E-BA42-0F7ADAA4C27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pPr algn="ctr"/>
            <a:r>
              <a:rPr lang="fi-FI" dirty="0" err="1"/>
              <a:t>Towards</a:t>
            </a:r>
            <a:r>
              <a:rPr lang="fi-FI" dirty="0"/>
              <a:t> </a:t>
            </a:r>
            <a:r>
              <a:rPr lang="fi-FI" dirty="0" err="1"/>
              <a:t>platform</a:t>
            </a:r>
            <a:r>
              <a:rPr lang="fi-FI" dirty="0"/>
              <a:t> </a:t>
            </a:r>
            <a:r>
              <a:rPr lang="fi-FI" dirty="0" err="1"/>
              <a:t>economy</a:t>
            </a:r>
            <a:r>
              <a:rPr lang="fi-FI" dirty="0"/>
              <a:t> </a:t>
            </a:r>
            <a:r>
              <a:rPr lang="fi-FI" dirty="0" err="1"/>
              <a:t>by</a:t>
            </a:r>
            <a:r>
              <a:rPr lang="fi-FI" dirty="0"/>
              <a:t> </a:t>
            </a:r>
            <a:r>
              <a:rPr lang="fi-FI" dirty="0" err="1"/>
              <a:t>technology</a:t>
            </a:r>
            <a:r>
              <a:rPr lang="fi-FI" dirty="0"/>
              <a:t> </a:t>
            </a:r>
            <a:r>
              <a:rPr lang="fi-FI" dirty="0" err="1"/>
              <a:t>based</a:t>
            </a:r>
            <a:r>
              <a:rPr lang="fi-FI" dirty="0"/>
              <a:t> business </a:t>
            </a:r>
            <a:r>
              <a:rPr lang="fi-FI" dirty="0" err="1"/>
              <a:t>innovations</a:t>
            </a:r>
            <a:endParaRPr lang="fi-FI" dirty="0"/>
          </a:p>
        </p:txBody>
      </p:sp>
      <p:sp>
        <p:nvSpPr>
          <p:cNvPr id="4" name="Alatunnisteen paikkamerkki 3"/>
          <p:cNvSpPr>
            <a:spLocks noGrp="1"/>
          </p:cNvSpPr>
          <p:nvPr>
            <p:ph type="ftr" sz="quarter" idx="16"/>
          </p:nvPr>
        </p:nvSpPr>
        <p:spPr/>
        <p:txBody>
          <a:bodyPr/>
          <a:lstStyle/>
          <a:p>
            <a:pPr>
              <a:defRPr/>
            </a:pPr>
            <a:r>
              <a:rPr lang="en-US">
                <a:solidFill>
                  <a:prstClr val="black">
                    <a:tint val="75000"/>
                  </a:prstClr>
                </a:solidFill>
              </a:rPr>
              <a:t>Financial Law Lecture 3</a:t>
            </a:r>
            <a:endParaRPr lang="fi-FI">
              <a:solidFill>
                <a:prstClr val="black">
                  <a:tint val="75000"/>
                </a:prstClr>
              </a:solidFill>
            </a:endParaRPr>
          </a:p>
        </p:txBody>
      </p:sp>
      <p:sp>
        <p:nvSpPr>
          <p:cNvPr id="5" name="Dian numeron paikkamerkki 4"/>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8</a:t>
            </a:fld>
            <a:endParaRPr lang="fi-FI">
              <a:solidFill>
                <a:prstClr val="black">
                  <a:tint val="75000"/>
                </a:prstClr>
              </a:solidFill>
            </a:endParaRPr>
          </a:p>
        </p:txBody>
      </p:sp>
      <p:graphicFrame>
        <p:nvGraphicFramePr>
          <p:cNvPr id="9" name="Sisällön paikkamerkki 8">
            <a:extLst>
              <a:ext uri="{FF2B5EF4-FFF2-40B4-BE49-F238E27FC236}">
                <a16:creationId xmlns:a16="http://schemas.microsoft.com/office/drawing/2014/main" id="{6DC4D023-718E-44FD-B523-CDC0388CDAEE}"/>
              </a:ext>
            </a:extLst>
          </p:cNvPr>
          <p:cNvGraphicFramePr>
            <a:graphicFrameLocks noGrp="1"/>
          </p:cNvGraphicFramePr>
          <p:nvPr>
            <p:ph sz="quarter" idx="14"/>
            <p:extLst>
              <p:ext uri="{D42A27DB-BD31-4B8C-83A1-F6EECF244321}">
                <p14:modId xmlns:p14="http://schemas.microsoft.com/office/powerpoint/2010/main" val="36323751"/>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19990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graphicEl>
                                              <a:dgm id="{43FC6E82-2770-4693-AF4B-613908BB87C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graphicEl>
                                              <a:dgm id="{CABEB1E2-AA1B-4BBB-88A5-F300A47E4424}"/>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graphicEl>
                                              <a:dgm id="{B8991836-5327-4665-819F-42A114FBF085}"/>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graphicEl>
                                              <a:dgm id="{7ADB5370-6F02-4242-954C-44852BEBECAC}"/>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graphicEl>
                                              <a:dgm id="{7CA4057B-E5EE-4742-8E9F-BF4E2C5B867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pPr algn="ctr"/>
            <a:r>
              <a:rPr lang="fi-FI" dirty="0" err="1"/>
              <a:t>Requirements</a:t>
            </a:r>
            <a:r>
              <a:rPr lang="fi-FI" dirty="0"/>
              <a:t> to </a:t>
            </a:r>
            <a:r>
              <a:rPr lang="fi-FI" dirty="0" err="1"/>
              <a:t>banks</a:t>
            </a:r>
            <a:r>
              <a:rPr lang="fi-FI" dirty="0"/>
              <a:t> to </a:t>
            </a:r>
            <a:r>
              <a:rPr lang="fi-FI" dirty="0" err="1"/>
              <a:t>modify</a:t>
            </a:r>
            <a:r>
              <a:rPr lang="fi-FI" dirty="0"/>
              <a:t> business</a:t>
            </a:r>
          </a:p>
        </p:txBody>
      </p:sp>
      <p:sp>
        <p:nvSpPr>
          <p:cNvPr id="4" name="Alatunnisteen paikkamerkki 3"/>
          <p:cNvSpPr>
            <a:spLocks noGrp="1"/>
          </p:cNvSpPr>
          <p:nvPr>
            <p:ph type="ftr" sz="quarter" idx="16"/>
          </p:nvPr>
        </p:nvSpPr>
        <p:spPr/>
        <p:txBody>
          <a:bodyPr/>
          <a:lstStyle/>
          <a:p>
            <a:pPr>
              <a:defRPr/>
            </a:pPr>
            <a:r>
              <a:rPr lang="en-US">
                <a:solidFill>
                  <a:prstClr val="black">
                    <a:tint val="75000"/>
                  </a:prstClr>
                </a:solidFill>
              </a:rPr>
              <a:t>Financial Law Lecture 3</a:t>
            </a:r>
            <a:endParaRPr lang="fi-FI">
              <a:solidFill>
                <a:prstClr val="black">
                  <a:tint val="75000"/>
                </a:prstClr>
              </a:solidFill>
            </a:endParaRPr>
          </a:p>
        </p:txBody>
      </p:sp>
      <p:sp>
        <p:nvSpPr>
          <p:cNvPr id="5" name="Dian numeron paikkamerkki 4"/>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9</a:t>
            </a:fld>
            <a:endParaRPr lang="fi-FI">
              <a:solidFill>
                <a:prstClr val="black">
                  <a:tint val="75000"/>
                </a:prstClr>
              </a:solidFill>
            </a:endParaRPr>
          </a:p>
        </p:txBody>
      </p:sp>
      <p:graphicFrame>
        <p:nvGraphicFramePr>
          <p:cNvPr id="8" name="Sisällön paikkamerkki 7">
            <a:extLst>
              <a:ext uri="{FF2B5EF4-FFF2-40B4-BE49-F238E27FC236}">
                <a16:creationId xmlns:a16="http://schemas.microsoft.com/office/drawing/2014/main" id="{3D2D995F-D8B9-4051-A463-02429D9817A0}"/>
              </a:ext>
            </a:extLst>
          </p:cNvPr>
          <p:cNvGraphicFramePr>
            <a:graphicFrameLocks noGrp="1"/>
          </p:cNvGraphicFramePr>
          <p:nvPr>
            <p:ph sz="quarter" idx="14"/>
            <p:extLst>
              <p:ext uri="{D42A27DB-BD31-4B8C-83A1-F6EECF244321}">
                <p14:modId xmlns:p14="http://schemas.microsoft.com/office/powerpoint/2010/main" val="2647234486"/>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1692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EF930EC2-0979-48CA-A3BE-F871B6C3C0D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dgm id="{BB108D21-CC50-48A1-8228-E7C9CB74AA99}"/>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graphicEl>
                                              <a:dgm id="{E1A8AAC8-2207-498A-953E-2241F2FCE8E5}"/>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graphicEl>
                                              <a:dgm id="{CD0DE704-7DAA-4F7E-92DA-AE2D567F9E3C}"/>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graphicEl>
                                              <a:dgm id="{860A19A1-E205-4A85-AF4F-B2B5D324684A}"/>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graphicEl>
                                              <a:dgm id="{5743EDB8-42B0-4EC8-85D7-2783DDCBD7C5}"/>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graphicEl>
                                              <a:dgm id="{07365194-E442-470B-A4BA-28809D1D32D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729</TotalTime>
  <Words>2466</Words>
  <Application>Microsoft Office PowerPoint</Application>
  <PresentationFormat>Laajakuva</PresentationFormat>
  <Paragraphs>170</Paragraphs>
  <Slides>23</Slides>
  <Notes>0</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23</vt:i4>
      </vt:variant>
    </vt:vector>
  </HeadingPairs>
  <TitlesOfParts>
    <vt:vector size="30" baseType="lpstr">
      <vt:lpstr>Arial</vt:lpstr>
      <vt:lpstr>Calibri</vt:lpstr>
      <vt:lpstr>Calibri Light</vt:lpstr>
      <vt:lpstr>Courier New</vt:lpstr>
      <vt:lpstr>Georgia</vt:lpstr>
      <vt:lpstr>Lucida Grande</vt:lpstr>
      <vt:lpstr>Office-teema</vt:lpstr>
      <vt:lpstr>Financial Law</vt:lpstr>
      <vt:lpstr>Sustainability and digitalization – two main trends changing the substance and structures of finance </vt:lpstr>
      <vt:lpstr>The PSD2 disruption: DIRECTIVE (EU) 2015/2366 OF THE EUROPEAN PARLIAMENT AND OF THE COUNCIL on payment services in the internal market https://eur-lex.europa.eu/legal-content/FI/TXT/?uri=celex%3A32015L2366  </vt:lpstr>
      <vt:lpstr>New actors on the market</vt:lpstr>
      <vt:lpstr>Changes on competitive markets for banking </vt:lpstr>
      <vt:lpstr>New competition positions</vt:lpstr>
      <vt:lpstr>Competitive changes and consumer trust </vt:lpstr>
      <vt:lpstr>Towards platform economy by technology based business innovations</vt:lpstr>
      <vt:lpstr>Requirements to banks to modify business</vt:lpstr>
      <vt:lpstr>Future trends of banking business </vt:lpstr>
      <vt:lpstr>Blockchain – a new possibility for payment transfer? </vt:lpstr>
      <vt:lpstr>The blockchain network </vt:lpstr>
      <vt:lpstr>Mining, authentication and validation</vt:lpstr>
      <vt:lpstr>PKI and asymmetric encryption</vt:lpstr>
      <vt:lpstr>Mining: energy consumption </vt:lpstr>
      <vt:lpstr>The Blockchain environment</vt:lpstr>
      <vt:lpstr>Smart contracts </vt:lpstr>
      <vt:lpstr>Permissioned ledgers: industry- level systems of record </vt:lpstr>
      <vt:lpstr>Permissionless ledgers: censorship resistant</vt:lpstr>
      <vt:lpstr>Transfer of payments</vt:lpstr>
      <vt:lpstr>Capital markets</vt:lpstr>
      <vt:lpstr>Automated contracts on capital markets </vt:lpstr>
      <vt:lpstr>On a shared distributed ledger platform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Law</dc:title>
  <dc:creator>Matti Rudanko</dc:creator>
  <cp:lastModifiedBy>Matti Rudanko</cp:lastModifiedBy>
  <cp:revision>43</cp:revision>
  <dcterms:created xsi:type="dcterms:W3CDTF">2021-01-20T14:36:07Z</dcterms:created>
  <dcterms:modified xsi:type="dcterms:W3CDTF">2023-01-17T13:07:22Z</dcterms:modified>
</cp:coreProperties>
</file>