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9" r:id="rId3"/>
    <p:sldId id="329" r:id="rId4"/>
    <p:sldId id="325" r:id="rId5"/>
    <p:sldId id="326" r:id="rId6"/>
    <p:sldId id="327" r:id="rId7"/>
    <p:sldId id="310" r:id="rId8"/>
    <p:sldId id="311" r:id="rId9"/>
    <p:sldId id="328" r:id="rId10"/>
    <p:sldId id="336" r:id="rId11"/>
    <p:sldId id="307" r:id="rId12"/>
    <p:sldId id="337" r:id="rId13"/>
    <p:sldId id="308" r:id="rId14"/>
    <p:sldId id="309" r:id="rId15"/>
    <p:sldId id="322" r:id="rId16"/>
    <p:sldId id="324" r:id="rId17"/>
    <p:sldId id="334" r:id="rId18"/>
    <p:sldId id="319" r:id="rId19"/>
    <p:sldId id="335" r:id="rId20"/>
    <p:sldId id="332" r:id="rId21"/>
    <p:sldId id="323" r:id="rId22"/>
    <p:sldId id="312" r:id="rId23"/>
    <p:sldId id="314" r:id="rId24"/>
    <p:sldId id="315" r:id="rId25"/>
    <p:sldId id="316" r:id="rId26"/>
    <p:sldId id="317" r:id="rId27"/>
    <p:sldId id="333" r:id="rId28"/>
    <p:sldId id="257" r:id="rId29"/>
    <p:sldId id="33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3" autoAdjust="0"/>
    <p:restoredTop sz="94660"/>
  </p:normalViewPr>
  <p:slideViewPr>
    <p:cSldViewPr>
      <p:cViewPr varScale="1">
        <p:scale>
          <a:sx n="60" d="100"/>
          <a:sy n="60" d="100"/>
        </p:scale>
        <p:origin x="13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1F936-CA62-465D-AABB-19633458C5D2}" type="datetimeFigureOut">
              <a:rPr lang="fi-FI" smtClean="0"/>
              <a:pPr/>
              <a:t>15.5.2024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4F97-2510-49BA-9F1D-E70CB9D9825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1931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84F97-2510-49BA-9F1D-E70CB9D9825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13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84F97-2510-49BA-9F1D-E70CB9D9825F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714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84F97-2510-49BA-9F1D-E70CB9D9825F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376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87714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78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73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99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590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4945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3387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351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246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772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38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691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530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70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109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585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884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9643A4-6EF5-4C77-BDE7-E10BEC5233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49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-16934"/>
            <a:ext cx="6947127" cy="3488266"/>
          </a:xfrm>
        </p:spPr>
        <p:txBody>
          <a:bodyPr/>
          <a:lstStyle/>
          <a:p>
            <a:r>
              <a:rPr lang="fi-FI" dirty="0"/>
              <a:t>Raha- ja pankkiteoria</a:t>
            </a:r>
            <a:br>
              <a:rPr lang="fi-FI" dirty="0"/>
            </a:br>
            <a:r>
              <a:rPr lang="fi-FI" dirty="0"/>
              <a:t>Luento 11</a:t>
            </a:r>
            <a:br>
              <a:rPr lang="fi-FI" dirty="0"/>
            </a:br>
            <a:endParaRPr lang="fi-FI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4446" y="3284984"/>
            <a:ext cx="5762563" cy="1364531"/>
          </a:xfrm>
        </p:spPr>
        <p:txBody>
          <a:bodyPr/>
          <a:lstStyle/>
          <a:p>
            <a:r>
              <a:rPr lang="fi-FI" dirty="0"/>
              <a:t>CGM 18</a:t>
            </a:r>
          </a:p>
          <a:p>
            <a:r>
              <a:rPr lang="fi-FI" dirty="0"/>
              <a:t>16.5.2024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BA42-A0F8-A846-CB66-E0F16B5C2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531639"/>
          </a:xfrm>
        </p:spPr>
        <p:txBody>
          <a:bodyPr/>
          <a:lstStyle/>
          <a:p>
            <a:r>
              <a:rPr lang="fi-FI" dirty="0"/>
              <a:t>Varjopankkitoiminta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8CB34-DF32-39CD-5DB1-191203D18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401097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Yleensä paljon huonommin tilastoitu kuin varsinainen pankkitoiminta</a:t>
            </a:r>
          </a:p>
          <a:p>
            <a:r>
              <a:rPr lang="fi-FI" dirty="0"/>
              <a:t>Suuri mm. Yhdysvalloissa ja Kiinassa</a:t>
            </a:r>
          </a:p>
          <a:p>
            <a:pPr lvl="1"/>
            <a:r>
              <a:rPr lang="fi-FI" dirty="0"/>
              <a:t>Yhdysvalloissa etenkin </a:t>
            </a:r>
            <a:r>
              <a:rPr lang="fi-FI" dirty="0" err="1"/>
              <a:t>arvopaperistamista</a:t>
            </a:r>
            <a:endParaRPr lang="fi-FI" dirty="0"/>
          </a:p>
          <a:p>
            <a:pPr lvl="1"/>
            <a:r>
              <a:rPr lang="fi-FI" dirty="0"/>
              <a:t>Kiinassa paljon eräänlaisia ”sijoitusrahastoja”, jotka eivät sijoita julkisesti noteerattuihin arvopapereihin vaan lainoihin</a:t>
            </a:r>
          </a:p>
          <a:p>
            <a:r>
              <a:rPr lang="fi-FI" dirty="0"/>
              <a:t>Esim. rahamarkkinarahastot</a:t>
            </a:r>
          </a:p>
          <a:p>
            <a:pPr lvl="1"/>
            <a:r>
              <a:rPr lang="fi-FI" dirty="0"/>
              <a:t>Sijoitusrahastoja, jotka sijoittavat vain lyhytmaturiteettisiin joukkovelkainstrumentteihin</a:t>
            </a:r>
          </a:p>
          <a:p>
            <a:pPr lvl="2"/>
            <a:r>
              <a:rPr lang="fi-FI" dirty="0"/>
              <a:t>Melkein kuin pankkitalletus</a:t>
            </a:r>
          </a:p>
          <a:p>
            <a:pPr lvl="1"/>
            <a:r>
              <a:rPr lang="fi-FI" dirty="0"/>
              <a:t>Hedge-rahastot</a:t>
            </a:r>
          </a:p>
          <a:p>
            <a:pPr lvl="2"/>
            <a:r>
              <a:rPr lang="fi-FI" dirty="0"/>
              <a:t>Paljon riskiä, sofistikoituneita transaktioita, korkea tuottotavoite, usein rekisteröity paikkoihin, joissa salliva regulaatio (Cayman-saaret)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89146-8A1D-9CF3-0EA6-1495EEEA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430B8-419E-4E34-C979-60317947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765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9001156" cy="1143000"/>
          </a:xfrm>
        </p:spPr>
        <p:txBody>
          <a:bodyPr>
            <a:normAutofit/>
          </a:bodyPr>
          <a:lstStyle/>
          <a:p>
            <a:r>
              <a:rPr lang="fi-FI" dirty="0"/>
              <a:t>Perinteinen </a:t>
            </a:r>
            <a:r>
              <a:rPr lang="fi-FI" dirty="0" err="1"/>
              <a:t>arvopaperistaminen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28728"/>
            <a:ext cx="7704667" cy="4880592"/>
          </a:xfrm>
        </p:spPr>
        <p:txBody>
          <a:bodyPr>
            <a:normAutofit/>
          </a:bodyPr>
          <a:lstStyle/>
          <a:p>
            <a:r>
              <a:rPr lang="fi-FI" dirty="0"/>
              <a:t>Luottolaitos myöntää vakuudellisen lainan</a:t>
            </a:r>
          </a:p>
          <a:p>
            <a:r>
              <a:rPr lang="fi-FI" dirty="0"/>
              <a:t>Kun luottolaitoksen taseessa riittävästi lainoja, lainat siirretään ”trustille”</a:t>
            </a:r>
          </a:p>
          <a:p>
            <a:pPr lvl="1"/>
            <a:r>
              <a:rPr lang="fi-FI" dirty="0"/>
              <a:t>Trustilla ei täsmällistä vastinetta Suomessa: omaisuutta siirretty jonkun hoidettavaksi ilman omistusoikeutta edunsaajien hyväksi</a:t>
            </a:r>
          </a:p>
          <a:p>
            <a:r>
              <a:rPr lang="fi-FI" dirty="0"/>
              <a:t>Erillisyhteisö (trusti) eli </a:t>
            </a:r>
            <a:r>
              <a:rPr lang="fi-FI" dirty="0" err="1"/>
              <a:t>Special</a:t>
            </a:r>
            <a:r>
              <a:rPr lang="fi-FI" dirty="0"/>
              <a:t> </a:t>
            </a:r>
            <a:r>
              <a:rPr lang="fi-FI" dirty="0" err="1"/>
              <a:t>Purpose</a:t>
            </a:r>
            <a:r>
              <a:rPr lang="fi-FI" dirty="0"/>
              <a:t> </a:t>
            </a:r>
            <a:r>
              <a:rPr lang="fi-FI" dirty="0" err="1"/>
              <a:t>Vehicle</a:t>
            </a:r>
            <a:r>
              <a:rPr lang="fi-FI" dirty="0"/>
              <a:t> (SPV) laskee liikkeeseen joukkovelkakirjoja, näillä rahoilla maksaa lainojen alkuperäiselle myöntäjälle (pankille).</a:t>
            </a:r>
          </a:p>
          <a:p>
            <a:pPr lvl="1"/>
            <a:r>
              <a:rPr lang="fi-FI" dirty="0"/>
              <a:t>Pankki myy saamaoikeutensa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530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912D7-56DA-E971-2EB0-10E69BED7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/>
          <a:lstStyle/>
          <a:p>
            <a:r>
              <a:rPr lang="fi-FI" dirty="0"/>
              <a:t>Perinteinen </a:t>
            </a:r>
            <a:r>
              <a:rPr lang="fi-FI" dirty="0" err="1"/>
              <a:t>arvopaperistaminen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1007D-F06E-E65A-8945-D6407D34F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916832"/>
            <a:ext cx="7704667" cy="4082984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Joukkolainojen haltijoista tulee de facto loppuvelallisten uusia velkojia</a:t>
            </a:r>
          </a:p>
          <a:p>
            <a:r>
              <a:rPr lang="fi-FI" dirty="0"/>
              <a:t>Velkakirjoille voidaan vielä hankkia erillisiä takauksia</a:t>
            </a:r>
          </a:p>
          <a:p>
            <a:pPr lvl="1"/>
            <a:r>
              <a:rPr lang="fi-FI" dirty="0" err="1"/>
              <a:t>Monoline</a:t>
            </a:r>
            <a:r>
              <a:rPr lang="fi-FI" dirty="0"/>
              <a:t>-vakuutusyhtiö: yhtiö, jonka ainoa toimiala on takauksien myöntäminen joukkovelkakirjoille</a:t>
            </a:r>
          </a:p>
          <a:p>
            <a:pPr lvl="2"/>
            <a:r>
              <a:rPr lang="fi-FI" dirty="0"/>
              <a:t>”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to </a:t>
            </a:r>
            <a:r>
              <a:rPr lang="fi-FI" dirty="0" err="1"/>
              <a:t>offer</a:t>
            </a:r>
            <a:r>
              <a:rPr lang="fi-FI" dirty="0"/>
              <a:t> is </a:t>
            </a:r>
            <a:r>
              <a:rPr lang="fi-FI" dirty="0" err="1"/>
              <a:t>triple</a:t>
            </a:r>
            <a:r>
              <a:rPr lang="fi-FI" dirty="0"/>
              <a:t> A”</a:t>
            </a:r>
          </a:p>
          <a:p>
            <a:pPr lvl="2"/>
            <a:r>
              <a:rPr lang="fi-FI" dirty="0"/>
              <a:t>Kuka tahansa, joka on valmis maksamaan, saa velkakirjoilleen huippuluokan luottoluokituksen ”</a:t>
            </a:r>
            <a:r>
              <a:rPr lang="fi-FI" dirty="0" err="1"/>
              <a:t>reittarilta</a:t>
            </a:r>
            <a:r>
              <a:rPr lang="fi-FI" dirty="0"/>
              <a:t>”</a:t>
            </a:r>
          </a:p>
          <a:p>
            <a:r>
              <a:rPr lang="fi-FI" dirty="0"/>
              <a:t>Lainat ja  luottotappioriskit poistuneet taseesta =&gt; pankin laskennallinen vakavaraisuus nousee</a:t>
            </a:r>
          </a:p>
          <a:p>
            <a:pPr lvl="1"/>
            <a:r>
              <a:rPr lang="fi-FI" dirty="0"/>
              <a:t>Vakavaraisuus = (omat varat / laskennalliset riskit)</a:t>
            </a:r>
          </a:p>
          <a:p>
            <a:r>
              <a:rPr lang="fi-FI" dirty="0"/>
              <a:t>Trusti ei enää ota uusia lainoja saataviinsa, perustetaan yhtä operaatiota varten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4A8F5-D4E0-8D96-1310-F08D8B582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290C5-D279-FBBB-97E2-320E246A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5121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704667" cy="1981200"/>
          </a:xfrm>
        </p:spPr>
        <p:txBody>
          <a:bodyPr/>
          <a:lstStyle/>
          <a:p>
            <a:r>
              <a:rPr lang="fi-FI" dirty="0"/>
              <a:t>Perinteinen </a:t>
            </a:r>
            <a:r>
              <a:rPr lang="fi-FI" dirty="0" err="1"/>
              <a:t>arvopaperistaminen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97832"/>
            <a:ext cx="7704667" cy="437546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Kiinteäkorkoisten lainojen </a:t>
            </a:r>
            <a:r>
              <a:rPr lang="fi-FI" dirty="0" err="1"/>
              <a:t>arvopaperistaminen</a:t>
            </a:r>
            <a:r>
              <a:rPr lang="fi-FI" dirty="0"/>
              <a:t> vähentää lainanantajan korkoriskiä</a:t>
            </a:r>
          </a:p>
          <a:p>
            <a:pPr lvl="1"/>
            <a:r>
              <a:rPr lang="fi-FI" dirty="0"/>
              <a:t>Pankin rahoitus lyhyttä =&gt; riskialtista rahoittaa pitkiä, kiinteäkorkoisia lainoja.</a:t>
            </a:r>
          </a:p>
          <a:p>
            <a:r>
              <a:rPr lang="fi-FI" dirty="0"/>
              <a:t>Keskeinen riski alhaisen riskin asuntolainoissa oli pitkään etukäteen maksaminen (</a:t>
            </a:r>
            <a:r>
              <a:rPr lang="fi-FI" dirty="0" err="1"/>
              <a:t>pre-payment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Ennen finanssikriisiä usein pidettiin </a:t>
            </a:r>
            <a:r>
              <a:rPr lang="fi-FI" dirty="0" err="1"/>
              <a:t>arvopaperistettujen</a:t>
            </a:r>
            <a:r>
              <a:rPr lang="fi-FI" dirty="0"/>
              <a:t> asuntolainojen merkittävimpänä riskinä</a:t>
            </a:r>
          </a:p>
          <a:p>
            <a:pPr lvl="1"/>
            <a:r>
              <a:rPr lang="fi-FI" dirty="0"/>
              <a:t>Korot laskevat: saatavilla halvempaa rahoitusta</a:t>
            </a:r>
          </a:p>
          <a:p>
            <a:pPr lvl="1"/>
            <a:r>
              <a:rPr lang="fi-FI" dirty="0"/>
              <a:t>Sijoittajat eivät alhaisten korkojen aikana voi sijoittaa varojaan uudelleen sillä korolla, jonka lainat tuottivat ennen kuin ne maksettiin pois ennakkoon.</a:t>
            </a:r>
          </a:p>
          <a:p>
            <a:pPr lvl="1"/>
            <a:r>
              <a:rPr lang="fi-FI" dirty="0"/>
              <a:t>Esim. eläke- ja henkivakuutusyhtiöiden ongelma</a:t>
            </a:r>
          </a:p>
          <a:p>
            <a:pPr lvl="1"/>
            <a:r>
              <a:rPr lang="fi-FI" dirty="0"/>
              <a:t>Osittainen ratkaisu: lasketaan liikkeeseen erilaisia velkapapereita, joilla erilaiset oikeudet etukäteismaksujen tapauksessa</a:t>
            </a:r>
          </a:p>
          <a:p>
            <a:pPr lvl="2"/>
            <a:r>
              <a:rPr lang="fi-FI" dirty="0"/>
              <a:t>Velkapapereilla samastakin operaatiosta voi olla erilaisia oikeuksia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9126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66331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Perinteinen </a:t>
            </a:r>
            <a:r>
              <a:rPr lang="fi-FI" dirty="0" err="1"/>
              <a:t>arvopaperistaminen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268760"/>
            <a:ext cx="8280920" cy="5308699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Luottoriskin käsittely ”siivuttamalla”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Tranches</a:t>
            </a:r>
            <a:r>
              <a:rPr lang="fi-FI" dirty="0"/>
              <a:t>”</a:t>
            </a:r>
          </a:p>
          <a:p>
            <a:pPr lvl="1"/>
            <a:r>
              <a:rPr lang="fi-FI" dirty="0"/>
              <a:t>Eri joukkolainaemissioilla erilainen etuoikeusjärjestys maksuhäiriöiden tapauksessa</a:t>
            </a:r>
          </a:p>
          <a:p>
            <a:pPr lvl="1"/>
            <a:r>
              <a:rPr lang="fi-FI" dirty="0"/>
              <a:t>Senior = parhaiten suojattu; Junior = kärsii tappiot ensimmäisenä; </a:t>
            </a:r>
            <a:r>
              <a:rPr lang="fi-FI" dirty="0" err="1"/>
              <a:t>mezzanine</a:t>
            </a:r>
            <a:r>
              <a:rPr lang="fi-FI" dirty="0"/>
              <a:t> = jotain siltä väliltä</a:t>
            </a:r>
          </a:p>
          <a:p>
            <a:pPr lvl="2"/>
            <a:r>
              <a:rPr lang="fi-FI" dirty="0"/>
              <a:t>Luonnollisesti ”Juniorin” korko paljon korkeampi</a:t>
            </a:r>
          </a:p>
          <a:p>
            <a:pPr lvl="1"/>
            <a:r>
              <a:rPr lang="fi-FI" dirty="0"/>
              <a:t>Haettu luottoluokitukset joka siivulle erikseen</a:t>
            </a:r>
          </a:p>
          <a:p>
            <a:pPr lvl="1"/>
            <a:r>
              <a:rPr lang="fi-FI" dirty="0"/>
              <a:t>Pankki yleensä pitää osan korkeariskisimmästä siivusta</a:t>
            </a:r>
          </a:p>
          <a:p>
            <a:pPr lvl="2"/>
            <a:r>
              <a:rPr lang="fi-FI" dirty="0"/>
              <a:t>Todiste markkinoille siitä, että ei ole valittu kaikkein epäluotettavimpien maksajien lainoja</a:t>
            </a:r>
          </a:p>
          <a:p>
            <a:pPr lvl="1"/>
            <a:r>
              <a:rPr lang="fi-FI" dirty="0"/>
              <a:t>Yhdessä operaatiossa on voitu laskea </a:t>
            </a:r>
            <a:r>
              <a:rPr lang="fi-FI" dirty="0" err="1"/>
              <a:t>liikeeseen</a:t>
            </a:r>
            <a:r>
              <a:rPr lang="fi-FI" dirty="0"/>
              <a:t> jopa lähes 20 erilaista joukkolainaa</a:t>
            </a:r>
          </a:p>
          <a:p>
            <a:pPr lvl="1"/>
            <a:r>
              <a:rPr lang="fi-FI" dirty="0"/>
              <a:t>Luottotappioriskin erikoisuus: ei juuri lainkaan idiosynkraattista riskiä, hajautunut joukko velallisia =&gt; suurten lukujen laki</a:t>
            </a:r>
          </a:p>
          <a:p>
            <a:pPr lvl="2"/>
            <a:r>
              <a:rPr lang="fi-FI" dirty="0"/>
              <a:t>Vain makrotaloudellinen riski (työttömyys, asuntojen hinnat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r>
              <a:rPr lang="fi-FI" dirty="0"/>
              <a:t>On voitu </a:t>
            </a:r>
            <a:r>
              <a:rPr lang="fi-FI" dirty="0" err="1"/>
              <a:t>arvopaperistaa</a:t>
            </a:r>
            <a:r>
              <a:rPr lang="fi-FI" dirty="0"/>
              <a:t> muitakin asuntolainoja, mutta harvinaisempaa</a:t>
            </a:r>
          </a:p>
          <a:p>
            <a:pPr lvl="1"/>
            <a:r>
              <a:rPr lang="fi-FI" dirty="0"/>
              <a:t>Luottokorttisaamisia </a:t>
            </a:r>
            <a:r>
              <a:rPr lang="fi-FI" dirty="0" err="1"/>
              <a:t>ym</a:t>
            </a:r>
            <a:endParaRPr lang="fi-FI" dirty="0"/>
          </a:p>
          <a:p>
            <a:pPr lvl="1"/>
            <a:r>
              <a:rPr lang="fi-FI" dirty="0"/>
              <a:t>Syy: asuntolainoissa uskottiin vielä v. 2006 olevan vain erittäin vähän luottoriskiä =&gt; asymmetrisen informaation ongelma ei paha, helppo myydä, muissa lainoissa pahempi</a:t>
            </a:r>
          </a:p>
          <a:p>
            <a:r>
              <a:rPr lang="fi-FI" dirty="0" err="1"/>
              <a:t>Arvopaperistamisesta</a:t>
            </a:r>
            <a:r>
              <a:rPr lang="fi-FI" dirty="0"/>
              <a:t> vain yksityisen sektorin tilastointia, jonka luotettavuuteen useat uskovat</a:t>
            </a:r>
          </a:p>
          <a:p>
            <a:pPr lvl="1"/>
            <a:r>
              <a:rPr lang="fi-FI" dirty="0"/>
              <a:t>Ei keskuspankkien pankkitilastointia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6293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27184" cy="555049"/>
          </a:xfrm>
        </p:spPr>
        <p:txBody>
          <a:bodyPr>
            <a:normAutofit fontScale="90000"/>
          </a:bodyPr>
          <a:lstStyle/>
          <a:p>
            <a:r>
              <a:rPr lang="fi-FI" dirty="0"/>
              <a:t>Perinteinen </a:t>
            </a:r>
            <a:r>
              <a:rPr lang="fi-FI" dirty="0" err="1"/>
              <a:t>arvopaperistaminen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3786182" y="1928802"/>
            <a:ext cx="150019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Trusti</a:t>
            </a:r>
          </a:p>
        </p:txBody>
      </p:sp>
      <p:sp>
        <p:nvSpPr>
          <p:cNvPr id="10" name="Hexagon 9"/>
          <p:cNvSpPr/>
          <p:nvPr/>
        </p:nvSpPr>
        <p:spPr>
          <a:xfrm>
            <a:off x="8358214" y="2000240"/>
            <a:ext cx="285752" cy="21431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Hexagon 10"/>
          <p:cNvSpPr/>
          <p:nvPr/>
        </p:nvSpPr>
        <p:spPr>
          <a:xfrm>
            <a:off x="8358214" y="2357430"/>
            <a:ext cx="285752" cy="21431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Hexagon 11"/>
          <p:cNvSpPr/>
          <p:nvPr/>
        </p:nvSpPr>
        <p:spPr>
          <a:xfrm>
            <a:off x="8358214" y="2857496"/>
            <a:ext cx="285752" cy="21431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Hexagon 12"/>
          <p:cNvSpPr/>
          <p:nvPr/>
        </p:nvSpPr>
        <p:spPr>
          <a:xfrm>
            <a:off x="7500958" y="3214686"/>
            <a:ext cx="285752" cy="21431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Hexagon 13"/>
          <p:cNvSpPr/>
          <p:nvPr/>
        </p:nvSpPr>
        <p:spPr>
          <a:xfrm>
            <a:off x="7500958" y="3643314"/>
            <a:ext cx="285752" cy="21431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Hexagon 14"/>
          <p:cNvSpPr/>
          <p:nvPr/>
        </p:nvSpPr>
        <p:spPr>
          <a:xfrm>
            <a:off x="7500958" y="4000504"/>
            <a:ext cx="285752" cy="21431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Rounded Rectangle 17"/>
          <p:cNvSpPr/>
          <p:nvPr/>
        </p:nvSpPr>
        <p:spPr>
          <a:xfrm>
            <a:off x="3643306" y="3286124"/>
            <a:ext cx="1714512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Pankki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4357686" y="2571744"/>
            <a:ext cx="285752" cy="714380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5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73991" y="1285860"/>
            <a:ext cx="2070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Sijoittajat</a:t>
            </a:r>
          </a:p>
        </p:txBody>
      </p:sp>
      <p:cxnSp>
        <p:nvCxnSpPr>
          <p:cNvPr id="27" name="Straight Arrow Connector 26"/>
          <p:cNvCxnSpPr>
            <a:stCxn id="12" idx="3"/>
          </p:cNvCxnSpPr>
          <p:nvPr/>
        </p:nvCxnSpPr>
        <p:spPr>
          <a:xfrm rot="10800000">
            <a:off x="6929454" y="2357431"/>
            <a:ext cx="1428760" cy="60722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00694" y="4214818"/>
            <a:ext cx="34290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i-FI" sz="1600" dirty="0">
                <a:solidFill>
                  <a:srgbClr val="FF0000"/>
                </a:solidFill>
              </a:rPr>
              <a:t>Punaiset nuolet kuvaavat rahavirtoja lainan myöntövaiheessa</a:t>
            </a:r>
          </a:p>
          <a:p>
            <a:pPr>
              <a:buFontTx/>
              <a:buChar char="-"/>
            </a:pPr>
            <a:r>
              <a:rPr lang="fi-FI" sz="1600" dirty="0">
                <a:solidFill>
                  <a:schemeClr val="accent6">
                    <a:lumMod val="50000"/>
                  </a:schemeClr>
                </a:solidFill>
              </a:rPr>
              <a:t> Ruskeat nuolet kuvaavat rahavirtoja </a:t>
            </a:r>
            <a:r>
              <a:rPr lang="fi-FI" sz="1600" dirty="0" err="1">
                <a:solidFill>
                  <a:schemeClr val="accent6">
                    <a:lumMod val="50000"/>
                  </a:schemeClr>
                </a:solidFill>
              </a:rPr>
              <a:t>arvopaperistamisvaiheessa</a:t>
            </a:r>
            <a:endParaRPr lang="fi-FI" sz="1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i-FI" sz="1600" dirty="0">
                <a:solidFill>
                  <a:srgbClr val="00B050"/>
                </a:solidFill>
              </a:rPr>
              <a:t>- Vihreät nuolet kuvaavat rahavirtoja lainojen korkojen ja kuoletusten eräpäivinä</a:t>
            </a:r>
          </a:p>
          <a:p>
            <a:endParaRPr lang="fi-FI" sz="1600" dirty="0">
              <a:solidFill>
                <a:srgbClr val="FF0000"/>
              </a:solidFill>
            </a:endParaRPr>
          </a:p>
        </p:txBody>
      </p:sp>
      <p:sp>
        <p:nvSpPr>
          <p:cNvPr id="40" name="Isosceles Triangle 39"/>
          <p:cNvSpPr/>
          <p:nvPr/>
        </p:nvSpPr>
        <p:spPr>
          <a:xfrm>
            <a:off x="571472" y="2928934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Isosceles Triangle 43"/>
          <p:cNvSpPr/>
          <p:nvPr/>
        </p:nvSpPr>
        <p:spPr>
          <a:xfrm>
            <a:off x="571472" y="2285992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Isosceles Triangle 44"/>
          <p:cNvSpPr/>
          <p:nvPr/>
        </p:nvSpPr>
        <p:spPr>
          <a:xfrm>
            <a:off x="571472" y="1714488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Isosceles Triangle 45"/>
          <p:cNvSpPr/>
          <p:nvPr/>
        </p:nvSpPr>
        <p:spPr>
          <a:xfrm>
            <a:off x="571472" y="3571876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Isosceles Triangle 46"/>
          <p:cNvSpPr/>
          <p:nvPr/>
        </p:nvSpPr>
        <p:spPr>
          <a:xfrm>
            <a:off x="571472" y="4143380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Isosceles Triangle 47"/>
          <p:cNvSpPr/>
          <p:nvPr/>
        </p:nvSpPr>
        <p:spPr>
          <a:xfrm>
            <a:off x="571472" y="4714884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Isosceles Triangle 48"/>
          <p:cNvSpPr/>
          <p:nvPr/>
        </p:nvSpPr>
        <p:spPr>
          <a:xfrm>
            <a:off x="571472" y="5357826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1" name="Straight Arrow Connector 50"/>
          <p:cNvCxnSpPr/>
          <p:nvPr/>
        </p:nvCxnSpPr>
        <p:spPr>
          <a:xfrm rot="10800000">
            <a:off x="1000100" y="1928802"/>
            <a:ext cx="2714644" cy="15001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>
            <a:off x="1071538" y="2643182"/>
            <a:ext cx="2571768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0" idx="5"/>
          </p:cNvCxnSpPr>
          <p:nvPr/>
        </p:nvCxnSpPr>
        <p:spPr>
          <a:xfrm rot="10800000">
            <a:off x="946522" y="3107530"/>
            <a:ext cx="2696784" cy="11787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8" idx="1"/>
            <a:endCxn id="46" idx="5"/>
          </p:cNvCxnSpPr>
          <p:nvPr/>
        </p:nvCxnSpPr>
        <p:spPr>
          <a:xfrm rot="10800000">
            <a:off x="946522" y="3750471"/>
            <a:ext cx="2696784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>
            <a:off x="928662" y="4286256"/>
            <a:ext cx="2714644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928662" y="4857760"/>
            <a:ext cx="271464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 flipV="1">
            <a:off x="928662" y="5214950"/>
            <a:ext cx="2714644" cy="2857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5" idx="5"/>
          </p:cNvCxnSpPr>
          <p:nvPr/>
        </p:nvCxnSpPr>
        <p:spPr>
          <a:xfrm>
            <a:off x="946522" y="1893083"/>
            <a:ext cx="2839660" cy="25003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7" idx="1"/>
          </p:cNvCxnSpPr>
          <p:nvPr/>
        </p:nvCxnSpPr>
        <p:spPr>
          <a:xfrm flipV="1">
            <a:off x="928662" y="2250273"/>
            <a:ext cx="2857520" cy="17859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9" idx="0"/>
          </p:cNvCxnSpPr>
          <p:nvPr/>
        </p:nvCxnSpPr>
        <p:spPr>
          <a:xfrm rot="5400000" flipH="1" flipV="1">
            <a:off x="1017959" y="2375290"/>
            <a:ext cx="2786082" cy="3178991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785786" y="2571744"/>
            <a:ext cx="3071834" cy="221457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857224" y="2500306"/>
            <a:ext cx="2928958" cy="171451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857224" y="2428868"/>
            <a:ext cx="2928958" cy="121444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857224" y="2357430"/>
            <a:ext cx="2928958" cy="64294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572132" y="2428868"/>
            <a:ext cx="1357322" cy="7143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B-luokiteltu siivu</a:t>
            </a:r>
          </a:p>
        </p:txBody>
      </p:sp>
      <p:sp>
        <p:nvSpPr>
          <p:cNvPr id="97" name="TextBox 96"/>
          <p:cNvSpPr txBox="1"/>
          <p:nvPr/>
        </p:nvSpPr>
        <p:spPr>
          <a:xfrm rot="19062387">
            <a:off x="514914" y="4250633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rgbClr val="00B050"/>
                </a:solidFill>
              </a:rPr>
              <a:t>Maksuhäiriö</a:t>
            </a:r>
            <a:endParaRPr lang="fi-FI" dirty="0">
              <a:solidFill>
                <a:srgbClr val="00B050"/>
              </a:solidFill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 rot="16200000" flipH="1">
            <a:off x="5286380" y="2428868"/>
            <a:ext cx="285752" cy="285752"/>
          </a:xfrm>
          <a:prstGeom prst="straightConnector1">
            <a:avLst/>
          </a:prstGeom>
          <a:ln w="349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500694" y="17859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AAA-siivu</a:t>
            </a:r>
            <a:endParaRPr lang="fi-FI" dirty="0"/>
          </a:p>
        </p:txBody>
      </p:sp>
      <p:sp>
        <p:nvSpPr>
          <p:cNvPr id="106" name="Rectangle 105"/>
          <p:cNvSpPr/>
          <p:nvPr/>
        </p:nvSpPr>
        <p:spPr>
          <a:xfrm>
            <a:off x="5643570" y="1571612"/>
            <a:ext cx="1285884" cy="7858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AAA-siivu</a:t>
            </a:r>
            <a:endParaRPr lang="fi-FI" dirty="0"/>
          </a:p>
        </p:txBody>
      </p:sp>
      <p:cxnSp>
        <p:nvCxnSpPr>
          <p:cNvPr id="112" name="Straight Arrow Connector 111"/>
          <p:cNvCxnSpPr>
            <a:endCxn id="10" idx="4"/>
          </p:cNvCxnSpPr>
          <p:nvPr/>
        </p:nvCxnSpPr>
        <p:spPr>
          <a:xfrm>
            <a:off x="6929454" y="1785926"/>
            <a:ext cx="1482339" cy="2143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06" idx="3"/>
          </p:cNvCxnSpPr>
          <p:nvPr/>
        </p:nvCxnSpPr>
        <p:spPr>
          <a:xfrm>
            <a:off x="6929454" y="1964521"/>
            <a:ext cx="1482339" cy="39290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2" idx="4"/>
          </p:cNvCxnSpPr>
          <p:nvPr/>
        </p:nvCxnSpPr>
        <p:spPr>
          <a:xfrm>
            <a:off x="7000892" y="2285992"/>
            <a:ext cx="1410901" cy="57150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rot="10800000">
            <a:off x="5286380" y="2071678"/>
            <a:ext cx="357190" cy="1588"/>
          </a:xfrm>
          <a:prstGeom prst="straightConnector1">
            <a:avLst/>
          </a:prstGeom>
          <a:ln w="349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endCxn id="13" idx="4"/>
          </p:cNvCxnSpPr>
          <p:nvPr/>
        </p:nvCxnSpPr>
        <p:spPr>
          <a:xfrm>
            <a:off x="6929454" y="2786058"/>
            <a:ext cx="625083" cy="42862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endCxn id="14" idx="4"/>
          </p:cNvCxnSpPr>
          <p:nvPr/>
        </p:nvCxnSpPr>
        <p:spPr>
          <a:xfrm>
            <a:off x="6929454" y="3143248"/>
            <a:ext cx="625083" cy="500066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5" idx="4"/>
          </p:cNvCxnSpPr>
          <p:nvPr/>
        </p:nvCxnSpPr>
        <p:spPr>
          <a:xfrm>
            <a:off x="6715142" y="3286126"/>
            <a:ext cx="839395" cy="71437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2571736" y="5786454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Tilapäinen</a:t>
            </a:r>
          </a:p>
          <a:p>
            <a:r>
              <a:rPr lang="fi-FI" dirty="0"/>
              <a:t>rahoitus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86710" y="3357562"/>
            <a:ext cx="1214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Ostavat junior-siivua</a:t>
            </a:r>
          </a:p>
        </p:txBody>
      </p:sp>
      <p:sp>
        <p:nvSpPr>
          <p:cNvPr id="59" name="TextBox 58"/>
          <p:cNvSpPr txBox="1"/>
          <p:nvPr/>
        </p:nvSpPr>
        <p:spPr>
          <a:xfrm rot="5400000">
            <a:off x="7608100" y="2744270"/>
            <a:ext cx="257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Ostavat senior-siivua</a:t>
            </a:r>
          </a:p>
        </p:txBody>
      </p:sp>
      <p:cxnSp>
        <p:nvCxnSpPr>
          <p:cNvPr id="63" name="Straight Arrow Connector 62"/>
          <p:cNvCxnSpPr>
            <a:stCxn id="11" idx="3"/>
          </p:cNvCxnSpPr>
          <p:nvPr/>
        </p:nvCxnSpPr>
        <p:spPr>
          <a:xfrm rot="10800000">
            <a:off x="6929454" y="2071679"/>
            <a:ext cx="1428760" cy="39290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0" idx="3"/>
          </p:cNvCxnSpPr>
          <p:nvPr/>
        </p:nvCxnSpPr>
        <p:spPr>
          <a:xfrm rot="10800000">
            <a:off x="6929454" y="1857365"/>
            <a:ext cx="1428760" cy="25003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3" idx="3"/>
          </p:cNvCxnSpPr>
          <p:nvPr/>
        </p:nvCxnSpPr>
        <p:spPr>
          <a:xfrm rot="10800000">
            <a:off x="6929454" y="2928935"/>
            <a:ext cx="571504" cy="39290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4" idx="3"/>
          </p:cNvCxnSpPr>
          <p:nvPr/>
        </p:nvCxnSpPr>
        <p:spPr>
          <a:xfrm rot="10800000">
            <a:off x="6929454" y="3286125"/>
            <a:ext cx="571504" cy="4643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5" idx="3"/>
          </p:cNvCxnSpPr>
          <p:nvPr/>
        </p:nvCxnSpPr>
        <p:spPr>
          <a:xfrm rot="10800000">
            <a:off x="6500826" y="3286125"/>
            <a:ext cx="1000132" cy="82153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 flipH="1" flipV="1">
            <a:off x="3572662" y="5857892"/>
            <a:ext cx="999338" cy="794"/>
          </a:xfrm>
          <a:prstGeom prst="straightConnector1">
            <a:avLst/>
          </a:prstGeom>
          <a:ln w="1111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>
            <a:off x="4178297" y="5893611"/>
            <a:ext cx="1072364" cy="794"/>
          </a:xfrm>
          <a:prstGeom prst="straightConnector1">
            <a:avLst/>
          </a:prstGeom>
          <a:ln w="149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120919" y="1352815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Lainanottajat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286380" y="1785926"/>
            <a:ext cx="428628" cy="142876"/>
          </a:xfrm>
          <a:prstGeom prst="straightConnector1">
            <a:avLst/>
          </a:prstGeom>
          <a:ln w="34925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0800000">
            <a:off x="5143504" y="2571744"/>
            <a:ext cx="428628" cy="357190"/>
          </a:xfrm>
          <a:prstGeom prst="straightConnector1">
            <a:avLst/>
          </a:prstGeom>
          <a:ln w="349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087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DD8E0-6143-4750-AEA1-C78B73FBF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Lisäksi voi olla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0540F-4C03-48AF-A4BC-B38747C7C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/>
          <a:lstStyle/>
          <a:p>
            <a:r>
              <a:rPr lang="fi-FI" dirty="0"/>
              <a:t>Erillinen ns. sponsori; toimeenpanee </a:t>
            </a:r>
            <a:r>
              <a:rPr lang="fi-FI" dirty="0" err="1"/>
              <a:t>arvopaperistamisen</a:t>
            </a:r>
            <a:r>
              <a:rPr lang="fi-FI" dirty="0"/>
              <a:t> alkuperäisen lainanantajan sijasta</a:t>
            </a:r>
          </a:p>
          <a:p>
            <a:r>
              <a:rPr lang="fi-FI" dirty="0" err="1"/>
              <a:t>Servicer</a:t>
            </a:r>
            <a:r>
              <a:rPr lang="fi-FI" dirty="0"/>
              <a:t>: hoitaa lainojen perinnän</a:t>
            </a:r>
          </a:p>
          <a:p>
            <a:r>
              <a:rPr lang="fi-FI" dirty="0" err="1"/>
              <a:t>Underwriter</a:t>
            </a:r>
            <a:r>
              <a:rPr lang="fi-FI" dirty="0"/>
              <a:t> – markkinoi joukkolainat, ehkä aluksi ostaa ne</a:t>
            </a:r>
          </a:p>
          <a:p>
            <a:r>
              <a:rPr lang="fi-FI" dirty="0" err="1"/>
              <a:t>Trustee</a:t>
            </a:r>
            <a:r>
              <a:rPr lang="fi-FI" dirty="0"/>
              <a:t> – valvoo</a:t>
            </a:r>
          </a:p>
          <a:p>
            <a:r>
              <a:rPr lang="fi-FI" dirty="0" err="1"/>
              <a:t>Custodian</a:t>
            </a:r>
            <a:r>
              <a:rPr lang="fi-FI" dirty="0"/>
              <a:t> – hallinnoi varoja</a:t>
            </a:r>
          </a:p>
          <a:p>
            <a:r>
              <a:rPr lang="fi-FI" dirty="0"/>
              <a:t>Takaaja – </a:t>
            </a:r>
            <a:r>
              <a:rPr lang="fi-FI" dirty="0" err="1"/>
              <a:t>esim</a:t>
            </a:r>
            <a:r>
              <a:rPr lang="fi-FI" dirty="0"/>
              <a:t> vakuutusyhtiö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50A5E-C795-468F-B448-F3BE3859A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85844-36B5-4A35-A84B-975FD9F2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6395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0A07-1D35-41B2-AA5F-63E399942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387" y="185431"/>
            <a:ext cx="7735921" cy="1315615"/>
          </a:xfrm>
        </p:spPr>
        <p:txBody>
          <a:bodyPr/>
          <a:lstStyle/>
          <a:p>
            <a:r>
              <a:rPr lang="fi-FI"/>
              <a:t>Siivuttamisesta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72E2-448A-4162-8F93-BDD71E5C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013" y="2186279"/>
            <a:ext cx="7704667" cy="4104456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Siivujen lukumäärä usein yli kymmenen</a:t>
            </a:r>
          </a:p>
          <a:p>
            <a:r>
              <a:rPr lang="fi-FI" dirty="0"/>
              <a:t>Mikään siivutus ei poista riskejä – se vain jakaa ne uudelleen</a:t>
            </a:r>
          </a:p>
          <a:p>
            <a:r>
              <a:rPr lang="fi-FI" dirty="0"/>
              <a:t>Luottoriskin mukaan</a:t>
            </a:r>
          </a:p>
          <a:p>
            <a:pPr lvl="1"/>
            <a:r>
              <a:rPr lang="fi-FI" dirty="0"/>
              <a:t>Senior – turvallisin</a:t>
            </a:r>
          </a:p>
          <a:p>
            <a:pPr lvl="1"/>
            <a:r>
              <a:rPr lang="fi-FI" dirty="0" err="1"/>
              <a:t>Mezzanine</a:t>
            </a:r>
            <a:r>
              <a:rPr lang="fi-FI" dirty="0"/>
              <a:t> – väli</a:t>
            </a:r>
          </a:p>
          <a:p>
            <a:pPr lvl="1"/>
            <a:r>
              <a:rPr lang="fi-FI" dirty="0"/>
              <a:t>Junior/</a:t>
            </a:r>
            <a:r>
              <a:rPr lang="fi-FI" dirty="0" err="1"/>
              <a:t>equity</a:t>
            </a:r>
            <a:r>
              <a:rPr lang="fi-FI" dirty="0"/>
              <a:t> – ottaa tappiot ensin</a:t>
            </a:r>
          </a:p>
          <a:p>
            <a:r>
              <a:rPr lang="fi-FI" dirty="0"/>
              <a:t>Voi olla eri maturiteetteja</a:t>
            </a:r>
          </a:p>
          <a:p>
            <a:r>
              <a:rPr lang="fi-FI" dirty="0" err="1"/>
              <a:t>Prepayment</a:t>
            </a:r>
            <a:r>
              <a:rPr lang="fi-FI" dirty="0"/>
              <a:t> </a:t>
            </a:r>
            <a:r>
              <a:rPr lang="fi-FI" dirty="0" err="1"/>
              <a:t>risk</a:t>
            </a:r>
            <a:r>
              <a:rPr lang="fi-FI" dirty="0"/>
              <a:t> – asuntolainoissa usein velallisella oikeus maksaa laina etuajassa takaisin =&gt; jotkut </a:t>
            </a:r>
            <a:r>
              <a:rPr lang="fi-FI" dirty="0" err="1"/>
              <a:t>JVK:t</a:t>
            </a:r>
            <a:r>
              <a:rPr lang="fi-FI" dirty="0"/>
              <a:t> kutsutaan ensin</a:t>
            </a:r>
          </a:p>
          <a:p>
            <a:r>
              <a:rPr lang="fi-FI" dirty="0"/>
              <a:t>Nämä kaikki ulottuvuudet samanaikaisesti</a:t>
            </a:r>
          </a:p>
          <a:p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DDF31-AC02-4812-9E41-35B06BD9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1D090-B1C2-4F4E-9021-EFC07F35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6930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821" y="260648"/>
            <a:ext cx="7838339" cy="811559"/>
          </a:xfrm>
        </p:spPr>
        <p:txBody>
          <a:bodyPr/>
          <a:lstStyle/>
          <a:p>
            <a:r>
              <a:rPr lang="fi-FI" dirty="0"/>
              <a:t>Luottojohdannaiset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027" y="1715540"/>
            <a:ext cx="7861928" cy="4757758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Sopimus, jolla luottoriskiä siirretään yhdeltä sopimuspuolelta toiselle ilman, että itse lainan velkomisoikeutta siirrettäisiin</a:t>
            </a:r>
          </a:p>
          <a:p>
            <a:r>
              <a:rPr lang="fi-FI" dirty="0"/>
              <a:t>Olennainen osa monenlaisia monimutkaisia transaktioita</a:t>
            </a:r>
          </a:p>
          <a:p>
            <a:r>
              <a:rPr lang="fi-FI" dirty="0"/>
              <a:t>Luottojohdannainen </a:t>
            </a:r>
            <a:r>
              <a:rPr lang="fi-FI" dirty="0" err="1"/>
              <a:t>versus</a:t>
            </a:r>
            <a:r>
              <a:rPr lang="fi-FI" dirty="0"/>
              <a:t> vakuutus</a:t>
            </a:r>
          </a:p>
          <a:p>
            <a:pPr lvl="1"/>
            <a:r>
              <a:rPr lang="fi-FI" dirty="0"/>
              <a:t>Ero 1: ”suojaa” voi spekulointitarkoituksessa ostaa, vaikka ei olisi riskiä</a:t>
            </a:r>
          </a:p>
          <a:p>
            <a:pPr lvl="1"/>
            <a:r>
              <a:rPr lang="fi-FI" dirty="0"/>
              <a:t>Ero 2: Luottojohdannainen voidaan myydä eteenpäin</a:t>
            </a:r>
          </a:p>
          <a:p>
            <a:r>
              <a:rPr lang="fi-FI" dirty="0"/>
              <a:t>Alkoi yleistyä 1990-luvun alkupuolella Yhdysvalloissa</a:t>
            </a:r>
          </a:p>
          <a:p>
            <a:r>
              <a:rPr lang="fi-FI" dirty="0"/>
              <a:t>Useammanlaisia, mutta tavallisimmat:</a:t>
            </a:r>
          </a:p>
          <a:p>
            <a:pPr lvl="1"/>
            <a:r>
              <a:rPr lang="fi-FI" dirty="0"/>
              <a:t>CDS</a:t>
            </a:r>
          </a:p>
          <a:p>
            <a:pPr lvl="2"/>
            <a:r>
              <a:rPr lang="fi-FI" dirty="0"/>
              <a:t>Credit </a:t>
            </a:r>
            <a:r>
              <a:rPr lang="fi-FI" dirty="0" err="1"/>
              <a:t>Default</a:t>
            </a:r>
            <a:r>
              <a:rPr lang="fi-FI" dirty="0"/>
              <a:t> SWAP</a:t>
            </a:r>
          </a:p>
          <a:p>
            <a:pPr lvl="2"/>
            <a:r>
              <a:rPr lang="fi-FI" dirty="0"/>
              <a:t>Suojan myyjä maksaa korvauksia ostajalle, jos jokin kolmas osapuoli ei maksa velkojaan</a:t>
            </a:r>
          </a:p>
          <a:p>
            <a:pPr lvl="1"/>
            <a:r>
              <a:rPr lang="fi-FI" dirty="0"/>
              <a:t>Total </a:t>
            </a:r>
            <a:r>
              <a:rPr lang="fi-FI" dirty="0" err="1"/>
              <a:t>return</a:t>
            </a:r>
            <a:r>
              <a:rPr lang="fi-FI" dirty="0"/>
              <a:t> SWAP: Tuotto jostain arvopaperista tai omaisuudesta myydään kiinteää tai vaihtuvaan korkoon perustuvaa tuottoa vastaan =&gt; riski siirtyy</a:t>
            </a:r>
          </a:p>
          <a:p>
            <a:pPr lvl="2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31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351EB-C441-4B6F-B6E1-EAEBDCC07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16" y="819176"/>
            <a:ext cx="7478299" cy="811559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CDS:t</a:t>
            </a:r>
            <a:r>
              <a:rPr lang="fi-FI" dirty="0"/>
              <a:t> ja euroalueen valtionvelkakriisi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1C0BB-5F7B-49AE-BF25-B0E5C72D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776" y="1630735"/>
            <a:ext cx="7910347" cy="4680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Vuosina 2001-2007 CDS-markkinan koko </a:t>
            </a:r>
            <a:r>
              <a:rPr lang="fi-FI" dirty="0" err="1"/>
              <a:t>moninkymmenkertaistui</a:t>
            </a:r>
            <a:r>
              <a:rPr lang="fi-FI" dirty="0"/>
              <a:t> muutamassa vuodessa</a:t>
            </a:r>
          </a:p>
          <a:p>
            <a:r>
              <a:rPr lang="fi-FI" dirty="0"/>
              <a:t>Käytettiin usein puhtaan spekulaation välineenä, myös valtion velan osalta</a:t>
            </a:r>
          </a:p>
          <a:p>
            <a:r>
              <a:rPr lang="fi-FI" dirty="0"/>
              <a:t>”</a:t>
            </a:r>
            <a:r>
              <a:rPr lang="fi-FI" dirty="0" err="1"/>
              <a:t>Shorttaaminen</a:t>
            </a:r>
            <a:r>
              <a:rPr lang="fi-FI" dirty="0"/>
              <a:t>” = tehdä sijoituksia, jotka tuottavat voittoa, jos jonkin sijoituskohteen arvo alenee tai tuotto huononee</a:t>
            </a:r>
          </a:p>
          <a:p>
            <a:r>
              <a:rPr lang="fi-FI" dirty="0"/>
              <a:t>Noin 2009-2015 moni euroalueen valtio ongelmissa velkarahoituksen kanssa</a:t>
            </a:r>
          </a:p>
          <a:p>
            <a:pPr lvl="1"/>
            <a:r>
              <a:rPr lang="fi-FI" dirty="0"/>
              <a:t>Kreikka, Portugali, Kypros, Irlanti, Espanja</a:t>
            </a:r>
          </a:p>
          <a:p>
            <a:r>
              <a:rPr lang="fi-FI" dirty="0"/>
              <a:t>Spekulatiivisia hyökkäyksiä euroalueen valtioita vastaan</a:t>
            </a:r>
          </a:p>
          <a:p>
            <a:r>
              <a:rPr lang="fi-FI" dirty="0" err="1"/>
              <a:t>Calice</a:t>
            </a:r>
            <a:r>
              <a:rPr lang="fi-FI" dirty="0"/>
              <a:t>, Chen ja Williams (2013): ennen kriisiä joukkovelkakirjojen riskilisät määräsivät </a:t>
            </a:r>
            <a:r>
              <a:rPr lang="fi-FI" dirty="0" err="1"/>
              <a:t>CDS:ien</a:t>
            </a:r>
            <a:r>
              <a:rPr lang="fi-FI" dirty="0"/>
              <a:t> hinnat, kriisin aikana tilanne kääntyi</a:t>
            </a:r>
          </a:p>
          <a:p>
            <a:r>
              <a:rPr lang="fi-FI" dirty="0" err="1"/>
              <a:t>Aizenman</a:t>
            </a:r>
            <a:r>
              <a:rPr lang="fi-FI" dirty="0"/>
              <a:t> ja Hutchison: </a:t>
            </a:r>
            <a:r>
              <a:rPr lang="fi-FI" dirty="0" err="1"/>
              <a:t>CDS:ien</a:t>
            </a:r>
            <a:r>
              <a:rPr lang="fi-FI" dirty="0"/>
              <a:t> hinnat ylireagoivat valtioiden talousongelmiin</a:t>
            </a:r>
          </a:p>
          <a:p>
            <a:r>
              <a:rPr lang="fi-FI" dirty="0"/>
              <a:t>Pahensiko siis CDS-markkina ja sen toiminta kriisiä?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1FEBF-B0D5-483A-988C-EA2831532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AF6F9-C35D-4456-BE0D-582C7EBE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471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384702"/>
            <a:ext cx="7704667" cy="523527"/>
          </a:xfrm>
        </p:spPr>
        <p:txBody>
          <a:bodyPr>
            <a:normAutofit fontScale="90000"/>
          </a:bodyPr>
          <a:lstStyle/>
          <a:p>
            <a:r>
              <a:rPr lang="fi-FI" dirty="0"/>
              <a:t>Pankit vai markkinat?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340768"/>
            <a:ext cx="8136904" cy="5517232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Rahoitus voidaan kanavoida säästäjiltä investoijille joko arvopaperimarkkinoilla tai pankkien kautta</a:t>
            </a:r>
          </a:p>
          <a:p>
            <a:pPr lvl="1"/>
            <a:r>
              <a:rPr lang="fi-FI" dirty="0"/>
              <a:t>Onko asialla merkitystä?</a:t>
            </a:r>
          </a:p>
          <a:p>
            <a:pPr lvl="1"/>
            <a:r>
              <a:rPr lang="fi-FI" dirty="0"/>
              <a:t>Mistä riippuu, kumpaa käytetään?</a:t>
            </a:r>
          </a:p>
          <a:p>
            <a:pPr lvl="1"/>
            <a:r>
              <a:rPr lang="fi-FI" dirty="0"/>
              <a:t>Onko toinen näistä parempi kokonaishyvinvoinnille?</a:t>
            </a:r>
          </a:p>
          <a:p>
            <a:r>
              <a:rPr lang="fi-FI" dirty="0"/>
              <a:t>Pankkirahoituksen ja markkinarahoituksen raja-aita kapenemassa?</a:t>
            </a:r>
          </a:p>
          <a:p>
            <a:pPr lvl="1"/>
            <a:r>
              <a:rPr lang="fi-FI" dirty="0" err="1"/>
              <a:t>Esim</a:t>
            </a:r>
            <a:r>
              <a:rPr lang="fi-FI" dirty="0"/>
              <a:t> pankin järjestämä yritystodistusemissio</a:t>
            </a:r>
          </a:p>
          <a:p>
            <a:r>
              <a:rPr lang="fi-FI" dirty="0" err="1"/>
              <a:t>Diamond</a:t>
            </a:r>
            <a:r>
              <a:rPr lang="fi-FI" dirty="0"/>
              <a:t>: pankki </a:t>
            </a:r>
            <a:r>
              <a:rPr lang="fi-FI" dirty="0" err="1"/>
              <a:t>kontribuoi</a:t>
            </a:r>
            <a:r>
              <a:rPr lang="fi-FI" dirty="0"/>
              <a:t> tarkkailemalla</a:t>
            </a:r>
          </a:p>
          <a:p>
            <a:pPr lvl="1"/>
            <a:r>
              <a:rPr lang="fi-FI" dirty="0"/>
              <a:t>Jos informaatio täydellistä, tarkkailijalla ei roolia</a:t>
            </a:r>
          </a:p>
          <a:p>
            <a:pPr lvl="1"/>
            <a:r>
              <a:rPr lang="fi-FI" dirty="0" err="1"/>
              <a:t>Diamondin</a:t>
            </a:r>
            <a:r>
              <a:rPr lang="fi-FI" dirty="0"/>
              <a:t> mallin termeillä: arvopaperimarkkinoihin perustuvassa rahoitusjärjestelmässä ei delegoitua monitorointia, vaan joko jokainen säästäjä tarkkailee, tai jokainen toivoo jonkun muun monitoroivan =&gt; hyvä, jos rahoituksen tarvitsijat läpinäkyviä tai helposti arvioitavissa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634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8DF4-9665-4832-ACB1-26483B407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Synteettinen </a:t>
            </a:r>
            <a:r>
              <a:rPr lang="fi-FI" dirty="0" err="1"/>
              <a:t>arvopaperistaminen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94B09-9AB6-4911-BAD4-6EA85EE94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2" y="2348880"/>
            <a:ext cx="7704667" cy="3332816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Luottoriski siirretään, varoja ei</a:t>
            </a:r>
          </a:p>
          <a:p>
            <a:r>
              <a:rPr lang="fi-FI" dirty="0" err="1"/>
              <a:t>Originaattori</a:t>
            </a:r>
            <a:r>
              <a:rPr lang="fi-FI" dirty="0"/>
              <a:t> maksaa erillisyhteisölle CDS-suojan tarjoamisesta</a:t>
            </a:r>
          </a:p>
          <a:p>
            <a:r>
              <a:rPr lang="fi-FI" dirty="0"/>
              <a:t>Erillisyhteisö laskee liikkeeseen kiinteäkorkoisia joukkovelkainstrumentteja</a:t>
            </a:r>
          </a:p>
          <a:p>
            <a:r>
              <a:rPr lang="fi-FI" dirty="0"/>
              <a:t>Erillisyhteisö sijoittaa mahdollisimman vähäriskisiin kohteisiin</a:t>
            </a:r>
          </a:p>
          <a:p>
            <a:pPr lvl="1"/>
            <a:r>
              <a:rPr lang="fi-FI" dirty="0"/>
              <a:t>Valtion </a:t>
            </a:r>
            <a:r>
              <a:rPr lang="fi-FI" dirty="0" err="1"/>
              <a:t>velkesitoumus</a:t>
            </a:r>
            <a:r>
              <a:rPr lang="fi-FI" dirty="0"/>
              <a:t>?</a:t>
            </a:r>
          </a:p>
          <a:p>
            <a:r>
              <a:rPr lang="fi-FI" dirty="0"/>
              <a:t>Mahdollista luoda paljon useammanlaisia joukkovelkakirjoja kuin perinteisessä </a:t>
            </a:r>
            <a:r>
              <a:rPr lang="fi-FI" dirty="0" err="1"/>
              <a:t>arvopaperistamisessa</a:t>
            </a:r>
            <a:r>
              <a:rPr lang="fi-FI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DD8F-451D-4211-9AF3-4D78F9755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6070DB-D47F-4548-9A37-621FFA57A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555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66331" cy="811559"/>
          </a:xfrm>
        </p:spPr>
        <p:txBody>
          <a:bodyPr/>
          <a:lstStyle/>
          <a:p>
            <a:r>
              <a:rPr lang="fi-FI"/>
              <a:t>Mitä hyötyä arvopaperistamisesta?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28800"/>
            <a:ext cx="7704667" cy="4608512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Keskeinen vaikutus pankkiin: kun laina poistettu taseesta, lainaa ei enää oteta huomioon vakavaraisuusvaatimuksissa</a:t>
            </a:r>
          </a:p>
          <a:p>
            <a:pPr lvl="1"/>
            <a:r>
              <a:rPr lang="fi-FI" dirty="0"/>
              <a:t>Vakavaraisuusvaatimukset: ”Pankilla pitää olla omia varoja vähintään 8 % laskennallisista riskeistä”</a:t>
            </a:r>
          </a:p>
          <a:p>
            <a:pPr lvl="2"/>
            <a:r>
              <a:rPr lang="fi-FI" dirty="0"/>
              <a:t>Vaatimus riippuu mm. lainojen luottoriskistä; lainoista  eroon =&gt; pääomavaatimus pienenee</a:t>
            </a:r>
          </a:p>
          <a:p>
            <a:pPr lvl="3"/>
            <a:r>
              <a:rPr lang="fi-FI" dirty="0" err="1"/>
              <a:t>SPV:llä</a:t>
            </a:r>
            <a:r>
              <a:rPr lang="fi-FI" dirty="0"/>
              <a:t> ei vakavaraisuusvaatimusta eikä pääomia</a:t>
            </a:r>
          </a:p>
          <a:p>
            <a:pPr lvl="2"/>
            <a:r>
              <a:rPr lang="fi-FI" dirty="0"/>
              <a:t>Omien varojen määrä katto lainanantokyvylle TAI lainananto velvoittaa lisäämään omien varojen määrää, mikä usein mielletään kustannukseksi</a:t>
            </a:r>
          </a:p>
          <a:p>
            <a:pPr lvl="1"/>
            <a:r>
              <a:rPr lang="fi-FI" dirty="0"/>
              <a:t>Pankki tulee laskennallisesti vakavaraisemmaksi</a:t>
            </a:r>
          </a:p>
          <a:p>
            <a:pPr lvl="1"/>
            <a:r>
              <a:rPr lang="fi-FI" dirty="0" err="1"/>
              <a:t>Arvopaperistaminen</a:t>
            </a:r>
            <a:r>
              <a:rPr lang="fi-FI" dirty="0"/>
              <a:t> vapauttaa pääomia muuhun käyttöön.</a:t>
            </a:r>
          </a:p>
          <a:p>
            <a:r>
              <a:rPr lang="fi-FI" dirty="0"/>
              <a:t>Lisäksi: helpottaa asuntolainariskin kansainvälistä hajauttamista</a:t>
            </a:r>
          </a:p>
          <a:p>
            <a:pPr lvl="1"/>
            <a:r>
              <a:rPr lang="fi-FI" dirty="0"/>
              <a:t>Pankki voi myydä osan asuntolainkannastaan, ostaa tilalle asuntolainoja jostain muusta maasta</a:t>
            </a:r>
          </a:p>
          <a:p>
            <a:r>
              <a:rPr lang="fi-FI" dirty="0"/>
              <a:t>Lisäksi taseen </a:t>
            </a:r>
            <a:r>
              <a:rPr lang="fi-FI" dirty="0" err="1"/>
              <a:t>arvopaperistamisesta</a:t>
            </a:r>
            <a:r>
              <a:rPr lang="fi-FI" dirty="0"/>
              <a:t> ja </a:t>
            </a:r>
            <a:r>
              <a:rPr lang="fi-FI" dirty="0" err="1"/>
              <a:t>arvopaperisettuihin</a:t>
            </a:r>
            <a:r>
              <a:rPr lang="fi-FI" dirty="0"/>
              <a:t> eriin sijoittamisesta seuraa rahoitusriskin pienentäminen: lainat taseessa arvopapereina, joilla on jo markkinat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3963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Arvopaperistaminen</a:t>
            </a:r>
            <a:r>
              <a:rPr lang="fi-FI" dirty="0"/>
              <a:t> Suomessa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01550"/>
            <a:ext cx="7704667" cy="4515032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Volyymit olleet jatkuvasti erittäin vähäisiä</a:t>
            </a:r>
          </a:p>
          <a:p>
            <a:r>
              <a:rPr lang="fi-FI" dirty="0"/>
              <a:t>Merkittävimmät (?) operaatiot tehnyt Valtion asuntorahasto</a:t>
            </a:r>
          </a:p>
          <a:p>
            <a:r>
              <a:rPr lang="fi-FI" dirty="0"/>
              <a:t>1990-luvun puolivälistä alkaen</a:t>
            </a:r>
          </a:p>
          <a:p>
            <a:r>
              <a:rPr lang="fi-FI" dirty="0"/>
              <a:t>1990-luvun lama =&gt; valtion velka alkoi kasvaa</a:t>
            </a:r>
          </a:p>
          <a:p>
            <a:r>
              <a:rPr lang="fi-FI" dirty="0"/>
              <a:t>Arava-lainojen </a:t>
            </a:r>
            <a:r>
              <a:rPr lang="fi-FI" dirty="0" err="1"/>
              <a:t>arvopaperistaminen</a:t>
            </a:r>
            <a:r>
              <a:rPr lang="fi-FI" dirty="0"/>
              <a:t> ratkaisuna</a:t>
            </a:r>
          </a:p>
          <a:p>
            <a:pPr lvl="1"/>
            <a:r>
              <a:rPr lang="fi-FI" dirty="0"/>
              <a:t>Fennica-ohjelma vuodesta 1995</a:t>
            </a:r>
          </a:p>
          <a:p>
            <a:pPr lvl="1"/>
            <a:r>
              <a:rPr lang="fi-FI" dirty="0"/>
              <a:t>Auttoi valtiota täyttämään </a:t>
            </a:r>
            <a:r>
              <a:rPr lang="fi-FI" dirty="0" err="1"/>
              <a:t>EMU-kriteerit</a:t>
            </a:r>
            <a:endParaRPr lang="fi-FI" dirty="0"/>
          </a:p>
          <a:p>
            <a:pPr lvl="2"/>
            <a:r>
              <a:rPr lang="fi-FI" dirty="0"/>
              <a:t>Valtio ei enää ottanut lainaa omissa nimissään</a:t>
            </a:r>
          </a:p>
          <a:p>
            <a:r>
              <a:rPr lang="fi-FI" dirty="0"/>
              <a:t>Samoihin aikoihin pankitkin suunnittelivat asuntolainojen </a:t>
            </a:r>
            <a:r>
              <a:rPr lang="fi-FI" dirty="0" err="1"/>
              <a:t>arvopaperistamista</a:t>
            </a:r>
            <a:endParaRPr lang="fi-FI" dirty="0"/>
          </a:p>
          <a:p>
            <a:pPr lvl="1"/>
            <a:r>
              <a:rPr lang="fi-FI" dirty="0"/>
              <a:t>Oli ensimmäisen kerran ollut ideana esillä jo 1980-luvulla</a:t>
            </a:r>
          </a:p>
          <a:p>
            <a:r>
              <a:rPr lang="fi-FI" dirty="0"/>
              <a:t>Erillisyhteisön verokohtelu epäselvä: EVL tai tuloverolaki? </a:t>
            </a:r>
          </a:p>
          <a:p>
            <a:pPr lvl="1">
              <a:buFont typeface="Symbol"/>
              <a:buChar char="Þ"/>
            </a:pPr>
            <a:r>
              <a:rPr lang="fi-FI" dirty="0"/>
              <a:t>Ei perustettu Suomeen</a:t>
            </a:r>
          </a:p>
          <a:p>
            <a:pPr lvl="1"/>
            <a:r>
              <a:rPr lang="fi-FI" dirty="0"/>
              <a:t>Valtion asuntorahaston erillisyhtiöt Irlannissa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31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838339" cy="739551"/>
          </a:xfrm>
        </p:spPr>
        <p:txBody>
          <a:bodyPr/>
          <a:lstStyle/>
          <a:p>
            <a:r>
              <a:rPr lang="fi-FI" dirty="0"/>
              <a:t>CDO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50" y="1196752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”</a:t>
            </a:r>
            <a:r>
              <a:rPr lang="fi-FI" dirty="0" err="1"/>
              <a:t>Collateralized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Obligation</a:t>
            </a:r>
            <a:r>
              <a:rPr lang="fi-FI" dirty="0"/>
              <a:t>”</a:t>
            </a:r>
          </a:p>
          <a:p>
            <a:r>
              <a:rPr lang="fi-FI" dirty="0"/>
              <a:t>Luultavasti ainoa tavoite: saada tuotetuksi </a:t>
            </a:r>
            <a:r>
              <a:rPr lang="fi-FI" dirty="0" err="1"/>
              <a:t>AAA-luokiteltuja</a:t>
            </a:r>
            <a:r>
              <a:rPr lang="fi-FI" dirty="0"/>
              <a:t> </a:t>
            </a:r>
            <a:r>
              <a:rPr lang="fi-FI" dirty="0" err="1"/>
              <a:t>USD-määräisiä</a:t>
            </a:r>
            <a:r>
              <a:rPr lang="fi-FI" dirty="0"/>
              <a:t> joukkolainoja, joiden kysyntä suunnaton, ja jotka voi myydä huippuhintaan</a:t>
            </a:r>
          </a:p>
          <a:p>
            <a:pPr lvl="1"/>
            <a:r>
              <a:rPr lang="fi-FI" dirty="0"/>
              <a:t>Monia institutionaalisia sijoittajia, joiden säännöissä määrätään sijoittamaan vain </a:t>
            </a:r>
            <a:r>
              <a:rPr lang="fi-FI" dirty="0" err="1"/>
              <a:t>AAA-luokkaan</a:t>
            </a:r>
            <a:r>
              <a:rPr lang="fi-FI" dirty="0"/>
              <a:t> =&gt; keinotekoista kysyntää =&gt; papereilla ylihinta</a:t>
            </a:r>
          </a:p>
          <a:p>
            <a:pPr lvl="1"/>
            <a:r>
              <a:rPr lang="fi-FI" dirty="0"/>
              <a:t>Riskin poistaminen nostaa myyntihintaa paljon enemmän kuin riskin odotusarvon verran</a:t>
            </a:r>
          </a:p>
          <a:p>
            <a:r>
              <a:rPr lang="fi-FI" dirty="0"/>
              <a:t>Osa ennen finanssikriisiä paisunutta ”varjopankkijärjestelmää”</a:t>
            </a:r>
          </a:p>
          <a:p>
            <a:pPr lvl="1"/>
            <a:r>
              <a:rPr lang="fi-FI" dirty="0"/>
              <a:t>Huonosti tilastoitu</a:t>
            </a:r>
          </a:p>
          <a:p>
            <a:r>
              <a:rPr lang="fi-FI" dirty="0"/>
              <a:t>Ostaa markkinoilta </a:t>
            </a:r>
            <a:r>
              <a:rPr lang="fi-FI" dirty="0" err="1"/>
              <a:t>arvopaperistettuja</a:t>
            </a:r>
            <a:r>
              <a:rPr lang="fi-FI" dirty="0"/>
              <a:t> saamisia </a:t>
            </a:r>
            <a:r>
              <a:rPr lang="fi-FI" dirty="0" err="1"/>
              <a:t>tms</a:t>
            </a:r>
            <a:r>
              <a:rPr lang="fi-FI" dirty="0"/>
              <a:t>, usein muita kuin kaikkein turvallisimpia joukkolainoja</a:t>
            </a:r>
          </a:p>
          <a:p>
            <a:pPr lvl="1"/>
            <a:r>
              <a:rPr lang="fi-FI" dirty="0"/>
              <a:t>Ei ole koskaan ”</a:t>
            </a:r>
            <a:r>
              <a:rPr lang="fi-FI" dirty="0" err="1"/>
              <a:t>originoinut</a:t>
            </a:r>
            <a:r>
              <a:rPr lang="fi-FI" dirty="0"/>
              <a:t>” yhtään lainaa</a:t>
            </a:r>
          </a:p>
          <a:p>
            <a:r>
              <a:rPr lang="fi-FI" dirty="0"/>
              <a:t>Hankkii rahoituksen markkinoilta laskemalla liikkeeseen erilaisia joukkolainoja, joilla eri etuoikeusjärjestys luottotappioiden sattuessa</a:t>
            </a:r>
          </a:p>
          <a:p>
            <a:pPr>
              <a:buFont typeface="Symbol"/>
              <a:buChar char="Þ"/>
            </a:pPr>
            <a:r>
              <a:rPr lang="fi-FI" dirty="0"/>
              <a:t>Voidaan sijoittaa heikonkin luottokelpoisuuden papereihin, mutta osa rahoituksesta voidaan hankkia erittäin hyvällä luottoluokituksella</a:t>
            </a:r>
          </a:p>
          <a:p>
            <a:pPr lvl="1"/>
            <a:r>
              <a:rPr lang="fi-FI" dirty="0"/>
              <a:t>Sivutuotteena tosin hyvin riskipitoisia papereita</a:t>
            </a:r>
          </a:p>
          <a:p>
            <a:r>
              <a:rPr lang="fi-FI" dirty="0"/>
              <a:t>Jopa ”CDO </a:t>
            </a:r>
            <a:r>
              <a:rPr lang="fi-FI" dirty="0" err="1"/>
              <a:t>squared</a:t>
            </a:r>
            <a:r>
              <a:rPr lang="fi-FI" dirty="0"/>
              <a:t>”: ostaa </a:t>
            </a:r>
            <a:r>
              <a:rPr lang="fi-FI" dirty="0" err="1"/>
              <a:t>CDO:iden</a:t>
            </a:r>
            <a:r>
              <a:rPr lang="fi-FI" dirty="0"/>
              <a:t> liikkeeseen laskemia papereita, laskee liikkeeseen erilaisten etuoikeuksien papereita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7143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975" y="209523"/>
            <a:ext cx="7704667" cy="1027583"/>
          </a:xfrm>
        </p:spPr>
        <p:txBody>
          <a:bodyPr>
            <a:normAutofit fontScale="90000"/>
          </a:bodyPr>
          <a:lstStyle/>
          <a:p>
            <a:r>
              <a:rPr lang="fi-FI" dirty="0"/>
              <a:t>Miksi </a:t>
            </a:r>
            <a:r>
              <a:rPr lang="fi-FI" dirty="0" err="1"/>
              <a:t>CDO:t</a:t>
            </a:r>
            <a:r>
              <a:rPr lang="fi-FI" dirty="0"/>
              <a:t> olivat pahimman kriisin ytimessä?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165691" y="2096852"/>
            <a:ext cx="1872208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331640" y="141277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Alkuperäinen </a:t>
            </a:r>
            <a:r>
              <a:rPr lang="fi-FI" dirty="0" err="1"/>
              <a:t>arvopaperistaminen</a:t>
            </a:r>
            <a:endParaRPr lang="fi-FI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165691" y="4272051"/>
            <a:ext cx="1872208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27784" y="2185409"/>
            <a:ext cx="1224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AAA</a:t>
            </a:r>
          </a:p>
          <a:p>
            <a:r>
              <a:rPr lang="fi-FI" dirty="0"/>
              <a:t>Ei kärsi tappioita juuri koskaan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165691" y="4671700"/>
            <a:ext cx="1872208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65691" y="5199459"/>
            <a:ext cx="1872208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92080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CDO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76056" y="2492896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5436096" y="27089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AAA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76056" y="3429000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Rectangle 25"/>
          <p:cNvSpPr/>
          <p:nvPr/>
        </p:nvSpPr>
        <p:spPr>
          <a:xfrm>
            <a:off x="5076056" y="4509120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5508104" y="35730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0112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C</a:t>
            </a: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4048125" y="2924073"/>
            <a:ext cx="937921" cy="15845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 flipV="1">
            <a:off x="4048125" y="3860562"/>
            <a:ext cx="1027931" cy="67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  <a:endCxn id="26" idx="1"/>
          </p:cNvCxnSpPr>
          <p:nvPr/>
        </p:nvCxnSpPr>
        <p:spPr>
          <a:xfrm>
            <a:off x="4067944" y="4508634"/>
            <a:ext cx="1008112" cy="324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5581" y="2743969"/>
            <a:ext cx="14401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Melkein kaikissa </a:t>
            </a:r>
            <a:r>
              <a:rPr lang="fi-FI" dirty="0" err="1"/>
              <a:t>maailmanti</a:t>
            </a:r>
            <a:r>
              <a:rPr lang="fi-FI" dirty="0"/>
              <a:t>-loissa tämä siivu joko pyyhkiytyy kokonaan pois, tai ei tuota lainkaan tappioita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403648" y="378904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ight Brace 48"/>
          <p:cNvSpPr/>
          <p:nvPr/>
        </p:nvSpPr>
        <p:spPr>
          <a:xfrm>
            <a:off x="6876256" y="2348880"/>
            <a:ext cx="720080" cy="30963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TextBox 49"/>
          <p:cNvSpPr txBox="1"/>
          <p:nvPr/>
        </p:nvSpPr>
        <p:spPr>
          <a:xfrm>
            <a:off x="7596336" y="2780928"/>
            <a:ext cx="1440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Miten  ihmeessä näiden riskit voisivat olennaisesti poiketa toisistaan???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E0DD3A3-8BB8-41A1-9C05-14B8BBE1C027}"/>
              </a:ext>
            </a:extLst>
          </p:cNvPr>
          <p:cNvCxnSpPr/>
          <p:nvPr/>
        </p:nvCxnSpPr>
        <p:spPr>
          <a:xfrm flipV="1">
            <a:off x="1727684" y="4508634"/>
            <a:ext cx="347997" cy="25266"/>
          </a:xfrm>
          <a:prstGeom prst="straightConnector1">
            <a:avLst/>
          </a:prstGeom>
          <a:ln w="60325">
            <a:solidFill>
              <a:schemeClr val="accent6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5997B25-149F-4692-93F6-A9EF48C4B58C}"/>
              </a:ext>
            </a:extLst>
          </p:cNvPr>
          <p:cNvSpPr txBox="1"/>
          <p:nvPr/>
        </p:nvSpPr>
        <p:spPr>
          <a:xfrm>
            <a:off x="2863626" y="4302368"/>
            <a:ext cx="1204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BBB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A01F7E-50EC-4F56-BD09-542E859FD2EE}"/>
              </a:ext>
            </a:extLst>
          </p:cNvPr>
          <p:cNvSpPr txBox="1"/>
          <p:nvPr/>
        </p:nvSpPr>
        <p:spPr>
          <a:xfrm>
            <a:off x="2771800" y="48331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41215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>
            <a:normAutofit fontScale="90000"/>
          </a:bodyPr>
          <a:lstStyle/>
          <a:p>
            <a:r>
              <a:rPr lang="fi-FI" dirty="0"/>
              <a:t>Miksi </a:t>
            </a:r>
            <a:r>
              <a:rPr lang="fi-FI" dirty="0" err="1"/>
              <a:t>CDO:t</a:t>
            </a:r>
            <a:r>
              <a:rPr lang="fi-FI" dirty="0"/>
              <a:t> olivat pahimman kriisin ytimessä 2008 alkaen?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182" y="1484784"/>
            <a:ext cx="8229600" cy="5193214"/>
          </a:xfrm>
        </p:spPr>
        <p:txBody>
          <a:bodyPr>
            <a:normAutofit fontScale="62500" lnSpcReduction="20000"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Hajautus</a:t>
            </a:r>
            <a:r>
              <a:rPr lang="fi-FI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fi-FI" dirty="0"/>
              <a:t>Osa </a:t>
            </a:r>
            <a:r>
              <a:rPr lang="fi-FI" dirty="0" err="1"/>
              <a:t>arvopaperistetuista</a:t>
            </a:r>
            <a:r>
              <a:rPr lang="fi-FI" dirty="0"/>
              <a:t> salkuista kokee paljon luottotappioita, osa vähän </a:t>
            </a:r>
          </a:p>
          <a:p>
            <a:pPr lvl="1"/>
            <a:r>
              <a:rPr lang="fi-FI" dirty="0"/>
              <a:t>Jos ei korrelaatiota, ei juuri koskaan käy niin, että kaikista lainoista tappioita =&gt; milloinkaan ei tule niin paljon tappioita, että ”ylemmät” siivut uhattuina</a:t>
            </a:r>
          </a:p>
          <a:p>
            <a:r>
              <a:rPr lang="fi-FI" dirty="0"/>
              <a:t>Esim. N koostumukseltaan lähes samanlaista </a:t>
            </a:r>
            <a:r>
              <a:rPr lang="fi-FI" dirty="0" err="1"/>
              <a:t>arvopaperistettujen</a:t>
            </a:r>
            <a:r>
              <a:rPr lang="fi-FI" dirty="0"/>
              <a:t> asuntolainojen joukkoa ja äärimmäinen </a:t>
            </a:r>
            <a:r>
              <a:rPr lang="fi-FI" b="1" dirty="0">
                <a:solidFill>
                  <a:srgbClr val="FF0000"/>
                </a:solidFill>
              </a:rPr>
              <a:t>korrelaatio. </a:t>
            </a:r>
          </a:p>
          <a:p>
            <a:pPr lvl="1"/>
            <a:r>
              <a:rPr lang="fi-FI" dirty="0"/>
              <a:t>Jos tappioita lainakannasta alle 5 %, </a:t>
            </a:r>
            <a:r>
              <a:rPr lang="fi-FI" dirty="0" err="1"/>
              <a:t>mezzanine-siivut</a:t>
            </a:r>
            <a:r>
              <a:rPr lang="fi-FI" dirty="0"/>
              <a:t> eivät menetä mitään</a:t>
            </a:r>
          </a:p>
          <a:p>
            <a:pPr lvl="1"/>
            <a:r>
              <a:rPr lang="fi-FI" dirty="0"/>
              <a:t>Jos tappioita lainakannasta yli 10%, </a:t>
            </a:r>
            <a:r>
              <a:rPr lang="fi-FI" dirty="0" err="1"/>
              <a:t>mezzanine-siivut</a:t>
            </a:r>
            <a:r>
              <a:rPr lang="fi-FI" dirty="0"/>
              <a:t> menettävät kaiken</a:t>
            </a:r>
          </a:p>
          <a:p>
            <a:pPr lvl="1"/>
            <a:r>
              <a:rPr lang="fi-FI" dirty="0"/>
              <a:t>Mutta: kaikista ostetuista siivuista tulee aina suunnilleen sama määrä tappioita, koska mukaan otetut lainat lähes samanlaisia, vaikka ovatkin N:stä eri </a:t>
            </a:r>
            <a:r>
              <a:rPr lang="fi-FI" dirty="0" err="1"/>
              <a:t>arvopaperistamisesta</a:t>
            </a:r>
            <a:endParaRPr lang="fi-FI" dirty="0"/>
          </a:p>
          <a:p>
            <a:pPr lvl="1"/>
            <a:r>
              <a:rPr lang="fi-FI" dirty="0"/>
              <a:t>Vain harvoissa tapauksissa alkuperäisistä lainoista tulee 5-10 % tappiota; yleensä joko ei juuri mitään tai paljon yli 10 %.</a:t>
            </a:r>
          </a:p>
          <a:p>
            <a:pPr lvl="1">
              <a:buNone/>
            </a:pPr>
            <a:r>
              <a:rPr lang="fi-FI" dirty="0"/>
              <a:t>=&gt; Realistiset vaihtoehdot ovat:</a:t>
            </a:r>
          </a:p>
          <a:p>
            <a:pPr lvl="2"/>
            <a:r>
              <a:rPr lang="fi-FI" dirty="0"/>
              <a:t>Yhdestäkään </a:t>
            </a:r>
            <a:r>
              <a:rPr lang="fi-FI" dirty="0" err="1"/>
              <a:t>mezzanine-siivusta</a:t>
            </a:r>
            <a:r>
              <a:rPr lang="fi-FI" dirty="0"/>
              <a:t> ei tule mitään tappioita</a:t>
            </a:r>
          </a:p>
          <a:p>
            <a:pPr lvl="2"/>
            <a:r>
              <a:rPr lang="fi-FI" dirty="0"/>
              <a:t>Kaikki </a:t>
            </a:r>
            <a:r>
              <a:rPr lang="fi-FI" dirty="0" err="1"/>
              <a:t>mezzanine-siivut</a:t>
            </a:r>
            <a:r>
              <a:rPr lang="fi-FI" dirty="0"/>
              <a:t> pyyhkiytyvät pois </a:t>
            </a:r>
          </a:p>
          <a:p>
            <a:r>
              <a:rPr lang="fi-FI" dirty="0"/>
              <a:t>Kriisissä osoittautui, että asuntolainojen tappioprosentit ääritilanteessa korreloivat keskenään paljon normaalioloissa havaittua voimakkaammin osavaltioiden välillä:</a:t>
            </a:r>
          </a:p>
          <a:p>
            <a:pPr lvl="1"/>
            <a:r>
              <a:rPr lang="fi-FI" dirty="0"/>
              <a:t>”Kalifornian ja Ohion asuntolainoista tulleiden tappioiden välinen korrelaatio ollut vain 0.x; Kannattaa siis hajauttaa </a:t>
            </a:r>
            <a:r>
              <a:rPr lang="fi-FI" dirty="0" err="1"/>
              <a:t>CDO:n</a:t>
            </a:r>
            <a:r>
              <a:rPr lang="fi-FI" dirty="0"/>
              <a:t> saamiset näiden osavaltioiden välille, niin saadaan hajautusta ja osalle joukkolainaemissiosta huippuluokitukset </a:t>
            </a:r>
            <a:r>
              <a:rPr lang="fi-FI" dirty="0" err="1"/>
              <a:t>reittareilta</a:t>
            </a:r>
            <a:r>
              <a:rPr lang="fi-FI" dirty="0"/>
              <a:t>!”</a:t>
            </a:r>
          </a:p>
          <a:p>
            <a:pPr lvl="1"/>
            <a:r>
              <a:rPr lang="fi-FI" dirty="0"/>
              <a:t>Tämä logiikka ei pätenyt tositilanteessa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1227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02165"/>
            <a:ext cx="7910347" cy="1142999"/>
          </a:xfrm>
        </p:spPr>
        <p:txBody>
          <a:bodyPr>
            <a:normAutofit fontScale="90000"/>
          </a:bodyPr>
          <a:lstStyle/>
          <a:p>
            <a:r>
              <a:rPr lang="fi-FI" dirty="0"/>
              <a:t>Synteettinen CDO  - pahinta kaikesta?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83" y="1490136"/>
            <a:ext cx="8229600" cy="4747176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Perusidea:</a:t>
            </a:r>
          </a:p>
          <a:p>
            <a:pPr lvl="1"/>
            <a:r>
              <a:rPr lang="fi-FI" dirty="0"/>
              <a:t>Varat kerätään </a:t>
            </a:r>
            <a:r>
              <a:rPr lang="fi-FI" dirty="0" err="1"/>
              <a:t>CDO:lle</a:t>
            </a:r>
            <a:r>
              <a:rPr lang="fi-FI" dirty="0"/>
              <a:t> arvopaperiemissiolla</a:t>
            </a:r>
          </a:p>
          <a:p>
            <a:pPr lvl="1"/>
            <a:r>
              <a:rPr lang="fi-FI" dirty="0"/>
              <a:t>Varat sijoitetaan johonkin mahdollisimman vähäriskiseen kohteeseen (US </a:t>
            </a:r>
            <a:r>
              <a:rPr lang="fi-FI" dirty="0" err="1"/>
              <a:t>T-bill</a:t>
            </a:r>
            <a:r>
              <a:rPr lang="fi-FI" dirty="0"/>
              <a:t> </a:t>
            </a:r>
            <a:r>
              <a:rPr lang="fi-FI" dirty="0" err="1"/>
              <a:t>tms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Luottojohdannaisilla otetaan paljon luottoriskiä; kerätään ”vakuutusmaksua” luottoriskin kantamisesta =&gt; jos kaikki menee hyvin, reipas tuotto eikä </a:t>
            </a:r>
            <a:r>
              <a:rPr lang="fi-FI" dirty="0" err="1"/>
              <a:t>volatiliteettia</a:t>
            </a:r>
            <a:endParaRPr lang="fi-FI" dirty="0"/>
          </a:p>
          <a:p>
            <a:r>
              <a:rPr lang="fi-FI" dirty="0"/>
              <a:t>Usein luottoriskiä kymmenistä velallisista, mutta kourallisen ”kaatuminen” pyyhkäisi koko ”</a:t>
            </a:r>
            <a:r>
              <a:rPr lang="fi-FI" dirty="0" err="1"/>
              <a:t>equity</a:t>
            </a:r>
            <a:r>
              <a:rPr lang="fi-FI" dirty="0"/>
              <a:t> </a:t>
            </a:r>
            <a:r>
              <a:rPr lang="fi-FI" dirty="0" err="1"/>
              <a:t>tranchin</a:t>
            </a:r>
            <a:r>
              <a:rPr lang="fi-FI" dirty="0"/>
              <a:t>” (=huonoimman etuoikeuden paperit) pois, jolloin varmoiksi luullut siivut alkoivat kärsiä tappioita.</a:t>
            </a:r>
          </a:p>
          <a:p>
            <a:pPr lvl="1"/>
            <a:r>
              <a:rPr lang="fi-FI" dirty="0"/>
              <a:t>Ei pitänyt olla mahdollista, että esim. viisi johdannaista ”laukeaisi”</a:t>
            </a:r>
          </a:p>
          <a:p>
            <a:pPr lvl="1"/>
            <a:r>
              <a:rPr lang="fi-FI" dirty="0"/>
              <a:t>Jälleen: korrelaatio! Viisi hyvin epätodennäköistä ja korreloitumatonta riskiä voi käydä toteen yhtä aikaa useammin kuin kerran miljardissa vuodessa, jos riskien korrelaatio nousee!</a:t>
            </a:r>
          </a:p>
          <a:p>
            <a:r>
              <a:rPr lang="fi-FI" dirty="0"/>
              <a:t>Yllättävän usein synteettisillä </a:t>
            </a:r>
            <a:r>
              <a:rPr lang="fi-FI" dirty="0" err="1"/>
              <a:t>CDO:illa</a:t>
            </a:r>
            <a:r>
              <a:rPr lang="fi-FI" dirty="0"/>
              <a:t> oli ennen v. 2008 riskiä islantilaisissa pankeissa ja Lehman Brothersissa</a:t>
            </a:r>
          </a:p>
          <a:p>
            <a:pPr lvl="1"/>
            <a:r>
              <a:rPr lang="fi-FI" dirty="0"/>
              <a:t>Islantilaiset pankit pystyivät aiheuttamaan maailman rahoitusmarkkinoilla paljon enemmän tappioita kuin mitä niillä oli velkoja!</a:t>
            </a:r>
          </a:p>
          <a:p>
            <a:pPr>
              <a:buNone/>
            </a:pPr>
            <a:r>
              <a:rPr lang="fi-FI" dirty="0"/>
              <a:t>=&gt; Suhteettoman suuri osa tappioista ”finanssiturbulenssissa” tuli synteettisistä </a:t>
            </a:r>
            <a:r>
              <a:rPr lang="fi-FI" dirty="0" err="1"/>
              <a:t>CDO:ista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1550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6983-8766-4E9A-9BD3-F6D37A1B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Arvopaperistamisen</a:t>
            </a:r>
            <a:r>
              <a:rPr lang="fi-FI" dirty="0"/>
              <a:t> yleisyyden kehitys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650F8-3416-447B-83B9-E98BE06FD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666999"/>
            <a:ext cx="7704667" cy="3733799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Lisääntyi voimakkaasti vuoteen 2007 saakka, etenkin Yhdysvalloissa</a:t>
            </a:r>
          </a:p>
          <a:p>
            <a:r>
              <a:rPr lang="fi-FI" dirty="0"/>
              <a:t>Lisäsi pankkien ja markkinoiden yhteyttä</a:t>
            </a:r>
          </a:p>
          <a:p>
            <a:r>
              <a:rPr lang="fi-FI" dirty="0"/>
              <a:t>2007-2010 finanssikriisissä suosio romahti</a:t>
            </a:r>
          </a:p>
          <a:p>
            <a:pPr lvl="1"/>
            <a:r>
              <a:rPr lang="fi-FI" dirty="0"/>
              <a:t>Monimutkaisempien järjestelyiden suosio romahti vielä voimakkaammin</a:t>
            </a:r>
          </a:p>
          <a:p>
            <a:pPr lvl="1"/>
            <a:r>
              <a:rPr lang="fi-FI" dirty="0"/>
              <a:t>Monimutkaisten järjestelyiden huono transparenssi</a:t>
            </a:r>
          </a:p>
          <a:p>
            <a:r>
              <a:rPr lang="fi-FI" dirty="0"/>
              <a:t>Alkoi elpyä vuodesta 2010 alkaen, etenkin yksinkertaisempien transaktioiden</a:t>
            </a:r>
          </a:p>
          <a:p>
            <a:pPr lvl="1"/>
            <a:r>
              <a:rPr lang="fi-FI" dirty="0"/>
              <a:t>Perinteinen </a:t>
            </a:r>
            <a:r>
              <a:rPr lang="fi-FI" dirty="0" err="1"/>
              <a:t>arvopaperistaminen</a:t>
            </a:r>
            <a:r>
              <a:rPr lang="fi-FI" dirty="0"/>
              <a:t> ei osoittautunut erityisen riskipitoiseksi finanssikriisissäkään</a:t>
            </a:r>
          </a:p>
          <a:p>
            <a:r>
              <a:rPr lang="fi-FI" dirty="0"/>
              <a:t>Politiikkatavoite EU:ssa?</a:t>
            </a:r>
          </a:p>
          <a:p>
            <a:pPr lvl="1"/>
            <a:r>
              <a:rPr lang="fi-FI" dirty="0"/>
              <a:t>Pääomamarkkinaunioni</a:t>
            </a:r>
          </a:p>
          <a:p>
            <a:pPr lvl="1"/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45EF5-2D81-4AF3-ACD3-3A236B522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8F1F5-4DB4-4A31-8266-0C4CBFDB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3862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AB75-27A1-4460-BEB9-E57056679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66331" cy="811559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Reittarit</a:t>
            </a:r>
            <a:r>
              <a:rPr lang="fi-FI" dirty="0"/>
              <a:t> ja </a:t>
            </a:r>
            <a:r>
              <a:rPr lang="fi-FI" dirty="0" err="1"/>
              <a:t>monoline</a:t>
            </a:r>
            <a:r>
              <a:rPr lang="fi-FI" dirty="0"/>
              <a:t>-vakuutusyhtiöt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464B5-4F17-4A95-8B60-CF2171784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731" y="1762591"/>
            <a:ext cx="7704667" cy="4638207"/>
          </a:xfrm>
        </p:spPr>
        <p:txBody>
          <a:bodyPr>
            <a:normAutofit fontScale="92500" lnSpcReduction="20000"/>
          </a:bodyPr>
          <a:lstStyle/>
          <a:p>
            <a:r>
              <a:rPr lang="fi-FI" dirty="0" err="1"/>
              <a:t>Reittarit</a:t>
            </a:r>
            <a:r>
              <a:rPr lang="fi-FI" dirty="0"/>
              <a:t> joutuivat finanssikriisin yhteydessä kovan kritiikin kohteiksi</a:t>
            </a:r>
          </a:p>
          <a:p>
            <a:pPr lvl="1"/>
            <a:r>
              <a:rPr lang="fi-FI" dirty="0"/>
              <a:t>Strukturoidun rahoituksen joukkolainat paljon monimutkaisempia kuin perinteiset </a:t>
            </a:r>
            <a:r>
              <a:rPr lang="fi-FI" dirty="0" err="1"/>
              <a:t>JVK:t</a:t>
            </a:r>
            <a:endParaRPr lang="fi-FI" dirty="0"/>
          </a:p>
          <a:p>
            <a:pPr lvl="1"/>
            <a:r>
              <a:rPr lang="fi-FI" dirty="0"/>
              <a:t>Annettu tietämättömyyden vuoksi systemaattisesti liian hyviä reittauksia?</a:t>
            </a:r>
          </a:p>
          <a:p>
            <a:r>
              <a:rPr lang="fi-FI" dirty="0"/>
              <a:t>Liikkeeseenlaskijat saattoivat hakea reittauksia eri puolilta</a:t>
            </a:r>
          </a:p>
          <a:p>
            <a:r>
              <a:rPr lang="fi-FI" dirty="0" err="1"/>
              <a:t>Monoline</a:t>
            </a:r>
            <a:r>
              <a:rPr lang="fi-FI" dirty="0"/>
              <a:t>-vakuutusyhtiö: yritys, jonka ainoa toiminto on myydä takauksia joukkovelkakirjaemissioille</a:t>
            </a:r>
          </a:p>
          <a:p>
            <a:pPr lvl="1"/>
            <a:r>
              <a:rPr lang="fi-FI" dirty="0"/>
              <a:t>Aloittivat perinteisistä paikallishallinnon joukkolainoista, levittäytyivät strukturoituun rahoitukseen</a:t>
            </a:r>
          </a:p>
          <a:p>
            <a:pPr lvl="2"/>
            <a:r>
              <a:rPr lang="fi-FI" dirty="0"/>
              <a:t>Perinteinen takaus</a:t>
            </a:r>
          </a:p>
          <a:p>
            <a:pPr lvl="2"/>
            <a:r>
              <a:rPr lang="fi-FI" dirty="0"/>
              <a:t>CDS</a:t>
            </a:r>
          </a:p>
          <a:p>
            <a:pPr lvl="1"/>
            <a:r>
              <a:rPr lang="fi-FI" dirty="0"/>
              <a:t>Mahdollistaa AAA-luokituksen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DB4B5-59B9-4E58-9201-063E9927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591B3-4564-425A-8A16-C01C8531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440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221" y="188640"/>
            <a:ext cx="8126371" cy="1981200"/>
          </a:xfrm>
        </p:spPr>
        <p:txBody>
          <a:bodyPr>
            <a:normAutofit/>
          </a:bodyPr>
          <a:lstStyle/>
          <a:p>
            <a:r>
              <a:rPr lang="en-GB" dirty="0" err="1"/>
              <a:t>Mutta</a:t>
            </a:r>
            <a:r>
              <a:rPr lang="en-GB" dirty="0"/>
              <a:t> </a:t>
            </a:r>
            <a:r>
              <a:rPr lang="en-GB" dirty="0" err="1"/>
              <a:t>miksi</a:t>
            </a:r>
            <a:r>
              <a:rPr lang="en-GB" dirty="0"/>
              <a:t>????</a:t>
            </a:r>
            <a:br>
              <a:rPr lang="en-GB" dirty="0"/>
            </a:br>
            <a:r>
              <a:rPr lang="en-GB" dirty="0"/>
              <a:t>Caballero-Krishnamurthy (AER 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69841"/>
            <a:ext cx="7704667" cy="430345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USA:n finanssisektori innovoi voidakseen myydä yhdysvaltalaisia saamisia ulkomaalaisille niin, että riskistä suurin osa jää USA:n finanssisektorille.</a:t>
            </a:r>
          </a:p>
          <a:p>
            <a:r>
              <a:rPr lang="fi-FI" dirty="0"/>
              <a:t>Kansainvälinen raha = $, raha = luotto- ja korkoriskittömiä USD-määräisiä sijoituskohteita</a:t>
            </a:r>
          </a:p>
          <a:p>
            <a:pPr lvl="1"/>
            <a:r>
              <a:rPr lang="fi-FI" dirty="0"/>
              <a:t>Siis maailma haluaa riskittömiä USD-sijoituskohteita!</a:t>
            </a:r>
          </a:p>
          <a:p>
            <a:r>
              <a:rPr lang="fi-FI" dirty="0"/>
              <a:t>Keskeinen syy ainakin monimutkaisimmille strukturoidun rahoituksen tuotteille: ylikysyntä AAA-luokitelluille USD-joukkolainoille </a:t>
            </a:r>
          </a:p>
          <a:p>
            <a:pPr lvl="1"/>
            <a:r>
              <a:rPr lang="fi-FI" dirty="0"/>
              <a:t>Ne on voitu myydä todellista arvoaan kalliimmalla; hinta ylittää sen, mikä olisi riskin ja tuoton pohjalta laskelmoiden perusteltua</a:t>
            </a:r>
          </a:p>
          <a:p>
            <a:pPr lvl="1"/>
            <a:r>
              <a:rPr lang="fi-FI" dirty="0"/>
              <a:t>”Kuinka tästä ongelmajätteestä saisi vielä puristetuksi muutaman AAA-paperin?”</a:t>
            </a:r>
          </a:p>
          <a:p>
            <a:pPr lvl="1"/>
            <a:r>
              <a:rPr lang="fi-FI" dirty="0" err="1"/>
              <a:t>Esim</a:t>
            </a:r>
            <a:r>
              <a:rPr lang="fi-FI" dirty="0"/>
              <a:t> CDO juuri tällainen: allokoi riskiä uudelleen siten, että jollekin osalle saadaan AAA-luokitus</a:t>
            </a:r>
          </a:p>
          <a:p>
            <a:pPr lvl="2"/>
            <a:r>
              <a:rPr lang="fi-FI" dirty="0"/>
              <a:t>Ei vähennä riskiä, allokoi sitä uudelleen. Miten tämä voisi tuottaa jotain, mistä markkinat maksavat?</a:t>
            </a:r>
          </a:p>
          <a:p>
            <a:r>
              <a:rPr lang="fi-FI" dirty="0" err="1"/>
              <a:t>Vrt</a:t>
            </a:r>
            <a:r>
              <a:rPr lang="fi-FI" dirty="0"/>
              <a:t> kolikoiden varhaisimmat vaiheet: kun omaisuus muutetaan rahaksi, sen arvo nousee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65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13441-C03B-46F7-9A90-A4E4DE87D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60648"/>
            <a:ext cx="7766331" cy="883567"/>
          </a:xfrm>
        </p:spPr>
        <p:txBody>
          <a:bodyPr/>
          <a:lstStyle/>
          <a:p>
            <a:r>
              <a:rPr lang="fi-FI" dirty="0"/>
              <a:t>Pankit vai markkinat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3B2C9-913E-44B4-BC6E-5040FB5EC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82453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Holmström – </a:t>
            </a:r>
            <a:r>
              <a:rPr lang="fi-FI" dirty="0" err="1"/>
              <a:t>Tirole</a:t>
            </a:r>
            <a:r>
              <a:rPr lang="fi-FI" dirty="0"/>
              <a:t> (QJE 1997)</a:t>
            </a:r>
          </a:p>
          <a:p>
            <a:pPr lvl="1"/>
            <a:r>
              <a:rPr lang="fi-FI" dirty="0"/>
              <a:t>Erittäin vakavarainen / hyviä vakuuksia tarjoava menee markkinoille, koska </a:t>
            </a:r>
            <a:r>
              <a:rPr lang="fi-FI" dirty="0" err="1"/>
              <a:t>monitorointa</a:t>
            </a:r>
            <a:r>
              <a:rPr lang="fi-FI" dirty="0"/>
              <a:t> ei tarvita</a:t>
            </a:r>
          </a:p>
          <a:p>
            <a:pPr lvl="1"/>
            <a:r>
              <a:rPr lang="fi-FI" dirty="0"/>
              <a:t>Vähemmän luottokelpoinen saa lainaa pankista</a:t>
            </a:r>
          </a:p>
          <a:p>
            <a:pPr lvl="1"/>
            <a:r>
              <a:rPr lang="fi-FI" dirty="0"/>
              <a:t>Luottokelvoton ei saa mistään</a:t>
            </a:r>
          </a:p>
          <a:p>
            <a:r>
              <a:rPr lang="fi-FI" dirty="0"/>
              <a:t>”Markkinapohjaiset järjestelmät mahdollistavat hyvän sektoreiden välisen hajauttamisen, mutta pankkikeskeinen järjestelmä mahdollistaa (myös) riskin hajauttamisen yli ajan” (Allen &amp; </a:t>
            </a:r>
            <a:r>
              <a:rPr lang="fi-FI" dirty="0" err="1"/>
              <a:t>Gale</a:t>
            </a:r>
            <a:r>
              <a:rPr lang="fi-FI" dirty="0"/>
              <a:t>, JPE 1997)</a:t>
            </a:r>
          </a:p>
          <a:p>
            <a:pPr lvl="1"/>
            <a:r>
              <a:rPr lang="fi-FI" dirty="0"/>
              <a:t>Arvopapereihin perustuvassa systeemissä jokaiseen velalliseen liittyvä luotto- ja muu riski erillinen kaupankäynnin kohde; helppo hajauttaa</a:t>
            </a:r>
          </a:p>
          <a:p>
            <a:pPr lvl="1"/>
            <a:r>
              <a:rPr lang="fi-FI" dirty="0"/>
              <a:t>Mutta </a:t>
            </a:r>
            <a:r>
              <a:rPr lang="fi-FI" dirty="0" err="1"/>
              <a:t>intertemporaalinen</a:t>
            </a:r>
            <a:r>
              <a:rPr lang="fi-FI" dirty="0"/>
              <a:t> riski: huonoja aikoja vastaan ei voi suojautua hajauttamalla</a:t>
            </a:r>
          </a:p>
          <a:p>
            <a:pPr lvl="1"/>
            <a:r>
              <a:rPr lang="fi-FI" dirty="0"/>
              <a:t>Esim. 1970-luvun öljykriisi, finanssikriisi 2008, koronakriisi 2020 </a:t>
            </a:r>
            <a:r>
              <a:rPr lang="fi-FI" dirty="0" err="1"/>
              <a:t>tms</a:t>
            </a:r>
            <a:endParaRPr lang="fi-FI" dirty="0"/>
          </a:p>
          <a:p>
            <a:pPr lvl="2"/>
            <a:r>
              <a:rPr lang="fi-FI" dirty="0"/>
              <a:t>Kestävät usein vuosia, voivat vaikuttaa yksilön taloudelliseen tilanteeseen ratkaisevasti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3F862-8132-4937-863A-0805DB2AB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FC2DD-280F-4637-B7F8-3DC7FFDB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193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Rahoitusjärjestelmien luokittelua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995782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Tavallinen jaottelu: pankki vs. markkinaperusteiset järjestelmät</a:t>
            </a:r>
          </a:p>
          <a:p>
            <a:pPr lvl="1"/>
            <a:r>
              <a:rPr lang="fi-FI" dirty="0"/>
              <a:t>Markkinat: USA, </a:t>
            </a:r>
            <a:r>
              <a:rPr lang="fi-FI" dirty="0" err="1"/>
              <a:t>UK</a:t>
            </a:r>
            <a:r>
              <a:rPr lang="fi-FI" dirty="0"/>
              <a:t>; Etenkin osakepörssi</a:t>
            </a:r>
          </a:p>
          <a:p>
            <a:pPr lvl="1"/>
            <a:r>
              <a:rPr lang="fi-FI" dirty="0"/>
              <a:t>Pankit: Saksa, Japani, Suomi</a:t>
            </a:r>
          </a:p>
          <a:p>
            <a:r>
              <a:rPr lang="fi-FI" dirty="0"/>
              <a:t>Luokittelu pätee etenkin yritysrahoitukseen</a:t>
            </a:r>
          </a:p>
          <a:p>
            <a:pPr lvl="1"/>
            <a:r>
              <a:rPr lang="fi-FI" dirty="0"/>
              <a:t>Luokittelu alkanut/alkoi päteä myös kotitalousluotoissa lähinnä </a:t>
            </a:r>
            <a:r>
              <a:rPr lang="fi-FI" dirty="0" err="1"/>
              <a:t>arvopaperistamisen</a:t>
            </a:r>
            <a:r>
              <a:rPr lang="fi-FI" dirty="0"/>
              <a:t> vuoksi</a:t>
            </a:r>
          </a:p>
          <a:p>
            <a:pPr lvl="1"/>
            <a:r>
              <a:rPr lang="fi-FI" dirty="0"/>
              <a:t>Yritysten tulorahoitus huomattava kaikissa järjestelmissä, mutta ei kuulu rahoitusjärjestelmään</a:t>
            </a:r>
          </a:p>
          <a:p>
            <a:r>
              <a:rPr lang="fi-FI" dirty="0" err="1"/>
              <a:t>Corporate</a:t>
            </a:r>
            <a:r>
              <a:rPr lang="fi-FI" dirty="0"/>
              <a:t> </a:t>
            </a:r>
            <a:r>
              <a:rPr lang="fi-FI" dirty="0" err="1"/>
              <a:t>governance</a:t>
            </a:r>
            <a:endParaRPr lang="fi-FI" dirty="0"/>
          </a:p>
          <a:p>
            <a:pPr lvl="1"/>
            <a:r>
              <a:rPr lang="fi-FI" dirty="0"/>
              <a:t>Yritys / yrityksen johto riippuvainen rahoituksen tarjoajista</a:t>
            </a:r>
          </a:p>
          <a:p>
            <a:pPr lvl="2"/>
            <a:r>
              <a:rPr lang="fi-FI" dirty="0"/>
              <a:t>Markkinaperusteiset järjestelmät: ”</a:t>
            </a:r>
            <a:r>
              <a:rPr lang="fi-FI" dirty="0" err="1"/>
              <a:t>takeover</a:t>
            </a:r>
            <a:r>
              <a:rPr lang="fi-FI" dirty="0"/>
              <a:t>”-uhka</a:t>
            </a:r>
          </a:p>
          <a:p>
            <a:pPr lvl="2"/>
            <a:r>
              <a:rPr lang="fi-FI" dirty="0"/>
              <a:t>Pankkikeskeiset järjestelmät: pankkien tekemä valvonta</a:t>
            </a:r>
          </a:p>
          <a:p>
            <a:r>
              <a:rPr lang="fi-FI" dirty="0"/>
              <a:t>Lisäksi: pankkisektorin hajautuneisuuden vs. keskittyneisyyden aste vaihtelee kansainvälisesti; usein seurausta tietoisesta politiikasta</a:t>
            </a:r>
          </a:p>
          <a:p>
            <a:pPr lvl="1"/>
            <a:r>
              <a:rPr lang="fi-FI" dirty="0"/>
              <a:t>Esim. USA vs. UK</a:t>
            </a:r>
          </a:p>
          <a:p>
            <a:r>
              <a:rPr lang="fi-FI" dirty="0"/>
              <a:t>Verotus: Suomi 1990-luvulla ja </a:t>
            </a:r>
            <a:r>
              <a:rPr lang="fi-FI" dirty="0" err="1"/>
              <a:t>avoir</a:t>
            </a:r>
            <a:r>
              <a:rPr lang="fi-FI" dirty="0"/>
              <a:t> </a:t>
            </a:r>
            <a:r>
              <a:rPr lang="fi-FI" dirty="0" err="1"/>
              <a:t>fiscal</a:t>
            </a:r>
            <a:r>
              <a:rPr lang="fi-FI" dirty="0"/>
              <a:t> =&gt; osakerahoitus tuli kannattavammaksi =&gt; yritykset muuttivat rahoitustaan osakepainotteisemmaksi</a:t>
            </a:r>
          </a:p>
          <a:p>
            <a:pPr lvl="1"/>
            <a:endParaRPr lang="fi-FI" dirty="0"/>
          </a:p>
          <a:p>
            <a:pPr lvl="3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59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0177" y="188640"/>
            <a:ext cx="7838339" cy="883567"/>
          </a:xfrm>
        </p:spPr>
        <p:txBody>
          <a:bodyPr/>
          <a:lstStyle/>
          <a:p>
            <a:r>
              <a:rPr lang="fi-FI" dirty="0"/>
              <a:t>Finance-</a:t>
            </a:r>
            <a:r>
              <a:rPr lang="fi-FI" dirty="0" err="1"/>
              <a:t>Growth</a:t>
            </a:r>
            <a:r>
              <a:rPr lang="fi-FI" dirty="0"/>
              <a:t> </a:t>
            </a:r>
            <a:r>
              <a:rPr lang="fi-FI" dirty="0" err="1"/>
              <a:t>Nexus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2198" y="1257913"/>
            <a:ext cx="8094298" cy="5563202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F-G </a:t>
            </a:r>
            <a:r>
              <a:rPr lang="fi-FI" dirty="0" err="1"/>
              <a:t>Nexus</a:t>
            </a:r>
            <a:r>
              <a:rPr lang="fi-FI" dirty="0"/>
              <a:t>: Empiirinen / empiristinen tutkimushaara, alkoi 1990-luvulla: ”Edistääkö rahoitusmarkkinoiden kehittyneisyys taloudellista kasvua, tai toisinpäin, vai molemmat toisiaan?”</a:t>
            </a:r>
          </a:p>
          <a:p>
            <a:pPr lvl="1"/>
            <a:r>
              <a:rPr lang="fi-FI" dirty="0"/>
              <a:t>Kehittyneempi rahoitusmarkkina =&gt; suurempi bruttokansantuote???</a:t>
            </a:r>
          </a:p>
          <a:p>
            <a:r>
              <a:rPr lang="fi-FI" dirty="0"/>
              <a:t>Perinteinen tulos: ”Rahoitusmarkkinoiden kehittyneisyyden ja taloudellisen kasvun välillä yhteys, kun muita asioita kontrolloidaan; paremmista markkinoista seuraa nopeampi talouskasvu.”</a:t>
            </a:r>
          </a:p>
          <a:p>
            <a:pPr lvl="1"/>
            <a:r>
              <a:rPr lang="fi-FI" dirty="0" err="1"/>
              <a:t>Alkup</a:t>
            </a:r>
            <a:r>
              <a:rPr lang="fi-FI" dirty="0"/>
              <a:t> tulos King &amp; Levine (1993)</a:t>
            </a:r>
          </a:p>
          <a:p>
            <a:r>
              <a:rPr lang="fi-FI" dirty="0"/>
              <a:t>Kuinka voisi mitata ”kehittyneisyyttä” objektiivisesti?</a:t>
            </a:r>
          </a:p>
          <a:p>
            <a:pPr lvl="1"/>
            <a:r>
              <a:rPr lang="fi-FI" dirty="0"/>
              <a:t>Käytännössä: rahoitusmarkkinoiden koko (pankkien taseet, pörssivaihto…)</a:t>
            </a:r>
          </a:p>
          <a:p>
            <a:r>
              <a:rPr lang="fi-FI" dirty="0"/>
              <a:t>Rahoitussektorin työllisten osuus koko työvoimasta ei selitä taloudellista kasvua OECD-maissa (Capelle-</a:t>
            </a:r>
            <a:r>
              <a:rPr lang="fi-FI" dirty="0" err="1"/>
              <a:t>Blancard</a:t>
            </a:r>
            <a:r>
              <a:rPr lang="fi-FI" dirty="0"/>
              <a:t> &amp; </a:t>
            </a:r>
            <a:r>
              <a:rPr lang="fi-FI" dirty="0" err="1"/>
              <a:t>Labonne</a:t>
            </a:r>
            <a:r>
              <a:rPr lang="fi-FI" dirty="0"/>
              <a:t>, Econ Notes 2016)</a:t>
            </a:r>
          </a:p>
          <a:p>
            <a:r>
              <a:rPr lang="fi-FI" dirty="0"/>
              <a:t>Pasi Ikonen (2017, väitöskirja Turun yliopistossa): Rahoituksen vaikutus kasvuun voimakkainta, jos lupaavia teknisiä innovaatioita </a:t>
            </a:r>
          </a:p>
          <a:p>
            <a:r>
              <a:rPr lang="fi-FI" dirty="0"/>
              <a:t>Joissain uusimmissa tuloksissa löydöksiä, että jos yksityistä velkaa enemmän kuin 90 % BKT:stä, etumerkki vaihtuu: liika rahoitus haittaa kasvua! (</a:t>
            </a:r>
            <a:r>
              <a:rPr lang="fi-FI" dirty="0" err="1"/>
              <a:t>Cecchetti</a:t>
            </a:r>
            <a:r>
              <a:rPr lang="fi-FI" dirty="0"/>
              <a:t> &amp; </a:t>
            </a:r>
            <a:r>
              <a:rPr lang="fi-FI" dirty="0" err="1"/>
              <a:t>Kharroubi</a:t>
            </a:r>
            <a:r>
              <a:rPr lang="fi-FI" dirty="0"/>
              <a:t> 2012, BIS  WP 381 – </a:t>
            </a:r>
            <a:r>
              <a:rPr lang="fi-FI" dirty="0" err="1"/>
              <a:t>Law</a:t>
            </a:r>
            <a:r>
              <a:rPr lang="fi-FI" dirty="0"/>
              <a:t> &amp; Singh JBF 2014)</a:t>
            </a:r>
          </a:p>
          <a:p>
            <a:pPr lvl="1"/>
            <a:r>
              <a:rPr lang="fi-FI" dirty="0"/>
              <a:t>Ikonen (2017) ei havainnut tätä</a:t>
            </a:r>
          </a:p>
          <a:p>
            <a:r>
              <a:rPr lang="fi-FI" dirty="0"/>
              <a:t>MUTTA:</a:t>
            </a:r>
          </a:p>
          <a:p>
            <a:pPr lvl="1"/>
            <a:r>
              <a:rPr lang="fi-FI" dirty="0"/>
              <a:t>Havaitsemmeko taloudellisen kasvun vaikutuksen rahoituspalveluiden kysyntään?</a:t>
            </a:r>
          </a:p>
          <a:p>
            <a:pPr lvl="2"/>
            <a:r>
              <a:rPr lang="fi-FI" dirty="0"/>
              <a:t>Tavallisempi tulkinta / tulos: rahoitus aiheuttaa/estää kasvua (Beck –Levine 2000)</a:t>
            </a:r>
          </a:p>
          <a:p>
            <a:pPr lvl="2"/>
            <a:r>
              <a:rPr lang="fi-FI" dirty="0"/>
              <a:t>Vastaesimerkki: Suomi 1990-luvulla: Nokian menestys lisäsi huimasti Helsingin pörssin vaihtoa, tuskin toisinpäin? 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0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350900"/>
            <a:ext cx="7838339" cy="613897"/>
          </a:xfrm>
        </p:spPr>
        <p:txBody>
          <a:bodyPr>
            <a:normAutofit fontScale="90000"/>
          </a:bodyPr>
          <a:lstStyle/>
          <a:p>
            <a:r>
              <a:rPr lang="fi-FI" dirty="0"/>
              <a:t>Finance-</a:t>
            </a:r>
            <a:r>
              <a:rPr lang="fi-FI" dirty="0" err="1"/>
              <a:t>Growth</a:t>
            </a:r>
            <a:r>
              <a:rPr lang="fi-FI" dirty="0"/>
              <a:t> </a:t>
            </a:r>
            <a:r>
              <a:rPr lang="fi-FI" dirty="0" err="1"/>
              <a:t>Nexus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Yksi käsitelty aihe </a:t>
            </a:r>
            <a:r>
              <a:rPr lang="fi-FI" dirty="0" err="1"/>
              <a:t>FGN:ssä</a:t>
            </a:r>
            <a:r>
              <a:rPr lang="fi-FI" dirty="0"/>
              <a:t>: minkälainen rahoitusjärjestelmä tukee parhaiten kasvua?</a:t>
            </a:r>
          </a:p>
          <a:p>
            <a:r>
              <a:rPr lang="fi-FI" dirty="0"/>
              <a:t>Useimmiten ei selkeää johtopäätöstä siitä, auttavatko markkinat vai pankit tehokkaammin, suunnilleen yhtä hyviä.</a:t>
            </a:r>
          </a:p>
          <a:p>
            <a:pPr lvl="1"/>
            <a:r>
              <a:rPr lang="fi-FI" dirty="0"/>
              <a:t>Tämänkaltaisia tuloksia: Levine (2003), Beck (2003) </a:t>
            </a:r>
            <a:r>
              <a:rPr lang="fi-FI" dirty="0" err="1"/>
              <a:t>etc</a:t>
            </a:r>
            <a:r>
              <a:rPr lang="fi-FI" dirty="0"/>
              <a:t>…</a:t>
            </a:r>
          </a:p>
          <a:p>
            <a:pPr lvl="1"/>
            <a:r>
              <a:rPr lang="fi-FI" dirty="0"/>
              <a:t>Ongelma: kuinka verrata yhteismitallisesti</a:t>
            </a:r>
          </a:p>
          <a:p>
            <a:pPr lvl="1"/>
            <a:r>
              <a:rPr lang="fi-FI" dirty="0"/>
              <a:t>Pankkien taseet vs. vaihto osakepörssissä</a:t>
            </a:r>
          </a:p>
          <a:p>
            <a:r>
              <a:rPr lang="fi-FI" dirty="0"/>
              <a:t>Arvopaperimarkkinat muodostuvat / vahvistuvat endogeenisesti kun riittävän luotettuja velallisia alkaa olla riittävästi (</a:t>
            </a:r>
            <a:r>
              <a:rPr lang="fi-FI" dirty="0" err="1"/>
              <a:t>Boot</a:t>
            </a:r>
            <a:r>
              <a:rPr lang="fi-FI" dirty="0"/>
              <a:t> – </a:t>
            </a:r>
            <a:r>
              <a:rPr lang="fi-FI" dirty="0" err="1"/>
              <a:t>Thakor</a:t>
            </a:r>
            <a:r>
              <a:rPr lang="fi-FI" dirty="0"/>
              <a:t>, </a:t>
            </a:r>
            <a:r>
              <a:rPr lang="fi-FI" dirty="0" err="1"/>
              <a:t>RevFinStud</a:t>
            </a:r>
            <a:r>
              <a:rPr lang="fi-FI" dirty="0"/>
              <a:t> 1997)</a:t>
            </a:r>
          </a:p>
          <a:p>
            <a:pPr lvl="1"/>
            <a:r>
              <a:rPr lang="fi-FI" dirty="0"/>
              <a:t>Olot kehittyneet =&gt; arvopaperimarkkinat alkavat toimia hyvin</a:t>
            </a:r>
          </a:p>
          <a:p>
            <a:r>
              <a:rPr lang="fi-FI" dirty="0" err="1"/>
              <a:t>Diallo</a:t>
            </a:r>
            <a:r>
              <a:rPr lang="fi-FI" dirty="0"/>
              <a:t> &amp; Koch (</a:t>
            </a:r>
            <a:r>
              <a:rPr lang="fi-FI" dirty="0" err="1"/>
              <a:t>Rev</a:t>
            </a:r>
            <a:r>
              <a:rPr lang="fi-FI" dirty="0"/>
              <a:t> Econ </a:t>
            </a:r>
            <a:r>
              <a:rPr lang="fi-FI" dirty="0" err="1"/>
              <a:t>Stat</a:t>
            </a:r>
            <a:r>
              <a:rPr lang="fi-FI" dirty="0"/>
              <a:t> 2018): Pankkisekotorin keskittyneisyys heikentää rahoitusjärjestelmän positiivista vaikutusta kasvuun, etenkin kehittyneissä maissa. 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92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838339" cy="667543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Finance-Growth</a:t>
            </a:r>
            <a:r>
              <a:rPr lang="fi-FI" dirty="0"/>
              <a:t> </a:t>
            </a:r>
            <a:r>
              <a:rPr lang="fi-FI" dirty="0" err="1"/>
              <a:t>Nexus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988514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La </a:t>
            </a:r>
            <a:r>
              <a:rPr lang="fi-FI" dirty="0" err="1"/>
              <a:t>Porta</a:t>
            </a:r>
            <a:r>
              <a:rPr lang="fi-FI" dirty="0"/>
              <a:t> &amp; </a:t>
            </a:r>
            <a:r>
              <a:rPr lang="fi-FI" dirty="0" err="1"/>
              <a:t>al</a:t>
            </a:r>
            <a:r>
              <a:rPr lang="fi-FI" dirty="0"/>
              <a:t> (JPE 1998): ”Olennaista, kuinka hyvin ulkopuolisten rahoittajien edut yrityksessä turvataan, ei se, kuinka turvaaminen hoidetaan”</a:t>
            </a:r>
          </a:p>
          <a:p>
            <a:pPr lvl="1"/>
            <a:r>
              <a:rPr lang="fi-FI" dirty="0"/>
              <a:t>Piensijoittajat, pankin tallettajat yms.</a:t>
            </a:r>
          </a:p>
          <a:p>
            <a:pPr lvl="2"/>
            <a:r>
              <a:rPr lang="fi-FI" dirty="0"/>
              <a:t>Ellei etuja turvata, eivät lähde mukaan =&gt; kotitalouksien säästöt eivät kanavoidu tuottaviin investointeihin</a:t>
            </a:r>
          </a:p>
          <a:p>
            <a:pPr lvl="1"/>
            <a:r>
              <a:rPr lang="fi-FI" dirty="0"/>
              <a:t>Rahoitusmarkkinoihin liittyvän lainsäädännön ja oikeusvarmuuden merkitys suurempi kuin sen, kanavoidaanko rahoitus pankkien vai markkinoiden kannalta</a:t>
            </a:r>
          </a:p>
          <a:p>
            <a:pPr lvl="1"/>
            <a:r>
              <a:rPr lang="fi-FI" dirty="0"/>
              <a:t>Tässä paperissa ei suoranaisesti testata instituutioiden vaikutusta kasvuun, vaan käsitellään instituutioiden vaikutusta rahoitukseen.</a:t>
            </a:r>
          </a:p>
          <a:p>
            <a:r>
              <a:rPr lang="fi-FI" dirty="0"/>
              <a:t>Rahoitusmarkkinoiden koko edistää kasvua vain, jos maassa on vähintään tietyn tasoiset ”instituutiot” (</a:t>
            </a:r>
            <a:r>
              <a:rPr lang="fi-FI" dirty="0" err="1"/>
              <a:t>Law</a:t>
            </a:r>
            <a:r>
              <a:rPr lang="fi-FI" dirty="0"/>
              <a:t>, </a:t>
            </a:r>
            <a:r>
              <a:rPr lang="fi-FI" dirty="0" err="1"/>
              <a:t>Azman-Saini</a:t>
            </a:r>
            <a:r>
              <a:rPr lang="fi-FI" dirty="0"/>
              <a:t> &amp; Ibrahim, JBF 2013)</a:t>
            </a:r>
          </a:p>
          <a:p>
            <a:pPr lvl="1"/>
            <a:r>
              <a:rPr lang="fi-FI" dirty="0"/>
              <a:t>Vähän korruptiota, tehokas hallinto, lainkuuliainen väestö </a:t>
            </a:r>
            <a:r>
              <a:rPr lang="fi-FI" dirty="0" err="1"/>
              <a:t>etc</a:t>
            </a:r>
            <a:endParaRPr lang="fi-FI" dirty="0"/>
          </a:p>
          <a:p>
            <a:r>
              <a:rPr lang="fi-FI" dirty="0"/>
              <a:t>Rahoitussektori edistää talouskasvua, jos maassa on alhainen inflaatio, vähän ulkomaankauppaa ja pienehkö julkinen sektori (</a:t>
            </a:r>
            <a:r>
              <a:rPr lang="fi-FI" dirty="0" err="1"/>
              <a:t>Yilmazkudai</a:t>
            </a:r>
            <a:r>
              <a:rPr lang="fi-FI" dirty="0"/>
              <a:t>, World Bank Econ R 2011)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167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Vuosien</a:t>
            </a:r>
            <a:r>
              <a:rPr lang="en-GB" dirty="0"/>
              <a:t> 2007-2009 </a:t>
            </a:r>
            <a:r>
              <a:rPr lang="en-GB" dirty="0" err="1"/>
              <a:t>finanssikriisin</a:t>
            </a:r>
            <a:r>
              <a:rPr lang="en-GB" dirty="0"/>
              <a:t> </a:t>
            </a:r>
            <a:r>
              <a:rPr lang="en-GB" dirty="0" err="1"/>
              <a:t>jälkimainingeissa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ESRB / ASC (2014):”Is Europe overbanked?” </a:t>
            </a:r>
          </a:p>
          <a:p>
            <a:pPr lvl="1"/>
            <a:r>
              <a:rPr lang="fi-FI" dirty="0"/>
              <a:t>Euroopassa suhteettoman suuri pankkisektori, joka on liian heikosti pääomitettu ja liian keskittynyt</a:t>
            </a:r>
          </a:p>
          <a:p>
            <a:pPr lvl="2"/>
            <a:r>
              <a:rPr lang="fi-FI" dirty="0"/>
              <a:t>Ennen kaikkea liian suuria pankkeja!</a:t>
            </a:r>
          </a:p>
          <a:p>
            <a:pPr lvl="1"/>
            <a:r>
              <a:rPr lang="fi-FI" dirty="0"/>
              <a:t>Eksplisiittiset ja implisiittiset julkiset takaukset, liian “höveli” velkojen käsittely verotuksessa </a:t>
            </a:r>
          </a:p>
          <a:p>
            <a:pPr lvl="1"/>
            <a:r>
              <a:rPr lang="fi-FI" dirty="0"/>
              <a:t>Tilastollisesti merkitsevää näyttöä siitä, että rahoitusjärjestelmän pankkikeskeisyys hidastaa taloudellista kasvua</a:t>
            </a:r>
          </a:p>
          <a:p>
            <a:pPr lvl="2"/>
            <a:r>
              <a:rPr lang="fi-FI" dirty="0"/>
              <a:t>Inhimillisen pääoman / lahjakkuuden / tietotaidon väärinallokaatio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514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894EB-65F6-44CD-BF0A-02C4341E5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331254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Varjopankkitoiminta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64A41-5F89-4420-A33C-296D03422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597" y="999591"/>
            <a:ext cx="8054363" cy="5544616"/>
          </a:xfrm>
        </p:spPr>
        <p:txBody>
          <a:bodyPr>
            <a:normAutofit/>
          </a:bodyPr>
          <a:lstStyle/>
          <a:p>
            <a:r>
              <a:rPr lang="fi-FI" dirty="0"/>
              <a:t>Toimintaa, jossa on tyypilliset pankkien toiminnot</a:t>
            </a:r>
          </a:p>
          <a:p>
            <a:pPr lvl="1"/>
            <a:r>
              <a:rPr lang="fi-FI" dirty="0"/>
              <a:t>Maturiteettitransformaatio</a:t>
            </a:r>
          </a:p>
          <a:p>
            <a:pPr lvl="1"/>
            <a:r>
              <a:rPr lang="fi-FI" dirty="0"/>
              <a:t>Kokotransformaatio</a:t>
            </a:r>
          </a:p>
          <a:p>
            <a:pPr lvl="1"/>
            <a:r>
              <a:rPr lang="fi-FI" dirty="0"/>
              <a:t>Likviditeetin luonti</a:t>
            </a:r>
          </a:p>
          <a:p>
            <a:pPr lvl="1"/>
            <a:r>
              <a:rPr lang="fi-FI" dirty="0"/>
              <a:t>Luottoriskin ottaminen </a:t>
            </a:r>
          </a:p>
          <a:p>
            <a:r>
              <a:rPr lang="fi-FI" dirty="0"/>
              <a:t>Mutta ei ole</a:t>
            </a:r>
          </a:p>
          <a:p>
            <a:pPr lvl="1"/>
            <a:r>
              <a:rPr lang="fi-FI" dirty="0"/>
              <a:t>Pääsyä keskuspankkirahoitukseen</a:t>
            </a:r>
          </a:p>
          <a:p>
            <a:pPr lvl="1"/>
            <a:r>
              <a:rPr lang="fi-FI" dirty="0"/>
              <a:t>Talletussuojaa</a:t>
            </a:r>
          </a:p>
          <a:p>
            <a:pPr lvl="1"/>
            <a:r>
              <a:rPr lang="fi-FI" dirty="0"/>
              <a:t>Yleensä ei muitakaan julkisen vallan tai lakisääteisiä turvaverkkoja</a:t>
            </a:r>
          </a:p>
          <a:p>
            <a:pPr lvl="1"/>
            <a:r>
              <a:rPr lang="fi-FI" dirty="0"/>
              <a:t>Valvonta vähäistä</a:t>
            </a:r>
          </a:p>
          <a:p>
            <a:pPr lvl="1"/>
            <a:r>
              <a:rPr lang="fi-FI" dirty="0"/>
              <a:t>Ei (aina) tarvita toimilupaa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2E74B-34FC-4659-BC88-B116EFD4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34A07-7522-4F2B-8284-95FC31C8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43A4-6EF5-4C77-BDE7-E10BEC52332E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805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1673</TotalTime>
  <Words>2671</Words>
  <Application>Microsoft Office PowerPoint</Application>
  <PresentationFormat>On-screen Show (4:3)</PresentationFormat>
  <Paragraphs>343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Corbel</vt:lpstr>
      <vt:lpstr>Symbol</vt:lpstr>
      <vt:lpstr>Parallax</vt:lpstr>
      <vt:lpstr>Raha- ja pankkiteoria Luento 11 </vt:lpstr>
      <vt:lpstr>Pankit vai markkinat?</vt:lpstr>
      <vt:lpstr>Pankit vai markkinat</vt:lpstr>
      <vt:lpstr>Rahoitusjärjestelmien luokittelua</vt:lpstr>
      <vt:lpstr>Finance-Growth Nexus</vt:lpstr>
      <vt:lpstr>Finance-Growth Nexus</vt:lpstr>
      <vt:lpstr>Finance-Growth Nexus</vt:lpstr>
      <vt:lpstr>Vuosien 2007-2009 finanssikriisin jälkimainingeissa</vt:lpstr>
      <vt:lpstr>Varjopankkitoiminta</vt:lpstr>
      <vt:lpstr>Varjopankkitoiminta</vt:lpstr>
      <vt:lpstr>Perinteinen arvopaperistaminen</vt:lpstr>
      <vt:lpstr>Perinteinen arvopaperistaminen</vt:lpstr>
      <vt:lpstr>Perinteinen arvopaperistaminen</vt:lpstr>
      <vt:lpstr>Perinteinen arvopaperistaminen</vt:lpstr>
      <vt:lpstr>Perinteinen arvopaperistaminen</vt:lpstr>
      <vt:lpstr>Lisäksi voi olla</vt:lpstr>
      <vt:lpstr>Siivuttamisesta</vt:lpstr>
      <vt:lpstr>Luottojohdannaiset</vt:lpstr>
      <vt:lpstr>CDS:t ja euroalueen valtionvelkakriisi</vt:lpstr>
      <vt:lpstr>Synteettinen arvopaperistaminen</vt:lpstr>
      <vt:lpstr>Mitä hyötyä arvopaperistamisesta?</vt:lpstr>
      <vt:lpstr>Arvopaperistaminen Suomessa</vt:lpstr>
      <vt:lpstr>CDO</vt:lpstr>
      <vt:lpstr>Miksi CDO:t olivat pahimman kriisin ytimessä?</vt:lpstr>
      <vt:lpstr>Miksi CDO:t olivat pahimman kriisin ytimessä 2008 alkaen?</vt:lpstr>
      <vt:lpstr>Synteettinen CDO  - pahinta kaikesta?</vt:lpstr>
      <vt:lpstr>Arvopaperistamisen yleisyyden kehitys</vt:lpstr>
      <vt:lpstr>Reittarit ja monoline-vakuutusyhtiöt </vt:lpstr>
      <vt:lpstr>Mutta miksi???? Caballero-Krishnamurthy (AER 2009)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Luento 7 </dc:title>
  <dc:creator>Kauko, Karlo</dc:creator>
  <cp:lastModifiedBy>Kauko, Karlo</cp:lastModifiedBy>
  <cp:revision>53</cp:revision>
  <dcterms:created xsi:type="dcterms:W3CDTF">2021-05-04T06:39:02Z</dcterms:created>
  <dcterms:modified xsi:type="dcterms:W3CDTF">2024-05-15T13:25:58Z</dcterms:modified>
</cp:coreProperties>
</file>