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5715000" type="screen16x10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htinen Eeva" initials="LE" lastIdx="5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6E6E6"/>
    <a:srgbClr val="005EB8"/>
    <a:srgbClr val="FFFFFF"/>
    <a:srgbClr val="EF363B"/>
    <a:srgbClr val="00965E"/>
    <a:srgbClr val="EE353B"/>
    <a:srgbClr val="FF0000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8218" autoAdjust="0"/>
  </p:normalViewPr>
  <p:slideViewPr>
    <p:cSldViewPr snapToGrid="0" snapToObjects="1">
      <p:cViewPr varScale="1">
        <p:scale>
          <a:sx n="95" d="100"/>
          <a:sy n="95" d="100"/>
        </p:scale>
        <p:origin x="44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40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CC29D-C729-694F-A788-B5007BCA57F6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0BB66-2831-4C42-9675-9DAB39629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43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AFD53-F29D-C94E-BF8B-0D8B7431C954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64E42-DED0-9246-9B1B-B67105F62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64E42-DED0-9246-9B1B-B67105F62D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335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://www.aalto.fi/snapchat/" TargetMode="External"/><Relationship Id="rId3" Type="http://schemas.openxmlformats.org/officeDocument/2006/relationships/hyperlink" Target="https://www.linkedin.com/school/aalto-university/" TargetMode="External"/><Relationship Id="rId7" Type="http://schemas.openxmlformats.org/officeDocument/2006/relationships/hyperlink" Target="https://www.youtube.com/user/aaltouniversity" TargetMode="External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hyperlink" Target="http://www.facebook.com/aaltouniversity" TargetMode="External"/><Relationship Id="rId5" Type="http://schemas.openxmlformats.org/officeDocument/2006/relationships/hyperlink" Target="https://twitter.com/aaltouniversity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hyperlink" Target="http://instagram.com/aaltouniversity" TargetMode="External"/><Relationship Id="rId1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noProof="1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31800" y="1820150"/>
            <a:ext cx="7948556" cy="736960"/>
          </a:xfrm>
          <a:prstGeom prst="rect">
            <a:avLst/>
          </a:prstGeom>
        </p:spPr>
        <p:txBody>
          <a:bodyPr lIns="0" rIns="0" anchor="b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Headline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1801" y="2857500"/>
            <a:ext cx="7998597" cy="55709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No Image - Sub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5966373" y="4683765"/>
            <a:ext cx="2464025" cy="3271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Name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5966373" y="5010897"/>
            <a:ext cx="2464025" cy="3271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Date</a:t>
            </a:r>
          </a:p>
        </p:txBody>
      </p:sp>
      <p:pic>
        <p:nvPicPr>
          <p:cNvPr id="2" name="Kuva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985688"/>
            <a:ext cx="1750409" cy="1690668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7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. Process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4503" y="155976"/>
            <a:ext cx="8489928" cy="11065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pic>
        <p:nvPicPr>
          <p:cNvPr id="16" name="Kuva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838"/>
            <a:ext cx="1969868" cy="862738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7A6B884-331F-40FA-8908-119224136FDB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749CABA-9FF3-45EA-9953-7B719CB699D9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F271C0B-E7D3-474B-A483-3CBA7656076F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7DF49218-5C95-446E-A553-0DAD14EE44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0831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indent="-81000" algn="l" defTabSz="514436" rtl="0" eaLnBrk="1" latinLnBrk="0" hangingPunct="1">
              <a:lnSpc>
                <a:spcPct val="100000"/>
              </a:lnSpc>
              <a:buFont typeface="Arial" charset="0"/>
              <a:buChar char="•"/>
              <a:defRPr sz="1400" b="1">
                <a:solidFill>
                  <a:schemeClr val="bg1"/>
                </a:solidFill>
              </a:defRPr>
            </a:lvl1pPr>
            <a:lvl2pPr marL="0" indent="0">
              <a:lnSpc>
                <a:spcPts val="1500"/>
              </a:lnSpc>
              <a:buNone/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  <a:lvl3pPr>
              <a:buClr>
                <a:schemeClr val="bg1"/>
              </a:buClr>
              <a:defRPr sz="788">
                <a:solidFill>
                  <a:schemeClr val="bg1"/>
                </a:solidFill>
              </a:defRPr>
            </a:lvl3pPr>
          </a:lstStyle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r>
              <a:rPr lang="fi-FI" noProof="1"/>
              <a:t>Add text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5F048C04-65CE-4B0C-A347-1F7B45A19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30003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3556B71D-E5EE-4E94-942C-75C7B96D8D4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331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2014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25A8D7EF-3488-498D-A5FF-9B7D80A645B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1503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2015</a:t>
            </a:r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916C9F7D-8D75-4C33-9C8F-F0463612B5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0675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2016</a:t>
            </a:r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0E9103BA-E6E9-41AF-AD85-3B7996E4843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9847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2017</a:t>
            </a:r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3C3CA270-C972-4312-AC53-16AC46FD4E6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9018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2018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926D2B07-0DFA-4A12-8037-FFF47C3D256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69175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61DF4D17-AEA6-4236-89D6-03E2ECDCAD5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508347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DB9F676C-854B-4DAA-9D5A-5434920DC86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247518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. Process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Kuva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6740"/>
            <a:ext cx="2025396" cy="84582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9F47391-4AC0-4F7E-BFA1-6D69FD784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FEF0705C-E100-4768-B5FA-237B27E15CFD}"/>
              </a:ext>
            </a:extLst>
          </p:cNvPr>
          <p:cNvSpPr>
            <a:spLocks noGrp="1"/>
          </p:cNvSpPr>
          <p:nvPr>
            <p:ph type="dt" sz="half" idx="25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17" name="Alatunnisteen paikkamerkki 1">
            <a:extLst>
              <a:ext uri="{FF2B5EF4-FFF2-40B4-BE49-F238E27FC236}">
                <a16:creationId xmlns:a16="http://schemas.microsoft.com/office/drawing/2014/main" id="{84C2D171-9BD9-4BE0-A001-56E727390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56594"/>
            <a:ext cx="8497093" cy="126297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5A785219-77A1-4CF0-A939-4566CAD2C2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5754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1</a:t>
            </a:r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F924FFBD-1952-4A4B-AE2B-91BFD18A7D5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3548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</a:t>
            </a:r>
          </a:p>
        </p:txBody>
      </p:sp>
      <p:sp>
        <p:nvSpPr>
          <p:cNvPr id="20" name="Text Placeholder 23">
            <a:extLst>
              <a:ext uri="{FF2B5EF4-FFF2-40B4-BE49-F238E27FC236}">
                <a16:creationId xmlns:a16="http://schemas.microsoft.com/office/drawing/2014/main" id="{DBB0696E-6FFC-44A4-A522-55390B1D25E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1342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3</a:t>
            </a:r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F0E2DEEF-D2B7-446F-8F39-C73E6E59A13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9136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4</a:t>
            </a:r>
          </a:p>
        </p:txBody>
      </p:sp>
      <p:sp>
        <p:nvSpPr>
          <p:cNvPr id="22" name="Text Placeholder 23">
            <a:extLst>
              <a:ext uri="{FF2B5EF4-FFF2-40B4-BE49-F238E27FC236}">
                <a16:creationId xmlns:a16="http://schemas.microsoft.com/office/drawing/2014/main" id="{6AFC920B-835F-4242-B095-C1AC2C7C8F0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6931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5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86694DC0-05C1-4FC9-947F-39946DF5BB3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94254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1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B8F5D380-2215-45A1-8FC2-BCF210B09DAE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2032048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2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53714DA1-E63B-4D3C-9817-D59D4DE3E2FD}"/>
              </a:ext>
            </a:extLst>
          </p:cNvPr>
          <p:cNvSpPr>
            <a:spLocks noGrp="1"/>
          </p:cNvSpPr>
          <p:nvPr>
            <p:ph type="body" sz="half" idx="22" hasCustomPrompt="1"/>
          </p:nvPr>
        </p:nvSpPr>
        <p:spPr>
          <a:xfrm>
            <a:off x="3769842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3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A113A793-89BD-48D6-9ED0-361ACD7703BF}"/>
              </a:ext>
            </a:extLst>
          </p:cNvPr>
          <p:cNvSpPr>
            <a:spLocks noGrp="1"/>
          </p:cNvSpPr>
          <p:nvPr>
            <p:ph type="body" sz="half" idx="23" hasCustomPrompt="1"/>
          </p:nvPr>
        </p:nvSpPr>
        <p:spPr>
          <a:xfrm>
            <a:off x="5507636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4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ADC00F78-0E40-44E0-AFFA-2C26F3D48997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7245431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4</a:t>
            </a:r>
          </a:p>
        </p:txBody>
      </p:sp>
    </p:spTree>
    <p:extLst>
      <p:ext uri="{BB962C8B-B14F-4D97-AF65-F5344CB8AC3E}">
        <p14:creationId xmlns:p14="http://schemas.microsoft.com/office/powerpoint/2010/main" val="4012048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. Closing slide - Social media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6450" y="0"/>
            <a:ext cx="9160449" cy="5715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20" noProof="1"/>
          </a:p>
        </p:txBody>
      </p:sp>
      <p:sp>
        <p:nvSpPr>
          <p:cNvPr id="12" name="Otsikko 1"/>
          <p:cNvSpPr txBox="1">
            <a:spLocks/>
          </p:cNvSpPr>
          <p:nvPr userDrawn="1"/>
        </p:nvSpPr>
        <p:spPr>
          <a:xfrm>
            <a:off x="3717366" y="3964834"/>
            <a:ext cx="1709289" cy="40483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 defTabSz="4572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 kern="1200" spc="-100">
                <a:solidFill>
                  <a:srgbClr val="FFFFFF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ctr"/>
            <a:r>
              <a:rPr lang="fi-FI" sz="1800" spc="0" baseline="0" noProof="1">
                <a:latin typeface="Arial"/>
                <a:cs typeface="Arial"/>
              </a:rPr>
              <a:t>aalto.fi</a:t>
            </a:r>
          </a:p>
        </p:txBody>
      </p:sp>
      <p:sp>
        <p:nvSpPr>
          <p:cNvPr id="16" name="Tekstin paikkamerkki 2">
            <a:extLst>
              <a:ext uri="{FF2B5EF4-FFF2-40B4-BE49-F238E27FC236}">
                <a16:creationId xmlns:a16="http://schemas.microsoft.com/office/drawing/2014/main" id="{B67CF44B-9D5D-46DC-B676-986416FB83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76389" y="1516268"/>
            <a:ext cx="5995987" cy="1451219"/>
          </a:xfrm>
          <a:prstGeom prst="rect">
            <a:avLst/>
          </a:prstGeom>
        </p:spPr>
        <p:txBody>
          <a:bodyPr anchor="b" anchorCtr="0"/>
          <a:lstStyle>
            <a:lvl1pPr marL="0" indent="0" algn="ctr">
              <a:lnSpc>
                <a:spcPct val="100000"/>
              </a:lnSpc>
              <a:buNone/>
              <a:defRPr sz="4000" b="1">
                <a:solidFill>
                  <a:srgbClr val="FFFFFF"/>
                </a:solidFill>
                <a:latin typeface="+mj-lt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fi-FI" noProof="1"/>
              <a:t>Add text</a:t>
            </a:r>
          </a:p>
        </p:txBody>
      </p:sp>
      <p:pic>
        <p:nvPicPr>
          <p:cNvPr id="13" name="Kuva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019264"/>
            <a:ext cx="1734813" cy="1690668"/>
          </a:xfrm>
          <a:prstGeom prst="rect">
            <a:avLst/>
          </a:prstGeom>
        </p:spPr>
      </p:pic>
      <p:grpSp>
        <p:nvGrpSpPr>
          <p:cNvPr id="14" name="Group 14">
            <a:extLst>
              <a:ext uri="{FF2B5EF4-FFF2-40B4-BE49-F238E27FC236}">
                <a16:creationId xmlns:a16="http://schemas.microsoft.com/office/drawing/2014/main" id="{E4D45A9B-D587-4454-9DD1-F6BCA7D08906}"/>
              </a:ext>
            </a:extLst>
          </p:cNvPr>
          <p:cNvGrpSpPr/>
          <p:nvPr userDrawn="1"/>
        </p:nvGrpSpPr>
        <p:grpSpPr>
          <a:xfrm>
            <a:off x="3080871" y="3200262"/>
            <a:ext cx="2982257" cy="419100"/>
            <a:chOff x="3079396" y="2265361"/>
            <a:chExt cx="2982257" cy="419100"/>
          </a:xfrm>
        </p:grpSpPr>
        <p:pic>
          <p:nvPicPr>
            <p:cNvPr id="15" name="Picture 5">
              <a:hlinkClick r:id="rId3"/>
              <a:extLst>
                <a:ext uri="{FF2B5EF4-FFF2-40B4-BE49-F238E27FC236}">
                  <a16:creationId xmlns:a16="http://schemas.microsoft.com/office/drawing/2014/main" id="{DA9AC882-E1D0-4495-9595-A4C3814892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42553" y="2265361"/>
              <a:ext cx="419100" cy="419100"/>
            </a:xfrm>
            <a:prstGeom prst="rect">
              <a:avLst/>
            </a:prstGeom>
          </p:spPr>
        </p:pic>
        <p:pic>
          <p:nvPicPr>
            <p:cNvPr id="17" name="Picture 6">
              <a:hlinkClick r:id="rId5"/>
              <a:extLst>
                <a:ext uri="{FF2B5EF4-FFF2-40B4-BE49-F238E27FC236}">
                  <a16:creationId xmlns:a16="http://schemas.microsoft.com/office/drawing/2014/main" id="{C515D776-71AD-4AA8-A4F1-BB124B72377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119898" y="2265361"/>
              <a:ext cx="419100" cy="419100"/>
            </a:xfrm>
            <a:prstGeom prst="rect">
              <a:avLst/>
            </a:prstGeom>
          </p:spPr>
        </p:pic>
        <p:pic>
          <p:nvPicPr>
            <p:cNvPr id="18" name="Picture 7">
              <a:hlinkClick r:id="rId7"/>
              <a:extLst>
                <a:ext uri="{FF2B5EF4-FFF2-40B4-BE49-F238E27FC236}">
                  <a16:creationId xmlns:a16="http://schemas.microsoft.com/office/drawing/2014/main" id="{C6B94B1E-B2C8-4163-9B9C-EBFCDB29BC9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627449" y="2265361"/>
              <a:ext cx="419100" cy="419100"/>
            </a:xfrm>
            <a:prstGeom prst="rect">
              <a:avLst/>
            </a:prstGeom>
          </p:spPr>
        </p:pic>
        <p:pic>
          <p:nvPicPr>
            <p:cNvPr id="19" name="Picture 8">
              <a:hlinkClick r:id="rId9"/>
              <a:extLst>
                <a:ext uri="{FF2B5EF4-FFF2-40B4-BE49-F238E27FC236}">
                  <a16:creationId xmlns:a16="http://schemas.microsoft.com/office/drawing/2014/main" id="{101F2BAB-6E64-40EF-9573-182A32B26E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612347" y="2265361"/>
              <a:ext cx="419100" cy="419100"/>
            </a:xfrm>
            <a:prstGeom prst="rect">
              <a:avLst/>
            </a:prstGeom>
          </p:spPr>
        </p:pic>
        <p:pic>
          <p:nvPicPr>
            <p:cNvPr id="20" name="Picture 9">
              <a:hlinkClick r:id="rId11"/>
              <a:extLst>
                <a:ext uri="{FF2B5EF4-FFF2-40B4-BE49-F238E27FC236}">
                  <a16:creationId xmlns:a16="http://schemas.microsoft.com/office/drawing/2014/main" id="{8936A921-289D-4BDB-8DF1-DC5D92C67D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079396" y="2265361"/>
              <a:ext cx="444500" cy="419100"/>
            </a:xfrm>
            <a:prstGeom prst="rect">
              <a:avLst/>
            </a:prstGeom>
          </p:spPr>
        </p:pic>
        <p:pic>
          <p:nvPicPr>
            <p:cNvPr id="21" name="Picture 11">
              <a:hlinkClick r:id="rId13"/>
              <a:extLst>
                <a:ext uri="{FF2B5EF4-FFF2-40B4-BE49-F238E27FC236}">
                  <a16:creationId xmlns:a16="http://schemas.microsoft.com/office/drawing/2014/main" id="{9026E95B-8E3C-411A-B9FC-80DC2BA3F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135000" y="2265361"/>
              <a:ext cx="419100" cy="419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74277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Header Slide -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 sz="1013" noProof="1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442399" y="996333"/>
            <a:ext cx="3869137" cy="634192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fi-FI" noProof="1"/>
              <a:t>Headline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42399" y="1979220"/>
            <a:ext cx="3869137" cy="390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Sub Headline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42399" y="3104592"/>
            <a:ext cx="3869137" cy="32713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Name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42399" y="3431723"/>
            <a:ext cx="3869137" cy="3600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Date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564419" y="0"/>
            <a:ext cx="4579582" cy="57150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i="0" baseline="0">
                <a:solidFill>
                  <a:schemeClr val="bg1"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noProof="1"/>
              <a:t>Click icon to add image.</a:t>
            </a:r>
          </a:p>
          <a:p>
            <a:r>
              <a:rPr lang="fi-FI" noProof="1"/>
              <a:t>Fit the image to frame </a:t>
            </a:r>
            <a:br>
              <a:rPr lang="fi-FI" noProof="1"/>
            </a:br>
            <a:r>
              <a:rPr lang="fi-FI" noProof="1"/>
              <a:t>by choosing: </a:t>
            </a:r>
            <a:br>
              <a:rPr lang="fi-FI" noProof="1"/>
            </a:br>
            <a:r>
              <a:rPr lang="fi-FI" noProof="1"/>
              <a:t>crop&gt;fit / rajaa&gt;sovita</a:t>
            </a:r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024332"/>
            <a:ext cx="1750409" cy="169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86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Body slide - 1 w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74303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329" y="156787"/>
            <a:ext cx="8492897" cy="11106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 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92329" y="1504597"/>
            <a:ext cx="8492897" cy="33882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71463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  <a:p>
            <a:pPr lvl="1"/>
            <a:r>
              <a:rPr lang="fi-FI" noProof="1"/>
              <a:t>Second level</a:t>
            </a:r>
          </a:p>
          <a:p>
            <a:pPr lvl="2"/>
            <a:r>
              <a:rPr lang="fi-FI" noProof="1"/>
              <a:t>Third level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C366827-B13F-41D2-9BB1-86D6952FE74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fi-FI" noProof="1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081CECA-2419-49BC-A865-E26F838DFBF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noProof="1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5CA6814-F1E3-4289-929D-E2AEACCAF6C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1497419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orient="horz" pos="943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Body slide - 2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8860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881" y="155139"/>
            <a:ext cx="8497093" cy="1129216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87339" y="1622732"/>
            <a:ext cx="4150122" cy="3262458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85750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  <a:p>
            <a:pPr lvl="1"/>
            <a:r>
              <a:rPr lang="fi-FI" noProof="1"/>
              <a:t>Second level</a:t>
            </a:r>
          </a:p>
          <a:p>
            <a:pPr lvl="2"/>
            <a:r>
              <a:rPr lang="fi-FI" noProof="1"/>
              <a:t>Third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706541" y="1622732"/>
            <a:ext cx="4078684" cy="3262458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85750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  <a:p>
            <a:pPr lvl="1"/>
            <a:r>
              <a:rPr lang="fi-FI" noProof="1"/>
              <a:t>Second level</a:t>
            </a:r>
          </a:p>
          <a:p>
            <a:pPr lvl="2"/>
            <a:r>
              <a:rPr lang="fi-FI" noProof="1"/>
              <a:t>Third level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ACE9B33-D0C7-4AF1-A02A-1559773A78AC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i-FI" noProof="1"/>
              <a:t>dd.mm.yyyy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F7430A1-7AEB-4722-97B3-51719F60574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noProof="1"/>
              <a:t>Your text here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5B56DD1-CE07-4F8B-9EEB-5CFC86C5CCF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pos="181" userDrawn="1">
          <p15:clr>
            <a:srgbClr val="FBAE40"/>
          </p15:clr>
        </p15:guide>
        <p15:guide id="9" orient="horz" pos="94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 Body slide - Black tex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6740"/>
            <a:ext cx="2025396" cy="845820"/>
          </a:xfrm>
          <a:prstGeom prst="rect">
            <a:avLst/>
          </a:prstGeom>
        </p:spPr>
      </p:pic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794" y="0"/>
            <a:ext cx="4433207" cy="5715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>
                    <a:lumMod val="85000"/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noProof="1"/>
              <a:t>Click icon to add image</a:t>
            </a:r>
            <a:br>
              <a:rPr lang="fi-FI" noProof="1"/>
            </a:br>
            <a:br>
              <a:rPr lang="fi-FI" noProof="1"/>
            </a:br>
            <a:r>
              <a:rPr lang="fi-FI" noProof="1"/>
              <a:t>Fit the image to frame </a:t>
            </a:r>
            <a:br>
              <a:rPr lang="fi-FI" noProof="1"/>
            </a:br>
            <a:r>
              <a:rPr lang="fi-FI" noProof="1"/>
              <a:t>by choosing: </a:t>
            </a:r>
            <a:br>
              <a:rPr lang="fi-FI" noProof="1"/>
            </a:br>
            <a:r>
              <a:rPr lang="fi-FI" noProof="1"/>
              <a:t>crop&gt;fit / rajaa&gt;sovita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87339" y="1634675"/>
            <a:ext cx="4052221" cy="3250514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2100" b="1" smtClean="0"/>
            </a:lvl1pPr>
            <a:lvl2pPr marL="342900" indent="0">
              <a:buFontTx/>
              <a:buNone/>
              <a:defRPr sz="2100"/>
            </a:lvl2pPr>
            <a:lvl3pPr marL="628650" indent="0">
              <a:buFontTx/>
              <a:buNone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63856"/>
            <a:ext cx="4052221" cy="11571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fi-FI" noProof="1"/>
              <a:t>dd.mm.yyyy</a:t>
            </a:r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noProof="1"/>
              <a:t>Your text here</a:t>
            </a: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41065155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Divider -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 sz="1013" noProof="1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794" y="0"/>
            <a:ext cx="4433207" cy="57150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baseline="0">
                <a:solidFill>
                  <a:schemeClr val="bg1"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noProof="1"/>
              <a:t>Click icon to add image.</a:t>
            </a:r>
            <a:br>
              <a:rPr lang="fi-FI" noProof="1"/>
            </a:br>
            <a:br>
              <a:rPr lang="fi-FI" noProof="1"/>
            </a:br>
            <a:r>
              <a:rPr lang="fi-FI" noProof="1"/>
              <a:t>Fit the image to frame </a:t>
            </a:r>
            <a:br>
              <a:rPr lang="fi-FI" noProof="1"/>
            </a:br>
            <a:r>
              <a:rPr lang="fi-FI" noProof="1"/>
              <a:t>by choosing: </a:t>
            </a:r>
            <a:br>
              <a:rPr lang="fi-FI" noProof="1"/>
            </a:br>
            <a:r>
              <a:rPr lang="fi-FI" noProof="1"/>
              <a:t>crop&gt;fit / rajaa&gt;sovita</a:t>
            </a:r>
          </a:p>
        </p:txBody>
      </p:sp>
      <p:pic>
        <p:nvPicPr>
          <p:cNvPr id="2" name="Kuva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262"/>
            <a:ext cx="1983521" cy="862738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E326D0-D397-4DCF-88BA-ADD90C3D5C3E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124AD7-04E5-4E26-A7E3-6E499B81497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39BEBFE-6A3C-4862-B3C0-DF2EC5E8C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CC9C0A2-E518-4F61-BACC-25E325511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576793"/>
            <a:ext cx="4218160" cy="41862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3300" b="1">
                <a:solidFill>
                  <a:schemeClr val="bg1"/>
                </a:solidFill>
              </a:defRPr>
            </a:lvl1pPr>
          </a:lstStyle>
          <a:p>
            <a:r>
              <a:rPr lang="fi-FI" noProof="1"/>
              <a:t>Lorem ipsum dolor sit amet, consectetur adipiscing elit. Maecenas velit velit, consequat eget ullamcorper a, maximus ac ex.</a:t>
            </a:r>
          </a:p>
        </p:txBody>
      </p:sp>
    </p:spTree>
    <p:extLst>
      <p:ext uri="{BB962C8B-B14F-4D97-AF65-F5344CB8AC3E}">
        <p14:creationId xmlns:p14="http://schemas.microsoft.com/office/powerpoint/2010/main" val="3624160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.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066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013" noProof="1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755651" y="1954917"/>
            <a:ext cx="7669159" cy="1502517"/>
          </a:xfrm>
          <a:prstGeom prst="rect">
            <a:avLst/>
          </a:prstGeom>
        </p:spPr>
        <p:txBody>
          <a:bodyPr l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000" b="1" baseline="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Divider – Headline</a:t>
            </a:r>
          </a:p>
        </p:txBody>
      </p:sp>
      <p:pic>
        <p:nvPicPr>
          <p:cNvPr id="8" name="Kuva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262"/>
            <a:ext cx="1983521" cy="862738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7C6C481-D72C-4B89-AA19-AC91EB21FEF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A81A4FB-6563-4C02-8A9B-51D830F1EA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F6A7C93-158F-48BA-8E95-EC2109A4B4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38035495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 Body slide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9180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56784"/>
            <a:ext cx="8497093" cy="11189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 </a:t>
            </a:r>
          </a:p>
        </p:txBody>
      </p:sp>
      <p:sp>
        <p:nvSpPr>
          <p:cNvPr id="6" name="Table Placeholder 12">
            <a:extLst>
              <a:ext uri="{FF2B5EF4-FFF2-40B4-BE49-F238E27FC236}">
                <a16:creationId xmlns:a16="http://schemas.microsoft.com/office/drawing/2014/main" id="{D90CC8CD-0F46-F240-AF4E-99DE2A9ECF91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287339" y="1467760"/>
            <a:ext cx="8497093" cy="34174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fi-FI" noProof="1"/>
              <a:t>Click icon to add table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920564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44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 Body slide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9180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56784"/>
            <a:ext cx="8497093" cy="11189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10" name="Chart Placeholder 2">
            <a:extLst>
              <a:ext uri="{FF2B5EF4-FFF2-40B4-BE49-F238E27FC236}">
                <a16:creationId xmlns:a16="http://schemas.microsoft.com/office/drawing/2014/main" id="{9A43A5F4-317D-47CA-AE82-2DA04D248DB0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287339" y="1467760"/>
            <a:ext cx="8497093" cy="3417430"/>
          </a:xfrm>
          <a:prstGeom prst="rect">
            <a:avLst/>
          </a:prstGeom>
        </p:spPr>
        <p:txBody>
          <a:bodyPr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chemeClr val="tx1">
                    <a:alpha val="17000"/>
                  </a:schemeClr>
                </a:solidFill>
              </a:defRPr>
            </a:lvl1pPr>
          </a:lstStyle>
          <a:p>
            <a:r>
              <a:rPr lang="fi-FI" noProof="1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922712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44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dd.mm.yyyy</a:t>
            </a:r>
            <a:endParaRPr lang="en-US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C150BC1-EEBC-48B9-AEAE-962A54F46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Your</a:t>
            </a:r>
            <a:r>
              <a:rPr lang="fi-FI" dirty="0"/>
              <a:t> text </a:t>
            </a:r>
            <a:r>
              <a:rPr lang="fi-FI" dirty="0" err="1"/>
              <a:t>here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375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50" r:id="rId2"/>
    <p:sldLayoutId id="2147483704" r:id="rId3"/>
    <p:sldLayoutId id="2147483707" r:id="rId4"/>
    <p:sldLayoutId id="2147483694" r:id="rId5"/>
    <p:sldLayoutId id="2147483695" r:id="rId6"/>
    <p:sldLayoutId id="2147483702" r:id="rId7"/>
    <p:sldLayoutId id="2147483701" r:id="rId8"/>
    <p:sldLayoutId id="2147483708" r:id="rId9"/>
    <p:sldLayoutId id="2147483691" r:id="rId10"/>
    <p:sldLayoutId id="2147483699" r:id="rId11"/>
    <p:sldLayoutId id="2147483679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1" userDrawn="1">
          <p15:clr>
            <a:srgbClr val="F26B43"/>
          </p15:clr>
        </p15:guide>
        <p15:guide id="3" orient="horz" pos="3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GihD_f1nkEZboDICwlPSSAr5LvFMEyY7/view" TargetMode="External"/><Relationship Id="rId2" Type="http://schemas.openxmlformats.org/officeDocument/2006/relationships/hyperlink" Target="https://www.youtube.com/watch?v=PsqzkYos0G8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sites.google.com/view/papegojan/prepositioner" TargetMode="External"/><Relationship Id="rId4" Type="http://schemas.openxmlformats.org/officeDocument/2006/relationships/hyperlink" Target="https://drive.google.com/file/d/1IS_6jEFTmi6qfdhwur74HG6sFi7LyX04/view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presentation/d/1B6jnnSABCuSBfps4E0tlf0mLFBePIbrF4p-5SrCb_Io/edit?usp=sharing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kaino.kotus.fi/suomi-ruotsi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Muntliga</a:t>
            </a:r>
            <a:r>
              <a:rPr lang="fi-FI" dirty="0"/>
              <a:t> </a:t>
            </a:r>
            <a:r>
              <a:rPr lang="fi-FI" dirty="0" err="1"/>
              <a:t>presentationer</a:t>
            </a:r>
            <a:r>
              <a:rPr lang="fi-FI" dirty="0"/>
              <a:t>, </a:t>
            </a:r>
            <a:r>
              <a:rPr lang="fi-FI"/>
              <a:t>prepositioner</a:t>
            </a:r>
            <a:r>
              <a:rPr lang="fi-FI" dirty="0"/>
              <a:t>, s-</a:t>
            </a:r>
            <a:r>
              <a:rPr lang="fi-FI" dirty="0" err="1"/>
              <a:t>verb</a:t>
            </a:r>
            <a:r>
              <a:rPr lang="fi-FI" dirty="0"/>
              <a:t>, s-</a:t>
            </a:r>
            <a:r>
              <a:rPr lang="fi-FI" dirty="0" err="1"/>
              <a:t>passiv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half" idx="12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Kuvan paikkamerkki 5"/>
          <p:cNvSpPr>
            <a:spLocks noGrp="1"/>
          </p:cNvSpPr>
          <p:nvPr>
            <p:ph type="pic" idx="13"/>
          </p:nvPr>
        </p:nvSpPr>
        <p:spPr/>
      </p:sp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44D42085-CC57-854B-9151-3C66E83D17EE}"/>
              </a:ext>
            </a:extLst>
          </p:cNvPr>
          <p:cNvCxnSpPr/>
          <p:nvPr/>
        </p:nvCxnSpPr>
        <p:spPr>
          <a:xfrm>
            <a:off x="442399" y="1874112"/>
            <a:ext cx="379683" cy="0"/>
          </a:xfrm>
          <a:prstGeom prst="line">
            <a:avLst/>
          </a:prstGeom>
          <a:ln w="571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309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C0A7993-66D6-BEEE-1B85-1E5AC5841E46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1600"/>
              </a:spcAft>
            </a:pPr>
            <a:endParaRPr lang="en-US" sz="1800" i="0" u="none" strike="noStrike" dirty="0">
              <a:solidFill>
                <a:srgbClr val="000000"/>
              </a:solidFill>
              <a:effectLst/>
              <a:latin typeface="Raleway" panose="020B0503030101060003" pitchFamily="34" charset="0"/>
            </a:endParaRPr>
          </a:p>
          <a:p>
            <a:pPr rtl="0">
              <a:spcBef>
                <a:spcPts val="0"/>
              </a:spcBef>
              <a:spcAft>
                <a:spcPts val="1600"/>
              </a:spcAft>
            </a:pPr>
            <a:r>
              <a:rPr lang="en-US" sz="1800" i="0" u="none" strike="noStrike" dirty="0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T</a:t>
            </a:r>
            <a:r>
              <a:rPr lang="sv-SE" sz="1800" i="0" u="none" strike="noStrike" dirty="0" err="1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ala</a:t>
            </a:r>
            <a:r>
              <a:rPr lang="sv-SE" sz="1800" i="0" u="none" strike="noStrike" dirty="0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 om muntliga presentationer (max. 10 min./stud.)</a:t>
            </a:r>
            <a:endParaRPr lang="sv-SE" dirty="0">
              <a:solidFill>
                <a:srgbClr val="FF0000"/>
              </a:solidFill>
              <a:effectLst/>
            </a:endParaRPr>
          </a:p>
          <a:p>
            <a:br>
              <a:rPr lang="sv-SE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18296-DBBE-ED6B-3D4B-52227B895DD6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v-SE" sz="21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Berätta om din presentation till din grupp: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sv-SE" sz="2100" b="1" i="0" u="none" strike="noStrike" dirty="0">
              <a:solidFill>
                <a:srgbClr val="000000"/>
              </a:solidFill>
              <a:effectLst/>
              <a:latin typeface="Raleway" panose="020B0503030101060003" pitchFamily="34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v-SE" sz="21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Vad är ditt tema? Varför?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v-SE" sz="21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Hurdant material tänker du använda?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v-SE" sz="21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Är din presentation färdig eller måste du ännu jobba med den? Visa hur långt du har kommit.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v-SE" sz="21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När ska ni träffas? / När bandar ni in presentationerna och diskussionerna?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1600"/>
              </a:spcAft>
              <a:buFont typeface="+mj-lt"/>
              <a:buAutoNum type="arabicPeriod"/>
            </a:pPr>
            <a:r>
              <a:rPr lang="sv-SE" sz="21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Vill ni öva tillsammans före presentationerna?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v-SE" sz="21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Gruppen ger respons och hjälper till.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686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38C0CF5-2594-5B5D-A016-F74E547198A3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/>
              <a:t>PREPOSITIONER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3EF20-E850-023B-CF8E-8572F4258FBC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pPr rtl="0" fontAlgn="base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Här hittar du material om prepositionerna:</a:t>
            </a:r>
          </a:p>
          <a:p>
            <a:pPr rtl="0" fontAlgn="base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sz="2100" b="1" i="0" u="none" strike="noStrike" dirty="0">
              <a:solidFill>
                <a:srgbClr val="000000"/>
              </a:solidFill>
              <a:effectLst/>
              <a:latin typeface="Raleway" panose="020B0503030101060003" pitchFamily="34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b="1" i="0" u="sng" strike="noStrike" dirty="0">
                <a:solidFill>
                  <a:srgbClr val="0097A7"/>
                </a:solidFill>
                <a:effectLst/>
                <a:latin typeface="Raleway" panose="020B0503030101060003" pitchFamily="34" charset="0"/>
                <a:hlinkClick r:id="rId2"/>
              </a:rPr>
              <a:t>https://www.youtube.com/watch?v=PsqzkYos0G8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 </a:t>
            </a:r>
            <a:endParaRPr lang="sv-SE" sz="2100" b="1" i="0" u="none" strike="noStrike" dirty="0">
              <a:solidFill>
                <a:srgbClr val="000000"/>
              </a:solidFill>
              <a:effectLst/>
              <a:latin typeface="Raleway" panose="020B0503030101060003" pitchFamily="34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b="1" i="0" u="sng" strike="noStrike" dirty="0">
                <a:solidFill>
                  <a:srgbClr val="0097A7"/>
                </a:solidFill>
                <a:effectLst/>
                <a:latin typeface="Raleway" panose="020B0503030101060003" pitchFamily="34" charset="0"/>
                <a:hlinkClick r:id="rId3"/>
              </a:rPr>
              <a:t>https://drive.google.com/file/d/1GihD_f1nkEZboDICwlPSSAr5LvFMEyY7/view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 </a:t>
            </a:r>
            <a:endParaRPr lang="sv-SE" sz="2100" b="1" i="0" u="none" strike="noStrike" dirty="0">
              <a:solidFill>
                <a:srgbClr val="000000"/>
              </a:solidFill>
              <a:effectLst/>
              <a:latin typeface="Raleway" panose="020B0503030101060003" pitchFamily="34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b="1" i="0" u="sng" strike="noStrike" dirty="0">
                <a:solidFill>
                  <a:srgbClr val="0097A7"/>
                </a:solidFill>
                <a:effectLst/>
                <a:latin typeface="Raleway" panose="020B0503030101060003" pitchFamily="34" charset="0"/>
                <a:hlinkClick r:id="rId4"/>
              </a:rPr>
              <a:t>https://drive.google.com/file/d/1IS_6jEFTmi6qfdhwur74HG6sFi7LyX04/view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 </a:t>
            </a:r>
            <a:endParaRPr lang="sv-SE" sz="2100" b="1" i="0" u="none" strike="noStrike" dirty="0">
              <a:solidFill>
                <a:srgbClr val="000000"/>
              </a:solidFill>
              <a:effectLst/>
              <a:latin typeface="Raleway" panose="020B0503030101060003" pitchFamily="34" charset="0"/>
            </a:endParaRP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Du kan också göra uppgifter med prepositioner i Papegojan: </a:t>
            </a:r>
            <a:r>
              <a:rPr lang="sv-SE" sz="2000" b="1" i="0" u="sng" strike="noStrike" dirty="0">
                <a:solidFill>
                  <a:srgbClr val="0097A7"/>
                </a:solidFill>
                <a:effectLst/>
                <a:latin typeface="Raleway" panose="020B0503030101060003" pitchFamily="34" charset="0"/>
                <a:hlinkClick r:id="rId5"/>
              </a:rPr>
              <a:t>https://sites.google.com/view/papegojan/prepositioner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(välj Prepositioner och gör uppgifter där) </a:t>
            </a:r>
            <a:endParaRPr lang="sv-SE" sz="2100" b="1" i="0" u="none" strike="noStrike" dirty="0">
              <a:solidFill>
                <a:srgbClr val="000000"/>
              </a:solidFill>
              <a:effectLst/>
              <a:latin typeface="Raleway" panose="020B05030301010600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244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8826532-B38A-AE21-FEB1-5703973DA5B9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/>
              <a:t>Verb med </a:t>
            </a:r>
            <a:r>
              <a:rPr lang="en-US" dirty="0" err="1"/>
              <a:t>ändelsen</a:t>
            </a:r>
            <a:r>
              <a:rPr lang="en-US" dirty="0"/>
              <a:t> –s-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56C7C2-0F3E-6119-9166-041E7A851728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pPr rtl="0" fontAlgn="base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Eli </a:t>
            </a:r>
            <a:r>
              <a:rPr lang="sv-SE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verbit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, </a:t>
            </a:r>
            <a:r>
              <a:rPr lang="sv-SE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jotka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sv-SE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näyttävät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sv-SE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passiivilta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, mutta </a:t>
            </a:r>
            <a:r>
              <a:rPr lang="sv-SE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eivät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sv-SE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ole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sv-SE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passiiveja</a:t>
            </a:r>
            <a:endParaRPr lang="sv-SE" sz="2100" b="1" i="0" u="none" strike="noStrike" dirty="0">
              <a:solidFill>
                <a:srgbClr val="000000"/>
              </a:solidFill>
              <a:effectLst/>
              <a:latin typeface="Raleway" panose="020B0503030101060003" pitchFamily="34" charset="0"/>
            </a:endParaRP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Jag </a:t>
            </a:r>
            <a:r>
              <a:rPr lang="sv-SE" sz="2000" b="1" i="0" u="none" strike="noStrike" dirty="0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hoppas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att han kommer imorgon.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Jag är säker på att ni alla </a:t>
            </a:r>
            <a:r>
              <a:rPr lang="sv-SE" sz="2000" b="1" i="0" u="none" strike="noStrike" dirty="0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lyckas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i provet.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Hon </a:t>
            </a:r>
            <a:r>
              <a:rPr lang="sv-SE" sz="2000" b="1" i="0" u="none" strike="noStrike" dirty="0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trivs 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jättebra i Finland.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Vi </a:t>
            </a:r>
            <a:r>
              <a:rPr lang="sv-SE" sz="2000" b="1" i="0" u="none" strike="noStrike" dirty="0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träffas 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på ett kafé. /Vi </a:t>
            </a:r>
            <a:r>
              <a:rPr lang="sv-SE" sz="2000" b="1" i="0" u="none" strike="noStrike" dirty="0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träffades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på ett kafé.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Mina föräldrar </a:t>
            </a:r>
            <a:r>
              <a:rPr lang="sv-SE" sz="2000" b="1" i="0" u="none" strike="noStrike" dirty="0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skildes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när jag var 5 år gammal.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Det var kul att </a:t>
            </a:r>
            <a:r>
              <a:rPr lang="sv-SE" sz="2000" b="1" i="0" u="none" strike="noStrike" dirty="0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ses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.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Det </a:t>
            </a:r>
            <a:r>
              <a:rPr lang="sv-SE" sz="2000" b="1" i="0" u="none" strike="noStrike" dirty="0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känns 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att julen kommer.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På Aalto </a:t>
            </a:r>
            <a:r>
              <a:rPr lang="sv-SE" sz="2000" b="1" i="0" u="none" strike="noStrike" dirty="0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finns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det många högskolor.</a:t>
            </a: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Verbien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sv-SE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taivutus</a:t>
            </a:r>
            <a:r>
              <a:rPr lang="sv-SE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: träffas, träffas, träffades, träffats / hoppas, hoppas, hoppades, hoppats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587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CFA931D-4D1A-E7F5-3260-C613953C0857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 err="1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Passiv</a:t>
            </a:r>
            <a:endParaRPr lang="en-US" sz="2400" b="0" dirty="0">
              <a:solidFill>
                <a:srgbClr val="FF000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1" i="0" u="sng" strike="noStrike" dirty="0">
                <a:solidFill>
                  <a:srgbClr val="0097A7"/>
                </a:solidFill>
                <a:effectLst/>
                <a:latin typeface="Raleway" panose="020B0503030101060003" pitchFamily="34" charset="0"/>
                <a:hlinkClick r:id="rId2"/>
              </a:rPr>
              <a:t>https://docs.google.com/presentation/d/1B6jnnSABCuSBfps4E0tlf0mLFBePIbrF4p-5SrCb_Io/edit?usp=sharing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38D4AC-5D6D-0FF6-0627-9D511270D2C8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pPr marL="9144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Ovet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avataan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kello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18. =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Dörrarna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öppnas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…</a:t>
            </a:r>
          </a:p>
          <a:p>
            <a:pPr marL="9144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b="1" i="0" u="none" strike="noStrike" dirty="0">
              <a:solidFill>
                <a:srgbClr val="000000"/>
              </a:solidFill>
              <a:effectLst/>
              <a:latin typeface="Raleway" panose="020B0503030101060003" pitchFamily="34" charset="0"/>
            </a:endParaRPr>
          </a:p>
          <a:p>
            <a:pPr marL="9144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Asiasta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keskusteltiin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innokkaasti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. =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Saken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talades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/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diskuteras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ivrigt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.</a:t>
            </a:r>
          </a:p>
          <a:p>
            <a:pPr marL="9144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b="1" i="0" u="none" strike="noStrike" dirty="0">
              <a:solidFill>
                <a:srgbClr val="000000"/>
              </a:solidFill>
              <a:effectLst/>
              <a:latin typeface="Raleway" panose="020B0503030101060003" pitchFamily="34" charset="0"/>
            </a:endParaRPr>
          </a:p>
          <a:p>
            <a:pPr marL="9144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Opiskelijat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tekivät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projektin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. =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Projektet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gjordes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av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studenter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/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studerande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.</a:t>
            </a:r>
          </a:p>
          <a:p>
            <a:pPr marL="9144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b="1" i="0" u="none" strike="noStrike" dirty="0">
              <a:solidFill>
                <a:srgbClr val="000000"/>
              </a:solidFill>
              <a:effectLst/>
              <a:latin typeface="Raleway" panose="020B0503030101060003" pitchFamily="34" charset="0"/>
            </a:endParaRPr>
          </a:p>
          <a:p>
            <a:pPr marL="9144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Mitään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ei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ole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vielä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tehty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. =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Ingenting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har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ännu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gjorts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.</a:t>
            </a:r>
          </a:p>
          <a:p>
            <a:pPr marL="9144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b="1" i="0" u="none" strike="noStrike" dirty="0">
              <a:solidFill>
                <a:srgbClr val="000000"/>
              </a:solidFill>
              <a:effectLst/>
              <a:latin typeface="Raleway" panose="020B0503030101060003" pitchFamily="34" charset="0"/>
            </a:endParaRPr>
          </a:p>
          <a:p>
            <a:pPr marL="9144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Rakkautta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tarvitaan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! =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Kärlek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20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behövs</a:t>
            </a: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523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7C3BAD-E3DF-3226-81B3-DFB1F0BDB8AE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3200" b="1" i="0" u="none" strike="noStrike" dirty="0" err="1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Att</a:t>
            </a:r>
            <a:r>
              <a:rPr lang="en-US" sz="3200" b="1" i="0" u="none" strike="noStrike" dirty="0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3200" b="1" i="0" u="none" strike="noStrike" dirty="0" err="1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använda</a:t>
            </a:r>
            <a:r>
              <a:rPr lang="en-US" sz="3200" b="1" i="0" u="none" strike="noStrike" dirty="0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3200" b="1" i="0" u="none" strike="noStrike" dirty="0" err="1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ordboken</a:t>
            </a:r>
            <a:r>
              <a:rPr lang="en-US" sz="3200" b="1" i="0" u="none" strike="noStrike" dirty="0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: </a:t>
            </a:r>
            <a:r>
              <a:rPr lang="en-US" sz="3200" b="1" i="0" u="none" strike="noStrike" dirty="0" err="1">
                <a:solidFill>
                  <a:srgbClr val="FF0000"/>
                </a:solidFill>
                <a:effectLst/>
                <a:latin typeface="Raleway" panose="020B0503030101060003" pitchFamily="34" charset="0"/>
              </a:rPr>
              <a:t>suomi-ruotsi-suursanakirja</a:t>
            </a:r>
            <a:endParaRPr lang="en-US" sz="3200" b="0" dirty="0">
              <a:solidFill>
                <a:srgbClr val="FF0000"/>
              </a:solidFill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3CE11-A995-E650-7495-4F61D16B4211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1" i="0" u="sng" strike="noStrike" dirty="0">
                <a:solidFill>
                  <a:srgbClr val="0097A7"/>
                </a:solidFill>
                <a:effectLst/>
                <a:latin typeface="Raleway" panose="020B0503030101060003" pitchFamily="34" charset="0"/>
                <a:hlinkClick r:id="rId2"/>
              </a:rPr>
              <a:t>https://kaino.kotus.fi/suomi-ruotsi/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 </a:t>
            </a:r>
            <a:endParaRPr lang="en-US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b="0" dirty="0">
                <a:effectLst/>
              </a:rPr>
            </a:b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Sök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följande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ord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b="0" dirty="0"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Opiskella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: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Opiskelen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Aalto-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yliopistossa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. Jag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studerar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på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/vid Aalto-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universitetet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1" i="0" u="none" strike="noStrike" dirty="0">
              <a:solidFill>
                <a:srgbClr val="000000"/>
              </a:solidFill>
              <a:effectLst/>
              <a:latin typeface="Raleway" panose="020B0503030101060003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Yritys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: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Yritys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perustettiin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1926.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Företaget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grundades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år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1926.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1" i="0" u="none" strike="noStrike" dirty="0">
              <a:solidFill>
                <a:srgbClr val="000000"/>
              </a:solidFill>
              <a:effectLst/>
              <a:latin typeface="Raleway" panose="020B0503030101060003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Joustava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: 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Hän on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joustava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työntekijä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. Han/Hon/Hen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är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en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flexibel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arbetare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/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arbetstagare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/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anställd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.</a:t>
            </a:r>
            <a:endParaRPr lang="en-US" sz="1800" b="1" i="0" u="none" strike="noStrike" dirty="0">
              <a:solidFill>
                <a:srgbClr val="000000"/>
              </a:solidFill>
              <a:effectLst/>
              <a:latin typeface="Raleway" panose="020B0503030101060003" pitchFamily="34" charset="0"/>
            </a:endParaRPr>
          </a:p>
          <a:p>
            <a:r>
              <a:rPr lang="en-US" sz="1800" b="1" i="0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Usein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: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Usein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kaikki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menee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hyvin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.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Ofta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går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</a:t>
            </a:r>
            <a:r>
              <a:rPr lang="en-US" sz="1800" b="1" i="1" u="none" strike="noStrike" dirty="0" err="1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allt</a:t>
            </a:r>
            <a:r>
              <a:rPr lang="en-US" sz="1800" b="1" i="1" u="none" strike="noStrike" dirty="0">
                <a:solidFill>
                  <a:srgbClr val="000000"/>
                </a:solidFill>
                <a:effectLst/>
                <a:latin typeface="Raleway" panose="020B0503030101060003" pitchFamily="34" charset="0"/>
              </a:rPr>
              <a:t> bra.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70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tu 1">
      <a:dk1>
        <a:sysClr val="windowText" lastClr="000000"/>
      </a:dk1>
      <a:lt1>
        <a:sysClr val="window" lastClr="FFFFFF"/>
      </a:lt1>
      <a:dk2>
        <a:srgbClr val="005EB8"/>
      </a:dk2>
      <a:lt2>
        <a:srgbClr val="669ED4"/>
      </a:lt2>
      <a:accent1>
        <a:srgbClr val="0C0C0C"/>
      </a:accent1>
      <a:accent2>
        <a:srgbClr val="595959"/>
      </a:accent2>
      <a:accent3>
        <a:srgbClr val="A5A5A5"/>
      </a:accent3>
      <a:accent4>
        <a:srgbClr val="D8D8D8"/>
      </a:accent4>
      <a:accent5>
        <a:srgbClr val="F2F2F2"/>
      </a:accent5>
      <a:accent6>
        <a:srgbClr val="FFFFF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lto_1610_blue.pptx" id="{C34D0C79-154B-4D73-8A16-004A7851EAA0}" vid="{254815E9-DEFF-4FEA-BDAC-D250F15708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Aalto_1610_blue</Template>
  <TotalTime>7</TotalTime>
  <Words>430</Words>
  <Application>Microsoft Office PowerPoint</Application>
  <PresentationFormat>On-screen Show (16:10)</PresentationFormat>
  <Paragraphs>54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</vt:lpstr>
      <vt:lpstr>Calibri</vt:lpstr>
      <vt:lpstr>Raleway</vt:lpstr>
      <vt:lpstr>Office-teema</vt:lpstr>
      <vt:lpstr>Muntliga presentationer, prepositioner, s-verb, s-passiv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Muntliga presentationer, prepositioner, s-verb, s-passiv</dc:title>
  <dc:creator>Fröjdman Isabella</dc:creator>
  <cp:lastModifiedBy>Fröjdman Isabella</cp:lastModifiedBy>
  <cp:revision>1</cp:revision>
  <dcterms:created xsi:type="dcterms:W3CDTF">2023-05-07T11:26:06Z</dcterms:created>
  <dcterms:modified xsi:type="dcterms:W3CDTF">2023-05-07T11:33:27Z</dcterms:modified>
</cp:coreProperties>
</file>