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4772" r:id="rId2"/>
    <p:sldMasterId id="2147484798" r:id="rId3"/>
  </p:sldMasterIdLst>
  <p:notesMasterIdLst>
    <p:notesMasterId r:id="rId12"/>
  </p:notesMasterIdLst>
  <p:handoutMasterIdLst>
    <p:handoutMasterId r:id="rId13"/>
  </p:handoutMasterIdLst>
  <p:sldIdLst>
    <p:sldId id="257" r:id="rId4"/>
    <p:sldId id="277" r:id="rId5"/>
    <p:sldId id="283" r:id="rId6"/>
    <p:sldId id="286" r:id="rId7"/>
    <p:sldId id="285" r:id="rId8"/>
    <p:sldId id="287" r:id="rId9"/>
    <p:sldId id="284" r:id="rId10"/>
    <p:sldId id="288" r:id="rId11"/>
  </p:sldIdLst>
  <p:sldSz cx="9144000" cy="6858000" type="screen4x3"/>
  <p:notesSz cx="6794500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A8B4"/>
    <a:srgbClr val="EF3340"/>
    <a:srgbClr val="FFCD00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74451" autoAdjust="0"/>
  </p:normalViewPr>
  <p:slideViewPr>
    <p:cSldViewPr snapToGrid="0" snapToObjects="1">
      <p:cViewPr varScale="1">
        <p:scale>
          <a:sx n="56" d="100"/>
          <a:sy n="56" d="100"/>
        </p:scale>
        <p:origin x="936" y="48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5300"/>
          </a:xfrm>
          <a:prstGeom prst="rect">
            <a:avLst/>
          </a:prstGeom>
        </p:spPr>
        <p:txBody>
          <a:bodyPr vert="horz" lIns="91274" tIns="45637" rIns="91274" bIns="45637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4" cy="495300"/>
          </a:xfrm>
          <a:prstGeom prst="rect">
            <a:avLst/>
          </a:prstGeom>
        </p:spPr>
        <p:txBody>
          <a:bodyPr vert="horz" lIns="91274" tIns="45637" rIns="91274" bIns="45637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12/16/2015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4" cy="495300"/>
          </a:xfrm>
          <a:prstGeom prst="rect">
            <a:avLst/>
          </a:prstGeom>
        </p:spPr>
        <p:txBody>
          <a:bodyPr vert="horz" lIns="91274" tIns="45637" rIns="91274" bIns="4563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4" cy="495300"/>
          </a:xfrm>
          <a:prstGeom prst="rect">
            <a:avLst/>
          </a:prstGeom>
        </p:spPr>
        <p:txBody>
          <a:bodyPr vert="horz" lIns="91274" tIns="45637" rIns="91274" bIns="45637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5300"/>
          </a:xfrm>
          <a:prstGeom prst="rect">
            <a:avLst/>
          </a:prstGeom>
        </p:spPr>
        <p:txBody>
          <a:bodyPr vert="horz" lIns="91274" tIns="45637" rIns="91274" bIns="45637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4" cy="495300"/>
          </a:xfrm>
          <a:prstGeom prst="rect">
            <a:avLst/>
          </a:prstGeom>
        </p:spPr>
        <p:txBody>
          <a:bodyPr vert="horz" wrap="square" lIns="91274" tIns="45637" rIns="91274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4" tIns="45637" rIns="91274" bIns="45637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351"/>
            <a:ext cx="5435600" cy="4457700"/>
          </a:xfrm>
          <a:prstGeom prst="rect">
            <a:avLst/>
          </a:prstGeom>
        </p:spPr>
        <p:txBody>
          <a:bodyPr vert="horz" lIns="91274" tIns="45637" rIns="91274" bIns="45637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4" cy="495300"/>
          </a:xfrm>
          <a:prstGeom prst="rect">
            <a:avLst/>
          </a:prstGeom>
        </p:spPr>
        <p:txBody>
          <a:bodyPr vert="horz" lIns="91274" tIns="45637" rIns="91274" bIns="45637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4" cy="495300"/>
          </a:xfrm>
          <a:prstGeom prst="rect">
            <a:avLst/>
          </a:prstGeom>
        </p:spPr>
        <p:txBody>
          <a:bodyPr vert="horz" wrap="square" lIns="91274" tIns="45637" rIns="91274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560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59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841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181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979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357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2236005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18926"/>
            <a:ext cx="2449209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5" y="5620711"/>
            <a:ext cx="2346452" cy="11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5" y="5621089"/>
            <a:ext cx="2446833" cy="112996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6005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1825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06B2E-F987-45AF-880B-50E3745F05DA}" type="datetime1">
              <a:rPr lang="en-US" smtClean="0"/>
              <a:pPr/>
              <a:t>12/16/2015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D2A71-D5BD-4372-9931-2D2889339A1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25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82C7-1AB8-40AF-A139-BD3E4D0FEB68}" type="datetime1">
              <a:rPr lang="en-US" smtClean="0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7E2A-9FBD-4681-9815-4ED7F8123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068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5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20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709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9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5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62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71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89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45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587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24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090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8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6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14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682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3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0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7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" y="5634640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290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444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08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" y="5634640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95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628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D8A-89F0-491E-AD32-24232D5254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E7D-D1C5-4576-85DE-654F23C669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317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D8A-89F0-491E-AD32-24232D5254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E7D-D1C5-4576-85DE-654F23C669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530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13"/>
              </a:lnSpc>
              <a:spcBef>
                <a:spcPts val="0"/>
              </a:spcBef>
              <a:buNone/>
              <a:defRPr sz="713" b="1">
                <a:solidFill>
                  <a:schemeClr val="bg2"/>
                </a:solidFill>
              </a:defRPr>
            </a:lvl1pPr>
            <a:lvl2pPr marL="204788" indent="-77391">
              <a:defRPr lang="en-US" sz="71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788" indent="-70247">
              <a:buFont typeface="Symbol" pitchFamily="18" charset="2"/>
              <a:buNone/>
              <a:defRPr sz="675"/>
            </a:lvl3pPr>
            <a:lvl4pPr marL="204788" indent="-70247">
              <a:defRPr sz="675"/>
            </a:lvl4pPr>
            <a:lvl5pPr marL="204788" indent="-70247">
              <a:buFont typeface="Symbol" pitchFamily="18" charset="2"/>
              <a:buChar char="-"/>
              <a:defRPr sz="675"/>
            </a:lvl5pPr>
            <a:lvl6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6pPr>
            <a:lvl7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7pPr>
            <a:lvl8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8pPr>
            <a:lvl9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13"/>
              </a:lnSpc>
              <a:spcBef>
                <a:spcPts val="0"/>
              </a:spcBef>
              <a:buNone/>
              <a:defRPr sz="713" b="1">
                <a:solidFill>
                  <a:schemeClr val="bg2"/>
                </a:solidFill>
              </a:defRPr>
            </a:lvl1pPr>
            <a:lvl2pPr marL="204788" indent="-77391">
              <a:defRPr lang="en-US" sz="71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788" indent="-70247">
              <a:buFont typeface="Symbol" pitchFamily="18" charset="2"/>
              <a:buNone/>
              <a:defRPr sz="675"/>
            </a:lvl3pPr>
            <a:lvl4pPr marL="204788" indent="-70247">
              <a:defRPr sz="675"/>
            </a:lvl4pPr>
            <a:lvl5pPr marL="204788" indent="-70247">
              <a:buFont typeface="Symbol" pitchFamily="18" charset="2"/>
              <a:buChar char="-"/>
              <a:defRPr sz="675"/>
            </a:lvl5pPr>
            <a:lvl6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6pPr>
            <a:lvl7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7pPr>
            <a:lvl8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8pPr>
            <a:lvl9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47FB-ABE6-458F-93B7-B2DDEAFAB1DC}" type="datetime1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12/16/2015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B95AA-C2AA-4A43-8302-50C7E3DE5C48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783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381000"/>
            <a:ext cx="8085600" cy="106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90000"/>
              </a:lnSpc>
              <a:defRPr sz="3000" b="1" spc="-75">
                <a:solidFill>
                  <a:srgbClr val="0065BD"/>
                </a:solidFill>
              </a:defRPr>
            </a:lvl1pPr>
          </a:lstStyle>
          <a:p>
            <a:r>
              <a:rPr lang="fi-FI" dirty="0" err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085600" cy="3886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Arial"/>
                <a:cs typeface="Arial"/>
              </a:defRPr>
            </a:lvl1pPr>
            <a:lvl2pPr marL="133350" indent="-133350">
              <a:buFont typeface="Arial"/>
              <a:buChar char="•"/>
              <a:defRPr sz="1350">
                <a:latin typeface="Georgia"/>
                <a:cs typeface="Georgia"/>
              </a:defRPr>
            </a:lvl2pPr>
            <a:lvl3pPr marL="333375" indent="-200025">
              <a:buFont typeface="Lucida Grande"/>
              <a:buChar char="-"/>
              <a:defRPr sz="1125" i="1">
                <a:latin typeface="Georgia"/>
                <a:cs typeface="Georgia"/>
              </a:defRPr>
            </a:lvl3pPr>
            <a:lvl4pPr marL="542925" indent="-142875">
              <a:buFont typeface="Arial"/>
              <a:buChar char="•"/>
              <a:defRPr sz="975">
                <a:latin typeface="Georgia"/>
                <a:cs typeface="Georgia"/>
              </a:defRPr>
            </a:lvl4pPr>
            <a:lvl5pPr marL="742950" indent="-133350">
              <a:buFont typeface="Courier New"/>
              <a:buChar char="o"/>
              <a:tabLst/>
              <a:defRPr sz="900"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3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5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91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133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191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5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304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274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5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183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116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966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35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5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074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980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6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2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668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3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557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48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" y="5634640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603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082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440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" y="5634640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4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685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D8A-89F0-491E-AD32-24232D5254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E7D-D1C5-4576-85DE-654F23C669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501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D8A-89F0-491E-AD32-24232D5254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E7D-D1C5-4576-85DE-654F23C669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32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13"/>
              </a:lnSpc>
              <a:spcBef>
                <a:spcPts val="0"/>
              </a:spcBef>
              <a:buNone/>
              <a:defRPr sz="713" b="1">
                <a:solidFill>
                  <a:schemeClr val="bg2"/>
                </a:solidFill>
              </a:defRPr>
            </a:lvl1pPr>
            <a:lvl2pPr marL="204788" indent="-77391">
              <a:defRPr lang="en-US" sz="71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788" indent="-70247">
              <a:buFont typeface="Symbol" pitchFamily="18" charset="2"/>
              <a:buNone/>
              <a:defRPr sz="675"/>
            </a:lvl3pPr>
            <a:lvl4pPr marL="204788" indent="-70247">
              <a:defRPr sz="675"/>
            </a:lvl4pPr>
            <a:lvl5pPr marL="204788" indent="-70247">
              <a:buFont typeface="Symbol" pitchFamily="18" charset="2"/>
              <a:buChar char="-"/>
              <a:defRPr sz="675"/>
            </a:lvl5pPr>
            <a:lvl6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6pPr>
            <a:lvl7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7pPr>
            <a:lvl8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8pPr>
            <a:lvl9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13"/>
              </a:lnSpc>
              <a:spcBef>
                <a:spcPts val="0"/>
              </a:spcBef>
              <a:buNone/>
              <a:defRPr sz="713" b="1">
                <a:solidFill>
                  <a:schemeClr val="bg2"/>
                </a:solidFill>
              </a:defRPr>
            </a:lvl1pPr>
            <a:lvl2pPr marL="204788" indent="-77391">
              <a:defRPr lang="en-US" sz="71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788" indent="-70247">
              <a:buFont typeface="Symbol" pitchFamily="18" charset="2"/>
              <a:buNone/>
              <a:defRPr sz="675"/>
            </a:lvl3pPr>
            <a:lvl4pPr marL="204788" indent="-70247">
              <a:defRPr sz="675"/>
            </a:lvl4pPr>
            <a:lvl5pPr marL="204788" indent="-70247">
              <a:buFont typeface="Symbol" pitchFamily="18" charset="2"/>
              <a:buChar char="-"/>
              <a:defRPr sz="675"/>
            </a:lvl5pPr>
            <a:lvl6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6pPr>
            <a:lvl7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7pPr>
            <a:lvl8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8pPr>
            <a:lvl9pPr marL="205200" indent="-70200">
              <a:spcBef>
                <a:spcPts val="225"/>
              </a:spcBef>
              <a:buFont typeface="Symbol" pitchFamily="18" charset="2"/>
              <a:buChar char="-"/>
              <a:defRPr sz="675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47FB-ABE6-458F-93B7-B2DDEAFAB1DC}" type="datetime1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12/16/2015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B95AA-C2AA-4A43-8302-50C7E3DE5C48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170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381000"/>
            <a:ext cx="8085600" cy="106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90000"/>
              </a:lnSpc>
              <a:defRPr sz="3000" b="1" spc="-75">
                <a:solidFill>
                  <a:srgbClr val="0065BD"/>
                </a:solidFill>
              </a:defRPr>
            </a:lvl1pPr>
          </a:lstStyle>
          <a:p>
            <a:r>
              <a:rPr lang="fi-FI" dirty="0" err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085600" cy="3886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Arial"/>
                <a:cs typeface="Arial"/>
              </a:defRPr>
            </a:lvl1pPr>
            <a:lvl2pPr marL="133350" indent="-133350">
              <a:buFont typeface="Arial"/>
              <a:buChar char="•"/>
              <a:defRPr sz="1350">
                <a:latin typeface="Georgia"/>
                <a:cs typeface="Georgia"/>
              </a:defRPr>
            </a:lvl2pPr>
            <a:lvl3pPr marL="333375" indent="-200025">
              <a:buFont typeface="Lucida Grande"/>
              <a:buChar char="-"/>
              <a:defRPr sz="1125" i="1">
                <a:latin typeface="Georgia"/>
                <a:cs typeface="Georgia"/>
              </a:defRPr>
            </a:lvl3pPr>
            <a:lvl4pPr marL="542925" indent="-142875">
              <a:buFont typeface="Arial"/>
              <a:buChar char="•"/>
              <a:defRPr sz="975">
                <a:latin typeface="Georgia"/>
                <a:cs typeface="Georgia"/>
              </a:defRPr>
            </a:lvl4pPr>
            <a:lvl5pPr marL="742950" indent="-133350">
              <a:buFont typeface="Courier New"/>
              <a:buChar char="o"/>
              <a:tabLst/>
              <a:defRPr sz="900">
                <a:latin typeface="Georgia"/>
                <a:cs typeface="Georgia"/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2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2236005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16.12.2015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9" r:id="rId22"/>
    <p:sldLayoutId id="2147484770" r:id="rId23"/>
    <p:sldLayoutId id="2147484771" r:id="rId2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66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774" r:id="rId2"/>
    <p:sldLayoutId id="2147484775" r:id="rId3"/>
    <p:sldLayoutId id="2147484776" r:id="rId4"/>
    <p:sldLayoutId id="2147484777" r:id="rId5"/>
    <p:sldLayoutId id="2147484778" r:id="rId6"/>
    <p:sldLayoutId id="2147484779" r:id="rId7"/>
    <p:sldLayoutId id="2147484780" r:id="rId8"/>
    <p:sldLayoutId id="2147484781" r:id="rId9"/>
    <p:sldLayoutId id="2147484782" r:id="rId10"/>
    <p:sldLayoutId id="2147484783" r:id="rId11"/>
    <p:sldLayoutId id="2147484784" r:id="rId12"/>
    <p:sldLayoutId id="2147484785" r:id="rId13"/>
    <p:sldLayoutId id="2147484786" r:id="rId14"/>
    <p:sldLayoutId id="2147484787" r:id="rId15"/>
    <p:sldLayoutId id="2147484788" r:id="rId16"/>
    <p:sldLayoutId id="2147484789" r:id="rId17"/>
    <p:sldLayoutId id="2147484790" r:id="rId18"/>
    <p:sldLayoutId id="2147484791" r:id="rId19"/>
    <p:sldLayoutId id="2147484792" r:id="rId20"/>
    <p:sldLayoutId id="2147484793" r:id="rId21"/>
    <p:sldLayoutId id="2147484794" r:id="rId22"/>
    <p:sldLayoutId id="2147484795" r:id="rId23"/>
    <p:sldLayoutId id="2147484796" r:id="rId24"/>
    <p:sldLayoutId id="2147484797" r:id="rId2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>
                <a:defRPr/>
              </a:pPr>
              <a:t>16.12.2015</a:t>
            </a:fld>
            <a:endParaRPr lang="fi-FI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82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800" r:id="rId2"/>
    <p:sldLayoutId id="2147484801" r:id="rId3"/>
    <p:sldLayoutId id="2147484802" r:id="rId4"/>
    <p:sldLayoutId id="2147484803" r:id="rId5"/>
    <p:sldLayoutId id="2147484804" r:id="rId6"/>
    <p:sldLayoutId id="2147484805" r:id="rId7"/>
    <p:sldLayoutId id="2147484806" r:id="rId8"/>
    <p:sldLayoutId id="2147484807" r:id="rId9"/>
    <p:sldLayoutId id="2147484808" r:id="rId10"/>
    <p:sldLayoutId id="2147484809" r:id="rId11"/>
    <p:sldLayoutId id="2147484810" r:id="rId12"/>
    <p:sldLayoutId id="2147484811" r:id="rId13"/>
    <p:sldLayoutId id="2147484812" r:id="rId14"/>
    <p:sldLayoutId id="2147484813" r:id="rId15"/>
    <p:sldLayoutId id="2147484814" r:id="rId16"/>
    <p:sldLayoutId id="2147484815" r:id="rId17"/>
    <p:sldLayoutId id="2147484816" r:id="rId18"/>
    <p:sldLayoutId id="2147484817" r:id="rId19"/>
    <p:sldLayoutId id="2147484818" r:id="rId20"/>
    <p:sldLayoutId id="2147484819" r:id="rId21"/>
    <p:sldLayoutId id="2147484820" r:id="rId22"/>
    <p:sldLayoutId id="2147484821" r:id="rId23"/>
    <p:sldLayoutId id="2147484822" r:id="rId24"/>
    <p:sldLayoutId id="2147484823" r:id="rId2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308" y="1912267"/>
            <a:ext cx="7975385" cy="1288134"/>
          </a:xfrm>
        </p:spPr>
        <p:txBody>
          <a:bodyPr/>
          <a:lstStyle/>
          <a:p>
            <a:r>
              <a:rPr lang="fi-FI" sz="5400" dirty="0" smtClean="0">
                <a:solidFill>
                  <a:schemeClr val="tx1"/>
                </a:solidFill>
              </a:rPr>
              <a:t>A! PEDA INTRO (5 op)</a:t>
            </a:r>
            <a:endParaRPr lang="fi-FI" sz="5400" dirty="0">
              <a:solidFill>
                <a:schemeClr val="tx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84308" y="2804401"/>
            <a:ext cx="5379423" cy="792000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</a:rPr>
              <a:t>LP 4: Opetuskokeilut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400664" y="5759356"/>
            <a:ext cx="364843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i="1" dirty="0" smtClean="0"/>
              <a:t>Yliopistopedagoginen koulutus</a:t>
            </a:r>
          </a:p>
          <a:p>
            <a:r>
              <a:rPr lang="fi-FI" sz="2000" i="1" dirty="0" smtClean="0"/>
              <a:t>Kari, Miia, Maija, Riikka ja Marja</a:t>
            </a:r>
            <a:endParaRPr lang="fi-FI" sz="2000" i="1" dirty="0"/>
          </a:p>
        </p:txBody>
      </p:sp>
    </p:spTree>
    <p:extLst>
      <p:ext uri="{BB962C8B-B14F-4D97-AF65-F5344CB8AC3E}">
        <p14:creationId xmlns:p14="http://schemas.microsoft.com/office/powerpoint/2010/main" val="1313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Reflektio</a:t>
            </a:r>
            <a:r>
              <a:rPr lang="fi-FI" dirty="0" smtClean="0"/>
              <a:t> opetuskokeilusta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400" b="1" dirty="0" smtClean="0"/>
              <a:t>I</a:t>
            </a:r>
            <a:endParaRPr lang="fi-FI" sz="4400" b="1" dirty="0"/>
          </a:p>
        </p:txBody>
      </p:sp>
      <p:sp>
        <p:nvSpPr>
          <p:cNvPr id="4" name="Suorakulmio 3"/>
          <p:cNvSpPr/>
          <p:nvPr/>
        </p:nvSpPr>
        <p:spPr>
          <a:xfrm>
            <a:off x="584307" y="1712463"/>
            <a:ext cx="82113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5400" b="1" spc="-200" dirty="0">
                <a:solidFill>
                  <a:schemeClr val="bg1"/>
                </a:solidFill>
                <a:latin typeface="+mj-lt"/>
                <a:cs typeface="MS PGothic" pitchFamily="34" charset="-128"/>
              </a:rPr>
              <a:t>Miten koit opetuskokeilun kirjallisen suunnitelman tekemisen?</a:t>
            </a:r>
          </a:p>
        </p:txBody>
      </p:sp>
    </p:spTree>
    <p:extLst>
      <p:ext uri="{BB962C8B-B14F-4D97-AF65-F5344CB8AC3E}">
        <p14:creationId xmlns:p14="http://schemas.microsoft.com/office/powerpoint/2010/main" val="31366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i="1" dirty="0" smtClean="0">
                <a:solidFill>
                  <a:schemeClr val="tx1"/>
                </a:solidFill>
              </a:rPr>
              <a:t>I</a:t>
            </a:r>
            <a:endParaRPr lang="fi-FI" sz="3600" i="1" dirty="0">
              <a:solidFill>
                <a:schemeClr val="tx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533400" y="1310185"/>
            <a:ext cx="8085600" cy="5254388"/>
          </a:xfrm>
        </p:spPr>
        <p:txBody>
          <a:bodyPr/>
          <a:lstStyle/>
          <a:p>
            <a:r>
              <a:rPr lang="fi-FI" dirty="0" smtClean="0"/>
              <a:t>Oppimistavoitteiden luominen.</a:t>
            </a:r>
          </a:p>
          <a:p>
            <a:r>
              <a:rPr lang="fi-FI" dirty="0" smtClean="0"/>
              <a:t>Sisältö aikataulun mukaiseksi ja opetusmenetelmien valinta.</a:t>
            </a:r>
          </a:p>
          <a:p>
            <a:r>
              <a:rPr lang="fi-FI" dirty="0" smtClean="0"/>
              <a:t>Hyödyllinen</a:t>
            </a:r>
          </a:p>
          <a:p>
            <a:r>
              <a:rPr lang="fi-FI" dirty="0" smtClean="0"/>
              <a:t>Kohdeyleisö vs. sisältö; ei tietoa oppilaiden taustatiedoista.</a:t>
            </a:r>
          </a:p>
          <a:p>
            <a:r>
              <a:rPr lang="fi-FI" dirty="0" smtClean="0"/>
              <a:t>Etukäteisperehtymien puuttui (keino valikoima rajoitettu).</a:t>
            </a:r>
          </a:p>
          <a:p>
            <a:r>
              <a:rPr lang="fi-FI" dirty="0" smtClean="0"/>
              <a:t>Helpotti opetustapahtuman vetämistä.</a:t>
            </a:r>
          </a:p>
          <a:p>
            <a:r>
              <a:rPr lang="fi-FI" dirty="0" smtClean="0"/>
              <a:t>Haastava; malliesimerkki olisi auttanut.</a:t>
            </a:r>
          </a:p>
          <a:p>
            <a:r>
              <a:rPr lang="fi-FI" dirty="0" smtClean="0"/>
              <a:t>Palautetta kirjallisesta suunnitelmasta olisi kiva saada.</a:t>
            </a:r>
          </a:p>
          <a:p>
            <a:r>
              <a:rPr lang="fi-FI" dirty="0" smtClean="0"/>
              <a:t>Ajankäytön suunnittelu hankalaa.</a:t>
            </a:r>
          </a:p>
          <a:p>
            <a:r>
              <a:rPr lang="fi-FI" dirty="0" smtClean="0"/>
              <a:t>Helpotti opettamaan ryhtymistä.</a:t>
            </a:r>
          </a:p>
          <a:p>
            <a:r>
              <a:rPr lang="fi-FI" dirty="0" smtClean="0"/>
              <a:t>Tarve jakaa kokeilun ja oikean tilanteen suunnitelmat.</a:t>
            </a:r>
          </a:p>
          <a:p>
            <a:r>
              <a:rPr lang="fi-FI" dirty="0" smtClean="0"/>
              <a:t>Käytännössä tilanne meni suuressa määrin improvisoinnin puolelle (ei välttämättä paha …)</a:t>
            </a:r>
          </a:p>
          <a:p>
            <a:r>
              <a:rPr lang="fi-FI" dirty="0" smtClean="0"/>
              <a:t>Hyvä harjoitus suhteessa kokeilun laajuuteen.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533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/>
              <a:t>Mitä opit omasta opetuksestasi ja toisten opetuksesta?</a:t>
            </a:r>
            <a:br>
              <a:rPr lang="fi-FI" sz="5400" dirty="0"/>
            </a:b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400" b="1" dirty="0" smtClean="0"/>
              <a:t>II</a:t>
            </a:r>
            <a:endParaRPr lang="fi-FI" sz="4400" b="1" dirty="0"/>
          </a:p>
        </p:txBody>
      </p:sp>
    </p:spTree>
    <p:extLst>
      <p:ext uri="{BB962C8B-B14F-4D97-AF65-F5344CB8AC3E}">
        <p14:creationId xmlns:p14="http://schemas.microsoft.com/office/powerpoint/2010/main" val="5921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i="1" dirty="0" smtClean="0">
                <a:solidFill>
                  <a:schemeClr val="tx1"/>
                </a:solidFill>
              </a:rPr>
              <a:t>II</a:t>
            </a:r>
            <a:endParaRPr lang="fi-FI" sz="3600" i="1" dirty="0">
              <a:solidFill>
                <a:schemeClr val="tx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533400" y="1310185"/>
            <a:ext cx="8085600" cy="5254388"/>
          </a:xfrm>
        </p:spPr>
        <p:txBody>
          <a:bodyPr/>
          <a:lstStyle/>
          <a:p>
            <a:r>
              <a:rPr lang="fi-FI" dirty="0" smtClean="0"/>
              <a:t>Vähälläkin kuvamateriaalilla pärjää.</a:t>
            </a:r>
          </a:p>
          <a:p>
            <a:r>
              <a:rPr lang="fi-FI" dirty="0" smtClean="0"/>
              <a:t>Opiskelijoilla ei voinut teettää etukäteistyötä.</a:t>
            </a:r>
          </a:p>
          <a:p>
            <a:r>
              <a:rPr lang="fi-FI" dirty="0" smtClean="0"/>
              <a:t>Monet opetusmenetelmät vaativat ennakkoon valmistautumista opiskelijoilta.</a:t>
            </a:r>
          </a:p>
          <a:p>
            <a:r>
              <a:rPr lang="fi-FI" dirty="0" smtClean="0"/>
              <a:t>Opiskelijoiden esitietojen tietäminen tärkeää opetusta suunniteltaessa.</a:t>
            </a:r>
          </a:p>
          <a:p>
            <a:r>
              <a:rPr lang="fi-FI" dirty="0" smtClean="0"/>
              <a:t>Eri ala ”tuottavat” erilaista opetusta.</a:t>
            </a:r>
          </a:p>
          <a:p>
            <a:r>
              <a:rPr lang="fi-FI" dirty="0" smtClean="0"/>
              <a:t>Huomioi kohderyhmä.</a:t>
            </a:r>
          </a:p>
          <a:p>
            <a:r>
              <a:rPr lang="fi-FI" dirty="0" smtClean="0"/>
              <a:t>Ryhmä antoi kokeilun vapauden.</a:t>
            </a:r>
          </a:p>
          <a:p>
            <a:r>
              <a:rPr lang="fi-FI" dirty="0" smtClean="0"/>
              <a:t>20 minuuttia tuntui itselle lyhyeltä, mutta muiden kanssa oppi paljon.</a:t>
            </a:r>
          </a:p>
          <a:p>
            <a:r>
              <a:rPr lang="fi-FI" dirty="0" smtClean="0"/>
              <a:t>Kokemus, ettei opettajan tarvitse koko ajan ”kannatella”. Opiskelijat voivat tehdä itse osan.</a:t>
            </a:r>
          </a:p>
          <a:p>
            <a:r>
              <a:rPr lang="fi-FI" dirty="0" smtClean="0"/>
              <a:t>Pienällä vaivalla aika uuden jutun.</a:t>
            </a:r>
          </a:p>
          <a:p>
            <a:r>
              <a:rPr lang="fi-FI" dirty="0" smtClean="0"/>
              <a:t>Valmistaudu huolella.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359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/>
              <a:t>Miten koit palautteen antamisen ja saamisen?</a:t>
            </a:r>
            <a:br>
              <a:rPr lang="fi-FI" sz="5400" dirty="0"/>
            </a:b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400" b="1" dirty="0" smtClean="0"/>
              <a:t>III</a:t>
            </a:r>
            <a:endParaRPr lang="fi-FI" sz="4400" b="1" dirty="0"/>
          </a:p>
        </p:txBody>
      </p:sp>
    </p:spTree>
    <p:extLst>
      <p:ext uri="{BB962C8B-B14F-4D97-AF65-F5344CB8AC3E}">
        <p14:creationId xmlns:p14="http://schemas.microsoft.com/office/powerpoint/2010/main" val="18514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i="1" dirty="0" smtClean="0">
                <a:solidFill>
                  <a:schemeClr val="tx1"/>
                </a:solidFill>
              </a:rPr>
              <a:t>III</a:t>
            </a:r>
            <a:endParaRPr lang="fi-FI" sz="3600" i="1" dirty="0">
              <a:solidFill>
                <a:schemeClr val="tx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533400" y="1310185"/>
            <a:ext cx="8085600" cy="5254388"/>
          </a:xfrm>
        </p:spPr>
        <p:txBody>
          <a:bodyPr/>
          <a:lstStyle/>
          <a:p>
            <a:r>
              <a:rPr lang="fi-FI" dirty="0" smtClean="0"/>
              <a:t>Palautteen antaminen kun tilanne oli päällä, oli haastava.</a:t>
            </a:r>
          </a:p>
          <a:p>
            <a:r>
              <a:rPr lang="fi-FI" dirty="0" smtClean="0"/>
              <a:t>Ensin oli aikaa miettiä -&gt; parempaa palautetta.</a:t>
            </a:r>
          </a:p>
          <a:p>
            <a:r>
              <a:rPr lang="fi-FI" dirty="0" smtClean="0"/>
              <a:t>Hyvän palautteen antaminen vaatii aikaa.</a:t>
            </a:r>
          </a:p>
          <a:p>
            <a:r>
              <a:rPr lang="fi-FI" dirty="0" smtClean="0"/>
              <a:t>Vaikka esitys olisi hyvin onnistunut, olisi hyvä saada myös kehittävää palautetta.</a:t>
            </a:r>
          </a:p>
          <a:p>
            <a:r>
              <a:rPr lang="fi-FI" dirty="0" smtClean="0"/>
              <a:t>Kirjoitettu rakentava palaute voidaan lukea negatiivisena.</a:t>
            </a:r>
          </a:p>
          <a:p>
            <a:r>
              <a:rPr lang="fi-FI" dirty="0" smtClean="0"/>
              <a:t>Ensin hyvää.</a:t>
            </a:r>
          </a:p>
          <a:p>
            <a:r>
              <a:rPr lang="fi-FI" dirty="0" smtClean="0"/>
              <a:t>Palautteen vastaanottamistakin pitää harjoitella.</a:t>
            </a:r>
          </a:p>
          <a:p>
            <a:r>
              <a:rPr lang="fi-FI" dirty="0" smtClean="0"/>
              <a:t>Palautetta oli vaikea pilkkoa osiin.</a:t>
            </a:r>
          </a:p>
          <a:p>
            <a:r>
              <a:rPr lang="fi-FI" dirty="0" smtClean="0"/>
              <a:t>Todella positiivista ja kannustavaa -&gt; ideointia</a:t>
            </a:r>
          </a:p>
          <a:p>
            <a:r>
              <a:rPr lang="fi-FI" dirty="0" smtClean="0"/>
              <a:t>Kaavaketta voisi muokata hän tarkoitukseen.</a:t>
            </a:r>
          </a:p>
          <a:p>
            <a:r>
              <a:rPr lang="fi-FI" dirty="0" smtClean="0"/>
              <a:t>Ei vain hyvää palautetta.</a:t>
            </a:r>
          </a:p>
          <a:p>
            <a:r>
              <a:rPr lang="fi-FI" dirty="0" smtClean="0"/>
              <a:t>Myönteistä, rakentavan palautteen antaminen on joskus haastavaa.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442683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-Yliopisto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1_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Aalto-Yliopisto_2013</Template>
  <TotalTime>1737</TotalTime>
  <Words>299</Words>
  <Application>Microsoft Office PowerPoint</Application>
  <PresentationFormat>Näytössä katseltava diaesitys (4:3)</PresentationFormat>
  <Paragraphs>56</Paragraphs>
  <Slides>8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8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Symbol</vt:lpstr>
      <vt:lpstr>ヒラギノ角ゴ Pro W3</vt:lpstr>
      <vt:lpstr>Aalto-Yliopisto_2013</vt:lpstr>
      <vt:lpstr>1_Aalto_University_2013</vt:lpstr>
      <vt:lpstr>2_Aalto_University_2013</vt:lpstr>
      <vt:lpstr>A! PEDA INTRO (5 op)</vt:lpstr>
      <vt:lpstr>Reflektio opetuskokeilusta</vt:lpstr>
      <vt:lpstr>PowerPoint-esitys</vt:lpstr>
      <vt:lpstr>I</vt:lpstr>
      <vt:lpstr>Mitä opit omasta opetuksestasi ja toisten opetuksesta? </vt:lpstr>
      <vt:lpstr>II</vt:lpstr>
      <vt:lpstr>Miten koit palautteen antamisen ja saamisen? </vt:lpstr>
      <vt:lpstr>III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A! PEDA INTRO (5 op)</dc:title>
  <dc:creator>Lampinen Maija</dc:creator>
  <cp:lastModifiedBy>Nuutinen Kari</cp:lastModifiedBy>
  <cp:revision>74</cp:revision>
  <cp:lastPrinted>2015-12-09T08:40:58Z</cp:lastPrinted>
  <dcterms:created xsi:type="dcterms:W3CDTF">2013-05-20T09:52:59Z</dcterms:created>
  <dcterms:modified xsi:type="dcterms:W3CDTF">2015-12-16T08:19:01Z</dcterms:modified>
</cp:coreProperties>
</file>