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401" r:id="rId55"/>
    <p:sldId id="402" r:id="rId56"/>
    <p:sldId id="403" r:id="rId57"/>
    <p:sldId id="404" r:id="rId58"/>
    <p:sldId id="405" r:id="rId59"/>
    <p:sldId id="406" r:id="rId60"/>
    <p:sldId id="407" r:id="rId61"/>
    <p:sldId id="408" r:id="rId62"/>
    <p:sldId id="409" r:id="rId63"/>
    <p:sldId id="410" r:id="rId64"/>
    <p:sldId id="411" r:id="rId65"/>
    <p:sldId id="412" r:id="rId66"/>
    <p:sldId id="413" r:id="rId67"/>
    <p:sldId id="414" r:id="rId68"/>
    <p:sldId id="415" r:id="rId69"/>
    <p:sldId id="416" r:id="rId70"/>
    <p:sldId id="417" r:id="rId71"/>
    <p:sldId id="418" r:id="rId72"/>
    <p:sldId id="419" r:id="rId73"/>
    <p:sldId id="420" r:id="rId74"/>
    <p:sldId id="421" r:id="rId75"/>
    <p:sldId id="422" r:id="rId76"/>
    <p:sldId id="423" r:id="rId77"/>
    <p:sldId id="424" r:id="rId7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7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9" r:id="rId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2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uva, joka sisältää kohteen savu, aalto, juna, kakku&#10;&#10;Kuvaus luotu automaattisesti">
            <a:extLst>
              <a:ext uri="{FF2B5EF4-FFF2-40B4-BE49-F238E27FC236}">
                <a16:creationId xmlns:a16="http://schemas.microsoft.com/office/drawing/2014/main" id="{0F0F5735-6555-4CC3-A1D7-6B05EC871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855" r="-1" b="7853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42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0A0A8AF-B187-A448-B015-0AEEB03C7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i-FI">
                <a:solidFill>
                  <a:schemeClr val="bg1"/>
                </a:solidFill>
              </a:rPr>
              <a:t>SANATYYPIT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A78C15-C41D-3E4F-BAA4-06C1E9CCE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E-sanat, NEN-sanat, I-sanat</a:t>
            </a:r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1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  <a:p>
            <a:pPr lvl="2"/>
            <a:r>
              <a:rPr lang="fi-FI" dirty="0"/>
              <a:t>veneestä</a:t>
            </a:r>
          </a:p>
          <a:p>
            <a:pPr lvl="2"/>
            <a:r>
              <a:rPr lang="fi-FI" dirty="0"/>
              <a:t>venee</a:t>
            </a:r>
            <a:r>
              <a:rPr lang="fi-FI" b="1" dirty="0"/>
              <a:t>seen (VV + </a:t>
            </a:r>
            <a:r>
              <a:rPr lang="fi-FI" b="1" dirty="0" err="1"/>
              <a:t>seen</a:t>
            </a:r>
            <a:r>
              <a:rPr lang="fi-FI" b="1" dirty="0"/>
              <a:t>)</a:t>
            </a:r>
          </a:p>
          <a:p>
            <a:pPr lvl="2"/>
            <a:r>
              <a:rPr lang="fi-FI" dirty="0"/>
              <a:t>veneellä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791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  <a:p>
            <a:pPr lvl="2"/>
            <a:r>
              <a:rPr lang="fi-FI" dirty="0"/>
              <a:t>veneestä</a:t>
            </a:r>
          </a:p>
          <a:p>
            <a:pPr lvl="2"/>
            <a:r>
              <a:rPr lang="fi-FI" dirty="0"/>
              <a:t>venee</a:t>
            </a:r>
            <a:r>
              <a:rPr lang="fi-FI" b="1" dirty="0"/>
              <a:t>seen (VV + </a:t>
            </a:r>
            <a:r>
              <a:rPr lang="fi-FI" b="1" dirty="0" err="1"/>
              <a:t>seen</a:t>
            </a:r>
            <a:r>
              <a:rPr lang="fi-FI" b="1" dirty="0"/>
              <a:t>)</a:t>
            </a:r>
          </a:p>
          <a:p>
            <a:pPr lvl="2"/>
            <a:r>
              <a:rPr lang="fi-FI" dirty="0"/>
              <a:t>veneellä</a:t>
            </a:r>
          </a:p>
          <a:p>
            <a:pPr lvl="2"/>
            <a:r>
              <a:rPr lang="fi-FI" dirty="0"/>
              <a:t>veneeltä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88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  <a:p>
            <a:pPr lvl="2"/>
            <a:r>
              <a:rPr lang="fi-FI" dirty="0"/>
              <a:t>veneestä</a:t>
            </a:r>
          </a:p>
          <a:p>
            <a:pPr lvl="2"/>
            <a:r>
              <a:rPr lang="fi-FI" dirty="0"/>
              <a:t>venee</a:t>
            </a:r>
            <a:r>
              <a:rPr lang="fi-FI" b="1" dirty="0"/>
              <a:t>seen (VV + </a:t>
            </a:r>
            <a:r>
              <a:rPr lang="fi-FI" b="1" dirty="0" err="1"/>
              <a:t>seen</a:t>
            </a:r>
            <a:r>
              <a:rPr lang="fi-FI" b="1"/>
              <a:t>)</a:t>
            </a:r>
            <a:endParaRPr lang="fi-FI" b="1" dirty="0"/>
          </a:p>
          <a:p>
            <a:pPr lvl="2"/>
            <a:r>
              <a:rPr lang="fi-FI" dirty="0"/>
              <a:t>veneellä</a:t>
            </a:r>
          </a:p>
          <a:p>
            <a:pPr lvl="2"/>
            <a:r>
              <a:rPr lang="fi-FI" dirty="0"/>
              <a:t>veneeltä</a:t>
            </a:r>
          </a:p>
          <a:p>
            <a:pPr lvl="2"/>
            <a:r>
              <a:rPr lang="fi-FI" dirty="0"/>
              <a:t>veneelle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2808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917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921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8026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755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221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420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lvl="2"/>
            <a:r>
              <a:rPr lang="fi-FI" dirty="0"/>
              <a:t>sinisestä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886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455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lvl="2"/>
            <a:r>
              <a:rPr lang="fi-FI" dirty="0"/>
              <a:t>sinisestä</a:t>
            </a:r>
          </a:p>
          <a:p>
            <a:pPr lvl="2"/>
            <a:r>
              <a:rPr lang="fi-FI" dirty="0"/>
              <a:t>sinise</a:t>
            </a:r>
            <a:r>
              <a:rPr lang="fi-FI" b="1" dirty="0"/>
              <a:t>en (V + </a:t>
            </a:r>
            <a:r>
              <a:rPr lang="fi-FI" b="1" dirty="0" err="1"/>
              <a:t>Vn</a:t>
            </a:r>
            <a:r>
              <a:rPr lang="fi-FI" b="1" dirty="0"/>
              <a:t>)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754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lvl="2"/>
            <a:r>
              <a:rPr lang="fi-FI" dirty="0"/>
              <a:t>sinisestä</a:t>
            </a:r>
          </a:p>
          <a:p>
            <a:pPr lvl="2"/>
            <a:r>
              <a:rPr lang="fi-FI" dirty="0"/>
              <a:t>sinise</a:t>
            </a:r>
            <a:r>
              <a:rPr lang="fi-FI" b="1" dirty="0"/>
              <a:t>en (V + </a:t>
            </a:r>
            <a:r>
              <a:rPr lang="fi-FI" b="1" dirty="0" err="1"/>
              <a:t>Vn</a:t>
            </a:r>
            <a:r>
              <a:rPr lang="fi-FI" b="1" dirty="0"/>
              <a:t>)</a:t>
            </a:r>
          </a:p>
          <a:p>
            <a:pPr lvl="2"/>
            <a:r>
              <a:rPr lang="fi-FI" dirty="0"/>
              <a:t>sinisellä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014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lvl="2"/>
            <a:r>
              <a:rPr lang="fi-FI" dirty="0"/>
              <a:t>sinisestä</a:t>
            </a:r>
          </a:p>
          <a:p>
            <a:pPr lvl="2"/>
            <a:r>
              <a:rPr lang="fi-FI" dirty="0"/>
              <a:t>sinise</a:t>
            </a:r>
            <a:r>
              <a:rPr lang="fi-FI" b="1" dirty="0"/>
              <a:t>en (V + </a:t>
            </a:r>
            <a:r>
              <a:rPr lang="fi-FI" b="1" dirty="0" err="1"/>
              <a:t>Vn</a:t>
            </a:r>
            <a:r>
              <a:rPr lang="fi-FI" b="1" dirty="0"/>
              <a:t>)</a:t>
            </a:r>
          </a:p>
          <a:p>
            <a:pPr lvl="2"/>
            <a:r>
              <a:rPr lang="fi-FI" dirty="0"/>
              <a:t>sinisellä</a:t>
            </a:r>
          </a:p>
          <a:p>
            <a:pPr lvl="2"/>
            <a:r>
              <a:rPr lang="fi-FI" dirty="0"/>
              <a:t>siniseltä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874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NEN-SANAT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sininen, suomalainen, nainen, iloinen…</a:t>
            </a:r>
          </a:p>
          <a:p>
            <a:pPr lvl="1"/>
            <a:r>
              <a:rPr lang="fi-FI" dirty="0"/>
              <a:t>sininen</a:t>
            </a:r>
            <a:r>
              <a:rPr lang="fi-FI" b="1" dirty="0"/>
              <a:t> (N), </a:t>
            </a:r>
            <a:r>
              <a:rPr lang="fi-FI" dirty="0"/>
              <a:t>sini</a:t>
            </a:r>
            <a:r>
              <a:rPr lang="fi-FI" b="1" dirty="0"/>
              <a:t>stä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sini</a:t>
            </a:r>
            <a:r>
              <a:rPr lang="fi-FI" b="1" dirty="0"/>
              <a:t>sen (G)</a:t>
            </a:r>
          </a:p>
          <a:p>
            <a:pPr lvl="1"/>
            <a:r>
              <a:rPr lang="fi-FI" dirty="0" err="1"/>
              <a:t>sini</a:t>
            </a:r>
            <a:r>
              <a:rPr lang="fi-FI" b="1" dirty="0" err="1"/>
              <a:t>se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sinisessä</a:t>
            </a:r>
          </a:p>
          <a:p>
            <a:pPr lvl="2"/>
            <a:r>
              <a:rPr lang="fi-FI" dirty="0"/>
              <a:t>sinisestä</a:t>
            </a:r>
          </a:p>
          <a:p>
            <a:pPr lvl="2"/>
            <a:r>
              <a:rPr lang="fi-FI" dirty="0"/>
              <a:t>sinise</a:t>
            </a:r>
            <a:r>
              <a:rPr lang="fi-FI" b="1" dirty="0"/>
              <a:t>en (V + </a:t>
            </a:r>
            <a:r>
              <a:rPr lang="fi-FI" b="1" dirty="0" err="1"/>
              <a:t>Vn</a:t>
            </a:r>
            <a:r>
              <a:rPr lang="fi-FI" b="1" dirty="0"/>
              <a:t>)</a:t>
            </a:r>
          </a:p>
          <a:p>
            <a:pPr lvl="2"/>
            <a:r>
              <a:rPr lang="fi-FI" dirty="0"/>
              <a:t>sinisellä</a:t>
            </a:r>
          </a:p>
          <a:p>
            <a:pPr lvl="2"/>
            <a:r>
              <a:rPr lang="fi-FI" dirty="0"/>
              <a:t>siniseltä</a:t>
            </a:r>
          </a:p>
          <a:p>
            <a:pPr lvl="2"/>
            <a:r>
              <a:rPr lang="fi-FI" dirty="0"/>
              <a:t>siniselle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8289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5996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9426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3019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256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4509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721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288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3158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965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4193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890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0434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45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</p:txBody>
      </p:sp>
    </p:spTree>
    <p:extLst>
      <p:ext uri="{BB962C8B-B14F-4D97-AF65-F5344CB8AC3E}">
        <p14:creationId xmlns:p14="http://schemas.microsoft.com/office/powerpoint/2010/main" val="3402570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  <a:p>
            <a:r>
              <a:rPr lang="fi-FI" dirty="0"/>
              <a:t>koti, kotia, kodin</a:t>
            </a:r>
          </a:p>
        </p:txBody>
      </p:sp>
    </p:spTree>
    <p:extLst>
      <p:ext uri="{BB962C8B-B14F-4D97-AF65-F5344CB8AC3E}">
        <p14:creationId xmlns:p14="http://schemas.microsoft.com/office/powerpoint/2010/main" val="2310910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  <a:p>
            <a:r>
              <a:rPr lang="fi-FI" dirty="0"/>
              <a:t>koti, kotia, kodin</a:t>
            </a:r>
          </a:p>
          <a:p>
            <a:pPr lvl="1"/>
            <a:r>
              <a:rPr lang="fi-FI" dirty="0"/>
              <a:t>kotona (MISSÄ?)</a:t>
            </a:r>
          </a:p>
        </p:txBody>
      </p:sp>
    </p:spTree>
    <p:extLst>
      <p:ext uri="{BB962C8B-B14F-4D97-AF65-F5344CB8AC3E}">
        <p14:creationId xmlns:p14="http://schemas.microsoft.com/office/powerpoint/2010/main" val="2092155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  <a:p>
            <a:r>
              <a:rPr lang="fi-FI" dirty="0"/>
              <a:t>koti, kotia, kodin</a:t>
            </a:r>
          </a:p>
          <a:p>
            <a:pPr lvl="1"/>
            <a:r>
              <a:rPr lang="fi-FI" dirty="0"/>
              <a:t>kotona (MISSÄ?)</a:t>
            </a:r>
          </a:p>
          <a:p>
            <a:pPr lvl="1"/>
            <a:r>
              <a:rPr lang="fi-FI" dirty="0"/>
              <a:t>kotoa (MISTÄ?)</a:t>
            </a:r>
          </a:p>
        </p:txBody>
      </p:sp>
    </p:spTree>
    <p:extLst>
      <p:ext uri="{BB962C8B-B14F-4D97-AF65-F5344CB8AC3E}">
        <p14:creationId xmlns:p14="http://schemas.microsoft.com/office/powerpoint/2010/main" val="314118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32311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  <a:p>
            <a:r>
              <a:rPr lang="fi-FI" dirty="0"/>
              <a:t>koti, kotia, kodin</a:t>
            </a:r>
          </a:p>
          <a:p>
            <a:pPr lvl="1"/>
            <a:r>
              <a:rPr lang="fi-FI" dirty="0"/>
              <a:t>kotona (MISSÄ?)</a:t>
            </a:r>
          </a:p>
          <a:p>
            <a:pPr lvl="1"/>
            <a:r>
              <a:rPr lang="fi-FI" dirty="0"/>
              <a:t>kotoa (MISTÄ?)</a:t>
            </a:r>
          </a:p>
          <a:p>
            <a:pPr lvl="1"/>
            <a:r>
              <a:rPr lang="fi-FI" dirty="0"/>
              <a:t>kotiin</a:t>
            </a:r>
          </a:p>
        </p:txBody>
      </p:sp>
    </p:spTree>
    <p:extLst>
      <p:ext uri="{BB962C8B-B14F-4D97-AF65-F5344CB8AC3E}">
        <p14:creationId xmlns:p14="http://schemas.microsoft.com/office/powerpoint/2010/main" val="24362039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hotelli, posti, pankki, turisti </a:t>
            </a:r>
          </a:p>
          <a:p>
            <a:r>
              <a:rPr lang="fi-FI" b="1" dirty="0"/>
              <a:t>HUOM! k-p-t</a:t>
            </a:r>
          </a:p>
          <a:p>
            <a:pPr lvl="1"/>
            <a:r>
              <a:rPr lang="fi-FI" dirty="0"/>
              <a:t>pankki </a:t>
            </a:r>
            <a:r>
              <a:rPr lang="fi-FI" b="1" dirty="0"/>
              <a:t>(N), </a:t>
            </a:r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a (P), </a:t>
            </a:r>
            <a:r>
              <a:rPr lang="fi-FI" dirty="0"/>
              <a:t>pan</a:t>
            </a:r>
            <a:r>
              <a:rPr lang="fi-FI" b="1" dirty="0"/>
              <a:t>k</a:t>
            </a:r>
            <a:r>
              <a:rPr lang="fi-FI" dirty="0"/>
              <a:t>i</a:t>
            </a:r>
            <a:r>
              <a:rPr lang="fi-FI" b="1" dirty="0"/>
              <a:t>n (GEN)</a:t>
            </a:r>
          </a:p>
          <a:p>
            <a:pPr lvl="1"/>
            <a:r>
              <a:rPr lang="fi-FI" dirty="0" err="1"/>
              <a:t>panki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pankissa</a:t>
            </a:r>
          </a:p>
          <a:p>
            <a:pPr lvl="2"/>
            <a:r>
              <a:rPr lang="fi-FI" dirty="0"/>
              <a:t>pankista</a:t>
            </a:r>
          </a:p>
          <a:p>
            <a:pPr lvl="2"/>
            <a:r>
              <a:rPr lang="fi-FI" dirty="0"/>
              <a:t>pan</a:t>
            </a:r>
            <a:r>
              <a:rPr lang="fi-FI" b="1" dirty="0"/>
              <a:t>kk</a:t>
            </a:r>
            <a:r>
              <a:rPr lang="fi-FI" dirty="0"/>
              <a:t>i</a:t>
            </a:r>
            <a:r>
              <a:rPr lang="fi-FI" b="1" dirty="0"/>
              <a:t>in (V + </a:t>
            </a:r>
            <a:r>
              <a:rPr lang="fi-FI" b="1" dirty="0" err="1"/>
              <a:t>Vn</a:t>
            </a:r>
            <a:r>
              <a:rPr lang="fi-FI" b="1" dirty="0"/>
              <a:t>, k-p-t: VAHVA)</a:t>
            </a:r>
          </a:p>
          <a:p>
            <a:pPr lvl="2"/>
            <a:r>
              <a:rPr lang="fi-FI" dirty="0"/>
              <a:t>pankilla</a:t>
            </a:r>
          </a:p>
          <a:p>
            <a:pPr lvl="2"/>
            <a:r>
              <a:rPr lang="fi-FI" dirty="0"/>
              <a:t>pankilta</a:t>
            </a:r>
          </a:p>
          <a:p>
            <a:pPr lvl="2"/>
            <a:r>
              <a:rPr lang="fi-FI" dirty="0"/>
              <a:t>pankille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HUOM! koti</a:t>
            </a:r>
          </a:p>
          <a:p>
            <a:r>
              <a:rPr lang="fi-FI" dirty="0"/>
              <a:t>koti, kotia, kodin</a:t>
            </a:r>
          </a:p>
          <a:p>
            <a:pPr lvl="1"/>
            <a:r>
              <a:rPr lang="fi-FI" dirty="0"/>
              <a:t>kotona (MISSÄ?)</a:t>
            </a:r>
          </a:p>
          <a:p>
            <a:pPr lvl="1"/>
            <a:r>
              <a:rPr lang="fi-FI" dirty="0"/>
              <a:t>kotoa (MISTÄ?)</a:t>
            </a:r>
          </a:p>
          <a:p>
            <a:pPr lvl="1"/>
            <a:r>
              <a:rPr lang="fi-FI" dirty="0"/>
              <a:t>kotiin</a:t>
            </a:r>
          </a:p>
          <a:p>
            <a:pPr lvl="2"/>
            <a:r>
              <a:rPr lang="fi-FI" dirty="0"/>
              <a:t>kodilla</a:t>
            </a:r>
          </a:p>
          <a:p>
            <a:pPr lvl="2"/>
            <a:r>
              <a:rPr lang="fi-FI" dirty="0"/>
              <a:t>kodilta</a:t>
            </a:r>
          </a:p>
          <a:p>
            <a:pPr lvl="2"/>
            <a:r>
              <a:rPr lang="fi-FI"/>
              <a:t>kodille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0882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250487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3784651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40666345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27527664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1695167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14674529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172332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43896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03272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3660883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35906027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marL="457200" lvl="1" indent="0">
              <a:buNone/>
            </a:pPr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903490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19631051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</p:txBody>
      </p:sp>
    </p:spTree>
    <p:extLst>
      <p:ext uri="{BB962C8B-B14F-4D97-AF65-F5344CB8AC3E}">
        <p14:creationId xmlns:p14="http://schemas.microsoft.com/office/powerpoint/2010/main" val="15136857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</p:txBody>
      </p:sp>
    </p:spTree>
    <p:extLst>
      <p:ext uri="{BB962C8B-B14F-4D97-AF65-F5344CB8AC3E}">
        <p14:creationId xmlns:p14="http://schemas.microsoft.com/office/powerpoint/2010/main" val="39339837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45036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53107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22296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</p:txBody>
      </p:sp>
    </p:spTree>
    <p:extLst>
      <p:ext uri="{BB962C8B-B14F-4D97-AF65-F5344CB8AC3E}">
        <p14:creationId xmlns:p14="http://schemas.microsoft.com/office/powerpoint/2010/main" val="71716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41713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</p:txBody>
      </p:sp>
    </p:spTree>
    <p:extLst>
      <p:ext uri="{BB962C8B-B14F-4D97-AF65-F5344CB8AC3E}">
        <p14:creationId xmlns:p14="http://schemas.microsoft.com/office/powerpoint/2010/main" val="21320454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</p:txBody>
      </p:sp>
    </p:spTree>
    <p:extLst>
      <p:ext uri="{BB962C8B-B14F-4D97-AF65-F5344CB8AC3E}">
        <p14:creationId xmlns:p14="http://schemas.microsoft.com/office/powerpoint/2010/main" val="41025782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  <a:p>
            <a:pPr lvl="2"/>
            <a:r>
              <a:rPr lang="fi-FI" dirty="0"/>
              <a:t>jo</a:t>
            </a:r>
            <a:r>
              <a:rPr lang="fi-FI" b="1" dirty="0"/>
              <a:t>k</a:t>
            </a:r>
            <a:r>
              <a:rPr lang="fi-FI" dirty="0"/>
              <a:t>e</a:t>
            </a:r>
            <a:r>
              <a:rPr lang="fi-FI" b="1" dirty="0"/>
              <a:t>en </a:t>
            </a:r>
          </a:p>
        </p:txBody>
      </p:sp>
    </p:spTree>
    <p:extLst>
      <p:ext uri="{BB962C8B-B14F-4D97-AF65-F5344CB8AC3E}">
        <p14:creationId xmlns:p14="http://schemas.microsoft.com/office/powerpoint/2010/main" val="15176097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  <a:p>
            <a:pPr lvl="2"/>
            <a:r>
              <a:rPr lang="fi-FI" dirty="0"/>
              <a:t>jo</a:t>
            </a:r>
            <a:r>
              <a:rPr lang="fi-FI" b="1" dirty="0"/>
              <a:t>k</a:t>
            </a:r>
            <a:r>
              <a:rPr lang="fi-FI" dirty="0"/>
              <a:t>e</a:t>
            </a:r>
            <a:r>
              <a:rPr lang="fi-FI" b="1" dirty="0"/>
              <a:t>en </a:t>
            </a:r>
          </a:p>
          <a:p>
            <a:pPr lvl="2"/>
            <a:r>
              <a:rPr lang="fi-FI" dirty="0"/>
              <a:t>joella</a:t>
            </a:r>
          </a:p>
        </p:txBody>
      </p:sp>
    </p:spTree>
    <p:extLst>
      <p:ext uri="{BB962C8B-B14F-4D97-AF65-F5344CB8AC3E}">
        <p14:creationId xmlns:p14="http://schemas.microsoft.com/office/powerpoint/2010/main" val="3139358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  <a:p>
            <a:pPr lvl="2"/>
            <a:r>
              <a:rPr lang="fi-FI" dirty="0"/>
              <a:t>jo</a:t>
            </a:r>
            <a:r>
              <a:rPr lang="fi-FI" b="1" dirty="0"/>
              <a:t>k</a:t>
            </a:r>
            <a:r>
              <a:rPr lang="fi-FI" dirty="0"/>
              <a:t>e</a:t>
            </a:r>
            <a:r>
              <a:rPr lang="fi-FI" b="1" dirty="0"/>
              <a:t>en </a:t>
            </a:r>
          </a:p>
          <a:p>
            <a:pPr lvl="2"/>
            <a:r>
              <a:rPr lang="fi-FI" dirty="0"/>
              <a:t>joella</a:t>
            </a:r>
          </a:p>
          <a:p>
            <a:pPr lvl="2"/>
            <a:r>
              <a:rPr lang="fi-FI" dirty="0"/>
              <a:t>joelta</a:t>
            </a:r>
          </a:p>
        </p:txBody>
      </p:sp>
    </p:spTree>
    <p:extLst>
      <p:ext uri="{BB962C8B-B14F-4D97-AF65-F5344CB8AC3E}">
        <p14:creationId xmlns:p14="http://schemas.microsoft.com/office/powerpoint/2010/main" val="27601478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  <a:p>
            <a:pPr lvl="2"/>
            <a:r>
              <a:rPr lang="fi-FI" dirty="0"/>
              <a:t>jo</a:t>
            </a:r>
            <a:r>
              <a:rPr lang="fi-FI" b="1" dirty="0"/>
              <a:t>k</a:t>
            </a:r>
            <a:r>
              <a:rPr lang="fi-FI" dirty="0"/>
              <a:t>e</a:t>
            </a:r>
            <a:r>
              <a:rPr lang="fi-FI" b="1" dirty="0"/>
              <a:t>en </a:t>
            </a:r>
          </a:p>
          <a:p>
            <a:pPr lvl="2"/>
            <a:r>
              <a:rPr lang="fi-FI" dirty="0"/>
              <a:t>joella</a:t>
            </a:r>
          </a:p>
          <a:p>
            <a:pPr lvl="2"/>
            <a:r>
              <a:rPr lang="fi-FI" dirty="0"/>
              <a:t>joelta</a:t>
            </a:r>
          </a:p>
          <a:p>
            <a:pPr lvl="2"/>
            <a:r>
              <a:rPr lang="fi-FI" dirty="0"/>
              <a:t>joelle</a:t>
            </a:r>
          </a:p>
        </p:txBody>
      </p:sp>
    </p:spTree>
    <p:extLst>
      <p:ext uri="{BB962C8B-B14F-4D97-AF65-F5344CB8AC3E}">
        <p14:creationId xmlns:p14="http://schemas.microsoft.com/office/powerpoint/2010/main" val="15344084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2A (-</a:t>
            </a:r>
            <a:r>
              <a:rPr lang="fi-FI" dirty="0" err="1"/>
              <a:t>ri</a:t>
            </a:r>
            <a:r>
              <a:rPr lang="fi-FI" dirty="0"/>
              <a:t>, -li, -</a:t>
            </a:r>
            <a:r>
              <a:rPr lang="fi-FI" dirty="0" err="1"/>
              <a:t>ni</a:t>
            </a:r>
            <a:r>
              <a:rPr lang="fi-FI" dirty="0"/>
              <a:t>) </a:t>
            </a:r>
          </a:p>
          <a:p>
            <a:r>
              <a:rPr lang="fi-FI" dirty="0"/>
              <a:t>suuri, meri, saari, kieli, pieni, tuuli…</a:t>
            </a:r>
          </a:p>
          <a:p>
            <a:pPr lvl="1"/>
            <a:r>
              <a:rPr lang="fi-FI" dirty="0"/>
              <a:t>kieli </a:t>
            </a:r>
            <a:r>
              <a:rPr lang="fi-FI" b="1" dirty="0"/>
              <a:t>(N), </a:t>
            </a:r>
            <a:r>
              <a:rPr lang="fi-FI" dirty="0"/>
              <a:t>kiel</a:t>
            </a:r>
            <a:r>
              <a:rPr lang="fi-FI" b="1" dirty="0"/>
              <a:t>tä (P), </a:t>
            </a:r>
            <a:r>
              <a:rPr lang="fi-FI" dirty="0"/>
              <a:t>kiel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kiel</a:t>
            </a:r>
            <a:r>
              <a:rPr lang="fi-FI" b="1" dirty="0" err="1"/>
              <a:t>e</a:t>
            </a:r>
            <a:r>
              <a:rPr lang="fi-FI" b="1" dirty="0"/>
              <a:t>- (i -&gt; e)</a:t>
            </a:r>
          </a:p>
          <a:p>
            <a:pPr lvl="2"/>
            <a:r>
              <a:rPr lang="fi-FI" dirty="0"/>
              <a:t>kielessä</a:t>
            </a:r>
          </a:p>
          <a:p>
            <a:pPr lvl="2"/>
            <a:r>
              <a:rPr lang="fi-FI" dirty="0"/>
              <a:t>kielestä</a:t>
            </a:r>
          </a:p>
          <a:p>
            <a:pPr lvl="2"/>
            <a:r>
              <a:rPr lang="fi-FI" dirty="0"/>
              <a:t>kiele</a:t>
            </a:r>
            <a:r>
              <a:rPr lang="fi-FI" b="1" dirty="0"/>
              <a:t>en</a:t>
            </a:r>
          </a:p>
          <a:p>
            <a:pPr lvl="2"/>
            <a:r>
              <a:rPr lang="fi-FI" dirty="0"/>
              <a:t>kielellä</a:t>
            </a:r>
          </a:p>
          <a:p>
            <a:pPr lvl="2"/>
            <a:r>
              <a:rPr lang="fi-FI" dirty="0"/>
              <a:t>kieleltä</a:t>
            </a:r>
          </a:p>
          <a:p>
            <a:pPr lvl="2"/>
            <a:r>
              <a:rPr lang="fi-FI"/>
              <a:t>kielelle</a:t>
            </a:r>
            <a:endParaRPr lang="fi-FI" dirty="0"/>
          </a:p>
          <a:p>
            <a:pPr lvl="1"/>
            <a:endParaRPr lang="fi-FI" b="1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i-SANAT, ryhmä 2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RYHMÄ 2B</a:t>
            </a:r>
          </a:p>
          <a:p>
            <a:r>
              <a:rPr lang="fi-FI" dirty="0"/>
              <a:t>nimi, järvi, onni, joki, mäki… </a:t>
            </a:r>
            <a:r>
              <a:rPr lang="fi-FI" b="1" dirty="0"/>
              <a:t>(HUOM! k-p-t)</a:t>
            </a:r>
          </a:p>
          <a:p>
            <a:pPr lvl="1"/>
            <a:r>
              <a:rPr lang="fi-FI" dirty="0"/>
              <a:t>joki</a:t>
            </a:r>
            <a:r>
              <a:rPr lang="fi-FI" b="1" dirty="0"/>
              <a:t> (N)</a:t>
            </a:r>
            <a:r>
              <a:rPr lang="fi-FI" dirty="0"/>
              <a:t>, joke</a:t>
            </a:r>
            <a:r>
              <a:rPr lang="fi-FI" b="1" dirty="0"/>
              <a:t>a (P), </a:t>
            </a:r>
            <a:r>
              <a:rPr lang="fi-FI" dirty="0"/>
              <a:t>joe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joe-</a:t>
            </a:r>
            <a:r>
              <a:rPr lang="fi-FI" dirty="0"/>
              <a:t> </a:t>
            </a:r>
            <a:r>
              <a:rPr lang="fi-FI" b="1" dirty="0"/>
              <a:t>(i -&gt; e)</a:t>
            </a:r>
          </a:p>
          <a:p>
            <a:pPr lvl="2"/>
            <a:r>
              <a:rPr lang="fi-FI" dirty="0"/>
              <a:t>joessa</a:t>
            </a:r>
          </a:p>
          <a:p>
            <a:pPr lvl="2"/>
            <a:r>
              <a:rPr lang="fi-FI" dirty="0"/>
              <a:t>joesta</a:t>
            </a:r>
          </a:p>
          <a:p>
            <a:pPr lvl="2"/>
            <a:r>
              <a:rPr lang="fi-FI" dirty="0"/>
              <a:t>jo</a:t>
            </a:r>
            <a:r>
              <a:rPr lang="fi-FI" b="1" dirty="0"/>
              <a:t>k</a:t>
            </a:r>
            <a:r>
              <a:rPr lang="fi-FI" dirty="0"/>
              <a:t>e</a:t>
            </a:r>
            <a:r>
              <a:rPr lang="fi-FI" b="1" dirty="0"/>
              <a:t>en </a:t>
            </a:r>
          </a:p>
          <a:p>
            <a:pPr lvl="2"/>
            <a:r>
              <a:rPr lang="fi-FI" dirty="0"/>
              <a:t>joella</a:t>
            </a:r>
          </a:p>
          <a:p>
            <a:pPr lvl="2"/>
            <a:r>
              <a:rPr lang="fi-FI" dirty="0"/>
              <a:t>joelta</a:t>
            </a:r>
          </a:p>
          <a:p>
            <a:pPr lvl="2"/>
            <a:r>
              <a:rPr lang="fi-FI" dirty="0"/>
              <a:t>joelle</a:t>
            </a:r>
          </a:p>
        </p:txBody>
      </p:sp>
    </p:spTree>
    <p:extLst>
      <p:ext uri="{BB962C8B-B14F-4D97-AF65-F5344CB8AC3E}">
        <p14:creationId xmlns:p14="http://schemas.microsoft.com/office/powerpoint/2010/main" val="40780727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520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4189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25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819582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5477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3847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2232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  <a:p>
            <a:pPr lvl="2"/>
            <a:r>
              <a:rPr lang="fi-FI" dirty="0"/>
              <a:t>uudesta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3510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  <a:p>
            <a:pPr lvl="2"/>
            <a:r>
              <a:rPr lang="fi-FI" dirty="0"/>
              <a:t>uudesta</a:t>
            </a:r>
          </a:p>
          <a:p>
            <a:pPr lvl="2"/>
            <a:r>
              <a:rPr lang="fi-FI" dirty="0"/>
              <a:t>uu</a:t>
            </a:r>
            <a:r>
              <a:rPr lang="fi-FI" b="1" dirty="0"/>
              <a:t>teen (d -&gt; t)</a:t>
            </a:r>
          </a:p>
          <a:p>
            <a:pPr lvl="2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5140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  <a:p>
            <a:pPr lvl="2"/>
            <a:r>
              <a:rPr lang="fi-FI" dirty="0"/>
              <a:t>uudesta</a:t>
            </a:r>
          </a:p>
          <a:p>
            <a:pPr lvl="2"/>
            <a:r>
              <a:rPr lang="fi-FI" dirty="0"/>
              <a:t>uu</a:t>
            </a:r>
            <a:r>
              <a:rPr lang="fi-FI" b="1" dirty="0"/>
              <a:t>teen (d -&gt; t)</a:t>
            </a:r>
          </a:p>
          <a:p>
            <a:pPr lvl="2"/>
            <a:r>
              <a:rPr lang="fi-FI" dirty="0"/>
              <a:t>uudella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1812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  <a:p>
            <a:pPr lvl="2"/>
            <a:r>
              <a:rPr lang="fi-FI" dirty="0"/>
              <a:t>uudesta</a:t>
            </a:r>
          </a:p>
          <a:p>
            <a:pPr lvl="2"/>
            <a:r>
              <a:rPr lang="fi-FI" dirty="0"/>
              <a:t>uu</a:t>
            </a:r>
            <a:r>
              <a:rPr lang="fi-FI" b="1" dirty="0"/>
              <a:t>teen (d -&gt; t)</a:t>
            </a:r>
          </a:p>
          <a:p>
            <a:pPr lvl="2"/>
            <a:r>
              <a:rPr lang="fi-FI" dirty="0"/>
              <a:t>uudella</a:t>
            </a:r>
          </a:p>
          <a:p>
            <a:pPr lvl="2"/>
            <a:r>
              <a:rPr lang="fi-FI" dirty="0"/>
              <a:t>uudelta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8492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7E34E-A151-2D48-A07C-CCF8CC3F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</a:t>
            </a:r>
            <a:r>
              <a:rPr lang="fi-FI" dirty="0" err="1"/>
              <a:t>si</a:t>
            </a:r>
            <a:r>
              <a:rPr lang="fi-FI" dirty="0"/>
              <a:t>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AF277-E608-7945-A3B8-F8F22854E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uusi, vesi, käsi, kuukausi…</a:t>
            </a:r>
          </a:p>
          <a:p>
            <a:pPr lvl="1"/>
            <a:r>
              <a:rPr lang="fi-FI" dirty="0"/>
              <a:t>ve</a:t>
            </a:r>
            <a:r>
              <a:rPr lang="fi-FI" b="1" dirty="0"/>
              <a:t>si (N), </a:t>
            </a:r>
            <a:r>
              <a:rPr lang="fi-FI" dirty="0"/>
              <a:t>ve</a:t>
            </a:r>
            <a:r>
              <a:rPr lang="fi-FI" b="1" dirty="0"/>
              <a:t>ttä (P), </a:t>
            </a:r>
            <a:r>
              <a:rPr lang="fi-FI" dirty="0"/>
              <a:t>ve</a:t>
            </a:r>
            <a:r>
              <a:rPr lang="fi-FI" b="1" dirty="0"/>
              <a:t>d</a:t>
            </a:r>
            <a:r>
              <a:rPr lang="fi-FI" dirty="0"/>
              <a:t>e</a:t>
            </a:r>
            <a:r>
              <a:rPr lang="fi-FI" b="1" dirty="0"/>
              <a:t>n (G)</a:t>
            </a:r>
          </a:p>
          <a:p>
            <a:pPr lvl="1"/>
            <a:r>
              <a:rPr lang="fi-FI" dirty="0" err="1"/>
              <a:t>ve</a:t>
            </a:r>
            <a:r>
              <a:rPr lang="fi-FI" b="1" dirty="0" err="1"/>
              <a:t>de</a:t>
            </a:r>
            <a:r>
              <a:rPr lang="fi-FI" b="1" dirty="0"/>
              <a:t>- (</a:t>
            </a:r>
            <a:r>
              <a:rPr lang="fi-FI" b="1" dirty="0" err="1"/>
              <a:t>si</a:t>
            </a:r>
            <a:r>
              <a:rPr lang="fi-FI" b="1" dirty="0"/>
              <a:t> -&gt; de)</a:t>
            </a:r>
          </a:p>
          <a:p>
            <a:pPr lvl="2"/>
            <a:r>
              <a:rPr lang="fi-FI" dirty="0"/>
              <a:t>uudessa</a:t>
            </a:r>
          </a:p>
          <a:p>
            <a:pPr lvl="2"/>
            <a:r>
              <a:rPr lang="fi-FI" dirty="0"/>
              <a:t>uudesta</a:t>
            </a:r>
          </a:p>
          <a:p>
            <a:pPr lvl="2"/>
            <a:r>
              <a:rPr lang="fi-FI" dirty="0"/>
              <a:t>uu</a:t>
            </a:r>
            <a:r>
              <a:rPr lang="fi-FI" b="1" dirty="0"/>
              <a:t>teen (d -&gt; t)</a:t>
            </a:r>
          </a:p>
          <a:p>
            <a:pPr lvl="2"/>
            <a:r>
              <a:rPr lang="fi-FI" dirty="0"/>
              <a:t>uudella</a:t>
            </a:r>
          </a:p>
          <a:p>
            <a:pPr lvl="2"/>
            <a:r>
              <a:rPr lang="fi-FI" dirty="0"/>
              <a:t>uudelta</a:t>
            </a:r>
          </a:p>
          <a:p>
            <a:pPr lvl="2"/>
            <a:r>
              <a:rPr lang="fi-FI"/>
              <a:t>uudelle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A020E8-92B1-2542-BD0C-7BB2306B2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18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  <a:p>
            <a:pPr lvl="2"/>
            <a:r>
              <a:rPr lang="fi-FI" dirty="0"/>
              <a:t>veneestä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79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6B1C7-6EAF-2747-A82D-DDCCE8AE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SANATYYPIT: E-SANAT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8DFCC-B557-C142-8300-7C835536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563490"/>
          </a:xfrm>
        </p:spPr>
        <p:txBody>
          <a:bodyPr>
            <a:normAutofit/>
          </a:bodyPr>
          <a:lstStyle/>
          <a:p>
            <a:r>
              <a:rPr lang="fi-FI" dirty="0"/>
              <a:t>vene, perhe, huone, lentokone…</a:t>
            </a:r>
          </a:p>
          <a:p>
            <a:pPr lvl="1"/>
            <a:r>
              <a:rPr lang="fi-FI" dirty="0"/>
              <a:t>ven</a:t>
            </a:r>
            <a:r>
              <a:rPr lang="fi-FI" b="1" dirty="0"/>
              <a:t>e (N), </a:t>
            </a:r>
            <a:r>
              <a:rPr lang="fi-FI" dirty="0"/>
              <a:t>vene</a:t>
            </a:r>
            <a:r>
              <a:rPr lang="fi-FI" b="1" dirty="0"/>
              <a:t>ttä</a:t>
            </a:r>
            <a:r>
              <a:rPr lang="fi-FI" dirty="0"/>
              <a:t> </a:t>
            </a:r>
            <a:r>
              <a:rPr lang="fi-FI" b="1" dirty="0"/>
              <a:t>(P), </a:t>
            </a:r>
            <a:r>
              <a:rPr lang="fi-FI" dirty="0"/>
              <a:t>vene</a:t>
            </a:r>
            <a:r>
              <a:rPr lang="fi-FI" b="1" dirty="0"/>
              <a:t>en (G)</a:t>
            </a:r>
          </a:p>
          <a:p>
            <a:pPr lvl="1"/>
            <a:r>
              <a:rPr lang="fi-FI" dirty="0" err="1"/>
              <a:t>ven</a:t>
            </a:r>
            <a:r>
              <a:rPr lang="fi-FI" b="1" dirty="0" err="1"/>
              <a:t>ee</a:t>
            </a:r>
            <a:r>
              <a:rPr lang="fi-FI" dirty="0"/>
              <a:t>-</a:t>
            </a:r>
          </a:p>
          <a:p>
            <a:pPr lvl="2"/>
            <a:r>
              <a:rPr lang="fi-FI" dirty="0"/>
              <a:t>veneessä</a:t>
            </a:r>
          </a:p>
          <a:p>
            <a:pPr lvl="2"/>
            <a:r>
              <a:rPr lang="fi-FI" dirty="0"/>
              <a:t>veneestä</a:t>
            </a:r>
          </a:p>
          <a:p>
            <a:pPr lvl="2"/>
            <a:r>
              <a:rPr lang="fi-FI" dirty="0"/>
              <a:t>venee</a:t>
            </a:r>
            <a:r>
              <a:rPr lang="fi-FI" b="1" dirty="0"/>
              <a:t>seen (VV + </a:t>
            </a:r>
            <a:r>
              <a:rPr lang="fi-FI" b="1" dirty="0" err="1"/>
              <a:t>seen</a:t>
            </a:r>
            <a:r>
              <a:rPr lang="fi-FI" b="1" dirty="0"/>
              <a:t>)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4B1F6-7869-884D-A4D8-9077AAD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3"/>
            <a:ext cx="5181600" cy="45634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897450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3149</Words>
  <Application>Microsoft Macintosh PowerPoint</Application>
  <PresentationFormat>Laajakuva</PresentationFormat>
  <Paragraphs>634</Paragraphs>
  <Slides>77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77</vt:i4>
      </vt:variant>
    </vt:vector>
  </HeadingPairs>
  <TitlesOfParts>
    <vt:vector size="81" baseType="lpstr">
      <vt:lpstr>Arial</vt:lpstr>
      <vt:lpstr>Modern Love</vt:lpstr>
      <vt:lpstr>The Hand</vt:lpstr>
      <vt:lpstr>SketchyVTI</vt:lpstr>
      <vt:lpstr>SANATYYPIT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E-SANAT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NEN-SANAT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1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i-SANAT, ryhmä 2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  <vt:lpstr>SANATYYPIT: si-SANAT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SANATYYPIT</dc:title>
  <dc:creator>Saraheimo, Mari E</dc:creator>
  <cp:lastModifiedBy>Saraheimo, Mari E</cp:lastModifiedBy>
  <cp:revision>5</cp:revision>
  <dcterms:created xsi:type="dcterms:W3CDTF">2020-04-20T10:55:51Z</dcterms:created>
  <dcterms:modified xsi:type="dcterms:W3CDTF">2020-04-20T11:47:58Z</dcterms:modified>
</cp:coreProperties>
</file>