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16"/>
  </p:notesMasterIdLst>
  <p:handoutMasterIdLst>
    <p:handoutMasterId r:id="rId17"/>
  </p:handoutMasterIdLst>
  <p:sldIdLst>
    <p:sldId id="438" r:id="rId2"/>
    <p:sldId id="511" r:id="rId3"/>
    <p:sldId id="512" r:id="rId4"/>
    <p:sldId id="513" r:id="rId5"/>
    <p:sldId id="520" r:id="rId6"/>
    <p:sldId id="515" r:id="rId7"/>
    <p:sldId id="514" r:id="rId8"/>
    <p:sldId id="517" r:id="rId9"/>
    <p:sldId id="516" r:id="rId10"/>
    <p:sldId id="518" r:id="rId11"/>
    <p:sldId id="519" r:id="rId12"/>
    <p:sldId id="535" r:id="rId13"/>
    <p:sldId id="536" r:id="rId14"/>
    <p:sldId id="532" r:id="rId15"/>
  </p:sldIdLst>
  <p:sldSz cx="9144000" cy="5715000" type="screen16x10"/>
  <p:notesSz cx="6742113" cy="9874250"/>
  <p:custDataLst>
    <p:tags r:id="rId18"/>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21" clrIdx="2"/>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00"/>
    <a:srgbClr val="EF3340"/>
    <a:srgbClr val="FFFFFF"/>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3792" autoAdjust="0"/>
  </p:normalViewPr>
  <p:slideViewPr>
    <p:cSldViewPr snapToObjects="1">
      <p:cViewPr varScale="1">
        <p:scale>
          <a:sx n="88" d="100"/>
          <a:sy n="88" d="100"/>
        </p:scale>
        <p:origin x="78" y="654"/>
      </p:cViewPr>
      <p:guideLst>
        <p:guide orient="horz" pos="167"/>
        <p:guide orient="horz" pos="3070"/>
        <p:guide pos="295"/>
        <p:guide pos="5465"/>
      </p:guideLst>
    </p:cSldViewPr>
  </p:slideViewPr>
  <p:notesTextViewPr>
    <p:cViewPr>
      <p:scale>
        <a:sx n="3" d="2"/>
        <a:sy n="3" d="2"/>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pPr>
              <a:defRPr/>
            </a:pPr>
            <a:endParaRPr lang="fi-FI" dirty="0"/>
          </a:p>
        </p:txBody>
      </p:sp>
      <p:sp>
        <p:nvSpPr>
          <p:cNvPr id="3" name="Date Placeholder 2"/>
          <p:cNvSpPr>
            <a:spLocks noGrp="1"/>
          </p:cNvSpPr>
          <p:nvPr>
            <p:ph type="dt" sz="quarter" idx="1"/>
          </p:nvPr>
        </p:nvSpPr>
        <p:spPr>
          <a:xfrm>
            <a:off x="3818971" y="0"/>
            <a:ext cx="2921582" cy="493713"/>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3/25/2021</a:t>
            </a:fld>
            <a:endParaRPr lang="fi-FI" dirty="0"/>
          </a:p>
        </p:txBody>
      </p:sp>
      <p:sp>
        <p:nvSpPr>
          <p:cNvPr id="4" name="Footer Placeholder 3"/>
          <p:cNvSpPr>
            <a:spLocks noGrp="1"/>
          </p:cNvSpPr>
          <p:nvPr>
            <p:ph type="ftr" sz="quarter" idx="2"/>
          </p:nvPr>
        </p:nvSpPr>
        <p:spPr>
          <a:xfrm>
            <a:off x="0" y="9378824"/>
            <a:ext cx="2921582" cy="493713"/>
          </a:xfrm>
          <a:prstGeom prst="rect">
            <a:avLst/>
          </a:prstGeom>
        </p:spPr>
        <p:txBody>
          <a:bodyPr vert="horz" lIns="91440" tIns="45720" rIns="91440" bIns="45720" rtlCol="0" anchor="b"/>
          <a:lstStyle>
            <a:lvl1pPr algn="l">
              <a:defRPr sz="1200"/>
            </a:lvl1pPr>
          </a:lstStyle>
          <a:p>
            <a:pPr>
              <a:defRPr/>
            </a:pPr>
            <a:endParaRPr lang="fi-FI" dirty="0"/>
          </a:p>
        </p:txBody>
      </p:sp>
      <p:sp>
        <p:nvSpPr>
          <p:cNvPr id="5" name="Slide Number Placeholder 4"/>
          <p:cNvSpPr>
            <a:spLocks noGrp="1"/>
          </p:cNvSpPr>
          <p:nvPr>
            <p:ph type="sldNum" sz="quarter" idx="3"/>
          </p:nvPr>
        </p:nvSpPr>
        <p:spPr>
          <a:xfrm>
            <a:off x="3818971" y="9378824"/>
            <a:ext cx="2921582" cy="493713"/>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dirty="0"/>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dirty="0"/>
          </a:p>
        </p:txBody>
      </p:sp>
      <p:sp>
        <p:nvSpPr>
          <p:cNvPr id="3" name="Date Placeholder 2"/>
          <p:cNvSpPr>
            <a:spLocks noGrp="1"/>
          </p:cNvSpPr>
          <p:nvPr>
            <p:ph type="dt" idx="1"/>
          </p:nvPr>
        </p:nvSpPr>
        <p:spPr>
          <a:xfrm>
            <a:off x="3818971" y="0"/>
            <a:ext cx="2921582" cy="49371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25.3.2021</a:t>
            </a:fld>
            <a:endParaRPr lang="fi-FI" dirty="0"/>
          </a:p>
        </p:txBody>
      </p:sp>
      <p:sp>
        <p:nvSpPr>
          <p:cNvPr id="4" name="Slide Image Placeholder 3"/>
          <p:cNvSpPr>
            <a:spLocks noGrp="1" noRot="1" noChangeAspect="1"/>
          </p:cNvSpPr>
          <p:nvPr>
            <p:ph type="sldImg" idx="2"/>
          </p:nvPr>
        </p:nvSpPr>
        <p:spPr>
          <a:xfrm>
            <a:off x="409575" y="741363"/>
            <a:ext cx="5922963" cy="3702050"/>
          </a:xfrm>
          <a:prstGeom prst="rect">
            <a:avLst/>
          </a:prstGeom>
          <a:noFill/>
          <a:ln w="12700">
            <a:solidFill>
              <a:prstClr val="black"/>
            </a:solidFill>
          </a:ln>
        </p:spPr>
        <p:txBody>
          <a:bodyPr vert="horz" lIns="91440" tIns="45720" rIns="91440" bIns="45720" rtlCol="0" anchor="ctr"/>
          <a:lstStyle/>
          <a:p>
            <a:pPr lvl="0"/>
            <a:endParaRPr lang="fi-FI" noProof="0" dirty="0"/>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9378824"/>
            <a:ext cx="2921582" cy="493713"/>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dirty="0"/>
          </a:p>
        </p:txBody>
      </p:sp>
      <p:sp>
        <p:nvSpPr>
          <p:cNvPr id="7" name="Slide Number Placeholder 6"/>
          <p:cNvSpPr>
            <a:spLocks noGrp="1"/>
          </p:cNvSpPr>
          <p:nvPr>
            <p:ph type="sldNum" sz="quarter" idx="5"/>
          </p:nvPr>
        </p:nvSpPr>
        <p:spPr>
          <a:xfrm>
            <a:off x="3818971" y="9378824"/>
            <a:ext cx="2921582"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dirty="0"/>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1</a:t>
            </a:fld>
            <a:endParaRPr lang="fi-FI" dirty="0"/>
          </a:p>
        </p:txBody>
      </p:sp>
    </p:spTree>
    <p:extLst>
      <p:ext uri="{BB962C8B-B14F-4D97-AF65-F5344CB8AC3E}">
        <p14:creationId xmlns:p14="http://schemas.microsoft.com/office/powerpoint/2010/main" val="1106816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dirty="0"/>
              <a:t>Click icon to add picture</a:t>
            </a:r>
            <a:endParaRPr lang="fi-FI" noProof="0" dirty="0"/>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dirty="0"/>
              <a:t>Click icon to add picture</a:t>
            </a:r>
            <a:endParaRPr lang="fi-FI" noProof="0" dirty="0"/>
          </a:p>
        </p:txBody>
      </p:sp>
      <p:sp>
        <p:nvSpPr>
          <p:cNvPr id="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a:t>Click to edit Master title style</a:t>
            </a:r>
            <a:endParaRPr lang="en-US" dirty="0"/>
          </a:p>
        </p:txBody>
      </p:sp>
      <p:sp>
        <p:nvSpPr>
          <p:cNvPr id="8"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41884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dirty="0"/>
              <a:t>Click icon to add picture</a:t>
            </a:r>
            <a:endParaRPr lang="fi-FI" noProof="0" dirty="0"/>
          </a:p>
        </p:txBody>
      </p:sp>
      <p:sp>
        <p:nvSpPr>
          <p:cNvPr id="6" name="Title 1"/>
          <p:cNvSpPr>
            <a:spLocks noGrp="1"/>
          </p:cNvSpPr>
          <p:nvPr>
            <p:ph type="ctrTitle"/>
          </p:nvPr>
        </p:nvSpPr>
        <p:spPr>
          <a:xfrm>
            <a:off x="468313" y="1633364"/>
            <a:ext cx="3319477" cy="2694083"/>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a:t>Click to edit Master title style</a:t>
            </a:r>
            <a:endParaRPr lang="en-US" dirty="0"/>
          </a:p>
        </p:txBody>
      </p:sp>
      <p:sp>
        <p:nvSpPr>
          <p:cNvPr id="7" name="Subtitle 2"/>
          <p:cNvSpPr>
            <a:spLocks noGrp="1"/>
          </p:cNvSpPr>
          <p:nvPr>
            <p:ph type="subTitle" idx="1"/>
          </p:nvPr>
        </p:nvSpPr>
        <p:spPr>
          <a:xfrm>
            <a:off x="468313" y="4507364"/>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91656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273324"/>
            <a:ext cx="8207374" cy="332437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25.3.2021</a:t>
            </a:fld>
            <a:endParaRPr lang="fi-FI" dirty="0"/>
          </a:p>
        </p:txBody>
      </p:sp>
      <p:sp>
        <p:nvSpPr>
          <p:cNvPr id="7" name="Footer Placeholder 13"/>
          <p:cNvSpPr>
            <a:spLocks noGrp="1"/>
          </p:cNvSpPr>
          <p:nvPr>
            <p:ph type="ftr" sz="quarter" idx="16"/>
          </p:nvPr>
        </p:nvSpPr>
        <p:spPr/>
        <p:txBody>
          <a:bodyPr/>
          <a:lstStyle>
            <a:lvl1pPr>
              <a:defRPr/>
            </a:lvl1pPr>
          </a:lstStyle>
          <a:p>
            <a:pPr>
              <a:defRPr/>
            </a:pPr>
            <a:endParaRPr lang="fi-FI" dirty="0"/>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dirty="0"/>
          </a:p>
        </p:txBody>
      </p:sp>
      <p:cxnSp>
        <p:nvCxnSpPr>
          <p:cNvPr id="12"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t>25.3.2021</a:t>
            </a:fld>
            <a:endParaRPr lang="fi-FI" dirty="0"/>
          </a:p>
        </p:txBody>
      </p:sp>
      <p:sp>
        <p:nvSpPr>
          <p:cNvPr id="7" name="Footer Placeholder 8"/>
          <p:cNvSpPr>
            <a:spLocks noGrp="1"/>
          </p:cNvSpPr>
          <p:nvPr>
            <p:ph type="ftr" sz="quarter" idx="16"/>
          </p:nvPr>
        </p:nvSpPr>
        <p:spPr/>
        <p:txBody>
          <a:bodyPr/>
          <a:lstStyle>
            <a:lvl1pPr>
              <a:defRPr/>
            </a:lvl1pPr>
          </a:lstStyle>
          <a:p>
            <a:pPr>
              <a:defRPr/>
            </a:pPr>
            <a:endParaRPr lang="fi-FI" dirty="0"/>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dirty="0"/>
          </a:p>
        </p:txBody>
      </p:sp>
      <p:cxnSp>
        <p:nvCxnSpPr>
          <p:cNvPr id="34"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t>25.3.2021</a:t>
            </a:fld>
            <a:endParaRPr lang="fi-FI" dirty="0"/>
          </a:p>
        </p:txBody>
      </p:sp>
      <p:sp>
        <p:nvSpPr>
          <p:cNvPr id="7" name="Footer Placeholder 8"/>
          <p:cNvSpPr>
            <a:spLocks noGrp="1"/>
          </p:cNvSpPr>
          <p:nvPr>
            <p:ph type="ftr" sz="quarter" idx="16"/>
          </p:nvPr>
        </p:nvSpPr>
        <p:spPr/>
        <p:txBody>
          <a:bodyPr/>
          <a:lstStyle>
            <a:lvl1pPr>
              <a:defRPr/>
            </a:lvl1pPr>
          </a:lstStyle>
          <a:p>
            <a:pPr>
              <a:defRPr/>
            </a:pPr>
            <a:endParaRPr lang="fi-FI" dirty="0"/>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dirty="0"/>
          </a:p>
        </p:txBody>
      </p:sp>
      <p:cxnSp>
        <p:nvCxnSpPr>
          <p:cNvPr id="10"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25.3.2021</a:t>
            </a:fld>
            <a:endParaRPr lang="fi-FI" dirty="0"/>
          </a:p>
        </p:txBody>
      </p:sp>
      <p:sp>
        <p:nvSpPr>
          <p:cNvPr id="8" name="Footer Placeholder 11"/>
          <p:cNvSpPr>
            <a:spLocks noGrp="1"/>
          </p:cNvSpPr>
          <p:nvPr>
            <p:ph type="ftr" sz="quarter" idx="20"/>
          </p:nvPr>
        </p:nvSpPr>
        <p:spPr/>
        <p:txBody>
          <a:bodyPr/>
          <a:lstStyle>
            <a:lvl1pPr>
              <a:defRPr/>
            </a:lvl1pPr>
          </a:lstStyle>
          <a:p>
            <a:pPr>
              <a:defRPr/>
            </a:pPr>
            <a:endParaRPr lang="fi-FI" dirty="0"/>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dirty="0"/>
          </a:p>
        </p:txBody>
      </p:sp>
      <p:cxnSp>
        <p:nvCxnSpPr>
          <p:cNvPr id="13"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2719399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2" name="Content Placeholder 10"/>
          <p:cNvSpPr>
            <a:spLocks noGrp="1"/>
          </p:cNvSpPr>
          <p:nvPr>
            <p:ph sz="quarter" idx="14"/>
          </p:nvPr>
        </p:nvSpPr>
        <p:spPr>
          <a:xfrm>
            <a:off x="468313" y="1261611"/>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Content Placeholder 10"/>
          <p:cNvSpPr>
            <a:spLocks noGrp="1"/>
          </p:cNvSpPr>
          <p:nvPr>
            <p:ph sz="quarter" idx="18"/>
          </p:nvPr>
        </p:nvSpPr>
        <p:spPr>
          <a:xfrm>
            <a:off x="4687609" y="1261049"/>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t>25.3.2021</a:t>
            </a:fld>
            <a:endParaRPr lang="fi-FI" dirty="0"/>
          </a:p>
        </p:txBody>
      </p:sp>
      <p:sp>
        <p:nvSpPr>
          <p:cNvPr id="8" name="Footer Placeholder 15"/>
          <p:cNvSpPr>
            <a:spLocks noGrp="1"/>
          </p:cNvSpPr>
          <p:nvPr>
            <p:ph type="ftr" sz="quarter" idx="20"/>
          </p:nvPr>
        </p:nvSpPr>
        <p:spPr/>
        <p:txBody>
          <a:bodyPr/>
          <a:lstStyle>
            <a:lvl1pPr>
              <a:defRPr/>
            </a:lvl1pPr>
          </a:lstStyle>
          <a:p>
            <a:pPr>
              <a:defRPr/>
            </a:pPr>
            <a:endParaRPr lang="fi-FI" dirty="0"/>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dirty="0"/>
          </a:p>
        </p:txBody>
      </p:sp>
      <p:cxnSp>
        <p:nvCxnSpPr>
          <p:cNvPr id="13"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3"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t>25.3.2021</a:t>
            </a:fld>
            <a:endParaRPr lang="fi-FI" dirty="0"/>
          </a:p>
        </p:txBody>
      </p:sp>
      <p:sp>
        <p:nvSpPr>
          <p:cNvPr id="8" name="Footer Placeholder 3"/>
          <p:cNvSpPr>
            <a:spLocks noGrp="1"/>
          </p:cNvSpPr>
          <p:nvPr>
            <p:ph type="ftr" sz="quarter" idx="20"/>
          </p:nvPr>
        </p:nvSpPr>
        <p:spPr/>
        <p:txBody>
          <a:bodyPr/>
          <a:lstStyle>
            <a:lvl1pPr>
              <a:defRPr/>
            </a:lvl1pPr>
          </a:lstStyle>
          <a:p>
            <a:pPr>
              <a:defRPr/>
            </a:pPr>
            <a:endParaRPr lang="fi-FI" dirty="0"/>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dirty="0"/>
          </a:p>
        </p:txBody>
      </p:sp>
      <p:cxnSp>
        <p:nvCxnSpPr>
          <p:cNvPr id="13"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4141971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7" name="Footer Placeholder 13"/>
          <p:cNvSpPr>
            <a:spLocks noGrp="1"/>
          </p:cNvSpPr>
          <p:nvPr>
            <p:ph type="ftr" sz="quarter" idx="16"/>
          </p:nvPr>
        </p:nvSpPr>
        <p:spPr>
          <a:xfrm>
            <a:off x="5056956" y="5157568"/>
            <a:ext cx="3619500" cy="132292"/>
          </a:xfrm>
        </p:spPr>
        <p:txBody>
          <a:bodyPr/>
          <a:lstStyle>
            <a:lvl1pPr>
              <a:defRPr/>
            </a:lvl1pPr>
          </a:lstStyle>
          <a:p>
            <a:pPr>
              <a:defRPr/>
            </a:pPr>
            <a:endParaRPr lang="fi-FI" dirty="0"/>
          </a:p>
        </p:txBody>
      </p:sp>
      <p:sp>
        <p:nvSpPr>
          <p:cNvPr id="8" name="Slide Number Placeholder 14"/>
          <p:cNvSpPr>
            <a:spLocks noGrp="1"/>
          </p:cNvSpPr>
          <p:nvPr>
            <p:ph type="sldNum" sz="quarter" idx="17"/>
          </p:nvPr>
        </p:nvSpPr>
        <p:spPr>
          <a:xfrm>
            <a:off x="5056956" y="5444642"/>
            <a:ext cx="3619500" cy="134938"/>
          </a:xfrm>
        </p:spPr>
        <p:txBody>
          <a:bodyPr/>
          <a:lstStyle>
            <a:lvl1pPr>
              <a:defRPr/>
            </a:lvl1pPr>
          </a:lstStyle>
          <a:p>
            <a:pPr>
              <a:defRPr/>
            </a:pPr>
            <a:fld id="{49EFD4B7-1CC6-864B-A72A-C978B70BBA9B}" type="slidenum">
              <a:rPr lang="fi-FI"/>
              <a:pPr>
                <a:defRPr/>
              </a:pPr>
              <a:t>‹#›</a:t>
            </a:fld>
            <a:endParaRPr lang="fi-FI" dirty="0"/>
          </a:p>
        </p:txBody>
      </p:sp>
      <p:cxnSp>
        <p:nvCxnSpPr>
          <p:cNvPr id="12" name="Straight Connector 4"/>
          <p:cNvCxnSpPr/>
          <p:nvPr userDrawn="1"/>
        </p:nvCxnSpPr>
        <p:spPr>
          <a:xfrm>
            <a:off x="468313" y="5012835"/>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852228"/>
            <a:ext cx="2227147" cy="957600"/>
          </a:xfrm>
          <a:prstGeom prst="rect">
            <a:avLst/>
          </a:prstGeom>
        </p:spPr>
      </p:pic>
    </p:spTree>
    <p:extLst>
      <p:ext uri="{BB962C8B-B14F-4D97-AF65-F5344CB8AC3E}">
        <p14:creationId xmlns:p14="http://schemas.microsoft.com/office/powerpoint/2010/main" val="86671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74321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8658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59530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379423"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18646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760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25.3.2021</a:t>
            </a:fld>
            <a:endParaRPr lang="fi-FI" dirty="0"/>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dirty="0"/>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 id="2147484769" r:id="rId22"/>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hyperlink" Target="https://into.aalto.fi/display/enaccounting/Master%27s+thesis+2020-2022?preview=/23437205/23437209/Instructions%20for%20finalizing%20master%27s%20thesis%202013.pdf" TargetMode="External"/><Relationship Id="rId2" Type="http://schemas.openxmlformats.org/officeDocument/2006/relationships/hyperlink" Target="https://into.aalto.fi/display/enaccounting/Completing+your+master%27s+thesis" TargetMode="Externa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hyperlink" Target="https://into.aalto.fi/display/enaccounting/Master%27s+thesis+2020-2022" TargetMode="External"/><Relationship Id="rId2" Type="http://schemas.openxmlformats.org/officeDocument/2006/relationships/hyperlink" Target="https://into.aalto.fi/display/enaccounting/Completing+your+master%27s+thesis"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600" dirty="0"/>
              <a:t>Structure of a master thesis</a:t>
            </a:r>
          </a:p>
        </p:txBody>
      </p:sp>
      <p:sp>
        <p:nvSpPr>
          <p:cNvPr id="3" name="Oval 2">
            <a:extLst>
              <a:ext uri="{FF2B5EF4-FFF2-40B4-BE49-F238E27FC236}">
                <a16:creationId xmlns:a16="http://schemas.microsoft.com/office/drawing/2014/main" id="{DD67125C-BEA6-49E0-8199-7DFEE4856659}"/>
              </a:ext>
            </a:extLst>
          </p:cNvPr>
          <p:cNvSpPr/>
          <p:nvPr/>
        </p:nvSpPr>
        <p:spPr>
          <a:xfrm>
            <a:off x="384036" y="438132"/>
            <a:ext cx="914400" cy="914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a:t>1</a:t>
            </a:r>
            <a:endParaRPr lang="en-001" dirty="0"/>
          </a:p>
        </p:txBody>
      </p:sp>
    </p:spTree>
    <p:extLst>
      <p:ext uri="{BB962C8B-B14F-4D97-AF65-F5344CB8AC3E}">
        <p14:creationId xmlns:p14="http://schemas.microsoft.com/office/powerpoint/2010/main" val="142364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38D9-D01B-466E-84FB-126D6C0C33B5}"/>
              </a:ext>
            </a:extLst>
          </p:cNvPr>
          <p:cNvSpPr>
            <a:spLocks noGrp="1"/>
          </p:cNvSpPr>
          <p:nvPr>
            <p:ph type="ctrTitle"/>
          </p:nvPr>
        </p:nvSpPr>
        <p:spPr/>
        <p:txBody>
          <a:bodyPr/>
          <a:lstStyle/>
          <a:p>
            <a:r>
              <a:rPr lang="en-US" dirty="0"/>
              <a:t>Discussion</a:t>
            </a:r>
            <a:endParaRPr lang="en-001" dirty="0"/>
          </a:p>
        </p:txBody>
      </p:sp>
      <p:sp>
        <p:nvSpPr>
          <p:cNvPr id="3" name="Content Placeholder 2">
            <a:extLst>
              <a:ext uri="{FF2B5EF4-FFF2-40B4-BE49-F238E27FC236}">
                <a16:creationId xmlns:a16="http://schemas.microsoft.com/office/drawing/2014/main" id="{72F28AB2-FDB4-4415-B65C-007CC4E51BEC}"/>
              </a:ext>
            </a:extLst>
          </p:cNvPr>
          <p:cNvSpPr>
            <a:spLocks noGrp="1"/>
          </p:cNvSpPr>
          <p:nvPr>
            <p:ph sz="quarter" idx="14"/>
          </p:nvPr>
        </p:nvSpPr>
        <p:spPr/>
        <p:txBody>
          <a:bodyPr/>
          <a:lstStyle/>
          <a:p>
            <a:r>
              <a:rPr lang="en-US" sz="2000" dirty="0"/>
              <a:t>Discuss your findings with the existing literature</a:t>
            </a:r>
          </a:p>
          <a:p>
            <a:pPr marL="342900" indent="-342900">
              <a:buFont typeface="Arial" panose="020B0604020202020204" pitchFamily="34" charset="0"/>
              <a:buChar char="•"/>
            </a:pPr>
            <a:r>
              <a:rPr lang="en-US" sz="2000" dirty="0"/>
              <a:t>What are your main findings (discuss your findings one by one with the following ideas in mind)?</a:t>
            </a:r>
          </a:p>
          <a:p>
            <a:pPr marL="580500" lvl="1" indent="-342900">
              <a:buFont typeface="Arial" panose="020B0604020202020204" pitchFamily="34" charset="0"/>
              <a:buChar char="•"/>
            </a:pPr>
            <a:r>
              <a:rPr lang="en-US" sz="1800" dirty="0"/>
              <a:t>What do we learn from your results?</a:t>
            </a:r>
          </a:p>
          <a:p>
            <a:pPr marL="580500" lvl="1" indent="-342900">
              <a:buFont typeface="Arial" panose="020B0604020202020204" pitchFamily="34" charset="0"/>
              <a:buChar char="•"/>
            </a:pPr>
            <a:r>
              <a:rPr lang="en-US" sz="1800" dirty="0"/>
              <a:t>How do they answer the research question you posed in the beginning?</a:t>
            </a:r>
          </a:p>
          <a:p>
            <a:pPr marL="580500" lvl="1" indent="-342900">
              <a:buFont typeface="Arial" panose="020B0604020202020204" pitchFamily="34" charset="0"/>
              <a:buChar char="•"/>
            </a:pPr>
            <a:r>
              <a:rPr lang="en-US" sz="1800" dirty="0"/>
              <a:t>How are your findings similar or different from previous studies?</a:t>
            </a:r>
          </a:p>
          <a:p>
            <a:pPr marL="580500" lvl="1" indent="-342900">
              <a:buFont typeface="Arial" panose="020B0604020202020204" pitchFamily="34" charset="0"/>
              <a:buChar char="•"/>
            </a:pPr>
            <a:r>
              <a:rPr lang="en-US" sz="1800" dirty="0"/>
              <a:t>Why are your findings similar or different from previous studies?</a:t>
            </a:r>
          </a:p>
          <a:p>
            <a:pPr marL="342900" indent="-342900">
              <a:buFont typeface="Arial" panose="020B0604020202020204" pitchFamily="34" charset="0"/>
              <a:buChar char="•"/>
            </a:pPr>
            <a:r>
              <a:rPr lang="en-US" sz="2000" dirty="0"/>
              <a:t>What implication/learning your results have for theory? - be modest and humble!</a:t>
            </a:r>
          </a:p>
          <a:p>
            <a:pPr marL="342900" indent="-342900">
              <a:buFont typeface="Arial" panose="020B0604020202020204" pitchFamily="34" charset="0"/>
              <a:buChar char="•"/>
            </a:pPr>
            <a:r>
              <a:rPr lang="en-US" sz="2000" dirty="0"/>
              <a:t>What implications/learning your results have for practice (managers/policy makers/regulators)? – be modest and humble!</a:t>
            </a:r>
            <a:endParaRPr lang="en-001" sz="2000" dirty="0"/>
          </a:p>
        </p:txBody>
      </p:sp>
      <p:sp>
        <p:nvSpPr>
          <p:cNvPr id="4" name="Slide Number Placeholder 3">
            <a:extLst>
              <a:ext uri="{FF2B5EF4-FFF2-40B4-BE49-F238E27FC236}">
                <a16:creationId xmlns:a16="http://schemas.microsoft.com/office/drawing/2014/main" id="{8D80264E-D2FF-4F50-8DA6-1862D4C87D8D}"/>
              </a:ext>
            </a:extLst>
          </p:cNvPr>
          <p:cNvSpPr>
            <a:spLocks noGrp="1"/>
          </p:cNvSpPr>
          <p:nvPr>
            <p:ph type="sldNum" sz="quarter" idx="17"/>
          </p:nvPr>
        </p:nvSpPr>
        <p:spPr/>
        <p:txBody>
          <a:bodyPr/>
          <a:lstStyle/>
          <a:p>
            <a:pPr>
              <a:defRPr/>
            </a:pPr>
            <a:fld id="{49EFD4B7-1CC6-864B-A72A-C978B70BBA9B}" type="slidenum">
              <a:rPr lang="fi-FI" smtClean="0"/>
              <a:pPr>
                <a:defRPr/>
              </a:pPr>
              <a:t>10</a:t>
            </a:fld>
            <a:endParaRPr lang="fi-FI" dirty="0"/>
          </a:p>
        </p:txBody>
      </p:sp>
    </p:spTree>
    <p:extLst>
      <p:ext uri="{BB962C8B-B14F-4D97-AF65-F5344CB8AC3E}">
        <p14:creationId xmlns:p14="http://schemas.microsoft.com/office/powerpoint/2010/main" val="1522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A959-0667-4A41-AC6E-D43BA1911FBC}"/>
              </a:ext>
            </a:extLst>
          </p:cNvPr>
          <p:cNvSpPr>
            <a:spLocks noGrp="1"/>
          </p:cNvSpPr>
          <p:nvPr>
            <p:ph type="ctrTitle"/>
          </p:nvPr>
        </p:nvSpPr>
        <p:spPr/>
        <p:txBody>
          <a:bodyPr/>
          <a:lstStyle/>
          <a:p>
            <a:r>
              <a:rPr lang="en-US" dirty="0"/>
              <a:t>Conclusion</a:t>
            </a:r>
            <a:endParaRPr lang="en-001" dirty="0"/>
          </a:p>
        </p:txBody>
      </p:sp>
      <p:sp>
        <p:nvSpPr>
          <p:cNvPr id="3" name="Content Placeholder 2">
            <a:extLst>
              <a:ext uri="{FF2B5EF4-FFF2-40B4-BE49-F238E27FC236}">
                <a16:creationId xmlns:a16="http://schemas.microsoft.com/office/drawing/2014/main" id="{26FB46BD-8CB9-49EA-85BA-ED01195E9E48}"/>
              </a:ext>
            </a:extLst>
          </p:cNvPr>
          <p:cNvSpPr>
            <a:spLocks noGrp="1"/>
          </p:cNvSpPr>
          <p:nvPr>
            <p:ph sz="quarter" idx="14"/>
          </p:nvPr>
        </p:nvSpPr>
        <p:spPr/>
        <p:txBody>
          <a:bodyPr/>
          <a:lstStyle/>
          <a:p>
            <a:r>
              <a:rPr lang="en-US" sz="2400" dirty="0"/>
              <a:t>Highlight the most important findings here again </a:t>
            </a:r>
          </a:p>
          <a:p>
            <a:r>
              <a:rPr lang="en-US" sz="2400" dirty="0"/>
              <a:t>Discuss limitations of your method as well as results – a few limitations, do not kill your own thesis!</a:t>
            </a:r>
          </a:p>
          <a:p>
            <a:r>
              <a:rPr lang="en-US" sz="2400" dirty="0"/>
              <a:t>Suggest future research opportunities</a:t>
            </a:r>
            <a:endParaRPr lang="en-001" sz="2400" dirty="0"/>
          </a:p>
        </p:txBody>
      </p:sp>
      <p:sp>
        <p:nvSpPr>
          <p:cNvPr id="4" name="Slide Number Placeholder 3">
            <a:extLst>
              <a:ext uri="{FF2B5EF4-FFF2-40B4-BE49-F238E27FC236}">
                <a16:creationId xmlns:a16="http://schemas.microsoft.com/office/drawing/2014/main" id="{4B1372AE-997E-4649-A50D-DA4E61BD7114}"/>
              </a:ext>
            </a:extLst>
          </p:cNvPr>
          <p:cNvSpPr>
            <a:spLocks noGrp="1"/>
          </p:cNvSpPr>
          <p:nvPr>
            <p:ph type="sldNum" sz="quarter" idx="17"/>
          </p:nvPr>
        </p:nvSpPr>
        <p:spPr/>
        <p:txBody>
          <a:bodyPr/>
          <a:lstStyle/>
          <a:p>
            <a:pPr>
              <a:defRPr/>
            </a:pPr>
            <a:fld id="{49EFD4B7-1CC6-864B-A72A-C978B70BBA9B}" type="slidenum">
              <a:rPr lang="fi-FI" smtClean="0"/>
              <a:pPr>
                <a:defRPr/>
              </a:pPr>
              <a:t>11</a:t>
            </a:fld>
            <a:endParaRPr lang="fi-FI" dirty="0"/>
          </a:p>
        </p:txBody>
      </p:sp>
    </p:spTree>
    <p:extLst>
      <p:ext uri="{BB962C8B-B14F-4D97-AF65-F5344CB8AC3E}">
        <p14:creationId xmlns:p14="http://schemas.microsoft.com/office/powerpoint/2010/main" val="3616951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7684-7A39-41DE-B979-2BB8BDDE113D}"/>
              </a:ext>
            </a:extLst>
          </p:cNvPr>
          <p:cNvSpPr>
            <a:spLocks noGrp="1"/>
          </p:cNvSpPr>
          <p:nvPr>
            <p:ph type="ctrTitle"/>
          </p:nvPr>
        </p:nvSpPr>
        <p:spPr/>
        <p:txBody>
          <a:bodyPr/>
          <a:lstStyle/>
          <a:p>
            <a:r>
              <a:rPr lang="en-US" dirty="0"/>
              <a:t>References</a:t>
            </a:r>
            <a:endParaRPr lang="en-001" dirty="0"/>
          </a:p>
        </p:txBody>
      </p:sp>
      <p:sp>
        <p:nvSpPr>
          <p:cNvPr id="3" name="Content Placeholder 2">
            <a:extLst>
              <a:ext uri="{FF2B5EF4-FFF2-40B4-BE49-F238E27FC236}">
                <a16:creationId xmlns:a16="http://schemas.microsoft.com/office/drawing/2014/main" id="{75276D1B-AADB-4E24-996D-991006B095EB}"/>
              </a:ext>
            </a:extLst>
          </p:cNvPr>
          <p:cNvSpPr>
            <a:spLocks noGrp="1"/>
          </p:cNvSpPr>
          <p:nvPr>
            <p:ph sz="quarter" idx="14"/>
          </p:nvPr>
        </p:nvSpPr>
        <p:spPr/>
        <p:txBody>
          <a:bodyPr/>
          <a:lstStyle/>
          <a:p>
            <a:r>
              <a:rPr lang="en-US" dirty="0"/>
              <a:t>Learn to use Mendeley</a:t>
            </a:r>
          </a:p>
          <a:p>
            <a:r>
              <a:rPr lang="en-US" dirty="0"/>
              <a:t>You can easily manage your references with Mendeley desktop and its plugin in words.</a:t>
            </a:r>
          </a:p>
          <a:p>
            <a:r>
              <a:rPr lang="en-US" dirty="0"/>
              <a:t>Ask me for a personal meeting if you want a demo!</a:t>
            </a:r>
            <a:endParaRPr lang="en-001" dirty="0"/>
          </a:p>
        </p:txBody>
      </p:sp>
      <p:sp>
        <p:nvSpPr>
          <p:cNvPr id="4" name="Slide Number Placeholder 3">
            <a:extLst>
              <a:ext uri="{FF2B5EF4-FFF2-40B4-BE49-F238E27FC236}">
                <a16:creationId xmlns:a16="http://schemas.microsoft.com/office/drawing/2014/main" id="{72397535-8549-4E02-B5EB-87546E502DAA}"/>
              </a:ext>
            </a:extLst>
          </p:cNvPr>
          <p:cNvSpPr>
            <a:spLocks noGrp="1"/>
          </p:cNvSpPr>
          <p:nvPr>
            <p:ph type="sldNum" sz="quarter" idx="17"/>
          </p:nvPr>
        </p:nvSpPr>
        <p:spPr/>
        <p:txBody>
          <a:bodyPr/>
          <a:lstStyle/>
          <a:p>
            <a:pPr>
              <a:defRPr/>
            </a:pPr>
            <a:fld id="{49EFD4B7-1CC6-864B-A72A-C978B70BBA9B}" type="slidenum">
              <a:rPr lang="fi-FI" smtClean="0"/>
              <a:pPr>
                <a:defRPr/>
              </a:pPr>
              <a:t>12</a:t>
            </a:fld>
            <a:endParaRPr lang="fi-FI" dirty="0"/>
          </a:p>
        </p:txBody>
      </p:sp>
    </p:spTree>
    <p:extLst>
      <p:ext uri="{BB962C8B-B14F-4D97-AF65-F5344CB8AC3E}">
        <p14:creationId xmlns:p14="http://schemas.microsoft.com/office/powerpoint/2010/main" val="174056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1F734-AA93-42D7-A3C1-B5512F3F54C9}"/>
              </a:ext>
            </a:extLst>
          </p:cNvPr>
          <p:cNvSpPr>
            <a:spLocks noGrp="1"/>
          </p:cNvSpPr>
          <p:nvPr>
            <p:ph type="ctrTitle"/>
          </p:nvPr>
        </p:nvSpPr>
        <p:spPr/>
        <p:txBody>
          <a:bodyPr/>
          <a:lstStyle/>
          <a:p>
            <a:r>
              <a:rPr lang="en-US" dirty="0"/>
              <a:t>Tables and figures</a:t>
            </a:r>
            <a:endParaRPr lang="en-001" dirty="0"/>
          </a:p>
        </p:txBody>
      </p:sp>
      <p:sp>
        <p:nvSpPr>
          <p:cNvPr id="3" name="Content Placeholder 2">
            <a:extLst>
              <a:ext uri="{FF2B5EF4-FFF2-40B4-BE49-F238E27FC236}">
                <a16:creationId xmlns:a16="http://schemas.microsoft.com/office/drawing/2014/main" id="{0A53E9E7-3E47-4C11-B370-095F294C0A98}"/>
              </a:ext>
            </a:extLst>
          </p:cNvPr>
          <p:cNvSpPr>
            <a:spLocks noGrp="1"/>
          </p:cNvSpPr>
          <p:nvPr>
            <p:ph sz="quarter" idx="14"/>
          </p:nvPr>
        </p:nvSpPr>
        <p:spPr/>
        <p:txBody>
          <a:bodyPr/>
          <a:lstStyle/>
          <a:p>
            <a:r>
              <a:rPr lang="en-US" dirty="0"/>
              <a:t>Always caption your tables and figures and arrange them properly within your text</a:t>
            </a:r>
          </a:p>
          <a:p>
            <a:endParaRPr lang="en-US" dirty="0"/>
          </a:p>
          <a:p>
            <a:endParaRPr lang="en-US" dirty="0"/>
          </a:p>
          <a:p>
            <a:r>
              <a:rPr lang="en-US" dirty="0"/>
              <a:t>Additional instructions: CTRL + CLICK</a:t>
            </a:r>
            <a:endParaRPr lang="en-US" dirty="0">
              <a:hlinkClick r:id="rId2"/>
            </a:endParaRPr>
          </a:p>
          <a:p>
            <a:r>
              <a:rPr lang="en-US" dirty="0">
                <a:hlinkClick r:id="rId3"/>
              </a:rPr>
              <a:t>Master's thesis 2020-2022 - Master's Programme in Accounting - Into (aalto.fi)</a:t>
            </a:r>
            <a:endParaRPr lang="en-001" dirty="0"/>
          </a:p>
        </p:txBody>
      </p:sp>
      <p:sp>
        <p:nvSpPr>
          <p:cNvPr id="4" name="Slide Number Placeholder 3">
            <a:extLst>
              <a:ext uri="{FF2B5EF4-FFF2-40B4-BE49-F238E27FC236}">
                <a16:creationId xmlns:a16="http://schemas.microsoft.com/office/drawing/2014/main" id="{BC054E6D-600B-41FC-BEA0-C7C668011914}"/>
              </a:ext>
            </a:extLst>
          </p:cNvPr>
          <p:cNvSpPr>
            <a:spLocks noGrp="1"/>
          </p:cNvSpPr>
          <p:nvPr>
            <p:ph type="sldNum" sz="quarter" idx="17"/>
          </p:nvPr>
        </p:nvSpPr>
        <p:spPr/>
        <p:txBody>
          <a:bodyPr/>
          <a:lstStyle/>
          <a:p>
            <a:pPr>
              <a:defRPr/>
            </a:pPr>
            <a:fld id="{49EFD4B7-1CC6-864B-A72A-C978B70BBA9B}" type="slidenum">
              <a:rPr lang="fi-FI" smtClean="0"/>
              <a:pPr>
                <a:defRPr/>
              </a:pPr>
              <a:t>13</a:t>
            </a:fld>
            <a:endParaRPr lang="fi-FI" dirty="0"/>
          </a:p>
        </p:txBody>
      </p:sp>
    </p:spTree>
    <p:extLst>
      <p:ext uri="{BB962C8B-B14F-4D97-AF65-F5344CB8AC3E}">
        <p14:creationId xmlns:p14="http://schemas.microsoft.com/office/powerpoint/2010/main" val="3204092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B8B8-FCCE-4A7B-BBED-46DCB1F16B6B}"/>
              </a:ext>
            </a:extLst>
          </p:cNvPr>
          <p:cNvSpPr>
            <a:spLocks noGrp="1"/>
          </p:cNvSpPr>
          <p:nvPr>
            <p:ph type="ctrTitle"/>
          </p:nvPr>
        </p:nvSpPr>
        <p:spPr/>
        <p:txBody>
          <a:bodyPr/>
          <a:lstStyle/>
          <a:p>
            <a:r>
              <a:rPr lang="en-US" dirty="0"/>
              <a:t>Link to further info about Master Thesis</a:t>
            </a:r>
            <a:endParaRPr lang="en-001" dirty="0"/>
          </a:p>
        </p:txBody>
      </p:sp>
      <p:sp>
        <p:nvSpPr>
          <p:cNvPr id="3" name="Content Placeholder 2">
            <a:extLst>
              <a:ext uri="{FF2B5EF4-FFF2-40B4-BE49-F238E27FC236}">
                <a16:creationId xmlns:a16="http://schemas.microsoft.com/office/drawing/2014/main" id="{28F3FC15-9E04-49EA-B247-670FA6353E8D}"/>
              </a:ext>
            </a:extLst>
          </p:cNvPr>
          <p:cNvSpPr>
            <a:spLocks noGrp="1"/>
          </p:cNvSpPr>
          <p:nvPr>
            <p:ph sz="quarter" idx="14"/>
          </p:nvPr>
        </p:nvSpPr>
        <p:spPr/>
        <p:txBody>
          <a:bodyPr/>
          <a:lstStyle/>
          <a:p>
            <a:r>
              <a:rPr lang="en-US" dirty="0"/>
              <a:t>1.  CTRL + CLICK</a:t>
            </a:r>
            <a:endParaRPr lang="en-US" dirty="0">
              <a:hlinkClick r:id="rId2"/>
            </a:endParaRPr>
          </a:p>
          <a:p>
            <a:r>
              <a:rPr lang="en-US" dirty="0">
                <a:hlinkClick r:id="rId2"/>
              </a:rPr>
              <a:t>Completing your master's thesis - Master's Programme in Accounting - Into (aalto.fi)</a:t>
            </a:r>
            <a:endParaRPr lang="en-US" dirty="0"/>
          </a:p>
          <a:p>
            <a:endParaRPr lang="en-US" dirty="0"/>
          </a:p>
          <a:p>
            <a:r>
              <a:rPr lang="en-GB" dirty="0"/>
              <a:t>2. CTRL+CLICK</a:t>
            </a:r>
          </a:p>
          <a:p>
            <a:r>
              <a:rPr lang="en-US" dirty="0">
                <a:hlinkClick r:id="rId3"/>
              </a:rPr>
              <a:t>Master's thesis 2020-2022 - Master's Programme in Accounting - Into (aalto.fi)</a:t>
            </a:r>
            <a:endParaRPr lang="en-001" dirty="0"/>
          </a:p>
        </p:txBody>
      </p:sp>
      <p:sp>
        <p:nvSpPr>
          <p:cNvPr id="4" name="Slide Number Placeholder 3">
            <a:extLst>
              <a:ext uri="{FF2B5EF4-FFF2-40B4-BE49-F238E27FC236}">
                <a16:creationId xmlns:a16="http://schemas.microsoft.com/office/drawing/2014/main" id="{3B5D21D9-0FE0-49F3-87EE-562BEA3BFF45}"/>
              </a:ext>
            </a:extLst>
          </p:cNvPr>
          <p:cNvSpPr>
            <a:spLocks noGrp="1"/>
          </p:cNvSpPr>
          <p:nvPr>
            <p:ph type="sldNum" sz="quarter" idx="17"/>
          </p:nvPr>
        </p:nvSpPr>
        <p:spPr/>
        <p:txBody>
          <a:bodyPr/>
          <a:lstStyle/>
          <a:p>
            <a:pPr>
              <a:defRPr/>
            </a:pPr>
            <a:fld id="{49EFD4B7-1CC6-864B-A72A-C978B70BBA9B}" type="slidenum">
              <a:rPr lang="fi-FI" smtClean="0"/>
              <a:pPr>
                <a:defRPr/>
              </a:pPr>
              <a:t>14</a:t>
            </a:fld>
            <a:endParaRPr lang="fi-FI" dirty="0"/>
          </a:p>
        </p:txBody>
      </p:sp>
    </p:spTree>
    <p:extLst>
      <p:ext uri="{BB962C8B-B14F-4D97-AF65-F5344CB8AC3E}">
        <p14:creationId xmlns:p14="http://schemas.microsoft.com/office/powerpoint/2010/main" val="36965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B3C85-0D0D-4F45-B6ED-78CCA7F51F52}"/>
              </a:ext>
            </a:extLst>
          </p:cNvPr>
          <p:cNvSpPr>
            <a:spLocks noGrp="1"/>
          </p:cNvSpPr>
          <p:nvPr>
            <p:ph type="ctrTitle"/>
          </p:nvPr>
        </p:nvSpPr>
        <p:spPr/>
        <p:txBody>
          <a:bodyPr/>
          <a:lstStyle/>
          <a:p>
            <a:r>
              <a:rPr lang="en-US" dirty="0"/>
              <a:t>Structure of a </a:t>
            </a:r>
            <a:r>
              <a:rPr lang="en-US" u="sng" dirty="0"/>
              <a:t>Master Thesis</a:t>
            </a:r>
            <a:endParaRPr lang="en-001" u="sng" dirty="0"/>
          </a:p>
        </p:txBody>
      </p:sp>
      <p:sp>
        <p:nvSpPr>
          <p:cNvPr id="3" name="Content Placeholder 2">
            <a:extLst>
              <a:ext uri="{FF2B5EF4-FFF2-40B4-BE49-F238E27FC236}">
                <a16:creationId xmlns:a16="http://schemas.microsoft.com/office/drawing/2014/main" id="{7FF72901-DC59-4D0E-8075-08CBC1053269}"/>
              </a:ext>
            </a:extLst>
          </p:cNvPr>
          <p:cNvSpPr>
            <a:spLocks noGrp="1"/>
          </p:cNvSpPr>
          <p:nvPr>
            <p:ph sz="quarter" idx="14"/>
          </p:nvPr>
        </p:nvSpPr>
        <p:spPr/>
        <p:txBody>
          <a:bodyPr/>
          <a:lstStyle/>
          <a:p>
            <a:r>
              <a:rPr lang="en-US" dirty="0"/>
              <a:t>Introduction</a:t>
            </a:r>
          </a:p>
          <a:p>
            <a:r>
              <a:rPr lang="en-US" dirty="0"/>
              <a:t>Theory</a:t>
            </a:r>
          </a:p>
          <a:p>
            <a:r>
              <a:rPr lang="en-US" dirty="0"/>
              <a:t>Method</a:t>
            </a:r>
          </a:p>
          <a:p>
            <a:r>
              <a:rPr lang="en-US" dirty="0"/>
              <a:t>Results/Case Analysis</a:t>
            </a:r>
          </a:p>
          <a:p>
            <a:r>
              <a:rPr lang="en-US" dirty="0"/>
              <a:t>Discussion</a:t>
            </a:r>
          </a:p>
          <a:p>
            <a:r>
              <a:rPr lang="en-US" dirty="0"/>
              <a:t>Conclusion</a:t>
            </a:r>
          </a:p>
          <a:p>
            <a:r>
              <a:rPr lang="en-US" dirty="0"/>
              <a:t>References</a:t>
            </a:r>
            <a:endParaRPr lang="en-001" dirty="0"/>
          </a:p>
        </p:txBody>
      </p:sp>
      <p:sp>
        <p:nvSpPr>
          <p:cNvPr id="4" name="Slide Number Placeholder 3">
            <a:extLst>
              <a:ext uri="{FF2B5EF4-FFF2-40B4-BE49-F238E27FC236}">
                <a16:creationId xmlns:a16="http://schemas.microsoft.com/office/drawing/2014/main" id="{EE71B66F-B743-4BDF-9CDA-C8F61FE57934}"/>
              </a:ext>
            </a:extLst>
          </p:cNvPr>
          <p:cNvSpPr>
            <a:spLocks noGrp="1"/>
          </p:cNvSpPr>
          <p:nvPr>
            <p:ph type="sldNum" sz="quarter" idx="17"/>
          </p:nvPr>
        </p:nvSpPr>
        <p:spPr/>
        <p:txBody>
          <a:bodyPr/>
          <a:lstStyle/>
          <a:p>
            <a:pPr>
              <a:defRPr/>
            </a:pPr>
            <a:fld id="{49EFD4B7-1CC6-864B-A72A-C978B70BBA9B}" type="slidenum">
              <a:rPr lang="fi-FI" smtClean="0"/>
              <a:pPr>
                <a:defRPr/>
              </a:pPr>
              <a:t>2</a:t>
            </a:fld>
            <a:endParaRPr lang="fi-FI" dirty="0"/>
          </a:p>
        </p:txBody>
      </p:sp>
    </p:spTree>
    <p:extLst>
      <p:ext uri="{BB962C8B-B14F-4D97-AF65-F5344CB8AC3E}">
        <p14:creationId xmlns:p14="http://schemas.microsoft.com/office/powerpoint/2010/main" val="7112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05CF-0BDE-46D5-898B-97CFA17340D7}"/>
              </a:ext>
            </a:extLst>
          </p:cNvPr>
          <p:cNvSpPr>
            <a:spLocks noGrp="1"/>
          </p:cNvSpPr>
          <p:nvPr>
            <p:ph type="ctrTitle"/>
          </p:nvPr>
        </p:nvSpPr>
        <p:spPr/>
        <p:txBody>
          <a:bodyPr/>
          <a:lstStyle/>
          <a:p>
            <a:r>
              <a:rPr lang="en-US" dirty="0"/>
              <a:t>Introduction</a:t>
            </a:r>
            <a:endParaRPr lang="en-001" dirty="0"/>
          </a:p>
        </p:txBody>
      </p:sp>
      <p:sp>
        <p:nvSpPr>
          <p:cNvPr id="3" name="Content Placeholder 2">
            <a:extLst>
              <a:ext uri="{FF2B5EF4-FFF2-40B4-BE49-F238E27FC236}">
                <a16:creationId xmlns:a16="http://schemas.microsoft.com/office/drawing/2014/main" id="{E0350AFB-D458-403C-A549-65C062772190}"/>
              </a:ext>
            </a:extLst>
          </p:cNvPr>
          <p:cNvSpPr>
            <a:spLocks noGrp="1"/>
          </p:cNvSpPr>
          <p:nvPr>
            <p:ph sz="quarter" idx="14"/>
          </p:nvPr>
        </p:nvSpPr>
        <p:spPr/>
        <p:txBody>
          <a:bodyPr/>
          <a:lstStyle/>
          <a:p>
            <a:pPr marL="457200" indent="-457200">
              <a:buFont typeface="+mj-lt"/>
              <a:buAutoNum type="arabicPeriod"/>
            </a:pPr>
            <a:r>
              <a:rPr lang="en-US" sz="2000" dirty="0"/>
              <a:t>Why is this topic important or relevant</a:t>
            </a:r>
          </a:p>
          <a:p>
            <a:pPr marL="457200" indent="-457200">
              <a:buFont typeface="+mj-lt"/>
              <a:buAutoNum type="arabicPeriod"/>
            </a:pPr>
            <a:r>
              <a:rPr lang="en-US" sz="2000" dirty="0"/>
              <a:t>Background for the study (regulatory changes, changes in standards, or historical events) – </a:t>
            </a:r>
            <a:r>
              <a:rPr lang="en-US" sz="1400" dirty="0"/>
              <a:t>sometimes you could also include more detailed background as a separate chapter in between the introduction and theory sections!</a:t>
            </a:r>
          </a:p>
          <a:p>
            <a:pPr marL="457200" indent="-457200">
              <a:buFont typeface="+mj-lt"/>
              <a:buAutoNum type="arabicPeriod"/>
            </a:pPr>
            <a:r>
              <a:rPr lang="en-US" sz="2000" dirty="0"/>
              <a:t>Present purpose of the study as well as the research question</a:t>
            </a:r>
          </a:p>
          <a:p>
            <a:pPr marL="457200" indent="-457200">
              <a:buFont typeface="+mj-lt"/>
              <a:buAutoNum type="arabicPeriod"/>
            </a:pPr>
            <a:r>
              <a:rPr lang="en-US" sz="2000" dirty="0"/>
              <a:t>Present your whole study in a nutshell</a:t>
            </a:r>
          </a:p>
          <a:p>
            <a:pPr marL="580500" lvl="1" indent="-342900">
              <a:buFont typeface="Arial" panose="020B0604020202020204" pitchFamily="34" charset="0"/>
              <a:buChar char="•"/>
            </a:pPr>
            <a:r>
              <a:rPr lang="en-US" sz="1900" dirty="0"/>
              <a:t>Highlight in brief your thesis structure, method, contribution, and implication for theory and practice</a:t>
            </a:r>
            <a:endParaRPr lang="en-001" sz="1900" dirty="0"/>
          </a:p>
        </p:txBody>
      </p:sp>
      <p:sp>
        <p:nvSpPr>
          <p:cNvPr id="4" name="Slide Number Placeholder 3">
            <a:extLst>
              <a:ext uri="{FF2B5EF4-FFF2-40B4-BE49-F238E27FC236}">
                <a16:creationId xmlns:a16="http://schemas.microsoft.com/office/drawing/2014/main" id="{27B1F9A5-248C-4B55-B762-EAF4916349FC}"/>
              </a:ext>
            </a:extLst>
          </p:cNvPr>
          <p:cNvSpPr>
            <a:spLocks noGrp="1"/>
          </p:cNvSpPr>
          <p:nvPr>
            <p:ph type="sldNum" sz="quarter" idx="17"/>
          </p:nvPr>
        </p:nvSpPr>
        <p:spPr/>
        <p:txBody>
          <a:bodyPr/>
          <a:lstStyle/>
          <a:p>
            <a:pPr>
              <a:defRPr/>
            </a:pPr>
            <a:fld id="{49EFD4B7-1CC6-864B-A72A-C978B70BBA9B}" type="slidenum">
              <a:rPr lang="fi-FI" smtClean="0"/>
              <a:pPr>
                <a:defRPr/>
              </a:pPr>
              <a:t>3</a:t>
            </a:fld>
            <a:endParaRPr lang="fi-FI" dirty="0"/>
          </a:p>
        </p:txBody>
      </p:sp>
    </p:spTree>
    <p:extLst>
      <p:ext uri="{BB962C8B-B14F-4D97-AF65-F5344CB8AC3E}">
        <p14:creationId xmlns:p14="http://schemas.microsoft.com/office/powerpoint/2010/main" val="337788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95762-6A86-423D-A37E-EADBDA35ED88}"/>
              </a:ext>
            </a:extLst>
          </p:cNvPr>
          <p:cNvSpPr>
            <a:spLocks noGrp="1"/>
          </p:cNvSpPr>
          <p:nvPr>
            <p:ph type="ctrTitle"/>
          </p:nvPr>
        </p:nvSpPr>
        <p:spPr/>
        <p:txBody>
          <a:bodyPr/>
          <a:lstStyle/>
          <a:p>
            <a:r>
              <a:rPr lang="en-US" dirty="0"/>
              <a:t>Theory I of II</a:t>
            </a:r>
            <a:endParaRPr lang="en-001" dirty="0"/>
          </a:p>
        </p:txBody>
      </p:sp>
      <p:sp>
        <p:nvSpPr>
          <p:cNvPr id="3" name="Content Placeholder 2">
            <a:extLst>
              <a:ext uri="{FF2B5EF4-FFF2-40B4-BE49-F238E27FC236}">
                <a16:creationId xmlns:a16="http://schemas.microsoft.com/office/drawing/2014/main" id="{211D50FB-9652-441D-B421-3DCC89E4F333}"/>
              </a:ext>
            </a:extLst>
          </p:cNvPr>
          <p:cNvSpPr>
            <a:spLocks noGrp="1"/>
          </p:cNvSpPr>
          <p:nvPr>
            <p:ph sz="quarter" idx="14"/>
          </p:nvPr>
        </p:nvSpPr>
        <p:spPr>
          <a:xfrm>
            <a:off x="468314" y="913284"/>
            <a:ext cx="8207374" cy="3336083"/>
          </a:xfrm>
        </p:spPr>
        <p:txBody>
          <a:bodyPr/>
          <a:lstStyle/>
          <a:p>
            <a:pPr marL="342900" indent="-342900">
              <a:buFont typeface="Arial" panose="020B0604020202020204" pitchFamily="34" charset="0"/>
              <a:buChar char="•"/>
            </a:pPr>
            <a:r>
              <a:rPr lang="en-US" sz="1600" dirty="0"/>
              <a:t>Include relevant papers (3-4 papers are core papers and rest 15-20 are non-core papers) – do not boil the ocean!</a:t>
            </a:r>
          </a:p>
          <a:p>
            <a:pPr marL="580500" lvl="1" indent="-342900">
              <a:buFont typeface="Arial" panose="020B0604020202020204" pitchFamily="34" charset="0"/>
              <a:buChar char="•"/>
            </a:pPr>
            <a:r>
              <a:rPr lang="en-US" sz="1400" dirty="0"/>
              <a:t>To arrive at your 3-4 core papers do literature search on Scopus, web of science or google scholar </a:t>
            </a:r>
          </a:p>
          <a:p>
            <a:pPr marL="580500" lvl="1" indent="-342900">
              <a:buFont typeface="Arial" panose="020B0604020202020204" pitchFamily="34" charset="0"/>
              <a:buChar char="•"/>
            </a:pPr>
            <a:r>
              <a:rPr lang="en-US" sz="1400" dirty="0"/>
              <a:t>Use snowballing approach to identify relevant papers – look at the references of your 3-4 core papers to identify other 15-20 papers. </a:t>
            </a:r>
          </a:p>
          <a:p>
            <a:pPr marL="580500" lvl="1" indent="-342900">
              <a:buFont typeface="Arial" panose="020B0604020202020204" pitchFamily="34" charset="0"/>
              <a:buChar char="•"/>
            </a:pPr>
            <a:r>
              <a:rPr lang="en-US" sz="1400" dirty="0"/>
              <a:t>Select the 15-20 papers carefully by reading introduction and results of papers. Read your core papers in detail. Read your other 15-20 papers lightly. </a:t>
            </a:r>
          </a:p>
          <a:p>
            <a:pPr marL="342900" indent="-342900">
              <a:buFont typeface="Arial" panose="020B0604020202020204" pitchFamily="34" charset="0"/>
              <a:buChar char="•"/>
            </a:pPr>
            <a:r>
              <a:rPr lang="en-US" sz="1600" dirty="0"/>
              <a:t>Create a storyline in 2-3 different sections</a:t>
            </a:r>
          </a:p>
          <a:p>
            <a:pPr marL="580500" lvl="1" indent="-342900">
              <a:buFont typeface="Arial" panose="020B0604020202020204" pitchFamily="34" charset="0"/>
              <a:buChar char="•"/>
            </a:pPr>
            <a:r>
              <a:rPr lang="en-US" sz="1400" dirty="0"/>
              <a:t>Think about which variables/constructs/relationships/frameworks are important when creating storyline</a:t>
            </a:r>
          </a:p>
          <a:p>
            <a:pPr marL="342900" indent="-342900">
              <a:buFont typeface="Arial" panose="020B0604020202020204" pitchFamily="34" charset="0"/>
              <a:buChar char="•"/>
            </a:pPr>
            <a:r>
              <a:rPr lang="en-US" sz="1600" dirty="0"/>
              <a:t>End with theoretical framework for qualitative study</a:t>
            </a:r>
            <a:endParaRPr lang="en-001" sz="1600" dirty="0"/>
          </a:p>
          <a:p>
            <a:pPr marL="342900" indent="-342900">
              <a:buFont typeface="Arial" panose="020B0604020202020204" pitchFamily="34" charset="0"/>
              <a:buChar char="•"/>
            </a:pPr>
            <a:r>
              <a:rPr lang="en-US" sz="1600" dirty="0"/>
              <a:t>End with propositions for quantitative study – perhaps write your different propositions in different paragraphs highlighting again the important literature.</a:t>
            </a:r>
          </a:p>
        </p:txBody>
      </p:sp>
      <p:sp>
        <p:nvSpPr>
          <p:cNvPr id="4" name="Slide Number Placeholder 3">
            <a:extLst>
              <a:ext uri="{FF2B5EF4-FFF2-40B4-BE49-F238E27FC236}">
                <a16:creationId xmlns:a16="http://schemas.microsoft.com/office/drawing/2014/main" id="{E7DEAF54-B8C1-4A25-96E1-1DE66A146D43}"/>
              </a:ext>
            </a:extLst>
          </p:cNvPr>
          <p:cNvSpPr>
            <a:spLocks noGrp="1"/>
          </p:cNvSpPr>
          <p:nvPr>
            <p:ph type="sldNum" sz="quarter" idx="17"/>
          </p:nvPr>
        </p:nvSpPr>
        <p:spPr/>
        <p:txBody>
          <a:bodyPr/>
          <a:lstStyle/>
          <a:p>
            <a:pPr>
              <a:defRPr/>
            </a:pPr>
            <a:fld id="{49EFD4B7-1CC6-864B-A72A-C978B70BBA9B}" type="slidenum">
              <a:rPr lang="fi-FI" smtClean="0"/>
              <a:pPr>
                <a:defRPr/>
              </a:pPr>
              <a:t>4</a:t>
            </a:fld>
            <a:endParaRPr lang="fi-FI" dirty="0"/>
          </a:p>
        </p:txBody>
      </p:sp>
    </p:spTree>
    <p:extLst>
      <p:ext uri="{BB962C8B-B14F-4D97-AF65-F5344CB8AC3E}">
        <p14:creationId xmlns:p14="http://schemas.microsoft.com/office/powerpoint/2010/main" val="224098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A317E-BBD4-4696-972F-1F0DE3375C18}"/>
              </a:ext>
            </a:extLst>
          </p:cNvPr>
          <p:cNvSpPr>
            <a:spLocks noGrp="1"/>
          </p:cNvSpPr>
          <p:nvPr>
            <p:ph type="ctrTitle"/>
          </p:nvPr>
        </p:nvSpPr>
        <p:spPr/>
        <p:txBody>
          <a:bodyPr/>
          <a:lstStyle/>
          <a:p>
            <a:r>
              <a:rPr lang="en-US" dirty="0"/>
              <a:t>Theory II of II</a:t>
            </a:r>
            <a:endParaRPr lang="en-001" dirty="0"/>
          </a:p>
        </p:txBody>
      </p:sp>
      <p:sp>
        <p:nvSpPr>
          <p:cNvPr id="3" name="Content Placeholder 2">
            <a:extLst>
              <a:ext uri="{FF2B5EF4-FFF2-40B4-BE49-F238E27FC236}">
                <a16:creationId xmlns:a16="http://schemas.microsoft.com/office/drawing/2014/main" id="{C88DD8A5-1E9D-40AE-945C-595AC9863FBD}"/>
              </a:ext>
            </a:extLst>
          </p:cNvPr>
          <p:cNvSpPr>
            <a:spLocks noGrp="1"/>
          </p:cNvSpPr>
          <p:nvPr>
            <p:ph sz="quarter" idx="14"/>
          </p:nvPr>
        </p:nvSpPr>
        <p:spPr/>
        <p:txBody>
          <a:bodyPr/>
          <a:lstStyle/>
          <a:p>
            <a:pPr lvl="1"/>
            <a:r>
              <a:rPr lang="en-US" sz="1600" dirty="0">
                <a:sym typeface="Wingdings" panose="05000000000000000000" pitchFamily="2" charset="2"/>
              </a:rPr>
              <a:t>What do we already know about the phenomenon under study? </a:t>
            </a:r>
          </a:p>
          <a:p>
            <a:pPr lvl="1"/>
            <a:r>
              <a:rPr lang="en-US" sz="1600" dirty="0">
                <a:sym typeface="Wingdings" panose="05000000000000000000" pitchFamily="2" charset="2"/>
              </a:rPr>
              <a:t>What is the ”gap” in our knowledge? </a:t>
            </a:r>
          </a:p>
          <a:p>
            <a:pPr lvl="1"/>
            <a:r>
              <a:rPr lang="en-US" sz="1600" dirty="0">
                <a:sym typeface="Wingdings" panose="05000000000000000000" pitchFamily="2" charset="2"/>
              </a:rPr>
              <a:t>Do comment &amp; problematize literature! </a:t>
            </a:r>
          </a:p>
          <a:p>
            <a:pPr lvl="1"/>
            <a:r>
              <a:rPr lang="en-US" sz="1600" dirty="0">
                <a:sym typeface="Wingdings" panose="05000000000000000000" pitchFamily="2" charset="2"/>
              </a:rPr>
              <a:t>Do not write too much about theory which you do not mobilize in your study. </a:t>
            </a:r>
          </a:p>
          <a:p>
            <a:pPr lvl="1"/>
            <a:r>
              <a:rPr lang="en-US" sz="1600" dirty="0">
                <a:sym typeface="Wingdings" panose="05000000000000000000" pitchFamily="2" charset="2"/>
              </a:rPr>
              <a:t>When thinking about theory, also think about one or two Big theories: agency, institutional theory, stewardship theory and so on. You can also think about mid-range frameworks used in your core 3-4 papers</a:t>
            </a:r>
          </a:p>
          <a:p>
            <a:pPr lvl="1"/>
            <a:r>
              <a:rPr lang="en-US" sz="1600" dirty="0">
                <a:sym typeface="Wingdings" panose="05000000000000000000" pitchFamily="2" charset="2"/>
              </a:rPr>
              <a:t>A </a:t>
            </a:r>
            <a:r>
              <a:rPr lang="en-US" sz="1600" u="sng" dirty="0">
                <a:sym typeface="Wingdings" panose="05000000000000000000" pitchFamily="2" charset="2"/>
              </a:rPr>
              <a:t>theoretical summary</a:t>
            </a:r>
            <a:r>
              <a:rPr lang="en-US" sz="1600" dirty="0">
                <a:sym typeface="Wingdings" panose="05000000000000000000" pitchFamily="2" charset="2"/>
              </a:rPr>
              <a:t> that spells out the </a:t>
            </a:r>
            <a:r>
              <a:rPr lang="en-US" sz="1600" u="sng" dirty="0">
                <a:sym typeface="Wingdings" panose="05000000000000000000" pitchFamily="2" charset="2"/>
              </a:rPr>
              <a:t>research question and propositions</a:t>
            </a:r>
            <a:r>
              <a:rPr lang="en-US" sz="1600" dirty="0">
                <a:sym typeface="Wingdings" panose="05000000000000000000" pitchFamily="2" charset="2"/>
              </a:rPr>
              <a:t> is needed. </a:t>
            </a:r>
          </a:p>
          <a:p>
            <a:pPr lvl="1"/>
            <a:r>
              <a:rPr lang="en-US" sz="1600" dirty="0">
                <a:sym typeface="Wingdings" panose="05000000000000000000" pitchFamily="2" charset="2"/>
              </a:rPr>
              <a:t>For quantitative studies – remember that your model and variables (dependent, independent, and control) are grounded in previous literature! They do not come out of thin air!</a:t>
            </a:r>
          </a:p>
          <a:p>
            <a:pPr lvl="1"/>
            <a:r>
              <a:rPr lang="en-US" sz="1600" dirty="0">
                <a:sym typeface="Wingdings" panose="05000000000000000000" pitchFamily="2" charset="2"/>
              </a:rPr>
              <a:t>For qualitative study – your theoretical concepts are grounded in previous studies. They do not come out of thin air!</a:t>
            </a:r>
            <a:endParaRPr lang="en-US" sz="1600" dirty="0"/>
          </a:p>
          <a:p>
            <a:endParaRPr lang="en-001" sz="1800" dirty="0"/>
          </a:p>
        </p:txBody>
      </p:sp>
      <p:sp>
        <p:nvSpPr>
          <p:cNvPr id="4" name="Slide Number Placeholder 3">
            <a:extLst>
              <a:ext uri="{FF2B5EF4-FFF2-40B4-BE49-F238E27FC236}">
                <a16:creationId xmlns:a16="http://schemas.microsoft.com/office/drawing/2014/main" id="{598CA713-AE53-4C3F-AFCD-1559A1EC6444}"/>
              </a:ext>
            </a:extLst>
          </p:cNvPr>
          <p:cNvSpPr>
            <a:spLocks noGrp="1"/>
          </p:cNvSpPr>
          <p:nvPr>
            <p:ph type="sldNum" sz="quarter" idx="17"/>
          </p:nvPr>
        </p:nvSpPr>
        <p:spPr/>
        <p:txBody>
          <a:bodyPr/>
          <a:lstStyle/>
          <a:p>
            <a:pPr>
              <a:defRPr/>
            </a:pPr>
            <a:fld id="{49EFD4B7-1CC6-864B-A72A-C978B70BBA9B}" type="slidenum">
              <a:rPr lang="fi-FI" smtClean="0"/>
              <a:pPr>
                <a:defRPr/>
              </a:pPr>
              <a:t>5</a:t>
            </a:fld>
            <a:endParaRPr lang="fi-FI" dirty="0"/>
          </a:p>
        </p:txBody>
      </p:sp>
    </p:spTree>
    <p:extLst>
      <p:ext uri="{BB962C8B-B14F-4D97-AF65-F5344CB8AC3E}">
        <p14:creationId xmlns:p14="http://schemas.microsoft.com/office/powerpoint/2010/main" val="1960372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77C7-0C4B-4AD1-8B61-F942B79BD1B6}"/>
              </a:ext>
            </a:extLst>
          </p:cNvPr>
          <p:cNvSpPr>
            <a:spLocks noGrp="1"/>
          </p:cNvSpPr>
          <p:nvPr>
            <p:ph type="ctrTitle"/>
          </p:nvPr>
        </p:nvSpPr>
        <p:spPr/>
        <p:txBody>
          <a:bodyPr/>
          <a:lstStyle/>
          <a:p>
            <a:r>
              <a:rPr lang="en-US" dirty="0"/>
              <a:t>Method (Qualitative)</a:t>
            </a:r>
            <a:endParaRPr lang="en-001" dirty="0"/>
          </a:p>
        </p:txBody>
      </p:sp>
      <p:sp>
        <p:nvSpPr>
          <p:cNvPr id="3" name="Content Placeholder 2">
            <a:extLst>
              <a:ext uri="{FF2B5EF4-FFF2-40B4-BE49-F238E27FC236}">
                <a16:creationId xmlns:a16="http://schemas.microsoft.com/office/drawing/2014/main" id="{1097DB2A-9AA8-4471-AC48-969BBA3F4BFC}"/>
              </a:ext>
            </a:extLst>
          </p:cNvPr>
          <p:cNvSpPr>
            <a:spLocks noGrp="1"/>
          </p:cNvSpPr>
          <p:nvPr>
            <p:ph sz="quarter" idx="14"/>
          </p:nvPr>
        </p:nvSpPr>
        <p:spPr/>
        <p:txBody>
          <a:bodyPr/>
          <a:lstStyle/>
          <a:p>
            <a:r>
              <a:rPr lang="en-US" sz="2000" dirty="0"/>
              <a:t>Research strategy: </a:t>
            </a:r>
            <a:r>
              <a:rPr lang="en-US" sz="2000" b="0" dirty="0"/>
              <a:t>Why did you chose a qualitative approach? Why single or multiple case study? Why did you do a field-study?</a:t>
            </a:r>
          </a:p>
          <a:p>
            <a:r>
              <a:rPr lang="en-US" sz="2000" dirty="0"/>
              <a:t>Data collection: </a:t>
            </a:r>
            <a:r>
              <a:rPr lang="en-US" sz="2000" b="0" dirty="0"/>
              <a:t>Why a particular case firm or different case firms? Why did you choose specific informants? Why did you use structured or semi-structured interview approach. What did you ask your informants. </a:t>
            </a:r>
          </a:p>
          <a:p>
            <a:r>
              <a:rPr lang="en-US" sz="2000" dirty="0"/>
              <a:t>Data analysis: </a:t>
            </a:r>
            <a:r>
              <a:rPr lang="en-US" sz="2000" b="0" dirty="0"/>
              <a:t>Different steps of analysis. How did you arrange your data for analysis. How did you code different concepts, if you used coding of data?</a:t>
            </a:r>
          </a:p>
          <a:p>
            <a:r>
              <a:rPr lang="en-US" sz="2000" dirty="0"/>
              <a:t>Reliability and validity: </a:t>
            </a:r>
            <a:r>
              <a:rPr lang="en-US" sz="2000" b="0" dirty="0"/>
              <a:t>Triangulation of informant’s views with reports and documents</a:t>
            </a:r>
            <a:endParaRPr lang="en-001" sz="2000" b="0" dirty="0"/>
          </a:p>
        </p:txBody>
      </p:sp>
      <p:sp>
        <p:nvSpPr>
          <p:cNvPr id="4" name="Slide Number Placeholder 3">
            <a:extLst>
              <a:ext uri="{FF2B5EF4-FFF2-40B4-BE49-F238E27FC236}">
                <a16:creationId xmlns:a16="http://schemas.microsoft.com/office/drawing/2014/main" id="{46C810AA-5EB6-4396-B193-5AB165CDC981}"/>
              </a:ext>
            </a:extLst>
          </p:cNvPr>
          <p:cNvSpPr>
            <a:spLocks noGrp="1"/>
          </p:cNvSpPr>
          <p:nvPr>
            <p:ph type="sldNum" sz="quarter" idx="17"/>
          </p:nvPr>
        </p:nvSpPr>
        <p:spPr/>
        <p:txBody>
          <a:bodyPr/>
          <a:lstStyle/>
          <a:p>
            <a:pPr>
              <a:defRPr/>
            </a:pPr>
            <a:fld id="{49EFD4B7-1CC6-864B-A72A-C978B70BBA9B}" type="slidenum">
              <a:rPr lang="fi-FI" smtClean="0"/>
              <a:pPr>
                <a:defRPr/>
              </a:pPr>
              <a:t>6</a:t>
            </a:fld>
            <a:endParaRPr lang="fi-FI" dirty="0"/>
          </a:p>
        </p:txBody>
      </p:sp>
      <p:sp>
        <p:nvSpPr>
          <p:cNvPr id="5" name="Rectangle 4">
            <a:extLst>
              <a:ext uri="{FF2B5EF4-FFF2-40B4-BE49-F238E27FC236}">
                <a16:creationId xmlns:a16="http://schemas.microsoft.com/office/drawing/2014/main" id="{2F520666-A87E-42E0-8C2C-379B4C7408B8}"/>
              </a:ext>
            </a:extLst>
          </p:cNvPr>
          <p:cNvSpPr/>
          <p:nvPr/>
        </p:nvSpPr>
        <p:spPr>
          <a:xfrm>
            <a:off x="1367644" y="4595510"/>
            <a:ext cx="640871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Use literature on method to justify your selections as well.</a:t>
            </a:r>
          </a:p>
        </p:txBody>
      </p:sp>
    </p:spTree>
    <p:extLst>
      <p:ext uri="{BB962C8B-B14F-4D97-AF65-F5344CB8AC3E}">
        <p14:creationId xmlns:p14="http://schemas.microsoft.com/office/powerpoint/2010/main" val="230058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0A802-822A-4D06-8E40-DA31F9415818}"/>
              </a:ext>
            </a:extLst>
          </p:cNvPr>
          <p:cNvSpPr>
            <a:spLocks noGrp="1"/>
          </p:cNvSpPr>
          <p:nvPr>
            <p:ph type="ctrTitle"/>
          </p:nvPr>
        </p:nvSpPr>
        <p:spPr/>
        <p:txBody>
          <a:bodyPr/>
          <a:lstStyle/>
          <a:p>
            <a:r>
              <a:rPr lang="en-US" dirty="0"/>
              <a:t>Method (Quantitative)</a:t>
            </a:r>
            <a:endParaRPr lang="en-001" dirty="0"/>
          </a:p>
        </p:txBody>
      </p:sp>
      <p:sp>
        <p:nvSpPr>
          <p:cNvPr id="3" name="Content Placeholder 2">
            <a:extLst>
              <a:ext uri="{FF2B5EF4-FFF2-40B4-BE49-F238E27FC236}">
                <a16:creationId xmlns:a16="http://schemas.microsoft.com/office/drawing/2014/main" id="{4E671A24-DE77-40E7-8A0C-0065522F8448}"/>
              </a:ext>
            </a:extLst>
          </p:cNvPr>
          <p:cNvSpPr>
            <a:spLocks noGrp="1"/>
          </p:cNvSpPr>
          <p:nvPr>
            <p:ph sz="quarter" idx="14"/>
          </p:nvPr>
        </p:nvSpPr>
        <p:spPr>
          <a:xfrm>
            <a:off x="468314" y="1261611"/>
            <a:ext cx="8207374" cy="3756129"/>
          </a:xfrm>
        </p:spPr>
        <p:txBody>
          <a:bodyPr/>
          <a:lstStyle/>
          <a:p>
            <a:r>
              <a:rPr lang="en-US" sz="1400" dirty="0"/>
              <a:t>Research strategy: </a:t>
            </a:r>
            <a:r>
              <a:rPr lang="en-US" sz="1400" b="0" dirty="0"/>
              <a:t>why did you chose this research approach? How does this help you answer your research question?</a:t>
            </a:r>
          </a:p>
          <a:p>
            <a:r>
              <a:rPr lang="en-US" sz="1400" dirty="0"/>
              <a:t>Data collection: </a:t>
            </a:r>
            <a:r>
              <a:rPr lang="en-US" sz="1400" b="0" dirty="0"/>
              <a:t>Why did you choose specific databases? How did you match your different databases? How and why did you hand collect some data or all data? Describe how many observations you have, how many you lost during matching. Justify your sample selection – why this year or that year.</a:t>
            </a:r>
          </a:p>
          <a:p>
            <a:r>
              <a:rPr lang="en-US" sz="1400" dirty="0"/>
              <a:t>Data cleaning: </a:t>
            </a:r>
            <a:r>
              <a:rPr lang="en-US" sz="1400" b="0" dirty="0"/>
              <a:t>What did you do with missing values – how did you handle them? Did you remove outliers - did you winsorize your data?</a:t>
            </a:r>
          </a:p>
          <a:p>
            <a:r>
              <a:rPr lang="en-US" sz="1400" dirty="0"/>
              <a:t>Variables and their description: </a:t>
            </a:r>
            <a:r>
              <a:rPr lang="en-US" sz="1400" b="0" dirty="0"/>
              <a:t>How did you measure your dependent, independent and control variables – </a:t>
            </a:r>
            <a:r>
              <a:rPr lang="en-US" sz="1400" dirty="0"/>
              <a:t>use previous studies</a:t>
            </a:r>
            <a:r>
              <a:rPr lang="en-US" sz="1400" b="0" dirty="0"/>
              <a:t> to justify measurement of variables!</a:t>
            </a:r>
          </a:p>
          <a:p>
            <a:r>
              <a:rPr lang="en-US" sz="1400" dirty="0"/>
              <a:t>Data analysis: </a:t>
            </a:r>
            <a:r>
              <a:rPr lang="en-US" sz="1400" b="0" dirty="0"/>
              <a:t>Describe the main data analysis approach, which type of regression, panel data, ANOVA, clustering and so on. Justify why did you use the method – use prior studies or other scientific rationale!</a:t>
            </a:r>
          </a:p>
          <a:p>
            <a:r>
              <a:rPr lang="en-US" sz="1400" dirty="0"/>
              <a:t>Additional analysis and robustness: </a:t>
            </a:r>
            <a:r>
              <a:rPr lang="en-US" sz="1400" b="0" dirty="0"/>
              <a:t>Describe any additional analysis and robustness. Provide rational for those analysis. Again, use prior studies or other scientific rationale!</a:t>
            </a:r>
            <a:endParaRPr lang="en-001" sz="1400" b="0" dirty="0"/>
          </a:p>
        </p:txBody>
      </p:sp>
      <p:sp>
        <p:nvSpPr>
          <p:cNvPr id="4" name="Slide Number Placeholder 3">
            <a:extLst>
              <a:ext uri="{FF2B5EF4-FFF2-40B4-BE49-F238E27FC236}">
                <a16:creationId xmlns:a16="http://schemas.microsoft.com/office/drawing/2014/main" id="{3AD08D6F-DF6F-4AE6-A2FC-EF5926CA24C1}"/>
              </a:ext>
            </a:extLst>
          </p:cNvPr>
          <p:cNvSpPr>
            <a:spLocks noGrp="1"/>
          </p:cNvSpPr>
          <p:nvPr>
            <p:ph type="sldNum" sz="quarter" idx="17"/>
          </p:nvPr>
        </p:nvSpPr>
        <p:spPr/>
        <p:txBody>
          <a:bodyPr/>
          <a:lstStyle/>
          <a:p>
            <a:pPr>
              <a:defRPr/>
            </a:pPr>
            <a:fld id="{49EFD4B7-1CC6-864B-A72A-C978B70BBA9B}" type="slidenum">
              <a:rPr lang="fi-FI" smtClean="0"/>
              <a:pPr>
                <a:defRPr/>
              </a:pPr>
              <a:t>7</a:t>
            </a:fld>
            <a:endParaRPr lang="fi-FI" dirty="0"/>
          </a:p>
        </p:txBody>
      </p:sp>
    </p:spTree>
    <p:extLst>
      <p:ext uri="{BB962C8B-B14F-4D97-AF65-F5344CB8AC3E}">
        <p14:creationId xmlns:p14="http://schemas.microsoft.com/office/powerpoint/2010/main" val="264449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2C952-F15D-4813-BE81-F7CBBE7D32EE}"/>
              </a:ext>
            </a:extLst>
          </p:cNvPr>
          <p:cNvSpPr>
            <a:spLocks noGrp="1"/>
          </p:cNvSpPr>
          <p:nvPr>
            <p:ph type="ctrTitle"/>
          </p:nvPr>
        </p:nvSpPr>
        <p:spPr/>
        <p:txBody>
          <a:bodyPr/>
          <a:lstStyle/>
          <a:p>
            <a:r>
              <a:rPr lang="en-US" dirty="0"/>
              <a:t>Case Analysis (Qualitative)</a:t>
            </a:r>
            <a:endParaRPr lang="en-001" dirty="0"/>
          </a:p>
        </p:txBody>
      </p:sp>
      <p:sp>
        <p:nvSpPr>
          <p:cNvPr id="3" name="Content Placeholder 2">
            <a:extLst>
              <a:ext uri="{FF2B5EF4-FFF2-40B4-BE49-F238E27FC236}">
                <a16:creationId xmlns:a16="http://schemas.microsoft.com/office/drawing/2014/main" id="{452C3AC4-8F70-4D76-808E-99627093356C}"/>
              </a:ext>
            </a:extLst>
          </p:cNvPr>
          <p:cNvSpPr>
            <a:spLocks noGrp="1"/>
          </p:cNvSpPr>
          <p:nvPr>
            <p:ph sz="quarter" idx="14"/>
          </p:nvPr>
        </p:nvSpPr>
        <p:spPr/>
        <p:txBody>
          <a:bodyPr/>
          <a:lstStyle/>
          <a:p>
            <a:pPr marL="342900" indent="-342900">
              <a:buFont typeface="Arial" panose="020B0604020202020204" pitchFamily="34" charset="0"/>
              <a:buChar char="•"/>
            </a:pPr>
            <a:r>
              <a:rPr lang="en-US" dirty="0"/>
              <a:t>Context</a:t>
            </a:r>
          </a:p>
          <a:p>
            <a:pPr marL="580500" lvl="1" indent="-342900">
              <a:buFont typeface="Arial" panose="020B0604020202020204" pitchFamily="34" charset="0"/>
              <a:buChar char="•"/>
            </a:pPr>
            <a:r>
              <a:rPr lang="en-US" dirty="0"/>
              <a:t>Describe the industrial context</a:t>
            </a:r>
          </a:p>
          <a:p>
            <a:pPr marL="580500" lvl="1" indent="-342900">
              <a:buFont typeface="Arial" panose="020B0604020202020204" pitchFamily="34" charset="0"/>
              <a:buChar char="•"/>
            </a:pPr>
            <a:r>
              <a:rPr lang="en-US" dirty="0"/>
              <a:t>Describe the context of your case firm and accounting or other units you included in your study</a:t>
            </a:r>
          </a:p>
          <a:p>
            <a:pPr marL="580500" lvl="1" indent="-342900">
              <a:buFont typeface="Arial" panose="020B0604020202020204" pitchFamily="34" charset="0"/>
              <a:buChar char="•"/>
            </a:pPr>
            <a:r>
              <a:rPr lang="en-US" dirty="0"/>
              <a:t>Identify key actors and highlight their role</a:t>
            </a:r>
          </a:p>
          <a:p>
            <a:pPr marL="342900" indent="-342900">
              <a:buFont typeface="Arial" panose="020B0604020202020204" pitchFamily="34" charset="0"/>
              <a:buChar char="•"/>
            </a:pPr>
            <a:r>
              <a:rPr lang="en-US" dirty="0"/>
              <a:t>Describe main results</a:t>
            </a:r>
          </a:p>
          <a:p>
            <a:pPr marL="580500" lvl="1" indent="-342900">
              <a:buFont typeface="Arial" panose="020B0604020202020204" pitchFamily="34" charset="0"/>
              <a:buChar char="•"/>
            </a:pPr>
            <a:r>
              <a:rPr lang="en-US" dirty="0"/>
              <a:t>Create a storyline that answers your research question and is inline with your theoretical framework</a:t>
            </a:r>
          </a:p>
          <a:p>
            <a:pPr marL="580500" lvl="1" indent="-342900">
              <a:buFont typeface="Arial" panose="020B0604020202020204" pitchFamily="34" charset="0"/>
              <a:buChar char="•"/>
            </a:pPr>
            <a:r>
              <a:rPr lang="en-US" dirty="0"/>
              <a:t>Use direct quotations, participant observation, or documental analysis to highlight your most important findings </a:t>
            </a:r>
            <a:endParaRPr lang="en-001" dirty="0"/>
          </a:p>
        </p:txBody>
      </p:sp>
      <p:sp>
        <p:nvSpPr>
          <p:cNvPr id="4" name="Slide Number Placeholder 3">
            <a:extLst>
              <a:ext uri="{FF2B5EF4-FFF2-40B4-BE49-F238E27FC236}">
                <a16:creationId xmlns:a16="http://schemas.microsoft.com/office/drawing/2014/main" id="{B40F7BE6-52B5-4A67-B918-5EA15FFBD958}"/>
              </a:ext>
            </a:extLst>
          </p:cNvPr>
          <p:cNvSpPr>
            <a:spLocks noGrp="1"/>
          </p:cNvSpPr>
          <p:nvPr>
            <p:ph type="sldNum" sz="quarter" idx="17"/>
          </p:nvPr>
        </p:nvSpPr>
        <p:spPr/>
        <p:txBody>
          <a:bodyPr/>
          <a:lstStyle/>
          <a:p>
            <a:pPr>
              <a:defRPr/>
            </a:pPr>
            <a:fld id="{49EFD4B7-1CC6-864B-A72A-C978B70BBA9B}" type="slidenum">
              <a:rPr lang="fi-FI" smtClean="0"/>
              <a:pPr>
                <a:defRPr/>
              </a:pPr>
              <a:t>8</a:t>
            </a:fld>
            <a:endParaRPr lang="fi-FI" dirty="0"/>
          </a:p>
        </p:txBody>
      </p:sp>
    </p:spTree>
    <p:extLst>
      <p:ext uri="{BB962C8B-B14F-4D97-AF65-F5344CB8AC3E}">
        <p14:creationId xmlns:p14="http://schemas.microsoft.com/office/powerpoint/2010/main" val="126717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BC41B-204C-4438-8E71-66C2FE587077}"/>
              </a:ext>
            </a:extLst>
          </p:cNvPr>
          <p:cNvSpPr>
            <a:spLocks noGrp="1"/>
          </p:cNvSpPr>
          <p:nvPr>
            <p:ph type="ctrTitle"/>
          </p:nvPr>
        </p:nvSpPr>
        <p:spPr/>
        <p:txBody>
          <a:bodyPr/>
          <a:lstStyle/>
          <a:p>
            <a:r>
              <a:rPr lang="en-US" dirty="0"/>
              <a:t>Results (Quantitative)</a:t>
            </a:r>
            <a:endParaRPr lang="en-001" dirty="0"/>
          </a:p>
        </p:txBody>
      </p:sp>
      <p:sp>
        <p:nvSpPr>
          <p:cNvPr id="3" name="Content Placeholder 2">
            <a:extLst>
              <a:ext uri="{FF2B5EF4-FFF2-40B4-BE49-F238E27FC236}">
                <a16:creationId xmlns:a16="http://schemas.microsoft.com/office/drawing/2014/main" id="{AF348127-6C39-49A3-9D08-CCC534F7E7A7}"/>
              </a:ext>
            </a:extLst>
          </p:cNvPr>
          <p:cNvSpPr>
            <a:spLocks noGrp="1"/>
          </p:cNvSpPr>
          <p:nvPr>
            <p:ph sz="quarter" idx="14"/>
          </p:nvPr>
        </p:nvSpPr>
        <p:spPr/>
        <p:txBody>
          <a:bodyPr/>
          <a:lstStyle/>
          <a:p>
            <a:pPr marL="342900" indent="-342900">
              <a:buFont typeface="Arial" panose="020B0604020202020204" pitchFamily="34" charset="0"/>
              <a:buChar char="•"/>
            </a:pPr>
            <a:r>
              <a:rPr lang="en-US" sz="1800" dirty="0"/>
              <a:t>Describe your sample and variables</a:t>
            </a:r>
          </a:p>
          <a:p>
            <a:pPr marL="580500" lvl="1" indent="-342900">
              <a:buFont typeface="Arial" panose="020B0604020202020204" pitchFamily="34" charset="0"/>
              <a:buChar char="•"/>
            </a:pPr>
            <a:r>
              <a:rPr lang="en-US" sz="1600" dirty="0"/>
              <a:t>How many firms or firm year or other relevant figure, missing values – how did you handle them</a:t>
            </a:r>
          </a:p>
          <a:p>
            <a:pPr marL="580500" lvl="1" indent="-342900">
              <a:buFont typeface="Arial" panose="020B0604020202020204" pitchFamily="34" charset="0"/>
              <a:buChar char="•"/>
            </a:pPr>
            <a:r>
              <a:rPr lang="en-US" sz="1600" dirty="0"/>
              <a:t>Industrial sectors of the firm</a:t>
            </a:r>
          </a:p>
          <a:p>
            <a:pPr marL="580500" lvl="1" indent="-342900">
              <a:buFont typeface="Arial" panose="020B0604020202020204" pitchFamily="34" charset="0"/>
              <a:buChar char="•"/>
            </a:pPr>
            <a:r>
              <a:rPr lang="en-US" sz="1600" dirty="0"/>
              <a:t>Correlation between all variables</a:t>
            </a:r>
          </a:p>
          <a:p>
            <a:pPr marL="580500" lvl="1" indent="-342900">
              <a:buFont typeface="Arial" panose="020B0604020202020204" pitchFamily="34" charset="0"/>
              <a:buChar char="•"/>
            </a:pPr>
            <a:r>
              <a:rPr lang="en-US" sz="1600" dirty="0"/>
              <a:t>Mean/median, quartiles, outliers OR frequency, quartiles, outliers of different variables</a:t>
            </a:r>
          </a:p>
          <a:p>
            <a:pPr marL="342900" indent="-342900">
              <a:buFont typeface="Arial" panose="020B0604020202020204" pitchFamily="34" charset="0"/>
              <a:buChar char="•"/>
            </a:pPr>
            <a:r>
              <a:rPr lang="en-US" sz="1800" dirty="0"/>
              <a:t>Identify and describe some important trends and correlations</a:t>
            </a:r>
          </a:p>
          <a:p>
            <a:pPr marL="342900" indent="-342900">
              <a:buFont typeface="Arial" panose="020B0604020202020204" pitchFamily="34" charset="0"/>
              <a:buChar char="•"/>
            </a:pPr>
            <a:r>
              <a:rPr lang="en-US" sz="1800" dirty="0"/>
              <a:t>Present your main analysis and results</a:t>
            </a:r>
          </a:p>
          <a:p>
            <a:pPr marL="580500" lvl="1" indent="-342900">
              <a:buFont typeface="Arial" panose="020B0604020202020204" pitchFamily="34" charset="0"/>
              <a:buChar char="•"/>
            </a:pPr>
            <a:r>
              <a:rPr lang="en-US" sz="1600" dirty="0"/>
              <a:t>Report, interpret, and discuss your results</a:t>
            </a:r>
          </a:p>
          <a:p>
            <a:pPr marL="342900" indent="-342900">
              <a:buFont typeface="Arial" panose="020B0604020202020204" pitchFamily="34" charset="0"/>
              <a:buChar char="•"/>
            </a:pPr>
            <a:r>
              <a:rPr lang="en-US" sz="1800" dirty="0"/>
              <a:t>Present your robustness analysis (or additional analysis)</a:t>
            </a:r>
          </a:p>
          <a:p>
            <a:pPr marL="580500" lvl="1" indent="-342900">
              <a:buFont typeface="Arial" panose="020B0604020202020204" pitchFamily="34" charset="0"/>
              <a:buChar char="•"/>
            </a:pPr>
            <a:r>
              <a:rPr lang="en-US" sz="1600" dirty="0"/>
              <a:t>Report, interpret, and discuss your robustness analysis (or additional analysis)</a:t>
            </a:r>
          </a:p>
          <a:p>
            <a:pPr marL="580500" lvl="1"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001" sz="2000" dirty="0"/>
          </a:p>
        </p:txBody>
      </p:sp>
      <p:sp>
        <p:nvSpPr>
          <p:cNvPr id="4" name="Slide Number Placeholder 3">
            <a:extLst>
              <a:ext uri="{FF2B5EF4-FFF2-40B4-BE49-F238E27FC236}">
                <a16:creationId xmlns:a16="http://schemas.microsoft.com/office/drawing/2014/main" id="{2F3BDEE4-24FC-42D4-B459-E066CD1B243F}"/>
              </a:ext>
            </a:extLst>
          </p:cNvPr>
          <p:cNvSpPr>
            <a:spLocks noGrp="1"/>
          </p:cNvSpPr>
          <p:nvPr>
            <p:ph type="sldNum" sz="quarter" idx="17"/>
          </p:nvPr>
        </p:nvSpPr>
        <p:spPr/>
        <p:txBody>
          <a:bodyPr/>
          <a:lstStyle/>
          <a:p>
            <a:pPr>
              <a:defRPr/>
            </a:pPr>
            <a:fld id="{49EFD4B7-1CC6-864B-A72A-C978B70BBA9B}" type="slidenum">
              <a:rPr lang="fi-FI" smtClean="0"/>
              <a:pPr>
                <a:defRPr/>
              </a:pPr>
              <a:t>9</a:t>
            </a:fld>
            <a:endParaRPr lang="fi-FI" dirty="0"/>
          </a:p>
        </p:txBody>
      </p:sp>
    </p:spTree>
    <p:extLst>
      <p:ext uri="{BB962C8B-B14F-4D97-AF65-F5344CB8AC3E}">
        <p14:creationId xmlns:p14="http://schemas.microsoft.com/office/powerpoint/2010/main" val="1703731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AALTO_EN</Template>
  <TotalTime>0</TotalTime>
  <Words>1165</Words>
  <Application>Microsoft Office PowerPoint</Application>
  <PresentationFormat>On-screen Show (16:10)</PresentationFormat>
  <Paragraphs>109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Georgia</vt:lpstr>
      <vt:lpstr>Lucida Grande</vt:lpstr>
      <vt:lpstr>Aalto University</vt:lpstr>
      <vt:lpstr>Structure of a master thesis</vt:lpstr>
      <vt:lpstr>Structure of a Master Thesis</vt:lpstr>
      <vt:lpstr>Introduction</vt:lpstr>
      <vt:lpstr>Theory I of II</vt:lpstr>
      <vt:lpstr>Theory II of II</vt:lpstr>
      <vt:lpstr>Method (Qualitative)</vt:lpstr>
      <vt:lpstr>Method (Quantitative)</vt:lpstr>
      <vt:lpstr>Case Analysis (Qualitative)</vt:lpstr>
      <vt:lpstr>Results (Quantitative)</vt:lpstr>
      <vt:lpstr>Discussion</vt:lpstr>
      <vt:lpstr>Conclusion</vt:lpstr>
      <vt:lpstr>References</vt:lpstr>
      <vt:lpstr>Tables and figures</vt:lpstr>
      <vt:lpstr>Link to further info about Master Thesis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2015-10-07T06:15:22Z</dcterms:created>
  <dcterms:modified xsi:type="dcterms:W3CDTF">2021-03-25T14:00:07Z</dcterms:modified>
</cp:coreProperties>
</file>