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8" r:id="rId3"/>
    <p:sldId id="260" r:id="rId4"/>
    <p:sldId id="262" r:id="rId5"/>
    <p:sldId id="263" r:id="rId6"/>
    <p:sldId id="284" r:id="rId7"/>
    <p:sldId id="257" r:id="rId8"/>
    <p:sldId id="258" r:id="rId9"/>
    <p:sldId id="265" r:id="rId10"/>
    <p:sldId id="377" r:id="rId11"/>
    <p:sldId id="378" r:id="rId12"/>
    <p:sldId id="350" r:id="rId13"/>
    <p:sldId id="351" r:id="rId14"/>
    <p:sldId id="359" r:id="rId15"/>
    <p:sldId id="360" r:id="rId16"/>
    <p:sldId id="362" r:id="rId17"/>
    <p:sldId id="348" r:id="rId18"/>
    <p:sldId id="372" r:id="rId19"/>
    <p:sldId id="349" r:id="rId20"/>
    <p:sldId id="373" r:id="rId21"/>
    <p:sldId id="374" r:id="rId22"/>
    <p:sldId id="371" r:id="rId23"/>
    <p:sldId id="285" r:id="rId24"/>
    <p:sldId id="283" r:id="rId25"/>
    <p:sldId id="376" r:id="rId26"/>
    <p:sldId id="272" r:id="rId27"/>
    <p:sldId id="273" r:id="rId28"/>
    <p:sldId id="274" r:id="rId29"/>
    <p:sldId id="277" r:id="rId30"/>
    <p:sldId id="366" r:id="rId31"/>
    <p:sldId id="368" r:id="rId32"/>
    <p:sldId id="375" r:id="rId33"/>
    <p:sldId id="367" r:id="rId34"/>
    <p:sldId id="381" r:id="rId35"/>
    <p:sldId id="382" r:id="rId36"/>
    <p:sldId id="383" r:id="rId37"/>
    <p:sldId id="353" r:id="rId38"/>
    <p:sldId id="379" r:id="rId39"/>
    <p:sldId id="352" r:id="rId40"/>
    <p:sldId id="370" r:id="rId41"/>
    <p:sldId id="288" r:id="rId42"/>
    <p:sldId id="289" r:id="rId43"/>
    <p:sldId id="290" r:id="rId44"/>
    <p:sldId id="291" r:id="rId45"/>
    <p:sldId id="357" r:id="rId46"/>
    <p:sldId id="301" r:id="rId47"/>
    <p:sldId id="38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5" autoAdjust="0"/>
    <p:restoredTop sz="76939" autoAdjust="0"/>
  </p:normalViewPr>
  <p:slideViewPr>
    <p:cSldViewPr>
      <p:cViewPr varScale="1">
        <p:scale>
          <a:sx n="86" d="100"/>
          <a:sy n="86" d="100"/>
        </p:scale>
        <p:origin x="118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Russian%20course2021\lecture8\trade.r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yaes1\Google%20Drive\Russian%20course2019\lecture8\FDI.WB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yaes1\AppData\Local\Temp\API_BX.KLT.DINV.WD.GD.ZS_DS2_en_excel_v2_3052719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yaes1\Google%20Drive\Russian%20course2019\lecture8\FDI.cbr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yaes1\Google%20Drive\Russian%20course2019\lecture8\FDI.cbr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Russian%20course2021\lecture8\trade.r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Russian%20course2021\lecture8\trade.ru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yaes1\Google%20Drive\Russian%20course2019\lecture8\trade.ru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yaes1\Google%20Drive\Russian%20course2019\lecture8\trade.ru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Russian%20course2021\lecture8\eu_ex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work\Russian%20course2020\lecture8\FDI.cb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flows.tr!$F$1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flows.tr!$E$2:$E$26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flows.tr!$F$2:$F$26</c:f>
              <c:numCache>
                <c:formatCode>0.00</c:formatCode>
                <c:ptCount val="25"/>
                <c:pt idx="0">
                  <c:v>88.703000000000003</c:v>
                </c:pt>
                <c:pt idx="1">
                  <c:v>85.889245184000004</c:v>
                </c:pt>
                <c:pt idx="2">
                  <c:v>72.275585465999995</c:v>
                </c:pt>
                <c:pt idx="3">
                  <c:v>72.884999952000001</c:v>
                </c:pt>
                <c:pt idx="4">
                  <c:v>103.092748421</c:v>
                </c:pt>
                <c:pt idx="5">
                  <c:v>99.868397027</c:v>
                </c:pt>
                <c:pt idx="6">
                  <c:v>106.691997872</c:v>
                </c:pt>
                <c:pt idx="7">
                  <c:v>133.65568516299999</c:v>
                </c:pt>
                <c:pt idx="8">
                  <c:v>181.60037915000001</c:v>
                </c:pt>
                <c:pt idx="9">
                  <c:v>241.45165688200001</c:v>
                </c:pt>
                <c:pt idx="10">
                  <c:v>301.550665536</c:v>
                </c:pt>
                <c:pt idx="11">
                  <c:v>352.26639877100001</c:v>
                </c:pt>
                <c:pt idx="12">
                  <c:v>467.99395457600002</c:v>
                </c:pt>
                <c:pt idx="13">
                  <c:v>301.796058824</c:v>
                </c:pt>
                <c:pt idx="14">
                  <c:v>397.06752099599998</c:v>
                </c:pt>
                <c:pt idx="15">
                  <c:v>516.99261822100004</c:v>
                </c:pt>
                <c:pt idx="16">
                  <c:v>524.76642061300004</c:v>
                </c:pt>
                <c:pt idx="17">
                  <c:v>527.26591885100004</c:v>
                </c:pt>
                <c:pt idx="18">
                  <c:v>497.83352884800001</c:v>
                </c:pt>
                <c:pt idx="19">
                  <c:v>343.90765182799998</c:v>
                </c:pt>
                <c:pt idx="20">
                  <c:v>285.49105200600002</c:v>
                </c:pt>
                <c:pt idx="21">
                  <c:v>359.15197519899999</c:v>
                </c:pt>
                <c:pt idx="22">
                  <c:v>451.5</c:v>
                </c:pt>
                <c:pt idx="23" formatCode="General">
                  <c:v>426.72</c:v>
                </c:pt>
                <c:pt idx="24">
                  <c:v>331.75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B-48BD-9758-C97520C8FB9C}"/>
            </c:ext>
          </c:extLst>
        </c:ser>
        <c:ser>
          <c:idx val="1"/>
          <c:order val="1"/>
          <c:tx>
            <c:strRef>
              <c:f>flows.tr!$G$1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flows.tr!$E$2:$E$26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flows.tr!$G$2:$G$26</c:f>
              <c:numCache>
                <c:formatCode>0.00</c:formatCode>
                <c:ptCount val="25"/>
                <c:pt idx="0">
                  <c:v>61.146999999999998</c:v>
                </c:pt>
                <c:pt idx="1">
                  <c:v>66.326577151999999</c:v>
                </c:pt>
                <c:pt idx="2">
                  <c:v>43.711339492999997</c:v>
                </c:pt>
                <c:pt idx="3">
                  <c:v>30.291545550999999</c:v>
                </c:pt>
                <c:pt idx="4">
                  <c:v>33.880091843000002</c:v>
                </c:pt>
                <c:pt idx="5">
                  <c:v>41.865361958000001</c:v>
                </c:pt>
                <c:pt idx="6">
                  <c:v>46.176985039000002</c:v>
                </c:pt>
                <c:pt idx="7">
                  <c:v>57.345988014</c:v>
                </c:pt>
                <c:pt idx="8">
                  <c:v>75.569014526000004</c:v>
                </c:pt>
                <c:pt idx="9">
                  <c:v>98.707255771999996</c:v>
                </c:pt>
                <c:pt idx="10">
                  <c:v>137.81105989700001</c:v>
                </c:pt>
                <c:pt idx="11">
                  <c:v>199.72595450599999</c:v>
                </c:pt>
                <c:pt idx="12">
                  <c:v>267.05124354600002</c:v>
                </c:pt>
                <c:pt idx="13">
                  <c:v>170.82659030900001</c:v>
                </c:pt>
                <c:pt idx="14">
                  <c:v>228.911658149</c:v>
                </c:pt>
                <c:pt idx="15">
                  <c:v>306.09149030600003</c:v>
                </c:pt>
                <c:pt idx="16">
                  <c:v>316.19291804099998</c:v>
                </c:pt>
                <c:pt idx="17">
                  <c:v>314.945094987</c:v>
                </c:pt>
                <c:pt idx="18">
                  <c:v>286.64877687799998</c:v>
                </c:pt>
                <c:pt idx="19">
                  <c:v>182.78196481399999</c:v>
                </c:pt>
                <c:pt idx="20">
                  <c:v>182.25721390999999</c:v>
                </c:pt>
                <c:pt idx="21">
                  <c:v>228.212749973</c:v>
                </c:pt>
                <c:pt idx="22">
                  <c:v>240.2</c:v>
                </c:pt>
                <c:pt idx="23" formatCode="General">
                  <c:v>247.16</c:v>
                </c:pt>
                <c:pt idx="24">
                  <c:v>231.66399999999999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5B-48BD-9758-C97520C8F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928368"/>
        <c:axId val="537926704"/>
      </c:barChart>
      <c:catAx>
        <c:axId val="53792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537926704"/>
        <c:crosses val="autoZero"/>
        <c:auto val="1"/>
        <c:lblAlgn val="ctr"/>
        <c:lblOffset val="100"/>
        <c:noMultiLvlLbl val="0"/>
      </c:catAx>
      <c:valAx>
        <c:axId val="53792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53792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500" baseline="0"/>
              <a:t>Foreign direct investment, net inflows (% of GDP)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Sheet3!$G$1</c:f>
              <c:strCache>
                <c:ptCount val="1"/>
                <c:pt idx="0">
                  <c:v>Ave2000-2013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-1.5056461731493222E-2"/>
                  <c:y val="-0.10519395134779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6F-42B0-ACD3-6584252E2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Sheet3!$F$2:$F$39</c:f>
              <c:strCache>
                <c:ptCount val="38"/>
                <c:pt idx="0">
                  <c:v>Bulgaria</c:v>
                </c:pt>
                <c:pt idx="1">
                  <c:v>Kazakhstan</c:v>
                </c:pt>
                <c:pt idx="2">
                  <c:v>Estonia</c:v>
                </c:pt>
                <c:pt idx="3">
                  <c:v>Hungary</c:v>
                </c:pt>
                <c:pt idx="4">
                  <c:v>Belgium</c:v>
                </c:pt>
                <c:pt idx="5">
                  <c:v>Czech Republic</c:v>
                </c:pt>
                <c:pt idx="6">
                  <c:v>United Kingdom</c:v>
                </c:pt>
                <c:pt idx="7">
                  <c:v>Moldova</c:v>
                </c:pt>
                <c:pt idx="8">
                  <c:v>Euro area</c:v>
                </c:pt>
                <c:pt idx="9">
                  <c:v>Slovak Republic</c:v>
                </c:pt>
                <c:pt idx="10">
                  <c:v>European Union</c:v>
                </c:pt>
                <c:pt idx="11">
                  <c:v>Israel</c:v>
                </c:pt>
                <c:pt idx="12">
                  <c:v>Finland</c:v>
                </c:pt>
                <c:pt idx="13">
                  <c:v>Australia</c:v>
                </c:pt>
                <c:pt idx="14">
                  <c:v>Brazil</c:v>
                </c:pt>
                <c:pt idx="15">
                  <c:v>Ukraine</c:v>
                </c:pt>
                <c:pt idx="16">
                  <c:v>Poland</c:v>
                </c:pt>
                <c:pt idx="17">
                  <c:v>Canada</c:v>
                </c:pt>
                <c:pt idx="18">
                  <c:v>Sweden</c:v>
                </c:pt>
                <c:pt idx="19">
                  <c:v>Mexico</c:v>
                </c:pt>
                <c:pt idx="20">
                  <c:v>World</c:v>
                </c:pt>
                <c:pt idx="21">
                  <c:v>China</c:v>
                </c:pt>
                <c:pt idx="22">
                  <c:v>OECD members</c:v>
                </c:pt>
                <c:pt idx="23">
                  <c:v>Lithuania</c:v>
                </c:pt>
                <c:pt idx="24">
                  <c:v>Slovenia</c:v>
                </c:pt>
                <c:pt idx="25">
                  <c:v>Belarus</c:v>
                </c:pt>
                <c:pt idx="26">
                  <c:v>Germany</c:v>
                </c:pt>
                <c:pt idx="27">
                  <c:v>Austria</c:v>
                </c:pt>
                <c:pt idx="28">
                  <c:v>Russian Federation</c:v>
                </c:pt>
                <c:pt idx="29">
                  <c:v>Denmark</c:v>
                </c:pt>
                <c:pt idx="30">
                  <c:v>United States</c:v>
                </c:pt>
                <c:pt idx="31">
                  <c:v>France</c:v>
                </c:pt>
                <c:pt idx="32">
                  <c:v>India</c:v>
                </c:pt>
                <c:pt idx="33">
                  <c:v>Indonesia</c:v>
                </c:pt>
                <c:pt idx="34">
                  <c:v>Italy</c:v>
                </c:pt>
                <c:pt idx="35">
                  <c:v>Greece</c:v>
                </c:pt>
                <c:pt idx="36">
                  <c:v>Norway</c:v>
                </c:pt>
                <c:pt idx="37">
                  <c:v>Japan</c:v>
                </c:pt>
              </c:strCache>
            </c:strRef>
          </c:cat>
          <c:val>
            <c:numRef>
              <c:f>Sheet3!$G$2:$G$39</c:f>
              <c:numCache>
                <c:formatCode>0.0</c:formatCode>
                <c:ptCount val="38"/>
                <c:pt idx="0">
                  <c:v>10.6826890807552</c:v>
                </c:pt>
                <c:pt idx="1">
                  <c:v>8.9292915229102103</c:v>
                </c:pt>
                <c:pt idx="2">
                  <c:v>9.9486124959881845</c:v>
                </c:pt>
                <c:pt idx="3">
                  <c:v>10.313363641894355</c:v>
                </c:pt>
                <c:pt idx="4">
                  <c:v>14.737139805877133</c:v>
                </c:pt>
                <c:pt idx="5">
                  <c:v>5.5211667613905364</c:v>
                </c:pt>
                <c:pt idx="6">
                  <c:v>4.6435462780479844</c:v>
                </c:pt>
                <c:pt idx="7">
                  <c:v>6.2884731264817697</c:v>
                </c:pt>
                <c:pt idx="8">
                  <c:v>4.9482293903718837</c:v>
                </c:pt>
                <c:pt idx="9">
                  <c:v>5.0718094907724316</c:v>
                </c:pt>
                <c:pt idx="10">
                  <c:v>4.8651806601300587</c:v>
                </c:pt>
                <c:pt idx="11">
                  <c:v>3.7155776593106222</c:v>
                </c:pt>
                <c:pt idx="12">
                  <c:v>3.4421604955167373</c:v>
                </c:pt>
                <c:pt idx="13">
                  <c:v>3.3599976424986222</c:v>
                </c:pt>
                <c:pt idx="14">
                  <c:v>3.0697214442316114</c:v>
                </c:pt>
                <c:pt idx="15">
                  <c:v>4.2025194347821229</c:v>
                </c:pt>
                <c:pt idx="16">
                  <c:v>3.4942064567870905</c:v>
                </c:pt>
                <c:pt idx="17">
                  <c:v>3.4925230717870615</c:v>
                </c:pt>
                <c:pt idx="18">
                  <c:v>4.4335859362401662</c:v>
                </c:pt>
                <c:pt idx="19">
                  <c:v>2.7078835947968294</c:v>
                </c:pt>
                <c:pt idx="20">
                  <c:v>3.0741487711650328</c:v>
                </c:pt>
                <c:pt idx="21">
                  <c:v>3.6367076964029352</c:v>
                </c:pt>
                <c:pt idx="22">
                  <c:v>2.8515784251641128</c:v>
                </c:pt>
                <c:pt idx="23">
                  <c:v>3.2019903354929093</c:v>
                </c:pt>
                <c:pt idx="24">
                  <c:v>1.9418833236130695</c:v>
                </c:pt>
                <c:pt idx="25">
                  <c:v>2.313773929220059</c:v>
                </c:pt>
                <c:pt idx="26">
                  <c:v>2.693063383593866</c:v>
                </c:pt>
                <c:pt idx="27">
                  <c:v>4.5846051200983959</c:v>
                </c:pt>
                <c:pt idx="28">
                  <c:v>2.5609229982809567</c:v>
                </c:pt>
                <c:pt idx="29">
                  <c:v>2.4124045503739131</c:v>
                </c:pt>
                <c:pt idx="30">
                  <c:v>1.7578397996568267</c:v>
                </c:pt>
                <c:pt idx="31">
                  <c:v>2.351752158284651</c:v>
                </c:pt>
                <c:pt idx="32">
                  <c:v>1.5737673843111417</c:v>
                </c:pt>
                <c:pt idx="33">
                  <c:v>0.98083069711705917</c:v>
                </c:pt>
                <c:pt idx="34">
                  <c:v>1.2382158673136392</c:v>
                </c:pt>
                <c:pt idx="35">
                  <c:v>0.67126806695151264</c:v>
                </c:pt>
                <c:pt idx="36">
                  <c:v>3.1246377689143481</c:v>
                </c:pt>
                <c:pt idx="37">
                  <c:v>0.18308552060351158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F-42B0-ACD3-6584252E21DA}"/>
            </c:ext>
          </c:extLst>
        </c:ser>
        <c:ser>
          <c:idx val="1"/>
          <c:order val="1"/>
          <c:tx>
            <c:strRef>
              <c:f>Sheet3!$H$1</c:f>
              <c:strCache>
                <c:ptCount val="1"/>
                <c:pt idx="0">
                  <c:v>Ave2014-2018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1.1710581346716733E-2"/>
                  <c:y val="-8.6785009861932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6F-42B0-ACD3-6584252E2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Sheet3!$F$2:$F$39</c:f>
              <c:strCache>
                <c:ptCount val="38"/>
                <c:pt idx="0">
                  <c:v>Bulgaria</c:v>
                </c:pt>
                <c:pt idx="1">
                  <c:v>Kazakhstan</c:v>
                </c:pt>
                <c:pt idx="2">
                  <c:v>Estonia</c:v>
                </c:pt>
                <c:pt idx="3">
                  <c:v>Hungary</c:v>
                </c:pt>
                <c:pt idx="4">
                  <c:v>Belgium</c:v>
                </c:pt>
                <c:pt idx="5">
                  <c:v>Czech Republic</c:v>
                </c:pt>
                <c:pt idx="6">
                  <c:v>United Kingdom</c:v>
                </c:pt>
                <c:pt idx="7">
                  <c:v>Moldova</c:v>
                </c:pt>
                <c:pt idx="8">
                  <c:v>Euro area</c:v>
                </c:pt>
                <c:pt idx="9">
                  <c:v>Slovak Republic</c:v>
                </c:pt>
                <c:pt idx="10">
                  <c:v>European Union</c:v>
                </c:pt>
                <c:pt idx="11">
                  <c:v>Israel</c:v>
                </c:pt>
                <c:pt idx="12">
                  <c:v>Finland</c:v>
                </c:pt>
                <c:pt idx="13">
                  <c:v>Australia</c:v>
                </c:pt>
                <c:pt idx="14">
                  <c:v>Brazil</c:v>
                </c:pt>
                <c:pt idx="15">
                  <c:v>Ukraine</c:v>
                </c:pt>
                <c:pt idx="16">
                  <c:v>Poland</c:v>
                </c:pt>
                <c:pt idx="17">
                  <c:v>Canada</c:v>
                </c:pt>
                <c:pt idx="18">
                  <c:v>Sweden</c:v>
                </c:pt>
                <c:pt idx="19">
                  <c:v>Mexico</c:v>
                </c:pt>
                <c:pt idx="20">
                  <c:v>World</c:v>
                </c:pt>
                <c:pt idx="21">
                  <c:v>China</c:v>
                </c:pt>
                <c:pt idx="22">
                  <c:v>OECD members</c:v>
                </c:pt>
                <c:pt idx="23">
                  <c:v>Lithuania</c:v>
                </c:pt>
                <c:pt idx="24">
                  <c:v>Slovenia</c:v>
                </c:pt>
                <c:pt idx="25">
                  <c:v>Belarus</c:v>
                </c:pt>
                <c:pt idx="26">
                  <c:v>Germany</c:v>
                </c:pt>
                <c:pt idx="27">
                  <c:v>Austria</c:v>
                </c:pt>
                <c:pt idx="28">
                  <c:v>Russian Federation</c:v>
                </c:pt>
                <c:pt idx="29">
                  <c:v>Denmark</c:v>
                </c:pt>
                <c:pt idx="30">
                  <c:v>United States</c:v>
                </c:pt>
                <c:pt idx="31">
                  <c:v>France</c:v>
                </c:pt>
                <c:pt idx="32">
                  <c:v>India</c:v>
                </c:pt>
                <c:pt idx="33">
                  <c:v>Indonesia</c:v>
                </c:pt>
                <c:pt idx="34">
                  <c:v>Italy</c:v>
                </c:pt>
                <c:pt idx="35">
                  <c:v>Greece</c:v>
                </c:pt>
                <c:pt idx="36">
                  <c:v>Norway</c:v>
                </c:pt>
                <c:pt idx="37">
                  <c:v>Japan</c:v>
                </c:pt>
              </c:strCache>
            </c:strRef>
          </c:cat>
          <c:val>
            <c:numRef>
              <c:f>Sheet3!$H$2:$H$39</c:f>
              <c:numCache>
                <c:formatCode>0.0</c:formatCode>
                <c:ptCount val="38"/>
                <c:pt idx="0">
                  <c:v>3.7770075934002363</c:v>
                </c:pt>
                <c:pt idx="1">
                  <c:v>4.485552677187524</c:v>
                </c:pt>
                <c:pt idx="2">
                  <c:v>3.4528737959862803</c:v>
                </c:pt>
                <c:pt idx="3">
                  <c:v>0.71049743351423023</c:v>
                </c:pt>
                <c:pt idx="4">
                  <c:v>-4.0776194492217135</c:v>
                </c:pt>
                <c:pt idx="5">
                  <c:v>3.8061691159539435</c:v>
                </c:pt>
                <c:pt idx="6">
                  <c:v>4.0348226447621496</c:v>
                </c:pt>
                <c:pt idx="7">
                  <c:v>2.2549421529700377</c:v>
                </c:pt>
                <c:pt idx="8">
                  <c:v>3.172626432214436</c:v>
                </c:pt>
                <c:pt idx="9">
                  <c:v>3.0478714722018929</c:v>
                </c:pt>
                <c:pt idx="10">
                  <c:v>3.1881531835930415</c:v>
                </c:pt>
                <c:pt idx="11">
                  <c:v>4.0487799510341418</c:v>
                </c:pt>
                <c:pt idx="12">
                  <c:v>4.0632783565962836</c:v>
                </c:pt>
                <c:pt idx="13">
                  <c:v>3.6796140908256945</c:v>
                </c:pt>
                <c:pt idx="14">
                  <c:v>3.8304198120258519</c:v>
                </c:pt>
                <c:pt idx="15">
                  <c:v>2.4166324795305849</c:v>
                </c:pt>
                <c:pt idx="16">
                  <c:v>2.9487673941155306</c:v>
                </c:pt>
                <c:pt idx="17">
                  <c:v>2.7994353687751148</c:v>
                </c:pt>
                <c:pt idx="18">
                  <c:v>1.7206153842866059</c:v>
                </c:pt>
                <c:pt idx="19">
                  <c:v>2.9363189395552083</c:v>
                </c:pt>
                <c:pt idx="20">
                  <c:v>2.5463568521941409</c:v>
                </c:pt>
                <c:pt idx="21">
                  <c:v>1.8403366570448711</c:v>
                </c:pt>
                <c:pt idx="22">
                  <c:v>2.3556805374558656</c:v>
                </c:pt>
                <c:pt idx="23">
                  <c:v>1.9498135410354762</c:v>
                </c:pt>
                <c:pt idx="24">
                  <c:v>2.9151039276183108</c:v>
                </c:pt>
                <c:pt idx="25">
                  <c:v>2.5412629231094295</c:v>
                </c:pt>
                <c:pt idx="26">
                  <c:v>1.8077525743239122</c:v>
                </c:pt>
                <c:pt idx="27">
                  <c:v>-0.56315535719240795</c:v>
                </c:pt>
                <c:pt idx="28">
                  <c:v>1.2895515717926194</c:v>
                </c:pt>
                <c:pt idx="29">
                  <c:v>1.4330298707529643</c:v>
                </c:pt>
                <c:pt idx="30">
                  <c:v>1.9911060794116253</c:v>
                </c:pt>
                <c:pt idx="31">
                  <c:v>1.3785017717683188</c:v>
                </c:pt>
                <c:pt idx="32">
                  <c:v>1.7560758430899033</c:v>
                </c:pt>
                <c:pt idx="33">
                  <c:v>1.9089303388275902</c:v>
                </c:pt>
                <c:pt idx="34">
                  <c:v>0.97024022497676865</c:v>
                </c:pt>
                <c:pt idx="35">
                  <c:v>1.3805336712902374</c:v>
                </c:pt>
                <c:pt idx="36">
                  <c:v>-1.0933347549016426</c:v>
                </c:pt>
                <c:pt idx="37">
                  <c:v>0.4597786558778264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6F-42B0-ACD3-6584252E21DA}"/>
            </c:ext>
          </c:extLst>
        </c:ser>
        <c:ser>
          <c:idx val="2"/>
          <c:order val="2"/>
          <c:tx>
            <c:strRef>
              <c:f>Sheet3!$I$1</c:f>
              <c:strCache>
                <c:ptCount val="1"/>
                <c:pt idx="0">
                  <c:v>Ave2000-2018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4.8515265579255541E-2"/>
                  <c:y val="-4.470742932281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6F-42B0-ACD3-6584252E2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Sheet3!$F$2:$F$39</c:f>
              <c:strCache>
                <c:ptCount val="38"/>
                <c:pt idx="0">
                  <c:v>Bulgaria</c:v>
                </c:pt>
                <c:pt idx="1">
                  <c:v>Kazakhstan</c:v>
                </c:pt>
                <c:pt idx="2">
                  <c:v>Estonia</c:v>
                </c:pt>
                <c:pt idx="3">
                  <c:v>Hungary</c:v>
                </c:pt>
                <c:pt idx="4">
                  <c:v>Belgium</c:v>
                </c:pt>
                <c:pt idx="5">
                  <c:v>Czech Republic</c:v>
                </c:pt>
                <c:pt idx="6">
                  <c:v>United Kingdom</c:v>
                </c:pt>
                <c:pt idx="7">
                  <c:v>Moldova</c:v>
                </c:pt>
                <c:pt idx="8">
                  <c:v>Euro area</c:v>
                </c:pt>
                <c:pt idx="9">
                  <c:v>Slovak Republic</c:v>
                </c:pt>
                <c:pt idx="10">
                  <c:v>European Union</c:v>
                </c:pt>
                <c:pt idx="11">
                  <c:v>Israel</c:v>
                </c:pt>
                <c:pt idx="12">
                  <c:v>Finland</c:v>
                </c:pt>
                <c:pt idx="13">
                  <c:v>Australia</c:v>
                </c:pt>
                <c:pt idx="14">
                  <c:v>Brazil</c:v>
                </c:pt>
                <c:pt idx="15">
                  <c:v>Ukraine</c:v>
                </c:pt>
                <c:pt idx="16">
                  <c:v>Poland</c:v>
                </c:pt>
                <c:pt idx="17">
                  <c:v>Canada</c:v>
                </c:pt>
                <c:pt idx="18">
                  <c:v>Sweden</c:v>
                </c:pt>
                <c:pt idx="19">
                  <c:v>Mexico</c:v>
                </c:pt>
                <c:pt idx="20">
                  <c:v>World</c:v>
                </c:pt>
                <c:pt idx="21">
                  <c:v>China</c:v>
                </c:pt>
                <c:pt idx="22">
                  <c:v>OECD members</c:v>
                </c:pt>
                <c:pt idx="23">
                  <c:v>Lithuania</c:v>
                </c:pt>
                <c:pt idx="24">
                  <c:v>Slovenia</c:v>
                </c:pt>
                <c:pt idx="25">
                  <c:v>Belarus</c:v>
                </c:pt>
                <c:pt idx="26">
                  <c:v>Germany</c:v>
                </c:pt>
                <c:pt idx="27">
                  <c:v>Austria</c:v>
                </c:pt>
                <c:pt idx="28">
                  <c:v>Russian Federation</c:v>
                </c:pt>
                <c:pt idx="29">
                  <c:v>Denmark</c:v>
                </c:pt>
                <c:pt idx="30">
                  <c:v>United States</c:v>
                </c:pt>
                <c:pt idx="31">
                  <c:v>France</c:v>
                </c:pt>
                <c:pt idx="32">
                  <c:v>India</c:v>
                </c:pt>
                <c:pt idx="33">
                  <c:v>Indonesia</c:v>
                </c:pt>
                <c:pt idx="34">
                  <c:v>Italy</c:v>
                </c:pt>
                <c:pt idx="35">
                  <c:v>Greece</c:v>
                </c:pt>
                <c:pt idx="36">
                  <c:v>Norway</c:v>
                </c:pt>
                <c:pt idx="37">
                  <c:v>Japan</c:v>
                </c:pt>
              </c:strCache>
            </c:strRef>
          </c:cat>
          <c:val>
            <c:numRef>
              <c:f>Sheet3!$I$2:$I$39</c:f>
              <c:numCache>
                <c:formatCode>0.0</c:formatCode>
                <c:ptCount val="38"/>
                <c:pt idx="0">
                  <c:v>7.2298483370777182</c:v>
                </c:pt>
                <c:pt idx="1">
                  <c:v>6.7074221000488672</c:v>
                </c:pt>
                <c:pt idx="2">
                  <c:v>6.7007431459872322</c:v>
                </c:pt>
                <c:pt idx="3">
                  <c:v>5.5119305377042931</c:v>
                </c:pt>
                <c:pt idx="4">
                  <c:v>5.3297601783277102</c:v>
                </c:pt>
                <c:pt idx="5">
                  <c:v>4.6636679386722397</c:v>
                </c:pt>
                <c:pt idx="6">
                  <c:v>4.3391844614050665</c:v>
                </c:pt>
                <c:pt idx="7">
                  <c:v>4.2717076397259035</c:v>
                </c:pt>
                <c:pt idx="8">
                  <c:v>4.0604279112931598</c:v>
                </c:pt>
                <c:pt idx="9">
                  <c:v>4.0598404814871625</c:v>
                </c:pt>
                <c:pt idx="10">
                  <c:v>4.0266669218615503</c:v>
                </c:pt>
                <c:pt idx="11">
                  <c:v>3.8821788051723818</c:v>
                </c:pt>
                <c:pt idx="12">
                  <c:v>3.7527194260565104</c:v>
                </c:pt>
                <c:pt idx="13">
                  <c:v>3.5198058666621583</c:v>
                </c:pt>
                <c:pt idx="14">
                  <c:v>3.4500706281287314</c:v>
                </c:pt>
                <c:pt idx="15">
                  <c:v>3.3095759571563539</c:v>
                </c:pt>
                <c:pt idx="16">
                  <c:v>3.2214869254513108</c:v>
                </c:pt>
                <c:pt idx="17">
                  <c:v>3.1459792202810881</c:v>
                </c:pt>
                <c:pt idx="18">
                  <c:v>3.0771006602633859</c:v>
                </c:pt>
                <c:pt idx="19">
                  <c:v>2.8221012671760191</c:v>
                </c:pt>
                <c:pt idx="20">
                  <c:v>2.8102528116795868</c:v>
                </c:pt>
                <c:pt idx="21">
                  <c:v>2.7385221767239032</c:v>
                </c:pt>
                <c:pt idx="22">
                  <c:v>2.6036294813099889</c:v>
                </c:pt>
                <c:pt idx="23">
                  <c:v>2.5759019382641926</c:v>
                </c:pt>
                <c:pt idx="24">
                  <c:v>2.4284936256156904</c:v>
                </c:pt>
                <c:pt idx="25">
                  <c:v>2.4275184261647444</c:v>
                </c:pt>
                <c:pt idx="26">
                  <c:v>2.2504079789588891</c:v>
                </c:pt>
                <c:pt idx="27">
                  <c:v>2.0107248814529939</c:v>
                </c:pt>
                <c:pt idx="28">
                  <c:v>1.925237285036788</c:v>
                </c:pt>
                <c:pt idx="29">
                  <c:v>1.9227172105634387</c:v>
                </c:pt>
                <c:pt idx="30">
                  <c:v>1.8744729395342259</c:v>
                </c:pt>
                <c:pt idx="31">
                  <c:v>1.865126965026485</c:v>
                </c:pt>
                <c:pt idx="32">
                  <c:v>1.6649216137005225</c:v>
                </c:pt>
                <c:pt idx="33">
                  <c:v>1.4448805179723248</c:v>
                </c:pt>
                <c:pt idx="34">
                  <c:v>1.1042280461452039</c:v>
                </c:pt>
                <c:pt idx="35">
                  <c:v>1.0259008691208751</c:v>
                </c:pt>
                <c:pt idx="36">
                  <c:v>1.0156515070063528</c:v>
                </c:pt>
                <c:pt idx="37">
                  <c:v>0.32143208824066899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6F-42B0-ACD3-6584252E2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855904"/>
        <c:axId val="438856320"/>
      </c:barChart>
      <c:catAx>
        <c:axId val="4388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38856320"/>
        <c:crosses val="autoZero"/>
        <c:auto val="1"/>
        <c:lblAlgn val="ctr"/>
        <c:lblOffset val="100"/>
        <c:noMultiLvlLbl val="0"/>
      </c:catAx>
      <c:valAx>
        <c:axId val="43885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388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 into Russia, net inflows (% of GDP)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6.3996646092146406E-2"/>
          <c:y val="0.15325708620898046"/>
          <c:w val="0.9201012046020387"/>
          <c:h val="0.76597609423128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Foreign direct investment, net inflows (% of GDP)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Sheet1!$C$1:$AD$1</c:f>
              <c:strCach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strCache>
            </c:strRef>
          </c:cat>
          <c:val>
            <c:numRef>
              <c:f>Sheet1!$C$2:$AD$2</c:f>
              <c:numCache>
                <c:formatCode>0.00</c:formatCode>
                <c:ptCount val="28"/>
                <c:pt idx="0">
                  <c:v>0.25223198316675433</c:v>
                </c:pt>
                <c:pt idx="1">
                  <c:v>0.2782871345111072</c:v>
                </c:pt>
                <c:pt idx="2">
                  <c:v>0.17454052607449858</c:v>
                </c:pt>
                <c:pt idx="3">
                  <c:v>0.5222568381686219</c:v>
                </c:pt>
                <c:pt idx="4">
                  <c:v>0.65845445641654754</c:v>
                </c:pt>
                <c:pt idx="5">
                  <c:v>1.2013588926256151</c:v>
                </c:pt>
                <c:pt idx="6">
                  <c:v>1.0191194251039026</c:v>
                </c:pt>
                <c:pt idx="7">
                  <c:v>1.662282545516405</c:v>
                </c:pt>
                <c:pt idx="8">
                  <c:v>1.0311611157523461</c:v>
                </c:pt>
                <c:pt idx="9">
                  <c:v>0.92866300421182468</c:v>
                </c:pt>
                <c:pt idx="10">
                  <c:v>1.0055359447855594</c:v>
                </c:pt>
                <c:pt idx="11">
                  <c:v>1.8423773838813491</c:v>
                </c:pt>
                <c:pt idx="12">
                  <c:v>2.6061852805952599</c:v>
                </c:pt>
                <c:pt idx="13">
                  <c:v>2.0298040237280182</c:v>
                </c:pt>
                <c:pt idx="14">
                  <c:v>3.797717960440091</c:v>
                </c:pt>
                <c:pt idx="15">
                  <c:v>4.2989483860281705</c:v>
                </c:pt>
                <c:pt idx="16">
                  <c:v>4.5026987779976944</c:v>
                </c:pt>
                <c:pt idx="17">
                  <c:v>2.9921294797303939</c:v>
                </c:pt>
                <c:pt idx="18">
                  <c:v>2.8308273000573672</c:v>
                </c:pt>
                <c:pt idx="19">
                  <c:v>2.6923574238097618</c:v>
                </c:pt>
                <c:pt idx="20">
                  <c:v>2.2907963961975466</c:v>
                </c:pt>
                <c:pt idx="21">
                  <c:v>3.0193979407185245</c:v>
                </c:pt>
                <c:pt idx="22">
                  <c:v>1.0698762150930028</c:v>
                </c:pt>
                <c:pt idx="23">
                  <c:v>0.50260837379554546</c:v>
                </c:pt>
                <c:pt idx="24">
                  <c:v>2.5484987338946765</c:v>
                </c:pt>
                <c:pt idx="25">
                  <c:v>1.8140929436604996</c:v>
                </c:pt>
                <c:pt idx="26">
                  <c:v>0.5300607611294238</c:v>
                </c:pt>
                <c:pt idx="27">
                  <c:v>1.8948589848782695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B8-494B-A206-3B2DA53CB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975567"/>
        <c:axId val="901972239"/>
      </c:lineChart>
      <c:catAx>
        <c:axId val="90197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01972239"/>
        <c:crosses val="autoZero"/>
        <c:auto val="1"/>
        <c:lblAlgn val="ctr"/>
        <c:lblOffset val="100"/>
        <c:noMultiLvlLbl val="0"/>
      </c:catAx>
      <c:valAx>
        <c:axId val="90197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0197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/>
              <a:t>Percent of total inward FDI into Russia, 2007-2018, CBR</a:t>
            </a:r>
          </a:p>
        </c:rich>
      </c:tx>
      <c:layout>
        <c:manualLayout>
          <c:xMode val="edge"/>
          <c:yMode val="edge"/>
          <c:x val="0.19128455818022749"/>
          <c:y val="2.2792022792022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inpat1!$M$2</c:f>
              <c:strCache>
                <c:ptCount val="1"/>
                <c:pt idx="0">
                  <c:v>Percent of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86-42D6-BD8F-51A2A226B0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86-42D6-BD8F-51A2A226B0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86-42D6-BD8F-51A2A226B0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86-42D6-BD8F-51A2A226B0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86-42D6-BD8F-51A2A226B0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86-42D6-BD8F-51A2A226B0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786-42D6-BD8F-51A2A226B05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786-42D6-BD8F-51A2A226B05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786-42D6-BD8F-51A2A226B05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786-42D6-BD8F-51A2A226B05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786-42D6-BD8F-51A2A226B05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786-42D6-BD8F-51A2A226B05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786-42D6-BD8F-51A2A226B05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786-42D6-BD8F-51A2A226B05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786-42D6-BD8F-51A2A226B05A}"/>
              </c:ext>
            </c:extLst>
          </c:dPt>
          <c:dLbls>
            <c:dLbl>
              <c:idx val="0"/>
              <c:layout>
                <c:manualLayout>
                  <c:x val="-9.633627389595438E-3"/>
                  <c:y val="1.089805282679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86-42D6-BD8F-51A2A226B05A}"/>
                </c:ext>
              </c:extLst>
            </c:dLbl>
            <c:dLbl>
              <c:idx val="1"/>
              <c:layout>
                <c:manualLayout>
                  <c:x val="5.7845945261215184E-3"/>
                  <c:y val="-6.336310691047714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86-42D6-BD8F-51A2A226B05A}"/>
                </c:ext>
              </c:extLst>
            </c:dLbl>
            <c:dLbl>
              <c:idx val="2"/>
              <c:layout>
                <c:manualLayout>
                  <c:x val="-1.1474499208079955E-2"/>
                  <c:y val="2.1867550191879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86-42D6-BD8F-51A2A226B05A}"/>
                </c:ext>
              </c:extLst>
            </c:dLbl>
            <c:dLbl>
              <c:idx val="3"/>
              <c:layout>
                <c:manualLayout>
                  <c:x val="2.2643873912246208E-2"/>
                  <c:y val="1.198812581734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86-42D6-BD8F-51A2A226B05A}"/>
                </c:ext>
              </c:extLst>
            </c:dLbl>
            <c:dLbl>
              <c:idx val="4"/>
              <c:layout>
                <c:manualLayout>
                  <c:x val="4.0915677255591474E-3"/>
                  <c:y val="6.717794408385681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86-42D6-BD8F-51A2A226B05A}"/>
                </c:ext>
              </c:extLst>
            </c:dLbl>
            <c:dLbl>
              <c:idx val="5"/>
              <c:layout>
                <c:manualLayout>
                  <c:x val="3.2461013211246711E-2"/>
                  <c:y val="-8.1113811986084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86-42D6-BD8F-51A2A226B05A}"/>
                </c:ext>
              </c:extLst>
            </c:dLbl>
            <c:dLbl>
              <c:idx val="6"/>
              <c:layout>
                <c:manualLayout>
                  <c:x val="-4.0685568278280909E-3"/>
                  <c:y val="7.0845541927737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86-42D6-BD8F-51A2A226B05A}"/>
                </c:ext>
              </c:extLst>
            </c:dLbl>
            <c:dLbl>
              <c:idx val="7"/>
              <c:layout>
                <c:manualLayout>
                  <c:x val="-5.5435553723888094E-3"/>
                  <c:y val="-4.1810950055080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86-42D6-BD8F-51A2A226B05A}"/>
                </c:ext>
              </c:extLst>
            </c:dLbl>
            <c:dLbl>
              <c:idx val="8"/>
              <c:layout>
                <c:manualLayout>
                  <c:x val="-3.2413840870898047E-2"/>
                  <c:y val="2.9252104518507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86-42D6-BD8F-51A2A226B05A}"/>
                </c:ext>
              </c:extLst>
            </c:dLbl>
            <c:dLbl>
              <c:idx val="9"/>
              <c:layout>
                <c:manualLayout>
                  <c:x val="4.2250309323992683E-3"/>
                  <c:y val="-4.4198569636840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86-42D6-BD8F-51A2A226B05A}"/>
                </c:ext>
              </c:extLst>
            </c:dLbl>
            <c:dLbl>
              <c:idx val="10"/>
              <c:layout>
                <c:manualLayout>
                  <c:x val="-2.7356620822055117E-2"/>
                  <c:y val="2.9663705371424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86-42D6-BD8F-51A2A226B05A}"/>
                </c:ext>
              </c:extLst>
            </c:dLbl>
            <c:dLbl>
              <c:idx val="14"/>
              <c:layout>
                <c:manualLayout>
                  <c:x val="1.2398386751981872E-2"/>
                  <c:y val="-4.2399907373076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786-42D6-BD8F-51A2A226B0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inpat1!$L$3:$L$17</c:f>
              <c:strCache>
                <c:ptCount val="15"/>
                <c:pt idx="0">
                  <c:v>CYPRUS</c:v>
                </c:pt>
                <c:pt idx="1">
                  <c:v>NETHERLANDS</c:v>
                </c:pt>
                <c:pt idx="2">
                  <c:v>BRITISH VIRGIN ISLANDS</c:v>
                </c:pt>
                <c:pt idx="3">
                  <c:v>BAHAMAS</c:v>
                </c:pt>
                <c:pt idx="4">
                  <c:v>UNITED KINGDOM</c:v>
                </c:pt>
                <c:pt idx="5">
                  <c:v>LUXEMBOURG</c:v>
                </c:pt>
                <c:pt idx="6">
                  <c:v>BERMUDA</c:v>
                </c:pt>
                <c:pt idx="7">
                  <c:v>GERMANY</c:v>
                </c:pt>
                <c:pt idx="8">
                  <c:v>IRELAND</c:v>
                </c:pt>
                <c:pt idx="9">
                  <c:v>SINGAPORE</c:v>
                </c:pt>
                <c:pt idx="10">
                  <c:v>FRANCE</c:v>
                </c:pt>
                <c:pt idx="11">
                  <c:v>SWITZERLAND</c:v>
                </c:pt>
                <c:pt idx="12">
                  <c:v>UNITED STATES</c:v>
                </c:pt>
                <c:pt idx="13">
                  <c:v>SWEDEN</c:v>
                </c:pt>
                <c:pt idx="14">
                  <c:v>Rest of the World</c:v>
                </c:pt>
              </c:strCache>
            </c:strRef>
          </c:cat>
          <c:val>
            <c:numRef>
              <c:f>inpat1!$M$3:$M$17</c:f>
              <c:numCache>
                <c:formatCode>0</c:formatCode>
                <c:ptCount val="15"/>
                <c:pt idx="0">
                  <c:v>13.692848769474184</c:v>
                </c:pt>
                <c:pt idx="1">
                  <c:v>10.67280372792797</c:v>
                </c:pt>
                <c:pt idx="2">
                  <c:v>8.1316862646250225</c:v>
                </c:pt>
                <c:pt idx="3">
                  <c:v>6.6814715980069384</c:v>
                </c:pt>
                <c:pt idx="4">
                  <c:v>6.3611606218218864</c:v>
                </c:pt>
                <c:pt idx="5">
                  <c:v>6.2916747873378833</c:v>
                </c:pt>
                <c:pt idx="6">
                  <c:v>6.269993477163081</c:v>
                </c:pt>
                <c:pt idx="7">
                  <c:v>5.1266033009338878</c:v>
                </c:pt>
                <c:pt idx="8">
                  <c:v>4.8891564758404895</c:v>
                </c:pt>
                <c:pt idx="9">
                  <c:v>4.3517635322448935</c:v>
                </c:pt>
                <c:pt idx="10">
                  <c:v>3.4422207300692871</c:v>
                </c:pt>
                <c:pt idx="11">
                  <c:v>2.6498905243315667</c:v>
                </c:pt>
                <c:pt idx="12">
                  <c:v>2.0636180068288876</c:v>
                </c:pt>
                <c:pt idx="13">
                  <c:v>1.9561702803445036</c:v>
                </c:pt>
                <c:pt idx="14">
                  <c:v>17.418937903049525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786-42D6-BD8F-51A2A226B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/>
              <a:t>Percent of total outward FDI from Russia, 2007-2018, CBR</a:t>
            </a:r>
          </a:p>
        </c:rich>
      </c:tx>
      <c:layout>
        <c:manualLayout>
          <c:xMode val="edge"/>
          <c:yMode val="edge"/>
          <c:x val="0.17268044619422573"/>
          <c:y val="1.4842300556586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out.pat1!$L$2</c:f>
              <c:strCache>
                <c:ptCount val="1"/>
                <c:pt idx="0">
                  <c:v>Percent of total outward FDI from Russia, 2007-2018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4B-4C24-ABC1-83F635F935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4B-4C24-ABC1-83F635F935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4B-4C24-ABC1-83F635F935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4B-4C24-ABC1-83F635F935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4B-4C24-ABC1-83F635F935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4B-4C24-ABC1-83F635F935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44B-4C24-ABC1-83F635F935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44B-4C24-ABC1-83F635F935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44B-4C24-ABC1-83F635F9357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44B-4C24-ABC1-83F635F9357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44B-4C24-ABC1-83F635F9357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44B-4C24-ABC1-83F635F9357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44B-4C24-ABC1-83F635F9357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44B-4C24-ABC1-83F635F9357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44B-4C24-ABC1-83F635F9357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44B-4C24-ABC1-83F635F93570}"/>
              </c:ext>
            </c:extLst>
          </c:dPt>
          <c:dLbls>
            <c:dLbl>
              <c:idx val="0"/>
              <c:layout>
                <c:manualLayout>
                  <c:x val="4.5474846894138235E-2"/>
                  <c:y val="3.4965109880745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4B-4C24-ABC1-83F635F93570}"/>
                </c:ext>
              </c:extLst>
            </c:dLbl>
            <c:dLbl>
              <c:idx val="1"/>
              <c:layout>
                <c:manualLayout>
                  <c:x val="5.3217300962379706E-2"/>
                  <c:y val="-2.0546328185756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4B-4C24-ABC1-83F635F93570}"/>
                </c:ext>
              </c:extLst>
            </c:dLbl>
            <c:dLbl>
              <c:idx val="2"/>
              <c:layout>
                <c:manualLayout>
                  <c:x val="1.1672134733158356E-2"/>
                  <c:y val="1.437791634262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4B-4C24-ABC1-83F635F93570}"/>
                </c:ext>
              </c:extLst>
            </c:dLbl>
            <c:dLbl>
              <c:idx val="3"/>
              <c:layout>
                <c:manualLayout>
                  <c:x val="4.1059930008748906E-2"/>
                  <c:y val="9.6018845128319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4B-4C24-ABC1-83F635F93570}"/>
                </c:ext>
              </c:extLst>
            </c:dLbl>
            <c:dLbl>
              <c:idx val="4"/>
              <c:layout>
                <c:manualLayout>
                  <c:x val="1.7818022747156607E-2"/>
                  <c:y val="1.574338962337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4B-4C24-ABC1-83F635F93570}"/>
                </c:ext>
              </c:extLst>
            </c:dLbl>
            <c:dLbl>
              <c:idx val="5"/>
              <c:layout>
                <c:manualLayout>
                  <c:x val="-7.5231846019247596E-3"/>
                  <c:y val="5.4688367959115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4B-4C24-ABC1-83F635F93570}"/>
                </c:ext>
              </c:extLst>
            </c:dLbl>
            <c:dLbl>
              <c:idx val="15"/>
              <c:layout>
                <c:manualLayout>
                  <c:x val="5.3531167979002627E-2"/>
                  <c:y val="-3.681535384957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44B-4C24-ABC1-83F635F935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out.pat1!$K$3:$K$18</c:f>
              <c:strCache>
                <c:ptCount val="16"/>
                <c:pt idx="0">
                  <c:v>CYPRUS</c:v>
                </c:pt>
                <c:pt idx="1">
                  <c:v>BRITISH VIRGIN ISLANDS</c:v>
                </c:pt>
                <c:pt idx="2">
                  <c:v>NETHERLANDS</c:v>
                </c:pt>
                <c:pt idx="3">
                  <c:v>SWITZERLAND</c:v>
                </c:pt>
                <c:pt idx="4">
                  <c:v>UNITED STATES</c:v>
                </c:pt>
                <c:pt idx="5">
                  <c:v>UNITED KINGDOM</c:v>
                </c:pt>
                <c:pt idx="6">
                  <c:v>AUSTRIA</c:v>
                </c:pt>
                <c:pt idx="7">
                  <c:v>GERMANY</c:v>
                </c:pt>
                <c:pt idx="8">
                  <c:v>TURKEY</c:v>
                </c:pt>
                <c:pt idx="9">
                  <c:v>LUXEMBOURG</c:v>
                </c:pt>
                <c:pt idx="10">
                  <c:v>BERMUDA</c:v>
                </c:pt>
                <c:pt idx="11">
                  <c:v>SINGAPORE</c:v>
                </c:pt>
                <c:pt idx="12">
                  <c:v>BELARUS</c:v>
                </c:pt>
                <c:pt idx="13">
                  <c:v>BAHAMAS</c:v>
                </c:pt>
                <c:pt idx="14">
                  <c:v>SPAIN</c:v>
                </c:pt>
                <c:pt idx="15">
                  <c:v>Rest of the World</c:v>
                </c:pt>
              </c:strCache>
            </c:strRef>
          </c:cat>
          <c:val>
            <c:numRef>
              <c:f>out.pat1!$L$3:$L$18</c:f>
              <c:numCache>
                <c:formatCode>0</c:formatCode>
                <c:ptCount val="16"/>
                <c:pt idx="0">
                  <c:v>32.541469340702164</c:v>
                </c:pt>
                <c:pt idx="1">
                  <c:v>16.020216739004383</c:v>
                </c:pt>
                <c:pt idx="2">
                  <c:v>5.5989167523918626</c:v>
                </c:pt>
                <c:pt idx="3">
                  <c:v>4.25527390832307</c:v>
                </c:pt>
                <c:pt idx="4">
                  <c:v>3.1872261475942696</c:v>
                </c:pt>
                <c:pt idx="5">
                  <c:v>3.1749580473378956</c:v>
                </c:pt>
                <c:pt idx="6">
                  <c:v>3.1154300646959059</c:v>
                </c:pt>
                <c:pt idx="7">
                  <c:v>2.3363564544793838</c:v>
                </c:pt>
                <c:pt idx="8">
                  <c:v>2.2658380102751448</c:v>
                </c:pt>
                <c:pt idx="9">
                  <c:v>2.2605548970510787</c:v>
                </c:pt>
                <c:pt idx="10">
                  <c:v>2.1444619443335045</c:v>
                </c:pt>
                <c:pt idx="11">
                  <c:v>2.02952833651764</c:v>
                </c:pt>
                <c:pt idx="12">
                  <c:v>2.0093295177994035</c:v>
                </c:pt>
                <c:pt idx="13">
                  <c:v>1.3309184751132648</c:v>
                </c:pt>
                <c:pt idx="14">
                  <c:v>1.2589520172242656</c:v>
                </c:pt>
                <c:pt idx="15">
                  <c:v>16.470569347156754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44B-4C24-ABC1-83F635F93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exp!$F$2</c:f>
              <c:strCache>
                <c:ptCount val="1"/>
                <c:pt idx="0">
                  <c:v>Animal and vegetable oils, fats and waxes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exp!$G$1:$I$1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exp!$G$2:$I$2</c:f>
              <c:numCache>
                <c:formatCode>General</c:formatCode>
                <c:ptCount val="3"/>
                <c:pt idx="0">
                  <c:v>584.23380099999997</c:v>
                </c:pt>
                <c:pt idx="1">
                  <c:v>1719.4242819999999</c:v>
                </c:pt>
                <c:pt idx="2">
                  <c:v>3240.6559619999998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F-421B-A8C2-6574599228A4}"/>
            </c:ext>
          </c:extLst>
        </c:ser>
        <c:ser>
          <c:idx val="1"/>
          <c:order val="1"/>
          <c:tx>
            <c:strRef>
              <c:f>exp!$F$3</c:f>
              <c:strCache>
                <c:ptCount val="1"/>
                <c:pt idx="0">
                  <c:v>Beverages and tobacco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exp!$G$1:$I$1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exp!$G$3:$I$3</c:f>
              <c:numCache>
                <c:formatCode>General</c:formatCode>
                <c:ptCount val="3"/>
                <c:pt idx="0">
                  <c:v>605.29706499999998</c:v>
                </c:pt>
                <c:pt idx="1">
                  <c:v>1161.0033450000001</c:v>
                </c:pt>
                <c:pt idx="2">
                  <c:v>1109.030812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F-421B-A8C2-6574599228A4}"/>
            </c:ext>
          </c:extLst>
        </c:ser>
        <c:ser>
          <c:idx val="2"/>
          <c:order val="2"/>
          <c:tx>
            <c:strRef>
              <c:f>exp!$F$4</c:f>
              <c:strCache>
                <c:ptCount val="1"/>
                <c:pt idx="0">
                  <c:v>Chemicals and related products, n.e.s.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exp!$G$1:$I$1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exp!$G$4:$I$4</c:f>
              <c:numCache>
                <c:formatCode>General</c:formatCode>
                <c:ptCount val="3"/>
                <c:pt idx="0">
                  <c:v>16073.156802</c:v>
                </c:pt>
                <c:pt idx="1">
                  <c:v>19961.985959000001</c:v>
                </c:pt>
                <c:pt idx="2">
                  <c:v>21737.506692999999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F-421B-A8C2-6574599228A4}"/>
            </c:ext>
          </c:extLst>
        </c:ser>
        <c:ser>
          <c:idx val="3"/>
          <c:order val="3"/>
          <c:tx>
            <c:strRef>
              <c:f>exp!$F$5</c:f>
              <c:strCache>
                <c:ptCount val="1"/>
                <c:pt idx="0">
                  <c:v>Commodities and transactions not classified elsewhere in the SITC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exp!$G$1:$I$1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exp!$G$5:$I$5</c:f>
              <c:numCache>
                <c:formatCode>General</c:formatCode>
                <c:ptCount val="3"/>
                <c:pt idx="0">
                  <c:v>42716.338386000003</c:v>
                </c:pt>
                <c:pt idx="1">
                  <c:v>12309.264596000001</c:v>
                </c:pt>
                <c:pt idx="2">
                  <c:v>61408.512183999999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9F-421B-A8C2-6574599228A4}"/>
            </c:ext>
          </c:extLst>
        </c:ser>
        <c:ser>
          <c:idx val="4"/>
          <c:order val="4"/>
          <c:tx>
            <c:strRef>
              <c:f>exp!$F$6</c:f>
              <c:strCache>
                <c:ptCount val="1"/>
                <c:pt idx="0">
                  <c:v>Crude materials, inedible, except fuels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exp!$G$1:$I$1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exp!$G$6:$I$6</c:f>
              <c:numCache>
                <c:formatCode>General</c:formatCode>
                <c:ptCount val="3"/>
                <c:pt idx="0">
                  <c:v>12454.629247999999</c:v>
                </c:pt>
                <c:pt idx="1">
                  <c:v>12185.091354</c:v>
                </c:pt>
                <c:pt idx="2">
                  <c:v>17820.913229000002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9F-421B-A8C2-6574599228A4}"/>
            </c:ext>
          </c:extLst>
        </c:ser>
        <c:ser>
          <c:idx val="5"/>
          <c:order val="5"/>
          <c:tx>
            <c:strRef>
              <c:f>exp!$F$7</c:f>
              <c:strCache>
                <c:ptCount val="1"/>
                <c:pt idx="0">
                  <c:v>Food and live animals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exp!$G$1:$I$1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exp!$G$7:$I$7</c:f>
              <c:numCache>
                <c:formatCode>General</c:formatCode>
                <c:ptCount val="3"/>
                <c:pt idx="0">
                  <c:v>6229.4463040000001</c:v>
                </c:pt>
                <c:pt idx="1">
                  <c:v>12730.104482000001</c:v>
                </c:pt>
                <c:pt idx="2">
                  <c:v>19214.871485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9F-421B-A8C2-6574599228A4}"/>
            </c:ext>
          </c:extLst>
        </c:ser>
        <c:ser>
          <c:idx val="6"/>
          <c:order val="6"/>
          <c:tx>
            <c:strRef>
              <c:f>exp!$F$8</c:f>
              <c:strCache>
                <c:ptCount val="1"/>
                <c:pt idx="0">
                  <c:v>Machinery and transport equipment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exp!$G$1:$I$1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exp!$G$8:$I$8</c:f>
              <c:numCache>
                <c:formatCode>General</c:formatCode>
                <c:ptCount val="3"/>
                <c:pt idx="0">
                  <c:v>10929.702810999999</c:v>
                </c:pt>
                <c:pt idx="1">
                  <c:v>18492.807898999999</c:v>
                </c:pt>
                <c:pt idx="2">
                  <c:v>21562.150020000001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9F-421B-A8C2-6574599228A4}"/>
            </c:ext>
          </c:extLst>
        </c:ser>
        <c:ser>
          <c:idx val="7"/>
          <c:order val="7"/>
          <c:tx>
            <c:strRef>
              <c:f>exp!$F$9</c:f>
              <c:strCache>
                <c:ptCount val="1"/>
                <c:pt idx="0">
                  <c:v>Manufactured goods classified chiefly by material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exp!$G$1:$I$1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exp!$G$9:$I$9</c:f>
              <c:numCache>
                <c:formatCode>General</c:formatCode>
                <c:ptCount val="3"/>
                <c:pt idx="0">
                  <c:v>44476.900846999997</c:v>
                </c:pt>
                <c:pt idx="1">
                  <c:v>43493.581468999997</c:v>
                </c:pt>
                <c:pt idx="2">
                  <c:v>53393.875495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9F-421B-A8C2-6574599228A4}"/>
            </c:ext>
          </c:extLst>
        </c:ser>
        <c:ser>
          <c:idx val="8"/>
          <c:order val="8"/>
          <c:tx>
            <c:strRef>
              <c:f>exp!$F$10</c:f>
              <c:strCache>
                <c:ptCount val="1"/>
                <c:pt idx="0">
                  <c:v>Mineral fuels, lubricants and related materials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exp!$G$1:$I$1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exp!$G$10:$I$10</c:f>
              <c:numCache>
                <c:formatCode>General</c:formatCode>
                <c:ptCount val="3"/>
                <c:pt idx="0">
                  <c:v>260668.050816</c:v>
                </c:pt>
                <c:pt idx="1">
                  <c:v>216101.06573999999</c:v>
                </c:pt>
                <c:pt idx="2">
                  <c:v>221688.518988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9F-421B-A8C2-6574599228A4}"/>
            </c:ext>
          </c:extLst>
        </c:ser>
        <c:ser>
          <c:idx val="9"/>
          <c:order val="9"/>
          <c:tx>
            <c:strRef>
              <c:f>exp!$F$11</c:f>
              <c:strCache>
                <c:ptCount val="1"/>
                <c:pt idx="0">
                  <c:v>Miscellaneous manufactured articles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exp!$G$1:$I$1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exp!$G$11:$I$11</c:f>
              <c:numCache>
                <c:formatCode>General</c:formatCode>
                <c:ptCount val="3"/>
                <c:pt idx="0">
                  <c:v>2329.764917</c:v>
                </c:pt>
                <c:pt idx="1">
                  <c:v>5753.3227020000004</c:v>
                </c:pt>
                <c:pt idx="2">
                  <c:v>5544.2977860000001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9F-421B-A8C2-657459922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5324528"/>
        <c:axId val="1965323696"/>
      </c:barChart>
      <c:catAx>
        <c:axId val="196532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965323696"/>
        <c:crosses val="autoZero"/>
        <c:auto val="1"/>
        <c:lblAlgn val="ctr"/>
        <c:lblOffset val="100"/>
        <c:noMultiLvlLbl val="0"/>
      </c:catAx>
      <c:valAx>
        <c:axId val="196532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96532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imp!$D$2</c:f>
              <c:strCache>
                <c:ptCount val="1"/>
                <c:pt idx="0">
                  <c:v>Animal and vegetable oils, fats and waxes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imp!$E$1:$G$1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imp!$E$2:$G$2</c:f>
              <c:numCache>
                <c:formatCode>General</c:formatCode>
                <c:ptCount val="3"/>
                <c:pt idx="0">
                  <c:v>1547.195571</c:v>
                </c:pt>
                <c:pt idx="1">
                  <c:v>1020.026074</c:v>
                </c:pt>
                <c:pt idx="2">
                  <c:v>1175.0449860000001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6-4740-8878-7AB78280C94C}"/>
            </c:ext>
          </c:extLst>
        </c:ser>
        <c:ser>
          <c:idx val="1"/>
          <c:order val="1"/>
          <c:tx>
            <c:strRef>
              <c:f>imp!$D$3</c:f>
              <c:strCache>
                <c:ptCount val="1"/>
                <c:pt idx="0">
                  <c:v>Beverages and tobacco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imp!$E$1:$G$1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imp!$E$3:$G$3</c:f>
              <c:numCache>
                <c:formatCode>General</c:formatCode>
                <c:ptCount val="3"/>
                <c:pt idx="0">
                  <c:v>3438.857317</c:v>
                </c:pt>
                <c:pt idx="1">
                  <c:v>2896.5744</c:v>
                </c:pt>
                <c:pt idx="2">
                  <c:v>3902.487959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6-4740-8878-7AB78280C94C}"/>
            </c:ext>
          </c:extLst>
        </c:ser>
        <c:ser>
          <c:idx val="2"/>
          <c:order val="2"/>
          <c:tx>
            <c:strRef>
              <c:f>imp!$D$4</c:f>
              <c:strCache>
                <c:ptCount val="1"/>
                <c:pt idx="0">
                  <c:v>Chemicals and related products, n.e.s.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imp!$E$1:$G$1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imp!$E$4:$G$4</c:f>
              <c:numCache>
                <c:formatCode>General</c:formatCode>
                <c:ptCount val="3"/>
                <c:pt idx="0">
                  <c:v>29304.949256</c:v>
                </c:pt>
                <c:pt idx="1">
                  <c:v>27482.411237</c:v>
                </c:pt>
                <c:pt idx="2">
                  <c:v>38675.413759000003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6-4740-8878-7AB78280C94C}"/>
            </c:ext>
          </c:extLst>
        </c:ser>
        <c:ser>
          <c:idx val="3"/>
          <c:order val="3"/>
          <c:tx>
            <c:strRef>
              <c:f>imp!$D$5</c:f>
              <c:strCache>
                <c:ptCount val="1"/>
                <c:pt idx="0">
                  <c:v>Commodities and transactions not classified elsewhere in the SITC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imp!$E$1:$G$1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imp!$E$5:$G$5</c:f>
              <c:numCache>
                <c:formatCode>General</c:formatCode>
                <c:ptCount val="3"/>
                <c:pt idx="0">
                  <c:v>18657.574008</c:v>
                </c:pt>
                <c:pt idx="1">
                  <c:v>1032.6762550000001</c:v>
                </c:pt>
                <c:pt idx="2">
                  <c:v>3605.331275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F6-4740-8878-7AB78280C94C}"/>
            </c:ext>
          </c:extLst>
        </c:ser>
        <c:ser>
          <c:idx val="4"/>
          <c:order val="4"/>
          <c:tx>
            <c:strRef>
              <c:f>imp!$D$6</c:f>
              <c:strCache>
                <c:ptCount val="1"/>
                <c:pt idx="0">
                  <c:v>Crude materials, inedible, except fuels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imp!$E$1:$G$1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imp!$E$6:$G$6</c:f>
              <c:numCache>
                <c:formatCode>General</c:formatCode>
                <c:ptCount val="3"/>
                <c:pt idx="0">
                  <c:v>4985.5233509999998</c:v>
                </c:pt>
                <c:pt idx="1">
                  <c:v>6931.1686739999996</c:v>
                </c:pt>
                <c:pt idx="2">
                  <c:v>9655.2070029999995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F6-4740-8878-7AB78280C94C}"/>
            </c:ext>
          </c:extLst>
        </c:ser>
        <c:ser>
          <c:idx val="5"/>
          <c:order val="5"/>
          <c:tx>
            <c:strRef>
              <c:f>imp!$D$7</c:f>
              <c:strCache>
                <c:ptCount val="1"/>
                <c:pt idx="0">
                  <c:v>Food and live animals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imp!$E$1:$G$1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imp!$E$7:$G$7</c:f>
              <c:numCache>
                <c:formatCode>General</c:formatCode>
                <c:ptCount val="3"/>
                <c:pt idx="0">
                  <c:v>26601.187376000002</c:v>
                </c:pt>
                <c:pt idx="1">
                  <c:v>20077.795472999998</c:v>
                </c:pt>
                <c:pt idx="2">
                  <c:v>22321.251737999999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F6-4740-8878-7AB78280C94C}"/>
            </c:ext>
          </c:extLst>
        </c:ser>
        <c:ser>
          <c:idx val="6"/>
          <c:order val="6"/>
          <c:tx>
            <c:strRef>
              <c:f>imp!$D$8</c:f>
              <c:strCache>
                <c:ptCount val="1"/>
                <c:pt idx="0">
                  <c:v>Machinery and transport equipment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imp!$E$1:$G$1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imp!$E$8:$G$8</c:f>
              <c:numCache>
                <c:formatCode>General</c:formatCode>
                <c:ptCount val="3"/>
                <c:pt idx="0">
                  <c:v>89172.323497000005</c:v>
                </c:pt>
                <c:pt idx="1">
                  <c:v>76332.229519</c:v>
                </c:pt>
                <c:pt idx="2">
                  <c:v>105321.40220900001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F6-4740-8878-7AB78280C94C}"/>
            </c:ext>
          </c:extLst>
        </c:ser>
        <c:ser>
          <c:idx val="7"/>
          <c:order val="7"/>
          <c:tx>
            <c:strRef>
              <c:f>imp!$D$9</c:f>
              <c:strCache>
                <c:ptCount val="1"/>
                <c:pt idx="0">
                  <c:v>Manufactured goods classified chiefly by material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imp!$E$1:$G$1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imp!$E$9:$G$9</c:f>
              <c:numCache>
                <c:formatCode>General</c:formatCode>
                <c:ptCount val="3"/>
                <c:pt idx="0">
                  <c:v>27192.442718999999</c:v>
                </c:pt>
                <c:pt idx="1">
                  <c:v>22442.499311</c:v>
                </c:pt>
                <c:pt idx="2">
                  <c:v>30820.422184999999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F6-4740-8878-7AB78280C94C}"/>
            </c:ext>
          </c:extLst>
        </c:ser>
        <c:ser>
          <c:idx val="8"/>
          <c:order val="8"/>
          <c:tx>
            <c:strRef>
              <c:f>imp!$D$10</c:f>
              <c:strCache>
                <c:ptCount val="1"/>
                <c:pt idx="0">
                  <c:v>Mineral fuels, lubricants and related materials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imp!$E$1:$G$1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imp!$E$10:$G$10</c:f>
              <c:numCache>
                <c:formatCode>General</c:formatCode>
                <c:ptCount val="3"/>
                <c:pt idx="0">
                  <c:v>2771.4943870000002</c:v>
                </c:pt>
                <c:pt idx="1">
                  <c:v>2990.1821709999999</c:v>
                </c:pt>
                <c:pt idx="2">
                  <c:v>1952.7870849999999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F6-4740-8878-7AB78280C94C}"/>
            </c:ext>
          </c:extLst>
        </c:ser>
        <c:ser>
          <c:idx val="9"/>
          <c:order val="9"/>
          <c:tx>
            <c:strRef>
              <c:f>imp!$D$11</c:f>
              <c:strCache>
                <c:ptCount val="1"/>
                <c:pt idx="0">
                  <c:v>Miscellaneous manufactured articles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imp!$E$1:$G$1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2019</c:v>
                </c:pt>
              </c:numCache>
            </c:numRef>
          </c:cat>
          <c:val>
            <c:numRef>
              <c:f>imp!$E$11:$G$11</c:f>
              <c:numCache>
                <c:formatCode>General</c:formatCode>
                <c:ptCount val="3"/>
                <c:pt idx="0">
                  <c:v>25240.110666</c:v>
                </c:pt>
                <c:pt idx="1">
                  <c:v>21576.401699999999</c:v>
                </c:pt>
                <c:pt idx="2">
                  <c:v>29731.994696999998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F6-4740-8878-7AB78280C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6298752"/>
        <c:axId val="1886274624"/>
      </c:barChart>
      <c:catAx>
        <c:axId val="18862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886274624"/>
        <c:crosses val="autoZero"/>
        <c:auto val="1"/>
        <c:lblAlgn val="ctr"/>
        <c:lblOffset val="100"/>
        <c:noMultiLvlLbl val="0"/>
      </c:catAx>
      <c:valAx>
        <c:axId val="188627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88629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Sheet7!$T$1</c:f>
              <c:strCache>
                <c:ptCount val="1"/>
                <c:pt idx="0">
                  <c:v>Share in the world export, %, 2018, top 20 countries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2A-4B2C-965A-00A404F726E0}"/>
              </c:ext>
            </c:extLst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A-4B2C-965A-00A404F72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Sheet7!$S$2:$S$20</c:f>
              <c:strCache>
                <c:ptCount val="19"/>
                <c:pt idx="0">
                  <c:v>USA</c:v>
                </c:pt>
                <c:pt idx="1">
                  <c:v>Germany</c:v>
                </c:pt>
                <c:pt idx="2">
                  <c:v>Japan</c:v>
                </c:pt>
                <c:pt idx="3">
                  <c:v>Rep. of Korea</c:v>
                </c:pt>
                <c:pt idx="4">
                  <c:v>Netherlands</c:v>
                </c:pt>
                <c:pt idx="5">
                  <c:v>China, Hong Kong SAR</c:v>
                </c:pt>
                <c:pt idx="6">
                  <c:v>France</c:v>
                </c:pt>
                <c:pt idx="7">
                  <c:v>Italy</c:v>
                </c:pt>
                <c:pt idx="8">
                  <c:v>United Kingdom</c:v>
                </c:pt>
                <c:pt idx="9">
                  <c:v>Belgium</c:v>
                </c:pt>
                <c:pt idx="10">
                  <c:v>Russian Federation</c:v>
                </c:pt>
                <c:pt idx="11">
                  <c:v>Mexico</c:v>
                </c:pt>
                <c:pt idx="12">
                  <c:v>Canada</c:v>
                </c:pt>
                <c:pt idx="13">
                  <c:v>Singapore</c:v>
                </c:pt>
                <c:pt idx="14">
                  <c:v>Spain</c:v>
                </c:pt>
                <c:pt idx="15">
                  <c:v>India</c:v>
                </c:pt>
                <c:pt idx="16">
                  <c:v>Switzerland</c:v>
                </c:pt>
                <c:pt idx="17">
                  <c:v>Saudi Arabia</c:v>
                </c:pt>
                <c:pt idx="18">
                  <c:v>United Arab Emirates</c:v>
                </c:pt>
              </c:strCache>
            </c:strRef>
          </c:cat>
          <c:val>
            <c:numRef>
              <c:f>Sheet7!$T$2:$T$20</c:f>
              <c:numCache>
                <c:formatCode>0.0</c:formatCode>
                <c:ptCount val="19"/>
                <c:pt idx="0">
                  <c:v>10.77104891217895</c:v>
                </c:pt>
                <c:pt idx="1">
                  <c:v>10.106430408258507</c:v>
                </c:pt>
                <c:pt idx="2">
                  <c:v>4.7746274708687624</c:v>
                </c:pt>
                <c:pt idx="3">
                  <c:v>3.9118463405283155</c:v>
                </c:pt>
                <c:pt idx="4">
                  <c:v>3.7877624823454923</c:v>
                </c:pt>
                <c:pt idx="5">
                  <c:v>3.6809313333660958</c:v>
                </c:pt>
                <c:pt idx="6">
                  <c:v>3.6772455242672835</c:v>
                </c:pt>
                <c:pt idx="7">
                  <c:v>3.5151006457647509</c:v>
                </c:pt>
                <c:pt idx="8">
                  <c:v>3.1503260646640192</c:v>
                </c:pt>
                <c:pt idx="9">
                  <c:v>3.0311479148105569</c:v>
                </c:pt>
                <c:pt idx="10">
                  <c:v>2.920233172591582</c:v>
                </c:pt>
                <c:pt idx="11">
                  <c:v>2.9140034196892017</c:v>
                </c:pt>
                <c:pt idx="12">
                  <c:v>2.912360898399216</c:v>
                </c:pt>
                <c:pt idx="13">
                  <c:v>2.663123362581219</c:v>
                </c:pt>
                <c:pt idx="14">
                  <c:v>2.1248911253882641</c:v>
                </c:pt>
                <c:pt idx="15">
                  <c:v>2.0858536338695002</c:v>
                </c:pt>
                <c:pt idx="16">
                  <c:v>2.0084466807278472</c:v>
                </c:pt>
                <c:pt idx="17">
                  <c:v>1.9050328799798117</c:v>
                </c:pt>
                <c:pt idx="18">
                  <c:v>1.7761966055067715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2A-4B2C-965A-00A404F72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091024"/>
        <c:axId val="410089776"/>
      </c:barChart>
      <c:catAx>
        <c:axId val="41009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10089776"/>
        <c:crosses val="autoZero"/>
        <c:auto val="1"/>
        <c:lblAlgn val="ctr"/>
        <c:lblOffset val="100"/>
        <c:noMultiLvlLbl val="0"/>
      </c:catAx>
      <c:valAx>
        <c:axId val="41008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1009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Sheet8!$S$1</c:f>
              <c:strCache>
                <c:ptCount val="1"/>
                <c:pt idx="0">
                  <c:v>Share in the world import, %, 2018, top 21 countries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98-4FA9-945D-FA841BEEB2ED}"/>
              </c:ext>
            </c:extLst>
          </c:dPt>
          <c:dLbls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8-4FA9-945D-FA841BEEB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Sheet8!$R$2:$R$21</c:f>
              <c:strCache>
                <c:ptCount val="20"/>
                <c:pt idx="0">
                  <c:v>USA</c:v>
                </c:pt>
                <c:pt idx="1">
                  <c:v>Germany</c:v>
                </c:pt>
                <c:pt idx="2">
                  <c:v>Japan</c:v>
                </c:pt>
                <c:pt idx="3">
                  <c:v>United Kingdom</c:v>
                </c:pt>
                <c:pt idx="4">
                  <c:v>France</c:v>
                </c:pt>
                <c:pt idx="5">
                  <c:v>China, Hong Kong SAR</c:v>
                </c:pt>
                <c:pt idx="6">
                  <c:v>Rep. of Korea</c:v>
                </c:pt>
                <c:pt idx="7">
                  <c:v>Netherlands</c:v>
                </c:pt>
                <c:pt idx="8">
                  <c:v>India</c:v>
                </c:pt>
                <c:pt idx="9">
                  <c:v>Italy</c:v>
                </c:pt>
                <c:pt idx="10">
                  <c:v>Mexico</c:v>
                </c:pt>
                <c:pt idx="11">
                  <c:v>Canada</c:v>
                </c:pt>
                <c:pt idx="12">
                  <c:v>Belgium</c:v>
                </c:pt>
                <c:pt idx="13">
                  <c:v>Spain</c:v>
                </c:pt>
                <c:pt idx="14">
                  <c:v>Singapore</c:v>
                </c:pt>
                <c:pt idx="15">
                  <c:v>Switzerland</c:v>
                </c:pt>
                <c:pt idx="16">
                  <c:v>Poland</c:v>
                </c:pt>
                <c:pt idx="17">
                  <c:v>Thailand</c:v>
                </c:pt>
                <c:pt idx="18">
                  <c:v>United Arab Emirates</c:v>
                </c:pt>
                <c:pt idx="19">
                  <c:v>Russian Federation</c:v>
                </c:pt>
              </c:strCache>
            </c:strRef>
          </c:cat>
          <c:val>
            <c:numRef>
              <c:f>Sheet8!$S$2:$S$21</c:f>
              <c:numCache>
                <c:formatCode>0.0</c:formatCode>
                <c:ptCount val="20"/>
                <c:pt idx="0">
                  <c:v>16.12087073521171</c:v>
                </c:pt>
                <c:pt idx="1">
                  <c:v>7.9809028420050208</c:v>
                </c:pt>
                <c:pt idx="2">
                  <c:v>4.6188899725568913</c:v>
                </c:pt>
                <c:pt idx="3">
                  <c:v>4.1338167182599772</c:v>
                </c:pt>
                <c:pt idx="4">
                  <c:v>4.0704446623714201</c:v>
                </c:pt>
                <c:pt idx="5">
                  <c:v>3.8726093862376869</c:v>
                </c:pt>
                <c:pt idx="6">
                  <c:v>3.3037890179147142</c:v>
                </c:pt>
                <c:pt idx="7">
                  <c:v>3.2190252044822434</c:v>
                </c:pt>
                <c:pt idx="8">
                  <c:v>3.1336087171053113</c:v>
                </c:pt>
                <c:pt idx="9">
                  <c:v>3.0825189506909512</c:v>
                </c:pt>
                <c:pt idx="10">
                  <c:v>2.8660177986587154</c:v>
                </c:pt>
                <c:pt idx="11">
                  <c:v>2.838842324340876</c:v>
                </c:pt>
                <c:pt idx="12">
                  <c:v>2.8070350019562147</c:v>
                </c:pt>
                <c:pt idx="13">
                  <c:v>2.3222622700518669</c:v>
                </c:pt>
                <c:pt idx="14">
                  <c:v>2.2871888834397618</c:v>
                </c:pt>
                <c:pt idx="15">
                  <c:v>1.720255613242589</c:v>
                </c:pt>
                <c:pt idx="16">
                  <c:v>1.6525624493906761</c:v>
                </c:pt>
                <c:pt idx="17">
                  <c:v>1.5381956477340823</c:v>
                </c:pt>
                <c:pt idx="18">
                  <c:v>1.51024573110629</c:v>
                </c:pt>
                <c:pt idx="19">
                  <c:v>1.4829593995375028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98-4FA9-945D-FA841BEEB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404608"/>
        <c:axId val="417290016"/>
      </c:barChart>
      <c:catAx>
        <c:axId val="4164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17290016"/>
        <c:crosses val="autoZero"/>
        <c:auto val="1"/>
        <c:lblAlgn val="ctr"/>
        <c:lblOffset val="100"/>
        <c:noMultiLvlLbl val="0"/>
      </c:catAx>
      <c:valAx>
        <c:axId val="41729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1640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Sheet1!$J$8</c:f>
              <c:strCache>
                <c:ptCount val="1"/>
                <c:pt idx="0">
                  <c:v>Service trade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Sheet1!$K$7:$M$7</c:f>
              <c:strCache>
                <c:ptCount val="3"/>
                <c:pt idx="0">
                  <c:v>Russia</c:v>
                </c:pt>
                <c:pt idx="1">
                  <c:v>China</c:v>
                </c:pt>
                <c:pt idx="2">
                  <c:v>USA</c:v>
                </c:pt>
              </c:strCache>
            </c:strRef>
          </c:cat>
          <c:val>
            <c:numRef>
              <c:f>Sheet1!$K$8:$M$8</c:f>
              <c:numCache>
                <c:formatCode>0</c:formatCode>
                <c:ptCount val="3"/>
                <c:pt idx="0">
                  <c:v>64625</c:v>
                </c:pt>
                <c:pt idx="1">
                  <c:v>233566</c:v>
                </c:pt>
                <c:pt idx="2">
                  <c:v>826975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C-4AE7-BFF0-4607E55F0FED}"/>
            </c:ext>
          </c:extLst>
        </c:ser>
        <c:ser>
          <c:idx val="1"/>
          <c:order val="1"/>
          <c:tx>
            <c:strRef>
              <c:f>Sheet1!$J$9</c:f>
              <c:strCache>
                <c:ptCount val="1"/>
                <c:pt idx="0">
                  <c:v>Manufacturing trade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Sheet1!$K$7:$M$7</c:f>
              <c:strCache>
                <c:ptCount val="3"/>
                <c:pt idx="0">
                  <c:v>Russia</c:v>
                </c:pt>
                <c:pt idx="1">
                  <c:v>China</c:v>
                </c:pt>
                <c:pt idx="2">
                  <c:v>USA</c:v>
                </c:pt>
              </c:strCache>
            </c:strRef>
          </c:cat>
          <c:val>
            <c:numRef>
              <c:f>Sheet1!$K$9:$M$9</c:f>
              <c:numCache>
                <c:formatCode>0</c:formatCode>
                <c:ptCount val="3"/>
                <c:pt idx="0">
                  <c:v>85163.550277999995</c:v>
                </c:pt>
                <c:pt idx="1">
                  <c:v>1998584.991131</c:v>
                </c:pt>
                <c:pt idx="2">
                  <c:v>854469.16677200003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C-4AE7-BFF0-4607E55F0FED}"/>
            </c:ext>
          </c:extLst>
        </c:ser>
        <c:ser>
          <c:idx val="2"/>
          <c:order val="2"/>
          <c:tx>
            <c:strRef>
              <c:f>Sheet1!$J$10</c:f>
              <c:strCache>
                <c:ptCount val="1"/>
                <c:pt idx="0">
                  <c:v>Resources trade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Sheet1!$K$7:$M$7</c:f>
              <c:strCache>
                <c:ptCount val="3"/>
                <c:pt idx="0">
                  <c:v>Russia</c:v>
                </c:pt>
                <c:pt idx="1">
                  <c:v>China</c:v>
                </c:pt>
                <c:pt idx="2">
                  <c:v>USA</c:v>
                </c:pt>
              </c:strCache>
            </c:strRef>
          </c:cat>
          <c:val>
            <c:numRef>
              <c:f>Sheet1!$K$10:$M$10</c:f>
              <c:numCache>
                <c:formatCode>0</c:formatCode>
                <c:ptCount val="3"/>
                <c:pt idx="0">
                  <c:v>255949.49981199999</c:v>
                </c:pt>
                <c:pt idx="1">
                  <c:v>49867.66257</c:v>
                </c:pt>
                <c:pt idx="2">
                  <c:v>270746.49413900002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BC-4AE7-BFF0-4607E55F0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645440"/>
        <c:axId val="402645024"/>
      </c:barChart>
      <c:catAx>
        <c:axId val="4026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02645024"/>
        <c:crosses val="autoZero"/>
        <c:auto val="1"/>
        <c:lblAlgn val="ctr"/>
        <c:lblOffset val="100"/>
        <c:noMultiLvlLbl val="0"/>
      </c:catAx>
      <c:valAx>
        <c:axId val="40264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026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sum!$H$2</c:f>
              <c:strCache>
                <c:ptCount val="1"/>
                <c:pt idx="0">
                  <c:v>Export to Russia to exporter GDP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sum!$I$1:$M$1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sum!$I$2:$M$2</c:f>
              <c:numCache>
                <c:formatCode>0.00</c:formatCode>
                <c:ptCount val="5"/>
                <c:pt idx="0">
                  <c:v>0.89675665116177694</c:v>
                </c:pt>
                <c:pt idx="1">
                  <c:v>0.90084197852955272</c:v>
                </c:pt>
                <c:pt idx="2">
                  <c:v>0.59937068103474689</c:v>
                </c:pt>
                <c:pt idx="3">
                  <c:v>0.6913097759459802</c:v>
                </c:pt>
                <c:pt idx="4">
                  <c:v>0.77216993520028221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9-4924-84F4-2A40566A36D8}"/>
            </c:ext>
          </c:extLst>
        </c:ser>
        <c:ser>
          <c:idx val="1"/>
          <c:order val="1"/>
          <c:tx>
            <c:strRef>
              <c:f>sum!$H$3</c:f>
              <c:strCache>
                <c:ptCount val="1"/>
                <c:pt idx="0">
                  <c:v>EU: Export to Russia to exporter GDP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sum!$I$1:$M$1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sum!$I$3:$M$3</c:f>
              <c:numCache>
                <c:formatCode>0.00</c:formatCode>
                <c:ptCount val="5"/>
                <c:pt idx="0">
                  <c:v>1.9789034610872747</c:v>
                </c:pt>
                <c:pt idx="1">
                  <c:v>2.121052196690735</c:v>
                </c:pt>
                <c:pt idx="2">
                  <c:v>1.2289623394145288</c:v>
                </c:pt>
                <c:pt idx="3">
                  <c:v>1.2553938664521949</c:v>
                </c:pt>
                <c:pt idx="4">
                  <c:v>1.1392460073629254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9-4924-84F4-2A40566A36D8}"/>
            </c:ext>
          </c:extLst>
        </c:ser>
        <c:ser>
          <c:idx val="2"/>
          <c:order val="2"/>
          <c:tx>
            <c:strRef>
              <c:f>sum!$H$4</c:f>
              <c:strCache>
                <c:ptCount val="1"/>
                <c:pt idx="0">
                  <c:v>Import from Russia to importer GDP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sum!$I$1:$M$1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sum!$I$4:$M$4</c:f>
              <c:numCache>
                <c:formatCode>0.00</c:formatCode>
                <c:ptCount val="5"/>
                <c:pt idx="0">
                  <c:v>1.7696987197740439</c:v>
                </c:pt>
                <c:pt idx="1">
                  <c:v>1.6735864527432855</c:v>
                </c:pt>
                <c:pt idx="2">
                  <c:v>1.2890644206395268</c:v>
                </c:pt>
                <c:pt idx="3">
                  <c:v>1.2847600848871652</c:v>
                </c:pt>
                <c:pt idx="4">
                  <c:v>1.5510949730968941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79-4924-84F4-2A40566A36D8}"/>
            </c:ext>
          </c:extLst>
        </c:ser>
        <c:ser>
          <c:idx val="3"/>
          <c:order val="3"/>
          <c:tx>
            <c:strRef>
              <c:f>sum!$H$5</c:f>
              <c:strCache>
                <c:ptCount val="1"/>
                <c:pt idx="0">
                  <c:v>EU: Import from Russia to importer GDP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sum!$I$1:$M$1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sum!$I$5:$M$5</c:f>
              <c:numCache>
                <c:formatCode>0.00</c:formatCode>
                <c:ptCount val="5"/>
                <c:pt idx="0">
                  <c:v>3.6472553339912626</c:v>
                </c:pt>
                <c:pt idx="1">
                  <c:v>3.346293123593056</c:v>
                </c:pt>
                <c:pt idx="2">
                  <c:v>2.1873718584508444</c:v>
                </c:pt>
                <c:pt idx="3">
                  <c:v>1.9256655640886129</c:v>
                </c:pt>
                <c:pt idx="4">
                  <c:v>2.0087893108617716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79-4924-84F4-2A40566A3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9696495"/>
        <c:axId val="1819693167"/>
      </c:barChart>
      <c:catAx>
        <c:axId val="1819696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819693167"/>
        <c:crosses val="autoZero"/>
        <c:auto val="1"/>
        <c:lblAlgn val="ctr"/>
        <c:lblOffset val="100"/>
        <c:noMultiLvlLbl val="0"/>
      </c:catAx>
      <c:valAx>
        <c:axId val="181969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81969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Sheet1!$K$5:$K$8</c:f>
              <c:strCache>
                <c:ptCount val="4"/>
                <c:pt idx="0">
                  <c:v>Unpredictable regulatory changes</c:v>
                </c:pt>
                <c:pt idx="1">
                  <c:v>Increased and sometimes unfair competition from Russian industry champions</c:v>
                </c:pt>
                <c:pt idx="2">
                  <c:v>Corruption</c:v>
                </c:pt>
                <c:pt idx="3">
                  <c:v>Political risks: changes in the government/political environment</c:v>
                </c:pt>
              </c:strCache>
            </c:strRef>
          </c:cat>
          <c:val>
            <c:numRef>
              <c:f>Sheet1!$L$5:$L$8</c:f>
              <c:numCache>
                <c:formatCode>General</c:formatCode>
                <c:ptCount val="4"/>
                <c:pt idx="0">
                  <c:v>50</c:v>
                </c:pt>
                <c:pt idx="1">
                  <c:v>31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3-4E13-BF01-4F5A6DB5C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 baseline="0"/>
          </a:pPr>
          <a:endParaRPr lang="LID4096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fi-FI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fi-F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fi-F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fi-F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fi-F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fi-F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millions</a:t>
            </a:r>
            <a:r>
              <a:rPr lang="fi-F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Outward FDI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Sheet1!$B$5:$AA$5</c:f>
              <c:numCache>
                <c:formatCode>General</c:formatCode>
                <c:ptCount val="2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</c:numCache>
            </c:numRef>
          </c:cat>
          <c:val>
            <c:numRef>
              <c:f>Sheet1!$B$6:$AA$6</c:f>
              <c:numCache>
                <c:formatCode>#,##0</c:formatCode>
                <c:ptCount val="26"/>
                <c:pt idx="0">
                  <c:v>281.36975000000001</c:v>
                </c:pt>
                <c:pt idx="1">
                  <c:v>605.78345000000002</c:v>
                </c:pt>
                <c:pt idx="2">
                  <c:v>922.82410202700805</c:v>
                </c:pt>
                <c:pt idx="3">
                  <c:v>3183.9090999999999</c:v>
                </c:pt>
                <c:pt idx="4">
                  <c:v>1209.7519999999997</c:v>
                </c:pt>
                <c:pt idx="5">
                  <c:v>2195.12</c:v>
                </c:pt>
                <c:pt idx="6">
                  <c:v>3178.83</c:v>
                </c:pt>
                <c:pt idx="7">
                  <c:v>2541.0284000000001</c:v>
                </c:pt>
                <c:pt idx="8">
                  <c:v>3532.6492000000003</c:v>
                </c:pt>
                <c:pt idx="9">
                  <c:v>9723.9577000000008</c:v>
                </c:pt>
                <c:pt idx="10">
                  <c:v>13782.026600000001</c:v>
                </c:pt>
                <c:pt idx="11">
                  <c:v>17879.653599999998</c:v>
                </c:pt>
                <c:pt idx="12">
                  <c:v>29993.147700000001</c:v>
                </c:pt>
                <c:pt idx="13">
                  <c:v>44801.210599999999</c:v>
                </c:pt>
                <c:pt idx="14">
                  <c:v>55662.6132</c:v>
                </c:pt>
                <c:pt idx="15">
                  <c:v>43280.5219</c:v>
                </c:pt>
                <c:pt idx="16">
                  <c:v>52616.263399999996</c:v>
                </c:pt>
                <c:pt idx="17">
                  <c:v>66850.790600000008</c:v>
                </c:pt>
                <c:pt idx="18">
                  <c:v>48822.421399999999</c:v>
                </c:pt>
                <c:pt idx="19">
                  <c:v>86506.527648999996</c:v>
                </c:pt>
                <c:pt idx="20">
                  <c:v>57082.198023000004</c:v>
                </c:pt>
                <c:pt idx="21">
                  <c:v>22085.097995999997</c:v>
                </c:pt>
                <c:pt idx="22">
                  <c:v>22314.322004000009</c:v>
                </c:pt>
                <c:pt idx="23">
                  <c:v>36757.001725000002</c:v>
                </c:pt>
                <c:pt idx="24">
                  <c:v>31376.872197985602</c:v>
                </c:pt>
                <c:pt idx="25">
                  <c:v>21923.111000708006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D9-41D9-A307-8B06DAAB2DD7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Inward FDI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Sheet1!$B$5:$AA$5</c:f>
              <c:numCache>
                <c:formatCode>General</c:formatCode>
                <c:ptCount val="2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</c:numCache>
            </c:numRef>
          </c:cat>
          <c:val>
            <c:numRef>
              <c:f>Sheet1!$B$7:$AA$7</c:f>
              <c:numCache>
                <c:formatCode>#,##0</c:formatCode>
                <c:ptCount val="26"/>
                <c:pt idx="0">
                  <c:v>689.57360000000006</c:v>
                </c:pt>
                <c:pt idx="1">
                  <c:v>2065.72345</c:v>
                </c:pt>
                <c:pt idx="2">
                  <c:v>2579.3205499999999</c:v>
                </c:pt>
                <c:pt idx="3">
                  <c:v>4864.64327337943</c:v>
                </c:pt>
                <c:pt idx="4">
                  <c:v>2761.36</c:v>
                </c:pt>
                <c:pt idx="5">
                  <c:v>3285.9300000000007</c:v>
                </c:pt>
                <c:pt idx="6">
                  <c:v>2678.0299999999997</c:v>
                </c:pt>
                <c:pt idx="7">
                  <c:v>2847.3013000000005</c:v>
                </c:pt>
                <c:pt idx="8">
                  <c:v>3473.8318000000008</c:v>
                </c:pt>
                <c:pt idx="9">
                  <c:v>7928.6202000000012</c:v>
                </c:pt>
                <c:pt idx="10">
                  <c:v>15402.990800000001</c:v>
                </c:pt>
                <c:pt idx="11">
                  <c:v>15508.061499999998</c:v>
                </c:pt>
                <c:pt idx="12">
                  <c:v>37594.763999999996</c:v>
                </c:pt>
                <c:pt idx="13">
                  <c:v>55873.680300000007</c:v>
                </c:pt>
                <c:pt idx="14">
                  <c:v>74782.906999999992</c:v>
                </c:pt>
                <c:pt idx="15">
                  <c:v>36583.098400000003</c:v>
                </c:pt>
                <c:pt idx="16">
                  <c:v>43167.76909999999</c:v>
                </c:pt>
                <c:pt idx="17">
                  <c:v>55083.632499999978</c:v>
                </c:pt>
                <c:pt idx="18">
                  <c:v>50587.554700000001</c:v>
                </c:pt>
                <c:pt idx="19">
                  <c:v>69218.898709000001</c:v>
                </c:pt>
                <c:pt idx="20">
                  <c:v>22031.320446999984</c:v>
                </c:pt>
                <c:pt idx="21">
                  <c:v>6852.9639546224289</c:v>
                </c:pt>
                <c:pt idx="22">
                  <c:v>32538.901760999994</c:v>
                </c:pt>
                <c:pt idx="23">
                  <c:v>28557.441441634695</c:v>
                </c:pt>
                <c:pt idx="24">
                  <c:v>8784.8429454094949</c:v>
                </c:pt>
                <c:pt idx="25">
                  <c:v>31974.750697571442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D9-41D9-A307-8B06DAAB2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0770127"/>
        <c:axId val="781435631"/>
      </c:lineChart>
      <c:catAx>
        <c:axId val="88077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781435631"/>
        <c:crosses val="autoZero"/>
        <c:auto val="1"/>
        <c:lblAlgn val="ctr"/>
        <c:lblOffset val="100"/>
        <c:noMultiLvlLbl val="0"/>
      </c:catAx>
      <c:valAx>
        <c:axId val="78143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8077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B3F7E-74A3-4301-8C4F-3CFF871E0D2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21E3C-D833-4DD7-A173-F0ED8CC9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1E3C-D833-4DD7-A173-F0ED8CC9E2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5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1E3C-D833-4DD7-A173-F0ED8CC9E2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1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1E3C-D833-4DD7-A173-F0ED8CC9E2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8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4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0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6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2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8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F7507-EE90-4803-B32A-E060ED94218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494E-507E-43FF-8B0B-5B8D4EB4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spbi3baFT8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economic relations of Russia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Svetlana Ledyaeva</a:t>
            </a:r>
          </a:p>
          <a:p>
            <a:r>
              <a:rPr lang="en-US" dirty="0"/>
              <a:t>Aalto University School of Business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24717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87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7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4620-EEA5-40C6-9A9F-8AD41F5F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500" dirty="0"/>
              <a:t>Top 10 </a:t>
            </a:r>
            <a:r>
              <a:rPr lang="fi-FI" sz="3500" dirty="0" err="1"/>
              <a:t>export</a:t>
            </a:r>
            <a:r>
              <a:rPr lang="fi-FI" sz="3500" dirty="0"/>
              <a:t> and import </a:t>
            </a:r>
            <a:r>
              <a:rPr lang="fi-FI" sz="3500" dirty="0" err="1"/>
              <a:t>partners</a:t>
            </a:r>
            <a:r>
              <a:rPr lang="fi-FI" sz="3500" dirty="0"/>
              <a:t>, 2020</a:t>
            </a:r>
            <a:endParaRPr lang="LID4096" sz="35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248640-F836-405C-8BA1-B6A3ED6D5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707448"/>
              </p:ext>
            </p:extLst>
          </p:nvPr>
        </p:nvGraphicFramePr>
        <p:xfrm>
          <a:off x="251520" y="1340768"/>
          <a:ext cx="8712968" cy="5167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4234392690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598935068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1283840574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104972335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  <a:endParaRPr lang="fi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Export</a:t>
                      </a:r>
                      <a:r>
                        <a:rPr lang="fi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i-FI" sz="1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</a:t>
                      </a:r>
                      <a:r>
                        <a:rPr lang="fi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i-FI" sz="1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Russia</a:t>
                      </a:r>
                      <a:r>
                        <a:rPr lang="fi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%</a:t>
                      </a:r>
                      <a:endParaRPr lang="fi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  <a:endParaRPr lang="fi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Import to </a:t>
                      </a:r>
                      <a:r>
                        <a:rPr lang="fi-FI" sz="1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Russia</a:t>
                      </a:r>
                      <a:r>
                        <a:rPr lang="fi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%</a:t>
                      </a:r>
                      <a:endParaRPr lang="fi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08620140"/>
                  </a:ext>
                </a:extLst>
              </a:tr>
              <a:tr h="314598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</a:rPr>
                        <a:t>China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14,5</a:t>
                      </a:r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</a:rPr>
                        <a:t>China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23,7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663490668"/>
                  </a:ext>
                </a:extLst>
              </a:tr>
              <a:tr h="589871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effectLst/>
                        </a:rPr>
                        <a:t>Netherlands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7,36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</a:rPr>
                        <a:t>Germany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10,09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7698269"/>
                  </a:ext>
                </a:extLst>
              </a:tr>
              <a:tr h="589871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</a:rPr>
                        <a:t>United Kingdom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</a:t>
                      </a:r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</a:rPr>
                        <a:t>USA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641514201"/>
                  </a:ext>
                </a:extLst>
              </a:tr>
              <a:tr h="314598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</a:rPr>
                        <a:t>Germany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5,52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effectLst/>
                        </a:rPr>
                        <a:t>Belarus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5,44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3199408"/>
                  </a:ext>
                </a:extLst>
              </a:tr>
              <a:tr h="314598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effectLst/>
                        </a:rPr>
                        <a:t>Belarus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</a:t>
                      </a:r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effectLst/>
                        </a:rPr>
                        <a:t>Italy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70461916"/>
                  </a:ext>
                </a:extLst>
              </a:tr>
              <a:tr h="314598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</a:rPr>
                        <a:t>Turkey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</a:t>
                      </a:r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</a:rPr>
                        <a:t>France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3,4</a:t>
                      </a:r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98267385"/>
                  </a:ext>
                </a:extLst>
              </a:tr>
              <a:tr h="589871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</a:rPr>
                        <a:t>Kazakhstan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</a:t>
                      </a:r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effectLst/>
                        </a:rPr>
                        <a:t>Rep</a:t>
                      </a:r>
                      <a:r>
                        <a:rPr lang="fi-FI" sz="2200" u="none" strike="noStrike" dirty="0">
                          <a:effectLst/>
                        </a:rPr>
                        <a:t>. of Korea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3,09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90088447"/>
                  </a:ext>
                </a:extLst>
              </a:tr>
              <a:tr h="589871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</a:rPr>
                        <a:t>Rep. of Korea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</a:t>
                      </a:r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</a:rPr>
                        <a:t>Japan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3,0</a:t>
                      </a:r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67752167"/>
                  </a:ext>
                </a:extLst>
              </a:tr>
              <a:tr h="314598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</a:rPr>
                        <a:t>USA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3,25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effectLst/>
                        </a:rPr>
                        <a:t>Turkey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</a:t>
                      </a:r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75300262"/>
                  </a:ext>
                </a:extLst>
              </a:tr>
              <a:tr h="589871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effectLst/>
                        </a:rPr>
                        <a:t>Italy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</a:rPr>
                        <a:t>Kazakhstan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22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2,18</a:t>
                      </a:r>
                      <a:endParaRPr lang="en-FI" sz="2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75882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84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5F66-4A88-4C9F-8C62-FF4AFC53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/>
              <a:t>Top 10 </a:t>
            </a:r>
            <a:r>
              <a:rPr lang="fi-FI" sz="3000" dirty="0" err="1"/>
              <a:t>export</a:t>
            </a:r>
            <a:r>
              <a:rPr lang="fi-FI" sz="3000" dirty="0"/>
              <a:t> and import </a:t>
            </a:r>
            <a:r>
              <a:rPr lang="fi-FI" sz="3000" dirty="0" err="1"/>
              <a:t>partners</a:t>
            </a:r>
            <a:r>
              <a:rPr lang="fi-FI" sz="3000" dirty="0"/>
              <a:t>, 2010</a:t>
            </a:r>
            <a:endParaRPr lang="LID4096" sz="3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A0412D-673B-4793-99B0-DC1FDE1E8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058353"/>
              </p:ext>
            </p:extLst>
          </p:nvPr>
        </p:nvGraphicFramePr>
        <p:xfrm>
          <a:off x="457200" y="1196752"/>
          <a:ext cx="8229600" cy="5393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5630872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470543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8096398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61077792"/>
                    </a:ext>
                  </a:extLst>
                </a:gridCol>
              </a:tblGrid>
              <a:tr h="640791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fi-FI" sz="2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</a:t>
                      </a:r>
                      <a:r>
                        <a:rPr lang="fi-FI" sz="2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21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fi-FI" sz="2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21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  <a:r>
                        <a:rPr lang="fi-FI" sz="2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fi-FI" sz="2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fi-FI" sz="2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 to </a:t>
                      </a:r>
                      <a:r>
                        <a:rPr lang="fi-FI" sz="21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  <a:r>
                        <a:rPr lang="fi-FI" sz="2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fi-FI" sz="2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36832450"/>
                  </a:ext>
                </a:extLst>
              </a:tr>
              <a:tr h="757313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13,41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17,02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93053857"/>
                  </a:ext>
                </a:extLst>
              </a:tr>
              <a:tr h="403899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fi-FI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6,14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11,62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88875463"/>
                  </a:ext>
                </a:extLst>
              </a:tr>
              <a:tr h="403899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fi-FI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4,98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6,12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75180640"/>
                  </a:ext>
                </a:extLst>
              </a:tr>
              <a:tr h="403899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Belarus</a:t>
                      </a:r>
                      <a:endParaRPr lang="fi-FI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4,48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238522764"/>
                  </a:ext>
                </a:extLst>
              </a:tr>
              <a:tr h="403899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fi-FI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3,99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4,38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73372312"/>
                  </a:ext>
                </a:extLst>
              </a:tr>
              <a:tr h="403899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fi-FI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3,58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Belarus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39344552"/>
                  </a:ext>
                </a:extLst>
              </a:tr>
              <a:tr h="403899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fi-FI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3,52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4,30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87827068"/>
                  </a:ext>
                </a:extLst>
              </a:tr>
              <a:tr h="403899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fi-FI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3,59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74182608"/>
                  </a:ext>
                </a:extLst>
              </a:tr>
              <a:tr h="757313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fi-FI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3,15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</a:t>
                      </a:r>
                      <a:r>
                        <a:rPr lang="fi-FI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of Korea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3,18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27152051"/>
                  </a:ext>
                </a:extLst>
              </a:tr>
              <a:tr h="403899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fi-FI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3,01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fi-FI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1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2,54</a:t>
                      </a:r>
                      <a:endParaRPr lang="en-FI" sz="21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7370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49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industrial breakdown, %</a:t>
            </a:r>
            <a:endParaRPr lang="fi-FI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3B49FE2-F12B-430B-B701-289DC5D9E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121305"/>
              </p:ext>
            </p:extLst>
          </p:nvPr>
        </p:nvGraphicFramePr>
        <p:xfrm>
          <a:off x="457200" y="1340768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2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industrial breakdown,%</a:t>
            </a:r>
            <a:endParaRPr lang="fi-FI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20CBDC-82A2-4971-BC77-2F63F9CB6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112587"/>
              </p:ext>
            </p:extLst>
          </p:nvPr>
        </p:nvGraphicFramePr>
        <p:xfrm>
          <a:off x="179512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554093"/>
              </p:ext>
            </p:extLst>
          </p:nvPr>
        </p:nvGraphicFramePr>
        <p:xfrm>
          <a:off x="395536" y="548680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02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626290"/>
              </p:ext>
            </p:extLst>
          </p:nvPr>
        </p:nvGraphicFramePr>
        <p:xfrm>
          <a:off x="683568" y="260648"/>
          <a:ext cx="7704856" cy="61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15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Russia</a:t>
            </a:r>
            <a:r>
              <a:rPr lang="fi-FI" dirty="0"/>
              <a:t>, China and USA </a:t>
            </a:r>
            <a:r>
              <a:rPr lang="fi-FI" dirty="0" err="1"/>
              <a:t>export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main </a:t>
            </a:r>
            <a:r>
              <a:rPr lang="fi-FI" dirty="0" err="1"/>
              <a:t>sector</a:t>
            </a:r>
            <a:r>
              <a:rPr lang="fi-FI" dirty="0"/>
              <a:t>, 2018, </a:t>
            </a:r>
            <a:r>
              <a:rPr lang="fi-FI" dirty="0" err="1"/>
              <a:t>million</a:t>
            </a:r>
            <a:r>
              <a:rPr lang="fi-FI" dirty="0"/>
              <a:t> USD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2676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40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which countries Russia is the most important export destination? Export to GDP, % : </a:t>
            </a:r>
            <a:b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Summary, Average in 2010-2016</a:t>
            </a:r>
            <a:b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i-FI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5%: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Belarus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Lithuania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Estonia,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endParaRPr lang="fi-FI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i-FI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and 4%: 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Latvia,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Kazakhstan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Slovakia,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Finland,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Slovenia and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fi-FI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1%: 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Bulgaria,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Germany,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Netherlands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Croatia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Sweden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fi-FI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fi-FI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1%: 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Denmark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Switzerland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France,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Ireland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UK, Spain,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Norway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Japan, Brazil, </a:t>
            </a:r>
            <a:r>
              <a:rPr lang="fi-FI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fi-FI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Canada, USA, Australia, Mexico</a:t>
            </a:r>
          </a:p>
          <a:p>
            <a:pPr marL="0" indent="0">
              <a:buNone/>
            </a:pPr>
            <a:endParaRPr lang="fi-FI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816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611D-28E6-431D-912F-AE0F8B6C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which countries Russia is the most important export destination? Export to GDP, % : </a:t>
            </a:r>
            <a:br>
              <a:rPr lang="en-US" sz="25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Summary, Average in 2015-2019</a:t>
            </a:r>
            <a:endParaRPr lang="LID4096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42840-EC17-4AC5-8C2A-A95955F4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5%: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Belarus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(21.6%);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Lithuania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(8.6%).</a:t>
            </a:r>
          </a:p>
          <a:p>
            <a:pPr marL="0" indent="0" algn="just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and 3%: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Kazakhstan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(2.8%), Uzbekistan, </a:t>
            </a:r>
            <a:r>
              <a:rPr lang="fi-FI" sz="35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Paraguay, Mauritania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Armenia,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Kyrgystan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(1.25%).</a:t>
            </a:r>
          </a:p>
          <a:p>
            <a:pPr marL="0" indent="0" algn="just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0.4 and 1%: 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Latvia (0.94), Vietnam, Moldova, Georgia,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Netherlands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Serbia, </a:t>
            </a:r>
            <a:r>
              <a:rPr lang="fi-FI" sz="35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Ecuador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Slovenia, Slovakia,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5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Jamaica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(0.43). </a:t>
            </a:r>
          </a:p>
          <a:p>
            <a:pPr marL="0" indent="0" algn="just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Finland – 0.28%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fi-FI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ID4096" sz="2500" dirty="0"/>
          </a:p>
        </p:txBody>
      </p:sp>
    </p:spTree>
    <p:extLst>
      <p:ext uri="{BB962C8B-B14F-4D97-AF65-F5344CB8AC3E}">
        <p14:creationId xmlns:p14="http://schemas.microsoft.com/office/powerpoint/2010/main" val="67778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5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which EU countries import from Russia is important? Import to GDP, %; </a:t>
            </a:r>
            <a:br>
              <a:rPr lang="en-US" sz="25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Summary, Average in 2010-2016</a:t>
            </a:r>
            <a:endParaRPr lang="fi-FI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5%: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Belarus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Lithuania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Bulgaria, Estonia,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Kazakhstan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Slovakia,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Latvia.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and 1%: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Finland,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Czechia,Turkey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Netherlands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Croatia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Sweden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Germany,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Slovenia, Spain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1%: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France,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China, UK,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Norway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Japan,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Denmark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Switzerland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USA, Brazil, Mexico,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Ireland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Canada, Australia.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831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Soviet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Union</a:t>
            </a:r>
          </a:p>
          <a:p>
            <a:pPr marL="0" indent="0" algn="just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Russia`s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invetsment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and OUT of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international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14874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BD94-549F-445A-B4B3-AF947410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which EU countries import from Russia is important? Import to GDP, %; </a:t>
            </a:r>
            <a:br>
              <a:rPr lang="en-US" sz="25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Summary, Average in 2015-2019</a:t>
            </a:r>
            <a:endParaRPr lang="LID4096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6E38B-28CA-4A4B-AE94-414E0E13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above 10%: </a:t>
            </a:r>
            <a:r>
              <a:rPr lang="en-US" sz="2800" dirty="0"/>
              <a:t>Belarus (33.6%), Kyrgyzstan, Mongolia, Armenia (10%).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between 5 and 10%: </a:t>
            </a:r>
            <a:r>
              <a:rPr lang="en-US" sz="2800" dirty="0"/>
              <a:t>Lithuania (9.5%), Kazakhstan, Moldova, Ukraine, Estonia, Bulgaria (5.7%). 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between 2 and 5%:</a:t>
            </a:r>
            <a:r>
              <a:rPr lang="en-US" sz="2800" dirty="0"/>
              <a:t> Uzbekistan (5%), Georgia, Slovakia, Serbia, Slovakia, Azerbaijan, Finland, Poland, Hungary, Turkey, Bosnia, Sudan, Czech republic, Netherlands, Greece (2%). 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LID4096" sz="2500" dirty="0"/>
          </a:p>
        </p:txBody>
      </p:sp>
    </p:spTree>
    <p:extLst>
      <p:ext uri="{BB962C8B-B14F-4D97-AF65-F5344CB8AC3E}">
        <p14:creationId xmlns:p14="http://schemas.microsoft.com/office/powerpoint/2010/main" val="1607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72EB-87D7-461B-989E-E7ECAAFA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Russia`s importance in foreign countries` trade</a:t>
            </a:r>
            <a:endParaRPr lang="LID4096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7F68EB5-9FCE-4693-A8EC-E94D3A2B9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639434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00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4CC4-CFE6-41EB-B692-7D43D360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864096"/>
          </a:xfrm>
        </p:spPr>
        <p:txBody>
          <a:bodyPr>
            <a:noAutofit/>
          </a:bodyPr>
          <a:lstStyle/>
          <a:p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</a:t>
            </a:r>
            <a:r>
              <a:rPr lang="fi-FI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i-FI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b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(2015-2018 as </a:t>
            </a:r>
            <a:r>
              <a:rPr lang="fi-FI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cumulative</a:t>
            </a:r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LID4096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19B71-F0AD-415E-9DE5-1BF36DCC4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EU28                                                     World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EU28                                                      World</a:t>
            </a:r>
            <a:endParaRPr lang="LID4096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ECEB6DE-E475-4C14-B525-7668A3A3BF13}"/>
              </a:ext>
            </a:extLst>
          </p:cNvPr>
          <p:cNvSpPr/>
          <p:nvPr/>
        </p:nvSpPr>
        <p:spPr>
          <a:xfrm>
            <a:off x="1691680" y="2461750"/>
            <a:ext cx="4536504" cy="1401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77779-858D-447B-9894-87E21F178209}"/>
              </a:ext>
            </a:extLst>
          </p:cNvPr>
          <p:cNvSpPr/>
          <p:nvPr/>
        </p:nvSpPr>
        <p:spPr>
          <a:xfrm>
            <a:off x="2090680" y="2850391"/>
            <a:ext cx="1296144" cy="1080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23CD53-FE74-4897-90C8-8D1F840B5EBA}"/>
              </a:ext>
            </a:extLst>
          </p:cNvPr>
          <p:cNvCxnSpPr>
            <a:cxnSpLocks/>
          </p:cNvCxnSpPr>
          <p:nvPr/>
        </p:nvCxnSpPr>
        <p:spPr>
          <a:xfrm flipV="1">
            <a:off x="2195736" y="2505603"/>
            <a:ext cx="648072" cy="396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E957818-67D9-4D9C-9FE5-2D78465EDA57}"/>
              </a:ext>
            </a:extLst>
          </p:cNvPr>
          <p:cNvSpPr/>
          <p:nvPr/>
        </p:nvSpPr>
        <p:spPr>
          <a:xfrm>
            <a:off x="2843808" y="1600200"/>
            <a:ext cx="2376264" cy="9645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to Russia, 4.3% of EU export or 0.53% in EU GDP</a:t>
            </a:r>
            <a:endParaRPr lang="LID409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3F332D6-514A-476C-876B-36D23A4F5328}"/>
              </a:ext>
            </a:extLst>
          </p:cNvPr>
          <p:cNvSpPr/>
          <p:nvPr/>
        </p:nvSpPr>
        <p:spPr>
          <a:xfrm>
            <a:off x="1763688" y="4725143"/>
            <a:ext cx="4464496" cy="14010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F3BE4-D936-4E1E-8393-3C3A20D8228E}"/>
              </a:ext>
            </a:extLst>
          </p:cNvPr>
          <p:cNvSpPr/>
          <p:nvPr/>
        </p:nvSpPr>
        <p:spPr>
          <a:xfrm>
            <a:off x="2583883" y="5121187"/>
            <a:ext cx="1440160" cy="1608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054EC6-560E-4CD6-98B9-C37B6219497D}"/>
              </a:ext>
            </a:extLst>
          </p:cNvPr>
          <p:cNvCxnSpPr>
            <a:cxnSpLocks/>
          </p:cNvCxnSpPr>
          <p:nvPr/>
        </p:nvCxnSpPr>
        <p:spPr>
          <a:xfrm flipV="1">
            <a:off x="2738752" y="4489844"/>
            <a:ext cx="465096" cy="60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AE56186-14FC-4CA4-AF87-F160E1D0AAB7}"/>
              </a:ext>
            </a:extLst>
          </p:cNvPr>
          <p:cNvSpPr/>
          <p:nvPr/>
        </p:nvSpPr>
        <p:spPr>
          <a:xfrm>
            <a:off x="3203848" y="3698464"/>
            <a:ext cx="2304256" cy="1170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from Russia, 7% of total import or 1% of EU GDP/10% of Russian GDP </a:t>
            </a:r>
            <a:endParaRPr lang="LID409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41CEB77-1816-4A64-95E2-B54F9938320E}"/>
              </a:ext>
            </a:extLst>
          </p:cNvPr>
          <p:cNvSpPr/>
          <p:nvPr/>
        </p:nvSpPr>
        <p:spPr>
          <a:xfrm>
            <a:off x="457200" y="1226765"/>
            <a:ext cx="1522512" cy="14010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EU GDP</a:t>
            </a:r>
            <a:endParaRPr lang="LID409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3D1BF3-A505-4A5B-9C86-35A1BC25D53E}"/>
              </a:ext>
            </a:extLst>
          </p:cNvPr>
          <p:cNvSpPr/>
          <p:nvPr/>
        </p:nvSpPr>
        <p:spPr>
          <a:xfrm>
            <a:off x="1115616" y="1226765"/>
            <a:ext cx="45719" cy="19087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602A03-7852-41A0-9D10-96BC279B261B}"/>
              </a:ext>
            </a:extLst>
          </p:cNvPr>
          <p:cNvCxnSpPr>
            <a:stCxn id="16" idx="0"/>
          </p:cNvCxnSpPr>
          <p:nvPr/>
        </p:nvCxnSpPr>
        <p:spPr>
          <a:xfrm>
            <a:off x="1218456" y="1226765"/>
            <a:ext cx="1985392" cy="978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ADFCC228-F5FC-4DB9-B811-36C1FF838E29}"/>
              </a:ext>
            </a:extLst>
          </p:cNvPr>
          <p:cNvSpPr/>
          <p:nvPr/>
        </p:nvSpPr>
        <p:spPr>
          <a:xfrm>
            <a:off x="457200" y="3698463"/>
            <a:ext cx="1522512" cy="14227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EU GDP</a:t>
            </a:r>
            <a:endParaRPr lang="LID4096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6105B65-9AFA-41D9-87D4-092E1D5B2F1A}"/>
              </a:ext>
            </a:extLst>
          </p:cNvPr>
          <p:cNvSpPr/>
          <p:nvPr/>
        </p:nvSpPr>
        <p:spPr>
          <a:xfrm>
            <a:off x="6732240" y="3429000"/>
            <a:ext cx="1728192" cy="167048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Russia GDP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6DD2DB-6BE2-4BC2-A910-9D47EC470050}"/>
              </a:ext>
            </a:extLst>
          </p:cNvPr>
          <p:cNvSpPr/>
          <p:nvPr/>
        </p:nvSpPr>
        <p:spPr>
          <a:xfrm>
            <a:off x="971600" y="3789040"/>
            <a:ext cx="115909" cy="216024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DA8303-7AC6-4BC7-9D97-485EF11AB96C}"/>
              </a:ext>
            </a:extLst>
          </p:cNvPr>
          <p:cNvCxnSpPr/>
          <p:nvPr/>
        </p:nvCxnSpPr>
        <p:spPr>
          <a:xfrm>
            <a:off x="1115616" y="3862769"/>
            <a:ext cx="2271208" cy="43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105A537-E090-4637-89A4-B828A98C7CD4}"/>
              </a:ext>
            </a:extLst>
          </p:cNvPr>
          <p:cNvSpPr/>
          <p:nvPr/>
        </p:nvSpPr>
        <p:spPr>
          <a:xfrm>
            <a:off x="7020272" y="3698463"/>
            <a:ext cx="792088" cy="30660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A7EAED-7372-4155-BEFB-1DD112FF28A4}"/>
              </a:ext>
            </a:extLst>
          </p:cNvPr>
          <p:cNvCxnSpPr/>
          <p:nvPr/>
        </p:nvCxnSpPr>
        <p:spPr>
          <a:xfrm flipH="1">
            <a:off x="5364088" y="3862769"/>
            <a:ext cx="1656184" cy="43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44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investment in Russia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***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2857500" cy="250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298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History: Foreign Investment of Soviet Union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/>
              <a:t>Soviet government prohibited foreign investment because it would have undermined the state's decision-making prerogatives on investment, production, and consumption. </a:t>
            </a:r>
          </a:p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r>
              <a:rPr lang="en-GB" sz="2400" dirty="0"/>
              <a:t>In the late 1980s limited foreign investment has been permitted in the form of joint ventures in the Soviet Union.</a:t>
            </a:r>
          </a:p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r>
              <a:rPr lang="en-GB" sz="2400" dirty="0"/>
              <a:t>In 1991 Foreign Investment Law permitted foreign investment in most sectors and in all the forms available in the Russian economy. </a:t>
            </a:r>
          </a:p>
          <a:p>
            <a:pPr marL="0" indent="0" algn="just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5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B5B7-1B25-4DFF-BD3A-E9201F17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for points</a:t>
            </a:r>
            <a:endParaRPr lang="LID4096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D1421-4ABE-45FE-AD9F-D66600E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Would you guess the core motives to invest into Russia?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90681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motives for Foreign Direct Investment into Russia</a:t>
            </a:r>
            <a:endParaRPr lang="en-GB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6"/>
          </a:xfrm>
        </p:spPr>
        <p:txBody>
          <a:bodyPr>
            <a:normAutofit/>
          </a:bodyPr>
          <a:lstStyle/>
          <a:p>
            <a:r>
              <a:rPr lang="en-US" altLang="en-US" dirty="0"/>
              <a:t>Huge natural resources</a:t>
            </a:r>
          </a:p>
          <a:p>
            <a:pPr>
              <a:buFont typeface="Arial" charset="0"/>
              <a:buNone/>
            </a:pPr>
            <a:endParaRPr lang="en-US" altLang="en-US" dirty="0"/>
          </a:p>
          <a:p>
            <a:pPr>
              <a:buFont typeface="Arial" charset="0"/>
              <a:buNone/>
            </a:pPr>
            <a:endParaRPr lang="en-US" altLang="en-US" dirty="0"/>
          </a:p>
          <a:p>
            <a:r>
              <a:rPr lang="en-US" altLang="en-US" dirty="0"/>
              <a:t>Vast market potential</a:t>
            </a:r>
          </a:p>
          <a:p>
            <a:pPr>
              <a:buFont typeface="Arial" charset="0"/>
              <a:buNone/>
            </a:pPr>
            <a:endParaRPr lang="en-US" altLang="en-US" dirty="0"/>
          </a:p>
          <a:p>
            <a:pPr>
              <a:buFont typeface="Arial" charset="0"/>
              <a:buNone/>
            </a:pPr>
            <a:endParaRPr lang="en-US" altLang="en-US" dirty="0"/>
          </a:p>
          <a:p>
            <a:r>
              <a:rPr lang="en-US" altLang="en-US" dirty="0"/>
              <a:t>Low production costs (cheaper labor costs, e.g.)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304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weighing risks vs opportunities to enter the Russian market, what risks should top the list?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Grayling’s first annual Foreign Investment Survey, 2013: </a:t>
            </a:r>
            <a:r>
              <a:rPr lang="en-GB" sz="2000" i="1" dirty="0"/>
              <a:t>42 CEOs of large international companies operating in Russia. </a:t>
            </a:r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478948"/>
              </p:ext>
            </p:extLst>
          </p:nvPr>
        </p:nvGraphicFramePr>
        <p:xfrm>
          <a:off x="539552" y="2276871"/>
          <a:ext cx="7704856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422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Restrictions on foreign ownership </a:t>
            </a:r>
            <a:endParaRPr lang="en-GB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GB" altLang="en-US" dirty="0"/>
              <a:t>2008, the Law on the "</a:t>
            </a:r>
            <a:r>
              <a:rPr lang="en-GB" altLang="en-US" i="1" dirty="0">
                <a:solidFill>
                  <a:srgbClr val="C00000"/>
                </a:solidFill>
              </a:rPr>
              <a:t>Procedure for Foreign Investments in Companies of Strategic Significance for the Defence and Security of the State</a:t>
            </a:r>
            <a:r>
              <a:rPr lang="en-GB" altLang="en-US" dirty="0"/>
              <a:t>“. </a:t>
            </a:r>
          </a:p>
          <a:p>
            <a:pPr marL="0" indent="0">
              <a:buFont typeface="Arial" charset="0"/>
              <a:buNone/>
            </a:pPr>
            <a:endParaRPr lang="en-US" altLang="en-US" dirty="0"/>
          </a:p>
          <a:p>
            <a:pPr marL="0" indent="0">
              <a:buFont typeface="Arial" charset="0"/>
              <a:buNone/>
            </a:pPr>
            <a:r>
              <a:rPr lang="en-GB" altLang="en-US" dirty="0"/>
              <a:t>--Restricts investments by foreign investors in companies that are deemed to be strategic:</a:t>
            </a:r>
          </a:p>
          <a:p>
            <a:pPr marL="0" indent="0">
              <a:buFont typeface="Arial" charset="0"/>
              <a:buNone/>
            </a:pPr>
            <a:endParaRPr lang="en-GB" dirty="0"/>
          </a:p>
          <a:p>
            <a:pPr marL="0" indent="0">
              <a:buFont typeface="Arial" charset="0"/>
              <a:buNone/>
            </a:pPr>
            <a:r>
              <a:rPr lang="en-GB" i="1" dirty="0">
                <a:solidFill>
                  <a:srgbClr val="C00000"/>
                </a:solidFill>
              </a:rPr>
              <a:t>Forty-two sectors </a:t>
            </a:r>
            <a:r>
              <a:rPr lang="en-GB" dirty="0"/>
              <a:t>including oil, natural gas, nuclear energy, natural monopolies, strategic mineral, aviation, space, fishing, media, arms production and other defence-related industries. </a:t>
            </a:r>
            <a:endParaRPr lang="en-US" altLang="en-US" dirty="0"/>
          </a:p>
          <a:p>
            <a:pPr marL="0" indent="0">
              <a:buFont typeface="Arial" charset="0"/>
              <a:buNone/>
            </a:pPr>
            <a:endParaRPr lang="en-US" altLang="en-US" dirty="0"/>
          </a:p>
          <a:p>
            <a:pPr marL="0" indent="0">
              <a:buFont typeface="Arial" charset="0"/>
              <a:buNone/>
            </a:pPr>
            <a:r>
              <a:rPr lang="en-GB" altLang="en-US" dirty="0"/>
              <a:t>--</a:t>
            </a:r>
            <a:r>
              <a:rPr lang="en-GB" altLang="en-US" dirty="0">
                <a:solidFill>
                  <a:srgbClr val="C00000"/>
                </a:solidFill>
              </a:rPr>
              <a:t>Foreign investors </a:t>
            </a:r>
            <a:r>
              <a:rPr lang="en-GB" altLang="en-US" dirty="0"/>
              <a:t>need a </a:t>
            </a:r>
            <a:r>
              <a:rPr lang="en-GB" altLang="en-US" dirty="0">
                <a:solidFill>
                  <a:srgbClr val="C00000"/>
                </a:solidFill>
              </a:rPr>
              <a:t>permission for controlling stake </a:t>
            </a:r>
            <a:r>
              <a:rPr lang="en-GB" altLang="en-US" dirty="0"/>
              <a:t>in companies operating in these sectors (from a committee led by </a:t>
            </a:r>
            <a:r>
              <a:rPr lang="en-US" altLang="en-US" dirty="0"/>
              <a:t>the prime minister). </a:t>
            </a:r>
          </a:p>
          <a:p>
            <a:pPr marL="0" indent="0">
              <a:buFont typeface="Arial" charset="0"/>
              <a:buNone/>
            </a:pP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141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Russia in competition for foreign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500" dirty="0"/>
              <a:t>--Investors consider </a:t>
            </a:r>
            <a:r>
              <a:rPr lang="en-US" sz="2500" dirty="0">
                <a:solidFill>
                  <a:srgbClr val="C00000"/>
                </a:solidFill>
              </a:rPr>
              <a:t>China</a:t>
            </a:r>
            <a:r>
              <a:rPr lang="en-US" sz="2500" dirty="0"/>
              <a:t> to be Russia’s chief </a:t>
            </a:r>
            <a:r>
              <a:rPr lang="en-US" sz="2500" dirty="0">
                <a:solidFill>
                  <a:srgbClr val="C00000"/>
                </a:solidFill>
              </a:rPr>
              <a:t>competitor</a:t>
            </a:r>
            <a:r>
              <a:rPr lang="en-US" sz="2500" dirty="0"/>
              <a:t> for FDI attractiveness. 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/>
              <a:t>--</a:t>
            </a:r>
            <a:r>
              <a:rPr lang="en-US" sz="2500" i="1" dirty="0">
                <a:solidFill>
                  <a:srgbClr val="C00000"/>
                </a:solidFill>
              </a:rPr>
              <a:t>China advantages over Russia</a:t>
            </a:r>
            <a:r>
              <a:rPr lang="en-US" sz="2500" dirty="0"/>
              <a:t>: population size, business environment and its enduring image as a low-cost production base. 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/>
              <a:t>--</a:t>
            </a:r>
            <a:r>
              <a:rPr lang="en-US" sz="2500" dirty="0">
                <a:solidFill>
                  <a:srgbClr val="C00000"/>
                </a:solidFill>
              </a:rPr>
              <a:t>Russia’s strength </a:t>
            </a:r>
            <a:r>
              <a:rPr lang="en-US" sz="2500" dirty="0"/>
              <a:t>lies in its higher purchasing power and well-educated population (both declining versus China at present). 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/>
              <a:t>--Sergei </a:t>
            </a:r>
            <a:r>
              <a:rPr lang="en-US" sz="2500" dirty="0" err="1"/>
              <a:t>Belyakov</a:t>
            </a:r>
            <a:r>
              <a:rPr lang="en-US" sz="2500" dirty="0"/>
              <a:t>, Deputy Minister of Economic Development of Russia: “</a:t>
            </a:r>
            <a:r>
              <a:rPr lang="en-US" sz="2500" dirty="0">
                <a:solidFill>
                  <a:srgbClr val="C00000"/>
                </a:solidFill>
              </a:rPr>
              <a:t>Russia`s other advantage </a:t>
            </a:r>
            <a:r>
              <a:rPr lang="en-US" sz="2500" dirty="0"/>
              <a:t>is its lucrative </a:t>
            </a:r>
            <a:r>
              <a:rPr lang="en-US" sz="2500" dirty="0">
                <a:solidFill>
                  <a:srgbClr val="C00000"/>
                </a:solidFill>
              </a:rPr>
              <a:t>geopolitical and geographic position</a:t>
            </a:r>
            <a:r>
              <a:rPr lang="en-US" sz="2500" dirty="0"/>
              <a:t>. This is beneficial for deploying production facilities that focus not only on the domestic market, but also on Europe and Asia.” 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418637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History: Soviet Union. </a:t>
            </a:r>
            <a:r>
              <a:rPr lang="en-US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Comecon</a:t>
            </a: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Comecon (1949)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Council for Mutual Economic Assistance. 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Comecon’s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members were the </a:t>
            </a:r>
            <a:r>
              <a:rPr 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Soviet Union (Leader), Bulgaria, Czechoslovakia, Hungary, Poland, Romania, Albania, Eastern Germany, Mongolia, Yugoslavia, Cuba, Vietnam. 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Comecon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the formation of the Committee of European Economic Cooperation in Western Europe in 1948. 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OECD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(Organization for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Economic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Cooperation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Development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1949-1953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Comecon’s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activities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mainly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registration of bilateral trade and credit agreements among member countries. 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1953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promotion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specialization among the member countries. 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eh.lenin.ru/flags/7or/org/xsev-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" y="0"/>
            <a:ext cx="1285875" cy="8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7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7B5844-C66E-4FDB-947B-2F0B795C9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322530"/>
              </p:ext>
            </p:extLst>
          </p:nvPr>
        </p:nvGraphicFramePr>
        <p:xfrm>
          <a:off x="395536" y="188640"/>
          <a:ext cx="842493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878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51520" y="188640"/>
          <a:ext cx="8496943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647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FA2A2E-A70A-46E1-9FBA-CC3886B27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760600"/>
              </p:ext>
            </p:extLst>
          </p:nvPr>
        </p:nvGraphicFramePr>
        <p:xfrm>
          <a:off x="179512" y="152636"/>
          <a:ext cx="8784976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424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035748"/>
              </p:ext>
            </p:extLst>
          </p:nvPr>
        </p:nvGraphicFramePr>
        <p:xfrm>
          <a:off x="10209" y="260648"/>
          <a:ext cx="4345767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777285"/>
              </p:ext>
            </p:extLst>
          </p:nvPr>
        </p:nvGraphicFramePr>
        <p:xfrm>
          <a:off x="4355976" y="476672"/>
          <a:ext cx="4572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36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E7365-8299-4D92-B90F-FD1A0BB8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6048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276DB4-132C-4006-83BD-F968A70E1809}"/>
              </a:ext>
            </a:extLst>
          </p:cNvPr>
          <p:cNvSpPr/>
          <p:nvPr/>
        </p:nvSpPr>
        <p:spPr>
          <a:xfrm>
            <a:off x="5076056" y="4797152"/>
            <a:ext cx="36724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FDI stock in Russia – about 447 billion USD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602256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3D02-E89F-485D-8D3D-29432561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calculations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BC74-B58C-410B-A359-C35B3C955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Cyprus FDI stock in Russia – 125 billion USD.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 GDP in 2020 – 24 billion USD.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Germany FDI stock in Russia – 15.7 billion USD.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GDP in 2020 – 3.8 TRILLION USD.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PARADOX?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46687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19E5-EB39-43A1-82A5-D5C2C9A3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points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81A6-397C-4EF5-920C-0952C759E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 explanations for this FDI paradox?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get 1-2 points for correct answer.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86776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Offshore</a:t>
            </a:r>
            <a:r>
              <a:rPr lang="fi-FI" b="1" dirty="0"/>
              <a:t> Financial </a:t>
            </a:r>
            <a:r>
              <a:rPr lang="fi-FI" b="1" dirty="0" err="1"/>
              <a:t>Centers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offshore financial center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OFC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jurisdiction specializing in providing corporate and commercial services, such as offshore banking licenses (international banking license) or the incorporation of offshore companies (international business companies). </a:t>
            </a:r>
          </a:p>
          <a:p>
            <a:pPr marL="0" indent="0" algn="just">
              <a:buNone/>
            </a:pPr>
            <a:endParaRPr 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OFCs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levy little or no taxes on corporate and/or personal foreign income. </a:t>
            </a:r>
          </a:p>
          <a:p>
            <a:pPr marL="0" indent="0" algn="just">
              <a:buNone/>
            </a:pPr>
            <a:endParaRPr 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Offshore jurisdictions 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Secrecy jurisdictions:</a:t>
            </a:r>
          </a:p>
          <a:p>
            <a:pPr marL="0" indent="0" algn="just">
              <a:buNone/>
            </a:pPr>
            <a:endParaRPr lang="en-US" sz="53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5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secrecy jurisdiction provides facilities that enable people or entities escape or undermine the laws, rules and regulations of other jurisdictions elsewhere, using secrecy as a prime tool." </a:t>
            </a:r>
            <a:endParaRPr 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58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C4032-0159-4D28-A030-ECA076A6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" y="116632"/>
            <a:ext cx="2195736" cy="4032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C7A16-E72B-483F-9C00-3AD31656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7" y="0"/>
            <a:ext cx="1944216" cy="4560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EBD5F-0EBB-4DBE-BDF5-C882D6ED4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0"/>
            <a:ext cx="2088232" cy="4560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911479-1655-4761-BAAB-36D51D921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865844"/>
            <a:ext cx="2190750" cy="2828925"/>
          </a:xfrm>
          <a:prstGeom prst="rect">
            <a:avLst/>
          </a:prstGeom>
        </p:spPr>
      </p:pic>
      <p:pic>
        <p:nvPicPr>
          <p:cNvPr id="3074" name="Picture 2" descr="Cyprus | The Commonwealth">
            <a:extLst>
              <a:ext uri="{FF2B5EF4-FFF2-40B4-BE49-F238E27FC236}">
                <a16:creationId xmlns:a16="http://schemas.microsoft.com/office/drawing/2014/main" id="{5D2B6087-2E94-4B1D-8391-355F9B1A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6" y="4445124"/>
            <a:ext cx="25317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 Hotels in the British Virgin Islands for Any Milestone | Condé Nast  Traveler">
            <a:extLst>
              <a:ext uri="{FF2B5EF4-FFF2-40B4-BE49-F238E27FC236}">
                <a16:creationId xmlns:a16="http://schemas.microsoft.com/office/drawing/2014/main" id="{15BB5C28-607B-4BE6-A177-499CD1E8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17132"/>
            <a:ext cx="223224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ffles Praslin Seychelles, Seychellit- Parhaat tarjoukset | Agoda.com">
            <a:extLst>
              <a:ext uri="{FF2B5EF4-FFF2-40B4-BE49-F238E27FC236}">
                <a16:creationId xmlns:a16="http://schemas.microsoft.com/office/drawing/2014/main" id="{DDEDE5A1-9A42-441D-B848-18E89D67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50" y="4717132"/>
            <a:ext cx="175679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ntons - Panama City">
            <a:extLst>
              <a:ext uri="{FF2B5EF4-FFF2-40B4-BE49-F238E27FC236}">
                <a16:creationId xmlns:a16="http://schemas.microsoft.com/office/drawing/2014/main" id="{29A40C31-620D-4366-8578-0FE64750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87" y="4281463"/>
            <a:ext cx="2232249" cy="2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31827F-1B71-4463-A914-F6ACAE6DC29B}"/>
              </a:ext>
            </a:extLst>
          </p:cNvPr>
          <p:cNvSpPr/>
          <p:nvPr/>
        </p:nvSpPr>
        <p:spPr>
          <a:xfrm>
            <a:off x="251520" y="6381328"/>
            <a:ext cx="205369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Cyprus</a:t>
            </a:r>
            <a:endParaRPr lang="LID409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F567A1-3F8E-44A3-8D29-C68D1E1D297B}"/>
              </a:ext>
            </a:extLst>
          </p:cNvPr>
          <p:cNvSpPr/>
          <p:nvPr/>
        </p:nvSpPr>
        <p:spPr>
          <a:xfrm>
            <a:off x="2843808" y="6381328"/>
            <a:ext cx="1872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BVI</a:t>
            </a:r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97EF5-9376-4000-A674-5B9B420BD291}"/>
              </a:ext>
            </a:extLst>
          </p:cNvPr>
          <p:cNvSpPr/>
          <p:nvPr/>
        </p:nvSpPr>
        <p:spPr>
          <a:xfrm>
            <a:off x="5148064" y="6381328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Seychelles</a:t>
            </a:r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62C993-EA38-4A00-B5A9-797C7B246708}"/>
              </a:ext>
            </a:extLst>
          </p:cNvPr>
          <p:cNvSpPr/>
          <p:nvPr/>
        </p:nvSpPr>
        <p:spPr>
          <a:xfrm>
            <a:off x="7164288" y="6381328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Panama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81763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Capital (FDI) round</a:t>
            </a:r>
            <a:r>
              <a:rPr lang="fi-FI" b="1" dirty="0"/>
              <a:t>-</a:t>
            </a:r>
            <a:r>
              <a:rPr lang="en-US" b="1" dirty="0"/>
              <a:t>tripping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200" dirty="0"/>
              <a:t>Offshore financial centres (OFC) </a:t>
            </a:r>
            <a:r>
              <a:rPr lang="en-GB" sz="2200" dirty="0">
                <a:sym typeface="Wingdings" panose="05000000000000000000" pitchFamily="2" charset="2"/>
              </a:rPr>
              <a:t> </a:t>
            </a:r>
            <a:r>
              <a:rPr lang="en-GB" sz="2200" dirty="0"/>
              <a:t>strong position in both inward and outward FDI flows of emerging economies, such as Russia or China. </a:t>
            </a:r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r>
              <a:rPr lang="en-GB" sz="2200" dirty="0"/>
              <a:t>A significant share of these flows is formed by round-trip investment, where domestic investment is disguised as FDI by first investing capital to an OFC and then transferring it back to the country of origin as inward FDI.  </a:t>
            </a:r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r>
              <a:rPr lang="en-GB" sz="2200" dirty="0"/>
              <a:t>It is estimated that most of the FDI to Russia from selected OFCs such as Cyprus could be money of Russian origin. </a:t>
            </a:r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r>
              <a:rPr lang="en-GB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round-tripping: </a:t>
            </a:r>
            <a:r>
              <a:rPr lang="en-GB" sz="2200" dirty="0"/>
              <a:t>tax</a:t>
            </a:r>
            <a:r>
              <a:rPr lang="fi-FI" sz="2200" dirty="0"/>
              <a:t>-</a:t>
            </a:r>
            <a:r>
              <a:rPr lang="en-GB" sz="2200" dirty="0"/>
              <a:t>fiscal arbitrage, regulatory arbitrage and secrecy arbitrage. 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67550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Comecon’s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 of Eastern Europe’s railroad grid and electric-power grid.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creation of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Bank for Economic Cooperation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(1963) to finance investment projects jointly undertaken by two or more members.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construction of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“Friendship” oil pipeline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made oil from the Soviet Union’s Volga region available to the countries of Eastern Europe.</a:t>
            </a:r>
          </a:p>
          <a:p>
            <a:pPr marL="0" indent="0" algn="just">
              <a:buNone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Aid to Third World: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85% to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Cuba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Mongolia and Vietnam; 7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USD in 1965-1985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74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Regional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inward</a:t>
            </a:r>
            <a:r>
              <a:rPr lang="fi-FI" dirty="0"/>
              <a:t> FDI in </a:t>
            </a:r>
            <a:r>
              <a:rPr lang="fi-FI" dirty="0" err="1"/>
              <a:t>Russia</a:t>
            </a:r>
            <a:r>
              <a:rPr lang="fi-FI" dirty="0"/>
              <a:t>, net </a:t>
            </a:r>
            <a:r>
              <a:rPr lang="fi-FI" dirty="0" err="1"/>
              <a:t>inflows</a:t>
            </a:r>
            <a:r>
              <a:rPr lang="fi-FI" dirty="0"/>
              <a:t>, </a:t>
            </a:r>
            <a:r>
              <a:rPr lang="fi-FI" dirty="0" err="1"/>
              <a:t>cum</a:t>
            </a:r>
            <a:r>
              <a:rPr lang="fi-FI" dirty="0"/>
              <a:t>. 2011-2018, %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276046"/>
              </p:ext>
            </p:extLst>
          </p:nvPr>
        </p:nvGraphicFramePr>
        <p:xfrm>
          <a:off x="457200" y="1446171"/>
          <a:ext cx="3610744" cy="3013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5543">
                  <a:extLst>
                    <a:ext uri="{9D8B030D-6E8A-4147-A177-3AD203B41FA5}">
                      <a16:colId xmlns:a16="http://schemas.microsoft.com/office/drawing/2014/main" val="3550051012"/>
                    </a:ext>
                  </a:extLst>
                </a:gridCol>
                <a:gridCol w="525201">
                  <a:extLst>
                    <a:ext uri="{9D8B030D-6E8A-4147-A177-3AD203B41FA5}">
                      <a16:colId xmlns:a16="http://schemas.microsoft.com/office/drawing/2014/main" val="1944915728"/>
                    </a:ext>
                  </a:extLst>
                </a:gridCol>
              </a:tblGrid>
              <a:tr h="27692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Federal</a:t>
                      </a:r>
                      <a:r>
                        <a:rPr lang="fi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i-FI" sz="1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district</a:t>
                      </a:r>
                      <a:endParaRPr lang="fi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3677137"/>
                  </a:ext>
                </a:extLst>
              </a:tr>
              <a:tr h="1606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CENTRAL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59,7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2024204"/>
                  </a:ext>
                </a:extLst>
              </a:tr>
              <a:tr h="15299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URALS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16,4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7937234"/>
                  </a:ext>
                </a:extLst>
              </a:tr>
              <a:tr h="15299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FAR-EASTERN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12,8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6829139"/>
                  </a:ext>
                </a:extLst>
              </a:tr>
              <a:tr h="15299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NORTH-WESTERN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5,3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379972"/>
                  </a:ext>
                </a:extLst>
              </a:tr>
              <a:tr h="15299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SIBERIAN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2,5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8572277"/>
                  </a:ext>
                </a:extLst>
              </a:tr>
              <a:tr h="16829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VOLGA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0,9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3547643"/>
                  </a:ext>
                </a:extLst>
              </a:tr>
              <a:tr h="15299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SOUTHERN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0,8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422843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NORTH CAUCASIAN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0,1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1560110"/>
                  </a:ext>
                </a:extLst>
              </a:tr>
              <a:tr h="15299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CRIMEA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0,0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416947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740820"/>
              </p:ext>
            </p:extLst>
          </p:nvPr>
        </p:nvGraphicFramePr>
        <p:xfrm>
          <a:off x="4283968" y="1446171"/>
          <a:ext cx="4402832" cy="5110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5920">
                  <a:extLst>
                    <a:ext uri="{9D8B030D-6E8A-4147-A177-3AD203B41FA5}">
                      <a16:colId xmlns:a16="http://schemas.microsoft.com/office/drawing/2014/main" val="2343835759"/>
                    </a:ext>
                  </a:extLst>
                </a:gridCol>
                <a:gridCol w="926912">
                  <a:extLst>
                    <a:ext uri="{9D8B030D-6E8A-4147-A177-3AD203B41FA5}">
                      <a16:colId xmlns:a16="http://schemas.microsoft.com/office/drawing/2014/main" val="3720791684"/>
                    </a:ext>
                  </a:extLst>
                </a:gridCol>
              </a:tblGrid>
              <a:tr h="289671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Region</a:t>
                      </a:r>
                      <a:endParaRPr lang="fi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fi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070511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 err="1">
                          <a:effectLst/>
                        </a:rPr>
                        <a:t>Moscow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53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1153085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 err="1">
                          <a:effectLst/>
                        </a:rPr>
                        <a:t>Tyumen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Region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13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229510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 err="1">
                          <a:effectLst/>
                        </a:rPr>
                        <a:t>Sakhalin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Region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11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2303781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Saint Petersburg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4441923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 err="1">
                          <a:effectLst/>
                        </a:rPr>
                        <a:t>Moscow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Region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8731764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 err="1">
                          <a:effectLst/>
                        </a:rPr>
                        <a:t>Krasnoyarsk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Territory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065683"/>
                  </a:ext>
                </a:extLst>
              </a:tr>
              <a:tr h="8276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 err="1">
                          <a:effectLst/>
                        </a:rPr>
                        <a:t>Yamal-Nenets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Autonomous</a:t>
                      </a:r>
                      <a:r>
                        <a:rPr lang="fi-FI" sz="1800" u="none" strike="noStrike" dirty="0">
                          <a:effectLst/>
                        </a:rPr>
                        <a:t> Area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373963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 err="1">
                          <a:effectLst/>
                        </a:rPr>
                        <a:t>Chelyabinsk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Region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5327473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Lipetsk </a:t>
                      </a:r>
                      <a:r>
                        <a:rPr lang="fi-FI" sz="1800" u="none" strike="noStrike" dirty="0" err="1">
                          <a:effectLst/>
                        </a:rPr>
                        <a:t>Region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3362797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>
                          <a:effectLst/>
                        </a:rPr>
                        <a:t>Sverdlovsk Region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822208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>
                          <a:effectLst/>
                        </a:rPr>
                        <a:t>Amur Region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6131500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>
                          <a:effectLst/>
                        </a:rPr>
                        <a:t>Nizhny Novgorod Region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6436211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>
                          <a:effectLst/>
                        </a:rPr>
                        <a:t>Kostroma Region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2793228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>
                          <a:effectLst/>
                        </a:rPr>
                        <a:t>Republic of Tatarstan (Tatarstan)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1895737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>
                          <a:effectLst/>
                        </a:rPr>
                        <a:t>Tomsk Region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4567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446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and international economic organizations (IEO)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28812"/>
            <a:ext cx="6096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82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and IMF, World Bank and WTO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898"/>
          </a:xfr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altLang="en-US" sz="2300" dirty="0"/>
              <a:t>Working relations between IEO started </a:t>
            </a:r>
            <a:r>
              <a:rPr lang="en-GB" altLang="en-US" sz="2300" b="1" dirty="0"/>
              <a:t>in 1992 </a:t>
            </a:r>
            <a:r>
              <a:rPr lang="en-GB" altLang="en-US" sz="2300" dirty="0"/>
              <a:t>with the country's admittance to </a:t>
            </a:r>
            <a:r>
              <a:rPr lang="en-GB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IMF </a:t>
            </a:r>
            <a:r>
              <a:rPr lang="en-GB" altLang="en-US" sz="2300" dirty="0"/>
              <a:t>and</a:t>
            </a:r>
            <a:r>
              <a:rPr lang="en-GB" altLang="en-US" sz="2300" b="1" dirty="0"/>
              <a:t> </a:t>
            </a:r>
            <a:r>
              <a:rPr lang="en-GB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World Bank</a:t>
            </a:r>
            <a:r>
              <a:rPr lang="en-GB" altLang="en-US" sz="2300" dirty="0"/>
              <a:t>.</a:t>
            </a:r>
          </a:p>
          <a:p>
            <a:pPr>
              <a:spcBef>
                <a:spcPct val="0"/>
              </a:spcBef>
            </a:pPr>
            <a:endParaRPr lang="en-GB" altLang="en-US" sz="2300" dirty="0"/>
          </a:p>
          <a:p>
            <a:r>
              <a:rPr lang="en-GB" altLang="en-US" sz="2300" dirty="0"/>
              <a:t>The country's </a:t>
            </a:r>
            <a:r>
              <a:rPr lang="en-GB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IMF quota </a:t>
            </a:r>
            <a:r>
              <a:rPr lang="en-GB" altLang="en-US" sz="2300" dirty="0"/>
              <a:t>is</a:t>
            </a:r>
            <a:r>
              <a:rPr lang="en-GB" altLang="en-US" sz="2300" b="1" dirty="0"/>
              <a:t> </a:t>
            </a:r>
            <a:r>
              <a:rPr lang="en-GB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SDR </a:t>
            </a:r>
            <a:r>
              <a:rPr lang="fi-FI" sz="2400" dirty="0"/>
              <a:t>12,903.7million </a:t>
            </a:r>
            <a:r>
              <a:rPr lang="en-GB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(2.71 % of the Fund's total quota; </a:t>
            </a:r>
            <a:r>
              <a:rPr lang="en-GB" alt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2.59 % of votes</a:t>
            </a:r>
            <a:r>
              <a:rPr lang="en-GB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altLang="en-US" sz="2300" dirty="0"/>
              <a:t>, which </a:t>
            </a:r>
            <a:r>
              <a:rPr lang="en-GB" altLang="en-US" sz="2300" b="1" dirty="0"/>
              <a:t>does not allow Russia to influence </a:t>
            </a:r>
            <a:r>
              <a:rPr lang="en-GB" altLang="en-US" sz="2300" dirty="0"/>
              <a:t>the process of </a:t>
            </a:r>
            <a:r>
              <a:rPr lang="en-GB" altLang="en-US" sz="2300" b="1" dirty="0"/>
              <a:t>decision making </a:t>
            </a:r>
            <a:r>
              <a:rPr lang="en-GB" altLang="en-US" sz="2300" dirty="0"/>
              <a:t>in the framework of IMF.</a:t>
            </a:r>
          </a:p>
          <a:p>
            <a:pPr marL="0" indent="0">
              <a:buNone/>
            </a:pPr>
            <a:r>
              <a:rPr lang="en-GB" altLang="en-US" sz="2300" dirty="0"/>
              <a:t>	The largest: USA - </a:t>
            </a:r>
            <a:r>
              <a:rPr lang="fi-FI" sz="2400" dirty="0"/>
              <a:t>82,994.2</a:t>
            </a:r>
            <a:r>
              <a:rPr lang="en-US" sz="2400" dirty="0"/>
              <a:t> million SDR;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16.52 % of votes</a:t>
            </a:r>
            <a:endParaRPr lang="en-GB" altLang="en-US" sz="23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en-US" sz="23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sz="23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World Bank: </a:t>
            </a:r>
          </a:p>
          <a:p>
            <a:pPr marL="0" indent="0">
              <a:buNone/>
            </a:pPr>
            <a:r>
              <a:rPr lang="en-US" sz="2200" dirty="0"/>
              <a:t>Provided more than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$16 billion in loans </a:t>
            </a:r>
            <a:r>
              <a:rPr lang="en-US" sz="2200" dirty="0"/>
              <a:t>to support structural transformation in Russia.</a:t>
            </a:r>
            <a:endParaRPr lang="en-US" altLang="en-US" sz="2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r>
              <a:rPr lang="en-US" altLang="en-US" sz="2300" dirty="0"/>
              <a:t> </a:t>
            </a:r>
            <a:r>
              <a:rPr lang="fi-FI" alt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9 </a:t>
            </a:r>
            <a:r>
              <a:rPr lang="fi-FI" altLang="en-US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active</a:t>
            </a:r>
            <a:r>
              <a:rPr lang="fi-FI" alt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i-FI" altLang="en-US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projects</a:t>
            </a:r>
            <a:r>
              <a:rPr lang="fi-FI" alt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i-FI" altLang="en-US" sz="2300" dirty="0"/>
              <a:t>on 13.06.2017 </a:t>
            </a:r>
            <a:r>
              <a:rPr lang="fi-FI" altLang="en-US" sz="2300" dirty="0" err="1"/>
              <a:t>with</a:t>
            </a:r>
            <a:r>
              <a:rPr lang="fi-FI" altLang="en-US" sz="2300" dirty="0"/>
              <a:t> </a:t>
            </a:r>
            <a:r>
              <a:rPr lang="fi-FI" altLang="en-US" sz="2300" dirty="0" err="1"/>
              <a:t>budget</a:t>
            </a:r>
            <a:r>
              <a:rPr lang="fi-FI" altLang="en-US" sz="2300" dirty="0"/>
              <a:t> of 696,1 </a:t>
            </a:r>
            <a:r>
              <a:rPr lang="fi-FI" altLang="en-US" sz="2300" dirty="0" err="1"/>
              <a:t>million</a:t>
            </a:r>
            <a:r>
              <a:rPr lang="fi-FI" altLang="en-US" sz="2300" dirty="0"/>
              <a:t> USD </a:t>
            </a:r>
            <a:r>
              <a:rPr lang="fi-FI" altLang="en-US" sz="2300" dirty="0" err="1"/>
              <a:t>cumulatively</a:t>
            </a:r>
            <a:r>
              <a:rPr lang="fi-FI" altLang="en-US" sz="2300" dirty="0"/>
              <a:t>. </a:t>
            </a:r>
            <a:endParaRPr lang="en-GB" altLang="en-US" sz="2300" dirty="0"/>
          </a:p>
          <a:p>
            <a:endParaRPr lang="en-GB" altLang="en-US" sz="2300" dirty="0"/>
          </a:p>
          <a:p>
            <a:r>
              <a:rPr lang="en-GB" altLang="en-US" sz="2400" dirty="0"/>
              <a:t>Russia has become a </a:t>
            </a:r>
            <a:r>
              <a:rPr lang="en-GB" altLang="en-US" sz="2400" b="1" dirty="0"/>
              <a:t>fully-fledged </a:t>
            </a:r>
            <a:r>
              <a:rPr lang="en-GB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WTO</a:t>
            </a:r>
            <a:r>
              <a:rPr lang="en-GB" altLang="en-US" sz="2400" b="1" dirty="0"/>
              <a:t> member </a:t>
            </a:r>
            <a:r>
              <a:rPr lang="en-GB" altLang="en-US" sz="2400" dirty="0"/>
              <a:t>in mid-summer 2012. </a:t>
            </a:r>
          </a:p>
          <a:p>
            <a:endParaRPr lang="en-US" altLang="en-US" sz="2300" dirty="0"/>
          </a:p>
          <a:p>
            <a:endParaRPr lang="en-GB" altLang="en-US" sz="2400" dirty="0"/>
          </a:p>
          <a:p>
            <a:pPr>
              <a:spcBef>
                <a:spcPct val="0"/>
              </a:spcBef>
              <a:buFont typeface="Arial" charset="0"/>
              <a:buNone/>
            </a:pPr>
            <a:endParaRPr lang="en-GB" altLang="en-US" sz="2400" dirty="0"/>
          </a:p>
          <a:p>
            <a:pPr>
              <a:spcBef>
                <a:spcPct val="0"/>
              </a:spcBef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92686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and OECD, G8 and G20 groups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782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GB" altLang="en-US" sz="2000" dirty="0"/>
              <a:t>In 1994, the Declaration of Cooperation between </a:t>
            </a:r>
            <a:r>
              <a:rPr lang="en-GB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OECD</a:t>
            </a:r>
            <a:r>
              <a:rPr lang="en-GB" altLang="en-US" sz="2000" dirty="0"/>
              <a:t> and </a:t>
            </a:r>
            <a:r>
              <a:rPr lang="en-GB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Russia</a:t>
            </a:r>
            <a:r>
              <a:rPr lang="en-GB" altLang="en-US" sz="2000" dirty="0"/>
              <a:t> was signed in order to improve the political dialogue and </a:t>
            </a:r>
            <a:r>
              <a:rPr lang="en-GB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help Russia build up a market-oriented economy</a:t>
            </a:r>
            <a:r>
              <a:rPr lang="en-GB" altLang="en-US" sz="2000" dirty="0"/>
              <a:t>.</a:t>
            </a:r>
          </a:p>
          <a:p>
            <a:endParaRPr lang="en-GB" altLang="en-US" sz="2000" dirty="0"/>
          </a:p>
          <a:p>
            <a:r>
              <a:rPr lang="en-GB" altLang="en-US" sz="2000" dirty="0"/>
              <a:t>Since the summer of 1999, Russia has been granted the status of observer in a number of </a:t>
            </a:r>
            <a:r>
              <a:rPr lang="en-GB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OECD</a:t>
            </a:r>
            <a:r>
              <a:rPr lang="en-GB" altLang="en-US" sz="2000" dirty="0"/>
              <a:t> working bodies.</a:t>
            </a:r>
          </a:p>
          <a:p>
            <a:endParaRPr lang="en-GB" altLang="en-US" sz="2000" dirty="0"/>
          </a:p>
          <a:p>
            <a:r>
              <a:rPr lang="en-GB" altLang="en-US" sz="2000" dirty="0"/>
              <a:t>On 30 November 2007, the OECD Council approved the roadmap to accession for the Russian Federation.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GB" altLang="en-US" sz="2000" dirty="0"/>
          </a:p>
          <a:p>
            <a:pPr>
              <a:spcBef>
                <a:spcPct val="0"/>
              </a:spcBef>
            </a:pPr>
            <a:r>
              <a:rPr lang="en-GB" altLang="en-US" sz="2000" dirty="0"/>
              <a:t>Russia has taken on important regional and global roles through its memberships in the </a:t>
            </a:r>
            <a:r>
              <a:rPr lang="en-GB" altLang="en-US" sz="2000" b="1" dirty="0"/>
              <a:t>Group of 8 </a:t>
            </a:r>
            <a:r>
              <a:rPr lang="en-GB" altLang="en-US" sz="2000" dirty="0"/>
              <a:t>and </a:t>
            </a:r>
            <a:r>
              <a:rPr lang="en-GB" altLang="en-US" sz="2000" b="1" dirty="0"/>
              <a:t>the Group of 20.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2000" dirty="0"/>
              <a:t>             </a:t>
            </a:r>
            <a:r>
              <a:rPr lang="en-US" altLang="en-US" sz="2000" i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Russia has become</a:t>
            </a:r>
            <a:r>
              <a:rPr lang="en-GB" altLang="en-US" sz="2000" i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significant provider of crisis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altLang="en-US" sz="2000" i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response </a:t>
            </a:r>
            <a:r>
              <a:rPr lang="en-US" altLang="en-US" sz="2000" i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funds and development assistance (2011).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2000" i="1" dirty="0">
              <a:solidFill>
                <a:srgbClr val="558ED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en-US" alt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Due to Russia-Ukraine crisis Russia is </a:t>
            </a:r>
            <a:r>
              <a:rPr lang="en-US" alt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</a:rPr>
              <a:t>dropped out from Group of 8</a:t>
            </a:r>
            <a:r>
              <a:rPr lang="en-US" alt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just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91403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and Asia-Pacific Economic Cooperation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en-US" sz="23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Asia-Pacific Economic Cooperation: </a:t>
            </a:r>
            <a:r>
              <a:rPr lang="en-GB" altLang="en-US" sz="2300" dirty="0"/>
              <a:t>seeks to promote free trade and economic cooperation throughout the Asia-Pacific region. Russia is its member from 1998. </a:t>
            </a:r>
          </a:p>
          <a:p>
            <a:endParaRPr lang="en-GB" altLang="en-US" sz="2500" dirty="0"/>
          </a:p>
          <a:p>
            <a:endParaRPr lang="en-GB" altLang="en-US" sz="2500" dirty="0"/>
          </a:p>
          <a:p>
            <a:endParaRPr lang="en-GB" altLang="en-US" sz="2500" dirty="0"/>
          </a:p>
          <a:p>
            <a:endParaRPr lang="en-GB" altLang="en-US" sz="2500" dirty="0"/>
          </a:p>
          <a:p>
            <a:endParaRPr lang="en-GB" altLang="en-US" sz="2500" dirty="0"/>
          </a:p>
          <a:p>
            <a:endParaRPr lang="en-GB" altLang="en-US" sz="2500" dirty="0"/>
          </a:p>
          <a:p>
            <a:endParaRPr lang="en-GB" altLang="en-US" sz="2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en-GB" altLang="en-US" sz="2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altLang="en-US" sz="2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68" y="2532301"/>
            <a:ext cx="5681663" cy="360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67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APEC</a:t>
            </a:r>
          </a:p>
        </p:txBody>
      </p:sp>
      <p:pic>
        <p:nvPicPr>
          <p:cNvPr id="4" name="Jspbi3baFT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124744"/>
            <a:ext cx="84352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altLang="en-US" sz="33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33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is a member of the Commonwealth of Independent States (CIS) </a:t>
            </a:r>
            <a:br>
              <a:rPr lang="en-GB" alt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048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907704" y="2852936"/>
            <a:ext cx="936104" cy="36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979712" y="2924944"/>
            <a:ext cx="792088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99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E71F-FC50-4232-B34E-61E96658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Eurasian Economic Union</a:t>
            </a:r>
            <a:endParaRPr lang="LID4096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21620E69-BC2A-47B4-BEF9-4C76EBFC7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96944" cy="5472608"/>
          </a:xfrm>
        </p:spPr>
      </p:pic>
    </p:spTree>
    <p:extLst>
      <p:ext uri="{BB962C8B-B14F-4D97-AF65-F5344CB8AC3E}">
        <p14:creationId xmlns:p14="http://schemas.microsoft.com/office/powerpoint/2010/main" val="302793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Comecon`s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In 1991, </a:t>
            </a:r>
            <a:r>
              <a:rPr lang="en-US" sz="2400" dirty="0" err="1"/>
              <a:t>Comecon</a:t>
            </a:r>
            <a:r>
              <a:rPr lang="en-US" sz="2400" dirty="0"/>
              <a:t> was renamed into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for International Economic Cooperation.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Each nation was deemed free to seek its own trade outlets.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Members were reduced to a weak pledge to “coordinate” policies on quotas, tariffs, international payments, and relations with other international bodies.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information on its activities at present moment!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function anymore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026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trade of Russia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***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50" y="188640"/>
            <a:ext cx="2857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3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History: Soviet Union trade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minor role in the Soviet economy.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1985 exports and imports each accounted for only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 percent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Soviet GDP.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2013: </a:t>
            </a:r>
            <a:r>
              <a:rPr lang="en-US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/GDP=28%; imp/GDP=22.5%</a:t>
            </a:r>
          </a:p>
          <a:p>
            <a:pPr marL="0" indent="0" algn="just">
              <a:buNone/>
            </a:pP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2017</a:t>
            </a:r>
            <a:r>
              <a:rPr lang="fi-FI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fi-FI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/GDP=22%; </a:t>
            </a:r>
            <a:r>
              <a:rPr lang="fi-FI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</a:t>
            </a:r>
            <a:r>
              <a:rPr lang="fi-FI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/GDP=14.3%</a:t>
            </a:r>
          </a:p>
          <a:p>
            <a:pPr marL="0" indent="0" algn="just">
              <a:buNone/>
            </a:pPr>
            <a:r>
              <a:rPr lang="fi-FI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2019: </a:t>
            </a:r>
            <a:r>
              <a:rPr lang="fi-FI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fi-FI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/GDP=28.3%; </a:t>
            </a:r>
            <a:r>
              <a:rPr lang="fi-FI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</a:t>
            </a:r>
            <a:r>
              <a:rPr lang="fi-FI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/GDP=20.8%</a:t>
            </a:r>
          </a:p>
          <a:p>
            <a:pPr marL="0" indent="0" algn="just">
              <a:buNone/>
            </a:pP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2020: exp/GDP=22.4%; imp/GDP=13.6%.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Soviet Union conducted the bulk of its foreign economic activities with communist countries, particularly those of Eastern Europe.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1988 Soviet trade with socialist countries amounted to 62 percent of total Soviet foreign trade.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5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History: Soviet Union trade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265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manner in which the Soviet Union transacted trade varied from one trade partner to another.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HARD CURRENCY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West (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 Finland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most Third World (developing countries).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BARTER, COUNTER TRADE, INDUSTRIAL COOPERATION, BILATERAL CLEARING AGREEMENT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Finland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members of Comecon, China, Yugoslavia, and a number of Third World countries. 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72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and import dynamics in Russia, 1996-2020, billion USD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462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7186</TotalTime>
  <Words>2328</Words>
  <Application>Microsoft Office PowerPoint</Application>
  <PresentationFormat>On-screen Show (4:3)</PresentationFormat>
  <Paragraphs>403</Paragraphs>
  <Slides>47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Office Theme</vt:lpstr>
      <vt:lpstr>International economic relations of Russia</vt:lpstr>
      <vt:lpstr>Learning outcomes</vt:lpstr>
      <vt:lpstr> History: Soviet Union. Comecon</vt:lpstr>
      <vt:lpstr> Comecon’s successes </vt:lpstr>
      <vt:lpstr>Comecon`s end </vt:lpstr>
      <vt:lpstr> International trade of Russia</vt:lpstr>
      <vt:lpstr>History: Soviet Union trade </vt:lpstr>
      <vt:lpstr>History: Soviet Union trade </vt:lpstr>
      <vt:lpstr>Export and import dynamics in Russia, 1996-2020, billion USD </vt:lpstr>
      <vt:lpstr>Top 10 export and import partners, 2020</vt:lpstr>
      <vt:lpstr>Top 10 export and import partners, 2010</vt:lpstr>
      <vt:lpstr>Export industrial breakdown, %</vt:lpstr>
      <vt:lpstr>Import industrial breakdown,%</vt:lpstr>
      <vt:lpstr>PowerPoint Presentation</vt:lpstr>
      <vt:lpstr>PowerPoint Presentation</vt:lpstr>
      <vt:lpstr>Russia, China and USA export by main sector, 2018, million USD</vt:lpstr>
      <vt:lpstr> For which countries Russia is the most important export destination? Export to GDP, % :  Summary, Average in 2010-2016 </vt:lpstr>
      <vt:lpstr>For which countries Russia is the most important export destination? Export to GDP, % :  Summary, Average in 2015-2019</vt:lpstr>
      <vt:lpstr>For which EU countries import from Russia is important? Import to GDP, %;  Summary, Average in 2010-2016</vt:lpstr>
      <vt:lpstr>For which EU countries import from Russia is important? Import to GDP, %;  Summary, Average in 2015-2019</vt:lpstr>
      <vt:lpstr>Russia`s importance in foreign countries` trade</vt:lpstr>
      <vt:lpstr>Trade between Russia and the EU  (2015-2018 as cumulative)</vt:lpstr>
      <vt:lpstr>Foreign investment in Russia</vt:lpstr>
      <vt:lpstr>History: Foreign Investment of Soviet Union </vt:lpstr>
      <vt:lpstr>Question for points</vt:lpstr>
      <vt:lpstr>Core motives for Foreign Direct Investment into Russia</vt:lpstr>
      <vt:lpstr>When weighing risks vs opportunities to enter the Russian market, what risks should top the list? </vt:lpstr>
      <vt:lpstr>Restrictions on foreign ownership </vt:lpstr>
      <vt:lpstr>Russia in competition for foreign investment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calculations</vt:lpstr>
      <vt:lpstr>Question for points</vt:lpstr>
      <vt:lpstr>Offshore Financial Centers</vt:lpstr>
      <vt:lpstr>PowerPoint Presentation</vt:lpstr>
      <vt:lpstr>Capital (FDI) round-tripping</vt:lpstr>
      <vt:lpstr>Regional distribution of inward FDI in Russia, net inflows, cum. 2011-2018, %</vt:lpstr>
      <vt:lpstr>Russia and international economic organizations (IEO)</vt:lpstr>
      <vt:lpstr>Russia and IMF, World Bank and WTO </vt:lpstr>
      <vt:lpstr>Russia and OECD, G8 and G20 groups </vt:lpstr>
      <vt:lpstr>Russia and Asia-Pacific Economic Cooperation</vt:lpstr>
      <vt:lpstr>What is APEC</vt:lpstr>
      <vt:lpstr> Russia is a member of the Commonwealth of Independent States (CIS)  </vt:lpstr>
      <vt:lpstr>Eurasian Economic Union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economic relations of Russia</dc:title>
  <dc:creator>Ledyaeva Svetlana</dc:creator>
  <cp:lastModifiedBy>Ledyaeva Svetlana</cp:lastModifiedBy>
  <cp:revision>410</cp:revision>
  <cp:lastPrinted>2014-10-02T08:31:34Z</cp:lastPrinted>
  <dcterms:created xsi:type="dcterms:W3CDTF">2014-08-08T07:58:15Z</dcterms:created>
  <dcterms:modified xsi:type="dcterms:W3CDTF">2021-11-23T05:50:04Z</dcterms:modified>
</cp:coreProperties>
</file>