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95" r:id="rId4"/>
    <p:sldId id="275" r:id="rId5"/>
    <p:sldId id="276" r:id="rId6"/>
    <p:sldId id="296" r:id="rId7"/>
    <p:sldId id="294" r:id="rId8"/>
    <p:sldId id="277" r:id="rId9"/>
    <p:sldId id="278" r:id="rId10"/>
    <p:sldId id="279" r:id="rId11"/>
    <p:sldId id="280" r:id="rId12"/>
    <p:sldId id="282" r:id="rId13"/>
    <p:sldId id="283" r:id="rId14"/>
    <p:sldId id="292" r:id="rId15"/>
    <p:sldId id="293" r:id="rId16"/>
    <p:sldId id="281" r:id="rId17"/>
    <p:sldId id="285" r:id="rId18"/>
    <p:sldId id="286" r:id="rId19"/>
    <p:sldId id="288" r:id="rId20"/>
    <p:sldId id="289" r:id="rId21"/>
    <p:sldId id="290" r:id="rId22"/>
    <p:sldId id="291" r:id="rId23"/>
    <p:sldId id="29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554" y="-2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Sheet1!$K$78:$K$85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</c:numCache>
            </c:numRef>
          </c:cat>
          <c:val>
            <c:numRef>
              <c:f>Sheet1!$L$78:$L$85</c:f>
              <c:numCache>
                <c:formatCode>General</c:formatCode>
                <c:ptCount val="8"/>
                <c:pt idx="0">
                  <c:v>23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1</c:v>
                </c:pt>
                <c:pt idx="5">
                  <c:v>7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4-4160-A6AC-348BC950B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824704"/>
        <c:axId val="162656640"/>
      </c:barChart>
      <c:catAx>
        <c:axId val="2448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656640"/>
        <c:crosses val="autoZero"/>
        <c:auto val="1"/>
        <c:lblAlgn val="ctr"/>
        <c:lblOffset val="100"/>
        <c:noMultiLvlLbl val="0"/>
      </c:catAx>
      <c:valAx>
        <c:axId val="16265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82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1736D-BD25-466E-8094-9935A5D4FF5C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B73A-0F1B-4F32-936B-3C2C515EB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1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EB73A-0F1B-4F32-936B-3C2C515EB0F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17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A8477-C24E-4781-B2AF-040C3857B6E7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67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A8477-C24E-4781-B2AF-040C3857B6E7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96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50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86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25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6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91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6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5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04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9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81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74A8-ABCE-4330-B36C-A0AD15F50DCB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12B9A-12E0-42A7-BFA8-713D06AE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67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86omOwx0H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Experience of the project in </a:t>
            </a:r>
            <a:r>
              <a:rPr lang="en-US" dirty="0"/>
              <a:t>healthcare </a:t>
            </a:r>
            <a:r>
              <a:rPr lang="en-US" dirty="0" smtClean="0"/>
              <a:t>industry: </a:t>
            </a:r>
            <a:br>
              <a:rPr lang="en-US" dirty="0" smtClean="0"/>
            </a:br>
            <a:r>
              <a:rPr lang="en-US" dirty="0" err="1" smtClean="0"/>
              <a:t>Käveli</a:t>
            </a:r>
            <a:r>
              <a:rPr lang="en-US" dirty="0" smtClean="0"/>
              <a:t> </a:t>
            </a:r>
            <a:r>
              <a:rPr lang="en-US" dirty="0" smtClean="0"/>
              <a:t>-project on Parkinson disease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Jari Ruokolainen</a:t>
            </a:r>
          </a:p>
        </p:txBody>
      </p:sp>
    </p:spTree>
    <p:extLst>
      <p:ext uri="{BB962C8B-B14F-4D97-AF65-F5344CB8AC3E}">
        <p14:creationId xmlns:p14="http://schemas.microsoft.com/office/powerpoint/2010/main" val="9574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quality of the life degenerates in the progress of the Parkinson decease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871E8C-D46F-4D7E-B745-F58B20BC37E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28298"/>
            <a:ext cx="344861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0130" y="1317534"/>
            <a:ext cx="49569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Both EQ-5D and 15D-indicators points observable  decrease of the quality of life (</a:t>
            </a:r>
            <a:r>
              <a:rPr lang="en-US" sz="1600" dirty="0" err="1" smtClean="0"/>
              <a:t>Keränen</a:t>
            </a:r>
            <a:r>
              <a:rPr lang="en-US" sz="1600" dirty="0" smtClean="0"/>
              <a:t> et al.,2006)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Parkinson decease decreases the quality of the life more than 29 other deceases</a:t>
            </a:r>
            <a:r>
              <a:rPr lang="fi-FI" sz="1600" dirty="0" smtClean="0"/>
              <a:t> (Saarni et al.,2003)</a:t>
            </a:r>
          </a:p>
          <a:p>
            <a:pPr marL="285750" indent="-285750">
              <a:buFontTx/>
              <a:buChar char="-"/>
            </a:pPr>
            <a:endParaRPr lang="fi-FI" dirty="0" smtClean="0"/>
          </a:p>
          <a:p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95693" y="5912994"/>
            <a:ext cx="880375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err="1" smtClean="0"/>
              <a:t>Keränen</a:t>
            </a:r>
            <a:r>
              <a:rPr lang="en-US" sz="1050" dirty="0" smtClean="0"/>
              <a:t> et al. Economic </a:t>
            </a:r>
            <a:r>
              <a:rPr lang="en-US" sz="1050" dirty="0"/>
              <a:t>burden and quality of life </a:t>
            </a:r>
            <a:r>
              <a:rPr lang="en-US" sz="1050" dirty="0" smtClean="0"/>
              <a:t>impairment increase </a:t>
            </a:r>
            <a:r>
              <a:rPr lang="en-US" sz="1050" dirty="0"/>
              <a:t>with severity of </a:t>
            </a:r>
            <a:r>
              <a:rPr lang="en-US" sz="1050" dirty="0" smtClean="0"/>
              <a:t>PD. </a:t>
            </a:r>
            <a:r>
              <a:rPr lang="en-US" sz="1050" dirty="0"/>
              <a:t>Parkinsonism and Related Disorders 9 (2003) </a:t>
            </a:r>
            <a:r>
              <a:rPr lang="en-US" sz="1050" dirty="0" smtClean="0"/>
              <a:t>163–168</a:t>
            </a:r>
          </a:p>
          <a:p>
            <a:r>
              <a:rPr lang="en-US" sz="1050" dirty="0" err="1" smtClean="0"/>
              <a:t>Saarni</a:t>
            </a:r>
            <a:r>
              <a:rPr lang="en-US" sz="1050" dirty="0" smtClean="0"/>
              <a:t> et al. </a:t>
            </a:r>
            <a:r>
              <a:rPr lang="en-US" sz="1050" dirty="0"/>
              <a:t>The Impact of 29 Chronic Conditions on Health-related Quality of Life: A General Population Survey in Finland Using 15D and EQ-5D. </a:t>
            </a:r>
            <a:r>
              <a:rPr lang="en-US" sz="1050" dirty="0" err="1" smtClean="0"/>
              <a:t>Qual</a:t>
            </a:r>
            <a:r>
              <a:rPr lang="en-US" sz="1050" dirty="0" smtClean="0"/>
              <a:t> Life Res (2006)</a:t>
            </a:r>
            <a:r>
              <a:rPr lang="en-US" sz="1050" dirty="0"/>
              <a:t> Oct;15(8):</a:t>
            </a:r>
            <a:r>
              <a:rPr lang="en-US" sz="1050" dirty="0" smtClean="0"/>
              <a:t>1403-14</a:t>
            </a:r>
            <a:endParaRPr lang="en-US" sz="105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57578"/>
              </p:ext>
            </p:extLst>
          </p:nvPr>
        </p:nvGraphicFramePr>
        <p:xfrm>
          <a:off x="4073238" y="3038865"/>
          <a:ext cx="4583874" cy="28110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7958"/>
                <a:gridCol w="1527958"/>
                <a:gridCol w="1527958"/>
              </a:tblGrid>
              <a:tr h="392307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Decease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EQ5D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15D</a:t>
                      </a:r>
                      <a:endParaRPr lang="fi-FI" sz="1200" dirty="0"/>
                    </a:p>
                  </a:txBody>
                  <a:tcPr/>
                </a:tc>
              </a:tr>
              <a:tr h="39230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Total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0,835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0,910</a:t>
                      </a:r>
                      <a:endParaRPr lang="fi-FI" sz="1200" dirty="0"/>
                    </a:p>
                  </a:txBody>
                  <a:tcPr/>
                </a:tc>
              </a:tr>
              <a:tr h="39230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Parkinson</a:t>
                      </a:r>
                      <a:r>
                        <a:rPr lang="fi-FI" sz="1200" baseline="0" dirty="0" smtClean="0"/>
                        <a:t> </a:t>
                      </a:r>
                      <a:r>
                        <a:rPr lang="en-US" sz="1200" baseline="0" noProof="0" dirty="0" smtClean="0"/>
                        <a:t>decease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0,440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0,748</a:t>
                      </a:r>
                      <a:endParaRPr lang="fi-FI" sz="1200" dirty="0"/>
                    </a:p>
                  </a:txBody>
                  <a:tcPr/>
                </a:tc>
              </a:tr>
              <a:tr h="392307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Depression</a:t>
                      </a:r>
                      <a:r>
                        <a:rPr lang="fi-FI" sz="1200" dirty="0" smtClean="0"/>
                        <a:t> 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0,730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0,841</a:t>
                      </a:r>
                      <a:endParaRPr lang="fi-FI" sz="1200" dirty="0"/>
                    </a:p>
                  </a:txBody>
                  <a:tcPr/>
                </a:tc>
              </a:tr>
              <a:tr h="39230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Diabetes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0,668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0,833</a:t>
                      </a:r>
                      <a:endParaRPr lang="fi-FI" sz="1200" dirty="0"/>
                    </a:p>
                  </a:txBody>
                  <a:tcPr/>
                </a:tc>
              </a:tr>
              <a:tr h="392307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coronary</a:t>
                      </a:r>
                      <a:r>
                        <a:rPr lang="fi-FI" sz="1200" dirty="0" smtClean="0"/>
                        <a:t> </a:t>
                      </a:r>
                      <a:r>
                        <a:rPr lang="en-US" sz="1200" noProof="0" dirty="0" smtClean="0"/>
                        <a:t>heart</a:t>
                      </a:r>
                      <a:r>
                        <a:rPr lang="fi-FI" sz="1200" dirty="0" smtClean="0"/>
                        <a:t> </a:t>
                      </a:r>
                      <a:r>
                        <a:rPr lang="en-US" sz="1200" noProof="0" dirty="0" smtClean="0"/>
                        <a:t>decease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0,684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0,821</a:t>
                      </a:r>
                      <a:endParaRPr lang="fi-FI" sz="1200" dirty="0"/>
                    </a:p>
                  </a:txBody>
                  <a:tcPr/>
                </a:tc>
              </a:tr>
              <a:tr h="392307"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rheumatism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0,636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0,831</a:t>
                      </a:r>
                      <a:endParaRPr lang="fi-FI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2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2. Käveli: </a:t>
            </a:r>
            <a:r>
              <a:rPr lang="en-US" dirty="0" smtClean="0"/>
              <a:t>Signal processing and machine learning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Jauhiainen</a:t>
            </a:r>
            <a:r>
              <a:rPr lang="en-GB" dirty="0" smtClean="0"/>
              <a:t>, M., </a:t>
            </a:r>
            <a:r>
              <a:rPr lang="en-GB" dirty="0"/>
              <a:t>Puustinen</a:t>
            </a:r>
            <a:r>
              <a:rPr lang="en-GB" dirty="0" smtClean="0"/>
              <a:t>, J., </a:t>
            </a:r>
            <a:r>
              <a:rPr lang="en-GB" dirty="0"/>
              <a:t>Saeed</a:t>
            </a:r>
            <a:r>
              <a:rPr lang="en-GB" dirty="0" smtClean="0"/>
              <a:t>, M., </a:t>
            </a:r>
            <a:r>
              <a:rPr lang="en-GB" dirty="0"/>
              <a:t>Ruokolainen, </a:t>
            </a:r>
            <a:r>
              <a:rPr lang="en-GB" dirty="0" smtClean="0"/>
              <a:t>J., Holm</a:t>
            </a:r>
            <a:r>
              <a:rPr lang="en-GB" dirty="0"/>
              <a:t>, </a:t>
            </a:r>
            <a:r>
              <a:rPr lang="en-GB" dirty="0" smtClean="0"/>
              <a:t>A., Vehkaoja, A. </a:t>
            </a:r>
            <a:r>
              <a:rPr lang="en-GB" dirty="0"/>
              <a:t>and </a:t>
            </a:r>
            <a:r>
              <a:rPr lang="en-GB" dirty="0" smtClean="0"/>
              <a:t>Nieminen, H. </a:t>
            </a:r>
            <a:r>
              <a:rPr lang="en-GB" dirty="0"/>
              <a:t>(2019), Identification of Motor Symptoms Related to Parkinson's Disease Using </a:t>
            </a:r>
            <a:r>
              <a:rPr lang="en-GB" dirty="0" smtClean="0"/>
              <a:t>Motion Tracking </a:t>
            </a:r>
            <a:r>
              <a:rPr lang="en-GB" dirty="0"/>
              <a:t>Sensors at Home (KÄVELI): Observational Case-control Study Protocol, JMIR Research Protocols, (forthcoming)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2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Käveli’s</a:t>
            </a:r>
            <a:r>
              <a:rPr lang="en-US" dirty="0" smtClean="0"/>
              <a:t> project status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13" y="1830390"/>
            <a:ext cx="5369952" cy="44227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Status on 12.12.2018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84 samples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57 patients, 27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38 men, 46 women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Average age 67 years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 smtClean="0"/>
              <a:t>Missing information from  13 samples</a:t>
            </a:r>
          </a:p>
          <a:p>
            <a:pPr marL="0" indent="0">
              <a:buNone/>
            </a:pPr>
            <a:r>
              <a:rPr lang="en-US" sz="2000" dirty="0" smtClean="0"/>
              <a:t>Data that has been analyzed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80 samples including 23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117 gait samples from 33 comes from controls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CDE0A7-3ED2-40D1-BFF8-05FC01302D75}" type="datetime1">
              <a:rPr lang="fi-FI" smtClean="0"/>
              <a:pPr>
                <a:defRPr/>
              </a:pPr>
              <a:t>13.5.2019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771744"/>
              </p:ext>
            </p:extLst>
          </p:nvPr>
        </p:nvGraphicFramePr>
        <p:xfrm>
          <a:off x="5876365" y="1726408"/>
          <a:ext cx="3032312" cy="2643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37654" y="4288561"/>
            <a:ext cx="2631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UPDRS5-distrubution 12.12.2018, n=73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8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ea typeface="Calibri" panose="020F0502020204030204" pitchFamily="34" charset="0"/>
              </a:rPr>
              <a:t>Käveli</a:t>
            </a:r>
            <a:r>
              <a:rPr lang="en-US" sz="2800" dirty="0" smtClean="0">
                <a:ea typeface="Calibri" panose="020F0502020204030204" pitchFamily="34" charset="0"/>
              </a:rPr>
              <a:t>: Machine learning - Gradient-boosted decision tree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CDE0A7-3ED2-40D1-BFF8-05FC01302D75}" type="datetime1">
              <a:rPr lang="fi-FI" smtClean="0"/>
              <a:pPr>
                <a:defRPr/>
              </a:pPr>
              <a:t>13.5.2019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41B8A-7DA6-4388-B0C8-360E8F15715B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  <p:pic>
        <p:nvPicPr>
          <p:cNvPr id="7" name="Sisällön paikkamerkki 5">
            <a:extLst>
              <a:ext uri="{FF2B5EF4-FFF2-40B4-BE49-F238E27FC236}">
                <a16:creationId xmlns="" xmlns:a16="http://schemas.microsoft.com/office/drawing/2014/main" id="{701C39D3-5C65-4850-81D7-EE8136430B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59" y="1708152"/>
            <a:ext cx="4172509" cy="3708896"/>
          </a:xfrm>
        </p:spPr>
      </p:pic>
      <p:sp>
        <p:nvSpPr>
          <p:cNvPr id="8" name="Tekstin paikkamerkki 3">
            <a:extLst>
              <a:ext uri="{FF2B5EF4-FFF2-40B4-BE49-F238E27FC236}">
                <a16:creationId xmlns="" xmlns:a16="http://schemas.microsoft.com/office/drawing/2014/main" id="{F05B2AEE-7935-42DD-A277-987D0C8B6AA8}"/>
              </a:ext>
            </a:extLst>
          </p:cNvPr>
          <p:cNvSpPr txBox="1">
            <a:spLocks/>
          </p:cNvSpPr>
          <p:nvPr/>
        </p:nvSpPr>
        <p:spPr>
          <a:xfrm>
            <a:off x="490818" y="1600200"/>
            <a:ext cx="4928347" cy="46481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Example of the classification in which 111 pieces of 5 seconds gaits are employed for learning and 75 pieces of 5 seconds gaits for testing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/>
              <a:t>Training size = 60%</a:t>
            </a:r>
          </a:p>
          <a:p>
            <a:pPr marL="0" indent="0">
              <a:buNone/>
            </a:pPr>
            <a:r>
              <a:rPr lang="en-US" sz="2000" dirty="0" smtClean="0"/>
              <a:t>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Accuracy = 89.3%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Misclassification = 10.7%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True/Positive = 94.4%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True/Negative = 84.6%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3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</a:t>
            </a:r>
            <a:r>
              <a:rPr lang="fi-FI" dirty="0" smtClean="0"/>
              <a:t>. </a:t>
            </a:r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platfrom</a:t>
            </a:r>
            <a:r>
              <a:rPr lang="fi-FI" dirty="0" smtClean="0"/>
              <a:t> </a:t>
            </a:r>
            <a:r>
              <a:rPr lang="fi-FI" dirty="0" err="1" smtClean="0"/>
              <a:t>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Ruokolainen, J., Jauhiainen, M., Saeed, M., Nieminen, H., (2018), Design </a:t>
            </a:r>
            <a:r>
              <a:rPr lang="en-US" b="1" dirty="0"/>
              <a:t>of the platform ecosystem – healthcare case in patients with Parkinson’s </a:t>
            </a:r>
            <a:r>
              <a:rPr lang="en-US" b="1" dirty="0" smtClean="0"/>
              <a:t>disease, IMP Conference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3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 platform’s architecture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916832"/>
            <a:ext cx="5803900" cy="3797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4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4</a:t>
            </a:r>
            <a:r>
              <a:rPr lang="fi-FI" dirty="0" smtClean="0"/>
              <a:t> </a:t>
            </a:r>
            <a:r>
              <a:rPr lang="en-US" dirty="0" err="1" smtClean="0"/>
              <a:t>Käveli</a:t>
            </a:r>
            <a:r>
              <a:rPr lang="en-US" dirty="0" smtClean="0"/>
              <a:t>: Information technology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Ruokolainen J, 2017. Mobile </a:t>
            </a:r>
            <a:r>
              <a:rPr lang="en-GB" dirty="0" err="1"/>
              <a:t>Microservice</a:t>
            </a:r>
            <a:r>
              <a:rPr lang="en-GB" dirty="0"/>
              <a:t> Architecture for Patients Self-Care. The Practice of Patient-</a:t>
            </a:r>
            <a:r>
              <a:rPr lang="en-GB" dirty="0" err="1"/>
              <a:t>Centered</a:t>
            </a:r>
            <a:r>
              <a:rPr lang="en-GB" dirty="0"/>
              <a:t> Care: Empowering and Engaging Patients in the Digital Era, 106, DOI: 10.3233/978-1-61499-824-2-106.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6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82" y="260648"/>
            <a:ext cx="8303381" cy="1368152"/>
          </a:xfrm>
        </p:spPr>
        <p:txBody>
          <a:bodyPr>
            <a:noAutofit/>
          </a:bodyPr>
          <a:lstStyle/>
          <a:p>
            <a:r>
              <a:rPr lang="en-US" sz="3200" dirty="0" smtClean="0"/>
              <a:t>A mount of sensor data collect from a testing mobile phone in three days period from one case outside the clinic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176567" cy="470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899592" y="6597352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8686" y="622802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Time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9512" y="558924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173" y="5735205"/>
            <a:ext cx="942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Amount</a:t>
            </a:r>
            <a:endParaRPr lang="fi-FI" dirty="0" smtClean="0"/>
          </a:p>
          <a:p>
            <a:r>
              <a:rPr lang="fi-FI" dirty="0" smtClean="0"/>
              <a:t>of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7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Benefits of the solution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Value add services are easy to build e.g. UPDRS3 for Clinic</a:t>
            </a:r>
          </a:p>
          <a:p>
            <a:r>
              <a:rPr lang="fi-FI" dirty="0" smtClean="0"/>
              <a:t>Simpifies architecture, SOA can be employed</a:t>
            </a:r>
          </a:p>
          <a:p>
            <a:r>
              <a:rPr lang="fi-FI" dirty="0" smtClean="0"/>
              <a:t>Can be built with Get From Shelf HW components</a:t>
            </a:r>
          </a:p>
          <a:p>
            <a:r>
              <a:rPr lang="fi-FI" dirty="0" smtClean="0"/>
              <a:t>Ecosystem platform via RESTFul API / JSON /Swaegger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749" y="1700808"/>
            <a:ext cx="302433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7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5. Käveli:  </a:t>
            </a:r>
            <a:r>
              <a:rPr lang="fi-FI" dirty="0" err="1" smtClean="0"/>
              <a:t>Adult</a:t>
            </a:r>
            <a:r>
              <a:rPr lang="fi-FI" dirty="0" smtClean="0"/>
              <a:t> </a:t>
            </a:r>
            <a:r>
              <a:rPr lang="fi-FI" dirty="0" err="1" smtClean="0"/>
              <a:t>eduction</a:t>
            </a:r>
            <a:r>
              <a:rPr lang="fi-FI" dirty="0" smtClean="0"/>
              <a:t> </a:t>
            </a:r>
            <a:r>
              <a:rPr lang="fi-FI" dirty="0" err="1" smtClean="0"/>
              <a:t>-building</a:t>
            </a:r>
            <a:r>
              <a:rPr lang="fi-FI" dirty="0" smtClean="0"/>
              <a:t> </a:t>
            </a:r>
            <a:r>
              <a:rPr lang="fi-FI" dirty="0" err="1" smtClean="0"/>
              <a:t>expertes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Ruokolainen, J (2019), Cultivating </a:t>
            </a:r>
            <a:r>
              <a:rPr lang="en-GB" dirty="0"/>
              <a:t>expertise in the creation of the machine learning system to detect Parkinson </a:t>
            </a:r>
            <a:r>
              <a:rPr lang="en-GB" dirty="0" smtClean="0"/>
              <a:t>decease, Work In Progress Paper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2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 </a:t>
            </a:r>
            <a:r>
              <a:rPr lang="fi-FI" dirty="0" err="1" smtClean="0"/>
              <a:t>start</a:t>
            </a:r>
            <a:r>
              <a:rPr lang="fi-FI" dirty="0" smtClean="0"/>
              <a:t> with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/>
              <a:t>Deleuze</a:t>
            </a:r>
            <a:r>
              <a:rPr lang="fi-FI" dirty="0" smtClean="0"/>
              <a:t> (1925-1995):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800" dirty="0" smtClean="0"/>
              <a:t>“To</a:t>
            </a:r>
            <a:r>
              <a:rPr lang="en-GB" sz="2800" dirty="0"/>
              <a:t> </a:t>
            </a:r>
            <a:r>
              <a:rPr lang="en-GB" sz="2800" b="1" dirty="0"/>
              <a:t>affirm reality</a:t>
            </a:r>
            <a:r>
              <a:rPr lang="en-GB" sz="2800" dirty="0"/>
              <a:t>, which is a flux of </a:t>
            </a:r>
            <a:r>
              <a:rPr lang="en-GB" sz="2800" b="1" dirty="0"/>
              <a:t>change</a:t>
            </a:r>
            <a:r>
              <a:rPr lang="en-GB" sz="2800" dirty="0"/>
              <a:t> and difference, we must overturn established identities and so become all that we can become—though we cannot know what that is in advance</a:t>
            </a:r>
            <a:r>
              <a:rPr lang="en-GB" sz="2800" dirty="0" smtClean="0"/>
              <a:t>.”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8351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Käveli</a:t>
            </a:r>
            <a:r>
              <a:rPr lang="en-US" dirty="0" smtClean="0"/>
              <a:t> </a:t>
            </a:r>
            <a:r>
              <a:rPr lang="en-US" dirty="0" smtClean="0"/>
              <a:t>–project’s activity  </a:t>
            </a:r>
            <a:r>
              <a:rPr lang="en-US" dirty="0" smtClean="0"/>
              <a:t>triangular model </a:t>
            </a:r>
            <a:r>
              <a:rPr lang="fi-FI" dirty="0" smtClean="0"/>
              <a:t>(</a:t>
            </a:r>
            <a:r>
              <a:rPr lang="fi-FI" dirty="0" err="1" smtClean="0"/>
              <a:t>Engeström’s</a:t>
            </a:r>
            <a:r>
              <a:rPr lang="fi-FI" dirty="0" smtClean="0"/>
              <a:t>  (</a:t>
            </a:r>
            <a:r>
              <a:rPr lang="en-US" dirty="0" err="1" smtClean="0"/>
              <a:t>Vygotski</a:t>
            </a:r>
            <a:r>
              <a:rPr lang="en-US" dirty="0" smtClean="0"/>
              <a:t>), 2004)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5" y="1679892"/>
            <a:ext cx="4679950" cy="3498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4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Theory on the </a:t>
            </a:r>
            <a:r>
              <a:rPr lang="en-US" dirty="0" smtClean="0"/>
              <a:t>expertise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The </a:t>
            </a:r>
            <a:r>
              <a:rPr lang="en-GB" sz="2800" dirty="0"/>
              <a:t>creation </a:t>
            </a:r>
            <a:r>
              <a:rPr lang="en-GB" sz="2800" dirty="0" smtClean="0"/>
              <a:t>of </a:t>
            </a:r>
            <a:r>
              <a:rPr lang="en-GB" sz="2800" dirty="0"/>
              <a:t>expert system that is capable of recognizing individual patient status requires networked knowledge from several expert </a:t>
            </a:r>
            <a:r>
              <a:rPr lang="en-GB" sz="2800" dirty="0" smtClean="0"/>
              <a:t>areas </a:t>
            </a:r>
          </a:p>
          <a:p>
            <a:r>
              <a:rPr lang="en-GB" sz="2800" dirty="0" smtClean="0"/>
              <a:t>The traditional </a:t>
            </a:r>
            <a:r>
              <a:rPr lang="en-GB" sz="2800" dirty="0"/>
              <a:t>asymptotic model assumes individuals’ capabilities developed through studying and training and approaches the boundaries of the individual in this expertise area. </a:t>
            </a:r>
            <a:endParaRPr lang="en-GB" sz="2800" dirty="0" smtClean="0"/>
          </a:p>
          <a:p>
            <a:r>
              <a:rPr lang="en-GB" sz="2800" dirty="0"/>
              <a:t>The project practices helped to form the zones of exchange (e.g., </a:t>
            </a:r>
            <a:r>
              <a:rPr lang="en-GB" sz="2800" dirty="0" err="1"/>
              <a:t>Engeström</a:t>
            </a:r>
            <a:r>
              <a:rPr lang="en-GB" sz="2800" dirty="0"/>
              <a:t>, 2012) and </a:t>
            </a:r>
            <a:r>
              <a:rPr lang="en-GB" sz="2800" dirty="0" err="1"/>
              <a:t>transactive</a:t>
            </a:r>
            <a:r>
              <a:rPr lang="en-GB" sz="2800" dirty="0"/>
              <a:t> memories (</a:t>
            </a:r>
            <a:r>
              <a:rPr lang="en-GB" sz="2800" dirty="0" err="1"/>
              <a:t>Weger</a:t>
            </a:r>
            <a:r>
              <a:rPr lang="en-GB" sz="2800" dirty="0"/>
              <a:t> et al., 1986) between </a:t>
            </a:r>
            <a:r>
              <a:rPr lang="en-GB" sz="2800" dirty="0" smtClean="0"/>
              <a:t>researcher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1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P1</a:t>
            </a:r>
            <a:r>
              <a:rPr lang="en-GB" dirty="0"/>
              <a:t>: In order to create an expert system on level N  you need to have higher order meta expert knowledge, level N+1, in place. </a:t>
            </a:r>
          </a:p>
          <a:p>
            <a:r>
              <a:rPr lang="en-GB" b="1" dirty="0"/>
              <a:t>P2: </a:t>
            </a:r>
            <a:r>
              <a:rPr lang="en-GB" dirty="0"/>
              <a:t>The main future job of an expert is to create knowledge that can be black boxed by the machine learning systems.  </a:t>
            </a:r>
          </a:p>
          <a:p>
            <a:r>
              <a:rPr lang="en-GB" b="1" dirty="0"/>
              <a:t>P3</a:t>
            </a:r>
            <a:r>
              <a:rPr lang="en-GB" dirty="0"/>
              <a:t>: Experts are needed to focus on gaining the knowledge to be  delivered by expert systems fluently.</a:t>
            </a:r>
          </a:p>
          <a:p>
            <a:r>
              <a:rPr lang="en-GB" b="1" dirty="0"/>
              <a:t>P4</a:t>
            </a:r>
            <a:r>
              <a:rPr lang="en-GB" dirty="0"/>
              <a:t>: The vision-guided experts’ exertion leads to the homogenous set of the </a:t>
            </a:r>
            <a:r>
              <a:rPr lang="en-GB" dirty="0" err="1"/>
              <a:t>artifacts</a:t>
            </a:r>
            <a:r>
              <a:rPr lang="en-GB" dirty="0"/>
              <a:t> supporting to achieving the vision and enhance the experts to work towards the joint vision.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6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issues on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Enough formal and informal meetings including F2F meetings</a:t>
            </a:r>
          </a:p>
          <a:p>
            <a:endParaRPr lang="en-US" dirty="0" smtClean="0"/>
          </a:p>
          <a:p>
            <a:r>
              <a:rPr lang="en-US" dirty="0" smtClean="0"/>
              <a:t>Project documentation was produced by writing publications to journals and conferences with external reviewers</a:t>
            </a:r>
          </a:p>
          <a:p>
            <a:endParaRPr lang="en-US" dirty="0" smtClean="0"/>
          </a:p>
          <a:p>
            <a:r>
              <a:rPr lang="en-US" dirty="0" smtClean="0"/>
              <a:t> Careful and multiphase testing of the system prior to its delivery to customer</a:t>
            </a:r>
          </a:p>
          <a:p>
            <a:endParaRPr lang="en-US" dirty="0" smtClean="0"/>
          </a:p>
          <a:p>
            <a:r>
              <a:rPr lang="en-US" dirty="0" smtClean="0"/>
              <a:t>Setbacks</a:t>
            </a:r>
          </a:p>
          <a:p>
            <a:pPr lvl="1"/>
            <a:r>
              <a:rPr lang="en-US" dirty="0" smtClean="0"/>
              <a:t>A last minute idea to collect data also from the clinic</a:t>
            </a:r>
          </a:p>
          <a:p>
            <a:pPr lvl="1"/>
            <a:r>
              <a:rPr lang="en-US" dirty="0" smtClean="0"/>
              <a:t>Even the software was tested a problem occurred with a user interface</a:t>
            </a:r>
          </a:p>
          <a:p>
            <a:endParaRPr lang="en-GB" dirty="0" smtClean="0"/>
          </a:p>
          <a:p>
            <a:r>
              <a:rPr lang="en-GB" dirty="0" smtClean="0"/>
              <a:t>TQM </a:t>
            </a:r>
            <a:r>
              <a:rPr lang="en-GB" dirty="0"/>
              <a:t>as the </a:t>
            </a:r>
            <a:r>
              <a:rPr lang="en-GB" dirty="0" smtClean="0"/>
              <a:t>fulfilment </a:t>
            </a:r>
            <a:r>
              <a:rPr lang="en-GB" dirty="0"/>
              <a:t>of customer needs and the continuous improvements </a:t>
            </a:r>
            <a:r>
              <a:rPr lang="en-GB" dirty="0" smtClean="0"/>
              <a:t>in quality, </a:t>
            </a:r>
            <a:r>
              <a:rPr lang="en-GB" dirty="0"/>
              <a:t>making it the responsibility of every employee</a:t>
            </a:r>
            <a:r>
              <a:rPr lang="en-GB" dirty="0" smtClean="0"/>
              <a:t>. (</a:t>
            </a:r>
            <a:r>
              <a:rPr lang="en-GB" dirty="0" err="1" smtClean="0"/>
              <a:t>Wiele</a:t>
            </a:r>
            <a:r>
              <a:rPr lang="en-GB" dirty="0" smtClean="0"/>
              <a:t> et al. 2000; </a:t>
            </a:r>
            <a:r>
              <a:rPr lang="en-GB" dirty="0" err="1" smtClean="0"/>
              <a:t>talib</a:t>
            </a:r>
            <a:r>
              <a:rPr lang="en-GB" dirty="0" smtClean="0"/>
              <a:t> et al., 2011).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to be solved by the </a:t>
            </a:r>
            <a:r>
              <a:rPr lang="en-US" dirty="0" err="1" smtClean="0"/>
              <a:t>Käveli</a:t>
            </a:r>
            <a:r>
              <a:rPr lang="en-US" dirty="0" smtClean="0"/>
              <a:t> -project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8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Parkinson </a:t>
            </a:r>
            <a:r>
              <a:rPr lang="en-US" dirty="0" smtClean="0"/>
              <a:t>decease as 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Motion </a:t>
            </a:r>
            <a:r>
              <a:rPr lang="en-GB" dirty="0"/>
              <a:t>characterization in patients </a:t>
            </a:r>
            <a:r>
              <a:rPr lang="en-GB" dirty="0" smtClean="0"/>
              <a:t>is </a:t>
            </a:r>
            <a:r>
              <a:rPr lang="en-GB" dirty="0"/>
              <a:t>challenging: </a:t>
            </a:r>
            <a:endParaRPr lang="en-GB" dirty="0" smtClean="0"/>
          </a:p>
          <a:p>
            <a:r>
              <a:rPr lang="en-GB" dirty="0" smtClean="0"/>
              <a:t>symptom </a:t>
            </a:r>
            <a:r>
              <a:rPr lang="en-GB" dirty="0"/>
              <a:t>progression, </a:t>
            </a:r>
            <a:endParaRPr lang="en-GB" dirty="0" smtClean="0"/>
          </a:p>
          <a:p>
            <a:r>
              <a:rPr lang="en-GB" dirty="0" smtClean="0"/>
              <a:t>suitability </a:t>
            </a:r>
            <a:r>
              <a:rPr lang="en-GB" dirty="0"/>
              <a:t>of </a:t>
            </a:r>
            <a:r>
              <a:rPr lang="en-GB" dirty="0" smtClean="0"/>
              <a:t>medication, </a:t>
            </a:r>
          </a:p>
          <a:p>
            <a:r>
              <a:rPr lang="en-GB" dirty="0" smtClean="0"/>
              <a:t>level </a:t>
            </a:r>
            <a:r>
              <a:rPr lang="en-GB" dirty="0"/>
              <a:t>of </a:t>
            </a:r>
            <a:r>
              <a:rPr lang="en-GB" dirty="0" smtClean="0"/>
              <a:t>independence, </a:t>
            </a:r>
            <a:endParaRPr lang="en-GB" dirty="0"/>
          </a:p>
          <a:p>
            <a:pPr lvl="1"/>
            <a:r>
              <a:rPr lang="en-GB" dirty="0" smtClean="0"/>
              <a:t> </a:t>
            </a:r>
            <a:r>
              <a:rPr lang="en-GB" dirty="0"/>
              <a:t>across time and from patient to </a:t>
            </a:r>
            <a:r>
              <a:rPr lang="en-GB" dirty="0" smtClean="0"/>
              <a:t>patient</a:t>
            </a:r>
          </a:p>
          <a:p>
            <a:r>
              <a:rPr lang="en-GB" dirty="0"/>
              <a:t>a</a:t>
            </a:r>
            <a:r>
              <a:rPr lang="en-GB" dirty="0" smtClean="0"/>
              <a:t>ppointments </a:t>
            </a:r>
            <a:r>
              <a:rPr lang="en-GB" dirty="0"/>
              <a:t>at the </a:t>
            </a:r>
            <a:r>
              <a:rPr lang="en-GB" dirty="0" smtClean="0"/>
              <a:t>clinic</a:t>
            </a:r>
          </a:p>
          <a:p>
            <a:pPr lvl="1"/>
            <a:r>
              <a:rPr lang="en-GB" dirty="0" smtClean="0"/>
              <a:t>limited </a:t>
            </a:r>
            <a:r>
              <a:rPr lang="en-GB" dirty="0"/>
              <a:t>understanding of the overall situation. 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://www.youtube.com/watch?v=j86omOwx0Hk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88840"/>
            <a:ext cx="20288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4288" y="4246265"/>
            <a:ext cx="158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Farmacia</a:t>
            </a:r>
            <a:r>
              <a:rPr lang="fi-FI" dirty="0" smtClean="0"/>
              <a:t> </a:t>
            </a:r>
            <a:r>
              <a:rPr lang="fi-FI" dirty="0" err="1" smtClean="0"/>
              <a:t>Dona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6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Parkinson </a:t>
            </a:r>
            <a:r>
              <a:rPr lang="en-US" dirty="0" smtClean="0"/>
              <a:t>decease</a:t>
            </a:r>
            <a:r>
              <a:rPr lang="fi-FI" dirty="0" smtClean="0"/>
              <a:t> as </a:t>
            </a:r>
            <a:r>
              <a:rPr lang="en-US" dirty="0" smtClean="0"/>
              <a:t>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GB" dirty="0" smtClean="0"/>
              <a:t>onger-term </a:t>
            </a:r>
            <a:r>
              <a:rPr lang="en-GB" dirty="0"/>
              <a:t>measurements performed outside of the clinic could help to optimize and personalize </a:t>
            </a:r>
            <a:r>
              <a:rPr lang="en-GB" dirty="0" smtClean="0"/>
              <a:t>therapies in Parkinson </a:t>
            </a:r>
            <a:r>
              <a:rPr lang="en-GB" dirty="0" smtClean="0"/>
              <a:t>disease 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56992"/>
            <a:ext cx="3577133" cy="267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8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Käveli</a:t>
            </a:r>
            <a:r>
              <a:rPr lang="en-US" dirty="0" smtClean="0"/>
              <a:t> -project’s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Käveli</a:t>
            </a:r>
            <a:r>
              <a:rPr lang="en-US" dirty="0" smtClean="0"/>
              <a:t> project’s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years projects funded by </a:t>
            </a:r>
            <a:r>
              <a:rPr lang="en-US" dirty="0" err="1" smtClean="0"/>
              <a:t>BusinessFinland</a:t>
            </a:r>
            <a:r>
              <a:rPr lang="en-US" dirty="0" smtClean="0"/>
              <a:t>, </a:t>
            </a:r>
            <a:r>
              <a:rPr lang="en-US" dirty="0" err="1" smtClean="0"/>
              <a:t>Suunto</a:t>
            </a:r>
            <a:r>
              <a:rPr lang="en-US" dirty="0" smtClean="0"/>
              <a:t>, </a:t>
            </a:r>
            <a:r>
              <a:rPr lang="en-US" dirty="0" err="1" smtClean="0"/>
              <a:t>Forciot</a:t>
            </a:r>
            <a:r>
              <a:rPr lang="en-US" dirty="0" smtClean="0"/>
              <a:t>, </a:t>
            </a:r>
            <a:r>
              <a:rPr lang="en-US" dirty="0" err="1" smtClean="0"/>
              <a:t>Orionpharma</a:t>
            </a:r>
            <a:r>
              <a:rPr lang="en-US" dirty="0" smtClean="0"/>
              <a:t> and Tampere University</a:t>
            </a:r>
          </a:p>
          <a:p>
            <a:r>
              <a:rPr lang="en-US" dirty="0" err="1" smtClean="0"/>
              <a:t>Satakunta’s</a:t>
            </a:r>
            <a:r>
              <a:rPr lang="en-US" dirty="0" smtClean="0"/>
              <a:t> District Hospital was a subcontractor</a:t>
            </a:r>
          </a:p>
          <a:p>
            <a:r>
              <a:rPr lang="en-US" dirty="0" smtClean="0"/>
              <a:t>The total size of the project was 250 </a:t>
            </a:r>
            <a:r>
              <a:rPr lang="en-US" dirty="0" err="1" smtClean="0"/>
              <a:t>keuros</a:t>
            </a:r>
            <a:endParaRPr lang="en-US" dirty="0" smtClean="0"/>
          </a:p>
          <a:p>
            <a:r>
              <a:rPr lang="en-US" dirty="0" smtClean="0"/>
              <a:t>Multidisciplinary with focus on developing algorithms</a:t>
            </a:r>
          </a:p>
          <a:p>
            <a:r>
              <a:rPr lang="en-US" dirty="0" smtClean="0"/>
              <a:t>Jari Ruokolainen: project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Käveli</a:t>
            </a:r>
            <a:r>
              <a:rPr lang="en-US" dirty="0" smtClean="0"/>
              <a:t> –projects’ various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Various research disciplines involved: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Medical and health care aspects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linical director</a:t>
            </a:r>
            <a:r>
              <a:rPr lang="en-US" dirty="0"/>
              <a:t> </a:t>
            </a:r>
            <a:r>
              <a:rPr lang="en-US" dirty="0" smtClean="0"/>
              <a:t>and physiotherapist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Can we improve the quality of the life of patients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Signal processing and machine learning 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rofessor, PhD candidate, research assistant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we measure and classify the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Ecosystem platform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Adjunct Professor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we build ecosystem platform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Information technology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Adjunct Professor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kind of IT architecture is </a:t>
            </a:r>
            <a:r>
              <a:rPr lang="en-US" dirty="0" smtClean="0"/>
              <a:t>needed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Adult education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Adjunct Professor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we cultivate expertise to build expert systems</a:t>
            </a:r>
          </a:p>
        </p:txBody>
      </p:sp>
    </p:spTree>
    <p:extLst>
      <p:ext uri="{BB962C8B-B14F-4D97-AF65-F5344CB8AC3E}">
        <p14:creationId xmlns:p14="http://schemas.microsoft.com/office/powerpoint/2010/main" val="7027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Käveli</a:t>
            </a:r>
            <a:r>
              <a:rPr lang="en-US" dirty="0" smtClean="0"/>
              <a:t>: Medical and healthcare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current publication yet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</TotalTime>
  <Words>1037</Words>
  <Application>Microsoft Office PowerPoint</Application>
  <PresentationFormat>On-screen Show (4:3)</PresentationFormat>
  <Paragraphs>137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Office-teema</vt:lpstr>
      <vt:lpstr>Experience of the project in healthcare industry:  Käveli -project on Parkinson disease</vt:lpstr>
      <vt:lpstr>To start with</vt:lpstr>
      <vt:lpstr>The problem to be solved by the Käveli -project</vt:lpstr>
      <vt:lpstr>Parkinson decease as phenomenon</vt:lpstr>
      <vt:lpstr>Parkinson decease as phenomenon</vt:lpstr>
      <vt:lpstr>Käveli -project’s set-up</vt:lpstr>
      <vt:lpstr>Käveli project’s metadata</vt:lpstr>
      <vt:lpstr>Käveli –projects’ various perspectives</vt:lpstr>
      <vt:lpstr>1. Käveli: Medical and healthcare aspects</vt:lpstr>
      <vt:lpstr>The quality of the life degenerates in the progress of the Parkinson decease</vt:lpstr>
      <vt:lpstr>2. Käveli: Signal processing and machine learning aspects</vt:lpstr>
      <vt:lpstr>Käveli’s project status report</vt:lpstr>
      <vt:lpstr>Käveli: Machine learning - Gradient-boosted decision tree </vt:lpstr>
      <vt:lpstr>3. Ecosystem platfrom aspects</vt:lpstr>
      <vt:lpstr>Ecosystem platform’s architecture</vt:lpstr>
      <vt:lpstr>4 Käveli: Information technology aspects</vt:lpstr>
      <vt:lpstr>A mount of sensor data collect from a testing mobile phone in three days period from one case outside the clinic</vt:lpstr>
      <vt:lpstr>Benefits of the solution</vt:lpstr>
      <vt:lpstr>5. Käveli:  Adult eduction -building expertes</vt:lpstr>
      <vt:lpstr>Käveli –project’s activity  triangular model (Engeström’s  (Vygotski), 2004)</vt:lpstr>
      <vt:lpstr>Theory on the expertise</vt:lpstr>
      <vt:lpstr>Conclusions</vt:lpstr>
      <vt:lpstr>Quality issues on the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of R&amp;D management in healthcare industry</dc:title>
  <dc:creator>jruokola</dc:creator>
  <cp:lastModifiedBy>jruokola</cp:lastModifiedBy>
  <cp:revision>60</cp:revision>
  <dcterms:created xsi:type="dcterms:W3CDTF">2018-03-05T07:28:32Z</dcterms:created>
  <dcterms:modified xsi:type="dcterms:W3CDTF">2019-05-13T10:17:50Z</dcterms:modified>
</cp:coreProperties>
</file>