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257" r:id="rId3"/>
    <p:sldId id="258" r:id="rId4"/>
    <p:sldId id="270" r:id="rId5"/>
    <p:sldId id="259" r:id="rId6"/>
    <p:sldId id="260" r:id="rId7"/>
    <p:sldId id="261" r:id="rId8"/>
    <p:sldId id="262" r:id="rId9"/>
    <p:sldId id="264" r:id="rId10"/>
    <p:sldId id="269" r:id="rId11"/>
    <p:sldId id="273" r:id="rId12"/>
    <p:sldId id="267" r:id="rId13"/>
    <p:sldId id="281" r:id="rId14"/>
    <p:sldId id="310" r:id="rId15"/>
    <p:sldId id="268" r:id="rId16"/>
    <p:sldId id="266" r:id="rId17"/>
    <p:sldId id="271" r:id="rId18"/>
    <p:sldId id="283" r:id="rId19"/>
    <p:sldId id="284" r:id="rId20"/>
    <p:sldId id="285" r:id="rId21"/>
    <p:sldId id="286" r:id="rId22"/>
    <p:sldId id="287" r:id="rId23"/>
    <p:sldId id="288" r:id="rId24"/>
    <p:sldId id="289" r:id="rId25"/>
    <p:sldId id="290" r:id="rId26"/>
    <p:sldId id="292" r:id="rId27"/>
    <p:sldId id="293" r:id="rId28"/>
    <p:sldId id="294" r:id="rId29"/>
    <p:sldId id="298" r:id="rId30"/>
    <p:sldId id="297" r:id="rId31"/>
    <p:sldId id="307" r:id="rId32"/>
    <p:sldId id="300" r:id="rId33"/>
    <p:sldId id="291" r:id="rId34"/>
    <p:sldId id="311" r:id="rId35"/>
    <p:sldId id="299" r:id="rId36"/>
    <p:sldId id="301" r:id="rId37"/>
    <p:sldId id="308" r:id="rId38"/>
    <p:sldId id="315" r:id="rId39"/>
    <p:sldId id="316" r:id="rId40"/>
    <p:sldId id="317" r:id="rId41"/>
    <p:sldId id="318" r:id="rId42"/>
    <p:sldId id="319" r:id="rId43"/>
    <p:sldId id="321" r:id="rId44"/>
    <p:sldId id="320" r:id="rId45"/>
    <p:sldId id="322" r:id="rId46"/>
    <p:sldId id="323" r:id="rId47"/>
    <p:sldId id="302" r:id="rId48"/>
    <p:sldId id="305" r:id="rId49"/>
    <p:sldId id="324" r:id="rId50"/>
    <p:sldId id="30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4917"/>
    <a:srgbClr val="B847D4"/>
    <a:srgbClr val="FF9B36"/>
    <a:srgbClr val="007200"/>
    <a:srgbClr val="45B1A6"/>
    <a:srgbClr val="31808D"/>
    <a:srgbClr val="FF7DBA"/>
    <a:srgbClr val="FF1696"/>
    <a:srgbClr val="99AFC1"/>
    <a:srgbClr val="FFC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031"/>
    <p:restoredTop sz="95721"/>
  </p:normalViewPr>
  <p:slideViewPr>
    <p:cSldViewPr snapToGrid="0">
      <p:cViewPr varScale="1">
        <p:scale>
          <a:sx n="83" d="100"/>
          <a:sy n="83" d="100"/>
        </p:scale>
        <p:origin x="224" y="64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5T09:43:45.428"/>
    </inkml:context>
    <inkml:brush xml:id="br0">
      <inkml:brushProperty name="width" value="0.025" units="cm"/>
      <inkml:brushProperty name="height" value="0.025" units="cm"/>
    </inkml:brush>
  </inkml:definitions>
  <inkml:trace contextRef="#ctx0" brushRef="#br0">15 111 24575,'72'-32'0,"-60"15"0,44-9 0,-72 13 0,-6 12 0,8-6 0,-1 1 0,1 4 0,-1-4 0,1 6 0,0 0 0,0 0 0,0 0 0,12 0 0,10 6 0,13-4 0,-5 10 0,3-10 0,-11 11 0,6-12 0,0 5 0,-12-6 0,-9 0 0,-2 6 0,-2 2 0,11 5 0,0 1 0,0 0 0,0 1 0,0-1 0,0 0 0,0 0 0,0 1 0,0-1 0,0 0 0,0-7 0,0-1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5T09:49:10.103"/>
    </inkml:context>
    <inkml:brush xml:id="br0">
      <inkml:brushProperty name="width" value="0.025" units="cm"/>
      <inkml:brushProperty name="height" value="0.025" units="cm"/>
    </inkml:brush>
  </inkml:definitions>
  <inkml:trace contextRef="#ctx0" brushRef="#br0">1 2308 8191,'17'-22'0,"-6"-6"5063,31 4-5063,-6-10 0,18 2 0,4-1 0,-1-8 0,0 9 0,-4-1 0,-19 1 2818,6-1-2818,-8 2 1719,-1-1-1719,-6-9 6784,5 7-6784,-3-15 0,5 15 0,2-16 0,-2 16 0,0-7 0,-6 1 0,3 6 0,-3-7 0,5 9 0,1 0 0,-9 8 0,7-5 0,-14 12 0,14-13 0,-13 6 0,5 0 0,0-5 0,2 5 0,1-17 0,5 7 0,-12-7 0,19-5 0,-18 19 0,10-17 0,-14 20 0,0 0 0,0 2 0,0 0 0,0 5 0,-1-5 0,1 8 0,-1-1 0,8 0 0,-6 0 0,6 0 0,0 0 0,-6 1 0,14-9 0,-7-1 0,1 0 0,6-6 0,1-1 0,2-3 0,-2 3 0,-2 8 0,-12 1 0,13 4 0,-6-5 0,8 7 0,-1 0 0,10 0 0,1-1 0,10 0 0,10-10 0,-7 7 0,7-6 0,-19 9 0,6 0 0,-15 1 0,7-1 0,-10 1 0,-7 1 0,-2 6 0,-8-4 0,0 5 0,1 0 0,-1 2 0,-6-1 0,4 6 0,-4-12 0,6 12 0,-1-11 0,1 10 0,0-4 0,-7 0 0,5 4 0,-4-4 0,5 6 0,0 0 0,0 0 0,0 0 0,0-13 0,1 10 0,0-16 0,0 17 0,-6-11 0,4 12 0,-16-6 0,-6 7 0,-13 0 0,-9 0 0,0 0 0,-8 0 0,6 0 0,-7 0 0,0 0 0,7 0 0,-16 0 0,17 0 0,-17 0 0,16 0 0,-7-7 0,9-2 0,1-7 0,7 7 0,2-4 0,7 11 0,7-11 0,-5 12 0,17-6 0,-2 7 0,19 0 0,3 0 0,30 15 0,-8-11 0,20 18 0,-14-20 0,0 6 0,-10-1 0,8-6 0,-16 6 0,6-7 0,-16 0 0,6 0 0,-14 0 0,6 0 0,-8 0 0,0 0 0,0 0 0,-6 6 0,3 1 0,-4 0 0,7 6 0,0-12 0,0 12 0,0-12 0,1 12 0,-1-11 0,0 4 0,-6 0 0,5-5 0,-12 11 0,6-4 0,-7 13 0,-15 17 0,5-3 0,-13 10 0,7-13 0,0-1 0,7 1 0,-5-1 0,5 1 0,0-1 0,-5 1 0,12-9 0,-12 7 0,12-14 0,-5 14 0,0-14 0,6 6 0,-6 0 0,7-6 0,0 6 0,-6-8 0,4 0 0,-4-1 0,6 1 0,0-1 0,0 1 0,-6-7 0,5-1 0,-5-6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5T09:49:20.765"/>
    </inkml:context>
    <inkml:brush xml:id="br0">
      <inkml:brushProperty name="width" value="0.025" units="cm"/>
      <inkml:brushProperty name="height" value="0.025" units="cm"/>
    </inkml:brush>
  </inkml:definitions>
  <inkml:trace contextRef="#ctx0" brushRef="#br0">1 1381 24575,'74'9'0,"5"21"0,-23-10 0,3 5 0,2 10 0,0 6-4442,7 3 0,1 3 4442,0 5 0,2 3 0,-16-12 0,2 2 0,-3-1-1700,15 17 1,-1-1 1699,1-1 0,-2-2 0,-10-6 0,-4-2 824,-10-11 0,-1-3-824,5 3 0,0-3 0,32 16-227,-10 5 227,5-16 0,-8 6 0,-1-10 0,8-7 3164,-19 3-3164,9-12 6332,-1 6-6332,-17-2 894,15-5-894,-17 5 0,9-7 0,-1 0 0,1 0 0,-9 0 0,6 0 0,-6 0 0,9 0 0,0 0 472,-1 0-472,1 1 0,-9-2 0,6 1 0,-15-8 0,16-1 0,-7-8 0,19 0 0,-3 1 0,4-2 0,-13-7 0,1-2-587,16 1 0,1-4 587,-11-7 0,-2-2 0,-2 7 0,1-1 0,10-5 0,3 0 0,-1 9 0,-1 0 0,1-4 0,0 0 0,-7 4 0,0 3 0,5 2 0,0 2 0,-5 0 0,0 1 0,0-1 0,0 1 0,5 2 0,0 1 0,-4-3 0,-1-1 0,0 5 0,0 0 0,-1 0 0,-1 0-285,-6 1 1,0-2 284,0-3 0,0-1 0,39 3-176,-14-15 176,-3 15 0,-19-13 0,22 5 1129,-20-8-1129,9 1 598,-22 0-598,7 0 192,-17 1-192,8-1 0,-10 1 0,10-8 0,-7 6 0,6-7 0,-8 9 0,-1-7 0,10 5 0,1-13 0,10 4 0,0-8 0,10-1 0,3-1 0,2-9 0,9-4 0,-19 2 0,0-6 0,-5 8 0,-15-7 0,8-1 0,-11 2 0,-7 0 0,6 0 0,-14 0 0,13 0 0,-13 0 0,6 0 0,0 0 0,-5 0 0,12 0 0,-13 0 0,6 9 0,-2 3 0,8-6 0,-4 11 0,2-3 0,-7 15 0,-6 8 0,6 0 0,0 0 0,2-7 0,8 4 0,-1-12 0,10 4 0,-8-6 0,17-3 0,-7 2 0,-1 0 0,8-2 0,-16 3 0,6 6 0,-8-4 0,-1 6 0,1-1 0,-8-5 0,6 12 0,-13-4 0,12 6 0,-12-6 0,27-3 0,-16 0 0,10 3 0,-16 13 0,-1-4 0,-4 11 0,4-12 0,-6 13 0,-1-6 0,0 7 0,0-6 0,1 4 0,-1-4 0,0 6 0,-1-6 0,1 4 0,-1-3 0,0 5 0,1 0 0,0-7 0,0 5 0,8-4 0,-5 6 0,12 0 0,-5 0 0,0 0 0,5 0 0,-13 0 0,6 0 0,-7 0 0,-1 0 0,0 0 0,0 0 0,1 0 0,-1 0 0,0 0 0,0 0 0,-1 0 0,1 0 0,-1 0 0,8 0 0,-5 0 0,13 0 0,-12 0 0,5 0 0,-8 6 0,6-4 0,-4 4 0,-8-11 0,-18-4 0,-13-13 0,-9 5 0,-14-27 0,11 22 0,-11-22 0,15 27 0,7-6 0,2 8 0,7 1 0,1 6 0,-1-5 0,1 11 0,-1-11 0,1 6 0,0-1 0,0-5 0,1 6 0,-1-7 0,0 0 0,0 0 0,0 0 0,0 0 0,0 6 0,7-4 0,6 16 0,17-1 0,-1 10 0,15 3 0,0-2 0,-5 1 0,4-1 0,-15 1 0,0-7 0,0-2 0,0 0 0,1 2 0,-7 6 0,4-6 0,-4 4 0,0-4 0,5-1 0,-5 6 0,6-5 0,0 6 0,0 0 0,1 0 0,-1 1 0,0-1 0,0 0 0,1 0 0,-1-6 0,-6 5 0,4-12 0,-4 12 0,5-12 0,-5 11 0,4-4 0,-5 6 0,7 0 0,0 0 0,-7 0 0,6 0 0,-5 0 0,6 0 0,0 0 0,-1-6 0,-5 4 0,4-10 0,-16 15 0,2-7 0,-13 25 0,-1-8 0,-7 13 0,5-8 0,-5-1 0,6 10 0,1-8 0,0 8 0,-7-10 0,5 1 0,-5-1 0,7 1 0,1-8 0,-1 5 0,1-13 0,0 6 0,1-8 0,-1 1 0,1-1 0,6 0 0,-5 0 0,11 1 0,-10-1 0,4 0 0,-6 0 0,6 0 0,-5-6 0,12 4 0,-12-10 0,12 10 0,-5-11 0,6 5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5T09:49:34.263"/>
    </inkml:context>
    <inkml:brush xml:id="br0">
      <inkml:brushProperty name="width" value="0.025" units="cm"/>
      <inkml:brushProperty name="height" value="0.025" units="cm"/>
      <inkml:brushProperty name="color" value="#008C3A"/>
    </inkml:brush>
  </inkml:definitions>
  <inkml:trace contextRef="#ctx0" brushRef="#br0">4469 364 24575,'-54'0'0,"0"0"0,-38-9 0,-2-2 0,26 4 0,-1 0 0,4-3 0,-5-1 0,4-1 0,-10-4 0,1 2-332,-7 6 1,-6 2 331,9-1 0,-6 1 0,5 1 0,-12 4 0,3 2 0,-9-1 0,5 0 81,33 0 1,5 0-82,-35 0 0,13 0 0,14 0 0,11 0 0,9 0 0,3 7 0,8-5 0,8 5 500,2-1-500,7-4 0,-7 4 0,0-6 0,-2 0 0,3 0 0,7 0 0,-9 0 0,-1 0 0,-7 0 0,-1 0 0,0 0 0,1 0 0,-1 0 0,0 0 0,-9 0 0,8 0 0,-8 0 0,0 0 0,7 0 0,-7 0 0,10 0 0,-15 7 0,18-5 0,-16 12 0,20-6 0,0 1 0,-5 5 0,5-12 0,-8 12 0,0-5 0,0-1 0,1 6 0,-1-5 0,0 0 0,-8 6 0,6-7 0,-7 2 0,9 4 0,1-5 0,-1-1 0,0 6 0,0-5 0,1 0 0,-7 11 0,4-16 0,4 9 0,0-6 0,14-5 0,-14 12 0,13-6 0,-12 0 0,12 5 0,-12-12 0,12 12 0,-5-11 0,0 4 0,6 0 0,-14 3 0,13-1 0,-5 5 0,0-11 0,6 11 0,-14-5 0,14 7 0,-14 0 0,13 0 0,-5-7 0,8 5 0,-8-12 0,5 12 0,-5-11 0,8 10 0,-1-10 0,1 10 0,0-10 0,0 4 0,6 0 0,-5-5 0,5 12 0,-6-12 0,0 11 0,0-4 0,0 0 0,6 4 0,-5-10 0,5 10 0,-6-11 0,6 12 0,-4-12 0,10 12 0,-11-11 0,11 10 0,-10-10 0,4 10 0,-6-10 0,7 10 0,-11-5 0,16 7 0,-10 0 0,6 0 0,4 0 0,-11-6 0,5-2 0,0 0 0,-4-4 0,10-2 0,-4-16 0,6-7 0,16-51 0,-3 12 0,-1 13 0,2-1 0,5-25 0,-1 10 0,-8 11 0,5 14 0,-13 8 0,11 8 0,-12-6 0,6 14 0,-1-6 0,-4 7 0,11-7 0,-11-2 0,5 0 0,0-15 0,-5 13 0,6-15 0,-8 10 0,0-1 0,0 0 0,6 8 0,-4 2 0,4 8 0,-6-1 0,0 13 0,0 3 0,0 18 0,0-3 0,0 4 0,0 2 0,0 2 0,0 7 0,0 10 0,0-7 0,0 6 0,0-8 0,0 8 0,0-14 0,0 13 0,0-15 0,-6-1 0,4-1 0,-4 0 0,6-6 0,0 6 0,0 0 0,-7 2 0,5 8 0,-5-1 0,7 1 0,-7-1 0,5 1 0,-5-9 0,7 7 0,0-14 0,0 6 0,-7-8 0,6 0 0,-6 0 0,7 0 0,-6-7 0,4 6 0,-4-5 0,0 6 0,4 0 0,-11 1 0,12-1 0,-6 0 0,1 0 0,4 1 0,-10-2 0,16-5 0,-3-2 0,13-6 0,0 0 0,0 0 0,8 0 0,2 0 0,17 0 0,-8 0 0,17 0 0,-7 0 0,19 0 0,-8 0 0,9 0 0,-12 0 0,-8 0 0,7 0 0,-8 0 0,1 0 0,-2 7 0,-10-5 0,1 5 0,-9-7 0,-1 0 0,-7 6 0,5-4 0,-4 4 0,4-6 0,-12 0 0,-2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5T09:49:39.930"/>
    </inkml:context>
    <inkml:brush xml:id="br0">
      <inkml:brushProperty name="width" value="0.025" units="cm"/>
      <inkml:brushProperty name="height" value="0.025" units="cm"/>
      <inkml:brushProperty name="color" value="#008C3A"/>
    </inkml:brush>
  </inkml:definitions>
  <inkml:trace contextRef="#ctx0" brushRef="#br0">232 1 24575,'0'30'0,"-8"50"0,6-26 0,-21 42 0,19-62 0,-11 12 0,-1 3 0,4 16 0,-1-15 0,0 0 0,3 23 0,-6-8 0,6 0 0,-9 7 0,1-17 0,0 7 0,9-19 0,-7 6 0,14-15 0,-6 6 0,8-8 0,0 8 0,0-6 0,0 16 0,0-17 0,0 8 0,0-1 0,0-13 0,0 11 0,0-14 0,0 0 0,0 5 0,0-13 0,0 6 0,0-7 0,0 7 0,0-6 0,0 6 0,0-2 0,0-4 0,7 12 0,1-12 0,8 14 0,-2-14 0,2 14 0,-2-14 0,2 13 0,-1-5 0,1 8 0,6-8 0,-4 6 0,18-6 0,-17 7 0,17-7 0,-19-2 0,13-6 0,-7-1 0,9 0 0,-1 1 0,10 1 0,2-1 0,8 1 0,-8 0 0,7 0 0,-8-8 0,10 6 0,0-5 0,10-1 0,-7 7 0,7-14 0,-19 12 0,6-4 0,-6 6 0,9 2 0,-1-1 0,1 0 0,-9 0 0,6 0 0,-6-1 0,9 2 0,0-1 0,-1-8 0,12 8 0,-9-15 0,8 6 0,-10-8 0,0 0 0,0 0 0,-1 0 0,1 0 0,0 8 0,0-6 0,-10 5 0,8 1 0,-7-6 0,8 13 0,-8-6 0,7 8 0,-8 0 0,1-1 0,7 9 0,-17-7 0,17 14 0,-16-14 0,6 6 0,-8-1 0,-1-6 0,1 6 0,-9-8 0,7 1 0,-14-2 0,14 2 0,-14-2 0,14 2 0,-14-2 0,13 2 0,-5-1 0,8 1 0,-1-1 0,1 8 0,-1-5 0,10 13 0,1-13 0,1 13 0,7-4 0,-17-2 0,31 21 0,-34-17 0,23 10 0,-36-9 0,13-12 0,-13 4 0,5 0 0,-7-6 0,-7 6 0,-1-7 0,-1-8 0,-4 6 0,4-5 0,0-1 0,-4 6 0,4-5 0,-6 6 0,0 0 0,7 0 0,-6 1 0,5-1 0,-6 0 0,0 8 0,0-6 0,0 6 0,0 0 0,0-6 0,0 6 0,0 0 0,7-6 0,-6 6 0,6 0 0,-7-6 0,0 6 0,0 0 0,0-6 0,0 6 0,0 0 0,0-6 0,0 6 0,0-8 0,0 8 0,0 8 0,0-5 0,0 11 0,0-19 0,0 12 0,0-13 0,0 14 0,0-14 0,0 6 0,0-8 0,7 8 0,-6-6 0,6 6 0,-7-8 0,0 1 0,0-2 0,0 1 0,0-1 0,0 1 0,0-1 0,0 2 0,0-1 0,0 0 0,0 0 0,0 0 0,0 0 0,-11-12 0,2-4 0,-20-28 0,5 4 0,-25-38 0,13 17 0,-12-10 0,15 17 0,1 8 0,8 0 0,1 8 0,1 1 0,5 9 0,1-1 0,4 0 0,4 7 0,-7-5 0,7 5 0,-4-6 0,10 0 0,-10 7 0,16 12 0,6 12 0,13 12 0,9 2 0,-1 1 0,15 13 0,-11-10 0,3 11 0,-16-22 0,-7-3 0,-1-6 0,1-1 0,-1 0 0,-6 0 0,4-6 0,-10 5 0,4-6 0,-6 6 0,7-6 0,-6 6 0,12-5 0,-12 5 0,6 1 0,-1-7 0,-4 5 0,4-5 0,-6 7 0,7 7 0,7 1 0,-3 2 0,1-4 0,-5-5 0,-6-13 0,5-4 0,1-11 0,1-10 0,16-10 0,1-1 0,7-6 0,1-1 0,-1 7 0,10-8 0,1 9 0,-1 6 0,8 2 0,-7 8 0,-1 1 0,8 6 0,-16 3 0,6 0 0,-16 5 0,-2-5 0,0 7 0,-6 0 0,6 0 0,-8 0 0,0-6 0,0 4 0,-6-10 0,4 10 0,-10-10 0,10 11 0,-10-5 0,4 6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5T09:49:47.899"/>
    </inkml:context>
    <inkml:brush xml:id="br0">
      <inkml:brushProperty name="width" value="0.025" units="cm"/>
      <inkml:brushProperty name="height" value="0.025" units="cm"/>
      <inkml:brushProperty name="color" value="#008C3A"/>
    </inkml:brush>
  </inkml:definitions>
  <inkml:trace contextRef="#ctx0" brushRef="#br0">9680 3175 11172,'0'-20'0,"-6"7"4962,-9 7-4962,-23-8 0,-17-6 2332,5-13-2332,-21-4 0,15 2 0,-19-3 1331,-1 1-1331,11 0 0,3 1 0,-1 9 0,9-6 4778,-9 12-4778,11-4 0,0 8 0,9 0 0,-6 0 0,15 1 0,-7-1 0,0 0 0,7 8 0,-7-6 0,10 7 0,-1-1 0,0-5 0,1 5 0,-1-7 0,0 0 0,1 0 0,-1 0 0,-9 7 0,7-5 0,-16 4 0,16-6 0,-15-1 0,6 0 0,-9 0 0,0-1 0,-11 0 0,9 0 0,-9 0 0,1 0 0,7 0 0,-7 0 0,10 1 0,0-1 0,0 1 0,0-1 0,0 1 0,9 0 0,-7 8 0,7-6 0,0 13 0,3-13 0,-1 13 0,7-5 0,-16 7 0,16 0 0,-15 0 0,15 0 0,-16 0 0,7 0 0,-9 0 0,0 0 0,9 0 0,-7 0 0,-7 0 0,2 0 0,-2 0 0,7 8 0,16 1 0,-16 8 0,16 6 0,-16-5 0,7 14 0,1-14 0,-8 7 0,7-1 0,-9-5 0,9 6 0,-7-1 0,16-6 0,-16 7 0,16-9 0,-20 7 0,18-5 0,-2 4 0,9-7 0,12 0 0,-13 0 0,14 0 0,-14-7 0,14 5 0,-14-4 0,6 6 0,-17-7 0,7 6 0,-15-4 0,6-1 0,-9 6 0,9-6 0,-7 0 0,7 6 0,0-13 0,-7 13 0,16-13 0,-29 14 0,25-14 0,-17 12 0,24-12 0,-1 5 0,0-7 0,0 0 0,1 0 0,-1 0 0,0 0 0,1 0 0,-1 0 0,-9 0 0,7 0 0,-7 0 0,10 0 0,-1-7 0,-9-3 0,7-6 0,-6 0 0,-1-1 0,-2 0 0,0 0 0,-7 0 0,16-6 0,-15 4 0,15-4 0,-16 5 0,16-5 0,-7 5 0,9-12 0,1 12 0,-1-12 0,8 13 0,-6-13 0,14 14 0,-7-14 0,8 6 0,-1-7 0,0-1 0,-8-9 0,5-2 0,-6-9 0,0 0 0,-4-10 0,-18-6 0,7-8-389,12 35 0,-3 1 389,-29-39 0,29 38 0,-1 0 0,-3 0 0,0 0 0,-25-29 0,2 2 0,1 11 0,0 0 0,2 10 0,1 3 0,11 10 0,3 1 0,-1 0 0,7 1 0,-7-1 0,1 0 0,6 1 0,-7 6 0,9-4 0,0 5 0,1 1 778,-1 1-778,0 7 0,-6-7 0,5 6 0,2-5 0,2 6 0,12-6 0,-13 4 0,5-5 0,1 8 0,-6-1 0,6 1 0,-8-1 0,1-7 0,-1 5 0,0-5 0,1 8 0,-1-1 0,0 0 0,0 0 0,8 0 0,-5 1 0,5 6 0,-8-5 0,-14 5 0,18 0 0,-15 2 0,19 7 0,-8 0 0,0 0 0,0 0 0,1 0 0,-1 0 0,-9 0 0,7 0 0,-15 0 0,15 0 0,-16 0 0,16 0 0,-7 0 0,1 0 0,6 0 0,-7 0 0,0 0 0,7 7 0,-7 2 0,-4 7 0,9 0 0,-9-1 0,21 0 0,-6-6 0,13 4 0,-5-12 0,0 13 0,6-13 0,-14 6 0,14 0 0,-6-6 0,-1 6 0,7-7 0,-6 6 0,8-5 0,-9 6 0,7-7 0,-6 6 0,0-4 0,-9 11 0,-2-4 0,-5-1 0,6 6 0,0-5 0,1 7 0,7-7 0,-6 5 0,14-6 0,-7 7 0,9-1 0,6 0 0,2 0 0,6 0 0,0 0 0,0 0 0,-5-6 0,3-8 0,-4-14 0,6-9 0,0-8 0,8-9 0,15-32 0,-9 30 0,14-17 0,-21 44 0,1 1 0,5-1 0,-5 1 0,0-8 0,5 5 0,-5-12 0,0 5 0,6-8 0,-5 0 0,0 8 0,5-6 0,-13 14 0,13-6 0,-13 8 0,6 0 0,-1 6 0,-4-5 0,10 5 0,-10-6 0,10 0 0,-4 6 0,0-5 0,3 6 0,-3-7 0,-1 0 0,5 0 0,-10 1 0,11 5 0,-12-5 0,6 17 0,-7-2 0,0 11 0,0 1 0,0 0 0,-8 22 0,7 0 0,-14 21 0,6-15 0,-9 8 0,9-16 0,-6 15 0,6-15 0,-1 7 0,-3-18 0,11 7 0,-4-14 0,-1 6 0,6 0 0,-12-6 0,11 14 0,-11-14 0,12 13 0,-6-13 0,1 6 0,4-7 0,-4-1 0,0 0 0,4 0 0,-5 1 0,7-1 0,0-1 0,-5-5 0,3 4 0,-4-4 0,0 6 0,-2 1 0,0-1 0,-5 0 0,11 0 0,-11 0 0,17-6 0,-3-2 0,12-6 0,1 0 0,6 0 0,-4 0 0,12 0 0,-4 0 0,8 0 0,-1 0 0,10 0 0,-8 0 0,8 0 0,-17 0 0,5 0 0,-5 0 0,0 0 0,-2 0 0,-8 6 0,0-4 0,1 4 0,-1 1 0,0-6 0,0 12 0,1-12 0,-1 12 0,0-11 0,8 11 0,-6-11 0,6 11 0,-8-11 0,0 10 0,1-10 0,-1 4 0,-7 0 0,6-4 0,-6 4 0,7-6 0,0 0 0,0 0 0,-1 0 0,0 0 0,0 0 0,0 0 0,-6 0 0,-1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5T09:50:12.427"/>
    </inkml:context>
    <inkml:brush xml:id="br0">
      <inkml:brushProperty name="width" value="0.025" units="cm"/>
      <inkml:brushProperty name="height" value="0.025" units="cm"/>
    </inkml:brush>
  </inkml:definitions>
  <inkml:trace contextRef="#ctx0" brushRef="#br0">0 3046 24575,'37'-22'0,"19"-6"0,6-4 0,-20 5 0,0-1 0,27-9 0,5 0 0,-4 1 0,-5 4 0,25-11-700,-18 18 1,0 0 699,6-10 0,-29 18 0,1 2 340,28-15-340,-23 7 0,0 1 0,16 0 0,14-20 0,-33 15 0,0-8 0,-1 8 0,1-5 0,-9 6 0,6-1 0,-15-3 0,7 12 0,-10-12 0,1 12 0,-8-12 1059,6 12-1059,-6-5 0,1 0 0,5 6 0,8-20 0,-3 17 0,3-17 0,-8 19 0,-5-5 0,15-1 0,-6 6 0,6-13 0,-8 13 0,-1-5 0,10-1 0,-7 6 0,15-7 0,-15 9 0,15-2 0,-6 1 0,9-8 0,-9 7 0,6-7 0,-6 8 0,9-1 0,0 1 0,-1-1 0,1 1 0,14-15 0,-11 11 0,11-19 0,-23 21 0,6-14 0,-6 7 0,9-1 0,-1 2 0,1 0 0,-9 6 0,6-14 0,-6 15 0,0-7 0,6 8 0,-6 0 0,0 0 0,7 8 0,-8-6 0,10 5 0,0-7 0,23-9 0,-27 8 0,25-7 0,-40 8 0,17 8 0,-16-5 0,6-2 0,-8-2 0,-1-5 0,1 7 0,-1 0 0,1 0 0,-9 1 0,7-1 0,-14 2 0,14-9 0,-6 6 0,7-6 0,0 0 0,1 5 0,-8-4 0,14 5 0,2-5 0,4 3 0,2 3 0,-15 2 0,1 5 0,-1 0 0,1-5 0,-1 13 0,1-14 0,-8 7 0,5-1 0,-13-3 0,6 10 0,0-12 0,-6 13 0,6-13 0,-7 13 0,-1-12 0,0 11 0,0-11 0,7 5 0,-5 0 0,4-5 0,-6 12 0,1-12 0,-1 5 0,0-7 0,8 7 0,-6-4 0,6 10 0,-8-11 0,1 5 0,-1 0 0,0-5 0,0 12 0,1-12 0,-1 11 0,0-11 0,0 12 0,-6-12 0,5 11 0,-6-10 0,7 10 0,-6-10 0,5 10 0,-12-11 0,12 12 0,-6-12 0,7 12 0,-7-12 0,5 12 0,-16-6 0,2 7 0,-20-14 0,-2 11 0,-54-41 0,26 21 0,-37-18 0,46 9 0,2 14 0,1-6 0,13 9 0,-11 6 0,21-4 0,-5 11 0,8-10 0,12 10 0,3-4 0,21 13 0,1 2 0,9 7 0,-1-1 0,24 9 0,-18-7 0,27 15 0,-31-14 0,8 6 0,-10-8 0,1-7 0,-1 5 0,-7-13 0,-2 13 0,-8-13 0,1 6 0,-1-1 0,0-5 0,0 6 0,0-7 0,-6 6 0,4-4 0,-11 10 0,5-5 0,-6 7 0,-8 17 0,6 27 0,-14 10 0,11-19 0,-1 2 0,-13 27 0,8 9-452,-7 0 452,7-9 0,-8 9 0,0-22 0,9-12 0,-5-12 0,13-10 0,-5-7 0,7-2 0,0-8 452,-6 0-452,4 0 0,-4 0 0,0 0 0,4 0 0,-10-1 0,11 1 0,-5-6 0,6-2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5T10:09:15.899"/>
    </inkml:context>
    <inkml:brush xml:id="br0">
      <inkml:brushProperty name="width" value="0.025" units="cm"/>
      <inkml:brushProperty name="height" value="0.025" units="cm"/>
    </inkml:brush>
  </inkml:definitions>
  <inkml:trace contextRef="#ctx0" brushRef="#br0">1 2075 24575,'0'-30'0,"0"-5"0,0-17 0,25-44 0,-4 33 0,1 9 0,2 2 0,11-3 0,1-7 0,-2 10 0,-1 9 0,1-7 0,0 7 0,-1 0 0,11-9 0,-9 9 0,19-13 0,-17 3 0,17-3 0,-17 4 0,8-3 0,-11 4 0,1-1 0,-1 0 0,-8 9 0,6 2 0,-15 9 0,13 0 0,-13 1 0,5 7 0,1 1 0,-6 1 0,12 4 0,-12-4 0,13 6 0,-6 1 0,0-1 0,5 8 0,-5-6 0,7 5 0,1 0 0,-1-5 0,-7 6 0,6-8 0,-6 1 0,7-1 0,-6-7 0,4 5 0,-4-12 0,6 6 0,-6-8 0,5 0 0,-6 0 0,8 1 0,-1 6 0,1-5 0,-1 12 0,0-5 0,-7 8 0,6-1 0,-14 8 0,6 1 0,-8 1 0,0 4 0,1-4 0,-7 6 0,-2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5T10:09:19.499"/>
    </inkml:context>
    <inkml:brush xml:id="br0">
      <inkml:brushProperty name="width" value="0.025" units="cm"/>
      <inkml:brushProperty name="height" value="0.025" units="cm"/>
    </inkml:brush>
  </inkml:definitions>
  <inkml:trace contextRef="#ctx0" brushRef="#br0">1 1 24575,'0'19'0,"6"-4"0,-4 6 0,10-7 0,-4 7 0,7-5 0,-1 11 0,0-12 0,-6 6 0,-2-7 0,1 0 0,-6 0 0,5 0 0,1-1 0,-6 1 0,6 0 0,-1 0 0,-4 1 0,10-1 0,-10 0 0,11 0 0,-12 1 0,5-1 0,1 0 0,-6 0 0,6 1 0,-1-8 0,-4 6 0,4-5 0,0 6 0,-5 0 0,11-1 0,-10 2 0,10-8 0,-10 6 0,10-5 0,-4 6 0,0 0 0,4-7 0,-11 6 0,12-6 0,-12 8 0,5-2 0,0-5 0,-4 5 0,4-6 0,-6 7 0,6-7 0,-4 5 0,4-4 0,-6 6 0,6 0 0,-4 0 0,4 0 0,-6-13 0,6-3 0,2-11 0,6 5 0,1-5 0,-1 11 0,-6-11 0,4 12 0,-10-12 0,10 11 0,-4-4 0,5 6 0,1-7 0,0 6 0,0-12 0,1 11 0,7-11 0,1 4 0,9 0 0,8-6 0,-6 6 0,7 0 0,-1-6 0,-14 6 0,13 0 0,-15 3 0,-1-1 0,-1 6 0,-7-6 0,-1 1 0,0 4 0,0-4 0,0 6 0,1 0 0,-1-7 0,0 6 0,0-6 0,-1 7 0,-5-6 0,4 4 0,-4-11 0,0 5 0,4 0 0,-4-5 0,6 12 0,1-12 0,-1 11 0,-7-10 0,5 10 0,-4-4 0,5 6 0,8-6 0,-5 4 0,4-10 0,-6 10 0,1-4 0,-7-1 0,-2 5 0,-6-4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7T13:56:53.371"/>
    </inkml:context>
    <inkml:brush xml:id="br0">
      <inkml:brushProperty name="width" value="0.05" units="cm"/>
      <inkml:brushProperty name="height" value="0.05" units="cm"/>
      <inkml:brushProperty name="color" value="#AB008B"/>
    </inkml:brush>
  </inkml:definitions>
  <inkml:trace contextRef="#ctx0" brushRef="#br0">1 279 24575,'26'0'0,"7"0"0,10 0 0,-1 0 0,1 0 0,-6 0 0,-12 0 0,23 0 0,-20 0 0,13 0 0,-23 0 0,5 0 0,-5 0 0,0 0 0,4 0 0,-10-5 0,10 3 0,-9-7 0,9 8 0,-10-4 0,5 0 0,-7 4 0,1-4 0,0 5 0,-1 0 0,1 0 0,0 0 0,0 0 0,-1 0 0,1 0 0,-1 0 0,1 0 0,0 0 0,-1 0 0,1 0 0,0 0 0,-1 0 0,1 0 0,-1 0 0,1 0 0,0 0 0,0 0 0,-1 0 0,1 0 0,0 0 0,0 0 0,-1 0 0,1 0 0,6 0 0,-5 0 0,10 0 0,-10 0 0,11 0 0,-5 0 0,5 0 0,-5 0 0,5 0 0,-5 0 0,-1 0 0,6 0 0,-11 0 0,10 0 0,-10 5 0,11-4 0,-11 8 0,10-7 0,-4 2 0,0 1 0,4 2 0,-9-1 0,19 4 0,-17-4 0,18 1 0,-15 3 0,6-9 0,0 4 0,-6-5 0,4 0 0,-4 0 0,6 0 0,-1 0 0,-5 0 0,5 0 0,-5 0 0,0 0 0,4 0 0,-10 0 0,10 6 0,-9-5 0,9 4 0,-10 0 0,10-4 0,-10 9 0,11-9 0,-11 4 0,10 0 0,1 2 0,-4-1 0,2-1 0,-4 1 0,-5-5 0,10 4 0,-9-5 0,3 5 0,-5-4 0,0 4 0,-1-5 0,1 0 0,0 0 0,0 0 0,-1 0 0,1 0 0,0 0 0,-1 0 0,1 0 0,0 0 0,0 0 0,-1 0 0,6 0 0,-4 0 0,3 0 0,-4 0 0,0 0 0,0 0 0,-1 0 0,1 0 0,-5-4 0,-7-2 0,0-5 0,-4 1 0,0-1 0,-1-6 0,-11 4 0,-12-20 0,8 12 0,-12-8 0,20 7 0,-10 8 0,10-8 0,-10 8 0,10-2 0,-3 4 0,-1 1 0,5 0 0,-5-1 0,6 1 0,0 1 0,0-1 0,0 5 0,-5-5 0,3 5 0,-3-5 0,5 0 0,0 6 0,1 0 0,4 0 0,-4 4 0,4-9 0,-5 9 0,5-9 0,6 9 0,6 1 0,5 12 0,5 1 0,3 9 0,5-9 0,-1 10 0,1-5 0,0 6 0,0-5 0,-6 3 0,5-9 0,-10 10 0,9-10 0,-9 3 0,3-4 0,-5-2 0,0 1 0,0 0 0,-5 0 0,3-5 0,-8 3 0,9-3 0,-4 0 0,0 4 0,3-4 0,-7 4 0,7-4 0,-8 3 0,4-3 0,-1 0 0,-2 2 0,2-2 0,1 4 0,1-4 0,4 3 0,-8-8 0,-4 8 0,-8-3 0,-7 5 0,5 0 0,-17 1 0,9 0 0,-11 0 0,7 5 0,-7-3 0,12 3 0,-11-5 0,12-1 0,0 1 0,1-1 0,1 0 0,4 0 0,-5 0 0,7-1 0,4 1 0,-4-5 0,9 3 0,-9-3 0,9 5 0,-8 0 0,7-1 0,-7 1 0,7 0 0,-2-1 0,-1 1 0,-1-1 0,-5-4 0,6 3 0,-5-8 0,9 4 0,-4-5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7T13:56:58.261"/>
    </inkml:context>
    <inkml:brush xml:id="br0">
      <inkml:brushProperty name="width" value="0.05" units="cm"/>
      <inkml:brushProperty name="height" value="0.05" units="cm"/>
      <inkml:brushProperty name="color" value="#AB008B"/>
    </inkml:brush>
  </inkml:definitions>
  <inkml:trace contextRef="#ctx0" brushRef="#br0">0 364 24575,'16'0'0,"16"0"0,45 0 0,7 0 0,-27 3 0,0 2 0,32 3 0,-2 8 0,-31-5 0,-1 0 0,21 6 0,-25-6 0,-2-1 0,0-2 0,-2 4 0,-8-10 0,-7 3 0,5 1 0,-17-4 0,9 3 0,-17-5 0,11 0 0,-11 0 0,4 0 0,-5 0 0,0 0 0,5 0 0,-4 0 0,5 0 0,-6 0 0,-1 0 0,1 0 0,6 0 0,-5 0 0,4 0 0,1 0 0,-5 0 0,10 0 0,-9 0 0,9 0 0,-10 0 0,10 0 0,-9 0 0,3 0 0,5 0 0,-1 0 0,2 0 0,1 0 0,-5 0 0,5-5 0,-5 4 0,11-10 0,-15 4 0,15 0 0,-4-4 0,1 5 0,4-2 0,-6-2 0,0 3 0,6 0 0,-4 2 0,4 0 0,4 3 0,0-3 0,2 5 0,-6 0 0,-6 0 0,0 0 0,-1 0 0,1 0 0,0 0 0,-6 0 0,-2 0 0,1 0 0,-5 0 0,5 0 0,-7 0 0,1 0 0,0 0 0,-1 0 0,1 0 0,0 0 0,5 0 0,-3 0 0,9 0 0,-4 0 0,23 0 0,-13 0 0,20 0 0,-23 0 0,13 0 0,-13 0 0,13 0 0,-13 0 0,6 0 0,-8 0 0,-5 0 0,5 0 0,-11 0 0,4 0 0,1 0 0,-5 0 0,4 0 0,-5 0 0,0 0 0,0 0 0,-1 0 0,1 0 0,0 0 0,0 0 0,10 0 0,-8 0 0,9 0 0,-12 0 0,1 0 0,0 0 0,0 0 0,-1 0 0,1 0 0,0 0 0,-1 0 0,1 0 0,-1 0 0,0 0 0,0 0 0,1 0 0,-1 0 0,1 0 0,0 0 0,-1 0 0,7 0 0,-5 0 0,10 0 0,-4 0 0,6 0 0,-6 0 0,4 0 0,-9 0 0,3 0 0,-5 0 0,0 0 0,-1 0 0,-8 0 0,-4-11 0,-14-2 0,-3-6 0,-5-3 0,1 3 0,-1-5 0,-16-16 0,17 13 0,-10-8 0,22 19 0,0-1 0,-6 4 0,4-4 0,-4 6 0,6 0 0,0 0 0,0-5 0,0 3 0,0-3 0,0 5 0,0 0 0,1 1 0,-1 4 0,6-4 0,0 18 0,16 0 0,2 13 0,16 14 0,-4-9 0,4 8 0,-5-10 0,-6 0 0,5 0 0,-5-6 0,0-1 0,-1 0 0,-6-5 0,6 5 0,-5-6 0,5 0 0,-7 0 0,1 0 0,0-1 0,-1 1 0,1-1 0,-6 0 0,4-4 0,-8 3 0,3-4 0,-4 5 0,-4-4 0,-2 3 0,-10-2 0,-2 10 0,-6 1 0,0 6 0,0 0 0,0-1 0,0 1 0,0 0 0,1 0 0,-1-6 0,6-1 0,-5 0 0,11-5 0,-5 4 0,6-5 0,-6 0 0,5 6 0,-5-4 0,5 3 0,1-5 0,0 5 0,0-3 0,0 3 0,0-5 0,-5 4 0,9-3 0,-8 10 0,9-10 0,-6 4 0,6-5 0,-4 6 0,4-5 0,-1 4 0,-3-5 0,9 0 0,-8-1 0,7 1 0,-3 0 0,1-5 0,3-1 0,-4-5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5T09:43:52.355"/>
    </inkml:context>
    <inkml:brush xml:id="br0">
      <inkml:brushProperty name="width" value="0.025" units="cm"/>
      <inkml:brushProperty name="height" value="0.025" units="cm"/>
    </inkml:brush>
  </inkml:definitions>
  <inkml:trace contextRef="#ctx0" brushRef="#br0">28 150 24575,'6'14'0,"2"-1"0,6 1 0,1-6 0,-1-1 0,0-1 0,0-5 0,-1 6 0,1-7 0,-1 0 0,0-6 0,-6-2 0,-1-6 0,-6 0 0,0-1 0,0 1 0,0-1 0,0 1 0,0-8 0,-14 5 0,4 1 0,-13 2 0,9 6 0,-8 0 0,6-4 0,-7 10 0,15-11 0,-4 11 0,4-4 0,-7 6 0,8 6 0,0 1 0,7 7 0,0 8 0,0-6 0,0 6 0,7-8 0,1 0 0,6 1 0,0-1 0,0 0 0,1 0 0,-1 1 0,0-1 0,0 0 0,1-6 0,-1 5 0,0-12 0,0 6 0,-12-7 0,-4-6 0,-11-2 0,6-11 0,1 4 0,6-4 0,5 12 0,3 1 0,5 6 0,-6 0 0,-1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5T10:29:29.134"/>
    </inkml:context>
    <inkml:brush xml:id="br0">
      <inkml:brushProperty name="width" value="0.05" units="cm"/>
      <inkml:brushProperty name="height" value="0.05" units="cm"/>
      <inkml:brushProperty name="color" value="#00A0D7"/>
    </inkml:brush>
  </inkml:definitions>
  <inkml:trace contextRef="#ctx0" brushRef="#br0">6259 4995 24575,'28'0'0,"1"0"0,12 0 0,-8 0 0,17-8 0,-7-2 0,8-15 0,1-2 0,0-8 0,0 1 0,-1-1 0,1 0 0,10-1 0,-7 9 0,7-8 0,-10 16 0,-10-5 0,8 6 0,-7 1 0,-1 1 0,8 6 0,-16-4 0,6 5 0,-8-7 0,-1 7 0,1-5 0,-8 6 0,5-8 0,-13 1 0,14 0 0,-14 0 0,6 6 0,0-4 0,-6 5 0,7-15 0,-1 6 0,-5-13 0,13 12 0,-6-12 0,1 5 0,5-6 0,-5-10 0,7 7 0,1-7 0,0 1 0,-8 6 0,6-7 0,-7 9 0,1 1 0,6-10 0,-13 7 0,13-7 0,-5 0 0,7-2 0,-6-19 0,6 7 0,-12-17 0,11 17 0,-12-7 0,6-1 0,-9 9 0,2-19 0,-2 18 0,-7-18 0,-2 19 0,-8-19 0,0 18 0,0-18 0,0 19 0,0-9 0,0 11 0,0 0 0,0 0 0,0 0 0,0 0 0,0 0 0,0 0 0,0 0 0,-7 9 0,-2-6 0,-1 6 0,-4 0 0,-2 2 0,-2 9 0,-5 1 0,8 7 0,-1-6 0,-20-1 0,7-3 0,-10-14 0,0 13 0,11-6 0,-14-1 0,9-1 0,-10-1 0,7-6 0,-7 5 0,10 2 0,-2-6 0,3 15 0,-2-16 0,2 16 0,-1-7 0,1 9 0,-14-13 0,11 16 0,-11-15 0,15 20 0,-10-9 0,7 8 0,-16-8 0,7 7 0,-9-1 0,0-6 0,0 6 0,-10-9 0,7 1 0,-7 6 0,10-4 0,0 14 0,0-14 0,0 14 0,0-6 0,9 1 0,2 5 0,1-4 0,6 7 0,-7 6 0,9-4 0,1 5 0,6 0 0,-18-5 0,15 5 0,-18 0 0,15-5 0,-1 12 0,0-12 0,0 12 0,1-12 0,-1 5 0,-9 0 0,7-5 0,-15 5 0,15-7 0,-16-2 0,7 1 0,-9 0 0,0 0 0,9-7 0,-7 5 0,16-4 0,-6 6 0,-1 0 0,-16-7 0,10 13 0,-7-11 0,13 12 0,7-6 0,-16-1 0,7 0 0,0 0 0,-7 0 0,7 0 0,-9 0 0,1-1 0,-1 1 0,0 7 0,0-5 0,0 5 0,0 0 0,0-5 0,-34 13 0,26-14 0,-26 14 0,34-6 0,-10 8 0,7 0 0,-7 0 0,10 0 0,9 0 0,-7 0 0,7 0 0,0 0 0,-7 0 0,7 0 0,0 0 0,-6 0 0,15 0 0,-16 0 0,16 0 0,-16 0 0,16 0 0,-15 0 0,-8 0 0,1 0 0,-1 0 0,16 0 0,10 7 0,-1-5 0,0 5 0,0-7 0,1 0 0,-1 0 0,0 0 0,1 0 0,-1 0 0,0 0 0,1 0 0,-1 0 0,0 0 0,0 0 0,1 0 0,-1 0 0,-14 0 0,11 0 0,-3 0 0,8 0 0,6 7 0,-8-5 0,1 5 0,-1 0 0,0-5 0,0 5 0,-8 0 0,6-5 0,-7 13 0,9-13 0,1 12 0,-1-6 0,0 1 0,-8-2 0,6 0 0,1-5 0,3 12 0,6-12 0,-8 5 0,8-7 0,-6 7 0,14-6 0,-14 6 0,14-7 0,-14 0 0,13 0 0,-5 0 0,0 7 0,6-5 0,-6 5 0,7 0 0,1-6 0,-8 5 0,5 1 0,-5-6 0,0 6 0,6-1 0,-14-4 0,6 11 0,-8-4 0,1-1 0,-10 7 0,7-6 0,-7 7 0,9-7 0,-22 13 0,16-12 0,-26 15 0,30-10 0,-6 2 0,8-1 0,0-1 0,0 1 0,1 0 0,-1 0 0,0-1 0,8 8 0,-6-5 0,13 4 0,-13 0 0,14-6 0,-7 14 0,0-13 0,6 5 0,-5 0 0,7-5 0,-1 12 0,-5-6 0,4 8 0,-4-9 0,6 0 0,0-8 0,0 8 0,0-6 0,-7 7 0,5-9 0,-5 1 0,0 0 0,6 0 0,-14 0 0,13 0 0,-5 0 0,0-8 0,6 6 0,-6-5 0,7 6 0,1 1 0,-1-1 0,1 0 0,-7 7 0,5-6 0,-5 6 0,6 1 0,7-6 0,-15 23 0,12-13 0,-14 23 0,9-6 0,-2 9 0,1-1 0,-10 12 0,7-9 0,-7 19 0,10-19 0,6 8 0,-4-10 0,5 0 0,0-9 0,-5 6 0,13-15 0,-6 6 0,1 6 0,5-11 0,-5 3 0,7-9 0,0-5 0,0 0 0,0 5 0,0-5 0,0 8 0,0-1 0,0 1 0,0-1 0,0 1 0,0-1 0,0 10 0,7-8 0,2 8 0,7-10 0,0 10 0,0-7 0,0 6 0,0-8 0,0-1 0,7 1 0,-5 8 0,12-6 0,-4 15 0,7-6 0,2 9 0,-1 0 0,2 10 0,-1-8 0,1 9 0,-2-12 0,1 1 0,-1 0 0,1 0 0,9 1 0,-7 0 0,17 3 0,-17-4 0,17 4 0,-7-2 0,23 17 0,-12-21 0,10 8 0,-16-31 0,0 6 0,0-14 0,-1 14 0,-8-15 0,7 7 0,-8-8 0,10 0 0,0 8 0,0-6 0,-10 5 0,8-7 0,-16 6 0,15-4 0,-15 4 0,15 2 0,-15-8 0,7 15 0,-10-15 0,24 20 0,-9-16 0,20 10 0,-15-14 0,1 0 0,22 2 0,-6-1 0,19 2 0,0-1 0,-9-8 0,9 6 0,1-15 0,-21 14 0,18-14 0,-20 14 0,-1-14 0,-1 6 0,-1-8 0,-8 8 0,8-6 0,13 13 0,-26-6 0,23 8 0,-29-8 0,0 6 0,-3-13 0,-8 12 0,-1-13 0,-7 13 0,6-13 0,-7 13 0,9-13 0,-1 13 0,1-12 0,-1 5 0,10 1 0,2-6 0,-1 12 0,8-12 0,-7 5 0,8-7 0,1 8 0,33-6 0,-24 5 0,24-7 0,-33 0 0,-10 0 0,8 0 0,-7 0 0,8 0 0,1 0 0,0 0 0,0 0 0,-10 0 0,8 0 0,-16 0 0,6 0 0,-8 0 0,-9 0 0,-1 0 0,-7 0 0,-1 0 0,0 0 0,0 0 0,7 0 0,-6 0 0,5 0 0,-6 0 0,0 0 0,-1 0 0,2 0 0,-1 0 0,0 0 0,0 0 0,8 0 0,2 0 0,17 0 0,-8 0 0,8 0 0,-1 0 0,-6 0 0,16 0 0,-17 0 0,17 0 0,-16 0 0,-2 0 0,-2 0 0,-14 0 0,6 0 0,-8 0 0,0 0 0,1 0 0,-1 0 0,0 0 0,0 0 0,1 0 0,-1 0 0,0 0 0,0 7 0,1-6 0,-1 6 0,0-7 0,7 0 0,-6 6 0,14-4 0,-13 4 0,13-6 0,-12 0 0,12 0 0,-5 0 0,0 0 0,5 0 0,-12 0 0,12 0 0,-5 0 0,0 0 0,5 0 0,-13 0 0,6 0 0,0 0 0,-6 0 0,14 0 0,-14 0 0,6 0 0,-8 0 0,1 0 0,-1 0 0,0 0 0,7 0 0,-6 6 0,5-5 0,-6 12 0,-1-12 0,1 12 0,0-12 0,-6 12 0,-2-12 0,-6 5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2T08:32:13.895"/>
    </inkml:context>
    <inkml:brush xml:id="br0">
      <inkml:brushProperty name="width" value="0.1" units="cm"/>
      <inkml:brushProperty name="height" value="0.1" units="cm"/>
      <inkml:brushProperty name="color" value="#FFC114"/>
    </inkml:brush>
  </inkml:definitions>
  <inkml:trace contextRef="#ctx0" brushRef="#br0">98 6 24575,'-14'0'0,"0"0"0,4 0 0,0 0 0,0 5 0,0-4 0,4 8 0,2-4 0,4 4 0,0 0 0,0 0 0,-4-3 0,3 2 0,-8-7 0,8 7 0,-4-3 0,5 5 0,0-1 0,0 1 0,0 0 0,0 0 0,0 0 0,0 0 0,0 0 0,0 0 0,0 0 0,0 6 0,0-5 0,0 5 0,0-1 0,0-3 0,0 3 0,0-5 0,0 0 0,0 0 0,0 0 0,0-1 0,0 0 0,4-4 0,1-1 0,5-4 0,-1 0 0,0 0 0,5 0 0,-3 0 0,3 0 0,-4 0 0,0-4 0,0 3 0,0-8 0,0 7 0,-4-7 0,2 8 0,-2-3 0,3 0 0,-4-1 0,-1-5 0,-4 0 0,0 1 0,0-11 0,0 2 0,0-2 0,0 4 0,0 6 0,0-1 0,0 1 0,0 0 0,0 0 0,0 0 0,0 0 0,0 1 0,-4 3 0,-1 2 0,-1 0 0,-2 3 0,2-4 0,-3 5 0,4-8 0,1 2 0,4-8 0,0 4 0,0 0 0,0 0 0,0 0 0,0 0 0,0 0 0,0 8 0,0 13 0,-10 1 0,7 7 0,-7-8 0,10-1 0,-4-1 0,3 1 0,-3 0 0,-1 0 0,4 0 0,-8 0 0,8 5 0,-8-4 0,8 4 0,-4-5 0,1-5 0,7 0 0,-2-5 0,8 0 0,-4 0 0,-1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2T08:32:19.138"/>
    </inkml:context>
    <inkml:brush xml:id="br0">
      <inkml:brushProperty name="width" value="0.1" units="cm"/>
      <inkml:brushProperty name="height" value="0.1" units="cm"/>
      <inkml:brushProperty name="color" value="#FFC114"/>
    </inkml:brush>
  </inkml:definitions>
  <inkml:trace contextRef="#ctx0" brushRef="#br0">275 37 24575,'-15'0'0,"1"0"0,5 0 0,0 0 0,-1 0 0,1 0 0,-1 0 0,0 0 0,4 5 0,-3-4 0,3 4 0,-4-5 0,0 0 0,0 4 0,0-3 0,0 3 0,0-4 0,1 0 0,-1 0 0,0 0 0,0 0 0,0 0 0,0 0 0,0 0 0,0 0 0,0 0 0,1 0 0,4 4 0,0 5 0,5 2 0,10 12 0,-3-10 0,8 7 0,-5 0 0,0-8 0,1 8 0,-5-10 0,3 0 0,-8 0 0,8 0 0,-4 0 0,0 0 0,0-1 0,-5 1 0,4-5 0,-3 3 0,4-3 0,-5 4 0,4-3 0,-3 2 0,8-2 0,-4-1 0,5 4 0,-4-3 0,3 4 0,-4-4 0,6 3 0,-1-4 0,-5 5 0,4-4 0,-4-2 0,5-4 0,-1 0 0,0 0 0,0 0 0,-3-5 0,-2 0 0,-4-5 0,0 0 0,0-1 0,0-4 0,0 3 0,0-9 0,0 10 0,0-5 0,0 6 0,0-1 0,0 1 0,0 0 0,0 0 0,0 1 0,0-1 0,0 1 0,0-1 0,0 1 0,0-1 0,0-1 0,0 1 0,0 0 0,-5 5 0,4-5 0,-8 9 0,8-8 0,-8 8 0,8-8 0,-8 8 0,4-4 0,-5 5 0,1 0 0,-1 0 0,1 0 0,-1 0 0,0 0 0,0 0 0,0 0 0,0 0 0,0 0 0,8 0 0,-1 5 0,11-4 0,-3 3 0,5-4 0,-5-4 0,-1-2 0,-4-3 0,0-2 0,0 1 0,0 0 0,0 0 0,0 0 0,0 0 0,-8 5 0,2 1 0,-8 4 0,5 0 0,-1 0 0,5-4 0,5 3 0,10-3 0,1 4 0,3 0 0,-4 0 0,0 0 0,-1 0 0,0 0 0,1 0 0,-1 0 0,0 0 0,0 0 0,1 0 0,0 0 0,-1 0 0,-3 4 0,2-3 0,-7 7 0,3-7 0,-4 3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2T08:32:51.347"/>
    </inkml:context>
    <inkml:brush xml:id="br0">
      <inkml:brushProperty name="width" value="0.05" units="cm"/>
      <inkml:brushProperty name="height" value="0.05" units="cm"/>
      <inkml:brushProperty name="color" value="#FFC114"/>
    </inkml:brush>
  </inkml:definitions>
  <inkml:trace contextRef="#ctx0" brushRef="#br0">346 0 24575,'0'10'0,"0"5"0,9 0 0,-6 2 0,10-2 0,-12-5 0,8 4 0,-8-3 0,8-1 0,-8-2 0,8-2 0,-8 4 0,3-1 0,1 1 0,-4 1 0,8-1 0,-8 0 0,3 0 0,-4 0 0,0 0 0,5 0 0,-4-1 0,3 1 0,-4-1 0,4-3 0,-3 2 0,3-2 0,1-1 0,-4 4 0,7-4 0,-7 5 0,8-5 0,-8 4 0,4-4 0,-1 5 0,-3-1 0,8 1 0,-8 0 0,3-1 0,1-3 0,-4 2 0,8-7 0,-8 7 0,7-7 0,-3 3 0,1 1 0,-2 0 0,1 1 0,-4 2 0,7-7 0,-7 8 0,4-4 0,-1 1 0,-3 2 0,4-3 0,-1 0 0,-3 4 0,4-4 0,-5 5 0,4-5 0,-3 3 0,-1-7 0,-5 3 0,-11-4 0,5 5 0,-30 11 0,19-8 0,-15 11 0,16-18 0,4 4 0,-6 0 0,6-4 0,2 4 0,4-5 0,1 0 0,-3 0 0,2 4 0,-2-3 0,4 3 0,3 0 0,-2-3 0,2 4 0,-3-1 0,-7-3 0,5 3 0,-5 1 0,6-4 0,-5 3 0,3 1 0,-4-4 0,1 3 0,3-4 0,-4 5 0,6-4 0,0 3 0,0-4 0,0 0 0,0 5 0,0-4 0,0 3 0,1-4 0,-1 4 0,1-3 0,3 8 0,-2-8 0,7 3 0,-3-4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5T14:49:00.731"/>
    </inkml:context>
    <inkml:brush xml:id="br0">
      <inkml:brushProperty name="width" value="0.025" units="cm"/>
      <inkml:brushProperty name="height" value="0.025" units="cm"/>
    </inkml:brush>
  </inkml:definitions>
  <inkml:trace contextRef="#ctx0" brushRef="#br0">29 463 24575,'0'-14'0,"0"1"0,0-10 0,0 8 0,0-8 0,0 9 0,0 0 0,0 0 0,0 0 0,0 0 0,0 0 0,0 0 0,0 0 0,0 0 0,0 0 0,0 0 0,0 1 0,-13-1 0,10 0 0,-10-14 0,13 3 0,0-6 0,0 9 0,0 0 0,0 6 0,0-6 0,0 15 0,0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5T14:49:11.427"/>
    </inkml:context>
    <inkml:brush xml:id="br0">
      <inkml:brushProperty name="width" value="0.025" units="cm"/>
      <inkml:brushProperty name="height" value="0.025" units="cm"/>
    </inkml:brush>
  </inkml:definitions>
  <inkml:trace contextRef="#ctx0" brushRef="#br0">0 560 24575,'0'-14'0,"0"1"0,0-22 0,0 15 0,0-15 0,0 21 0,0-1 0,0-6 0,0 5 0,0-5 0,0-1 0,0 6 0,0-14 0,0 0 0,0-4 0,0-4 0,0 14 0,0 2 0,7 8 0,-6-1 0,6 2 0,-7-1 0,0 0 0,0 0 0,0-1 0,0 2 0,0-1 0,5 6 0,-3 2 0,3 6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5T14:49:27.552"/>
    </inkml:context>
    <inkml:brush xml:id="br0">
      <inkml:brushProperty name="width" value="0.025" units="cm"/>
      <inkml:brushProperty name="height" value="0.025" units="cm"/>
    </inkml:brush>
  </inkml:definitions>
  <inkml:trace contextRef="#ctx0" brushRef="#br0">15 663 24575,'0'-13'0,"0"-1"0,0-21 0,0 15 0,0-22 0,0 25 0,0-5 0,0 8 0,0-1 0,0 1 0,0-1 0,0 1 0,0 0 0,0 0 0,0 0 0,0 0 0,0-1 0,0 1 0,0 0 0,0-1 0,0 1 0,0-1 0,0-7 0,0 6 0,0-14 0,0 14 0,0-7 0,0 9 0,0 0 0,0-1 0,0 1 0,0 0 0,0 1 0,0 0 0,0-6 0,0 4 0,-7-4 0,6 5 0,-6 7 0,7 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5T14:50:37.322"/>
    </inkml:context>
    <inkml:brush xml:id="br0">
      <inkml:brushProperty name="width" value="0.025" units="cm"/>
      <inkml:brushProperty name="height" value="0.025" units="cm"/>
    </inkml:brush>
  </inkml:definitions>
  <inkml:trace contextRef="#ctx0" brushRef="#br0">94 198 24575,'0'20'0,"0"-6"0,0 6 0,0-7 0,-6-5 0,4 4 0,-4-5 0,0 1 0,4 4 0,-10-10 0,10 10 0,-11-10 0,12 11 0,-12-6 0,5 1 0,0 5 0,-5-11 0,12 10 0,0-10 0,9 4 0,6-6 0,0 0 0,0 0 0,0 0 0,1 0 0,-1 0 0,0 0 0,0 0 0,0 0 0,1 0 0,-1 0 0,-1 0 0,-6-6 0,-1-1 0,-6-6 0,0-7 0,0 4 0,0-4 0,0-3 0,0 7 0,0-14 0,0 14 0,0-14 0,0 14 0,0-6 0,-6 7 0,4 1 0,-4 0 0,0 6 0,-1 2 0,-6 12 0,6 1 0,1 6 0,0-6 0,-1-1 0,-7-6 0,0 6 0,0-4 0,1 4 0,5 0 0,2 1 0,6 14 0,0-6 0,6 7 0,9 7 0,-5-12 0,10 12 0,-12-8 0,7-4 0,-1 5 0,1-8 0,-7 0 0,4 0 0,-10 0 0,10 1 0,-4-7 0,6-2 0,-7-12 0,-1-9 0,-6-9 0,0-7 0,0-10 0,0 7 0,0-30 0,-8 18 0,0-4 0,-9 11 0,2 23 0,7-14 0,-5 20 0,11-10 0,-4 12 0,-1 0 0,6 8 0,-6 8 0,0 13 0,6 9 0,-7 3 0,8 5 0,-6-14 0,4-2 0,-4-1 0,6-4 0,-6 5 0,4-8 0,-11 0 0,12 0 0,-6 0 0,1-6 0,5 5 0,-5-6 0,6 6 0,0 1 0,0-1 0,6 2 0,2-7 0,6 4 0,0-4 0,0 0 0,8-2 0,-5-6 0,4 7 0,-6-6 0,-1 6 0,0-7 0,0 0 0,1 0 0,-2 0 0,1 0 0,-7-6 0,-1-2 0,-6-6 0,0-8 0,0 6 0,0-21 0,0 12 0,-7-20 0,-2 20 0,-13-5 0,5 8 0,-6 12 0,8-19 0,0 26 0,0-18 0,0 13 0,7-6 0,-5 6 0,12-5 0,-11 11 0,10 2 0,-4 7 0,6 7 0,0-1 0,0 0 0,0 1 0,0-1 0,0 1 0,0 0 0,0 1 0,0-1 0,0 0 0,0 8 0,0-6 0,0 6 0,0-8 0,0 1 0,0-1 0,6-6 0,1-2 0,7-6 0,-1 0 0,2 0 0,-1-6 0,1-10 0,0-8 0,1-8 0,-1 8 0,-7 2 0,5 8 0,-12-1 0,12 7 0,-12-4 0,-1 10 0,-8-3 0,-7 5 0,7-7 0,-11 6 0,9-6 0,-11 7 0,7 0 0,0 0 0,1 0 0,-1 0 0,7 6 0,-6 2 0,12 5 0,-6 1 0,1-6 0,5 3 0,-5-3 0,6 6 0,0-1 0,0-5 0,0-2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5T14:52:19.819"/>
    </inkml:context>
    <inkml:brush xml:id="br0">
      <inkml:brushProperty name="width" value="0.025" units="cm"/>
      <inkml:brushProperty name="height" value="0.025" units="cm"/>
    </inkml:brush>
  </inkml:definitions>
  <inkml:trace contextRef="#ctx0" brushRef="#br0">103 213 24575,'6'13'0,"1"0"0,6 0 0,1 7 0,-7-5 0,-1 5 0,-6-6 0,6 0 0,-4 0 0,4 0 0,0-7 0,2-1 0,5-6 0,0 0 0,-5-6 0,-2-2 0,-6-13 0,0-3 0,0-8 0,7-14 0,-6 19 0,13-10 0,-13 23 0,6 0 0,-13 6 0,-10 2 0,1 6 0,-7 0 0,1 0 0,5 0 0,-3 0 0,5 0 0,1 6 0,6 2 0,-5 5 0,10 1 0,-10-6 0,4-2 0,-6-6 0,0 0 0,0 0 0,0 0 0,6 6 0,2 2 0,6 5 0,0 2 0,0-1 0,0 0 0,0 0 0,0 0 0,6 0 0,-5-1 0,12-5 0,-12 4 0,12-10 0,-6 10 0,7-11 0,-6 12 0,5-12 0,-5 6 0,6-1 0,0-5 0,0 6 0,0-1 0,0-5 0,0 5 0,-1-6 0,1 0 0,-1 0 0,0 0 0,0 0 0,1 0 0,-7-6 0,-1-2 0,-6-14 0,0 6 0,0-6 0,0 7 0,0 1 0,0 0 0,0 0 0,0 0 0,-7 6 0,-1-4 0,-6 3 0,-1 1 0,1 2 0,-1 0 0,1 4 0,6-11 0,-5 12 0,5-12 0,-6 11 0,6 1 0,2 17 0,6-1 0,0 15 0,0-6 0,0 7 0,0-7 0,0-2 0,0-8 0,0 0 0,0 1 0,0-2 0,6-5 0,1-2 0,6-6 0,0 0 0,1 0 0,-1 0 0,2 0 0,-2 0 0,2-6 0,-1 4 0,0-11 0,0 5 0,1-6 0,-1 6 0,0-5 0,-6 5 0,-2-13 0,-6 6 0,0-6 0,0-1 0,0-2 0,0 0 0,0-6 0,0 6 0,0 0 0,0 2 0,0 7 0,0 1 0,-6-1 0,4 1 0,-10 7 0,10-6 0,-10 12 0,4-6 0,-6 1 0,-8 4 0,5-4 0,-13 6 0,14 0 0,-14 0 0,14 0 0,-6 0 0,7 0 0,1 0 0,0 0 0,6 5 0,2 3 0,6 5 0,0 1 0,6-7 0,2 6 0,6-5 0,0 6 0,1 0 0,7-6 0,-6 5 0,6-12 0,-8 12 0,0-12 0,0 6 0,1-7 0,-2 0 0,1 0 0,-6-6 0,-3-2 0,-5-6 0,0 0 0,-12-7 0,2 6 0,-10 0 0,12 3 0,-4 10 0,11-11 0,-12 12 0,12-12 0,-6 12 0,7-5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5T14:52:33.923"/>
    </inkml:context>
    <inkml:brush xml:id="br0">
      <inkml:brushProperty name="width" value="0.025" units="cm"/>
      <inkml:brushProperty name="height" value="0.025" units="cm"/>
    </inkml:brush>
  </inkml:definitions>
  <inkml:trace contextRef="#ctx0" brushRef="#br0">1 1 24575,'13'0'0,"7"0"0,-4 0 0,4 0 0,-6 0 0,0 0 0,-1 0 0,1 0 0,-1 0 0,0 0 0,0 0 0,0 0 0,0 0 0,0 0 0,0 0 0,1 0 0,-1 0 0,1 0 0,1 0 0,-1 0 0,0 0 0,0 0 0,1 0 0,-2 0 0,1 0 0,-1 0 0,0 0 0,0 0 0,1 0 0,0 0 0,-1 0 0,-5 0 0,-2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5T09:43:55.478"/>
    </inkml:context>
    <inkml:brush xml:id="br0">
      <inkml:brushProperty name="width" value="0.025" units="cm"/>
      <inkml:brushProperty name="height" value="0.025" units="cm"/>
    </inkml:brush>
  </inkml:definitions>
  <inkml:trace contextRef="#ctx0" brushRef="#br0">69 261 24575,'0'13'0,"6"1"0,2-6 0,6-2 0,1-6 0,-1 0 0,0 0 0,0 0 0,-1 0 0,0 0 0,1 0 0,-7-6 0,6-10 0,-11 0 0,5-6 0,-7 7 0,6 7 0,-4-5 0,4 6 0,-6-7 0,0 0 0,0 0 0,0 0 0,0-1 0,-7-7 0,-9 5 0,-1-5 0,-5 7 0,7 0 0,1 1 0,0 0 0,0 6 0,6 7 0,2 9 0,6 6 0,0 0 0,0 0 0,0 0 0,0 1 0,0-1 0,0 0 0,0 0 0,0 1 0,7-1 0,1 0 0,0 0 0,4 0 0,-4 1 0,6-7 0,0-2 0,-13-6 0,-3-14 0,-12 4 0,-2-20 0,1 14 0,0 0 0,1 3 0,-1 5 0,1 0 0,0 2 0,-1 6 0,1 0 0,1 0 0,5 6 0,2 9 0,6 1 0,0 13 0,0-13 0,0 6 0,0-7 0,0-1 0,0 0 0,6-6 0,1-2 0,7-6 0,0 0 0,0 0 0,0 0 0,0 0 0,0 0 0,-6 0 0,-2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5T14:56:32.500"/>
    </inkml:context>
    <inkml:brush xml:id="br0">
      <inkml:brushProperty name="width" value="0.025" units="cm"/>
      <inkml:brushProperty name="height" value="0.025" units="cm"/>
    </inkml:brush>
  </inkml:definitions>
  <inkml:trace contextRef="#ctx0" brushRef="#br0">1 29 24575,'13'0'0,"0"0"0,0 0 0,1 0 0,0 0 0,-1 0 0,0 0 0,0 0 0,0 0 0,0 0 0,0 0 0,0 0 0,0 0 0,0 0 0,0 0 0,0 0 0,0 0 0,0 0 0,0 0 0,1 0 0,0 0 0,-1 0 0,1 0 0,-1 0 0,-6-6 0,5 4 0,-4-4 0,5 6 0,0 0 0,-6-7 0,5 6 0,-5-6 0,6 7 0,0 0 0,0 0 0,-5 0 0,-2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7T13:51:33.034"/>
    </inkml:context>
    <inkml:brush xml:id="br0">
      <inkml:brushProperty name="width" value="0.025" units="cm"/>
      <inkml:brushProperty name="height" value="0.025" units="cm"/>
      <inkml:brushProperty name="color" value="#E71224"/>
    </inkml:brush>
  </inkml:definitions>
  <inkml:trace contextRef="#ctx0" brushRef="#br0">471 1286 24575,'0'-10'0,"-11"-6"0,3-7 0,-8 3 0,4-7 0,1 15 0,-1-11 0,-4 6 0,3-1 0,-3-3 0,5 4 0,4-1 0,-2 2 0,3 5 0,0-5 0,-3 4 0,7-5 0,-8 0 0,9 5 0,-9-5 0,8 1 0,-7 3 0,8-9 0,-9 10 0,9-5 0,-9 6 0,9 0 0,-9 0 0,9 0 0,-9-5 0,4 8 0,-1-7 0,-3 9 0,9-5 0,-9 0 0,9 0 0,-9 0 0,4-6 0,0 5 0,-4-5 0,3 1 0,-4 3 0,4-3 0,-3-1 0,9 5 0,-9-5 0,8 6 0,-7 0 0,8 1 0,-9-1 0,4 0 0,0 1 0,-3 4 0,8-3 0,-4 3 0,0 0 0,4-4 0,-4 4 0,5-5 0,-5 0 0,4 0 0,-9 6 0,9-5 0,-4 4 0,5-4 0,-5 4 0,4-3 0,-3 3 0,-1-4 0,4 0 0,-8 4 0,8-3 0,-3 3 0,4-5 0,-5 6 0,8 0 0,-1 5 0,8-10 0,1 7 0,6-8 0,6-4 0,9 5 0,-2-12 0,0 9 0,-6-4 0,-6 4 0,4-4 0,-9 11 0,9-5 0,-10 5 0,5-1 0,-7 3 0,1 4 0,0-5 0,0 4 0,-1-4 0,1 5 0,0 0 0,0 0 0,-1 0 0,1-5 0,-1 4 0,1-4 0,0 5 0,-1 0 0,1-4 0,0 2 0,-1-7 0,1 7 0,0-7 0,0 8 0,-1-9 0,7 3 0,-5 1 0,10-5 0,-9 5 0,9 0 0,-10 1 0,10 0 0,-9 3 0,3-3 0,-5 0 0,0 4 0,-1-4 0,1 5 0,0-5 0,-1 4 0,1-9 0,0 9 0,0-4 0,-5 0 0,3 4 0,-8-8 0,9 8 0,-4-4 0,-1 0 0,4 4 0,-3-4 0,-1 5 0,0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7T13:51:35.803"/>
    </inkml:context>
    <inkml:brush xml:id="br0">
      <inkml:brushProperty name="width" value="0.025" units="cm"/>
      <inkml:brushProperty name="height" value="0.025" units="cm"/>
      <inkml:brushProperty name="color" value="#E71224"/>
    </inkml:brush>
  </inkml:definitions>
  <inkml:trace contextRef="#ctx0" brushRef="#br0">317 1053 24575,'-6'-23'0,"0"4"0,-13-18 0,5 11 0,-9-5 0,9 7 0,-3 6 0,6-4 0,-1 4 0,1-1 0,4-3 0,-3 10 0,4-5 0,0 0 0,-4 5 0,9-5 0,-4 1 0,1 3 0,2-3 0,-2 5 0,4 0 0,-5 0 0,3 0 0,-2 0 0,-1 1 0,4-1 0,-4 0 0,0 0 0,4 0 0,-9 0 0,3-5 0,1 3 0,-4-3 0,4 5 0,-5-6 0,4 5 0,-3-5 0,9 6 0,-9 0 0,9-5 0,-4 3 0,0 1 0,4 3 0,-4 3 0,5-5 0,0 0 0,0 0 0,0 1 0,0-1 0,0 1 0,0 0 0,0-1 0,0 1 0,0-1 0,0 0 0,0 1 0,0-1 0,-4 1 0,3-1 0,0 6 0,7 0 0,17 5 0,-3 0 0,10 0 0,1 0 0,1 0 0,7 0 0,0-5 0,-7 3 0,6-10 0,-13 6 0,6-7 0,-8 1 0,1 5 0,-6-3 0,4 9 0,-9-4 0,9 0 0,-10 3 0,5-3 0,-1 0 0,-4 3 0,5-3 0,-6 5 0,-1-5 0,1 4 0,0-9 0,-1 9 0,1-4 0,0 0 0,0 4 0,-1-9 0,1 9 0,0-8 0,0 7 0,-1-7 0,1 3 0,0-5 0,-1 5 0,1-3 0,-1 7 0,1-7 0,-1 8 0,1-4 0,-1 5 0,0 0 0,0 0 0,0 0 0,0 0 0,-5 0 0,0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7T13:51:38.867"/>
    </inkml:context>
    <inkml:brush xml:id="br0">
      <inkml:brushProperty name="width" value="0.025" units="cm"/>
      <inkml:brushProperty name="height" value="0.025" units="cm"/>
      <inkml:brushProperty name="color" value="#E71224"/>
    </inkml:brush>
  </inkml:definitions>
  <inkml:trace contextRef="#ctx0" brushRef="#br0">268 1059 24575,'0'-34'0,"-7"-8"0,-7-7 0,-1 0 0,-5 2 0,7 7 0,-6 1 0,4 0 0,-3 7 0,5 1 0,1 13 0,6-5 0,-4 11 0,4-11 0,-5 11 0,-1-10 0,1 9 0,-1-3 0,6-1 0,-3 5 0,7-5 0,-7 6 0,7 0 0,-7 0 0,8 1 0,-9-1 0,9 1 0,-4-4 0,5 2 0,0-2 0,0-3 0,0 5 0,0-5 0,0 6 0,0 1 0,0-1 0,0 0 0,5 6 0,6 0 0,7 5 0,6 0 0,-1 0 0,25 0 0,-3 0 0,13 0 0,-3-12 0,-14 8 0,6-14 0,-8 11 0,-7-6 0,-1 6 0,-8-4 0,-5 10 0,-1-5 0,-7 1 0,1 4 0,0-4 0,0 1 0,-1 2 0,1-2 0,-1 4 0,1-5 0,-1 3 0,1-2 0,0 4 0,-1 0 0,1 0 0,0-5 0,-1 4 0,7-10 0,-5 5 0,10-6 0,-9 1 0,3 0 0,1-6 0,-5 5 0,4-5 0,-5 6 0,0 0 0,0 0 0,-1 5 0,1-3 0,0 8 0,-1-4 0,-5 5 0,0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7T13:51:44.706"/>
    </inkml:context>
    <inkml:brush xml:id="br0">
      <inkml:brushProperty name="width" value="0.025" units="cm"/>
      <inkml:brushProperty name="height" value="0.025" units="cm"/>
      <inkml:brushProperty name="color" value="#E71224"/>
    </inkml:brush>
  </inkml:definitions>
  <inkml:trace contextRef="#ctx0" brushRef="#br0">553 1660 24575,'0'-23'0,"0"-21"0,-6 1 0,5-7 0,-11-5 0,10 25 0,-3-18 0,-1 24 0,5 0 0,-4 0 0,5-7 0,0 6 0,0-6 0,0 7 0,-6-6 0,4 4 0,-4-12 0,6 13 0,0-13 0,0 13 0,0-13 0,0 13 0,0-6 0,0-10 0,0 12 0,0-12 0,0 17 0,0 0 0,0 0 0,0 0 0,0-6 0,0 4 0,0-11 0,0 11 0,0-12 0,0 13 0,0-13 0,0 13 0,0-6 0,0 7 0,0 0 0,0 6 0,0-4 0,0 4 0,0-5 0,0 6 0,0 0 0,0 6 0,0 0 0,0 0 0,0 1 0,0-1 0,0 0 0,5 1 0,-4-1 0,9 0 0,-9 1 0,4-1 0,-5 0 0,0 0 0,0 0 0,0 1 0,0-1 0,4 5 0,-11 1 0,-2 10 0,-20 8 0,-14 18 0,8-4 0,-13 10 0,22-19 0,-11 7 0,11-6 0,-4 5 0,-5 5 0,14-4 0,-12-1 0,19-1 0,-3-11 0,6 5 0,-6-1 0,5-4 0,0 5 0,2-6 0,4-1 0,-5 1 0,5 0 0,-3 0 0,3-1 0,-4-4 0,4 3 0,6-8 0,6-1 0,4-11 0,7-8 0,13-22 0,-3 13 0,8-14 0,-17 19 0,5-1 0,-10 0 0,10 5 0,-10-4 0,9 10 0,-9-9 0,10 3 0,-10-5 0,4 6 0,0-5 0,-5 5 0,5 0 0,-6 1 0,0 7 0,0-1 0,-1 0 0,1 5 0,0-4 0,-1 4 0,1 0 0,-1 2 0,-4-1 0,3 4 0,-3-4 0,0 0 0,3 4 0,-8-8 0,8 8 0,-3-4 0,-1 1 0,4 2 0,-3-3 0,3 10 0,1 0 0,0 5 0,1 1 0,0 0 0,-1-1 0,12 12 0,-8-8 0,13 13 0,-15-15 0,5 5 0,-1-6 0,-3 0 0,3 0 0,-5 0 0,0 0 0,-1-1 0,7-4 0,-5 4 0,10-4 0,-10 5 0,11 1 0,-5-6 0,5 5 0,1-5 0,-6 6 0,5-1 0,-11 0 0,4 1 0,-5-2 0,0-4 0,-1 4 0,1-9 0,0 8 0,-1-3 0,-4 4 0,3-4 0,-8 3 0,8-8 0,-8 3 0,3-4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7T13:51:50.880"/>
    </inkml:context>
    <inkml:brush xml:id="br0">
      <inkml:brushProperty name="width" value="0.025" units="cm"/>
      <inkml:brushProperty name="height" value="0.025" units="cm"/>
      <inkml:brushProperty name="color" value="#E71224"/>
    </inkml:brush>
  </inkml:definitions>
  <inkml:trace contextRef="#ctx0" brushRef="#br0">3179 528 24575,'-34'0'0,"-37"0"0,7 0 0,-22 0 0,-3 0 0,-7 0-481,21 0 0,3 0 481,-2 0 236,14-6-236,-5 4 0,16-4 0,1 6 0,9 0 0,7 0 726,1 0-726,7 0 0,0 0 0,6 0 0,-4 0 0,9 0 0,-3 0 0,-1 0 0,5 0 0,-5 0 0,6 0 0,-6 0 0,5 0 0,-10 0 0,9 0 0,-9 0 0,9 0 0,-9 0 0,4 0 0,-11 0 0,4 0 0,-4 0 0,5 0 0,0 0 0,1 0 0,-1 0 0,0 0 0,0 0 0,0 0 0,6 0 0,-11 0 0,14 0 0,-14 0 0,4 0 0,0 0 0,-6 0 0,7 0 0,0 0 0,0 0 0,-6 0 0,4 0 0,-15 0 0,14 0 0,-8 0 0,12 0 0,-1 0 0,0 0 0,0 0 0,6 0 0,-5 0 0,5 0 0,-6 0 0,0 0 0,6 0 0,-4 0 0,4 0 0,-6 0 0,0-6 0,0 0 0,0-1 0,0-4 0,-17 4 0,12-5 0,-12-1 0,17 1 0,0 6 0,0-5 0,0 10 0,1-5 0,4 1 0,-3 4 0,10-4 0,-5 5 0,0 0 0,5 0 0,-5 0 0,6 0 0,0 0 0,1 0 0,-7 0 0,5 0 0,-5 0 0,6 0 0,0 0 0,0 0 0,0 0 0,0 0 0,-4 0 0,3 0 0,-4 0 0,5 0 0,1 0 0,-1 0 0,0 0 0,1 0 0,-1 0 0,0 0 0,1 0 0,-1 0 0,0 5 0,0-4 0,1 3 0,-1-4 0,0 0 0,0 0 0,0 0 0,1 0 0,-1 0 0,0 0 0,0 0 0,0 0 0,0 0 0,0 0 0,0 0 0,1 0 0,-1 0 0,0 0 0,0 0 0,0 0 0,1 0 0,8 0 0,8 0 0,15-9 0,-3-4 0,8-5 0,-1-6 0,1 6 0,4-2 0,-6-3 0,0 10 0,-1-4 0,1 5 0,0 0 0,-6 5 0,-2-3 0,1 3 0,-5 1 0,5-4 0,-7 4 0,1-5 0,0 0 0,0 0 0,-1 0 0,1 0 0,0 0 0,0 5 0,-1-3 0,1 3 0,0-1 0,-5-2 0,3 8 0,-3-9 0,5 9 0,0-9 0,-1 4 0,1 0 0,-1-3 0,1 3 0,-1 0 0,0-3 0,1 8 0,0-4 0,-5 0 0,3 4 0,-3-4 0,0 1 0,3 3 0,-13 0 0,-3 8 0,-10 4 0,-7 6 0,-11 12 0,2-8 0,-4 19 0,-1-24 0,11 14 0,-4-11 0,8 4 0,-1-4 0,0 3 0,0-9 0,6 4 0,1-6 0,6 0 0,0 0 0,0-1 0,0-4 0,0 4 0,1-9 0,4 9 0,-4-9 0,5 4 0,-6-1 0,6 1 0,-4 5 0,3 0 0,-4-4 0,4 3 0,-3-8 0,3 4 0,0 0 0,-4-4 0,4 4 0,-4-5 0,-1 0 0,0 0 0,5 4 0,6-3 0,6 3 0,4-4 0,5 10 0,-3-8 0,3 12 0,-4-8 0,0 5 0,0 0 0,-1 0 0,1-1 0,0 1 0,0 0 0,-1-1 0,1 1 0,0 0 0,0 0 0,5 0 0,-4 0 0,11 1 0,-11-2 0,4 2 0,1 4 0,-5-4 0,10 5 0,-10-6 0,11 1 0,-11-1 0,10 1 0,-10-2 0,5 2 0,-6-2 0,5 2 0,-4-6 0,5 4 0,-2 1 0,-3-4 0,4 7 0,-5-8 0,-1 0 0,1 3 0,0-3 0,0 0 0,-1 4 0,1-9 0,0 9 0,-1-4 0,1 0 0,0 3 0,0-8 0,-1 9 0,1-9 0,6 9 0,1-9 0,0 9 0,4-8 0,-10 7 0,10-8 0,-9 9 0,14-4 0,-14 0 0,8 3 0,-10-7 0,0 7 0,-1-8 0,-4 9 0,4-9 0,-4 8 0,-1-3 0,4-1 0,-8 4 0,8-3 0,-3-1 0,-1 4 0,0-7 0,-5 2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5T15:08:16.668"/>
    </inkml:context>
    <inkml:brush xml:id="br0">
      <inkml:brushProperty name="width" value="0.025" units="cm"/>
      <inkml:brushProperty name="height" value="0.025" units="cm"/>
    </inkml:brush>
  </inkml:definitions>
  <inkml:trace contextRef="#ctx0" brushRef="#br0">195 1215 24575,'0'-58'0,"0"8"0,8-16 0,8 0 0,3 11 0,5-2 0,-8 16 0,1 0 0,-1 7 0,-1 1 0,1 3 0,-8 14 0,-1-6 0,-1 8 0,-4-1 0,11 1 0,-12-1 0,11 1 0,-10 0 0,10 1 0,-11-1 0,12 7 0,-6-5 0,1 4 0,3 1 0,-9-5 0,10 4 0,-11-6 0,11 0 0,-10-1 0,11 1 0,-12-1 0,12 1 0,-5-1 0,0 1 0,-2-1 0,0 1 0,-4-1 0,11 1 0,-12 0 0,11 0 0,-10 0 0,10 6 0,-10-4 0,4 5 0,-6-6 0,0-6 0,0 4 0,0-5 0,0-16 0,6 16 0,-4-24 0,11 21 0,-12 0 0,12 9 0,-17 8 0,2 6 0,-19 0 0,-12 0 0,-10 0 0,0 0 0,-30 0 0,33 0 0,-24 0 0,33 7 0,-1-6 0,8 6 0,2-7 0,7 7 0,1-6 0,6 12 0,-5-11 0,5 10 0,0-4 0,-5 6 0,5 1 0,0-1 0,-5 0 0,5 0 0,-6 0 0,-1 1 0,1-1 0,6 0 0,-4-7 0,10 5 0,2-10 0,7 4 0,6-6 0,1-7 0,8 6 0,-6-12 0,14 4 0,-14 1 0,6-6 0,0 6 0,-6 0 0,6-6 0,0 12 0,-6-10 0,6 4 0,0 0 0,2-6 0,7 5 0,1-7 0,-1 7 0,9-6 0,-6 14 0,7-14 0,-1 13 0,-6-5 0,-1 7 0,-4-7 0,-5 5 0,0-5 0,-2 7 0,-8 0 0,0 0 0,1 0 0,-1 0 0,0 0 0,0 0 0,-6 5 0,-9-3 0,-7 10 0,-7-4 0,-16 0 0,5 5 0,-15-11 0,10 5 0,7-7 0,-6 0 0,13 0 0,-5 0 0,8 0 0,12 0 0,9 0 0,2 5 0,17 11 0,-15 7 0,19 8 0,-5 10 0,7-7 0,12 17 0,-10-16 0,10 16 0,-19-17 0,6 6 0,-13-8 0,4-8 0,-7-2 0,-1-8 0,0 0 0,0 0 0,-6 1 0,4-7 0,-10 4 0,10-11 0,-10 11 0,4-11 0,-6 5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5T15:08:21.176"/>
    </inkml:context>
    <inkml:brush xml:id="br0">
      <inkml:brushProperty name="width" value="0.025" units="cm"/>
      <inkml:brushProperty name="height" value="0.025" units="cm"/>
    </inkml:brush>
  </inkml:definitions>
  <inkml:trace contextRef="#ctx0" brushRef="#br0">236 1217 24575,'0'-28'0,"0"3"0,0-13 0,0 6 0,6 8 0,-4-6 0,11-8 0,-5 11 0,1-17 0,4 20 0,-11-8 0,11 8 0,-4-12 0,-1 18 0,5-4 0,-11 9 0,10 5 0,-10-7 0,10 1 0,-10-1 0,4 1 0,1 0 0,-6-1 0,12 1 0,-11-1 0,4-7 0,0 6 0,-4-14 0,10 14 0,-10-7 0,11 3 0,-12 4 0,12-5 0,-12 7 0,12 6 0,-11-5 0,10 12 0,-11-12 0,12 11 0,-12-11 0,12 5 0,-11-6 0,10 6 0,-10-4 0,4 4 0,0 0 0,-4-5 0,4 5 0,-6-7 0,7 1 0,-6-1 0,6-7 0,-1 6 0,-5-14 0,6 14 0,-1-6 0,-4 7 0,4 1 0,-6 0 0,6 6 0,-10 2 0,3 6 0,-13 0 0,-8 0 0,5 0 0,-12 0 0,12 0 0,-27 0 0,17 7 0,-19 9 0,14 1 0,1 13 0,7-13 0,-6 12 0,6-12 0,-8 6 0,0-7 0,8-1 0,-6 0 0,14 0 0,-14-7 0,14 5 0,-6-11 0,8 4 0,6 0 0,7-5 0,9 5 0,5-6 0,15 0 0,-2 0 0,11-7 0,-5-2 0,-1-7 0,10 0 0,-7 0 0,6-1 0,-8 1 0,-1 0 0,1 0 0,-9 1 0,7 6 0,-14-4 0,6 12 0,-8-12 0,0 11 0,1-4 0,-1 6 0,0 0 0,-6-7 0,4 6 0,-10-12 0,10 12 0,-4-11 0,0 4 0,5-14 0,-5 5 0,7-13 0,0 14 0,0-6 0,-7 7 0,4 1 0,-4 0 0,0 12 0,-3 4 0,-5 11 0,0 8 0,0-5 0,0 4 0,0-6 0,0 8 0,0-6 0,0 6 0,0-7 0,0-2 0,6-5 0,2-2 0,-1 0 0,5-4 0,-4 11 0,6-12 0,0 12 0,1-5 0,-1 6 0,0 0 0,0 1 0,1-1 0,-1 0 0,8 8 0,-5 2 0,5 7 0,-6 1 0,0 8 0,0-6 0,1 6 0,-1-8 0,-8-1 0,-1-7 0,0 6 0,-5-14 0,5 6 0,-7-8 0,0-6 0,0-2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5T15:25:06.679"/>
    </inkml:context>
    <inkml:brush xml:id="br0">
      <inkml:brushProperty name="width" value="0.025" units="cm"/>
      <inkml:brushProperty name="height" value="0.025" units="cm"/>
      <inkml:brushProperty name="color" value="#008C3A"/>
    </inkml:brush>
  </inkml:definitions>
  <inkml:trace contextRef="#ctx0" brushRef="#br0">43 1857 24575,'0'-20'0,"0"3"0,-5-33 0,3 23 0,-8-16 0,9 22 0,-4-1 0,1-3 0,3 7 0,-3-1 0,4 4 0,0 4 0,0-4 0,-5 5 0,4-5 0,-3 4 0,4-9 0,0 9 0,0-9 0,0 3 0,0-10 0,0 4 0,0-5 0,0 1 0,0 4 0,0-5 0,0 7 0,0-1 0,0 1 0,5-7 0,1 11 0,0-16 0,2 21 0,-2-15 0,0 11 0,3-5 0,-3 5 0,-1-5 0,4 10 0,-8-9 0,8 9 0,-4-9 0,1 9 0,8-14 0,-8 13 0,4-12 0,-1 13 0,-4-4 0,5 0 0,-4 4 0,3-10 0,-3 10 0,4-9 0,-4 9 0,3-9 0,-8 9 0,8-4 0,-3 5 0,-1 0 0,4 1 0,-8-1 0,11-4 0,-9 3 0,9-3 0,-10 4 0,6 0 0,-3 0 0,5 1 0,-5-1 0,4 0 0,-4 0 0,1 1 0,3-6 0,-4 4 0,5-4 0,0 5 0,-5 0 0,4 0 0,-4 0 0,5 5 0,-5-4 0,4 4 0,-4-5 0,4 1 0,1-1 0,-1 0 0,1 1 0,0-1 0,-1 0 0,-3-5 0,2 4 0,-3 0 0,5 3 0,-5 2 0,4-4 0,-4 1 0,5-1 0,0 0 0,-5 0 0,4 1 0,-4-1 0,5 0 0,-1 0 0,1 5 0,-1-4 0,1 4 0,0-5 0,4 0 0,-3 0 0,4 4 0,-5-3 0,5 3 0,-4 1 0,3-4 0,-4 8 0,0-4 0,-1 1 0,1 3 0,0-8 0,-1 8 0,1-3 0,-5-1 0,4 4 0,-4-3 0,5 0 0,-1 3 0,5-8 0,-3 3 0,3 1 0,-4 1 0,-1-1 0,1 4 0,-1-3 0,1 4 0,0-5 0,-1 4 0,1-7 0,-1 7 0,1-8 0,-1 8 0,-3-8 0,2 8 0,-3-8 0,5 8 0,-1-7 0,1 7 0,-5-8 0,4 8 0,-4-7 0,4 7 0,0-3 0,-3 0 0,2 3 0,-15-3 0,0 4 0,-12 0 0,-9 0 0,5 0 0,-18 0 0,11 0 0,-7 0 0,4 5 0,4-4 0,0 4 0,1-5 0,12 0 0,1 0 0,5 0 0,0 0 0,1 0 0,0 0 0,-1 0 0,1 0 0,-6 0 0,4 0 0,-9 5 0,9-4 0,-4 4 0,0-5 0,4 4 0,-3-3 0,8 7 0,6-7 0,10 3 0,6-8 0,5 2 0,16-13 0,-12 13 0,18-13 0,-20 13 0,5-8 0,-7 9 0,-5-4 0,4 0 0,-9 4 0,8-4 0,-8 5 0,3 0 0,-5 0 0,0 0 0,0 0 0,-4-4 0,3 3 0,-2-3 0,3 4 0,1 0 0,0 0 0,-1 0 0,1 0 0,-1 0 0,1 0 0,-1 0 0,0 0 0,0 0 0,0 0 0,1 0 0,-1 0 0,-4 4 0,-1 1 0,-4 9 0,9 12 0,4 3 0,4 4 0,5 0 0,-10-10 0,10 11 0,-10-12 0,4 6 0,-5-1 0,0-4 0,0-1 0,4-2 0,-4-4 0,4 0 0,-4 4 0,-1-9 0,0 4 0,-5-5 0,4-1 0,-8 1 0,7 0 0,-7-1 0,4 1 0,-1 0 0,-3-1 0,7-3 0,-6 2 0,2-2 0,0 3 0,-3 1 0,8-1 0,-4 0 0,4 1 0,-3-1 0,2 1 0,-3-1 0,0 0 0,-1-4 0,-4-1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8:20:21.804"/>
    </inkml:context>
    <inkml:brush xml:id="br0">
      <inkml:brushProperty name="width" value="0.025" units="cm"/>
      <inkml:brushProperty name="height" value="0.025" units="cm"/>
      <inkml:brushProperty name="color" value="#E71224"/>
    </inkml:brush>
  </inkml:definitions>
  <inkml:trace contextRef="#ctx0" brushRef="#br0">111 58 24575,'-15'5'0,"3"-4"0,-4 9 0,4-9 0,1 4 0,-5-5 0,8 5 0,-7-4 0,14 9 0,-4-5 0,5 6 0,0-1 0,0 0 0,0 0 0,5-4 0,1 3 0,5-8 0,0 4 0,0 0 0,0 1 0,0 0 0,-1-2 0,2 1 0,-1-3 0,-1 7 0,2-8 0,-2 4 0,1 0 0,-1-4 0,0 3 0,0-4 0,0 0 0,1 0 0,-6-4 0,0-2 0,-5-5 0,0-1 0,0 1 0,0 0 0,0 0 0,0-1 0,0 1 0,0 0 0,0 0 0,0 1 0,0-1 0,0 1 0,-5 4 0,3-4 0,-8 9 0,4-4 0,0 0 0,-4 4 0,4-4 0,-5 0 0,-1 4 0,2-4 0,-1 5 0,0 0 0,0 0 0,0 0 0,1 0 0,0 0 0,4 5 0,6 0 0,6 6 0,5 0 0,0 0 0,0 0 0,0 0 0,1 0 0,-1 0 0,0-5 0,6 5 0,-5-5 0,5 1 0,-5 3 0,-1-9 0,-1 4 0,-3-10 0,-3-1 0,-4-10 0,-5 3 0,4-10 0,-9 10 0,4-4 0,-6 0 0,0 9 0,6-8 0,-4 10 0,4 0 0,0-4 0,-4 8 0,5-3 0,-1 10 0,1 1 0,0 10 0,-1-3 0,0 3 0,-4-5 0,9 0 0,-9 0 0,8 0 0,-3 0 0,0 0 0,4 0 0,-4 0 0,5-1 0,0 1 0,0-1 0,0 0 0,0 1 0,5-5 0,1-2 0,4-4 0,1 0 0,0 0 0,5 0 0,-3 0 0,3-5 0,-5 4 0,0-9 0,0 9 0,0-9 0,0 8 0,-5-7 0,-1 3 0,-5-5 0,-6 0 0,-6 0 0,-11-6 0,-3 3 0,-3-3 0,4 5 0,8 5 0,4-3 0,3 8 0,4-3 0,-5 5 0,5 5 0,1 1 0,5 4 0,0 1 0,0 4 0,5-3 0,1 4 0,5-11 0,0 0 0,6 1 0,-4-5 0,4 5 0,-6-6 0,0 5 0,0-4 0,0 4 0,0-5 0,0 0 0,-9 0 0,1-5 0,-12-1 0,8-5 0,-9 0 0,8 0 0,-8 5 0,9 6 0,-4 6 0,5 5 0,0 0 0,0 0 0,0 0 0,0 5 0,0-4 0,5 4 0,1-9 0,5-3 0,0-4 0,-1 0 0,1 0 0,-1 0 0,-8 0 0,-4-8 0,-8 5 0,4-10 0,-4 12 0,9-9 0,-4 4 0,0 0 0,4 1 0,-4 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5T09:44:15.376"/>
    </inkml:context>
    <inkml:brush xml:id="br0">
      <inkml:brushProperty name="width" value="0.025" units="cm"/>
      <inkml:brushProperty name="height" value="0.025" units="cm"/>
      <inkml:brushProperty name="color" value="#E71224"/>
    </inkml:brush>
  </inkml:definitions>
  <inkml:trace contextRef="#ctx0" brushRef="#br0">30 0 24575,'0'21'0,"0"-5"0,0 6 0,0-8 0,0 8 0,0-6 0,0 6 0,0-8 0,6 0 0,2 1 0,0-1 0,5 0 0,-6-6 0,7 4 0,0-10 0,0 4 0,-6 0 0,4-4 0,-4 4 0,6-6 0,0 0 0,0 0 0,0 0 0,-7-6 0,-1-9 0,-6-1 0,0-14 0,-6 14 0,-2-13 0,0 14 0,-5 0 0,5 3 0,-5 11 0,-1-5 0,0 6 0,0 0 0,0-6 0,0 4 0,1-4 0,-1 6 0,7 7 0,1 1 0,-1 14 0,5 1 0,-11 1 0,11 6 0,-11-14 0,12 6 0,-6-8 0,7 0 0,6-6 0,2-1 0,5-7 0,2 0 0,-2 0 0,1 0 0,-6-6 0,-9-2 0,0-5 0,-5-9 0,-1-1 0,6-1 0,-12 3 0,5 7 0,0 1 0,2 11 0,6 3 0,0 13 0,7 0 0,1-6 0,6 5 0,-6-5 0,4 0 0,-4-2 0,6 0 0,0-4 0,0 4 0,-1-6 0,-5 6 0,-2 2 0,-6 5 0,0 1 0,6-6 0,-5-8 0,5-8 0,-6-6 0,0 1 0,0-1 0,0 0 0,0 1 0,-6 5 0,4-4 0,2 10 0,8-4 0,6 6 0,0 0 0,0 0 0,-1 0 0,-5-12 0,-2 3 0,-13-10 0,-1 11 0,-6-5 0,-1 12 0,1-6 0,6 1 0,-4 4 0,11-4 0,-5 6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8:20:24.686"/>
    </inkml:context>
    <inkml:brush xml:id="br0">
      <inkml:brushProperty name="width" value="0.025" units="cm"/>
      <inkml:brushProperty name="height" value="0.025" units="cm"/>
      <inkml:brushProperty name="color" value="#E71224"/>
    </inkml:brush>
  </inkml:definitions>
  <inkml:trace contextRef="#ctx0" brushRef="#br0">1 0 24575,'0'0'0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8:20:26.487"/>
    </inkml:context>
    <inkml:brush xml:id="br0">
      <inkml:brushProperty name="width" value="0.025" units="cm"/>
      <inkml:brushProperty name="height" value="0.025" units="cm"/>
      <inkml:brushProperty name="color" value="#E71224"/>
    </inkml:brush>
  </inkml:definitions>
  <inkml:trace contextRef="#ctx0" brushRef="#br0">0 11 24575,'38'0'0,"3"0"0,10 0 0,-3 0 0,-8 0 0,-6 0 0,-3 0 0,-6 0 0,-7 0 0,5 0 0,-10 0 0,4 0 0,-6 0 0,-9 0 0,2-5 0,-9 4 0,5-4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8:20:27.951"/>
    </inkml:context>
    <inkml:brush xml:id="br0">
      <inkml:brushProperty name="width" value="0.025" units="cm"/>
      <inkml:brushProperty name="height" value="0.025" units="cm"/>
      <inkml:brushProperty name="color" value="#E71224"/>
    </inkml:brush>
  </inkml:definitions>
  <inkml:trace contextRef="#ctx0" brushRef="#br0">1 1 24575,'0'0'0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8:20:29.130"/>
    </inkml:context>
    <inkml:brush xml:id="br0">
      <inkml:brushProperty name="width" value="0.025" units="cm"/>
      <inkml:brushProperty name="height" value="0.025" units="cm"/>
      <inkml:brushProperty name="color" value="#E71224"/>
    </inkml:brush>
  </inkml:definitions>
  <inkml:trace contextRef="#ctx0" brushRef="#br0">1 1 24575,'29'0'0,"2"0"0,2 0 0,-1 0 0,-1 0 0,-5 0 0,0 0 0,-3 0 0,-10 0 0,4 0 0,-6 0 0,0 0 0,0 0 0,0 0 0,-5 0 0,-1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8:20:30.683"/>
    </inkml:context>
    <inkml:brush xml:id="br0">
      <inkml:brushProperty name="width" value="0.025" units="cm"/>
      <inkml:brushProperty name="height" value="0.025" units="cm"/>
      <inkml:brushProperty name="color" value="#E71224"/>
    </inkml:brush>
  </inkml:definitions>
  <inkml:trace contextRef="#ctx0" brushRef="#br0">1 0 24575,'22'0'0,"0"0"0,3 0 0,-1 0 0,1 0 0,4 0 0,-9 0 0,2 0 0,-11 0 0,0 0 0,0 0 0,0 0 0,0 0 0,1 0 0,-2 0 0,1 0 0,-1 0 0,0 0 0,0 0 0,-4 0 0,-2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8:20:33.287"/>
    </inkml:context>
    <inkml:brush xml:id="br0">
      <inkml:brushProperty name="width" value="0.025" units="cm"/>
      <inkml:brushProperty name="height" value="0.025" units="cm"/>
      <inkml:brushProperty name="color" value="#E71224"/>
    </inkml:brush>
  </inkml:definitions>
  <inkml:trace contextRef="#ctx0" brushRef="#br0">0 0 24575,'0'22'0,"0"1"0,0 12 0,0-8 0,0 9 0,0-2 0,0-7 0,0 2 0,0-12 0,0-6 0,0 0 0,0 0 0,0 0 0,0-1 0,0 0 0,0 1 0,0-1 0,0-4 0,0-2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8:20:34.792"/>
    </inkml:context>
    <inkml:brush xml:id="br0">
      <inkml:brushProperty name="width" value="0.025" units="cm"/>
      <inkml:brushProperty name="height" value="0.025" units="cm"/>
      <inkml:brushProperty name="color" value="#E71224"/>
    </inkml:brush>
  </inkml:definitions>
  <inkml:trace contextRef="#ctx0" brushRef="#br0">0 0 24575,'0'24'0,"0"3"0,6 13 0,1-7 0,6-1 0,-1-13 0,0 4 0,-6-5 0,5 1 0,-10 4 0,4-11 0,-5 5 0,0-5 0,0-1 0,0 0 0,0 0 0,0 0 0,0 0 0,0-1 0,0 0 0,0-4 0,0-2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8:20:37.914"/>
    </inkml:context>
    <inkml:brush xml:id="br0">
      <inkml:brushProperty name="width" value="0.025" units="cm"/>
      <inkml:brushProperty name="height" value="0.025" units="cm"/>
      <inkml:brushProperty name="color" value="#E71224"/>
    </inkml:brush>
  </inkml:definitions>
  <inkml:trace contextRef="#ctx0" brushRef="#br0">0 0 24575,'0'22'0,"0"1"0,0-5 0,0-1 0,0-6 0,0 0 0,0 1 0,0 4 0,0-4 0,0 4 0,0-5 0,0 0 0,0 0 0,0 0 0,0-1 0,0 2 0,0-2 0,0 1 0,0 0 0,0 0 0,0 0 0,0 0 0,0 0 0,0 0 0,0-1 0,5 1 0,-3 0 0,3 0 0,-5 0 0,0 0 0,0 0 0,0-1 0,0 1 0,0-6 0,0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8:20:54.978"/>
    </inkml:context>
    <inkml:brush xml:id="br0">
      <inkml:brushProperty name="width" value="0.025" units="cm"/>
      <inkml:brushProperty name="height" value="0.025" units="cm"/>
      <inkml:brushProperty name="color" value="#E71224"/>
    </inkml:brush>
  </inkml:definitions>
  <inkml:trace contextRef="#ctx0" brushRef="#br0">90 157 24575,'0'-22'0,"0"-11"0,0 5 0,0-2 0,0 7 0,-5 11 0,4 4 0,-4 9 0,5 10 0,0 0 0,0 0 0,-11 1 0,8-1 0,-8 0 0,11 7 0,-5-6 0,4 5 0,-4-6 0,0 0 0,4 1 0,-4-1 0,0 0 0,-1-1 0,-5 1 0,6-1 0,0 0 0,5 0 0,0 5 0,0-3 0,5-1 0,1-1 0,5-4 0,0 5 0,1-5 0,-1 4 0,0-8 0,0 7 0,6-7 0,-5 7 0,6-7 0,-7 3 0,0-5 0,0 0 0,0 0 0,0 0 0,-1 0 0,1 0 0,-6-9 0,0 1 0,-5-7 0,-5 4 0,-7-6 0,-1 4 0,-10-5 0,9 1 0,-3 3 0,-1 2 0,5 2 0,-4 4 0,6-5 0,0 4 0,-1-3 0,1 9 0,0-4 0,5 0 0,-3 4 0,8 1 0,-4 6 0,5 4 0,0 2 0,0-1 0,0 5 0,0-4 0,0 4 0,0-5 0,0 0 0,11 1 0,-3-1 0,15 1 0,-11-5 0,11-2 0,-4 0 0,5-3 0,-5 3 0,4-5 0,-10 0 0,4 0 0,-6 0 0,0 0 0,0 0 0,0 0 0,0 0 0,-5-9 0,-1 2 0,-5-9 0,0-1 0,0 4 0,-6-10 0,0 10 0,-6-4 0,1 6 0,-1 0 0,1-1 0,0 1 0,5 0 0,-4 4 0,3-3 0,-4 9 0,5-9 0,-3 9 0,3-4 0,-4 5 0,-1 4 0,6 3 0,0 3 0,0 12 0,3-2 0,-3 4 0,5-7 0,0-6 0,0 0 0,0 0 0,0 0 0,0 0 0,0 0 0,0 0 0,4-4 0,2 2 0,5-7 0,0 3 0,-1-5 0,1 0 0,-6-5 0,0-7 0,-5 0 0,0-6 0,0 7 0,0 0 0,0 0 0,0-1 0,-5 1 0,4 0 0,-9 4 0,3-3 0,-4 9 0,5-9 0,-4 9 0,5-4 0,-2 9 0,3 2 0,4 5 0,5 0 0,6 0 0,7 1 0,0-6 0,5 0 0,-11-6 0,11 0 0,-10 0 0,4 0 0,-6 0 0,0 0 0,-5-10 0,-12 2 0,-8-13 0,-11 2 0,6 0 0,-20-15 0,22 24 0,-21-17 0,26 21 0,-4 0 0,10 5 0,1 7 0,5 11 0,0 1 0,5 1 0,-4 4 0,9-6 0,-9 2 0,4-3 0,-5-5 0,5-5 0,0-1 0,1-1 0,-2 7 0,-4 1 0,0 4 0,0 0 0,0-4 0,0-5 0,0-8 0,-5-10 0,-1 0 0,-5 0 0,1 5 0,4 2 0,1 4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8:20:57.319"/>
    </inkml:context>
    <inkml:brush xml:id="br0">
      <inkml:brushProperty name="width" value="0.025" units="cm"/>
      <inkml:brushProperty name="height" value="0.025" units="cm"/>
      <inkml:brushProperty name="color" value="#E71224"/>
    </inkml:brush>
  </inkml:definitions>
  <inkml:trace contextRef="#ctx0" brushRef="#br0">0 13 24575,'17'0'0,"8"0"0,12 0 0,-3-5 0,9 3 0,-17-3 0,6 5 0,10 0 0,-13 0 0,14 0 0,-25 0 0,5 0 0,-10 0 0,4 0 0,-6 0 0,0 0 0,0 0 0,-5 0 0,-1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5T09:44:17.846"/>
    </inkml:context>
    <inkml:brush xml:id="br0">
      <inkml:brushProperty name="width" value="0.025" units="cm"/>
      <inkml:brushProperty name="height" value="0.025" units="cm"/>
      <inkml:brushProperty name="color" value="#E71224"/>
    </inkml:brush>
  </inkml:definitions>
  <inkml:trace contextRef="#ctx0" brushRef="#br0">173 143 11294,'-8'2'0,"2"-4"4944,6-12-4944,0 0 2311,0-6-2311,0 3 1315,0-3-1315,-6-1 4711,-2 5-4711,-14 2 0,6 8 0,-6 6 0,7 0 0,1 0 0,0 0 0,0 0 0,0 0 0,7 6 0,1 1 0,6 15 0,0-6 0,0 14 0,0-14 0,0 6 0,0-8 0,0 0 0,6 0 0,10 1 0,0 0 0,13-7 0,-12-1 0,5-7 0,-8 0 0,0 0 0,0 0 0,-6-12 0,-2 3 0,-6-19 0,-7 4 0,-1 0 0,-7 2 0,7 8 0,-5 6 0,12-5 0,-12 11 0,12 2 0,-5 7 0,6 7 0,0 0 0,0 0 0,6-6 0,1-3 0,7-5 0,-13 0 0,-2 6 0,-6 2 0,1 5 0,6 0 0,-7 1 0,6-6 0,-6-2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8:20:58.618"/>
    </inkml:context>
    <inkml:brush xml:id="br0">
      <inkml:brushProperty name="width" value="0.025" units="cm"/>
      <inkml:brushProperty name="height" value="0.025" units="cm"/>
      <inkml:brushProperty name="color" value="#E71224"/>
    </inkml:brush>
  </inkml:definitions>
  <inkml:trace contextRef="#ctx0" brushRef="#br0">1 0 24575,'22'0'0,"0"0"0,3 0 0,6 0 0,11 0 0,0 0 0,15 0 0,-15 0 0,7 0 0,-1 0 0,-5 6 0,5-4 0,-14 9 0,-3-9 0,-6 3 0,-1-5 0,-5 0 0,-2 0 0,-6 5 0,0-4 0,0 4 0,0-5 0,-5-4 0,-1 3 0,-5-4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8:21:00.066"/>
    </inkml:context>
    <inkml:brush xml:id="br0">
      <inkml:brushProperty name="width" value="0.025" units="cm"/>
      <inkml:brushProperty name="height" value="0.025" units="cm"/>
      <inkml:brushProperty name="color" value="#E71224"/>
    </inkml:brush>
  </inkml:definitions>
  <inkml:trace contextRef="#ctx0" brushRef="#br0">1 1 24575,'48'0'0,"2"0"0,1 0 0,-3 0 0,-8 0 0,1 0 0,7 0 0,-5 0 0,5 0 0,-14 0 0,-3 0 0,-6 0 0,-7 5 0,-1-4 0,-6 4 0,1-5 0,-1 0 0,-5 5 0,-1-4 0,-5 4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8:21:01.596"/>
    </inkml:context>
    <inkml:brush xml:id="br0">
      <inkml:brushProperty name="width" value="0.025" units="cm"/>
      <inkml:brushProperty name="height" value="0.025" units="cm"/>
      <inkml:brushProperty name="color" value="#E71224"/>
    </inkml:brush>
  </inkml:definitions>
  <inkml:trace contextRef="#ctx0" brushRef="#br0">0 1 24575,'17'0'0,"-5"0"0,16 0 0,-8 0 0,3 0 0,-1 0 0,-10 0 0,4 0 0,-5 0 0,0 0 0,1 0 0,-1 0 0,-1 0 0,1 0 0,-1 0 0,1 0 0,-1 0 0,2 0 0,-1 0 0,0 0 0,0 0 0,0 0 0,0 0 0,0 0 0,0 0 0,0 0 0,0 0 0,0 0 0,0 0 0,-5 0 0,-2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8:21:04.103"/>
    </inkml:context>
    <inkml:brush xml:id="br0">
      <inkml:brushProperty name="width" value="0.025" units="cm"/>
      <inkml:brushProperty name="height" value="0.025" units="cm"/>
      <inkml:brushProperty name="color" value="#E71224"/>
    </inkml:brush>
  </inkml:definitions>
  <inkml:trace contextRef="#ctx0" brushRef="#br0">0 0 24575,'0'53'0,"6"-13"0,2 18 0,5-17-8503,-5-1 8503,3 0 1719,-9-6-1719,10 4 0,-11-11 0,11 4 0,-11-12 0,5 4 6784,-1-11-6784,-4 11 0,4-10 0,-5 4 0,0-6 0,0 0 0,0 0 0,5 1 0,-4-2 0,4 1 0,-5-5 0,0-2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8:21:05.426"/>
    </inkml:context>
    <inkml:brush xml:id="br0">
      <inkml:brushProperty name="width" value="0.025" units="cm"/>
      <inkml:brushProperty name="height" value="0.025" units="cm"/>
      <inkml:brushProperty name="color" value="#E71224"/>
    </inkml:brush>
  </inkml:definitions>
  <inkml:trace contextRef="#ctx0" brushRef="#br0">0 1 24575,'0'22'0,"0"0"0,0 10 0,0-6 0,0 21 0,0-12 0,0 14 0,0-9 0,0-7 0,0-1 0,0-7 0,0-7 0,0 5 0,0-10 0,0 4 0,0 0 0,0-4 0,0 4 0,0-6 0,0 0 0,0 0 0,0 0 0,0 0 0,0 0 0,0 0 0,0 0 0,0 1 0,0-1 0,0-1 0,0-4 0,0-1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8:21:06.668"/>
    </inkml:context>
    <inkml:brush xml:id="br0">
      <inkml:brushProperty name="width" value="0.025" units="cm"/>
      <inkml:brushProperty name="height" value="0.025" units="cm"/>
      <inkml:brushProperty name="color" value="#E71224"/>
    </inkml:brush>
  </inkml:definitions>
  <inkml:trace contextRef="#ctx0" brushRef="#br0">1 0 24575,'0'32'0,"0"-3"0,0 19 0,0-14 0,0 4-9831,6 4 8341,-4 0 4172,10 0-2682,-11-11 1738,5-6-1738,-1-7 0,-4-1 0,4-5 6726,-5-1-6726,0 0 43,0-1 1,0-4 0,0-1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8:21:08.481"/>
    </inkml:context>
    <inkml:brush xml:id="br0">
      <inkml:brushProperty name="width" value="0.025" units="cm"/>
      <inkml:brushProperty name="height" value="0.025" units="cm"/>
      <inkml:brushProperty name="color" value="#E71224"/>
    </inkml:brush>
  </inkml:definitions>
  <inkml:trace contextRef="#ctx0" brushRef="#br0">1 0 24575,'0'22'0,"0"8"0,0-4 0,0 21 0,0-12 0,0 14 0,0-16 0,0 6 0,5-19 0,1 10 0,6-11 0,-5-1 0,3-1 0,-8 0 0,8-4 0,-9 4 0,4-6 0,0 0 0,-4 6 0,4-4 0,-5 4 0,5-6 0,-4 0 0,4 6 0,-5-4 0,0 4 0,5-6 0,-4 0 0,4 0 0,-5 0 0,0 1 0,0-2 0,0 1 0,0-10 0,0 3 0,0-9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8:21:18.191"/>
    </inkml:context>
    <inkml:brush xml:id="br0">
      <inkml:brushProperty name="width" value="0.025" units="cm"/>
      <inkml:brushProperty name="height" value="0.025" units="cm"/>
      <inkml:brushProperty name="color" value="#E71224"/>
    </inkml:brush>
  </inkml:definitions>
  <inkml:trace contextRef="#ctx0" brushRef="#br0">0 1 24575,'0'28'0,"0"4"0,18 37 0,-8-21 0,15 21 0,-12-36 0,6 17 0,-11-14 0,9 8 0,-10-13 0,-1-6 0,5-6 0,-10 4 0,4-11 0,0 5 0,-4-6 0,4 1 0,-5-1 0,0-1 0,0 1 0,5-5 0,-4 3 0,4-3 0,0-1 0,-4 5 0,4-4 0,-1 5 0,-3 0 0,9-1 0,-9 1 0,8-5 0,-3-2 0,0-9 0,4-7 0,-9-6 0,10-12 0,-4 4 0,5-15 0,-5 20 0,3-7 0,-8 16 0,3 1 0,-5 0 0,0 0 0,5-1 0,-4 1 0,4 0 0,0 0 0,-4-1 0,4 1 0,0 0 0,-4-1 0,9 1 0,-9 0 0,4 0 0,0-1 0,-4 1 0,9 5 0,-4 2 0,0 8 0,-2 2 0,1 5 0,2 6 0,16 12 0,-8-2 0,13 9 0,-14-12 0,9-4 0,-4 3 0,0-10 0,-2 4 0,-6-6 0,0 0 0,0 0 0,0 0 0,0-5 0,-4 4 0,2-8 0,-3 3 0,5-5 0,-1 0 0,-4 4 0,3-2 0,-8 7 0,8-8 0,-8 8 0,9-7 0,-9-2 0,3-19 0,2-8 0,2-22 0,0-2 0,5-8 0,1-18 0,-4 22 0,8-4 0,-17 27 0,5 13 0,-2 2 0,-2 6 0,3 0 0,-5 5 0,0 1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8:21:20.819"/>
    </inkml:context>
    <inkml:brush xml:id="br0">
      <inkml:brushProperty name="width" value="0.025" units="cm"/>
      <inkml:brushProperty name="height" value="0.025" units="cm"/>
      <inkml:brushProperty name="color" value="#E71224"/>
    </inkml:brush>
  </inkml:definitions>
  <inkml:trace contextRef="#ctx0" brushRef="#br0">0 1 24575,'0'23'0,"24"23"0,-6-1 0,20 8 0,-13-22 0,1 1 0,-1-11 0,6 20 0,-11-25 0,3 17 0,-6-14 0,-4 0 0,5 4 0,-7-11 0,1 5 0,-1-6 0,0 1 0,0-1 0,0 0 0,0 0 0,0 0 0,0 0 0,-5-1 0,4-4 0,-9 3 0,8-8 0,-7 0 0,2-8 0,-4-16 0,0-5 0,12-30 0,-3 13 0,10-7 0,-6 13 0,0 13 0,0-13 0,-1 18 0,1-9 0,-7 12 0,4-1 0,-8 2 0,7 5 0,-7 1 0,7 0 0,-7 0 0,8 5 0,-9-3 0,8 8 0,-8-4 0,4 5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8:21:24.753"/>
    </inkml:context>
    <inkml:brush xml:id="br0">
      <inkml:brushProperty name="width" value="0.025" units="cm"/>
      <inkml:brushProperty name="height" value="0.025" units="cm"/>
      <inkml:brushProperty name="color" value="#E71224"/>
    </inkml:brush>
  </inkml:definitions>
  <inkml:trace contextRef="#ctx0" brushRef="#br0">0 0 24575,'0'29'0,"0"3"0,6 8 0,1-7 0,7 6 0,-1-6 0,5 19 0,-3-9 0,4 1 0,-12-5 0,4-13 0,-10 5 0,10-6 0,-9 0 0,3-1 0,0-5 0,-4-2 0,4-6 0,-5 0 0,0 0 0,0 0 0,0 0 0,0 0 0,0 0 0,5-4 0,-4 2 0,4-2 0,-5 4 0,5 0 0,-4 0 0,9 0 0,-9 0 0,4-1 0,-5 1 0,4 0 0,-2-1 0,7-4 0,-4-1 0,1-16 0,4-3 0,-9-11 0,11-6 0,-5-21 0,7 7 0,-2-6 0,-4 12 0,3 12 0,-10-4 0,10 6 0,-10 0 0,10 1 0,-9 5 0,3 2 0,0 10 0,-4-3 0,4 4 0,0 0 0,0-3 0,6 8 0,-6 5 0,0 3 0,-5 21 0,5-7 0,3 17 0,5-4 0,0 6 0,0-7 0,6 6 0,-4-6 0,4 1 0,-7-3 0,1-6 0,-2-7 0,1-1 0,-6-6 0,4 0 0,-9 1 0,9-2 0,-5-4 0,5 3 0,0-7 0,-4-2 0,-1-6 0,-5-11 0,0-2 0,6-31 0,1 12 0,7-28 0,0 23 0,0-14 0,6 15 0,1-7 0,0 8 0,-2 8 0,-1 1 0,-4 8 0,3 5 0,-5-4 0,-1 15 0,1-8 0,-6 10 0,-1-5 0,-5 0 0,5 1 0,-4-1 0,4 0 0,-5 0 0,0 0 0,0 5 0,0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5T09:44:23.123"/>
    </inkml:context>
    <inkml:brush xml:id="br0">
      <inkml:brushProperty name="width" value="0.025" units="cm"/>
      <inkml:brushProperty name="height" value="0.025" units="cm"/>
      <inkml:brushProperty name="color" value="#E71224"/>
    </inkml:brush>
  </inkml:definitions>
  <inkml:trace contextRef="#ctx0" brushRef="#br0">123 253 24575,'21'0'0,"-5"0"0,12-6 0,-12-2 0,4 0 0,-12-5 0,-1-1 0,-7-8 0,-7 0 0,-8-6 0,-9 11 0,-1-13 0,-5 12 0,13-4 0,-5 7 0,7 7 0,1-5 0,-1 11 0,1-4 0,0 6 0,0 0 0,7 6 0,1 1 0,6 15 0,0-6 0,0 14 0,0-7 0,0 1 0,0 6 0,0-14 0,0 6 0,0-8 0,6 0 0,2 1 0,7-8 0,7 0 0,-6-7 0,13 0 0,-5 0 0,0 0 0,5 0 0,-12 0 0,5 0 0,-8 0 0,-6-6 0,-2-2 0,-6-6 0,-6 0 0,-2-1 0,-7 1 0,-7-1 0,6 6 0,-7-4 0,9 5 0,0 0 0,7-9 0,1 1 0,6-5 0,0 1 0,0 6 0,0 12 0,0 9 0,0 7 0,0 6 0,0-7 0,0 1 0,0-1 0,0 0 0,0 1 0,0 0 0,0 7 0,0-6 0,6 6 0,2-14 0,6-1 0,0-6 0,0 0 0,-7 6 0,-1-4 0,-6 4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8:21:27.556"/>
    </inkml:context>
    <inkml:brush xml:id="br0">
      <inkml:brushProperty name="width" value="0.025" units="cm"/>
      <inkml:brushProperty name="height" value="0.025" units="cm"/>
      <inkml:brushProperty name="color" value="#E71224"/>
    </inkml:brush>
  </inkml:definitions>
  <inkml:trace contextRef="#ctx0" brushRef="#br0">0 59 24575,'5'0'0,"19"25"0,6 7 0,10 20 0,-5-10 0,-1 0 0,-5-1 0,25 20 0,-22-16 0,19 19 0,-24-29 0,3 0 0,-11-10 0,4-1 0,-10-5 0,4-2 0,-5 0 0,-1-5 0,1 6 0,-1-7 0,0 0 0,0 0 0,0 0 0,0-5 0,-5 4 0,4-9 0,-4 9 0,5-5 0,-5-8 0,-2 1 0,-4-19 0,6-23 0,2-2 0,13-23 0,1 10 0,9-9 0,-2 7 0,2-7 0,-2 9 0,-1 8 0,0 3 0,-7 7 0,3 13 0,-9-2 0,2 16 0,-6-3 0,-4 11 0,-2 1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8:21:37.113"/>
    </inkml:context>
    <inkml:brush xml:id="br0">
      <inkml:brushProperty name="width" value="0.05" units="cm"/>
      <inkml:brushProperty name="height" value="0.05" units="cm"/>
      <inkml:brushProperty name="color" value="#004F8B"/>
    </inkml:brush>
  </inkml:definitions>
  <inkml:trace contextRef="#ctx0" brushRef="#br0">1 1624 24575,'0'-28'0,"12"-6"-9831,32-23 8341,-10 11 2843,23-19-1353,-23 23 1907,-5 1-1907,-1 6 0,5-5 0,-12 13 6151,13-7-6151,-10 10 1910,2-8-1910,6 4 0,-5-4 0,12 6 0,-12-6 0,12 3 0,-5-4 0,-1 7 0,6-1 0,-13 2 0,7-8 0,-8 7 0,0-6 0,0 7 0,0 1 0,-7 5 0,5-4 0,-4 4 0,0-6 0,4 6 0,-4-4 0,6 3 0,-1-4 0,8 4 0,-6-4 0,24-7 0,-14 2 0,8-8 0,-12 17 0,-8-4 0,1 5 0,-1-6 0,1 0 0,-1 1 0,1-1 0,-1 0 0,2-6 0,-1 4 0,0-5 0,0 8 0,-6-1 0,-2 6 0,-5 2 0,-1 6 0,0-1 0,0 1 0,0 5 0,0 1 0,-4 5 0,-3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8:21:39.797"/>
    </inkml:context>
    <inkml:brush xml:id="br0">
      <inkml:brushProperty name="width" value="0.05" units="cm"/>
      <inkml:brushProperty name="height" value="0.05" units="cm"/>
      <inkml:brushProperty name="color" value="#004F8B"/>
    </inkml:brush>
  </inkml:definitions>
  <inkml:trace contextRef="#ctx0" brushRef="#br0">11 1 24575,'0'23'0,"0"-3"0,0 19 0,0-19 0,0 10 0,0-11 0,0 5 0,-5 0 0,4 0 0,-4-7 0,5 1 0,0-1 0,0-5 0,0 5 0,0-6 0,0 0 0,0 1 0,0-1 0,0 0 0,0 0 0,0 0 0,0 0 0,0 0 0,0 0 0,0 0 0,0 0 0,0 1 0,0-1 0,0 0 0,0 0 0,0 0 0,0 0 0,0 0 0,0-1 0,0 1 0,0 0 0,0 0 0,0-1 0,0 1 0,0 0 0,0-1 0,0 1 0,0-1 0,0 0 0,4-4 0,2-2 0,11-4 0,2 0 0,5 0 0,8 0 0,1 0 0,7 0 0,9 0 0,-7 0 0,7 0 0,-16 0 0,-1 0 0,-8 0 0,1 0 0,-7 5 0,0-4 0,-7 4 0,0-5 0,-1 0 0,-3 0 0,-3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8:21:44.567"/>
    </inkml:context>
    <inkml:brush xml:id="br0">
      <inkml:brushProperty name="width" value="0.05" units="cm"/>
      <inkml:brushProperty name="height" value="0.05" units="cm"/>
      <inkml:brushProperty name="color" value="#004F8B"/>
    </inkml:brush>
  </inkml:definitions>
  <inkml:trace contextRef="#ctx0" brushRef="#br0">1703 1 24575,'-29'0'0,"5"5"0,-19 13 0,4 8 0,1 5 0,2-6 0,12-7 0,-1-6 0,6 0 0,-4 0 0,10-1 0,-4 1 0,6-1 0,-1 0 0,1 0 0,0 0 0,0 0 0,-1-5 0,1 4 0,0-4 0,-1 0 0,1 4 0,0-4 0,-1 12 0,-5 0 0,-2 7 0,-1-1 0,-4 8 0,4-6 0,-1 13 0,-2-13 0,9 6 0,-15 3 0,8-8 0,-3 3 0,1-7 0,10-10 0,-10 10 0,10-11 0,-10 6 0,4-1 0,0-4 0,-4 5 0,10-1 0,-11-3 0,11 9 0,-11-4 0,11-1 0,-5 5 0,1-4 0,-2 11 0,-6-5 0,6 5 0,-4-6 0,3 8 0,-5-6 0,-1 6 0,1-8 0,1 1 0,-1-1 0,0 1 0,0-6 0,1 4 0,-1-9 0,0 4 0,7-7 0,0 1 0,1 0 0,4-1 0,-4 1 0,6-1 0,0 0 0,-1 0 0,1-5 0,5 4 0,-4-4 0,3 10 0,1-4 0,1 4 0,0-9 0,4 2 0,-9-2 0,9 4 0,-9 0 0,8 0 0,-3 0 0,0 0 0,4 0 0,-9-5 0,4 4 0,0-4 0,-4 5 0,3-4 0,1 3 0,-4-9 0,9 9 0,-9-9 0,4 4 0,0-1 0,-3-3 0,3 9 0,-5-5 0,1 6 0,-1-5 0,-1 4 0,1-9 0,0 4 0,5 0 0,1-8 0,5-5 0,0-17 0,0-16 0,0-14 0,0-3 0,0-16 0,0 9 0,0 1 0,0 2 0,0-6 0,6 18 0,-4 1 0,4 15 0,-1 3 0,-3 12 0,3 2 0,-5 5 0,0 11 0,0 7 0,0 5 0,0 5 0,0 0 0,0-3 0,0 9 0,0-4 0,0 14 0,0-6 0,0 13 0,0-13 0,0 13 0,0-13 0,0 6 0,0-8 0,0 1 0,0-1 0,0 1 0,0-1 0,0-5 0,0 4 0,0-10 0,0 4 0,0-6 0,0 0 0,0 0 0,0 0 0,0 0 0,0 0 0,0 0 0,-5 0 0,4 0 0,-3-1 0,4 0 0,0 1 0,0 0 0,0 0 0,0 0 0,0 0 0,0 0 0,0 0 0,0 6 0,0-4 0,0 4 0,0-6 0,0 0 0,0 0 0,4-5 0,2-2 0,5-4 0,0 0 0,0 0 0,0 0 0,6-5 0,2 3 0,12-3 0,2 5 0,1 0 0,4 0 0,-4 0 0,6 0 0,0 0 0,1 0 0,-1 0 0,-6 0 0,-3 0 0,-6 0 0,-7 0 0,-1 5 0,-6-4 0,1 4 0,-1-5 0,0 0 0,0 0 0,-5 5 0,3-4 0,-3 3 0,4-4 0,-4 0 0,-2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9:37:32.095"/>
    </inkml:context>
    <inkml:brush xml:id="br0">
      <inkml:brushProperty name="width" value="0.05" units="cm"/>
      <inkml:brushProperty name="height" value="0.05" units="cm"/>
      <inkml:brushProperty name="color" value="#FF9D3C"/>
    </inkml:brush>
  </inkml:definitions>
  <inkml:trace contextRef="#ctx0" brushRef="#br0">2359 72 24575,'-28'0'0,"-24"0"0,14 0 0,-21 0 0,26 0 0,-6 0 0,-3 0 0,0 0 0,-7 0 0,9 0 0,-1 0 0,-8-7 0,7 5 0,-7-4 0,16 6 0,-6 0 0,5 0 0,1 0 0,1 0 0,7 0 0,1 0 0,5 0 0,-4 0 0,10-5 0,-4 4 0,-1-4 0,6 5 0,-6 0 0,7 0 0,-5 0 0,3 0 0,-3 0 0,5 0 0,0 0 0,0 0 0,0 0 0,0 0 0,0 0 0,0 0 0,-1 0 0,-5 0 0,4 0 0,-10 0 0,4 0 0,1 0 0,-6 0 0,6 0 0,-7 0 0,0 0 0,1 0 0,-1 0 0,0 5 0,0-4 0,1 5 0,-1-6 0,0 5 0,6-3 0,-4 3 0,4 1 0,-5-5 0,-1 10 0,0-4 0,7 4 0,-6-4 0,6 3 0,-1-3 0,-4 5 0,4 0 0,0-1 0,-4 2 0,-1 3 0,4 3 0,-9 0 0,16-2 0,-10-5 0,10-1 0,-10 2 0,10-7 0,-4 4 0,0-9 0,4 4 0,-10 1 0,10-5 0,-10 5 0,4-6 0,0 0 0,2 0 0,0 0 0,4 5 0,-4-4 0,5 4 0,1-5 0,5 5 0,-4-4 0,9 9 0,-9-9 0,9 9 0,-9-4 0,9 4 0,-9 1 0,4 0 0,-1 0 0,-2-5 0,8 3 0,-9-7 0,9 8 0,-9-9 0,4 4 0,-5-5 0,-1 5 0,2-4 0,-1 4 0,0-5 0,0 0 0,0 4 0,1-2 0,4 7 0,-4-8 0,9 8 0,-9-3 0,9 4 0,-8 1 0,8-10 0,-4-9 0,5-10 0,6-14 0,2-9 0,13-10 0,-4 4 0,0-1 0,9-12 0,6-17 0,-20 51 0,0 3 0,-1 10 0,-4-4 0,3 11 0,-9-4 0,4 0 0,-5-1 0,0 5 0,-5 8 0,4 8 0,-4 7 0,0-4 0,-2 21 0,-4-19 0,-2 19 0,7-15 0,-5 5 0,4 1 0,0-7 0,-9 10 0,13-8 0,-12 4 0,13-1 0,-8-11 0,4 5 0,0 1 0,-4-6 0,9 5 0,-4-6 0,0 0 0,3 0 0,-7-5 0,7 3 0,-2-3 0,4 5 0,0 0 0,0-1 0,0 1 0,4-5 0,2-2 0,5-4 0,0 0 0,5 0 0,-4 5 0,4 1 0,1 6 0,2-6 0,0 5 0,4-5 0,-11 5 0,11 2 0,-10-2 0,10 1 0,-11-1 0,6 1 0,-7-1 0,0-5 0,0 4 0,0-4 0,0 0 0,0-1 0,0 0 0,0-4 0,0 9 0,1-8 0,-1 2 0,0 1 0,0-3 0,0 7 0,0-7 0,5 13 0,-4-13 0,10 13 0,-9-8 0,4 4 0,-6-5 0,0 4 0,0-9 0,0 4 0,-4 0 0,2-3 0,-8 3 0,4-5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9:37:38.537"/>
    </inkml:context>
    <inkml:brush xml:id="br0">
      <inkml:brushProperty name="width" value="0.05" units="cm"/>
      <inkml:brushProperty name="height" value="0.05" units="cm"/>
      <inkml:brushProperty name="color" value="#FF9D3C"/>
    </inkml:brush>
  </inkml:definitions>
  <inkml:trace contextRef="#ctx0" brushRef="#br0">267 0 24575,'0'16'0,"0"5"0,0-8 0,11 21 0,-3-19 0,20 30 0,-13-24 0,8 15 0,-11-12 0,6 1 0,-4-1 0,3 1 0,-5-6 0,0 4 0,0-5 0,0 1 0,0 4 0,0-5 0,-6 1 0,0 4 0,-1-10 0,-4 10 0,9-5 0,-8 12 0,3-4 0,-5 3 0,0-4 0,0-1 0,0-5 0,0 4 0,0-5 0,0 7 0,0-7 0,0 6 0,0-6 0,0 1 0,0 4 0,0-5 0,0 7 0,0-7 0,0 6 0,0-6 0,0 7 0,0-7 0,0 5 0,0 1 0,0-4 0,0 8 0,0-10 0,0 7 0,0-1 0,0 1 0,-5-1 0,3 1 0,-9-1 0,4 1 0,0 0 0,-4-1 0,10 1 0,-10-7 0,10 5 0,-9-10 0,9 10 0,-9-10 0,9 10 0,-9-6 0,8 1 0,-8 4 0,8-9 0,-8 4 0,9-6 0,-4 0 0,5 0 0,-5 1 0,3-1 0,-3 0 0,0 0 0,4 0 0,-4 0 0,5 0 0,-5 0 0,4 0 0,-4 0 0,0 1 0,4 5 0,-9-5 0,8 5 0,-3-6 0,0 0 0,4 5 0,-4-3 0,0 3 0,4-5 0,-4 0 0,5 0 0,0 0 0,0 0 0,-5 0 0,4 1 0,-4-1 0,5 0 0,0 0 0,0 0 0,-5 0 0,4 0 0,-4 0 0,5 0 0,0 0 0,0 0 0,0 0 0,0 0 0,-5 0 0,4 0 0,-4 0 0,5 0 0,-5 0 0,3 0 0,-3 0 0,5 0 0,0 0 0,-5-5 0,4 3 0,-4-3 0,5 4 0,0 0 0,-5-4 0,4 3 0,-9-3 0,9 5 0,-8 0 0,7 0 0,-2-1 0,-1-4 0,3-6 0,-14-7 0,8-10 0,-10-2 0,6-6 0,0 7 0,0-5 0,-5-12 0,3 12 0,3-10 0,1 22 0,3-7 0,0 6 0,-3-6 0,9 7 0,-10-6 0,10 4 0,-10-4 0,10 5 0,-4 1 0,0 0 0,4 0 0,-4-1 0,5 1 0,-5 0 0,3 0 0,-3 0 0,5-1 0,-4 2 0,3-1 0,-4 0 0,5 1 0,0-1 0,0 1 0,-5 4 0,4 6 0,-3 6 0,4 4 0,0 2 0,5 5 0,1 6 0,6 3 0,-5 8 0,3-14 0,-9 8 0,9-15 0,-9 10 0,10-5 0,-10 1 0,5-2 0,-1 0 0,-3-4 0,3 4 0,0-6 0,-4 6 0,9-4 0,-9 9 0,9-10 0,-9 4 0,4-5 0,-5 0 0,5 0 0,-4 0 0,4 0 0,-5 0 0,5-5 0,-3 3 0,7-8 0,-3 8 0,4-8 0,0 3 0,0-9 0,1-1 0,0 0 0,4-9 0,-2 13 0,3-13 0,-5 9 0,0-6 0,6 1 0,-4-1 0,10 0 0,-5 0 0,7-1 0,-1 1 0,-5 0 0,4 0 0,-4 0 0,5 5 0,1-4 0,-7 10 0,10-11 0,-8 6 0,4-1 0,-1-4 0,-11 9 0,5-3 0,-6 0 0,0 3 0,1-8 0,-1 9 0,0-4 0,0 5 0,0 0 0,-5-5 0,4 4 0,-4-3 0,5 4 0,-5-5 0,4 3 0,-4-3 0,5 5 0,0 0 0,-6-4 0,5 2 0,-9-2 0,4 4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9:03:28.361"/>
    </inkml:context>
    <inkml:brush xml:id="br0">
      <inkml:brushProperty name="width" value="0.035" units="cm"/>
      <inkml:brushProperty name="height" value="0.035" units="cm"/>
      <inkml:brushProperty name="color" value="#008C3A"/>
    </inkml:brush>
  </inkml:definitions>
  <inkml:trace contextRef="#ctx0" brushRef="#br0">221 107 24575,'-21'0'0,"7"0"0,-14 5 0,16-3 0,-12 3 0,7-5 0,-18 5 0,15-4 0,-7 4 0,16-5 0,5 5 0,1 0 0,5 5 0,0 1 0,0-1 0,0 0 0,0 1 0,0-1 0,0 6 0,5-3 0,-4 3 0,9-5 0,-4-5 0,0 4 0,4-4 0,-9 5 0,9-5 0,-9 4 0,9-9 0,-9 9 0,8-9 0,-3 9 0,4-9 0,0 4 0,1-5 0,0 0 0,-1 0 0,1 0 0,0 0 0,0 0 0,0 0 0,0 0 0,-1 0 0,1 0 0,0 0 0,0 0 0,-1 0 0,1 0 0,-5-5 0,-2-1 0,-4-5 0,0 0 0,0-6 0,0 4 0,0-10 0,0 10 0,0-10 0,0 10 0,0-10 0,0 10 0,-5-4 0,4-1 0,-9 6 0,9-6 0,-9 7 0,9 0 0,-9 5 0,8-4 0,-12 9 0,8-4 0,-10 5 0,6 0 0,-1 0 0,0 0 0,0 0 0,1 4 0,4 2 0,1 5 0,5 0 0,-5-5 0,4 4 0,-4-4 0,0 5 0,4 0 0,-4 0 0,5 0 0,0-1 0,0 1 0,0-1 0,0 0 0,0 1 0,0-1 0,0 1 0,0-1 0,0 1 0,5 0 0,0 0 0,6-5 0,0 4 0,-5-4 0,4 0 0,-4 4 0,5-9 0,-5 9 0,4-9 0,-5 4 0,6-5 0,-1 0 0,0 0 0,0 0 0,1 0 0,-1-5 0,-4-1 0,-2-5 0,1 0 0,-4 0 0,4 0 0,-5-1 0,0 1 0,0-5 0,0 3 0,0-3 0,0 5 0,0 0 0,-5 0 0,-1 0 0,-5-1 0,0 1 0,-1 0 0,1 5 0,-6-5 0,4 5 0,-4-1 0,5 2 0,1 0 0,0 4 0,0-4 0,0 0 0,0 3 0,0-3 0,1 5 0,4 5 0,1 1 0,5 4 0,0 8 0,-5-6 0,4 16 0,-4-14 0,5 13 0,0-15 0,0 4 0,0-5 0,0 0 0,0 0 0,0-1 0,5-5 0,1 5 0,4-9 0,2 4 0,-1-5 0,0 0 0,0 0 0,0 0 0,0 0 0,0 0 0,0 0 0,-1 0 0,-4-5 0,-2-1 0,-4-5 0,0 0 0,0 0 0,0 0 0,0-7 0,0 6 0,0-6 0,0 7 0,0 0 0,0 0 0,0-1 0,0 1 0,-5 5 0,-1 1 0,-5 5 0,1 0 0,-1 0 0,1 0 0,-1 0 0,1 5 0,4 1 0,2 4 0,4 1 0,0 0 0,0 0 0,0 0 0,0 0 0,5 0 0,1-5 0,5 4 0,6-9 0,2 10 0,-1-10 0,5 4 0,-4-5 0,5 0 0,-5 0 0,-2 0 0,-6 0 0,0 0 0,0 0 0,-5-4 0,-1-8 0,-5-7 0,-11-5 0,3-1 0,-15 6 0,3-5 0,1 5 0,-4 0 0,10 1 0,-5 7 0,7 4 0,0-3 0,0 4 0,0 0 0,9 2 0,-1 4 0,7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9:39:56.736"/>
    </inkml:context>
    <inkml:brush xml:id="br0">
      <inkml:brushProperty name="width" value="0.035" units="cm"/>
      <inkml:brushProperty name="height" value="0.035" units="cm"/>
      <inkml:brushProperty name="color" value="#008C3A"/>
    </inkml:brush>
  </inkml:definitions>
  <inkml:trace contextRef="#ctx0" brushRef="#br0">146 80 24575,'-16'0'0,"-4"0"0,8 0 0,1 4 0,2 2 0,8 4 0,-4 1 0,5 0 0,0 0 0,-5 0 0,4 0 0,-4 0 0,5 1 0,-5-1 0,4 0 0,-4 0 0,5 0 0,-5 0 0,3 0 0,-3 0 0,5 0 0,0 0 0,0 0 0,0-1 0,0 1 0,0-1 0,0 1 0,5 0 0,1 0 0,5-5 0,0 3 0,0-3 0,-1 5 0,1-5 0,-5 3 0,4-8 0,-4 4 0,4-5 0,0 0 0,1 0 0,-1 0 0,-4-5 0,3-1 0,-2-6 0,-1 1 0,4 0 0,-4 0 0,0-1 0,4 1 0,-9 0 0,4 0 0,0 4 0,-4-3 0,4 4 0,-5-5 0,0-5 0,0 3 0,0-3 0,0 5 0,0-1 0,0 1 0,0 0 0,0-1 0,0 1 0,0 0 0,0 0 0,0-1 0,0 1 0,0 0 0,0 0 0,0 0 0,-5 0 0,4-1 0,-9 6 0,3-4 0,-4 4 0,0 0 0,0-4 0,0 9 0,0-4 0,5 0 0,-4 4 0,4-4 0,-5 5 0,0 0 0,1 0 0,-1 0 0,0 0 0,0 0 0,0 0 0,0 0 0,0 5 0,0 1 0,0 5 0,4 0 0,-2 0 0,8 0 0,-4 0 0,5 0 0,0 0 0,0 0 0,0 0 0,0 0 0,0 0 0,0 0 0,0 6 0,0-4 0,0 4 0,0 0 0,0-4 0,4 4 0,3-6 0,4 0 0,0 0 0,0 0 0,0 0 0,0 1 0,0-1 0,0-5 0,0-1 0,0 0 0,1-4 0,-1 4 0,0-5 0,0 0 0,-1 0 0,-4-5 0,-2-1 0,-4-11 0,0 5 0,0-12 0,0 6 0,0-1 0,0-4 0,0 10 0,0-4 0,0 5 0,0 1 0,0 0 0,0 0 0,0-1 0,0 1 0,0 0 0,0 0 0,0 1 0,-5 4 0,0 1 0,-6 5 0,0 0 0,1 0 0,-1 0 0,0 0 0,6 5 0,0 1 0,5 5 0,0 0 0,0 1 0,0-1 0,0 0 0,0 6 0,0-5 0,0 5 0,0 1 0,0-6 0,0 5 0,0-6 0,0 0 0,5 1 0,1-6 0,0 4 0,9-9 0,-8 4 0,9-5 0,-6 0 0,0 0 0,-4-5 0,-1-1 0,-5-11 0,0-2 0,0-5 0,0-1 0,0 0 0,-11 6 0,2-4 0,-8 9 0,5-3 0,1 6 0,0 0 0,-1-1 0,1 6 0,0-4 0,0 9 0,0-4 0,0 5 0,5 4 0,1 2 0,5 5 0,5-5 0,1 4 0,10-9 0,-4 4 0,3-5 0,-4 0 0,-6-5 0,0-1 0,-5-4 0,0-1 0,0 5 0,0 1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9:40:18.797"/>
    </inkml:context>
    <inkml:brush xml:id="br0">
      <inkml:brushProperty name="width" value="0.05" units="cm"/>
      <inkml:brushProperty name="height" value="0.05" units="cm"/>
      <inkml:brushProperty name="color" value="#FF9D3C"/>
    </inkml:brush>
  </inkml:definitions>
  <inkml:trace contextRef="#ctx0" brushRef="#br0">2454 312 24575,'-29'0'0,"-29"0"0,3 0 0,-22-13 0,19 10 0,-1-17 0,8 12 0,-6 0 0,15 2 0,-7 0 0,8 5 0,8-6 0,-6 1 0,13 5 0,-6-5 0,7 6 0,0 0 0,1 0 0,-1 0 0,0 0 0,1 0 0,-1 0 0,0 0 0,0 0 0,1 0 0,5 0 0,-4 0 0,4 0 0,-6 5 0,0-3 0,1 3 0,-6 1 0,4-5 0,-4 10 0,12-10 0,-6 5 0,12-1 0,-6-4 0,1 4 0,4 0 0,-4-4 0,0 4 0,4 0 0,-15 2 0,14-1 0,-8 4 0,4-3 0,6 4 0,-12 1 0,12-1 0,-12 2 0,12-7 0,-6 4 0,1-3 0,4 4 0,-10-4 0,10 3 0,-10-4 0,10 6 0,-10-6 0,10 4 0,-10-3 0,10-1 0,-10 5 0,4-9 0,1 8 0,-6-3 0,6-1 0,-1-1 0,-4 1 0,4-5 0,-6 5 0,7-1 0,-11-4 0,15 4 0,-8 0 0,11-4 0,0 4 0,-1 0 0,1-4 0,0 4 0,-7-5 0,6 5 0,-6-4 0,7 9 0,0-4 0,0 5 0,0-5 0,0 4 0,0-4 0,0 5 0,-1 0 0,1-1 0,5 1 0,-4-4 0,4 3 0,0-4 0,-4 0 0,8 4 0,-8-4 0,4 5 0,0 0 0,-4-5 0,4 3 0,-5-3 0,5 5 0,-4-5 0,9 4 0,-9-4 0,4 0 0,0 4 0,-4-4 0,9 5 0,-9-5 0,9 4 0,-4-4 0,0 0 0,3 4 0,-3-4 0,0 5 0,4 0 0,-9 0 0,9 0 0,-9-5 0,5-2 0,-6 1 0,1-4 0,4 9 0,-9-9 0,12 9 0,-12-9 0,9 4 0,0 0 0,-4-4 0,4 4 0,0 0 0,1-13 0,5-25 0,0-20 0,0-18 0,7-6 0,-5-4 0,2 19 0,-1-3 0,-3 14 0,0 1 0,0-10 0,0 4 0,0-12 0,0 9 0,0 15 0,0 4 0,0 10 0,0 10 0,0-2 0,0 21 0,0 2 0,0 9 0,0 0 0,0 0 0,0 1 0,0 0 0,0 6 0,0-5 0,0 12 0,0-6 0,0 7 0,0 6 0,0-4 0,0 11 0,0-4 0,0 6 0,0 0 0,0 1 0,0-1 0,0 0 0,0 1 0,0-1 0,0-7 0,-6 10 0,5-16 0,-5 3 0,6-13 0,0-6 0,0 0 0,0 6 0,0-4 0,0 4 0,0-6 0,0 0 0,0 0 0,0 0 0,0 6 0,0-4 0,0 4 0,0-6 0,0 0 0,0 0 0,0 0 0,0 0 0,0 0 0,0 5 0,0-4 0,0 4 0,0-5 0,0 0 0,0 0 0,0 1 0,0-1 0,0-1 0,0-8 0,5-3 0,1-5 0,5 1 0,0 5 0,0 0 0,17-5 0,-7 4 0,40-5 0,-23 6 0,28 0 0,-15 0 0,7 0 0,1 0 0,0 7 0,-1 1 0,19 19 0,-22-10 0,4 9 0,-27-13 0,-7-1 0,-7 0 0,-1-1 0,-6-4 0,0-3 0,0-4 0,-1 0 0,0 0 0,0 0 0,1 0 0,-1 0 0,-4 0 0,-2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9:40:30.731"/>
    </inkml:context>
    <inkml:brush xml:id="br0">
      <inkml:brushProperty name="width" value="0.05" units="cm"/>
      <inkml:brushProperty name="height" value="0.05" units="cm"/>
      <inkml:brushProperty name="color" value="#FF9D3C"/>
    </inkml:brush>
  </inkml:definitions>
  <inkml:trace contextRef="#ctx0" brushRef="#br0">433 1 24575,'0'34'0,"12"38"0,-3-23 0,10 21 0,-6-32 0,5-12 0,-3 13 0,3-13 0,-5 13 0,-1-13 0,-4 6 0,3-1 0,-4-4 0,0 4 0,-1-6 0,0 6 0,-5-4 0,5 4 0,-6-6 0,0-1 0,0 1 0,0 7 0,0-12 0,0 10 0,0-11 0,0 5 0,0 1 0,0-1 0,0 1 0,0-1 0,0 6 0,0-4 0,0-3 0,0 0 0,0-4 0,0-1 0,0 5 0,0-10 0,0 4 0,-5 0 0,3-4 0,-8 4 0,9 0 0,-4-5 0,-1 11 0,5-10 0,-10 10 0,9-10 0,-3 10 0,0-11 0,3 16 0,-8-14 0,9 8 0,-4-11 0,0 0 0,4 6 0,-4-4 0,0 4 0,4-6 0,-4 0 0,0 0 0,3 1 0,-3-1 0,0 0 0,4 0 0,-4 0 0,0 0 0,4 0 0,-9 0 0,9 0 0,-4 0 0,0 1 0,-2 4 0,1-4 0,-4-1 0,9-2 0,-9-8 0,8 9 0,-8-4 0,9 6 0,-9-1 0,4-5 0,0 4 0,-4-4 0,3 5 0,-4 0 0,5 0 0,-4 0 0,4 0 0,-1 0 0,-3 1 0,4-6 0,0 4 0,-4-5 0,4 2 0,0 2 0,-3-8 0,3 9 0,-5-9 0,5 9 0,-4-9 0,4 8 0,-5-3 0,1 0 0,4 4 0,-4-4 0,4 0 0,-5 4 0,5-4 0,-4 0 0,9 4 0,-9-4 0,4 0 0,0 4 0,2-5 0,-1 1 0,3 4 0,-7-9 0,7 8 0,-7-8 0,8 9 0,-9-9 0,4 9 0,-5-4 0,0-1 0,5 5 0,-4-3 0,4-1 0,-6-1 0,6 0 0,-4-4 0,9 9 0,-9-9 0,9 9 0,-9-9 0,4 8 0,0-12 0,1 2 0,5-23 0,0 3 0,0-70 0,6 36 0,-5 4 0,0-1 0,12 2 0,-12 1 0,11 9 0,-10 6 0,4 2 0,-2 14 0,-2 0 0,3 7 0,-5 9 0,0 3 0,0 10 0,0 6 0,0 1 0,-6 14 0,4-6 0,-4 17 0,6-16 0,-5 3 0,4-13 0,-4 0 0,5-5 0,-5 5 0,3-5 0,-3-1 0,5 0 0,0 0 0,0 0 0,0 0 0,-5-5 0,4 4 0,-4-5 0,5 6 0,0-1 0,0 0 0,0 0 0,0 0 0,0 1 0,0-1 0,0 0 0,0 0 0,0 1 0,0 0 0,0 0 0,0-1 0,0 1 0,5-5 0,1-1 0,5-5 0,-1 0 0,7 0 0,2 0 0,6 0 0,-1 0 0,1 0 0,-1 0 0,1 5 0,-1 2 0,1 0 0,6 4 0,-10-4 0,9 0 0,-18-2 0,11 0 0,-10-3 0,4 3 0,-6-5 0,0 0 0,0 0 0,1 0 0,-1 0 0,0 0 0,0 5 0,0-4 0,0 4 0,0-5 0,0 0 0,0 0 0,0 0 0,1 0 0,-1 5 0,6-3 0,-5 3 0,5-5 0,-6 0 0,1 0 0,5 0 0,-5 4 0,5-2 0,-6 3 0,5-5 0,-3 0 0,2 0 0,-8-5 0,-3-1 0,-4 1 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5T09:48:53.617"/>
    </inkml:context>
    <inkml:brush xml:id="br0">
      <inkml:brushProperty name="width" value="0.025" units="cm"/>
      <inkml:brushProperty name="height" value="0.025" units="cm"/>
      <inkml:brushProperty name="color" value="#E71224"/>
    </inkml:brush>
  </inkml:definitions>
  <inkml:trace contextRef="#ctx0" brushRef="#br0">39 0 24575,'0'35'0,"0"43"0,0-27 0,0 34 0,0-33 0,0-1 0,0-8 0,0 7 0,0-8 0,0 1 0,8 7 0,-6-17 0,5 17 0,0-16 0,-5 15 0,12-15 0,-12 6 0,12 1 0,-5-7 0,8 6 0,-2-16 0,0 6 0,-6-7 0,5 9 0,-6-1 0,8 1 0,0-1 0,6 16 0,-11-19 0,10 26 0,-19-36 0,6 21 0,-1-16 0,-5 1 0,5 6 0,-7-14 0,0 6 0,0-8 0,0 0 0,6 1 0,-4-1 0,10 0 0,-4 0 0,6 0 0,1 1 0,-1-1 0,0 0 0,-6 0 0,5 1 0,-5-1 0,6 0 0,-6 0 0,4 1 0,-10-1 0,11 0 0,-12 0 0,12 0 0,-12 0 0,5 0 0,-6 0 0,0 0 0,0 0 0,0 0 0,6 0 0,-4 1 0,4-1 0,-6 0 0,0 0 0,0 1 0,7-1 0,-6 0 0,12 0 0,-12 1 0,12-1 0,-5 0 0,0 0 0,4 1 0,-4-1 0,0 0 0,-1 0 0,-1 0 0,-5 0 0,5-1 0,-6 1 0,0-1 0,0 2 0,0-1 0,0 0 0,0-12 0,0-12 0,0-22 0,0-11 0,0-32 0,0 17 0,8-17 0,1 23 0,8 0 0,0 9 0,-7 10 0,3 3 0,-4 14 0,-1-6 0,5 7 0,-12-7 0,12 6 0,-4-14 0,-1 6 0,6-8 0,-13 8 0,13-6 0,-12 14 0,5-6 0,0 7 0,-6 1 0,5 0 0,-6-1 0,0 1 0,0 0 0,7-1 0,-6 2 0,6 10 0,-7 5 0,0 12 0,0 0 0,0 8 0,0 2 0,0 7 0,0 1 0,0-1 0,0 10 0,-7-8 0,5 8 0,-5-10 0,0 1 0,5-1 0,-5-7 0,7 15 0,-7-13 0,5 14 0,-5-8 0,7 8 0,0-6 0,0 7 0,0-1 0,0-6 0,0-1 0,0-4 0,0-13 0,0 6 0,0-7 0,0-1 0,0 0 0,-6-7 0,-2-1 0,-6-6 0,-8 0 0,-2 0 0,-16 0 0,6 0 0,-16 0 0,16 0 0,-16 0 0,16 0 0,-7-7 0,10 6 0,-1-14 0,8 7 0,-6-8 0,14 2 0,-6-1 0,0-1 0,5 2 0,-5 5 0,8-4 0,-1 5 0,1 0 0,-1-5 0,1 12 0,-1-6 0,1 1 0,0 4 0,-1-4 0,1 6 0,0 0 0,6 0 0,2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8T16:56:22.118"/>
    </inkml:context>
    <inkml:brush xml:id="br0">
      <inkml:brushProperty name="width" value="0.1" units="cm"/>
      <inkml:brushProperty name="height" value="0.1" units="cm"/>
      <inkml:brushProperty name="color" value="#F6630D"/>
    </inkml:brush>
  </inkml:definitions>
  <inkml:trace contextRef="#ctx0" brushRef="#br0">131 1 24575,'-15'0'0,"2"0"0,3 0 0,1 0 0,4 4 0,-4-3 0,4 3 0,-1-1 0,2 3 0,4 3 0,0 11 0,0-8 0,0 8 0,0-10 0,0 0 0,0-1 0,0 1 0,0-1 0,0 0 0,0 0 0,0 1 0,5-5 0,0 3 0,5-7 0,-1 7 0,1-2 0,0-1 0,0-1 0,-1-4 0,1 0 0,-1 0 0,0 0 0,0 0 0,-4-4 0,-1-1 0,0-1 0,-3-3 0,8 4 0,-8-5 0,7 1 0,-7 0 0,3-1 0,-4 1 0,0-1 0,0 1 0,0-1 0,0 1 0,0-1 0,0 1 0,0-1 0,-4 1 0,-1 3 0,-4 2 0,-1 4 0,1 0 0,-1 0 0,1 0 0,-1 0 0,1 0 0,-1 0 0,1 0 0,-1 0 0,1 0 0,-1 4 0,1-2 0,-1 6 0,0-7 0,0 4 0,0-5 0,0 0 0,0 0 0,9 0 0,-3 0 0,8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8T16:56:28.088"/>
    </inkml:context>
    <inkml:brush xml:id="br0">
      <inkml:brushProperty name="width" value="0.1" units="cm"/>
      <inkml:brushProperty name="height" value="0.1" units="cm"/>
      <inkml:brushProperty name="color" value="#F6630D"/>
    </inkml:brush>
  </inkml:definitions>
  <inkml:trace contextRef="#ctx0" brushRef="#br0">110 26 24575,'-9'5'0,"-1"-1"0,5 0 0,-3-3 0,2 3 0,-3-4 0,3 4 0,-2-3 0,3 7 0,-5-7 0,5 8 0,-3-8 0,7 7 0,-4-3 0,5 4 0,0 0 0,0 0 0,5-4 0,-4 4 0,7-4 0,-3 0 0,0 4 0,3-4 0,-7 4 0,8 1 0,-8-1 0,7 0 0,-3-4 0,0-5 0,3-1 0,-3-7 0,5 2 0,-1 1 0,-4-4 0,4 4 0,-4-5 0,4 5 0,-4-4 0,3 8 0,-7-8 0,8 8 0,-8-8 0,3 4 0,-4-4 0,0-5 0,0 3 0,-5-3 0,0 9 0,-1-4 0,-3 3 0,4-3 0,0-5 0,-8 8 0,7-2 0,-8 8 0,4 0 0,1 0 0,-1 0 0,1 0 0,-1 0 0,0 0 0,1 0 0,-1 0 0,1 0 0,4 4 0,1 1 0,4 5 0,0-1 0,0 0 0,0 1 0,0-1 0,0 0 0,4-4 0,1-1 0,4-4 0,0 0 0,0 0 0,1 0 0,-1 0 0,0 0 0,0 0 0,-4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5T09:48:58.342"/>
    </inkml:context>
    <inkml:brush xml:id="br0">
      <inkml:brushProperty name="width" value="0.025" units="cm"/>
      <inkml:brushProperty name="height" value="0.025" units="cm"/>
      <inkml:brushProperty name="color" value="#E71224"/>
    </inkml:brush>
  </inkml:definitions>
  <inkml:trace contextRef="#ctx0" brushRef="#br0">0 1 18310,'19'0'0,"13"8"2847,8 1-2847,2 15 0,36 9 0,-37-7 0,27 4 0,-44-21 1071,-2 5-1071,-8-13 560,0 5-560,1-6 1787,-1 7-1787,0-6 0,8 6 0,-6-7 0,6 6 0,-8-4 0,0 4 0,1-6 0,7 0 0,-6 0 0,6 6 0,0-4 0,0 4 0,1 0 0,-2-4 0,-7 4 0,1 1 0,-1-6 0,0 12 0,0-11 0,0 4 0,1-6 0,-1 6 0,-1-5 0,1 5 0,-1-6 0,1 0 0,0 7 0,0-6 0,0 5 0,0-6 0,1 0 0,-1 0 0,8 7 0,-6-5 0,13 5 0,-12-7 0,12 7 0,-13-5 0,14 5 0,-6 0 0,0-5 0,-3 5 0,1 0 0,-5-6 0,4 6 0,-6-7 0,-1 0 0,0 0 0,0 7 0,1-6 0,-1 6 0,0-7 0,0 0 0,1 0 0,6 0 0,-4 6 0,12-4 0,-13 4 0,14-6 0,-6 0 0,0 6 0,5-4 0,-13 4 0,14 1 0,-14-5 0,14 5 0,-14-7 0,6 6 0,-8-4 0,0 4 0,0-6 0,1 0 0,-1 0 0,0 0 0,-1 0 0,1 0 0,-1 0 0,0 0 0,0 0 0,0 0 0,1 0 0,-1 0 0,2 0 0,-2 0 0,1 0 0,-17 0 0,-9-14 0,-18-13 0,-16-21 0,8-5 0,-8 5 0,13 14 0,1 4 0,8 13 0,2-5 0,14 8 0,-5 6 0,12-5 0,-12 12 0,12-11 0,-12 11 0,12-11 0,-12 10 0,5-17 0,-6 16 0,6-5 0,16 17 0,2 12 0,12-4 0,7 19 0,-3-18 0,4 11 0,-8-7 0,0-5 0,-5 5 0,5-7 0,-8-1 0,1 1 0,-7-1 0,4-6 0,-4 4 0,0-4 0,5 0 0,-12 4 0,6-5 0,-1 1 0,-4 5 0,10-12 0,-10 12 0,10-12 0,-10 12 0,4-5 0,1-1 0,0-1 0,1 1 0,3-6 0,-9 11 0,3-5 0,-5 7 0,-15 16 0,-3-4 0,-33 57 0,12-21 0,13-18 0,0 0 0,-10 18 0,9-10 0,-6-1 0,14 1 0,-6-9 0,9-10 0,1-4 0,0-13 0,6 6 0,-4-7 0,5-1 0,-6 0 0,6 0 0,-5 0 0,5-6 0,0 5 0,-4-12 0,11 5 0,-5-6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5T09:49:02.047"/>
    </inkml:context>
    <inkml:brush xml:id="br0">
      <inkml:brushProperty name="width" value="0.025" units="cm"/>
      <inkml:brushProperty name="height" value="0.025" units="cm"/>
      <inkml:brushProperty name="color" value="#E71224"/>
    </inkml:brush>
  </inkml:definitions>
  <inkml:trace contextRef="#ctx0" brushRef="#br0">1341 1 24575,'-14'14'0,"-33"38"0,13 8 0,0-15 0,-2 3 0,10-5 0,1 2 0,-9 17 0,-1 2 0,8-15 0,1 0-310,-4 18 0,3-1 310,-3 12 0,10-29 0,2 1 0,-4 28 0,-7 9 0,3-22 0,6 8 0,-6-19 0,8 8 0,1-10 0,7-9 0,-5-3 620,13 1-620,-12-8 0,13 8 0,-14-10 0,14 1 0,-14-1 0,6 10 0,0-7 0,-6 6 0,13-8 0,-12-1 0,5 1 0,0-1 0,-5 1 0,5-1 0,0 1 0,-4-9 0,4 7 0,-6-6 0,6 7 0,-5 1 0,12-8 0,-13 14 0,13-12 0,-6 15 0,8-10 0,0 1 0,0 8 0,0-6 0,0 7 0,0-10 0,0 0 0,0 1 0,0-1 0,0 1 0,0-8 0,0 5 0,0-5 0,0 0 0,0 12 0,0-11 0,0 5 0,0 0 0,0-14 0,0 6 0,0-8 0,0 1 0,-6-1 0,4 0 0,-4 0 0,6 1 0,-6-1 0,4 0 0,-4 0 0,6 0 0,0 1 0,0-1 0,0 0 0,0 0 0,0 0 0,0 0 0,0 0 0,0 0 0,0 1 0,-7-1 0,5 0 0,-4 0 0,0 1 0,4-1 0,-4 0 0,-1 0 0,-1 1 0,-6-1 0,6 8 0,-5-6 0,4 13 0,-5-12 0,5 5 0,-4-8 0,11 0 0,-10 0 0,10 0 0,-5-11 0,7-22 0,0-26 0,-16-20 0,6 11 0,-3-2 0,-25-28 0,15 11 0,-1 2 0,-15-3 0,3-13 0,12 47 0,8 8 0,0 0 0,0 8 0,8 2 0,1 8 0,7 0 0,0 0 0,0-1 0,6 8 0,-5 7 0,11 8 0,-3 14 0,5-6 0,2 13 0,-1-5 0,8 31 0,-5-18 0,5 17 0,-7-22 0,0-1 0,0 1 0,-8-1 0,6 1 0,-12-8 0,5-2 0,0 0 0,-5-6 0,5 6 0,-7-8 0,0 0 0,6 0 0,-5 0 0,5 0 0,0 0 0,-4 0 0,11 0 0,-12 8 0,12-6 0,-12 6 0,12-7 0,-11-1 0,4 0 0,-6 0 0,0-1 0,0 1 0,0-1 0,6 1 0,-5 0 0,5 0 0,-6 0 0,7 8 0,-5-6 0,5 6 0,-7-8 0,6 1 0,-4-1 0,4 0 0,0-6 0,2-2 0,5-6 0,8-13 0,-5 4 0,5-20 0,1 12 0,3-6 0,6 0 0,9-3 0,-6-6 0,7 6 0,-10-4 0,1 5 0,-1-6 0,1 6 0,-1-5 0,1 5 0,-1 1 0,-7 1 0,6 8 0,-7-1 0,1 1 0,-2 0 0,-8 7 0,1-5 0,-1 11 0,0-4 0,-6 6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41F032-C7C1-2B43-A86A-16E5212A1469}" type="datetimeFigureOut">
              <a:rPr lang="en-US" smtClean="0"/>
              <a:t>1/29/24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5E1731-6C03-5C43-9641-FF69F6B22930}" type="slidenum">
              <a:rPr lang="en-US" smtClean="0"/>
              <a:t>‹#›</a:t>
            </a:fld>
            <a:endParaRPr lang="en-US"/>
          </a:p>
        </p:txBody>
      </p:sp>
    </p:spTree>
    <p:extLst>
      <p:ext uri="{BB962C8B-B14F-4D97-AF65-F5344CB8AC3E}">
        <p14:creationId xmlns:p14="http://schemas.microsoft.com/office/powerpoint/2010/main" val="2745630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E23F-3A8D-1DAC-4E6E-AA2A8C59C5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5A1AA9-A473-CF8C-4F0F-9C202FE5D5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A2EFA1-7C05-F1DB-8AFF-8707AC2EED04}"/>
              </a:ext>
            </a:extLst>
          </p:cNvPr>
          <p:cNvSpPr>
            <a:spLocks noGrp="1"/>
          </p:cNvSpPr>
          <p:nvPr>
            <p:ph type="dt" sz="half" idx="10"/>
          </p:nvPr>
        </p:nvSpPr>
        <p:spPr/>
        <p:txBody>
          <a:bodyPr/>
          <a:lstStyle/>
          <a:p>
            <a:fld id="{99328EAD-13D7-DC44-893C-0D26EFABCEA8}" type="datetimeFigureOut">
              <a:rPr lang="en-US" smtClean="0"/>
              <a:t>1/29/24</a:t>
            </a:fld>
            <a:endParaRPr lang="en-US"/>
          </a:p>
        </p:txBody>
      </p:sp>
      <p:sp>
        <p:nvSpPr>
          <p:cNvPr id="5" name="Footer Placeholder 4">
            <a:extLst>
              <a:ext uri="{FF2B5EF4-FFF2-40B4-BE49-F238E27FC236}">
                <a16:creationId xmlns:a16="http://schemas.microsoft.com/office/drawing/2014/main" id="{2644D145-7B37-1A51-5633-716B3ED3A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B409DA-F962-1968-A03B-A1BD17E801DC}"/>
              </a:ext>
            </a:extLst>
          </p:cNvPr>
          <p:cNvSpPr>
            <a:spLocks noGrp="1"/>
          </p:cNvSpPr>
          <p:nvPr>
            <p:ph type="sldNum" sz="quarter" idx="12"/>
          </p:nvPr>
        </p:nvSpPr>
        <p:spPr/>
        <p:txBody>
          <a:bodyPr/>
          <a:lstStyle/>
          <a:p>
            <a:fld id="{C587C9AD-B37A-ED41-98F1-C2FBC184A6C7}" type="slidenum">
              <a:rPr lang="en-US" smtClean="0"/>
              <a:t>‹#›</a:t>
            </a:fld>
            <a:endParaRPr lang="en-US"/>
          </a:p>
        </p:txBody>
      </p:sp>
    </p:spTree>
    <p:extLst>
      <p:ext uri="{BB962C8B-B14F-4D97-AF65-F5344CB8AC3E}">
        <p14:creationId xmlns:p14="http://schemas.microsoft.com/office/powerpoint/2010/main" val="1846252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B9824-497A-9987-50D2-DB9BD950CB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753F36-DD33-9BC2-3148-601A25E2EE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F72454-9DDC-FDDA-2F97-CCA73B414B6E}"/>
              </a:ext>
            </a:extLst>
          </p:cNvPr>
          <p:cNvSpPr>
            <a:spLocks noGrp="1"/>
          </p:cNvSpPr>
          <p:nvPr>
            <p:ph type="dt" sz="half" idx="10"/>
          </p:nvPr>
        </p:nvSpPr>
        <p:spPr/>
        <p:txBody>
          <a:bodyPr/>
          <a:lstStyle/>
          <a:p>
            <a:fld id="{99328EAD-13D7-DC44-893C-0D26EFABCEA8}" type="datetimeFigureOut">
              <a:rPr lang="en-US" smtClean="0"/>
              <a:t>1/29/24</a:t>
            </a:fld>
            <a:endParaRPr lang="en-US"/>
          </a:p>
        </p:txBody>
      </p:sp>
      <p:sp>
        <p:nvSpPr>
          <p:cNvPr id="5" name="Footer Placeholder 4">
            <a:extLst>
              <a:ext uri="{FF2B5EF4-FFF2-40B4-BE49-F238E27FC236}">
                <a16:creationId xmlns:a16="http://schemas.microsoft.com/office/drawing/2014/main" id="{D6ADC3A3-22E4-5658-45EA-889F587D79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1C3CC9-2EFA-246C-A9BB-035926194601}"/>
              </a:ext>
            </a:extLst>
          </p:cNvPr>
          <p:cNvSpPr>
            <a:spLocks noGrp="1"/>
          </p:cNvSpPr>
          <p:nvPr>
            <p:ph type="sldNum" sz="quarter" idx="12"/>
          </p:nvPr>
        </p:nvSpPr>
        <p:spPr/>
        <p:txBody>
          <a:bodyPr/>
          <a:lstStyle/>
          <a:p>
            <a:fld id="{C587C9AD-B37A-ED41-98F1-C2FBC184A6C7}" type="slidenum">
              <a:rPr lang="en-US" smtClean="0"/>
              <a:t>‹#›</a:t>
            </a:fld>
            <a:endParaRPr lang="en-US"/>
          </a:p>
        </p:txBody>
      </p:sp>
    </p:spTree>
    <p:extLst>
      <p:ext uri="{BB962C8B-B14F-4D97-AF65-F5344CB8AC3E}">
        <p14:creationId xmlns:p14="http://schemas.microsoft.com/office/powerpoint/2010/main" val="3040788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58E9C4-1732-66CC-5A32-3A6A047F8A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83B164-6BE5-DF4B-EC74-CB8382E543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D52FFB-8182-3641-94DD-177E1BCEEEB9}"/>
              </a:ext>
            </a:extLst>
          </p:cNvPr>
          <p:cNvSpPr>
            <a:spLocks noGrp="1"/>
          </p:cNvSpPr>
          <p:nvPr>
            <p:ph type="dt" sz="half" idx="10"/>
          </p:nvPr>
        </p:nvSpPr>
        <p:spPr/>
        <p:txBody>
          <a:bodyPr/>
          <a:lstStyle/>
          <a:p>
            <a:fld id="{99328EAD-13D7-DC44-893C-0D26EFABCEA8}" type="datetimeFigureOut">
              <a:rPr lang="en-US" smtClean="0"/>
              <a:t>1/29/24</a:t>
            </a:fld>
            <a:endParaRPr lang="en-US"/>
          </a:p>
        </p:txBody>
      </p:sp>
      <p:sp>
        <p:nvSpPr>
          <p:cNvPr id="5" name="Footer Placeholder 4">
            <a:extLst>
              <a:ext uri="{FF2B5EF4-FFF2-40B4-BE49-F238E27FC236}">
                <a16:creationId xmlns:a16="http://schemas.microsoft.com/office/drawing/2014/main" id="{79708E1F-22D8-0A81-6EF7-62D2CFEAB0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8239E-2F85-05C8-47F4-5C7D70EDCDE7}"/>
              </a:ext>
            </a:extLst>
          </p:cNvPr>
          <p:cNvSpPr>
            <a:spLocks noGrp="1"/>
          </p:cNvSpPr>
          <p:nvPr>
            <p:ph type="sldNum" sz="quarter" idx="12"/>
          </p:nvPr>
        </p:nvSpPr>
        <p:spPr/>
        <p:txBody>
          <a:bodyPr/>
          <a:lstStyle/>
          <a:p>
            <a:fld id="{C587C9AD-B37A-ED41-98F1-C2FBC184A6C7}" type="slidenum">
              <a:rPr lang="en-US" smtClean="0"/>
              <a:t>‹#›</a:t>
            </a:fld>
            <a:endParaRPr lang="en-US"/>
          </a:p>
        </p:txBody>
      </p:sp>
    </p:spTree>
    <p:extLst>
      <p:ext uri="{BB962C8B-B14F-4D97-AF65-F5344CB8AC3E}">
        <p14:creationId xmlns:p14="http://schemas.microsoft.com/office/powerpoint/2010/main" val="693974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16405-D019-DDEF-0F5F-5DE9BCC041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F9A2B7-A7AA-8C9A-08D1-E96E6051B1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B0AF57-396B-3D2F-30CB-DFB1F37CAED2}"/>
              </a:ext>
            </a:extLst>
          </p:cNvPr>
          <p:cNvSpPr>
            <a:spLocks noGrp="1"/>
          </p:cNvSpPr>
          <p:nvPr>
            <p:ph type="dt" sz="half" idx="10"/>
          </p:nvPr>
        </p:nvSpPr>
        <p:spPr/>
        <p:txBody>
          <a:bodyPr/>
          <a:lstStyle/>
          <a:p>
            <a:fld id="{99328EAD-13D7-DC44-893C-0D26EFABCEA8}" type="datetimeFigureOut">
              <a:rPr lang="en-US" smtClean="0"/>
              <a:t>1/29/24</a:t>
            </a:fld>
            <a:endParaRPr lang="en-US"/>
          </a:p>
        </p:txBody>
      </p:sp>
      <p:sp>
        <p:nvSpPr>
          <p:cNvPr id="5" name="Footer Placeholder 4">
            <a:extLst>
              <a:ext uri="{FF2B5EF4-FFF2-40B4-BE49-F238E27FC236}">
                <a16:creationId xmlns:a16="http://schemas.microsoft.com/office/drawing/2014/main" id="{A39FEF53-96D3-4B57-F398-21BD7ACCB9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7CD93-2D9A-5FA3-4FB3-682E524A6E92}"/>
              </a:ext>
            </a:extLst>
          </p:cNvPr>
          <p:cNvSpPr>
            <a:spLocks noGrp="1"/>
          </p:cNvSpPr>
          <p:nvPr>
            <p:ph type="sldNum" sz="quarter" idx="12"/>
          </p:nvPr>
        </p:nvSpPr>
        <p:spPr/>
        <p:txBody>
          <a:bodyPr/>
          <a:lstStyle/>
          <a:p>
            <a:fld id="{C587C9AD-B37A-ED41-98F1-C2FBC184A6C7}" type="slidenum">
              <a:rPr lang="en-US" smtClean="0"/>
              <a:t>‹#›</a:t>
            </a:fld>
            <a:endParaRPr lang="en-US"/>
          </a:p>
        </p:txBody>
      </p:sp>
    </p:spTree>
    <p:extLst>
      <p:ext uri="{BB962C8B-B14F-4D97-AF65-F5344CB8AC3E}">
        <p14:creationId xmlns:p14="http://schemas.microsoft.com/office/powerpoint/2010/main" val="2267072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159B1-D86D-F0DB-EB2E-93D174FF41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6F57B9-5D7C-3CC0-1A98-0BD9AEA2B0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FE81C2-AE11-9A9D-C7FA-A658BBFFE79B}"/>
              </a:ext>
            </a:extLst>
          </p:cNvPr>
          <p:cNvSpPr>
            <a:spLocks noGrp="1"/>
          </p:cNvSpPr>
          <p:nvPr>
            <p:ph type="dt" sz="half" idx="10"/>
          </p:nvPr>
        </p:nvSpPr>
        <p:spPr/>
        <p:txBody>
          <a:bodyPr/>
          <a:lstStyle/>
          <a:p>
            <a:fld id="{99328EAD-13D7-DC44-893C-0D26EFABCEA8}" type="datetimeFigureOut">
              <a:rPr lang="en-US" smtClean="0"/>
              <a:t>1/29/24</a:t>
            </a:fld>
            <a:endParaRPr lang="en-US"/>
          </a:p>
        </p:txBody>
      </p:sp>
      <p:sp>
        <p:nvSpPr>
          <p:cNvPr id="5" name="Footer Placeholder 4">
            <a:extLst>
              <a:ext uri="{FF2B5EF4-FFF2-40B4-BE49-F238E27FC236}">
                <a16:creationId xmlns:a16="http://schemas.microsoft.com/office/drawing/2014/main" id="{85644842-C142-FE04-FF20-0BF50CD718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1BCC19-50FB-0329-685D-83E6E81025CD}"/>
              </a:ext>
            </a:extLst>
          </p:cNvPr>
          <p:cNvSpPr>
            <a:spLocks noGrp="1"/>
          </p:cNvSpPr>
          <p:nvPr>
            <p:ph type="sldNum" sz="quarter" idx="12"/>
          </p:nvPr>
        </p:nvSpPr>
        <p:spPr/>
        <p:txBody>
          <a:bodyPr/>
          <a:lstStyle/>
          <a:p>
            <a:fld id="{C587C9AD-B37A-ED41-98F1-C2FBC184A6C7}" type="slidenum">
              <a:rPr lang="en-US" smtClean="0"/>
              <a:t>‹#›</a:t>
            </a:fld>
            <a:endParaRPr lang="en-US"/>
          </a:p>
        </p:txBody>
      </p:sp>
    </p:spTree>
    <p:extLst>
      <p:ext uri="{BB962C8B-B14F-4D97-AF65-F5344CB8AC3E}">
        <p14:creationId xmlns:p14="http://schemas.microsoft.com/office/powerpoint/2010/main" val="3215487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31064-4268-0392-CC76-7F7F253147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4F4F49-1B58-F409-B1F9-E6F6041BE7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2B86E2-EE3F-3A28-0AD3-E86C7BEF60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703365-2C18-F65C-C1AF-81F06490E9FE}"/>
              </a:ext>
            </a:extLst>
          </p:cNvPr>
          <p:cNvSpPr>
            <a:spLocks noGrp="1"/>
          </p:cNvSpPr>
          <p:nvPr>
            <p:ph type="dt" sz="half" idx="10"/>
          </p:nvPr>
        </p:nvSpPr>
        <p:spPr/>
        <p:txBody>
          <a:bodyPr/>
          <a:lstStyle/>
          <a:p>
            <a:fld id="{99328EAD-13D7-DC44-893C-0D26EFABCEA8}" type="datetimeFigureOut">
              <a:rPr lang="en-US" smtClean="0"/>
              <a:t>1/29/24</a:t>
            </a:fld>
            <a:endParaRPr lang="en-US"/>
          </a:p>
        </p:txBody>
      </p:sp>
      <p:sp>
        <p:nvSpPr>
          <p:cNvPr id="6" name="Footer Placeholder 5">
            <a:extLst>
              <a:ext uri="{FF2B5EF4-FFF2-40B4-BE49-F238E27FC236}">
                <a16:creationId xmlns:a16="http://schemas.microsoft.com/office/drawing/2014/main" id="{21356115-2CD4-E1D6-C524-84F0B0656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9381C7-0F23-5D49-B62B-5C1C6206291A}"/>
              </a:ext>
            </a:extLst>
          </p:cNvPr>
          <p:cNvSpPr>
            <a:spLocks noGrp="1"/>
          </p:cNvSpPr>
          <p:nvPr>
            <p:ph type="sldNum" sz="quarter" idx="12"/>
          </p:nvPr>
        </p:nvSpPr>
        <p:spPr/>
        <p:txBody>
          <a:bodyPr/>
          <a:lstStyle/>
          <a:p>
            <a:fld id="{C587C9AD-B37A-ED41-98F1-C2FBC184A6C7}" type="slidenum">
              <a:rPr lang="en-US" smtClean="0"/>
              <a:t>‹#›</a:t>
            </a:fld>
            <a:endParaRPr lang="en-US"/>
          </a:p>
        </p:txBody>
      </p:sp>
    </p:spTree>
    <p:extLst>
      <p:ext uri="{BB962C8B-B14F-4D97-AF65-F5344CB8AC3E}">
        <p14:creationId xmlns:p14="http://schemas.microsoft.com/office/powerpoint/2010/main" val="2895185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FF8A-72A3-169A-ACFD-237CE4E448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E3D98D-27FE-DFA3-443F-620641C696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EE627A-1E27-637B-28EC-D41C8473D0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D1AC01-8592-FCB7-5873-0E3331A06F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618595-73FB-875A-F862-DF1BDFFA43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52A8F5-B91E-5F63-FE23-81383974477C}"/>
              </a:ext>
            </a:extLst>
          </p:cNvPr>
          <p:cNvSpPr>
            <a:spLocks noGrp="1"/>
          </p:cNvSpPr>
          <p:nvPr>
            <p:ph type="dt" sz="half" idx="10"/>
          </p:nvPr>
        </p:nvSpPr>
        <p:spPr/>
        <p:txBody>
          <a:bodyPr/>
          <a:lstStyle/>
          <a:p>
            <a:fld id="{99328EAD-13D7-DC44-893C-0D26EFABCEA8}" type="datetimeFigureOut">
              <a:rPr lang="en-US" smtClean="0"/>
              <a:t>1/29/24</a:t>
            </a:fld>
            <a:endParaRPr lang="en-US"/>
          </a:p>
        </p:txBody>
      </p:sp>
      <p:sp>
        <p:nvSpPr>
          <p:cNvPr id="8" name="Footer Placeholder 7">
            <a:extLst>
              <a:ext uri="{FF2B5EF4-FFF2-40B4-BE49-F238E27FC236}">
                <a16:creationId xmlns:a16="http://schemas.microsoft.com/office/drawing/2014/main" id="{55CE6CF9-84E4-691E-9D36-B78E153FF1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5AD07C-FA33-D409-9C4F-A889CD389939}"/>
              </a:ext>
            </a:extLst>
          </p:cNvPr>
          <p:cNvSpPr>
            <a:spLocks noGrp="1"/>
          </p:cNvSpPr>
          <p:nvPr>
            <p:ph type="sldNum" sz="quarter" idx="12"/>
          </p:nvPr>
        </p:nvSpPr>
        <p:spPr/>
        <p:txBody>
          <a:bodyPr/>
          <a:lstStyle/>
          <a:p>
            <a:fld id="{C587C9AD-B37A-ED41-98F1-C2FBC184A6C7}" type="slidenum">
              <a:rPr lang="en-US" smtClean="0"/>
              <a:t>‹#›</a:t>
            </a:fld>
            <a:endParaRPr lang="en-US"/>
          </a:p>
        </p:txBody>
      </p:sp>
    </p:spTree>
    <p:extLst>
      <p:ext uri="{BB962C8B-B14F-4D97-AF65-F5344CB8AC3E}">
        <p14:creationId xmlns:p14="http://schemas.microsoft.com/office/powerpoint/2010/main" val="2063244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49744-BDCE-E1CA-6B38-31CEB2C0FE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71B1B3-6DB8-98A3-41B4-BF27014482D4}"/>
              </a:ext>
            </a:extLst>
          </p:cNvPr>
          <p:cNvSpPr>
            <a:spLocks noGrp="1"/>
          </p:cNvSpPr>
          <p:nvPr>
            <p:ph type="dt" sz="half" idx="10"/>
          </p:nvPr>
        </p:nvSpPr>
        <p:spPr/>
        <p:txBody>
          <a:bodyPr/>
          <a:lstStyle/>
          <a:p>
            <a:fld id="{99328EAD-13D7-DC44-893C-0D26EFABCEA8}" type="datetimeFigureOut">
              <a:rPr lang="en-US" smtClean="0"/>
              <a:t>1/29/24</a:t>
            </a:fld>
            <a:endParaRPr lang="en-US"/>
          </a:p>
        </p:txBody>
      </p:sp>
      <p:sp>
        <p:nvSpPr>
          <p:cNvPr id="4" name="Footer Placeholder 3">
            <a:extLst>
              <a:ext uri="{FF2B5EF4-FFF2-40B4-BE49-F238E27FC236}">
                <a16:creationId xmlns:a16="http://schemas.microsoft.com/office/drawing/2014/main" id="{54EF9802-2337-D5EC-093D-E7C8E575DE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39E12D-4A7B-5B9B-14FA-42EB12390268}"/>
              </a:ext>
            </a:extLst>
          </p:cNvPr>
          <p:cNvSpPr>
            <a:spLocks noGrp="1"/>
          </p:cNvSpPr>
          <p:nvPr>
            <p:ph type="sldNum" sz="quarter" idx="12"/>
          </p:nvPr>
        </p:nvSpPr>
        <p:spPr/>
        <p:txBody>
          <a:bodyPr/>
          <a:lstStyle/>
          <a:p>
            <a:fld id="{C587C9AD-B37A-ED41-98F1-C2FBC184A6C7}" type="slidenum">
              <a:rPr lang="en-US" smtClean="0"/>
              <a:t>‹#›</a:t>
            </a:fld>
            <a:endParaRPr lang="en-US"/>
          </a:p>
        </p:txBody>
      </p:sp>
    </p:spTree>
    <p:extLst>
      <p:ext uri="{BB962C8B-B14F-4D97-AF65-F5344CB8AC3E}">
        <p14:creationId xmlns:p14="http://schemas.microsoft.com/office/powerpoint/2010/main" val="3150072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D0ED26-2BF1-1293-4379-3944C78BC26E}"/>
              </a:ext>
            </a:extLst>
          </p:cNvPr>
          <p:cNvSpPr>
            <a:spLocks noGrp="1"/>
          </p:cNvSpPr>
          <p:nvPr>
            <p:ph type="dt" sz="half" idx="10"/>
          </p:nvPr>
        </p:nvSpPr>
        <p:spPr/>
        <p:txBody>
          <a:bodyPr/>
          <a:lstStyle/>
          <a:p>
            <a:fld id="{99328EAD-13D7-DC44-893C-0D26EFABCEA8}" type="datetimeFigureOut">
              <a:rPr lang="en-US" smtClean="0"/>
              <a:t>1/29/24</a:t>
            </a:fld>
            <a:endParaRPr lang="en-US"/>
          </a:p>
        </p:txBody>
      </p:sp>
      <p:sp>
        <p:nvSpPr>
          <p:cNvPr id="3" name="Footer Placeholder 2">
            <a:extLst>
              <a:ext uri="{FF2B5EF4-FFF2-40B4-BE49-F238E27FC236}">
                <a16:creationId xmlns:a16="http://schemas.microsoft.com/office/drawing/2014/main" id="{56DDA13A-167B-1D53-07FF-53FAAC2D9C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3490A-261F-9253-02B8-42FC9D6D2270}"/>
              </a:ext>
            </a:extLst>
          </p:cNvPr>
          <p:cNvSpPr>
            <a:spLocks noGrp="1"/>
          </p:cNvSpPr>
          <p:nvPr>
            <p:ph type="sldNum" sz="quarter" idx="12"/>
          </p:nvPr>
        </p:nvSpPr>
        <p:spPr/>
        <p:txBody>
          <a:bodyPr/>
          <a:lstStyle/>
          <a:p>
            <a:fld id="{C587C9AD-B37A-ED41-98F1-C2FBC184A6C7}" type="slidenum">
              <a:rPr lang="en-US" smtClean="0"/>
              <a:t>‹#›</a:t>
            </a:fld>
            <a:endParaRPr lang="en-US"/>
          </a:p>
        </p:txBody>
      </p:sp>
    </p:spTree>
    <p:extLst>
      <p:ext uri="{BB962C8B-B14F-4D97-AF65-F5344CB8AC3E}">
        <p14:creationId xmlns:p14="http://schemas.microsoft.com/office/powerpoint/2010/main" val="3466885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C25A7-DF94-F270-4771-067A519C72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37CA4-E9E5-CC9F-23C4-0A21A66E66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931DD1-09BD-99F3-2478-38FC01E6A9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63DF06-9D11-D983-3149-26B75211FEEE}"/>
              </a:ext>
            </a:extLst>
          </p:cNvPr>
          <p:cNvSpPr>
            <a:spLocks noGrp="1"/>
          </p:cNvSpPr>
          <p:nvPr>
            <p:ph type="dt" sz="half" idx="10"/>
          </p:nvPr>
        </p:nvSpPr>
        <p:spPr/>
        <p:txBody>
          <a:bodyPr/>
          <a:lstStyle/>
          <a:p>
            <a:fld id="{99328EAD-13D7-DC44-893C-0D26EFABCEA8}" type="datetimeFigureOut">
              <a:rPr lang="en-US" smtClean="0"/>
              <a:t>1/29/24</a:t>
            </a:fld>
            <a:endParaRPr lang="en-US"/>
          </a:p>
        </p:txBody>
      </p:sp>
      <p:sp>
        <p:nvSpPr>
          <p:cNvPr id="6" name="Footer Placeholder 5">
            <a:extLst>
              <a:ext uri="{FF2B5EF4-FFF2-40B4-BE49-F238E27FC236}">
                <a16:creationId xmlns:a16="http://schemas.microsoft.com/office/drawing/2014/main" id="{73D01538-1A33-CAAC-4621-85C48E9970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9979CC-6A7B-E384-FD15-DC8990DADB63}"/>
              </a:ext>
            </a:extLst>
          </p:cNvPr>
          <p:cNvSpPr>
            <a:spLocks noGrp="1"/>
          </p:cNvSpPr>
          <p:nvPr>
            <p:ph type="sldNum" sz="quarter" idx="12"/>
          </p:nvPr>
        </p:nvSpPr>
        <p:spPr/>
        <p:txBody>
          <a:bodyPr/>
          <a:lstStyle/>
          <a:p>
            <a:fld id="{C587C9AD-B37A-ED41-98F1-C2FBC184A6C7}" type="slidenum">
              <a:rPr lang="en-US" smtClean="0"/>
              <a:t>‹#›</a:t>
            </a:fld>
            <a:endParaRPr lang="en-US"/>
          </a:p>
        </p:txBody>
      </p:sp>
    </p:spTree>
    <p:extLst>
      <p:ext uri="{BB962C8B-B14F-4D97-AF65-F5344CB8AC3E}">
        <p14:creationId xmlns:p14="http://schemas.microsoft.com/office/powerpoint/2010/main" val="1399032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2F78B-5C83-4E34-D610-CC35624391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12AC2-F914-AA72-FC0C-8129EA46E9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AF636B-C968-3830-FF06-226CD56356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FC4F8-FFF6-FE4F-F426-A4297B5ABD19}"/>
              </a:ext>
            </a:extLst>
          </p:cNvPr>
          <p:cNvSpPr>
            <a:spLocks noGrp="1"/>
          </p:cNvSpPr>
          <p:nvPr>
            <p:ph type="dt" sz="half" idx="10"/>
          </p:nvPr>
        </p:nvSpPr>
        <p:spPr/>
        <p:txBody>
          <a:bodyPr/>
          <a:lstStyle/>
          <a:p>
            <a:fld id="{99328EAD-13D7-DC44-893C-0D26EFABCEA8}" type="datetimeFigureOut">
              <a:rPr lang="en-US" smtClean="0"/>
              <a:t>1/29/24</a:t>
            </a:fld>
            <a:endParaRPr lang="en-US"/>
          </a:p>
        </p:txBody>
      </p:sp>
      <p:sp>
        <p:nvSpPr>
          <p:cNvPr id="6" name="Footer Placeholder 5">
            <a:extLst>
              <a:ext uri="{FF2B5EF4-FFF2-40B4-BE49-F238E27FC236}">
                <a16:creationId xmlns:a16="http://schemas.microsoft.com/office/drawing/2014/main" id="{DCF6FE6B-9F77-DCAE-CD54-64AC7C41C1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27AD95-1409-0AF9-3D1A-EF4DA5BBDCB3}"/>
              </a:ext>
            </a:extLst>
          </p:cNvPr>
          <p:cNvSpPr>
            <a:spLocks noGrp="1"/>
          </p:cNvSpPr>
          <p:nvPr>
            <p:ph type="sldNum" sz="quarter" idx="12"/>
          </p:nvPr>
        </p:nvSpPr>
        <p:spPr/>
        <p:txBody>
          <a:bodyPr/>
          <a:lstStyle/>
          <a:p>
            <a:fld id="{C587C9AD-B37A-ED41-98F1-C2FBC184A6C7}" type="slidenum">
              <a:rPr lang="en-US" smtClean="0"/>
              <a:t>‹#›</a:t>
            </a:fld>
            <a:endParaRPr lang="en-US"/>
          </a:p>
        </p:txBody>
      </p:sp>
    </p:spTree>
    <p:extLst>
      <p:ext uri="{BB962C8B-B14F-4D97-AF65-F5344CB8AC3E}">
        <p14:creationId xmlns:p14="http://schemas.microsoft.com/office/powerpoint/2010/main" val="1674673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E53CE0-8B4A-7B06-7579-59679CD99D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D8A0C5-5497-A6BB-9AFC-6255345DF7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DE158D-D2A5-D85F-7CD0-8335541A7A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328EAD-13D7-DC44-893C-0D26EFABCEA8}" type="datetimeFigureOut">
              <a:rPr lang="en-US" smtClean="0"/>
              <a:t>1/29/24</a:t>
            </a:fld>
            <a:endParaRPr lang="en-US"/>
          </a:p>
        </p:txBody>
      </p:sp>
      <p:sp>
        <p:nvSpPr>
          <p:cNvPr id="5" name="Footer Placeholder 4">
            <a:extLst>
              <a:ext uri="{FF2B5EF4-FFF2-40B4-BE49-F238E27FC236}">
                <a16:creationId xmlns:a16="http://schemas.microsoft.com/office/drawing/2014/main" id="{81C08DAB-C444-CF28-E2E1-7E71AEACA4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AA8C3C-8477-0D5D-612D-9EBD67D6F7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87C9AD-B37A-ED41-98F1-C2FBC184A6C7}" type="slidenum">
              <a:rPr lang="en-US" smtClean="0"/>
              <a:t>‹#›</a:t>
            </a:fld>
            <a:endParaRPr lang="en-US"/>
          </a:p>
        </p:txBody>
      </p:sp>
    </p:spTree>
    <p:extLst>
      <p:ext uri="{BB962C8B-B14F-4D97-AF65-F5344CB8AC3E}">
        <p14:creationId xmlns:p14="http://schemas.microsoft.com/office/powerpoint/2010/main" val="3795172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37.png"/><Relationship Id="rId18" Type="http://schemas.openxmlformats.org/officeDocument/2006/relationships/customXml" Target="../ink/ink9.xml"/><Relationship Id="rId26" Type="http://schemas.openxmlformats.org/officeDocument/2006/relationships/customXml" Target="../ink/ink13.xml"/><Relationship Id="rId3" Type="http://schemas.openxmlformats.org/officeDocument/2006/relationships/image" Target="../media/image32.png"/><Relationship Id="rId21" Type="http://schemas.openxmlformats.org/officeDocument/2006/relationships/image" Target="../media/image41.png"/><Relationship Id="rId7" Type="http://schemas.openxmlformats.org/officeDocument/2006/relationships/image" Target="../media/image34.png"/><Relationship Id="rId12" Type="http://schemas.openxmlformats.org/officeDocument/2006/relationships/customXml" Target="../ink/ink6.xml"/><Relationship Id="rId17" Type="http://schemas.openxmlformats.org/officeDocument/2006/relationships/image" Target="../media/image39.png"/><Relationship Id="rId25" Type="http://schemas.openxmlformats.org/officeDocument/2006/relationships/image" Target="../media/image43.png"/><Relationship Id="rId2" Type="http://schemas.openxmlformats.org/officeDocument/2006/relationships/customXml" Target="../ink/ink1.xml"/><Relationship Id="rId16" Type="http://schemas.openxmlformats.org/officeDocument/2006/relationships/customXml" Target="../ink/ink8.xml"/><Relationship Id="rId20" Type="http://schemas.openxmlformats.org/officeDocument/2006/relationships/customXml" Target="../ink/ink10.xml"/><Relationship Id="rId29"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customXml" Target="../ink/ink3.xml"/><Relationship Id="rId11" Type="http://schemas.openxmlformats.org/officeDocument/2006/relationships/image" Target="../media/image36.png"/><Relationship Id="rId24" Type="http://schemas.openxmlformats.org/officeDocument/2006/relationships/customXml" Target="../ink/ink12.xml"/><Relationship Id="rId5" Type="http://schemas.openxmlformats.org/officeDocument/2006/relationships/image" Target="../media/image33.png"/><Relationship Id="rId15" Type="http://schemas.openxmlformats.org/officeDocument/2006/relationships/image" Target="../media/image38.png"/><Relationship Id="rId23" Type="http://schemas.openxmlformats.org/officeDocument/2006/relationships/image" Target="../media/image42.png"/><Relationship Id="rId28" Type="http://schemas.openxmlformats.org/officeDocument/2006/relationships/customXml" Target="../ink/ink14.xml"/><Relationship Id="rId10" Type="http://schemas.openxmlformats.org/officeDocument/2006/relationships/customXml" Target="../ink/ink5.xml"/><Relationship Id="rId19" Type="http://schemas.openxmlformats.org/officeDocument/2006/relationships/image" Target="../media/image40.png"/><Relationship Id="rId31" Type="http://schemas.openxmlformats.org/officeDocument/2006/relationships/image" Target="../media/image46.png"/><Relationship Id="rId4" Type="http://schemas.openxmlformats.org/officeDocument/2006/relationships/customXml" Target="../ink/ink2.xml"/><Relationship Id="rId9" Type="http://schemas.openxmlformats.org/officeDocument/2006/relationships/image" Target="../media/image35.png"/><Relationship Id="rId14" Type="http://schemas.openxmlformats.org/officeDocument/2006/relationships/customXml" Target="../ink/ink7.xml"/><Relationship Id="rId22" Type="http://schemas.openxmlformats.org/officeDocument/2006/relationships/customXml" Target="../ink/ink11.xml"/><Relationship Id="rId27" Type="http://schemas.openxmlformats.org/officeDocument/2006/relationships/image" Target="../media/image44.png"/><Relationship Id="rId30" Type="http://schemas.openxmlformats.org/officeDocument/2006/relationships/customXml" Target="../ink/ink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customXml" Target="../ink/ink16.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customXml" Target="../ink/ink17.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ustomXml" Target="../ink/ink1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customXml" Target="../ink/ink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customXml" Target="../ink/ink23.xml"/><Relationship Id="rId3" Type="http://schemas.openxmlformats.org/officeDocument/2006/relationships/image" Target="../media/image490.png"/><Relationship Id="rId7" Type="http://schemas.openxmlformats.org/officeDocument/2006/relationships/image" Target="../media/image17.png"/><Relationship Id="rId2" Type="http://schemas.openxmlformats.org/officeDocument/2006/relationships/customXml" Target="../ink/ink20.xml"/><Relationship Id="rId1" Type="http://schemas.openxmlformats.org/officeDocument/2006/relationships/slideLayout" Target="../slideLayouts/slideLayout7.xml"/><Relationship Id="rId6" Type="http://schemas.openxmlformats.org/officeDocument/2006/relationships/customXml" Target="../ink/ink22.xml"/><Relationship Id="rId5" Type="http://schemas.openxmlformats.org/officeDocument/2006/relationships/image" Target="../media/image16.png"/><Relationship Id="rId4" Type="http://schemas.openxmlformats.org/officeDocument/2006/relationships/customXml" Target="../ink/ink21.xml"/><Relationship Id="rId9"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customXml" Target="../ink/ink27.xml"/><Relationship Id="rId13" Type="http://schemas.openxmlformats.org/officeDocument/2006/relationships/image" Target="../media/image55.png"/><Relationship Id="rId18" Type="http://schemas.openxmlformats.org/officeDocument/2006/relationships/customXml" Target="../ink/ink32.xml"/><Relationship Id="rId3" Type="http://schemas.openxmlformats.org/officeDocument/2006/relationships/image" Target="../media/image500.png"/><Relationship Id="rId21" Type="http://schemas.openxmlformats.org/officeDocument/2006/relationships/image" Target="../media/image59.png"/><Relationship Id="rId7" Type="http://schemas.openxmlformats.org/officeDocument/2006/relationships/image" Target="../media/image52.png"/><Relationship Id="rId12" Type="http://schemas.openxmlformats.org/officeDocument/2006/relationships/customXml" Target="../ink/ink29.xml"/><Relationship Id="rId17" Type="http://schemas.openxmlformats.org/officeDocument/2006/relationships/image" Target="../media/image57.png"/><Relationship Id="rId25" Type="http://schemas.openxmlformats.org/officeDocument/2006/relationships/image" Target="../media/image61.png"/><Relationship Id="rId2" Type="http://schemas.openxmlformats.org/officeDocument/2006/relationships/customXml" Target="../ink/ink24.xml"/><Relationship Id="rId16" Type="http://schemas.openxmlformats.org/officeDocument/2006/relationships/customXml" Target="../ink/ink31.xml"/><Relationship Id="rId20" Type="http://schemas.openxmlformats.org/officeDocument/2006/relationships/customXml" Target="../ink/ink33.xml"/><Relationship Id="rId1" Type="http://schemas.openxmlformats.org/officeDocument/2006/relationships/slideLayout" Target="../slideLayouts/slideLayout7.xml"/><Relationship Id="rId6" Type="http://schemas.openxmlformats.org/officeDocument/2006/relationships/customXml" Target="../ink/ink26.xml"/><Relationship Id="rId11" Type="http://schemas.openxmlformats.org/officeDocument/2006/relationships/image" Target="../media/image54.png"/><Relationship Id="rId24" Type="http://schemas.openxmlformats.org/officeDocument/2006/relationships/customXml" Target="../ink/ink35.xml"/><Relationship Id="rId5" Type="http://schemas.openxmlformats.org/officeDocument/2006/relationships/image" Target="../media/image51.png"/><Relationship Id="rId15" Type="http://schemas.openxmlformats.org/officeDocument/2006/relationships/image" Target="../media/image56.png"/><Relationship Id="rId23" Type="http://schemas.openxmlformats.org/officeDocument/2006/relationships/image" Target="../media/image60.png"/><Relationship Id="rId10" Type="http://schemas.openxmlformats.org/officeDocument/2006/relationships/customXml" Target="../ink/ink28.xml"/><Relationship Id="rId19" Type="http://schemas.openxmlformats.org/officeDocument/2006/relationships/image" Target="../media/image58.png"/><Relationship Id="rId4" Type="http://schemas.openxmlformats.org/officeDocument/2006/relationships/customXml" Target="../ink/ink25.xml"/><Relationship Id="rId9" Type="http://schemas.openxmlformats.org/officeDocument/2006/relationships/image" Target="../media/image53.png"/><Relationship Id="rId14" Type="http://schemas.openxmlformats.org/officeDocument/2006/relationships/customXml" Target="../ink/ink30.xml"/><Relationship Id="rId22" Type="http://schemas.openxmlformats.org/officeDocument/2006/relationships/customXml" Target="../ink/ink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customXml" Target="../ink/ink36.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customXml" Target="../ink/ink37.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customXml" Target="../ink/ink3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customXml" Target="../ink/ink48.xml"/><Relationship Id="rId26" Type="http://schemas.openxmlformats.org/officeDocument/2006/relationships/customXml" Target="../ink/ink52.xml"/><Relationship Id="rId39" Type="http://schemas.openxmlformats.org/officeDocument/2006/relationships/image" Target="../media/image66.png"/><Relationship Id="rId21" Type="http://schemas.openxmlformats.org/officeDocument/2006/relationships/image" Target="../media/image26.png"/><Relationship Id="rId34" Type="http://schemas.openxmlformats.org/officeDocument/2006/relationships/customXml" Target="../ink/ink56.xml"/><Relationship Id="rId42" Type="http://schemas.openxmlformats.org/officeDocument/2006/relationships/customXml" Target="../ink/ink60.xml"/><Relationship Id="rId47" Type="http://schemas.openxmlformats.org/officeDocument/2006/relationships/image" Target="../media/image70.png"/><Relationship Id="rId7" Type="http://schemas.openxmlformats.org/officeDocument/2006/relationships/image" Target="../media/image20.png"/><Relationship Id="rId2" Type="http://schemas.openxmlformats.org/officeDocument/2006/relationships/customXml" Target="../ink/ink39.xml"/><Relationship Id="rId16" Type="http://schemas.openxmlformats.org/officeDocument/2006/relationships/customXml" Target="../ink/ink47.xml"/><Relationship Id="rId29" Type="http://schemas.openxmlformats.org/officeDocument/2006/relationships/image" Target="../media/image30.png"/><Relationship Id="rId11" Type="http://schemas.openxmlformats.org/officeDocument/2006/relationships/customXml" Target="../ink/ink44.xml"/><Relationship Id="rId24" Type="http://schemas.openxmlformats.org/officeDocument/2006/relationships/customXml" Target="../ink/ink51.xml"/><Relationship Id="rId32" Type="http://schemas.openxmlformats.org/officeDocument/2006/relationships/customXml" Target="../ink/ink55.xml"/><Relationship Id="rId37" Type="http://schemas.openxmlformats.org/officeDocument/2006/relationships/image" Target="../media/image65.png"/><Relationship Id="rId40" Type="http://schemas.openxmlformats.org/officeDocument/2006/relationships/customXml" Target="../ink/ink59.xml"/><Relationship Id="rId45" Type="http://schemas.openxmlformats.org/officeDocument/2006/relationships/image" Target="../media/image69.png"/><Relationship Id="rId5" Type="http://schemas.openxmlformats.org/officeDocument/2006/relationships/image" Target="../media/image19.png"/><Relationship Id="rId15" Type="http://schemas.openxmlformats.org/officeDocument/2006/relationships/image" Target="../media/image23.png"/><Relationship Id="rId23" Type="http://schemas.openxmlformats.org/officeDocument/2006/relationships/image" Target="../media/image27.png"/><Relationship Id="rId28" Type="http://schemas.openxmlformats.org/officeDocument/2006/relationships/customXml" Target="../ink/ink53.xml"/><Relationship Id="rId36" Type="http://schemas.openxmlformats.org/officeDocument/2006/relationships/customXml" Target="../ink/ink57.xml"/><Relationship Id="rId49" Type="http://schemas.openxmlformats.org/officeDocument/2006/relationships/image" Target="../media/image71.png"/><Relationship Id="rId10" Type="http://schemas.openxmlformats.org/officeDocument/2006/relationships/image" Target="../media/image21.png"/><Relationship Id="rId19" Type="http://schemas.openxmlformats.org/officeDocument/2006/relationships/image" Target="../media/image25.png"/><Relationship Id="rId31" Type="http://schemas.openxmlformats.org/officeDocument/2006/relationships/image" Target="../media/image31.png"/><Relationship Id="rId44" Type="http://schemas.openxmlformats.org/officeDocument/2006/relationships/customXml" Target="../ink/ink61.xml"/><Relationship Id="rId4" Type="http://schemas.openxmlformats.org/officeDocument/2006/relationships/customXml" Target="../ink/ink40.xml"/><Relationship Id="rId9" Type="http://schemas.openxmlformats.org/officeDocument/2006/relationships/customXml" Target="../ink/ink43.xml"/><Relationship Id="rId14" Type="http://schemas.openxmlformats.org/officeDocument/2006/relationships/customXml" Target="../ink/ink46.xml"/><Relationship Id="rId22" Type="http://schemas.openxmlformats.org/officeDocument/2006/relationships/customXml" Target="../ink/ink50.xml"/><Relationship Id="rId27" Type="http://schemas.openxmlformats.org/officeDocument/2006/relationships/image" Target="../media/image29.png"/><Relationship Id="rId30" Type="http://schemas.openxmlformats.org/officeDocument/2006/relationships/customXml" Target="../ink/ink54.xml"/><Relationship Id="rId35" Type="http://schemas.openxmlformats.org/officeDocument/2006/relationships/image" Target="../media/image50.png"/><Relationship Id="rId43" Type="http://schemas.openxmlformats.org/officeDocument/2006/relationships/image" Target="../media/image68.png"/><Relationship Id="rId48" Type="http://schemas.openxmlformats.org/officeDocument/2006/relationships/customXml" Target="../ink/ink63.xml"/><Relationship Id="rId8" Type="http://schemas.openxmlformats.org/officeDocument/2006/relationships/customXml" Target="../ink/ink42.xml"/><Relationship Id="rId3" Type="http://schemas.openxmlformats.org/officeDocument/2006/relationships/image" Target="../media/image180.png"/><Relationship Id="rId12" Type="http://schemas.openxmlformats.org/officeDocument/2006/relationships/customXml" Target="../ink/ink45.xml"/><Relationship Id="rId17" Type="http://schemas.openxmlformats.org/officeDocument/2006/relationships/image" Target="../media/image24.png"/><Relationship Id="rId25" Type="http://schemas.openxmlformats.org/officeDocument/2006/relationships/image" Target="../media/image28.png"/><Relationship Id="rId33" Type="http://schemas.openxmlformats.org/officeDocument/2006/relationships/image" Target="../media/image49.png"/><Relationship Id="rId38" Type="http://schemas.openxmlformats.org/officeDocument/2006/relationships/customXml" Target="../ink/ink58.xml"/><Relationship Id="rId46" Type="http://schemas.openxmlformats.org/officeDocument/2006/relationships/customXml" Target="../ink/ink62.xml"/><Relationship Id="rId20" Type="http://schemas.openxmlformats.org/officeDocument/2006/relationships/customXml" Target="../ink/ink49.xml"/><Relationship Id="rId41"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customXml" Target="../ink/ink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customXml" Target="../ink/ink64.xm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customXml" Target="../ink/ink65.xml"/></Relationships>
</file>

<file path=ppt/slides/_rels/slide45.xml.rels><?xml version="1.0" encoding="UTF-8" standalone="yes"?>
<Relationships xmlns="http://schemas.openxmlformats.org/package/2006/relationships"><Relationship Id="rId8" Type="http://schemas.openxmlformats.org/officeDocument/2006/relationships/customXml" Target="../ink/ink69.xml"/><Relationship Id="rId13"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6.png"/><Relationship Id="rId12" Type="http://schemas.openxmlformats.org/officeDocument/2006/relationships/customXml" Target="../ink/ink71.xml"/><Relationship Id="rId2" Type="http://schemas.openxmlformats.org/officeDocument/2006/relationships/customXml" Target="../ink/ink66.xml"/><Relationship Id="rId1" Type="http://schemas.openxmlformats.org/officeDocument/2006/relationships/slideLayout" Target="../slideLayouts/slideLayout6.xml"/><Relationship Id="rId6" Type="http://schemas.openxmlformats.org/officeDocument/2006/relationships/customXml" Target="../ink/ink68.xml"/><Relationship Id="rId11" Type="http://schemas.openxmlformats.org/officeDocument/2006/relationships/image" Target="../media/image78.png"/><Relationship Id="rId5" Type="http://schemas.openxmlformats.org/officeDocument/2006/relationships/image" Target="../media/image75.png"/><Relationship Id="rId10" Type="http://schemas.openxmlformats.org/officeDocument/2006/relationships/customXml" Target="../ink/ink70.xml"/><Relationship Id="rId4" Type="http://schemas.openxmlformats.org/officeDocument/2006/relationships/customXml" Target="../ink/ink67.xml"/><Relationship Id="rId9" Type="http://schemas.openxmlformats.org/officeDocument/2006/relationships/image" Target="../media/image7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9A8DB-46DF-20F0-5591-E3455473D2E4}"/>
              </a:ext>
            </a:extLst>
          </p:cNvPr>
          <p:cNvSpPr>
            <a:spLocks noGrp="1"/>
          </p:cNvSpPr>
          <p:nvPr>
            <p:ph type="ctrTitle"/>
          </p:nvPr>
        </p:nvSpPr>
        <p:spPr/>
        <p:txBody>
          <a:bodyPr/>
          <a:lstStyle/>
          <a:p>
            <a:r>
              <a:rPr lang="en-US" dirty="0"/>
              <a:t>Principles of Economics</a:t>
            </a:r>
          </a:p>
        </p:txBody>
      </p:sp>
      <p:sp>
        <p:nvSpPr>
          <p:cNvPr id="3" name="Subtitle 2">
            <a:extLst>
              <a:ext uri="{FF2B5EF4-FFF2-40B4-BE49-F238E27FC236}">
                <a16:creationId xmlns:a16="http://schemas.microsoft.com/office/drawing/2014/main" id="{91DD74FD-F818-C567-FE0E-8AB1FD0A3D39}"/>
              </a:ext>
            </a:extLst>
          </p:cNvPr>
          <p:cNvSpPr>
            <a:spLocks noGrp="1"/>
          </p:cNvSpPr>
          <p:nvPr>
            <p:ph type="subTitle" idx="1"/>
          </p:nvPr>
        </p:nvSpPr>
        <p:spPr/>
        <p:txBody>
          <a:bodyPr/>
          <a:lstStyle/>
          <a:p>
            <a:r>
              <a:rPr lang="en-US" dirty="0"/>
              <a:t>Carolyn Craven</a:t>
            </a:r>
          </a:p>
          <a:p>
            <a:r>
              <a:rPr lang="en-US" dirty="0"/>
              <a:t>Session 1, Monday</a:t>
            </a:r>
          </a:p>
        </p:txBody>
      </p:sp>
    </p:spTree>
    <p:extLst>
      <p:ext uri="{BB962C8B-B14F-4D97-AF65-F5344CB8AC3E}">
        <p14:creationId xmlns:p14="http://schemas.microsoft.com/office/powerpoint/2010/main" val="3186161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50C3-4EB4-36FD-8C65-61F1743F5653}"/>
              </a:ext>
            </a:extLst>
          </p:cNvPr>
          <p:cNvSpPr>
            <a:spLocks noGrp="1"/>
          </p:cNvSpPr>
          <p:nvPr>
            <p:ph type="title"/>
          </p:nvPr>
        </p:nvSpPr>
        <p:spPr/>
        <p:txBody>
          <a:bodyPr/>
          <a:lstStyle/>
          <a:p>
            <a:pPr algn="ctr"/>
            <a:r>
              <a:rPr lang="en-US" dirty="0"/>
              <a:t>Three institutional settings or spheres in which production takes place</a:t>
            </a:r>
          </a:p>
        </p:txBody>
      </p:sp>
      <p:sp>
        <p:nvSpPr>
          <p:cNvPr id="3" name="Content Placeholder 2">
            <a:extLst>
              <a:ext uri="{FF2B5EF4-FFF2-40B4-BE49-F238E27FC236}">
                <a16:creationId xmlns:a16="http://schemas.microsoft.com/office/drawing/2014/main" id="{9E6E2D55-8917-8908-F014-FFF8C45CA3CC}"/>
              </a:ext>
            </a:extLst>
          </p:cNvPr>
          <p:cNvSpPr>
            <a:spLocks noGrp="1"/>
          </p:cNvSpPr>
          <p:nvPr>
            <p:ph idx="1"/>
          </p:nvPr>
        </p:nvSpPr>
        <p:spPr>
          <a:xfrm>
            <a:off x="414338" y="1825625"/>
            <a:ext cx="11358562" cy="4351338"/>
          </a:xfrm>
        </p:spPr>
        <p:txBody>
          <a:bodyPr>
            <a:normAutofit lnSpcReduction="10000"/>
          </a:bodyPr>
          <a:lstStyle/>
          <a:p>
            <a:r>
              <a:rPr lang="en-US" sz="3200" b="1" dirty="0">
                <a:solidFill>
                  <a:schemeClr val="accent6">
                    <a:lumMod val="75000"/>
                  </a:schemeClr>
                </a:solidFill>
              </a:rPr>
              <a:t>The household and community</a:t>
            </a:r>
          </a:p>
          <a:p>
            <a:pPr lvl="1"/>
            <a:r>
              <a:rPr lang="en-US" sz="3200" dirty="0"/>
              <a:t>What is produced within households? What important allocative decisions are made in households? What motivates? </a:t>
            </a:r>
          </a:p>
          <a:p>
            <a:r>
              <a:rPr lang="en-US" sz="3200" b="1" dirty="0">
                <a:solidFill>
                  <a:schemeClr val="accent1">
                    <a:lumMod val="75000"/>
                  </a:schemeClr>
                </a:solidFill>
              </a:rPr>
              <a:t>The business sphere</a:t>
            </a:r>
          </a:p>
          <a:p>
            <a:pPr lvl="1"/>
            <a:r>
              <a:rPr lang="en-US" sz="3200" dirty="0"/>
              <a:t>Who are the actors? What drives activity in this sphere? </a:t>
            </a:r>
          </a:p>
          <a:p>
            <a:r>
              <a:rPr lang="en-US" sz="3200" b="1" dirty="0">
                <a:solidFill>
                  <a:srgbClr val="7030A0"/>
                </a:solidFill>
              </a:rPr>
              <a:t>The public sector (government) + non-profit firms</a:t>
            </a:r>
          </a:p>
          <a:p>
            <a:pPr lvl="1"/>
            <a:r>
              <a:rPr lang="en-US" sz="3200" dirty="0"/>
              <a:t>How is production and distribution in this sphere different from the business sector? </a:t>
            </a:r>
            <a:endParaRPr lang="en-US" sz="3200" b="1" dirty="0">
              <a:solidFill>
                <a:srgbClr val="7030A0"/>
              </a:solidFill>
            </a:endParaRPr>
          </a:p>
          <a:p>
            <a:r>
              <a:rPr lang="en-US" sz="3200" b="1" dirty="0">
                <a:solidFill>
                  <a:srgbClr val="FFC000"/>
                </a:solidFill>
              </a:rPr>
              <a:t>For all three, consider what role money plays</a:t>
            </a:r>
          </a:p>
        </p:txBody>
      </p:sp>
    </p:spTree>
    <p:extLst>
      <p:ext uri="{BB962C8B-B14F-4D97-AF65-F5344CB8AC3E}">
        <p14:creationId xmlns:p14="http://schemas.microsoft.com/office/powerpoint/2010/main" val="204880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FA234-D9E2-136F-5637-46290B26A746}"/>
              </a:ext>
            </a:extLst>
          </p:cNvPr>
          <p:cNvSpPr>
            <a:spLocks noGrp="1"/>
          </p:cNvSpPr>
          <p:nvPr>
            <p:ph type="title"/>
          </p:nvPr>
        </p:nvSpPr>
        <p:spPr>
          <a:xfrm>
            <a:off x="838199" y="365125"/>
            <a:ext cx="10632141" cy="1325563"/>
          </a:xfrm>
        </p:spPr>
        <p:txBody>
          <a:bodyPr/>
          <a:lstStyle/>
          <a:p>
            <a:pPr algn="ctr"/>
            <a:r>
              <a:rPr lang="en-US" dirty="0">
                <a:solidFill>
                  <a:srgbClr val="002060"/>
                </a:solidFill>
              </a:rPr>
              <a:t>Think of engagement you’ve had with all three</a:t>
            </a:r>
          </a:p>
        </p:txBody>
      </p:sp>
      <p:sp>
        <p:nvSpPr>
          <p:cNvPr id="3" name="Content Placeholder 2">
            <a:extLst>
              <a:ext uri="{FF2B5EF4-FFF2-40B4-BE49-F238E27FC236}">
                <a16:creationId xmlns:a16="http://schemas.microsoft.com/office/drawing/2014/main" id="{8EADBC67-FB08-31BE-154D-A8C0A41BD3AE}"/>
              </a:ext>
            </a:extLst>
          </p:cNvPr>
          <p:cNvSpPr>
            <a:spLocks noGrp="1"/>
          </p:cNvSpPr>
          <p:nvPr>
            <p:ph idx="1"/>
          </p:nvPr>
        </p:nvSpPr>
        <p:spPr/>
        <p:txBody>
          <a:bodyPr>
            <a:normAutofit fontScale="92500" lnSpcReduction="10000"/>
          </a:bodyPr>
          <a:lstStyle/>
          <a:p>
            <a:r>
              <a:rPr lang="en-US" dirty="0"/>
              <a:t>Household production you’ve done recently—a specific example</a:t>
            </a:r>
          </a:p>
          <a:p>
            <a:r>
              <a:rPr lang="en-US" dirty="0"/>
              <a:t>How was the product allocated (distributed)?</a:t>
            </a:r>
          </a:p>
          <a:p>
            <a:pPr marL="0" indent="0">
              <a:buNone/>
            </a:pPr>
            <a:endParaRPr lang="en-US" dirty="0"/>
          </a:p>
          <a:p>
            <a:r>
              <a:rPr lang="en-US" dirty="0"/>
              <a:t>Have you participated in the business sphere as a SELLER? If so, what did you want from that?</a:t>
            </a:r>
          </a:p>
          <a:p>
            <a:endParaRPr lang="en-US" dirty="0"/>
          </a:p>
          <a:p>
            <a:r>
              <a:rPr lang="en-US" dirty="0"/>
              <a:t>An interaction with the public/non-profit sphere (aside from being a student at Aalto University)</a:t>
            </a:r>
          </a:p>
          <a:p>
            <a:pPr marL="0" indent="0">
              <a:buNone/>
            </a:pPr>
            <a:endParaRPr lang="en-US" dirty="0"/>
          </a:p>
          <a:p>
            <a:r>
              <a:rPr lang="en-US" dirty="0"/>
              <a:t>Was a good or service exchanged? Did the exchange involve money?</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717608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75E06-09A1-8802-55A1-352356619300}"/>
              </a:ext>
            </a:extLst>
          </p:cNvPr>
          <p:cNvSpPr>
            <a:spLocks noGrp="1"/>
          </p:cNvSpPr>
          <p:nvPr>
            <p:ph type="title"/>
          </p:nvPr>
        </p:nvSpPr>
        <p:spPr/>
        <p:txBody>
          <a:bodyPr/>
          <a:lstStyle/>
          <a:p>
            <a:pPr algn="ctr"/>
            <a:r>
              <a:rPr lang="en-US" b="1" dirty="0">
                <a:solidFill>
                  <a:schemeClr val="accent4">
                    <a:lumMod val="75000"/>
                  </a:schemeClr>
                </a:solidFill>
              </a:rPr>
              <a:t>A few more words about the resources that contribute to production</a:t>
            </a:r>
          </a:p>
        </p:txBody>
      </p:sp>
      <p:sp>
        <p:nvSpPr>
          <p:cNvPr id="3" name="Content Placeholder 2">
            <a:extLst>
              <a:ext uri="{FF2B5EF4-FFF2-40B4-BE49-F238E27FC236}">
                <a16:creationId xmlns:a16="http://schemas.microsoft.com/office/drawing/2014/main" id="{C9C2CE99-5306-80E6-97A1-A5F9AC33C36A}"/>
              </a:ext>
            </a:extLst>
          </p:cNvPr>
          <p:cNvSpPr>
            <a:spLocks noGrp="1"/>
          </p:cNvSpPr>
          <p:nvPr>
            <p:ph idx="1"/>
          </p:nvPr>
        </p:nvSpPr>
        <p:spPr/>
        <p:txBody>
          <a:bodyPr>
            <a:normAutofit/>
          </a:bodyPr>
          <a:lstStyle/>
          <a:p>
            <a:r>
              <a:rPr lang="en-US" sz="3600" dirty="0"/>
              <a:t>Traditionally, they are LABOR, LAND and CAPITAL</a:t>
            </a:r>
          </a:p>
          <a:p>
            <a:r>
              <a:rPr lang="en-US" sz="3600" dirty="0"/>
              <a:t>CAPITAL means a long-lasting asset that contributes to production</a:t>
            </a:r>
          </a:p>
          <a:p>
            <a:r>
              <a:rPr lang="en-US" sz="3600" dirty="0"/>
              <a:t>In one of its narrow meanings, it refers to machines, tools, infrastructure (“physical capital” or “manufactured capital” produced by humans)</a:t>
            </a:r>
          </a:p>
          <a:p>
            <a:endParaRPr lang="en-US" dirty="0"/>
          </a:p>
          <a:p>
            <a:endParaRPr lang="en-US" dirty="0"/>
          </a:p>
        </p:txBody>
      </p:sp>
    </p:spTree>
    <p:extLst>
      <p:ext uri="{BB962C8B-B14F-4D97-AF65-F5344CB8AC3E}">
        <p14:creationId xmlns:p14="http://schemas.microsoft.com/office/powerpoint/2010/main" val="1475083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63139-E421-F971-848A-B1FE57A1889D}"/>
              </a:ext>
            </a:extLst>
          </p:cNvPr>
          <p:cNvSpPr>
            <a:spLocks noGrp="1"/>
          </p:cNvSpPr>
          <p:nvPr>
            <p:ph type="title"/>
          </p:nvPr>
        </p:nvSpPr>
        <p:spPr/>
        <p:txBody>
          <a:bodyPr/>
          <a:lstStyle/>
          <a:p>
            <a:pPr algn="ctr"/>
            <a:r>
              <a:rPr lang="en-US" b="1" dirty="0">
                <a:solidFill>
                  <a:srgbClr val="007200"/>
                </a:solidFill>
              </a:rPr>
              <a:t>Capital, more broadly</a:t>
            </a:r>
          </a:p>
        </p:txBody>
      </p:sp>
      <p:sp>
        <p:nvSpPr>
          <p:cNvPr id="3" name="Content Placeholder 2">
            <a:extLst>
              <a:ext uri="{FF2B5EF4-FFF2-40B4-BE49-F238E27FC236}">
                <a16:creationId xmlns:a16="http://schemas.microsoft.com/office/drawing/2014/main" id="{C7511E11-B4BC-7D1F-4E34-122EA1FF503E}"/>
              </a:ext>
            </a:extLst>
          </p:cNvPr>
          <p:cNvSpPr>
            <a:spLocks noGrp="1"/>
          </p:cNvSpPr>
          <p:nvPr>
            <p:ph idx="1"/>
          </p:nvPr>
        </p:nvSpPr>
        <p:spPr/>
        <p:txBody>
          <a:bodyPr/>
          <a:lstStyle/>
          <a:p>
            <a:r>
              <a:rPr lang="en-US" dirty="0"/>
              <a:t>In addition to physical capital, “capital” can include </a:t>
            </a:r>
            <a:r>
              <a:rPr lang="en-US" dirty="0">
                <a:solidFill>
                  <a:srgbClr val="31808D"/>
                </a:solidFill>
              </a:rPr>
              <a:t>other long-lasting entities that help produce goods and services*</a:t>
            </a:r>
          </a:p>
          <a:p>
            <a:r>
              <a:rPr lang="en-US" dirty="0"/>
              <a:t>Human capital: people, and their health, education and skills</a:t>
            </a:r>
          </a:p>
          <a:p>
            <a:r>
              <a:rPr lang="en-US" dirty="0"/>
              <a:t>Natural capital: land, water, air, minerals, flora and fauna, biodiversity, climate </a:t>
            </a:r>
          </a:p>
          <a:p>
            <a:r>
              <a:rPr lang="en-US" dirty="0"/>
              <a:t>Social capital: </a:t>
            </a:r>
            <a:r>
              <a:rPr lang="en-US" sz="3600" dirty="0"/>
              <a:t>institutions</a:t>
            </a:r>
            <a:r>
              <a:rPr lang="en-US" dirty="0"/>
              <a:t>, norms, social connections that also help economic activity function well</a:t>
            </a:r>
          </a:p>
          <a:p>
            <a:r>
              <a:rPr lang="en-US" dirty="0"/>
              <a:t>Money, other financial assets like bonds, loans; the financial system</a:t>
            </a:r>
          </a:p>
          <a:p>
            <a:pPr marL="0" indent="0">
              <a:buNone/>
            </a:pPr>
            <a:r>
              <a:rPr lang="en-US" dirty="0">
                <a:solidFill>
                  <a:srgbClr val="31808D"/>
                </a:solidFill>
              </a:rPr>
              <a:t>*although that may not be their primary purpose!</a:t>
            </a:r>
          </a:p>
          <a:p>
            <a:pPr marL="0" indent="0">
              <a:buNone/>
            </a:pPr>
            <a:endParaRPr lang="en-US" dirty="0"/>
          </a:p>
        </p:txBody>
      </p:sp>
    </p:spTree>
    <p:extLst>
      <p:ext uri="{BB962C8B-B14F-4D97-AF65-F5344CB8AC3E}">
        <p14:creationId xmlns:p14="http://schemas.microsoft.com/office/powerpoint/2010/main" val="2351507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263D-B128-607A-3997-399164AB0B37}"/>
              </a:ext>
            </a:extLst>
          </p:cNvPr>
          <p:cNvSpPr>
            <a:spLocks noGrp="1"/>
          </p:cNvSpPr>
          <p:nvPr>
            <p:ph type="title"/>
          </p:nvPr>
        </p:nvSpPr>
        <p:spPr/>
        <p:txBody>
          <a:bodyPr/>
          <a:lstStyle/>
          <a:p>
            <a:pPr algn="ctr"/>
            <a:r>
              <a:rPr lang="en-US" b="1" dirty="0">
                <a:solidFill>
                  <a:srgbClr val="92D050"/>
                </a:solidFill>
              </a:rPr>
              <a:t>A high level of capital is the main determinant of a high standard of living</a:t>
            </a:r>
          </a:p>
        </p:txBody>
      </p:sp>
      <p:sp>
        <p:nvSpPr>
          <p:cNvPr id="3" name="Content Placeholder 2">
            <a:extLst>
              <a:ext uri="{FF2B5EF4-FFF2-40B4-BE49-F238E27FC236}">
                <a16:creationId xmlns:a16="http://schemas.microsoft.com/office/drawing/2014/main" id="{F8322F1C-DC48-D91E-B204-52AA13BF4EBC}"/>
              </a:ext>
            </a:extLst>
          </p:cNvPr>
          <p:cNvSpPr>
            <a:spLocks noGrp="1"/>
          </p:cNvSpPr>
          <p:nvPr>
            <p:ph idx="1"/>
          </p:nvPr>
        </p:nvSpPr>
        <p:spPr/>
        <p:txBody>
          <a:bodyPr>
            <a:normAutofit/>
          </a:bodyPr>
          <a:lstStyle/>
          <a:p>
            <a:r>
              <a:rPr lang="en-US" sz="3600" dirty="0"/>
              <a:t>Capital is expensive for a society or person to acquire</a:t>
            </a:r>
          </a:p>
          <a:p>
            <a:pPr lvl="1"/>
            <a:r>
              <a:rPr lang="en-US" sz="3200" dirty="0"/>
              <a:t>New machines, infrastructure (€€€, no fun involved</a:t>
            </a:r>
            <a:r>
              <a:rPr lang="en-US" sz="3200" dirty="0">
                <a:solidFill>
                  <a:srgbClr val="FF9B36"/>
                </a:solidFill>
              </a:rPr>
              <a:t>*</a:t>
            </a:r>
            <a:r>
              <a:rPr lang="en-US" sz="3200" dirty="0"/>
              <a:t>)</a:t>
            </a:r>
          </a:p>
          <a:p>
            <a:pPr lvl="1"/>
            <a:r>
              <a:rPr lang="en-US" sz="3200" dirty="0"/>
              <a:t>More education and training (time and €€€)</a:t>
            </a:r>
          </a:p>
          <a:p>
            <a:pPr lvl="1"/>
            <a:r>
              <a:rPr lang="en-US" sz="3200" dirty="0"/>
              <a:t>Preserving or restoring natural resources (ditto) </a:t>
            </a:r>
          </a:p>
          <a:p>
            <a:pPr lvl="1"/>
            <a:r>
              <a:rPr lang="en-US" sz="3200" dirty="0"/>
              <a:t>Building social connections, good institutions and norms</a:t>
            </a:r>
          </a:p>
          <a:p>
            <a:pPr lvl="1"/>
            <a:r>
              <a:rPr lang="en-US" sz="3200" dirty="0"/>
              <a:t>Ensuring that the financial system is resilient</a:t>
            </a:r>
            <a:endParaRPr lang="en-US" sz="3600" dirty="0"/>
          </a:p>
          <a:p>
            <a:r>
              <a:rPr lang="en-US" sz="3600" dirty="0"/>
              <a:t>In economics, </a:t>
            </a:r>
            <a:r>
              <a:rPr lang="en-US" sz="3600" dirty="0">
                <a:solidFill>
                  <a:srgbClr val="45B1A6"/>
                </a:solidFill>
              </a:rPr>
              <a:t>adding to capital </a:t>
            </a:r>
            <a:r>
              <a:rPr lang="en-US" sz="3600" dirty="0"/>
              <a:t>= </a:t>
            </a:r>
            <a:r>
              <a:rPr lang="en-US" sz="4000" dirty="0">
                <a:solidFill>
                  <a:srgbClr val="B847D4"/>
                </a:solidFill>
              </a:rPr>
              <a:t>“investment” </a:t>
            </a:r>
          </a:p>
          <a:p>
            <a:pPr marL="457200" lvl="1" indent="0">
              <a:buNone/>
            </a:pPr>
            <a:r>
              <a:rPr lang="en-US" sz="2800" dirty="0">
                <a:solidFill>
                  <a:srgbClr val="FF9B36"/>
                </a:solidFill>
              </a:rPr>
              <a:t>		*Consumer goods are “fun”</a:t>
            </a:r>
          </a:p>
        </p:txBody>
      </p:sp>
    </p:spTree>
    <p:extLst>
      <p:ext uri="{BB962C8B-B14F-4D97-AF65-F5344CB8AC3E}">
        <p14:creationId xmlns:p14="http://schemas.microsoft.com/office/powerpoint/2010/main" val="46025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32267-7543-1A3F-7E00-734687CDDD38}"/>
              </a:ext>
            </a:extLst>
          </p:cNvPr>
          <p:cNvSpPr>
            <a:spLocks noGrp="1"/>
          </p:cNvSpPr>
          <p:nvPr>
            <p:ph type="title"/>
          </p:nvPr>
        </p:nvSpPr>
        <p:spPr/>
        <p:txBody>
          <a:bodyPr/>
          <a:lstStyle/>
          <a:p>
            <a:pPr algn="ctr"/>
            <a:r>
              <a:rPr lang="en-US" dirty="0">
                <a:solidFill>
                  <a:schemeClr val="accent2">
                    <a:lumMod val="75000"/>
                  </a:schemeClr>
                </a:solidFill>
              </a:rPr>
              <a:t>Pause to consider “institutions”</a:t>
            </a:r>
            <a:br>
              <a:rPr lang="en-US" dirty="0">
                <a:solidFill>
                  <a:schemeClr val="accent2">
                    <a:lumMod val="75000"/>
                  </a:schemeClr>
                </a:solidFill>
              </a:rPr>
            </a:br>
            <a:endParaRPr lang="en-US" dirty="0">
              <a:solidFill>
                <a:schemeClr val="accent2">
                  <a:lumMod val="75000"/>
                </a:schemeClr>
              </a:solidFill>
            </a:endParaRPr>
          </a:p>
        </p:txBody>
      </p:sp>
      <p:sp>
        <p:nvSpPr>
          <p:cNvPr id="3" name="Content Placeholder 2">
            <a:extLst>
              <a:ext uri="{FF2B5EF4-FFF2-40B4-BE49-F238E27FC236}">
                <a16:creationId xmlns:a16="http://schemas.microsoft.com/office/drawing/2014/main" id="{EBC28709-75EE-355F-24BF-0CDC187C6CA6}"/>
              </a:ext>
            </a:extLst>
          </p:cNvPr>
          <p:cNvSpPr>
            <a:spLocks noGrp="1"/>
          </p:cNvSpPr>
          <p:nvPr>
            <p:ph idx="1"/>
          </p:nvPr>
        </p:nvSpPr>
        <p:spPr>
          <a:xfrm>
            <a:off x="838200" y="1027906"/>
            <a:ext cx="11029122" cy="5121275"/>
          </a:xfrm>
        </p:spPr>
        <p:txBody>
          <a:bodyPr>
            <a:normAutofit fontScale="85000" lnSpcReduction="20000"/>
          </a:bodyPr>
          <a:lstStyle/>
          <a:p>
            <a:endParaRPr lang="en-US" dirty="0"/>
          </a:p>
          <a:p>
            <a:r>
              <a:rPr lang="en-US" sz="4000" dirty="0"/>
              <a:t>A definition: “ways of structuring human activity”</a:t>
            </a:r>
          </a:p>
          <a:p>
            <a:r>
              <a:rPr lang="en-US" sz="4000" dirty="0"/>
              <a:t>Examples: specific, like the Finnish national health system or Nordea bank</a:t>
            </a:r>
          </a:p>
          <a:p>
            <a:r>
              <a:rPr lang="en-US" sz="4000" dirty="0"/>
              <a:t>General, systemic, like the private banking system or the higher education system </a:t>
            </a:r>
          </a:p>
          <a:p>
            <a:r>
              <a:rPr lang="en-US" sz="4000" dirty="0"/>
              <a:t>Norms/values like a 5-day workweek; honesty; trust; negative norms like discrimination or corruption </a:t>
            </a:r>
          </a:p>
          <a:p>
            <a:r>
              <a:rPr lang="en-US" sz="4000" dirty="0"/>
              <a:t>Institutions are a key underpinning of economic activity</a:t>
            </a:r>
          </a:p>
          <a:p>
            <a:r>
              <a:rPr lang="en-US" sz="4000" dirty="0"/>
              <a:t>We often don’t notice them, but huge shocks (fall of the USSR, election of Trump) can reveal their importance </a:t>
            </a:r>
          </a:p>
          <a:p>
            <a:endParaRPr lang="en-US" sz="4000" dirty="0"/>
          </a:p>
          <a:p>
            <a:endParaRPr lang="en-US" dirty="0"/>
          </a:p>
        </p:txBody>
      </p:sp>
    </p:spTree>
    <p:extLst>
      <p:ext uri="{BB962C8B-B14F-4D97-AF65-F5344CB8AC3E}">
        <p14:creationId xmlns:p14="http://schemas.microsoft.com/office/powerpoint/2010/main" val="2921256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58D5E-34D8-26DB-E85B-D8C10A27B948}"/>
              </a:ext>
            </a:extLst>
          </p:cNvPr>
          <p:cNvSpPr>
            <a:spLocks noGrp="1"/>
          </p:cNvSpPr>
          <p:nvPr>
            <p:ph type="title"/>
          </p:nvPr>
        </p:nvSpPr>
        <p:spPr/>
        <p:txBody>
          <a:bodyPr/>
          <a:lstStyle/>
          <a:p>
            <a:pPr algn="ctr"/>
            <a:r>
              <a:rPr lang="en-US" dirty="0"/>
              <a:t>The takeaway</a:t>
            </a:r>
          </a:p>
        </p:txBody>
      </p:sp>
      <p:sp>
        <p:nvSpPr>
          <p:cNvPr id="3" name="Content Placeholder 2">
            <a:extLst>
              <a:ext uri="{FF2B5EF4-FFF2-40B4-BE49-F238E27FC236}">
                <a16:creationId xmlns:a16="http://schemas.microsoft.com/office/drawing/2014/main" id="{B15D18A6-8351-3C8C-CA60-59DAD1E0D0EB}"/>
              </a:ext>
            </a:extLst>
          </p:cNvPr>
          <p:cNvSpPr>
            <a:spLocks noGrp="1"/>
          </p:cNvSpPr>
          <p:nvPr>
            <p:ph idx="1"/>
          </p:nvPr>
        </p:nvSpPr>
        <p:spPr/>
        <p:txBody>
          <a:bodyPr>
            <a:normAutofit fontScale="92500" lnSpcReduction="10000"/>
          </a:bodyPr>
          <a:lstStyle/>
          <a:p>
            <a:r>
              <a:rPr lang="en-US" sz="3600" dirty="0"/>
              <a:t>Let’s have a broad, encompassing view of what constitutes economics. It’s not just market transactions like buying chocolate or selling a share of stock. It can include all sorts of human decision-making and behavior.</a:t>
            </a:r>
          </a:p>
          <a:p>
            <a:r>
              <a:rPr lang="en-US" sz="3600" dirty="0"/>
              <a:t>Let’s try to keep in mind the </a:t>
            </a:r>
            <a:r>
              <a:rPr lang="en-US" sz="3600" b="1" dirty="0"/>
              <a:t>real goal</a:t>
            </a:r>
            <a:r>
              <a:rPr lang="en-US" sz="3600" dirty="0"/>
              <a:t>--</a:t>
            </a:r>
            <a:r>
              <a:rPr lang="en-US" sz="4300" dirty="0">
                <a:solidFill>
                  <a:srgbClr val="B847D4"/>
                </a:solidFill>
              </a:rPr>
              <a:t>well-being</a:t>
            </a:r>
          </a:p>
          <a:p>
            <a:pPr marL="0" indent="0">
              <a:buNone/>
            </a:pPr>
            <a:r>
              <a:rPr lang="en-US" sz="3600" dirty="0"/>
              <a:t>	rather than the </a:t>
            </a:r>
            <a:r>
              <a:rPr lang="en-US" sz="3600" b="1" dirty="0"/>
              <a:t>easily measurable outcome</a:t>
            </a:r>
            <a:r>
              <a:rPr lang="en-US" sz="3600" dirty="0"/>
              <a:t>--</a:t>
            </a:r>
            <a:r>
              <a:rPr lang="en-US" sz="4300" dirty="0">
                <a:solidFill>
                  <a:srgbClr val="00B050"/>
                </a:solidFill>
              </a:rPr>
              <a:t>€€€</a:t>
            </a:r>
          </a:p>
          <a:p>
            <a:r>
              <a:rPr lang="en-US" sz="3600" dirty="0"/>
              <a:t>And remember that invisible/unquantifiable aspects of society (institutions, norms) are important determinants of economic outcomes and of well-being.</a:t>
            </a:r>
          </a:p>
          <a:p>
            <a:endParaRPr lang="en-US" dirty="0"/>
          </a:p>
        </p:txBody>
      </p:sp>
    </p:spTree>
    <p:extLst>
      <p:ext uri="{BB962C8B-B14F-4D97-AF65-F5344CB8AC3E}">
        <p14:creationId xmlns:p14="http://schemas.microsoft.com/office/powerpoint/2010/main" val="4202020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A0F7B-278F-26EF-7B98-A31228DB7D1B}"/>
              </a:ext>
            </a:extLst>
          </p:cNvPr>
          <p:cNvSpPr>
            <a:spLocks noGrp="1"/>
          </p:cNvSpPr>
          <p:nvPr>
            <p:ph type="title"/>
          </p:nvPr>
        </p:nvSpPr>
        <p:spPr/>
        <p:txBody>
          <a:bodyPr>
            <a:normAutofit/>
          </a:bodyPr>
          <a:lstStyle/>
          <a:p>
            <a:pPr algn="ctr"/>
            <a:r>
              <a:rPr lang="en-US" sz="5400" b="1" dirty="0">
                <a:solidFill>
                  <a:srgbClr val="99AFC1"/>
                </a:solidFill>
              </a:rPr>
              <a:t>A word about models</a:t>
            </a:r>
          </a:p>
        </p:txBody>
      </p:sp>
      <p:sp>
        <p:nvSpPr>
          <p:cNvPr id="3" name="Content Placeholder 2">
            <a:extLst>
              <a:ext uri="{FF2B5EF4-FFF2-40B4-BE49-F238E27FC236}">
                <a16:creationId xmlns:a16="http://schemas.microsoft.com/office/drawing/2014/main" id="{D437B02D-DA28-2B37-A0A4-76D29F111BC9}"/>
              </a:ext>
            </a:extLst>
          </p:cNvPr>
          <p:cNvSpPr>
            <a:spLocks noGrp="1"/>
          </p:cNvSpPr>
          <p:nvPr>
            <p:ph idx="1"/>
          </p:nvPr>
        </p:nvSpPr>
        <p:spPr/>
        <p:txBody>
          <a:bodyPr>
            <a:normAutofit fontScale="92500"/>
          </a:bodyPr>
          <a:lstStyle/>
          <a:p>
            <a:r>
              <a:rPr lang="en-US" sz="3600" kern="0" dirty="0">
                <a:latin typeface="Calibri" panose="020F0502020204030204" pitchFamily="34" charset="0"/>
                <a:ea typeface="Times New Roman" panose="02020603050405020304" pitchFamily="18" charset="0"/>
                <a:cs typeface="Times New Roman" panose="02020603050405020304" pitchFamily="18" charset="0"/>
              </a:rPr>
              <a:t>A model (in economics) is a s</a:t>
            </a:r>
            <a:r>
              <a:rPr lang="en-US" sz="3600" kern="0" dirty="0">
                <a:effectLst/>
                <a:latin typeface="Calibri" panose="020F0502020204030204" pitchFamily="34" charset="0"/>
                <a:ea typeface="Times New Roman" panose="02020603050405020304" pitchFamily="18" charset="0"/>
                <a:cs typeface="Times New Roman" panose="02020603050405020304" pitchFamily="18" charset="0"/>
              </a:rPr>
              <a:t>imple, abstract representation of some process that seems important</a:t>
            </a:r>
            <a:r>
              <a:rPr lang="en-US" sz="3600" dirty="0">
                <a:effectLst/>
              </a:rPr>
              <a:t> </a:t>
            </a:r>
          </a:p>
          <a:p>
            <a:r>
              <a:rPr lang="en-US" sz="3600" dirty="0"/>
              <a:t>Realistic detail is sacrificed for power and expressiveness</a:t>
            </a:r>
          </a:p>
          <a:p>
            <a:r>
              <a:rPr lang="en-US" sz="3600" dirty="0"/>
              <a:t>In economics, models typically consist of equations and/or 2-d diagrams </a:t>
            </a:r>
          </a:p>
          <a:p>
            <a:r>
              <a:rPr lang="en-US" sz="3600" dirty="0">
                <a:effectLst/>
              </a:rPr>
              <a:t>Models reflect the values of their builders: what’s the big question? What details are important? Which are not?</a:t>
            </a:r>
            <a:endParaRPr lang="en-US" sz="3600" dirty="0"/>
          </a:p>
        </p:txBody>
      </p:sp>
    </p:spTree>
    <p:extLst>
      <p:ext uri="{BB962C8B-B14F-4D97-AF65-F5344CB8AC3E}">
        <p14:creationId xmlns:p14="http://schemas.microsoft.com/office/powerpoint/2010/main" val="3306473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3B067-C9B6-A881-819D-A2DE95647008}"/>
              </a:ext>
            </a:extLst>
          </p:cNvPr>
          <p:cNvSpPr>
            <a:spLocks noGrp="1"/>
          </p:cNvSpPr>
          <p:nvPr>
            <p:ph type="title"/>
          </p:nvPr>
        </p:nvSpPr>
        <p:spPr/>
        <p:txBody>
          <a:bodyPr/>
          <a:lstStyle/>
          <a:p>
            <a:pPr algn="ctr"/>
            <a:r>
              <a:rPr lang="en-US" dirty="0"/>
              <a:t>The Production Possibilities Frontier: a model about production</a:t>
            </a:r>
          </a:p>
        </p:txBody>
      </p:sp>
      <p:sp>
        <p:nvSpPr>
          <p:cNvPr id="3" name="Content Placeholder 2">
            <a:extLst>
              <a:ext uri="{FF2B5EF4-FFF2-40B4-BE49-F238E27FC236}">
                <a16:creationId xmlns:a16="http://schemas.microsoft.com/office/drawing/2014/main" id="{05CB2824-0EEA-C057-9D3E-FD83C808F8A8}"/>
              </a:ext>
            </a:extLst>
          </p:cNvPr>
          <p:cNvSpPr>
            <a:spLocks noGrp="1"/>
          </p:cNvSpPr>
          <p:nvPr>
            <p:ph idx="1"/>
          </p:nvPr>
        </p:nvSpPr>
        <p:spPr/>
        <p:txBody>
          <a:bodyPr/>
          <a:lstStyle/>
          <a:p>
            <a:r>
              <a:rPr lang="en-US" sz="3600" dirty="0"/>
              <a:t>What’s its big point? </a:t>
            </a:r>
          </a:p>
          <a:p>
            <a:endParaRPr lang="en-US" sz="3600" dirty="0"/>
          </a:p>
          <a:p>
            <a:pPr marL="0" indent="0">
              <a:buNone/>
            </a:pPr>
            <a:r>
              <a:rPr lang="en-US" sz="4800" dirty="0"/>
              <a:t>Finite resources implies </a:t>
            </a:r>
            <a:r>
              <a:rPr lang="en-US" sz="4800" b="1" dirty="0"/>
              <a:t>scarcity</a:t>
            </a:r>
          </a:p>
          <a:p>
            <a:pPr marL="0" indent="0">
              <a:buNone/>
            </a:pPr>
            <a:r>
              <a:rPr lang="en-US" sz="4800" dirty="0"/>
              <a:t>Scarcity implies </a:t>
            </a:r>
            <a:r>
              <a:rPr lang="en-US" sz="4800" b="1" dirty="0"/>
              <a:t>tradeoffs</a:t>
            </a:r>
          </a:p>
          <a:p>
            <a:pPr marL="0" indent="0">
              <a:buNone/>
            </a:pPr>
            <a:endParaRPr lang="en-US" sz="3600" dirty="0"/>
          </a:p>
          <a:p>
            <a:r>
              <a:rPr lang="en-US" sz="3600" dirty="0"/>
              <a:t>The PPF makes us think clearly about costs and prices</a:t>
            </a:r>
          </a:p>
          <a:p>
            <a:endParaRPr lang="en-US" sz="3600" dirty="0"/>
          </a:p>
          <a:p>
            <a:pPr marL="0" indent="0">
              <a:buNone/>
            </a:pPr>
            <a:endParaRPr lang="en-US" sz="4800" b="1" dirty="0"/>
          </a:p>
          <a:p>
            <a:endParaRPr lang="en-US" sz="4800" b="1" dirty="0"/>
          </a:p>
          <a:p>
            <a:endParaRPr lang="en-US" sz="4400" b="1" dirty="0"/>
          </a:p>
        </p:txBody>
      </p:sp>
    </p:spTree>
    <p:extLst>
      <p:ext uri="{BB962C8B-B14F-4D97-AF65-F5344CB8AC3E}">
        <p14:creationId xmlns:p14="http://schemas.microsoft.com/office/powerpoint/2010/main" val="2553119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6B4CA-7065-764B-00BC-5DFA2BD55B62}"/>
              </a:ext>
            </a:extLst>
          </p:cNvPr>
          <p:cNvSpPr>
            <a:spLocks noGrp="1"/>
          </p:cNvSpPr>
          <p:nvPr>
            <p:ph type="title"/>
          </p:nvPr>
        </p:nvSpPr>
        <p:spPr/>
        <p:txBody>
          <a:bodyPr/>
          <a:lstStyle/>
          <a:p>
            <a:pPr algn="ctr"/>
            <a:r>
              <a:rPr lang="en-US" dirty="0"/>
              <a:t>Finite resources</a:t>
            </a:r>
          </a:p>
        </p:txBody>
      </p:sp>
      <p:sp>
        <p:nvSpPr>
          <p:cNvPr id="3" name="Content Placeholder 2">
            <a:extLst>
              <a:ext uri="{FF2B5EF4-FFF2-40B4-BE49-F238E27FC236}">
                <a16:creationId xmlns:a16="http://schemas.microsoft.com/office/drawing/2014/main" id="{0FD0C05D-537F-6136-D3B5-EC248BD67F0F}"/>
              </a:ext>
            </a:extLst>
          </p:cNvPr>
          <p:cNvSpPr>
            <a:spLocks noGrp="1"/>
          </p:cNvSpPr>
          <p:nvPr>
            <p:ph idx="1"/>
          </p:nvPr>
        </p:nvSpPr>
        <p:spPr/>
        <p:txBody>
          <a:bodyPr>
            <a:normAutofit/>
          </a:bodyPr>
          <a:lstStyle/>
          <a:p>
            <a:r>
              <a:rPr lang="en-US" sz="3600" dirty="0"/>
              <a:t>As an individual, your income is finite and, maybe equally important, so is your time. So you can’t buy every nice thing you want, and you can’t do every activity you value each day</a:t>
            </a:r>
          </a:p>
          <a:p>
            <a:r>
              <a:rPr lang="en-US" sz="3600" dirty="0"/>
              <a:t>As a nation, Finland produces about $55,000 of goods and services per person. A lot, but still limited. In some sense, goods and services are still scarce (very scarce for some people, barely scarce for others)</a:t>
            </a:r>
          </a:p>
        </p:txBody>
      </p:sp>
    </p:spTree>
    <p:extLst>
      <p:ext uri="{BB962C8B-B14F-4D97-AF65-F5344CB8AC3E}">
        <p14:creationId xmlns:p14="http://schemas.microsoft.com/office/powerpoint/2010/main" val="1233009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37213"/>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9DA72-01C9-ECB3-112D-3F60F5D9EAB9}"/>
              </a:ext>
            </a:extLst>
          </p:cNvPr>
          <p:cNvSpPr>
            <a:spLocks noGrp="1"/>
          </p:cNvSpPr>
          <p:nvPr>
            <p:ph type="title"/>
          </p:nvPr>
        </p:nvSpPr>
        <p:spPr/>
        <p:txBody>
          <a:bodyPr/>
          <a:lstStyle/>
          <a:p>
            <a:r>
              <a:rPr lang="en-US" dirty="0"/>
              <a:t>My home state: Vermont</a:t>
            </a:r>
          </a:p>
        </p:txBody>
      </p:sp>
      <p:pic>
        <p:nvPicPr>
          <p:cNvPr id="7" name="Content Placeholder 6" descr="A house with a pile of snow&#10;&#10;Description automatically generated">
            <a:extLst>
              <a:ext uri="{FF2B5EF4-FFF2-40B4-BE49-F238E27FC236}">
                <a16:creationId xmlns:a16="http://schemas.microsoft.com/office/drawing/2014/main" id="{B70E5C94-3E22-369A-891F-6C175253832B}"/>
              </a:ext>
            </a:extLst>
          </p:cNvPr>
          <p:cNvPicPr>
            <a:picLocks noGrp="1" noChangeAspect="1"/>
          </p:cNvPicPr>
          <p:nvPr>
            <p:ph idx="1"/>
          </p:nvPr>
        </p:nvPicPr>
        <p:blipFill>
          <a:blip r:embed="rId2"/>
          <a:stretch>
            <a:fillRect/>
          </a:stretch>
        </p:blipFill>
        <p:spPr>
          <a:xfrm rot="5400000">
            <a:off x="20373" y="2036102"/>
            <a:ext cx="2763308" cy="2072481"/>
          </a:xfrm>
        </p:spPr>
      </p:pic>
      <p:pic>
        <p:nvPicPr>
          <p:cNvPr id="9" name="Picture 8" descr="A path in a park with trees and grass&#10;&#10;Description automatically generated">
            <a:extLst>
              <a:ext uri="{FF2B5EF4-FFF2-40B4-BE49-F238E27FC236}">
                <a16:creationId xmlns:a16="http://schemas.microsoft.com/office/drawing/2014/main" id="{BD42D801-8641-52A7-3522-C9CD1FF09DBB}"/>
              </a:ext>
            </a:extLst>
          </p:cNvPr>
          <p:cNvPicPr>
            <a:picLocks noChangeAspect="1"/>
          </p:cNvPicPr>
          <p:nvPr/>
        </p:nvPicPr>
        <p:blipFill>
          <a:blip r:embed="rId3"/>
          <a:stretch>
            <a:fillRect/>
          </a:stretch>
        </p:blipFill>
        <p:spPr>
          <a:xfrm>
            <a:off x="2909707" y="3740615"/>
            <a:ext cx="3068114" cy="2300885"/>
          </a:xfrm>
          <a:prstGeom prst="rect">
            <a:avLst/>
          </a:prstGeom>
        </p:spPr>
      </p:pic>
      <p:pic>
        <p:nvPicPr>
          <p:cNvPr id="13" name="Picture 12" descr="A person running with a dog on a snowy road&#10;&#10;Description automatically generated">
            <a:extLst>
              <a:ext uri="{FF2B5EF4-FFF2-40B4-BE49-F238E27FC236}">
                <a16:creationId xmlns:a16="http://schemas.microsoft.com/office/drawing/2014/main" id="{44566282-89C6-7A7A-E9EA-5596BD298B5C}"/>
              </a:ext>
            </a:extLst>
          </p:cNvPr>
          <p:cNvPicPr>
            <a:picLocks noChangeAspect="1"/>
          </p:cNvPicPr>
          <p:nvPr/>
        </p:nvPicPr>
        <p:blipFill>
          <a:blip r:embed="rId4"/>
          <a:stretch>
            <a:fillRect/>
          </a:stretch>
        </p:blipFill>
        <p:spPr>
          <a:xfrm>
            <a:off x="9018520" y="545538"/>
            <a:ext cx="2526804" cy="2526804"/>
          </a:xfrm>
          <a:prstGeom prst="rect">
            <a:avLst/>
          </a:prstGeom>
        </p:spPr>
      </p:pic>
      <p:pic>
        <p:nvPicPr>
          <p:cNvPr id="15" name="Picture 14" descr="A person in a coat and mittens&#10;&#10;Description automatically generated">
            <a:extLst>
              <a:ext uri="{FF2B5EF4-FFF2-40B4-BE49-F238E27FC236}">
                <a16:creationId xmlns:a16="http://schemas.microsoft.com/office/drawing/2014/main" id="{63FC5DC7-065A-5B94-BBD2-D356CA85B6A2}"/>
              </a:ext>
            </a:extLst>
          </p:cNvPr>
          <p:cNvPicPr>
            <a:picLocks noChangeAspect="1"/>
          </p:cNvPicPr>
          <p:nvPr/>
        </p:nvPicPr>
        <p:blipFill>
          <a:blip r:embed="rId5"/>
          <a:stretch>
            <a:fillRect/>
          </a:stretch>
        </p:blipFill>
        <p:spPr>
          <a:xfrm>
            <a:off x="6793418" y="1885281"/>
            <a:ext cx="1335276" cy="2902772"/>
          </a:xfrm>
          <a:prstGeom prst="rect">
            <a:avLst/>
          </a:prstGeom>
        </p:spPr>
      </p:pic>
      <p:pic>
        <p:nvPicPr>
          <p:cNvPr id="17" name="Picture 16" descr="A container of ice cream&#10;&#10;Description automatically generated">
            <a:extLst>
              <a:ext uri="{FF2B5EF4-FFF2-40B4-BE49-F238E27FC236}">
                <a16:creationId xmlns:a16="http://schemas.microsoft.com/office/drawing/2014/main" id="{93410FDC-4717-A020-749E-30C9BE00A8ED}"/>
              </a:ext>
            </a:extLst>
          </p:cNvPr>
          <p:cNvPicPr>
            <a:picLocks noChangeAspect="1"/>
          </p:cNvPicPr>
          <p:nvPr/>
        </p:nvPicPr>
        <p:blipFill>
          <a:blip r:embed="rId6"/>
          <a:stretch>
            <a:fillRect/>
          </a:stretch>
        </p:blipFill>
        <p:spPr>
          <a:xfrm>
            <a:off x="3922381" y="1548342"/>
            <a:ext cx="1333500" cy="1524000"/>
          </a:xfrm>
          <a:prstGeom prst="rect">
            <a:avLst/>
          </a:prstGeom>
        </p:spPr>
      </p:pic>
      <p:sp>
        <p:nvSpPr>
          <p:cNvPr id="18" name="TextBox 17">
            <a:extLst>
              <a:ext uri="{FF2B5EF4-FFF2-40B4-BE49-F238E27FC236}">
                <a16:creationId xmlns:a16="http://schemas.microsoft.com/office/drawing/2014/main" id="{45C6F745-9975-8A07-9D18-387FCE642979}"/>
              </a:ext>
            </a:extLst>
          </p:cNvPr>
          <p:cNvSpPr txBox="1"/>
          <p:nvPr/>
        </p:nvSpPr>
        <p:spPr>
          <a:xfrm>
            <a:off x="297674" y="4603387"/>
            <a:ext cx="1887761" cy="369332"/>
          </a:xfrm>
          <a:prstGeom prst="rect">
            <a:avLst/>
          </a:prstGeom>
          <a:noFill/>
        </p:spPr>
        <p:txBody>
          <a:bodyPr wrap="none" rtlCol="0">
            <a:spAutoFit/>
          </a:bodyPr>
          <a:lstStyle/>
          <a:p>
            <a:pPr algn="ctr"/>
            <a:r>
              <a:rPr lang="en-US" dirty="0"/>
              <a:t>My house in snow</a:t>
            </a:r>
          </a:p>
        </p:txBody>
      </p:sp>
      <p:sp>
        <p:nvSpPr>
          <p:cNvPr id="19" name="TextBox 18">
            <a:extLst>
              <a:ext uri="{FF2B5EF4-FFF2-40B4-BE49-F238E27FC236}">
                <a16:creationId xmlns:a16="http://schemas.microsoft.com/office/drawing/2014/main" id="{A6A05F20-8492-CA11-9640-580E97BCAB9C}"/>
              </a:ext>
            </a:extLst>
          </p:cNvPr>
          <p:cNvSpPr txBox="1"/>
          <p:nvPr/>
        </p:nvSpPr>
        <p:spPr>
          <a:xfrm>
            <a:off x="6278056" y="4982646"/>
            <a:ext cx="2118080" cy="646331"/>
          </a:xfrm>
          <a:prstGeom prst="rect">
            <a:avLst/>
          </a:prstGeom>
          <a:noFill/>
        </p:spPr>
        <p:txBody>
          <a:bodyPr wrap="none" rtlCol="0">
            <a:spAutoFit/>
          </a:bodyPr>
          <a:lstStyle/>
          <a:p>
            <a:r>
              <a:rPr lang="en-US" dirty="0"/>
              <a:t>One of my senators, </a:t>
            </a:r>
          </a:p>
          <a:p>
            <a:pPr algn="ctr"/>
            <a:r>
              <a:rPr lang="en-US" dirty="0"/>
              <a:t>Bernie Sanders</a:t>
            </a:r>
          </a:p>
        </p:txBody>
      </p:sp>
      <p:sp>
        <p:nvSpPr>
          <p:cNvPr id="20" name="TextBox 19">
            <a:extLst>
              <a:ext uri="{FF2B5EF4-FFF2-40B4-BE49-F238E27FC236}">
                <a16:creationId xmlns:a16="http://schemas.microsoft.com/office/drawing/2014/main" id="{CC4BB60F-103C-DAE6-130A-CB0F79A1C386}"/>
              </a:ext>
            </a:extLst>
          </p:cNvPr>
          <p:cNvSpPr txBox="1"/>
          <p:nvPr/>
        </p:nvSpPr>
        <p:spPr>
          <a:xfrm>
            <a:off x="3080834" y="6118981"/>
            <a:ext cx="3197222" cy="646331"/>
          </a:xfrm>
          <a:prstGeom prst="rect">
            <a:avLst/>
          </a:prstGeom>
          <a:noFill/>
        </p:spPr>
        <p:txBody>
          <a:bodyPr wrap="none" rtlCol="0">
            <a:spAutoFit/>
          </a:bodyPr>
          <a:lstStyle/>
          <a:p>
            <a:pPr algn="ctr"/>
            <a:r>
              <a:rPr lang="en-US" dirty="0"/>
              <a:t>Fallen leaves, late October</a:t>
            </a:r>
          </a:p>
          <a:p>
            <a:pPr algn="ctr"/>
            <a:r>
              <a:rPr lang="en-US" dirty="0"/>
              <a:t>The Middlebury College campus</a:t>
            </a:r>
          </a:p>
        </p:txBody>
      </p:sp>
      <p:sp>
        <p:nvSpPr>
          <p:cNvPr id="21" name="TextBox 20">
            <a:extLst>
              <a:ext uri="{FF2B5EF4-FFF2-40B4-BE49-F238E27FC236}">
                <a16:creationId xmlns:a16="http://schemas.microsoft.com/office/drawing/2014/main" id="{2391EAF0-44A8-EBA4-622C-F395B76276DC}"/>
              </a:ext>
            </a:extLst>
          </p:cNvPr>
          <p:cNvSpPr txBox="1"/>
          <p:nvPr/>
        </p:nvSpPr>
        <p:spPr>
          <a:xfrm>
            <a:off x="9620843" y="3261222"/>
            <a:ext cx="1842236" cy="646331"/>
          </a:xfrm>
          <a:prstGeom prst="rect">
            <a:avLst/>
          </a:prstGeom>
          <a:noFill/>
        </p:spPr>
        <p:txBody>
          <a:bodyPr wrap="none" rtlCol="0">
            <a:spAutoFit/>
          </a:bodyPr>
          <a:lstStyle/>
          <a:p>
            <a:r>
              <a:rPr lang="en-US" dirty="0"/>
              <a:t>Noah Kahan</a:t>
            </a:r>
          </a:p>
          <a:p>
            <a:pPr algn="ctr"/>
            <a:r>
              <a:rPr lang="en-US" dirty="0"/>
              <a:t>Singer-songwriter</a:t>
            </a:r>
          </a:p>
        </p:txBody>
      </p:sp>
      <p:sp>
        <p:nvSpPr>
          <p:cNvPr id="22" name="TextBox 21">
            <a:extLst>
              <a:ext uri="{FF2B5EF4-FFF2-40B4-BE49-F238E27FC236}">
                <a16:creationId xmlns:a16="http://schemas.microsoft.com/office/drawing/2014/main" id="{6E491690-5F40-C7A5-A701-B552046D7FDE}"/>
              </a:ext>
            </a:extLst>
          </p:cNvPr>
          <p:cNvSpPr txBox="1"/>
          <p:nvPr/>
        </p:nvSpPr>
        <p:spPr>
          <a:xfrm>
            <a:off x="3516734" y="3106207"/>
            <a:ext cx="1935273" cy="369332"/>
          </a:xfrm>
          <a:prstGeom prst="rect">
            <a:avLst/>
          </a:prstGeom>
          <a:noFill/>
        </p:spPr>
        <p:txBody>
          <a:bodyPr wrap="none" rtlCol="0">
            <a:spAutoFit/>
          </a:bodyPr>
          <a:lstStyle/>
          <a:p>
            <a:r>
              <a:rPr lang="en-US" dirty="0"/>
              <a:t>No intro necessary</a:t>
            </a:r>
          </a:p>
        </p:txBody>
      </p:sp>
      <p:pic>
        <p:nvPicPr>
          <p:cNvPr id="24" name="Picture 23" descr="A cat sitting in a box&#10;&#10;Description automatically generated">
            <a:extLst>
              <a:ext uri="{FF2B5EF4-FFF2-40B4-BE49-F238E27FC236}">
                <a16:creationId xmlns:a16="http://schemas.microsoft.com/office/drawing/2014/main" id="{0C1D8E18-F06E-5033-2CB9-858C05AEA99E}"/>
              </a:ext>
            </a:extLst>
          </p:cNvPr>
          <p:cNvPicPr>
            <a:picLocks noChangeAspect="1"/>
          </p:cNvPicPr>
          <p:nvPr/>
        </p:nvPicPr>
        <p:blipFill>
          <a:blip r:embed="rId7"/>
          <a:stretch>
            <a:fillRect/>
          </a:stretch>
        </p:blipFill>
        <p:spPr>
          <a:xfrm rot="5400000">
            <a:off x="9671777" y="4804746"/>
            <a:ext cx="1885281" cy="1885281"/>
          </a:xfrm>
          <a:prstGeom prst="rect">
            <a:avLst/>
          </a:prstGeom>
        </p:spPr>
      </p:pic>
      <p:sp>
        <p:nvSpPr>
          <p:cNvPr id="25" name="TextBox 24">
            <a:extLst>
              <a:ext uri="{FF2B5EF4-FFF2-40B4-BE49-F238E27FC236}">
                <a16:creationId xmlns:a16="http://schemas.microsoft.com/office/drawing/2014/main" id="{6FF8D74D-FD3F-864D-EB1F-E71F5BD45091}"/>
              </a:ext>
            </a:extLst>
          </p:cNvPr>
          <p:cNvSpPr txBox="1"/>
          <p:nvPr/>
        </p:nvSpPr>
        <p:spPr>
          <a:xfrm>
            <a:off x="9669875" y="4150053"/>
            <a:ext cx="1887183" cy="646331"/>
          </a:xfrm>
          <a:prstGeom prst="rect">
            <a:avLst/>
          </a:prstGeom>
          <a:noFill/>
        </p:spPr>
        <p:txBody>
          <a:bodyPr wrap="none" rtlCol="0">
            <a:spAutoFit/>
          </a:bodyPr>
          <a:lstStyle/>
          <a:p>
            <a:pPr algn="ctr"/>
            <a:r>
              <a:rPr lang="en-US" dirty="0"/>
              <a:t>Professor Calculus</a:t>
            </a:r>
          </a:p>
          <a:p>
            <a:pPr algn="ctr"/>
            <a:r>
              <a:rPr lang="en-US" dirty="0"/>
              <a:t>My kitty cat</a:t>
            </a:r>
          </a:p>
        </p:txBody>
      </p:sp>
    </p:spTree>
    <p:extLst>
      <p:ext uri="{BB962C8B-B14F-4D97-AF65-F5344CB8AC3E}">
        <p14:creationId xmlns:p14="http://schemas.microsoft.com/office/powerpoint/2010/main" val="3086985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02E9F-DF2E-555D-0138-9A5B1A1760B6}"/>
              </a:ext>
            </a:extLst>
          </p:cNvPr>
          <p:cNvSpPr>
            <a:spLocks noGrp="1"/>
          </p:cNvSpPr>
          <p:nvPr>
            <p:ph type="title"/>
          </p:nvPr>
        </p:nvSpPr>
        <p:spPr/>
        <p:txBody>
          <a:bodyPr/>
          <a:lstStyle/>
          <a:p>
            <a:pPr algn="ctr"/>
            <a:r>
              <a:rPr lang="en-US" b="1" dirty="0">
                <a:solidFill>
                  <a:srgbClr val="FF9B36"/>
                </a:solidFill>
              </a:rPr>
              <a:t>Drawing a PPF</a:t>
            </a:r>
          </a:p>
        </p:txBody>
      </p:sp>
      <p:sp>
        <p:nvSpPr>
          <p:cNvPr id="3" name="Content Placeholder 2">
            <a:extLst>
              <a:ext uri="{FF2B5EF4-FFF2-40B4-BE49-F238E27FC236}">
                <a16:creationId xmlns:a16="http://schemas.microsoft.com/office/drawing/2014/main" id="{FDA058B9-E365-C23B-EFED-2FA525707D89}"/>
              </a:ext>
            </a:extLst>
          </p:cNvPr>
          <p:cNvSpPr>
            <a:spLocks noGrp="1"/>
          </p:cNvSpPr>
          <p:nvPr>
            <p:ph idx="1"/>
          </p:nvPr>
        </p:nvSpPr>
        <p:spPr>
          <a:xfrm>
            <a:off x="838200" y="1888435"/>
            <a:ext cx="10515600" cy="4745728"/>
          </a:xfrm>
        </p:spPr>
        <p:txBody>
          <a:bodyPr>
            <a:normAutofit fontScale="92500" lnSpcReduction="10000"/>
          </a:bodyPr>
          <a:lstStyle/>
          <a:p>
            <a:r>
              <a:rPr lang="en-US" b="1" dirty="0"/>
              <a:t>Resources</a:t>
            </a:r>
            <a:r>
              <a:rPr lang="en-US" dirty="0"/>
              <a:t> are assumed </a:t>
            </a:r>
            <a:r>
              <a:rPr lang="en-US" sz="3900" dirty="0"/>
              <a:t>FIXED</a:t>
            </a:r>
            <a:r>
              <a:rPr lang="en-US" dirty="0"/>
              <a:t> (for now) including labor time, tools and technology, the state of nature. </a:t>
            </a:r>
            <a:r>
              <a:rPr lang="en-US" dirty="0">
                <a:solidFill>
                  <a:srgbClr val="FF9B36"/>
                </a:solidFill>
              </a:rPr>
              <a:t>“Ceteris paribus”*</a:t>
            </a:r>
          </a:p>
          <a:p>
            <a:r>
              <a:rPr lang="en-US" dirty="0"/>
              <a:t>We only show two </a:t>
            </a:r>
            <a:r>
              <a:rPr lang="en-US" b="1" dirty="0"/>
              <a:t>produced</a:t>
            </a:r>
            <a:r>
              <a:rPr lang="en-US" dirty="0"/>
              <a:t> goods, one for each axis on a diagram</a:t>
            </a:r>
          </a:p>
          <a:p>
            <a:r>
              <a:rPr lang="en-US" dirty="0"/>
              <a:t>Here, shirts and bread. </a:t>
            </a:r>
            <a:r>
              <a:rPr lang="en-US" sz="3600" b="1" dirty="0"/>
              <a:t>Their</a:t>
            </a:r>
            <a:r>
              <a:rPr lang="en-US" sz="3600" dirty="0"/>
              <a:t> quantities WILL VARY!</a:t>
            </a:r>
          </a:p>
          <a:p>
            <a:r>
              <a:rPr lang="en-US" dirty="0"/>
              <a:t>The PPF could be for a person, a village, a national economy or the world</a:t>
            </a:r>
          </a:p>
          <a:p>
            <a:r>
              <a:rPr lang="en-US" dirty="0"/>
              <a:t>Here, we’ll illustrate a very small economy</a:t>
            </a:r>
          </a:p>
          <a:p>
            <a:endParaRPr lang="en-US" dirty="0"/>
          </a:p>
          <a:p>
            <a:pPr marL="0" indent="0">
              <a:buNone/>
            </a:pPr>
            <a:r>
              <a:rPr lang="en-US" dirty="0">
                <a:solidFill>
                  <a:srgbClr val="FF9B36"/>
                </a:solidFill>
              </a:rPr>
              <a:t>* “all other things the same” </a:t>
            </a:r>
          </a:p>
          <a:p>
            <a:pPr marL="0" indent="0">
              <a:buNone/>
            </a:pPr>
            <a:r>
              <a:rPr lang="en-US" dirty="0"/>
              <a:t>In general in economics “all other things” are </a:t>
            </a:r>
            <a:r>
              <a:rPr lang="en-US" b="1" dirty="0"/>
              <a:t>underlying factors </a:t>
            </a:r>
            <a:r>
              <a:rPr lang="en-US" dirty="0"/>
              <a:t>that are relevant but lurking in </a:t>
            </a:r>
            <a:r>
              <a:rPr lang="en-US" b="1" dirty="0"/>
              <a:t>the background of the model </a:t>
            </a:r>
            <a:r>
              <a:rPr lang="en-US" dirty="0"/>
              <a:t>until a shock happens</a:t>
            </a:r>
            <a:endParaRPr lang="en-US" b="1" dirty="0"/>
          </a:p>
        </p:txBody>
      </p:sp>
    </p:spTree>
    <p:extLst>
      <p:ext uri="{BB962C8B-B14F-4D97-AF65-F5344CB8AC3E}">
        <p14:creationId xmlns:p14="http://schemas.microsoft.com/office/powerpoint/2010/main" val="744266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0351533-0F95-47BD-FCD7-501F758142FF}"/>
              </a:ext>
            </a:extLst>
          </p:cNvPr>
          <p:cNvCxnSpPr/>
          <p:nvPr/>
        </p:nvCxnSpPr>
        <p:spPr>
          <a:xfrm>
            <a:off x="2643809" y="894522"/>
            <a:ext cx="0" cy="4810539"/>
          </a:xfrm>
          <a:prstGeom prst="line">
            <a:avLst/>
          </a:prstGeom>
        </p:spPr>
        <p:style>
          <a:lnRef idx="3">
            <a:schemeClr val="accent1"/>
          </a:lnRef>
          <a:fillRef idx="0">
            <a:schemeClr val="accent1"/>
          </a:fillRef>
          <a:effectRef idx="2">
            <a:schemeClr val="accent1"/>
          </a:effectRef>
          <a:fontRef idx="minor">
            <a:schemeClr val="tx1"/>
          </a:fontRef>
        </p:style>
      </p:cxnSp>
      <p:cxnSp>
        <p:nvCxnSpPr>
          <p:cNvPr id="7" name="Straight Connector 6">
            <a:extLst>
              <a:ext uri="{FF2B5EF4-FFF2-40B4-BE49-F238E27FC236}">
                <a16:creationId xmlns:a16="http://schemas.microsoft.com/office/drawing/2014/main" id="{F772C8C0-DA8E-7B63-41C3-25664549DDF9}"/>
              </a:ext>
            </a:extLst>
          </p:cNvPr>
          <p:cNvCxnSpPr>
            <a:cxnSpLocks/>
          </p:cNvCxnSpPr>
          <p:nvPr/>
        </p:nvCxnSpPr>
        <p:spPr>
          <a:xfrm>
            <a:off x="2643809" y="5685183"/>
            <a:ext cx="6380921" cy="19878"/>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F3DFB41A-1B0E-3F59-055F-05E13B2ED357}"/>
              </a:ext>
            </a:extLst>
          </p:cNvPr>
          <p:cNvCxnSpPr>
            <a:cxnSpLocks/>
          </p:cNvCxnSpPr>
          <p:nvPr/>
        </p:nvCxnSpPr>
        <p:spPr>
          <a:xfrm>
            <a:off x="2643809" y="2981739"/>
            <a:ext cx="4909930" cy="2703444"/>
          </a:xfrm>
          <a:prstGeom prst="line">
            <a:avLst/>
          </a:prstGeom>
          <a:ln w="31750"/>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D0422C76-097D-87CD-FDC1-5A79D7BEC46C}"/>
              </a:ext>
            </a:extLst>
          </p:cNvPr>
          <p:cNvSpPr txBox="1"/>
          <p:nvPr/>
        </p:nvSpPr>
        <p:spPr>
          <a:xfrm>
            <a:off x="1669774" y="417443"/>
            <a:ext cx="1125629" cy="584775"/>
          </a:xfrm>
          <a:prstGeom prst="rect">
            <a:avLst/>
          </a:prstGeom>
          <a:noFill/>
        </p:spPr>
        <p:txBody>
          <a:bodyPr wrap="none" rtlCol="0">
            <a:spAutoFit/>
          </a:bodyPr>
          <a:lstStyle/>
          <a:p>
            <a:r>
              <a:rPr lang="en-US" sz="3200" dirty="0">
                <a:solidFill>
                  <a:srgbClr val="B847D4"/>
                </a:solidFill>
              </a:rPr>
              <a:t>Shirts</a:t>
            </a:r>
          </a:p>
        </p:txBody>
      </p:sp>
      <p:sp>
        <p:nvSpPr>
          <p:cNvPr id="13" name="TextBox 12">
            <a:extLst>
              <a:ext uri="{FF2B5EF4-FFF2-40B4-BE49-F238E27FC236}">
                <a16:creationId xmlns:a16="http://schemas.microsoft.com/office/drawing/2014/main" id="{66C8AF29-4A83-4DEB-A82C-311C6AA2CF9D}"/>
              </a:ext>
            </a:extLst>
          </p:cNvPr>
          <p:cNvSpPr txBox="1"/>
          <p:nvPr/>
        </p:nvSpPr>
        <p:spPr>
          <a:xfrm>
            <a:off x="9283148" y="5367130"/>
            <a:ext cx="2552109" cy="584775"/>
          </a:xfrm>
          <a:prstGeom prst="rect">
            <a:avLst/>
          </a:prstGeom>
          <a:noFill/>
        </p:spPr>
        <p:txBody>
          <a:bodyPr wrap="none" rtlCol="0">
            <a:spAutoFit/>
          </a:bodyPr>
          <a:lstStyle/>
          <a:p>
            <a:r>
              <a:rPr lang="en-US" sz="3200" dirty="0">
                <a:solidFill>
                  <a:srgbClr val="FF9B36"/>
                </a:solidFill>
              </a:rPr>
              <a:t>Bread (loaves)</a:t>
            </a:r>
          </a:p>
        </p:txBody>
      </p:sp>
      <p:sp>
        <p:nvSpPr>
          <p:cNvPr id="14" name="TextBox 13">
            <a:extLst>
              <a:ext uri="{FF2B5EF4-FFF2-40B4-BE49-F238E27FC236}">
                <a16:creationId xmlns:a16="http://schemas.microsoft.com/office/drawing/2014/main" id="{C0092B73-5249-7340-3B72-A15050BD25D5}"/>
              </a:ext>
            </a:extLst>
          </p:cNvPr>
          <p:cNvSpPr txBox="1"/>
          <p:nvPr/>
        </p:nvSpPr>
        <p:spPr>
          <a:xfrm>
            <a:off x="1142648" y="2381574"/>
            <a:ext cx="1501160" cy="1200329"/>
          </a:xfrm>
          <a:prstGeom prst="rect">
            <a:avLst/>
          </a:prstGeom>
          <a:noFill/>
        </p:spPr>
        <p:txBody>
          <a:bodyPr wrap="square" rtlCol="0">
            <a:spAutoFit/>
          </a:bodyPr>
          <a:lstStyle/>
          <a:p>
            <a:r>
              <a:rPr lang="en-US" sz="2400" dirty="0"/>
              <a:t>Intercept:</a:t>
            </a:r>
          </a:p>
          <a:p>
            <a:r>
              <a:rPr lang="en-US" sz="2400" dirty="0"/>
              <a:t>0 bread, max shirts</a:t>
            </a:r>
          </a:p>
        </p:txBody>
      </p:sp>
      <p:sp>
        <p:nvSpPr>
          <p:cNvPr id="15" name="TextBox 14">
            <a:extLst>
              <a:ext uri="{FF2B5EF4-FFF2-40B4-BE49-F238E27FC236}">
                <a16:creationId xmlns:a16="http://schemas.microsoft.com/office/drawing/2014/main" id="{4BD14CE9-C690-5966-885F-E9A5B2F0BFC0}"/>
              </a:ext>
            </a:extLst>
          </p:cNvPr>
          <p:cNvSpPr txBox="1"/>
          <p:nvPr/>
        </p:nvSpPr>
        <p:spPr>
          <a:xfrm>
            <a:off x="6758609" y="5705061"/>
            <a:ext cx="2558201" cy="830997"/>
          </a:xfrm>
          <a:prstGeom prst="rect">
            <a:avLst/>
          </a:prstGeom>
          <a:noFill/>
        </p:spPr>
        <p:txBody>
          <a:bodyPr wrap="none" rtlCol="0">
            <a:spAutoFit/>
          </a:bodyPr>
          <a:lstStyle/>
          <a:p>
            <a:r>
              <a:rPr lang="en-US" sz="2400" dirty="0"/>
              <a:t>Intercept:</a:t>
            </a:r>
          </a:p>
          <a:p>
            <a:r>
              <a:rPr lang="en-US" sz="2400" dirty="0"/>
              <a:t>0 shirts, max bread</a:t>
            </a:r>
          </a:p>
        </p:txBody>
      </p:sp>
    </p:spTree>
    <p:extLst>
      <p:ext uri="{BB962C8B-B14F-4D97-AF65-F5344CB8AC3E}">
        <p14:creationId xmlns:p14="http://schemas.microsoft.com/office/powerpoint/2010/main" val="3193489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0351533-0F95-47BD-FCD7-501F758142FF}"/>
              </a:ext>
            </a:extLst>
          </p:cNvPr>
          <p:cNvCxnSpPr/>
          <p:nvPr/>
        </p:nvCxnSpPr>
        <p:spPr>
          <a:xfrm>
            <a:off x="2643809" y="894522"/>
            <a:ext cx="0" cy="4810539"/>
          </a:xfrm>
          <a:prstGeom prst="line">
            <a:avLst/>
          </a:prstGeom>
        </p:spPr>
        <p:style>
          <a:lnRef idx="3">
            <a:schemeClr val="accent1"/>
          </a:lnRef>
          <a:fillRef idx="0">
            <a:schemeClr val="accent1"/>
          </a:fillRef>
          <a:effectRef idx="2">
            <a:schemeClr val="accent1"/>
          </a:effectRef>
          <a:fontRef idx="minor">
            <a:schemeClr val="tx1"/>
          </a:fontRef>
        </p:style>
      </p:cxnSp>
      <p:cxnSp>
        <p:nvCxnSpPr>
          <p:cNvPr id="7" name="Straight Connector 6">
            <a:extLst>
              <a:ext uri="{FF2B5EF4-FFF2-40B4-BE49-F238E27FC236}">
                <a16:creationId xmlns:a16="http://schemas.microsoft.com/office/drawing/2014/main" id="{F772C8C0-DA8E-7B63-41C3-25664549DDF9}"/>
              </a:ext>
            </a:extLst>
          </p:cNvPr>
          <p:cNvCxnSpPr>
            <a:cxnSpLocks/>
          </p:cNvCxnSpPr>
          <p:nvPr/>
        </p:nvCxnSpPr>
        <p:spPr>
          <a:xfrm>
            <a:off x="2643809" y="5685183"/>
            <a:ext cx="6380921" cy="19878"/>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F3DFB41A-1B0E-3F59-055F-05E13B2ED357}"/>
              </a:ext>
            </a:extLst>
          </p:cNvPr>
          <p:cNvCxnSpPr>
            <a:cxnSpLocks/>
          </p:cNvCxnSpPr>
          <p:nvPr/>
        </p:nvCxnSpPr>
        <p:spPr>
          <a:xfrm>
            <a:off x="2643809" y="2981739"/>
            <a:ext cx="4909930" cy="2703444"/>
          </a:xfrm>
          <a:prstGeom prst="line">
            <a:avLst/>
          </a:prstGeom>
          <a:ln w="31750"/>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D0422C76-097D-87CD-FDC1-5A79D7BEC46C}"/>
              </a:ext>
            </a:extLst>
          </p:cNvPr>
          <p:cNvSpPr txBox="1"/>
          <p:nvPr/>
        </p:nvSpPr>
        <p:spPr>
          <a:xfrm>
            <a:off x="1669774" y="417443"/>
            <a:ext cx="1125629" cy="584775"/>
          </a:xfrm>
          <a:prstGeom prst="rect">
            <a:avLst/>
          </a:prstGeom>
          <a:noFill/>
        </p:spPr>
        <p:txBody>
          <a:bodyPr wrap="none" rtlCol="0">
            <a:spAutoFit/>
          </a:bodyPr>
          <a:lstStyle/>
          <a:p>
            <a:r>
              <a:rPr lang="en-US" sz="3200" dirty="0">
                <a:solidFill>
                  <a:srgbClr val="B847D4"/>
                </a:solidFill>
              </a:rPr>
              <a:t>Shirts</a:t>
            </a:r>
          </a:p>
        </p:txBody>
      </p:sp>
      <p:sp>
        <p:nvSpPr>
          <p:cNvPr id="13" name="TextBox 12">
            <a:extLst>
              <a:ext uri="{FF2B5EF4-FFF2-40B4-BE49-F238E27FC236}">
                <a16:creationId xmlns:a16="http://schemas.microsoft.com/office/drawing/2014/main" id="{66C8AF29-4A83-4DEB-A82C-311C6AA2CF9D}"/>
              </a:ext>
            </a:extLst>
          </p:cNvPr>
          <p:cNvSpPr txBox="1"/>
          <p:nvPr/>
        </p:nvSpPr>
        <p:spPr>
          <a:xfrm>
            <a:off x="9283148" y="5367130"/>
            <a:ext cx="1161921" cy="584775"/>
          </a:xfrm>
          <a:prstGeom prst="rect">
            <a:avLst/>
          </a:prstGeom>
          <a:noFill/>
        </p:spPr>
        <p:txBody>
          <a:bodyPr wrap="none" rtlCol="0">
            <a:spAutoFit/>
          </a:bodyPr>
          <a:lstStyle/>
          <a:p>
            <a:r>
              <a:rPr lang="en-US" sz="3200" dirty="0">
                <a:solidFill>
                  <a:srgbClr val="FF9B36"/>
                </a:solidFill>
              </a:rPr>
              <a:t>Bread</a:t>
            </a:r>
          </a:p>
        </p:txBody>
      </p:sp>
      <p:sp>
        <p:nvSpPr>
          <p:cNvPr id="14" name="TextBox 13">
            <a:extLst>
              <a:ext uri="{FF2B5EF4-FFF2-40B4-BE49-F238E27FC236}">
                <a16:creationId xmlns:a16="http://schemas.microsoft.com/office/drawing/2014/main" id="{C0092B73-5249-7340-3B72-A15050BD25D5}"/>
              </a:ext>
            </a:extLst>
          </p:cNvPr>
          <p:cNvSpPr txBox="1"/>
          <p:nvPr/>
        </p:nvSpPr>
        <p:spPr>
          <a:xfrm>
            <a:off x="1341745" y="2500196"/>
            <a:ext cx="1501160" cy="923330"/>
          </a:xfrm>
          <a:prstGeom prst="rect">
            <a:avLst/>
          </a:prstGeom>
          <a:noFill/>
        </p:spPr>
        <p:txBody>
          <a:bodyPr wrap="square" rtlCol="0">
            <a:spAutoFit/>
          </a:bodyPr>
          <a:lstStyle/>
          <a:p>
            <a:r>
              <a:rPr lang="en-US" dirty="0"/>
              <a:t>Intercept:</a:t>
            </a:r>
          </a:p>
          <a:p>
            <a:r>
              <a:rPr lang="en-US" dirty="0"/>
              <a:t>0 bread, max shirts</a:t>
            </a:r>
          </a:p>
        </p:txBody>
      </p:sp>
      <p:sp>
        <p:nvSpPr>
          <p:cNvPr id="15" name="TextBox 14">
            <a:extLst>
              <a:ext uri="{FF2B5EF4-FFF2-40B4-BE49-F238E27FC236}">
                <a16:creationId xmlns:a16="http://schemas.microsoft.com/office/drawing/2014/main" id="{4BD14CE9-C690-5966-885F-E9A5B2F0BFC0}"/>
              </a:ext>
            </a:extLst>
          </p:cNvPr>
          <p:cNvSpPr txBox="1"/>
          <p:nvPr/>
        </p:nvSpPr>
        <p:spPr>
          <a:xfrm>
            <a:off x="6758609" y="5705061"/>
            <a:ext cx="1968488" cy="646331"/>
          </a:xfrm>
          <a:prstGeom prst="rect">
            <a:avLst/>
          </a:prstGeom>
          <a:noFill/>
        </p:spPr>
        <p:txBody>
          <a:bodyPr wrap="none" rtlCol="0">
            <a:spAutoFit/>
          </a:bodyPr>
          <a:lstStyle/>
          <a:p>
            <a:r>
              <a:rPr lang="en-US" dirty="0"/>
              <a:t>Intercept:</a:t>
            </a:r>
          </a:p>
          <a:p>
            <a:r>
              <a:rPr lang="en-US" dirty="0"/>
              <a:t>0 shirts, max bread</a:t>
            </a:r>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6CD6A8D0-EED2-B681-005D-6D3CF1A2B780}"/>
                  </a:ext>
                </a:extLst>
              </p14:cNvPr>
              <p14:cNvContentPartPr/>
              <p14:nvPr/>
            </p14:nvContentPartPr>
            <p14:xfrm>
              <a:off x="3215598" y="4092402"/>
              <a:ext cx="55800" cy="76320"/>
            </p14:xfrm>
          </p:contentPart>
        </mc:Choice>
        <mc:Fallback xmlns="">
          <p:pic>
            <p:nvPicPr>
              <p:cNvPr id="2" name="Ink 1">
                <a:extLst>
                  <a:ext uri="{FF2B5EF4-FFF2-40B4-BE49-F238E27FC236}">
                    <a16:creationId xmlns:a16="http://schemas.microsoft.com/office/drawing/2014/main" id="{6CD6A8D0-EED2-B681-005D-6D3CF1A2B780}"/>
                  </a:ext>
                </a:extLst>
              </p:cNvPr>
              <p:cNvPicPr/>
              <p:nvPr/>
            </p:nvPicPr>
            <p:blipFill>
              <a:blip r:embed="rId3"/>
              <a:stretch>
                <a:fillRect/>
              </a:stretch>
            </p:blipFill>
            <p:spPr>
              <a:xfrm>
                <a:off x="3211278" y="4088082"/>
                <a:ext cx="6444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70C89557-78EF-A56A-EA7C-A8F10248F686}"/>
                  </a:ext>
                </a:extLst>
              </p14:cNvPr>
              <p14:cNvContentPartPr/>
              <p14:nvPr/>
            </p14:nvContentPartPr>
            <p14:xfrm>
              <a:off x="4500078" y="4340442"/>
              <a:ext cx="66600" cy="88200"/>
            </p14:xfrm>
          </p:contentPart>
        </mc:Choice>
        <mc:Fallback xmlns="">
          <p:pic>
            <p:nvPicPr>
              <p:cNvPr id="4" name="Ink 3">
                <a:extLst>
                  <a:ext uri="{FF2B5EF4-FFF2-40B4-BE49-F238E27FC236}">
                    <a16:creationId xmlns:a16="http://schemas.microsoft.com/office/drawing/2014/main" id="{70C89557-78EF-A56A-EA7C-A8F10248F686}"/>
                  </a:ext>
                </a:extLst>
              </p:cNvPr>
              <p:cNvPicPr/>
              <p:nvPr/>
            </p:nvPicPr>
            <p:blipFill>
              <a:blip r:embed="rId5"/>
              <a:stretch>
                <a:fillRect/>
              </a:stretch>
            </p:blipFill>
            <p:spPr>
              <a:xfrm>
                <a:off x="4495758" y="4336122"/>
                <a:ext cx="7524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D44ACE2F-A077-0F59-5E2E-96B97BA9DC69}"/>
                  </a:ext>
                </a:extLst>
              </p14:cNvPr>
              <p14:cNvContentPartPr/>
              <p14:nvPr/>
            </p14:nvContentPartPr>
            <p14:xfrm>
              <a:off x="5479638" y="5172042"/>
              <a:ext cx="85320" cy="109080"/>
            </p14:xfrm>
          </p:contentPart>
        </mc:Choice>
        <mc:Fallback xmlns="">
          <p:pic>
            <p:nvPicPr>
              <p:cNvPr id="6" name="Ink 5">
                <a:extLst>
                  <a:ext uri="{FF2B5EF4-FFF2-40B4-BE49-F238E27FC236}">
                    <a16:creationId xmlns:a16="http://schemas.microsoft.com/office/drawing/2014/main" id="{D44ACE2F-A077-0F59-5E2E-96B97BA9DC69}"/>
                  </a:ext>
                </a:extLst>
              </p:cNvPr>
              <p:cNvPicPr/>
              <p:nvPr/>
            </p:nvPicPr>
            <p:blipFill>
              <a:blip r:embed="rId7"/>
              <a:stretch>
                <a:fillRect/>
              </a:stretch>
            </p:blipFill>
            <p:spPr>
              <a:xfrm>
                <a:off x="5475318" y="5167722"/>
                <a:ext cx="9396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B23AC9CA-5A0C-ED70-6218-9B414F65AE3E}"/>
                  </a:ext>
                </a:extLst>
              </p14:cNvPr>
              <p14:cNvContentPartPr/>
              <p14:nvPr/>
            </p14:nvContentPartPr>
            <p14:xfrm>
              <a:off x="5754678" y="2794602"/>
              <a:ext cx="84240" cy="95760"/>
            </p14:xfrm>
          </p:contentPart>
        </mc:Choice>
        <mc:Fallback xmlns="">
          <p:pic>
            <p:nvPicPr>
              <p:cNvPr id="8" name="Ink 7">
                <a:extLst>
                  <a:ext uri="{FF2B5EF4-FFF2-40B4-BE49-F238E27FC236}">
                    <a16:creationId xmlns:a16="http://schemas.microsoft.com/office/drawing/2014/main" id="{B23AC9CA-5A0C-ED70-6218-9B414F65AE3E}"/>
                  </a:ext>
                </a:extLst>
              </p:cNvPr>
              <p:cNvPicPr/>
              <p:nvPr/>
            </p:nvPicPr>
            <p:blipFill>
              <a:blip r:embed="rId9"/>
              <a:stretch>
                <a:fillRect/>
              </a:stretch>
            </p:blipFill>
            <p:spPr>
              <a:xfrm>
                <a:off x="5750358" y="2790282"/>
                <a:ext cx="9288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6BD77B50-6640-F38D-7DF0-72A3343A5536}"/>
                  </a:ext>
                </a:extLst>
              </p14:cNvPr>
              <p14:cNvContentPartPr/>
              <p14:nvPr/>
            </p14:nvContentPartPr>
            <p14:xfrm>
              <a:off x="6666918" y="1978122"/>
              <a:ext cx="62280" cy="74520"/>
            </p14:xfrm>
          </p:contentPart>
        </mc:Choice>
        <mc:Fallback xmlns="">
          <p:pic>
            <p:nvPicPr>
              <p:cNvPr id="10" name="Ink 9">
                <a:extLst>
                  <a:ext uri="{FF2B5EF4-FFF2-40B4-BE49-F238E27FC236}">
                    <a16:creationId xmlns:a16="http://schemas.microsoft.com/office/drawing/2014/main" id="{6BD77B50-6640-F38D-7DF0-72A3343A5536}"/>
                  </a:ext>
                </a:extLst>
              </p:cNvPr>
              <p:cNvPicPr/>
              <p:nvPr/>
            </p:nvPicPr>
            <p:blipFill>
              <a:blip r:embed="rId11"/>
              <a:stretch>
                <a:fillRect/>
              </a:stretch>
            </p:blipFill>
            <p:spPr>
              <a:xfrm>
                <a:off x="6662598" y="1973802"/>
                <a:ext cx="70920"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4D99EB04-BD4B-4CCF-AF5E-DB4E12829FEF}"/>
                  </a:ext>
                </a:extLst>
              </p14:cNvPr>
              <p14:cNvContentPartPr/>
              <p14:nvPr/>
            </p14:nvContentPartPr>
            <p14:xfrm>
              <a:off x="4351038" y="3323442"/>
              <a:ext cx="86760" cy="91440"/>
            </p14:xfrm>
          </p:contentPart>
        </mc:Choice>
        <mc:Fallback xmlns="">
          <p:pic>
            <p:nvPicPr>
              <p:cNvPr id="11" name="Ink 10">
                <a:extLst>
                  <a:ext uri="{FF2B5EF4-FFF2-40B4-BE49-F238E27FC236}">
                    <a16:creationId xmlns:a16="http://schemas.microsoft.com/office/drawing/2014/main" id="{4D99EB04-BD4B-4CCF-AF5E-DB4E12829FEF}"/>
                  </a:ext>
                </a:extLst>
              </p:cNvPr>
              <p:cNvPicPr/>
              <p:nvPr/>
            </p:nvPicPr>
            <p:blipFill>
              <a:blip r:embed="rId13"/>
              <a:stretch>
                <a:fillRect/>
              </a:stretch>
            </p:blipFill>
            <p:spPr>
              <a:xfrm>
                <a:off x="4346718" y="3319122"/>
                <a:ext cx="95400" cy="100080"/>
              </a:xfrm>
              <a:prstGeom prst="rect">
                <a:avLst/>
              </a:prstGeom>
            </p:spPr>
          </p:pic>
        </mc:Fallback>
      </mc:AlternateContent>
      <p:sp>
        <p:nvSpPr>
          <p:cNvPr id="16" name="TextBox 15">
            <a:extLst>
              <a:ext uri="{FF2B5EF4-FFF2-40B4-BE49-F238E27FC236}">
                <a16:creationId xmlns:a16="http://schemas.microsoft.com/office/drawing/2014/main" id="{671BEC0E-E8F5-FA50-C254-1DB53F7B3A62}"/>
              </a:ext>
            </a:extLst>
          </p:cNvPr>
          <p:cNvSpPr txBox="1"/>
          <p:nvPr/>
        </p:nvSpPr>
        <p:spPr>
          <a:xfrm>
            <a:off x="4174063" y="1041438"/>
            <a:ext cx="3150671" cy="830997"/>
          </a:xfrm>
          <a:prstGeom prst="rect">
            <a:avLst/>
          </a:prstGeom>
          <a:noFill/>
        </p:spPr>
        <p:txBody>
          <a:bodyPr wrap="none" rtlCol="0">
            <a:spAutoFit/>
          </a:bodyPr>
          <a:lstStyle/>
          <a:p>
            <a:r>
              <a:rPr lang="en-US" sz="2400" dirty="0">
                <a:solidFill>
                  <a:srgbClr val="FF0000"/>
                </a:solidFill>
              </a:rPr>
              <a:t>Unattainable bundles</a:t>
            </a:r>
          </a:p>
          <a:p>
            <a:r>
              <a:rPr lang="en-US" sz="2400" dirty="0">
                <a:solidFill>
                  <a:srgbClr val="FF0000"/>
                </a:solidFill>
              </a:rPr>
              <a:t>We can’t produce these</a:t>
            </a:r>
          </a:p>
        </p:txBody>
      </p:sp>
      <p:sp>
        <p:nvSpPr>
          <p:cNvPr id="17" name="TextBox 16">
            <a:extLst>
              <a:ext uri="{FF2B5EF4-FFF2-40B4-BE49-F238E27FC236}">
                <a16:creationId xmlns:a16="http://schemas.microsoft.com/office/drawing/2014/main" id="{F72680BE-D131-DD84-D927-DAC79CE30926}"/>
              </a:ext>
            </a:extLst>
          </p:cNvPr>
          <p:cNvSpPr txBox="1"/>
          <p:nvPr/>
        </p:nvSpPr>
        <p:spPr>
          <a:xfrm>
            <a:off x="6354555" y="3287695"/>
            <a:ext cx="4944174" cy="1323439"/>
          </a:xfrm>
          <a:prstGeom prst="rect">
            <a:avLst/>
          </a:prstGeom>
          <a:noFill/>
        </p:spPr>
        <p:txBody>
          <a:bodyPr wrap="none" rtlCol="0">
            <a:spAutoFit/>
          </a:bodyPr>
          <a:lstStyle/>
          <a:p>
            <a:r>
              <a:rPr lang="en-US" sz="2400" dirty="0">
                <a:solidFill>
                  <a:schemeClr val="accent6">
                    <a:lumMod val="75000"/>
                  </a:schemeClr>
                </a:solidFill>
              </a:rPr>
              <a:t>The frontier: the biggest bundles.</a:t>
            </a:r>
          </a:p>
          <a:p>
            <a:r>
              <a:rPr lang="en-US" sz="3200" b="1" dirty="0">
                <a:solidFill>
                  <a:schemeClr val="accent6">
                    <a:lumMod val="75000"/>
                  </a:schemeClr>
                </a:solidFill>
              </a:rPr>
              <a:t>Efficient</a:t>
            </a:r>
            <a:r>
              <a:rPr lang="en-US" sz="2400" dirty="0">
                <a:solidFill>
                  <a:schemeClr val="accent6">
                    <a:lumMod val="75000"/>
                  </a:schemeClr>
                </a:solidFill>
              </a:rPr>
              <a:t> production.</a:t>
            </a:r>
          </a:p>
          <a:p>
            <a:r>
              <a:rPr lang="en-US" sz="2400" dirty="0">
                <a:solidFill>
                  <a:schemeClr val="accent6">
                    <a:lumMod val="75000"/>
                  </a:schemeClr>
                </a:solidFill>
              </a:rPr>
              <a:t>All these bundles are equally efficient.</a:t>
            </a:r>
          </a:p>
        </p:txBody>
      </p:sp>
      <p:sp>
        <p:nvSpPr>
          <p:cNvPr id="18" name="TextBox 17">
            <a:extLst>
              <a:ext uri="{FF2B5EF4-FFF2-40B4-BE49-F238E27FC236}">
                <a16:creationId xmlns:a16="http://schemas.microsoft.com/office/drawing/2014/main" id="{C0176CFD-08E0-1490-B6C6-624D1F811343}"/>
              </a:ext>
            </a:extLst>
          </p:cNvPr>
          <p:cNvSpPr txBox="1"/>
          <p:nvPr/>
        </p:nvSpPr>
        <p:spPr>
          <a:xfrm>
            <a:off x="219825" y="4595247"/>
            <a:ext cx="5671874" cy="2062103"/>
          </a:xfrm>
          <a:prstGeom prst="rect">
            <a:avLst/>
          </a:prstGeom>
          <a:noFill/>
        </p:spPr>
        <p:txBody>
          <a:bodyPr wrap="none" rtlCol="0">
            <a:spAutoFit/>
          </a:bodyPr>
          <a:lstStyle/>
          <a:p>
            <a:r>
              <a:rPr lang="en-US" sz="2400" dirty="0"/>
              <a:t>Attainable but </a:t>
            </a:r>
          </a:p>
          <a:p>
            <a:r>
              <a:rPr lang="en-US" sz="2400" b="1" dirty="0"/>
              <a:t>small</a:t>
            </a:r>
            <a:r>
              <a:rPr lang="en-US" sz="2400" dirty="0"/>
              <a:t> bundles.</a:t>
            </a:r>
          </a:p>
          <a:p>
            <a:r>
              <a:rPr lang="en-US" sz="3200" dirty="0"/>
              <a:t>Inefficient.</a:t>
            </a:r>
          </a:p>
          <a:p>
            <a:r>
              <a:rPr lang="en-US" sz="2400" dirty="0"/>
              <a:t>Wasteful of resources, </a:t>
            </a:r>
          </a:p>
          <a:p>
            <a:r>
              <a:rPr lang="en-US" sz="2400" dirty="0"/>
              <a:t>as in a recession when labor is unemployed.</a:t>
            </a:r>
          </a:p>
        </p:txBody>
      </p:sp>
      <p:sp>
        <p:nvSpPr>
          <p:cNvPr id="19" name="TextBox 18">
            <a:extLst>
              <a:ext uri="{FF2B5EF4-FFF2-40B4-BE49-F238E27FC236}">
                <a16:creationId xmlns:a16="http://schemas.microsoft.com/office/drawing/2014/main" id="{BEF0C7A9-BB3A-51EB-65D4-74EE70B82F24}"/>
              </a:ext>
            </a:extLst>
          </p:cNvPr>
          <p:cNvSpPr txBox="1"/>
          <p:nvPr/>
        </p:nvSpPr>
        <p:spPr>
          <a:xfrm>
            <a:off x="7749169" y="321942"/>
            <a:ext cx="4442829" cy="1569660"/>
          </a:xfrm>
          <a:prstGeom prst="rect">
            <a:avLst/>
          </a:prstGeom>
          <a:noFill/>
        </p:spPr>
        <p:txBody>
          <a:bodyPr wrap="square" rtlCol="0">
            <a:spAutoFit/>
          </a:bodyPr>
          <a:lstStyle/>
          <a:p>
            <a:r>
              <a:rPr lang="en-US" sz="2400" dirty="0">
                <a:solidFill>
                  <a:srgbClr val="00B0F0"/>
                </a:solidFill>
              </a:rPr>
              <a:t>Key assumption: MORE IS BETTER</a:t>
            </a:r>
          </a:p>
          <a:p>
            <a:r>
              <a:rPr lang="en-US" sz="2400" dirty="0">
                <a:solidFill>
                  <a:srgbClr val="00B0F0"/>
                </a:solidFill>
              </a:rPr>
              <a:t>Because we like food and clothing </a:t>
            </a:r>
          </a:p>
          <a:p>
            <a:r>
              <a:rPr lang="en-US" sz="2400" dirty="0">
                <a:solidFill>
                  <a:srgbClr val="00B0F0"/>
                </a:solidFill>
              </a:rPr>
              <a:t>(and we don’t care about anything </a:t>
            </a:r>
          </a:p>
          <a:p>
            <a:r>
              <a:rPr lang="en-US" sz="2400" dirty="0">
                <a:solidFill>
                  <a:srgbClr val="00B0F0"/>
                </a:solidFill>
              </a:rPr>
              <a:t>else) Simplification! </a:t>
            </a:r>
          </a:p>
        </p:txBody>
      </p:sp>
      <mc:AlternateContent xmlns:mc="http://schemas.openxmlformats.org/markup-compatibility/2006" xmlns:p14="http://schemas.microsoft.com/office/powerpoint/2010/main">
        <mc:Choice Requires="p14">
          <p:contentPart p14:bwMode="auto" r:id="rId14">
            <p14:nvContentPartPr>
              <p14:cNvPr id="20" name="Ink 19">
                <a:extLst>
                  <a:ext uri="{FF2B5EF4-FFF2-40B4-BE49-F238E27FC236}">
                    <a16:creationId xmlns:a16="http://schemas.microsoft.com/office/drawing/2014/main" id="{6FFC75C2-A06C-60F3-1F59-F2043FCDB9F7}"/>
                  </a:ext>
                </a:extLst>
              </p14:cNvPr>
              <p14:cNvContentPartPr/>
              <p14:nvPr/>
            </p14:nvContentPartPr>
            <p14:xfrm>
              <a:off x="5604198" y="1936362"/>
              <a:ext cx="285480" cy="778680"/>
            </p14:xfrm>
          </p:contentPart>
        </mc:Choice>
        <mc:Fallback xmlns="">
          <p:pic>
            <p:nvPicPr>
              <p:cNvPr id="20" name="Ink 19">
                <a:extLst>
                  <a:ext uri="{FF2B5EF4-FFF2-40B4-BE49-F238E27FC236}">
                    <a16:creationId xmlns:a16="http://schemas.microsoft.com/office/drawing/2014/main" id="{6FFC75C2-A06C-60F3-1F59-F2043FCDB9F7}"/>
                  </a:ext>
                </a:extLst>
              </p:cNvPr>
              <p:cNvPicPr/>
              <p:nvPr/>
            </p:nvPicPr>
            <p:blipFill>
              <a:blip r:embed="rId15"/>
              <a:stretch>
                <a:fillRect/>
              </a:stretch>
            </p:blipFill>
            <p:spPr>
              <a:xfrm>
                <a:off x="5599878" y="1932042"/>
                <a:ext cx="294120" cy="787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1" name="Ink 20">
                <a:extLst>
                  <a:ext uri="{FF2B5EF4-FFF2-40B4-BE49-F238E27FC236}">
                    <a16:creationId xmlns:a16="http://schemas.microsoft.com/office/drawing/2014/main" id="{2233CB4E-7804-BCD8-B669-C02FCE5EF89E}"/>
                  </a:ext>
                </a:extLst>
              </p14:cNvPr>
              <p14:cNvContentPartPr/>
              <p14:nvPr/>
            </p14:nvContentPartPr>
            <p14:xfrm>
              <a:off x="5824878" y="1905402"/>
              <a:ext cx="688320" cy="427320"/>
            </p14:xfrm>
          </p:contentPart>
        </mc:Choice>
        <mc:Fallback xmlns="">
          <p:pic>
            <p:nvPicPr>
              <p:cNvPr id="21" name="Ink 20">
                <a:extLst>
                  <a:ext uri="{FF2B5EF4-FFF2-40B4-BE49-F238E27FC236}">
                    <a16:creationId xmlns:a16="http://schemas.microsoft.com/office/drawing/2014/main" id="{2233CB4E-7804-BCD8-B669-C02FCE5EF89E}"/>
                  </a:ext>
                </a:extLst>
              </p:cNvPr>
              <p:cNvPicPr/>
              <p:nvPr/>
            </p:nvPicPr>
            <p:blipFill>
              <a:blip r:embed="rId17"/>
              <a:stretch>
                <a:fillRect/>
              </a:stretch>
            </p:blipFill>
            <p:spPr>
              <a:xfrm>
                <a:off x="5820558" y="1901082"/>
                <a:ext cx="696960" cy="4359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2" name="Ink 21">
                <a:extLst>
                  <a:ext uri="{FF2B5EF4-FFF2-40B4-BE49-F238E27FC236}">
                    <a16:creationId xmlns:a16="http://schemas.microsoft.com/office/drawing/2014/main" id="{3A0A05AD-C722-3E66-9BB9-013C94A6E466}"/>
                  </a:ext>
                </a:extLst>
              </p14:cNvPr>
              <p14:cNvContentPartPr/>
              <p14:nvPr/>
            </p14:nvContentPartPr>
            <p14:xfrm>
              <a:off x="4329798" y="1927722"/>
              <a:ext cx="483120" cy="1256760"/>
            </p14:xfrm>
          </p:contentPart>
        </mc:Choice>
        <mc:Fallback xmlns="">
          <p:pic>
            <p:nvPicPr>
              <p:cNvPr id="22" name="Ink 21">
                <a:extLst>
                  <a:ext uri="{FF2B5EF4-FFF2-40B4-BE49-F238E27FC236}">
                    <a16:creationId xmlns:a16="http://schemas.microsoft.com/office/drawing/2014/main" id="{3A0A05AD-C722-3E66-9BB9-013C94A6E466}"/>
                  </a:ext>
                </a:extLst>
              </p:cNvPr>
              <p:cNvPicPr/>
              <p:nvPr/>
            </p:nvPicPr>
            <p:blipFill>
              <a:blip r:embed="rId19"/>
              <a:stretch>
                <a:fillRect/>
              </a:stretch>
            </p:blipFill>
            <p:spPr>
              <a:xfrm>
                <a:off x="4325478" y="1923402"/>
                <a:ext cx="491760" cy="12654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3" name="Ink 22">
                <a:extLst>
                  <a:ext uri="{FF2B5EF4-FFF2-40B4-BE49-F238E27FC236}">
                    <a16:creationId xmlns:a16="http://schemas.microsoft.com/office/drawing/2014/main" id="{CE41E608-0830-2032-6FEA-CF149BF5BA6C}"/>
                  </a:ext>
                </a:extLst>
              </p14:cNvPr>
              <p14:cNvContentPartPr/>
              <p14:nvPr/>
            </p14:nvContentPartPr>
            <p14:xfrm>
              <a:off x="2186718" y="4241802"/>
              <a:ext cx="1002600" cy="830880"/>
            </p14:xfrm>
          </p:contentPart>
        </mc:Choice>
        <mc:Fallback xmlns="">
          <p:pic>
            <p:nvPicPr>
              <p:cNvPr id="23" name="Ink 22">
                <a:extLst>
                  <a:ext uri="{FF2B5EF4-FFF2-40B4-BE49-F238E27FC236}">
                    <a16:creationId xmlns:a16="http://schemas.microsoft.com/office/drawing/2014/main" id="{CE41E608-0830-2032-6FEA-CF149BF5BA6C}"/>
                  </a:ext>
                </a:extLst>
              </p:cNvPr>
              <p:cNvPicPr/>
              <p:nvPr/>
            </p:nvPicPr>
            <p:blipFill>
              <a:blip r:embed="rId21"/>
              <a:stretch>
                <a:fillRect/>
              </a:stretch>
            </p:blipFill>
            <p:spPr>
              <a:xfrm>
                <a:off x="2182398" y="4237482"/>
                <a:ext cx="1011240" cy="8395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5" name="Ink 24">
                <a:extLst>
                  <a:ext uri="{FF2B5EF4-FFF2-40B4-BE49-F238E27FC236}">
                    <a16:creationId xmlns:a16="http://schemas.microsoft.com/office/drawing/2014/main" id="{26BB65A4-7B26-0453-D6B6-B041879CD2A2}"/>
                  </a:ext>
                </a:extLst>
              </p14:cNvPr>
              <p14:cNvContentPartPr/>
              <p14:nvPr/>
            </p14:nvContentPartPr>
            <p14:xfrm>
              <a:off x="2185638" y="5057202"/>
              <a:ext cx="3150720" cy="1072800"/>
            </p14:xfrm>
          </p:contentPart>
        </mc:Choice>
        <mc:Fallback xmlns="">
          <p:pic>
            <p:nvPicPr>
              <p:cNvPr id="25" name="Ink 24">
                <a:extLst>
                  <a:ext uri="{FF2B5EF4-FFF2-40B4-BE49-F238E27FC236}">
                    <a16:creationId xmlns:a16="http://schemas.microsoft.com/office/drawing/2014/main" id="{26BB65A4-7B26-0453-D6B6-B041879CD2A2}"/>
                  </a:ext>
                </a:extLst>
              </p:cNvPr>
              <p:cNvPicPr/>
              <p:nvPr/>
            </p:nvPicPr>
            <p:blipFill>
              <a:blip r:embed="rId23"/>
              <a:stretch>
                <a:fillRect/>
              </a:stretch>
            </p:blipFill>
            <p:spPr>
              <a:xfrm>
                <a:off x="2181318" y="5052882"/>
                <a:ext cx="3159360" cy="10814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6" name="Ink 25">
                <a:extLst>
                  <a:ext uri="{FF2B5EF4-FFF2-40B4-BE49-F238E27FC236}">
                    <a16:creationId xmlns:a16="http://schemas.microsoft.com/office/drawing/2014/main" id="{3DEED32A-FC40-B5DB-4408-5947D810CEA3}"/>
                  </a:ext>
                </a:extLst>
              </p14:cNvPr>
              <p14:cNvContentPartPr/>
              <p14:nvPr/>
            </p14:nvContentPartPr>
            <p14:xfrm>
              <a:off x="4719678" y="3711162"/>
              <a:ext cx="1609200" cy="378360"/>
            </p14:xfrm>
          </p:contentPart>
        </mc:Choice>
        <mc:Fallback xmlns="">
          <p:pic>
            <p:nvPicPr>
              <p:cNvPr id="26" name="Ink 25">
                <a:extLst>
                  <a:ext uri="{FF2B5EF4-FFF2-40B4-BE49-F238E27FC236}">
                    <a16:creationId xmlns:a16="http://schemas.microsoft.com/office/drawing/2014/main" id="{3DEED32A-FC40-B5DB-4408-5947D810CEA3}"/>
                  </a:ext>
                </a:extLst>
              </p:cNvPr>
              <p:cNvPicPr/>
              <p:nvPr/>
            </p:nvPicPr>
            <p:blipFill>
              <a:blip r:embed="rId25"/>
              <a:stretch>
                <a:fillRect/>
              </a:stretch>
            </p:blipFill>
            <p:spPr>
              <a:xfrm>
                <a:off x="4715358" y="3706842"/>
                <a:ext cx="1617840" cy="387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7" name="Ink 26">
                <a:extLst>
                  <a:ext uri="{FF2B5EF4-FFF2-40B4-BE49-F238E27FC236}">
                    <a16:creationId xmlns:a16="http://schemas.microsoft.com/office/drawing/2014/main" id="{C7446FE6-DFBC-AD75-16C8-3CACA9C2DEE0}"/>
                  </a:ext>
                </a:extLst>
              </p14:cNvPr>
              <p14:cNvContentPartPr/>
              <p14:nvPr/>
            </p14:nvContentPartPr>
            <p14:xfrm>
              <a:off x="6145998" y="3950562"/>
              <a:ext cx="1560600" cy="1606320"/>
            </p14:xfrm>
          </p:contentPart>
        </mc:Choice>
        <mc:Fallback xmlns="">
          <p:pic>
            <p:nvPicPr>
              <p:cNvPr id="27" name="Ink 26">
                <a:extLst>
                  <a:ext uri="{FF2B5EF4-FFF2-40B4-BE49-F238E27FC236}">
                    <a16:creationId xmlns:a16="http://schemas.microsoft.com/office/drawing/2014/main" id="{C7446FE6-DFBC-AD75-16C8-3CACA9C2DEE0}"/>
                  </a:ext>
                </a:extLst>
              </p:cNvPr>
              <p:cNvPicPr/>
              <p:nvPr/>
            </p:nvPicPr>
            <p:blipFill>
              <a:blip r:embed="rId27"/>
              <a:stretch>
                <a:fillRect/>
              </a:stretch>
            </p:blipFill>
            <p:spPr>
              <a:xfrm>
                <a:off x="6141678" y="3946242"/>
                <a:ext cx="1569240" cy="1614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8" name="Ink 27">
                <a:extLst>
                  <a:ext uri="{FF2B5EF4-FFF2-40B4-BE49-F238E27FC236}">
                    <a16:creationId xmlns:a16="http://schemas.microsoft.com/office/drawing/2014/main" id="{AEC18E7B-310A-DDF5-520D-C4D689E6128F}"/>
                  </a:ext>
                </a:extLst>
              </p14:cNvPr>
              <p14:cNvContentPartPr/>
              <p14:nvPr/>
            </p14:nvContentPartPr>
            <p14:xfrm>
              <a:off x="2779998" y="2704242"/>
              <a:ext cx="3485160" cy="1143360"/>
            </p14:xfrm>
          </p:contentPart>
        </mc:Choice>
        <mc:Fallback xmlns="">
          <p:pic>
            <p:nvPicPr>
              <p:cNvPr id="28" name="Ink 27">
                <a:extLst>
                  <a:ext uri="{FF2B5EF4-FFF2-40B4-BE49-F238E27FC236}">
                    <a16:creationId xmlns:a16="http://schemas.microsoft.com/office/drawing/2014/main" id="{AEC18E7B-310A-DDF5-520D-C4D689E6128F}"/>
                  </a:ext>
                </a:extLst>
              </p:cNvPr>
              <p:cNvPicPr/>
              <p:nvPr/>
            </p:nvPicPr>
            <p:blipFill>
              <a:blip r:embed="rId29"/>
              <a:stretch>
                <a:fillRect/>
              </a:stretch>
            </p:blipFill>
            <p:spPr>
              <a:xfrm>
                <a:off x="2775678" y="2699922"/>
                <a:ext cx="3493800" cy="1152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9" name="Ink 28">
                <a:extLst>
                  <a:ext uri="{FF2B5EF4-FFF2-40B4-BE49-F238E27FC236}">
                    <a16:creationId xmlns:a16="http://schemas.microsoft.com/office/drawing/2014/main" id="{FF9C6127-6F31-EA11-58ED-377D2CF4D58A}"/>
                  </a:ext>
                </a:extLst>
              </p14:cNvPr>
              <p14:cNvContentPartPr/>
              <p14:nvPr/>
            </p14:nvContentPartPr>
            <p14:xfrm>
              <a:off x="2344758" y="4421082"/>
              <a:ext cx="2026080" cy="1096920"/>
            </p14:xfrm>
          </p:contentPart>
        </mc:Choice>
        <mc:Fallback xmlns="">
          <p:pic>
            <p:nvPicPr>
              <p:cNvPr id="29" name="Ink 28">
                <a:extLst>
                  <a:ext uri="{FF2B5EF4-FFF2-40B4-BE49-F238E27FC236}">
                    <a16:creationId xmlns:a16="http://schemas.microsoft.com/office/drawing/2014/main" id="{FF9C6127-6F31-EA11-58ED-377D2CF4D58A}"/>
                  </a:ext>
                </a:extLst>
              </p:cNvPr>
              <p:cNvPicPr/>
              <p:nvPr/>
            </p:nvPicPr>
            <p:blipFill>
              <a:blip r:embed="rId31"/>
              <a:stretch>
                <a:fillRect/>
              </a:stretch>
            </p:blipFill>
            <p:spPr>
              <a:xfrm>
                <a:off x="2340438" y="4416762"/>
                <a:ext cx="2034720" cy="1105560"/>
              </a:xfrm>
              <a:prstGeom prst="rect">
                <a:avLst/>
              </a:prstGeom>
            </p:spPr>
          </p:pic>
        </mc:Fallback>
      </mc:AlternateContent>
    </p:spTree>
    <p:extLst>
      <p:ext uri="{BB962C8B-B14F-4D97-AF65-F5344CB8AC3E}">
        <p14:creationId xmlns:p14="http://schemas.microsoft.com/office/powerpoint/2010/main" val="2223699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500E7-1C62-C403-7092-CB5DF1F656AA}"/>
              </a:ext>
            </a:extLst>
          </p:cNvPr>
          <p:cNvSpPr>
            <a:spLocks noGrp="1"/>
          </p:cNvSpPr>
          <p:nvPr>
            <p:ph type="title"/>
          </p:nvPr>
        </p:nvSpPr>
        <p:spPr/>
        <p:txBody>
          <a:bodyPr/>
          <a:lstStyle/>
          <a:p>
            <a:pPr algn="ctr"/>
            <a:r>
              <a:rPr lang="en-US" b="1" dirty="0">
                <a:solidFill>
                  <a:schemeClr val="accent6">
                    <a:lumMod val="50000"/>
                  </a:schemeClr>
                </a:solidFill>
              </a:rPr>
              <a:t>Scarcity and tradeoff</a:t>
            </a:r>
          </a:p>
        </p:txBody>
      </p:sp>
      <p:sp>
        <p:nvSpPr>
          <p:cNvPr id="3" name="Content Placeholder 2">
            <a:extLst>
              <a:ext uri="{FF2B5EF4-FFF2-40B4-BE49-F238E27FC236}">
                <a16:creationId xmlns:a16="http://schemas.microsoft.com/office/drawing/2014/main" id="{1D851F15-2A2E-5DBF-EE2A-4FE8F5F24298}"/>
              </a:ext>
            </a:extLst>
          </p:cNvPr>
          <p:cNvSpPr>
            <a:spLocks noGrp="1"/>
          </p:cNvSpPr>
          <p:nvPr>
            <p:ph idx="1"/>
          </p:nvPr>
        </p:nvSpPr>
        <p:spPr/>
        <p:txBody>
          <a:bodyPr>
            <a:normAutofit lnSpcReduction="10000"/>
          </a:bodyPr>
          <a:lstStyle/>
          <a:p>
            <a:r>
              <a:rPr lang="en-US" sz="3600" dirty="0">
                <a:solidFill>
                  <a:schemeClr val="accent6">
                    <a:lumMod val="75000"/>
                  </a:schemeClr>
                </a:solidFill>
              </a:rPr>
              <a:t>There’s only a tradeoff along the frontier: there, if they want more bread, they have to sew fewer shirts…</a:t>
            </a:r>
          </a:p>
          <a:p>
            <a:r>
              <a:rPr lang="en-US" sz="3600" dirty="0">
                <a:solidFill>
                  <a:schemeClr val="accent6">
                    <a:lumMod val="75000"/>
                  </a:schemeClr>
                </a:solidFill>
              </a:rPr>
              <a:t>Again, because the number of people and their time is limited </a:t>
            </a:r>
          </a:p>
          <a:p>
            <a:r>
              <a:rPr lang="en-US" sz="3600" dirty="0"/>
              <a:t>Inside the frontier, there is no tradeoff: they could have </a:t>
            </a:r>
            <a:r>
              <a:rPr lang="en-US" sz="4400" dirty="0">
                <a:solidFill>
                  <a:schemeClr val="accent6">
                    <a:lumMod val="75000"/>
                  </a:schemeClr>
                </a:solidFill>
              </a:rPr>
              <a:t>more</a:t>
            </a:r>
            <a:r>
              <a:rPr lang="en-US" sz="3600" dirty="0"/>
              <a:t> bread </a:t>
            </a:r>
            <a:r>
              <a:rPr lang="en-US" sz="4400" dirty="0">
                <a:solidFill>
                  <a:schemeClr val="accent6">
                    <a:lumMod val="75000"/>
                  </a:schemeClr>
                </a:solidFill>
              </a:rPr>
              <a:t>and</a:t>
            </a:r>
            <a:r>
              <a:rPr lang="en-US" sz="3600" dirty="0"/>
              <a:t> more shirts</a:t>
            </a:r>
          </a:p>
          <a:p>
            <a:r>
              <a:rPr lang="en-US" sz="3600" dirty="0"/>
              <a:t>In micro we normally assume societies don’t want to operate in the interior </a:t>
            </a:r>
          </a:p>
        </p:txBody>
      </p:sp>
    </p:spTree>
    <p:extLst>
      <p:ext uri="{BB962C8B-B14F-4D97-AF65-F5344CB8AC3E}">
        <p14:creationId xmlns:p14="http://schemas.microsoft.com/office/powerpoint/2010/main" val="1903642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D6A72-A3FF-6F3D-3F68-443C91F3826C}"/>
              </a:ext>
            </a:extLst>
          </p:cNvPr>
          <p:cNvSpPr>
            <a:spLocks noGrp="1"/>
          </p:cNvSpPr>
          <p:nvPr>
            <p:ph type="title"/>
          </p:nvPr>
        </p:nvSpPr>
        <p:spPr/>
        <p:txBody>
          <a:bodyPr/>
          <a:lstStyle/>
          <a:p>
            <a:pPr algn="ctr"/>
            <a:r>
              <a:rPr lang="en-US" dirty="0"/>
              <a:t>Quantifying our PPF</a:t>
            </a:r>
          </a:p>
        </p:txBody>
      </p:sp>
      <p:sp>
        <p:nvSpPr>
          <p:cNvPr id="3" name="Content Placeholder 2">
            <a:extLst>
              <a:ext uri="{FF2B5EF4-FFF2-40B4-BE49-F238E27FC236}">
                <a16:creationId xmlns:a16="http://schemas.microsoft.com/office/drawing/2014/main" id="{B85789B4-D68F-C2BA-BBE3-2C15E35646C5}"/>
              </a:ext>
            </a:extLst>
          </p:cNvPr>
          <p:cNvSpPr>
            <a:spLocks noGrp="1"/>
          </p:cNvSpPr>
          <p:nvPr>
            <p:ph idx="1"/>
          </p:nvPr>
        </p:nvSpPr>
        <p:spPr/>
        <p:txBody>
          <a:bodyPr>
            <a:normAutofit lnSpcReduction="10000"/>
          </a:bodyPr>
          <a:lstStyle/>
          <a:p>
            <a:r>
              <a:rPr lang="en-US" dirty="0"/>
              <a:t>Suppose there are 1800 labor hours per week in this economy</a:t>
            </a:r>
          </a:p>
          <a:p>
            <a:r>
              <a:rPr lang="en-US" dirty="0"/>
              <a:t>A shirt takes 9 hours to make 		</a:t>
            </a:r>
            <a:r>
              <a:rPr lang="en-US" sz="2000" dirty="0"/>
              <a:t>S is the quantity of shirts</a:t>
            </a:r>
          </a:p>
          <a:p>
            <a:r>
              <a:rPr lang="en-US" dirty="0"/>
              <a:t>A loaf of bread takes 3 hours		</a:t>
            </a:r>
            <a:r>
              <a:rPr lang="en-US" sz="2000" dirty="0"/>
              <a:t>B is the quantity of loaves</a:t>
            </a:r>
          </a:p>
          <a:p>
            <a:endParaRPr lang="en-US" dirty="0"/>
          </a:p>
          <a:p>
            <a:r>
              <a:rPr lang="en-US" dirty="0"/>
              <a:t>The production constraint (max production) is:  9S + 3B = 1800</a:t>
            </a:r>
          </a:p>
          <a:p>
            <a:r>
              <a:rPr lang="en-US" dirty="0"/>
              <a:t>Rearranging, S = (1800 – 3B)/9	</a:t>
            </a:r>
          </a:p>
          <a:p>
            <a:r>
              <a:rPr lang="en-US" dirty="0"/>
              <a:t>S = 200 – (1/3)B		number of shirts as a </a:t>
            </a:r>
            <a:r>
              <a:rPr lang="en-US" dirty="0" err="1"/>
              <a:t>fn</a:t>
            </a:r>
            <a:r>
              <a:rPr lang="en-US" dirty="0"/>
              <a:t> of amount of bread</a:t>
            </a:r>
          </a:p>
          <a:p>
            <a:r>
              <a:rPr lang="en-US" dirty="0"/>
              <a:t>Find the value of each intercept from this equation</a:t>
            </a:r>
          </a:p>
          <a:p>
            <a:r>
              <a:rPr lang="en-US" dirty="0"/>
              <a:t>What’s the slope of the PPF?</a:t>
            </a:r>
          </a:p>
          <a:p>
            <a:endParaRPr lang="en-US" dirty="0"/>
          </a:p>
          <a:p>
            <a:endParaRPr lang="en-US" dirty="0"/>
          </a:p>
          <a:p>
            <a:endParaRPr lang="en-US" dirty="0"/>
          </a:p>
        </p:txBody>
      </p:sp>
    </p:spTree>
    <p:extLst>
      <p:ext uri="{BB962C8B-B14F-4D97-AF65-F5344CB8AC3E}">
        <p14:creationId xmlns:p14="http://schemas.microsoft.com/office/powerpoint/2010/main" val="1629184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0351533-0F95-47BD-FCD7-501F758142FF}"/>
              </a:ext>
            </a:extLst>
          </p:cNvPr>
          <p:cNvCxnSpPr/>
          <p:nvPr/>
        </p:nvCxnSpPr>
        <p:spPr>
          <a:xfrm>
            <a:off x="2643809" y="894522"/>
            <a:ext cx="0" cy="4810539"/>
          </a:xfrm>
          <a:prstGeom prst="line">
            <a:avLst/>
          </a:prstGeom>
        </p:spPr>
        <p:style>
          <a:lnRef idx="3">
            <a:schemeClr val="accent1"/>
          </a:lnRef>
          <a:fillRef idx="0">
            <a:schemeClr val="accent1"/>
          </a:fillRef>
          <a:effectRef idx="2">
            <a:schemeClr val="accent1"/>
          </a:effectRef>
          <a:fontRef idx="minor">
            <a:schemeClr val="tx1"/>
          </a:fontRef>
        </p:style>
      </p:cxnSp>
      <p:cxnSp>
        <p:nvCxnSpPr>
          <p:cNvPr id="7" name="Straight Connector 6">
            <a:extLst>
              <a:ext uri="{FF2B5EF4-FFF2-40B4-BE49-F238E27FC236}">
                <a16:creationId xmlns:a16="http://schemas.microsoft.com/office/drawing/2014/main" id="{F772C8C0-DA8E-7B63-41C3-25664549DDF9}"/>
              </a:ext>
            </a:extLst>
          </p:cNvPr>
          <p:cNvCxnSpPr>
            <a:cxnSpLocks/>
          </p:cNvCxnSpPr>
          <p:nvPr/>
        </p:nvCxnSpPr>
        <p:spPr>
          <a:xfrm>
            <a:off x="2643809" y="5685183"/>
            <a:ext cx="6904382" cy="19878"/>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F3DFB41A-1B0E-3F59-055F-05E13B2ED357}"/>
              </a:ext>
            </a:extLst>
          </p:cNvPr>
          <p:cNvCxnSpPr>
            <a:cxnSpLocks/>
          </p:cNvCxnSpPr>
          <p:nvPr/>
        </p:nvCxnSpPr>
        <p:spPr>
          <a:xfrm>
            <a:off x="2643809" y="2981739"/>
            <a:ext cx="6083929" cy="2723322"/>
          </a:xfrm>
          <a:prstGeom prst="line">
            <a:avLst/>
          </a:prstGeom>
          <a:ln w="31750"/>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D0422C76-097D-87CD-FDC1-5A79D7BEC46C}"/>
              </a:ext>
            </a:extLst>
          </p:cNvPr>
          <p:cNvSpPr txBox="1"/>
          <p:nvPr/>
        </p:nvSpPr>
        <p:spPr>
          <a:xfrm>
            <a:off x="1669774" y="417443"/>
            <a:ext cx="1125629" cy="584775"/>
          </a:xfrm>
          <a:prstGeom prst="rect">
            <a:avLst/>
          </a:prstGeom>
          <a:noFill/>
        </p:spPr>
        <p:txBody>
          <a:bodyPr wrap="none" rtlCol="0">
            <a:spAutoFit/>
          </a:bodyPr>
          <a:lstStyle/>
          <a:p>
            <a:r>
              <a:rPr lang="en-US" sz="3200" dirty="0">
                <a:solidFill>
                  <a:srgbClr val="B847D4"/>
                </a:solidFill>
              </a:rPr>
              <a:t>Shirts</a:t>
            </a:r>
          </a:p>
        </p:txBody>
      </p:sp>
      <p:sp>
        <p:nvSpPr>
          <p:cNvPr id="13" name="TextBox 12">
            <a:extLst>
              <a:ext uri="{FF2B5EF4-FFF2-40B4-BE49-F238E27FC236}">
                <a16:creationId xmlns:a16="http://schemas.microsoft.com/office/drawing/2014/main" id="{66C8AF29-4A83-4DEB-A82C-311C6AA2CF9D}"/>
              </a:ext>
            </a:extLst>
          </p:cNvPr>
          <p:cNvSpPr txBox="1"/>
          <p:nvPr/>
        </p:nvSpPr>
        <p:spPr>
          <a:xfrm>
            <a:off x="9283148" y="5367130"/>
            <a:ext cx="2738057" cy="584775"/>
          </a:xfrm>
          <a:prstGeom prst="rect">
            <a:avLst/>
          </a:prstGeom>
          <a:noFill/>
        </p:spPr>
        <p:txBody>
          <a:bodyPr wrap="none" rtlCol="0">
            <a:spAutoFit/>
          </a:bodyPr>
          <a:lstStyle/>
          <a:p>
            <a:r>
              <a:rPr lang="en-US" sz="3200" dirty="0">
                <a:solidFill>
                  <a:srgbClr val="FF9B36"/>
                </a:solidFill>
              </a:rPr>
              <a:t>  Bread (loaves)</a:t>
            </a:r>
          </a:p>
        </p:txBody>
      </p:sp>
      <p:sp>
        <p:nvSpPr>
          <p:cNvPr id="14" name="TextBox 13">
            <a:extLst>
              <a:ext uri="{FF2B5EF4-FFF2-40B4-BE49-F238E27FC236}">
                <a16:creationId xmlns:a16="http://schemas.microsoft.com/office/drawing/2014/main" id="{C0092B73-5249-7340-3B72-A15050BD25D5}"/>
              </a:ext>
            </a:extLst>
          </p:cNvPr>
          <p:cNvSpPr txBox="1"/>
          <p:nvPr/>
        </p:nvSpPr>
        <p:spPr>
          <a:xfrm>
            <a:off x="1341745" y="2500196"/>
            <a:ext cx="1501160" cy="1200329"/>
          </a:xfrm>
          <a:prstGeom prst="rect">
            <a:avLst/>
          </a:prstGeom>
          <a:noFill/>
        </p:spPr>
        <p:txBody>
          <a:bodyPr wrap="square" rtlCol="0">
            <a:spAutoFit/>
          </a:bodyPr>
          <a:lstStyle/>
          <a:p>
            <a:r>
              <a:rPr lang="en-US" sz="2400" dirty="0"/>
              <a:t>Intercept:</a:t>
            </a:r>
          </a:p>
          <a:p>
            <a:r>
              <a:rPr lang="en-US" sz="2400" dirty="0"/>
              <a:t>0 bread, </a:t>
            </a:r>
          </a:p>
          <a:p>
            <a:r>
              <a:rPr lang="en-US" sz="2400" dirty="0"/>
              <a:t>200 shirts</a:t>
            </a:r>
          </a:p>
        </p:txBody>
      </p:sp>
      <p:sp>
        <p:nvSpPr>
          <p:cNvPr id="15" name="TextBox 14">
            <a:extLst>
              <a:ext uri="{FF2B5EF4-FFF2-40B4-BE49-F238E27FC236}">
                <a16:creationId xmlns:a16="http://schemas.microsoft.com/office/drawing/2014/main" id="{4BD14CE9-C690-5966-885F-E9A5B2F0BFC0}"/>
              </a:ext>
            </a:extLst>
          </p:cNvPr>
          <p:cNvSpPr txBox="1"/>
          <p:nvPr/>
        </p:nvSpPr>
        <p:spPr>
          <a:xfrm>
            <a:off x="7743174" y="5705061"/>
            <a:ext cx="2558586" cy="830997"/>
          </a:xfrm>
          <a:prstGeom prst="rect">
            <a:avLst/>
          </a:prstGeom>
          <a:noFill/>
        </p:spPr>
        <p:txBody>
          <a:bodyPr wrap="none" rtlCol="0">
            <a:spAutoFit/>
          </a:bodyPr>
          <a:lstStyle/>
          <a:p>
            <a:r>
              <a:rPr lang="en-US" sz="2400" dirty="0"/>
              <a:t>Intercept:</a:t>
            </a:r>
          </a:p>
          <a:p>
            <a:r>
              <a:rPr lang="en-US" sz="2400" dirty="0"/>
              <a:t>0 shirts, 600 loaves</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0A2BD06F-A233-06EB-D834-224092E0E22E}"/>
                  </a:ext>
                </a:extLst>
              </p14:cNvPr>
              <p14:cNvContentPartPr/>
              <p14:nvPr/>
            </p14:nvContentPartPr>
            <p14:xfrm>
              <a:off x="6101718" y="3750042"/>
              <a:ext cx="648000" cy="747360"/>
            </p14:xfrm>
          </p:contentPart>
        </mc:Choice>
        <mc:Fallback xmlns="">
          <p:pic>
            <p:nvPicPr>
              <p:cNvPr id="4" name="Ink 3">
                <a:extLst>
                  <a:ext uri="{FF2B5EF4-FFF2-40B4-BE49-F238E27FC236}">
                    <a16:creationId xmlns:a16="http://schemas.microsoft.com/office/drawing/2014/main" id="{0A2BD06F-A233-06EB-D834-224092E0E22E}"/>
                  </a:ext>
                </a:extLst>
              </p:cNvPr>
              <p:cNvPicPr/>
              <p:nvPr/>
            </p:nvPicPr>
            <p:blipFill>
              <a:blip r:embed="rId3"/>
              <a:stretch>
                <a:fillRect/>
              </a:stretch>
            </p:blipFill>
            <p:spPr>
              <a:xfrm>
                <a:off x="6097398" y="3745722"/>
                <a:ext cx="656640" cy="756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2B486EA9-52A8-AD11-F34A-658C281EE31B}"/>
                  </a:ext>
                </a:extLst>
              </p14:cNvPr>
              <p14:cNvContentPartPr/>
              <p14:nvPr/>
            </p14:nvContentPartPr>
            <p14:xfrm>
              <a:off x="6001998" y="4249002"/>
              <a:ext cx="446040" cy="263520"/>
            </p14:xfrm>
          </p:contentPart>
        </mc:Choice>
        <mc:Fallback xmlns="">
          <p:pic>
            <p:nvPicPr>
              <p:cNvPr id="6" name="Ink 5">
                <a:extLst>
                  <a:ext uri="{FF2B5EF4-FFF2-40B4-BE49-F238E27FC236}">
                    <a16:creationId xmlns:a16="http://schemas.microsoft.com/office/drawing/2014/main" id="{2B486EA9-52A8-AD11-F34A-658C281EE31B}"/>
                  </a:ext>
                </a:extLst>
              </p:cNvPr>
              <p:cNvPicPr/>
              <p:nvPr/>
            </p:nvPicPr>
            <p:blipFill>
              <a:blip r:embed="rId5"/>
              <a:stretch>
                <a:fillRect/>
              </a:stretch>
            </p:blipFill>
            <p:spPr>
              <a:xfrm>
                <a:off x="5997678" y="4244682"/>
                <a:ext cx="454680" cy="272160"/>
              </a:xfrm>
              <a:prstGeom prst="rect">
                <a:avLst/>
              </a:prstGeom>
            </p:spPr>
          </p:pic>
        </mc:Fallback>
      </mc:AlternateContent>
      <p:sp>
        <p:nvSpPr>
          <p:cNvPr id="8" name="TextBox 7">
            <a:extLst>
              <a:ext uri="{FF2B5EF4-FFF2-40B4-BE49-F238E27FC236}">
                <a16:creationId xmlns:a16="http://schemas.microsoft.com/office/drawing/2014/main" id="{FED4DA3C-5E45-D7E2-68DB-E179BCE50BCC}"/>
              </a:ext>
            </a:extLst>
          </p:cNvPr>
          <p:cNvSpPr txBox="1"/>
          <p:nvPr/>
        </p:nvSpPr>
        <p:spPr>
          <a:xfrm>
            <a:off x="6096000" y="3275921"/>
            <a:ext cx="1689886" cy="461665"/>
          </a:xfrm>
          <a:prstGeom prst="rect">
            <a:avLst/>
          </a:prstGeom>
          <a:noFill/>
        </p:spPr>
        <p:txBody>
          <a:bodyPr wrap="none" rtlCol="0">
            <a:spAutoFit/>
          </a:bodyPr>
          <a:lstStyle/>
          <a:p>
            <a:r>
              <a:rPr lang="en-US" sz="2400" dirty="0"/>
              <a:t>Slope = -1/3</a:t>
            </a:r>
          </a:p>
        </p:txBody>
      </p:sp>
    </p:spTree>
    <p:extLst>
      <p:ext uri="{BB962C8B-B14F-4D97-AF65-F5344CB8AC3E}">
        <p14:creationId xmlns:p14="http://schemas.microsoft.com/office/powerpoint/2010/main" val="3953517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B6547-B4DA-EDB7-83FE-94B3381BB637}"/>
              </a:ext>
            </a:extLst>
          </p:cNvPr>
          <p:cNvSpPr>
            <a:spLocks noGrp="1"/>
          </p:cNvSpPr>
          <p:nvPr>
            <p:ph type="title"/>
          </p:nvPr>
        </p:nvSpPr>
        <p:spPr>
          <a:xfrm>
            <a:off x="838200" y="365125"/>
            <a:ext cx="10515600" cy="1682336"/>
          </a:xfrm>
        </p:spPr>
        <p:txBody>
          <a:bodyPr>
            <a:normAutofit fontScale="90000"/>
          </a:bodyPr>
          <a:lstStyle/>
          <a:p>
            <a:pPr algn="ctr"/>
            <a:r>
              <a:rPr lang="en-US" dirty="0"/>
              <a:t>Digression: in Micro we’ll encounter </a:t>
            </a:r>
            <a:br>
              <a:rPr lang="en-US" dirty="0"/>
            </a:br>
            <a:r>
              <a:rPr lang="en-US" dirty="0"/>
              <a:t>several functions like this one: </a:t>
            </a:r>
            <a:br>
              <a:rPr lang="en-US" dirty="0"/>
            </a:br>
            <a:r>
              <a:rPr lang="en-US" dirty="0"/>
              <a:t>downward-sloping straight lines</a:t>
            </a:r>
          </a:p>
        </p:txBody>
      </p:sp>
      <p:sp>
        <p:nvSpPr>
          <p:cNvPr id="3" name="Content Placeholder 2">
            <a:extLst>
              <a:ext uri="{FF2B5EF4-FFF2-40B4-BE49-F238E27FC236}">
                <a16:creationId xmlns:a16="http://schemas.microsoft.com/office/drawing/2014/main" id="{BEF231F0-AE70-1D84-F3D3-F10D3EA35088}"/>
              </a:ext>
            </a:extLst>
          </p:cNvPr>
          <p:cNvSpPr>
            <a:spLocks noGrp="1"/>
          </p:cNvSpPr>
          <p:nvPr>
            <p:ph idx="1"/>
          </p:nvPr>
        </p:nvSpPr>
        <p:spPr>
          <a:xfrm>
            <a:off x="838200" y="2604051"/>
            <a:ext cx="10515600" cy="3572911"/>
          </a:xfrm>
        </p:spPr>
        <p:txBody>
          <a:bodyPr/>
          <a:lstStyle/>
          <a:p>
            <a:r>
              <a:rPr lang="en-US" dirty="0"/>
              <a:t>To find the intercept values, the easiest method is to substitute 0 into the value of one variable and calculate the value of the other.</a:t>
            </a:r>
          </a:p>
          <a:p>
            <a:r>
              <a:rPr lang="en-US" b="1" dirty="0"/>
              <a:t>S = 200 – (1/3)B		equation of the PPF</a:t>
            </a:r>
          </a:p>
          <a:p>
            <a:pPr marL="0" indent="0">
              <a:buNone/>
            </a:pPr>
            <a:endParaRPr lang="en-US" b="1" dirty="0"/>
          </a:p>
          <a:p>
            <a:r>
              <a:rPr lang="en-US" dirty="0"/>
              <a:t>S = 200 – 1/3 x 0		S = 200 = Shirt intercept where B = 0</a:t>
            </a:r>
          </a:p>
          <a:p>
            <a:r>
              <a:rPr lang="en-US" dirty="0"/>
              <a:t>0 = 200 – (1/3)B		B = 600 = Bread intercept where S = 0</a:t>
            </a:r>
          </a:p>
          <a:p>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27332707-57D7-3D3A-80C7-121C4FD9F77D}"/>
                  </a:ext>
                </a:extLst>
              </p14:cNvPr>
              <p14:cNvContentPartPr/>
              <p14:nvPr/>
            </p14:nvContentPartPr>
            <p14:xfrm>
              <a:off x="3556266" y="4580362"/>
              <a:ext cx="781200" cy="271800"/>
            </p14:xfrm>
          </p:contentPart>
        </mc:Choice>
        <mc:Fallback xmlns="">
          <p:pic>
            <p:nvPicPr>
              <p:cNvPr id="4" name="Ink 3">
                <a:extLst>
                  <a:ext uri="{FF2B5EF4-FFF2-40B4-BE49-F238E27FC236}">
                    <a16:creationId xmlns:a16="http://schemas.microsoft.com/office/drawing/2014/main" id="{27332707-57D7-3D3A-80C7-121C4FD9F77D}"/>
                  </a:ext>
                </a:extLst>
              </p:cNvPr>
              <p:cNvPicPr/>
              <p:nvPr/>
            </p:nvPicPr>
            <p:blipFill>
              <a:blip r:embed="rId3"/>
              <a:stretch>
                <a:fillRect/>
              </a:stretch>
            </p:blipFill>
            <p:spPr>
              <a:xfrm>
                <a:off x="3547266" y="4571362"/>
                <a:ext cx="798840" cy="2894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4DCAC15C-B6A1-668F-31BC-5E61B0A9B3A7}"/>
                  </a:ext>
                </a:extLst>
              </p14:cNvPr>
              <p14:cNvContentPartPr/>
              <p14:nvPr/>
            </p14:nvContentPartPr>
            <p14:xfrm>
              <a:off x="3364206" y="5130457"/>
              <a:ext cx="1165320" cy="364680"/>
            </p14:xfrm>
          </p:contentPart>
        </mc:Choice>
        <mc:Fallback xmlns="">
          <p:pic>
            <p:nvPicPr>
              <p:cNvPr id="5" name="Ink 4">
                <a:extLst>
                  <a:ext uri="{FF2B5EF4-FFF2-40B4-BE49-F238E27FC236}">
                    <a16:creationId xmlns:a16="http://schemas.microsoft.com/office/drawing/2014/main" id="{4DCAC15C-B6A1-668F-31BC-5E61B0A9B3A7}"/>
                  </a:ext>
                </a:extLst>
              </p:cNvPr>
              <p:cNvPicPr/>
              <p:nvPr/>
            </p:nvPicPr>
            <p:blipFill>
              <a:blip r:embed="rId5"/>
              <a:stretch>
                <a:fillRect/>
              </a:stretch>
            </p:blipFill>
            <p:spPr>
              <a:xfrm>
                <a:off x="3355206" y="5121466"/>
                <a:ext cx="1182960" cy="382303"/>
              </a:xfrm>
              <a:prstGeom prst="rect">
                <a:avLst/>
              </a:prstGeom>
            </p:spPr>
          </p:pic>
        </mc:Fallback>
      </mc:AlternateContent>
    </p:spTree>
    <p:extLst>
      <p:ext uri="{BB962C8B-B14F-4D97-AF65-F5344CB8AC3E}">
        <p14:creationId xmlns:p14="http://schemas.microsoft.com/office/powerpoint/2010/main" val="3776217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8594A-A397-FD60-89AC-B5E5CA065805}"/>
              </a:ext>
            </a:extLst>
          </p:cNvPr>
          <p:cNvSpPr>
            <a:spLocks noGrp="1"/>
          </p:cNvSpPr>
          <p:nvPr>
            <p:ph type="title"/>
          </p:nvPr>
        </p:nvSpPr>
        <p:spPr/>
        <p:txBody>
          <a:bodyPr/>
          <a:lstStyle/>
          <a:p>
            <a:pPr algn="ctr"/>
            <a:r>
              <a:rPr lang="en-US" dirty="0"/>
              <a:t>Economic theory uses equations and diagrams to express ideas</a:t>
            </a:r>
          </a:p>
        </p:txBody>
      </p:sp>
      <p:sp>
        <p:nvSpPr>
          <p:cNvPr id="3" name="Content Placeholder 2">
            <a:extLst>
              <a:ext uri="{FF2B5EF4-FFF2-40B4-BE49-F238E27FC236}">
                <a16:creationId xmlns:a16="http://schemas.microsoft.com/office/drawing/2014/main" id="{41BADBAF-83FB-9867-2E45-BB654BF4F346}"/>
              </a:ext>
            </a:extLst>
          </p:cNvPr>
          <p:cNvSpPr>
            <a:spLocks noGrp="1"/>
          </p:cNvSpPr>
          <p:nvPr>
            <p:ph idx="1"/>
          </p:nvPr>
        </p:nvSpPr>
        <p:spPr>
          <a:xfrm>
            <a:off x="838200" y="1825624"/>
            <a:ext cx="10515600" cy="4853471"/>
          </a:xfrm>
        </p:spPr>
        <p:txBody>
          <a:bodyPr>
            <a:normAutofit fontScale="92500" lnSpcReduction="10000"/>
          </a:bodyPr>
          <a:lstStyle/>
          <a:p>
            <a:r>
              <a:rPr lang="en-US" sz="3600" dirty="0">
                <a:solidFill>
                  <a:srgbClr val="C00000"/>
                </a:solidFill>
              </a:rPr>
              <a:t>Here, the negative slope of the PPF expresses the idea of </a:t>
            </a:r>
            <a:r>
              <a:rPr lang="en-US" sz="3600" b="1" dirty="0">
                <a:solidFill>
                  <a:srgbClr val="C00000"/>
                </a:solidFill>
              </a:rPr>
              <a:t>scarcity</a:t>
            </a:r>
            <a:r>
              <a:rPr lang="en-US" sz="3600" dirty="0">
                <a:solidFill>
                  <a:srgbClr val="C00000"/>
                </a:solidFill>
              </a:rPr>
              <a:t>. More of one, less of the other. A tradeoff.</a:t>
            </a:r>
          </a:p>
          <a:p>
            <a:r>
              <a:rPr lang="en-US" sz="3600" dirty="0">
                <a:solidFill>
                  <a:schemeClr val="accent1">
                    <a:lumMod val="75000"/>
                  </a:schemeClr>
                </a:solidFill>
              </a:rPr>
              <a:t>The constant slope/straight line tells us that the tradeoff is </a:t>
            </a:r>
            <a:r>
              <a:rPr lang="en-US" sz="3600" b="1" dirty="0">
                <a:solidFill>
                  <a:schemeClr val="accent1">
                    <a:lumMod val="75000"/>
                  </a:schemeClr>
                </a:solidFill>
              </a:rPr>
              <a:t>constant</a:t>
            </a:r>
            <a:r>
              <a:rPr lang="en-US" sz="3600" dirty="0">
                <a:solidFill>
                  <a:schemeClr val="accent1">
                    <a:lumMod val="75000"/>
                  </a:schemeClr>
                </a:solidFill>
              </a:rPr>
              <a:t>. One loaf always requires a decline in production of 1/3 shirt.</a:t>
            </a:r>
          </a:p>
          <a:p>
            <a:r>
              <a:rPr lang="en-US" sz="3600" dirty="0">
                <a:solidFill>
                  <a:srgbClr val="7030A0"/>
                </a:solidFill>
              </a:rPr>
              <a:t>And, the |slope| expresses the </a:t>
            </a:r>
            <a:r>
              <a:rPr lang="en-US" sz="4400" dirty="0">
                <a:solidFill>
                  <a:srgbClr val="7030A0"/>
                </a:solidFill>
              </a:rPr>
              <a:t>price</a:t>
            </a:r>
            <a:r>
              <a:rPr lang="en-US" sz="3600" dirty="0">
                <a:solidFill>
                  <a:srgbClr val="7030A0"/>
                </a:solidFill>
              </a:rPr>
              <a:t> of bread, not in money, but in shirts. It’s a </a:t>
            </a:r>
            <a:r>
              <a:rPr lang="en-US" sz="4400" dirty="0">
                <a:solidFill>
                  <a:srgbClr val="7030A0"/>
                </a:solidFill>
              </a:rPr>
              <a:t>relative price</a:t>
            </a:r>
            <a:r>
              <a:rPr lang="en-US" sz="3600" dirty="0">
                <a:solidFill>
                  <a:srgbClr val="7030A0"/>
                </a:solidFill>
              </a:rPr>
              <a:t> or a </a:t>
            </a:r>
            <a:r>
              <a:rPr lang="en-US" sz="4400" dirty="0">
                <a:solidFill>
                  <a:srgbClr val="7030A0"/>
                </a:solidFill>
              </a:rPr>
              <a:t>real price</a:t>
            </a:r>
            <a:r>
              <a:rPr lang="en-US" sz="3600" dirty="0">
                <a:solidFill>
                  <a:srgbClr val="7030A0"/>
                </a:solidFill>
              </a:rPr>
              <a:t> or an </a:t>
            </a:r>
            <a:r>
              <a:rPr lang="en-US" sz="4800" dirty="0">
                <a:solidFill>
                  <a:srgbClr val="7030A0"/>
                </a:solidFill>
              </a:rPr>
              <a:t>opportunity cost</a:t>
            </a:r>
            <a:r>
              <a:rPr lang="en-US" sz="3600" dirty="0">
                <a:solidFill>
                  <a:srgbClr val="7030A0"/>
                </a:solidFill>
              </a:rPr>
              <a:t>. </a:t>
            </a:r>
            <a:r>
              <a:rPr lang="en-US" sz="3600" b="1" dirty="0">
                <a:solidFill>
                  <a:srgbClr val="7030A0"/>
                </a:solidFill>
              </a:rPr>
              <a:t>One loaf costs 1/3 shirt</a:t>
            </a:r>
            <a:r>
              <a:rPr lang="en-US" sz="3600" dirty="0">
                <a:solidFill>
                  <a:srgbClr val="7030A0"/>
                </a:solidFill>
              </a:rPr>
              <a:t>.</a:t>
            </a:r>
          </a:p>
          <a:p>
            <a:r>
              <a:rPr lang="en-US" sz="3600" dirty="0">
                <a:solidFill>
                  <a:srgbClr val="7030A0"/>
                </a:solidFill>
              </a:rPr>
              <a:t>The price of a shirt is the reciprocal: 3 loaves of bread.</a:t>
            </a:r>
          </a:p>
          <a:p>
            <a:endParaRPr lang="en-US" sz="3600" dirty="0">
              <a:solidFill>
                <a:srgbClr val="7030A0"/>
              </a:solidFill>
            </a:endParaRPr>
          </a:p>
        </p:txBody>
      </p:sp>
    </p:spTree>
    <p:extLst>
      <p:ext uri="{BB962C8B-B14F-4D97-AF65-F5344CB8AC3E}">
        <p14:creationId xmlns:p14="http://schemas.microsoft.com/office/powerpoint/2010/main" val="3775850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0351533-0F95-47BD-FCD7-501F758142FF}"/>
              </a:ext>
            </a:extLst>
          </p:cNvPr>
          <p:cNvCxnSpPr/>
          <p:nvPr/>
        </p:nvCxnSpPr>
        <p:spPr>
          <a:xfrm>
            <a:off x="2643809" y="894522"/>
            <a:ext cx="0" cy="4810539"/>
          </a:xfrm>
          <a:prstGeom prst="line">
            <a:avLst/>
          </a:prstGeom>
        </p:spPr>
        <p:style>
          <a:lnRef idx="3">
            <a:schemeClr val="accent1"/>
          </a:lnRef>
          <a:fillRef idx="0">
            <a:schemeClr val="accent1"/>
          </a:fillRef>
          <a:effectRef idx="2">
            <a:schemeClr val="accent1"/>
          </a:effectRef>
          <a:fontRef idx="minor">
            <a:schemeClr val="tx1"/>
          </a:fontRef>
        </p:style>
      </p:cxnSp>
      <p:cxnSp>
        <p:nvCxnSpPr>
          <p:cNvPr id="7" name="Straight Connector 6">
            <a:extLst>
              <a:ext uri="{FF2B5EF4-FFF2-40B4-BE49-F238E27FC236}">
                <a16:creationId xmlns:a16="http://schemas.microsoft.com/office/drawing/2014/main" id="{F772C8C0-DA8E-7B63-41C3-25664549DDF9}"/>
              </a:ext>
            </a:extLst>
          </p:cNvPr>
          <p:cNvCxnSpPr>
            <a:cxnSpLocks/>
          </p:cNvCxnSpPr>
          <p:nvPr/>
        </p:nvCxnSpPr>
        <p:spPr>
          <a:xfrm>
            <a:off x="2643809" y="5685183"/>
            <a:ext cx="6904382" cy="19878"/>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F3DFB41A-1B0E-3F59-055F-05E13B2ED357}"/>
              </a:ext>
            </a:extLst>
          </p:cNvPr>
          <p:cNvCxnSpPr>
            <a:cxnSpLocks/>
          </p:cNvCxnSpPr>
          <p:nvPr/>
        </p:nvCxnSpPr>
        <p:spPr>
          <a:xfrm>
            <a:off x="2643809" y="2981739"/>
            <a:ext cx="1550504" cy="718786"/>
          </a:xfrm>
          <a:prstGeom prst="line">
            <a:avLst/>
          </a:prstGeom>
          <a:ln w="31750"/>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D0422C76-097D-87CD-FDC1-5A79D7BEC46C}"/>
              </a:ext>
            </a:extLst>
          </p:cNvPr>
          <p:cNvSpPr txBox="1"/>
          <p:nvPr/>
        </p:nvSpPr>
        <p:spPr>
          <a:xfrm>
            <a:off x="1669774" y="417443"/>
            <a:ext cx="1125629" cy="584775"/>
          </a:xfrm>
          <a:prstGeom prst="rect">
            <a:avLst/>
          </a:prstGeom>
          <a:noFill/>
        </p:spPr>
        <p:txBody>
          <a:bodyPr wrap="none" rtlCol="0">
            <a:spAutoFit/>
          </a:bodyPr>
          <a:lstStyle/>
          <a:p>
            <a:r>
              <a:rPr lang="en-US" sz="3200" dirty="0">
                <a:solidFill>
                  <a:srgbClr val="B847D4"/>
                </a:solidFill>
              </a:rPr>
              <a:t>Shirts</a:t>
            </a:r>
          </a:p>
        </p:txBody>
      </p:sp>
      <p:sp>
        <p:nvSpPr>
          <p:cNvPr id="13" name="TextBox 12">
            <a:extLst>
              <a:ext uri="{FF2B5EF4-FFF2-40B4-BE49-F238E27FC236}">
                <a16:creationId xmlns:a16="http://schemas.microsoft.com/office/drawing/2014/main" id="{66C8AF29-4A83-4DEB-A82C-311C6AA2CF9D}"/>
              </a:ext>
            </a:extLst>
          </p:cNvPr>
          <p:cNvSpPr txBox="1"/>
          <p:nvPr/>
        </p:nvSpPr>
        <p:spPr>
          <a:xfrm>
            <a:off x="9283148" y="5367130"/>
            <a:ext cx="2738057" cy="584775"/>
          </a:xfrm>
          <a:prstGeom prst="rect">
            <a:avLst/>
          </a:prstGeom>
          <a:noFill/>
        </p:spPr>
        <p:txBody>
          <a:bodyPr wrap="none" rtlCol="0">
            <a:spAutoFit/>
          </a:bodyPr>
          <a:lstStyle/>
          <a:p>
            <a:r>
              <a:rPr lang="en-US" sz="3200" dirty="0">
                <a:solidFill>
                  <a:srgbClr val="FF9B36"/>
                </a:solidFill>
              </a:rPr>
              <a:t>  Bread (loaves)</a:t>
            </a:r>
          </a:p>
        </p:txBody>
      </p:sp>
      <p:sp>
        <p:nvSpPr>
          <p:cNvPr id="14" name="TextBox 13">
            <a:extLst>
              <a:ext uri="{FF2B5EF4-FFF2-40B4-BE49-F238E27FC236}">
                <a16:creationId xmlns:a16="http://schemas.microsoft.com/office/drawing/2014/main" id="{C0092B73-5249-7340-3B72-A15050BD25D5}"/>
              </a:ext>
            </a:extLst>
          </p:cNvPr>
          <p:cNvSpPr txBox="1"/>
          <p:nvPr/>
        </p:nvSpPr>
        <p:spPr>
          <a:xfrm>
            <a:off x="1341745" y="2500196"/>
            <a:ext cx="1501160" cy="1200329"/>
          </a:xfrm>
          <a:prstGeom prst="rect">
            <a:avLst/>
          </a:prstGeom>
          <a:noFill/>
        </p:spPr>
        <p:txBody>
          <a:bodyPr wrap="square" rtlCol="0">
            <a:spAutoFit/>
          </a:bodyPr>
          <a:lstStyle/>
          <a:p>
            <a:r>
              <a:rPr lang="en-US" sz="2400" dirty="0"/>
              <a:t>Intercept:</a:t>
            </a:r>
          </a:p>
          <a:p>
            <a:r>
              <a:rPr lang="en-US" sz="2400" dirty="0"/>
              <a:t>0 bread, </a:t>
            </a:r>
          </a:p>
          <a:p>
            <a:r>
              <a:rPr lang="en-US" sz="2400" dirty="0"/>
              <a:t>200 shirts</a:t>
            </a:r>
          </a:p>
        </p:txBody>
      </p:sp>
      <p:sp>
        <p:nvSpPr>
          <p:cNvPr id="15" name="TextBox 14">
            <a:extLst>
              <a:ext uri="{FF2B5EF4-FFF2-40B4-BE49-F238E27FC236}">
                <a16:creationId xmlns:a16="http://schemas.microsoft.com/office/drawing/2014/main" id="{4BD14CE9-C690-5966-885F-E9A5B2F0BFC0}"/>
              </a:ext>
            </a:extLst>
          </p:cNvPr>
          <p:cNvSpPr txBox="1"/>
          <p:nvPr/>
        </p:nvSpPr>
        <p:spPr>
          <a:xfrm>
            <a:off x="7743174" y="5705061"/>
            <a:ext cx="2558586" cy="830997"/>
          </a:xfrm>
          <a:prstGeom prst="rect">
            <a:avLst/>
          </a:prstGeom>
          <a:noFill/>
        </p:spPr>
        <p:txBody>
          <a:bodyPr wrap="none" rtlCol="0">
            <a:spAutoFit/>
          </a:bodyPr>
          <a:lstStyle/>
          <a:p>
            <a:r>
              <a:rPr lang="en-US" sz="2400" dirty="0"/>
              <a:t>Intercept:</a:t>
            </a:r>
          </a:p>
          <a:p>
            <a:r>
              <a:rPr lang="en-US" sz="2400" dirty="0"/>
              <a:t>0 shirts, 600 loaves</a:t>
            </a:r>
          </a:p>
        </p:txBody>
      </p:sp>
      <p:cxnSp>
        <p:nvCxnSpPr>
          <p:cNvPr id="10" name="Straight Connector 9">
            <a:extLst>
              <a:ext uri="{FF2B5EF4-FFF2-40B4-BE49-F238E27FC236}">
                <a16:creationId xmlns:a16="http://schemas.microsoft.com/office/drawing/2014/main" id="{FEE3715A-270E-FD83-6A26-65E367B2DE19}"/>
              </a:ext>
            </a:extLst>
          </p:cNvPr>
          <p:cNvCxnSpPr/>
          <p:nvPr/>
        </p:nvCxnSpPr>
        <p:spPr>
          <a:xfrm flipH="1" flipV="1">
            <a:off x="6096000" y="4532243"/>
            <a:ext cx="2650435" cy="1152940"/>
          </a:xfrm>
          <a:prstGeom prst="line">
            <a:avLst/>
          </a:prstGeom>
          <a:ln w="34925"/>
        </p:spPr>
        <p:style>
          <a:lnRef idx="3">
            <a:schemeClr val="dk1"/>
          </a:lnRef>
          <a:fillRef idx="0">
            <a:schemeClr val="dk1"/>
          </a:fillRef>
          <a:effectRef idx="2">
            <a:schemeClr val="dk1"/>
          </a:effectRef>
          <a:fontRef idx="minor">
            <a:schemeClr val="tx1"/>
          </a:fontRef>
        </p:style>
      </p:cxnSp>
      <p:sp>
        <p:nvSpPr>
          <p:cNvPr id="17" name="TextBox 16">
            <a:extLst>
              <a:ext uri="{FF2B5EF4-FFF2-40B4-BE49-F238E27FC236}">
                <a16:creationId xmlns:a16="http://schemas.microsoft.com/office/drawing/2014/main" id="{046A7F9D-A97A-EAC1-D187-F65D7B57A26B}"/>
              </a:ext>
            </a:extLst>
          </p:cNvPr>
          <p:cNvSpPr txBox="1"/>
          <p:nvPr/>
        </p:nvSpPr>
        <p:spPr>
          <a:xfrm>
            <a:off x="4222776" y="2873556"/>
            <a:ext cx="4815293" cy="369332"/>
          </a:xfrm>
          <a:prstGeom prst="rect">
            <a:avLst/>
          </a:prstGeom>
          <a:noFill/>
        </p:spPr>
        <p:txBody>
          <a:bodyPr wrap="none" rtlCol="0">
            <a:spAutoFit/>
          </a:bodyPr>
          <a:lstStyle/>
          <a:p>
            <a:r>
              <a:rPr lang="en-US" dirty="0"/>
              <a:t>Magnified hugely for clarity! Slope = rise over run</a:t>
            </a:r>
          </a:p>
        </p:txBody>
      </p:sp>
      <p:cxnSp>
        <p:nvCxnSpPr>
          <p:cNvPr id="19" name="Straight Connector 18">
            <a:extLst>
              <a:ext uri="{FF2B5EF4-FFF2-40B4-BE49-F238E27FC236}">
                <a16:creationId xmlns:a16="http://schemas.microsoft.com/office/drawing/2014/main" id="{31E855E7-3724-6602-5B92-1DBAE0DB44FE}"/>
              </a:ext>
            </a:extLst>
          </p:cNvPr>
          <p:cNvCxnSpPr/>
          <p:nvPr/>
        </p:nvCxnSpPr>
        <p:spPr>
          <a:xfrm>
            <a:off x="4194313" y="3700525"/>
            <a:ext cx="1901687" cy="831718"/>
          </a:xfrm>
          <a:prstGeom prst="line">
            <a:avLst/>
          </a:prstGeom>
          <a:ln w="34925"/>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8552D494-D9DC-2096-DEBC-B06504AF7D67}"/>
              </a:ext>
            </a:extLst>
          </p:cNvPr>
          <p:cNvCxnSpPr/>
          <p:nvPr/>
        </p:nvCxnSpPr>
        <p:spPr>
          <a:xfrm flipH="1">
            <a:off x="4711148" y="4313583"/>
            <a:ext cx="854765"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E8979A31-9541-D775-92AF-7A5FCA4E800E}"/>
              </a:ext>
            </a:extLst>
          </p:cNvPr>
          <p:cNvCxnSpPr/>
          <p:nvPr/>
        </p:nvCxnSpPr>
        <p:spPr>
          <a:xfrm flipV="1">
            <a:off x="4691270" y="3916017"/>
            <a:ext cx="0" cy="417444"/>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24" name="TextBox 23">
            <a:extLst>
              <a:ext uri="{FF2B5EF4-FFF2-40B4-BE49-F238E27FC236}">
                <a16:creationId xmlns:a16="http://schemas.microsoft.com/office/drawing/2014/main" id="{2F555DF8-D5AA-EA1A-5316-F606DA6BE67E}"/>
              </a:ext>
            </a:extLst>
          </p:cNvPr>
          <p:cNvSpPr txBox="1"/>
          <p:nvPr/>
        </p:nvSpPr>
        <p:spPr>
          <a:xfrm>
            <a:off x="3160640" y="3851918"/>
            <a:ext cx="1340432" cy="461665"/>
          </a:xfrm>
          <a:prstGeom prst="rect">
            <a:avLst/>
          </a:prstGeom>
          <a:noFill/>
        </p:spPr>
        <p:txBody>
          <a:bodyPr wrap="none" rtlCol="0">
            <a:spAutoFit/>
          </a:bodyPr>
          <a:lstStyle/>
          <a:p>
            <a:r>
              <a:rPr lang="en-US" sz="2400" dirty="0"/>
              <a:t>-1/3 shirt</a:t>
            </a:r>
          </a:p>
        </p:txBody>
      </p:sp>
      <p:sp>
        <p:nvSpPr>
          <p:cNvPr id="25" name="TextBox 24">
            <a:extLst>
              <a:ext uri="{FF2B5EF4-FFF2-40B4-BE49-F238E27FC236}">
                <a16:creationId xmlns:a16="http://schemas.microsoft.com/office/drawing/2014/main" id="{8D77E45D-4FBF-384C-E8C9-018BA063F07E}"/>
              </a:ext>
            </a:extLst>
          </p:cNvPr>
          <p:cNvSpPr txBox="1"/>
          <p:nvPr/>
        </p:nvSpPr>
        <p:spPr>
          <a:xfrm>
            <a:off x="4501072" y="4348874"/>
            <a:ext cx="1104598" cy="461665"/>
          </a:xfrm>
          <a:prstGeom prst="rect">
            <a:avLst/>
          </a:prstGeom>
          <a:noFill/>
        </p:spPr>
        <p:txBody>
          <a:bodyPr wrap="none" rtlCol="0">
            <a:spAutoFit/>
          </a:bodyPr>
          <a:lstStyle/>
          <a:p>
            <a:r>
              <a:rPr lang="en-US" sz="2400" dirty="0"/>
              <a:t>+ 1 loaf</a:t>
            </a:r>
          </a:p>
        </p:txBody>
      </p:sp>
      <mc:AlternateContent xmlns:mc="http://schemas.openxmlformats.org/markup-compatibility/2006" xmlns:p14="http://schemas.microsoft.com/office/powerpoint/2010/main">
        <mc:Choice Requires="p14">
          <p:contentPart p14:bwMode="auto" r:id="rId2">
            <p14:nvContentPartPr>
              <p14:cNvPr id="28" name="Ink 27">
                <a:extLst>
                  <a:ext uri="{FF2B5EF4-FFF2-40B4-BE49-F238E27FC236}">
                    <a16:creationId xmlns:a16="http://schemas.microsoft.com/office/drawing/2014/main" id="{B287B2D0-67A9-17FC-1C47-DB21D2375720}"/>
                  </a:ext>
                </a:extLst>
              </p14:cNvPr>
              <p14:cNvContentPartPr/>
              <p14:nvPr/>
            </p14:nvContentPartPr>
            <p14:xfrm>
              <a:off x="2995998" y="3428202"/>
              <a:ext cx="3011040" cy="1798200"/>
            </p14:xfrm>
          </p:contentPart>
        </mc:Choice>
        <mc:Fallback xmlns="">
          <p:pic>
            <p:nvPicPr>
              <p:cNvPr id="28" name="Ink 27">
                <a:extLst>
                  <a:ext uri="{FF2B5EF4-FFF2-40B4-BE49-F238E27FC236}">
                    <a16:creationId xmlns:a16="http://schemas.microsoft.com/office/drawing/2014/main" id="{B287B2D0-67A9-17FC-1C47-DB21D2375720}"/>
                  </a:ext>
                </a:extLst>
              </p:cNvPr>
              <p:cNvPicPr/>
              <p:nvPr/>
            </p:nvPicPr>
            <p:blipFill>
              <a:blip r:embed="rId3"/>
              <a:stretch>
                <a:fillRect/>
              </a:stretch>
            </p:blipFill>
            <p:spPr>
              <a:xfrm>
                <a:off x="2986998" y="3419202"/>
                <a:ext cx="3028680" cy="1815840"/>
              </a:xfrm>
              <a:prstGeom prst="rect">
                <a:avLst/>
              </a:prstGeom>
            </p:spPr>
          </p:pic>
        </mc:Fallback>
      </mc:AlternateContent>
      <p:sp>
        <p:nvSpPr>
          <p:cNvPr id="29" name="TextBox 28">
            <a:extLst>
              <a:ext uri="{FF2B5EF4-FFF2-40B4-BE49-F238E27FC236}">
                <a16:creationId xmlns:a16="http://schemas.microsoft.com/office/drawing/2014/main" id="{C18F6D32-3879-B18E-A158-5D4BB905126B}"/>
              </a:ext>
            </a:extLst>
          </p:cNvPr>
          <p:cNvSpPr txBox="1"/>
          <p:nvPr/>
        </p:nvSpPr>
        <p:spPr>
          <a:xfrm>
            <a:off x="7743174" y="3771107"/>
            <a:ext cx="1317990" cy="369332"/>
          </a:xfrm>
          <a:prstGeom prst="rect">
            <a:avLst/>
          </a:prstGeom>
          <a:noFill/>
        </p:spPr>
        <p:txBody>
          <a:bodyPr wrap="none" rtlCol="0">
            <a:spAutoFit/>
          </a:bodyPr>
          <a:lstStyle/>
          <a:p>
            <a:r>
              <a:rPr lang="en-US" dirty="0"/>
              <a:t>Slope = -1/3</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5AC0D679-947E-C64A-E31D-5BDDE191AB5D}"/>
                  </a:ext>
                </a:extLst>
              </p14:cNvPr>
              <p14:cNvContentPartPr/>
              <p14:nvPr/>
            </p14:nvContentPartPr>
            <p14:xfrm>
              <a:off x="4677840" y="3873102"/>
              <a:ext cx="59400" cy="119880"/>
            </p14:xfrm>
          </p:contentPart>
        </mc:Choice>
        <mc:Fallback xmlns="">
          <p:pic>
            <p:nvPicPr>
              <p:cNvPr id="2" name="Ink 1">
                <a:extLst>
                  <a:ext uri="{FF2B5EF4-FFF2-40B4-BE49-F238E27FC236}">
                    <a16:creationId xmlns:a16="http://schemas.microsoft.com/office/drawing/2014/main" id="{5AC0D679-947E-C64A-E31D-5BDDE191AB5D}"/>
                  </a:ext>
                </a:extLst>
              </p:cNvPr>
              <p:cNvPicPr/>
              <p:nvPr/>
            </p:nvPicPr>
            <p:blipFill>
              <a:blip r:embed="rId5"/>
              <a:stretch>
                <a:fillRect/>
              </a:stretch>
            </p:blipFill>
            <p:spPr>
              <a:xfrm>
                <a:off x="4659840" y="3855102"/>
                <a:ext cx="95040"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D6F86D93-9855-D7F0-2BBD-585D0D4E8C20}"/>
                  </a:ext>
                </a:extLst>
              </p14:cNvPr>
              <p14:cNvContentPartPr/>
              <p14:nvPr/>
            </p14:nvContentPartPr>
            <p14:xfrm>
              <a:off x="5465880" y="4238862"/>
              <a:ext cx="99000" cy="138600"/>
            </p14:xfrm>
          </p:contentPart>
        </mc:Choice>
        <mc:Fallback xmlns="">
          <p:pic>
            <p:nvPicPr>
              <p:cNvPr id="3" name="Ink 2">
                <a:extLst>
                  <a:ext uri="{FF2B5EF4-FFF2-40B4-BE49-F238E27FC236}">
                    <a16:creationId xmlns:a16="http://schemas.microsoft.com/office/drawing/2014/main" id="{D6F86D93-9855-D7F0-2BBD-585D0D4E8C20}"/>
                  </a:ext>
                </a:extLst>
              </p:cNvPr>
              <p:cNvPicPr/>
              <p:nvPr/>
            </p:nvPicPr>
            <p:blipFill>
              <a:blip r:embed="rId7"/>
              <a:stretch>
                <a:fillRect/>
              </a:stretch>
            </p:blipFill>
            <p:spPr>
              <a:xfrm>
                <a:off x="5447880" y="4221222"/>
                <a:ext cx="13464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DE331710-523C-DD23-F963-A92DA2425FA6}"/>
                  </a:ext>
                </a:extLst>
              </p14:cNvPr>
              <p14:cNvContentPartPr/>
              <p14:nvPr/>
            </p14:nvContentPartPr>
            <p14:xfrm>
              <a:off x="4936320" y="3922782"/>
              <a:ext cx="208080" cy="237960"/>
            </p14:xfrm>
          </p:contentPart>
        </mc:Choice>
        <mc:Fallback xmlns="">
          <p:pic>
            <p:nvPicPr>
              <p:cNvPr id="4" name="Ink 3">
                <a:extLst>
                  <a:ext uri="{FF2B5EF4-FFF2-40B4-BE49-F238E27FC236}">
                    <a16:creationId xmlns:a16="http://schemas.microsoft.com/office/drawing/2014/main" id="{DE331710-523C-DD23-F963-A92DA2425FA6}"/>
                  </a:ext>
                </a:extLst>
              </p:cNvPr>
              <p:cNvPicPr/>
              <p:nvPr/>
            </p:nvPicPr>
            <p:blipFill>
              <a:blip r:embed="rId9"/>
              <a:stretch>
                <a:fillRect/>
              </a:stretch>
            </p:blipFill>
            <p:spPr>
              <a:xfrm>
                <a:off x="4927680" y="3913782"/>
                <a:ext cx="225720" cy="255600"/>
              </a:xfrm>
              <a:prstGeom prst="rect">
                <a:avLst/>
              </a:prstGeom>
            </p:spPr>
          </p:pic>
        </mc:Fallback>
      </mc:AlternateContent>
    </p:spTree>
    <p:extLst>
      <p:ext uri="{BB962C8B-B14F-4D97-AF65-F5344CB8AC3E}">
        <p14:creationId xmlns:p14="http://schemas.microsoft.com/office/powerpoint/2010/main" val="2166498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53CE1-C0B2-94F6-09A7-D15255932706}"/>
              </a:ext>
            </a:extLst>
          </p:cNvPr>
          <p:cNvSpPr>
            <a:spLocks noGrp="1"/>
          </p:cNvSpPr>
          <p:nvPr>
            <p:ph type="title"/>
          </p:nvPr>
        </p:nvSpPr>
        <p:spPr/>
        <p:txBody>
          <a:bodyPr/>
          <a:lstStyle/>
          <a:p>
            <a:pPr algn="ctr"/>
            <a:r>
              <a:rPr lang="en-US" dirty="0">
                <a:solidFill>
                  <a:schemeClr val="accent6">
                    <a:lumMod val="75000"/>
                  </a:schemeClr>
                </a:solidFill>
              </a:rPr>
              <a:t>Opportunity cost</a:t>
            </a:r>
          </a:p>
        </p:txBody>
      </p:sp>
      <p:sp>
        <p:nvSpPr>
          <p:cNvPr id="3" name="Content Placeholder 2">
            <a:extLst>
              <a:ext uri="{FF2B5EF4-FFF2-40B4-BE49-F238E27FC236}">
                <a16:creationId xmlns:a16="http://schemas.microsoft.com/office/drawing/2014/main" id="{4C5B3B8B-7F0A-F613-E1D6-86091020519F}"/>
              </a:ext>
            </a:extLst>
          </p:cNvPr>
          <p:cNvSpPr>
            <a:spLocks noGrp="1"/>
          </p:cNvSpPr>
          <p:nvPr>
            <p:ph idx="1"/>
          </p:nvPr>
        </p:nvSpPr>
        <p:spPr/>
        <p:txBody>
          <a:bodyPr>
            <a:normAutofit fontScale="85000" lnSpcReduction="20000"/>
          </a:bodyPr>
          <a:lstStyle/>
          <a:p>
            <a:r>
              <a:rPr lang="en-US" sz="3600" dirty="0"/>
              <a:t>A broad conception of cost: “what is given up” to take some action</a:t>
            </a:r>
          </a:p>
          <a:p>
            <a:r>
              <a:rPr lang="en-US" sz="3600" dirty="0"/>
              <a:t>It may not involve money</a:t>
            </a:r>
          </a:p>
          <a:p>
            <a:r>
              <a:rPr lang="en-US" sz="3600" dirty="0"/>
              <a:t>In our PPF, there’s no money, just shirts and bread</a:t>
            </a:r>
          </a:p>
          <a:p>
            <a:r>
              <a:rPr lang="en-US" sz="3600" dirty="0"/>
              <a:t>In a market economy, opportunity cost usually includes a money price, but could also have non-monetary elements such as time or other valuable things</a:t>
            </a:r>
          </a:p>
          <a:p>
            <a:pPr lvl="1"/>
            <a:r>
              <a:rPr lang="en-US" sz="3200" dirty="0"/>
              <a:t>Weekend idea: travel to a ski area, ski, have fun</a:t>
            </a:r>
          </a:p>
          <a:p>
            <a:pPr lvl="1"/>
            <a:r>
              <a:rPr lang="en-US" sz="3200" dirty="0"/>
              <a:t>That costs € but also means you will miss your friend’s birthday party and be too tired to do homework Sunday—significant costs in addition to the €. All those together are the opportunity cost</a:t>
            </a:r>
          </a:p>
        </p:txBody>
      </p:sp>
    </p:spTree>
    <p:extLst>
      <p:ext uri="{BB962C8B-B14F-4D97-AF65-F5344CB8AC3E}">
        <p14:creationId xmlns:p14="http://schemas.microsoft.com/office/powerpoint/2010/main" val="1902390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AFC1">
            <a:alpha val="72989"/>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CA2D6-F7B4-0564-487E-748A1507ECDF}"/>
              </a:ext>
            </a:extLst>
          </p:cNvPr>
          <p:cNvSpPr>
            <a:spLocks noGrp="1"/>
          </p:cNvSpPr>
          <p:nvPr>
            <p:ph type="title"/>
          </p:nvPr>
        </p:nvSpPr>
        <p:spPr>
          <a:xfrm>
            <a:off x="721508" y="367722"/>
            <a:ext cx="10515600" cy="1325563"/>
          </a:xfrm>
        </p:spPr>
        <p:txBody>
          <a:bodyPr/>
          <a:lstStyle/>
          <a:p>
            <a:pPr algn="ctr"/>
            <a:r>
              <a:rPr lang="en-US" dirty="0"/>
              <a:t>Things I like about Finland</a:t>
            </a:r>
          </a:p>
        </p:txBody>
      </p:sp>
      <p:pic>
        <p:nvPicPr>
          <p:cNvPr id="12" name="Picture 11" descr="A body of water with a city in the background&#10;&#10;Description automatically generated">
            <a:extLst>
              <a:ext uri="{FF2B5EF4-FFF2-40B4-BE49-F238E27FC236}">
                <a16:creationId xmlns:a16="http://schemas.microsoft.com/office/drawing/2014/main" id="{AF7163E7-BBC6-4230-5900-CDE10C628E9D}"/>
              </a:ext>
            </a:extLst>
          </p:cNvPr>
          <p:cNvPicPr>
            <a:picLocks noChangeAspect="1"/>
          </p:cNvPicPr>
          <p:nvPr/>
        </p:nvPicPr>
        <p:blipFill>
          <a:blip r:embed="rId2"/>
          <a:stretch>
            <a:fillRect/>
          </a:stretch>
        </p:blipFill>
        <p:spPr>
          <a:xfrm>
            <a:off x="4395932" y="1366529"/>
            <a:ext cx="3166753" cy="3166753"/>
          </a:xfrm>
          <a:prstGeom prst="rect">
            <a:avLst/>
          </a:prstGeom>
        </p:spPr>
      </p:pic>
      <p:pic>
        <p:nvPicPr>
          <p:cNvPr id="14" name="Picture 13" descr="A plate of soup and a glass of water&#10;&#10;Description automatically generated">
            <a:extLst>
              <a:ext uri="{FF2B5EF4-FFF2-40B4-BE49-F238E27FC236}">
                <a16:creationId xmlns:a16="http://schemas.microsoft.com/office/drawing/2014/main" id="{A2043896-5522-5A1C-0F6C-9C28DB4C7996}"/>
              </a:ext>
            </a:extLst>
          </p:cNvPr>
          <p:cNvPicPr>
            <a:picLocks noChangeAspect="1"/>
          </p:cNvPicPr>
          <p:nvPr/>
        </p:nvPicPr>
        <p:blipFill>
          <a:blip r:embed="rId3"/>
          <a:stretch>
            <a:fillRect/>
          </a:stretch>
        </p:blipFill>
        <p:spPr>
          <a:xfrm>
            <a:off x="5095598" y="5271853"/>
            <a:ext cx="1767419" cy="1325564"/>
          </a:xfrm>
          <a:prstGeom prst="rect">
            <a:avLst/>
          </a:prstGeom>
        </p:spPr>
      </p:pic>
      <p:sp>
        <p:nvSpPr>
          <p:cNvPr id="15" name="TextBox 14">
            <a:extLst>
              <a:ext uri="{FF2B5EF4-FFF2-40B4-BE49-F238E27FC236}">
                <a16:creationId xmlns:a16="http://schemas.microsoft.com/office/drawing/2014/main" id="{DF112F8D-3C7C-E139-5402-A839EBC018F5}"/>
              </a:ext>
            </a:extLst>
          </p:cNvPr>
          <p:cNvSpPr txBox="1"/>
          <p:nvPr/>
        </p:nvSpPr>
        <p:spPr>
          <a:xfrm>
            <a:off x="5287035" y="4627810"/>
            <a:ext cx="1384546" cy="369332"/>
          </a:xfrm>
          <a:prstGeom prst="rect">
            <a:avLst/>
          </a:prstGeom>
          <a:noFill/>
        </p:spPr>
        <p:txBody>
          <a:bodyPr wrap="none" rtlCol="0">
            <a:spAutoFit/>
          </a:bodyPr>
          <a:lstStyle/>
          <a:p>
            <a:r>
              <a:rPr lang="en-US" dirty="0"/>
              <a:t>All the water</a:t>
            </a:r>
          </a:p>
        </p:txBody>
      </p:sp>
      <p:sp>
        <p:nvSpPr>
          <p:cNvPr id="16" name="TextBox 15">
            <a:extLst>
              <a:ext uri="{FF2B5EF4-FFF2-40B4-BE49-F238E27FC236}">
                <a16:creationId xmlns:a16="http://schemas.microsoft.com/office/drawing/2014/main" id="{329A0631-9274-8C23-DF6F-BED803D99566}"/>
              </a:ext>
            </a:extLst>
          </p:cNvPr>
          <p:cNvSpPr txBox="1"/>
          <p:nvPr/>
        </p:nvSpPr>
        <p:spPr>
          <a:xfrm>
            <a:off x="7063140" y="6242493"/>
            <a:ext cx="1126462" cy="369332"/>
          </a:xfrm>
          <a:prstGeom prst="rect">
            <a:avLst/>
          </a:prstGeom>
          <a:noFill/>
        </p:spPr>
        <p:txBody>
          <a:bodyPr wrap="none" rtlCol="0">
            <a:spAutoFit/>
          </a:bodyPr>
          <a:lstStyle/>
          <a:p>
            <a:r>
              <a:rPr lang="en-US" dirty="0"/>
              <a:t>Thursdays</a:t>
            </a:r>
          </a:p>
        </p:txBody>
      </p:sp>
      <p:sp>
        <p:nvSpPr>
          <p:cNvPr id="17" name="TextBox 16">
            <a:extLst>
              <a:ext uri="{FF2B5EF4-FFF2-40B4-BE49-F238E27FC236}">
                <a16:creationId xmlns:a16="http://schemas.microsoft.com/office/drawing/2014/main" id="{3B0C71B7-93A1-0B03-FA51-2309AF21B58E}"/>
              </a:ext>
            </a:extLst>
          </p:cNvPr>
          <p:cNvSpPr txBox="1"/>
          <p:nvPr/>
        </p:nvSpPr>
        <p:spPr>
          <a:xfrm>
            <a:off x="1172265" y="6107548"/>
            <a:ext cx="2223366" cy="369332"/>
          </a:xfrm>
          <a:prstGeom prst="rect">
            <a:avLst/>
          </a:prstGeom>
          <a:noFill/>
        </p:spPr>
        <p:txBody>
          <a:bodyPr wrap="none" rtlCol="0">
            <a:spAutoFit/>
          </a:bodyPr>
          <a:lstStyle/>
          <a:p>
            <a:r>
              <a:rPr lang="en-US" dirty="0"/>
              <a:t>The cold and the dark</a:t>
            </a:r>
          </a:p>
        </p:txBody>
      </p:sp>
      <p:sp>
        <p:nvSpPr>
          <p:cNvPr id="18" name="TextBox 17">
            <a:extLst>
              <a:ext uri="{FF2B5EF4-FFF2-40B4-BE49-F238E27FC236}">
                <a16:creationId xmlns:a16="http://schemas.microsoft.com/office/drawing/2014/main" id="{A614BAFA-0CBF-2244-0BC2-F698EE28B672}"/>
              </a:ext>
            </a:extLst>
          </p:cNvPr>
          <p:cNvSpPr txBox="1"/>
          <p:nvPr/>
        </p:nvSpPr>
        <p:spPr>
          <a:xfrm>
            <a:off x="1362444" y="3222495"/>
            <a:ext cx="742704" cy="369332"/>
          </a:xfrm>
          <a:prstGeom prst="rect">
            <a:avLst/>
          </a:prstGeom>
          <a:noFill/>
        </p:spPr>
        <p:txBody>
          <a:bodyPr wrap="none" rtlCol="0">
            <a:spAutoFit/>
          </a:bodyPr>
          <a:lstStyle/>
          <a:p>
            <a:r>
              <a:rPr lang="en-US" dirty="0"/>
              <a:t>Trams</a:t>
            </a:r>
          </a:p>
        </p:txBody>
      </p:sp>
      <p:pic>
        <p:nvPicPr>
          <p:cNvPr id="20" name="Picture 19" descr="A group of yellow chairs in a room&#10;&#10;Description automatically generated">
            <a:extLst>
              <a:ext uri="{FF2B5EF4-FFF2-40B4-BE49-F238E27FC236}">
                <a16:creationId xmlns:a16="http://schemas.microsoft.com/office/drawing/2014/main" id="{2CF9A225-9F0A-02ED-2E27-EE286A2AC2FD}"/>
              </a:ext>
            </a:extLst>
          </p:cNvPr>
          <p:cNvPicPr>
            <a:picLocks noChangeAspect="1"/>
          </p:cNvPicPr>
          <p:nvPr/>
        </p:nvPicPr>
        <p:blipFill>
          <a:blip r:embed="rId4"/>
          <a:stretch>
            <a:fillRect/>
          </a:stretch>
        </p:blipFill>
        <p:spPr>
          <a:xfrm>
            <a:off x="9191705" y="776317"/>
            <a:ext cx="2711783" cy="2033837"/>
          </a:xfrm>
          <a:prstGeom prst="rect">
            <a:avLst/>
          </a:prstGeom>
        </p:spPr>
      </p:pic>
      <p:pic>
        <p:nvPicPr>
          <p:cNvPr id="22" name="Picture 21" descr="A sheep made of candy balls&#10;&#10;Description automatically generated">
            <a:extLst>
              <a:ext uri="{FF2B5EF4-FFF2-40B4-BE49-F238E27FC236}">
                <a16:creationId xmlns:a16="http://schemas.microsoft.com/office/drawing/2014/main" id="{FD3CA3DD-3F55-EEEA-9620-CA36432D5FED}"/>
              </a:ext>
            </a:extLst>
          </p:cNvPr>
          <p:cNvPicPr>
            <a:picLocks noChangeAspect="1"/>
          </p:cNvPicPr>
          <p:nvPr/>
        </p:nvPicPr>
        <p:blipFill>
          <a:blip r:embed="rId5"/>
          <a:stretch>
            <a:fillRect/>
          </a:stretch>
        </p:blipFill>
        <p:spPr>
          <a:xfrm>
            <a:off x="8073223" y="2643093"/>
            <a:ext cx="1732624" cy="1732624"/>
          </a:xfrm>
          <a:prstGeom prst="rect">
            <a:avLst/>
          </a:prstGeom>
        </p:spPr>
      </p:pic>
      <p:pic>
        <p:nvPicPr>
          <p:cNvPr id="24" name="Picture 23" descr="A person standing in a hallway with a poster on the wall&#10;&#10;Description automatically generated">
            <a:extLst>
              <a:ext uri="{FF2B5EF4-FFF2-40B4-BE49-F238E27FC236}">
                <a16:creationId xmlns:a16="http://schemas.microsoft.com/office/drawing/2014/main" id="{D40747B4-D8D3-D12B-90CA-392C77186E4B}"/>
              </a:ext>
            </a:extLst>
          </p:cNvPr>
          <p:cNvPicPr>
            <a:picLocks noChangeAspect="1"/>
          </p:cNvPicPr>
          <p:nvPr/>
        </p:nvPicPr>
        <p:blipFill>
          <a:blip r:embed="rId6"/>
          <a:stretch>
            <a:fillRect/>
          </a:stretch>
        </p:blipFill>
        <p:spPr>
          <a:xfrm flipH="1">
            <a:off x="9769246" y="2755297"/>
            <a:ext cx="2310165" cy="1732624"/>
          </a:xfrm>
          <a:prstGeom prst="rect">
            <a:avLst/>
          </a:prstGeom>
        </p:spPr>
      </p:pic>
      <p:sp>
        <p:nvSpPr>
          <p:cNvPr id="25" name="TextBox 24">
            <a:extLst>
              <a:ext uri="{FF2B5EF4-FFF2-40B4-BE49-F238E27FC236}">
                <a16:creationId xmlns:a16="http://schemas.microsoft.com/office/drawing/2014/main" id="{8D43AB94-CB9F-0397-A11C-E25A69B922E6}"/>
              </a:ext>
            </a:extLst>
          </p:cNvPr>
          <p:cNvSpPr txBox="1"/>
          <p:nvPr/>
        </p:nvSpPr>
        <p:spPr>
          <a:xfrm>
            <a:off x="9774789" y="4701338"/>
            <a:ext cx="1545616" cy="369332"/>
          </a:xfrm>
          <a:prstGeom prst="rect">
            <a:avLst/>
          </a:prstGeom>
          <a:noFill/>
        </p:spPr>
        <p:txBody>
          <a:bodyPr wrap="none" rtlCol="0">
            <a:spAutoFit/>
          </a:bodyPr>
          <a:lstStyle/>
          <a:p>
            <a:r>
              <a:rPr lang="en-US" dirty="0"/>
              <a:t>Art and design</a:t>
            </a:r>
          </a:p>
        </p:txBody>
      </p:sp>
      <p:sp>
        <p:nvSpPr>
          <p:cNvPr id="26" name="TextBox 25">
            <a:extLst>
              <a:ext uri="{FF2B5EF4-FFF2-40B4-BE49-F238E27FC236}">
                <a16:creationId xmlns:a16="http://schemas.microsoft.com/office/drawing/2014/main" id="{3CE4C77C-04C6-7175-9CD4-F890EB7D825F}"/>
              </a:ext>
            </a:extLst>
          </p:cNvPr>
          <p:cNvSpPr txBox="1"/>
          <p:nvPr/>
        </p:nvSpPr>
        <p:spPr>
          <a:xfrm>
            <a:off x="9365551" y="5565303"/>
            <a:ext cx="2138727" cy="369332"/>
          </a:xfrm>
          <a:prstGeom prst="rect">
            <a:avLst/>
          </a:prstGeom>
          <a:noFill/>
        </p:spPr>
        <p:txBody>
          <a:bodyPr wrap="none" rtlCol="0">
            <a:spAutoFit/>
          </a:bodyPr>
          <a:lstStyle/>
          <a:p>
            <a:r>
              <a:rPr lang="en-US" dirty="0">
                <a:latin typeface="Goudy Type" panose="020F0502020204030204" pitchFamily="34" charset="0"/>
                <a:cs typeface="Goudy Type" panose="020F0502020204030204" pitchFamily="34" charset="0"/>
              </a:rPr>
              <a:t>And other stuff too</a:t>
            </a:r>
          </a:p>
        </p:txBody>
      </p:sp>
      <p:pic>
        <p:nvPicPr>
          <p:cNvPr id="28" name="Picture 27" descr="A city with snow and trees&#10;&#10;Description automatically generated with medium confidence">
            <a:extLst>
              <a:ext uri="{FF2B5EF4-FFF2-40B4-BE49-F238E27FC236}">
                <a16:creationId xmlns:a16="http://schemas.microsoft.com/office/drawing/2014/main" id="{BA63B899-DCBD-AA2F-D02B-BF3A7EA641D1}"/>
              </a:ext>
            </a:extLst>
          </p:cNvPr>
          <p:cNvPicPr>
            <a:picLocks noChangeAspect="1"/>
          </p:cNvPicPr>
          <p:nvPr/>
        </p:nvPicPr>
        <p:blipFill>
          <a:blip r:embed="rId7"/>
          <a:stretch>
            <a:fillRect/>
          </a:stretch>
        </p:blipFill>
        <p:spPr>
          <a:xfrm>
            <a:off x="871721" y="3824059"/>
            <a:ext cx="2866082" cy="2149380"/>
          </a:xfrm>
          <a:prstGeom prst="rect">
            <a:avLst/>
          </a:prstGeom>
        </p:spPr>
      </p:pic>
      <p:pic>
        <p:nvPicPr>
          <p:cNvPr id="4" name="Picture 3">
            <a:extLst>
              <a:ext uri="{FF2B5EF4-FFF2-40B4-BE49-F238E27FC236}">
                <a16:creationId xmlns:a16="http://schemas.microsoft.com/office/drawing/2014/main" id="{6238816B-6CD3-9EEC-0F00-80C985BB9AB7}"/>
              </a:ext>
            </a:extLst>
          </p:cNvPr>
          <p:cNvPicPr>
            <a:picLocks noChangeAspect="1"/>
          </p:cNvPicPr>
          <p:nvPr/>
        </p:nvPicPr>
        <p:blipFill>
          <a:blip r:embed="rId8"/>
          <a:stretch>
            <a:fillRect/>
          </a:stretch>
        </p:blipFill>
        <p:spPr>
          <a:xfrm>
            <a:off x="1490700" y="1567052"/>
            <a:ext cx="2028446" cy="1521334"/>
          </a:xfrm>
          <a:prstGeom prst="rect">
            <a:avLst/>
          </a:prstGeom>
        </p:spPr>
      </p:pic>
    </p:spTree>
    <p:extLst>
      <p:ext uri="{BB962C8B-B14F-4D97-AF65-F5344CB8AC3E}">
        <p14:creationId xmlns:p14="http://schemas.microsoft.com/office/powerpoint/2010/main" val="4278404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E8ABB-9C4D-C7A4-5BBC-2425D44A1588}"/>
              </a:ext>
            </a:extLst>
          </p:cNvPr>
          <p:cNvSpPr>
            <a:spLocks noGrp="1"/>
          </p:cNvSpPr>
          <p:nvPr>
            <p:ph type="title"/>
          </p:nvPr>
        </p:nvSpPr>
        <p:spPr/>
        <p:txBody>
          <a:bodyPr/>
          <a:lstStyle/>
          <a:p>
            <a:pPr algn="ctr"/>
            <a:r>
              <a:rPr lang="en-US" b="1" dirty="0">
                <a:solidFill>
                  <a:srgbClr val="45B1A6"/>
                </a:solidFill>
              </a:rPr>
              <a:t>Another important microeconomic idea is represented in the PPF: marginal analysis!</a:t>
            </a:r>
          </a:p>
        </p:txBody>
      </p:sp>
      <p:sp>
        <p:nvSpPr>
          <p:cNvPr id="3" name="Content Placeholder 2">
            <a:extLst>
              <a:ext uri="{FF2B5EF4-FFF2-40B4-BE49-F238E27FC236}">
                <a16:creationId xmlns:a16="http://schemas.microsoft.com/office/drawing/2014/main" id="{DD53707D-52EE-806D-D59E-FB425CEB6402}"/>
              </a:ext>
            </a:extLst>
          </p:cNvPr>
          <p:cNvSpPr>
            <a:spLocks noGrp="1"/>
          </p:cNvSpPr>
          <p:nvPr>
            <p:ph idx="1"/>
          </p:nvPr>
        </p:nvSpPr>
        <p:spPr>
          <a:xfrm>
            <a:off x="838200" y="1825625"/>
            <a:ext cx="10730948" cy="4351338"/>
          </a:xfrm>
        </p:spPr>
        <p:txBody>
          <a:bodyPr>
            <a:normAutofit fontScale="92500" lnSpcReduction="10000"/>
          </a:bodyPr>
          <a:lstStyle/>
          <a:p>
            <a:r>
              <a:rPr lang="en-US" sz="3600" i="1" dirty="0"/>
              <a:t>Marginal </a:t>
            </a:r>
            <a:r>
              <a:rPr lang="en-US" sz="3600" dirty="0"/>
              <a:t>in economics means incremental, at the edge or border.</a:t>
            </a:r>
          </a:p>
          <a:p>
            <a:r>
              <a:rPr lang="en-US" sz="3600" dirty="0"/>
              <a:t>Increasing bread production by one loaf is a </a:t>
            </a:r>
            <a:r>
              <a:rPr lang="en-US" sz="4400" dirty="0"/>
              <a:t>marginal </a:t>
            </a:r>
            <a:r>
              <a:rPr lang="en-US" sz="3600" dirty="0"/>
              <a:t>change (starting at 200 loaves and moving to 201, e.g.)</a:t>
            </a:r>
          </a:p>
          <a:p>
            <a:r>
              <a:rPr lang="en-US" sz="3600" dirty="0"/>
              <a:t>Marginal concepts typically correspond to slopes, or to partial derivatives in calculus</a:t>
            </a:r>
          </a:p>
          <a:p>
            <a:r>
              <a:rPr lang="en-US" sz="3600" dirty="0"/>
              <a:t>Marginal analysis is a way of solving maximization problems (not in this case at the moment though)</a:t>
            </a:r>
          </a:p>
          <a:p>
            <a:r>
              <a:rPr lang="en-US" sz="3600" dirty="0"/>
              <a:t>We’ll explore it more fully later this week</a:t>
            </a:r>
          </a:p>
        </p:txBody>
      </p:sp>
    </p:spTree>
    <p:extLst>
      <p:ext uri="{BB962C8B-B14F-4D97-AF65-F5344CB8AC3E}">
        <p14:creationId xmlns:p14="http://schemas.microsoft.com/office/powerpoint/2010/main" val="99901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4CA87-0526-259C-5CBE-69CF0E8C2C3B}"/>
              </a:ext>
            </a:extLst>
          </p:cNvPr>
          <p:cNvSpPr>
            <a:spLocks noGrp="1"/>
          </p:cNvSpPr>
          <p:nvPr>
            <p:ph type="title"/>
          </p:nvPr>
        </p:nvSpPr>
        <p:spPr/>
        <p:txBody>
          <a:bodyPr/>
          <a:lstStyle/>
          <a:p>
            <a:pPr algn="ctr"/>
            <a:r>
              <a:rPr lang="en-US" dirty="0">
                <a:solidFill>
                  <a:srgbClr val="C00000"/>
                </a:solidFill>
              </a:rPr>
              <a:t>Practice problem: the PPF</a:t>
            </a:r>
          </a:p>
        </p:txBody>
      </p:sp>
      <p:sp>
        <p:nvSpPr>
          <p:cNvPr id="3" name="Content Placeholder 2">
            <a:extLst>
              <a:ext uri="{FF2B5EF4-FFF2-40B4-BE49-F238E27FC236}">
                <a16:creationId xmlns:a16="http://schemas.microsoft.com/office/drawing/2014/main" id="{739C84A9-6A1A-A33C-97ED-05D8D36F9689}"/>
              </a:ext>
            </a:extLst>
          </p:cNvPr>
          <p:cNvSpPr>
            <a:spLocks noGrp="1"/>
          </p:cNvSpPr>
          <p:nvPr>
            <p:ph idx="4294967295"/>
          </p:nvPr>
        </p:nvSpPr>
        <p:spPr>
          <a:xfrm>
            <a:off x="1244184" y="1923300"/>
            <a:ext cx="10515600" cy="4692936"/>
          </a:xfrm>
        </p:spPr>
        <p:txBody>
          <a:bodyPr/>
          <a:lstStyle/>
          <a:p>
            <a:pPr marL="0" indent="0">
              <a:buNone/>
            </a:pPr>
            <a:r>
              <a:rPr lang="en-US" dirty="0"/>
              <a:t>Suppose there are 300 total labor hours in a small, chilly economy.</a:t>
            </a:r>
          </a:p>
          <a:p>
            <a:pPr marL="0" indent="0">
              <a:buNone/>
            </a:pPr>
            <a:r>
              <a:rPr lang="en-US" dirty="0"/>
              <a:t>It takes 4 hours to catch one kg of cod (a fish) </a:t>
            </a:r>
          </a:p>
          <a:p>
            <a:pPr marL="0" indent="0">
              <a:buNone/>
            </a:pPr>
            <a:r>
              <a:rPr lang="en-US" dirty="0"/>
              <a:t>It takes 2 hours to gather one kg of lingonberries</a:t>
            </a:r>
          </a:p>
          <a:p>
            <a:pPr marL="0" indent="0">
              <a:buNone/>
            </a:pPr>
            <a:r>
              <a:rPr lang="en-US" dirty="0"/>
              <a:t>Write the production constraint, as in the shirts/bread example. Then express lingonberry production (L) as a function of cod production.</a:t>
            </a:r>
          </a:p>
          <a:p>
            <a:pPr marL="0" indent="0">
              <a:buNone/>
            </a:pPr>
            <a:r>
              <a:rPr lang="en-US" dirty="0"/>
              <a:t>Draw the PPF. Include intercept values. Label the slope value</a:t>
            </a:r>
          </a:p>
          <a:p>
            <a:pPr marL="0" indent="0">
              <a:buNone/>
            </a:pPr>
            <a:r>
              <a:rPr lang="en-US" dirty="0"/>
              <a:t>What is the relative P of lingonberries? Of cod?</a:t>
            </a:r>
          </a:p>
        </p:txBody>
      </p:sp>
      <p:pic>
        <p:nvPicPr>
          <p:cNvPr id="5" name="Picture 4" descr="A fish with a fish in its mouth&#10;&#10;Description automatically generated">
            <a:extLst>
              <a:ext uri="{FF2B5EF4-FFF2-40B4-BE49-F238E27FC236}">
                <a16:creationId xmlns:a16="http://schemas.microsoft.com/office/drawing/2014/main" id="{8666E197-4589-B848-7117-BADF38F31A75}"/>
              </a:ext>
            </a:extLst>
          </p:cNvPr>
          <p:cNvPicPr>
            <a:picLocks noChangeAspect="1"/>
          </p:cNvPicPr>
          <p:nvPr/>
        </p:nvPicPr>
        <p:blipFill>
          <a:blip r:embed="rId2"/>
          <a:stretch>
            <a:fillRect/>
          </a:stretch>
        </p:blipFill>
        <p:spPr>
          <a:xfrm>
            <a:off x="958880" y="365125"/>
            <a:ext cx="1426464" cy="1426464"/>
          </a:xfrm>
          <a:prstGeom prst="rect">
            <a:avLst/>
          </a:prstGeom>
        </p:spPr>
      </p:pic>
      <p:pic>
        <p:nvPicPr>
          <p:cNvPr id="7" name="Picture 6" descr="A plant with red berries&#10;&#10;Description automatically generated">
            <a:extLst>
              <a:ext uri="{FF2B5EF4-FFF2-40B4-BE49-F238E27FC236}">
                <a16:creationId xmlns:a16="http://schemas.microsoft.com/office/drawing/2014/main" id="{5AA80C6D-F853-69B5-E21A-B2C1940CB687}"/>
              </a:ext>
            </a:extLst>
          </p:cNvPr>
          <p:cNvPicPr>
            <a:picLocks noChangeAspect="1"/>
          </p:cNvPicPr>
          <p:nvPr/>
        </p:nvPicPr>
        <p:blipFill>
          <a:blip r:embed="rId3"/>
          <a:stretch>
            <a:fillRect/>
          </a:stretch>
        </p:blipFill>
        <p:spPr>
          <a:xfrm>
            <a:off x="8829254" y="4908271"/>
            <a:ext cx="1878719" cy="1301919"/>
          </a:xfrm>
          <a:prstGeom prst="rect">
            <a:avLst/>
          </a:prstGeom>
        </p:spPr>
      </p:pic>
    </p:spTree>
    <p:extLst>
      <p:ext uri="{BB962C8B-B14F-4D97-AF65-F5344CB8AC3E}">
        <p14:creationId xmlns:p14="http://schemas.microsoft.com/office/powerpoint/2010/main" val="1885818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3B921-55E8-725C-FF3C-E80863CEEC62}"/>
              </a:ext>
            </a:extLst>
          </p:cNvPr>
          <p:cNvSpPr>
            <a:spLocks noGrp="1"/>
          </p:cNvSpPr>
          <p:nvPr>
            <p:ph type="title"/>
          </p:nvPr>
        </p:nvSpPr>
        <p:spPr/>
        <p:txBody>
          <a:bodyPr/>
          <a:lstStyle/>
          <a:p>
            <a:pPr algn="ctr"/>
            <a:r>
              <a:rPr lang="en-US" dirty="0"/>
              <a:t>Working with diagrams in economics</a:t>
            </a:r>
          </a:p>
        </p:txBody>
      </p:sp>
      <p:sp>
        <p:nvSpPr>
          <p:cNvPr id="3" name="Content Placeholder 2">
            <a:extLst>
              <a:ext uri="{FF2B5EF4-FFF2-40B4-BE49-F238E27FC236}">
                <a16:creationId xmlns:a16="http://schemas.microsoft.com/office/drawing/2014/main" id="{1A4F6578-87F5-36A1-1214-AC9EFED5C16D}"/>
              </a:ext>
            </a:extLst>
          </p:cNvPr>
          <p:cNvSpPr>
            <a:spLocks noGrp="1"/>
          </p:cNvSpPr>
          <p:nvPr>
            <p:ph idx="1"/>
          </p:nvPr>
        </p:nvSpPr>
        <p:spPr>
          <a:xfrm>
            <a:off x="838200" y="1431235"/>
            <a:ext cx="10515600" cy="4745728"/>
          </a:xfrm>
        </p:spPr>
        <p:txBody>
          <a:bodyPr>
            <a:normAutofit lnSpcReduction="10000"/>
          </a:bodyPr>
          <a:lstStyle/>
          <a:p>
            <a:r>
              <a:rPr lang="en-US" dirty="0"/>
              <a:t>There are two types of events with pictures like the PPF and </a:t>
            </a:r>
            <a:r>
              <a:rPr lang="en-US" sz="3600" dirty="0"/>
              <a:t>ALL  </a:t>
            </a:r>
            <a:r>
              <a:rPr lang="en-US" dirty="0"/>
              <a:t>microeconomic and macroeconomic 2-d graphical diagrams</a:t>
            </a:r>
          </a:p>
          <a:p>
            <a:r>
              <a:rPr lang="en-US" sz="3600" b="1" dirty="0"/>
              <a:t>Event type number 1</a:t>
            </a:r>
          </a:p>
          <a:p>
            <a:r>
              <a:rPr lang="en-US" dirty="0">
                <a:solidFill>
                  <a:srgbClr val="007200"/>
                </a:solidFill>
              </a:rPr>
              <a:t>A </a:t>
            </a:r>
            <a:r>
              <a:rPr lang="en-US" sz="3600" dirty="0">
                <a:solidFill>
                  <a:srgbClr val="007200"/>
                </a:solidFill>
              </a:rPr>
              <a:t>movement along</a:t>
            </a:r>
            <a:r>
              <a:rPr lang="en-US" dirty="0">
                <a:solidFill>
                  <a:srgbClr val="007200"/>
                </a:solidFill>
              </a:rPr>
              <a:t> the existing line happens when one variable changes value, and the other does too. (It typically will, since the two vars usually have a relationship!)</a:t>
            </a:r>
          </a:p>
          <a:p>
            <a:r>
              <a:rPr lang="en-US" dirty="0">
                <a:solidFill>
                  <a:srgbClr val="007200"/>
                </a:solidFill>
              </a:rPr>
              <a:t>Ex. for the PPF: the economy starts making more shirts, less bread</a:t>
            </a:r>
          </a:p>
          <a:p>
            <a:r>
              <a:rPr lang="en-US" dirty="0">
                <a:solidFill>
                  <a:srgbClr val="007200"/>
                </a:solidFill>
              </a:rPr>
              <a:t>The tradeoff doesn’t change and the PPF does not move. Only the </a:t>
            </a:r>
            <a:r>
              <a:rPr lang="en-US" sz="3500" b="1" dirty="0">
                <a:solidFill>
                  <a:srgbClr val="007200"/>
                </a:solidFill>
              </a:rPr>
              <a:t>choice</a:t>
            </a:r>
            <a:r>
              <a:rPr lang="en-US" dirty="0">
                <a:solidFill>
                  <a:srgbClr val="007200"/>
                </a:solidFill>
              </a:rPr>
              <a:t> </a:t>
            </a:r>
            <a:r>
              <a:rPr lang="en-US" b="1" dirty="0">
                <a:solidFill>
                  <a:srgbClr val="007200"/>
                </a:solidFill>
              </a:rPr>
              <a:t>along the PPF </a:t>
            </a:r>
            <a:r>
              <a:rPr lang="en-US" dirty="0">
                <a:solidFill>
                  <a:srgbClr val="007200"/>
                </a:solidFill>
              </a:rPr>
              <a:t>changes. Society wants more shirts, has to accept less bread.</a:t>
            </a:r>
          </a:p>
          <a:p>
            <a:pPr marL="0" indent="0">
              <a:buNone/>
            </a:pPr>
            <a:endParaRPr lang="en-US" dirty="0"/>
          </a:p>
        </p:txBody>
      </p:sp>
    </p:spTree>
    <p:extLst>
      <p:ext uri="{BB962C8B-B14F-4D97-AF65-F5344CB8AC3E}">
        <p14:creationId xmlns:p14="http://schemas.microsoft.com/office/powerpoint/2010/main" val="2030183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0351533-0F95-47BD-FCD7-501F758142FF}"/>
              </a:ext>
            </a:extLst>
          </p:cNvPr>
          <p:cNvCxnSpPr/>
          <p:nvPr/>
        </p:nvCxnSpPr>
        <p:spPr>
          <a:xfrm>
            <a:off x="2643809" y="894522"/>
            <a:ext cx="0" cy="4810539"/>
          </a:xfrm>
          <a:prstGeom prst="line">
            <a:avLst/>
          </a:prstGeom>
        </p:spPr>
        <p:style>
          <a:lnRef idx="3">
            <a:schemeClr val="accent1"/>
          </a:lnRef>
          <a:fillRef idx="0">
            <a:schemeClr val="accent1"/>
          </a:fillRef>
          <a:effectRef idx="2">
            <a:schemeClr val="accent1"/>
          </a:effectRef>
          <a:fontRef idx="minor">
            <a:schemeClr val="tx1"/>
          </a:fontRef>
        </p:style>
      </p:cxnSp>
      <p:cxnSp>
        <p:nvCxnSpPr>
          <p:cNvPr id="7" name="Straight Connector 6">
            <a:extLst>
              <a:ext uri="{FF2B5EF4-FFF2-40B4-BE49-F238E27FC236}">
                <a16:creationId xmlns:a16="http://schemas.microsoft.com/office/drawing/2014/main" id="{F772C8C0-DA8E-7B63-41C3-25664549DDF9}"/>
              </a:ext>
            </a:extLst>
          </p:cNvPr>
          <p:cNvCxnSpPr>
            <a:cxnSpLocks/>
          </p:cNvCxnSpPr>
          <p:nvPr/>
        </p:nvCxnSpPr>
        <p:spPr>
          <a:xfrm>
            <a:off x="2643809" y="5685183"/>
            <a:ext cx="6904382" cy="19878"/>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F3DFB41A-1B0E-3F59-055F-05E13B2ED357}"/>
              </a:ext>
            </a:extLst>
          </p:cNvPr>
          <p:cNvCxnSpPr>
            <a:cxnSpLocks/>
          </p:cNvCxnSpPr>
          <p:nvPr/>
        </p:nvCxnSpPr>
        <p:spPr>
          <a:xfrm>
            <a:off x="2643809" y="2981739"/>
            <a:ext cx="6083929" cy="2723322"/>
          </a:xfrm>
          <a:prstGeom prst="line">
            <a:avLst/>
          </a:prstGeom>
          <a:ln w="31750"/>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D0422C76-097D-87CD-FDC1-5A79D7BEC46C}"/>
              </a:ext>
            </a:extLst>
          </p:cNvPr>
          <p:cNvSpPr txBox="1"/>
          <p:nvPr/>
        </p:nvSpPr>
        <p:spPr>
          <a:xfrm>
            <a:off x="1669774" y="417443"/>
            <a:ext cx="1125629" cy="584775"/>
          </a:xfrm>
          <a:prstGeom prst="rect">
            <a:avLst/>
          </a:prstGeom>
          <a:noFill/>
        </p:spPr>
        <p:txBody>
          <a:bodyPr wrap="none" rtlCol="0">
            <a:spAutoFit/>
          </a:bodyPr>
          <a:lstStyle/>
          <a:p>
            <a:r>
              <a:rPr lang="en-US" sz="3200" dirty="0">
                <a:solidFill>
                  <a:srgbClr val="B847D4"/>
                </a:solidFill>
              </a:rPr>
              <a:t>Shirts</a:t>
            </a:r>
          </a:p>
        </p:txBody>
      </p:sp>
      <p:sp>
        <p:nvSpPr>
          <p:cNvPr id="13" name="TextBox 12">
            <a:extLst>
              <a:ext uri="{FF2B5EF4-FFF2-40B4-BE49-F238E27FC236}">
                <a16:creationId xmlns:a16="http://schemas.microsoft.com/office/drawing/2014/main" id="{66C8AF29-4A83-4DEB-A82C-311C6AA2CF9D}"/>
              </a:ext>
            </a:extLst>
          </p:cNvPr>
          <p:cNvSpPr txBox="1"/>
          <p:nvPr/>
        </p:nvSpPr>
        <p:spPr>
          <a:xfrm>
            <a:off x="9283148" y="5367130"/>
            <a:ext cx="2738057" cy="584775"/>
          </a:xfrm>
          <a:prstGeom prst="rect">
            <a:avLst/>
          </a:prstGeom>
          <a:noFill/>
        </p:spPr>
        <p:txBody>
          <a:bodyPr wrap="none" rtlCol="0">
            <a:spAutoFit/>
          </a:bodyPr>
          <a:lstStyle/>
          <a:p>
            <a:r>
              <a:rPr lang="en-US" sz="3200" dirty="0">
                <a:solidFill>
                  <a:srgbClr val="FF9B36"/>
                </a:solidFill>
              </a:rPr>
              <a:t>  Bread (loaves)</a:t>
            </a:r>
          </a:p>
        </p:txBody>
      </p:sp>
      <p:sp>
        <p:nvSpPr>
          <p:cNvPr id="14" name="TextBox 13">
            <a:extLst>
              <a:ext uri="{FF2B5EF4-FFF2-40B4-BE49-F238E27FC236}">
                <a16:creationId xmlns:a16="http://schemas.microsoft.com/office/drawing/2014/main" id="{C0092B73-5249-7340-3B72-A15050BD25D5}"/>
              </a:ext>
            </a:extLst>
          </p:cNvPr>
          <p:cNvSpPr txBox="1"/>
          <p:nvPr/>
        </p:nvSpPr>
        <p:spPr>
          <a:xfrm>
            <a:off x="1849758" y="2651203"/>
            <a:ext cx="765660" cy="830997"/>
          </a:xfrm>
          <a:prstGeom prst="rect">
            <a:avLst/>
          </a:prstGeom>
          <a:noFill/>
        </p:spPr>
        <p:txBody>
          <a:bodyPr wrap="square" rtlCol="0">
            <a:spAutoFit/>
          </a:bodyPr>
          <a:lstStyle/>
          <a:p>
            <a:r>
              <a:rPr lang="en-US" sz="2400" dirty="0"/>
              <a:t>200</a:t>
            </a:r>
          </a:p>
          <a:p>
            <a:r>
              <a:rPr lang="en-US" sz="2400" dirty="0"/>
              <a:t> </a:t>
            </a:r>
          </a:p>
        </p:txBody>
      </p:sp>
      <p:sp>
        <p:nvSpPr>
          <p:cNvPr id="15" name="TextBox 14">
            <a:extLst>
              <a:ext uri="{FF2B5EF4-FFF2-40B4-BE49-F238E27FC236}">
                <a16:creationId xmlns:a16="http://schemas.microsoft.com/office/drawing/2014/main" id="{4BD14CE9-C690-5966-885F-E9A5B2F0BFC0}"/>
              </a:ext>
            </a:extLst>
          </p:cNvPr>
          <p:cNvSpPr txBox="1"/>
          <p:nvPr/>
        </p:nvSpPr>
        <p:spPr>
          <a:xfrm>
            <a:off x="8333239" y="5703762"/>
            <a:ext cx="788999" cy="461665"/>
          </a:xfrm>
          <a:prstGeom prst="rect">
            <a:avLst/>
          </a:prstGeom>
          <a:noFill/>
        </p:spPr>
        <p:txBody>
          <a:bodyPr wrap="none" rtlCol="0">
            <a:spAutoFit/>
          </a:bodyPr>
          <a:lstStyle/>
          <a:p>
            <a:r>
              <a:rPr lang="en-US" sz="2400" dirty="0"/>
              <a:t>600  </a:t>
            </a:r>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C5625374-74B5-BAEE-EA28-4DE88A2AFE8C}"/>
                  </a:ext>
                </a:extLst>
              </p14:cNvPr>
              <p14:cNvContentPartPr/>
              <p14:nvPr/>
            </p14:nvContentPartPr>
            <p14:xfrm>
              <a:off x="5580798" y="5524482"/>
              <a:ext cx="10800" cy="167040"/>
            </p14:xfrm>
          </p:contentPart>
        </mc:Choice>
        <mc:Fallback xmlns="">
          <p:pic>
            <p:nvPicPr>
              <p:cNvPr id="2" name="Ink 1">
                <a:extLst>
                  <a:ext uri="{FF2B5EF4-FFF2-40B4-BE49-F238E27FC236}">
                    <a16:creationId xmlns:a16="http://schemas.microsoft.com/office/drawing/2014/main" id="{C5625374-74B5-BAEE-EA28-4DE88A2AFE8C}"/>
                  </a:ext>
                </a:extLst>
              </p:cNvPr>
              <p:cNvPicPr/>
              <p:nvPr/>
            </p:nvPicPr>
            <p:blipFill>
              <a:blip r:embed="rId3"/>
              <a:stretch>
                <a:fillRect/>
              </a:stretch>
            </p:blipFill>
            <p:spPr>
              <a:xfrm>
                <a:off x="5576478" y="5520162"/>
                <a:ext cx="1944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AA8373A8-A0AB-01A2-C966-D7683BEDC50E}"/>
                  </a:ext>
                </a:extLst>
              </p14:cNvPr>
              <p14:cNvContentPartPr/>
              <p14:nvPr/>
            </p14:nvContentPartPr>
            <p14:xfrm>
              <a:off x="4547598" y="5498202"/>
              <a:ext cx="10080" cy="201960"/>
            </p14:xfrm>
          </p:contentPart>
        </mc:Choice>
        <mc:Fallback xmlns="">
          <p:pic>
            <p:nvPicPr>
              <p:cNvPr id="10" name="Ink 9">
                <a:extLst>
                  <a:ext uri="{FF2B5EF4-FFF2-40B4-BE49-F238E27FC236}">
                    <a16:creationId xmlns:a16="http://schemas.microsoft.com/office/drawing/2014/main" id="{AA8373A8-A0AB-01A2-C966-D7683BEDC50E}"/>
                  </a:ext>
                </a:extLst>
              </p:cNvPr>
              <p:cNvPicPr/>
              <p:nvPr/>
            </p:nvPicPr>
            <p:blipFill>
              <a:blip r:embed="rId5"/>
              <a:stretch>
                <a:fillRect/>
              </a:stretch>
            </p:blipFill>
            <p:spPr>
              <a:xfrm>
                <a:off x="4543278" y="5493882"/>
                <a:ext cx="18720"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7436C7E5-7CE7-399B-D3B8-970174C9918B}"/>
                  </a:ext>
                </a:extLst>
              </p14:cNvPr>
              <p14:cNvContentPartPr/>
              <p14:nvPr/>
            </p14:nvContentPartPr>
            <p14:xfrm>
              <a:off x="3605118" y="5464722"/>
              <a:ext cx="5400" cy="239040"/>
            </p14:xfrm>
          </p:contentPart>
        </mc:Choice>
        <mc:Fallback xmlns="">
          <p:pic>
            <p:nvPicPr>
              <p:cNvPr id="11" name="Ink 10">
                <a:extLst>
                  <a:ext uri="{FF2B5EF4-FFF2-40B4-BE49-F238E27FC236}">
                    <a16:creationId xmlns:a16="http://schemas.microsoft.com/office/drawing/2014/main" id="{7436C7E5-7CE7-399B-D3B8-970174C9918B}"/>
                  </a:ext>
                </a:extLst>
              </p:cNvPr>
              <p:cNvPicPr/>
              <p:nvPr/>
            </p:nvPicPr>
            <p:blipFill>
              <a:blip r:embed="rId7"/>
              <a:stretch>
                <a:fillRect/>
              </a:stretch>
            </p:blipFill>
            <p:spPr>
              <a:xfrm>
                <a:off x="3600798" y="5460402"/>
                <a:ext cx="14040" cy="247680"/>
              </a:xfrm>
              <a:prstGeom prst="rect">
                <a:avLst/>
              </a:prstGeom>
            </p:spPr>
          </p:pic>
        </mc:Fallback>
      </mc:AlternateContent>
      <p:sp>
        <p:nvSpPr>
          <p:cNvPr id="16" name="TextBox 15">
            <a:extLst>
              <a:ext uri="{FF2B5EF4-FFF2-40B4-BE49-F238E27FC236}">
                <a16:creationId xmlns:a16="http://schemas.microsoft.com/office/drawing/2014/main" id="{7771DF15-2DAE-B07D-92D5-D9FC8B5622DF}"/>
              </a:ext>
            </a:extLst>
          </p:cNvPr>
          <p:cNvSpPr txBox="1"/>
          <p:nvPr/>
        </p:nvSpPr>
        <p:spPr>
          <a:xfrm>
            <a:off x="3359426" y="5951905"/>
            <a:ext cx="2488182" cy="369332"/>
          </a:xfrm>
          <a:prstGeom prst="rect">
            <a:avLst/>
          </a:prstGeom>
          <a:noFill/>
        </p:spPr>
        <p:txBody>
          <a:bodyPr wrap="none" rtlCol="0">
            <a:spAutoFit/>
          </a:bodyPr>
          <a:lstStyle/>
          <a:p>
            <a:r>
              <a:rPr lang="en-US" dirty="0"/>
              <a:t> 100	 200	  300</a:t>
            </a:r>
          </a:p>
        </p:txBody>
      </p:sp>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E50FF8BA-DB47-38E6-AB18-0C15E302AD04}"/>
                  </a:ext>
                </a:extLst>
              </p14:cNvPr>
              <p14:cNvContentPartPr/>
              <p14:nvPr/>
            </p14:nvContentPartPr>
            <p14:xfrm>
              <a:off x="4496838" y="3763002"/>
              <a:ext cx="104760" cy="159480"/>
            </p14:xfrm>
          </p:contentPart>
        </mc:Choice>
        <mc:Fallback xmlns="">
          <p:pic>
            <p:nvPicPr>
              <p:cNvPr id="18" name="Ink 17">
                <a:extLst>
                  <a:ext uri="{FF2B5EF4-FFF2-40B4-BE49-F238E27FC236}">
                    <a16:creationId xmlns:a16="http://schemas.microsoft.com/office/drawing/2014/main" id="{E50FF8BA-DB47-38E6-AB18-0C15E302AD04}"/>
                  </a:ext>
                </a:extLst>
              </p:cNvPr>
              <p:cNvPicPr/>
              <p:nvPr/>
            </p:nvPicPr>
            <p:blipFill>
              <a:blip r:embed="rId9"/>
              <a:stretch>
                <a:fillRect/>
              </a:stretch>
            </p:blipFill>
            <p:spPr>
              <a:xfrm>
                <a:off x="4492518" y="3758682"/>
                <a:ext cx="11340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783416AF-8F49-5F4C-63A0-E10AA9C0D3BB}"/>
                  </a:ext>
                </a:extLst>
              </p14:cNvPr>
              <p14:cNvContentPartPr/>
              <p14:nvPr/>
            </p14:nvContentPartPr>
            <p14:xfrm>
              <a:off x="5557758" y="4234962"/>
              <a:ext cx="117360" cy="144720"/>
            </p14:xfrm>
          </p:contentPart>
        </mc:Choice>
        <mc:Fallback xmlns="">
          <p:pic>
            <p:nvPicPr>
              <p:cNvPr id="19" name="Ink 18">
                <a:extLst>
                  <a:ext uri="{FF2B5EF4-FFF2-40B4-BE49-F238E27FC236}">
                    <a16:creationId xmlns:a16="http://schemas.microsoft.com/office/drawing/2014/main" id="{783416AF-8F49-5F4C-63A0-E10AA9C0D3BB}"/>
                  </a:ext>
                </a:extLst>
              </p:cNvPr>
              <p:cNvPicPr/>
              <p:nvPr/>
            </p:nvPicPr>
            <p:blipFill>
              <a:blip r:embed="rId11"/>
              <a:stretch>
                <a:fillRect/>
              </a:stretch>
            </p:blipFill>
            <p:spPr>
              <a:xfrm>
                <a:off x="5553438" y="4230642"/>
                <a:ext cx="12600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Ink 19">
                <a:extLst>
                  <a:ext uri="{FF2B5EF4-FFF2-40B4-BE49-F238E27FC236}">
                    <a16:creationId xmlns:a16="http://schemas.microsoft.com/office/drawing/2014/main" id="{55BB6472-9D79-302B-419D-407480EC7D6D}"/>
                  </a:ext>
                </a:extLst>
              </p14:cNvPr>
              <p14:cNvContentPartPr/>
              <p14:nvPr/>
            </p14:nvContentPartPr>
            <p14:xfrm>
              <a:off x="2655798" y="3853362"/>
              <a:ext cx="162000" cy="360"/>
            </p14:xfrm>
          </p:contentPart>
        </mc:Choice>
        <mc:Fallback xmlns="">
          <p:pic>
            <p:nvPicPr>
              <p:cNvPr id="20" name="Ink 19">
                <a:extLst>
                  <a:ext uri="{FF2B5EF4-FFF2-40B4-BE49-F238E27FC236}">
                    <a16:creationId xmlns:a16="http://schemas.microsoft.com/office/drawing/2014/main" id="{55BB6472-9D79-302B-419D-407480EC7D6D}"/>
                  </a:ext>
                </a:extLst>
              </p:cNvPr>
              <p:cNvPicPr/>
              <p:nvPr/>
            </p:nvPicPr>
            <p:blipFill>
              <a:blip r:embed="rId13"/>
              <a:stretch>
                <a:fillRect/>
              </a:stretch>
            </p:blipFill>
            <p:spPr>
              <a:xfrm>
                <a:off x="2651478" y="3849042"/>
                <a:ext cx="170640" cy="9000"/>
              </a:xfrm>
              <a:prstGeom prst="rect">
                <a:avLst/>
              </a:prstGeom>
            </p:spPr>
          </p:pic>
        </mc:Fallback>
      </mc:AlternateContent>
      <p:sp>
        <p:nvSpPr>
          <p:cNvPr id="22" name="TextBox 21">
            <a:extLst>
              <a:ext uri="{FF2B5EF4-FFF2-40B4-BE49-F238E27FC236}">
                <a16:creationId xmlns:a16="http://schemas.microsoft.com/office/drawing/2014/main" id="{8363162E-F6EC-C713-C2B1-D495A3619600}"/>
              </a:ext>
            </a:extLst>
          </p:cNvPr>
          <p:cNvSpPr txBox="1"/>
          <p:nvPr/>
        </p:nvSpPr>
        <p:spPr>
          <a:xfrm>
            <a:off x="1849758" y="3598690"/>
            <a:ext cx="765659" cy="461665"/>
          </a:xfrm>
          <a:prstGeom prst="rect">
            <a:avLst/>
          </a:prstGeom>
          <a:noFill/>
        </p:spPr>
        <p:txBody>
          <a:bodyPr wrap="square" rtlCol="0">
            <a:spAutoFit/>
          </a:bodyPr>
          <a:lstStyle/>
          <a:p>
            <a:r>
              <a:rPr lang="en-US" sz="2400" dirty="0"/>
              <a:t>133</a:t>
            </a:r>
          </a:p>
        </p:txBody>
      </p:sp>
      <p:sp>
        <p:nvSpPr>
          <p:cNvPr id="25" name="TextBox 24">
            <a:extLst>
              <a:ext uri="{FF2B5EF4-FFF2-40B4-BE49-F238E27FC236}">
                <a16:creationId xmlns:a16="http://schemas.microsoft.com/office/drawing/2014/main" id="{27B1CAED-C963-1786-9CD6-D948B6D48E50}"/>
              </a:ext>
            </a:extLst>
          </p:cNvPr>
          <p:cNvSpPr txBox="1"/>
          <p:nvPr/>
        </p:nvSpPr>
        <p:spPr>
          <a:xfrm>
            <a:off x="1907017" y="4060355"/>
            <a:ext cx="651140" cy="461665"/>
          </a:xfrm>
          <a:prstGeom prst="rect">
            <a:avLst/>
          </a:prstGeom>
          <a:noFill/>
        </p:spPr>
        <p:txBody>
          <a:bodyPr wrap="none" rtlCol="0">
            <a:spAutoFit/>
          </a:bodyPr>
          <a:lstStyle/>
          <a:p>
            <a:r>
              <a:rPr lang="en-US" sz="2400" dirty="0"/>
              <a:t>100</a:t>
            </a:r>
          </a:p>
        </p:txBody>
      </p:sp>
      <mc:AlternateContent xmlns:mc="http://schemas.openxmlformats.org/markup-compatibility/2006" xmlns:p14="http://schemas.microsoft.com/office/powerpoint/2010/main">
        <mc:Choice Requires="p14">
          <p:contentPart p14:bwMode="auto" r:id="rId14">
            <p14:nvContentPartPr>
              <p14:cNvPr id="26" name="Ink 25">
                <a:extLst>
                  <a:ext uri="{FF2B5EF4-FFF2-40B4-BE49-F238E27FC236}">
                    <a16:creationId xmlns:a16="http://schemas.microsoft.com/office/drawing/2014/main" id="{D1B20250-702E-9D80-2452-62B207215FBE}"/>
                  </a:ext>
                </a:extLst>
              </p14:cNvPr>
              <p14:cNvContentPartPr/>
              <p14:nvPr/>
            </p14:nvContentPartPr>
            <p14:xfrm>
              <a:off x="2671638" y="4309842"/>
              <a:ext cx="162000" cy="10800"/>
            </p14:xfrm>
          </p:contentPart>
        </mc:Choice>
        <mc:Fallback xmlns="">
          <p:pic>
            <p:nvPicPr>
              <p:cNvPr id="26" name="Ink 25">
                <a:extLst>
                  <a:ext uri="{FF2B5EF4-FFF2-40B4-BE49-F238E27FC236}">
                    <a16:creationId xmlns:a16="http://schemas.microsoft.com/office/drawing/2014/main" id="{D1B20250-702E-9D80-2452-62B207215FBE}"/>
                  </a:ext>
                </a:extLst>
              </p:cNvPr>
              <p:cNvPicPr/>
              <p:nvPr/>
            </p:nvPicPr>
            <p:blipFill>
              <a:blip r:embed="rId15"/>
              <a:stretch>
                <a:fillRect/>
              </a:stretch>
            </p:blipFill>
            <p:spPr>
              <a:xfrm>
                <a:off x="2667318" y="4305522"/>
                <a:ext cx="170640" cy="19440"/>
              </a:xfrm>
              <a:prstGeom prst="rect">
                <a:avLst/>
              </a:prstGeom>
            </p:spPr>
          </p:pic>
        </mc:Fallback>
      </mc:AlternateContent>
      <p:sp>
        <p:nvSpPr>
          <p:cNvPr id="31" name="TextBox 30">
            <a:extLst>
              <a:ext uri="{FF2B5EF4-FFF2-40B4-BE49-F238E27FC236}">
                <a16:creationId xmlns:a16="http://schemas.microsoft.com/office/drawing/2014/main" id="{92E80266-7532-2ACC-E2C4-B5A2AEA9DABD}"/>
              </a:ext>
            </a:extLst>
          </p:cNvPr>
          <p:cNvSpPr txBox="1"/>
          <p:nvPr/>
        </p:nvSpPr>
        <p:spPr>
          <a:xfrm>
            <a:off x="5298918" y="637188"/>
            <a:ext cx="5566204" cy="1631216"/>
          </a:xfrm>
          <a:prstGeom prst="rect">
            <a:avLst/>
          </a:prstGeom>
          <a:noFill/>
        </p:spPr>
        <p:txBody>
          <a:bodyPr wrap="none" rtlCol="0">
            <a:spAutoFit/>
          </a:bodyPr>
          <a:lstStyle/>
          <a:p>
            <a:r>
              <a:rPr lang="en-US" sz="3600" b="1" dirty="0">
                <a:solidFill>
                  <a:srgbClr val="007200"/>
                </a:solidFill>
              </a:rPr>
              <a:t>Movement along </a:t>
            </a:r>
            <a:r>
              <a:rPr lang="en-US" sz="3200" dirty="0">
                <a:solidFill>
                  <a:srgbClr val="007200"/>
                </a:solidFill>
              </a:rPr>
              <a:t>from A to B:</a:t>
            </a:r>
          </a:p>
          <a:p>
            <a:r>
              <a:rPr lang="en-US" sz="3200" dirty="0">
                <a:solidFill>
                  <a:srgbClr val="007200"/>
                </a:solidFill>
              </a:rPr>
              <a:t>Q of shirts rises to 133</a:t>
            </a:r>
          </a:p>
          <a:p>
            <a:r>
              <a:rPr lang="en-US" sz="3200" dirty="0">
                <a:solidFill>
                  <a:srgbClr val="007200"/>
                </a:solidFill>
              </a:rPr>
              <a:t>Q of bread must fall to 200</a:t>
            </a:r>
          </a:p>
        </p:txBody>
      </p:sp>
      <p:cxnSp>
        <p:nvCxnSpPr>
          <p:cNvPr id="33" name="Straight Connector 32">
            <a:extLst>
              <a:ext uri="{FF2B5EF4-FFF2-40B4-BE49-F238E27FC236}">
                <a16:creationId xmlns:a16="http://schemas.microsoft.com/office/drawing/2014/main" id="{52767741-0008-E5CF-EAE6-C407B952F88C}"/>
              </a:ext>
            </a:extLst>
          </p:cNvPr>
          <p:cNvCxnSpPr>
            <a:endCxn id="22" idx="3"/>
          </p:cNvCxnSpPr>
          <p:nvPr/>
        </p:nvCxnSpPr>
        <p:spPr>
          <a:xfrm flipH="1">
            <a:off x="2615417" y="3810174"/>
            <a:ext cx="1932181" cy="19349"/>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Straight Connector 34">
            <a:extLst>
              <a:ext uri="{FF2B5EF4-FFF2-40B4-BE49-F238E27FC236}">
                <a16:creationId xmlns:a16="http://schemas.microsoft.com/office/drawing/2014/main" id="{6AE8E036-7CEA-FEC2-FC3B-C375B6BD3F20}"/>
              </a:ext>
            </a:extLst>
          </p:cNvPr>
          <p:cNvCxnSpPr/>
          <p:nvPr/>
        </p:nvCxnSpPr>
        <p:spPr>
          <a:xfrm>
            <a:off x="2736798" y="4311617"/>
            <a:ext cx="2938320"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Straight Connector 36">
            <a:extLst>
              <a:ext uri="{FF2B5EF4-FFF2-40B4-BE49-F238E27FC236}">
                <a16:creationId xmlns:a16="http://schemas.microsoft.com/office/drawing/2014/main" id="{5B56E012-85F4-76C2-2EE2-CA5163C4BE8F}"/>
              </a:ext>
            </a:extLst>
          </p:cNvPr>
          <p:cNvCxnSpPr/>
          <p:nvPr/>
        </p:nvCxnSpPr>
        <p:spPr>
          <a:xfrm>
            <a:off x="4547598" y="3853362"/>
            <a:ext cx="0" cy="1831821"/>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Straight Connector 38">
            <a:extLst>
              <a:ext uri="{FF2B5EF4-FFF2-40B4-BE49-F238E27FC236}">
                <a16:creationId xmlns:a16="http://schemas.microsoft.com/office/drawing/2014/main" id="{9BF4643A-9976-E90B-4A3E-0F0D86172CDC}"/>
              </a:ext>
            </a:extLst>
          </p:cNvPr>
          <p:cNvCxnSpPr/>
          <p:nvPr/>
        </p:nvCxnSpPr>
        <p:spPr>
          <a:xfrm>
            <a:off x="5616438" y="4343400"/>
            <a:ext cx="0" cy="1316117"/>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2" name="TextBox 41">
            <a:extLst>
              <a:ext uri="{FF2B5EF4-FFF2-40B4-BE49-F238E27FC236}">
                <a16:creationId xmlns:a16="http://schemas.microsoft.com/office/drawing/2014/main" id="{42B41119-8360-021A-784D-0E769B09E215}"/>
              </a:ext>
            </a:extLst>
          </p:cNvPr>
          <p:cNvSpPr txBox="1"/>
          <p:nvPr/>
        </p:nvSpPr>
        <p:spPr>
          <a:xfrm>
            <a:off x="6798365" y="2981739"/>
            <a:ext cx="4733283" cy="954107"/>
          </a:xfrm>
          <a:prstGeom prst="rect">
            <a:avLst/>
          </a:prstGeom>
          <a:noFill/>
        </p:spPr>
        <p:txBody>
          <a:bodyPr wrap="none" rtlCol="0">
            <a:spAutoFit/>
          </a:bodyPr>
          <a:lstStyle/>
          <a:p>
            <a:r>
              <a:rPr lang="en-US" sz="2800" dirty="0">
                <a:solidFill>
                  <a:srgbClr val="C00000"/>
                </a:solidFill>
              </a:rPr>
              <a:t>No “underlying factors” have</a:t>
            </a:r>
          </a:p>
          <a:p>
            <a:r>
              <a:rPr lang="en-US" sz="2800" dirty="0">
                <a:solidFill>
                  <a:srgbClr val="C00000"/>
                </a:solidFill>
              </a:rPr>
              <a:t>changed. Ceteris paribus holds.</a:t>
            </a:r>
          </a:p>
        </p:txBody>
      </p:sp>
      <p:grpSp>
        <p:nvGrpSpPr>
          <p:cNvPr id="17" name="Group 16">
            <a:extLst>
              <a:ext uri="{FF2B5EF4-FFF2-40B4-BE49-F238E27FC236}">
                <a16:creationId xmlns:a16="http://schemas.microsoft.com/office/drawing/2014/main" id="{DBE454DC-C4F7-99A3-2E6A-C1AC52631F29}"/>
              </a:ext>
            </a:extLst>
          </p:cNvPr>
          <p:cNvGrpSpPr/>
          <p:nvPr/>
        </p:nvGrpSpPr>
        <p:grpSpPr>
          <a:xfrm>
            <a:off x="4623846" y="3787294"/>
            <a:ext cx="901800" cy="709920"/>
            <a:chOff x="4623846" y="3787294"/>
            <a:chExt cx="901800" cy="709920"/>
          </a:xfrm>
        </p:grpSpPr>
        <mc:AlternateContent xmlns:mc="http://schemas.openxmlformats.org/markup-compatibility/2006" xmlns:p14="http://schemas.microsoft.com/office/powerpoint/2010/main">
          <mc:Choice Requires="p14">
            <p:contentPart p14:bwMode="auto" r:id="rId16">
              <p14:nvContentPartPr>
                <p14:cNvPr id="3" name="Ink 2">
                  <a:extLst>
                    <a:ext uri="{FF2B5EF4-FFF2-40B4-BE49-F238E27FC236}">
                      <a16:creationId xmlns:a16="http://schemas.microsoft.com/office/drawing/2014/main" id="{0424A966-3A15-7C0B-35F1-5E114FA82F1C}"/>
                    </a:ext>
                  </a:extLst>
                </p14:cNvPr>
                <p14:cNvContentPartPr/>
                <p14:nvPr/>
              </p14:nvContentPartPr>
              <p14:xfrm>
                <a:off x="5230806" y="4033894"/>
                <a:ext cx="294840" cy="463320"/>
              </p14:xfrm>
            </p:contentPart>
          </mc:Choice>
          <mc:Fallback xmlns="">
            <p:pic>
              <p:nvPicPr>
                <p:cNvPr id="3" name="Ink 2">
                  <a:extLst>
                    <a:ext uri="{FF2B5EF4-FFF2-40B4-BE49-F238E27FC236}">
                      <a16:creationId xmlns:a16="http://schemas.microsoft.com/office/drawing/2014/main" id="{0424A966-3A15-7C0B-35F1-5E114FA82F1C}"/>
                    </a:ext>
                  </a:extLst>
                </p:cNvPr>
                <p:cNvPicPr/>
                <p:nvPr/>
              </p:nvPicPr>
              <p:blipFill>
                <a:blip r:embed="rId17"/>
                <a:stretch>
                  <a:fillRect/>
                </a:stretch>
              </p:blipFill>
              <p:spPr>
                <a:xfrm>
                  <a:off x="5226486" y="4029574"/>
                  <a:ext cx="303480" cy="4719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 name="Ink 3">
                  <a:extLst>
                    <a:ext uri="{FF2B5EF4-FFF2-40B4-BE49-F238E27FC236}">
                      <a16:creationId xmlns:a16="http://schemas.microsoft.com/office/drawing/2014/main" id="{2CE0A66E-452F-3A0F-A175-BD5A874B2561}"/>
                    </a:ext>
                  </a:extLst>
                </p14:cNvPr>
                <p14:cNvContentPartPr/>
                <p14:nvPr/>
              </p14:nvContentPartPr>
              <p14:xfrm>
                <a:off x="4946046" y="3933454"/>
                <a:ext cx="297360" cy="379440"/>
              </p14:xfrm>
            </p:contentPart>
          </mc:Choice>
          <mc:Fallback xmlns="">
            <p:pic>
              <p:nvPicPr>
                <p:cNvPr id="4" name="Ink 3">
                  <a:extLst>
                    <a:ext uri="{FF2B5EF4-FFF2-40B4-BE49-F238E27FC236}">
                      <a16:creationId xmlns:a16="http://schemas.microsoft.com/office/drawing/2014/main" id="{2CE0A66E-452F-3A0F-A175-BD5A874B2561}"/>
                    </a:ext>
                  </a:extLst>
                </p:cNvPr>
                <p:cNvPicPr/>
                <p:nvPr/>
              </p:nvPicPr>
              <p:blipFill>
                <a:blip r:embed="rId19"/>
                <a:stretch>
                  <a:fillRect/>
                </a:stretch>
              </p:blipFill>
              <p:spPr>
                <a:xfrm>
                  <a:off x="4941726" y="3929134"/>
                  <a:ext cx="306000" cy="3880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8" name="Ink 7">
                  <a:extLst>
                    <a:ext uri="{FF2B5EF4-FFF2-40B4-BE49-F238E27FC236}">
                      <a16:creationId xmlns:a16="http://schemas.microsoft.com/office/drawing/2014/main" id="{59AFF561-D385-DF06-3FDA-C4AC6C86C997}"/>
                    </a:ext>
                  </a:extLst>
                </p14:cNvPr>
                <p14:cNvContentPartPr/>
                <p14:nvPr/>
              </p14:nvContentPartPr>
              <p14:xfrm>
                <a:off x="4623846" y="3787294"/>
                <a:ext cx="325440" cy="381240"/>
              </p14:xfrm>
            </p:contentPart>
          </mc:Choice>
          <mc:Fallback xmlns="">
            <p:pic>
              <p:nvPicPr>
                <p:cNvPr id="8" name="Ink 7">
                  <a:extLst>
                    <a:ext uri="{FF2B5EF4-FFF2-40B4-BE49-F238E27FC236}">
                      <a16:creationId xmlns:a16="http://schemas.microsoft.com/office/drawing/2014/main" id="{59AFF561-D385-DF06-3FDA-C4AC6C86C997}"/>
                    </a:ext>
                  </a:extLst>
                </p:cNvPr>
                <p:cNvPicPr/>
                <p:nvPr/>
              </p:nvPicPr>
              <p:blipFill>
                <a:blip r:embed="rId21"/>
                <a:stretch>
                  <a:fillRect/>
                </a:stretch>
              </p:blipFill>
              <p:spPr>
                <a:xfrm>
                  <a:off x="4619526" y="3782974"/>
                  <a:ext cx="334080" cy="389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
            <p14:nvContentPartPr>
              <p14:cNvPr id="21" name="Ink 20">
                <a:extLst>
                  <a:ext uri="{FF2B5EF4-FFF2-40B4-BE49-F238E27FC236}">
                    <a16:creationId xmlns:a16="http://schemas.microsoft.com/office/drawing/2014/main" id="{6181DEA4-09A9-99C1-81D2-18F857768577}"/>
                  </a:ext>
                </a:extLst>
              </p14:cNvPr>
              <p14:cNvContentPartPr/>
              <p14:nvPr/>
            </p14:nvContentPartPr>
            <p14:xfrm>
              <a:off x="1265406" y="3788014"/>
              <a:ext cx="382320" cy="597600"/>
            </p14:xfrm>
          </p:contentPart>
        </mc:Choice>
        <mc:Fallback xmlns="">
          <p:pic>
            <p:nvPicPr>
              <p:cNvPr id="21" name="Ink 20">
                <a:extLst>
                  <a:ext uri="{FF2B5EF4-FFF2-40B4-BE49-F238E27FC236}">
                    <a16:creationId xmlns:a16="http://schemas.microsoft.com/office/drawing/2014/main" id="{6181DEA4-09A9-99C1-81D2-18F857768577}"/>
                  </a:ext>
                </a:extLst>
              </p:cNvPr>
              <p:cNvPicPr/>
              <p:nvPr/>
            </p:nvPicPr>
            <p:blipFill>
              <a:blip r:embed="rId23"/>
              <a:stretch>
                <a:fillRect/>
              </a:stretch>
            </p:blipFill>
            <p:spPr>
              <a:xfrm>
                <a:off x="1261086" y="3783694"/>
                <a:ext cx="390960" cy="6062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3" name="Ink 22">
                <a:extLst>
                  <a:ext uri="{FF2B5EF4-FFF2-40B4-BE49-F238E27FC236}">
                    <a16:creationId xmlns:a16="http://schemas.microsoft.com/office/drawing/2014/main" id="{BE2E5EDA-7DC7-5CBC-8B80-90BA91209A0C}"/>
                  </a:ext>
                </a:extLst>
              </p14:cNvPr>
              <p14:cNvContentPartPr/>
              <p14:nvPr/>
            </p14:nvContentPartPr>
            <p14:xfrm>
              <a:off x="4496766" y="6327814"/>
              <a:ext cx="1144440" cy="374040"/>
            </p14:xfrm>
          </p:contentPart>
        </mc:Choice>
        <mc:Fallback xmlns="">
          <p:pic>
            <p:nvPicPr>
              <p:cNvPr id="23" name="Ink 22">
                <a:extLst>
                  <a:ext uri="{FF2B5EF4-FFF2-40B4-BE49-F238E27FC236}">
                    <a16:creationId xmlns:a16="http://schemas.microsoft.com/office/drawing/2014/main" id="{BE2E5EDA-7DC7-5CBC-8B80-90BA91209A0C}"/>
                  </a:ext>
                </a:extLst>
              </p:cNvPr>
              <p:cNvPicPr/>
              <p:nvPr/>
            </p:nvPicPr>
            <p:blipFill>
              <a:blip r:embed="rId25"/>
              <a:stretch>
                <a:fillRect/>
              </a:stretch>
            </p:blipFill>
            <p:spPr>
              <a:xfrm>
                <a:off x="4492446" y="6323494"/>
                <a:ext cx="1153080" cy="382680"/>
              </a:xfrm>
              <a:prstGeom prst="rect">
                <a:avLst/>
              </a:prstGeom>
            </p:spPr>
          </p:pic>
        </mc:Fallback>
      </mc:AlternateContent>
      <p:sp>
        <p:nvSpPr>
          <p:cNvPr id="24" name="TextBox 23">
            <a:extLst>
              <a:ext uri="{FF2B5EF4-FFF2-40B4-BE49-F238E27FC236}">
                <a16:creationId xmlns:a16="http://schemas.microsoft.com/office/drawing/2014/main" id="{A7F447EA-AE00-1ACA-3125-34525C6884F1}"/>
              </a:ext>
            </a:extLst>
          </p:cNvPr>
          <p:cNvSpPr txBox="1"/>
          <p:nvPr/>
        </p:nvSpPr>
        <p:spPr>
          <a:xfrm>
            <a:off x="4302177" y="3177915"/>
            <a:ext cx="321666" cy="523220"/>
          </a:xfrm>
          <a:prstGeom prst="rect">
            <a:avLst/>
          </a:prstGeom>
          <a:noFill/>
        </p:spPr>
        <p:txBody>
          <a:bodyPr wrap="square" rtlCol="0">
            <a:spAutoFit/>
          </a:bodyPr>
          <a:lstStyle/>
          <a:p>
            <a:r>
              <a:rPr lang="en-US" sz="2800" dirty="0">
                <a:solidFill>
                  <a:srgbClr val="C00000"/>
                </a:solidFill>
              </a:rPr>
              <a:t>B</a:t>
            </a:r>
          </a:p>
        </p:txBody>
      </p:sp>
      <p:sp>
        <p:nvSpPr>
          <p:cNvPr id="32" name="TextBox 31">
            <a:extLst>
              <a:ext uri="{FF2B5EF4-FFF2-40B4-BE49-F238E27FC236}">
                <a16:creationId xmlns:a16="http://schemas.microsoft.com/office/drawing/2014/main" id="{FA774E51-A2F9-6E23-A838-A2A4F5CF97FF}"/>
              </a:ext>
            </a:extLst>
          </p:cNvPr>
          <p:cNvSpPr txBox="1"/>
          <p:nvPr/>
        </p:nvSpPr>
        <p:spPr>
          <a:xfrm>
            <a:off x="5525646" y="3681786"/>
            <a:ext cx="393056" cy="523220"/>
          </a:xfrm>
          <a:prstGeom prst="rect">
            <a:avLst/>
          </a:prstGeom>
          <a:noFill/>
        </p:spPr>
        <p:txBody>
          <a:bodyPr wrap="none" rtlCol="0">
            <a:spAutoFit/>
          </a:bodyPr>
          <a:lstStyle/>
          <a:p>
            <a:r>
              <a:rPr lang="en-US" sz="2800" dirty="0">
                <a:solidFill>
                  <a:srgbClr val="C00000"/>
                </a:solidFill>
              </a:rPr>
              <a:t>A</a:t>
            </a:r>
          </a:p>
        </p:txBody>
      </p:sp>
    </p:spTree>
    <p:extLst>
      <p:ext uri="{BB962C8B-B14F-4D97-AF65-F5344CB8AC3E}">
        <p14:creationId xmlns:p14="http://schemas.microsoft.com/office/powerpoint/2010/main" val="4156989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CDD88-2515-9F2B-D38F-2CDBC68CDC4C}"/>
              </a:ext>
            </a:extLst>
          </p:cNvPr>
          <p:cNvSpPr>
            <a:spLocks noGrp="1"/>
          </p:cNvSpPr>
          <p:nvPr>
            <p:ph type="title"/>
          </p:nvPr>
        </p:nvSpPr>
        <p:spPr/>
        <p:txBody>
          <a:bodyPr/>
          <a:lstStyle/>
          <a:p>
            <a:r>
              <a:rPr lang="en-US" b="1" dirty="0"/>
              <a:t>Event type number 2</a:t>
            </a:r>
          </a:p>
        </p:txBody>
      </p:sp>
      <p:sp>
        <p:nvSpPr>
          <p:cNvPr id="3" name="Content Placeholder 2">
            <a:extLst>
              <a:ext uri="{FF2B5EF4-FFF2-40B4-BE49-F238E27FC236}">
                <a16:creationId xmlns:a16="http://schemas.microsoft.com/office/drawing/2014/main" id="{5315114D-A542-71FD-AD41-0D8CD45D231C}"/>
              </a:ext>
            </a:extLst>
          </p:cNvPr>
          <p:cNvSpPr>
            <a:spLocks noGrp="1"/>
          </p:cNvSpPr>
          <p:nvPr>
            <p:ph idx="1"/>
          </p:nvPr>
        </p:nvSpPr>
        <p:spPr/>
        <p:txBody>
          <a:bodyPr/>
          <a:lstStyle/>
          <a:p>
            <a:r>
              <a:rPr lang="en-US" sz="3200" dirty="0">
                <a:solidFill>
                  <a:schemeClr val="accent1">
                    <a:lumMod val="75000"/>
                  </a:schemeClr>
                </a:solidFill>
              </a:rPr>
              <a:t>A shift of the line/curve happens if the system is shocked and </a:t>
            </a:r>
            <a:r>
              <a:rPr lang="en-US" sz="3200" b="1" dirty="0">
                <a:solidFill>
                  <a:schemeClr val="accent1">
                    <a:lumMod val="75000"/>
                  </a:schemeClr>
                </a:solidFill>
              </a:rPr>
              <a:t>an underlying factor </a:t>
            </a:r>
            <a:r>
              <a:rPr lang="en-US" sz="3200" dirty="0">
                <a:solidFill>
                  <a:schemeClr val="accent1">
                    <a:lumMod val="75000"/>
                  </a:schemeClr>
                </a:solidFill>
              </a:rPr>
              <a:t>changes (previously held constant: ceteris paribus)</a:t>
            </a:r>
          </a:p>
          <a:p>
            <a:pPr marL="0" indent="0">
              <a:buNone/>
            </a:pPr>
            <a:endParaRPr lang="en-US" sz="3200" dirty="0">
              <a:solidFill>
                <a:schemeClr val="accent1">
                  <a:lumMod val="75000"/>
                </a:schemeClr>
              </a:solidFill>
            </a:endParaRPr>
          </a:p>
          <a:p>
            <a:r>
              <a:rPr lang="en-US" sz="3200" dirty="0">
                <a:solidFill>
                  <a:schemeClr val="accent1">
                    <a:lumMod val="75000"/>
                  </a:schemeClr>
                </a:solidFill>
              </a:rPr>
              <a:t>For the PPF: a change in the number of workers. Or a weather event. Or a new tool that speeds up shirt-making. Or many other possible shocks. These are “underlying” because they’re not on the diagram.</a:t>
            </a:r>
          </a:p>
          <a:p>
            <a:pPr marL="0" indent="0">
              <a:buNone/>
            </a:pPr>
            <a:endParaRPr lang="en-US" dirty="0"/>
          </a:p>
        </p:txBody>
      </p:sp>
    </p:spTree>
    <p:extLst>
      <p:ext uri="{BB962C8B-B14F-4D97-AF65-F5344CB8AC3E}">
        <p14:creationId xmlns:p14="http://schemas.microsoft.com/office/powerpoint/2010/main" val="468382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0351533-0F95-47BD-FCD7-501F758142FF}"/>
              </a:ext>
            </a:extLst>
          </p:cNvPr>
          <p:cNvCxnSpPr/>
          <p:nvPr/>
        </p:nvCxnSpPr>
        <p:spPr>
          <a:xfrm>
            <a:off x="2643809" y="894522"/>
            <a:ext cx="0" cy="4810539"/>
          </a:xfrm>
          <a:prstGeom prst="line">
            <a:avLst/>
          </a:prstGeom>
        </p:spPr>
        <p:style>
          <a:lnRef idx="3">
            <a:schemeClr val="accent1"/>
          </a:lnRef>
          <a:fillRef idx="0">
            <a:schemeClr val="accent1"/>
          </a:fillRef>
          <a:effectRef idx="2">
            <a:schemeClr val="accent1"/>
          </a:effectRef>
          <a:fontRef idx="minor">
            <a:schemeClr val="tx1"/>
          </a:fontRef>
        </p:style>
      </p:cxnSp>
      <p:cxnSp>
        <p:nvCxnSpPr>
          <p:cNvPr id="7" name="Straight Connector 6">
            <a:extLst>
              <a:ext uri="{FF2B5EF4-FFF2-40B4-BE49-F238E27FC236}">
                <a16:creationId xmlns:a16="http://schemas.microsoft.com/office/drawing/2014/main" id="{F772C8C0-DA8E-7B63-41C3-25664549DDF9}"/>
              </a:ext>
            </a:extLst>
          </p:cNvPr>
          <p:cNvCxnSpPr>
            <a:cxnSpLocks/>
          </p:cNvCxnSpPr>
          <p:nvPr/>
        </p:nvCxnSpPr>
        <p:spPr>
          <a:xfrm>
            <a:off x="2643809" y="5685183"/>
            <a:ext cx="6904382" cy="19878"/>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F3DFB41A-1B0E-3F59-055F-05E13B2ED357}"/>
              </a:ext>
            </a:extLst>
          </p:cNvPr>
          <p:cNvCxnSpPr>
            <a:cxnSpLocks/>
          </p:cNvCxnSpPr>
          <p:nvPr/>
        </p:nvCxnSpPr>
        <p:spPr>
          <a:xfrm>
            <a:off x="2643808" y="3299791"/>
            <a:ext cx="5247862" cy="2421281"/>
          </a:xfrm>
          <a:prstGeom prst="line">
            <a:avLst/>
          </a:prstGeom>
          <a:ln w="31750"/>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D0422C76-097D-87CD-FDC1-5A79D7BEC46C}"/>
              </a:ext>
            </a:extLst>
          </p:cNvPr>
          <p:cNvSpPr txBox="1"/>
          <p:nvPr/>
        </p:nvSpPr>
        <p:spPr>
          <a:xfrm>
            <a:off x="1669774" y="417443"/>
            <a:ext cx="1125629" cy="584775"/>
          </a:xfrm>
          <a:prstGeom prst="rect">
            <a:avLst/>
          </a:prstGeom>
          <a:noFill/>
        </p:spPr>
        <p:txBody>
          <a:bodyPr wrap="none" rtlCol="0">
            <a:spAutoFit/>
          </a:bodyPr>
          <a:lstStyle/>
          <a:p>
            <a:r>
              <a:rPr lang="en-US" sz="3200" dirty="0">
                <a:solidFill>
                  <a:srgbClr val="B847D4"/>
                </a:solidFill>
              </a:rPr>
              <a:t>Shirts</a:t>
            </a:r>
          </a:p>
        </p:txBody>
      </p:sp>
      <p:sp>
        <p:nvSpPr>
          <p:cNvPr id="13" name="TextBox 12">
            <a:extLst>
              <a:ext uri="{FF2B5EF4-FFF2-40B4-BE49-F238E27FC236}">
                <a16:creationId xmlns:a16="http://schemas.microsoft.com/office/drawing/2014/main" id="{66C8AF29-4A83-4DEB-A82C-311C6AA2CF9D}"/>
              </a:ext>
            </a:extLst>
          </p:cNvPr>
          <p:cNvSpPr txBox="1"/>
          <p:nvPr/>
        </p:nvSpPr>
        <p:spPr>
          <a:xfrm>
            <a:off x="9283148" y="5367130"/>
            <a:ext cx="2738057" cy="584775"/>
          </a:xfrm>
          <a:prstGeom prst="rect">
            <a:avLst/>
          </a:prstGeom>
          <a:noFill/>
        </p:spPr>
        <p:txBody>
          <a:bodyPr wrap="none" rtlCol="0">
            <a:spAutoFit/>
          </a:bodyPr>
          <a:lstStyle/>
          <a:p>
            <a:r>
              <a:rPr lang="en-US" sz="3200" dirty="0">
                <a:solidFill>
                  <a:srgbClr val="FF9B36"/>
                </a:solidFill>
              </a:rPr>
              <a:t>  Bread (loaves)</a:t>
            </a:r>
          </a:p>
        </p:txBody>
      </p:sp>
      <p:sp>
        <p:nvSpPr>
          <p:cNvPr id="15" name="TextBox 14">
            <a:extLst>
              <a:ext uri="{FF2B5EF4-FFF2-40B4-BE49-F238E27FC236}">
                <a16:creationId xmlns:a16="http://schemas.microsoft.com/office/drawing/2014/main" id="{4BD14CE9-C690-5966-885F-E9A5B2F0BFC0}"/>
              </a:ext>
            </a:extLst>
          </p:cNvPr>
          <p:cNvSpPr txBox="1"/>
          <p:nvPr/>
        </p:nvSpPr>
        <p:spPr>
          <a:xfrm>
            <a:off x="7566100" y="5808292"/>
            <a:ext cx="651140" cy="461665"/>
          </a:xfrm>
          <a:prstGeom prst="rect">
            <a:avLst/>
          </a:prstGeom>
          <a:noFill/>
        </p:spPr>
        <p:txBody>
          <a:bodyPr wrap="none" rtlCol="0">
            <a:spAutoFit/>
          </a:bodyPr>
          <a:lstStyle/>
          <a:p>
            <a:r>
              <a:rPr lang="en-US" sz="2400" dirty="0"/>
              <a:t>600</a:t>
            </a:r>
          </a:p>
        </p:txBody>
      </p:sp>
      <p:sp>
        <p:nvSpPr>
          <p:cNvPr id="11" name="TextBox 10">
            <a:extLst>
              <a:ext uri="{FF2B5EF4-FFF2-40B4-BE49-F238E27FC236}">
                <a16:creationId xmlns:a16="http://schemas.microsoft.com/office/drawing/2014/main" id="{5AC07E15-AD7C-FCC3-04D8-513D39B9FB07}"/>
              </a:ext>
            </a:extLst>
          </p:cNvPr>
          <p:cNvSpPr txBox="1"/>
          <p:nvPr/>
        </p:nvSpPr>
        <p:spPr>
          <a:xfrm>
            <a:off x="1928193" y="3160641"/>
            <a:ext cx="730651" cy="461665"/>
          </a:xfrm>
          <a:prstGeom prst="rect">
            <a:avLst/>
          </a:prstGeom>
          <a:noFill/>
        </p:spPr>
        <p:txBody>
          <a:bodyPr wrap="square" rtlCol="0">
            <a:spAutoFit/>
          </a:bodyPr>
          <a:lstStyle/>
          <a:p>
            <a:r>
              <a:rPr lang="en-US" sz="2400" dirty="0"/>
              <a:t>200</a:t>
            </a:r>
          </a:p>
        </p:txBody>
      </p:sp>
      <p:cxnSp>
        <p:nvCxnSpPr>
          <p:cNvPr id="17" name="Straight Connector 16">
            <a:extLst>
              <a:ext uri="{FF2B5EF4-FFF2-40B4-BE49-F238E27FC236}">
                <a16:creationId xmlns:a16="http://schemas.microsoft.com/office/drawing/2014/main" id="{21929159-C41E-4818-4210-2941B9550927}"/>
              </a:ext>
            </a:extLst>
          </p:cNvPr>
          <p:cNvCxnSpPr>
            <a:cxnSpLocks/>
          </p:cNvCxnSpPr>
          <p:nvPr/>
        </p:nvCxnSpPr>
        <p:spPr>
          <a:xfrm>
            <a:off x="2643808" y="2822713"/>
            <a:ext cx="6281531" cy="2862470"/>
          </a:xfrm>
          <a:prstGeom prst="line">
            <a:avLst/>
          </a:prstGeom>
          <a:ln w="41275">
            <a:solidFill>
              <a:schemeClr val="accent1">
                <a:lumMod val="75000"/>
              </a:schemeClr>
            </a:solidFill>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9" name="Ink 18">
                <a:extLst>
                  <a:ext uri="{FF2B5EF4-FFF2-40B4-BE49-F238E27FC236}">
                    <a16:creationId xmlns:a16="http://schemas.microsoft.com/office/drawing/2014/main" id="{FA084BAA-2950-3BC5-C387-04EDBB648FB0}"/>
                  </a:ext>
                </a:extLst>
              </p14:cNvPr>
              <p14:cNvContentPartPr/>
              <p14:nvPr/>
            </p14:nvContentPartPr>
            <p14:xfrm>
              <a:off x="3694398" y="3403002"/>
              <a:ext cx="363600" cy="437760"/>
            </p14:xfrm>
          </p:contentPart>
        </mc:Choice>
        <mc:Fallback xmlns="">
          <p:pic>
            <p:nvPicPr>
              <p:cNvPr id="19" name="Ink 18">
                <a:extLst>
                  <a:ext uri="{FF2B5EF4-FFF2-40B4-BE49-F238E27FC236}">
                    <a16:creationId xmlns:a16="http://schemas.microsoft.com/office/drawing/2014/main" id="{FA084BAA-2950-3BC5-C387-04EDBB648FB0}"/>
                  </a:ext>
                </a:extLst>
              </p:cNvPr>
              <p:cNvPicPr/>
              <p:nvPr/>
            </p:nvPicPr>
            <p:blipFill>
              <a:blip r:embed="rId3"/>
              <a:stretch>
                <a:fillRect/>
              </a:stretch>
            </p:blipFill>
            <p:spPr>
              <a:xfrm>
                <a:off x="3690078" y="3398682"/>
                <a:ext cx="372240" cy="4464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2CEF6949-DC8A-BA64-BC54-C765D6D02093}"/>
                  </a:ext>
                </a:extLst>
              </p14:cNvPr>
              <p14:cNvContentPartPr/>
              <p14:nvPr/>
            </p14:nvContentPartPr>
            <p14:xfrm>
              <a:off x="6769878" y="4814202"/>
              <a:ext cx="371880" cy="438120"/>
            </p14:xfrm>
          </p:contentPart>
        </mc:Choice>
        <mc:Fallback xmlns="">
          <p:pic>
            <p:nvPicPr>
              <p:cNvPr id="20" name="Ink 19">
                <a:extLst>
                  <a:ext uri="{FF2B5EF4-FFF2-40B4-BE49-F238E27FC236}">
                    <a16:creationId xmlns:a16="http://schemas.microsoft.com/office/drawing/2014/main" id="{2CEF6949-DC8A-BA64-BC54-C765D6D02093}"/>
                  </a:ext>
                </a:extLst>
              </p:cNvPr>
              <p:cNvPicPr/>
              <p:nvPr/>
            </p:nvPicPr>
            <p:blipFill>
              <a:blip r:embed="rId5"/>
              <a:stretch>
                <a:fillRect/>
              </a:stretch>
            </p:blipFill>
            <p:spPr>
              <a:xfrm>
                <a:off x="6765558" y="4809882"/>
                <a:ext cx="380520" cy="446760"/>
              </a:xfrm>
              <a:prstGeom prst="rect">
                <a:avLst/>
              </a:prstGeom>
            </p:spPr>
          </p:pic>
        </mc:Fallback>
      </mc:AlternateContent>
      <p:sp>
        <p:nvSpPr>
          <p:cNvPr id="21" name="TextBox 20">
            <a:extLst>
              <a:ext uri="{FF2B5EF4-FFF2-40B4-BE49-F238E27FC236}">
                <a16:creationId xmlns:a16="http://schemas.microsoft.com/office/drawing/2014/main" id="{CB637E63-71C7-C222-B201-6446ED12C36A}"/>
              </a:ext>
            </a:extLst>
          </p:cNvPr>
          <p:cNvSpPr txBox="1"/>
          <p:nvPr/>
        </p:nvSpPr>
        <p:spPr>
          <a:xfrm>
            <a:off x="3617845" y="281308"/>
            <a:ext cx="8239375" cy="2554545"/>
          </a:xfrm>
          <a:prstGeom prst="rect">
            <a:avLst/>
          </a:prstGeom>
          <a:noFill/>
        </p:spPr>
        <p:txBody>
          <a:bodyPr wrap="square" rtlCol="0">
            <a:spAutoFit/>
          </a:bodyPr>
          <a:lstStyle/>
          <a:p>
            <a:r>
              <a:rPr lang="en-US" sz="3200" b="1" dirty="0">
                <a:solidFill>
                  <a:schemeClr val="accent1">
                    <a:lumMod val="75000"/>
                  </a:schemeClr>
                </a:solidFill>
              </a:rPr>
              <a:t>A shift in the PPF </a:t>
            </a:r>
            <a:r>
              <a:rPr lang="en-US" sz="3200" dirty="0">
                <a:solidFill>
                  <a:schemeClr val="accent1">
                    <a:lumMod val="75000"/>
                  </a:schemeClr>
                </a:solidFill>
              </a:rPr>
              <a:t>due to </a:t>
            </a:r>
            <a:r>
              <a:rPr lang="en-US" sz="3200" b="1" dirty="0">
                <a:solidFill>
                  <a:schemeClr val="accent1">
                    <a:lumMod val="75000"/>
                  </a:schemeClr>
                </a:solidFill>
              </a:rPr>
              <a:t>growing population</a:t>
            </a:r>
            <a:r>
              <a:rPr lang="en-US" sz="3200" dirty="0">
                <a:solidFill>
                  <a:schemeClr val="accent1">
                    <a:lumMod val="75000"/>
                  </a:schemeClr>
                </a:solidFill>
              </a:rPr>
              <a:t>.</a:t>
            </a:r>
          </a:p>
          <a:p>
            <a:r>
              <a:rPr lang="en-US" sz="3200" dirty="0">
                <a:solidFill>
                  <a:schemeClr val="accent1">
                    <a:lumMod val="75000"/>
                  </a:schemeClr>
                </a:solidFill>
              </a:rPr>
              <a:t>We have relaxed the ceteris paribus assumption.</a:t>
            </a:r>
          </a:p>
          <a:p>
            <a:r>
              <a:rPr lang="en-US" sz="3200" dirty="0">
                <a:solidFill>
                  <a:schemeClr val="accent1">
                    <a:lumMod val="75000"/>
                  </a:schemeClr>
                </a:solidFill>
              </a:rPr>
              <a:t> </a:t>
            </a:r>
          </a:p>
          <a:p>
            <a:r>
              <a:rPr lang="en-US" sz="3200" dirty="0">
                <a:solidFill>
                  <a:srgbClr val="0070C0"/>
                </a:solidFill>
              </a:rPr>
              <a:t>Production possibilities have expanded.</a:t>
            </a:r>
          </a:p>
          <a:p>
            <a:r>
              <a:rPr lang="en-US" sz="3200" dirty="0">
                <a:solidFill>
                  <a:srgbClr val="0070C0"/>
                </a:solidFill>
              </a:rPr>
              <a:t>The relative price of bread has not changed.</a:t>
            </a:r>
          </a:p>
        </p:txBody>
      </p:sp>
      <p:sp>
        <p:nvSpPr>
          <p:cNvPr id="22" name="TextBox 21">
            <a:extLst>
              <a:ext uri="{FF2B5EF4-FFF2-40B4-BE49-F238E27FC236}">
                <a16:creationId xmlns:a16="http://schemas.microsoft.com/office/drawing/2014/main" id="{F021B107-9C14-DB68-6F76-140C637C59F5}"/>
              </a:ext>
            </a:extLst>
          </p:cNvPr>
          <p:cNvSpPr txBox="1"/>
          <p:nvPr/>
        </p:nvSpPr>
        <p:spPr>
          <a:xfrm>
            <a:off x="1928193" y="2528380"/>
            <a:ext cx="651140" cy="461665"/>
          </a:xfrm>
          <a:prstGeom prst="rect">
            <a:avLst/>
          </a:prstGeom>
          <a:noFill/>
        </p:spPr>
        <p:txBody>
          <a:bodyPr wrap="square" rtlCol="0">
            <a:spAutoFit/>
          </a:bodyPr>
          <a:lstStyle/>
          <a:p>
            <a:r>
              <a:rPr lang="en-US" sz="2400" dirty="0"/>
              <a:t>240</a:t>
            </a:r>
          </a:p>
        </p:txBody>
      </p:sp>
      <p:sp>
        <p:nvSpPr>
          <p:cNvPr id="23" name="TextBox 22">
            <a:extLst>
              <a:ext uri="{FF2B5EF4-FFF2-40B4-BE49-F238E27FC236}">
                <a16:creationId xmlns:a16="http://schemas.microsoft.com/office/drawing/2014/main" id="{68444B0F-60E7-2BCB-83ED-9251D2A39B8D}"/>
              </a:ext>
            </a:extLst>
          </p:cNvPr>
          <p:cNvSpPr txBox="1"/>
          <p:nvPr/>
        </p:nvSpPr>
        <p:spPr>
          <a:xfrm>
            <a:off x="8632008" y="5808292"/>
            <a:ext cx="651140" cy="461665"/>
          </a:xfrm>
          <a:prstGeom prst="rect">
            <a:avLst/>
          </a:prstGeom>
          <a:noFill/>
        </p:spPr>
        <p:txBody>
          <a:bodyPr wrap="none" rtlCol="0">
            <a:spAutoFit/>
          </a:bodyPr>
          <a:lstStyle/>
          <a:p>
            <a:r>
              <a:rPr lang="en-US" sz="2400" dirty="0"/>
              <a:t>720</a:t>
            </a:r>
          </a:p>
        </p:txBody>
      </p:sp>
      <p:sp>
        <p:nvSpPr>
          <p:cNvPr id="2" name="TextBox 1">
            <a:extLst>
              <a:ext uri="{FF2B5EF4-FFF2-40B4-BE49-F238E27FC236}">
                <a16:creationId xmlns:a16="http://schemas.microsoft.com/office/drawing/2014/main" id="{73E540CB-9F4B-B0DD-7099-025CC9C63733}"/>
              </a:ext>
            </a:extLst>
          </p:cNvPr>
          <p:cNvSpPr txBox="1"/>
          <p:nvPr/>
        </p:nvSpPr>
        <p:spPr>
          <a:xfrm>
            <a:off x="5824025" y="3429000"/>
            <a:ext cx="2189767" cy="461665"/>
          </a:xfrm>
          <a:prstGeom prst="rect">
            <a:avLst/>
          </a:prstGeom>
          <a:noFill/>
        </p:spPr>
        <p:txBody>
          <a:bodyPr wrap="none" rtlCol="0">
            <a:spAutoFit/>
          </a:bodyPr>
          <a:lstStyle/>
          <a:p>
            <a:r>
              <a:rPr lang="en-US" sz="2400" dirty="0"/>
              <a:t>Slope still = -1/3</a:t>
            </a:r>
          </a:p>
        </p:txBody>
      </p:sp>
    </p:spTree>
    <p:extLst>
      <p:ext uri="{BB962C8B-B14F-4D97-AF65-F5344CB8AC3E}">
        <p14:creationId xmlns:p14="http://schemas.microsoft.com/office/powerpoint/2010/main" val="3770954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0351533-0F95-47BD-FCD7-501F758142FF}"/>
              </a:ext>
            </a:extLst>
          </p:cNvPr>
          <p:cNvCxnSpPr/>
          <p:nvPr/>
        </p:nvCxnSpPr>
        <p:spPr>
          <a:xfrm>
            <a:off x="2643809" y="894522"/>
            <a:ext cx="0" cy="4810539"/>
          </a:xfrm>
          <a:prstGeom prst="line">
            <a:avLst/>
          </a:prstGeom>
        </p:spPr>
        <p:style>
          <a:lnRef idx="3">
            <a:schemeClr val="accent1"/>
          </a:lnRef>
          <a:fillRef idx="0">
            <a:schemeClr val="accent1"/>
          </a:fillRef>
          <a:effectRef idx="2">
            <a:schemeClr val="accent1"/>
          </a:effectRef>
          <a:fontRef idx="minor">
            <a:schemeClr val="tx1"/>
          </a:fontRef>
        </p:style>
      </p:cxnSp>
      <p:cxnSp>
        <p:nvCxnSpPr>
          <p:cNvPr id="7" name="Straight Connector 6">
            <a:extLst>
              <a:ext uri="{FF2B5EF4-FFF2-40B4-BE49-F238E27FC236}">
                <a16:creationId xmlns:a16="http://schemas.microsoft.com/office/drawing/2014/main" id="{F772C8C0-DA8E-7B63-41C3-25664549DDF9}"/>
              </a:ext>
            </a:extLst>
          </p:cNvPr>
          <p:cNvCxnSpPr>
            <a:cxnSpLocks/>
          </p:cNvCxnSpPr>
          <p:nvPr/>
        </p:nvCxnSpPr>
        <p:spPr>
          <a:xfrm>
            <a:off x="2643809" y="5685183"/>
            <a:ext cx="6904382" cy="19878"/>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F3DFB41A-1B0E-3F59-055F-05E13B2ED357}"/>
              </a:ext>
            </a:extLst>
          </p:cNvPr>
          <p:cNvCxnSpPr>
            <a:cxnSpLocks/>
          </p:cNvCxnSpPr>
          <p:nvPr/>
        </p:nvCxnSpPr>
        <p:spPr>
          <a:xfrm>
            <a:off x="2643808" y="3299791"/>
            <a:ext cx="5247862" cy="2421281"/>
          </a:xfrm>
          <a:prstGeom prst="line">
            <a:avLst/>
          </a:prstGeom>
          <a:ln w="31750"/>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D0422C76-097D-87CD-FDC1-5A79D7BEC46C}"/>
              </a:ext>
            </a:extLst>
          </p:cNvPr>
          <p:cNvSpPr txBox="1"/>
          <p:nvPr/>
        </p:nvSpPr>
        <p:spPr>
          <a:xfrm>
            <a:off x="1669774" y="417443"/>
            <a:ext cx="1125629" cy="584775"/>
          </a:xfrm>
          <a:prstGeom prst="rect">
            <a:avLst/>
          </a:prstGeom>
          <a:noFill/>
        </p:spPr>
        <p:txBody>
          <a:bodyPr wrap="none" rtlCol="0">
            <a:spAutoFit/>
          </a:bodyPr>
          <a:lstStyle/>
          <a:p>
            <a:r>
              <a:rPr lang="en-US" sz="3200" dirty="0">
                <a:solidFill>
                  <a:srgbClr val="B847D4"/>
                </a:solidFill>
              </a:rPr>
              <a:t>Shirts</a:t>
            </a:r>
          </a:p>
        </p:txBody>
      </p:sp>
      <p:sp>
        <p:nvSpPr>
          <p:cNvPr id="13" name="TextBox 12">
            <a:extLst>
              <a:ext uri="{FF2B5EF4-FFF2-40B4-BE49-F238E27FC236}">
                <a16:creationId xmlns:a16="http://schemas.microsoft.com/office/drawing/2014/main" id="{66C8AF29-4A83-4DEB-A82C-311C6AA2CF9D}"/>
              </a:ext>
            </a:extLst>
          </p:cNvPr>
          <p:cNvSpPr txBox="1"/>
          <p:nvPr/>
        </p:nvSpPr>
        <p:spPr>
          <a:xfrm>
            <a:off x="9283148" y="5367130"/>
            <a:ext cx="2738057" cy="584775"/>
          </a:xfrm>
          <a:prstGeom prst="rect">
            <a:avLst/>
          </a:prstGeom>
          <a:noFill/>
        </p:spPr>
        <p:txBody>
          <a:bodyPr wrap="none" rtlCol="0">
            <a:spAutoFit/>
          </a:bodyPr>
          <a:lstStyle/>
          <a:p>
            <a:r>
              <a:rPr lang="en-US" sz="3200" dirty="0">
                <a:solidFill>
                  <a:srgbClr val="FF9B36"/>
                </a:solidFill>
              </a:rPr>
              <a:t>  Bread (loaves)</a:t>
            </a:r>
          </a:p>
        </p:txBody>
      </p:sp>
      <p:sp>
        <p:nvSpPr>
          <p:cNvPr id="15" name="TextBox 14">
            <a:extLst>
              <a:ext uri="{FF2B5EF4-FFF2-40B4-BE49-F238E27FC236}">
                <a16:creationId xmlns:a16="http://schemas.microsoft.com/office/drawing/2014/main" id="{4BD14CE9-C690-5966-885F-E9A5B2F0BFC0}"/>
              </a:ext>
            </a:extLst>
          </p:cNvPr>
          <p:cNvSpPr txBox="1"/>
          <p:nvPr/>
        </p:nvSpPr>
        <p:spPr>
          <a:xfrm>
            <a:off x="7566100" y="5808292"/>
            <a:ext cx="651140" cy="461665"/>
          </a:xfrm>
          <a:prstGeom prst="rect">
            <a:avLst/>
          </a:prstGeom>
          <a:noFill/>
        </p:spPr>
        <p:txBody>
          <a:bodyPr wrap="none" rtlCol="0">
            <a:spAutoFit/>
          </a:bodyPr>
          <a:lstStyle/>
          <a:p>
            <a:r>
              <a:rPr lang="en-US" sz="2400" dirty="0"/>
              <a:t>600</a:t>
            </a:r>
          </a:p>
        </p:txBody>
      </p:sp>
      <p:sp>
        <p:nvSpPr>
          <p:cNvPr id="11" name="TextBox 10">
            <a:extLst>
              <a:ext uri="{FF2B5EF4-FFF2-40B4-BE49-F238E27FC236}">
                <a16:creationId xmlns:a16="http://schemas.microsoft.com/office/drawing/2014/main" id="{5AC07E15-AD7C-FCC3-04D8-513D39B9FB07}"/>
              </a:ext>
            </a:extLst>
          </p:cNvPr>
          <p:cNvSpPr txBox="1"/>
          <p:nvPr/>
        </p:nvSpPr>
        <p:spPr>
          <a:xfrm>
            <a:off x="1928193" y="3160641"/>
            <a:ext cx="730651" cy="461665"/>
          </a:xfrm>
          <a:prstGeom prst="rect">
            <a:avLst/>
          </a:prstGeom>
          <a:noFill/>
        </p:spPr>
        <p:txBody>
          <a:bodyPr wrap="square" rtlCol="0">
            <a:spAutoFit/>
          </a:bodyPr>
          <a:lstStyle/>
          <a:p>
            <a:r>
              <a:rPr lang="en-US" sz="2400" dirty="0"/>
              <a:t>200</a:t>
            </a:r>
          </a:p>
        </p:txBody>
      </p:sp>
      <p:cxnSp>
        <p:nvCxnSpPr>
          <p:cNvPr id="17" name="Straight Connector 16">
            <a:extLst>
              <a:ext uri="{FF2B5EF4-FFF2-40B4-BE49-F238E27FC236}">
                <a16:creationId xmlns:a16="http://schemas.microsoft.com/office/drawing/2014/main" id="{21929159-C41E-4818-4210-2941B9550927}"/>
              </a:ext>
            </a:extLst>
          </p:cNvPr>
          <p:cNvCxnSpPr>
            <a:cxnSpLocks/>
          </p:cNvCxnSpPr>
          <p:nvPr/>
        </p:nvCxnSpPr>
        <p:spPr>
          <a:xfrm>
            <a:off x="2643808" y="2240200"/>
            <a:ext cx="5247862" cy="3444983"/>
          </a:xfrm>
          <a:prstGeom prst="line">
            <a:avLst/>
          </a:prstGeom>
          <a:ln w="41275">
            <a:solidFill>
              <a:srgbClr val="00B050"/>
            </a:solidFill>
          </a:ln>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a16="http://schemas.microsoft.com/office/drawing/2014/main" id="{CB637E63-71C7-C222-B201-6446ED12C36A}"/>
              </a:ext>
            </a:extLst>
          </p:cNvPr>
          <p:cNvSpPr txBox="1"/>
          <p:nvPr/>
        </p:nvSpPr>
        <p:spPr>
          <a:xfrm>
            <a:off x="4003439" y="417443"/>
            <a:ext cx="7692885" cy="3046988"/>
          </a:xfrm>
          <a:prstGeom prst="rect">
            <a:avLst/>
          </a:prstGeom>
          <a:noFill/>
        </p:spPr>
        <p:txBody>
          <a:bodyPr wrap="square" rtlCol="0">
            <a:spAutoFit/>
          </a:bodyPr>
          <a:lstStyle/>
          <a:p>
            <a:r>
              <a:rPr lang="en-US" sz="3200" dirty="0">
                <a:solidFill>
                  <a:schemeClr val="accent6"/>
                </a:solidFill>
              </a:rPr>
              <a:t>Shift in the PPF due to </a:t>
            </a:r>
            <a:r>
              <a:rPr lang="en-US" sz="3200" b="1" dirty="0">
                <a:solidFill>
                  <a:schemeClr val="accent6"/>
                </a:solidFill>
              </a:rPr>
              <a:t>a new tool for shirt production</a:t>
            </a:r>
            <a:r>
              <a:rPr lang="en-US" sz="3200" dirty="0">
                <a:solidFill>
                  <a:schemeClr val="accent6"/>
                </a:solidFill>
              </a:rPr>
              <a:t>. Production possibilities have again expanded, although not symmetrically. The relative price of bread has changed!</a:t>
            </a:r>
          </a:p>
          <a:p>
            <a:r>
              <a:rPr lang="en-US" sz="3200" dirty="0">
                <a:solidFill>
                  <a:schemeClr val="accent6"/>
                </a:solidFill>
              </a:rPr>
              <a:t>Higher or lower???</a:t>
            </a:r>
          </a:p>
          <a:p>
            <a:endParaRPr lang="en-US" sz="3200" dirty="0"/>
          </a:p>
        </p:txBody>
      </p:sp>
      <p:sp>
        <p:nvSpPr>
          <p:cNvPr id="4" name="TextBox 3">
            <a:extLst>
              <a:ext uri="{FF2B5EF4-FFF2-40B4-BE49-F238E27FC236}">
                <a16:creationId xmlns:a16="http://schemas.microsoft.com/office/drawing/2014/main" id="{B49AE48A-F264-9C71-8DAE-8AADE4A6D649}"/>
              </a:ext>
            </a:extLst>
          </p:cNvPr>
          <p:cNvSpPr txBox="1"/>
          <p:nvPr/>
        </p:nvSpPr>
        <p:spPr>
          <a:xfrm>
            <a:off x="1967948" y="2007923"/>
            <a:ext cx="651140" cy="461665"/>
          </a:xfrm>
          <a:prstGeom prst="rect">
            <a:avLst/>
          </a:prstGeom>
          <a:noFill/>
        </p:spPr>
        <p:txBody>
          <a:bodyPr wrap="none" rtlCol="0">
            <a:spAutoFit/>
          </a:bodyPr>
          <a:lstStyle/>
          <a:p>
            <a:r>
              <a:rPr lang="en-US" sz="2400" dirty="0"/>
              <a:t>300</a:t>
            </a:r>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AB2C6FA0-AB13-55E6-8C37-1C7CDC5C1DAB}"/>
                  </a:ext>
                </a:extLst>
              </p14:cNvPr>
              <p14:cNvContentPartPr/>
              <p14:nvPr/>
            </p14:nvContentPartPr>
            <p14:xfrm>
              <a:off x="3375064" y="2985205"/>
              <a:ext cx="477720" cy="668880"/>
            </p14:xfrm>
          </p:contentPart>
        </mc:Choice>
        <mc:Fallback xmlns="">
          <p:pic>
            <p:nvPicPr>
              <p:cNvPr id="6" name="Ink 5">
                <a:extLst>
                  <a:ext uri="{FF2B5EF4-FFF2-40B4-BE49-F238E27FC236}">
                    <a16:creationId xmlns:a16="http://schemas.microsoft.com/office/drawing/2014/main" id="{AB2C6FA0-AB13-55E6-8C37-1C7CDC5C1DAB}"/>
                  </a:ext>
                </a:extLst>
              </p:cNvPr>
              <p:cNvPicPr/>
              <p:nvPr/>
            </p:nvPicPr>
            <p:blipFill>
              <a:blip r:embed="rId3"/>
              <a:stretch>
                <a:fillRect/>
              </a:stretch>
            </p:blipFill>
            <p:spPr>
              <a:xfrm>
                <a:off x="3370744" y="2980885"/>
                <a:ext cx="486360" cy="677520"/>
              </a:xfrm>
              <a:prstGeom prst="rect">
                <a:avLst/>
              </a:prstGeom>
            </p:spPr>
          </p:pic>
        </mc:Fallback>
      </mc:AlternateContent>
    </p:spTree>
    <p:extLst>
      <p:ext uri="{BB962C8B-B14F-4D97-AF65-F5344CB8AC3E}">
        <p14:creationId xmlns:p14="http://schemas.microsoft.com/office/powerpoint/2010/main" val="2277406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33008-AABD-2C41-A571-6A6161999F64}"/>
              </a:ext>
            </a:extLst>
          </p:cNvPr>
          <p:cNvSpPr>
            <a:spLocks noGrp="1"/>
          </p:cNvSpPr>
          <p:nvPr>
            <p:ph type="title"/>
          </p:nvPr>
        </p:nvSpPr>
        <p:spPr>
          <a:xfrm>
            <a:off x="629587" y="365125"/>
            <a:ext cx="10927829" cy="1325563"/>
          </a:xfrm>
        </p:spPr>
        <p:txBody>
          <a:bodyPr/>
          <a:lstStyle/>
          <a:p>
            <a:pPr algn="ctr"/>
            <a:r>
              <a:rPr lang="en-US" dirty="0">
                <a:solidFill>
                  <a:srgbClr val="C00000"/>
                </a:solidFill>
              </a:rPr>
              <a:t>Continuing with the cod/lingonberry problem…</a:t>
            </a:r>
          </a:p>
        </p:txBody>
      </p:sp>
      <p:sp>
        <p:nvSpPr>
          <p:cNvPr id="3" name="Content Placeholder 2">
            <a:extLst>
              <a:ext uri="{FF2B5EF4-FFF2-40B4-BE49-F238E27FC236}">
                <a16:creationId xmlns:a16="http://schemas.microsoft.com/office/drawing/2014/main" id="{5F93D302-4A54-29B0-3243-7C77C8738647}"/>
              </a:ext>
            </a:extLst>
          </p:cNvPr>
          <p:cNvSpPr>
            <a:spLocks noGrp="1"/>
          </p:cNvSpPr>
          <p:nvPr>
            <p:ph idx="1"/>
          </p:nvPr>
        </p:nvSpPr>
        <p:spPr/>
        <p:txBody>
          <a:bodyPr>
            <a:normAutofit fontScale="92500" lnSpcReduction="10000"/>
          </a:bodyPr>
          <a:lstStyle/>
          <a:p>
            <a:r>
              <a:rPr lang="en-US" dirty="0"/>
              <a:t>Suppose the climate warms, and lingonberries love it</a:t>
            </a:r>
          </a:p>
          <a:p>
            <a:r>
              <a:rPr lang="en-US" dirty="0"/>
              <a:t>Write a new equation for lingonberries (L) as a function of cod (C)</a:t>
            </a:r>
          </a:p>
          <a:p>
            <a:r>
              <a:rPr lang="en-US" dirty="0"/>
              <a:t>The original constraint was 4 x Cod + 2 x Lingonberries = 300 hours</a:t>
            </a:r>
          </a:p>
          <a:p>
            <a:pPr marL="0" indent="0">
              <a:buNone/>
            </a:pPr>
            <a:r>
              <a:rPr lang="en-US" dirty="0"/>
              <a:t>	so the lingonberry equation was L = 150 – 2C</a:t>
            </a:r>
          </a:p>
          <a:p>
            <a:endParaRPr lang="en-US" dirty="0"/>
          </a:p>
          <a:p>
            <a:r>
              <a:rPr lang="en-US" dirty="0"/>
              <a:t>What is your relative price of lingonberries now?</a:t>
            </a:r>
          </a:p>
          <a:p>
            <a:r>
              <a:rPr lang="en-US" dirty="0"/>
              <a:t>Draw the new PPF on the same diagram.</a:t>
            </a:r>
          </a:p>
          <a:p>
            <a:endParaRPr lang="en-US" dirty="0"/>
          </a:p>
          <a:p>
            <a:r>
              <a:rPr lang="en-US" dirty="0"/>
              <a:t>Note: when there’s a shock, like this one, draw before-and-after on the same diagram to illustrate the change clearly</a:t>
            </a:r>
          </a:p>
        </p:txBody>
      </p:sp>
    </p:spTree>
    <p:extLst>
      <p:ext uri="{BB962C8B-B14F-4D97-AF65-F5344CB8AC3E}">
        <p14:creationId xmlns:p14="http://schemas.microsoft.com/office/powerpoint/2010/main" val="1479837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EE27F-D616-8E1B-2490-321AAE71126E}"/>
              </a:ext>
            </a:extLst>
          </p:cNvPr>
          <p:cNvSpPr>
            <a:spLocks noGrp="1"/>
          </p:cNvSpPr>
          <p:nvPr>
            <p:ph type="title"/>
          </p:nvPr>
        </p:nvSpPr>
        <p:spPr/>
        <p:txBody>
          <a:bodyPr/>
          <a:lstStyle/>
          <a:p>
            <a:pPr algn="ctr"/>
            <a:r>
              <a:rPr lang="en-US" dirty="0">
                <a:solidFill>
                  <a:srgbClr val="7030A0"/>
                </a:solidFill>
              </a:rPr>
              <a:t>Using the PPF to talk about </a:t>
            </a:r>
            <a:br>
              <a:rPr lang="en-US" dirty="0">
                <a:solidFill>
                  <a:srgbClr val="7030A0"/>
                </a:solidFill>
              </a:rPr>
            </a:br>
            <a:r>
              <a:rPr lang="en-US" dirty="0">
                <a:solidFill>
                  <a:srgbClr val="7030A0"/>
                </a:solidFill>
              </a:rPr>
              <a:t>international trade</a:t>
            </a:r>
          </a:p>
        </p:txBody>
      </p:sp>
      <p:sp>
        <p:nvSpPr>
          <p:cNvPr id="3" name="Content Placeholder 2">
            <a:extLst>
              <a:ext uri="{FF2B5EF4-FFF2-40B4-BE49-F238E27FC236}">
                <a16:creationId xmlns:a16="http://schemas.microsoft.com/office/drawing/2014/main" id="{F791F93B-119B-9D64-491E-EA23516A3E8D}"/>
              </a:ext>
            </a:extLst>
          </p:cNvPr>
          <p:cNvSpPr>
            <a:spLocks noGrp="1"/>
          </p:cNvSpPr>
          <p:nvPr>
            <p:ph idx="1"/>
          </p:nvPr>
        </p:nvSpPr>
        <p:spPr/>
        <p:txBody>
          <a:bodyPr/>
          <a:lstStyle/>
          <a:p>
            <a:r>
              <a:rPr lang="en-US" dirty="0"/>
              <a:t>The PPF reflects the costs of producing two goods in a particular community or nation</a:t>
            </a:r>
          </a:p>
          <a:p>
            <a:r>
              <a:rPr lang="en-US" dirty="0"/>
              <a:t>Nations are likely to have different resource endowments: some have big labor forces (India); some have very little land (Japan); some are rich in physical capital (Germany), etc. </a:t>
            </a:r>
          </a:p>
          <a:p>
            <a:r>
              <a:rPr lang="en-US" dirty="0"/>
              <a:t>(Not that this is random—it’s all conditioned by historical processes)</a:t>
            </a:r>
          </a:p>
          <a:p>
            <a:r>
              <a:rPr lang="en-US" dirty="0"/>
              <a:t>These different compositions of resources suggest that it could be beneficial for nations to specialize in certain types of production and then trade with other nations—taking advantage of </a:t>
            </a:r>
            <a:r>
              <a:rPr lang="en-US" b="1" dirty="0"/>
              <a:t>low costs for certain goods</a:t>
            </a:r>
            <a:r>
              <a:rPr lang="en-US" dirty="0"/>
              <a:t> in each region</a:t>
            </a:r>
          </a:p>
        </p:txBody>
      </p:sp>
    </p:spTree>
    <p:extLst>
      <p:ext uri="{BB962C8B-B14F-4D97-AF65-F5344CB8AC3E}">
        <p14:creationId xmlns:p14="http://schemas.microsoft.com/office/powerpoint/2010/main" val="32027061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E0B1BA-B9E9-2B55-519C-427AE633D1B5}"/>
              </a:ext>
            </a:extLst>
          </p:cNvPr>
          <p:cNvSpPr>
            <a:spLocks noGrp="1"/>
          </p:cNvSpPr>
          <p:nvPr>
            <p:ph type="title"/>
          </p:nvPr>
        </p:nvSpPr>
        <p:spPr>
          <a:xfrm>
            <a:off x="838200" y="365126"/>
            <a:ext cx="10832024" cy="1264722"/>
          </a:xfrm>
        </p:spPr>
        <p:txBody>
          <a:bodyPr>
            <a:normAutofit/>
          </a:bodyPr>
          <a:lstStyle/>
          <a:p>
            <a:pPr algn="ctr"/>
            <a:r>
              <a:rPr lang="en-US" dirty="0"/>
              <a:t>Finland and Germany: their PPFs. No trade yet</a:t>
            </a:r>
            <a:br>
              <a:rPr lang="en-US" dirty="0"/>
            </a:br>
            <a:r>
              <a:rPr lang="en-US" sz="3600" dirty="0"/>
              <a:t>Production must equal consumption for each</a:t>
            </a:r>
          </a:p>
        </p:txBody>
      </p:sp>
      <p:cxnSp>
        <p:nvCxnSpPr>
          <p:cNvPr id="5" name="Straight Connector 4">
            <a:extLst>
              <a:ext uri="{FF2B5EF4-FFF2-40B4-BE49-F238E27FC236}">
                <a16:creationId xmlns:a16="http://schemas.microsoft.com/office/drawing/2014/main" id="{CED62597-782D-61D7-C84F-230A79A50A6A}"/>
              </a:ext>
            </a:extLst>
          </p:cNvPr>
          <p:cNvCxnSpPr/>
          <p:nvPr/>
        </p:nvCxnSpPr>
        <p:spPr>
          <a:xfrm>
            <a:off x="1223682" y="2097741"/>
            <a:ext cx="0" cy="3469341"/>
          </a:xfrm>
          <a:prstGeom prst="line">
            <a:avLst/>
          </a:prstGeom>
          <a:ln w="28575"/>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0E36B7F4-917A-D086-2C2A-1CC3DC99A620}"/>
              </a:ext>
            </a:extLst>
          </p:cNvPr>
          <p:cNvCxnSpPr/>
          <p:nvPr/>
        </p:nvCxnSpPr>
        <p:spPr>
          <a:xfrm>
            <a:off x="1223682" y="5567082"/>
            <a:ext cx="387626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94C84A2-B23D-CAFE-65A0-4D528B799143}"/>
              </a:ext>
            </a:extLst>
          </p:cNvPr>
          <p:cNvCxnSpPr/>
          <p:nvPr/>
        </p:nvCxnSpPr>
        <p:spPr>
          <a:xfrm>
            <a:off x="6679096" y="2097741"/>
            <a:ext cx="0" cy="346934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C14FEB-CF69-22F0-2CE4-16AFEAA0CABB}"/>
              </a:ext>
            </a:extLst>
          </p:cNvPr>
          <p:cNvCxnSpPr/>
          <p:nvPr/>
        </p:nvCxnSpPr>
        <p:spPr>
          <a:xfrm>
            <a:off x="6679096" y="5567082"/>
            <a:ext cx="411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15058C6-BE1F-D038-4AD8-AB68967758EC}"/>
              </a:ext>
            </a:extLst>
          </p:cNvPr>
          <p:cNvSpPr txBox="1"/>
          <p:nvPr/>
        </p:nvSpPr>
        <p:spPr>
          <a:xfrm>
            <a:off x="728420" y="1690688"/>
            <a:ext cx="1626792" cy="369332"/>
          </a:xfrm>
          <a:prstGeom prst="rect">
            <a:avLst/>
          </a:prstGeom>
          <a:noFill/>
        </p:spPr>
        <p:txBody>
          <a:bodyPr wrap="none" rtlCol="0">
            <a:spAutoFit/>
          </a:bodyPr>
          <a:lstStyle/>
          <a:p>
            <a:r>
              <a:rPr lang="en-US" dirty="0"/>
              <a:t>Wood products</a:t>
            </a:r>
          </a:p>
        </p:txBody>
      </p:sp>
      <p:sp>
        <p:nvSpPr>
          <p:cNvPr id="14" name="TextBox 13">
            <a:extLst>
              <a:ext uri="{FF2B5EF4-FFF2-40B4-BE49-F238E27FC236}">
                <a16:creationId xmlns:a16="http://schemas.microsoft.com/office/drawing/2014/main" id="{B549E08A-8C9D-942D-2377-47B9DFE7104D}"/>
              </a:ext>
            </a:extLst>
          </p:cNvPr>
          <p:cNvSpPr txBox="1"/>
          <p:nvPr/>
        </p:nvSpPr>
        <p:spPr>
          <a:xfrm>
            <a:off x="4215539" y="5718875"/>
            <a:ext cx="950645" cy="369332"/>
          </a:xfrm>
          <a:prstGeom prst="rect">
            <a:avLst/>
          </a:prstGeom>
          <a:noFill/>
        </p:spPr>
        <p:txBody>
          <a:bodyPr wrap="none" rtlCol="0">
            <a:spAutoFit/>
          </a:bodyPr>
          <a:lstStyle/>
          <a:p>
            <a:r>
              <a:rPr lang="en-US" dirty="0"/>
              <a:t>Vehicles</a:t>
            </a:r>
          </a:p>
        </p:txBody>
      </p:sp>
      <p:sp>
        <p:nvSpPr>
          <p:cNvPr id="15" name="TextBox 14">
            <a:extLst>
              <a:ext uri="{FF2B5EF4-FFF2-40B4-BE49-F238E27FC236}">
                <a16:creationId xmlns:a16="http://schemas.microsoft.com/office/drawing/2014/main" id="{11F0C7C4-62B6-2E39-7C28-690AD3379A47}"/>
              </a:ext>
            </a:extLst>
          </p:cNvPr>
          <p:cNvSpPr txBox="1"/>
          <p:nvPr/>
        </p:nvSpPr>
        <p:spPr>
          <a:xfrm>
            <a:off x="6096000" y="1728409"/>
            <a:ext cx="1626792" cy="369332"/>
          </a:xfrm>
          <a:prstGeom prst="rect">
            <a:avLst/>
          </a:prstGeom>
          <a:noFill/>
        </p:spPr>
        <p:txBody>
          <a:bodyPr wrap="none" rtlCol="0">
            <a:spAutoFit/>
          </a:bodyPr>
          <a:lstStyle/>
          <a:p>
            <a:r>
              <a:rPr lang="en-US" dirty="0"/>
              <a:t>Wood products</a:t>
            </a:r>
          </a:p>
        </p:txBody>
      </p:sp>
      <p:sp>
        <p:nvSpPr>
          <p:cNvPr id="16" name="TextBox 15">
            <a:extLst>
              <a:ext uri="{FF2B5EF4-FFF2-40B4-BE49-F238E27FC236}">
                <a16:creationId xmlns:a16="http://schemas.microsoft.com/office/drawing/2014/main" id="{A1D20674-6CE8-EE46-05B0-FB89A66E5A8B}"/>
              </a:ext>
            </a:extLst>
          </p:cNvPr>
          <p:cNvSpPr txBox="1"/>
          <p:nvPr/>
        </p:nvSpPr>
        <p:spPr>
          <a:xfrm>
            <a:off x="10228881" y="5858359"/>
            <a:ext cx="950645" cy="369332"/>
          </a:xfrm>
          <a:prstGeom prst="rect">
            <a:avLst/>
          </a:prstGeom>
          <a:noFill/>
        </p:spPr>
        <p:txBody>
          <a:bodyPr wrap="none" rtlCol="0">
            <a:spAutoFit/>
          </a:bodyPr>
          <a:lstStyle/>
          <a:p>
            <a:r>
              <a:rPr lang="en-US" dirty="0"/>
              <a:t>Vehicles</a:t>
            </a:r>
          </a:p>
        </p:txBody>
      </p:sp>
      <p:cxnSp>
        <p:nvCxnSpPr>
          <p:cNvPr id="18" name="Straight Connector 17">
            <a:extLst>
              <a:ext uri="{FF2B5EF4-FFF2-40B4-BE49-F238E27FC236}">
                <a16:creationId xmlns:a16="http://schemas.microsoft.com/office/drawing/2014/main" id="{BF54C779-9CA4-198B-2A29-AD6E1D425F14}"/>
              </a:ext>
            </a:extLst>
          </p:cNvPr>
          <p:cNvCxnSpPr/>
          <p:nvPr/>
        </p:nvCxnSpPr>
        <p:spPr>
          <a:xfrm>
            <a:off x="1223682" y="3429000"/>
            <a:ext cx="1131530" cy="213808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75079BF-B4D2-AC63-7C51-797D12C41364}"/>
              </a:ext>
            </a:extLst>
          </p:cNvPr>
          <p:cNvCxnSpPr/>
          <p:nvPr/>
        </p:nvCxnSpPr>
        <p:spPr>
          <a:xfrm>
            <a:off x="6679096" y="3022169"/>
            <a:ext cx="2945351" cy="2544913"/>
          </a:xfrm>
          <a:prstGeom prst="line">
            <a:avLst/>
          </a:prstGeom>
          <a:ln w="254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21" name="Ink 20">
                <a:extLst>
                  <a:ext uri="{FF2B5EF4-FFF2-40B4-BE49-F238E27FC236}">
                    <a16:creationId xmlns:a16="http://schemas.microsoft.com/office/drawing/2014/main" id="{F897EC22-ECF4-7034-BE7E-65334F35429A}"/>
                  </a:ext>
                </a:extLst>
              </p14:cNvPr>
              <p14:cNvContentPartPr/>
              <p14:nvPr/>
            </p14:nvContentPartPr>
            <p14:xfrm>
              <a:off x="1920466" y="4781258"/>
              <a:ext cx="82800" cy="78120"/>
            </p14:xfrm>
          </p:contentPart>
        </mc:Choice>
        <mc:Fallback xmlns="">
          <p:pic>
            <p:nvPicPr>
              <p:cNvPr id="21" name="Ink 20">
                <a:extLst>
                  <a:ext uri="{FF2B5EF4-FFF2-40B4-BE49-F238E27FC236}">
                    <a16:creationId xmlns:a16="http://schemas.microsoft.com/office/drawing/2014/main" id="{F897EC22-ECF4-7034-BE7E-65334F35429A}"/>
                  </a:ext>
                </a:extLst>
              </p:cNvPr>
              <p:cNvPicPr/>
              <p:nvPr/>
            </p:nvPicPr>
            <p:blipFill>
              <a:blip r:embed="rId3"/>
              <a:stretch>
                <a:fillRect/>
              </a:stretch>
            </p:blipFill>
            <p:spPr>
              <a:xfrm>
                <a:off x="1916146" y="4776938"/>
                <a:ext cx="91440" cy="86760"/>
              </a:xfrm>
              <a:prstGeom prst="rect">
                <a:avLst/>
              </a:prstGeom>
            </p:spPr>
          </p:pic>
        </mc:Fallback>
      </mc:AlternateContent>
      <p:grpSp>
        <p:nvGrpSpPr>
          <p:cNvPr id="24" name="Group 23">
            <a:extLst>
              <a:ext uri="{FF2B5EF4-FFF2-40B4-BE49-F238E27FC236}">
                <a16:creationId xmlns:a16="http://schemas.microsoft.com/office/drawing/2014/main" id="{1CDE1BD6-A636-2EC3-CF16-B9EF0A1C2551}"/>
              </a:ext>
            </a:extLst>
          </p:cNvPr>
          <p:cNvGrpSpPr/>
          <p:nvPr/>
        </p:nvGrpSpPr>
        <p:grpSpPr>
          <a:xfrm>
            <a:off x="1213786" y="4806818"/>
            <a:ext cx="143280" cy="4680"/>
            <a:chOff x="1213786" y="4806818"/>
            <a:chExt cx="143280" cy="4680"/>
          </a:xfrm>
        </p:grpSpPr>
        <mc:AlternateContent xmlns:mc="http://schemas.openxmlformats.org/markup-compatibility/2006" xmlns:p14="http://schemas.microsoft.com/office/powerpoint/2010/main">
          <mc:Choice Requires="p14">
            <p:contentPart p14:bwMode="auto" r:id="rId4">
              <p14:nvContentPartPr>
                <p14:cNvPr id="22" name="Ink 21">
                  <a:extLst>
                    <a:ext uri="{FF2B5EF4-FFF2-40B4-BE49-F238E27FC236}">
                      <a16:creationId xmlns:a16="http://schemas.microsoft.com/office/drawing/2014/main" id="{91B8497B-0CD0-7203-8C36-4C4F162D1052}"/>
                    </a:ext>
                  </a:extLst>
                </p14:cNvPr>
                <p14:cNvContentPartPr/>
                <p14:nvPr/>
              </p14:nvContentPartPr>
              <p14:xfrm>
                <a:off x="1213786" y="4806818"/>
                <a:ext cx="360" cy="360"/>
              </p14:xfrm>
            </p:contentPart>
          </mc:Choice>
          <mc:Fallback xmlns="">
            <p:pic>
              <p:nvPicPr>
                <p:cNvPr id="22" name="Ink 21">
                  <a:extLst>
                    <a:ext uri="{FF2B5EF4-FFF2-40B4-BE49-F238E27FC236}">
                      <a16:creationId xmlns:a16="http://schemas.microsoft.com/office/drawing/2014/main" id="{91B8497B-0CD0-7203-8C36-4C4F162D1052}"/>
                    </a:ext>
                  </a:extLst>
                </p:cNvPr>
                <p:cNvPicPr/>
                <p:nvPr/>
              </p:nvPicPr>
              <p:blipFill>
                <a:blip r:embed="rId5"/>
                <a:stretch>
                  <a:fillRect/>
                </a:stretch>
              </p:blipFill>
              <p:spPr>
                <a:xfrm>
                  <a:off x="1209466" y="480249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3" name="Ink 22">
                  <a:extLst>
                    <a:ext uri="{FF2B5EF4-FFF2-40B4-BE49-F238E27FC236}">
                      <a16:creationId xmlns:a16="http://schemas.microsoft.com/office/drawing/2014/main" id="{1B8D5D9E-4ACA-48BA-185A-2449686042A4}"/>
                    </a:ext>
                  </a:extLst>
                </p14:cNvPr>
                <p14:cNvContentPartPr/>
                <p14:nvPr/>
              </p14:nvContentPartPr>
              <p14:xfrm>
                <a:off x="1214506" y="4807178"/>
                <a:ext cx="142560" cy="4320"/>
              </p14:xfrm>
            </p:contentPart>
          </mc:Choice>
          <mc:Fallback xmlns="">
            <p:pic>
              <p:nvPicPr>
                <p:cNvPr id="23" name="Ink 22">
                  <a:extLst>
                    <a:ext uri="{FF2B5EF4-FFF2-40B4-BE49-F238E27FC236}">
                      <a16:creationId xmlns:a16="http://schemas.microsoft.com/office/drawing/2014/main" id="{1B8D5D9E-4ACA-48BA-185A-2449686042A4}"/>
                    </a:ext>
                  </a:extLst>
                </p:cNvPr>
                <p:cNvPicPr/>
                <p:nvPr/>
              </p:nvPicPr>
              <p:blipFill>
                <a:blip r:embed="rId7"/>
                <a:stretch>
                  <a:fillRect/>
                </a:stretch>
              </p:blipFill>
              <p:spPr>
                <a:xfrm>
                  <a:off x="1210186" y="4802858"/>
                  <a:ext cx="151200" cy="12960"/>
                </a:xfrm>
                <a:prstGeom prst="rect">
                  <a:avLst/>
                </a:prstGeom>
              </p:spPr>
            </p:pic>
          </mc:Fallback>
        </mc:AlternateContent>
      </p:grpSp>
      <p:grpSp>
        <p:nvGrpSpPr>
          <p:cNvPr id="28" name="Group 27">
            <a:extLst>
              <a:ext uri="{FF2B5EF4-FFF2-40B4-BE49-F238E27FC236}">
                <a16:creationId xmlns:a16="http://schemas.microsoft.com/office/drawing/2014/main" id="{7DA6F546-D2CB-2A78-AB85-43854B4EB40E}"/>
              </a:ext>
            </a:extLst>
          </p:cNvPr>
          <p:cNvGrpSpPr/>
          <p:nvPr/>
        </p:nvGrpSpPr>
        <p:grpSpPr>
          <a:xfrm>
            <a:off x="1501786" y="4826618"/>
            <a:ext cx="364320" cy="12600"/>
            <a:chOff x="1501786" y="4826618"/>
            <a:chExt cx="364320" cy="12600"/>
          </a:xfrm>
        </p:grpSpPr>
        <mc:AlternateContent xmlns:mc="http://schemas.openxmlformats.org/markup-compatibility/2006" xmlns:p14="http://schemas.microsoft.com/office/powerpoint/2010/main">
          <mc:Choice Requires="p14">
            <p:contentPart p14:bwMode="auto" r:id="rId8">
              <p14:nvContentPartPr>
                <p14:cNvPr id="25" name="Ink 24">
                  <a:extLst>
                    <a:ext uri="{FF2B5EF4-FFF2-40B4-BE49-F238E27FC236}">
                      <a16:creationId xmlns:a16="http://schemas.microsoft.com/office/drawing/2014/main" id="{2F764273-6F5E-A3FF-EF5D-B6B1CD6E8FA5}"/>
                    </a:ext>
                  </a:extLst>
                </p14:cNvPr>
                <p14:cNvContentPartPr/>
                <p14:nvPr/>
              </p14:nvContentPartPr>
              <p14:xfrm>
                <a:off x="1501786" y="4826618"/>
                <a:ext cx="360" cy="360"/>
              </p14:xfrm>
            </p:contentPart>
          </mc:Choice>
          <mc:Fallback xmlns="">
            <p:pic>
              <p:nvPicPr>
                <p:cNvPr id="25" name="Ink 24">
                  <a:extLst>
                    <a:ext uri="{FF2B5EF4-FFF2-40B4-BE49-F238E27FC236}">
                      <a16:creationId xmlns:a16="http://schemas.microsoft.com/office/drawing/2014/main" id="{2F764273-6F5E-A3FF-EF5D-B6B1CD6E8FA5}"/>
                    </a:ext>
                  </a:extLst>
                </p:cNvPr>
                <p:cNvPicPr/>
                <p:nvPr/>
              </p:nvPicPr>
              <p:blipFill>
                <a:blip r:embed="rId5"/>
                <a:stretch>
                  <a:fillRect/>
                </a:stretch>
              </p:blipFill>
              <p:spPr>
                <a:xfrm>
                  <a:off x="1497466" y="482229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6" name="Ink 25">
                  <a:extLst>
                    <a:ext uri="{FF2B5EF4-FFF2-40B4-BE49-F238E27FC236}">
                      <a16:creationId xmlns:a16="http://schemas.microsoft.com/office/drawing/2014/main" id="{799B1BB6-4B5B-27A0-4BA1-D8320C6842DE}"/>
                    </a:ext>
                  </a:extLst>
                </p14:cNvPr>
                <p14:cNvContentPartPr/>
                <p14:nvPr/>
              </p14:nvContentPartPr>
              <p14:xfrm>
                <a:off x="1501786" y="4826618"/>
                <a:ext cx="114120" cy="360"/>
              </p14:xfrm>
            </p:contentPart>
          </mc:Choice>
          <mc:Fallback xmlns="">
            <p:pic>
              <p:nvPicPr>
                <p:cNvPr id="26" name="Ink 25">
                  <a:extLst>
                    <a:ext uri="{FF2B5EF4-FFF2-40B4-BE49-F238E27FC236}">
                      <a16:creationId xmlns:a16="http://schemas.microsoft.com/office/drawing/2014/main" id="{799B1BB6-4B5B-27A0-4BA1-D8320C6842DE}"/>
                    </a:ext>
                  </a:extLst>
                </p:cNvPr>
                <p:cNvPicPr/>
                <p:nvPr/>
              </p:nvPicPr>
              <p:blipFill>
                <a:blip r:embed="rId10"/>
                <a:stretch>
                  <a:fillRect/>
                </a:stretch>
              </p:blipFill>
              <p:spPr>
                <a:xfrm>
                  <a:off x="1497466" y="4822298"/>
                  <a:ext cx="12276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7" name="Ink 26">
                  <a:extLst>
                    <a:ext uri="{FF2B5EF4-FFF2-40B4-BE49-F238E27FC236}">
                      <a16:creationId xmlns:a16="http://schemas.microsoft.com/office/drawing/2014/main" id="{08E255CF-A83E-50AF-10D7-D3A3CB94D305}"/>
                    </a:ext>
                  </a:extLst>
                </p14:cNvPr>
                <p14:cNvContentPartPr/>
                <p14:nvPr/>
              </p14:nvContentPartPr>
              <p14:xfrm>
                <a:off x="1751626" y="4838858"/>
                <a:ext cx="114480" cy="360"/>
              </p14:xfrm>
            </p:contentPart>
          </mc:Choice>
          <mc:Fallback xmlns="">
            <p:pic>
              <p:nvPicPr>
                <p:cNvPr id="27" name="Ink 26">
                  <a:extLst>
                    <a:ext uri="{FF2B5EF4-FFF2-40B4-BE49-F238E27FC236}">
                      <a16:creationId xmlns:a16="http://schemas.microsoft.com/office/drawing/2014/main" id="{08E255CF-A83E-50AF-10D7-D3A3CB94D305}"/>
                    </a:ext>
                  </a:extLst>
                </p:cNvPr>
                <p:cNvPicPr/>
                <p:nvPr/>
              </p:nvPicPr>
              <p:blipFill>
                <a:blip r:embed="rId10"/>
                <a:stretch>
                  <a:fillRect/>
                </a:stretch>
              </p:blipFill>
              <p:spPr>
                <a:xfrm>
                  <a:off x="1747306" y="4834538"/>
                  <a:ext cx="12312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29" name="Ink 28">
                <a:extLst>
                  <a:ext uri="{FF2B5EF4-FFF2-40B4-BE49-F238E27FC236}">
                    <a16:creationId xmlns:a16="http://schemas.microsoft.com/office/drawing/2014/main" id="{57644DD6-31E9-9C01-3C45-B5C6BC385300}"/>
                  </a:ext>
                </a:extLst>
              </p14:cNvPr>
              <p14:cNvContentPartPr/>
              <p14:nvPr/>
            </p14:nvContentPartPr>
            <p14:xfrm>
              <a:off x="1974106" y="4920218"/>
              <a:ext cx="360" cy="124560"/>
            </p14:xfrm>
          </p:contentPart>
        </mc:Choice>
        <mc:Fallback xmlns="">
          <p:pic>
            <p:nvPicPr>
              <p:cNvPr id="29" name="Ink 28">
                <a:extLst>
                  <a:ext uri="{FF2B5EF4-FFF2-40B4-BE49-F238E27FC236}">
                    <a16:creationId xmlns:a16="http://schemas.microsoft.com/office/drawing/2014/main" id="{57644DD6-31E9-9C01-3C45-B5C6BC385300}"/>
                  </a:ext>
                </a:extLst>
              </p:cNvPr>
              <p:cNvPicPr/>
              <p:nvPr/>
            </p:nvPicPr>
            <p:blipFill>
              <a:blip r:embed="rId13"/>
              <a:stretch>
                <a:fillRect/>
              </a:stretch>
            </p:blipFill>
            <p:spPr>
              <a:xfrm>
                <a:off x="1969786" y="4915898"/>
                <a:ext cx="900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0" name="Ink 29">
                <a:extLst>
                  <a:ext uri="{FF2B5EF4-FFF2-40B4-BE49-F238E27FC236}">
                    <a16:creationId xmlns:a16="http://schemas.microsoft.com/office/drawing/2014/main" id="{8A43BB88-E93F-C1B4-366E-F10F84922082}"/>
                  </a:ext>
                </a:extLst>
              </p14:cNvPr>
              <p14:cNvContentPartPr/>
              <p14:nvPr/>
            </p14:nvContentPartPr>
            <p14:xfrm>
              <a:off x="1974106" y="5170418"/>
              <a:ext cx="26280" cy="138600"/>
            </p14:xfrm>
          </p:contentPart>
        </mc:Choice>
        <mc:Fallback xmlns="">
          <p:pic>
            <p:nvPicPr>
              <p:cNvPr id="30" name="Ink 29">
                <a:extLst>
                  <a:ext uri="{FF2B5EF4-FFF2-40B4-BE49-F238E27FC236}">
                    <a16:creationId xmlns:a16="http://schemas.microsoft.com/office/drawing/2014/main" id="{8A43BB88-E93F-C1B4-366E-F10F84922082}"/>
                  </a:ext>
                </a:extLst>
              </p:cNvPr>
              <p:cNvPicPr/>
              <p:nvPr/>
            </p:nvPicPr>
            <p:blipFill>
              <a:blip r:embed="rId15"/>
              <a:stretch>
                <a:fillRect/>
              </a:stretch>
            </p:blipFill>
            <p:spPr>
              <a:xfrm>
                <a:off x="1969786" y="5166098"/>
                <a:ext cx="3492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1" name="Ink 30">
                <a:extLst>
                  <a:ext uri="{FF2B5EF4-FFF2-40B4-BE49-F238E27FC236}">
                    <a16:creationId xmlns:a16="http://schemas.microsoft.com/office/drawing/2014/main" id="{E42A283A-27C4-174A-6E53-9419331F194C}"/>
                  </a:ext>
                </a:extLst>
              </p14:cNvPr>
              <p14:cNvContentPartPr/>
              <p14:nvPr/>
            </p14:nvContentPartPr>
            <p14:xfrm>
              <a:off x="1994266" y="5405138"/>
              <a:ext cx="4320" cy="150480"/>
            </p14:xfrm>
          </p:contentPart>
        </mc:Choice>
        <mc:Fallback xmlns="">
          <p:pic>
            <p:nvPicPr>
              <p:cNvPr id="31" name="Ink 30">
                <a:extLst>
                  <a:ext uri="{FF2B5EF4-FFF2-40B4-BE49-F238E27FC236}">
                    <a16:creationId xmlns:a16="http://schemas.microsoft.com/office/drawing/2014/main" id="{E42A283A-27C4-174A-6E53-9419331F194C}"/>
                  </a:ext>
                </a:extLst>
              </p:cNvPr>
              <p:cNvPicPr/>
              <p:nvPr/>
            </p:nvPicPr>
            <p:blipFill>
              <a:blip r:embed="rId17"/>
              <a:stretch>
                <a:fillRect/>
              </a:stretch>
            </p:blipFill>
            <p:spPr>
              <a:xfrm>
                <a:off x="1989946" y="5400818"/>
                <a:ext cx="12960" cy="159120"/>
              </a:xfrm>
              <a:prstGeom prst="rect">
                <a:avLst/>
              </a:prstGeom>
            </p:spPr>
          </p:pic>
        </mc:Fallback>
      </mc:AlternateContent>
      <p:grpSp>
        <p:nvGrpSpPr>
          <p:cNvPr id="39" name="Group 38">
            <a:extLst>
              <a:ext uri="{FF2B5EF4-FFF2-40B4-BE49-F238E27FC236}">
                <a16:creationId xmlns:a16="http://schemas.microsoft.com/office/drawing/2014/main" id="{ABC2A917-6B1A-0C0C-4A2F-2A500432796B}"/>
              </a:ext>
            </a:extLst>
          </p:cNvPr>
          <p:cNvGrpSpPr/>
          <p:nvPr/>
        </p:nvGrpSpPr>
        <p:grpSpPr>
          <a:xfrm>
            <a:off x="6692626" y="4011938"/>
            <a:ext cx="1263240" cy="120240"/>
            <a:chOff x="6692626" y="4011938"/>
            <a:chExt cx="1263240" cy="120240"/>
          </a:xfrm>
        </p:grpSpPr>
        <mc:AlternateContent xmlns:mc="http://schemas.openxmlformats.org/markup-compatibility/2006" xmlns:p14="http://schemas.microsoft.com/office/powerpoint/2010/main">
          <mc:Choice Requires="p14">
            <p:contentPart p14:bwMode="auto" r:id="rId18">
              <p14:nvContentPartPr>
                <p14:cNvPr id="32" name="Ink 31">
                  <a:extLst>
                    <a:ext uri="{FF2B5EF4-FFF2-40B4-BE49-F238E27FC236}">
                      <a16:creationId xmlns:a16="http://schemas.microsoft.com/office/drawing/2014/main" id="{5F6FDD29-EB48-AF2E-04F5-1B735E69115D}"/>
                    </a:ext>
                  </a:extLst>
                </p14:cNvPr>
                <p14:cNvContentPartPr/>
                <p14:nvPr/>
              </p14:nvContentPartPr>
              <p14:xfrm>
                <a:off x="7862266" y="4011938"/>
                <a:ext cx="93600" cy="119880"/>
              </p14:xfrm>
            </p:contentPart>
          </mc:Choice>
          <mc:Fallback xmlns="">
            <p:pic>
              <p:nvPicPr>
                <p:cNvPr id="32" name="Ink 31">
                  <a:extLst>
                    <a:ext uri="{FF2B5EF4-FFF2-40B4-BE49-F238E27FC236}">
                      <a16:creationId xmlns:a16="http://schemas.microsoft.com/office/drawing/2014/main" id="{5F6FDD29-EB48-AF2E-04F5-1B735E69115D}"/>
                    </a:ext>
                  </a:extLst>
                </p:cNvPr>
                <p:cNvPicPr/>
                <p:nvPr/>
              </p:nvPicPr>
              <p:blipFill>
                <a:blip r:embed="rId19"/>
                <a:stretch>
                  <a:fillRect/>
                </a:stretch>
              </p:blipFill>
              <p:spPr>
                <a:xfrm>
                  <a:off x="7857946" y="4007618"/>
                  <a:ext cx="10224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3" name="Ink 32">
                  <a:extLst>
                    <a:ext uri="{FF2B5EF4-FFF2-40B4-BE49-F238E27FC236}">
                      <a16:creationId xmlns:a16="http://schemas.microsoft.com/office/drawing/2014/main" id="{3190394A-9716-10F8-5306-D062D283BB83}"/>
                    </a:ext>
                  </a:extLst>
                </p14:cNvPr>
                <p14:cNvContentPartPr/>
                <p14:nvPr/>
              </p14:nvContentPartPr>
              <p14:xfrm>
                <a:off x="6692626" y="4083578"/>
                <a:ext cx="159480" cy="4680"/>
              </p14:xfrm>
            </p:contentPart>
          </mc:Choice>
          <mc:Fallback xmlns="">
            <p:pic>
              <p:nvPicPr>
                <p:cNvPr id="33" name="Ink 32">
                  <a:extLst>
                    <a:ext uri="{FF2B5EF4-FFF2-40B4-BE49-F238E27FC236}">
                      <a16:creationId xmlns:a16="http://schemas.microsoft.com/office/drawing/2014/main" id="{3190394A-9716-10F8-5306-D062D283BB83}"/>
                    </a:ext>
                  </a:extLst>
                </p:cNvPr>
                <p:cNvPicPr/>
                <p:nvPr/>
              </p:nvPicPr>
              <p:blipFill>
                <a:blip r:embed="rId21"/>
                <a:stretch>
                  <a:fillRect/>
                </a:stretch>
              </p:blipFill>
              <p:spPr>
                <a:xfrm>
                  <a:off x="6688306" y="4079258"/>
                  <a:ext cx="168120" cy="133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4" name="Ink 33">
                  <a:extLst>
                    <a:ext uri="{FF2B5EF4-FFF2-40B4-BE49-F238E27FC236}">
                      <a16:creationId xmlns:a16="http://schemas.microsoft.com/office/drawing/2014/main" id="{0D0594C2-C2ED-842D-B6AA-6A2AD72FF7E8}"/>
                    </a:ext>
                  </a:extLst>
                </p14:cNvPr>
                <p14:cNvContentPartPr/>
                <p14:nvPr/>
              </p14:nvContentPartPr>
              <p14:xfrm>
                <a:off x="6993586" y="4118498"/>
                <a:ext cx="243720" cy="13680"/>
              </p14:xfrm>
            </p:contentPart>
          </mc:Choice>
          <mc:Fallback xmlns="">
            <p:pic>
              <p:nvPicPr>
                <p:cNvPr id="34" name="Ink 33">
                  <a:extLst>
                    <a:ext uri="{FF2B5EF4-FFF2-40B4-BE49-F238E27FC236}">
                      <a16:creationId xmlns:a16="http://schemas.microsoft.com/office/drawing/2014/main" id="{0D0594C2-C2ED-842D-B6AA-6A2AD72FF7E8}"/>
                    </a:ext>
                  </a:extLst>
                </p:cNvPr>
                <p:cNvPicPr/>
                <p:nvPr/>
              </p:nvPicPr>
              <p:blipFill>
                <a:blip r:embed="rId23"/>
                <a:stretch>
                  <a:fillRect/>
                </a:stretch>
              </p:blipFill>
              <p:spPr>
                <a:xfrm>
                  <a:off x="6989266" y="4114178"/>
                  <a:ext cx="25236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6" name="Ink 35">
                  <a:extLst>
                    <a:ext uri="{FF2B5EF4-FFF2-40B4-BE49-F238E27FC236}">
                      <a16:creationId xmlns:a16="http://schemas.microsoft.com/office/drawing/2014/main" id="{A6A042AE-B706-02A6-6018-1786164046A9}"/>
                    </a:ext>
                  </a:extLst>
                </p14:cNvPr>
                <p14:cNvContentPartPr/>
                <p14:nvPr/>
              </p14:nvContentPartPr>
              <p14:xfrm>
                <a:off x="7393186" y="4099778"/>
                <a:ext cx="211680" cy="8280"/>
              </p14:xfrm>
            </p:contentPart>
          </mc:Choice>
          <mc:Fallback xmlns="">
            <p:pic>
              <p:nvPicPr>
                <p:cNvPr id="36" name="Ink 35">
                  <a:extLst>
                    <a:ext uri="{FF2B5EF4-FFF2-40B4-BE49-F238E27FC236}">
                      <a16:creationId xmlns:a16="http://schemas.microsoft.com/office/drawing/2014/main" id="{A6A042AE-B706-02A6-6018-1786164046A9}"/>
                    </a:ext>
                  </a:extLst>
                </p:cNvPr>
                <p:cNvPicPr/>
                <p:nvPr/>
              </p:nvPicPr>
              <p:blipFill>
                <a:blip r:embed="rId25"/>
                <a:stretch>
                  <a:fillRect/>
                </a:stretch>
              </p:blipFill>
              <p:spPr>
                <a:xfrm>
                  <a:off x="7388866" y="4095458"/>
                  <a:ext cx="220320" cy="169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8" name="Ink 37">
                  <a:extLst>
                    <a:ext uri="{FF2B5EF4-FFF2-40B4-BE49-F238E27FC236}">
                      <a16:creationId xmlns:a16="http://schemas.microsoft.com/office/drawing/2014/main" id="{C4800B04-6E48-C31B-6A4C-423A2D7EA20E}"/>
                    </a:ext>
                  </a:extLst>
                </p14:cNvPr>
                <p14:cNvContentPartPr/>
                <p14:nvPr/>
              </p14:nvContentPartPr>
              <p14:xfrm>
                <a:off x="7685866" y="4094378"/>
                <a:ext cx="140760" cy="360"/>
              </p14:xfrm>
            </p:contentPart>
          </mc:Choice>
          <mc:Fallback xmlns="">
            <p:pic>
              <p:nvPicPr>
                <p:cNvPr id="38" name="Ink 37">
                  <a:extLst>
                    <a:ext uri="{FF2B5EF4-FFF2-40B4-BE49-F238E27FC236}">
                      <a16:creationId xmlns:a16="http://schemas.microsoft.com/office/drawing/2014/main" id="{C4800B04-6E48-C31B-6A4C-423A2D7EA20E}"/>
                    </a:ext>
                  </a:extLst>
                </p:cNvPr>
                <p:cNvPicPr/>
                <p:nvPr/>
              </p:nvPicPr>
              <p:blipFill>
                <a:blip r:embed="rId27"/>
                <a:stretch>
                  <a:fillRect/>
                </a:stretch>
              </p:blipFill>
              <p:spPr>
                <a:xfrm>
                  <a:off x="7681546" y="4090058"/>
                  <a:ext cx="1494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8">
            <p14:nvContentPartPr>
              <p14:cNvPr id="40" name="Ink 39">
                <a:extLst>
                  <a:ext uri="{FF2B5EF4-FFF2-40B4-BE49-F238E27FC236}">
                    <a16:creationId xmlns:a16="http://schemas.microsoft.com/office/drawing/2014/main" id="{8F071A2D-9785-A45E-441B-736C7BCF9A30}"/>
                  </a:ext>
                </a:extLst>
              </p14:cNvPr>
              <p14:cNvContentPartPr/>
              <p14:nvPr/>
            </p14:nvContentPartPr>
            <p14:xfrm>
              <a:off x="7910146" y="4217138"/>
              <a:ext cx="37080" cy="210960"/>
            </p14:xfrm>
          </p:contentPart>
        </mc:Choice>
        <mc:Fallback xmlns="">
          <p:pic>
            <p:nvPicPr>
              <p:cNvPr id="40" name="Ink 39">
                <a:extLst>
                  <a:ext uri="{FF2B5EF4-FFF2-40B4-BE49-F238E27FC236}">
                    <a16:creationId xmlns:a16="http://schemas.microsoft.com/office/drawing/2014/main" id="{8F071A2D-9785-A45E-441B-736C7BCF9A30}"/>
                  </a:ext>
                </a:extLst>
              </p:cNvPr>
              <p:cNvPicPr/>
              <p:nvPr/>
            </p:nvPicPr>
            <p:blipFill>
              <a:blip r:embed="rId29"/>
              <a:stretch>
                <a:fillRect/>
              </a:stretch>
            </p:blipFill>
            <p:spPr>
              <a:xfrm>
                <a:off x="7905826" y="4212818"/>
                <a:ext cx="4572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1" name="Ink 40">
                <a:extLst>
                  <a:ext uri="{FF2B5EF4-FFF2-40B4-BE49-F238E27FC236}">
                    <a16:creationId xmlns:a16="http://schemas.microsoft.com/office/drawing/2014/main" id="{BE37CBC1-7BF4-3BBD-EF84-F2BBFDECD8DF}"/>
                  </a:ext>
                </a:extLst>
              </p14:cNvPr>
              <p14:cNvContentPartPr/>
              <p14:nvPr/>
            </p14:nvContentPartPr>
            <p14:xfrm>
              <a:off x="7938586" y="4583258"/>
              <a:ext cx="360" cy="221040"/>
            </p14:xfrm>
          </p:contentPart>
        </mc:Choice>
        <mc:Fallback xmlns="">
          <p:pic>
            <p:nvPicPr>
              <p:cNvPr id="41" name="Ink 40">
                <a:extLst>
                  <a:ext uri="{FF2B5EF4-FFF2-40B4-BE49-F238E27FC236}">
                    <a16:creationId xmlns:a16="http://schemas.microsoft.com/office/drawing/2014/main" id="{BE37CBC1-7BF4-3BBD-EF84-F2BBFDECD8DF}"/>
                  </a:ext>
                </a:extLst>
              </p:cNvPr>
              <p:cNvPicPr/>
              <p:nvPr/>
            </p:nvPicPr>
            <p:blipFill>
              <a:blip r:embed="rId31"/>
              <a:stretch>
                <a:fillRect/>
              </a:stretch>
            </p:blipFill>
            <p:spPr>
              <a:xfrm>
                <a:off x="7934266" y="4578938"/>
                <a:ext cx="900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2" name="Ink 41">
                <a:extLst>
                  <a:ext uri="{FF2B5EF4-FFF2-40B4-BE49-F238E27FC236}">
                    <a16:creationId xmlns:a16="http://schemas.microsoft.com/office/drawing/2014/main" id="{09AB186C-984C-AFCA-65F4-38C6F9983E8F}"/>
                  </a:ext>
                </a:extLst>
              </p14:cNvPr>
              <p14:cNvContentPartPr/>
              <p14:nvPr/>
            </p14:nvContentPartPr>
            <p14:xfrm>
              <a:off x="7933906" y="4976738"/>
              <a:ext cx="14040" cy="163440"/>
            </p14:xfrm>
          </p:contentPart>
        </mc:Choice>
        <mc:Fallback xmlns="">
          <p:pic>
            <p:nvPicPr>
              <p:cNvPr id="42" name="Ink 41">
                <a:extLst>
                  <a:ext uri="{FF2B5EF4-FFF2-40B4-BE49-F238E27FC236}">
                    <a16:creationId xmlns:a16="http://schemas.microsoft.com/office/drawing/2014/main" id="{09AB186C-984C-AFCA-65F4-38C6F9983E8F}"/>
                  </a:ext>
                </a:extLst>
              </p:cNvPr>
              <p:cNvPicPr/>
              <p:nvPr/>
            </p:nvPicPr>
            <p:blipFill>
              <a:blip r:embed="rId33"/>
              <a:stretch>
                <a:fillRect/>
              </a:stretch>
            </p:blipFill>
            <p:spPr>
              <a:xfrm>
                <a:off x="7929586" y="4972418"/>
                <a:ext cx="2268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3" name="Ink 42">
                <a:extLst>
                  <a:ext uri="{FF2B5EF4-FFF2-40B4-BE49-F238E27FC236}">
                    <a16:creationId xmlns:a16="http://schemas.microsoft.com/office/drawing/2014/main" id="{17C3C5F8-1A08-27E2-1C85-9E21655A1B9E}"/>
                  </a:ext>
                </a:extLst>
              </p14:cNvPr>
              <p14:cNvContentPartPr/>
              <p14:nvPr/>
            </p14:nvContentPartPr>
            <p14:xfrm>
              <a:off x="7964866" y="5314058"/>
              <a:ext cx="33120" cy="234720"/>
            </p14:xfrm>
          </p:contentPart>
        </mc:Choice>
        <mc:Fallback xmlns="">
          <p:pic>
            <p:nvPicPr>
              <p:cNvPr id="43" name="Ink 42">
                <a:extLst>
                  <a:ext uri="{FF2B5EF4-FFF2-40B4-BE49-F238E27FC236}">
                    <a16:creationId xmlns:a16="http://schemas.microsoft.com/office/drawing/2014/main" id="{17C3C5F8-1A08-27E2-1C85-9E21655A1B9E}"/>
                  </a:ext>
                </a:extLst>
              </p:cNvPr>
              <p:cNvPicPr/>
              <p:nvPr/>
            </p:nvPicPr>
            <p:blipFill>
              <a:blip r:embed="rId35"/>
              <a:stretch>
                <a:fillRect/>
              </a:stretch>
            </p:blipFill>
            <p:spPr>
              <a:xfrm>
                <a:off x="7960546" y="5309738"/>
                <a:ext cx="41760"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4" name="Ink 43">
                <a:extLst>
                  <a:ext uri="{FF2B5EF4-FFF2-40B4-BE49-F238E27FC236}">
                    <a16:creationId xmlns:a16="http://schemas.microsoft.com/office/drawing/2014/main" id="{69352840-FBB2-BDA9-4E1D-99340EED2DCD}"/>
                  </a:ext>
                </a:extLst>
              </p14:cNvPr>
              <p14:cNvContentPartPr/>
              <p14:nvPr/>
            </p14:nvContentPartPr>
            <p14:xfrm>
              <a:off x="759826" y="4650578"/>
              <a:ext cx="271800" cy="247680"/>
            </p14:xfrm>
          </p:contentPart>
        </mc:Choice>
        <mc:Fallback xmlns="">
          <p:pic>
            <p:nvPicPr>
              <p:cNvPr id="44" name="Ink 43">
                <a:extLst>
                  <a:ext uri="{FF2B5EF4-FFF2-40B4-BE49-F238E27FC236}">
                    <a16:creationId xmlns:a16="http://schemas.microsoft.com/office/drawing/2014/main" id="{69352840-FBB2-BDA9-4E1D-99340EED2DCD}"/>
                  </a:ext>
                </a:extLst>
              </p:cNvPr>
              <p:cNvPicPr/>
              <p:nvPr/>
            </p:nvPicPr>
            <p:blipFill>
              <a:blip r:embed="rId37"/>
              <a:stretch>
                <a:fillRect/>
              </a:stretch>
            </p:blipFill>
            <p:spPr>
              <a:xfrm>
                <a:off x="755506" y="4646258"/>
                <a:ext cx="28044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5" name="Ink 44">
                <a:extLst>
                  <a:ext uri="{FF2B5EF4-FFF2-40B4-BE49-F238E27FC236}">
                    <a16:creationId xmlns:a16="http://schemas.microsoft.com/office/drawing/2014/main" id="{88BC9DBD-EC53-807E-DB2B-A1DF4022AB9F}"/>
                  </a:ext>
                </a:extLst>
              </p14:cNvPr>
              <p14:cNvContentPartPr/>
              <p14:nvPr/>
            </p14:nvContentPartPr>
            <p14:xfrm>
              <a:off x="1860706" y="5792858"/>
              <a:ext cx="209160" cy="193320"/>
            </p14:xfrm>
          </p:contentPart>
        </mc:Choice>
        <mc:Fallback xmlns="">
          <p:pic>
            <p:nvPicPr>
              <p:cNvPr id="45" name="Ink 44">
                <a:extLst>
                  <a:ext uri="{FF2B5EF4-FFF2-40B4-BE49-F238E27FC236}">
                    <a16:creationId xmlns:a16="http://schemas.microsoft.com/office/drawing/2014/main" id="{88BC9DBD-EC53-807E-DB2B-A1DF4022AB9F}"/>
                  </a:ext>
                </a:extLst>
              </p:cNvPr>
              <p:cNvPicPr/>
              <p:nvPr/>
            </p:nvPicPr>
            <p:blipFill>
              <a:blip r:embed="rId39"/>
              <a:stretch>
                <a:fillRect/>
              </a:stretch>
            </p:blipFill>
            <p:spPr>
              <a:xfrm>
                <a:off x="1856386" y="5788538"/>
                <a:ext cx="21780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6" name="Ink 45">
                <a:extLst>
                  <a:ext uri="{FF2B5EF4-FFF2-40B4-BE49-F238E27FC236}">
                    <a16:creationId xmlns:a16="http://schemas.microsoft.com/office/drawing/2014/main" id="{8C2C618A-723B-0927-9887-C2AB7DE49C82}"/>
                  </a:ext>
                </a:extLst>
              </p14:cNvPr>
              <p14:cNvContentPartPr/>
              <p14:nvPr/>
            </p14:nvContentPartPr>
            <p14:xfrm>
              <a:off x="6192586" y="3970178"/>
              <a:ext cx="289800" cy="273240"/>
            </p14:xfrm>
          </p:contentPart>
        </mc:Choice>
        <mc:Fallback xmlns="">
          <p:pic>
            <p:nvPicPr>
              <p:cNvPr id="46" name="Ink 45">
                <a:extLst>
                  <a:ext uri="{FF2B5EF4-FFF2-40B4-BE49-F238E27FC236}">
                    <a16:creationId xmlns:a16="http://schemas.microsoft.com/office/drawing/2014/main" id="{8C2C618A-723B-0927-9887-C2AB7DE49C82}"/>
                  </a:ext>
                </a:extLst>
              </p:cNvPr>
              <p:cNvPicPr/>
              <p:nvPr/>
            </p:nvPicPr>
            <p:blipFill>
              <a:blip r:embed="rId41"/>
              <a:stretch>
                <a:fillRect/>
              </a:stretch>
            </p:blipFill>
            <p:spPr>
              <a:xfrm>
                <a:off x="6188266" y="3965858"/>
                <a:ext cx="298440" cy="2818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7" name="Ink 46">
                <a:extLst>
                  <a:ext uri="{FF2B5EF4-FFF2-40B4-BE49-F238E27FC236}">
                    <a16:creationId xmlns:a16="http://schemas.microsoft.com/office/drawing/2014/main" id="{C9478D1D-C0D4-E284-3703-364F935EC05B}"/>
                  </a:ext>
                </a:extLst>
              </p14:cNvPr>
              <p14:cNvContentPartPr/>
              <p14:nvPr/>
            </p14:nvContentPartPr>
            <p14:xfrm>
              <a:off x="7809346" y="5757218"/>
              <a:ext cx="334440" cy="267120"/>
            </p14:xfrm>
          </p:contentPart>
        </mc:Choice>
        <mc:Fallback xmlns="">
          <p:pic>
            <p:nvPicPr>
              <p:cNvPr id="47" name="Ink 46">
                <a:extLst>
                  <a:ext uri="{FF2B5EF4-FFF2-40B4-BE49-F238E27FC236}">
                    <a16:creationId xmlns:a16="http://schemas.microsoft.com/office/drawing/2014/main" id="{C9478D1D-C0D4-E284-3703-364F935EC05B}"/>
                  </a:ext>
                </a:extLst>
              </p:cNvPr>
              <p:cNvPicPr/>
              <p:nvPr/>
            </p:nvPicPr>
            <p:blipFill>
              <a:blip r:embed="rId43"/>
              <a:stretch>
                <a:fillRect/>
              </a:stretch>
            </p:blipFill>
            <p:spPr>
              <a:xfrm>
                <a:off x="7805026" y="5752898"/>
                <a:ext cx="343080" cy="275760"/>
              </a:xfrm>
              <a:prstGeom prst="rect">
                <a:avLst/>
              </a:prstGeom>
            </p:spPr>
          </p:pic>
        </mc:Fallback>
      </mc:AlternateContent>
      <p:grpSp>
        <p:nvGrpSpPr>
          <p:cNvPr id="50" name="Group 49">
            <a:extLst>
              <a:ext uri="{FF2B5EF4-FFF2-40B4-BE49-F238E27FC236}">
                <a16:creationId xmlns:a16="http://schemas.microsoft.com/office/drawing/2014/main" id="{919F3F9A-AF0F-5248-A92F-64314C266F09}"/>
              </a:ext>
            </a:extLst>
          </p:cNvPr>
          <p:cNvGrpSpPr/>
          <p:nvPr/>
        </p:nvGrpSpPr>
        <p:grpSpPr>
          <a:xfrm>
            <a:off x="2124946" y="4178978"/>
            <a:ext cx="581400" cy="608400"/>
            <a:chOff x="2124946" y="4178978"/>
            <a:chExt cx="581400" cy="608400"/>
          </a:xfrm>
        </p:grpSpPr>
        <mc:AlternateContent xmlns:mc="http://schemas.openxmlformats.org/markup-compatibility/2006" xmlns:p14="http://schemas.microsoft.com/office/powerpoint/2010/main">
          <mc:Choice Requires="p14">
            <p:contentPart p14:bwMode="auto" r:id="rId44">
              <p14:nvContentPartPr>
                <p14:cNvPr id="48" name="Ink 47">
                  <a:extLst>
                    <a:ext uri="{FF2B5EF4-FFF2-40B4-BE49-F238E27FC236}">
                      <a16:creationId xmlns:a16="http://schemas.microsoft.com/office/drawing/2014/main" id="{FE74A10C-1267-2AEF-683F-68A8F3C8CA2C}"/>
                    </a:ext>
                  </a:extLst>
                </p14:cNvPr>
                <p14:cNvContentPartPr/>
                <p14:nvPr/>
              </p14:nvContentPartPr>
              <p14:xfrm>
                <a:off x="2136466" y="4178978"/>
                <a:ext cx="569880" cy="584640"/>
              </p14:xfrm>
            </p:contentPart>
          </mc:Choice>
          <mc:Fallback xmlns="">
            <p:pic>
              <p:nvPicPr>
                <p:cNvPr id="48" name="Ink 47">
                  <a:extLst>
                    <a:ext uri="{FF2B5EF4-FFF2-40B4-BE49-F238E27FC236}">
                      <a16:creationId xmlns:a16="http://schemas.microsoft.com/office/drawing/2014/main" id="{FE74A10C-1267-2AEF-683F-68A8F3C8CA2C}"/>
                    </a:ext>
                  </a:extLst>
                </p:cNvPr>
                <p:cNvPicPr/>
                <p:nvPr/>
              </p:nvPicPr>
              <p:blipFill>
                <a:blip r:embed="rId45"/>
                <a:stretch>
                  <a:fillRect/>
                </a:stretch>
              </p:blipFill>
              <p:spPr>
                <a:xfrm>
                  <a:off x="2127826" y="4170338"/>
                  <a:ext cx="587520" cy="6022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9" name="Ink 48">
                  <a:extLst>
                    <a:ext uri="{FF2B5EF4-FFF2-40B4-BE49-F238E27FC236}">
                      <a16:creationId xmlns:a16="http://schemas.microsoft.com/office/drawing/2014/main" id="{4E101EE7-BE5C-53D9-6198-684F91D8C68D}"/>
                    </a:ext>
                  </a:extLst>
                </p14:cNvPr>
                <p14:cNvContentPartPr/>
                <p14:nvPr/>
              </p14:nvContentPartPr>
              <p14:xfrm>
                <a:off x="2124946" y="4552298"/>
                <a:ext cx="183240" cy="235080"/>
              </p14:xfrm>
            </p:contentPart>
          </mc:Choice>
          <mc:Fallback xmlns="">
            <p:pic>
              <p:nvPicPr>
                <p:cNvPr id="49" name="Ink 48">
                  <a:extLst>
                    <a:ext uri="{FF2B5EF4-FFF2-40B4-BE49-F238E27FC236}">
                      <a16:creationId xmlns:a16="http://schemas.microsoft.com/office/drawing/2014/main" id="{4E101EE7-BE5C-53D9-6198-684F91D8C68D}"/>
                    </a:ext>
                  </a:extLst>
                </p:cNvPr>
                <p:cNvPicPr/>
                <p:nvPr/>
              </p:nvPicPr>
              <p:blipFill>
                <a:blip r:embed="rId47"/>
                <a:stretch>
                  <a:fillRect/>
                </a:stretch>
              </p:blipFill>
              <p:spPr>
                <a:xfrm>
                  <a:off x="2115946" y="4543658"/>
                  <a:ext cx="200880" cy="252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8">
            <p14:nvContentPartPr>
              <p14:cNvPr id="51" name="Ink 50">
                <a:extLst>
                  <a:ext uri="{FF2B5EF4-FFF2-40B4-BE49-F238E27FC236}">
                    <a16:creationId xmlns:a16="http://schemas.microsoft.com/office/drawing/2014/main" id="{3E0B98FA-CF23-3865-83E9-2DC6C84ED2CB}"/>
                  </a:ext>
                </a:extLst>
              </p14:cNvPr>
              <p14:cNvContentPartPr/>
              <p14:nvPr/>
            </p14:nvContentPartPr>
            <p14:xfrm>
              <a:off x="8018506" y="3404978"/>
              <a:ext cx="613440" cy="612720"/>
            </p14:xfrm>
          </p:contentPart>
        </mc:Choice>
        <mc:Fallback xmlns="">
          <p:pic>
            <p:nvPicPr>
              <p:cNvPr id="51" name="Ink 50">
                <a:extLst>
                  <a:ext uri="{FF2B5EF4-FFF2-40B4-BE49-F238E27FC236}">
                    <a16:creationId xmlns:a16="http://schemas.microsoft.com/office/drawing/2014/main" id="{3E0B98FA-CF23-3865-83E9-2DC6C84ED2CB}"/>
                  </a:ext>
                </a:extLst>
              </p:cNvPr>
              <p:cNvPicPr/>
              <p:nvPr/>
            </p:nvPicPr>
            <p:blipFill>
              <a:blip r:embed="rId49"/>
              <a:stretch>
                <a:fillRect/>
              </a:stretch>
            </p:blipFill>
            <p:spPr>
              <a:xfrm>
                <a:off x="8009506" y="3396338"/>
                <a:ext cx="631080" cy="630360"/>
              </a:xfrm>
              <a:prstGeom prst="rect">
                <a:avLst/>
              </a:prstGeom>
            </p:spPr>
          </p:pic>
        </mc:Fallback>
      </mc:AlternateContent>
      <p:sp>
        <p:nvSpPr>
          <p:cNvPr id="52" name="TextBox 51">
            <a:extLst>
              <a:ext uri="{FF2B5EF4-FFF2-40B4-BE49-F238E27FC236}">
                <a16:creationId xmlns:a16="http://schemas.microsoft.com/office/drawing/2014/main" id="{7EF2B41E-2279-5B61-8C42-1B569FA3E088}"/>
              </a:ext>
            </a:extLst>
          </p:cNvPr>
          <p:cNvSpPr txBox="1"/>
          <p:nvPr/>
        </p:nvSpPr>
        <p:spPr>
          <a:xfrm>
            <a:off x="1751626" y="3440158"/>
            <a:ext cx="3369577" cy="646331"/>
          </a:xfrm>
          <a:prstGeom prst="rect">
            <a:avLst/>
          </a:prstGeom>
          <a:noFill/>
        </p:spPr>
        <p:txBody>
          <a:bodyPr wrap="none" rtlCol="0">
            <a:spAutoFit/>
          </a:bodyPr>
          <a:lstStyle/>
          <a:p>
            <a:pPr algn="ctr"/>
            <a:r>
              <a:rPr lang="en-US" dirty="0"/>
              <a:t>Finland’s </a:t>
            </a:r>
          </a:p>
          <a:p>
            <a:r>
              <a:rPr lang="en-US" dirty="0"/>
              <a:t>production &amp; consumption choice</a:t>
            </a:r>
          </a:p>
        </p:txBody>
      </p:sp>
      <p:sp>
        <p:nvSpPr>
          <p:cNvPr id="53" name="TextBox 52">
            <a:extLst>
              <a:ext uri="{FF2B5EF4-FFF2-40B4-BE49-F238E27FC236}">
                <a16:creationId xmlns:a16="http://schemas.microsoft.com/office/drawing/2014/main" id="{E607D4CC-D5E8-D13B-4F69-C71FACBE8009}"/>
              </a:ext>
            </a:extLst>
          </p:cNvPr>
          <p:cNvSpPr txBox="1"/>
          <p:nvPr/>
        </p:nvSpPr>
        <p:spPr>
          <a:xfrm>
            <a:off x="7633404" y="2846477"/>
            <a:ext cx="3566746" cy="646331"/>
          </a:xfrm>
          <a:prstGeom prst="rect">
            <a:avLst/>
          </a:prstGeom>
          <a:noFill/>
        </p:spPr>
        <p:txBody>
          <a:bodyPr wrap="none" rtlCol="0">
            <a:spAutoFit/>
          </a:bodyPr>
          <a:lstStyle/>
          <a:p>
            <a:pPr algn="ctr"/>
            <a:r>
              <a:rPr lang="en-US" dirty="0"/>
              <a:t>Germany’s</a:t>
            </a:r>
          </a:p>
          <a:p>
            <a:r>
              <a:rPr lang="en-US" dirty="0"/>
              <a:t>production and consumption choice</a:t>
            </a:r>
          </a:p>
        </p:txBody>
      </p:sp>
      <p:sp>
        <p:nvSpPr>
          <p:cNvPr id="54" name="TextBox 53">
            <a:extLst>
              <a:ext uri="{FF2B5EF4-FFF2-40B4-BE49-F238E27FC236}">
                <a16:creationId xmlns:a16="http://schemas.microsoft.com/office/drawing/2014/main" id="{2B368641-D1E1-C49E-6578-190D79E83985}"/>
              </a:ext>
            </a:extLst>
          </p:cNvPr>
          <p:cNvSpPr txBox="1"/>
          <p:nvPr/>
        </p:nvSpPr>
        <p:spPr>
          <a:xfrm>
            <a:off x="2370868" y="6250082"/>
            <a:ext cx="1019831" cy="369332"/>
          </a:xfrm>
          <a:prstGeom prst="rect">
            <a:avLst/>
          </a:prstGeom>
          <a:noFill/>
        </p:spPr>
        <p:txBody>
          <a:bodyPr wrap="none" rtlCol="0">
            <a:spAutoFit/>
          </a:bodyPr>
          <a:lstStyle/>
          <a:p>
            <a:r>
              <a:rPr lang="en-US" dirty="0">
                <a:solidFill>
                  <a:schemeClr val="accent1">
                    <a:lumMod val="75000"/>
                  </a:schemeClr>
                </a:solidFill>
              </a:rPr>
              <a:t>FINLAND</a:t>
            </a:r>
          </a:p>
        </p:txBody>
      </p:sp>
      <p:sp>
        <p:nvSpPr>
          <p:cNvPr id="55" name="TextBox 54">
            <a:extLst>
              <a:ext uri="{FF2B5EF4-FFF2-40B4-BE49-F238E27FC236}">
                <a16:creationId xmlns:a16="http://schemas.microsoft.com/office/drawing/2014/main" id="{4160308A-4AE4-C71F-1C83-886FB25881C4}"/>
              </a:ext>
            </a:extLst>
          </p:cNvPr>
          <p:cNvSpPr txBox="1"/>
          <p:nvPr/>
        </p:nvSpPr>
        <p:spPr>
          <a:xfrm>
            <a:off x="7745580" y="6238893"/>
            <a:ext cx="1159292" cy="369332"/>
          </a:xfrm>
          <a:prstGeom prst="rect">
            <a:avLst/>
          </a:prstGeom>
          <a:noFill/>
        </p:spPr>
        <p:txBody>
          <a:bodyPr wrap="none" rtlCol="0">
            <a:spAutoFit/>
          </a:bodyPr>
          <a:lstStyle/>
          <a:p>
            <a:r>
              <a:rPr lang="en-US" dirty="0">
                <a:solidFill>
                  <a:srgbClr val="FF9B36"/>
                </a:solidFill>
              </a:rPr>
              <a:t>GERMANY</a:t>
            </a:r>
          </a:p>
        </p:txBody>
      </p:sp>
    </p:spTree>
    <p:extLst>
      <p:ext uri="{BB962C8B-B14F-4D97-AF65-F5344CB8AC3E}">
        <p14:creationId xmlns:p14="http://schemas.microsoft.com/office/powerpoint/2010/main" val="211239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F6B16-DB2F-6C22-A018-E1EF5FDCC1FB}"/>
              </a:ext>
            </a:extLst>
          </p:cNvPr>
          <p:cNvSpPr>
            <a:spLocks noGrp="1"/>
          </p:cNvSpPr>
          <p:nvPr>
            <p:ph type="title"/>
          </p:nvPr>
        </p:nvSpPr>
        <p:spPr>
          <a:xfrm>
            <a:off x="838200" y="365125"/>
            <a:ext cx="10515600" cy="1602823"/>
          </a:xfrm>
        </p:spPr>
        <p:txBody>
          <a:bodyPr>
            <a:normAutofit fontScale="90000"/>
          </a:bodyPr>
          <a:lstStyle/>
          <a:p>
            <a:pPr algn="ctr"/>
            <a:r>
              <a:rPr lang="en-US" dirty="0"/>
              <a:t>Down to business now</a:t>
            </a:r>
            <a:br>
              <a:rPr lang="en-US" dirty="0"/>
            </a:br>
            <a:r>
              <a:rPr lang="en-US" dirty="0"/>
              <a:t>What are we talking about today?</a:t>
            </a:r>
            <a:br>
              <a:rPr lang="en-US" dirty="0"/>
            </a:br>
            <a:r>
              <a:rPr lang="en-US" dirty="0"/>
              <a:t>(a brief outline)</a:t>
            </a:r>
          </a:p>
        </p:txBody>
      </p:sp>
      <p:sp>
        <p:nvSpPr>
          <p:cNvPr id="3" name="Content Placeholder 2">
            <a:extLst>
              <a:ext uri="{FF2B5EF4-FFF2-40B4-BE49-F238E27FC236}">
                <a16:creationId xmlns:a16="http://schemas.microsoft.com/office/drawing/2014/main" id="{405DAD8E-6BB4-7039-B401-E88B0ECC895F}"/>
              </a:ext>
            </a:extLst>
          </p:cNvPr>
          <p:cNvSpPr>
            <a:spLocks noGrp="1"/>
          </p:cNvSpPr>
          <p:nvPr>
            <p:ph idx="1"/>
          </p:nvPr>
        </p:nvSpPr>
        <p:spPr>
          <a:xfrm>
            <a:off x="838200" y="2385391"/>
            <a:ext cx="10515600" cy="3791572"/>
          </a:xfrm>
        </p:spPr>
        <p:txBody>
          <a:bodyPr>
            <a:normAutofit lnSpcReduction="10000"/>
          </a:bodyPr>
          <a:lstStyle/>
          <a:p>
            <a:r>
              <a:rPr lang="en-US" dirty="0"/>
              <a:t>What is economics: competing definitions. Scarcity vs. well-being</a:t>
            </a:r>
          </a:p>
          <a:p>
            <a:r>
              <a:rPr lang="en-US" dirty="0"/>
              <a:t>Three institutional settings for production</a:t>
            </a:r>
          </a:p>
          <a:p>
            <a:r>
              <a:rPr lang="en-US" dirty="0"/>
              <a:t>What resources do societies mobilize to produce material goods and services? The meanings of capital and investment</a:t>
            </a:r>
          </a:p>
          <a:p>
            <a:r>
              <a:rPr lang="en-US" dirty="0"/>
              <a:t>Models. The production possibilities frontier: 2 versions</a:t>
            </a:r>
          </a:p>
          <a:p>
            <a:r>
              <a:rPr lang="en-US" dirty="0"/>
              <a:t>Working with linear functions and diagrams</a:t>
            </a:r>
          </a:p>
          <a:p>
            <a:r>
              <a:rPr lang="en-US" dirty="0"/>
              <a:t>Ceteris paribus. Relaxing ceteris paribus: “shocks”</a:t>
            </a:r>
          </a:p>
          <a:p>
            <a:r>
              <a:rPr lang="en-US" dirty="0"/>
              <a:t>Ricardian trade theory, using the linear PPF</a:t>
            </a:r>
          </a:p>
        </p:txBody>
      </p:sp>
    </p:spTree>
    <p:extLst>
      <p:ext uri="{BB962C8B-B14F-4D97-AF65-F5344CB8AC3E}">
        <p14:creationId xmlns:p14="http://schemas.microsoft.com/office/powerpoint/2010/main" val="29978000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E0B1BA-B9E9-2B55-519C-427AE633D1B5}"/>
              </a:ext>
            </a:extLst>
          </p:cNvPr>
          <p:cNvSpPr>
            <a:spLocks noGrp="1"/>
          </p:cNvSpPr>
          <p:nvPr>
            <p:ph type="title"/>
          </p:nvPr>
        </p:nvSpPr>
        <p:spPr>
          <a:xfrm>
            <a:off x="838200" y="365125"/>
            <a:ext cx="11234980" cy="1034281"/>
          </a:xfrm>
        </p:spPr>
        <p:txBody>
          <a:bodyPr>
            <a:normAutofit fontScale="90000"/>
          </a:bodyPr>
          <a:lstStyle/>
          <a:p>
            <a:br>
              <a:rPr lang="en-US" sz="2800" dirty="0"/>
            </a:br>
            <a:r>
              <a:rPr lang="en-US" sz="3600" dirty="0">
                <a:solidFill>
                  <a:srgbClr val="C00000"/>
                </a:solidFill>
              </a:rPr>
              <a:t>Note that Finland’s relative </a:t>
            </a:r>
            <a:r>
              <a:rPr lang="en-US" sz="3600" dirty="0" err="1">
                <a:solidFill>
                  <a:srgbClr val="C00000"/>
                </a:solidFill>
              </a:rPr>
              <a:t>Pv</a:t>
            </a:r>
            <a:r>
              <a:rPr lang="en-US" sz="3600" dirty="0">
                <a:solidFill>
                  <a:srgbClr val="C00000"/>
                </a:solidFill>
              </a:rPr>
              <a:t> = 2, while Germany’s relative </a:t>
            </a:r>
            <a:r>
              <a:rPr lang="en-US" sz="3600" dirty="0" err="1">
                <a:solidFill>
                  <a:srgbClr val="C00000"/>
                </a:solidFill>
              </a:rPr>
              <a:t>Pv</a:t>
            </a:r>
            <a:r>
              <a:rPr lang="en-US" sz="3600" dirty="0">
                <a:solidFill>
                  <a:srgbClr val="C00000"/>
                </a:solidFill>
              </a:rPr>
              <a:t> = 1</a:t>
            </a:r>
            <a:endParaRPr lang="en-US" sz="2800" dirty="0">
              <a:solidFill>
                <a:srgbClr val="C00000"/>
              </a:solidFill>
            </a:endParaRPr>
          </a:p>
        </p:txBody>
      </p:sp>
      <p:cxnSp>
        <p:nvCxnSpPr>
          <p:cNvPr id="5" name="Straight Connector 4">
            <a:extLst>
              <a:ext uri="{FF2B5EF4-FFF2-40B4-BE49-F238E27FC236}">
                <a16:creationId xmlns:a16="http://schemas.microsoft.com/office/drawing/2014/main" id="{CED62597-782D-61D7-C84F-230A79A50A6A}"/>
              </a:ext>
            </a:extLst>
          </p:cNvPr>
          <p:cNvCxnSpPr/>
          <p:nvPr/>
        </p:nvCxnSpPr>
        <p:spPr>
          <a:xfrm>
            <a:off x="1223682" y="2097741"/>
            <a:ext cx="0" cy="3469341"/>
          </a:xfrm>
          <a:prstGeom prst="line">
            <a:avLst/>
          </a:prstGeom>
          <a:ln w="28575"/>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0E36B7F4-917A-D086-2C2A-1CC3DC99A620}"/>
              </a:ext>
            </a:extLst>
          </p:cNvPr>
          <p:cNvCxnSpPr/>
          <p:nvPr/>
        </p:nvCxnSpPr>
        <p:spPr>
          <a:xfrm>
            <a:off x="1223682" y="5567082"/>
            <a:ext cx="387626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94C84A2-B23D-CAFE-65A0-4D528B799143}"/>
              </a:ext>
            </a:extLst>
          </p:cNvPr>
          <p:cNvCxnSpPr/>
          <p:nvPr/>
        </p:nvCxnSpPr>
        <p:spPr>
          <a:xfrm>
            <a:off x="6679096" y="2097741"/>
            <a:ext cx="0" cy="346934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C14FEB-CF69-22F0-2CE4-16AFEAA0CABB}"/>
              </a:ext>
            </a:extLst>
          </p:cNvPr>
          <p:cNvCxnSpPr/>
          <p:nvPr/>
        </p:nvCxnSpPr>
        <p:spPr>
          <a:xfrm>
            <a:off x="6679096" y="5567082"/>
            <a:ext cx="411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15058C6-BE1F-D038-4AD8-AB68967758EC}"/>
              </a:ext>
            </a:extLst>
          </p:cNvPr>
          <p:cNvSpPr txBox="1"/>
          <p:nvPr/>
        </p:nvSpPr>
        <p:spPr>
          <a:xfrm>
            <a:off x="728420" y="1690688"/>
            <a:ext cx="1626792" cy="369332"/>
          </a:xfrm>
          <a:prstGeom prst="rect">
            <a:avLst/>
          </a:prstGeom>
          <a:noFill/>
        </p:spPr>
        <p:txBody>
          <a:bodyPr wrap="none" rtlCol="0">
            <a:spAutoFit/>
          </a:bodyPr>
          <a:lstStyle/>
          <a:p>
            <a:r>
              <a:rPr lang="en-US" dirty="0"/>
              <a:t>Wood products</a:t>
            </a:r>
          </a:p>
        </p:txBody>
      </p:sp>
      <p:sp>
        <p:nvSpPr>
          <p:cNvPr id="14" name="TextBox 13">
            <a:extLst>
              <a:ext uri="{FF2B5EF4-FFF2-40B4-BE49-F238E27FC236}">
                <a16:creationId xmlns:a16="http://schemas.microsoft.com/office/drawing/2014/main" id="{B549E08A-8C9D-942D-2377-47B9DFE7104D}"/>
              </a:ext>
            </a:extLst>
          </p:cNvPr>
          <p:cNvSpPr txBox="1"/>
          <p:nvPr/>
        </p:nvSpPr>
        <p:spPr>
          <a:xfrm>
            <a:off x="4215539" y="5718875"/>
            <a:ext cx="932628" cy="369332"/>
          </a:xfrm>
          <a:prstGeom prst="rect">
            <a:avLst/>
          </a:prstGeom>
          <a:noFill/>
        </p:spPr>
        <p:txBody>
          <a:bodyPr wrap="none" rtlCol="0">
            <a:spAutoFit/>
          </a:bodyPr>
          <a:lstStyle/>
          <a:p>
            <a:r>
              <a:rPr lang="en-US" dirty="0"/>
              <a:t>vehicles</a:t>
            </a:r>
          </a:p>
        </p:txBody>
      </p:sp>
      <p:sp>
        <p:nvSpPr>
          <p:cNvPr id="15" name="TextBox 14">
            <a:extLst>
              <a:ext uri="{FF2B5EF4-FFF2-40B4-BE49-F238E27FC236}">
                <a16:creationId xmlns:a16="http://schemas.microsoft.com/office/drawing/2014/main" id="{11F0C7C4-62B6-2E39-7C28-690AD3379A47}"/>
              </a:ext>
            </a:extLst>
          </p:cNvPr>
          <p:cNvSpPr txBox="1"/>
          <p:nvPr/>
        </p:nvSpPr>
        <p:spPr>
          <a:xfrm>
            <a:off x="6096000" y="1844298"/>
            <a:ext cx="1626792" cy="369332"/>
          </a:xfrm>
          <a:prstGeom prst="rect">
            <a:avLst/>
          </a:prstGeom>
          <a:noFill/>
        </p:spPr>
        <p:txBody>
          <a:bodyPr wrap="none" rtlCol="0">
            <a:spAutoFit/>
          </a:bodyPr>
          <a:lstStyle/>
          <a:p>
            <a:r>
              <a:rPr lang="en-US" dirty="0"/>
              <a:t>Wood products</a:t>
            </a:r>
          </a:p>
        </p:txBody>
      </p:sp>
      <p:sp>
        <p:nvSpPr>
          <p:cNvPr id="16" name="TextBox 15">
            <a:extLst>
              <a:ext uri="{FF2B5EF4-FFF2-40B4-BE49-F238E27FC236}">
                <a16:creationId xmlns:a16="http://schemas.microsoft.com/office/drawing/2014/main" id="{A1D20674-6CE8-EE46-05B0-FB89A66E5A8B}"/>
              </a:ext>
            </a:extLst>
          </p:cNvPr>
          <p:cNvSpPr txBox="1"/>
          <p:nvPr/>
        </p:nvSpPr>
        <p:spPr>
          <a:xfrm>
            <a:off x="10228881" y="5858359"/>
            <a:ext cx="932628" cy="369332"/>
          </a:xfrm>
          <a:prstGeom prst="rect">
            <a:avLst/>
          </a:prstGeom>
          <a:noFill/>
        </p:spPr>
        <p:txBody>
          <a:bodyPr wrap="none" rtlCol="0">
            <a:spAutoFit/>
          </a:bodyPr>
          <a:lstStyle/>
          <a:p>
            <a:r>
              <a:rPr lang="en-US" dirty="0"/>
              <a:t>vehicles</a:t>
            </a:r>
          </a:p>
        </p:txBody>
      </p:sp>
      <p:cxnSp>
        <p:nvCxnSpPr>
          <p:cNvPr id="18" name="Straight Connector 17">
            <a:extLst>
              <a:ext uri="{FF2B5EF4-FFF2-40B4-BE49-F238E27FC236}">
                <a16:creationId xmlns:a16="http://schemas.microsoft.com/office/drawing/2014/main" id="{BF54C779-9CA4-198B-2A29-AD6E1D425F14}"/>
              </a:ext>
            </a:extLst>
          </p:cNvPr>
          <p:cNvCxnSpPr/>
          <p:nvPr/>
        </p:nvCxnSpPr>
        <p:spPr>
          <a:xfrm>
            <a:off x="1223682" y="3429000"/>
            <a:ext cx="1131530" cy="213808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75079BF-B4D2-AC63-7C51-797D12C41364}"/>
              </a:ext>
            </a:extLst>
          </p:cNvPr>
          <p:cNvCxnSpPr/>
          <p:nvPr/>
        </p:nvCxnSpPr>
        <p:spPr>
          <a:xfrm>
            <a:off x="6679096" y="3022169"/>
            <a:ext cx="2945351" cy="2544913"/>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3622811-5AEA-B675-833A-9E5A8E3013F9}"/>
              </a:ext>
            </a:extLst>
          </p:cNvPr>
          <p:cNvSpPr txBox="1"/>
          <p:nvPr/>
        </p:nvSpPr>
        <p:spPr>
          <a:xfrm>
            <a:off x="1969730" y="6239999"/>
            <a:ext cx="1401666" cy="369332"/>
          </a:xfrm>
          <a:prstGeom prst="rect">
            <a:avLst/>
          </a:prstGeom>
          <a:noFill/>
        </p:spPr>
        <p:txBody>
          <a:bodyPr wrap="none" rtlCol="0">
            <a:spAutoFit/>
          </a:bodyPr>
          <a:lstStyle/>
          <a:p>
            <a:r>
              <a:rPr lang="en-US" dirty="0"/>
              <a:t>Finland’s PPF</a:t>
            </a:r>
          </a:p>
        </p:txBody>
      </p:sp>
      <p:sp>
        <p:nvSpPr>
          <p:cNvPr id="3" name="TextBox 2">
            <a:extLst>
              <a:ext uri="{FF2B5EF4-FFF2-40B4-BE49-F238E27FC236}">
                <a16:creationId xmlns:a16="http://schemas.microsoft.com/office/drawing/2014/main" id="{7DB0835B-4803-EA94-5725-F3F0DF59E845}"/>
              </a:ext>
            </a:extLst>
          </p:cNvPr>
          <p:cNvSpPr txBox="1"/>
          <p:nvPr/>
        </p:nvSpPr>
        <p:spPr>
          <a:xfrm>
            <a:off x="8059119" y="6227691"/>
            <a:ext cx="1579087" cy="369332"/>
          </a:xfrm>
          <a:prstGeom prst="rect">
            <a:avLst/>
          </a:prstGeom>
          <a:noFill/>
        </p:spPr>
        <p:txBody>
          <a:bodyPr wrap="none" rtlCol="0">
            <a:spAutoFit/>
          </a:bodyPr>
          <a:lstStyle/>
          <a:p>
            <a:r>
              <a:rPr lang="en-US" dirty="0"/>
              <a:t>Germany’s PPF</a:t>
            </a:r>
          </a:p>
        </p:txBody>
      </p:sp>
      <p:sp>
        <p:nvSpPr>
          <p:cNvPr id="4" name="TextBox 3">
            <a:extLst>
              <a:ext uri="{FF2B5EF4-FFF2-40B4-BE49-F238E27FC236}">
                <a16:creationId xmlns:a16="http://schemas.microsoft.com/office/drawing/2014/main" id="{BF3319AA-BE8E-B548-1897-3A5819B9FDD2}"/>
              </a:ext>
            </a:extLst>
          </p:cNvPr>
          <p:cNvSpPr txBox="1"/>
          <p:nvPr/>
        </p:nvSpPr>
        <p:spPr>
          <a:xfrm>
            <a:off x="1969730" y="3544889"/>
            <a:ext cx="3873048" cy="646331"/>
          </a:xfrm>
          <a:prstGeom prst="rect">
            <a:avLst/>
          </a:prstGeom>
          <a:noFill/>
        </p:spPr>
        <p:txBody>
          <a:bodyPr wrap="none" rtlCol="0">
            <a:spAutoFit/>
          </a:bodyPr>
          <a:lstStyle/>
          <a:p>
            <a:r>
              <a:rPr lang="en-US" dirty="0">
                <a:solidFill>
                  <a:srgbClr val="C00000"/>
                </a:solidFill>
              </a:rPr>
              <a:t>Slope = -2</a:t>
            </a:r>
          </a:p>
          <a:p>
            <a:r>
              <a:rPr lang="en-US" dirty="0" err="1">
                <a:solidFill>
                  <a:srgbClr val="C00000"/>
                </a:solidFill>
              </a:rPr>
              <a:t>Pv</a:t>
            </a:r>
            <a:r>
              <a:rPr lang="en-US" dirty="0">
                <a:solidFill>
                  <a:srgbClr val="C00000"/>
                </a:solidFill>
              </a:rPr>
              <a:t> = 2 wood products (V are expensive)</a:t>
            </a:r>
          </a:p>
        </p:txBody>
      </p:sp>
      <p:sp>
        <p:nvSpPr>
          <p:cNvPr id="7" name="TextBox 6">
            <a:extLst>
              <a:ext uri="{FF2B5EF4-FFF2-40B4-BE49-F238E27FC236}">
                <a16:creationId xmlns:a16="http://schemas.microsoft.com/office/drawing/2014/main" id="{1D4B2E85-FB0B-7B9A-7F83-4DF8673C0520}"/>
              </a:ext>
            </a:extLst>
          </p:cNvPr>
          <p:cNvSpPr txBox="1"/>
          <p:nvPr/>
        </p:nvSpPr>
        <p:spPr>
          <a:xfrm>
            <a:off x="8353586" y="3428999"/>
            <a:ext cx="3420295" cy="646331"/>
          </a:xfrm>
          <a:prstGeom prst="rect">
            <a:avLst/>
          </a:prstGeom>
          <a:noFill/>
        </p:spPr>
        <p:txBody>
          <a:bodyPr wrap="none" rtlCol="0">
            <a:spAutoFit/>
          </a:bodyPr>
          <a:lstStyle/>
          <a:p>
            <a:r>
              <a:rPr lang="en-US" dirty="0">
                <a:solidFill>
                  <a:srgbClr val="C00000"/>
                </a:solidFill>
              </a:rPr>
              <a:t>Slope = -1</a:t>
            </a:r>
          </a:p>
          <a:p>
            <a:r>
              <a:rPr lang="en-US" dirty="0" err="1">
                <a:solidFill>
                  <a:srgbClr val="C00000"/>
                </a:solidFill>
              </a:rPr>
              <a:t>Pv</a:t>
            </a:r>
            <a:r>
              <a:rPr lang="en-US" dirty="0">
                <a:solidFill>
                  <a:srgbClr val="C00000"/>
                </a:solidFill>
              </a:rPr>
              <a:t> = 1 wood product (V are cheap)</a:t>
            </a:r>
          </a:p>
        </p:txBody>
      </p:sp>
    </p:spTree>
    <p:extLst>
      <p:ext uri="{BB962C8B-B14F-4D97-AF65-F5344CB8AC3E}">
        <p14:creationId xmlns:p14="http://schemas.microsoft.com/office/powerpoint/2010/main" val="20849093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D43ED2-3FD6-BD81-B078-76E1E2BC281A}"/>
              </a:ext>
            </a:extLst>
          </p:cNvPr>
          <p:cNvSpPr>
            <a:spLocks noGrp="1"/>
          </p:cNvSpPr>
          <p:nvPr>
            <p:ph type="title"/>
          </p:nvPr>
        </p:nvSpPr>
        <p:spPr>
          <a:xfrm>
            <a:off x="838200" y="365125"/>
            <a:ext cx="10515600" cy="1632487"/>
          </a:xfrm>
        </p:spPr>
        <p:txBody>
          <a:bodyPr/>
          <a:lstStyle/>
          <a:p>
            <a:pPr algn="ctr"/>
            <a:r>
              <a:rPr lang="en-US" dirty="0">
                <a:solidFill>
                  <a:srgbClr val="007200"/>
                </a:solidFill>
              </a:rPr>
              <a:t>Theory of Comparative Advantage</a:t>
            </a:r>
            <a:br>
              <a:rPr lang="en-US" dirty="0">
                <a:solidFill>
                  <a:srgbClr val="007200"/>
                </a:solidFill>
              </a:rPr>
            </a:br>
            <a:r>
              <a:rPr lang="en-US" sz="3600" dirty="0">
                <a:solidFill>
                  <a:srgbClr val="007200"/>
                </a:solidFill>
              </a:rPr>
              <a:t>Ricardian Trade Theory</a:t>
            </a:r>
            <a:endParaRPr lang="en-US" dirty="0">
              <a:solidFill>
                <a:srgbClr val="007200"/>
              </a:solidFill>
            </a:endParaRPr>
          </a:p>
        </p:txBody>
      </p:sp>
      <p:sp>
        <p:nvSpPr>
          <p:cNvPr id="4" name="Content Placeholder 3">
            <a:extLst>
              <a:ext uri="{FF2B5EF4-FFF2-40B4-BE49-F238E27FC236}">
                <a16:creationId xmlns:a16="http://schemas.microsoft.com/office/drawing/2014/main" id="{39B297FB-2212-CEC8-0C65-4CE1F3968F30}"/>
              </a:ext>
            </a:extLst>
          </p:cNvPr>
          <p:cNvSpPr>
            <a:spLocks noGrp="1"/>
          </p:cNvSpPr>
          <p:nvPr>
            <p:ph idx="1"/>
          </p:nvPr>
        </p:nvSpPr>
        <p:spPr>
          <a:xfrm>
            <a:off x="838200" y="2278966"/>
            <a:ext cx="10515600" cy="3793760"/>
          </a:xfrm>
        </p:spPr>
        <p:txBody>
          <a:bodyPr>
            <a:normAutofit lnSpcReduction="10000"/>
          </a:bodyPr>
          <a:lstStyle/>
          <a:p>
            <a:r>
              <a:rPr lang="en-US" sz="2800" dirty="0"/>
              <a:t>David Ricardo (Portuguese-British, 1772-1823) pointed out that nations have different </a:t>
            </a:r>
            <a:r>
              <a:rPr lang="en-US" dirty="0"/>
              <a:t>relative prices for the same goods</a:t>
            </a:r>
          </a:p>
          <a:p>
            <a:r>
              <a:rPr lang="en-US" dirty="0"/>
              <a:t>In my example, wood products are cheap in F; vehicles are cheap in G</a:t>
            </a:r>
          </a:p>
          <a:p>
            <a:r>
              <a:rPr lang="en-US" sz="2800" dirty="0"/>
              <a:t>Ricardo suggested that if each nation specializes in its low-cost good, and trades with the other, </a:t>
            </a:r>
            <a:r>
              <a:rPr lang="en-US" sz="2800" b="1" dirty="0"/>
              <a:t>both nations would gain</a:t>
            </a:r>
          </a:p>
          <a:p>
            <a:r>
              <a:rPr lang="en-US" dirty="0"/>
              <a:t>Even if, as in our pictures, Germany has many more resources than Finland!</a:t>
            </a:r>
          </a:p>
          <a:p>
            <a:r>
              <a:rPr lang="en-US" sz="2400" dirty="0">
                <a:solidFill>
                  <a:schemeClr val="accent6">
                    <a:lumMod val="75000"/>
                  </a:schemeClr>
                </a:solidFill>
              </a:rPr>
              <a:t>footnote: Ricardo’s idea of C.A. was based on countries having different labor productivities—not on factories vs. forests.</a:t>
            </a:r>
          </a:p>
        </p:txBody>
      </p:sp>
    </p:spTree>
    <p:extLst>
      <p:ext uri="{BB962C8B-B14F-4D97-AF65-F5344CB8AC3E}">
        <p14:creationId xmlns:p14="http://schemas.microsoft.com/office/powerpoint/2010/main" val="2396405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E0B1BA-B9E9-2B55-519C-427AE633D1B5}"/>
              </a:ext>
            </a:extLst>
          </p:cNvPr>
          <p:cNvSpPr>
            <a:spLocks noGrp="1"/>
          </p:cNvSpPr>
          <p:nvPr>
            <p:ph type="title"/>
          </p:nvPr>
        </p:nvSpPr>
        <p:spPr>
          <a:xfrm>
            <a:off x="838200" y="365124"/>
            <a:ext cx="11234980" cy="1780865"/>
          </a:xfrm>
        </p:spPr>
        <p:txBody>
          <a:bodyPr>
            <a:normAutofit fontScale="90000"/>
          </a:bodyPr>
          <a:lstStyle/>
          <a:p>
            <a:pPr algn="ctr"/>
            <a:br>
              <a:rPr lang="en-US" sz="2800" dirty="0"/>
            </a:br>
            <a:r>
              <a:rPr lang="en-US" sz="4000" dirty="0"/>
              <a:t>How does that work?</a:t>
            </a:r>
            <a:br>
              <a:rPr lang="en-US" sz="4000" dirty="0"/>
            </a:br>
            <a:r>
              <a:rPr lang="en-US" sz="4000" dirty="0"/>
              <a:t>Find a relative price between Finland’s and Germany’s:</a:t>
            </a:r>
            <a:br>
              <a:rPr lang="en-US" sz="4000" dirty="0"/>
            </a:br>
            <a:r>
              <a:rPr lang="en-US" sz="4000" dirty="0"/>
              <a:t>for instance, P*v = 1.25 (which is P*w = .8) </a:t>
            </a:r>
          </a:p>
        </p:txBody>
      </p:sp>
      <p:cxnSp>
        <p:nvCxnSpPr>
          <p:cNvPr id="5" name="Straight Connector 4">
            <a:extLst>
              <a:ext uri="{FF2B5EF4-FFF2-40B4-BE49-F238E27FC236}">
                <a16:creationId xmlns:a16="http://schemas.microsoft.com/office/drawing/2014/main" id="{CED62597-782D-61D7-C84F-230A79A50A6A}"/>
              </a:ext>
            </a:extLst>
          </p:cNvPr>
          <p:cNvCxnSpPr>
            <a:cxnSpLocks/>
          </p:cNvCxnSpPr>
          <p:nvPr/>
        </p:nvCxnSpPr>
        <p:spPr>
          <a:xfrm flipH="1">
            <a:off x="1286720" y="3022169"/>
            <a:ext cx="17867" cy="2836190"/>
          </a:xfrm>
          <a:prstGeom prst="line">
            <a:avLst/>
          </a:prstGeom>
          <a:ln w="28575"/>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0E36B7F4-917A-D086-2C2A-1CC3DC99A620}"/>
              </a:ext>
            </a:extLst>
          </p:cNvPr>
          <p:cNvCxnSpPr/>
          <p:nvPr/>
        </p:nvCxnSpPr>
        <p:spPr>
          <a:xfrm>
            <a:off x="1271906" y="5858359"/>
            <a:ext cx="387626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94C84A2-B23D-CAFE-65A0-4D528B799143}"/>
              </a:ext>
            </a:extLst>
          </p:cNvPr>
          <p:cNvCxnSpPr>
            <a:cxnSpLocks/>
          </p:cNvCxnSpPr>
          <p:nvPr/>
        </p:nvCxnSpPr>
        <p:spPr>
          <a:xfrm>
            <a:off x="6679096" y="3022169"/>
            <a:ext cx="14825" cy="283619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C14FEB-CF69-22F0-2CE4-16AFEAA0CABB}"/>
              </a:ext>
            </a:extLst>
          </p:cNvPr>
          <p:cNvCxnSpPr/>
          <p:nvPr/>
        </p:nvCxnSpPr>
        <p:spPr>
          <a:xfrm>
            <a:off x="6679096" y="5858359"/>
            <a:ext cx="411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15058C6-BE1F-D038-4AD8-AB68967758EC}"/>
              </a:ext>
            </a:extLst>
          </p:cNvPr>
          <p:cNvSpPr txBox="1"/>
          <p:nvPr/>
        </p:nvSpPr>
        <p:spPr>
          <a:xfrm>
            <a:off x="604434" y="2563542"/>
            <a:ext cx="1626792" cy="369332"/>
          </a:xfrm>
          <a:prstGeom prst="rect">
            <a:avLst/>
          </a:prstGeom>
          <a:noFill/>
        </p:spPr>
        <p:txBody>
          <a:bodyPr wrap="none" rtlCol="0">
            <a:spAutoFit/>
          </a:bodyPr>
          <a:lstStyle/>
          <a:p>
            <a:r>
              <a:rPr lang="en-US" dirty="0"/>
              <a:t>Wood products</a:t>
            </a:r>
          </a:p>
        </p:txBody>
      </p:sp>
      <p:sp>
        <p:nvSpPr>
          <p:cNvPr id="14" name="TextBox 13">
            <a:extLst>
              <a:ext uri="{FF2B5EF4-FFF2-40B4-BE49-F238E27FC236}">
                <a16:creationId xmlns:a16="http://schemas.microsoft.com/office/drawing/2014/main" id="{B549E08A-8C9D-942D-2377-47B9DFE7104D}"/>
              </a:ext>
            </a:extLst>
          </p:cNvPr>
          <p:cNvSpPr txBox="1"/>
          <p:nvPr/>
        </p:nvSpPr>
        <p:spPr>
          <a:xfrm>
            <a:off x="4215539" y="5718875"/>
            <a:ext cx="950645" cy="646331"/>
          </a:xfrm>
          <a:prstGeom prst="rect">
            <a:avLst/>
          </a:prstGeom>
          <a:noFill/>
        </p:spPr>
        <p:txBody>
          <a:bodyPr wrap="none" rtlCol="0">
            <a:spAutoFit/>
          </a:bodyPr>
          <a:lstStyle/>
          <a:p>
            <a:endParaRPr lang="en-US" dirty="0"/>
          </a:p>
          <a:p>
            <a:r>
              <a:rPr lang="en-US" dirty="0"/>
              <a:t>Vehicles</a:t>
            </a:r>
          </a:p>
        </p:txBody>
      </p:sp>
      <p:sp>
        <p:nvSpPr>
          <p:cNvPr id="15" name="TextBox 14">
            <a:extLst>
              <a:ext uri="{FF2B5EF4-FFF2-40B4-BE49-F238E27FC236}">
                <a16:creationId xmlns:a16="http://schemas.microsoft.com/office/drawing/2014/main" id="{11F0C7C4-62B6-2E39-7C28-690AD3379A47}"/>
              </a:ext>
            </a:extLst>
          </p:cNvPr>
          <p:cNvSpPr txBox="1"/>
          <p:nvPr/>
        </p:nvSpPr>
        <p:spPr>
          <a:xfrm>
            <a:off x="6096000" y="2652838"/>
            <a:ext cx="1626792" cy="369332"/>
          </a:xfrm>
          <a:prstGeom prst="rect">
            <a:avLst/>
          </a:prstGeom>
          <a:noFill/>
        </p:spPr>
        <p:txBody>
          <a:bodyPr wrap="none" rtlCol="0">
            <a:spAutoFit/>
          </a:bodyPr>
          <a:lstStyle/>
          <a:p>
            <a:r>
              <a:rPr lang="en-US" dirty="0"/>
              <a:t>Wood products</a:t>
            </a:r>
          </a:p>
        </p:txBody>
      </p:sp>
      <p:sp>
        <p:nvSpPr>
          <p:cNvPr id="16" name="TextBox 15">
            <a:extLst>
              <a:ext uri="{FF2B5EF4-FFF2-40B4-BE49-F238E27FC236}">
                <a16:creationId xmlns:a16="http://schemas.microsoft.com/office/drawing/2014/main" id="{A1D20674-6CE8-EE46-05B0-FB89A66E5A8B}"/>
              </a:ext>
            </a:extLst>
          </p:cNvPr>
          <p:cNvSpPr txBox="1"/>
          <p:nvPr/>
        </p:nvSpPr>
        <p:spPr>
          <a:xfrm>
            <a:off x="10228881" y="5858359"/>
            <a:ext cx="950645" cy="369332"/>
          </a:xfrm>
          <a:prstGeom prst="rect">
            <a:avLst/>
          </a:prstGeom>
          <a:noFill/>
        </p:spPr>
        <p:txBody>
          <a:bodyPr wrap="none" rtlCol="0">
            <a:spAutoFit/>
          </a:bodyPr>
          <a:lstStyle/>
          <a:p>
            <a:r>
              <a:rPr lang="en-US" dirty="0"/>
              <a:t>Vehicles</a:t>
            </a:r>
          </a:p>
        </p:txBody>
      </p:sp>
      <p:cxnSp>
        <p:nvCxnSpPr>
          <p:cNvPr id="18" name="Straight Connector 17">
            <a:extLst>
              <a:ext uri="{FF2B5EF4-FFF2-40B4-BE49-F238E27FC236}">
                <a16:creationId xmlns:a16="http://schemas.microsoft.com/office/drawing/2014/main" id="{BF54C779-9CA4-198B-2A29-AD6E1D425F14}"/>
              </a:ext>
            </a:extLst>
          </p:cNvPr>
          <p:cNvCxnSpPr/>
          <p:nvPr/>
        </p:nvCxnSpPr>
        <p:spPr>
          <a:xfrm>
            <a:off x="1304587" y="3720277"/>
            <a:ext cx="1131530" cy="213808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75079BF-B4D2-AC63-7C51-797D12C41364}"/>
              </a:ext>
            </a:extLst>
          </p:cNvPr>
          <p:cNvCxnSpPr/>
          <p:nvPr/>
        </p:nvCxnSpPr>
        <p:spPr>
          <a:xfrm>
            <a:off x="6693921" y="3313446"/>
            <a:ext cx="2945351" cy="2544913"/>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3622811-5AEA-B675-833A-9E5A8E3013F9}"/>
              </a:ext>
            </a:extLst>
          </p:cNvPr>
          <p:cNvSpPr txBox="1"/>
          <p:nvPr/>
        </p:nvSpPr>
        <p:spPr>
          <a:xfrm>
            <a:off x="1969730" y="6239999"/>
            <a:ext cx="1401666" cy="369332"/>
          </a:xfrm>
          <a:prstGeom prst="rect">
            <a:avLst/>
          </a:prstGeom>
          <a:noFill/>
        </p:spPr>
        <p:txBody>
          <a:bodyPr wrap="none" rtlCol="0">
            <a:spAutoFit/>
          </a:bodyPr>
          <a:lstStyle/>
          <a:p>
            <a:r>
              <a:rPr lang="en-US" dirty="0"/>
              <a:t>Finland’s PPF</a:t>
            </a:r>
          </a:p>
        </p:txBody>
      </p:sp>
      <p:sp>
        <p:nvSpPr>
          <p:cNvPr id="3" name="TextBox 2">
            <a:extLst>
              <a:ext uri="{FF2B5EF4-FFF2-40B4-BE49-F238E27FC236}">
                <a16:creationId xmlns:a16="http://schemas.microsoft.com/office/drawing/2014/main" id="{7DB0835B-4803-EA94-5725-F3F0DF59E845}"/>
              </a:ext>
            </a:extLst>
          </p:cNvPr>
          <p:cNvSpPr txBox="1"/>
          <p:nvPr/>
        </p:nvSpPr>
        <p:spPr>
          <a:xfrm>
            <a:off x="8059119" y="6227691"/>
            <a:ext cx="1579087" cy="369332"/>
          </a:xfrm>
          <a:prstGeom prst="rect">
            <a:avLst/>
          </a:prstGeom>
          <a:noFill/>
        </p:spPr>
        <p:txBody>
          <a:bodyPr wrap="none" rtlCol="0">
            <a:spAutoFit/>
          </a:bodyPr>
          <a:lstStyle/>
          <a:p>
            <a:r>
              <a:rPr lang="en-US" dirty="0"/>
              <a:t>Germany’s PPF</a:t>
            </a:r>
          </a:p>
        </p:txBody>
      </p:sp>
      <p:sp>
        <p:nvSpPr>
          <p:cNvPr id="4" name="TextBox 3">
            <a:extLst>
              <a:ext uri="{FF2B5EF4-FFF2-40B4-BE49-F238E27FC236}">
                <a16:creationId xmlns:a16="http://schemas.microsoft.com/office/drawing/2014/main" id="{BF3319AA-BE8E-B548-1897-3A5819B9FDD2}"/>
              </a:ext>
            </a:extLst>
          </p:cNvPr>
          <p:cNvSpPr txBox="1"/>
          <p:nvPr/>
        </p:nvSpPr>
        <p:spPr>
          <a:xfrm>
            <a:off x="698806" y="5166847"/>
            <a:ext cx="1111202" cy="369332"/>
          </a:xfrm>
          <a:prstGeom prst="rect">
            <a:avLst/>
          </a:prstGeom>
          <a:noFill/>
        </p:spPr>
        <p:txBody>
          <a:bodyPr wrap="none" rtlCol="0">
            <a:spAutoFit/>
          </a:bodyPr>
          <a:lstStyle/>
          <a:p>
            <a:r>
              <a:rPr lang="en-US" dirty="0">
                <a:solidFill>
                  <a:srgbClr val="C00000"/>
                </a:solidFill>
              </a:rPr>
              <a:t>Slope = -2</a:t>
            </a:r>
          </a:p>
        </p:txBody>
      </p:sp>
      <p:sp>
        <p:nvSpPr>
          <p:cNvPr id="7" name="TextBox 6">
            <a:extLst>
              <a:ext uri="{FF2B5EF4-FFF2-40B4-BE49-F238E27FC236}">
                <a16:creationId xmlns:a16="http://schemas.microsoft.com/office/drawing/2014/main" id="{1D4B2E85-FB0B-7B9A-7F83-4DF8673C0520}"/>
              </a:ext>
            </a:extLst>
          </p:cNvPr>
          <p:cNvSpPr txBox="1"/>
          <p:nvPr/>
        </p:nvSpPr>
        <p:spPr>
          <a:xfrm>
            <a:off x="7167191" y="4789318"/>
            <a:ext cx="1111202" cy="369332"/>
          </a:xfrm>
          <a:prstGeom prst="rect">
            <a:avLst/>
          </a:prstGeom>
          <a:noFill/>
        </p:spPr>
        <p:txBody>
          <a:bodyPr wrap="none" rtlCol="0">
            <a:spAutoFit/>
          </a:bodyPr>
          <a:lstStyle/>
          <a:p>
            <a:r>
              <a:rPr lang="en-US" dirty="0">
                <a:solidFill>
                  <a:srgbClr val="C00000"/>
                </a:solidFill>
              </a:rPr>
              <a:t>Slope = -1</a:t>
            </a:r>
          </a:p>
        </p:txBody>
      </p:sp>
      <p:sp>
        <p:nvSpPr>
          <p:cNvPr id="9" name="TextBox 8">
            <a:extLst>
              <a:ext uri="{FF2B5EF4-FFF2-40B4-BE49-F238E27FC236}">
                <a16:creationId xmlns:a16="http://schemas.microsoft.com/office/drawing/2014/main" id="{C33F9517-EB9E-ABD2-7794-0B76E0A3E946}"/>
              </a:ext>
            </a:extLst>
          </p:cNvPr>
          <p:cNvSpPr txBox="1"/>
          <p:nvPr/>
        </p:nvSpPr>
        <p:spPr>
          <a:xfrm>
            <a:off x="2436117" y="3193366"/>
            <a:ext cx="745717" cy="369332"/>
          </a:xfrm>
          <a:prstGeom prst="rect">
            <a:avLst/>
          </a:prstGeom>
          <a:noFill/>
        </p:spPr>
        <p:txBody>
          <a:bodyPr wrap="none" rtlCol="0">
            <a:spAutoFit/>
          </a:bodyPr>
          <a:lstStyle/>
          <a:p>
            <a:r>
              <a:rPr lang="en-US" dirty="0" err="1"/>
              <a:t>Pv</a:t>
            </a:r>
            <a:r>
              <a:rPr lang="en-US" dirty="0"/>
              <a:t> = 2</a:t>
            </a:r>
          </a:p>
        </p:txBody>
      </p:sp>
      <p:sp>
        <p:nvSpPr>
          <p:cNvPr id="11" name="TextBox 10">
            <a:extLst>
              <a:ext uri="{FF2B5EF4-FFF2-40B4-BE49-F238E27FC236}">
                <a16:creationId xmlns:a16="http://schemas.microsoft.com/office/drawing/2014/main" id="{D9E68136-93E9-303D-75FC-EECE88E4A7BD}"/>
              </a:ext>
            </a:extLst>
          </p:cNvPr>
          <p:cNvSpPr txBox="1"/>
          <p:nvPr/>
        </p:nvSpPr>
        <p:spPr>
          <a:xfrm>
            <a:off x="8707902" y="3313446"/>
            <a:ext cx="745717" cy="369332"/>
          </a:xfrm>
          <a:prstGeom prst="rect">
            <a:avLst/>
          </a:prstGeom>
          <a:noFill/>
        </p:spPr>
        <p:txBody>
          <a:bodyPr wrap="none" rtlCol="0">
            <a:spAutoFit/>
          </a:bodyPr>
          <a:lstStyle/>
          <a:p>
            <a:r>
              <a:rPr lang="en-US" dirty="0" err="1"/>
              <a:t>Pv</a:t>
            </a:r>
            <a:r>
              <a:rPr lang="en-US" dirty="0"/>
              <a:t> = 1</a:t>
            </a:r>
          </a:p>
        </p:txBody>
      </p:sp>
    </p:spTree>
    <p:extLst>
      <p:ext uri="{BB962C8B-B14F-4D97-AF65-F5344CB8AC3E}">
        <p14:creationId xmlns:p14="http://schemas.microsoft.com/office/powerpoint/2010/main" val="35858134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05807D-099B-BB1A-E013-D4317AC4720F}"/>
              </a:ext>
            </a:extLst>
          </p:cNvPr>
          <p:cNvSpPr>
            <a:spLocks noGrp="1"/>
          </p:cNvSpPr>
          <p:nvPr>
            <p:ph type="title"/>
          </p:nvPr>
        </p:nvSpPr>
        <p:spPr/>
        <p:txBody>
          <a:bodyPr/>
          <a:lstStyle/>
          <a:p>
            <a:r>
              <a:rPr lang="en-US" dirty="0">
                <a:solidFill>
                  <a:srgbClr val="007200"/>
                </a:solidFill>
              </a:rPr>
              <a:t>They both profit by trading at that in-between price of P*v = 1.25 (or P*w =.8)   </a:t>
            </a:r>
          </a:p>
        </p:txBody>
      </p:sp>
      <p:sp>
        <p:nvSpPr>
          <p:cNvPr id="4" name="Content Placeholder 3">
            <a:extLst>
              <a:ext uri="{FF2B5EF4-FFF2-40B4-BE49-F238E27FC236}">
                <a16:creationId xmlns:a16="http://schemas.microsoft.com/office/drawing/2014/main" id="{011CDAB3-00FF-36CF-8FAD-40F172979170}"/>
              </a:ext>
            </a:extLst>
          </p:cNvPr>
          <p:cNvSpPr>
            <a:spLocks noGrp="1"/>
          </p:cNvSpPr>
          <p:nvPr>
            <p:ph idx="1"/>
          </p:nvPr>
        </p:nvSpPr>
        <p:spPr/>
        <p:txBody>
          <a:bodyPr>
            <a:normAutofit/>
          </a:bodyPr>
          <a:lstStyle/>
          <a:p>
            <a:r>
              <a:rPr lang="en-US" sz="3200" b="1" dirty="0"/>
              <a:t>Why? </a:t>
            </a:r>
            <a:r>
              <a:rPr lang="en-US" sz="3200" dirty="0"/>
              <a:t>In Finland, vehicles cost 2 units of wood. So a vehicle price of 1.25 is a good deal!</a:t>
            </a:r>
          </a:p>
          <a:p>
            <a:endParaRPr lang="en-US" dirty="0"/>
          </a:p>
          <a:p>
            <a:r>
              <a:rPr lang="en-US" sz="3200" dirty="0"/>
              <a:t>For Germany, wood products cost 1 vehicle. If P*w = .8, wood products are a good deal!</a:t>
            </a:r>
          </a:p>
          <a:p>
            <a:endParaRPr lang="en-US" sz="3200" dirty="0"/>
          </a:p>
          <a:p>
            <a:r>
              <a:rPr lang="en-US" sz="3200" dirty="0"/>
              <a:t>Finland benefits by importing “cheap” </a:t>
            </a:r>
            <a:r>
              <a:rPr lang="en-US" sz="3200" b="1" dirty="0"/>
              <a:t>vehicles</a:t>
            </a:r>
            <a:r>
              <a:rPr lang="en-US" sz="3200" dirty="0"/>
              <a:t>, and Germany benefits by importing “cheap” </a:t>
            </a:r>
            <a:r>
              <a:rPr lang="en-US" sz="3200" b="1" dirty="0"/>
              <a:t>wood products</a:t>
            </a:r>
          </a:p>
        </p:txBody>
      </p:sp>
    </p:spTree>
    <p:extLst>
      <p:ext uri="{BB962C8B-B14F-4D97-AF65-F5344CB8AC3E}">
        <p14:creationId xmlns:p14="http://schemas.microsoft.com/office/powerpoint/2010/main" val="36289517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E0B1BA-B9E9-2B55-519C-427AE633D1B5}"/>
              </a:ext>
            </a:extLst>
          </p:cNvPr>
          <p:cNvSpPr>
            <a:spLocks noGrp="1"/>
          </p:cNvSpPr>
          <p:nvPr>
            <p:ph type="title"/>
          </p:nvPr>
        </p:nvSpPr>
        <p:spPr>
          <a:xfrm>
            <a:off x="491191" y="94782"/>
            <a:ext cx="11234980" cy="1758422"/>
          </a:xfrm>
        </p:spPr>
        <p:txBody>
          <a:bodyPr>
            <a:normAutofit fontScale="90000"/>
          </a:bodyPr>
          <a:lstStyle/>
          <a:p>
            <a:pPr algn="ctr"/>
            <a:br>
              <a:rPr lang="en-US" sz="4000" dirty="0"/>
            </a:br>
            <a:r>
              <a:rPr lang="en-US" sz="4000" dirty="0"/>
              <a:t>The new trade price of </a:t>
            </a:r>
            <a:r>
              <a:rPr lang="en-US" sz="4000" dirty="0" err="1"/>
              <a:t>Pv</a:t>
            </a:r>
            <a:r>
              <a:rPr lang="en-US" sz="4000" dirty="0"/>
              <a:t> = 1.25 is in orange</a:t>
            </a:r>
            <a:br>
              <a:rPr lang="en-US" sz="4000" dirty="0"/>
            </a:br>
            <a:r>
              <a:rPr lang="en-US" sz="4000" dirty="0"/>
              <a:t>To maximize total </a:t>
            </a:r>
            <a:r>
              <a:rPr lang="en-US" sz="4000" dirty="0" err="1"/>
              <a:t>outpu</a:t>
            </a:r>
            <a:r>
              <a:rPr lang="en-US" sz="4000" dirty="0"/>
              <a:t>, Finland produces ONLY wood and Germany ONLY vehicles</a:t>
            </a:r>
            <a:br>
              <a:rPr lang="en-US" sz="4000" dirty="0"/>
            </a:br>
            <a:endParaRPr lang="en-US" sz="4000" dirty="0"/>
          </a:p>
        </p:txBody>
      </p:sp>
      <p:cxnSp>
        <p:nvCxnSpPr>
          <p:cNvPr id="5" name="Straight Connector 4">
            <a:extLst>
              <a:ext uri="{FF2B5EF4-FFF2-40B4-BE49-F238E27FC236}">
                <a16:creationId xmlns:a16="http://schemas.microsoft.com/office/drawing/2014/main" id="{CED62597-782D-61D7-C84F-230A79A50A6A}"/>
              </a:ext>
            </a:extLst>
          </p:cNvPr>
          <p:cNvCxnSpPr>
            <a:cxnSpLocks/>
          </p:cNvCxnSpPr>
          <p:nvPr/>
        </p:nvCxnSpPr>
        <p:spPr>
          <a:xfrm flipH="1">
            <a:off x="1286720" y="2442996"/>
            <a:ext cx="17867" cy="3415363"/>
          </a:xfrm>
          <a:prstGeom prst="line">
            <a:avLst/>
          </a:prstGeom>
          <a:ln w="28575"/>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0E36B7F4-917A-D086-2C2A-1CC3DC99A620}"/>
              </a:ext>
            </a:extLst>
          </p:cNvPr>
          <p:cNvCxnSpPr/>
          <p:nvPr/>
        </p:nvCxnSpPr>
        <p:spPr>
          <a:xfrm>
            <a:off x="1271906" y="5858359"/>
            <a:ext cx="387626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94C84A2-B23D-CAFE-65A0-4D528B799143}"/>
              </a:ext>
            </a:extLst>
          </p:cNvPr>
          <p:cNvCxnSpPr>
            <a:cxnSpLocks/>
            <a:stCxn id="15" idx="2"/>
          </p:cNvCxnSpPr>
          <p:nvPr/>
        </p:nvCxnSpPr>
        <p:spPr>
          <a:xfrm>
            <a:off x="6693921" y="2245714"/>
            <a:ext cx="0" cy="361264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C14FEB-CF69-22F0-2CE4-16AFEAA0CABB}"/>
              </a:ext>
            </a:extLst>
          </p:cNvPr>
          <p:cNvCxnSpPr/>
          <p:nvPr/>
        </p:nvCxnSpPr>
        <p:spPr>
          <a:xfrm>
            <a:off x="6679096" y="5858359"/>
            <a:ext cx="411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15058C6-BE1F-D038-4AD8-AB68967758EC}"/>
              </a:ext>
            </a:extLst>
          </p:cNvPr>
          <p:cNvSpPr txBox="1"/>
          <p:nvPr/>
        </p:nvSpPr>
        <p:spPr>
          <a:xfrm>
            <a:off x="491191" y="1929552"/>
            <a:ext cx="1626792" cy="369332"/>
          </a:xfrm>
          <a:prstGeom prst="rect">
            <a:avLst/>
          </a:prstGeom>
          <a:noFill/>
        </p:spPr>
        <p:txBody>
          <a:bodyPr wrap="none" rtlCol="0">
            <a:spAutoFit/>
          </a:bodyPr>
          <a:lstStyle/>
          <a:p>
            <a:r>
              <a:rPr lang="en-US" dirty="0"/>
              <a:t>Wood products</a:t>
            </a:r>
          </a:p>
        </p:txBody>
      </p:sp>
      <p:sp>
        <p:nvSpPr>
          <p:cNvPr id="14" name="TextBox 13">
            <a:extLst>
              <a:ext uri="{FF2B5EF4-FFF2-40B4-BE49-F238E27FC236}">
                <a16:creationId xmlns:a16="http://schemas.microsoft.com/office/drawing/2014/main" id="{B549E08A-8C9D-942D-2377-47B9DFE7104D}"/>
              </a:ext>
            </a:extLst>
          </p:cNvPr>
          <p:cNvSpPr txBox="1"/>
          <p:nvPr/>
        </p:nvSpPr>
        <p:spPr>
          <a:xfrm>
            <a:off x="4215539" y="5718875"/>
            <a:ext cx="932628" cy="646331"/>
          </a:xfrm>
          <a:prstGeom prst="rect">
            <a:avLst/>
          </a:prstGeom>
          <a:noFill/>
        </p:spPr>
        <p:txBody>
          <a:bodyPr wrap="none" rtlCol="0">
            <a:spAutoFit/>
          </a:bodyPr>
          <a:lstStyle/>
          <a:p>
            <a:endParaRPr lang="en-US" dirty="0"/>
          </a:p>
          <a:p>
            <a:r>
              <a:rPr lang="en-US" dirty="0"/>
              <a:t>vehicles</a:t>
            </a:r>
          </a:p>
        </p:txBody>
      </p:sp>
      <p:sp>
        <p:nvSpPr>
          <p:cNvPr id="15" name="TextBox 14">
            <a:extLst>
              <a:ext uri="{FF2B5EF4-FFF2-40B4-BE49-F238E27FC236}">
                <a16:creationId xmlns:a16="http://schemas.microsoft.com/office/drawing/2014/main" id="{11F0C7C4-62B6-2E39-7C28-690AD3379A47}"/>
              </a:ext>
            </a:extLst>
          </p:cNvPr>
          <p:cNvSpPr txBox="1"/>
          <p:nvPr/>
        </p:nvSpPr>
        <p:spPr>
          <a:xfrm>
            <a:off x="5880525" y="1876382"/>
            <a:ext cx="1626792" cy="369332"/>
          </a:xfrm>
          <a:prstGeom prst="rect">
            <a:avLst/>
          </a:prstGeom>
          <a:noFill/>
        </p:spPr>
        <p:txBody>
          <a:bodyPr wrap="none" rtlCol="0">
            <a:spAutoFit/>
          </a:bodyPr>
          <a:lstStyle/>
          <a:p>
            <a:r>
              <a:rPr lang="en-US" dirty="0"/>
              <a:t>Wood products</a:t>
            </a:r>
          </a:p>
        </p:txBody>
      </p:sp>
      <p:sp>
        <p:nvSpPr>
          <p:cNvPr id="16" name="TextBox 15">
            <a:extLst>
              <a:ext uri="{FF2B5EF4-FFF2-40B4-BE49-F238E27FC236}">
                <a16:creationId xmlns:a16="http://schemas.microsoft.com/office/drawing/2014/main" id="{A1D20674-6CE8-EE46-05B0-FB89A66E5A8B}"/>
              </a:ext>
            </a:extLst>
          </p:cNvPr>
          <p:cNvSpPr txBox="1"/>
          <p:nvPr/>
        </p:nvSpPr>
        <p:spPr>
          <a:xfrm>
            <a:off x="10228881" y="5858359"/>
            <a:ext cx="932628" cy="369332"/>
          </a:xfrm>
          <a:prstGeom prst="rect">
            <a:avLst/>
          </a:prstGeom>
          <a:noFill/>
        </p:spPr>
        <p:txBody>
          <a:bodyPr wrap="none" rtlCol="0">
            <a:spAutoFit/>
          </a:bodyPr>
          <a:lstStyle/>
          <a:p>
            <a:r>
              <a:rPr lang="en-US" dirty="0"/>
              <a:t>vehicles</a:t>
            </a:r>
          </a:p>
        </p:txBody>
      </p:sp>
      <p:cxnSp>
        <p:nvCxnSpPr>
          <p:cNvPr id="18" name="Straight Connector 17">
            <a:extLst>
              <a:ext uri="{FF2B5EF4-FFF2-40B4-BE49-F238E27FC236}">
                <a16:creationId xmlns:a16="http://schemas.microsoft.com/office/drawing/2014/main" id="{BF54C779-9CA4-198B-2A29-AD6E1D425F14}"/>
              </a:ext>
            </a:extLst>
          </p:cNvPr>
          <p:cNvCxnSpPr/>
          <p:nvPr/>
        </p:nvCxnSpPr>
        <p:spPr>
          <a:xfrm>
            <a:off x="1304587" y="3720277"/>
            <a:ext cx="1131530" cy="213808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75079BF-B4D2-AC63-7C51-797D12C41364}"/>
              </a:ext>
            </a:extLst>
          </p:cNvPr>
          <p:cNvCxnSpPr/>
          <p:nvPr/>
        </p:nvCxnSpPr>
        <p:spPr>
          <a:xfrm>
            <a:off x="6693921" y="3313446"/>
            <a:ext cx="2945351" cy="2544913"/>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3622811-5AEA-B675-833A-9E5A8E3013F9}"/>
              </a:ext>
            </a:extLst>
          </p:cNvPr>
          <p:cNvSpPr txBox="1"/>
          <p:nvPr/>
        </p:nvSpPr>
        <p:spPr>
          <a:xfrm>
            <a:off x="1969730" y="6239999"/>
            <a:ext cx="2079928" cy="523220"/>
          </a:xfrm>
          <a:prstGeom prst="rect">
            <a:avLst/>
          </a:prstGeom>
          <a:noFill/>
        </p:spPr>
        <p:txBody>
          <a:bodyPr wrap="none" rtlCol="0">
            <a:spAutoFit/>
          </a:bodyPr>
          <a:lstStyle/>
          <a:p>
            <a:r>
              <a:rPr lang="en-US" sz="2800" dirty="0"/>
              <a:t>Finland’s PPF</a:t>
            </a:r>
          </a:p>
        </p:txBody>
      </p:sp>
      <p:sp>
        <p:nvSpPr>
          <p:cNvPr id="3" name="TextBox 2">
            <a:extLst>
              <a:ext uri="{FF2B5EF4-FFF2-40B4-BE49-F238E27FC236}">
                <a16:creationId xmlns:a16="http://schemas.microsoft.com/office/drawing/2014/main" id="{7DB0835B-4803-EA94-5725-F3F0DF59E845}"/>
              </a:ext>
            </a:extLst>
          </p:cNvPr>
          <p:cNvSpPr txBox="1"/>
          <p:nvPr/>
        </p:nvSpPr>
        <p:spPr>
          <a:xfrm>
            <a:off x="8059119" y="6227691"/>
            <a:ext cx="2355068" cy="523220"/>
          </a:xfrm>
          <a:prstGeom prst="rect">
            <a:avLst/>
          </a:prstGeom>
          <a:noFill/>
        </p:spPr>
        <p:txBody>
          <a:bodyPr wrap="none" rtlCol="0">
            <a:spAutoFit/>
          </a:bodyPr>
          <a:lstStyle/>
          <a:p>
            <a:r>
              <a:rPr lang="en-US" sz="2800" dirty="0"/>
              <a:t>Germany’s PPF</a:t>
            </a:r>
          </a:p>
        </p:txBody>
      </p:sp>
      <p:sp>
        <p:nvSpPr>
          <p:cNvPr id="4" name="TextBox 3">
            <a:extLst>
              <a:ext uri="{FF2B5EF4-FFF2-40B4-BE49-F238E27FC236}">
                <a16:creationId xmlns:a16="http://schemas.microsoft.com/office/drawing/2014/main" id="{BF3319AA-BE8E-B548-1897-3A5819B9FDD2}"/>
              </a:ext>
            </a:extLst>
          </p:cNvPr>
          <p:cNvSpPr txBox="1"/>
          <p:nvPr/>
        </p:nvSpPr>
        <p:spPr>
          <a:xfrm>
            <a:off x="698806" y="5166847"/>
            <a:ext cx="1491114" cy="369332"/>
          </a:xfrm>
          <a:prstGeom prst="rect">
            <a:avLst/>
          </a:prstGeom>
          <a:noFill/>
        </p:spPr>
        <p:txBody>
          <a:bodyPr wrap="none" rtlCol="0">
            <a:spAutoFit/>
          </a:bodyPr>
          <a:lstStyle/>
          <a:p>
            <a:r>
              <a:rPr lang="en-US" dirty="0">
                <a:solidFill>
                  <a:srgbClr val="C00000"/>
                </a:solidFill>
              </a:rPr>
              <a:t>PPF slope = -2</a:t>
            </a:r>
          </a:p>
        </p:txBody>
      </p:sp>
      <p:sp>
        <p:nvSpPr>
          <p:cNvPr id="7" name="TextBox 6">
            <a:extLst>
              <a:ext uri="{FF2B5EF4-FFF2-40B4-BE49-F238E27FC236}">
                <a16:creationId xmlns:a16="http://schemas.microsoft.com/office/drawing/2014/main" id="{1D4B2E85-FB0B-7B9A-7F83-4DF8673C0520}"/>
              </a:ext>
            </a:extLst>
          </p:cNvPr>
          <p:cNvSpPr txBox="1"/>
          <p:nvPr/>
        </p:nvSpPr>
        <p:spPr>
          <a:xfrm>
            <a:off x="7012055" y="4797515"/>
            <a:ext cx="1491114" cy="369332"/>
          </a:xfrm>
          <a:prstGeom prst="rect">
            <a:avLst/>
          </a:prstGeom>
          <a:noFill/>
        </p:spPr>
        <p:txBody>
          <a:bodyPr wrap="none" rtlCol="0">
            <a:spAutoFit/>
          </a:bodyPr>
          <a:lstStyle/>
          <a:p>
            <a:r>
              <a:rPr lang="en-US" dirty="0">
                <a:solidFill>
                  <a:srgbClr val="C00000"/>
                </a:solidFill>
              </a:rPr>
              <a:t>PPF slope = -1</a:t>
            </a:r>
          </a:p>
        </p:txBody>
      </p:sp>
      <p:cxnSp>
        <p:nvCxnSpPr>
          <p:cNvPr id="11" name="Straight Connector 10">
            <a:extLst>
              <a:ext uri="{FF2B5EF4-FFF2-40B4-BE49-F238E27FC236}">
                <a16:creationId xmlns:a16="http://schemas.microsoft.com/office/drawing/2014/main" id="{B268C299-40A9-DF2F-E477-DE93E661EB6C}"/>
              </a:ext>
            </a:extLst>
          </p:cNvPr>
          <p:cNvCxnSpPr/>
          <p:nvPr/>
        </p:nvCxnSpPr>
        <p:spPr>
          <a:xfrm>
            <a:off x="1304587" y="3720276"/>
            <a:ext cx="1609094" cy="2138082"/>
          </a:xfrm>
          <a:prstGeom prst="line">
            <a:avLst/>
          </a:prstGeom>
          <a:ln w="25400">
            <a:solidFill>
              <a:srgbClr val="FF9B3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B7D3F8-9FC9-EBDD-2DB1-334B6B3B5AF9}"/>
              </a:ext>
            </a:extLst>
          </p:cNvPr>
          <p:cNvCxnSpPr>
            <a:cxnSpLocks/>
          </p:cNvCxnSpPr>
          <p:nvPr/>
        </p:nvCxnSpPr>
        <p:spPr>
          <a:xfrm flipH="1" flipV="1">
            <a:off x="6693920" y="2452880"/>
            <a:ext cx="2922638" cy="3405477"/>
          </a:xfrm>
          <a:prstGeom prst="line">
            <a:avLst/>
          </a:prstGeom>
          <a:ln w="25400">
            <a:solidFill>
              <a:srgbClr val="FF9B36"/>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B83289D-9DA7-0BD8-B3D8-D61CFBC58EC2}"/>
              </a:ext>
            </a:extLst>
          </p:cNvPr>
          <p:cNvSpPr txBox="1"/>
          <p:nvPr/>
        </p:nvSpPr>
        <p:spPr>
          <a:xfrm>
            <a:off x="2262753" y="3276098"/>
            <a:ext cx="2129686" cy="369332"/>
          </a:xfrm>
          <a:prstGeom prst="rect">
            <a:avLst/>
          </a:prstGeom>
          <a:noFill/>
        </p:spPr>
        <p:txBody>
          <a:bodyPr wrap="none" rtlCol="0">
            <a:spAutoFit/>
          </a:bodyPr>
          <a:lstStyle/>
          <a:p>
            <a:r>
              <a:rPr lang="en-US" dirty="0"/>
              <a:t>Production: all wood</a:t>
            </a:r>
          </a:p>
        </p:txBody>
      </p:sp>
      <p:sp>
        <p:nvSpPr>
          <p:cNvPr id="31" name="TextBox 30">
            <a:extLst>
              <a:ext uri="{FF2B5EF4-FFF2-40B4-BE49-F238E27FC236}">
                <a16:creationId xmlns:a16="http://schemas.microsoft.com/office/drawing/2014/main" id="{71ADB6CA-5217-176F-FDCC-61A3CD126357}"/>
              </a:ext>
            </a:extLst>
          </p:cNvPr>
          <p:cNvSpPr txBox="1"/>
          <p:nvPr/>
        </p:nvSpPr>
        <p:spPr>
          <a:xfrm>
            <a:off x="9252488" y="4527707"/>
            <a:ext cx="2349169" cy="369332"/>
          </a:xfrm>
          <a:prstGeom prst="rect">
            <a:avLst/>
          </a:prstGeom>
          <a:noFill/>
        </p:spPr>
        <p:txBody>
          <a:bodyPr wrap="none" rtlCol="0">
            <a:spAutoFit/>
          </a:bodyPr>
          <a:lstStyle/>
          <a:p>
            <a:r>
              <a:rPr lang="en-US" dirty="0"/>
              <a:t>Production: all vehicles</a:t>
            </a:r>
          </a:p>
        </p:txBody>
      </p:sp>
      <mc:AlternateContent xmlns:mc="http://schemas.openxmlformats.org/markup-compatibility/2006" xmlns:p14="http://schemas.microsoft.com/office/powerpoint/2010/main">
        <mc:Choice Requires="p14">
          <p:contentPart p14:bwMode="auto" r:id="rId2">
            <p14:nvContentPartPr>
              <p14:cNvPr id="33" name="Ink 32">
                <a:extLst>
                  <a:ext uri="{FF2B5EF4-FFF2-40B4-BE49-F238E27FC236}">
                    <a16:creationId xmlns:a16="http://schemas.microsoft.com/office/drawing/2014/main" id="{62B80554-2F07-96F3-6B44-538CE27DBF73}"/>
                  </a:ext>
                </a:extLst>
              </p14:cNvPr>
              <p14:cNvContentPartPr/>
              <p14:nvPr/>
            </p14:nvContentPartPr>
            <p14:xfrm>
              <a:off x="1410346" y="3511898"/>
              <a:ext cx="849240" cy="278280"/>
            </p14:xfrm>
          </p:contentPart>
        </mc:Choice>
        <mc:Fallback xmlns="">
          <p:pic>
            <p:nvPicPr>
              <p:cNvPr id="33" name="Ink 32">
                <a:extLst>
                  <a:ext uri="{FF2B5EF4-FFF2-40B4-BE49-F238E27FC236}">
                    <a16:creationId xmlns:a16="http://schemas.microsoft.com/office/drawing/2014/main" id="{62B80554-2F07-96F3-6B44-538CE27DBF73}"/>
                  </a:ext>
                </a:extLst>
              </p:cNvPr>
              <p:cNvPicPr/>
              <p:nvPr/>
            </p:nvPicPr>
            <p:blipFill>
              <a:blip r:embed="rId3"/>
              <a:stretch>
                <a:fillRect/>
              </a:stretch>
            </p:blipFill>
            <p:spPr>
              <a:xfrm>
                <a:off x="1401346" y="3502898"/>
                <a:ext cx="866880" cy="2959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4" name="Ink 33">
                <a:extLst>
                  <a:ext uri="{FF2B5EF4-FFF2-40B4-BE49-F238E27FC236}">
                    <a16:creationId xmlns:a16="http://schemas.microsoft.com/office/drawing/2014/main" id="{65ED9BA7-9D5A-2D10-A7AB-AC2E9D0DA4B5}"/>
                  </a:ext>
                </a:extLst>
              </p14:cNvPr>
              <p14:cNvContentPartPr/>
              <p14:nvPr/>
            </p14:nvContentPartPr>
            <p14:xfrm>
              <a:off x="9548146" y="4920218"/>
              <a:ext cx="293400" cy="803520"/>
            </p14:xfrm>
          </p:contentPart>
        </mc:Choice>
        <mc:Fallback xmlns="">
          <p:pic>
            <p:nvPicPr>
              <p:cNvPr id="34" name="Ink 33">
                <a:extLst>
                  <a:ext uri="{FF2B5EF4-FFF2-40B4-BE49-F238E27FC236}">
                    <a16:creationId xmlns:a16="http://schemas.microsoft.com/office/drawing/2014/main" id="{65ED9BA7-9D5A-2D10-A7AB-AC2E9D0DA4B5}"/>
                  </a:ext>
                </a:extLst>
              </p:cNvPr>
              <p:cNvPicPr/>
              <p:nvPr/>
            </p:nvPicPr>
            <p:blipFill>
              <a:blip r:embed="rId5"/>
              <a:stretch>
                <a:fillRect/>
              </a:stretch>
            </p:blipFill>
            <p:spPr>
              <a:xfrm>
                <a:off x="9539506" y="4911218"/>
                <a:ext cx="311040" cy="821160"/>
              </a:xfrm>
              <a:prstGeom prst="rect">
                <a:avLst/>
              </a:prstGeom>
            </p:spPr>
          </p:pic>
        </mc:Fallback>
      </mc:AlternateContent>
      <p:sp>
        <p:nvSpPr>
          <p:cNvPr id="35" name="TextBox 34">
            <a:extLst>
              <a:ext uri="{FF2B5EF4-FFF2-40B4-BE49-F238E27FC236}">
                <a16:creationId xmlns:a16="http://schemas.microsoft.com/office/drawing/2014/main" id="{49D51A51-B50F-9FE8-3D24-7D5A2CA84C3E}"/>
              </a:ext>
            </a:extLst>
          </p:cNvPr>
          <p:cNvSpPr txBox="1"/>
          <p:nvPr/>
        </p:nvSpPr>
        <p:spPr>
          <a:xfrm>
            <a:off x="2436117" y="4527707"/>
            <a:ext cx="2597249" cy="369332"/>
          </a:xfrm>
          <a:prstGeom prst="rect">
            <a:avLst/>
          </a:prstGeom>
          <a:noFill/>
        </p:spPr>
        <p:txBody>
          <a:bodyPr wrap="none" rtlCol="0">
            <a:spAutoFit/>
          </a:bodyPr>
          <a:lstStyle/>
          <a:p>
            <a:r>
              <a:rPr lang="en-US" dirty="0">
                <a:solidFill>
                  <a:srgbClr val="FF9B36"/>
                </a:solidFill>
              </a:rPr>
              <a:t>Slope of trade line = -1.25</a:t>
            </a:r>
          </a:p>
        </p:txBody>
      </p:sp>
      <p:sp>
        <p:nvSpPr>
          <p:cNvPr id="36" name="TextBox 35">
            <a:extLst>
              <a:ext uri="{FF2B5EF4-FFF2-40B4-BE49-F238E27FC236}">
                <a16:creationId xmlns:a16="http://schemas.microsoft.com/office/drawing/2014/main" id="{15EC7DBB-0E16-A9D2-F3E1-FCCA50F0423E}"/>
              </a:ext>
            </a:extLst>
          </p:cNvPr>
          <p:cNvSpPr txBox="1"/>
          <p:nvPr/>
        </p:nvSpPr>
        <p:spPr>
          <a:xfrm>
            <a:off x="7507317" y="2960176"/>
            <a:ext cx="2597249" cy="369332"/>
          </a:xfrm>
          <a:prstGeom prst="rect">
            <a:avLst/>
          </a:prstGeom>
          <a:noFill/>
        </p:spPr>
        <p:txBody>
          <a:bodyPr wrap="none" rtlCol="0">
            <a:spAutoFit/>
          </a:bodyPr>
          <a:lstStyle/>
          <a:p>
            <a:r>
              <a:rPr lang="en-US" dirty="0">
                <a:solidFill>
                  <a:srgbClr val="FF9B36"/>
                </a:solidFill>
              </a:rPr>
              <a:t>Slope of trade line = -1.25</a:t>
            </a:r>
          </a:p>
        </p:txBody>
      </p:sp>
    </p:spTree>
    <p:extLst>
      <p:ext uri="{BB962C8B-B14F-4D97-AF65-F5344CB8AC3E}">
        <p14:creationId xmlns:p14="http://schemas.microsoft.com/office/powerpoint/2010/main" val="16267305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E0B1BA-B9E9-2B55-519C-427AE633D1B5}"/>
              </a:ext>
            </a:extLst>
          </p:cNvPr>
          <p:cNvSpPr>
            <a:spLocks noGrp="1"/>
          </p:cNvSpPr>
          <p:nvPr>
            <p:ph type="title"/>
          </p:nvPr>
        </p:nvSpPr>
        <p:spPr>
          <a:xfrm>
            <a:off x="838200" y="365124"/>
            <a:ext cx="11234980" cy="1498699"/>
          </a:xfrm>
        </p:spPr>
        <p:txBody>
          <a:bodyPr>
            <a:normAutofit fontScale="90000"/>
          </a:bodyPr>
          <a:lstStyle/>
          <a:p>
            <a:pPr algn="ctr"/>
            <a:br>
              <a:rPr lang="en-US" sz="2800" dirty="0"/>
            </a:br>
            <a:r>
              <a:rPr lang="en-US" sz="4000" b="1" dirty="0">
                <a:solidFill>
                  <a:srgbClr val="31808D"/>
                </a:solidFill>
              </a:rPr>
              <a:t>Finland can consume on the orange line, ABOVE its PPF</a:t>
            </a:r>
            <a:br>
              <a:rPr lang="en-US" sz="4000" b="1" dirty="0">
                <a:solidFill>
                  <a:srgbClr val="31808D"/>
                </a:solidFill>
              </a:rPr>
            </a:br>
            <a:r>
              <a:rPr lang="en-US" sz="4000" b="1" dirty="0">
                <a:solidFill>
                  <a:srgbClr val="31808D"/>
                </a:solidFill>
              </a:rPr>
              <a:t>Same for Germany: it can consume ABOVE its PPF</a:t>
            </a:r>
            <a:br>
              <a:rPr lang="en-US" sz="4000" dirty="0"/>
            </a:br>
            <a:endParaRPr lang="en-US" sz="4000" dirty="0"/>
          </a:p>
        </p:txBody>
      </p:sp>
      <p:cxnSp>
        <p:nvCxnSpPr>
          <p:cNvPr id="5" name="Straight Connector 4">
            <a:extLst>
              <a:ext uri="{FF2B5EF4-FFF2-40B4-BE49-F238E27FC236}">
                <a16:creationId xmlns:a16="http://schemas.microsoft.com/office/drawing/2014/main" id="{CED62597-782D-61D7-C84F-230A79A50A6A}"/>
              </a:ext>
            </a:extLst>
          </p:cNvPr>
          <p:cNvCxnSpPr>
            <a:cxnSpLocks/>
          </p:cNvCxnSpPr>
          <p:nvPr/>
        </p:nvCxnSpPr>
        <p:spPr>
          <a:xfrm flipH="1">
            <a:off x="1286720" y="2442996"/>
            <a:ext cx="17867" cy="3415363"/>
          </a:xfrm>
          <a:prstGeom prst="line">
            <a:avLst/>
          </a:prstGeom>
          <a:ln w="28575"/>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0E36B7F4-917A-D086-2C2A-1CC3DC99A620}"/>
              </a:ext>
            </a:extLst>
          </p:cNvPr>
          <p:cNvCxnSpPr/>
          <p:nvPr/>
        </p:nvCxnSpPr>
        <p:spPr>
          <a:xfrm>
            <a:off x="1271906" y="5858359"/>
            <a:ext cx="387626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94C84A2-B23D-CAFE-65A0-4D528B799143}"/>
              </a:ext>
            </a:extLst>
          </p:cNvPr>
          <p:cNvCxnSpPr>
            <a:cxnSpLocks/>
            <a:stCxn id="15" idx="2"/>
          </p:cNvCxnSpPr>
          <p:nvPr/>
        </p:nvCxnSpPr>
        <p:spPr>
          <a:xfrm>
            <a:off x="6693921" y="2245714"/>
            <a:ext cx="0" cy="361264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C14FEB-CF69-22F0-2CE4-16AFEAA0CABB}"/>
              </a:ext>
            </a:extLst>
          </p:cNvPr>
          <p:cNvCxnSpPr/>
          <p:nvPr/>
        </p:nvCxnSpPr>
        <p:spPr>
          <a:xfrm>
            <a:off x="6679096" y="5858359"/>
            <a:ext cx="411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15058C6-BE1F-D038-4AD8-AB68967758EC}"/>
              </a:ext>
            </a:extLst>
          </p:cNvPr>
          <p:cNvSpPr txBox="1"/>
          <p:nvPr/>
        </p:nvSpPr>
        <p:spPr>
          <a:xfrm>
            <a:off x="491191" y="1929552"/>
            <a:ext cx="1626792" cy="369332"/>
          </a:xfrm>
          <a:prstGeom prst="rect">
            <a:avLst/>
          </a:prstGeom>
          <a:noFill/>
        </p:spPr>
        <p:txBody>
          <a:bodyPr wrap="none" rtlCol="0">
            <a:spAutoFit/>
          </a:bodyPr>
          <a:lstStyle/>
          <a:p>
            <a:r>
              <a:rPr lang="en-US" dirty="0"/>
              <a:t>Wood products</a:t>
            </a:r>
          </a:p>
        </p:txBody>
      </p:sp>
      <p:sp>
        <p:nvSpPr>
          <p:cNvPr id="14" name="TextBox 13">
            <a:extLst>
              <a:ext uri="{FF2B5EF4-FFF2-40B4-BE49-F238E27FC236}">
                <a16:creationId xmlns:a16="http://schemas.microsoft.com/office/drawing/2014/main" id="{B549E08A-8C9D-942D-2377-47B9DFE7104D}"/>
              </a:ext>
            </a:extLst>
          </p:cNvPr>
          <p:cNvSpPr txBox="1"/>
          <p:nvPr/>
        </p:nvSpPr>
        <p:spPr>
          <a:xfrm>
            <a:off x="4215539" y="5718875"/>
            <a:ext cx="932628" cy="646331"/>
          </a:xfrm>
          <a:prstGeom prst="rect">
            <a:avLst/>
          </a:prstGeom>
          <a:noFill/>
        </p:spPr>
        <p:txBody>
          <a:bodyPr wrap="none" rtlCol="0">
            <a:spAutoFit/>
          </a:bodyPr>
          <a:lstStyle/>
          <a:p>
            <a:endParaRPr lang="en-US" dirty="0"/>
          </a:p>
          <a:p>
            <a:r>
              <a:rPr lang="en-US" dirty="0"/>
              <a:t>vehicles</a:t>
            </a:r>
          </a:p>
        </p:txBody>
      </p:sp>
      <p:sp>
        <p:nvSpPr>
          <p:cNvPr id="15" name="TextBox 14">
            <a:extLst>
              <a:ext uri="{FF2B5EF4-FFF2-40B4-BE49-F238E27FC236}">
                <a16:creationId xmlns:a16="http://schemas.microsoft.com/office/drawing/2014/main" id="{11F0C7C4-62B6-2E39-7C28-690AD3379A47}"/>
              </a:ext>
            </a:extLst>
          </p:cNvPr>
          <p:cNvSpPr txBox="1"/>
          <p:nvPr/>
        </p:nvSpPr>
        <p:spPr>
          <a:xfrm>
            <a:off x="5880525" y="1876382"/>
            <a:ext cx="1626792" cy="369332"/>
          </a:xfrm>
          <a:prstGeom prst="rect">
            <a:avLst/>
          </a:prstGeom>
          <a:noFill/>
        </p:spPr>
        <p:txBody>
          <a:bodyPr wrap="none" rtlCol="0">
            <a:spAutoFit/>
          </a:bodyPr>
          <a:lstStyle/>
          <a:p>
            <a:r>
              <a:rPr lang="en-US" dirty="0"/>
              <a:t>Wood products</a:t>
            </a:r>
          </a:p>
        </p:txBody>
      </p:sp>
      <p:sp>
        <p:nvSpPr>
          <p:cNvPr id="16" name="TextBox 15">
            <a:extLst>
              <a:ext uri="{FF2B5EF4-FFF2-40B4-BE49-F238E27FC236}">
                <a16:creationId xmlns:a16="http://schemas.microsoft.com/office/drawing/2014/main" id="{A1D20674-6CE8-EE46-05B0-FB89A66E5A8B}"/>
              </a:ext>
            </a:extLst>
          </p:cNvPr>
          <p:cNvSpPr txBox="1"/>
          <p:nvPr/>
        </p:nvSpPr>
        <p:spPr>
          <a:xfrm>
            <a:off x="10228881" y="5858359"/>
            <a:ext cx="932628" cy="369332"/>
          </a:xfrm>
          <a:prstGeom prst="rect">
            <a:avLst/>
          </a:prstGeom>
          <a:noFill/>
        </p:spPr>
        <p:txBody>
          <a:bodyPr wrap="none" rtlCol="0">
            <a:spAutoFit/>
          </a:bodyPr>
          <a:lstStyle/>
          <a:p>
            <a:r>
              <a:rPr lang="en-US" dirty="0"/>
              <a:t>vehicles</a:t>
            </a:r>
          </a:p>
        </p:txBody>
      </p:sp>
      <p:cxnSp>
        <p:nvCxnSpPr>
          <p:cNvPr id="18" name="Straight Connector 17">
            <a:extLst>
              <a:ext uri="{FF2B5EF4-FFF2-40B4-BE49-F238E27FC236}">
                <a16:creationId xmlns:a16="http://schemas.microsoft.com/office/drawing/2014/main" id="{BF54C779-9CA4-198B-2A29-AD6E1D425F14}"/>
              </a:ext>
            </a:extLst>
          </p:cNvPr>
          <p:cNvCxnSpPr/>
          <p:nvPr/>
        </p:nvCxnSpPr>
        <p:spPr>
          <a:xfrm>
            <a:off x="1304587" y="3720277"/>
            <a:ext cx="1131530" cy="213808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75079BF-B4D2-AC63-7C51-797D12C41364}"/>
              </a:ext>
            </a:extLst>
          </p:cNvPr>
          <p:cNvCxnSpPr/>
          <p:nvPr/>
        </p:nvCxnSpPr>
        <p:spPr>
          <a:xfrm>
            <a:off x="6693921" y="3313446"/>
            <a:ext cx="2945351" cy="2544913"/>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3622811-5AEA-B675-833A-9E5A8E3013F9}"/>
              </a:ext>
            </a:extLst>
          </p:cNvPr>
          <p:cNvSpPr txBox="1"/>
          <p:nvPr/>
        </p:nvSpPr>
        <p:spPr>
          <a:xfrm>
            <a:off x="1969730" y="6239999"/>
            <a:ext cx="2079928" cy="523220"/>
          </a:xfrm>
          <a:prstGeom prst="rect">
            <a:avLst/>
          </a:prstGeom>
          <a:noFill/>
        </p:spPr>
        <p:txBody>
          <a:bodyPr wrap="none" rtlCol="0">
            <a:spAutoFit/>
          </a:bodyPr>
          <a:lstStyle/>
          <a:p>
            <a:r>
              <a:rPr lang="en-US" sz="2800" dirty="0"/>
              <a:t>Finland’s PPF</a:t>
            </a:r>
          </a:p>
        </p:txBody>
      </p:sp>
      <p:sp>
        <p:nvSpPr>
          <p:cNvPr id="3" name="TextBox 2">
            <a:extLst>
              <a:ext uri="{FF2B5EF4-FFF2-40B4-BE49-F238E27FC236}">
                <a16:creationId xmlns:a16="http://schemas.microsoft.com/office/drawing/2014/main" id="{7DB0835B-4803-EA94-5725-F3F0DF59E845}"/>
              </a:ext>
            </a:extLst>
          </p:cNvPr>
          <p:cNvSpPr txBox="1"/>
          <p:nvPr/>
        </p:nvSpPr>
        <p:spPr>
          <a:xfrm>
            <a:off x="8059119" y="6227691"/>
            <a:ext cx="2355068" cy="523220"/>
          </a:xfrm>
          <a:prstGeom prst="rect">
            <a:avLst/>
          </a:prstGeom>
          <a:noFill/>
        </p:spPr>
        <p:txBody>
          <a:bodyPr wrap="none" rtlCol="0">
            <a:spAutoFit/>
          </a:bodyPr>
          <a:lstStyle/>
          <a:p>
            <a:r>
              <a:rPr lang="en-US" sz="2800" dirty="0"/>
              <a:t>Germany’s PPF</a:t>
            </a:r>
          </a:p>
        </p:txBody>
      </p:sp>
      <p:cxnSp>
        <p:nvCxnSpPr>
          <p:cNvPr id="11" name="Straight Connector 10">
            <a:extLst>
              <a:ext uri="{FF2B5EF4-FFF2-40B4-BE49-F238E27FC236}">
                <a16:creationId xmlns:a16="http://schemas.microsoft.com/office/drawing/2014/main" id="{B268C299-40A9-DF2F-E477-DE93E661EB6C}"/>
              </a:ext>
            </a:extLst>
          </p:cNvPr>
          <p:cNvCxnSpPr/>
          <p:nvPr/>
        </p:nvCxnSpPr>
        <p:spPr>
          <a:xfrm>
            <a:off x="1304587" y="3720276"/>
            <a:ext cx="1609094" cy="2138082"/>
          </a:xfrm>
          <a:prstGeom prst="line">
            <a:avLst/>
          </a:prstGeom>
          <a:ln w="25400">
            <a:solidFill>
              <a:srgbClr val="FF9B3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B7D3F8-9FC9-EBDD-2DB1-334B6B3B5AF9}"/>
              </a:ext>
            </a:extLst>
          </p:cNvPr>
          <p:cNvCxnSpPr>
            <a:cxnSpLocks/>
          </p:cNvCxnSpPr>
          <p:nvPr/>
        </p:nvCxnSpPr>
        <p:spPr>
          <a:xfrm flipH="1" flipV="1">
            <a:off x="6693920" y="2452880"/>
            <a:ext cx="2922638" cy="3405477"/>
          </a:xfrm>
          <a:prstGeom prst="line">
            <a:avLst/>
          </a:prstGeom>
          <a:ln w="25400">
            <a:solidFill>
              <a:srgbClr val="FF9B36"/>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B83289D-9DA7-0BD8-B3D8-D61CFBC58EC2}"/>
              </a:ext>
            </a:extLst>
          </p:cNvPr>
          <p:cNvSpPr txBox="1"/>
          <p:nvPr/>
        </p:nvSpPr>
        <p:spPr>
          <a:xfrm>
            <a:off x="2262753" y="3276098"/>
            <a:ext cx="2129686" cy="369332"/>
          </a:xfrm>
          <a:prstGeom prst="rect">
            <a:avLst/>
          </a:prstGeom>
          <a:noFill/>
        </p:spPr>
        <p:txBody>
          <a:bodyPr wrap="none" rtlCol="0">
            <a:spAutoFit/>
          </a:bodyPr>
          <a:lstStyle/>
          <a:p>
            <a:r>
              <a:rPr lang="en-US" dirty="0"/>
              <a:t>Production: all wood</a:t>
            </a:r>
          </a:p>
        </p:txBody>
      </p:sp>
      <p:sp>
        <p:nvSpPr>
          <p:cNvPr id="31" name="TextBox 30">
            <a:extLst>
              <a:ext uri="{FF2B5EF4-FFF2-40B4-BE49-F238E27FC236}">
                <a16:creationId xmlns:a16="http://schemas.microsoft.com/office/drawing/2014/main" id="{71ADB6CA-5217-176F-FDCC-61A3CD126357}"/>
              </a:ext>
            </a:extLst>
          </p:cNvPr>
          <p:cNvSpPr txBox="1"/>
          <p:nvPr/>
        </p:nvSpPr>
        <p:spPr>
          <a:xfrm>
            <a:off x="9255369" y="4668244"/>
            <a:ext cx="2349169" cy="369332"/>
          </a:xfrm>
          <a:prstGeom prst="rect">
            <a:avLst/>
          </a:prstGeom>
          <a:noFill/>
        </p:spPr>
        <p:txBody>
          <a:bodyPr wrap="none" rtlCol="0">
            <a:spAutoFit/>
          </a:bodyPr>
          <a:lstStyle/>
          <a:p>
            <a:r>
              <a:rPr lang="en-US" dirty="0"/>
              <a:t>Production: all vehicles</a:t>
            </a:r>
          </a:p>
        </p:txBody>
      </p:sp>
      <p:sp>
        <p:nvSpPr>
          <p:cNvPr id="22" name="TextBox 21">
            <a:extLst>
              <a:ext uri="{FF2B5EF4-FFF2-40B4-BE49-F238E27FC236}">
                <a16:creationId xmlns:a16="http://schemas.microsoft.com/office/drawing/2014/main" id="{D3E2F7A5-C2EB-9762-75DA-03BD281E9B78}"/>
              </a:ext>
            </a:extLst>
          </p:cNvPr>
          <p:cNvSpPr txBox="1"/>
          <p:nvPr/>
        </p:nvSpPr>
        <p:spPr>
          <a:xfrm>
            <a:off x="2320794" y="4690552"/>
            <a:ext cx="2812565" cy="369332"/>
          </a:xfrm>
          <a:prstGeom prst="rect">
            <a:avLst/>
          </a:prstGeom>
          <a:noFill/>
        </p:spPr>
        <p:txBody>
          <a:bodyPr wrap="none" rtlCol="0">
            <a:spAutoFit/>
          </a:bodyPr>
          <a:lstStyle/>
          <a:p>
            <a:r>
              <a:rPr lang="en-US" dirty="0"/>
              <a:t>Consumption: some of each</a:t>
            </a:r>
          </a:p>
        </p:txBody>
      </p:sp>
      <mc:AlternateContent xmlns:mc="http://schemas.openxmlformats.org/markup-compatibility/2006" xmlns:p14="http://schemas.microsoft.com/office/powerpoint/2010/main">
        <mc:Choice Requires="p14">
          <p:contentPart p14:bwMode="auto" r:id="rId2">
            <p14:nvContentPartPr>
              <p14:cNvPr id="23" name="Ink 22">
                <a:extLst>
                  <a:ext uri="{FF2B5EF4-FFF2-40B4-BE49-F238E27FC236}">
                    <a16:creationId xmlns:a16="http://schemas.microsoft.com/office/drawing/2014/main" id="{E815D0CA-33EC-18A6-18EE-7C5BE712DA27}"/>
                  </a:ext>
                </a:extLst>
              </p14:cNvPr>
              <p14:cNvContentPartPr/>
              <p14:nvPr/>
            </p14:nvContentPartPr>
            <p14:xfrm>
              <a:off x="8468146" y="4515578"/>
              <a:ext cx="115560" cy="120600"/>
            </p14:xfrm>
          </p:contentPart>
        </mc:Choice>
        <mc:Fallback xmlns="">
          <p:pic>
            <p:nvPicPr>
              <p:cNvPr id="23" name="Ink 22">
                <a:extLst>
                  <a:ext uri="{FF2B5EF4-FFF2-40B4-BE49-F238E27FC236}">
                    <a16:creationId xmlns:a16="http://schemas.microsoft.com/office/drawing/2014/main" id="{E815D0CA-33EC-18A6-18EE-7C5BE712DA27}"/>
                  </a:ext>
                </a:extLst>
              </p:cNvPr>
              <p:cNvPicPr/>
              <p:nvPr/>
            </p:nvPicPr>
            <p:blipFill>
              <a:blip r:embed="rId3"/>
              <a:stretch>
                <a:fillRect/>
              </a:stretch>
            </p:blipFill>
            <p:spPr>
              <a:xfrm>
                <a:off x="8462026" y="4509458"/>
                <a:ext cx="127800" cy="132840"/>
              </a:xfrm>
              <a:prstGeom prst="rect">
                <a:avLst/>
              </a:prstGeom>
            </p:spPr>
          </p:pic>
        </mc:Fallback>
      </mc:AlternateContent>
      <p:sp>
        <p:nvSpPr>
          <p:cNvPr id="24" name="TextBox 23">
            <a:extLst>
              <a:ext uri="{FF2B5EF4-FFF2-40B4-BE49-F238E27FC236}">
                <a16:creationId xmlns:a16="http://schemas.microsoft.com/office/drawing/2014/main" id="{D9D10D42-6881-131A-9C4B-52F8C757E703}"/>
              </a:ext>
            </a:extLst>
          </p:cNvPr>
          <p:cNvSpPr txBox="1"/>
          <p:nvPr/>
        </p:nvSpPr>
        <p:spPr>
          <a:xfrm>
            <a:off x="8578217" y="4163530"/>
            <a:ext cx="2812565" cy="369332"/>
          </a:xfrm>
          <a:prstGeom prst="rect">
            <a:avLst/>
          </a:prstGeom>
          <a:noFill/>
        </p:spPr>
        <p:txBody>
          <a:bodyPr wrap="none" rtlCol="0">
            <a:spAutoFit/>
          </a:bodyPr>
          <a:lstStyle/>
          <a:p>
            <a:r>
              <a:rPr lang="en-US" dirty="0"/>
              <a:t>Consumption: some of each</a:t>
            </a:r>
          </a:p>
        </p:txBody>
      </p:sp>
      <mc:AlternateContent xmlns:mc="http://schemas.openxmlformats.org/markup-compatibility/2006" xmlns:p14="http://schemas.microsoft.com/office/powerpoint/2010/main">
        <mc:Choice Requires="p14">
          <p:contentPart p14:bwMode="auto" r:id="rId4">
            <p14:nvContentPartPr>
              <p14:cNvPr id="25" name="Ink 24">
                <a:extLst>
                  <a:ext uri="{FF2B5EF4-FFF2-40B4-BE49-F238E27FC236}">
                    <a16:creationId xmlns:a16="http://schemas.microsoft.com/office/drawing/2014/main" id="{EA635B6D-337A-F757-0DCD-6687392D2939}"/>
                  </a:ext>
                </a:extLst>
              </p14:cNvPr>
              <p14:cNvContentPartPr/>
              <p14:nvPr/>
            </p14:nvContentPartPr>
            <p14:xfrm>
              <a:off x="2156626" y="4870538"/>
              <a:ext cx="87480" cy="145800"/>
            </p14:xfrm>
          </p:contentPart>
        </mc:Choice>
        <mc:Fallback xmlns="">
          <p:pic>
            <p:nvPicPr>
              <p:cNvPr id="25" name="Ink 24">
                <a:extLst>
                  <a:ext uri="{FF2B5EF4-FFF2-40B4-BE49-F238E27FC236}">
                    <a16:creationId xmlns:a16="http://schemas.microsoft.com/office/drawing/2014/main" id="{EA635B6D-337A-F757-0DCD-6687392D2939}"/>
                  </a:ext>
                </a:extLst>
              </p:cNvPr>
              <p:cNvPicPr/>
              <p:nvPr/>
            </p:nvPicPr>
            <p:blipFill>
              <a:blip r:embed="rId5"/>
              <a:stretch>
                <a:fillRect/>
              </a:stretch>
            </p:blipFill>
            <p:spPr>
              <a:xfrm>
                <a:off x="2150506" y="4864418"/>
                <a:ext cx="9972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6" name="Ink 25">
                <a:extLst>
                  <a:ext uri="{FF2B5EF4-FFF2-40B4-BE49-F238E27FC236}">
                    <a16:creationId xmlns:a16="http://schemas.microsoft.com/office/drawing/2014/main" id="{70F48FB0-5060-BC5D-9F97-F1C9AA171DD9}"/>
                  </a:ext>
                </a:extLst>
              </p14:cNvPr>
              <p14:cNvContentPartPr/>
              <p14:nvPr/>
            </p14:nvContentPartPr>
            <p14:xfrm>
              <a:off x="1407106" y="3339458"/>
              <a:ext cx="883800" cy="421560"/>
            </p14:xfrm>
          </p:contentPart>
        </mc:Choice>
        <mc:Fallback xmlns="">
          <p:pic>
            <p:nvPicPr>
              <p:cNvPr id="26" name="Ink 25">
                <a:extLst>
                  <a:ext uri="{FF2B5EF4-FFF2-40B4-BE49-F238E27FC236}">
                    <a16:creationId xmlns:a16="http://schemas.microsoft.com/office/drawing/2014/main" id="{70F48FB0-5060-BC5D-9F97-F1C9AA171DD9}"/>
                  </a:ext>
                </a:extLst>
              </p:cNvPr>
              <p:cNvPicPr/>
              <p:nvPr/>
            </p:nvPicPr>
            <p:blipFill>
              <a:blip r:embed="rId7"/>
              <a:stretch>
                <a:fillRect/>
              </a:stretch>
            </p:blipFill>
            <p:spPr>
              <a:xfrm>
                <a:off x="1398106" y="3330818"/>
                <a:ext cx="901440" cy="439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2" name="Ink 31">
                <a:extLst>
                  <a:ext uri="{FF2B5EF4-FFF2-40B4-BE49-F238E27FC236}">
                    <a16:creationId xmlns:a16="http://schemas.microsoft.com/office/drawing/2014/main" id="{DDEBD246-303A-09CF-000E-4F4E5D6AE165}"/>
                  </a:ext>
                </a:extLst>
              </p14:cNvPr>
              <p14:cNvContentPartPr/>
              <p14:nvPr/>
            </p14:nvContentPartPr>
            <p14:xfrm>
              <a:off x="9658666" y="5065658"/>
              <a:ext cx="266760" cy="772560"/>
            </p14:xfrm>
          </p:contentPart>
        </mc:Choice>
        <mc:Fallback xmlns="">
          <p:pic>
            <p:nvPicPr>
              <p:cNvPr id="32" name="Ink 31">
                <a:extLst>
                  <a:ext uri="{FF2B5EF4-FFF2-40B4-BE49-F238E27FC236}">
                    <a16:creationId xmlns:a16="http://schemas.microsoft.com/office/drawing/2014/main" id="{DDEBD246-303A-09CF-000E-4F4E5D6AE165}"/>
                  </a:ext>
                </a:extLst>
              </p:cNvPr>
              <p:cNvPicPr/>
              <p:nvPr/>
            </p:nvPicPr>
            <p:blipFill>
              <a:blip r:embed="rId9"/>
              <a:stretch>
                <a:fillRect/>
              </a:stretch>
            </p:blipFill>
            <p:spPr>
              <a:xfrm>
                <a:off x="9650026" y="5057018"/>
                <a:ext cx="284400" cy="790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AABDE08A-47FB-91A5-9745-F8193A1B91A2}"/>
                  </a:ext>
                </a:extLst>
              </p14:cNvPr>
              <p14:cNvContentPartPr/>
              <p14:nvPr/>
            </p14:nvContentPartPr>
            <p14:xfrm>
              <a:off x="1279898" y="3698760"/>
              <a:ext cx="71280" cy="69840"/>
            </p14:xfrm>
          </p:contentPart>
        </mc:Choice>
        <mc:Fallback xmlns="">
          <p:pic>
            <p:nvPicPr>
              <p:cNvPr id="7" name="Ink 6">
                <a:extLst>
                  <a:ext uri="{FF2B5EF4-FFF2-40B4-BE49-F238E27FC236}">
                    <a16:creationId xmlns:a16="http://schemas.microsoft.com/office/drawing/2014/main" id="{AABDE08A-47FB-91A5-9745-F8193A1B91A2}"/>
                  </a:ext>
                </a:extLst>
              </p:cNvPr>
              <p:cNvPicPr/>
              <p:nvPr/>
            </p:nvPicPr>
            <p:blipFill>
              <a:blip r:embed="rId11"/>
              <a:stretch>
                <a:fillRect/>
              </a:stretch>
            </p:blipFill>
            <p:spPr>
              <a:xfrm>
                <a:off x="1261898" y="3681120"/>
                <a:ext cx="10692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31E2ED51-2808-5740-27D5-8E025BADB83D}"/>
                  </a:ext>
                </a:extLst>
              </p14:cNvPr>
              <p14:cNvContentPartPr/>
              <p14:nvPr/>
            </p14:nvContentPartPr>
            <p14:xfrm>
              <a:off x="9581858" y="5826720"/>
              <a:ext cx="59040" cy="68040"/>
            </p14:xfrm>
          </p:contentPart>
        </mc:Choice>
        <mc:Fallback xmlns="">
          <p:pic>
            <p:nvPicPr>
              <p:cNvPr id="9" name="Ink 8">
                <a:extLst>
                  <a:ext uri="{FF2B5EF4-FFF2-40B4-BE49-F238E27FC236}">
                    <a16:creationId xmlns:a16="http://schemas.microsoft.com/office/drawing/2014/main" id="{31E2ED51-2808-5740-27D5-8E025BADB83D}"/>
                  </a:ext>
                </a:extLst>
              </p:cNvPr>
              <p:cNvPicPr/>
              <p:nvPr/>
            </p:nvPicPr>
            <p:blipFill>
              <a:blip r:embed="rId13"/>
              <a:stretch>
                <a:fillRect/>
              </a:stretch>
            </p:blipFill>
            <p:spPr>
              <a:xfrm>
                <a:off x="9564218" y="5808720"/>
                <a:ext cx="94680" cy="103680"/>
              </a:xfrm>
              <a:prstGeom prst="rect">
                <a:avLst/>
              </a:prstGeom>
            </p:spPr>
          </p:pic>
        </mc:Fallback>
      </mc:AlternateContent>
    </p:spTree>
    <p:extLst>
      <p:ext uri="{BB962C8B-B14F-4D97-AF65-F5344CB8AC3E}">
        <p14:creationId xmlns:p14="http://schemas.microsoft.com/office/powerpoint/2010/main" val="22351178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6C813C-C80A-2C37-003D-66AEDD314D5B}"/>
              </a:ext>
            </a:extLst>
          </p:cNvPr>
          <p:cNvSpPr>
            <a:spLocks noGrp="1"/>
          </p:cNvSpPr>
          <p:nvPr>
            <p:ph type="title"/>
          </p:nvPr>
        </p:nvSpPr>
        <p:spPr/>
        <p:txBody>
          <a:bodyPr/>
          <a:lstStyle/>
          <a:p>
            <a:pPr algn="ctr"/>
            <a:r>
              <a:rPr lang="en-US" dirty="0">
                <a:solidFill>
                  <a:srgbClr val="EC4917"/>
                </a:solidFill>
              </a:rPr>
              <a:t>Both countries have higher consumption</a:t>
            </a:r>
          </a:p>
        </p:txBody>
      </p:sp>
      <p:sp>
        <p:nvSpPr>
          <p:cNvPr id="4" name="Content Placeholder 3">
            <a:extLst>
              <a:ext uri="{FF2B5EF4-FFF2-40B4-BE49-F238E27FC236}">
                <a16:creationId xmlns:a16="http://schemas.microsoft.com/office/drawing/2014/main" id="{D6F81674-CB78-DD0B-997F-189038BF67A3}"/>
              </a:ext>
            </a:extLst>
          </p:cNvPr>
          <p:cNvSpPr>
            <a:spLocks noGrp="1"/>
          </p:cNvSpPr>
          <p:nvPr>
            <p:ph idx="1"/>
          </p:nvPr>
        </p:nvSpPr>
        <p:spPr>
          <a:xfrm>
            <a:off x="838200" y="1825625"/>
            <a:ext cx="10515600" cy="4796848"/>
          </a:xfrm>
        </p:spPr>
        <p:txBody>
          <a:bodyPr>
            <a:normAutofit lnSpcReduction="10000"/>
          </a:bodyPr>
          <a:lstStyle/>
          <a:p>
            <a:r>
              <a:rPr lang="en-US" sz="3200" dirty="0"/>
              <a:t>The orange lines, higher than the original PPF, show the “gains from trade” that arise when nations specialize</a:t>
            </a:r>
          </a:p>
          <a:p>
            <a:r>
              <a:rPr lang="en-US" sz="3200" dirty="0"/>
              <a:t>The idea of gains from trade is an old, famous, surprising, and powerful result in economic theory</a:t>
            </a:r>
          </a:p>
          <a:p>
            <a:r>
              <a:rPr lang="en-US" sz="3200" dirty="0"/>
              <a:t>Trade theory is much more complex than this. In particular, even though total consumption rises for both countries, some groups in both countries are always worse off as a result of trade</a:t>
            </a:r>
          </a:p>
          <a:p>
            <a:r>
              <a:rPr lang="en-US" sz="3600" dirty="0"/>
              <a:t>In particular, vehicle producers in Finland and loggers in Germany</a:t>
            </a:r>
          </a:p>
          <a:p>
            <a:endParaRPr lang="en-US" sz="3600" dirty="0"/>
          </a:p>
          <a:p>
            <a:endParaRPr lang="en-US" sz="3600" dirty="0"/>
          </a:p>
        </p:txBody>
      </p:sp>
    </p:spTree>
    <p:extLst>
      <p:ext uri="{BB962C8B-B14F-4D97-AF65-F5344CB8AC3E}">
        <p14:creationId xmlns:p14="http://schemas.microsoft.com/office/powerpoint/2010/main" val="30823050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93273-6FB7-8B29-4671-422206EC97FA}"/>
              </a:ext>
            </a:extLst>
          </p:cNvPr>
          <p:cNvSpPr>
            <a:spLocks noGrp="1"/>
          </p:cNvSpPr>
          <p:nvPr>
            <p:ph type="title"/>
          </p:nvPr>
        </p:nvSpPr>
        <p:spPr/>
        <p:txBody>
          <a:bodyPr>
            <a:normAutofit fontScale="90000"/>
          </a:bodyPr>
          <a:lstStyle/>
          <a:p>
            <a:pPr algn="ctr"/>
            <a:r>
              <a:rPr lang="en-US" dirty="0"/>
              <a:t>A refinement of the PPF</a:t>
            </a:r>
            <a:br>
              <a:rPr lang="en-US" dirty="0"/>
            </a:br>
            <a:r>
              <a:rPr lang="en-US" sz="3600" dirty="0"/>
              <a:t>This curved PPF has a changing price of bread </a:t>
            </a:r>
            <a:br>
              <a:rPr lang="en-US" sz="3600" dirty="0"/>
            </a:br>
            <a:r>
              <a:rPr lang="en-US" sz="3600" dirty="0"/>
              <a:t>as production levels change</a:t>
            </a:r>
            <a:endParaRPr lang="en-US" dirty="0"/>
          </a:p>
        </p:txBody>
      </p:sp>
      <p:pic>
        <p:nvPicPr>
          <p:cNvPr id="7" name="Picture 6" descr="A diagram of a slope&#10;&#10;Description automatically generated">
            <a:extLst>
              <a:ext uri="{FF2B5EF4-FFF2-40B4-BE49-F238E27FC236}">
                <a16:creationId xmlns:a16="http://schemas.microsoft.com/office/drawing/2014/main" id="{2670B1F2-B311-72F3-7969-69EA5821F674}"/>
              </a:ext>
            </a:extLst>
          </p:cNvPr>
          <p:cNvPicPr>
            <a:picLocks noChangeAspect="1"/>
          </p:cNvPicPr>
          <p:nvPr/>
        </p:nvPicPr>
        <p:blipFill>
          <a:blip r:embed="rId2"/>
          <a:stretch>
            <a:fillRect/>
          </a:stretch>
        </p:blipFill>
        <p:spPr>
          <a:xfrm>
            <a:off x="1916731" y="1849714"/>
            <a:ext cx="8358538" cy="5008286"/>
          </a:xfrm>
          <a:prstGeom prst="rect">
            <a:avLst/>
          </a:prstGeom>
        </p:spPr>
      </p:pic>
    </p:spTree>
    <p:extLst>
      <p:ext uri="{BB962C8B-B14F-4D97-AF65-F5344CB8AC3E}">
        <p14:creationId xmlns:p14="http://schemas.microsoft.com/office/powerpoint/2010/main" val="22850577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93273-6FB7-8B29-4671-422206EC97FA}"/>
              </a:ext>
            </a:extLst>
          </p:cNvPr>
          <p:cNvSpPr>
            <a:spLocks noGrp="1"/>
          </p:cNvSpPr>
          <p:nvPr>
            <p:ph type="title"/>
          </p:nvPr>
        </p:nvSpPr>
        <p:spPr>
          <a:xfrm>
            <a:off x="359765" y="365125"/>
            <a:ext cx="11467800" cy="1325563"/>
          </a:xfrm>
        </p:spPr>
        <p:txBody>
          <a:bodyPr>
            <a:normAutofit fontScale="90000"/>
          </a:bodyPr>
          <a:lstStyle/>
          <a:p>
            <a:pPr algn="ctr"/>
            <a:r>
              <a:rPr lang="en-US" sz="3600" dirty="0"/>
              <a:t>Assumption behind this PPF </a:t>
            </a:r>
            <a:br>
              <a:rPr lang="en-US" sz="2800" dirty="0"/>
            </a:br>
            <a:r>
              <a:rPr lang="en-US" sz="4000" dirty="0"/>
              <a:t>The </a:t>
            </a:r>
            <a:r>
              <a:rPr lang="en-US" dirty="0"/>
              <a:t>cost of production increases as production grows</a:t>
            </a:r>
          </a:p>
        </p:txBody>
      </p:sp>
      <p:sp>
        <p:nvSpPr>
          <p:cNvPr id="8" name="TextBox 7">
            <a:extLst>
              <a:ext uri="{FF2B5EF4-FFF2-40B4-BE49-F238E27FC236}">
                <a16:creationId xmlns:a16="http://schemas.microsoft.com/office/drawing/2014/main" id="{DFA903A9-630A-B594-C9C1-FEF7AC0C1616}"/>
              </a:ext>
            </a:extLst>
          </p:cNvPr>
          <p:cNvSpPr txBox="1"/>
          <p:nvPr/>
        </p:nvSpPr>
        <p:spPr>
          <a:xfrm>
            <a:off x="6572283" y="1968560"/>
            <a:ext cx="5755293" cy="4524315"/>
          </a:xfrm>
          <a:prstGeom prst="rect">
            <a:avLst/>
          </a:prstGeom>
          <a:noFill/>
        </p:spPr>
        <p:txBody>
          <a:bodyPr wrap="none" rtlCol="0">
            <a:spAutoFit/>
          </a:bodyPr>
          <a:lstStyle/>
          <a:p>
            <a:r>
              <a:rPr lang="en-US" sz="3200" dirty="0">
                <a:solidFill>
                  <a:srgbClr val="00B0F0"/>
                </a:solidFill>
              </a:rPr>
              <a:t>Bread gets more expensive</a:t>
            </a:r>
          </a:p>
          <a:p>
            <a:r>
              <a:rPr lang="en-US" sz="3200" dirty="0">
                <a:solidFill>
                  <a:srgbClr val="00B0F0"/>
                </a:solidFill>
              </a:rPr>
              <a:t>as the economy makes more</a:t>
            </a:r>
          </a:p>
          <a:p>
            <a:r>
              <a:rPr lang="en-US" sz="3200" dirty="0">
                <a:solidFill>
                  <a:srgbClr val="00B0F0"/>
                </a:solidFill>
              </a:rPr>
              <a:t>bread, moving </a:t>
            </a:r>
            <a:r>
              <a:rPr lang="en-US" sz="3200" b="1" dirty="0">
                <a:solidFill>
                  <a:srgbClr val="00B0F0"/>
                </a:solidFill>
              </a:rPr>
              <a:t>down to the right</a:t>
            </a:r>
            <a:r>
              <a:rPr lang="en-US" sz="3200" dirty="0">
                <a:solidFill>
                  <a:srgbClr val="00B0F0"/>
                </a:solidFill>
              </a:rPr>
              <a:t>.</a:t>
            </a:r>
          </a:p>
          <a:p>
            <a:r>
              <a:rPr lang="en-US" sz="3200" dirty="0"/>
              <a:t>Why? Some resources are</a:t>
            </a:r>
          </a:p>
          <a:p>
            <a:r>
              <a:rPr lang="en-US" sz="3200" dirty="0"/>
              <a:t>well-suited to bread </a:t>
            </a:r>
          </a:p>
          <a:p>
            <a:r>
              <a:rPr lang="en-US" sz="3200" dirty="0"/>
              <a:t>production. As they get scarce, </a:t>
            </a:r>
          </a:p>
          <a:p>
            <a:r>
              <a:rPr lang="en-US" sz="3200" dirty="0"/>
              <a:t>costs rise.</a:t>
            </a:r>
          </a:p>
          <a:p>
            <a:r>
              <a:rPr lang="en-US" sz="3200" dirty="0">
                <a:solidFill>
                  <a:srgbClr val="00B0F0"/>
                </a:solidFill>
              </a:rPr>
              <a:t>Likewise, shirts get more </a:t>
            </a:r>
          </a:p>
          <a:p>
            <a:r>
              <a:rPr lang="en-US" sz="3200" dirty="0">
                <a:solidFill>
                  <a:srgbClr val="00B0F0"/>
                </a:solidFill>
              </a:rPr>
              <a:t>costly moving </a:t>
            </a:r>
            <a:r>
              <a:rPr lang="en-US" sz="3200" b="1" dirty="0">
                <a:solidFill>
                  <a:srgbClr val="00B0F0"/>
                </a:solidFill>
              </a:rPr>
              <a:t>up the curve</a:t>
            </a:r>
            <a:r>
              <a:rPr lang="en-US" sz="3200" dirty="0">
                <a:solidFill>
                  <a:srgbClr val="00B0F0"/>
                </a:solidFill>
              </a:rPr>
              <a:t>.  </a:t>
            </a:r>
          </a:p>
        </p:txBody>
      </p:sp>
      <p:pic>
        <p:nvPicPr>
          <p:cNvPr id="10" name="Picture 9" descr="A diagram of a slope&#10;&#10;Description automatically generated">
            <a:extLst>
              <a:ext uri="{FF2B5EF4-FFF2-40B4-BE49-F238E27FC236}">
                <a16:creationId xmlns:a16="http://schemas.microsoft.com/office/drawing/2014/main" id="{3CECB5B9-F245-6B4C-16C1-BD1C02D8C6E4}"/>
              </a:ext>
            </a:extLst>
          </p:cNvPr>
          <p:cNvPicPr>
            <a:picLocks noChangeAspect="1"/>
          </p:cNvPicPr>
          <p:nvPr/>
        </p:nvPicPr>
        <p:blipFill>
          <a:blip r:embed="rId2"/>
          <a:stretch>
            <a:fillRect/>
          </a:stretch>
        </p:blipFill>
        <p:spPr>
          <a:xfrm>
            <a:off x="1" y="2237955"/>
            <a:ext cx="6572282" cy="3937993"/>
          </a:xfrm>
          <a:prstGeom prst="rect">
            <a:avLst/>
          </a:prstGeom>
        </p:spPr>
      </p:pic>
    </p:spTree>
    <p:extLst>
      <p:ext uri="{BB962C8B-B14F-4D97-AF65-F5344CB8AC3E}">
        <p14:creationId xmlns:p14="http://schemas.microsoft.com/office/powerpoint/2010/main" val="6847765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87168-FFE7-63E1-A928-A2128D66950A}"/>
              </a:ext>
            </a:extLst>
          </p:cNvPr>
          <p:cNvSpPr>
            <a:spLocks noGrp="1"/>
          </p:cNvSpPr>
          <p:nvPr>
            <p:ph type="title"/>
          </p:nvPr>
        </p:nvSpPr>
        <p:spPr/>
        <p:txBody>
          <a:bodyPr/>
          <a:lstStyle/>
          <a:p>
            <a:pPr algn="ctr"/>
            <a:r>
              <a:rPr lang="en-US" dirty="0"/>
              <a:t>What’s the implication of increasing costs in </a:t>
            </a:r>
            <a:br>
              <a:rPr lang="en-US" dirty="0"/>
            </a:br>
            <a:r>
              <a:rPr lang="en-US" dirty="0"/>
              <a:t>the curved PPF?</a:t>
            </a:r>
          </a:p>
        </p:txBody>
      </p:sp>
      <p:sp>
        <p:nvSpPr>
          <p:cNvPr id="3" name="Content Placeholder 2">
            <a:extLst>
              <a:ext uri="{FF2B5EF4-FFF2-40B4-BE49-F238E27FC236}">
                <a16:creationId xmlns:a16="http://schemas.microsoft.com/office/drawing/2014/main" id="{3B34366A-FEEB-D168-E960-B03073A74234}"/>
              </a:ext>
            </a:extLst>
          </p:cNvPr>
          <p:cNvSpPr>
            <a:spLocks noGrp="1"/>
          </p:cNvSpPr>
          <p:nvPr>
            <p:ph idx="1"/>
          </p:nvPr>
        </p:nvSpPr>
        <p:spPr/>
        <p:txBody>
          <a:bodyPr>
            <a:normAutofit/>
          </a:bodyPr>
          <a:lstStyle/>
          <a:p>
            <a:r>
              <a:rPr lang="en-US" sz="3600" dirty="0"/>
              <a:t>If costs go up as production grows, Ricardo’s result that countries gain from </a:t>
            </a:r>
            <a:r>
              <a:rPr lang="en-US" sz="3600" b="1" dirty="0"/>
              <a:t>total specialization </a:t>
            </a:r>
            <a:r>
              <a:rPr lang="en-US" sz="3600" dirty="0"/>
              <a:t>does not hold</a:t>
            </a:r>
          </a:p>
          <a:p>
            <a:r>
              <a:rPr lang="en-US" sz="3600" dirty="0"/>
              <a:t>Because (for Finland) wood products eventually start getting expensive. As do vehicles in Germany.</a:t>
            </a:r>
          </a:p>
          <a:p>
            <a:r>
              <a:rPr lang="en-US" sz="3600" dirty="0"/>
              <a:t>So we expect nations to specialize </a:t>
            </a:r>
            <a:r>
              <a:rPr lang="en-US" sz="3600" b="1" dirty="0"/>
              <a:t>somewhat</a:t>
            </a:r>
            <a:r>
              <a:rPr lang="en-US" sz="3600" dirty="0"/>
              <a:t> (but not necessarily shutting down production of one product)</a:t>
            </a:r>
          </a:p>
        </p:txBody>
      </p:sp>
    </p:spTree>
    <p:extLst>
      <p:ext uri="{BB962C8B-B14F-4D97-AF65-F5344CB8AC3E}">
        <p14:creationId xmlns:p14="http://schemas.microsoft.com/office/powerpoint/2010/main" val="3064565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F3936-E416-BC67-3568-3BE240484FB3}"/>
              </a:ext>
            </a:extLst>
          </p:cNvPr>
          <p:cNvSpPr>
            <a:spLocks noGrp="1"/>
          </p:cNvSpPr>
          <p:nvPr>
            <p:ph type="title"/>
          </p:nvPr>
        </p:nvSpPr>
        <p:spPr/>
        <p:txBody>
          <a:bodyPr>
            <a:normAutofit/>
          </a:bodyPr>
          <a:lstStyle/>
          <a:p>
            <a:pPr algn="ctr"/>
            <a:br>
              <a:rPr lang="en-US" sz="2800" dirty="0"/>
            </a:br>
            <a:r>
              <a:rPr lang="en-US" sz="4900" b="1" dirty="0">
                <a:solidFill>
                  <a:srgbClr val="C00000"/>
                </a:solidFill>
              </a:rPr>
              <a:t>What is economics?</a:t>
            </a:r>
          </a:p>
        </p:txBody>
      </p:sp>
      <p:sp>
        <p:nvSpPr>
          <p:cNvPr id="3" name="Content Placeholder 2">
            <a:extLst>
              <a:ext uri="{FF2B5EF4-FFF2-40B4-BE49-F238E27FC236}">
                <a16:creationId xmlns:a16="http://schemas.microsoft.com/office/drawing/2014/main" id="{2C626901-74DA-0BF9-D744-2E1422A99F59}"/>
              </a:ext>
            </a:extLst>
          </p:cNvPr>
          <p:cNvSpPr>
            <a:spLocks noGrp="1"/>
          </p:cNvSpPr>
          <p:nvPr>
            <p:ph idx="1"/>
          </p:nvPr>
        </p:nvSpPr>
        <p:spPr>
          <a:xfrm>
            <a:off x="838200" y="1825624"/>
            <a:ext cx="10114722" cy="4853471"/>
          </a:xfrm>
        </p:spPr>
        <p:txBody>
          <a:bodyPr>
            <a:normAutofit fontScale="47500" lnSpcReduction="20000"/>
          </a:bodyPr>
          <a:lstStyle/>
          <a:p>
            <a:pPr marL="0" indent="0">
              <a:buNone/>
            </a:pPr>
            <a:r>
              <a:rPr lang="en-US" sz="5000" dirty="0"/>
              <a:t>“Economics is about the </a:t>
            </a:r>
            <a:r>
              <a:rPr lang="en-US" sz="5900" b="1" dirty="0"/>
              <a:t>allocation</a:t>
            </a:r>
            <a:r>
              <a:rPr lang="en-US" sz="5000" dirty="0"/>
              <a:t> of </a:t>
            </a:r>
            <a:r>
              <a:rPr lang="en-US" sz="5900" b="1" dirty="0"/>
              <a:t>scarce resources</a:t>
            </a:r>
            <a:r>
              <a:rPr lang="en-US" sz="5000" dirty="0"/>
              <a:t>.” (Mankiw &amp; Taylor)</a:t>
            </a:r>
          </a:p>
          <a:p>
            <a:pPr marL="0" indent="0">
              <a:buNone/>
            </a:pPr>
            <a:r>
              <a:rPr lang="en-US" sz="5000" dirty="0"/>
              <a:t>									</a:t>
            </a:r>
          </a:p>
          <a:p>
            <a:pPr marL="0" indent="0">
              <a:buNone/>
            </a:pPr>
            <a:endParaRPr lang="en-US" sz="5000" dirty="0">
              <a:solidFill>
                <a:schemeClr val="accent2"/>
              </a:solidFill>
            </a:endParaRPr>
          </a:p>
          <a:p>
            <a:pPr marL="0" indent="0">
              <a:buNone/>
            </a:pPr>
            <a:r>
              <a:rPr lang="en-US" sz="5000" dirty="0">
                <a:solidFill>
                  <a:schemeClr val="accent2"/>
                </a:solidFill>
              </a:rPr>
              <a:t>Where do we do with our resources?</a:t>
            </a:r>
          </a:p>
          <a:p>
            <a:pPr marL="0" indent="0">
              <a:buNone/>
            </a:pPr>
            <a:r>
              <a:rPr lang="en-US" sz="5900" b="1" dirty="0">
                <a:solidFill>
                  <a:schemeClr val="accent2"/>
                </a:solidFill>
              </a:rPr>
              <a:t>Production: what and how</a:t>
            </a:r>
            <a:r>
              <a:rPr lang="en-US" sz="5000" dirty="0">
                <a:solidFill>
                  <a:schemeClr val="accent1"/>
                </a:solidFill>
              </a:rPr>
              <a:t>		</a:t>
            </a:r>
          </a:p>
          <a:p>
            <a:pPr marL="0" indent="0">
              <a:buNone/>
            </a:pPr>
            <a:r>
              <a:rPr lang="en-US" sz="5000" dirty="0">
                <a:solidFill>
                  <a:schemeClr val="accent2"/>
                </a:solidFill>
              </a:rPr>
              <a:t>							</a:t>
            </a:r>
            <a:r>
              <a:rPr lang="en-US" sz="5000" b="1" dirty="0">
                <a:solidFill>
                  <a:schemeClr val="accent6"/>
                </a:solidFill>
              </a:rPr>
              <a:t>What are </a:t>
            </a:r>
            <a:r>
              <a:rPr lang="en-US" sz="5900" b="1" dirty="0">
                <a:solidFill>
                  <a:schemeClr val="accent6"/>
                </a:solidFill>
              </a:rPr>
              <a:t>resources</a:t>
            </a:r>
            <a:r>
              <a:rPr lang="en-US" sz="5000" b="1" dirty="0">
                <a:solidFill>
                  <a:schemeClr val="accent6"/>
                </a:solidFill>
              </a:rPr>
              <a:t>?</a:t>
            </a:r>
            <a:endParaRPr lang="en-US" sz="5000" dirty="0">
              <a:solidFill>
                <a:schemeClr val="accent1"/>
              </a:solidFill>
            </a:endParaRPr>
          </a:p>
          <a:p>
            <a:pPr marL="0" indent="0">
              <a:buNone/>
            </a:pPr>
            <a:r>
              <a:rPr lang="en-US" sz="5000" dirty="0">
                <a:solidFill>
                  <a:schemeClr val="accent2"/>
                </a:solidFill>
              </a:rPr>
              <a:t>Who gets the production?</a:t>
            </a:r>
            <a:r>
              <a:rPr lang="en-US" sz="5000" dirty="0">
                <a:solidFill>
                  <a:schemeClr val="accent1"/>
                </a:solidFill>
              </a:rPr>
              <a:t>	</a:t>
            </a:r>
            <a:r>
              <a:rPr lang="en-US" sz="5000" b="1" dirty="0">
                <a:solidFill>
                  <a:schemeClr val="accent1"/>
                </a:solidFill>
              </a:rPr>
              <a:t>Scarcity</a:t>
            </a:r>
            <a:r>
              <a:rPr lang="en-US" sz="5000" dirty="0">
                <a:solidFill>
                  <a:schemeClr val="accent1"/>
                </a:solidFill>
              </a:rPr>
              <a:t> is the 		</a:t>
            </a:r>
            <a:r>
              <a:rPr lang="en-US" sz="5000" dirty="0">
                <a:solidFill>
                  <a:schemeClr val="accent6"/>
                </a:solidFill>
              </a:rPr>
              <a:t>Anything valuable or useful</a:t>
            </a:r>
          </a:p>
          <a:p>
            <a:pPr marL="0" indent="0">
              <a:buNone/>
            </a:pPr>
            <a:r>
              <a:rPr lang="en-US" sz="5900" b="1" dirty="0">
                <a:solidFill>
                  <a:schemeClr val="accent2"/>
                </a:solidFill>
              </a:rPr>
              <a:t>Distribution</a:t>
            </a:r>
            <a:r>
              <a:rPr lang="en-US" sz="5000" dirty="0">
                <a:solidFill>
                  <a:schemeClr val="accent6"/>
                </a:solidFill>
              </a:rPr>
              <a:t>			</a:t>
            </a:r>
            <a:r>
              <a:rPr lang="en-US" sz="5000" dirty="0">
                <a:solidFill>
                  <a:schemeClr val="accent1"/>
                </a:solidFill>
              </a:rPr>
              <a:t>central problem</a:t>
            </a:r>
            <a:r>
              <a:rPr lang="en-US" sz="5000" dirty="0">
                <a:solidFill>
                  <a:schemeClr val="accent6"/>
                </a:solidFill>
              </a:rPr>
              <a:t>	Especially, things that</a:t>
            </a:r>
          </a:p>
          <a:p>
            <a:pPr marL="0" indent="0">
              <a:buNone/>
            </a:pPr>
            <a:r>
              <a:rPr lang="en-US" sz="5000" dirty="0">
                <a:solidFill>
                  <a:schemeClr val="accent6"/>
                </a:solidFill>
              </a:rPr>
              <a:t>				</a:t>
            </a:r>
            <a:r>
              <a:rPr lang="en-US" sz="5000" dirty="0">
                <a:solidFill>
                  <a:schemeClr val="accent1"/>
                </a:solidFill>
              </a:rPr>
              <a:t>It means pervasive</a:t>
            </a:r>
            <a:r>
              <a:rPr lang="en-US" sz="5000" dirty="0">
                <a:solidFill>
                  <a:schemeClr val="accent6"/>
                </a:solidFill>
              </a:rPr>
              <a:t>	contribute to </a:t>
            </a:r>
            <a:r>
              <a:rPr lang="en-US" sz="5000" b="1" dirty="0">
                <a:solidFill>
                  <a:schemeClr val="accent6"/>
                </a:solidFill>
              </a:rPr>
              <a:t>production</a:t>
            </a:r>
            <a:endParaRPr lang="en-US" sz="5000" b="1" dirty="0">
              <a:solidFill>
                <a:schemeClr val="accent1"/>
              </a:solidFill>
            </a:endParaRPr>
          </a:p>
          <a:p>
            <a:pPr marL="0" indent="0">
              <a:buNone/>
            </a:pPr>
            <a:r>
              <a:rPr lang="en-US" sz="5000" dirty="0">
                <a:solidFill>
                  <a:schemeClr val="accent2"/>
                </a:solidFill>
              </a:rPr>
              <a:t>				</a:t>
            </a:r>
            <a:r>
              <a:rPr lang="en-US" sz="5000" b="1" dirty="0">
                <a:solidFill>
                  <a:schemeClr val="accent1"/>
                </a:solidFill>
              </a:rPr>
              <a:t>TRADEOFFS</a:t>
            </a:r>
            <a:r>
              <a:rPr lang="en-US" sz="5000" dirty="0">
                <a:solidFill>
                  <a:schemeClr val="accent2"/>
                </a:solidFill>
              </a:rPr>
              <a:t>		</a:t>
            </a:r>
            <a:endParaRPr lang="en-US" sz="5000" dirty="0">
              <a:solidFill>
                <a:schemeClr val="accent6"/>
              </a:solidFill>
            </a:endParaRPr>
          </a:p>
          <a:p>
            <a:pPr marL="0" indent="0">
              <a:buNone/>
            </a:pPr>
            <a:r>
              <a:rPr lang="en-US" sz="5000" dirty="0">
                <a:solidFill>
                  <a:schemeClr val="accent6"/>
                </a:solidFill>
              </a:rPr>
              <a:t>				</a:t>
            </a:r>
            <a:r>
              <a:rPr lang="en-US" sz="5000" dirty="0">
                <a:solidFill>
                  <a:schemeClr val="accent1"/>
                </a:solidFill>
              </a:rPr>
              <a:t>Get something,</a:t>
            </a:r>
            <a:r>
              <a:rPr lang="en-US" sz="5000" dirty="0">
                <a:solidFill>
                  <a:schemeClr val="accent6"/>
                </a:solidFill>
              </a:rPr>
              <a:t>		</a:t>
            </a:r>
          </a:p>
          <a:p>
            <a:pPr marL="0" indent="0">
              <a:buNone/>
            </a:pPr>
            <a:r>
              <a:rPr lang="en-US" sz="5000" dirty="0">
                <a:solidFill>
                  <a:schemeClr val="accent6"/>
                </a:solidFill>
              </a:rPr>
              <a:t>				</a:t>
            </a:r>
            <a:r>
              <a:rPr lang="en-US" sz="5000" dirty="0">
                <a:solidFill>
                  <a:schemeClr val="accent1"/>
                </a:solidFill>
              </a:rPr>
              <a:t>lose something else</a:t>
            </a:r>
          </a:p>
          <a:p>
            <a:pPr marL="0" indent="0">
              <a:buNone/>
            </a:pPr>
            <a:endParaRPr lang="en-US" sz="2400" dirty="0">
              <a:solidFill>
                <a:schemeClr val="accent1"/>
              </a:solidFill>
            </a:endParaRPr>
          </a:p>
          <a:p>
            <a:pPr marL="0" indent="0">
              <a:buNone/>
            </a:pPr>
            <a:endParaRPr lang="en-US" sz="2400" dirty="0">
              <a:solidFill>
                <a:schemeClr val="accent1"/>
              </a:solidFill>
            </a:endParaRPr>
          </a:p>
        </p:txBody>
      </p:sp>
      <p:cxnSp>
        <p:nvCxnSpPr>
          <p:cNvPr id="9" name="Straight Arrow Connector 8">
            <a:extLst>
              <a:ext uri="{FF2B5EF4-FFF2-40B4-BE49-F238E27FC236}">
                <a16:creationId xmlns:a16="http://schemas.microsoft.com/office/drawing/2014/main" id="{F03D00FB-DE4A-012D-50E8-6AFC33705205}"/>
              </a:ext>
            </a:extLst>
          </p:cNvPr>
          <p:cNvCxnSpPr>
            <a:cxnSpLocks/>
          </p:cNvCxnSpPr>
          <p:nvPr/>
        </p:nvCxnSpPr>
        <p:spPr>
          <a:xfrm flipH="1">
            <a:off x="1868557" y="2226365"/>
            <a:ext cx="2489752" cy="72058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D927FF14-9002-5F76-8C74-9C4C4B35BEAD}"/>
              </a:ext>
            </a:extLst>
          </p:cNvPr>
          <p:cNvCxnSpPr>
            <a:cxnSpLocks/>
          </p:cNvCxnSpPr>
          <p:nvPr/>
        </p:nvCxnSpPr>
        <p:spPr>
          <a:xfrm>
            <a:off x="6096000" y="2226365"/>
            <a:ext cx="0" cy="176916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6" name="Straight Arrow Connector 15">
            <a:extLst>
              <a:ext uri="{FF2B5EF4-FFF2-40B4-BE49-F238E27FC236}">
                <a16:creationId xmlns:a16="http://schemas.microsoft.com/office/drawing/2014/main" id="{CE814BF0-CB0E-47B9-FBF8-51E155BE7FC1}"/>
              </a:ext>
            </a:extLst>
          </p:cNvPr>
          <p:cNvCxnSpPr>
            <a:cxnSpLocks/>
          </p:cNvCxnSpPr>
          <p:nvPr/>
        </p:nvCxnSpPr>
        <p:spPr>
          <a:xfrm>
            <a:off x="7344189" y="2226365"/>
            <a:ext cx="2002736" cy="144117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2" name="Straight Arrow Connector 31">
            <a:extLst>
              <a:ext uri="{FF2B5EF4-FFF2-40B4-BE49-F238E27FC236}">
                <a16:creationId xmlns:a16="http://schemas.microsoft.com/office/drawing/2014/main" id="{490D8F94-E95A-61BA-95D4-FD9135A29DA5}"/>
              </a:ext>
            </a:extLst>
          </p:cNvPr>
          <p:cNvCxnSpPr/>
          <p:nvPr/>
        </p:nvCxnSpPr>
        <p:spPr>
          <a:xfrm>
            <a:off x="2107096" y="3816626"/>
            <a:ext cx="0" cy="39756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150582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67C45-42FB-A43D-C719-8B03924452DB}"/>
              </a:ext>
            </a:extLst>
          </p:cNvPr>
          <p:cNvSpPr>
            <a:spLocks noGrp="1"/>
          </p:cNvSpPr>
          <p:nvPr>
            <p:ph type="title"/>
          </p:nvPr>
        </p:nvSpPr>
        <p:spPr/>
        <p:txBody>
          <a:bodyPr/>
          <a:lstStyle/>
          <a:p>
            <a:r>
              <a:rPr lang="en-US" dirty="0">
                <a:solidFill>
                  <a:schemeClr val="accent2">
                    <a:lumMod val="50000"/>
                  </a:schemeClr>
                </a:solidFill>
              </a:rPr>
              <a:t>Increasing costs: an example</a:t>
            </a:r>
          </a:p>
        </p:txBody>
      </p:sp>
      <p:sp>
        <p:nvSpPr>
          <p:cNvPr id="3" name="Content Placeholder 2">
            <a:extLst>
              <a:ext uri="{FF2B5EF4-FFF2-40B4-BE49-F238E27FC236}">
                <a16:creationId xmlns:a16="http://schemas.microsoft.com/office/drawing/2014/main" id="{1BF17BC3-7486-1E3B-F0CC-78811EC89FA5}"/>
              </a:ext>
            </a:extLst>
          </p:cNvPr>
          <p:cNvSpPr>
            <a:spLocks noGrp="1"/>
          </p:cNvSpPr>
          <p:nvPr>
            <p:ph idx="1"/>
          </p:nvPr>
        </p:nvSpPr>
        <p:spPr/>
        <p:txBody>
          <a:bodyPr/>
          <a:lstStyle/>
          <a:p>
            <a:r>
              <a:rPr lang="en-US" dirty="0"/>
              <a:t>The U.S. produces petroleum, but usually imports it as well (although not in 2020-2022)</a:t>
            </a:r>
          </a:p>
          <a:p>
            <a:r>
              <a:rPr lang="en-US" dirty="0"/>
              <a:t>Some oil fields have abundant and low-cost reserves—in the Gulf of Mexico adjacent to Texas and Louisiana, and north of Alaska in the Arctic.</a:t>
            </a:r>
          </a:p>
          <a:p>
            <a:r>
              <a:rPr lang="en-US" dirty="0"/>
              <a:t>Others are much more expensive to access: petroleum off the coast of California and near the Northeastern states and fracked oil</a:t>
            </a:r>
          </a:p>
          <a:p>
            <a:r>
              <a:rPr lang="en-US" dirty="0"/>
              <a:t>Because of those high costs, the U.S. is unlikely ever to produce its “maximum” level of oil. It’s cheaper to produce some at home and import the rest.</a:t>
            </a:r>
          </a:p>
        </p:txBody>
      </p:sp>
      <p:pic>
        <p:nvPicPr>
          <p:cNvPr id="9" name="Picture 8" descr="A oil rig in the middle of the ocean&#10;&#10;Description automatically generated">
            <a:extLst>
              <a:ext uri="{FF2B5EF4-FFF2-40B4-BE49-F238E27FC236}">
                <a16:creationId xmlns:a16="http://schemas.microsoft.com/office/drawing/2014/main" id="{819D9BD5-7196-3618-0FB3-125753AC79F3}"/>
              </a:ext>
            </a:extLst>
          </p:cNvPr>
          <p:cNvPicPr>
            <a:picLocks noChangeAspect="1"/>
          </p:cNvPicPr>
          <p:nvPr/>
        </p:nvPicPr>
        <p:blipFill>
          <a:blip r:embed="rId2"/>
          <a:stretch>
            <a:fillRect/>
          </a:stretch>
        </p:blipFill>
        <p:spPr>
          <a:xfrm>
            <a:off x="8023784" y="365125"/>
            <a:ext cx="2514600" cy="1409700"/>
          </a:xfrm>
          <a:prstGeom prst="rect">
            <a:avLst/>
          </a:prstGeom>
        </p:spPr>
      </p:pic>
    </p:spTree>
    <p:extLst>
      <p:ext uri="{BB962C8B-B14F-4D97-AF65-F5344CB8AC3E}">
        <p14:creationId xmlns:p14="http://schemas.microsoft.com/office/powerpoint/2010/main" val="4224002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7562E-3ABA-D0A2-DE13-DE87264B6BD3}"/>
              </a:ext>
            </a:extLst>
          </p:cNvPr>
          <p:cNvSpPr>
            <a:spLocks noGrp="1"/>
          </p:cNvSpPr>
          <p:nvPr>
            <p:ph type="title"/>
          </p:nvPr>
        </p:nvSpPr>
        <p:spPr/>
        <p:txBody>
          <a:bodyPr/>
          <a:lstStyle/>
          <a:p>
            <a:pPr algn="ctr"/>
            <a:r>
              <a:rPr lang="en-US" dirty="0">
                <a:solidFill>
                  <a:srgbClr val="C00000"/>
                </a:solidFill>
              </a:rPr>
              <a:t>An alternative definition</a:t>
            </a:r>
          </a:p>
        </p:txBody>
      </p:sp>
      <p:sp>
        <p:nvSpPr>
          <p:cNvPr id="3" name="Content Placeholder 2">
            <a:extLst>
              <a:ext uri="{FF2B5EF4-FFF2-40B4-BE49-F238E27FC236}">
                <a16:creationId xmlns:a16="http://schemas.microsoft.com/office/drawing/2014/main" id="{72D98ED8-A9C2-CE17-71B3-EF886B8EEB49}"/>
              </a:ext>
            </a:extLst>
          </p:cNvPr>
          <p:cNvSpPr>
            <a:spLocks noGrp="1"/>
          </p:cNvSpPr>
          <p:nvPr>
            <p:ph idx="1"/>
          </p:nvPr>
        </p:nvSpPr>
        <p:spPr/>
        <p:txBody>
          <a:bodyPr>
            <a:normAutofit fontScale="92500" lnSpcReduction="20000"/>
          </a:bodyPr>
          <a:lstStyle/>
          <a:p>
            <a:pPr marL="0" indent="0" algn="ctr">
              <a:buNone/>
            </a:pPr>
            <a:r>
              <a:rPr lang="en-US" sz="3600" dirty="0"/>
              <a:t>“</a:t>
            </a:r>
            <a:r>
              <a:rPr lang="en-US" sz="3600" dirty="0">
                <a:solidFill>
                  <a:srgbClr val="B847D4"/>
                </a:solidFill>
              </a:rPr>
              <a:t>Economics is the study of how people manage resources to enhance their well-being.” (</a:t>
            </a:r>
            <a:r>
              <a:rPr lang="en-US" sz="1700" dirty="0">
                <a:solidFill>
                  <a:srgbClr val="B847D4"/>
                </a:solidFill>
              </a:rPr>
              <a:t>Neva Goodwin et al Economics in Context</a:t>
            </a:r>
            <a:r>
              <a:rPr lang="en-US" sz="3600" dirty="0">
                <a:solidFill>
                  <a:srgbClr val="B847D4"/>
                </a:solidFill>
              </a:rPr>
              <a:t>)</a:t>
            </a:r>
          </a:p>
          <a:p>
            <a:pPr marL="0" indent="0" algn="ctr">
              <a:buNone/>
            </a:pPr>
            <a:endParaRPr lang="en-US" sz="3600" dirty="0">
              <a:solidFill>
                <a:srgbClr val="7030A0"/>
              </a:solidFill>
            </a:endParaRPr>
          </a:p>
          <a:p>
            <a:pPr marL="0" marR="0">
              <a:spcBef>
                <a:spcPts val="0"/>
              </a:spcBef>
              <a:spcAft>
                <a:spcPts val="0"/>
              </a:spcAft>
            </a:pPr>
            <a:r>
              <a:rPr lang="en-US" sz="3200" dirty="0">
                <a:solidFill>
                  <a:srgbClr val="7030A0"/>
                </a:solidFill>
                <a:effectLst/>
                <a:latin typeface="Calibri" panose="020F0502020204030204" pitchFamily="34" charset="0"/>
                <a:ea typeface="Times New Roman" panose="02020603050405020304" pitchFamily="18" charset="0"/>
                <a:cs typeface="Times New Roman" panose="02020603050405020304" pitchFamily="18" charset="0"/>
              </a:rPr>
              <a:t>Economists study </a:t>
            </a:r>
            <a:r>
              <a:rPr lang="en-US" sz="3200" b="1" dirty="0">
                <a:solidFill>
                  <a:srgbClr val="7030A0"/>
                </a:solidFill>
                <a:effectLst/>
                <a:latin typeface="Calibri" panose="020F0502020204030204" pitchFamily="34" charset="0"/>
                <a:ea typeface="Times New Roman" panose="02020603050405020304" pitchFamily="18" charset="0"/>
                <a:cs typeface="Times New Roman" panose="02020603050405020304" pitchFamily="18" charset="0"/>
              </a:rPr>
              <a:t>human behavior</a:t>
            </a:r>
            <a:r>
              <a:rPr lang="en-US" sz="3200" dirty="0">
                <a:solidFill>
                  <a:srgbClr val="7030A0"/>
                </a:solidFill>
                <a:effectLst/>
                <a:latin typeface="Calibri" panose="020F0502020204030204" pitchFamily="34" charset="0"/>
                <a:ea typeface="Times New Roman" panose="02020603050405020304" pitchFamily="18" charset="0"/>
                <a:cs typeface="Times New Roman" panose="02020603050405020304" pitchFamily="18" charset="0"/>
              </a:rPr>
              <a:t>…</a:t>
            </a:r>
          </a:p>
          <a:p>
            <a:pPr marL="0" marR="0">
              <a:spcBef>
                <a:spcPts val="0"/>
              </a:spcBef>
              <a:spcAft>
                <a:spcPts val="0"/>
              </a:spcAft>
            </a:pPr>
            <a:r>
              <a:rPr lang="en-US" sz="3200" dirty="0">
                <a:solidFill>
                  <a:srgbClr val="7030A0"/>
                </a:solidFill>
                <a:latin typeface="Calibri" panose="020F0502020204030204" pitchFamily="34" charset="0"/>
                <a:ea typeface="Times New Roman" panose="02020603050405020304" pitchFamily="18" charset="0"/>
                <a:cs typeface="Times New Roman" panose="02020603050405020304" pitchFamily="18" charset="0"/>
              </a:rPr>
              <a:t>I</a:t>
            </a:r>
            <a:r>
              <a:rPr lang="en-US" sz="3200" dirty="0">
                <a:solidFill>
                  <a:srgbClr val="7030A0"/>
                </a:solidFill>
                <a:effectLst/>
                <a:latin typeface="Calibri" panose="020F0502020204030204" pitchFamily="34" charset="0"/>
                <a:ea typeface="Times New Roman" panose="02020603050405020304" pitchFamily="18" charset="0"/>
                <a:cs typeface="Times New Roman" panose="02020603050405020304" pitchFamily="18" charset="0"/>
              </a:rPr>
              <a:t>n the context of institutions such as the family, markets, government programs…</a:t>
            </a:r>
          </a:p>
          <a:p>
            <a:pPr marL="0" marR="0">
              <a:spcBef>
                <a:spcPts val="0"/>
              </a:spcBef>
              <a:spcAft>
                <a:spcPts val="0"/>
              </a:spcAft>
            </a:pPr>
            <a:r>
              <a:rPr lang="en-US" sz="3200" dirty="0">
                <a:solidFill>
                  <a:srgbClr val="7030A0"/>
                </a:solidFill>
                <a:effectLst/>
                <a:latin typeface="Calibri" panose="020F0502020204030204" pitchFamily="34" charset="0"/>
                <a:ea typeface="Times New Roman" panose="02020603050405020304" pitchFamily="18" charset="0"/>
                <a:cs typeface="Times New Roman" panose="02020603050405020304" pitchFamily="18" charset="0"/>
              </a:rPr>
              <a:t>And within the natural environment.</a:t>
            </a:r>
          </a:p>
          <a:p>
            <a:pPr marL="0" marR="0" indent="0">
              <a:spcBef>
                <a:spcPts val="0"/>
              </a:spcBef>
              <a:spcAft>
                <a:spcPts val="0"/>
              </a:spcAft>
              <a:buNone/>
            </a:pPr>
            <a:r>
              <a:rPr lang="en-US" sz="32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3200" dirty="0">
                <a:solidFill>
                  <a:schemeClr val="accent1">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If we’re studying human behavior, </a:t>
            </a:r>
            <a:r>
              <a:rPr lang="en-US" sz="3200" b="1" dirty="0">
                <a:solidFill>
                  <a:schemeClr val="accent1">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well-being</a:t>
            </a:r>
            <a:r>
              <a:rPr lang="en-US" sz="3200" dirty="0">
                <a:solidFill>
                  <a:schemeClr val="accent1">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 is a fairly obvious and uncontroversial end goal to attribute to humans.  </a:t>
            </a:r>
            <a:endParaRPr lang="en-US" sz="3200"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3200"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rPr>
              <a:t>But i</a:t>
            </a:r>
            <a:r>
              <a:rPr lang="en-US" sz="3200" dirty="0">
                <a:solidFill>
                  <a:schemeClr val="accent1">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t’s not necessarily a simple concept.</a:t>
            </a:r>
          </a:p>
          <a:p>
            <a:pPr marL="0" indent="0" algn="ctr">
              <a:buNone/>
            </a:pPr>
            <a:endParaRPr lang="en-US" dirty="0"/>
          </a:p>
        </p:txBody>
      </p:sp>
    </p:spTree>
    <p:extLst>
      <p:ext uri="{BB962C8B-B14F-4D97-AF65-F5344CB8AC3E}">
        <p14:creationId xmlns:p14="http://schemas.microsoft.com/office/powerpoint/2010/main" val="247978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07409-3C36-9EEB-95E2-6CDA320A233A}"/>
              </a:ext>
            </a:extLst>
          </p:cNvPr>
          <p:cNvSpPr>
            <a:spLocks noGrp="1"/>
          </p:cNvSpPr>
          <p:nvPr>
            <p:ph type="title"/>
          </p:nvPr>
        </p:nvSpPr>
        <p:spPr>
          <a:xfrm>
            <a:off x="838200" y="365125"/>
            <a:ext cx="10515600" cy="1881118"/>
          </a:xfrm>
        </p:spPr>
        <p:txBody>
          <a:bodyPr/>
          <a:lstStyle/>
          <a:p>
            <a:pPr algn="ctr"/>
            <a:r>
              <a:rPr lang="en-US" b="1" dirty="0"/>
              <a:t>What do you think are some important components of </a:t>
            </a:r>
            <a:r>
              <a:rPr lang="en-US" sz="4800" b="1" dirty="0">
                <a:solidFill>
                  <a:srgbClr val="FF1696"/>
                </a:solidFill>
              </a:rPr>
              <a:t>well-being?</a:t>
            </a:r>
          </a:p>
        </p:txBody>
      </p:sp>
      <p:sp>
        <p:nvSpPr>
          <p:cNvPr id="3" name="Content Placeholder 2">
            <a:extLst>
              <a:ext uri="{FF2B5EF4-FFF2-40B4-BE49-F238E27FC236}">
                <a16:creationId xmlns:a16="http://schemas.microsoft.com/office/drawing/2014/main" id="{28EF8DAA-98CC-2690-272B-4E24DE5881EE}"/>
              </a:ext>
            </a:extLst>
          </p:cNvPr>
          <p:cNvSpPr>
            <a:spLocks noGrp="1"/>
          </p:cNvSpPr>
          <p:nvPr>
            <p:ph idx="1"/>
          </p:nvPr>
        </p:nvSpPr>
        <p:spPr>
          <a:xfrm>
            <a:off x="838200" y="2623929"/>
            <a:ext cx="10515600" cy="3553033"/>
          </a:xfrm>
        </p:spPr>
        <p:txBody>
          <a:bodyPr>
            <a:normAutofit fontScale="92500" lnSpcReduction="10000"/>
          </a:bodyPr>
          <a:lstStyle/>
          <a:p>
            <a:r>
              <a:rPr lang="en-US" sz="4400" dirty="0">
                <a:solidFill>
                  <a:srgbClr val="00B0F0"/>
                </a:solidFill>
              </a:rPr>
              <a:t>Think of one that’s relevant to an individual (i.e. you)</a:t>
            </a:r>
          </a:p>
          <a:p>
            <a:r>
              <a:rPr lang="en-US" sz="4400" dirty="0">
                <a:solidFill>
                  <a:srgbClr val="92D050"/>
                </a:solidFill>
              </a:rPr>
              <a:t>Think of one that’s relevant to a society as a whole</a:t>
            </a:r>
          </a:p>
          <a:p>
            <a:endParaRPr lang="en-US" sz="4400" dirty="0">
              <a:solidFill>
                <a:srgbClr val="92D050"/>
              </a:solidFill>
            </a:endParaRPr>
          </a:p>
          <a:p>
            <a:pPr marL="457200" lvl="1" indent="0" algn="ctr">
              <a:buNone/>
            </a:pPr>
            <a:r>
              <a:rPr lang="en-US" sz="4000" dirty="0">
                <a:solidFill>
                  <a:srgbClr val="92D050"/>
                </a:solidFill>
              </a:rPr>
              <a:t>	</a:t>
            </a:r>
            <a:r>
              <a:rPr lang="en-US" sz="4000" dirty="0">
                <a:solidFill>
                  <a:schemeClr val="tx2">
                    <a:lumMod val="60000"/>
                    <a:lumOff val="40000"/>
                  </a:schemeClr>
                </a:solidFill>
              </a:rPr>
              <a:t>we’ll compile a list</a:t>
            </a:r>
          </a:p>
        </p:txBody>
      </p:sp>
    </p:spTree>
    <p:extLst>
      <p:ext uri="{BB962C8B-B14F-4D97-AF65-F5344CB8AC3E}">
        <p14:creationId xmlns:p14="http://schemas.microsoft.com/office/powerpoint/2010/main" val="2283353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49ABA-CDE1-7D36-7C88-0DB9A8A9384F}"/>
              </a:ext>
            </a:extLst>
          </p:cNvPr>
          <p:cNvSpPr>
            <a:spLocks noGrp="1"/>
          </p:cNvSpPr>
          <p:nvPr>
            <p:ph type="title"/>
          </p:nvPr>
        </p:nvSpPr>
        <p:spPr/>
        <p:txBody>
          <a:bodyPr/>
          <a:lstStyle/>
          <a:p>
            <a:pPr algn="ctr"/>
            <a:r>
              <a:rPr lang="en-US" b="1" dirty="0">
                <a:solidFill>
                  <a:srgbClr val="7030A0"/>
                </a:solidFill>
              </a:rPr>
              <a:t>Our lists</a:t>
            </a:r>
          </a:p>
        </p:txBody>
      </p:sp>
      <p:sp>
        <p:nvSpPr>
          <p:cNvPr id="4" name="Content Placeholder 3">
            <a:extLst>
              <a:ext uri="{FF2B5EF4-FFF2-40B4-BE49-F238E27FC236}">
                <a16:creationId xmlns:a16="http://schemas.microsoft.com/office/drawing/2014/main" id="{A7F044AB-2E7A-33AE-5F30-D4783C75700C}"/>
              </a:ext>
            </a:extLst>
          </p:cNvPr>
          <p:cNvSpPr>
            <a:spLocks noGrp="1"/>
          </p:cNvSpPr>
          <p:nvPr>
            <p:ph sz="half" idx="1"/>
          </p:nvPr>
        </p:nvSpPr>
        <p:spPr>
          <a:xfrm>
            <a:off x="838200" y="1518834"/>
            <a:ext cx="5181600" cy="5207429"/>
          </a:xfrm>
        </p:spPr>
        <p:txBody>
          <a:bodyPr>
            <a:noAutofit/>
          </a:bodyPr>
          <a:lstStyle/>
          <a:p>
            <a:r>
              <a:rPr lang="en-US" sz="1000" dirty="0"/>
              <a:t>Sleep</a:t>
            </a:r>
          </a:p>
          <a:p>
            <a:r>
              <a:rPr lang="en-US" sz="1000" dirty="0"/>
              <a:t>Productivity</a:t>
            </a:r>
          </a:p>
          <a:p>
            <a:r>
              <a:rPr lang="en-US" sz="1000" dirty="0"/>
              <a:t>Health</a:t>
            </a:r>
          </a:p>
          <a:p>
            <a:r>
              <a:rPr lang="en-US" sz="1000" dirty="0"/>
              <a:t>Financial stability</a:t>
            </a:r>
          </a:p>
          <a:p>
            <a:r>
              <a:rPr lang="en-US" sz="1000" dirty="0"/>
              <a:t>Education</a:t>
            </a:r>
          </a:p>
          <a:p>
            <a:r>
              <a:rPr lang="en-US" sz="1000" dirty="0"/>
              <a:t>Basic needs</a:t>
            </a:r>
          </a:p>
          <a:p>
            <a:r>
              <a:rPr lang="en-US" sz="1000" dirty="0"/>
              <a:t>Purchasing power</a:t>
            </a:r>
          </a:p>
          <a:p>
            <a:r>
              <a:rPr lang="en-US" sz="1000" dirty="0"/>
              <a:t>Happiness</a:t>
            </a:r>
          </a:p>
          <a:p>
            <a:r>
              <a:rPr lang="en-US" sz="1000" dirty="0"/>
              <a:t>Shareholder value</a:t>
            </a:r>
          </a:p>
          <a:p>
            <a:r>
              <a:rPr lang="en-US" sz="1000" dirty="0"/>
              <a:t>Social connections</a:t>
            </a:r>
          </a:p>
          <a:p>
            <a:r>
              <a:rPr lang="en-US" sz="1000" dirty="0"/>
              <a:t>Entertainment</a:t>
            </a:r>
          </a:p>
          <a:p>
            <a:r>
              <a:rPr lang="en-US" sz="1000" dirty="0"/>
              <a:t>Emotional stability</a:t>
            </a:r>
          </a:p>
          <a:p>
            <a:r>
              <a:rPr lang="en-US" sz="1000" dirty="0"/>
              <a:t>Family</a:t>
            </a:r>
          </a:p>
          <a:p>
            <a:r>
              <a:rPr lang="en-US" sz="1000" dirty="0"/>
              <a:t>Purpose</a:t>
            </a:r>
          </a:p>
          <a:p>
            <a:r>
              <a:rPr lang="en-US" sz="1000" dirty="0"/>
              <a:t>Self esteem</a:t>
            </a:r>
          </a:p>
          <a:p>
            <a:r>
              <a:rPr lang="en-US" sz="1000" dirty="0"/>
              <a:t>Self actualization</a:t>
            </a:r>
          </a:p>
          <a:p>
            <a:r>
              <a:rPr lang="en-US" sz="1000" dirty="0"/>
              <a:t>Job security</a:t>
            </a:r>
          </a:p>
          <a:p>
            <a:r>
              <a:rPr lang="en-US" sz="1000" dirty="0"/>
              <a:t>balance</a:t>
            </a:r>
          </a:p>
        </p:txBody>
      </p:sp>
      <p:sp>
        <p:nvSpPr>
          <p:cNvPr id="5" name="Content Placeholder 4">
            <a:extLst>
              <a:ext uri="{FF2B5EF4-FFF2-40B4-BE49-F238E27FC236}">
                <a16:creationId xmlns:a16="http://schemas.microsoft.com/office/drawing/2014/main" id="{F6FE8207-682D-AFFA-DAB3-EEF02E73130C}"/>
              </a:ext>
            </a:extLst>
          </p:cNvPr>
          <p:cNvSpPr>
            <a:spLocks noGrp="1"/>
          </p:cNvSpPr>
          <p:nvPr>
            <p:ph sz="half" idx="2"/>
          </p:nvPr>
        </p:nvSpPr>
        <p:spPr>
          <a:xfrm>
            <a:off x="6172200" y="1518834"/>
            <a:ext cx="5181600" cy="4974041"/>
          </a:xfrm>
        </p:spPr>
        <p:txBody>
          <a:bodyPr>
            <a:noAutofit/>
          </a:bodyPr>
          <a:lstStyle/>
          <a:p>
            <a:r>
              <a:rPr lang="en-US" sz="1100" dirty="0"/>
              <a:t>Education</a:t>
            </a:r>
          </a:p>
          <a:p>
            <a:r>
              <a:rPr lang="en-US" sz="1100" dirty="0"/>
              <a:t>Health care</a:t>
            </a:r>
          </a:p>
          <a:p>
            <a:r>
              <a:rPr lang="en-US" sz="1100" dirty="0"/>
              <a:t>Sustainable environment</a:t>
            </a:r>
          </a:p>
          <a:p>
            <a:r>
              <a:rPr lang="en-US" sz="1100" dirty="0"/>
              <a:t>Social security</a:t>
            </a:r>
          </a:p>
          <a:p>
            <a:r>
              <a:rPr lang="en-US" sz="1100" dirty="0"/>
              <a:t>Freedom</a:t>
            </a:r>
          </a:p>
          <a:p>
            <a:r>
              <a:rPr lang="en-US" sz="1100" dirty="0"/>
              <a:t>Trust</a:t>
            </a:r>
          </a:p>
          <a:p>
            <a:r>
              <a:rPr lang="en-US" sz="1100" dirty="0"/>
              <a:t>Safety</a:t>
            </a:r>
          </a:p>
          <a:p>
            <a:r>
              <a:rPr lang="en-US" sz="1100" dirty="0"/>
              <a:t>Political stability</a:t>
            </a:r>
          </a:p>
          <a:p>
            <a:r>
              <a:rPr lang="en-US" sz="1100" dirty="0"/>
              <a:t>Externalities</a:t>
            </a:r>
          </a:p>
          <a:p>
            <a:r>
              <a:rPr lang="en-US" sz="1100" dirty="0"/>
              <a:t>(Lack of) corruption</a:t>
            </a:r>
          </a:p>
          <a:p>
            <a:r>
              <a:rPr lang="en-US" sz="1100" dirty="0"/>
              <a:t>Transparency</a:t>
            </a:r>
          </a:p>
          <a:p>
            <a:r>
              <a:rPr lang="en-US" sz="1100" dirty="0"/>
              <a:t>Entertainment</a:t>
            </a:r>
          </a:p>
          <a:p>
            <a:r>
              <a:rPr lang="en-US" sz="1100" dirty="0"/>
              <a:t>Equality</a:t>
            </a:r>
          </a:p>
          <a:p>
            <a:r>
              <a:rPr lang="en-US" sz="1100" dirty="0"/>
              <a:t>Laws</a:t>
            </a:r>
          </a:p>
          <a:p>
            <a:r>
              <a:rPr lang="en-US" sz="1100" dirty="0"/>
              <a:t>Quality of goods</a:t>
            </a:r>
          </a:p>
          <a:p>
            <a:r>
              <a:rPr lang="en-US" sz="1100" dirty="0"/>
              <a:t>Ethics</a:t>
            </a:r>
          </a:p>
          <a:p>
            <a:r>
              <a:rPr lang="en-US" sz="1100" dirty="0"/>
              <a:t>Property/housing</a:t>
            </a:r>
          </a:p>
          <a:p>
            <a:r>
              <a:rPr lang="en-US" sz="1100" dirty="0"/>
              <a:t>Peace</a:t>
            </a:r>
          </a:p>
        </p:txBody>
      </p:sp>
    </p:spTree>
    <p:extLst>
      <p:ext uri="{BB962C8B-B14F-4D97-AF65-F5344CB8AC3E}">
        <p14:creationId xmlns:p14="http://schemas.microsoft.com/office/powerpoint/2010/main" val="440482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FA3AD-CFE6-52AC-53A6-E28C44188C87}"/>
              </a:ext>
            </a:extLst>
          </p:cNvPr>
          <p:cNvSpPr>
            <a:spLocks noGrp="1"/>
          </p:cNvSpPr>
          <p:nvPr>
            <p:ph type="title"/>
          </p:nvPr>
        </p:nvSpPr>
        <p:spPr/>
        <p:txBody>
          <a:bodyPr/>
          <a:lstStyle/>
          <a:p>
            <a:pPr algn="ctr"/>
            <a:r>
              <a:rPr lang="en-US" dirty="0">
                <a:solidFill>
                  <a:schemeClr val="accent1">
                    <a:lumMod val="75000"/>
                  </a:schemeClr>
                </a:solidFill>
              </a:rPr>
              <a:t>Suppose the goal is well-being</a:t>
            </a:r>
          </a:p>
        </p:txBody>
      </p:sp>
      <p:sp>
        <p:nvSpPr>
          <p:cNvPr id="3" name="Content Placeholder 2">
            <a:extLst>
              <a:ext uri="{FF2B5EF4-FFF2-40B4-BE49-F238E27FC236}">
                <a16:creationId xmlns:a16="http://schemas.microsoft.com/office/drawing/2014/main" id="{00DD1392-5CCC-424B-0B47-69D8D1CA3616}"/>
              </a:ext>
            </a:extLst>
          </p:cNvPr>
          <p:cNvSpPr>
            <a:spLocks noGrp="1"/>
          </p:cNvSpPr>
          <p:nvPr>
            <p:ph idx="1"/>
          </p:nvPr>
        </p:nvSpPr>
        <p:spPr>
          <a:xfrm>
            <a:off x="838200" y="1825625"/>
            <a:ext cx="10770704" cy="4351338"/>
          </a:xfrm>
        </p:spPr>
        <p:txBody>
          <a:bodyPr>
            <a:normAutofit fontScale="92500" lnSpcReduction="20000"/>
          </a:bodyPr>
          <a:lstStyle/>
          <a:p>
            <a:r>
              <a:rPr lang="en-US" sz="4300" dirty="0">
                <a:solidFill>
                  <a:srgbClr val="0070C0"/>
                </a:solidFill>
              </a:rPr>
              <a:t>Economic activity is </a:t>
            </a:r>
            <a:r>
              <a:rPr lang="en-US" sz="4300" b="1" dirty="0">
                <a:solidFill>
                  <a:srgbClr val="0070C0"/>
                </a:solidFill>
              </a:rPr>
              <a:t>one</a:t>
            </a:r>
            <a:r>
              <a:rPr lang="en-US" sz="4300" dirty="0">
                <a:solidFill>
                  <a:srgbClr val="0070C0"/>
                </a:solidFill>
              </a:rPr>
              <a:t> of the means to that goal and it’s the one we focus on in this class</a:t>
            </a:r>
          </a:p>
          <a:p>
            <a:r>
              <a:rPr lang="en-US" sz="3600" dirty="0"/>
              <a:t>Not just what is produced,</a:t>
            </a:r>
          </a:p>
          <a:p>
            <a:r>
              <a:rPr lang="en-US" sz="3600" dirty="0"/>
              <a:t>But also in what institutional setting</a:t>
            </a:r>
          </a:p>
          <a:p>
            <a:r>
              <a:rPr lang="en-US" sz="3600" dirty="0"/>
              <a:t>Not just who gets it…</a:t>
            </a:r>
          </a:p>
          <a:p>
            <a:r>
              <a:rPr lang="en-US" sz="3600" dirty="0"/>
              <a:t>But also how--e.g. by paying? For free? (also an institutional structure)</a:t>
            </a:r>
          </a:p>
          <a:p>
            <a:r>
              <a:rPr lang="en-US" sz="3600" dirty="0"/>
              <a:t>Not just how resources are allocated now</a:t>
            </a:r>
          </a:p>
          <a:p>
            <a:r>
              <a:rPr lang="en-US" sz="3600" dirty="0"/>
              <a:t>But also how resources are maintained for the future</a:t>
            </a:r>
          </a:p>
          <a:p>
            <a:pPr marL="0" indent="0">
              <a:buNone/>
            </a:pPr>
            <a:endParaRPr lang="en-US" sz="3600" dirty="0"/>
          </a:p>
        </p:txBody>
      </p:sp>
    </p:spTree>
    <p:extLst>
      <p:ext uri="{BB962C8B-B14F-4D97-AF65-F5344CB8AC3E}">
        <p14:creationId xmlns:p14="http://schemas.microsoft.com/office/powerpoint/2010/main" val="42564072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6837</TotalTime>
  <Words>3586</Words>
  <Application>Microsoft Macintosh PowerPoint</Application>
  <PresentationFormat>Widescreen</PresentationFormat>
  <Paragraphs>429</Paragraphs>
  <Slides>50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Calibri Light</vt:lpstr>
      <vt:lpstr>Goudy Type</vt:lpstr>
      <vt:lpstr>Office Theme</vt:lpstr>
      <vt:lpstr>Principles of Economics</vt:lpstr>
      <vt:lpstr>My home state: Vermont</vt:lpstr>
      <vt:lpstr>Things I like about Finland</vt:lpstr>
      <vt:lpstr>Down to business now What are we talking about today? (a brief outline)</vt:lpstr>
      <vt:lpstr> What is economics?</vt:lpstr>
      <vt:lpstr>An alternative definition</vt:lpstr>
      <vt:lpstr>What do you think are some important components of well-being?</vt:lpstr>
      <vt:lpstr>Our lists</vt:lpstr>
      <vt:lpstr>Suppose the goal is well-being</vt:lpstr>
      <vt:lpstr>Three institutional settings or spheres in which production takes place</vt:lpstr>
      <vt:lpstr>Think of engagement you’ve had with all three</vt:lpstr>
      <vt:lpstr>A few more words about the resources that contribute to production</vt:lpstr>
      <vt:lpstr>Capital, more broadly</vt:lpstr>
      <vt:lpstr>A high level of capital is the main determinant of a high standard of living</vt:lpstr>
      <vt:lpstr>Pause to consider “institutions” </vt:lpstr>
      <vt:lpstr>The takeaway</vt:lpstr>
      <vt:lpstr>A word about models</vt:lpstr>
      <vt:lpstr>The Production Possibilities Frontier: a model about production</vt:lpstr>
      <vt:lpstr>Finite resources</vt:lpstr>
      <vt:lpstr>Drawing a PPF</vt:lpstr>
      <vt:lpstr>PowerPoint Presentation</vt:lpstr>
      <vt:lpstr>PowerPoint Presentation</vt:lpstr>
      <vt:lpstr>Scarcity and tradeoff</vt:lpstr>
      <vt:lpstr>Quantifying our PPF</vt:lpstr>
      <vt:lpstr>PowerPoint Presentation</vt:lpstr>
      <vt:lpstr>Digression: in Micro we’ll encounter  several functions like this one:  downward-sloping straight lines</vt:lpstr>
      <vt:lpstr>Economic theory uses equations and diagrams to express ideas</vt:lpstr>
      <vt:lpstr>PowerPoint Presentation</vt:lpstr>
      <vt:lpstr>Opportunity cost</vt:lpstr>
      <vt:lpstr>Another important microeconomic idea is represented in the PPF: marginal analysis!</vt:lpstr>
      <vt:lpstr>Practice problem: the PPF</vt:lpstr>
      <vt:lpstr>Working with diagrams in economics</vt:lpstr>
      <vt:lpstr>PowerPoint Presentation</vt:lpstr>
      <vt:lpstr>Event type number 2</vt:lpstr>
      <vt:lpstr>PowerPoint Presentation</vt:lpstr>
      <vt:lpstr>PowerPoint Presentation</vt:lpstr>
      <vt:lpstr>Continuing with the cod/lingonberry problem…</vt:lpstr>
      <vt:lpstr>Using the PPF to talk about  international trade</vt:lpstr>
      <vt:lpstr>Finland and Germany: their PPFs. No trade yet Production must equal consumption for each</vt:lpstr>
      <vt:lpstr> Note that Finland’s relative Pv = 2, while Germany’s relative Pv = 1</vt:lpstr>
      <vt:lpstr>Theory of Comparative Advantage Ricardian Trade Theory</vt:lpstr>
      <vt:lpstr> How does that work? Find a relative price between Finland’s and Germany’s: for instance, P*v = 1.25 (which is P*w = .8) </vt:lpstr>
      <vt:lpstr>They both profit by trading at that in-between price of P*v = 1.25 (or P*w =.8)   </vt:lpstr>
      <vt:lpstr> The new trade price of Pv = 1.25 is in orange To maximize total outpu, Finland produces ONLY wood and Germany ONLY vehicles </vt:lpstr>
      <vt:lpstr> Finland can consume on the orange line, ABOVE its PPF Same for Germany: it can consume ABOVE its PPF </vt:lpstr>
      <vt:lpstr>Both countries have higher consumption</vt:lpstr>
      <vt:lpstr>A refinement of the PPF This curved PPF has a changing price of bread  as production levels change</vt:lpstr>
      <vt:lpstr>Assumption behind this PPF  The cost of production increases as production grows</vt:lpstr>
      <vt:lpstr>What’s the implication of increasing costs in  the curved PPF?</vt:lpstr>
      <vt:lpstr>Increasing costs: an example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Economics</dc:title>
  <dc:creator>Craven, Carolyn</dc:creator>
  <cp:lastModifiedBy>Craven, Carolyn</cp:lastModifiedBy>
  <cp:revision>254</cp:revision>
  <dcterms:created xsi:type="dcterms:W3CDTF">2024-01-02T14:38:12Z</dcterms:created>
  <dcterms:modified xsi:type="dcterms:W3CDTF">2024-01-29T14:13:55Z</dcterms:modified>
</cp:coreProperties>
</file>