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77" r:id="rId4"/>
    <p:sldId id="327" r:id="rId5"/>
    <p:sldId id="333" r:id="rId6"/>
    <p:sldId id="325" r:id="rId7"/>
    <p:sldId id="332" r:id="rId8"/>
    <p:sldId id="282" r:id="rId9"/>
    <p:sldId id="258" r:id="rId10"/>
    <p:sldId id="259" r:id="rId11"/>
    <p:sldId id="264" r:id="rId12"/>
    <p:sldId id="348" r:id="rId13"/>
    <p:sldId id="367" r:id="rId14"/>
    <p:sldId id="315" r:id="rId15"/>
    <p:sldId id="368" r:id="rId16"/>
    <p:sldId id="380" r:id="rId17"/>
    <p:sldId id="370" r:id="rId18"/>
    <p:sldId id="369" r:id="rId19"/>
    <p:sldId id="314" r:id="rId20"/>
    <p:sldId id="317" r:id="rId21"/>
    <p:sldId id="318" r:id="rId22"/>
    <p:sldId id="266" r:id="rId23"/>
    <p:sldId id="375" r:id="rId24"/>
    <p:sldId id="351" r:id="rId25"/>
    <p:sldId id="352" r:id="rId26"/>
    <p:sldId id="350" r:id="rId27"/>
    <p:sldId id="270" r:id="rId28"/>
    <p:sldId id="274" r:id="rId29"/>
    <p:sldId id="360" r:id="rId30"/>
    <p:sldId id="340" r:id="rId31"/>
    <p:sldId id="335" r:id="rId32"/>
    <p:sldId id="381" r:id="rId33"/>
    <p:sldId id="372" r:id="rId34"/>
    <p:sldId id="382" r:id="rId35"/>
    <p:sldId id="371" r:id="rId36"/>
    <p:sldId id="347" r:id="rId37"/>
    <p:sldId id="336" r:id="rId38"/>
    <p:sldId id="363" r:id="rId39"/>
    <p:sldId id="346" r:id="rId40"/>
    <p:sldId id="374" r:id="rId41"/>
    <p:sldId id="362" r:id="rId42"/>
    <p:sldId id="366" r:id="rId43"/>
    <p:sldId id="373" r:id="rId44"/>
    <p:sldId id="357" r:id="rId45"/>
    <p:sldId id="358" r:id="rId46"/>
    <p:sldId id="299" r:id="rId47"/>
    <p:sldId id="364" r:id="rId48"/>
    <p:sldId id="300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.org.aalto.fi\ledyaes1\data\Desktop\Russian%20course2021\lecture2\gdp.gr.rate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work\Russian%20course2020\lecture2\inflation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.org.aalto.fi\ledyaes1\data\Desktop\Russian%20course2021\lecture2\inflation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work\Russian%20course2020\lecture2\fd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Inflation in producer prices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Sheet1!$B$3:$B$6</c:f>
              <c:numCache>
                <c:formatCode>General</c:formatCode>
                <c:ptCount val="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943.76</c:v>
                </c:pt>
                <c:pt idx="1">
                  <c:v>337</c:v>
                </c:pt>
                <c:pt idx="2">
                  <c:v>236.46</c:v>
                </c:pt>
                <c:pt idx="3">
                  <c:v>51.21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7-4A49-910E-6670EF1382E4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Inflation in consumer prices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8.3333333333333332E-3"/>
                  <c:y val="-3.804583310978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A7-4A49-910E-6670EF1382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Sheet1!$B$3:$B$6</c:f>
              <c:numCache>
                <c:formatCode>General</c:formatCode>
                <c:ptCount val="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874.62</c:v>
                </c:pt>
                <c:pt idx="1">
                  <c:v>307.38</c:v>
                </c:pt>
                <c:pt idx="2">
                  <c:v>197.41</c:v>
                </c:pt>
                <c:pt idx="3">
                  <c:v>47.57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A7-4A49-910E-6670EF1382E4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Inflation in the wage level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7777777777777779E-3"/>
                  <c:y val="-7.2632954118686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A7-4A49-910E-6670EF1382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Sheet1!$B$3:$B$6</c:f>
              <c:numCache>
                <c:formatCode>General</c:formatCode>
                <c:ptCount val="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</c:numCache>
            </c:numRef>
          </c:cat>
          <c:val>
            <c:numRef>
              <c:f>Sheet1!$E$3:$E$6</c:f>
              <c:numCache>
                <c:formatCode>General</c:formatCode>
                <c:ptCount val="4"/>
                <c:pt idx="0">
                  <c:v>822.1</c:v>
                </c:pt>
                <c:pt idx="1">
                  <c:v>255.9</c:v>
                </c:pt>
                <c:pt idx="2">
                  <c:v>142.19999999999999</c:v>
                </c:pt>
                <c:pt idx="3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7-4A49-910E-6670EF138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524016"/>
        <c:axId val="396524408"/>
      </c:barChart>
      <c:catAx>
        <c:axId val="39652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6524408"/>
        <c:crosses val="autoZero"/>
        <c:auto val="1"/>
        <c:lblAlgn val="ctr"/>
        <c:lblOffset val="100"/>
        <c:noMultiLvlLbl val="0"/>
      </c:catAx>
      <c:valAx>
        <c:axId val="396524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5240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aseline="0"/>
          </a:pPr>
          <a:endParaRPr lang="LID4096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Average closing crude oil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Sheet3!$C$2:$C$35</c:f>
              <c:numCache>
                <c:formatCode>General</c:formatCode>
                <c:ptCount val="34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</c:numCache>
            </c:numRef>
          </c:cat>
          <c:val>
            <c:numRef>
              <c:f>Sheet3!$D$2:$D$35</c:f>
              <c:numCache>
                <c:formatCode>General</c:formatCode>
                <c:ptCount val="34"/>
                <c:pt idx="0">
                  <c:v>19.2</c:v>
                </c:pt>
                <c:pt idx="1">
                  <c:v>15.97</c:v>
                </c:pt>
                <c:pt idx="2">
                  <c:v>19.64</c:v>
                </c:pt>
                <c:pt idx="3">
                  <c:v>24.53</c:v>
                </c:pt>
                <c:pt idx="4">
                  <c:v>21.54</c:v>
                </c:pt>
                <c:pt idx="5">
                  <c:v>20.58</c:v>
                </c:pt>
                <c:pt idx="6">
                  <c:v>18.43</c:v>
                </c:pt>
                <c:pt idx="7">
                  <c:v>17.2</c:v>
                </c:pt>
                <c:pt idx="8">
                  <c:v>18.43</c:v>
                </c:pt>
                <c:pt idx="9">
                  <c:v>22.12</c:v>
                </c:pt>
                <c:pt idx="10">
                  <c:v>20.61</c:v>
                </c:pt>
                <c:pt idx="11">
                  <c:v>14.42</c:v>
                </c:pt>
                <c:pt idx="12">
                  <c:v>19.350000000000001</c:v>
                </c:pt>
                <c:pt idx="13">
                  <c:v>30.38</c:v>
                </c:pt>
                <c:pt idx="14">
                  <c:v>25.98</c:v>
                </c:pt>
                <c:pt idx="15">
                  <c:v>26.19</c:v>
                </c:pt>
                <c:pt idx="16">
                  <c:v>31.08</c:v>
                </c:pt>
                <c:pt idx="17">
                  <c:v>41.51</c:v>
                </c:pt>
                <c:pt idx="18">
                  <c:v>56.64</c:v>
                </c:pt>
                <c:pt idx="19">
                  <c:v>66.05</c:v>
                </c:pt>
                <c:pt idx="20">
                  <c:v>72.34</c:v>
                </c:pt>
                <c:pt idx="21">
                  <c:v>99.67</c:v>
                </c:pt>
                <c:pt idx="22">
                  <c:v>61.95</c:v>
                </c:pt>
                <c:pt idx="23">
                  <c:v>79.48</c:v>
                </c:pt>
                <c:pt idx="24">
                  <c:v>94.88</c:v>
                </c:pt>
                <c:pt idx="25">
                  <c:v>94.05</c:v>
                </c:pt>
                <c:pt idx="26">
                  <c:v>97.98</c:v>
                </c:pt>
                <c:pt idx="27">
                  <c:v>93.17</c:v>
                </c:pt>
                <c:pt idx="28">
                  <c:v>48.66</c:v>
                </c:pt>
                <c:pt idx="29">
                  <c:v>43.29</c:v>
                </c:pt>
                <c:pt idx="30">
                  <c:v>50.8</c:v>
                </c:pt>
                <c:pt idx="31">
                  <c:v>65.23</c:v>
                </c:pt>
                <c:pt idx="32">
                  <c:v>56.99</c:v>
                </c:pt>
                <c:pt idx="33">
                  <c:v>39.68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4-46CA-84F0-5878D57BC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687983"/>
        <c:axId val="1365688815"/>
      </c:lineChart>
      <c:catAx>
        <c:axId val="136568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365688815"/>
        <c:crosses val="autoZero"/>
        <c:auto val="1"/>
        <c:lblAlgn val="ctr"/>
        <c:lblOffset val="100"/>
        <c:noMultiLvlLbl val="0"/>
      </c:catAx>
      <c:valAx>
        <c:axId val="136568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3656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percentage growth rate of GDP at market prices based on constant local currency. Aggregates are based on constant 2010 U.S. dollars.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Russia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Sheet1!$B$1:$AF$1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Sheet1!$B$2:$AF$2</c:f>
              <c:numCache>
                <c:formatCode>0.0</c:formatCode>
                <c:ptCount val="31"/>
                <c:pt idx="0">
                  <c:v>-2.999995642235902</c:v>
                </c:pt>
                <c:pt idx="1">
                  <c:v>-5.0469394513088019</c:v>
                </c:pt>
                <c:pt idx="2">
                  <c:v>-14.531073773804934</c:v>
                </c:pt>
                <c:pt idx="3">
                  <c:v>-8.6685403414457909</c:v>
                </c:pt>
                <c:pt idx="4">
                  <c:v>-12.569755979716248</c:v>
                </c:pt>
                <c:pt idx="5">
                  <c:v>-4.1435284056904749</c:v>
                </c:pt>
                <c:pt idx="6">
                  <c:v>-3.7550694390795485</c:v>
                </c:pt>
                <c:pt idx="7">
                  <c:v>1.3999158047173239</c:v>
                </c:pt>
                <c:pt idx="8">
                  <c:v>-5.299961625382096</c:v>
                </c:pt>
                <c:pt idx="9">
                  <c:v>6.3999146898368053</c:v>
                </c:pt>
                <c:pt idx="10">
                  <c:v>10.000066815743764</c:v>
                </c:pt>
                <c:pt idx="11">
                  <c:v>5.1000512251462453</c:v>
                </c:pt>
                <c:pt idx="12">
                  <c:v>4.6999919088661386</c:v>
                </c:pt>
                <c:pt idx="13">
                  <c:v>7.2999523445573828</c:v>
                </c:pt>
                <c:pt idx="14">
                  <c:v>7.1999478698104866</c:v>
                </c:pt>
                <c:pt idx="15">
                  <c:v>6.399965447966423</c:v>
                </c:pt>
                <c:pt idx="16">
                  <c:v>8.200068254953635</c:v>
                </c:pt>
                <c:pt idx="17">
                  <c:v>8.4999777684713962</c:v>
                </c:pt>
                <c:pt idx="18">
                  <c:v>5.1999692650801279</c:v>
                </c:pt>
                <c:pt idx="19">
                  <c:v>-7.7999939134568876</c:v>
                </c:pt>
                <c:pt idx="20">
                  <c:v>4.5000000000144951</c:v>
                </c:pt>
                <c:pt idx="21">
                  <c:v>4.3000291857883326</c:v>
                </c:pt>
                <c:pt idx="22">
                  <c:v>4.0240861571797666</c:v>
                </c:pt>
                <c:pt idx="23">
                  <c:v>1.755422149162797</c:v>
                </c:pt>
                <c:pt idx="24">
                  <c:v>0.73626722140376444</c:v>
                </c:pt>
                <c:pt idx="25">
                  <c:v>-1.9727192264298026</c:v>
                </c:pt>
                <c:pt idx="26">
                  <c:v>0.19369007177478181</c:v>
                </c:pt>
                <c:pt idx="27">
                  <c:v>1.8257900635643409</c:v>
                </c:pt>
                <c:pt idx="28">
                  <c:v>2.5363313014478308</c:v>
                </c:pt>
                <c:pt idx="29">
                  <c:v>1.3418754406611981</c:v>
                </c:pt>
                <c:pt idx="30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E1-4AB5-A615-62E9BEFFD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0437455"/>
        <c:axId val="1"/>
      </c:lineChart>
      <c:catAx>
        <c:axId val="95043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504374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Inflation, consumer prices (annual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Inflation, consumer prices (annual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Sheet2!$B$1:$H$1</c:f>
              <c:numCache>
                <c:formatCode>General</c:formatCode>
                <c:ptCount val="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</c:numCache>
            </c:numRef>
          </c:cat>
          <c:val>
            <c:numRef>
              <c:f>Sheet2!$B$2:$H$2</c:f>
              <c:numCache>
                <c:formatCode>0.0</c:formatCode>
                <c:ptCount val="7"/>
                <c:pt idx="0">
                  <c:v>874.245720380188</c:v>
                </c:pt>
                <c:pt idx="1">
                  <c:v>307.72263555319302</c:v>
                </c:pt>
                <c:pt idx="2">
                  <c:v>197.41426808425101</c:v>
                </c:pt>
                <c:pt idx="3">
                  <c:v>47.752012200993903</c:v>
                </c:pt>
                <c:pt idx="4">
                  <c:v>14.761329268806</c:v>
                </c:pt>
                <c:pt idx="5">
                  <c:v>27.685679807674301</c:v>
                </c:pt>
                <c:pt idx="6">
                  <c:v>85.7464940960636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A3-485F-B2E5-9FA9090F8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455840"/>
        <c:axId val="1570385488"/>
      </c:lineChart>
      <c:catAx>
        <c:axId val="162145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70385488"/>
        <c:crosses val="autoZero"/>
        <c:auto val="1"/>
        <c:lblAlgn val="ctr"/>
        <c:lblOffset val="100"/>
        <c:noMultiLvlLbl val="0"/>
      </c:catAx>
      <c:valAx>
        <c:axId val="157038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62145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95457257622716"/>
          <c:y val="3.2751091703056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Inflation, consumer prices (annual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Sheet2!$C$5:$V$5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Sheet2!$C$6:$V$6</c:f>
              <c:numCache>
                <c:formatCode>0.0</c:formatCode>
                <c:ptCount val="20"/>
                <c:pt idx="0">
                  <c:v>21.4770072117159</c:v>
                </c:pt>
                <c:pt idx="1">
                  <c:v>15.7887307914462</c:v>
                </c:pt>
                <c:pt idx="2">
                  <c:v>13.6632930228667</c:v>
                </c:pt>
                <c:pt idx="3">
                  <c:v>10.8886157326216</c:v>
                </c:pt>
                <c:pt idx="4">
                  <c:v>12.6853039507349</c:v>
                </c:pt>
                <c:pt idx="5">
                  <c:v>9.6686545478926504</c:v>
                </c:pt>
                <c:pt idx="6">
                  <c:v>9.00729868861076</c:v>
                </c:pt>
                <c:pt idx="7">
                  <c:v>14.110767784044199</c:v>
                </c:pt>
                <c:pt idx="8">
                  <c:v>11.647329576411799</c:v>
                </c:pt>
                <c:pt idx="9">
                  <c:v>6.8493923025503003</c:v>
                </c:pt>
                <c:pt idx="10">
                  <c:v>8.4404648593255907</c:v>
                </c:pt>
                <c:pt idx="11">
                  <c:v>5.0747430079914997</c:v>
                </c:pt>
                <c:pt idx="12">
                  <c:v>6.7537102622095304</c:v>
                </c:pt>
                <c:pt idx="13">
                  <c:v>7.82341183865503</c:v>
                </c:pt>
                <c:pt idx="14">
                  <c:v>15.5344050528404</c:v>
                </c:pt>
                <c:pt idx="15">
                  <c:v>7.0424476295479801</c:v>
                </c:pt>
                <c:pt idx="16">
                  <c:v>3.6833294441223101</c:v>
                </c:pt>
                <c:pt idx="17">
                  <c:v>2.8782972364788599</c:v>
                </c:pt>
                <c:pt idx="18">
                  <c:v>4.4703666076017496</c:v>
                </c:pt>
                <c:pt idx="19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0D-473D-B93A-E00AC1260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761247"/>
        <c:axId val="1"/>
      </c:lineChart>
      <c:catAx>
        <c:axId val="57276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727612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Inward FDI into Russia, million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inward FDI into Russia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Sheet1!$B$3:$N$3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Sheet1!$B$4:$N$4</c:f>
              <c:numCache>
                <c:formatCode>0</c:formatCode>
                <c:ptCount val="13"/>
                <c:pt idx="0">
                  <c:v>55873.537763957771</c:v>
                </c:pt>
                <c:pt idx="1">
                  <c:v>74783.440260981122</c:v>
                </c:pt>
                <c:pt idx="2">
                  <c:v>36583.21395347215</c:v>
                </c:pt>
                <c:pt idx="3">
                  <c:v>43168</c:v>
                </c:pt>
                <c:pt idx="4">
                  <c:v>55084</c:v>
                </c:pt>
                <c:pt idx="5">
                  <c:v>50587.646271318794</c:v>
                </c:pt>
                <c:pt idx="6">
                  <c:v>69218.644100680482</c:v>
                </c:pt>
                <c:pt idx="7">
                  <c:v>22031.334680854492</c:v>
                </c:pt>
                <c:pt idx="8">
                  <c:v>6852.9651339495194</c:v>
                </c:pt>
                <c:pt idx="9">
                  <c:v>32538.909784358577</c:v>
                </c:pt>
                <c:pt idx="10">
                  <c:v>27886.329094068755</c:v>
                </c:pt>
                <c:pt idx="11">
                  <c:v>8784.8328298820288</c:v>
                </c:pt>
                <c:pt idx="12" formatCode="#,##0">
                  <c:v>31974.750697571442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6-4475-8F5E-02EF715E6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616400"/>
        <c:axId val="396617232"/>
      </c:lineChart>
      <c:catAx>
        <c:axId val="39661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96617232"/>
        <c:crosses val="autoZero"/>
        <c:auto val="1"/>
        <c:lblAlgn val="ctr"/>
        <c:lblOffset val="100"/>
        <c:noMultiLvlLbl val="0"/>
      </c:catAx>
      <c:valAx>
        <c:axId val="39661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9661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8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8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7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1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8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3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2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61B9-5963-47F7-9ED7-1F1A0D8B533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466DA-849A-4B67-997E-732E5A40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Russian_course2014\Only lectures\L2.Russian.economic.transformation\put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2" b="3"/>
          <a:stretch/>
        </p:blipFill>
        <p:spPr bwMode="auto">
          <a:xfrm>
            <a:off x="20" y="10"/>
            <a:ext cx="4571980" cy="3428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Russian_course2014\Only lectures\L2.Russian.economic.transformation\gorbache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 r="1" b="35882"/>
          <a:stretch/>
        </p:blipFill>
        <p:spPr bwMode="auto">
          <a:xfrm>
            <a:off x="4572000" y="10"/>
            <a:ext cx="4572000" cy="3428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wo men in suits&#10;&#10;Description automatically generated with low confidenc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12356" b="1"/>
          <a:stretch/>
        </p:blipFill>
        <p:spPr>
          <a:xfrm>
            <a:off x="20" y="3429000"/>
            <a:ext cx="4571980" cy="3429000"/>
          </a:xfrm>
          <a:prstGeom prst="rect">
            <a:avLst/>
          </a:prstGeom>
        </p:spPr>
      </p:pic>
      <p:pic>
        <p:nvPicPr>
          <p:cNvPr id="1027" name="Picture 3" descr="D:\Russian_course2014\Only lectures\L2.Russian.economic.transformation\eltsi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/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85915" y="2164437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ame 13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447277" y="1835459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9146" y="4201466"/>
            <a:ext cx="2025708" cy="659993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200">
                <a:solidFill>
                  <a:srgbClr val="080808"/>
                </a:solidFill>
              </a:rPr>
              <a:t>Svetlana Ledyaeva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rgbClr val="080808"/>
                </a:solidFill>
              </a:rPr>
              <a:t>Aalto University</a:t>
            </a:r>
          </a:p>
          <a:p>
            <a:pPr>
              <a:lnSpc>
                <a:spcPct val="90000"/>
              </a:lnSpc>
            </a:pPr>
            <a:r>
              <a:rPr lang="fi-FI" sz="1200">
                <a:solidFill>
                  <a:srgbClr val="080808"/>
                </a:solidFill>
              </a:rPr>
              <a:t>School of Business</a:t>
            </a:r>
          </a:p>
          <a:p>
            <a:pPr>
              <a:lnSpc>
                <a:spcPct val="90000"/>
              </a:lnSpc>
            </a:pPr>
            <a:endParaRPr lang="en-GB" sz="120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143" y="2761554"/>
            <a:ext cx="2713713" cy="1345720"/>
          </a:xfrm>
          <a:noFill/>
        </p:spPr>
        <p:txBody>
          <a:bodyPr anchor="ctr">
            <a:normAutofit/>
          </a:bodyPr>
          <a:lstStyle/>
          <a:p>
            <a:r>
              <a:rPr lang="fi-FI" sz="2400" i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economic transformation</a:t>
            </a:r>
            <a:endParaRPr lang="en-GB" sz="2400" i="1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11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in economic transition: from 1991 onwards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E:\guest_lecture_biz14\russia_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0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E:\guest_lecture_biz14\yegor-gaidar-0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486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Transition of Russia 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828562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err="1">
                <a:solidFill>
                  <a:srgbClr val="C00000"/>
                </a:solidFill>
              </a:rPr>
              <a:t>Yegor</a:t>
            </a:r>
            <a:r>
              <a:rPr lang="en-GB" sz="2000" b="1" i="1" dirty="0">
                <a:solidFill>
                  <a:srgbClr val="C00000"/>
                </a:solidFill>
              </a:rPr>
              <a:t> </a:t>
            </a:r>
            <a:r>
              <a:rPr lang="en-GB" sz="2000" b="1" i="1" dirty="0" err="1">
                <a:solidFill>
                  <a:srgbClr val="C00000"/>
                </a:solidFill>
              </a:rPr>
              <a:t>Gaidar</a:t>
            </a:r>
            <a:r>
              <a:rPr lang="en-GB" sz="2000" dirty="0"/>
              <a:t>, the controversial architect of Russia's painful transition to a post-Soviet market economy.</a:t>
            </a:r>
          </a:p>
          <a:p>
            <a:endParaRPr lang="en-GB" sz="2500" dirty="0"/>
          </a:p>
          <a:p>
            <a:r>
              <a:rPr lang="en-GB" sz="2500" dirty="0"/>
              <a:t>First actual reform program was made in March 1992 (for IMF loan) =&gt; </a:t>
            </a:r>
            <a:r>
              <a:rPr lang="en-GB" sz="2500" dirty="0">
                <a:solidFill>
                  <a:srgbClr val="C00000"/>
                </a:solidFill>
              </a:rPr>
              <a:t>Washington consensus</a:t>
            </a:r>
            <a:r>
              <a:rPr lang="en-GB" sz="2500" dirty="0"/>
              <a:t>:</a:t>
            </a:r>
          </a:p>
          <a:p>
            <a:endParaRPr lang="en-GB" sz="2500" dirty="0"/>
          </a:p>
          <a:p>
            <a:r>
              <a:rPr lang="en-GB" sz="2500" dirty="0"/>
              <a:t>Liberalization (price)</a:t>
            </a:r>
          </a:p>
          <a:p>
            <a:endParaRPr lang="en-GB" sz="2500" dirty="0"/>
          </a:p>
          <a:p>
            <a:r>
              <a:rPr lang="en-GB" sz="2500" dirty="0"/>
              <a:t>Stabilization</a:t>
            </a:r>
          </a:p>
          <a:p>
            <a:endParaRPr lang="en-GB" sz="2500" dirty="0"/>
          </a:p>
          <a:p>
            <a:r>
              <a:rPr lang="en-GB" sz="2500" dirty="0"/>
              <a:t>Privatization</a:t>
            </a:r>
          </a:p>
          <a:p>
            <a:endParaRPr lang="en-GB" sz="2500" dirty="0"/>
          </a:p>
          <a:p>
            <a:r>
              <a:rPr lang="en-GB" sz="2500" dirty="0"/>
              <a:t>Structural reforms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7193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Washington consensus 10 prescriptions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government borrowing</a:t>
            </a:r>
            <a:r>
              <a:rPr lang="fi-FI" dirty="0"/>
              <a:t>;</a:t>
            </a:r>
            <a:r>
              <a:rPr lang="en-US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Redirection of public spending from subsidies toward broad-based provision of key pro-growth, pro-poor services</a:t>
            </a:r>
            <a:r>
              <a:rPr lang="en-US" dirty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reform</a:t>
            </a:r>
            <a:r>
              <a:rPr lang="en-US" dirty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rates </a:t>
            </a:r>
            <a:r>
              <a:rPr lang="en-US" dirty="0"/>
              <a:t>that are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en-US" dirty="0"/>
              <a:t> determined and positive (but moderate) in real terms;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 exchange rates</a:t>
            </a:r>
            <a:r>
              <a:rPr lang="en-US" dirty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liberalization</a:t>
            </a:r>
            <a:r>
              <a:rPr lang="en-US" dirty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Liberalization</a:t>
            </a:r>
            <a:r>
              <a:rPr lang="en-US" dirty="0"/>
              <a:t> of inward foreign direct investment;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Privatization</a:t>
            </a:r>
            <a:r>
              <a:rPr lang="en-US" dirty="0"/>
              <a:t> of state enterprises;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Deregulation</a:t>
            </a:r>
            <a:r>
              <a:rPr lang="en-US" dirty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security for property rights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8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61E4-67AC-44CD-91EA-9BDB36B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Price liberalization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C9AB-486B-4AF6-8F33-E9EEAB9D7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4800" dirty="0"/>
              <a:t>Shock Therapy (Strongly voiced by US and IMF):</a:t>
            </a:r>
          </a:p>
          <a:p>
            <a:pPr marL="0" indent="0">
              <a:buNone/>
            </a:pPr>
            <a:endParaRPr lang="en-GB" dirty="0"/>
          </a:p>
          <a:p>
            <a:pPr lvl="0" algn="just"/>
            <a:r>
              <a:rPr lang="en-US" sz="3700" b="1" dirty="0">
                <a:solidFill>
                  <a:srgbClr val="FF0000"/>
                </a:solidFill>
              </a:rPr>
              <a:t>First round: </a:t>
            </a:r>
            <a:r>
              <a:rPr lang="en-US" sz="3700" b="1" dirty="0"/>
              <a:t>Instantaneous price liberalization</a:t>
            </a:r>
            <a:r>
              <a:rPr lang="en-US" sz="3700" dirty="0"/>
              <a:t> -- prices freed overnight in 1992.  Resulting inflation wiped out savings. Capital was used up. </a:t>
            </a:r>
          </a:p>
          <a:p>
            <a:pPr marL="0" lvl="0" indent="0" algn="just">
              <a:buNone/>
            </a:pPr>
            <a:endParaRPr lang="en-GB" sz="3700" dirty="0"/>
          </a:p>
          <a:p>
            <a:pPr lvl="0" algn="just"/>
            <a:r>
              <a:rPr lang="en-US" sz="3700" b="1" dirty="0"/>
              <a:t>Prices for natural resources were kept low.  </a:t>
            </a:r>
            <a:r>
              <a:rPr lang="en-US" sz="3700" dirty="0"/>
              <a:t>People got rich through rent seeking. – Buying oil in Russia and selling it in the West.</a:t>
            </a:r>
          </a:p>
          <a:p>
            <a:pPr marL="0" lvl="0" indent="0" algn="just">
              <a:buNone/>
            </a:pPr>
            <a:endParaRPr lang="en-GB" sz="3700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8174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Hyperinflation in Russia, %/year </a:t>
            </a:r>
            <a:b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602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EA02961-077E-468E-9EB2-FC4703F82B6E}"/>
              </a:ext>
            </a:extLst>
          </p:cNvPr>
          <p:cNvSpPr/>
          <p:nvPr/>
        </p:nvSpPr>
        <p:spPr>
          <a:xfrm>
            <a:off x="6588224" y="1052736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1992 retail prices inflation has been 2520%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6583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41B9-AB9B-428D-B014-9455CDF5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price change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EC4BA-C5C1-4FAB-BAB4-7F4EB8BB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T-shirt price (TP) in 1991 = 10 EUROS</a:t>
            </a: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price: </a:t>
            </a:r>
            <a:r>
              <a:rPr lang="en-US" dirty="0"/>
              <a:t>262 Euro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price: </a:t>
            </a:r>
            <a:r>
              <a:rPr lang="en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553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en-FI" dirty="0"/>
              <a:t> </a:t>
            </a:r>
            <a:r>
              <a:rPr lang="en-US" dirty="0"/>
              <a:t>Euro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 price: </a:t>
            </a:r>
            <a:r>
              <a:rPr lang="en-US" dirty="0"/>
              <a:t>1 0402.5 Euro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 price: </a:t>
            </a:r>
            <a:r>
              <a:rPr lang="en-US" dirty="0"/>
              <a:t>30 938 Euro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CDF95-37AA-4525-8F4B-580C42F1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276872"/>
            <a:ext cx="36827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DC2B-C393-46C9-892D-59B8C4C8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points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B53-D3D8-4E94-8A44-E7C4290C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Please, suggest what policy/actions was used to combat inflation?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get 2 points for the right answer.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4702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EDF0-7B02-4097-A57E-B0515D89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Stabilization policy to reduce inflation.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38A0-998E-4577-9640-5898DAB6A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Tightened monetary policy by raising interest rates:</a:t>
            </a:r>
          </a:p>
          <a:p>
            <a:pPr marL="0" indent="0">
              <a:buNone/>
            </a:pPr>
            <a:r>
              <a:rPr lang="en-US" sz="3200" dirty="0"/>
              <a:t>refinancing rate of Central Bank of Russia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reached 200% in 1995 </a:t>
            </a:r>
            <a:r>
              <a:rPr lang="en-US" sz="3200" dirty="0">
                <a:solidFill>
                  <a:srgbClr val="7030A0"/>
                </a:solidFill>
                <a:highlight>
                  <a:srgbClr val="00FF00"/>
                </a:highlight>
              </a:rPr>
              <a:t>VERSUS 6.75% AT PRESENT MOMENT</a:t>
            </a:r>
            <a:endParaRPr lang="en-US" dirty="0">
              <a:solidFill>
                <a:srgbClr val="7030A0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sz="3200" dirty="0"/>
              <a:t>uge drop in production output; increase of unemployment. 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36FB8-B8F3-4733-A2FE-5A3D5E05655E}"/>
              </a:ext>
            </a:extLst>
          </p:cNvPr>
          <p:cNvSpPr/>
          <p:nvPr/>
        </p:nvSpPr>
        <p:spPr>
          <a:xfrm>
            <a:off x="1866528" y="2060848"/>
            <a:ext cx="6593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 </a:t>
            </a:r>
            <a:r>
              <a:rPr lang="en-US" i="1" dirty="0"/>
              <a:t>rate</a:t>
            </a:r>
            <a:r>
              <a:rPr lang="en-US" dirty="0"/>
              <a:t> which </a:t>
            </a:r>
            <a:r>
              <a:rPr lang="en-US" i="1" dirty="0"/>
              <a:t>banks</a:t>
            </a:r>
            <a:r>
              <a:rPr lang="en-US" dirty="0"/>
              <a:t> do have to pay when they borrow money from the CB</a:t>
            </a:r>
            <a:endParaRPr lang="LID4096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001992-5FF2-46A9-ABD4-6AC11B4AA9F9}"/>
              </a:ext>
            </a:extLst>
          </p:cNvPr>
          <p:cNvCxnSpPr/>
          <p:nvPr/>
        </p:nvCxnSpPr>
        <p:spPr>
          <a:xfrm flipV="1">
            <a:off x="2051720" y="2537383"/>
            <a:ext cx="720080" cy="36004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8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0DE3E-2062-44D9-A0C4-00D142DE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Stabilization policy and structural reforms: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“Results”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CB32-F867-4D8C-88F9-017EF45E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105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1990-1999: Russian industrial production fell by almost 60% and GDP fell by 54%.</a:t>
            </a:r>
          </a:p>
          <a:p>
            <a:endParaRPr lang="en-US" dirty="0"/>
          </a:p>
          <a:p>
            <a:r>
              <a:rPr lang="en-US" dirty="0"/>
              <a:t>Unemployment has increased from basically zero to 13.26% [maximum value in 1992-2021] in 1998. </a:t>
            </a:r>
          </a:p>
          <a:p>
            <a:pPr lvl="0"/>
            <a:endParaRPr lang="en-US" dirty="0"/>
          </a:p>
          <a:p>
            <a:pPr>
              <a:spcAft>
                <a:spcPts val="600"/>
              </a:spcAft>
            </a:pPr>
            <a:r>
              <a:rPr lang="en-US" sz="3200" dirty="0"/>
              <a:t>Russia transformed </a:t>
            </a:r>
            <a:r>
              <a:rPr lang="en-US" sz="3200" dirty="0">
                <a:solidFill>
                  <a:srgbClr val="FF0000"/>
                </a:solidFill>
              </a:rPr>
              <a:t>from industrial country to natural resource exporter.</a:t>
            </a:r>
          </a:p>
          <a:p>
            <a:pPr>
              <a:spcAft>
                <a:spcPts val="600"/>
              </a:spcAft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dirty="0"/>
              <a:t>Consensus that </a:t>
            </a:r>
            <a:r>
              <a:rPr lang="en-US" sz="3200" dirty="0">
                <a:solidFill>
                  <a:srgbClr val="FF0000"/>
                </a:solidFill>
              </a:rPr>
              <a:t>most people experienced a marked decline in their basic standards of living</a:t>
            </a:r>
            <a:r>
              <a:rPr lang="en-US" sz="3200" dirty="0"/>
              <a:t>.</a:t>
            </a:r>
            <a:endParaRPr lang="en-US" sz="3200" dirty="0">
              <a:solidFill>
                <a:srgbClr val="C00000"/>
              </a:solidFill>
            </a:endParaRPr>
          </a:p>
          <a:p>
            <a:pPr lvl="0"/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724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of privatization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Pre-privatization (commercialization) stage </a:t>
            </a:r>
            <a:r>
              <a:rPr lang="en-US" sz="2400" dirty="0"/>
              <a:t>late 1980s-1992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b="1" i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400" b="1" i="1" dirty="0"/>
              <a:t>Mass Privatization (I) 1991-1994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	Voucher privatization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b="1" i="1" dirty="0"/>
              <a:t>Cash privatization or </a:t>
            </a:r>
            <a:r>
              <a:rPr lang="en-US" altLang="en-US" sz="2400" b="1" i="1" dirty="0"/>
              <a:t>Loans for Shares (II) 1994-1997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	Sales of larger, high-value enterprises to 	financial/industrial groups.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	Loans for shares.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2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 of this lecture</a:t>
            </a:r>
            <a:endParaRPr lang="en-GB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Political</a:t>
            </a:r>
            <a:r>
              <a:rPr lang="fi-FI" dirty="0"/>
              <a:t> and </a:t>
            </a:r>
            <a:r>
              <a:rPr lang="fi-FI" dirty="0" err="1"/>
              <a:t>socio-economic</a:t>
            </a:r>
            <a:r>
              <a:rPr lang="fi-FI" dirty="0"/>
              <a:t> </a:t>
            </a:r>
            <a:r>
              <a:rPr lang="fi-FI" dirty="0" err="1"/>
              <a:t>causes</a:t>
            </a:r>
            <a:r>
              <a:rPr lang="fi-FI" dirty="0"/>
              <a:t> of </a:t>
            </a:r>
            <a:r>
              <a:rPr lang="fi-FI" dirty="0" err="1"/>
              <a:t>Soviet</a:t>
            </a:r>
            <a:r>
              <a:rPr lang="fi-FI" dirty="0"/>
              <a:t> Union </a:t>
            </a:r>
            <a:r>
              <a:rPr lang="fi-FI" dirty="0" err="1"/>
              <a:t>collapse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Russian economic transformation from central planning economy to a </a:t>
            </a:r>
            <a:r>
              <a:rPr lang="fi-FI" dirty="0" err="1"/>
              <a:t>market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: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reforms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consequences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Economic development of Russia in </a:t>
            </a:r>
            <a:r>
              <a:rPr lang="fi-FI" dirty="0" err="1"/>
              <a:t>recent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: </a:t>
            </a:r>
            <a:r>
              <a:rPr lang="fi-FI" dirty="0" err="1"/>
              <a:t>Overview</a:t>
            </a:r>
            <a:r>
              <a:rPr lang="fi-FI" dirty="0"/>
              <a:t> and </a:t>
            </a:r>
            <a:r>
              <a:rPr lang="fi-FI" dirty="0" err="1"/>
              <a:t>comparison</a:t>
            </a:r>
            <a:r>
              <a:rPr lang="fi-FI" dirty="0"/>
              <a:t> with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countries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6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privatization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Anatoli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Chubais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– responsible for</a:t>
            </a:r>
          </a:p>
          <a:p>
            <a:pPr marL="0" indent="0">
              <a:buNone/>
            </a:pPr>
            <a:r>
              <a:rPr lang="en-US" sz="2400" dirty="0"/>
              <a:t>Privatization in Russia.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Each voucher nominal value was  </a:t>
            </a:r>
          </a:p>
          <a:p>
            <a:pPr marL="0" indent="0">
              <a:buNone/>
            </a:pPr>
            <a:r>
              <a:rPr lang="en-US" sz="2400" dirty="0"/>
              <a:t>10,000 Russian rubles (24 USD): </a:t>
            </a:r>
          </a:p>
          <a:p>
            <a:pPr marL="0" indent="0">
              <a:buNone/>
            </a:pPr>
            <a:r>
              <a:rPr lang="en-US" sz="2400" dirty="0"/>
              <a:t>issued in 1992. Duration: 3 years.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Every Russian citizen – </a:t>
            </a:r>
          </a:p>
          <a:p>
            <a:pPr marL="0" indent="0">
              <a:buNone/>
            </a:pPr>
            <a:r>
              <a:rPr lang="en-US" sz="2400" dirty="0"/>
              <a:t>one voucher for free.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Vouchers could be used to buy shares of enterprises, voucher investment funds or could be sold.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1204044"/>
            <a:ext cx="420283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i.wsj.net/public/resources/images/EB-AG881_EURUP0_G_20100616113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72208" cy="15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0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privatization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 for shares: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Government transfers to banks – for temporal control (5 years) – stock of shares of 43 largest companies.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exchange for low-interest loans to the government due to 2000 (can be used for budget expenditures).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During 5 years – the government must sell secured shares and return loans to banks or </a:t>
            </a:r>
            <a:r>
              <a:rPr lang="en-US" sz="2400" dirty="0">
                <a:sym typeface="Wingdings" panose="05000000000000000000" pitchFamily="2" charset="2"/>
              </a:rPr>
              <a:t> Ownership of many important enterprises was turned over to the banks. 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Economic reason – budget crisis. </a:t>
            </a:r>
            <a:r>
              <a:rPr lang="en-US" sz="2400" dirty="0">
                <a:sym typeface="Wingdings" panose="05000000000000000000" pitchFamily="2" charset="2"/>
              </a:rPr>
              <a:t>!!!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8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Privatization`s “results”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200" dirty="0"/>
              <a:t>(From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Stiglitz</a:t>
            </a:r>
            <a:r>
              <a:rPr lang="en-US" sz="2200" dirty="0"/>
              <a:t>, </a:t>
            </a:r>
            <a:r>
              <a:rPr lang="en-US" sz="2200" b="1" i="1" dirty="0"/>
              <a:t>Globalization and its Discontents</a:t>
            </a:r>
            <a:r>
              <a:rPr lang="en-US" sz="2200" dirty="0"/>
              <a:t>, 2002</a:t>
            </a:r>
            <a:r>
              <a:rPr lang="en-GB" sz="2200" dirty="0"/>
              <a:t> </a:t>
            </a:r>
            <a:r>
              <a:rPr lang="en-US" sz="2200" dirty="0"/>
              <a:t>Chapter 5)</a:t>
            </a:r>
            <a:br>
              <a:rPr lang="en-GB" sz="2200" dirty="0"/>
            </a:br>
            <a:endParaRPr lang="en-GB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Privatization led to asset stripping/robbing, not wealth creation:</a:t>
            </a:r>
            <a:endParaRPr lang="en-GB" b="1" i="1" dirty="0"/>
          </a:p>
          <a:p>
            <a:pPr lvl="0"/>
            <a:r>
              <a:rPr lang="en-US" sz="2300" dirty="0"/>
              <a:t>Pressured by US, World Bank and IMF to privatize quickly, state turned over its assets for a pittance and did so before effective tax system was in place.</a:t>
            </a:r>
          </a:p>
          <a:p>
            <a:pPr marL="0" lvl="0" indent="0">
              <a:buNone/>
            </a:pPr>
            <a:endParaRPr lang="en-GB" sz="2300" dirty="0"/>
          </a:p>
          <a:p>
            <a:pPr lvl="0"/>
            <a:r>
              <a:rPr lang="en-US" sz="2300" dirty="0"/>
              <a:t>Thereby created a powerful class of oligarchs and businessman who siphoned off funds and deposited them in Swiss bank accounts.</a:t>
            </a:r>
          </a:p>
          <a:p>
            <a:pPr marL="0" lvl="0" indent="0">
              <a:buNone/>
            </a:pPr>
            <a:endParaRPr lang="en-GB" sz="2300" dirty="0"/>
          </a:p>
          <a:p>
            <a:pPr lvl="0"/>
            <a:r>
              <a:rPr lang="en-US" sz="2300" dirty="0"/>
              <a:t>Russian government borrowed billions from IMF, yet, unable to pay pensions or welfare payments.</a:t>
            </a:r>
            <a:endParaRPr lang="en-GB" sz="23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5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860C-B4C6-47E8-B928-9538867E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 points</a:t>
            </a:r>
            <a:endParaRPr lang="LID4096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D077-2500-4108-B0CC-47E3F125C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1998 Russia faced a rather severe economic crisis.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Would you guess internal causes of this crisis?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2672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1998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reason – Budget crisis</a:t>
            </a:r>
          </a:p>
          <a:p>
            <a:pPr marL="0" indent="0" algn="just">
              <a:buNone/>
            </a:pPr>
            <a:endParaRPr lang="en-GB" sz="1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1800" dirty="0"/>
              <a:t>Declining productivity;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1800" dirty="0"/>
              <a:t>Artificially high fixed exchange rate between the rouble and foreign currencies to avoid public turmoil;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dirty="0"/>
              <a:t>Weak economic fundamentals, especially in the fiscal area; </a:t>
            </a:r>
            <a:r>
              <a:rPr lang="en-GB" sz="1800" dirty="0"/>
              <a:t>chronic fiscal deficit.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dirty="0"/>
              <a:t>Russia`s “vulnerability to changes in market sentiment arising from the financing of balance of payments through short-term treasury bills and bonds placed on international markets”.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dirty="0"/>
              <a:t>Unfavorable developments in the external environment: contagion effects from the Asian financial crisis and falling oil prices.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700" dirty="0"/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3553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1998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Chronicle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August 13</a:t>
            </a:r>
            <a:r>
              <a:rPr lang="en-GB" sz="2000" b="1" baseline="30000" dirty="0"/>
              <a:t>th</a:t>
            </a:r>
            <a:r>
              <a:rPr lang="en-GB" sz="2000" b="1" dirty="0"/>
              <a:t>, 1998</a:t>
            </a:r>
            <a:r>
              <a:rPr lang="en-US" sz="2000" b="1" dirty="0"/>
              <a:t>: </a:t>
            </a:r>
            <a:r>
              <a:rPr lang="en-US" sz="2000" dirty="0"/>
              <a:t>The Russian stock, bond and currency markets collapse.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en-GB" sz="2000" b="1" dirty="0"/>
              <a:t>August 17</a:t>
            </a:r>
            <a:r>
              <a:rPr lang="en-GB" sz="2000" b="1" baseline="30000" dirty="0"/>
              <a:t>th</a:t>
            </a:r>
            <a:r>
              <a:rPr lang="en-GB" sz="2000" b="1" dirty="0"/>
              <a:t>, 1998</a:t>
            </a:r>
            <a:r>
              <a:rPr lang="en-US" sz="2000" b="1" dirty="0"/>
              <a:t>: </a:t>
            </a:r>
          </a:p>
          <a:p>
            <a:r>
              <a:rPr lang="en-GB" sz="2000" dirty="0"/>
              <a:t>A significant devaluation of the rouble; </a:t>
            </a:r>
          </a:p>
          <a:p>
            <a:r>
              <a:rPr lang="en-GB" sz="2000" dirty="0"/>
              <a:t>A default on short-term Treasury Bills known as GKOs, as well as longer-dated Russian rouble denominated bonds named OFZs;</a:t>
            </a:r>
          </a:p>
          <a:p>
            <a:r>
              <a:rPr lang="en-GB" sz="2000" dirty="0"/>
              <a:t> A 90-day moratorium on payments by commercial banks to foreign creditors.</a:t>
            </a:r>
            <a:endParaRPr lang="en-US" sz="2000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September 2</a:t>
            </a:r>
            <a:r>
              <a:rPr lang="en-GB" sz="2000" b="1" baseline="30000" dirty="0"/>
              <a:t>nd</a:t>
            </a:r>
            <a:r>
              <a:rPr lang="en-GB" sz="2000" b="1" dirty="0"/>
              <a:t>, 1998:</a:t>
            </a:r>
            <a:r>
              <a:rPr lang="en-US" sz="2000" b="1" dirty="0"/>
              <a:t> </a:t>
            </a:r>
            <a:r>
              <a:rPr lang="en-GB" sz="2000" dirty="0"/>
              <a:t>The Russian Central Bank’s removes the currency corridor and makes the rouble a freely floating currency </a:t>
            </a:r>
            <a:r>
              <a:rPr lang="en-GB" sz="2000" dirty="0">
                <a:sym typeface="Wingdings" panose="05000000000000000000" pitchFamily="2" charset="2"/>
              </a:rPr>
              <a:t> sharp depreciation of the rouble  high inflation  social unrest.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9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1998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Some data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E:\guest_lecture_biz14\ex_rate_crisis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14" y="1343236"/>
            <a:ext cx="419197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E:\guest_lecture_biz14\crisis9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112568" cy="27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7A1C7421-60E2-4861-A31E-C859D7C8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464496" cy="2209800"/>
          </a:xfrm>
        </p:spPr>
      </p:pic>
    </p:spTree>
    <p:extLst>
      <p:ext uri="{BB962C8B-B14F-4D97-AF65-F5344CB8AC3E}">
        <p14:creationId xmlns:p14="http://schemas.microsoft.com/office/powerpoint/2010/main" val="314510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Russia`s recent economics development: </a:t>
            </a:r>
            <a:br>
              <a:rPr lang="en-GB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</a:t>
            </a:r>
          </a:p>
        </p:txBody>
      </p:sp>
      <p:pic>
        <p:nvPicPr>
          <p:cNvPr id="5123" name="Picture 3" descr="E:\guest_lecture_biz14\sky_build_mod_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5" y="1118382"/>
            <a:ext cx="3408701" cy="29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guest_lecture_biz14\mod_r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3045"/>
            <a:ext cx="5652120" cy="25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AC6A090-7E6C-424D-BF88-68C451346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83" y="844070"/>
            <a:ext cx="2095500" cy="3228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921E47-0C56-474F-ACF4-8EF19EC04517}"/>
              </a:ext>
            </a:extLst>
          </p:cNvPr>
          <p:cNvSpPr/>
          <p:nvPr/>
        </p:nvSpPr>
        <p:spPr>
          <a:xfrm>
            <a:off x="5670654" y="4073045"/>
            <a:ext cx="3282329" cy="1799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Vladimir Putin has been President of Russia or Prime Minister from 1999 to present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954602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 economic trends in Russia </a:t>
            </a:r>
            <a:endParaRPr lang="en-GB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784976" cy="51657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altLang="en-US" dirty="0"/>
              <a:t>The Russian economy has grown impressively since 1999;</a:t>
            </a:r>
          </a:p>
          <a:p>
            <a:pPr algn="just"/>
            <a:r>
              <a:rPr lang="en-GB" altLang="en-US" dirty="0"/>
              <a:t> One of the fastest growing economies in the world in the decade before 2009.</a:t>
            </a:r>
          </a:p>
          <a:p>
            <a:pPr marL="0" indent="0" algn="just">
              <a:buNone/>
            </a:pPr>
            <a:endParaRPr lang="en-GB" altLang="en-U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1999-2008 – Average growth rates 7% - Russia has never had a decade like this.</a:t>
            </a:r>
          </a:p>
          <a:p>
            <a:pPr marL="457200" lvl="1" indent="0" algn="just">
              <a:buNone/>
            </a:pPr>
            <a:endParaRPr lang="en-GB" altLang="en-US" dirty="0"/>
          </a:p>
          <a:p>
            <a:pPr algn="just">
              <a:buFont typeface="Arial" charset="0"/>
              <a:buNone/>
            </a:pPr>
            <a:endParaRPr lang="en-GB" altLang="en-US" dirty="0"/>
          </a:p>
          <a:p>
            <a:r>
              <a:rPr lang="en-US" altLang="en-US" dirty="0"/>
              <a:t> Improvement</a:t>
            </a:r>
            <a:r>
              <a:rPr lang="en-GB" altLang="en-US" dirty="0"/>
              <a:t> in the standards of living of the average Russian citizen;</a:t>
            </a:r>
          </a:p>
          <a:p>
            <a:r>
              <a:rPr lang="en-US" dirty="0"/>
              <a:t>Dramatic improvement in fighting poverty =&gt; explains Putin`s popularity. </a:t>
            </a:r>
            <a:endParaRPr lang="en-GB" altLang="en-US" dirty="0"/>
          </a:p>
          <a:p>
            <a:r>
              <a:rPr lang="en-GB" altLang="en-US" dirty="0"/>
              <a:t>Economic stability.</a:t>
            </a:r>
          </a:p>
          <a:p>
            <a:pPr marL="0" indent="0">
              <a:buNone/>
            </a:pPr>
            <a:endParaRPr lang="en-GB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Putin centralizes government, reduces accountability and limits freedom.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But public is satisfied with income growth.</a:t>
            </a:r>
          </a:p>
          <a:p>
            <a:pPr marL="0" indent="0">
              <a:buNone/>
            </a:pPr>
            <a:endParaRPr lang="en-GB" altLang="en-US" dirty="0"/>
          </a:p>
          <a:p>
            <a:pPr algn="just"/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3347864" y="321297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Left Brace 4"/>
          <p:cNvSpPr/>
          <p:nvPr/>
        </p:nvSpPr>
        <p:spPr>
          <a:xfrm>
            <a:off x="516375" y="3933056"/>
            <a:ext cx="144016" cy="936104"/>
          </a:xfrm>
          <a:prstGeom prst="leftBr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451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Russian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Energy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prices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D:\Russian_course2014\Only lectures\L2.Russian.economic.transformation\gdp_oil_pr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31513"/>
            <a:ext cx="5724128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D:\Russian_course2014\Only lectures\L2.Russian.economic.transformation\gdp_gas_pri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9230"/>
            <a:ext cx="5472608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9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F64F-5980-48DE-94A7-BC010390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i="1" dirty="0" err="1"/>
              <a:t>The</a:t>
            </a:r>
            <a:r>
              <a:rPr lang="fi-FI" b="1" i="1" dirty="0"/>
              <a:t> </a:t>
            </a:r>
            <a:r>
              <a:rPr lang="fi-FI" b="1" i="1" dirty="0" err="1"/>
              <a:t>end</a:t>
            </a:r>
            <a:r>
              <a:rPr lang="fi-FI" b="1" i="1" dirty="0"/>
              <a:t> of Brezhnev </a:t>
            </a:r>
            <a:r>
              <a:rPr lang="fi-FI" b="1" i="1" dirty="0" err="1"/>
              <a:t>Era</a:t>
            </a:r>
            <a:r>
              <a:rPr lang="fi-FI" b="1" i="1" dirty="0"/>
              <a:t> – </a:t>
            </a:r>
            <a:r>
              <a:rPr lang="fi-FI" b="1" i="1" dirty="0" err="1"/>
              <a:t>beginning</a:t>
            </a:r>
            <a:r>
              <a:rPr lang="fi-FI" b="1" i="1" dirty="0"/>
              <a:t> of </a:t>
            </a:r>
            <a:r>
              <a:rPr lang="fi-FI" b="1" i="1" dirty="0" err="1"/>
              <a:t>the</a:t>
            </a:r>
            <a:r>
              <a:rPr lang="fi-FI" b="1" i="1" dirty="0"/>
              <a:t> </a:t>
            </a:r>
            <a:r>
              <a:rPr lang="fi-FI" b="1" i="1" dirty="0" err="1"/>
              <a:t>collapse</a:t>
            </a:r>
            <a:r>
              <a:rPr lang="fi-FI" b="1" i="1" dirty="0"/>
              <a:t> of </a:t>
            </a:r>
            <a:r>
              <a:rPr lang="fi-FI" b="1" i="1" dirty="0" err="1"/>
              <a:t>Soviet</a:t>
            </a:r>
            <a:r>
              <a:rPr lang="fi-FI" b="1" i="1" dirty="0"/>
              <a:t> </a:t>
            </a:r>
            <a:r>
              <a:rPr lang="fi-FI" b="1" i="1" dirty="0" err="1"/>
              <a:t>system</a:t>
            </a:r>
            <a:r>
              <a:rPr lang="fi-FI" b="1" i="1" dirty="0"/>
              <a:t>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2216-DDC7-4053-B90C-552C77AE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cause of SU collapse: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 of three components: </a:t>
            </a:r>
          </a:p>
          <a:p>
            <a:pPr marL="0" indent="0">
              <a:buNone/>
            </a:pPr>
            <a:r>
              <a:rPr lang="en-US" dirty="0"/>
              <a:t>Oil price,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Russian agriculture,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Participation in war in Afghanistan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5542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Russian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1999-2008?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Macroeconomic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r>
              <a:rPr lang="fi-FI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Conservatism</a:t>
            </a:r>
            <a:r>
              <a:rPr lang="fi-FI" dirty="0"/>
              <a:t> in the </a:t>
            </a:r>
            <a:r>
              <a:rPr lang="fi-FI" dirty="0" err="1"/>
              <a:t>area</a:t>
            </a:r>
            <a:r>
              <a:rPr lang="fi-FI" dirty="0"/>
              <a:t> of </a:t>
            </a:r>
            <a:r>
              <a:rPr lang="fi-FI" dirty="0" err="1"/>
              <a:t>expenditures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Formation</a:t>
            </a:r>
            <a:r>
              <a:rPr lang="fi-FI" dirty="0"/>
              <a:t> of </a:t>
            </a:r>
            <a:r>
              <a:rPr lang="fi-FI" dirty="0" err="1"/>
              <a:t>stabilization</a:t>
            </a:r>
            <a:r>
              <a:rPr lang="fi-FI" dirty="0"/>
              <a:t>/</a:t>
            </a:r>
            <a:r>
              <a:rPr lang="fi-FI" dirty="0" err="1"/>
              <a:t>reserve</a:t>
            </a:r>
            <a:r>
              <a:rPr lang="fi-FI" dirty="0"/>
              <a:t> </a:t>
            </a:r>
            <a:r>
              <a:rPr lang="fi-FI" dirty="0" err="1"/>
              <a:t>fund</a:t>
            </a:r>
            <a:r>
              <a:rPr lang="fi-FI" dirty="0"/>
              <a:t> (2004)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US" dirty="0"/>
              <a:t>Protection of the Central Bank from lobbyists of inflationary financing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(from Professor </a:t>
            </a:r>
            <a:r>
              <a:rPr lang="en-US" sz="2200" dirty="0">
                <a:solidFill>
                  <a:schemeClr val="tx2"/>
                </a:solidFill>
              </a:rPr>
              <a:t>Konstantin </a:t>
            </a:r>
            <a:r>
              <a:rPr lang="en-US" sz="2200" dirty="0" err="1">
                <a:solidFill>
                  <a:schemeClr val="tx2"/>
                </a:solidFill>
              </a:rPr>
              <a:t>Sonin</a:t>
            </a:r>
            <a:r>
              <a:rPr lang="en-US" sz="2200" dirty="0">
                <a:solidFill>
                  <a:schemeClr val="tx2"/>
                </a:solidFill>
              </a:rPr>
              <a:t> [Chicago University] </a:t>
            </a:r>
            <a:r>
              <a:rPr lang="en-US" sz="2200" dirty="0" err="1"/>
              <a:t>livejournal</a:t>
            </a:r>
            <a:r>
              <a:rPr lang="en-US" sz="2200" dirty="0"/>
              <a:t>)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52525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of 2009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30626"/>
          </a:xfrm>
        </p:spPr>
        <p:txBody>
          <a:bodyPr>
            <a:normAutofit fontScale="92500"/>
          </a:bodyPr>
          <a:lstStyle/>
          <a:p>
            <a:r>
              <a:rPr lang="en-US" dirty="0"/>
              <a:t>Oil prices and financial squeeze</a:t>
            </a:r>
            <a:r>
              <a:rPr lang="fi-FI" dirty="0"/>
              <a:t>/</a:t>
            </a:r>
            <a:r>
              <a:rPr lang="en-US" dirty="0"/>
              <a:t>compression.</a:t>
            </a:r>
          </a:p>
          <a:p>
            <a:r>
              <a:rPr lang="en-US" i="1" dirty="0"/>
              <a:t>Plus</a:t>
            </a:r>
            <a:r>
              <a:rPr lang="en-US" dirty="0"/>
              <a:t> few policy mistakes (e.g., delayed devaluation).</a:t>
            </a:r>
          </a:p>
          <a:p>
            <a:r>
              <a:rPr lang="en-US" dirty="0"/>
              <a:t>Recovery in 2010-2011 – growth of 5% . </a:t>
            </a:r>
          </a:p>
          <a:p>
            <a:r>
              <a:rPr lang="en-US" dirty="0"/>
              <a:t>Stagnation in 2009 -2013 – structural nature or cyclical nature?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Structural nature</a:t>
            </a:r>
            <a:r>
              <a:rPr lang="fi-FI" dirty="0"/>
              <a:t>;</a:t>
            </a:r>
          </a:p>
          <a:p>
            <a:pPr marL="0" indent="0">
              <a:buNone/>
            </a:pPr>
            <a:r>
              <a:rPr lang="en-US" dirty="0"/>
              <a:t>External problems – global slowdown.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700" dirty="0"/>
              <a:t>(</a:t>
            </a:r>
            <a:r>
              <a:rPr lang="fi-FI" sz="2700" dirty="0" err="1"/>
              <a:t>From</a:t>
            </a:r>
            <a:r>
              <a:rPr lang="fi-FI" sz="2700" dirty="0"/>
              <a:t> </a:t>
            </a:r>
            <a:r>
              <a:rPr lang="fi-FI" sz="2700" dirty="0" err="1"/>
              <a:t>Professor</a:t>
            </a:r>
            <a:r>
              <a:rPr lang="fi-FI" sz="2700" dirty="0"/>
              <a:t> </a:t>
            </a:r>
            <a:r>
              <a:rPr lang="fi-FI" sz="2700" dirty="0">
                <a:solidFill>
                  <a:schemeClr val="tx2"/>
                </a:solidFill>
              </a:rPr>
              <a:t>Sergei </a:t>
            </a:r>
            <a:r>
              <a:rPr lang="fi-FI" sz="2700" dirty="0" err="1">
                <a:solidFill>
                  <a:schemeClr val="tx2"/>
                </a:solidFill>
              </a:rPr>
              <a:t>Guriev</a:t>
            </a:r>
            <a:r>
              <a:rPr lang="fi-FI" sz="2700" dirty="0">
                <a:solidFill>
                  <a:schemeClr val="tx2"/>
                </a:solidFill>
              </a:rPr>
              <a:t> [Science Po] </a:t>
            </a:r>
            <a:r>
              <a:rPr lang="fi-FI" sz="2700" dirty="0" err="1"/>
              <a:t>public</a:t>
            </a:r>
            <a:r>
              <a:rPr lang="fi-FI" sz="2700" dirty="0"/>
              <a:t> </a:t>
            </a:r>
            <a:r>
              <a:rPr lang="fi-FI" sz="2700" dirty="0" err="1"/>
              <a:t>lecture</a:t>
            </a:r>
            <a:r>
              <a:rPr lang="fi-FI" sz="2700" dirty="0"/>
              <a:t>)</a:t>
            </a:r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15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2BAD080-0C24-436A-AA36-8CD658B88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25386"/>
              </p:ext>
            </p:extLst>
          </p:nvPr>
        </p:nvGraphicFramePr>
        <p:xfrm>
          <a:off x="395536" y="332656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169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AAED-083A-498B-9846-5B80169F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decade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50F1-E4AD-4157-8709-7F5C5DF1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Crisis 2014-2016</a:t>
            </a:r>
            <a:r>
              <a:rPr lang="en-US" dirty="0"/>
              <a:t>: Sanction war between Russia and the West due to conflict around Ukraine.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Slow recovery between 2017 and 2019 though “sanctions regime” is still 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Crisis 2020-2021:</a:t>
            </a:r>
            <a:r>
              <a:rPr lang="en-US" dirty="0"/>
              <a:t> due to COVID pandemic global crisis. 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54288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BAA94476-BF09-4B12-B9B4-41A00BB0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496944" cy="5616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766E7-631E-41F2-A8C0-B2B82164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664"/>
            <a:ext cx="3171825" cy="409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B77369-DD55-4863-95A4-952D9E7B1A6A}"/>
              </a:ext>
            </a:extLst>
          </p:cNvPr>
          <p:cNvSpPr/>
          <p:nvPr/>
        </p:nvSpPr>
        <p:spPr>
          <a:xfrm>
            <a:off x="5220072" y="188640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BOFIT, Bank of Finland data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2485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0165-7AE7-4576-B186-5731DBCE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800" b="1" baseline="0" dirty="0"/>
            </a:br>
            <a:br>
              <a:rPr lang="en-US" sz="2800" b="1" baseline="0" dirty="0"/>
            </a:br>
            <a:r>
              <a:rPr lang="en-US" sz="2600" b="1" baseline="0" dirty="0"/>
              <a:t>Annual percentage growth rate of GDP at market prices based on constant local currency. Aggregates are based on constant 2010 U.S. dollars. </a:t>
            </a:r>
            <a:br>
              <a:rPr lang="en-US" sz="4400" b="1" baseline="0" dirty="0"/>
            </a:b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FE9A8-2F3E-418D-A128-EF5FFA608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81409"/>
              </p:ext>
            </p:extLst>
          </p:nvPr>
        </p:nvGraphicFramePr>
        <p:xfrm>
          <a:off x="179512" y="1417638"/>
          <a:ext cx="8856984" cy="532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762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2007 </a:t>
            </a:r>
            <a:endParaRPr lang="en-US" dirty="0"/>
          </a:p>
        </p:txBody>
      </p:sp>
      <p:pic>
        <p:nvPicPr>
          <p:cNvPr id="8194" name="Picture 2" descr="Kuvahaun tulos haulle gdp growth rates map 2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" y="1340768"/>
            <a:ext cx="7758793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62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</a:t>
            </a:r>
            <a:r>
              <a:rPr lang="fi-FI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fi-FI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  <a:r>
              <a:rPr lang="fi-FI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2009 </a:t>
            </a:r>
            <a:endParaRPr lang="en-US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8229600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7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growth rates in 2013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363272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2014 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upload.wikimedia.org/wikipedia/commons/thumb/2/2b/Countries_by_Real_GDP_Growth_Rate_%282014%29.svg/863px-Countries_by_Real_GDP_Growth_Rate_%282014%29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289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7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i="1" dirty="0"/>
              <a:t>The end of Brezhnev Era – beginning of the collapse of </a:t>
            </a:r>
            <a:r>
              <a:rPr lang="fi-FI" b="1" i="1" dirty="0" err="1"/>
              <a:t>Soviet</a:t>
            </a:r>
            <a:r>
              <a:rPr lang="fi-FI" b="1" i="1" dirty="0"/>
              <a:t> </a:t>
            </a:r>
            <a:r>
              <a:rPr lang="fi-FI" b="1" i="1" dirty="0" err="1"/>
              <a:t>system</a:t>
            </a:r>
            <a:r>
              <a:rPr lang="fi-FI" b="1" i="1" dirty="0"/>
              <a:t> 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i-FI" sz="2200" dirty="0">
                <a:solidFill>
                  <a:srgbClr val="FF0000"/>
                </a:solidFill>
              </a:rPr>
              <a:t>Crisis in agriculture </a:t>
            </a:r>
            <a:r>
              <a:rPr lang="fi-FI" sz="2200" dirty="0"/>
              <a:t>continued in the 1980s: </a:t>
            </a:r>
            <a:r>
              <a:rPr lang="en-GB" sz="2200" dirty="0"/>
              <a:t>Necessity to buy grain in the international market: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dirty="0"/>
              <a:t>While </a:t>
            </a:r>
            <a:r>
              <a:rPr lang="en-GB" sz="2200" dirty="0">
                <a:solidFill>
                  <a:srgbClr val="FF0000"/>
                </a:solidFill>
              </a:rPr>
              <a:t>the price of petroleum </a:t>
            </a:r>
            <a:r>
              <a:rPr lang="en-GB" sz="2200" dirty="0"/>
              <a:t>was </a:t>
            </a:r>
            <a:r>
              <a:rPr lang="en-GB" sz="2200" dirty="0">
                <a:solidFill>
                  <a:srgbClr val="FF0000"/>
                </a:solidFill>
              </a:rPr>
              <a:t>high</a:t>
            </a:r>
            <a:r>
              <a:rPr lang="en-GB" sz="2200" dirty="0"/>
              <a:t> - </a:t>
            </a:r>
            <a:r>
              <a:rPr lang="en-GB" sz="2200" dirty="0">
                <a:solidFill>
                  <a:srgbClr val="FF0000"/>
                </a:solidFill>
              </a:rPr>
              <a:t>financing</a:t>
            </a:r>
            <a:r>
              <a:rPr lang="en-GB" sz="2200" dirty="0"/>
              <a:t> the </a:t>
            </a:r>
            <a:r>
              <a:rPr lang="en-GB" sz="2200" dirty="0">
                <a:solidFill>
                  <a:srgbClr val="FF0000"/>
                </a:solidFill>
              </a:rPr>
              <a:t>purchase of grain </a:t>
            </a:r>
            <a:r>
              <a:rPr lang="en-GB" sz="2200" dirty="0"/>
              <a:t>from </a:t>
            </a:r>
            <a:r>
              <a:rPr lang="en-GB" sz="2200" dirty="0">
                <a:solidFill>
                  <a:srgbClr val="FF0000"/>
                </a:solidFill>
              </a:rPr>
              <a:t>internal sources was possible</a:t>
            </a:r>
            <a:r>
              <a:rPr lang="en-GB" sz="2200" dirty="0"/>
              <a:t>. </a:t>
            </a:r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r>
              <a:rPr lang="en-GB" sz="2200" dirty="0"/>
              <a:t>When the </a:t>
            </a:r>
            <a:r>
              <a:rPr lang="en-GB" sz="2200" dirty="0">
                <a:solidFill>
                  <a:srgbClr val="FF0000"/>
                </a:solidFill>
              </a:rPr>
              <a:t>price of petroleum fell </a:t>
            </a:r>
            <a:r>
              <a:rPr lang="en-GB" sz="2200" dirty="0"/>
              <a:t>in the last 1980's =&gt; </a:t>
            </a:r>
          </a:p>
          <a:p>
            <a:pPr marL="0" indent="0" algn="just">
              <a:buNone/>
            </a:pPr>
            <a:r>
              <a:rPr lang="en-GB" sz="2200" dirty="0"/>
              <a:t>the Soviet Union </a:t>
            </a:r>
            <a:r>
              <a:rPr lang="en-GB" sz="2200" dirty="0">
                <a:solidFill>
                  <a:srgbClr val="FF0000"/>
                </a:solidFill>
              </a:rPr>
              <a:t>needed to borrow </a:t>
            </a:r>
            <a:r>
              <a:rPr lang="en-GB" sz="2200" dirty="0"/>
              <a:t>the funds from </a:t>
            </a:r>
            <a:r>
              <a:rPr lang="en-GB" sz="2200" dirty="0">
                <a:solidFill>
                  <a:srgbClr val="FF0000"/>
                </a:solidFill>
              </a:rPr>
              <a:t>Western banks </a:t>
            </a:r>
            <a:r>
              <a:rPr lang="en-GB" sz="2200" dirty="0"/>
              <a:t>to purchase the needed grain. =&gt;</a:t>
            </a:r>
          </a:p>
          <a:p>
            <a:pPr marL="0" indent="0" algn="just">
              <a:buNone/>
            </a:pPr>
            <a:r>
              <a:rPr lang="en-GB" sz="2200" dirty="0"/>
              <a:t>This severely </a:t>
            </a:r>
            <a:r>
              <a:rPr lang="en-GB" sz="2200" dirty="0">
                <a:solidFill>
                  <a:srgbClr val="FF0000"/>
                </a:solidFill>
              </a:rPr>
              <a:t>restricted the international activities </a:t>
            </a:r>
            <a:r>
              <a:rPr lang="en-GB" sz="2200" dirty="0"/>
              <a:t>of the Soviet Union.</a:t>
            </a:r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r>
              <a:rPr lang="en-GB" sz="2200" dirty="0">
                <a:solidFill>
                  <a:srgbClr val="FF0000"/>
                </a:solidFill>
              </a:rPr>
              <a:t>: The reason for the decline in petroleum prices </a:t>
            </a:r>
            <a:r>
              <a:rPr lang="en-GB" sz="2200" dirty="0"/>
              <a:t>in the late 1980's: </a:t>
            </a:r>
            <a:r>
              <a:rPr lang="en-GB" sz="2200" dirty="0">
                <a:solidFill>
                  <a:srgbClr val="FF0000"/>
                </a:solidFill>
              </a:rPr>
              <a:t>the Soviet Union invasion of Afghanistan</a:t>
            </a:r>
            <a:r>
              <a:rPr lang="en-GB" sz="2200" dirty="0"/>
              <a:t>. =&gt;</a:t>
            </a:r>
          </a:p>
          <a:p>
            <a:pPr marL="0" indent="0" algn="just">
              <a:buNone/>
            </a:pPr>
            <a:r>
              <a:rPr lang="en-GB" sz="2200" dirty="0">
                <a:solidFill>
                  <a:srgbClr val="FF0000"/>
                </a:solidFill>
              </a:rPr>
              <a:t>Saudi Arabia </a:t>
            </a:r>
            <a:r>
              <a:rPr lang="en-GB" sz="2200" dirty="0"/>
              <a:t>increased its production of petroleum drastically (to punish SU) and consequently the price of petroleum fell.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46305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AE2-97A6-4697-A06C-CF154E44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2015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FB25B-F38C-4E12-A2BB-92C83737E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6752"/>
            <a:ext cx="8712968" cy="5544616"/>
          </a:xfrm>
        </p:spPr>
      </p:pic>
    </p:spTree>
    <p:extLst>
      <p:ext uri="{BB962C8B-B14F-4D97-AF65-F5344CB8AC3E}">
        <p14:creationId xmlns:p14="http://schemas.microsoft.com/office/powerpoint/2010/main" val="3716518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GDP growth rates in 2017</a:t>
            </a:r>
            <a:endParaRPr lang="fi-FI" i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34935" cy="53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7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8C506-8629-462E-A958-3D5A178B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6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BBFC-C780-4134-8F09-CF6BEA07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GDP growth rates in 2020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058C5-D6A0-428C-B4DE-9BD973CD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8229600" cy="5458618"/>
          </a:xfrm>
        </p:spPr>
      </p:pic>
    </p:spTree>
    <p:extLst>
      <p:ext uri="{BB962C8B-B14F-4D97-AF65-F5344CB8AC3E}">
        <p14:creationId xmlns:p14="http://schemas.microsoft.com/office/powerpoint/2010/main" val="3375045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FCBE2E-C6CB-46BE-881C-7CC29C453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90695"/>
              </p:ext>
            </p:extLst>
          </p:nvPr>
        </p:nvGraphicFramePr>
        <p:xfrm>
          <a:off x="323528" y="2398"/>
          <a:ext cx="5688632" cy="263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479400-DECF-4BDA-914D-1585ADC1C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293333"/>
              </p:ext>
            </p:extLst>
          </p:nvPr>
        </p:nvGraphicFramePr>
        <p:xfrm>
          <a:off x="323528" y="3068960"/>
          <a:ext cx="8352928" cy="34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5993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273740"/>
              </p:ext>
            </p:extLst>
          </p:nvPr>
        </p:nvGraphicFramePr>
        <p:xfrm>
          <a:off x="251520" y="260648"/>
          <a:ext cx="8496944" cy="592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992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in the world: developing, transition or developed? </a:t>
            </a:r>
            <a:endParaRPr lang="en-GB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altLang="en-US" dirty="0"/>
              <a:t>According to various organizations (IMF, e.g.) and indices (MSCI and FTSE e.g.), Russia belongs to a group of </a:t>
            </a:r>
            <a:r>
              <a:rPr lang="en-US" altLang="en-US" b="1" dirty="0"/>
              <a:t>emerging and developing economies</a:t>
            </a:r>
            <a:r>
              <a:rPr lang="en-US" altLang="en-US" dirty="0"/>
              <a:t>. </a:t>
            </a:r>
          </a:p>
          <a:p>
            <a:pPr marL="0" indent="0">
              <a:buFont typeface="Arial" charset="0"/>
              <a:buNone/>
            </a:pPr>
            <a:endParaRPr lang="en-US" altLang="en-US" dirty="0"/>
          </a:p>
          <a:p>
            <a:pPr marL="0" indent="0">
              <a:buFont typeface="Arial" charset="0"/>
              <a:buNone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BRIC: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en-US" dirty="0"/>
              <a:t>razil, </a:t>
            </a:r>
            <a:r>
              <a:rPr lang="en-US" altLang="en-US" b="1" dirty="0">
                <a:solidFill>
                  <a:srgbClr val="FF0000"/>
                </a:solidFill>
              </a:rPr>
              <a:t>R</a:t>
            </a:r>
            <a:r>
              <a:rPr lang="en-US" altLang="en-US" b="1" dirty="0"/>
              <a:t>ussia,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dirty="0"/>
              <a:t>ndia,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en-US" dirty="0"/>
              <a:t>hina: </a:t>
            </a:r>
            <a:r>
              <a:rPr lang="en-GB" altLang="en-US" dirty="0"/>
              <a:t>are all deemed to be at a similar </a:t>
            </a:r>
          </a:p>
          <a:p>
            <a:pPr marL="0" indent="0">
              <a:buFont typeface="Arial" charset="0"/>
              <a:buNone/>
            </a:pPr>
            <a:r>
              <a:rPr lang="en-GB" altLang="en-US" dirty="0"/>
              <a:t>stage of newly advanced economic development.</a:t>
            </a:r>
          </a:p>
          <a:p>
            <a:pPr marL="0" indent="0">
              <a:buFont typeface="Arial" charset="0"/>
              <a:buNone/>
            </a:pPr>
            <a:endParaRPr lang="en-GB" altLang="en-US" dirty="0"/>
          </a:p>
          <a:p>
            <a:pPr marL="0" indent="0">
              <a:buFont typeface="Arial" charset="0"/>
              <a:buNone/>
            </a:pPr>
            <a:r>
              <a:rPr lang="en-GB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Developed:</a:t>
            </a:r>
            <a:r>
              <a:rPr lang="en-GB" altLang="en-US" dirty="0">
                <a:solidFill>
                  <a:srgbClr val="C00000"/>
                </a:solidFill>
              </a:rPr>
              <a:t> </a:t>
            </a:r>
            <a:r>
              <a:rPr lang="en-GB" altLang="en-US" dirty="0"/>
              <a:t>highly educated population; </a:t>
            </a:r>
            <a:r>
              <a:rPr lang="en-GB" altLang="en-US" b="1" dirty="0"/>
              <a:t>Russia</a:t>
            </a:r>
            <a:r>
              <a:rPr lang="en-GB" altLang="en-US" dirty="0"/>
              <a:t> is </a:t>
            </a:r>
            <a:r>
              <a:rPr lang="en-GB" altLang="en-US" b="1" dirty="0"/>
              <a:t>one of the world's five </a:t>
            </a:r>
            <a:r>
              <a:rPr lang="en-GB" altLang="en-US" dirty="0"/>
              <a:t>officially recognized </a:t>
            </a:r>
            <a:r>
              <a:rPr lang="en-GB" altLang="en-US" b="1" dirty="0"/>
              <a:t>nuclear powers</a:t>
            </a:r>
            <a:r>
              <a:rPr lang="en-GB" altLang="en-US" dirty="0"/>
              <a:t>. </a:t>
            </a:r>
          </a:p>
          <a:p>
            <a:pPr marL="0" indent="0">
              <a:buFont typeface="Arial" charset="0"/>
              <a:buNone/>
            </a:pPr>
            <a:endParaRPr lang="en-GB" altLang="en-US" dirty="0"/>
          </a:p>
          <a:p>
            <a:pPr marL="0" indent="0">
              <a:buFont typeface="Arial" charset="0"/>
              <a:buNone/>
            </a:pPr>
            <a:r>
              <a:rPr lang="en-GB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Developing:</a:t>
            </a:r>
            <a:r>
              <a:rPr lang="en-GB" altLang="en-US" dirty="0">
                <a:solidFill>
                  <a:srgbClr val="C00000"/>
                </a:solidFill>
              </a:rPr>
              <a:t> </a:t>
            </a:r>
            <a:r>
              <a:rPr lang="en-GB" altLang="en-US" dirty="0"/>
              <a:t>polarization of wealth and poverty; high dependence on natural resources. </a:t>
            </a:r>
          </a:p>
          <a:p>
            <a:pPr marL="0" indent="0">
              <a:buFont typeface="Arial" charset="0"/>
              <a:buNone/>
            </a:pPr>
            <a:endParaRPr lang="en-GB" altLang="en-US" dirty="0"/>
          </a:p>
          <a:p>
            <a:pPr marL="0" indent="0">
              <a:buFont typeface="Arial" charset="0"/>
              <a:buNone/>
            </a:pPr>
            <a:r>
              <a:rPr lang="en-GB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Transition: </a:t>
            </a:r>
            <a:r>
              <a:rPr lang="en-GB" altLang="en-US" dirty="0"/>
              <a:t>have gone through a transition from socialistic to market economy.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267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conclusion: </a:t>
            </a:r>
            <a:br>
              <a:rPr lang="en-US" dirty="0"/>
            </a:br>
            <a:r>
              <a:rPr lang="en-US" dirty="0"/>
              <a:t>Russia is an emerging market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emerging market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fi-FI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underfunded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i-F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market;</a:t>
            </a:r>
          </a:p>
          <a:p>
            <a:pPr marL="0" indent="0">
              <a:buNone/>
            </a:pPr>
            <a:endParaRPr lang="fi-FI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Poorer than those in the developed world but that has capital markets (stock and bond markets) accessible to international investors;</a:t>
            </a:r>
          </a:p>
          <a:p>
            <a:pPr marL="0" indent="0">
              <a:buNone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developed country but one that has adopted the institutional, legal, and financial structures;</a:t>
            </a:r>
          </a:p>
          <a:p>
            <a:pPr marL="0" indent="0">
              <a:buNone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Sufficiently open to the global economy;</a:t>
            </a:r>
          </a:p>
          <a:p>
            <a:pPr marL="0" indent="0">
              <a:buNone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for sustainable economic growth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07441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and other emerging economies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economies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Developing countries            Transition countries</a:t>
            </a:r>
          </a:p>
          <a:p>
            <a:pPr marL="0" indent="0">
              <a:buNone/>
            </a:pPr>
            <a:r>
              <a:rPr lang="en-GB" dirty="0"/>
              <a:t>BRICS: Brazil, </a:t>
            </a:r>
            <a:r>
              <a:rPr lang="en-GB" i="1" dirty="0">
                <a:solidFill>
                  <a:srgbClr val="C00000"/>
                </a:solidFill>
              </a:rPr>
              <a:t>Russia</a:t>
            </a:r>
            <a:r>
              <a:rPr lang="en-GB" dirty="0"/>
              <a:t>,              Post-socialist,          </a:t>
            </a:r>
          </a:p>
          <a:p>
            <a:pPr marL="0" indent="0">
              <a:buNone/>
            </a:pPr>
            <a:r>
              <a:rPr lang="en-GB" dirty="0"/>
              <a:t>India, China, South Africa      Post-Soviet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republics (</a:t>
            </a:r>
            <a:r>
              <a:rPr lang="en-GB" i="1" dirty="0">
                <a:solidFill>
                  <a:srgbClr val="C00000"/>
                </a:solidFill>
              </a:rPr>
              <a:t>Russia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4008" y="2204864"/>
            <a:ext cx="2160240" cy="1656184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51720" y="2204864"/>
            <a:ext cx="2448272" cy="180020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7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 of Soviet Union and the world price of oil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:\guest_lecture_biz14\oil_su_fall_fig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9" y="2492896"/>
            <a:ext cx="4427981" cy="37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8E628C07-E236-4B09-804A-D218845A3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492896"/>
            <a:ext cx="4427981" cy="37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2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causes of the Collapse of Soviet Union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500" i="1" dirty="0">
                <a:solidFill>
                  <a:srgbClr val="C00000"/>
                </a:solidFill>
              </a:rPr>
              <a:t>Eastern European countries </a:t>
            </a:r>
            <a:r>
              <a:rPr lang="en-GB" sz="2500" dirty="0"/>
              <a:t>(Poland, Hungary, Czechoslovakia) demanded reforms of communism or even did not want communism at all.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Nationalism among Soviet satellite states, democratic opposition movements, and economic crisis. </a:t>
            </a:r>
          </a:p>
          <a:p>
            <a:pPr marL="0" indent="0">
              <a:buNone/>
            </a:pPr>
            <a:endParaRPr lang="en-GB" sz="25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500" i="1" dirty="0">
                <a:solidFill>
                  <a:srgbClr val="C00000"/>
                </a:solidFill>
              </a:rPr>
              <a:t>Mikhail Gorbachev`s role. </a:t>
            </a:r>
            <a:r>
              <a:rPr lang="en-GB" sz="2500" dirty="0"/>
              <a:t>Although his attempt to reform communism was rejected, his reformist positions as Soviet premier/head of government helped open the way for full-fledged political dissidence. 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1717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”Last days” of the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 </a:t>
            </a:r>
            <a:endParaRPr lang="en-GB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7700" dirty="0"/>
              <a:t>1982: </a:t>
            </a:r>
            <a:r>
              <a:rPr lang="en-GB" sz="7700" dirty="0"/>
              <a:t>Brezh­nev dies and is replaced by KGB chief Yuri Andropov (in his 70s).</a:t>
            </a:r>
          </a:p>
          <a:p>
            <a:pPr marL="0" indent="0">
              <a:buNone/>
            </a:pPr>
            <a:endParaRPr lang="fi-FI" sz="7700" dirty="0"/>
          </a:p>
          <a:p>
            <a:pPr marL="0" indent="0">
              <a:buNone/>
            </a:pPr>
            <a:r>
              <a:rPr lang="fi-FI" sz="7700" dirty="0"/>
              <a:t>1984: </a:t>
            </a:r>
            <a:r>
              <a:rPr lang="en-GB" sz="7700" dirty="0"/>
              <a:t>Andropov dies and is replaced by Kon­stan­tin Chernenko (in his 70s).</a:t>
            </a:r>
          </a:p>
          <a:p>
            <a:pPr marL="0" indent="0">
              <a:buNone/>
            </a:pPr>
            <a:endParaRPr lang="fi-FI" sz="7700" dirty="0"/>
          </a:p>
          <a:p>
            <a:pPr marL="0" indent="0">
              <a:buNone/>
            </a:pPr>
            <a:r>
              <a:rPr lang="fi-FI" sz="7700" dirty="0"/>
              <a:t>1985: </a:t>
            </a:r>
            <a:r>
              <a:rPr lang="en-GB" sz="7700" dirty="0"/>
              <a:t>Cher­nenko dies and is replaced by </a:t>
            </a:r>
            <a:r>
              <a:rPr lang="en-GB" sz="7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Mikhail Gor­bachev (54 years)</a:t>
            </a:r>
          </a:p>
        </p:txBody>
      </p:sp>
    </p:spTree>
    <p:extLst>
      <p:ext uri="{BB962C8B-B14F-4D97-AF65-F5344CB8AC3E}">
        <p14:creationId xmlns:p14="http://schemas.microsoft.com/office/powerpoint/2010/main" val="40841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MIKHAIL GORBACHEV (1985-1991)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His reforms has­tened the end of communism.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-anti-alcohol cam­paign. </a:t>
            </a:r>
          </a:p>
          <a:p>
            <a:pPr marL="0" indent="0">
              <a:buNone/>
            </a:pPr>
            <a:r>
              <a:rPr lang="en-GB" dirty="0"/>
              <a:t>-the poli­cies of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OPENESS</a:t>
            </a:r>
            <a:r>
              <a:rPr lang="en-GB" dirty="0"/>
              <a:t> (RU: glas­nost)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RESTRUCTURING</a:t>
            </a:r>
            <a:r>
              <a:rPr lang="en-GB" dirty="0"/>
              <a:t> (RU: perestroika).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-</a:t>
            </a:r>
            <a:r>
              <a:rPr lang="en-GB" dirty="0"/>
              <a:t>1987: Signs super­power treaty with US to begin scrap­ping nuclear warheads.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End of cold war?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41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/>
          </a:p>
        </p:txBody>
      </p:sp>
      <p:pic>
        <p:nvPicPr>
          <p:cNvPr id="5122" name="Picture 2" descr="E:\guest_lecture_biz14\sinking-of-soviet-union-0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47667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 of the Soviet Union 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755576" y="147785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500" dirty="0"/>
              <a:t>In just two years from 1989 to 1991: </a:t>
            </a:r>
          </a:p>
          <a:p>
            <a:pPr algn="just"/>
            <a:endParaRPr lang="en-GB" sz="35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500" dirty="0"/>
              <a:t>The Berlin Wall fell.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GB" sz="25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500" dirty="0"/>
              <a:t>The Soviet Union disintegrated.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GB" sz="25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500" dirty="0"/>
              <a:t>Marxism-Leninism was dumped unceremoniously on the ash heap of history.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GB" sz="25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i-FI" sz="2500" dirty="0"/>
              <a:t>Boris Eltsin becomes the first elected president of Russia in 1991 [</a:t>
            </a:r>
            <a:r>
              <a:rPr lang="fi-FI" sz="2500" dirty="0" err="1"/>
              <a:t>has</a:t>
            </a:r>
            <a:r>
              <a:rPr lang="fi-FI" sz="2500" dirty="0"/>
              <a:t> </a:t>
            </a:r>
            <a:r>
              <a:rPr lang="fi-FI" sz="2500" dirty="0" err="1"/>
              <a:t>been</a:t>
            </a:r>
            <a:r>
              <a:rPr lang="fi-FI" sz="2500" dirty="0"/>
              <a:t> Russian </a:t>
            </a:r>
            <a:r>
              <a:rPr lang="fi-FI" sz="2500" dirty="0" err="1"/>
              <a:t>President</a:t>
            </a:r>
            <a:r>
              <a:rPr lang="fi-FI" sz="2500" dirty="0"/>
              <a:t> </a:t>
            </a:r>
            <a:r>
              <a:rPr lang="fi-FI" sz="2500" dirty="0" err="1"/>
              <a:t>until</a:t>
            </a:r>
            <a:r>
              <a:rPr lang="fi-FI" sz="2500" dirty="0"/>
              <a:t> </a:t>
            </a:r>
            <a:r>
              <a:rPr lang="fi-FI" sz="2500" dirty="0" err="1"/>
              <a:t>December</a:t>
            </a:r>
            <a:r>
              <a:rPr lang="fi-FI" sz="2500" dirty="0"/>
              <a:t> 1998].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87116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2044</Words>
  <Application>Microsoft Office PowerPoint</Application>
  <PresentationFormat>On-screen Show (4:3)</PresentationFormat>
  <Paragraphs>286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Office Theme</vt:lpstr>
      <vt:lpstr>Russian economic transformation</vt:lpstr>
      <vt:lpstr>Learning outcomes of this lecture</vt:lpstr>
      <vt:lpstr>The end of Brezhnev Era – beginning of the collapse of Soviet system </vt:lpstr>
      <vt:lpstr>The end of Brezhnev Era – beginning of the collapse of Soviet system </vt:lpstr>
      <vt:lpstr>Collapse of Soviet Union and the world price of oil </vt:lpstr>
      <vt:lpstr>Political causes of the Collapse of Soviet Union </vt:lpstr>
      <vt:lpstr>”Last days” of the Soviet Union </vt:lpstr>
      <vt:lpstr>MIKHAIL GORBACHEV (1985-1991) </vt:lpstr>
      <vt:lpstr>PowerPoint Presentation</vt:lpstr>
      <vt:lpstr>Russia in economic transition: from 1991 onwards </vt:lpstr>
      <vt:lpstr>PowerPoint Presentation</vt:lpstr>
      <vt:lpstr>Washington consensus 10 prescriptions </vt:lpstr>
      <vt:lpstr>Price liberalization</vt:lpstr>
      <vt:lpstr>Hyperinflation in Russia, %/year  </vt:lpstr>
      <vt:lpstr>Example of price change</vt:lpstr>
      <vt:lpstr>Question for points</vt:lpstr>
      <vt:lpstr>Stabilization policy to reduce inflation. </vt:lpstr>
      <vt:lpstr>Stabilization policy and structural reforms: “Results”</vt:lpstr>
      <vt:lpstr>Stages of privatization </vt:lpstr>
      <vt:lpstr>Voucher privatization </vt:lpstr>
      <vt:lpstr>Cash privatization </vt:lpstr>
      <vt:lpstr>Privatization`s “results”  (From Joseph Stiglitz, Globalization and its Discontents, 2002 Chapter 5) </vt:lpstr>
      <vt:lpstr>Question for points</vt:lpstr>
      <vt:lpstr>August 1998 crisis: background </vt:lpstr>
      <vt:lpstr>August 1998 crisis: Chronicle </vt:lpstr>
      <vt:lpstr>August 1998 crisis: Some data facts </vt:lpstr>
      <vt:lpstr>Part 2: Russia`s recent economics development:  brief overview </vt:lpstr>
      <vt:lpstr>Resent economic trends in Russia </vt:lpstr>
      <vt:lpstr>What is behind the Russian economy rapid growth in those years? Energy prices </vt:lpstr>
      <vt:lpstr>What is behind the Russian economy rapid growth in 1999-2008? Macroeconomic policy </vt:lpstr>
      <vt:lpstr>Crisis of 2009   </vt:lpstr>
      <vt:lpstr>PowerPoint Presentation</vt:lpstr>
      <vt:lpstr>Recent decade</vt:lpstr>
      <vt:lpstr>PowerPoint Presentation</vt:lpstr>
      <vt:lpstr>  Annual percentage growth rate of GDP at market prices based on constant local currency. Aggregates are based on constant 2010 U.S. dollars.  </vt:lpstr>
      <vt:lpstr>GDP growth rates in 2007 </vt:lpstr>
      <vt:lpstr>GDP growth rates in 2009 </vt:lpstr>
      <vt:lpstr>GDP growth rates in 2013</vt:lpstr>
      <vt:lpstr>GDP growth rates in 2014 </vt:lpstr>
      <vt:lpstr>GDP growth rates in 2015</vt:lpstr>
      <vt:lpstr>GDP growth rates in 2017</vt:lpstr>
      <vt:lpstr>PowerPoint Presentation</vt:lpstr>
      <vt:lpstr>GDP growth rates in 2020</vt:lpstr>
      <vt:lpstr>PowerPoint Presentation</vt:lpstr>
      <vt:lpstr>PowerPoint Presentation</vt:lpstr>
      <vt:lpstr>Russia in the world: developing, transition or developed? </vt:lpstr>
      <vt:lpstr>General conclusion:  Russia is an emerging market</vt:lpstr>
      <vt:lpstr>Russia and other emerging economies 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economic transformation</dc:title>
  <dc:creator>Ledyaeva Svetlana</dc:creator>
  <cp:lastModifiedBy>Ledyaeva Svetlana</cp:lastModifiedBy>
  <cp:revision>262</cp:revision>
  <cp:lastPrinted>2018-08-11T08:57:36Z</cp:lastPrinted>
  <dcterms:created xsi:type="dcterms:W3CDTF">2014-06-18T10:21:30Z</dcterms:created>
  <dcterms:modified xsi:type="dcterms:W3CDTF">2021-11-03T11:47:09Z</dcterms:modified>
</cp:coreProperties>
</file>