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56" r:id="rId2"/>
    <p:sldId id="320" r:id="rId3"/>
    <p:sldId id="318" r:id="rId4"/>
    <p:sldId id="295" r:id="rId5"/>
    <p:sldId id="257" r:id="rId6"/>
    <p:sldId id="281" r:id="rId7"/>
    <p:sldId id="258" r:id="rId8"/>
    <p:sldId id="259" r:id="rId9"/>
    <p:sldId id="297" r:id="rId10"/>
    <p:sldId id="296" r:id="rId11"/>
    <p:sldId id="260" r:id="rId12"/>
    <p:sldId id="261" r:id="rId13"/>
    <p:sldId id="298" r:id="rId14"/>
    <p:sldId id="262" r:id="rId15"/>
    <p:sldId id="285" r:id="rId16"/>
    <p:sldId id="286" r:id="rId17"/>
    <p:sldId id="273" r:id="rId18"/>
    <p:sldId id="282" r:id="rId19"/>
    <p:sldId id="283" r:id="rId20"/>
    <p:sldId id="284" r:id="rId21"/>
    <p:sldId id="321" r:id="rId22"/>
    <p:sldId id="322" r:id="rId23"/>
    <p:sldId id="289" r:id="rId24"/>
    <p:sldId id="300" r:id="rId25"/>
    <p:sldId id="301" r:id="rId26"/>
    <p:sldId id="302" r:id="rId27"/>
    <p:sldId id="303" r:id="rId28"/>
    <p:sldId id="290" r:id="rId29"/>
    <p:sldId id="291" r:id="rId30"/>
    <p:sldId id="292" r:id="rId31"/>
    <p:sldId id="293" r:id="rId32"/>
    <p:sldId id="294" r:id="rId33"/>
    <p:sldId id="319" r:id="rId34"/>
    <p:sldId id="299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277" r:id="rId50"/>
    <p:sldId id="278" r:id="rId51"/>
    <p:sldId id="265" r:id="rId52"/>
    <p:sldId id="268" r:id="rId53"/>
    <p:sldId id="269" r:id="rId54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96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EE8E1E-35A9-6E43-9104-5C7C4E2E8B4B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CF107ABA-2195-E848-8E9D-3D9CCC41E87E}">
      <dgm:prSet phldrT="[Text]"/>
      <dgm:spPr/>
      <dgm:t>
        <a:bodyPr/>
        <a:lstStyle/>
        <a:p>
          <a:r>
            <a:rPr lang="en-US" dirty="0" smtClean="0"/>
            <a:t>TUTKIMUS AALLOSSA</a:t>
          </a:r>
          <a:endParaRPr lang="en-US" dirty="0"/>
        </a:p>
      </dgm:t>
    </dgm:pt>
    <dgm:pt modelId="{87647C01-FC86-FF42-A269-B2D4388C149D}" type="parTrans" cxnId="{3810FD85-7CFB-034F-83C3-6756D03C0181}">
      <dgm:prSet/>
      <dgm:spPr/>
      <dgm:t>
        <a:bodyPr/>
        <a:lstStyle/>
        <a:p>
          <a:endParaRPr lang="en-US"/>
        </a:p>
      </dgm:t>
    </dgm:pt>
    <dgm:pt modelId="{EBA4A5E9-55BE-4F4D-817B-4B742F4F28C8}" type="sibTrans" cxnId="{3810FD85-7CFB-034F-83C3-6756D03C0181}">
      <dgm:prSet/>
      <dgm:spPr/>
      <dgm:t>
        <a:bodyPr/>
        <a:lstStyle/>
        <a:p>
          <a:endParaRPr lang="en-US"/>
        </a:p>
      </dgm:t>
    </dgm:pt>
    <dgm:pt modelId="{243B88D4-5004-744B-9C67-D2AA541B931B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NEUVOTTELUT IP-OIKEUKSISTA</a:t>
          </a:r>
          <a:endParaRPr lang="en-US" dirty="0"/>
        </a:p>
      </dgm:t>
    </dgm:pt>
    <dgm:pt modelId="{FD074F2A-74E8-4C4F-91EA-A520280DF81E}" type="parTrans" cxnId="{9C582933-BC8F-204C-B039-37CB33A21755}">
      <dgm:prSet/>
      <dgm:spPr/>
      <dgm:t>
        <a:bodyPr/>
        <a:lstStyle/>
        <a:p>
          <a:endParaRPr lang="en-US"/>
        </a:p>
      </dgm:t>
    </dgm:pt>
    <dgm:pt modelId="{7BA69CD8-50A0-9F41-BE0D-26F3357B9E36}" type="sibTrans" cxnId="{9C582933-BC8F-204C-B039-37CB33A21755}">
      <dgm:prSet/>
      <dgm:spPr/>
      <dgm:t>
        <a:bodyPr/>
        <a:lstStyle/>
        <a:p>
          <a:endParaRPr lang="en-US"/>
        </a:p>
      </dgm:t>
    </dgm:pt>
    <dgm:pt modelId="{2780602D-4F14-D04C-A133-4492BB0E3D3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ROJALTIT JA JAKAMINEN €</a:t>
          </a:r>
          <a:endParaRPr lang="en-US" dirty="0"/>
        </a:p>
      </dgm:t>
    </dgm:pt>
    <dgm:pt modelId="{6C16063A-3C80-F144-8F6C-580C615243BC}" type="parTrans" cxnId="{9AC45B95-CCAE-DF45-9791-CE2724984AEB}">
      <dgm:prSet/>
      <dgm:spPr/>
      <dgm:t>
        <a:bodyPr/>
        <a:lstStyle/>
        <a:p>
          <a:endParaRPr lang="en-US"/>
        </a:p>
      </dgm:t>
    </dgm:pt>
    <dgm:pt modelId="{C23460B3-C5DD-B34C-B012-39D95F0D7BAD}" type="sibTrans" cxnId="{9AC45B95-CCAE-DF45-9791-CE2724984AEB}">
      <dgm:prSet/>
      <dgm:spPr/>
      <dgm:t>
        <a:bodyPr/>
        <a:lstStyle/>
        <a:p>
          <a:endParaRPr lang="en-US"/>
        </a:p>
      </dgm:t>
    </dgm:pt>
    <dgm:pt modelId="{C20E96FB-ED11-1049-A024-F5961E6F592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TUTKIMUKSESSA SYNTYNEEN </a:t>
          </a:r>
          <a:r>
            <a:rPr lang="en-US" dirty="0" err="1" smtClean="0"/>
            <a:t>IP:n</a:t>
          </a:r>
          <a:r>
            <a:rPr lang="en-US" dirty="0" smtClean="0"/>
            <a:t> KAUPALLISTAMINEN </a:t>
          </a:r>
          <a:endParaRPr lang="en-US" dirty="0"/>
        </a:p>
      </dgm:t>
    </dgm:pt>
    <dgm:pt modelId="{E8CE5E93-0C69-2E49-8141-704BFB429121}" type="parTrans" cxnId="{8229CD67-D6EC-4447-8B59-14218E7C17B1}">
      <dgm:prSet/>
      <dgm:spPr/>
      <dgm:t>
        <a:bodyPr/>
        <a:lstStyle/>
        <a:p>
          <a:endParaRPr lang="en-US"/>
        </a:p>
      </dgm:t>
    </dgm:pt>
    <dgm:pt modelId="{A358C648-F2B0-C341-A204-B34DDB5DC050}" type="sibTrans" cxnId="{8229CD67-D6EC-4447-8B59-14218E7C17B1}">
      <dgm:prSet/>
      <dgm:spPr/>
      <dgm:t>
        <a:bodyPr/>
        <a:lstStyle/>
        <a:p>
          <a:endParaRPr lang="en-US"/>
        </a:p>
      </dgm:t>
    </dgm:pt>
    <dgm:pt modelId="{B3E52480-5602-504B-A257-E43AAB889DB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 smtClean="0"/>
            <a:t>IP:n</a:t>
          </a:r>
          <a:r>
            <a:rPr lang="en-US" dirty="0" smtClean="0"/>
            <a:t> MYYNTI/ MARKKINOINTI</a:t>
          </a:r>
          <a:endParaRPr lang="en-US" dirty="0"/>
        </a:p>
      </dgm:t>
    </dgm:pt>
    <dgm:pt modelId="{BF0C6612-E74E-3E42-B2FE-BF3E743CF4BD}" type="parTrans" cxnId="{9D36C9B8-BDAB-314F-98E3-874D7125A963}">
      <dgm:prSet/>
      <dgm:spPr/>
      <dgm:t>
        <a:bodyPr/>
        <a:lstStyle/>
        <a:p>
          <a:endParaRPr lang="en-US"/>
        </a:p>
      </dgm:t>
    </dgm:pt>
    <dgm:pt modelId="{4EFF68C9-13F4-1C4D-8131-2C5EE7225C13}" type="sibTrans" cxnId="{9D36C9B8-BDAB-314F-98E3-874D7125A963}">
      <dgm:prSet/>
      <dgm:spPr/>
      <dgm:t>
        <a:bodyPr/>
        <a:lstStyle/>
        <a:p>
          <a:endParaRPr lang="en-US"/>
        </a:p>
      </dgm:t>
    </dgm:pt>
    <dgm:pt modelId="{6E005C7F-4DFC-E249-B602-01AE89E762D7}" type="pres">
      <dgm:prSet presAssocID="{EBEE8E1E-35A9-6E43-9104-5C7C4E2E8B4B}" presName="Name0" presStyleCnt="0">
        <dgm:presLayoutVars>
          <dgm:dir/>
          <dgm:resizeHandles val="exact"/>
        </dgm:presLayoutVars>
      </dgm:prSet>
      <dgm:spPr/>
    </dgm:pt>
    <dgm:pt modelId="{CF194056-6C85-A34A-9330-F533DC350B8B}" type="pres">
      <dgm:prSet presAssocID="{CF107ABA-2195-E848-8E9D-3D9CCC41E87E}" presName="parTxOnly" presStyleLbl="node1" presStyleIdx="0" presStyleCnt="5" custScaleX="697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181F5-38B0-AA45-AAF8-E65800A0A44A}" type="pres">
      <dgm:prSet presAssocID="{EBA4A5E9-55BE-4F4D-817B-4B742F4F28C8}" presName="parSpace" presStyleCnt="0"/>
      <dgm:spPr/>
    </dgm:pt>
    <dgm:pt modelId="{7E753757-A2E4-B046-A54A-C5107EEE51EF}" type="pres">
      <dgm:prSet presAssocID="{C20E96FB-ED11-1049-A024-F5961E6F5922}" presName="parTxOnly" presStyleLbl="node1" presStyleIdx="1" presStyleCnt="5" custScaleX="111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9165F-4FD0-A042-9074-EEF9CC1CB497}" type="pres">
      <dgm:prSet presAssocID="{A358C648-F2B0-C341-A204-B34DDB5DC050}" presName="parSpace" presStyleCnt="0"/>
      <dgm:spPr/>
    </dgm:pt>
    <dgm:pt modelId="{19949321-6395-A848-8AA2-A7CE63305421}" type="pres">
      <dgm:prSet presAssocID="{B3E52480-5602-504B-A257-E43AAB889DB1}" presName="parTxOnly" presStyleLbl="node1" presStyleIdx="2" presStyleCnt="5" custScaleX="914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CD9DA7-F959-0945-8A6C-BD4B7B4F73EF}" type="pres">
      <dgm:prSet presAssocID="{4EFF68C9-13F4-1C4D-8131-2C5EE7225C13}" presName="parSpace" presStyleCnt="0"/>
      <dgm:spPr/>
    </dgm:pt>
    <dgm:pt modelId="{842D7975-63A7-E542-A5A3-48F2854B7B4D}" type="pres">
      <dgm:prSet presAssocID="{243B88D4-5004-744B-9C67-D2AA541B931B}" presName="parTxOnly" presStyleLbl="node1" presStyleIdx="3" presStyleCnt="5" custScaleX="962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D31FA-AA12-6242-A6AA-28FD99ADE947}" type="pres">
      <dgm:prSet presAssocID="{7BA69CD8-50A0-9F41-BE0D-26F3357B9E36}" presName="parSpace" presStyleCnt="0"/>
      <dgm:spPr/>
    </dgm:pt>
    <dgm:pt modelId="{EEC74B27-6CF9-5D42-8147-5108F75AD26C}" type="pres">
      <dgm:prSet presAssocID="{2780602D-4F14-D04C-A133-4492BB0E3D34}" presName="parTxOnly" presStyleLbl="node1" presStyleIdx="4" presStyleCnt="5" custScaleX="1145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5CEC58-9E20-483D-8E69-FEAA1C5637A2}" type="presOf" srcId="{243B88D4-5004-744B-9C67-D2AA541B931B}" destId="{842D7975-63A7-E542-A5A3-48F2854B7B4D}" srcOrd="0" destOrd="0" presId="urn:microsoft.com/office/officeart/2005/8/layout/hChevron3"/>
    <dgm:cxn modelId="{7F0DB885-FB99-43C0-97F4-16C0CECE6633}" type="presOf" srcId="{2780602D-4F14-D04C-A133-4492BB0E3D34}" destId="{EEC74B27-6CF9-5D42-8147-5108F75AD26C}" srcOrd="0" destOrd="0" presId="urn:microsoft.com/office/officeart/2005/8/layout/hChevron3"/>
    <dgm:cxn modelId="{A6A8E0D9-38FD-423D-8144-E3C165FB6BC3}" type="presOf" srcId="{CF107ABA-2195-E848-8E9D-3D9CCC41E87E}" destId="{CF194056-6C85-A34A-9330-F533DC350B8B}" srcOrd="0" destOrd="0" presId="urn:microsoft.com/office/officeart/2005/8/layout/hChevron3"/>
    <dgm:cxn modelId="{23F9B0D3-2975-4341-AA94-40B36D6F6F1B}" type="presOf" srcId="{EBEE8E1E-35A9-6E43-9104-5C7C4E2E8B4B}" destId="{6E005C7F-4DFC-E249-B602-01AE89E762D7}" srcOrd="0" destOrd="0" presId="urn:microsoft.com/office/officeart/2005/8/layout/hChevron3"/>
    <dgm:cxn modelId="{3810FD85-7CFB-034F-83C3-6756D03C0181}" srcId="{EBEE8E1E-35A9-6E43-9104-5C7C4E2E8B4B}" destId="{CF107ABA-2195-E848-8E9D-3D9CCC41E87E}" srcOrd="0" destOrd="0" parTransId="{87647C01-FC86-FF42-A269-B2D4388C149D}" sibTransId="{EBA4A5E9-55BE-4F4D-817B-4B742F4F28C8}"/>
    <dgm:cxn modelId="{44A89AC5-CDDA-4E72-A1D6-254D7AD06B52}" type="presOf" srcId="{B3E52480-5602-504B-A257-E43AAB889DB1}" destId="{19949321-6395-A848-8AA2-A7CE63305421}" srcOrd="0" destOrd="0" presId="urn:microsoft.com/office/officeart/2005/8/layout/hChevron3"/>
    <dgm:cxn modelId="{9C582933-BC8F-204C-B039-37CB33A21755}" srcId="{EBEE8E1E-35A9-6E43-9104-5C7C4E2E8B4B}" destId="{243B88D4-5004-744B-9C67-D2AA541B931B}" srcOrd="3" destOrd="0" parTransId="{FD074F2A-74E8-4C4F-91EA-A520280DF81E}" sibTransId="{7BA69CD8-50A0-9F41-BE0D-26F3357B9E36}"/>
    <dgm:cxn modelId="{8229CD67-D6EC-4447-8B59-14218E7C17B1}" srcId="{EBEE8E1E-35A9-6E43-9104-5C7C4E2E8B4B}" destId="{C20E96FB-ED11-1049-A024-F5961E6F5922}" srcOrd="1" destOrd="0" parTransId="{E8CE5E93-0C69-2E49-8141-704BFB429121}" sibTransId="{A358C648-F2B0-C341-A204-B34DDB5DC050}"/>
    <dgm:cxn modelId="{8DFC70C6-D3CE-4EDB-BC9C-EA66CF061FF6}" type="presOf" srcId="{C20E96FB-ED11-1049-A024-F5961E6F5922}" destId="{7E753757-A2E4-B046-A54A-C5107EEE51EF}" srcOrd="0" destOrd="0" presId="urn:microsoft.com/office/officeart/2005/8/layout/hChevron3"/>
    <dgm:cxn modelId="{9D36C9B8-BDAB-314F-98E3-874D7125A963}" srcId="{EBEE8E1E-35A9-6E43-9104-5C7C4E2E8B4B}" destId="{B3E52480-5602-504B-A257-E43AAB889DB1}" srcOrd="2" destOrd="0" parTransId="{BF0C6612-E74E-3E42-B2FE-BF3E743CF4BD}" sibTransId="{4EFF68C9-13F4-1C4D-8131-2C5EE7225C13}"/>
    <dgm:cxn modelId="{9AC45B95-CCAE-DF45-9791-CE2724984AEB}" srcId="{EBEE8E1E-35A9-6E43-9104-5C7C4E2E8B4B}" destId="{2780602D-4F14-D04C-A133-4492BB0E3D34}" srcOrd="4" destOrd="0" parTransId="{6C16063A-3C80-F144-8F6C-580C615243BC}" sibTransId="{C23460B3-C5DD-B34C-B012-39D95F0D7BAD}"/>
    <dgm:cxn modelId="{47D3442E-8CE9-4A4B-8F91-D9C3517B16B3}" type="presParOf" srcId="{6E005C7F-4DFC-E249-B602-01AE89E762D7}" destId="{CF194056-6C85-A34A-9330-F533DC350B8B}" srcOrd="0" destOrd="0" presId="urn:microsoft.com/office/officeart/2005/8/layout/hChevron3"/>
    <dgm:cxn modelId="{3F9EA29C-631C-4FD1-8D86-F95C72DF33F1}" type="presParOf" srcId="{6E005C7F-4DFC-E249-B602-01AE89E762D7}" destId="{E85181F5-38B0-AA45-AAF8-E65800A0A44A}" srcOrd="1" destOrd="0" presId="urn:microsoft.com/office/officeart/2005/8/layout/hChevron3"/>
    <dgm:cxn modelId="{8E5EE702-D58C-4E66-B64D-C8D34842F57F}" type="presParOf" srcId="{6E005C7F-4DFC-E249-B602-01AE89E762D7}" destId="{7E753757-A2E4-B046-A54A-C5107EEE51EF}" srcOrd="2" destOrd="0" presId="urn:microsoft.com/office/officeart/2005/8/layout/hChevron3"/>
    <dgm:cxn modelId="{53E8337D-53BA-4DC2-B1F6-F2A4640A90BE}" type="presParOf" srcId="{6E005C7F-4DFC-E249-B602-01AE89E762D7}" destId="{9AE9165F-4FD0-A042-9074-EEF9CC1CB497}" srcOrd="3" destOrd="0" presId="urn:microsoft.com/office/officeart/2005/8/layout/hChevron3"/>
    <dgm:cxn modelId="{E573FD9A-3D02-4524-B6A6-1E5A095B388C}" type="presParOf" srcId="{6E005C7F-4DFC-E249-B602-01AE89E762D7}" destId="{19949321-6395-A848-8AA2-A7CE63305421}" srcOrd="4" destOrd="0" presId="urn:microsoft.com/office/officeart/2005/8/layout/hChevron3"/>
    <dgm:cxn modelId="{5643352D-EDD6-46B3-B316-9C862D021F42}" type="presParOf" srcId="{6E005C7F-4DFC-E249-B602-01AE89E762D7}" destId="{A6CD9DA7-F959-0945-8A6C-BD4B7B4F73EF}" srcOrd="5" destOrd="0" presId="urn:microsoft.com/office/officeart/2005/8/layout/hChevron3"/>
    <dgm:cxn modelId="{5662BE73-4F31-4324-9B97-3EF70A3F698E}" type="presParOf" srcId="{6E005C7F-4DFC-E249-B602-01AE89E762D7}" destId="{842D7975-63A7-E542-A5A3-48F2854B7B4D}" srcOrd="6" destOrd="0" presId="urn:microsoft.com/office/officeart/2005/8/layout/hChevron3"/>
    <dgm:cxn modelId="{D575F1EC-DAF5-45DA-AE1A-2DEFC109175C}" type="presParOf" srcId="{6E005C7F-4DFC-E249-B602-01AE89E762D7}" destId="{B77D31FA-AA12-6242-A6AA-28FD99ADE947}" srcOrd="7" destOrd="0" presId="urn:microsoft.com/office/officeart/2005/8/layout/hChevron3"/>
    <dgm:cxn modelId="{6FA6F670-834D-45D9-B49B-C980B5E03C7E}" type="presParOf" srcId="{6E005C7F-4DFC-E249-B602-01AE89E762D7}" destId="{EEC74B27-6CF9-5D42-8147-5108F75AD26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EE8E1E-35A9-6E43-9104-5C7C4E2E8B4B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CF107ABA-2195-E848-8E9D-3D9CCC41E87E}">
      <dgm:prSet phldrT="[Text]"/>
      <dgm:spPr/>
      <dgm:t>
        <a:bodyPr/>
        <a:lstStyle/>
        <a:p>
          <a:r>
            <a:rPr lang="en-US" dirty="0" smtClean="0"/>
            <a:t>TUTKIMUS AALLOSSA</a:t>
          </a:r>
          <a:endParaRPr lang="en-US" dirty="0"/>
        </a:p>
      </dgm:t>
    </dgm:pt>
    <dgm:pt modelId="{87647C01-FC86-FF42-A269-B2D4388C149D}" type="parTrans" cxnId="{3810FD85-7CFB-034F-83C3-6756D03C0181}">
      <dgm:prSet/>
      <dgm:spPr/>
      <dgm:t>
        <a:bodyPr/>
        <a:lstStyle/>
        <a:p>
          <a:endParaRPr lang="en-US"/>
        </a:p>
      </dgm:t>
    </dgm:pt>
    <dgm:pt modelId="{EBA4A5E9-55BE-4F4D-817B-4B742F4F28C8}" type="sibTrans" cxnId="{3810FD85-7CFB-034F-83C3-6756D03C0181}">
      <dgm:prSet/>
      <dgm:spPr/>
      <dgm:t>
        <a:bodyPr/>
        <a:lstStyle/>
        <a:p>
          <a:endParaRPr lang="en-US"/>
        </a:p>
      </dgm:t>
    </dgm:pt>
    <dgm:pt modelId="{243B88D4-5004-744B-9C67-D2AA541B931B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NEUVOTTELUT IP-OIKEUKSISTA</a:t>
          </a:r>
          <a:endParaRPr lang="en-US" dirty="0"/>
        </a:p>
      </dgm:t>
    </dgm:pt>
    <dgm:pt modelId="{FD074F2A-74E8-4C4F-91EA-A520280DF81E}" type="parTrans" cxnId="{9C582933-BC8F-204C-B039-37CB33A21755}">
      <dgm:prSet/>
      <dgm:spPr/>
      <dgm:t>
        <a:bodyPr/>
        <a:lstStyle/>
        <a:p>
          <a:endParaRPr lang="en-US"/>
        </a:p>
      </dgm:t>
    </dgm:pt>
    <dgm:pt modelId="{7BA69CD8-50A0-9F41-BE0D-26F3357B9E36}" type="sibTrans" cxnId="{9C582933-BC8F-204C-B039-37CB33A21755}">
      <dgm:prSet/>
      <dgm:spPr/>
      <dgm:t>
        <a:bodyPr/>
        <a:lstStyle/>
        <a:p>
          <a:endParaRPr lang="en-US"/>
        </a:p>
      </dgm:t>
    </dgm:pt>
    <dgm:pt modelId="{2780602D-4F14-D04C-A133-4492BB0E3D3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ROJALTIT JA JAKAMINEN €</a:t>
          </a:r>
          <a:endParaRPr lang="en-US" dirty="0"/>
        </a:p>
      </dgm:t>
    </dgm:pt>
    <dgm:pt modelId="{6C16063A-3C80-F144-8F6C-580C615243BC}" type="parTrans" cxnId="{9AC45B95-CCAE-DF45-9791-CE2724984AEB}">
      <dgm:prSet/>
      <dgm:spPr/>
      <dgm:t>
        <a:bodyPr/>
        <a:lstStyle/>
        <a:p>
          <a:endParaRPr lang="en-US"/>
        </a:p>
      </dgm:t>
    </dgm:pt>
    <dgm:pt modelId="{C23460B3-C5DD-B34C-B012-39D95F0D7BAD}" type="sibTrans" cxnId="{9AC45B95-CCAE-DF45-9791-CE2724984AEB}">
      <dgm:prSet/>
      <dgm:spPr/>
      <dgm:t>
        <a:bodyPr/>
        <a:lstStyle/>
        <a:p>
          <a:endParaRPr lang="en-US"/>
        </a:p>
      </dgm:t>
    </dgm:pt>
    <dgm:pt modelId="{C20E96FB-ED11-1049-A024-F5961E6F592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TUTKIMUKSESSA SYNTYNEEN </a:t>
          </a:r>
          <a:r>
            <a:rPr lang="en-US" dirty="0" err="1" smtClean="0"/>
            <a:t>IP:n</a:t>
          </a:r>
          <a:r>
            <a:rPr lang="en-US" dirty="0" smtClean="0"/>
            <a:t> KAUPALLISTAMINEN </a:t>
          </a:r>
          <a:endParaRPr lang="en-US" dirty="0"/>
        </a:p>
      </dgm:t>
    </dgm:pt>
    <dgm:pt modelId="{E8CE5E93-0C69-2E49-8141-704BFB429121}" type="parTrans" cxnId="{8229CD67-D6EC-4447-8B59-14218E7C17B1}">
      <dgm:prSet/>
      <dgm:spPr/>
      <dgm:t>
        <a:bodyPr/>
        <a:lstStyle/>
        <a:p>
          <a:endParaRPr lang="en-US"/>
        </a:p>
      </dgm:t>
    </dgm:pt>
    <dgm:pt modelId="{A358C648-F2B0-C341-A204-B34DDB5DC050}" type="sibTrans" cxnId="{8229CD67-D6EC-4447-8B59-14218E7C17B1}">
      <dgm:prSet/>
      <dgm:spPr/>
      <dgm:t>
        <a:bodyPr/>
        <a:lstStyle/>
        <a:p>
          <a:endParaRPr lang="en-US"/>
        </a:p>
      </dgm:t>
    </dgm:pt>
    <dgm:pt modelId="{B3E52480-5602-504B-A257-E43AAB889DB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 smtClean="0"/>
            <a:t>IP:n</a:t>
          </a:r>
          <a:r>
            <a:rPr lang="en-US" dirty="0" smtClean="0"/>
            <a:t> MYYNTI/ MARKKINOINTI</a:t>
          </a:r>
          <a:endParaRPr lang="en-US" dirty="0"/>
        </a:p>
      </dgm:t>
    </dgm:pt>
    <dgm:pt modelId="{BF0C6612-E74E-3E42-B2FE-BF3E743CF4BD}" type="parTrans" cxnId="{9D36C9B8-BDAB-314F-98E3-874D7125A963}">
      <dgm:prSet/>
      <dgm:spPr/>
      <dgm:t>
        <a:bodyPr/>
        <a:lstStyle/>
        <a:p>
          <a:endParaRPr lang="en-US"/>
        </a:p>
      </dgm:t>
    </dgm:pt>
    <dgm:pt modelId="{4EFF68C9-13F4-1C4D-8131-2C5EE7225C13}" type="sibTrans" cxnId="{9D36C9B8-BDAB-314F-98E3-874D7125A963}">
      <dgm:prSet/>
      <dgm:spPr/>
      <dgm:t>
        <a:bodyPr/>
        <a:lstStyle/>
        <a:p>
          <a:endParaRPr lang="en-US"/>
        </a:p>
      </dgm:t>
    </dgm:pt>
    <dgm:pt modelId="{6E005C7F-4DFC-E249-B602-01AE89E762D7}" type="pres">
      <dgm:prSet presAssocID="{EBEE8E1E-35A9-6E43-9104-5C7C4E2E8B4B}" presName="Name0" presStyleCnt="0">
        <dgm:presLayoutVars>
          <dgm:dir/>
          <dgm:resizeHandles val="exact"/>
        </dgm:presLayoutVars>
      </dgm:prSet>
      <dgm:spPr/>
    </dgm:pt>
    <dgm:pt modelId="{CF194056-6C85-A34A-9330-F533DC350B8B}" type="pres">
      <dgm:prSet presAssocID="{CF107ABA-2195-E848-8E9D-3D9CCC41E87E}" presName="parTxOnly" presStyleLbl="node1" presStyleIdx="0" presStyleCnt="5" custScaleX="697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181F5-38B0-AA45-AAF8-E65800A0A44A}" type="pres">
      <dgm:prSet presAssocID="{EBA4A5E9-55BE-4F4D-817B-4B742F4F28C8}" presName="parSpace" presStyleCnt="0"/>
      <dgm:spPr/>
    </dgm:pt>
    <dgm:pt modelId="{7E753757-A2E4-B046-A54A-C5107EEE51EF}" type="pres">
      <dgm:prSet presAssocID="{C20E96FB-ED11-1049-A024-F5961E6F5922}" presName="parTxOnly" presStyleLbl="node1" presStyleIdx="1" presStyleCnt="5" custScaleX="1117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9165F-4FD0-A042-9074-EEF9CC1CB497}" type="pres">
      <dgm:prSet presAssocID="{A358C648-F2B0-C341-A204-B34DDB5DC050}" presName="parSpace" presStyleCnt="0"/>
      <dgm:spPr/>
    </dgm:pt>
    <dgm:pt modelId="{19949321-6395-A848-8AA2-A7CE63305421}" type="pres">
      <dgm:prSet presAssocID="{B3E52480-5602-504B-A257-E43AAB889DB1}" presName="parTxOnly" presStyleLbl="node1" presStyleIdx="2" presStyleCnt="5" custScaleX="914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CD9DA7-F959-0945-8A6C-BD4B7B4F73EF}" type="pres">
      <dgm:prSet presAssocID="{4EFF68C9-13F4-1C4D-8131-2C5EE7225C13}" presName="parSpace" presStyleCnt="0"/>
      <dgm:spPr/>
    </dgm:pt>
    <dgm:pt modelId="{842D7975-63A7-E542-A5A3-48F2854B7B4D}" type="pres">
      <dgm:prSet presAssocID="{243B88D4-5004-744B-9C67-D2AA541B931B}" presName="parTxOnly" presStyleLbl="node1" presStyleIdx="3" presStyleCnt="5" custScaleX="962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D31FA-AA12-6242-A6AA-28FD99ADE947}" type="pres">
      <dgm:prSet presAssocID="{7BA69CD8-50A0-9F41-BE0D-26F3357B9E36}" presName="parSpace" presStyleCnt="0"/>
      <dgm:spPr/>
    </dgm:pt>
    <dgm:pt modelId="{EEC74B27-6CF9-5D42-8147-5108F75AD26C}" type="pres">
      <dgm:prSet presAssocID="{2780602D-4F14-D04C-A133-4492BB0E3D34}" presName="parTxOnly" presStyleLbl="node1" presStyleIdx="4" presStyleCnt="5" custScaleX="1145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F90DCB-1D14-40F8-ADB3-69893BEA93B5}" type="presOf" srcId="{EBEE8E1E-35A9-6E43-9104-5C7C4E2E8B4B}" destId="{6E005C7F-4DFC-E249-B602-01AE89E762D7}" srcOrd="0" destOrd="0" presId="urn:microsoft.com/office/officeart/2005/8/layout/hChevron3"/>
    <dgm:cxn modelId="{11254F3E-E845-4855-B613-1D8A0FC846C2}" type="presOf" srcId="{CF107ABA-2195-E848-8E9D-3D9CCC41E87E}" destId="{CF194056-6C85-A34A-9330-F533DC350B8B}" srcOrd="0" destOrd="0" presId="urn:microsoft.com/office/officeart/2005/8/layout/hChevron3"/>
    <dgm:cxn modelId="{3810FD85-7CFB-034F-83C3-6756D03C0181}" srcId="{EBEE8E1E-35A9-6E43-9104-5C7C4E2E8B4B}" destId="{CF107ABA-2195-E848-8E9D-3D9CCC41E87E}" srcOrd="0" destOrd="0" parTransId="{87647C01-FC86-FF42-A269-B2D4388C149D}" sibTransId="{EBA4A5E9-55BE-4F4D-817B-4B742F4F28C8}"/>
    <dgm:cxn modelId="{9C582933-BC8F-204C-B039-37CB33A21755}" srcId="{EBEE8E1E-35A9-6E43-9104-5C7C4E2E8B4B}" destId="{243B88D4-5004-744B-9C67-D2AA541B931B}" srcOrd="3" destOrd="0" parTransId="{FD074F2A-74E8-4C4F-91EA-A520280DF81E}" sibTransId="{7BA69CD8-50A0-9F41-BE0D-26F3357B9E36}"/>
    <dgm:cxn modelId="{A02A92B0-0808-4E55-8CA0-5055C4CEFF99}" type="presOf" srcId="{243B88D4-5004-744B-9C67-D2AA541B931B}" destId="{842D7975-63A7-E542-A5A3-48F2854B7B4D}" srcOrd="0" destOrd="0" presId="urn:microsoft.com/office/officeart/2005/8/layout/hChevron3"/>
    <dgm:cxn modelId="{8229CD67-D6EC-4447-8B59-14218E7C17B1}" srcId="{EBEE8E1E-35A9-6E43-9104-5C7C4E2E8B4B}" destId="{C20E96FB-ED11-1049-A024-F5961E6F5922}" srcOrd="1" destOrd="0" parTransId="{E8CE5E93-0C69-2E49-8141-704BFB429121}" sibTransId="{A358C648-F2B0-C341-A204-B34DDB5DC050}"/>
    <dgm:cxn modelId="{5380C637-0897-4FA1-86D4-2A7CCAB60AA6}" type="presOf" srcId="{B3E52480-5602-504B-A257-E43AAB889DB1}" destId="{19949321-6395-A848-8AA2-A7CE63305421}" srcOrd="0" destOrd="0" presId="urn:microsoft.com/office/officeart/2005/8/layout/hChevron3"/>
    <dgm:cxn modelId="{AEA73F0F-15F6-4266-95D8-892C64C8A4F1}" type="presOf" srcId="{C20E96FB-ED11-1049-A024-F5961E6F5922}" destId="{7E753757-A2E4-B046-A54A-C5107EEE51EF}" srcOrd="0" destOrd="0" presId="urn:microsoft.com/office/officeart/2005/8/layout/hChevron3"/>
    <dgm:cxn modelId="{9D36C9B8-BDAB-314F-98E3-874D7125A963}" srcId="{EBEE8E1E-35A9-6E43-9104-5C7C4E2E8B4B}" destId="{B3E52480-5602-504B-A257-E43AAB889DB1}" srcOrd="2" destOrd="0" parTransId="{BF0C6612-E74E-3E42-B2FE-BF3E743CF4BD}" sibTransId="{4EFF68C9-13F4-1C4D-8131-2C5EE7225C13}"/>
    <dgm:cxn modelId="{6F715CDE-B028-41C3-922C-1B77EEC0F3A3}" type="presOf" srcId="{2780602D-4F14-D04C-A133-4492BB0E3D34}" destId="{EEC74B27-6CF9-5D42-8147-5108F75AD26C}" srcOrd="0" destOrd="0" presId="urn:microsoft.com/office/officeart/2005/8/layout/hChevron3"/>
    <dgm:cxn modelId="{9AC45B95-CCAE-DF45-9791-CE2724984AEB}" srcId="{EBEE8E1E-35A9-6E43-9104-5C7C4E2E8B4B}" destId="{2780602D-4F14-D04C-A133-4492BB0E3D34}" srcOrd="4" destOrd="0" parTransId="{6C16063A-3C80-F144-8F6C-580C615243BC}" sibTransId="{C23460B3-C5DD-B34C-B012-39D95F0D7BAD}"/>
    <dgm:cxn modelId="{6843BC7D-6667-4861-92FE-C67B5B3B738D}" type="presParOf" srcId="{6E005C7F-4DFC-E249-B602-01AE89E762D7}" destId="{CF194056-6C85-A34A-9330-F533DC350B8B}" srcOrd="0" destOrd="0" presId="urn:microsoft.com/office/officeart/2005/8/layout/hChevron3"/>
    <dgm:cxn modelId="{C5B5491F-2656-40D6-8F9D-1A841BB08896}" type="presParOf" srcId="{6E005C7F-4DFC-E249-B602-01AE89E762D7}" destId="{E85181F5-38B0-AA45-AAF8-E65800A0A44A}" srcOrd="1" destOrd="0" presId="urn:microsoft.com/office/officeart/2005/8/layout/hChevron3"/>
    <dgm:cxn modelId="{CB5C5989-67DF-4EC6-BE69-12EC24E975B2}" type="presParOf" srcId="{6E005C7F-4DFC-E249-B602-01AE89E762D7}" destId="{7E753757-A2E4-B046-A54A-C5107EEE51EF}" srcOrd="2" destOrd="0" presId="urn:microsoft.com/office/officeart/2005/8/layout/hChevron3"/>
    <dgm:cxn modelId="{A233BE80-C41A-4050-9ACE-30B04436E534}" type="presParOf" srcId="{6E005C7F-4DFC-E249-B602-01AE89E762D7}" destId="{9AE9165F-4FD0-A042-9074-EEF9CC1CB497}" srcOrd="3" destOrd="0" presId="urn:microsoft.com/office/officeart/2005/8/layout/hChevron3"/>
    <dgm:cxn modelId="{B032E9FD-6224-456F-983B-C57B51C7D990}" type="presParOf" srcId="{6E005C7F-4DFC-E249-B602-01AE89E762D7}" destId="{19949321-6395-A848-8AA2-A7CE63305421}" srcOrd="4" destOrd="0" presId="urn:microsoft.com/office/officeart/2005/8/layout/hChevron3"/>
    <dgm:cxn modelId="{89A3C57F-BEE4-4075-ADE7-44CE8D6C4B49}" type="presParOf" srcId="{6E005C7F-4DFC-E249-B602-01AE89E762D7}" destId="{A6CD9DA7-F959-0945-8A6C-BD4B7B4F73EF}" srcOrd="5" destOrd="0" presId="urn:microsoft.com/office/officeart/2005/8/layout/hChevron3"/>
    <dgm:cxn modelId="{3665718A-E2B0-4399-8A58-A5E9DE803156}" type="presParOf" srcId="{6E005C7F-4DFC-E249-B602-01AE89E762D7}" destId="{842D7975-63A7-E542-A5A3-48F2854B7B4D}" srcOrd="6" destOrd="0" presId="urn:microsoft.com/office/officeart/2005/8/layout/hChevron3"/>
    <dgm:cxn modelId="{8ED19581-A6F4-48AE-8D1F-72633475E891}" type="presParOf" srcId="{6E005C7F-4DFC-E249-B602-01AE89E762D7}" destId="{B77D31FA-AA12-6242-A6AA-28FD99ADE947}" srcOrd="7" destOrd="0" presId="urn:microsoft.com/office/officeart/2005/8/layout/hChevron3"/>
    <dgm:cxn modelId="{1CD96C1B-4592-4892-8A56-A642D13940E8}" type="presParOf" srcId="{6E005C7F-4DFC-E249-B602-01AE89E762D7}" destId="{EEC74B27-6CF9-5D42-8147-5108F75AD26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94056-6C85-A34A-9330-F533DC350B8B}">
      <dsp:nvSpPr>
        <dsp:cNvPr id="0" name=""/>
        <dsp:cNvSpPr/>
      </dsp:nvSpPr>
      <dsp:spPr>
        <a:xfrm>
          <a:off x="2696" y="1587683"/>
          <a:ext cx="1550109" cy="88863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TUTKIMUS AALLOSSA</a:t>
          </a:r>
          <a:endParaRPr lang="en-US" sz="1100" kern="1200" dirty="0"/>
        </a:p>
      </dsp:txBody>
      <dsp:txXfrm>
        <a:off x="2696" y="1587683"/>
        <a:ext cx="1327951" cy="888633"/>
      </dsp:txXfrm>
    </dsp:sp>
    <dsp:sp modelId="{7E753757-A2E4-B046-A54A-C5107EEE51EF}">
      <dsp:nvSpPr>
        <dsp:cNvPr id="0" name=""/>
        <dsp:cNvSpPr/>
      </dsp:nvSpPr>
      <dsp:spPr>
        <a:xfrm>
          <a:off x="1108489" y="1587683"/>
          <a:ext cx="248248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TUTKIMUKSESSA SYNTYNEEN </a:t>
          </a:r>
          <a:r>
            <a:rPr lang="en-US" sz="1100" kern="1200" dirty="0" err="1" smtClean="0"/>
            <a:t>IP:n</a:t>
          </a:r>
          <a:r>
            <a:rPr lang="en-US" sz="1100" kern="1200" dirty="0" smtClean="0"/>
            <a:t> KAUPALLISTAMINEN </a:t>
          </a:r>
          <a:endParaRPr lang="en-US" sz="1100" kern="1200" dirty="0"/>
        </a:p>
      </dsp:txBody>
      <dsp:txXfrm>
        <a:off x="1552806" y="1587683"/>
        <a:ext cx="1593853" cy="888633"/>
      </dsp:txXfrm>
    </dsp:sp>
    <dsp:sp modelId="{19949321-6395-A848-8AA2-A7CE63305421}">
      <dsp:nvSpPr>
        <dsp:cNvPr id="0" name=""/>
        <dsp:cNvSpPr/>
      </dsp:nvSpPr>
      <dsp:spPr>
        <a:xfrm>
          <a:off x="3146659" y="1587683"/>
          <a:ext cx="2030971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IP:n</a:t>
          </a:r>
          <a:r>
            <a:rPr lang="en-US" sz="1100" kern="1200" dirty="0" smtClean="0"/>
            <a:t> MYYNTI/ MARKKINOINTI</a:t>
          </a:r>
          <a:endParaRPr lang="en-US" sz="1100" kern="1200" dirty="0"/>
        </a:p>
      </dsp:txBody>
      <dsp:txXfrm>
        <a:off x="3590976" y="1587683"/>
        <a:ext cx="1142338" cy="888633"/>
      </dsp:txXfrm>
    </dsp:sp>
    <dsp:sp modelId="{842D7975-63A7-E542-A5A3-48F2854B7B4D}">
      <dsp:nvSpPr>
        <dsp:cNvPr id="0" name=""/>
        <dsp:cNvSpPr/>
      </dsp:nvSpPr>
      <dsp:spPr>
        <a:xfrm>
          <a:off x="4733314" y="1587683"/>
          <a:ext cx="2138229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NEUVOTTELUT IP-OIKEUKSISTA</a:t>
          </a:r>
          <a:endParaRPr lang="en-US" sz="1100" kern="1200" dirty="0"/>
        </a:p>
      </dsp:txBody>
      <dsp:txXfrm>
        <a:off x="5177631" y="1587683"/>
        <a:ext cx="1249596" cy="888633"/>
      </dsp:txXfrm>
    </dsp:sp>
    <dsp:sp modelId="{EEC74B27-6CF9-5D42-8147-5108F75AD26C}">
      <dsp:nvSpPr>
        <dsp:cNvPr id="0" name=""/>
        <dsp:cNvSpPr/>
      </dsp:nvSpPr>
      <dsp:spPr>
        <a:xfrm>
          <a:off x="6427227" y="1587683"/>
          <a:ext cx="254404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ROJALTIT JA JAKAMINEN €</a:t>
          </a:r>
          <a:endParaRPr lang="en-US" sz="1100" kern="1200" dirty="0"/>
        </a:p>
      </dsp:txBody>
      <dsp:txXfrm>
        <a:off x="6871544" y="1587683"/>
        <a:ext cx="1655413" cy="888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94056-6C85-A34A-9330-F533DC350B8B}">
      <dsp:nvSpPr>
        <dsp:cNvPr id="0" name=""/>
        <dsp:cNvSpPr/>
      </dsp:nvSpPr>
      <dsp:spPr>
        <a:xfrm>
          <a:off x="2696" y="1587683"/>
          <a:ext cx="1550109" cy="88863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TUTKIMUS AALLOSSA</a:t>
          </a:r>
          <a:endParaRPr lang="en-US" sz="1100" kern="1200" dirty="0"/>
        </a:p>
      </dsp:txBody>
      <dsp:txXfrm>
        <a:off x="2696" y="1587683"/>
        <a:ext cx="1327951" cy="888633"/>
      </dsp:txXfrm>
    </dsp:sp>
    <dsp:sp modelId="{7E753757-A2E4-B046-A54A-C5107EEE51EF}">
      <dsp:nvSpPr>
        <dsp:cNvPr id="0" name=""/>
        <dsp:cNvSpPr/>
      </dsp:nvSpPr>
      <dsp:spPr>
        <a:xfrm>
          <a:off x="1108489" y="1587683"/>
          <a:ext cx="248248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TUTKIMUKSESSA SYNTYNEEN </a:t>
          </a:r>
          <a:r>
            <a:rPr lang="en-US" sz="1100" kern="1200" dirty="0" err="1" smtClean="0"/>
            <a:t>IP:n</a:t>
          </a:r>
          <a:r>
            <a:rPr lang="en-US" sz="1100" kern="1200" dirty="0" smtClean="0"/>
            <a:t> KAUPALLISTAMINEN </a:t>
          </a:r>
          <a:endParaRPr lang="en-US" sz="1100" kern="1200" dirty="0"/>
        </a:p>
      </dsp:txBody>
      <dsp:txXfrm>
        <a:off x="1552806" y="1587683"/>
        <a:ext cx="1593853" cy="888633"/>
      </dsp:txXfrm>
    </dsp:sp>
    <dsp:sp modelId="{19949321-6395-A848-8AA2-A7CE63305421}">
      <dsp:nvSpPr>
        <dsp:cNvPr id="0" name=""/>
        <dsp:cNvSpPr/>
      </dsp:nvSpPr>
      <dsp:spPr>
        <a:xfrm>
          <a:off x="3146659" y="1587683"/>
          <a:ext cx="2030971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IP:n</a:t>
          </a:r>
          <a:r>
            <a:rPr lang="en-US" sz="1100" kern="1200" dirty="0" smtClean="0"/>
            <a:t> MYYNTI/ MARKKINOINTI</a:t>
          </a:r>
          <a:endParaRPr lang="en-US" sz="1100" kern="1200" dirty="0"/>
        </a:p>
      </dsp:txBody>
      <dsp:txXfrm>
        <a:off x="3590976" y="1587683"/>
        <a:ext cx="1142338" cy="888633"/>
      </dsp:txXfrm>
    </dsp:sp>
    <dsp:sp modelId="{842D7975-63A7-E542-A5A3-48F2854B7B4D}">
      <dsp:nvSpPr>
        <dsp:cNvPr id="0" name=""/>
        <dsp:cNvSpPr/>
      </dsp:nvSpPr>
      <dsp:spPr>
        <a:xfrm>
          <a:off x="4733314" y="1587683"/>
          <a:ext cx="2138229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NEUVOTTELUT IP-OIKEUKSISTA</a:t>
          </a:r>
          <a:endParaRPr lang="en-US" sz="1100" kern="1200" dirty="0"/>
        </a:p>
      </dsp:txBody>
      <dsp:txXfrm>
        <a:off x="5177631" y="1587683"/>
        <a:ext cx="1249596" cy="888633"/>
      </dsp:txXfrm>
    </dsp:sp>
    <dsp:sp modelId="{EEC74B27-6CF9-5D42-8147-5108F75AD26C}">
      <dsp:nvSpPr>
        <dsp:cNvPr id="0" name=""/>
        <dsp:cNvSpPr/>
      </dsp:nvSpPr>
      <dsp:spPr>
        <a:xfrm>
          <a:off x="6427227" y="1587683"/>
          <a:ext cx="254404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ROJALTIT JA JAKAMINEN €</a:t>
          </a:r>
          <a:endParaRPr lang="en-US" sz="1100" kern="1200" dirty="0"/>
        </a:p>
      </dsp:txBody>
      <dsp:txXfrm>
        <a:off x="6871544" y="1587683"/>
        <a:ext cx="1655413" cy="88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88CDA12-DFAF-4F28-AA86-F3C65305FA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52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63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2765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9192283-4596-469F-903C-9A9A86ACD46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562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1C020-D5C0-463A-8544-917676F3D82E}" type="slidenum">
              <a:rPr lang="fi-FI">
                <a:latin typeface="Times New Roman" charset="0"/>
              </a:rPr>
              <a:pPr/>
              <a:t>1</a:t>
            </a:fld>
            <a:endParaRPr lang="fi-FI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852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C6836F-1D91-413C-A61D-D2983A310899}" type="slidenum">
              <a:rPr lang="fi-FI">
                <a:latin typeface="Times New Roman" charset="0"/>
              </a:rPr>
              <a:pPr/>
              <a:t>50</a:t>
            </a:fld>
            <a:endParaRPr lang="fi-FI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126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1949A1-D54D-46FD-ADDD-3E89959B5AB6}" type="slidenum">
              <a:rPr lang="fi-FI">
                <a:latin typeface="Times New Roman" charset="0"/>
              </a:rPr>
              <a:pPr/>
              <a:t>51</a:t>
            </a:fld>
            <a:endParaRPr lang="fi-FI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39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8451E-D813-4B6F-85D9-99218729051D}" type="slidenum">
              <a:rPr lang="fi-FI">
                <a:latin typeface="Times New Roman" charset="0"/>
              </a:rPr>
              <a:pPr/>
              <a:t>52</a:t>
            </a:fld>
            <a:endParaRPr lang="fi-FI">
              <a:latin typeface="Times New Roman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080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5FC80-2FED-47AA-8589-085E8C6CA43E}" type="slidenum">
              <a:rPr lang="fi-FI">
                <a:latin typeface="Times New Roman" charset="0"/>
              </a:rPr>
              <a:pPr/>
              <a:t>53</a:t>
            </a:fld>
            <a:endParaRPr lang="fi-FI">
              <a:latin typeface="Times New Roman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404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72149-8341-43E8-9671-D01111991AD4}" type="slidenum">
              <a:rPr lang="fi-FI">
                <a:latin typeface="Times New Roman" charset="0"/>
              </a:rPr>
              <a:pPr/>
              <a:t>5</a:t>
            </a:fld>
            <a:endParaRPr lang="fi-FI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484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954E4-2643-4B0F-8F60-D421A9425846}" type="slidenum">
              <a:rPr lang="fi-FI">
                <a:latin typeface="Times New Roman" charset="0"/>
              </a:rPr>
              <a:pPr/>
              <a:t>7</a:t>
            </a:fld>
            <a:endParaRPr lang="fi-FI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24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54F4C-9F92-4742-BAE0-827EA9A95AEE}" type="slidenum">
              <a:rPr lang="fi-FI">
                <a:latin typeface="Times New Roman" charset="0"/>
              </a:rPr>
              <a:pPr/>
              <a:t>8</a:t>
            </a:fld>
            <a:endParaRPr lang="fi-FI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10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E5ECF-486A-4C21-BB04-BA43E0733E93}" type="slidenum">
              <a:rPr lang="fi-FI">
                <a:latin typeface="Times New Roman" charset="0"/>
              </a:rPr>
              <a:pPr/>
              <a:t>11</a:t>
            </a:fld>
            <a:endParaRPr lang="fi-FI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9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D09C1-82CD-481B-B040-E2F87C6AFF55}" type="slidenum">
              <a:rPr lang="fi-FI">
                <a:latin typeface="Times New Roman" charset="0"/>
              </a:rPr>
              <a:pPr/>
              <a:t>12</a:t>
            </a:fld>
            <a:endParaRPr lang="fi-FI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21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E27DC1-B0DE-47DF-AC75-623904BD5A01}" type="slidenum">
              <a:rPr lang="fi-FI">
                <a:latin typeface="Times New Roman" charset="0"/>
              </a:rPr>
              <a:pPr/>
              <a:t>14</a:t>
            </a:fld>
            <a:endParaRPr lang="fi-FI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28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EF125-0900-4C61-BF30-1C4EC6F68B13}" type="slidenum">
              <a:rPr lang="fi-FI">
                <a:latin typeface="Times New Roman" charset="0"/>
              </a:rPr>
              <a:pPr/>
              <a:t>17</a:t>
            </a:fld>
            <a:endParaRPr lang="fi-FI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98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E0C75-B887-4C60-88C9-A81E25617BCB}" type="slidenum">
              <a:rPr lang="fi-FI">
                <a:latin typeface="Times New Roman" charset="0"/>
              </a:rPr>
              <a:pPr/>
              <a:t>49</a:t>
            </a:fld>
            <a:endParaRPr lang="fi-FI">
              <a:latin typeface="Times New Roman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00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 flipH="1">
              <a:off x="-2" y="1562"/>
              <a:ext cx="5763" cy="639"/>
              <a:chOff x="-3" y="1562"/>
              <a:chExt cx="5763" cy="639"/>
            </a:xfrm>
          </p:grpSpPr>
          <p:sp>
            <p:nvSpPr>
              <p:cNvPr id="8" name="Freeform 1028"/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9" name="Freeform 1029"/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0" name="Freeform 1030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1" name="Freeform 1031"/>
              <p:cNvSpPr>
                <a:spLocks/>
              </p:cNvSpPr>
              <p:nvPr/>
            </p:nvSpPr>
            <p:spPr bwMode="ltGray">
              <a:xfrm rot="-5400000">
                <a:off x="-58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2" name="Freeform 1032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3" name="Freeform 1033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4" name="Freeform 1034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5" name="Freeform 1035"/>
              <p:cNvSpPr>
                <a:spLocks/>
              </p:cNvSpPr>
              <p:nvPr/>
            </p:nvSpPr>
            <p:spPr bwMode="ltGray">
              <a:xfrm rot="-5400000">
                <a:off x="3210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6" name="Freeform 1036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7" name="Freeform 1037"/>
              <p:cNvSpPr>
                <a:spLocks/>
              </p:cNvSpPr>
              <p:nvPr/>
            </p:nvSpPr>
            <p:spPr bwMode="ltGray">
              <a:xfrm rot="-5400000">
                <a:off x="1829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8" name="Freeform 1038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9" name="Freeform 1039"/>
              <p:cNvSpPr>
                <a:spLocks/>
              </p:cNvSpPr>
              <p:nvPr/>
            </p:nvSpPr>
            <p:spPr bwMode="ltGray">
              <a:xfrm rot="-5400000">
                <a:off x="2329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" name="Freeform 1040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1" name="Freeform 1041"/>
              <p:cNvSpPr>
                <a:spLocks/>
              </p:cNvSpPr>
              <p:nvPr/>
            </p:nvSpPr>
            <p:spPr bwMode="ltGray">
              <a:xfrm rot="-5400000">
                <a:off x="4076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2" name="Freeform 1042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3" name="Freeform 1043"/>
              <p:cNvSpPr>
                <a:spLocks/>
              </p:cNvSpPr>
              <p:nvPr/>
            </p:nvSpPr>
            <p:spPr bwMode="ltGray">
              <a:xfrm rot="-5400000">
                <a:off x="4583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4" name="Freeform 1044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5" name="Freeform 1045"/>
              <p:cNvSpPr>
                <a:spLocks/>
              </p:cNvSpPr>
              <p:nvPr/>
            </p:nvSpPr>
            <p:spPr bwMode="ltGray">
              <a:xfrm rot="-5400000">
                <a:off x="5083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6" name="Freeform 1046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</p:grpSp>
        <p:sp>
          <p:nvSpPr>
            <p:cNvPr id="6" name="Freeform 1047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  <p:sp>
          <p:nvSpPr>
            <p:cNvPr id="7" name="Freeform 1048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</p:grpSp>
      <p:sp>
        <p:nvSpPr>
          <p:cNvPr id="21529" name="Rectangle 1049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otsikon perustyyliä napsauttamalla</a:t>
            </a:r>
          </a:p>
        </p:txBody>
      </p:sp>
      <p:sp>
        <p:nvSpPr>
          <p:cNvPr id="21530" name="Rectangle 1050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fi-FI"/>
              <a:t>Muokkaa alaotsikon perustyyliä napsauttamalla</a:t>
            </a:r>
          </a:p>
        </p:txBody>
      </p:sp>
      <p:sp>
        <p:nvSpPr>
          <p:cNvPr id="27" name="Rectangle 1051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" name="Rectangle 105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9" name="Rectangle 105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2C1CD51-3A87-4FE7-B67B-531433D44F1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52E5A-697D-43D5-BA6B-C3EFDAAAF8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BB471-63A3-4983-86DE-F7EBC1A0D93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E0EEB-F4E5-4AB2-A85E-DA6303CB9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C01DB-8B3F-4FC8-B7DD-47AECBC2BAF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FBA05-9340-4024-A86F-AEDBC0C217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87A45-296E-4A21-9C97-1A043C2664E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555A-89E6-4689-BF34-B91453B33A4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C9885-7A7E-4D31-A67D-03B4060185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D06C-A51A-4A63-987E-AC04E878D7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A84B6-99DA-4C4A-9161-29FBEDEC74A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484" name="Freeform 4"/>
              <p:cNvSpPr>
                <a:spLocks/>
              </p:cNvSpPr>
              <p:nvPr/>
            </p:nvSpPr>
            <p:spPr bwMode="ltGray">
              <a:xfrm rot="-5400000">
                <a:off x="2557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6" name="Freeform 6"/>
              <p:cNvSpPr>
                <a:spLocks/>
              </p:cNvSpPr>
              <p:nvPr/>
            </p:nvSpPr>
            <p:spPr bwMode="ltGray">
              <a:xfrm rot="-5400000">
                <a:off x="980" y="1669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ltGray">
              <a:xfrm rot="-5400000">
                <a:off x="-59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ltGray">
              <a:xfrm rot="-5400000">
                <a:off x="3208" y="1664"/>
                <a:ext cx="624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6" name="Freeform 16"/>
              <p:cNvSpPr>
                <a:spLocks/>
              </p:cNvSpPr>
              <p:nvPr/>
            </p:nvSpPr>
            <p:spPr bwMode="ltGray">
              <a:xfrm rot="-5400000">
                <a:off x="2042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7" name="Freeform 17"/>
              <p:cNvSpPr>
                <a:spLocks/>
              </p:cNvSpPr>
              <p:nvPr/>
            </p:nvSpPr>
            <p:spPr bwMode="ltGray">
              <a:xfrm rot="-5400000">
                <a:off x="4076" y="1667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8" name="Freeform 18"/>
              <p:cNvSpPr>
                <a:spLocks/>
              </p:cNvSpPr>
              <p:nvPr/>
            </p:nvSpPr>
            <p:spPr bwMode="ltGray">
              <a:xfrm rot="-5400000">
                <a:off x="3733" y="1667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9" name="Freeform 19"/>
              <p:cNvSpPr>
                <a:spLocks/>
              </p:cNvSpPr>
              <p:nvPr/>
            </p:nvSpPr>
            <p:spPr bwMode="ltGray">
              <a:xfrm rot="-5400000">
                <a:off x="4580" y="1746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0" name="Freeform 20"/>
              <p:cNvSpPr>
                <a:spLocks/>
              </p:cNvSpPr>
              <p:nvPr/>
            </p:nvSpPr>
            <p:spPr bwMode="ltGray">
              <a:xfrm>
                <a:off x="5469" y="1561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1" name="Freeform 21"/>
              <p:cNvSpPr>
                <a:spLocks/>
              </p:cNvSpPr>
              <p:nvPr/>
            </p:nvSpPr>
            <p:spPr bwMode="ltGray">
              <a:xfrm rot="-5400000">
                <a:off x="5081" y="1692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2" name="Freeform 22"/>
              <p:cNvSpPr>
                <a:spLocks/>
              </p:cNvSpPr>
              <p:nvPr/>
            </p:nvSpPr>
            <p:spPr bwMode="ltGray">
              <a:xfrm rot="-5400000">
                <a:off x="4794" y="1719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</p:grpSp>
        <p:sp>
          <p:nvSpPr>
            <p:cNvPr id="20503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  <p:sp>
          <p:nvSpPr>
            <p:cNvPr id="20504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otsikon perustyyliä napsauttamalla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20507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08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09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fld id="{866B5879-B27B-462D-BFF9-7236B94546A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h.fi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5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97512A-ACFA-469B-8947-0632CCB1332E}" type="datetime1">
              <a:rPr lang="fi-FI"/>
              <a:pPr>
                <a:defRPr/>
              </a:pPr>
              <a:t>16.1.2019</a:t>
            </a:fld>
            <a:endParaRPr lang="fi-FI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Yliopistojen ja korkeakoulujen keksintötoiminta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Panu Kuosmanen</a:t>
            </a:r>
          </a:p>
          <a:p>
            <a:r>
              <a:rPr lang="fi-FI" dirty="0" smtClean="0"/>
              <a:t>Innovaatioasiantuntija</a:t>
            </a:r>
          </a:p>
          <a:p>
            <a:r>
              <a:rPr lang="fi-FI" dirty="0" smtClean="0"/>
              <a:t>Aalto-yliopisto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Yliopistokeksinnön tekijä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Professori, opettaja, tutkija</a:t>
            </a:r>
          </a:p>
          <a:p>
            <a:r>
              <a:rPr lang="fi-FI" smtClean="0"/>
              <a:t>Laboratorioinsinööri, tutkimusapulainen, diplomi- tai gradutyön tekijä</a:t>
            </a:r>
          </a:p>
          <a:p>
            <a:r>
              <a:rPr lang="fi-FI" smtClean="0"/>
              <a:t>Projektissa vai projektin ulkopuolella?</a:t>
            </a:r>
          </a:p>
          <a:p>
            <a:r>
              <a:rPr lang="fi-FI" smtClean="0"/>
              <a:t>Apurahalla, akatemian rahalla, Tekes-rahalla?</a:t>
            </a:r>
          </a:p>
          <a:p>
            <a:r>
              <a:rPr lang="fi-FI" smtClean="0"/>
              <a:t>Lukuisia erilaisia tilanteita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smtClean="0"/>
              <a:t>Työsuhde- ja korkeakoulukeksintölaki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Tehtyään keksinnön työntekijän on laadittava työnantajalle kirjallinen ilmoitus keksinnöstä. Ilmoituksen on oltava sellainen, että alan ammattimies ymmärtää selostuksesta keksinnön ja kykenee sen perusteella käyttämään keksintöä.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Ilmoitusvelvollisuus ja korvaus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Saatuaan ilmoituksen työnantajan on yrityksissä neljän kuukauden, yliopistoissa kuuden kuukauden kuluessa ilmoitettava kirjallisesti työntekijälle, millaisen oikeuden hän ottaa keksintöön.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Ilmoitusvelvollisuus ja korvaus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Jos työnantaja ottaa oikeuksia itselleen, työntekijällä on oikeus saada keksinnöstä kohtuullinen korvaus</a:t>
            </a:r>
          </a:p>
          <a:p>
            <a:r>
              <a:rPr lang="fi-FI" smtClean="0"/>
              <a:t>Nämä ovat pakottavia säännöksiä!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Korvauksen suuruus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Korvauksen eksakti määrittely on vaikeaa, laki ei sano mitään korvauksen suuruudesta</a:t>
            </a:r>
          </a:p>
          <a:p>
            <a:r>
              <a:rPr lang="fi-FI" smtClean="0"/>
              <a:t>Useimmiten keskustellaan korvauksen ”kohtuullisuudesta”</a:t>
            </a:r>
          </a:p>
          <a:p>
            <a:r>
              <a:rPr lang="fi-FI" smtClean="0"/>
              <a:t>Käytännössä useimmista keksinnöistä maksetaan työntekijälle kertakorvaus, jonka suuruus on sadoista euroista muutamaan tuhanteen euroon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Korkeakoulukeksintölaki</a:t>
            </a:r>
            <a:endParaRPr lang="en-GB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Oikeudet määräytyvät sen mukaan, mistä lähteestä rahoitus tulee</a:t>
            </a:r>
          </a:p>
          <a:p>
            <a:r>
              <a:rPr lang="fi-FI" smtClean="0"/>
              <a:t>Tekes-rahoitus, yritysrahoitus</a:t>
            </a:r>
          </a:p>
          <a:p>
            <a:r>
              <a:rPr lang="fi-FI" smtClean="0"/>
              <a:t>Suomen akatemian rahoitus</a:t>
            </a:r>
          </a:p>
          <a:p>
            <a:r>
              <a:rPr lang="fi-FI" smtClean="0"/>
              <a:t>Budjettirahoitus</a:t>
            </a:r>
            <a:endParaRPr lang="en-GB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Yliopistokeksintölaki</a:t>
            </a:r>
            <a:endParaRPr lang="en-GB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Rahoitus ulkopuolelta (Business Finland, yritykset), oikeudet korkeakoululla</a:t>
            </a:r>
          </a:p>
          <a:p>
            <a:r>
              <a:rPr lang="fi-FI" dirty="0" smtClean="0"/>
              <a:t>Rahoitus budjetista, vapaa tutkimus, oikeudet edelleen tutkijalla</a:t>
            </a:r>
          </a:p>
          <a:p>
            <a:r>
              <a:rPr lang="fi-FI" dirty="0" smtClean="0"/>
              <a:t>Keksintöilmoitus tehtävä kaikissa tapauksissa</a:t>
            </a:r>
            <a:endParaRPr lang="en-GB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Töitä tiedossa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Yliopistoissa ja korkeakouluissa on panostettava keksintöjen suojaamiseen ja kaupallistamiseen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Innovaatiopalvelut (INNO)</a:t>
            </a:r>
            <a:endParaRPr lang="en-GB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Kaupallistaa Aallossa syntyviä tutkimustuloksia, keksintöjä ja ohjelmistoja</a:t>
            </a:r>
          </a:p>
          <a:p>
            <a:r>
              <a:rPr lang="fi-FI" dirty="0" smtClean="0"/>
              <a:t>Vastaanottaa keksintöilmoitukset</a:t>
            </a:r>
          </a:p>
          <a:p>
            <a:r>
              <a:rPr lang="fi-FI" dirty="0" smtClean="0"/>
              <a:t>Yrityksen perustaminen ja liikeidean edistäminen</a:t>
            </a:r>
          </a:p>
          <a:p>
            <a:pPr>
              <a:buFont typeface="Monotype Sort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Innovaatiopalvelut (INNO)</a:t>
            </a:r>
            <a:endParaRPr lang="en-GB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Auttaa Aallon henkilökuntaa ja opiskelijoita sekä näiden omien keksintöjen että Aallon nimiin siirrettyjen keksintöjen kaupallistamisessa</a:t>
            </a:r>
          </a:p>
          <a:p>
            <a:r>
              <a:rPr lang="fi-FI" dirty="0" smtClean="0"/>
              <a:t>Keksijä (tutkija, opiskelija) pääasiallinen hyödyn saaja, jos taloudellista hyötyä saadaan Aallon nimiin siirretyn keksinnön hyödyntämisestä</a:t>
            </a: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Aiheet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Työsuhde- ja korkeakoulukeksinnöt, katsaus lakeihin</a:t>
            </a:r>
          </a:p>
          <a:p>
            <a:r>
              <a:rPr lang="fi-FI" dirty="0" smtClean="0"/>
              <a:t>Keksinnöt Aallossa, Innovaatiopalvelut</a:t>
            </a:r>
          </a:p>
          <a:p>
            <a:r>
              <a:rPr lang="fi-FI" dirty="0" smtClean="0"/>
              <a:t>Yleisiä ohjeita keksinnön tai liikeidean edistämiseksi, miten kannattaa edetä (ja miten ei kannata edetä)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433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Innovaatiopalvelut (INNO)</a:t>
            </a:r>
            <a:endParaRPr lang="en-GB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Erityisesti yrityksen perustaminen ja opiskelijoiden yrittäminen ovat hyvä konsti hyödyntää Aallossa tehtävää tutkimusta</a:t>
            </a:r>
          </a:p>
          <a:p>
            <a:r>
              <a:rPr lang="fi-FI" dirty="0" smtClean="0"/>
              <a:t>Immateriaalioikeudet yritykselle tai lisenssi, siirrossa paljon töitä</a:t>
            </a:r>
            <a:endParaRPr lang="en-GB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76543470"/>
              </p:ext>
            </p:extLst>
          </p:nvPr>
        </p:nvGraphicFramePr>
        <p:xfrm>
          <a:off x="111457" y="292163"/>
          <a:ext cx="89739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Case: </a:t>
            </a:r>
            <a:r>
              <a:rPr lang="en-US" dirty="0" err="1" smtClean="0">
                <a:latin typeface="+mn-lt"/>
              </a:rPr>
              <a:t>Futureful</a:t>
            </a:r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867" y="6475983"/>
            <a:ext cx="22784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n-lt"/>
              </a:rPr>
              <a:t>www.futureful.com</a:t>
            </a:r>
            <a:endParaRPr lang="en-US" sz="2000" dirty="0" smtClean="0">
              <a:latin typeface="+mn-lt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77905" y="1071576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</a:t>
            </a:r>
            <a:r>
              <a:rPr lang="en-US" baseline="-25000" dirty="0" smtClean="0">
                <a:latin typeface="+mn-lt"/>
              </a:rPr>
              <a:t>0</a:t>
            </a:r>
            <a:endParaRPr lang="en-US" baseline="-25000" dirty="0"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13467" y="1440908"/>
            <a:ext cx="4896868" cy="214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76730" y="1035545"/>
            <a:ext cx="3020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Ennen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siirtoa</a:t>
            </a:r>
            <a:r>
              <a:rPr lang="en-US" dirty="0" smtClean="0">
                <a:latin typeface="+mn-lt"/>
              </a:rPr>
              <a:t> (pre-t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dirty="0" smtClean="0">
                <a:latin typeface="+mn-lt"/>
              </a:rPr>
              <a:t>)</a:t>
            </a:r>
            <a:endParaRPr lang="en-US" baseline="-25000" dirty="0">
              <a:latin typeface="+mn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7273779" y="1462380"/>
            <a:ext cx="1811648" cy="9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761551" y="1017680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(post t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41186" y="454799"/>
            <a:ext cx="1013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+mn-lt"/>
              </a:rPr>
              <a:t>IPRTA</a:t>
            </a:r>
          </a:p>
          <a:p>
            <a:pPr algn="ctr"/>
            <a:r>
              <a:rPr lang="en-US" sz="2000" dirty="0" err="1" smtClean="0">
                <a:latin typeface="+mn-lt"/>
              </a:rPr>
              <a:t>Allekirj</a:t>
            </a:r>
            <a:r>
              <a:rPr lang="en-US" sz="2000" dirty="0" smtClean="0">
                <a:latin typeface="+mn-lt"/>
              </a:rPr>
              <a:t>.</a:t>
            </a:r>
            <a:endParaRPr lang="en-US" sz="2000" dirty="0">
              <a:latin typeface="+mn-lt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047896" y="1627182"/>
            <a:ext cx="0" cy="308748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5020733"/>
            <a:ext cx="241380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Jarno </a:t>
            </a:r>
            <a:r>
              <a:rPr lang="en-US" sz="1600" dirty="0" err="1" smtClean="0">
                <a:latin typeface="+mn-lt"/>
              </a:rPr>
              <a:t>Koposen</a:t>
            </a:r>
            <a:endParaRPr lang="en-US" sz="1600" dirty="0">
              <a:latin typeface="+mn-lt"/>
            </a:endParaRPr>
          </a:p>
          <a:p>
            <a:r>
              <a:rPr lang="en-US" sz="1600" dirty="0" err="1">
                <a:latin typeface="+mn-lt"/>
              </a:rPr>
              <a:t>g</a:t>
            </a:r>
            <a:r>
              <a:rPr lang="en-US" sz="1600" dirty="0" err="1" smtClean="0">
                <a:latin typeface="+mn-lt"/>
              </a:rPr>
              <a:t>radu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ennakoivasta</a:t>
            </a:r>
            <a:endParaRPr lang="en-US" sz="1600" dirty="0">
              <a:latin typeface="+mn-lt"/>
            </a:endParaRPr>
          </a:p>
          <a:p>
            <a:r>
              <a:rPr lang="en-US" sz="1600" dirty="0" err="1" smtClean="0">
                <a:latin typeface="+mn-lt"/>
              </a:rPr>
              <a:t>verkkohausta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err="1" smtClean="0">
                <a:latin typeface="+mn-lt"/>
              </a:rPr>
              <a:t>ARTS:issa</a:t>
            </a:r>
            <a:endParaRPr lang="en-US" sz="16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7360" y="3709832"/>
            <a:ext cx="2278188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2pPr lvl="1"/>
          </a:lstStyle>
          <a:p>
            <a:r>
              <a:rPr lang="en-US" sz="1600" dirty="0" err="1" smtClean="0"/>
              <a:t>Rahoitus</a:t>
            </a:r>
            <a:r>
              <a:rPr lang="en-US" sz="1600" dirty="0" smtClean="0"/>
              <a:t> </a:t>
            </a:r>
            <a:r>
              <a:rPr lang="en-US" sz="1600" dirty="0" err="1" smtClean="0"/>
              <a:t>ACEsta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TULI </a:t>
            </a:r>
            <a:r>
              <a:rPr lang="en-US" sz="1600" dirty="0"/>
              <a:t>50K</a:t>
            </a:r>
          </a:p>
          <a:p>
            <a:r>
              <a:rPr lang="en-US" sz="1600" dirty="0" err="1" smtClean="0"/>
              <a:t>Kaupallistaminen</a:t>
            </a:r>
            <a:r>
              <a:rPr lang="en-US" sz="1600" dirty="0" smtClean="0"/>
              <a:t> </a:t>
            </a:r>
            <a:r>
              <a:rPr lang="en-US" sz="1600" dirty="0"/>
              <a:t>150K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99063" y="4868942"/>
            <a:ext cx="2425598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 smtClean="0"/>
              <a:t>Esittely</a:t>
            </a:r>
            <a:r>
              <a:rPr lang="en-US" sz="1600" dirty="0" smtClean="0"/>
              <a:t> </a:t>
            </a:r>
            <a:r>
              <a:rPr lang="en-US" sz="1600" dirty="0" err="1" smtClean="0"/>
              <a:t>pääomasijoittajille</a:t>
            </a:r>
            <a:endParaRPr lang="en-US" sz="1600" dirty="0"/>
          </a:p>
          <a:p>
            <a:r>
              <a:rPr lang="en-US" sz="1600" dirty="0" smtClean="0"/>
              <a:t>- Suomi (“</a:t>
            </a:r>
            <a:r>
              <a:rPr lang="en-US" sz="1600" dirty="0" err="1" smtClean="0"/>
              <a:t>Ei</a:t>
            </a:r>
            <a:r>
              <a:rPr lang="en-US" sz="1600" dirty="0" smtClean="0"/>
              <a:t>”)</a:t>
            </a:r>
            <a:endParaRPr lang="en-US" sz="1600" dirty="0"/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Piilaakso</a:t>
            </a:r>
            <a:r>
              <a:rPr lang="en-US" sz="1600" dirty="0" smtClean="0"/>
              <a:t> </a:t>
            </a:r>
            <a:r>
              <a:rPr lang="en-US" sz="1600" dirty="0" err="1" smtClean="0"/>
              <a:t>jne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Businessenkelit</a:t>
            </a:r>
            <a:r>
              <a:rPr lang="en-US" sz="1600" dirty="0" smtClean="0"/>
              <a:t> </a:t>
            </a:r>
            <a:r>
              <a:rPr lang="en-US" sz="1600" dirty="0" err="1" smtClean="0"/>
              <a:t>kiinnostuivat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826000" y="3202000"/>
            <a:ext cx="1723746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 smtClean="0"/>
              <a:t>Sijoitus</a:t>
            </a:r>
            <a:r>
              <a:rPr lang="en-US" sz="1600" dirty="0" smtClean="0"/>
              <a:t> </a:t>
            </a:r>
            <a:r>
              <a:rPr lang="en-US" sz="1600" dirty="0" err="1" smtClean="0"/>
              <a:t>saatiin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Janus </a:t>
            </a:r>
            <a:r>
              <a:rPr lang="en-US" sz="1600" dirty="0" err="1" smtClean="0"/>
              <a:t>Friis</a:t>
            </a:r>
            <a:r>
              <a:rPr lang="en-US" sz="1600" dirty="0" smtClean="0"/>
              <a:t> (Skype)</a:t>
            </a:r>
            <a:endParaRPr lang="en-US" sz="1600" dirty="0"/>
          </a:p>
          <a:p>
            <a:r>
              <a:rPr lang="en-US" sz="1600" dirty="0" err="1" smtClean="0"/>
              <a:t>Noin</a:t>
            </a:r>
            <a:r>
              <a:rPr lang="en-US" sz="1600" dirty="0" smtClean="0"/>
              <a:t> 1 MUSD</a:t>
            </a:r>
          </a:p>
          <a:p>
            <a:r>
              <a:rPr lang="en-US" sz="1600" dirty="0" err="1" smtClean="0"/>
              <a:t>Ennen</a:t>
            </a:r>
            <a:r>
              <a:rPr lang="en-US" sz="1600" dirty="0" smtClean="0"/>
              <a:t> </a:t>
            </a:r>
            <a:r>
              <a:rPr lang="en-US" sz="1600" dirty="0" err="1" smtClean="0"/>
              <a:t>yrityksen</a:t>
            </a:r>
            <a:r>
              <a:rPr lang="en-US" sz="1600" dirty="0" smtClean="0"/>
              <a:t> </a:t>
            </a:r>
            <a:r>
              <a:rPr lang="en-US" sz="1600" dirty="0" err="1" smtClean="0"/>
              <a:t>perustamista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885637" y="4714669"/>
            <a:ext cx="1549398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 smtClean="0"/>
              <a:t>Kaupalliset</a:t>
            </a:r>
            <a:r>
              <a:rPr lang="en-US" sz="1600" dirty="0" smtClean="0"/>
              <a:t> </a:t>
            </a:r>
            <a:r>
              <a:rPr lang="en-US" sz="1600" dirty="0" err="1" smtClean="0"/>
              <a:t>ehdot</a:t>
            </a:r>
            <a:r>
              <a:rPr lang="en-US" sz="1600" dirty="0" smtClean="0"/>
              <a:t>:</a:t>
            </a:r>
          </a:p>
          <a:p>
            <a:r>
              <a:rPr lang="en-US" sz="1600" dirty="0" err="1" smtClean="0"/>
              <a:t>Vähemmistö-osakkuus</a:t>
            </a:r>
            <a:r>
              <a:rPr lang="en-US" sz="1600" dirty="0" smtClean="0"/>
              <a:t> </a:t>
            </a:r>
            <a:r>
              <a:rPr lang="en-US" sz="1600" dirty="0" err="1" smtClean="0"/>
              <a:t>seuraavilla</a:t>
            </a:r>
            <a:r>
              <a:rPr lang="en-US" sz="1600" dirty="0" smtClean="0"/>
              <a:t> </a:t>
            </a:r>
            <a:r>
              <a:rPr lang="en-US" sz="1600" dirty="0" err="1" smtClean="0"/>
              <a:t>kierroksilla</a:t>
            </a:r>
            <a:endParaRPr lang="en-US" sz="1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13229" y="2836333"/>
            <a:ext cx="0" cy="20997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5" idx="0"/>
          </p:cNvCxnSpPr>
          <p:nvPr/>
        </p:nvCxnSpPr>
        <p:spPr>
          <a:xfrm>
            <a:off x="2171096" y="2768600"/>
            <a:ext cx="255358" cy="9412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050696" y="2768600"/>
            <a:ext cx="1" cy="210034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820228" y="2768600"/>
            <a:ext cx="2" cy="433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36029" y="3526697"/>
            <a:ext cx="1549398" cy="13234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 smtClean="0"/>
              <a:t>Aallolla</a:t>
            </a:r>
            <a:r>
              <a:rPr lang="en-US" sz="1600" dirty="0" smtClean="0"/>
              <a:t> </a:t>
            </a:r>
            <a:r>
              <a:rPr lang="en-US" sz="1600" dirty="0" err="1" smtClean="0"/>
              <a:t>aktiivinen</a:t>
            </a:r>
            <a:r>
              <a:rPr lang="en-US" sz="1600" dirty="0" smtClean="0"/>
              <a:t> </a:t>
            </a:r>
            <a:r>
              <a:rPr lang="en-US" sz="1600" dirty="0" err="1" smtClean="0"/>
              <a:t>hallituspaikka</a:t>
            </a:r>
            <a:r>
              <a:rPr lang="en-US" sz="1600" dirty="0" smtClean="0"/>
              <a:t> A-</a:t>
            </a:r>
            <a:r>
              <a:rPr lang="en-US" sz="1600" dirty="0" err="1" smtClean="0"/>
              <a:t>kierrokseen</a:t>
            </a:r>
            <a:r>
              <a:rPr lang="en-US" sz="1600" dirty="0" smtClean="0"/>
              <a:t> </a:t>
            </a:r>
            <a:r>
              <a:rPr lang="en-US" sz="1600" dirty="0" err="1" smtClean="0"/>
              <a:t>saakka</a:t>
            </a:r>
            <a:endParaRPr lang="en-US" sz="1600" dirty="0" smtClean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8055428" y="2836333"/>
            <a:ext cx="2" cy="6903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81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45034947"/>
              </p:ext>
            </p:extLst>
          </p:nvPr>
        </p:nvGraphicFramePr>
        <p:xfrm>
          <a:off x="111457" y="88955"/>
          <a:ext cx="89739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33" y="20638"/>
            <a:ext cx="8229600" cy="85142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Case: </a:t>
            </a:r>
            <a:r>
              <a:rPr lang="en-US" dirty="0" err="1" smtClean="0">
                <a:latin typeface="+mn-lt"/>
              </a:rPr>
              <a:t>Synoste</a:t>
            </a:r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3927" y="6438601"/>
            <a:ext cx="2565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n-lt"/>
              </a:rPr>
              <a:t>www.synoste.fi</a:t>
            </a:r>
            <a:r>
              <a:rPr lang="en-US" sz="2000" dirty="0" smtClean="0">
                <a:latin typeface="+mn-lt"/>
              </a:rPr>
              <a:t>/video</a:t>
            </a:r>
            <a:endParaRPr lang="en-US" sz="2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7905" y="1071576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</a:t>
            </a:r>
            <a:r>
              <a:rPr lang="en-US" baseline="-25000" dirty="0" smtClean="0">
                <a:latin typeface="+mn-lt"/>
              </a:rPr>
              <a:t>0</a:t>
            </a:r>
            <a:endParaRPr lang="en-US" baseline="-250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13467" y="1440908"/>
            <a:ext cx="4896868" cy="214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76730" y="1035545"/>
            <a:ext cx="3020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Ennen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siirtoa</a:t>
            </a:r>
            <a:r>
              <a:rPr lang="en-US" dirty="0">
                <a:latin typeface="Arial" pitchFamily="34" charset="0"/>
                <a:cs typeface="Arial" pitchFamily="34" charset="0"/>
              </a:rPr>
              <a:t> (pre-t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endParaRPr lang="en-US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7273779" y="1462380"/>
            <a:ext cx="1811648" cy="9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61551" y="1017680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(post t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dirty="0" smtClean="0"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39396" y="454799"/>
            <a:ext cx="1217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IPRTA</a:t>
            </a:r>
          </a:p>
          <a:p>
            <a:pPr algn="ctr"/>
            <a:r>
              <a:rPr lang="en-US" dirty="0" err="1">
                <a:latin typeface="Arial" pitchFamily="34" charset="0"/>
                <a:cs typeface="Arial" pitchFamily="34" charset="0"/>
              </a:rPr>
              <a:t>Allekirj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7047896" y="1627182"/>
            <a:ext cx="0" cy="279201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1457" y="5327133"/>
            <a:ext cx="179728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+mn-lt"/>
              </a:rPr>
              <a:t>Tutkijoista</a:t>
            </a:r>
            <a:endParaRPr lang="en-US" sz="2000" dirty="0">
              <a:latin typeface="+mn-lt"/>
            </a:endParaRPr>
          </a:p>
          <a:p>
            <a:r>
              <a:rPr lang="en-US" sz="2000" dirty="0" err="1">
                <a:latin typeface="+mn-lt"/>
              </a:rPr>
              <a:t>k</a:t>
            </a:r>
            <a:r>
              <a:rPr lang="en-US" sz="2000" dirty="0" err="1" smtClean="0">
                <a:latin typeface="+mn-lt"/>
              </a:rPr>
              <a:t>oostuva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tiimi</a:t>
            </a:r>
            <a:endParaRPr lang="en-US" sz="2000" dirty="0">
              <a:latin typeface="+mn-lt"/>
            </a:endParaRPr>
          </a:p>
          <a:p>
            <a:r>
              <a:rPr lang="en-US" sz="2000" dirty="0" err="1" smtClean="0">
                <a:latin typeface="+mn-lt"/>
              </a:rPr>
              <a:t>Aallon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ELEsta</a:t>
            </a:r>
            <a:endParaRPr lang="en-US" sz="2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7360" y="2873730"/>
            <a:ext cx="1830489" cy="107721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2pPr lvl="1"/>
          </a:lstStyle>
          <a:p>
            <a:r>
              <a:rPr lang="en-US" sz="1600" dirty="0" err="1" smtClean="0"/>
              <a:t>Rahoitus</a:t>
            </a:r>
            <a:r>
              <a:rPr lang="en-US" sz="1600" dirty="0" smtClean="0"/>
              <a:t>:</a:t>
            </a:r>
          </a:p>
          <a:p>
            <a:r>
              <a:rPr lang="en-US" sz="1600" dirty="0" err="1" smtClean="0"/>
              <a:t>Useita</a:t>
            </a:r>
            <a:r>
              <a:rPr lang="en-US" sz="1600" dirty="0" smtClean="0"/>
              <a:t> </a:t>
            </a:r>
            <a:r>
              <a:rPr lang="en-US" sz="1600" dirty="0" err="1" smtClean="0"/>
              <a:t>tutkimus-projekteja</a:t>
            </a:r>
            <a:r>
              <a:rPr lang="en-US" sz="1600" dirty="0" smtClean="0"/>
              <a:t>, </a:t>
            </a:r>
            <a:r>
              <a:rPr lang="en-US" sz="1600" dirty="0" err="1" smtClean="0"/>
              <a:t>yhteensä</a:t>
            </a:r>
            <a:r>
              <a:rPr lang="en-US" sz="1600" dirty="0" smtClean="0"/>
              <a:t> 1,5 M€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19713" y="4722903"/>
            <a:ext cx="2269065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200" dirty="0" err="1" smtClean="0"/>
              <a:t>Esittely</a:t>
            </a:r>
            <a:r>
              <a:rPr lang="en-US" sz="1200" dirty="0" smtClean="0"/>
              <a:t>: </a:t>
            </a:r>
            <a:r>
              <a:rPr lang="en-US" sz="1200" dirty="0" err="1" smtClean="0"/>
              <a:t>pääoma-sijoittajat</a:t>
            </a:r>
            <a:r>
              <a:rPr lang="en-US" sz="1200" dirty="0" smtClean="0"/>
              <a:t>/</a:t>
            </a:r>
            <a:r>
              <a:rPr lang="en-US" sz="1200" dirty="0" err="1" smtClean="0"/>
              <a:t>VIGO:t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Suomi: </a:t>
            </a:r>
            <a:r>
              <a:rPr lang="en-US" sz="1200" dirty="0" err="1" smtClean="0"/>
              <a:t>enkelirahoitus</a:t>
            </a: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200" dirty="0" err="1" smtClean="0"/>
              <a:t>Muu</a:t>
            </a:r>
            <a:r>
              <a:rPr lang="en-US" sz="1200" dirty="0" smtClean="0"/>
              <a:t> </a:t>
            </a:r>
            <a:r>
              <a:rPr lang="en-US" sz="1200" dirty="0" err="1" smtClean="0"/>
              <a:t>Eurooppa</a:t>
            </a:r>
            <a:r>
              <a:rPr lang="en-US" sz="1200" dirty="0" smtClean="0"/>
              <a:t>: </a:t>
            </a:r>
            <a:r>
              <a:rPr lang="en-US" sz="1200" dirty="0" err="1" smtClean="0"/>
              <a:t>pääomasijoittajia</a:t>
            </a: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239 </a:t>
            </a:r>
            <a:r>
              <a:rPr lang="en-US" sz="1200" dirty="0" err="1" smtClean="0"/>
              <a:t>investoijaa</a:t>
            </a: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&gt; 30 </a:t>
            </a:r>
            <a:r>
              <a:rPr lang="en-US" sz="1200" dirty="0" err="1" smtClean="0"/>
              <a:t>kokousta</a:t>
            </a:r>
            <a:endParaRPr lang="en-US" sz="1200" dirty="0" smtClean="0"/>
          </a:p>
          <a:p>
            <a:pPr marL="285750" indent="-285750">
              <a:buFontTx/>
              <a:buChar char="-"/>
            </a:pPr>
            <a:r>
              <a:rPr lang="en-US" sz="1200" dirty="0" smtClean="0"/>
              <a:t>HTIA 2012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26000" y="2922589"/>
            <a:ext cx="1723746" cy="132343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 smtClean="0"/>
              <a:t>Rahoitus</a:t>
            </a:r>
            <a:r>
              <a:rPr lang="en-US" sz="1600" dirty="0" smtClean="0"/>
              <a:t>:</a:t>
            </a:r>
          </a:p>
          <a:p>
            <a:r>
              <a:rPr lang="en-US" sz="1600" dirty="0" err="1" smtClean="0"/>
              <a:t>Enkelit</a:t>
            </a:r>
            <a:r>
              <a:rPr lang="en-US" sz="1600" dirty="0" smtClean="0"/>
              <a:t> </a:t>
            </a:r>
            <a:r>
              <a:rPr lang="en-US" sz="1600" dirty="0" err="1" smtClean="0"/>
              <a:t>ja</a:t>
            </a:r>
            <a:r>
              <a:rPr lang="en-US" sz="1600" dirty="0" smtClean="0"/>
              <a:t> VIGO</a:t>
            </a:r>
            <a:endParaRPr lang="en-US" sz="1600" dirty="0"/>
          </a:p>
          <a:p>
            <a:r>
              <a:rPr lang="en-US" sz="1600" dirty="0" err="1" smtClean="0"/>
              <a:t>Noin</a:t>
            </a:r>
            <a:r>
              <a:rPr lang="en-US" sz="1600" dirty="0" smtClean="0"/>
              <a:t> 200 k€</a:t>
            </a:r>
          </a:p>
          <a:p>
            <a:r>
              <a:rPr lang="en-US" sz="1600" dirty="0" err="1"/>
              <a:t>e</a:t>
            </a:r>
            <a:r>
              <a:rPr lang="en-US" sz="1600" dirty="0" err="1" smtClean="0"/>
              <a:t>nnen</a:t>
            </a:r>
            <a:r>
              <a:rPr lang="en-US" sz="1600" dirty="0" smtClean="0"/>
              <a:t> </a:t>
            </a:r>
            <a:r>
              <a:rPr lang="en-US" sz="1600" dirty="0" err="1" smtClean="0"/>
              <a:t>yrityksen</a:t>
            </a:r>
            <a:r>
              <a:rPr lang="en-US" sz="1600" dirty="0" smtClean="0"/>
              <a:t> </a:t>
            </a:r>
            <a:r>
              <a:rPr lang="en-US" sz="1600" dirty="0" err="1" smtClean="0"/>
              <a:t>perustamista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885637" y="4419192"/>
            <a:ext cx="1549398" cy="206210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Kaupalliset</a:t>
            </a:r>
            <a:r>
              <a:rPr lang="en-US" sz="1600" dirty="0"/>
              <a:t> </a:t>
            </a:r>
            <a:r>
              <a:rPr lang="en-US" sz="1600" dirty="0" err="1"/>
              <a:t>ehdot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Vähemmistö-osakkuus</a:t>
            </a:r>
            <a:r>
              <a:rPr lang="en-US" sz="1600" dirty="0"/>
              <a:t> </a:t>
            </a:r>
            <a:r>
              <a:rPr lang="en-US" sz="1600" dirty="0" err="1"/>
              <a:t>seuraavilla</a:t>
            </a:r>
            <a:r>
              <a:rPr lang="en-US" sz="1600" dirty="0"/>
              <a:t> </a:t>
            </a:r>
            <a:r>
              <a:rPr lang="en-US" sz="1600" dirty="0" err="1" smtClean="0"/>
              <a:t>kierroksilla</a:t>
            </a:r>
            <a:r>
              <a:rPr lang="en-US" sz="1600" dirty="0" smtClean="0"/>
              <a:t> </a:t>
            </a:r>
            <a:r>
              <a:rPr lang="en-US" sz="1600" dirty="0" err="1" smtClean="0"/>
              <a:t>ja</a:t>
            </a:r>
            <a:r>
              <a:rPr lang="en-US" sz="1600" dirty="0" smtClean="0"/>
              <a:t> </a:t>
            </a:r>
            <a:r>
              <a:rPr lang="en-US" sz="1600" dirty="0" err="1" smtClean="0"/>
              <a:t>rojalti</a:t>
            </a:r>
            <a:r>
              <a:rPr lang="en-US" sz="1600" dirty="0" smtClean="0"/>
              <a:t> </a:t>
            </a:r>
            <a:r>
              <a:rPr lang="en-US" sz="1600" dirty="0" err="1" smtClean="0"/>
              <a:t>liikevaihdosta</a:t>
            </a:r>
            <a:endParaRPr lang="en-US" sz="16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613229" y="2590790"/>
            <a:ext cx="0" cy="26754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70644" y="2590790"/>
            <a:ext cx="0" cy="24554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50696" y="2590790"/>
            <a:ext cx="0" cy="212387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820230" y="2590790"/>
            <a:ext cx="0" cy="3317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6029" y="3526697"/>
            <a:ext cx="1549398" cy="13234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Aallolla</a:t>
            </a:r>
            <a:r>
              <a:rPr lang="en-US" sz="1600" dirty="0"/>
              <a:t> </a:t>
            </a:r>
            <a:r>
              <a:rPr lang="en-US" sz="1600" dirty="0" err="1"/>
              <a:t>aktiivinen</a:t>
            </a:r>
            <a:r>
              <a:rPr lang="en-US" sz="1600" dirty="0"/>
              <a:t> </a:t>
            </a:r>
            <a:r>
              <a:rPr lang="en-US" sz="1600" dirty="0" err="1"/>
              <a:t>hallituspaikka</a:t>
            </a:r>
            <a:r>
              <a:rPr lang="en-US" sz="1600" dirty="0"/>
              <a:t> A-</a:t>
            </a:r>
            <a:r>
              <a:rPr lang="en-US" sz="1600" dirty="0" err="1"/>
              <a:t>kierrokseen</a:t>
            </a:r>
            <a:r>
              <a:rPr lang="en-US" sz="1600" dirty="0"/>
              <a:t> </a:t>
            </a:r>
            <a:r>
              <a:rPr lang="en-US" sz="1600" dirty="0" err="1"/>
              <a:t>saakka</a:t>
            </a:r>
            <a:endParaRPr lang="en-US" sz="160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8055428" y="2836333"/>
            <a:ext cx="2" cy="6903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25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Väyliä etenemiseen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 smtClean="0"/>
              <a:t>Aallon kaupallistamisrahoitus, tutkimuslähtöisten teknologiahankkeiden ja ideoiden selvitysmahdollisuudet (innovation.aalto.fi)</a:t>
            </a:r>
          </a:p>
          <a:p>
            <a:r>
              <a:rPr lang="fi-FI" sz="2800" dirty="0" smtClean="0"/>
              <a:t>Business Finlandin alkavan yrityksen rahoitus ja TUTL (Tutkimuksesta uutta tietoa ja liiketoimintaa)</a:t>
            </a:r>
          </a:p>
          <a:p>
            <a:r>
              <a:rPr lang="fi-FI" sz="2800" dirty="0" err="1" smtClean="0"/>
              <a:t>Pre-Start</a:t>
            </a:r>
            <a:r>
              <a:rPr lang="fi-FI" sz="2800" dirty="0" smtClean="0"/>
              <a:t> </a:t>
            </a:r>
            <a:r>
              <a:rPr lang="fi-FI" sz="2800" dirty="0"/>
              <a:t>(Business Finland)</a:t>
            </a:r>
            <a:endParaRPr lang="fi-FI" dirty="0" smtClean="0"/>
          </a:p>
          <a:p>
            <a:endParaRPr lang="fi-FI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</a:t>
            </a:r>
            <a:r>
              <a:rPr lang="fi-FI" dirty="0" err="1" smtClean="0"/>
              <a:t>INNO:sta</a:t>
            </a:r>
            <a:r>
              <a:rPr lang="fi-FI" dirty="0" smtClean="0"/>
              <a:t> saa?</a:t>
            </a:r>
            <a:endParaRPr lang="en-U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Etenemistie</a:t>
            </a:r>
          </a:p>
          <a:p>
            <a:r>
              <a:rPr lang="fi-FI" smtClean="0"/>
              <a:t>Koostuu pienistä asioista:</a:t>
            </a:r>
          </a:p>
          <a:p>
            <a:r>
              <a:rPr lang="fi-FI" smtClean="0"/>
              <a:t>Kuvaa keksintösi paperille, kirjoita keksintöilmoitus</a:t>
            </a:r>
          </a:p>
          <a:p>
            <a:r>
              <a:rPr lang="fi-FI" smtClean="0"/>
              <a:t>Pohdi teknistä uutuutta, tutki esimerkiksi espacenet-patenttitietokantaa (fi.espacenet.com)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INNO:sta</a:t>
            </a:r>
            <a:r>
              <a:rPr lang="fi-FI" dirty="0"/>
              <a:t> saa?</a:t>
            </a:r>
            <a:endParaRPr 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Soita tai käy teknologiansiirtopäällikön puheilla, palvelu luottamuksellista</a:t>
            </a:r>
          </a:p>
          <a:p>
            <a:r>
              <a:rPr lang="fi-FI" dirty="0" smtClean="0"/>
              <a:t>Rahoitushakemukset: Aallon kaupallistamisraha, TUTL, </a:t>
            </a:r>
            <a:r>
              <a:rPr lang="fi-FI" dirty="0" err="1" smtClean="0"/>
              <a:t>Pre-Start</a:t>
            </a:r>
            <a:r>
              <a:rPr lang="fi-FI" dirty="0" smtClean="0"/>
              <a:t>, pääomasijoittajat jne.</a:t>
            </a:r>
          </a:p>
          <a:p>
            <a:r>
              <a:rPr lang="fi-FI" dirty="0" smtClean="0"/>
              <a:t>Liiketoimintasuunnitelma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INNO:sta</a:t>
            </a:r>
            <a:r>
              <a:rPr lang="fi-FI" dirty="0"/>
              <a:t> saa?</a:t>
            </a:r>
            <a:endParaRPr 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Tuotekehitys</a:t>
            </a:r>
          </a:p>
          <a:p>
            <a:r>
              <a:rPr lang="fi-FI" smtClean="0"/>
              <a:t>Suojaus</a:t>
            </a:r>
          </a:p>
          <a:p>
            <a:r>
              <a:rPr lang="fi-FI" smtClean="0"/>
              <a:t>Markkinointi: muista, että keksintöä on käytävä myymässä, pelkkä kehittäminen ei riitä</a:t>
            </a:r>
          </a:p>
          <a:p>
            <a:r>
              <a:rPr lang="fi-FI" smtClean="0"/>
              <a:t>Yrityksen perustaminen</a:t>
            </a:r>
          </a:p>
          <a:p>
            <a:r>
              <a:rPr lang="fi-FI" smtClean="0"/>
              <a:t>Lisensointi</a:t>
            </a:r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</a:t>
            </a:r>
            <a:r>
              <a:rPr lang="fi-FI" dirty="0" err="1" smtClean="0"/>
              <a:t>INNOsta</a:t>
            </a:r>
            <a:r>
              <a:rPr lang="fi-FI" dirty="0" smtClean="0"/>
              <a:t> saa?</a:t>
            </a:r>
            <a:endParaRPr lang="en-U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 smtClean="0"/>
              <a:t>Eräs Aallon tutkija sanoi, että </a:t>
            </a:r>
            <a:r>
              <a:rPr lang="fi-FI" sz="2800" dirty="0" err="1" smtClean="0"/>
              <a:t>INNO:n</a:t>
            </a:r>
            <a:r>
              <a:rPr lang="fi-FI" sz="2800" dirty="0" smtClean="0"/>
              <a:t> suurin anti hänen hankkeeseensa oli se, että teknologiansiirtopäällikkö kävi säännöllisesti ”potkimassa heitä eteenpäin” eli katsomassa, mitä on tehty ja mitä pitäisi tehdä seuraavaksi</a:t>
            </a:r>
          </a:p>
          <a:p>
            <a:r>
              <a:rPr lang="fi-FI" sz="2800" dirty="0" smtClean="0"/>
              <a:t>INNO teki toki muutakin asian hyväksi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Keksintöilmoitukset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Määrämuotoinen selostus keksinnöstä</a:t>
            </a:r>
          </a:p>
          <a:p>
            <a:r>
              <a:rPr lang="fi-FI" dirty="0" smtClean="0"/>
              <a:t>Päiväykset tärkeitä</a:t>
            </a:r>
          </a:p>
          <a:p>
            <a:r>
              <a:rPr lang="fi-FI" dirty="0" smtClean="0"/>
              <a:t>Aalto vastaa tutkijoille, ottaako se oikeuksia projektissa tehtyyn keksintöön (sopimustutkimus)</a:t>
            </a:r>
          </a:p>
          <a:p>
            <a:r>
              <a:rPr lang="fi-FI" dirty="0" smtClean="0"/>
              <a:t>Tutkijat tekevät ilmoitukset myös omista keksinnöistään (avoin tutkimus)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Keksintöilmoitukset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Vuonna </a:t>
            </a:r>
            <a:r>
              <a:rPr lang="fi-FI" dirty="0" smtClean="0"/>
              <a:t>2018 </a:t>
            </a:r>
            <a:r>
              <a:rPr lang="fi-FI" dirty="0" smtClean="0"/>
              <a:t>Aallossa tehtiin </a:t>
            </a:r>
            <a:r>
              <a:rPr lang="fi-FI" dirty="0" smtClean="0"/>
              <a:t>151 </a:t>
            </a:r>
            <a:r>
              <a:rPr lang="fi-FI" dirty="0" smtClean="0"/>
              <a:t>keksintöilmoitusta</a:t>
            </a:r>
          </a:p>
          <a:p>
            <a:r>
              <a:rPr lang="fi-FI" dirty="0" smtClean="0"/>
              <a:t>Näistä 55 – 60 % on sellaisia, joita edelleen hyödynnetään, hyödyntäjää etsitään tai joiden oikeudet siirrettiin sopimuksella ulkopuoliselle yritykselle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Kurssista</a:t>
            </a:r>
            <a:endParaRPr lang="en-GB" smtClean="0"/>
          </a:p>
        </p:txBody>
      </p:sp>
      <p:sp>
        <p:nvSpPr>
          <p:cNvPr id="9216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Luentopäiväkirjat sähköpostissa </a:t>
            </a:r>
            <a:r>
              <a:rPr lang="fi-FI" dirty="0" err="1" smtClean="0"/>
              <a:t>plain</a:t>
            </a:r>
            <a:r>
              <a:rPr lang="fi-FI" dirty="0" smtClean="0"/>
              <a:t> </a:t>
            </a:r>
            <a:r>
              <a:rPr lang="fi-FI" dirty="0" err="1" smtClean="0"/>
              <a:t>textinä</a:t>
            </a:r>
            <a:r>
              <a:rPr lang="fi-FI" dirty="0" smtClean="0"/>
              <a:t>, </a:t>
            </a:r>
            <a:r>
              <a:rPr lang="fi-FI" dirty="0" err="1" smtClean="0"/>
              <a:t>doc-</a:t>
            </a:r>
            <a:r>
              <a:rPr lang="fi-FI" dirty="0" smtClean="0"/>
              <a:t>, </a:t>
            </a:r>
            <a:r>
              <a:rPr lang="fi-FI" dirty="0" err="1" smtClean="0"/>
              <a:t>docx-</a:t>
            </a:r>
            <a:r>
              <a:rPr lang="fi-FI" dirty="0" smtClean="0"/>
              <a:t> tai </a:t>
            </a:r>
            <a:r>
              <a:rPr lang="fi-FI" dirty="0" err="1" smtClean="0"/>
              <a:t>pdf-muodoissa</a:t>
            </a:r>
            <a:r>
              <a:rPr lang="fi-FI" dirty="0" smtClean="0"/>
              <a:t> seuraavan luennon alkuun mennessä</a:t>
            </a:r>
          </a:p>
          <a:p>
            <a:r>
              <a:rPr lang="fi-FI" dirty="0" smtClean="0"/>
              <a:t>Harjoitustyö palautetaan sähköpostissa </a:t>
            </a:r>
            <a:r>
              <a:rPr lang="fi-FI" dirty="0" err="1" smtClean="0"/>
              <a:t>doc-</a:t>
            </a:r>
            <a:r>
              <a:rPr lang="fi-FI" dirty="0" smtClean="0"/>
              <a:t>, </a:t>
            </a:r>
            <a:r>
              <a:rPr lang="fi-FI" dirty="0" err="1" smtClean="0"/>
              <a:t>docx-</a:t>
            </a:r>
            <a:r>
              <a:rPr lang="fi-FI" dirty="0" smtClean="0"/>
              <a:t> tai </a:t>
            </a:r>
            <a:r>
              <a:rPr lang="fi-FI" dirty="0" err="1" smtClean="0"/>
              <a:t>pdf-muodoissa</a:t>
            </a:r>
            <a:endParaRPr lang="en-GB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Patentit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dirty="0" smtClean="0"/>
              <a:t>Aalto ottaa keksinnön oikeudet, jos projektin sopimus sitä edellyttää tai jos keksinnöllä on merkitystä tietyn tutkimusalueen teknologian kannalta</a:t>
            </a:r>
          </a:p>
          <a:p>
            <a:pPr>
              <a:lnSpc>
                <a:spcPct val="90000"/>
              </a:lnSpc>
            </a:pPr>
            <a:r>
              <a:rPr lang="fi-FI" dirty="0" smtClean="0"/>
              <a:t>Laitoksen tai vastuualueen kanta ratkaiseva</a:t>
            </a:r>
          </a:p>
          <a:p>
            <a:pPr>
              <a:lnSpc>
                <a:spcPct val="90000"/>
              </a:lnSpc>
            </a:pPr>
            <a:r>
              <a:rPr lang="fi-FI" dirty="0" smtClean="0"/>
              <a:t>Patentointi tai muu suojaus: sovitaan aina erikseen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Patentit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 smtClean="0"/>
              <a:t>Aalto haki patenttia Suomessa seuraavasti:</a:t>
            </a:r>
          </a:p>
          <a:p>
            <a:pPr lvl="1"/>
            <a:r>
              <a:rPr lang="en-US" sz="1800" dirty="0" err="1" smtClean="0"/>
              <a:t>Vuonna</a:t>
            </a:r>
            <a:r>
              <a:rPr lang="en-US" sz="1800" dirty="0" smtClean="0"/>
              <a:t> 2018 </a:t>
            </a:r>
            <a:r>
              <a:rPr lang="en-US" sz="1800" dirty="0" err="1" smtClean="0"/>
              <a:t>yhteensä</a:t>
            </a:r>
            <a:r>
              <a:rPr lang="en-US" sz="1800" dirty="0" smtClean="0"/>
              <a:t> 37 FI-</a:t>
            </a:r>
            <a:r>
              <a:rPr lang="en-US" sz="1800" dirty="0" err="1" smtClean="0"/>
              <a:t>hakemusta</a:t>
            </a:r>
            <a:endParaRPr lang="fi-FI" sz="1800" dirty="0" smtClean="0"/>
          </a:p>
          <a:p>
            <a:pPr lvl="1"/>
            <a:r>
              <a:rPr lang="fi-FI" sz="1800" dirty="0" smtClean="0"/>
              <a:t>Vuonna </a:t>
            </a:r>
            <a:r>
              <a:rPr lang="fi-FI" sz="1800" dirty="0" smtClean="0"/>
              <a:t>2017 </a:t>
            </a:r>
            <a:r>
              <a:rPr lang="fi-FI" sz="1800" dirty="0"/>
              <a:t>yhteensä </a:t>
            </a:r>
            <a:r>
              <a:rPr lang="fi-FI" sz="1800" dirty="0" smtClean="0"/>
              <a:t>46 </a:t>
            </a:r>
            <a:r>
              <a:rPr lang="fi-FI" sz="1800" dirty="0"/>
              <a:t>FI-hakemusta, lisäksi </a:t>
            </a:r>
            <a:r>
              <a:rPr lang="fi-FI" sz="1800" dirty="0" smtClean="0"/>
              <a:t>1 </a:t>
            </a:r>
            <a:r>
              <a:rPr lang="fi-FI" sz="1800" dirty="0"/>
              <a:t>ulkomailla </a:t>
            </a:r>
            <a:r>
              <a:rPr lang="fi-FI" sz="1800" dirty="0" smtClean="0"/>
              <a:t>tehty kantahakemus</a:t>
            </a:r>
          </a:p>
          <a:p>
            <a:pPr lvl="1"/>
            <a:r>
              <a:rPr lang="fi-FI" sz="1800" dirty="0" smtClean="0"/>
              <a:t>Vuonna 2016 </a:t>
            </a:r>
            <a:r>
              <a:rPr lang="fi-FI" sz="1800" dirty="0"/>
              <a:t>yhteensä </a:t>
            </a:r>
            <a:r>
              <a:rPr lang="fi-FI" sz="1800" dirty="0" smtClean="0"/>
              <a:t>25 </a:t>
            </a:r>
            <a:r>
              <a:rPr lang="fi-FI" sz="1800" dirty="0"/>
              <a:t>FI-hakemusta, lisäksi </a:t>
            </a:r>
            <a:r>
              <a:rPr lang="fi-FI" sz="1800" dirty="0" smtClean="0"/>
              <a:t>10 </a:t>
            </a:r>
            <a:r>
              <a:rPr lang="fi-FI" sz="1800" dirty="0"/>
              <a:t>ulkomailla tehtyä kantahakemusta</a:t>
            </a:r>
          </a:p>
          <a:p>
            <a:pPr lvl="1"/>
            <a:r>
              <a:rPr lang="fi-FI" sz="1800" dirty="0" smtClean="0"/>
              <a:t>Vuonna 2015 yhteensä 7 FI-hakemusta, lisäksi </a:t>
            </a:r>
            <a:r>
              <a:rPr lang="fi-FI" sz="1800" dirty="0"/>
              <a:t>23 ulkomailla tehtyä kantahakemusta</a:t>
            </a:r>
            <a:endParaRPr lang="fi-FI" sz="1800" dirty="0" smtClean="0"/>
          </a:p>
          <a:p>
            <a:pPr lvl="1"/>
            <a:r>
              <a:rPr lang="fi-FI" sz="1800" dirty="0" smtClean="0"/>
              <a:t>Vuonna 2014 </a:t>
            </a:r>
            <a:r>
              <a:rPr lang="fi-FI" sz="1800" dirty="0"/>
              <a:t>yhteensä </a:t>
            </a:r>
            <a:r>
              <a:rPr lang="fi-FI" sz="1800" dirty="0" smtClean="0"/>
              <a:t>7 </a:t>
            </a:r>
            <a:r>
              <a:rPr lang="fi-FI" sz="1800" dirty="0"/>
              <a:t>FI-hakemusta, lisäksi </a:t>
            </a:r>
            <a:r>
              <a:rPr lang="fi-FI" sz="1800" dirty="0" smtClean="0"/>
              <a:t>20 </a:t>
            </a:r>
            <a:r>
              <a:rPr lang="fi-FI" sz="1800" dirty="0"/>
              <a:t>ulkomailla tehtyä </a:t>
            </a:r>
            <a:r>
              <a:rPr lang="fi-FI" sz="1800" dirty="0" smtClean="0"/>
              <a:t>kantahakemusta</a:t>
            </a:r>
          </a:p>
          <a:p>
            <a:pPr lvl="1"/>
            <a:r>
              <a:rPr lang="fi-FI" sz="1800" dirty="0" smtClean="0"/>
              <a:t>Vuonna </a:t>
            </a:r>
            <a:r>
              <a:rPr lang="fi-FI" sz="1800" dirty="0"/>
              <a:t>2013 yhteensä </a:t>
            </a:r>
            <a:r>
              <a:rPr lang="fi-FI" sz="1800" dirty="0" smtClean="0"/>
              <a:t>12 </a:t>
            </a:r>
            <a:r>
              <a:rPr lang="fi-FI" sz="1800" dirty="0"/>
              <a:t>FI-hakemusta, lisäksi </a:t>
            </a:r>
            <a:r>
              <a:rPr lang="fi-FI" sz="1800" dirty="0" smtClean="0"/>
              <a:t>16 </a:t>
            </a:r>
            <a:r>
              <a:rPr lang="fi-FI" sz="1800" dirty="0"/>
              <a:t>ulkomailla tehtyä </a:t>
            </a:r>
            <a:r>
              <a:rPr lang="fi-FI" sz="1800" dirty="0" smtClean="0"/>
              <a:t>kantahakemusta</a:t>
            </a:r>
            <a:endParaRPr lang="fi-FI" sz="18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Patentit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Keksintöjä hyödynnetty sekä lisensoimalla että yritystoiminnassa</a:t>
            </a:r>
          </a:p>
          <a:p>
            <a:r>
              <a:rPr lang="fi-FI" dirty="0" smtClean="0"/>
              <a:t>Tuottaneet jonkin verran tuloja</a:t>
            </a:r>
          </a:p>
          <a:p>
            <a:r>
              <a:rPr lang="fi-FI" dirty="0" smtClean="0"/>
              <a:t>Rojaltit eivät ole kuitenkaan yliopistoille merkittävä tulonlähde</a:t>
            </a:r>
          </a:p>
          <a:p>
            <a:r>
              <a:rPr lang="fi-FI" dirty="0" smtClean="0"/>
              <a:t>Yksittäiselle tutkijalle ja laitokselle kylläkin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Tuloksia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Keksintöjä myyty tai siirretty yrityksiin sopimusten nojalla </a:t>
            </a:r>
            <a:r>
              <a:rPr lang="fi-FI" dirty="0" smtClean="0"/>
              <a:t>100</a:t>
            </a:r>
            <a:endParaRPr lang="fi-FI" dirty="0" smtClean="0"/>
          </a:p>
          <a:p>
            <a:r>
              <a:rPr lang="fi-FI" dirty="0" smtClean="0"/>
              <a:t>Lisenssisopimuksia </a:t>
            </a:r>
            <a:r>
              <a:rPr lang="fi-FI" dirty="0" smtClean="0"/>
              <a:t>18</a:t>
            </a:r>
            <a:endParaRPr lang="fi-FI" dirty="0" smtClean="0"/>
          </a:p>
          <a:p>
            <a:r>
              <a:rPr lang="fi-FI" dirty="0" smtClean="0"/>
              <a:t>Perustettuja yrityksiä </a:t>
            </a:r>
            <a:r>
              <a:rPr lang="fi-FI" dirty="0" smtClean="0"/>
              <a:t>45</a:t>
            </a:r>
            <a:endParaRPr lang="fi-FI" dirty="0" smtClean="0"/>
          </a:p>
          <a:p>
            <a:r>
              <a:rPr lang="fi-FI" dirty="0" smtClean="0"/>
              <a:t>AGL </a:t>
            </a:r>
            <a:r>
              <a:rPr lang="fi-FI" dirty="0" err="1" smtClean="0"/>
              <a:t>Simulations</a:t>
            </a:r>
            <a:r>
              <a:rPr lang="fi-FI" dirty="0" smtClean="0"/>
              <a:t>, </a:t>
            </a:r>
            <a:r>
              <a:rPr lang="fi-FI" dirty="0" err="1" smtClean="0"/>
              <a:t>Surgify</a:t>
            </a:r>
            <a:r>
              <a:rPr lang="fi-FI" dirty="0" smtClean="0"/>
              <a:t> </a:t>
            </a:r>
            <a:r>
              <a:rPr lang="fi-FI" dirty="0" err="1" smtClean="0"/>
              <a:t>Medical</a:t>
            </a:r>
            <a:r>
              <a:rPr lang="fi-FI" dirty="0" smtClean="0"/>
              <a:t>, </a:t>
            </a:r>
            <a:r>
              <a:rPr lang="fi-FI" dirty="0" err="1" smtClean="0"/>
              <a:t>Ladimo</a:t>
            </a:r>
            <a:r>
              <a:rPr lang="fi-FI" dirty="0" smtClean="0"/>
              <a:t>, </a:t>
            </a:r>
            <a:r>
              <a:rPr lang="fi-FI" dirty="0" err="1" smtClean="0"/>
              <a:t>Iceye</a:t>
            </a:r>
            <a:r>
              <a:rPr lang="fi-FI" dirty="0" smtClean="0"/>
              <a:t>, </a:t>
            </a:r>
            <a:r>
              <a:rPr lang="fi-FI" dirty="0" err="1" smtClean="0"/>
              <a:t>Aikumo</a:t>
            </a:r>
            <a:r>
              <a:rPr lang="fi-FI" dirty="0" smtClean="0"/>
              <a:t>, </a:t>
            </a:r>
            <a:r>
              <a:rPr lang="fi-FI" dirty="0" err="1" smtClean="0"/>
              <a:t>Dustcomb</a:t>
            </a:r>
            <a:r>
              <a:rPr lang="fi-FI" dirty="0" smtClean="0"/>
              <a:t>,  </a:t>
            </a:r>
            <a:r>
              <a:rPr lang="fi-FI" dirty="0" err="1" smtClean="0"/>
              <a:t>VisiLean</a:t>
            </a:r>
            <a:r>
              <a:rPr lang="fi-FI" dirty="0" smtClean="0"/>
              <a:t>, </a:t>
            </a:r>
            <a:r>
              <a:rPr lang="fi-FI" dirty="0" smtClean="0"/>
              <a:t>Kaista, ACW, </a:t>
            </a:r>
            <a:r>
              <a:rPr lang="fi-FI" dirty="0" err="1" smtClean="0"/>
              <a:t>VisuaLynk</a:t>
            </a:r>
            <a:r>
              <a:rPr lang="fi-FI" dirty="0" smtClean="0"/>
              <a:t>, </a:t>
            </a:r>
            <a:r>
              <a:rPr lang="fi-FI" dirty="0" err="1" smtClean="0"/>
              <a:t>Fractuscan</a:t>
            </a:r>
            <a:r>
              <a:rPr lang="fi-FI" dirty="0" smtClean="0"/>
              <a:t>, </a:t>
            </a:r>
            <a:r>
              <a:rPr lang="fi-FI" dirty="0" err="1" smtClean="0"/>
              <a:t>Lennach</a:t>
            </a:r>
            <a:r>
              <a:rPr lang="fi-FI" dirty="0" smtClean="0"/>
              <a:t>…</a:t>
            </a:r>
            <a:endParaRPr lang="fi-FI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Verta, hikeä ja kyyneleitä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Idea 1 %, raaka työ ja jalostaminen 99 %</a:t>
            </a:r>
          </a:p>
          <a:p>
            <a:r>
              <a:rPr lang="fi-FI" smtClean="0"/>
              <a:t>Pätee niin tutkimusmaailmassa kuin pienissä tai suurissa yrityksissä</a:t>
            </a:r>
          </a:p>
          <a:p>
            <a:r>
              <a:rPr lang="fi-FI" smtClean="0"/>
              <a:t>Oikotietä onneen ei ole</a:t>
            </a:r>
          </a:p>
          <a:p>
            <a:r>
              <a:rPr lang="fi-FI" smtClean="0"/>
              <a:t>Tuotekehitys jatkuvaa ja systemaattista</a:t>
            </a:r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smtClean="0"/>
              <a:t>Miten tunnistetaan lupaava keksintö tai liikeidea?</a:t>
            </a:r>
            <a:endParaRPr lang="en-US" sz="40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mtClean="0"/>
              <a:t>Tähän ei ole patentoitua eikä varmaa vastausta</a:t>
            </a:r>
          </a:p>
          <a:p>
            <a:pPr>
              <a:lnSpc>
                <a:spcPct val="90000"/>
              </a:lnSpc>
            </a:pPr>
            <a:r>
              <a:rPr lang="fi-FI" smtClean="0"/>
              <a:t>Liiketoiminnan luomisessa ei ole mitään ihmeellistä</a:t>
            </a:r>
          </a:p>
          <a:p>
            <a:pPr>
              <a:lnSpc>
                <a:spcPct val="90000"/>
              </a:lnSpc>
            </a:pPr>
            <a:r>
              <a:rPr lang="fi-FI" smtClean="0"/>
              <a:t>Menestykseen ei ole yksinkertaista oikotietä</a:t>
            </a:r>
          </a:p>
          <a:p>
            <a:pPr>
              <a:lnSpc>
                <a:spcPct val="90000"/>
              </a:lnSpc>
            </a:pPr>
            <a:r>
              <a:rPr lang="fi-FI" smtClean="0"/>
              <a:t>Ei etenkään paikkaa epärealistisille unelmille</a:t>
            </a:r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smtClean="0"/>
              <a:t>Miten tunnistetaan lupaava keksintö tai liikeidea?</a:t>
            </a:r>
            <a:endParaRPr lang="en-US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 smtClean="0"/>
              <a:t>Pitää olla:</a:t>
            </a:r>
          </a:p>
          <a:p>
            <a:r>
              <a:rPr lang="fi-FI" sz="2800" dirty="0" smtClean="0"/>
              <a:t>realismia, hyvää tahtoa ja annos onnea</a:t>
            </a:r>
          </a:p>
          <a:p>
            <a:r>
              <a:rPr lang="fi-FI" sz="2800" dirty="0" smtClean="0"/>
              <a:t>ammattilaisia, jotka opastavat ja neuvovat</a:t>
            </a:r>
          </a:p>
          <a:p>
            <a:r>
              <a:rPr lang="fi-FI" sz="2800" dirty="0" smtClean="0"/>
              <a:t>kannustava ilmapiiri ja julkisen sektorin tarjoamia tuki-instrumentteja</a:t>
            </a:r>
          </a:p>
          <a:p>
            <a:r>
              <a:rPr lang="fi-FI" sz="2800" dirty="0" smtClean="0"/>
              <a:t>Aallon sisäinen asiantuntijapalvelu, joka tukee akateemisten </a:t>
            </a:r>
            <a:r>
              <a:rPr lang="fi-FI" sz="2800" dirty="0" err="1" smtClean="0"/>
              <a:t>spin-offien</a:t>
            </a:r>
            <a:r>
              <a:rPr lang="fi-FI" sz="2800" dirty="0" smtClean="0"/>
              <a:t> syntymistä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smtClean="0"/>
              <a:t>Miten tunnistetaan lupaava keksintö tai liikeidea?</a:t>
            </a:r>
            <a:endParaRPr lang="en-U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sz="2800" smtClean="0"/>
              <a:t>Toteutuksen arviointi</a:t>
            </a:r>
          </a:p>
          <a:p>
            <a:pPr>
              <a:lnSpc>
                <a:spcPct val="80000"/>
              </a:lnSpc>
            </a:pPr>
            <a:r>
              <a:rPr lang="fi-FI" sz="2800" smtClean="0"/>
              <a:t>Markkinapotentiaali</a:t>
            </a:r>
          </a:p>
          <a:p>
            <a:pPr>
              <a:lnSpc>
                <a:spcPct val="80000"/>
              </a:lnSpc>
            </a:pPr>
            <a:r>
              <a:rPr lang="fi-FI" sz="2800" smtClean="0"/>
              <a:t>Realistinen arvio markkinoiden koosta ja markkinaosuudesta</a:t>
            </a:r>
          </a:p>
          <a:p>
            <a:pPr>
              <a:lnSpc>
                <a:spcPct val="80000"/>
              </a:lnSpc>
            </a:pPr>
            <a:r>
              <a:rPr lang="fi-FI" sz="2800" smtClean="0"/>
              <a:t>Asiakassegmentit</a:t>
            </a:r>
          </a:p>
          <a:p>
            <a:pPr>
              <a:lnSpc>
                <a:spcPct val="80000"/>
              </a:lnSpc>
            </a:pPr>
            <a:r>
              <a:rPr lang="fi-FI" sz="2800" smtClean="0"/>
              <a:t>Oma motivaatiosi</a:t>
            </a:r>
          </a:p>
          <a:p>
            <a:pPr>
              <a:lnSpc>
                <a:spcPct val="80000"/>
              </a:lnSpc>
            </a:pPr>
            <a:r>
              <a:rPr lang="fi-FI" sz="2800" smtClean="0"/>
              <a:t>Taitosi</a:t>
            </a:r>
          </a:p>
          <a:p>
            <a:pPr>
              <a:lnSpc>
                <a:spcPct val="80000"/>
              </a:lnSpc>
            </a:pPr>
            <a:r>
              <a:rPr lang="fi-FI" sz="2800" smtClean="0"/>
              <a:t>Yhteistyökumppanit</a:t>
            </a:r>
          </a:p>
          <a:p>
            <a:pPr>
              <a:lnSpc>
                <a:spcPct val="80000"/>
              </a:lnSpc>
            </a:pPr>
            <a:r>
              <a:rPr lang="fi-FI" sz="2800" smtClean="0"/>
              <a:t>Onko sinulla ammattimaista tukea?</a:t>
            </a:r>
            <a:endParaRPr lang="en-US" sz="28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smtClean="0"/>
              <a:t>Miten tunnistetaan lupaava keksintö tai liikeidea?</a:t>
            </a:r>
            <a:endParaRPr lang="en-US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smtClean="0"/>
              <a:t>Asiantunteva ja ammattimainen tuki tärkeää</a:t>
            </a:r>
          </a:p>
          <a:p>
            <a:r>
              <a:rPr lang="fi-FI" sz="2800" smtClean="0"/>
              <a:t>Miten se järjestetään?</a:t>
            </a:r>
          </a:p>
          <a:p>
            <a:r>
              <a:rPr lang="fi-FI" sz="2800" smtClean="0"/>
              <a:t>Kuka sen maksaa?</a:t>
            </a:r>
          </a:p>
          <a:p>
            <a:r>
              <a:rPr lang="fi-FI" sz="2800" smtClean="0"/>
              <a:t>Kuka hyötyy keksinnöstäsi?</a:t>
            </a:r>
          </a:p>
          <a:p>
            <a:r>
              <a:rPr lang="fi-FI" sz="2800" smtClean="0"/>
              <a:t>Yhteiskunnan intressit</a:t>
            </a:r>
          </a:p>
          <a:p>
            <a:r>
              <a:rPr lang="fi-FI" sz="2800" smtClean="0"/>
              <a:t>Yliopiston intressit</a:t>
            </a:r>
          </a:p>
          <a:p>
            <a:r>
              <a:rPr lang="fi-FI" sz="2800" smtClean="0"/>
              <a:t>Omat intressit</a:t>
            </a:r>
            <a:endParaRPr lang="en-US" sz="280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Vaikeus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Kuvitelkaa, että olette ostaneet auton, vaikka hyvän ja ison BMW:n ja maksaneet kauppahinnan</a:t>
            </a:r>
          </a:p>
          <a:p>
            <a:r>
              <a:rPr lang="fi-FI" smtClean="0"/>
              <a:t>Teille luvataan tämä auto 12 kuukauden kuluttua</a:t>
            </a:r>
          </a:p>
          <a:p>
            <a:r>
              <a:rPr lang="fi-FI" smtClean="0"/>
              <a:t>Milloin tahansa teille voidaan tulla sanomaan, että autonne ei koskaan valmistu tai ette saa sitä</a:t>
            </a:r>
          </a:p>
          <a:p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smtClean="0"/>
              <a:t>Työsuhdekeksinnöt, korkeakoulukeksinnöt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Toisen palveluksessa (esim. yrityksessä tai yliopistossa) työskentelevän työnantajan lukuun ja laskuun tekemä keksintö</a:t>
            </a:r>
          </a:p>
          <a:p>
            <a:r>
              <a:rPr lang="fi-FI" smtClean="0"/>
              <a:t>Määritelty laissa (työsuhde- ja korkeakoulukeksintölaki) ja useimmiten myös työsopimuksissa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Epävarmuus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Teille voidaan myös tulla sanomaan, että saattekin autonne vasta 24 tai 30 kuukauden kuluttua tai joskus tulevaisuudessa</a:t>
            </a:r>
          </a:p>
          <a:p>
            <a:r>
              <a:rPr lang="fi-FI" smtClean="0"/>
              <a:t>Voitte myös saada BMW:nne sijasta Fiat Punton tai Renault Clion</a:t>
            </a:r>
          </a:p>
          <a:p>
            <a:r>
              <a:rPr lang="fi-FI" smtClean="0"/>
              <a:t>Auto voidaan ottaa teiltä pois myös sen saatuanne, rahoja ei palauteta</a:t>
            </a:r>
          </a:p>
          <a:p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Epävarmuus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Kesken kaiken voi paljastua, että naapurilla tai sukulaisella onkin oikeus käyttää autoa ja vielä avaimet siihen</a:t>
            </a:r>
          </a:p>
          <a:p>
            <a:r>
              <a:rPr lang="fi-FI" smtClean="0"/>
              <a:t>Saat ajaa vain E75-tietä Helsingistä Jyväskylään, mutta et pitemmälle</a:t>
            </a:r>
          </a:p>
          <a:p>
            <a:r>
              <a:rPr lang="fi-FI" smtClean="0"/>
              <a:t>Auto onkin hallussasi vain vuoden ajan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Epävarmuus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Tilanne analoginen keksinnön kehitystyössä ja kaupallistamisessa</a:t>
            </a:r>
          </a:p>
          <a:p>
            <a:r>
              <a:rPr lang="fi-FI" smtClean="0"/>
              <a:t>Edellyttävät etukäteisinvestointeja ja sitoutumista</a:t>
            </a:r>
          </a:p>
          <a:p>
            <a:r>
              <a:rPr lang="fi-FI" smtClean="0"/>
              <a:t>Varmuutta lopputuloksesta ei ole, on vain odotuksia, ennusteita ja lupauksia tulevasta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Kannattaa panostaa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Edellä esitetystä huolimatta panostus kaupallistamiseen kannattaa</a:t>
            </a:r>
          </a:p>
          <a:p>
            <a:r>
              <a:rPr lang="fi-FI" smtClean="0"/>
              <a:t>Mikä tahansa projektityö tai projektin vetäminen on analoginen kaupallistamisen kanssa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Kaupallistaminen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Koetaan vastahakoiseksi, koska:</a:t>
            </a:r>
          </a:p>
          <a:p>
            <a:r>
              <a:rPr lang="fi-FI" smtClean="0"/>
              <a:t>Asia, johon joutuu panostamaan teknisen yliopisto-osaamisen lisäksi</a:t>
            </a:r>
          </a:p>
          <a:p>
            <a:r>
              <a:rPr lang="fi-FI" smtClean="0"/>
              <a:t>Ei usein tutkijan ”ydinosaamista”</a:t>
            </a:r>
          </a:p>
          <a:p>
            <a:r>
              <a:rPr lang="fi-FI" smtClean="0"/>
              <a:t>Onko omaksuttava pölynimurikauppiaan asenne ja tapa toimia?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Ei ehkä näin: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Tehdään keksintö, haetaan siihen patenttia, ei selvitetä uutuutta ennakolta</a:t>
            </a:r>
          </a:p>
          <a:p>
            <a:r>
              <a:rPr lang="fi-FI" smtClean="0"/>
              <a:t>Perustetaan yritys</a:t>
            </a:r>
          </a:p>
          <a:p>
            <a:r>
              <a:rPr lang="fi-FI" smtClean="0"/>
              <a:t>Kehitetään prototyyppiä ja tuotetta seuraavat 1 ½ vuotta</a:t>
            </a:r>
          </a:p>
          <a:p>
            <a:r>
              <a:rPr lang="fi-FI" smtClean="0"/>
              <a:t>Koko aikana ei oteta yhteyksiä mahdollisiin asiakkaisiin tai markkinoida konseptia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Ei ehkä näin: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PRH:sta tulee kielteinen välipäätös, suoja kyseenalainen</a:t>
            </a:r>
          </a:p>
          <a:p>
            <a:r>
              <a:rPr lang="fi-FI" smtClean="0"/>
              <a:t>Rahat menneet kehitystyöhön, lisärahoituksesta ei tietoa</a:t>
            </a:r>
          </a:p>
          <a:p>
            <a:r>
              <a:rPr lang="fi-FI" smtClean="0"/>
              <a:t>Mojovat investoinnit tehty, ei asiakkaita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Vaan esimerkiksi näin: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800" dirty="0" smtClean="0"/>
              <a:t>Tehdään keksintö, selvitetään uutuus, haetaan patenttia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Tuhansia myyntipuheluita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500 asiakas- ja kumppanitapaamista vuonna 2014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Toimitusjohtajan ajasta yli 90% asiakas- ja kumppanitapaamisissa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50% kuluista ulkopuolisiin palveluihin, kuten </a:t>
            </a:r>
            <a:r>
              <a:rPr lang="fi-FI" sz="2800" dirty="0" smtClean="0"/>
              <a:t>alihankkijat valmistuksessa, viestintätoimisto, </a:t>
            </a:r>
            <a:r>
              <a:rPr lang="fi-FI" sz="2800" dirty="0" smtClean="0"/>
              <a:t>tutkimuslaitos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Esimerkiksi näin: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800" dirty="0" smtClean="0"/>
              <a:t>Esiintymisiä eri areenoilla 20 vuonna 2014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Lehdistöjulkaisuja 5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Tuotejulkaisuja 4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Tutkimusjulkaisuja 1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Markkinointiviestin päivittäistä kirkastamista</a:t>
            </a:r>
          </a:p>
          <a:p>
            <a:pPr>
              <a:lnSpc>
                <a:spcPct val="90000"/>
              </a:lnSpc>
            </a:pPr>
            <a:r>
              <a:rPr lang="fi-FI" sz="2800" dirty="0" smtClean="0"/>
              <a:t>Myyntimateriaalien ja esitysten uudelleen luomista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fi-FI" sz="2800" dirty="0" smtClean="0"/>
              <a:t>= 90 % työajasta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sz="2800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Tiedonlähteet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Internet-pohjaiset</a:t>
            </a:r>
          </a:p>
          <a:p>
            <a:r>
              <a:rPr lang="fi-FI" dirty="0" smtClean="0"/>
              <a:t>Google </a:t>
            </a:r>
            <a:r>
              <a:rPr lang="fi-FI" dirty="0" err="1" smtClean="0"/>
              <a:t>patents</a:t>
            </a:r>
            <a:endParaRPr lang="fi-FI" dirty="0" smtClean="0"/>
          </a:p>
          <a:p>
            <a:r>
              <a:rPr lang="fi-FI" dirty="0" smtClean="0"/>
              <a:t>Patentti- ja rekisterihallitus: </a:t>
            </a:r>
            <a:r>
              <a:rPr lang="fi-FI" dirty="0" smtClean="0">
                <a:hlinkClick r:id="rId3"/>
              </a:rPr>
              <a:t>http://www.prh.fi</a:t>
            </a:r>
            <a:r>
              <a:rPr lang="fi-FI" dirty="0" smtClean="0"/>
              <a:t> -&gt; </a:t>
            </a:r>
            <a:r>
              <a:rPr lang="fi-FI" dirty="0" err="1" smtClean="0"/>
              <a:t>PatInfo</a:t>
            </a:r>
            <a:endParaRPr lang="fi-FI" dirty="0" smtClean="0"/>
          </a:p>
          <a:p>
            <a:pPr>
              <a:buFont typeface="Monotype Sorts" pitchFamily="2" charset="2"/>
              <a:buNone/>
            </a:pPr>
            <a:endParaRPr lang="fi-FI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smtClean="0"/>
              <a:t>Työsuhde- ja korkeakoulukeksinnöt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772400" cy="4343400"/>
          </a:xfrm>
        </p:spPr>
        <p:txBody>
          <a:bodyPr/>
          <a:lstStyle/>
          <a:p>
            <a:r>
              <a:rPr lang="fi-FI" dirty="0" smtClean="0"/>
              <a:t>Immateriaalioikeudet syntyvät luonnolliselle henkilölle</a:t>
            </a:r>
          </a:p>
          <a:p>
            <a:r>
              <a:rPr lang="fi-FI" dirty="0" smtClean="0"/>
              <a:t>Esimerkiksi projekteissa ne joudutaan siirtämään usein työnantajalle tai projektiin osallistujalle</a:t>
            </a:r>
          </a:p>
          <a:p>
            <a:r>
              <a:rPr lang="fi-FI" dirty="0" smtClean="0"/>
              <a:t>Yrityksissä oikeuksien siirto perustuu työsuhdekeksintölakiin ja käytäntöön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Tiedonlähteet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Espacenet (suomenkielinen käyttöliittymä): http://fi.espacenet.com/</a:t>
            </a:r>
          </a:p>
          <a:p>
            <a:r>
              <a:rPr lang="fi-FI" smtClean="0"/>
              <a:t>Hyvä tuntea tekniikkaa ennen hakuja, jotta tulosjoukko ei kasvaisi liian suureksi (helposti 1000 viitettä)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Einarin ja Ylermin keksintö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mtClean="0"/>
              <a:t>Einari on konesuunnittelija metsäkoneita valmistavassa Jukola Oy:ssä. Hän tekee työssään metsäkoneisiin liittyvän keksinnön yhdessä suunnitteluryhmänsä jäsenen, Ylermin kanssa. Mitä Einarin ja Ylermin on tehtävä työsuhdekeksintölain mukaan ja mitkä ovat heidän oikeutensa?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Kotivalon päänsärky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dirty="0" smtClean="0"/>
              <a:t>Kotivalo on tutkija </a:t>
            </a:r>
            <a:r>
              <a:rPr lang="fi-FI" smtClean="0"/>
              <a:t>Aalto-yliopiston Sähkötekniikan </a:t>
            </a:r>
            <a:r>
              <a:rPr lang="fi-FI" dirty="0" smtClean="0"/>
              <a:t>korkeakoulun Tietoverkkotekniikan laitoksella. Kotivalo tekee projektissa ollessaan sanoman reitittämiseen liittyvän keksinnön. Kuka omistaa oikeudet keksintöön ja miten ne määräytyvät? Onko Kotivalolla oikeutta korvauksiin työsuhdekeksintölain mukaan?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Teekkareiden projekti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42237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dirty="0" smtClean="0"/>
              <a:t>Tauno opiskelee Aalto-yliopiston Insinööritieteiden korkeakoulussa. Hän tekee opintojaksoon liittyvää projektityötä, jonka aihe on saatu yrityksestä. Tauno tekee yhdessä muiden projektiryhmän jäsenten, </a:t>
            </a:r>
            <a:r>
              <a:rPr lang="fi-FI" dirty="0" err="1" smtClean="0"/>
              <a:t>Aaretin</a:t>
            </a:r>
            <a:r>
              <a:rPr lang="fi-FI" dirty="0" smtClean="0"/>
              <a:t> ja </a:t>
            </a:r>
            <a:r>
              <a:rPr lang="fi-FI" dirty="0" err="1" smtClean="0"/>
              <a:t>Ilmin</a:t>
            </a:r>
            <a:r>
              <a:rPr lang="fi-FI" dirty="0" smtClean="0"/>
              <a:t> kanssa projektissa keksinnön. Onko jollakulla oikeuksia keksintöön? Millaisia oikeudet voivat olla?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Korkeakoulukeksinnöt</a:t>
            </a:r>
            <a:endParaRPr lang="en-GB" smtClean="0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 smtClean="0"/>
              <a:t>Yliopistoissa oikeudet siirtyvät vastaavasti korkeakoulukeksintölain nojalla</a:t>
            </a:r>
          </a:p>
          <a:p>
            <a:r>
              <a:rPr lang="fi-FI" sz="2800" dirty="0" smtClean="0"/>
              <a:t>Siirrettävä yliopistolle sikäli kuin yliopistolla on esim. </a:t>
            </a:r>
            <a:r>
              <a:rPr lang="fi-FI" sz="2800" dirty="0" smtClean="0"/>
              <a:t>Business Finland -</a:t>
            </a:r>
            <a:r>
              <a:rPr lang="fi-FI" sz="2800" dirty="0" err="1" smtClean="0"/>
              <a:t>rahoitteinen</a:t>
            </a:r>
            <a:r>
              <a:rPr lang="fi-FI" sz="2800" dirty="0" smtClean="0"/>
              <a:t> </a:t>
            </a:r>
            <a:r>
              <a:rPr lang="fi-FI" sz="2800" dirty="0" smtClean="0"/>
              <a:t>projekti, jossa syntyy tulosten (keksintö, tietokoneohjelma) luovutusvelvollisuus</a:t>
            </a:r>
          </a:p>
          <a:p>
            <a:r>
              <a:rPr lang="fi-FI" sz="2800" dirty="0" smtClean="0"/>
              <a:t>Lisäksi tehdään sopimus etukäteen ennen projektin aloittamista</a:t>
            </a:r>
          </a:p>
          <a:p>
            <a:endParaRPr lang="en-GB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Miksi siirtää oikeuksia?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Oikeuksien hyödyntäminen edellyttää, että yrityksellä tai yliopistolla on oikeudet joko omistuksessaan tai sillä on hallussaan hyödyntämisoikeudet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Työsuhdekeksintölaki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Lakia ei sovelleta yliopiston tai korkeakoulun tutkijaan tai opettajaan</a:t>
            </a:r>
          </a:p>
          <a:p>
            <a:r>
              <a:rPr lang="fi-FI" smtClean="0"/>
              <a:t>Lakia sovelletaan yrityksissä työntekijöiden tekemiin keksintöihin, joiden tavalla tai toisella katsotaan olevan työsuhteen yhteydessä tehtyjä</a:t>
            </a:r>
          </a:p>
          <a:p>
            <a:r>
              <a:rPr lang="fi-FI" smtClean="0"/>
              <a:t>Lakia ei sovelleta, mikäli muuta on sovittu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Korkeakoulukeksintölaki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mtClean="0"/>
              <a:t>Sovelletaan Suomessa korkeakouluissa ja yliopistoissa henkilökunnan tekemiin keksintöihin, jotka ovat patentoitavissa</a:t>
            </a:r>
          </a:p>
          <a:p>
            <a:r>
              <a:rPr lang="fi-FI" smtClean="0"/>
              <a:t>Tuli voimaan 1.1.2007</a:t>
            </a:r>
          </a:p>
          <a:p>
            <a:r>
              <a:rPr lang="fi-FI" smtClean="0"/>
              <a:t>Opiskelijat tämän ulkopuolella, jos vain opiskelijoina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lmio">
  <a:themeElements>
    <a:clrScheme name="Solmio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Solmi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lmio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mio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Office\Mallit\Suunnittelumallit\SOLMIO.POT</Template>
  <TotalTime>679</TotalTime>
  <Words>1687</Words>
  <Application>Microsoft Office PowerPoint</Application>
  <PresentationFormat>On-screen Show (4:3)</PresentationFormat>
  <Paragraphs>289</Paragraphs>
  <Slides>53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Sorts</vt:lpstr>
      <vt:lpstr>Times New Roman</vt:lpstr>
      <vt:lpstr>Solmio</vt:lpstr>
      <vt:lpstr>Yliopistojen ja korkeakoulujen keksintötoiminta</vt:lpstr>
      <vt:lpstr>Aiheet</vt:lpstr>
      <vt:lpstr>Kurssista</vt:lpstr>
      <vt:lpstr>Työsuhdekeksinnöt, korkeakoulukeksinnöt</vt:lpstr>
      <vt:lpstr>Työsuhde- ja korkeakoulukeksinnöt</vt:lpstr>
      <vt:lpstr>Korkeakoulukeksinnöt</vt:lpstr>
      <vt:lpstr>Miksi siirtää oikeuksia?</vt:lpstr>
      <vt:lpstr>Työsuhdekeksintölaki</vt:lpstr>
      <vt:lpstr>Korkeakoulukeksintölaki</vt:lpstr>
      <vt:lpstr>Yliopistokeksinnön tekijä</vt:lpstr>
      <vt:lpstr>Työsuhde- ja korkeakoulukeksintölaki</vt:lpstr>
      <vt:lpstr>Ilmoitusvelvollisuus ja korvaus</vt:lpstr>
      <vt:lpstr>Ilmoitusvelvollisuus ja korvaus</vt:lpstr>
      <vt:lpstr>Korvauksen suuruus</vt:lpstr>
      <vt:lpstr>Korkeakoulukeksintölaki</vt:lpstr>
      <vt:lpstr>Yliopistokeksintölaki</vt:lpstr>
      <vt:lpstr>Töitä tiedossa</vt:lpstr>
      <vt:lpstr>Innovaatiopalvelut (INNO)</vt:lpstr>
      <vt:lpstr>Innovaatiopalvelut (INNO)</vt:lpstr>
      <vt:lpstr>Innovaatiopalvelut (INNO)</vt:lpstr>
      <vt:lpstr>Case: Futureful</vt:lpstr>
      <vt:lpstr>Case: Synoste</vt:lpstr>
      <vt:lpstr>Väyliä etenemiseen</vt:lpstr>
      <vt:lpstr>Mitä INNO:sta saa?</vt:lpstr>
      <vt:lpstr>Mitä INNO:sta saa?</vt:lpstr>
      <vt:lpstr>Mitä INNO:sta saa?</vt:lpstr>
      <vt:lpstr>Mitä INNOsta saa?</vt:lpstr>
      <vt:lpstr>Keksintöilmoitukset</vt:lpstr>
      <vt:lpstr>Keksintöilmoitukset</vt:lpstr>
      <vt:lpstr>Patentit</vt:lpstr>
      <vt:lpstr>Patentit</vt:lpstr>
      <vt:lpstr>Patentit</vt:lpstr>
      <vt:lpstr>Tuloksia</vt:lpstr>
      <vt:lpstr>Verta, hikeä ja kyyneleitä</vt:lpstr>
      <vt:lpstr>Miten tunnistetaan lupaava keksintö tai liikeidea?</vt:lpstr>
      <vt:lpstr>Miten tunnistetaan lupaava keksintö tai liikeidea?</vt:lpstr>
      <vt:lpstr>Miten tunnistetaan lupaava keksintö tai liikeidea?</vt:lpstr>
      <vt:lpstr>Miten tunnistetaan lupaava keksintö tai liikeidea?</vt:lpstr>
      <vt:lpstr>Vaikeus</vt:lpstr>
      <vt:lpstr>Epävarmuus</vt:lpstr>
      <vt:lpstr>Epävarmuus</vt:lpstr>
      <vt:lpstr>Epävarmuus</vt:lpstr>
      <vt:lpstr>Kannattaa panostaa</vt:lpstr>
      <vt:lpstr>Kaupallistaminen</vt:lpstr>
      <vt:lpstr>Ei ehkä näin:</vt:lpstr>
      <vt:lpstr>Ei ehkä näin:</vt:lpstr>
      <vt:lpstr>Vaan esimerkiksi näin:</vt:lpstr>
      <vt:lpstr>Esimerkiksi näin:</vt:lpstr>
      <vt:lpstr>Tiedonlähteet</vt:lpstr>
      <vt:lpstr>Tiedonlähteet</vt:lpstr>
      <vt:lpstr>Einarin ja Ylermin keksintö</vt:lpstr>
      <vt:lpstr>Kotivalon päänsärky</vt:lpstr>
      <vt:lpstr>Teekkareiden projekti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Työsuhde- ja tutkijakeksinnöt</dc:title>
  <dc:creator>panuk</dc:creator>
  <cp:lastModifiedBy>Kuosmanen Panu</cp:lastModifiedBy>
  <cp:revision>68</cp:revision>
  <cp:lastPrinted>1999-02-09T12:55:25Z</cp:lastPrinted>
  <dcterms:created xsi:type="dcterms:W3CDTF">1999-02-04T13:25:25Z</dcterms:created>
  <dcterms:modified xsi:type="dcterms:W3CDTF">2019-01-16T11:29:07Z</dcterms:modified>
</cp:coreProperties>
</file>