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7" r:id="rId4"/>
    <p:sldId id="268" r:id="rId5"/>
    <p:sldId id="265" r:id="rId6"/>
    <p:sldId id="258" r:id="rId7"/>
    <p:sldId id="281" r:id="rId8"/>
    <p:sldId id="259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E953-871D-4E77-5CDD-DCC19BBF0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DD2B9-58FA-0EA6-2B68-8B97CA586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3719D-C738-538B-AC68-3A4C0DB5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F42B2-8884-D784-CB60-4CC73C05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F56A8-513F-A671-72AE-1FA7BBE9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4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7AFF-8FC6-6224-E6E3-F97A57D0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B24DF-AFBE-2A4A-A3D5-7EFAC34F3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056A-898F-33E9-FB39-B26D8659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03D2-E9E7-6CBC-323B-9E223DF2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884E-1E35-E056-2092-DDC5C58D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96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24AA7-7527-4942-18D0-9360B0D8E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898EF-162B-EFFD-E849-68A35D13E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77F9-28BB-BFB4-D47C-8C57BE23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6426-C238-BC78-71C2-4984C989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76697-93A9-1387-7D62-9D87A05D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62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565F-B920-E73A-8CED-69E618F0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AA34-7B9D-35A0-4CBC-2463E8D3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74F04-0EF0-6F60-99C1-03A4A7AE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06B7-42BB-9F8D-A97D-49B014E5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B3B9-72E7-E938-CD9D-43C411DD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464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7D04-B3AF-0B12-8A48-7B57C0B6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7827B-D66C-F802-3E94-9130C450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BE6E-1576-619B-8E03-4228DF30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77297-3160-F8A8-7700-5DA70C4D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27DC-D8B5-0891-027F-6594B3B1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20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1535-32F1-993A-B840-1C4FE6FF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79C72-A269-9D4F-BC7C-670D8B435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0654-AA3E-5692-680D-1F1CDE0F4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947BB-954E-F1F0-943A-3B17B11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53FB4-76FA-4EE2-9AE6-C41DD0EF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69770-7A29-EA04-8BC3-458EEC49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22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20F8-3397-AC4C-96DB-6A6DF379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D978-574B-E244-0179-EB5DA985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C8DAD-5FEA-2636-979E-0C9AA99A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DFD14-6B40-1D1E-E53F-A0E6BF652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FEA40-7C7A-EFE6-D4D5-E698F7C1F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FD54E-2880-2935-57CE-98AF0D64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48ACD-E4DF-20F8-A515-BD5997C7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A9BE8-6E13-5332-9583-9BE181EF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69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C12A-5785-7DB5-66E5-42C8D5C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4183A-2454-9552-5DB2-00B2C595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B5B0A-36F8-3E24-90C5-E5C0B9A9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E3334-F4C9-9A87-D4BD-A2AAB4AD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20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E4592-5A2A-90ED-A393-26FEA59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43CA9-E1C4-D4FF-41D2-54DFC848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964D-B71E-ABB0-106D-67E3F297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7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F2FA-DF19-556B-EB38-D63B161A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68FD3-28B4-A396-79A8-4782A5A6C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0837C-0A6E-B6FA-60AD-E86C7857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90172-D48C-2952-69EA-50FFDC0B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5FD57-93AC-0F15-3DE5-1A5007BD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06F7E-64B5-1529-46F7-EFB6AF6C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7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D7C8-C8E9-3964-C327-D0DAD7B7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7A222-E395-9AA8-CD0F-4A45551D5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94BA1-04BB-2F8B-B829-426FFE8CB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75AF2-6FA3-5C3E-A7D0-E012C1D1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89471-80AB-E0C2-2BBB-3CA94500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965D3-86E9-B4C5-5978-4F0EB84E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09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13ADF-819D-9C0F-6A1D-442F4646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2084-2EEF-7363-E778-19CC011C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75FFF-3D65-1AD1-FC29-4FABFA4E9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9EBB2-BF8B-4B3B-94A3-AA2B02A17F1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C966-D3EE-E5D4-3D59-F91481697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6DF8-129C-FBF1-0FBA-F36442BD2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A54E-3B13-41C1-8117-1ADB328A7C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6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UJa1BLHvc9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61653571/tr%c3%a4na-presens-och-preteritu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herry blossoms">
            <a:extLst>
              <a:ext uri="{FF2B5EF4-FFF2-40B4-BE49-F238E27FC236}">
                <a16:creationId xmlns:a16="http://schemas.microsoft.com/office/drawing/2014/main" id="{3ADD738C-3B0B-A349-F91C-58855CEB4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id="{740E15B9-4925-9A75-037F-27413522E9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r>
              <a:rPr lang="fi-FI" altLang="fi-FI" sz="63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Swedish</a:t>
            </a:r>
            <a: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for </a:t>
            </a:r>
            <a:r>
              <a:rPr lang="fi-FI" altLang="fi-FI" sz="63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international</a:t>
            </a:r>
            <a: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fi-FI" altLang="fi-FI" sz="63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students</a:t>
            </a:r>
            <a: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1A </a:t>
            </a:r>
            <a:b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(3 </a:t>
            </a:r>
            <a:r>
              <a:rPr lang="fi-FI" altLang="fi-FI" sz="6300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</a:t>
            </a:r>
            <a: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b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altLang="fi-FI" sz="63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18.4.2024</a:t>
            </a:r>
          </a:p>
        </p:txBody>
      </p:sp>
      <p:sp>
        <p:nvSpPr>
          <p:cNvPr id="2052" name="Subtitle 2">
            <a:extLst>
              <a:ext uri="{FF2B5EF4-FFF2-40B4-BE49-F238E27FC236}">
                <a16:creationId xmlns:a16="http://schemas.microsoft.com/office/drawing/2014/main" id="{1F2D4F90-8533-597F-AEE5-F51412D33A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r>
              <a:rPr lang="fi-FI" altLang="fi-FI" sz="3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Välkommen</a:t>
            </a:r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</a:t>
            </a:r>
          </a:p>
          <a:p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 </a:t>
            </a:r>
            <a:r>
              <a:rPr lang="fi-FI" altLang="fi-FI" sz="3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börjar</a:t>
            </a:r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fi-FI" altLang="fi-FI" sz="3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klockan</a:t>
            </a:r>
            <a:r>
              <a:rPr lang="fi-FI" altLang="fi-FI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16:30</a:t>
            </a:r>
          </a:p>
          <a:p>
            <a:pPr algn="l"/>
            <a:endParaRPr lang="fi-FI" altLang="fi-FI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>
            <a:extLst>
              <a:ext uri="{FF2B5EF4-FFF2-40B4-BE49-F238E27FC236}">
                <a16:creationId xmlns:a16="http://schemas.microsoft.com/office/drawing/2014/main" id="{561185CB-5FE9-AF36-24DA-2D449710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219075"/>
            <a:ext cx="8620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 b="1"/>
              <a:t>Information of the oral exam: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1. I will ask you to present yourselves + ask a few questions, such as where you live, what you like to do in your free time. It will be a quite normal conversation – it is not a “interrogation!”.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2. I will ask you to perform a couple of dialogues.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3. No stress. If you cannot think of a word or of what to say – you just say “jag måste tänka lite”!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4. Most important is that you are active, not that the language is perfect.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5. Remember that the camera must be turned on! The exam will be recorded, but not shared with anyone but possible examinators.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Example: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“Ni är i en mataffär och ni är vänner eller familj. Ni pratar till exempel om vad ni ska äta till middag,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400"/>
              <a:t>vad ni måste köpa, vad det kostar och hur ni ska betala.”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055A22B9-A08E-0A2C-64F9-0E40B5E3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612775"/>
            <a:ext cx="10429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b="1" dirty="0"/>
              <a:t>Det </a:t>
            </a:r>
            <a:r>
              <a:rPr lang="en-US" altLang="fi-FI" sz="2000" b="1" dirty="0" err="1"/>
              <a:t>skriftliga</a:t>
            </a:r>
            <a:r>
              <a:rPr lang="en-US" altLang="fi-FI" sz="2000" b="1" dirty="0"/>
              <a:t> </a:t>
            </a:r>
            <a:r>
              <a:rPr lang="en-US" altLang="fi-FI" sz="2000" b="1" dirty="0" err="1"/>
              <a:t>provet</a:t>
            </a:r>
            <a:r>
              <a:rPr lang="en-US" altLang="fi-FI" sz="2000" b="1" dirty="0"/>
              <a:t> - The written exam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Place and Time: The written course exam will be held remotely in MyCourses on Friday 19.4.2024 and it is open 16.30-18.30.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i-FI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You may use </a:t>
            </a:r>
            <a:r>
              <a:rPr lang="en-US" altLang="fi-FI" sz="2000" dirty="0" err="1"/>
              <a:t>textbok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och</a:t>
            </a:r>
            <a:r>
              <a:rPr lang="en-US" altLang="fi-FI" sz="2000" dirty="0"/>
              <a:t> </a:t>
            </a:r>
            <a:r>
              <a:rPr lang="en-US" altLang="fi-FI" sz="2000" dirty="0" err="1"/>
              <a:t>övningsbok</a:t>
            </a:r>
            <a:r>
              <a:rPr lang="en-US" altLang="fi-FI" sz="2000" dirty="0"/>
              <a:t> during the exam, but it is prohibited to let somebody else write your text or use AI Assistants such as ChatGPT or Google Translate.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i-FI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b="1" dirty="0"/>
              <a:t>What to do?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 err="1"/>
              <a:t>Skriv</a:t>
            </a:r>
            <a:r>
              <a:rPr lang="en-US" altLang="fi-FI" sz="2000" dirty="0"/>
              <a:t> 2 </a:t>
            </a:r>
            <a:r>
              <a:rPr lang="en-US" altLang="fi-FI" sz="2000" dirty="0" err="1"/>
              <a:t>korta</a:t>
            </a:r>
            <a:r>
              <a:rPr lang="en-US" altLang="fi-FI" sz="2000" dirty="0"/>
              <a:t> texter 60 –70 </a:t>
            </a:r>
            <a:r>
              <a:rPr lang="en-US" altLang="fi-FI" sz="2000" dirty="0" err="1"/>
              <a:t>ord</a:t>
            </a:r>
            <a:r>
              <a:rPr lang="en-US" altLang="fi-FI" sz="2000" dirty="0"/>
              <a:t>/</a:t>
            </a:r>
            <a:r>
              <a:rPr lang="en-US" altLang="fi-FI" sz="2000" dirty="0" err="1"/>
              <a:t>styck</a:t>
            </a:r>
            <a:r>
              <a:rPr lang="en-US" altLang="fi-FI" sz="2000" dirty="0"/>
              <a:t>. - Write 2 short texts 60–70 words each.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The short description of what you are supposed to do will be in Swedish.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 err="1"/>
              <a:t>Exempel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på</a:t>
            </a:r>
            <a:r>
              <a:rPr lang="en-US" altLang="fi-FI" sz="2000" dirty="0"/>
              <a:t> </a:t>
            </a:r>
            <a:r>
              <a:rPr lang="en-US" altLang="fi-FI" sz="2000" dirty="0" err="1"/>
              <a:t>hur</a:t>
            </a:r>
            <a:r>
              <a:rPr lang="en-US" altLang="fi-FI" sz="2000" dirty="0"/>
              <a:t> det </a:t>
            </a:r>
            <a:r>
              <a:rPr lang="en-US" altLang="fi-FI" sz="2000" dirty="0" err="1"/>
              <a:t>kan</a:t>
            </a:r>
            <a:r>
              <a:rPr lang="en-US" altLang="fi-FI" sz="2000" dirty="0"/>
              <a:t> se </a:t>
            </a:r>
            <a:r>
              <a:rPr lang="en-US" altLang="fi-FI" sz="2000" dirty="0" err="1"/>
              <a:t>ut</a:t>
            </a:r>
            <a:r>
              <a:rPr lang="en-US" altLang="fi-FI" sz="2000" dirty="0"/>
              <a:t>: Example of how it can look: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1) </a:t>
            </a:r>
            <a:r>
              <a:rPr lang="en-US" altLang="fi-FI" sz="2000" dirty="0" err="1"/>
              <a:t>På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kafé</a:t>
            </a:r>
            <a:r>
              <a:rPr lang="en-US" altLang="fi-FI" sz="2000" dirty="0"/>
              <a:t>. </a:t>
            </a:r>
            <a:r>
              <a:rPr lang="en-US" altLang="fi-FI" sz="2000" dirty="0" err="1"/>
              <a:t>Berätta</a:t>
            </a:r>
            <a:r>
              <a:rPr lang="en-US" altLang="fi-FI" sz="2000" dirty="0"/>
              <a:t> till </a:t>
            </a:r>
            <a:r>
              <a:rPr lang="en-US" altLang="fi-FI" sz="2000" dirty="0" err="1"/>
              <a:t>exempel</a:t>
            </a:r>
            <a:r>
              <a:rPr lang="en-US" altLang="fi-FI" sz="2000" dirty="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Hur </a:t>
            </a:r>
            <a:r>
              <a:rPr lang="en-US" altLang="fi-FI" sz="2000" dirty="0" err="1"/>
              <a:t>ofta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går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på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kafé</a:t>
            </a:r>
            <a:r>
              <a:rPr lang="en-US" altLang="fi-FI" sz="2000" dirty="0"/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Har du </a:t>
            </a:r>
            <a:r>
              <a:rPr lang="en-US" altLang="fi-FI" sz="2000" dirty="0" err="1"/>
              <a:t>något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favoritkafé</a:t>
            </a:r>
            <a:r>
              <a:rPr lang="en-US" altLang="fi-FI" sz="2000" dirty="0"/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Vem </a:t>
            </a:r>
            <a:r>
              <a:rPr lang="en-US" altLang="fi-FI" sz="2000" dirty="0" err="1"/>
              <a:t>brukar</a:t>
            </a:r>
            <a:r>
              <a:rPr lang="en-US" altLang="fi-FI" sz="2000" dirty="0"/>
              <a:t> du </a:t>
            </a:r>
            <a:r>
              <a:rPr lang="en-US" altLang="fi-FI" sz="2000" dirty="0" err="1"/>
              <a:t>träffa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där</a:t>
            </a:r>
            <a:r>
              <a:rPr lang="en-US" altLang="fi-FI" sz="2000" dirty="0"/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Vad </a:t>
            </a:r>
            <a:r>
              <a:rPr lang="en-US" altLang="fi-FI" sz="2000" dirty="0" err="1"/>
              <a:t>brukar</a:t>
            </a:r>
            <a:r>
              <a:rPr lang="en-US" altLang="fi-FI" sz="2000" dirty="0"/>
              <a:t> </a:t>
            </a:r>
            <a:r>
              <a:rPr lang="en-US" altLang="fi-FI" sz="2000" dirty="0" err="1"/>
              <a:t>ni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äta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och</a:t>
            </a:r>
            <a:r>
              <a:rPr lang="en-US" altLang="fi-FI" sz="2000" dirty="0"/>
              <a:t> </a:t>
            </a:r>
            <a:r>
              <a:rPr lang="en-US" altLang="fi-FI" sz="2000" dirty="0" err="1"/>
              <a:t>dricka</a:t>
            </a:r>
            <a:r>
              <a:rPr lang="en-US" altLang="fi-FI" sz="2000" dirty="0"/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Vad </a:t>
            </a:r>
            <a:r>
              <a:rPr lang="en-US" altLang="fi-FI" sz="2000" dirty="0" err="1"/>
              <a:t>pratar</a:t>
            </a:r>
            <a:r>
              <a:rPr lang="en-US" altLang="fi-FI" sz="2000" dirty="0"/>
              <a:t> </a:t>
            </a:r>
            <a:r>
              <a:rPr lang="en-US" altLang="fi-FI" sz="2000" dirty="0" err="1"/>
              <a:t>ni</a:t>
            </a:r>
            <a:r>
              <a:rPr lang="en-US" altLang="fi-FI" sz="2000" dirty="0"/>
              <a:t> om?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2000" dirty="0"/>
              <a:t>2) There might also be a picture which you are asked to write about.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274A-4F7E-7389-81EF-02DCE3B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Dagens </a:t>
            </a:r>
            <a:r>
              <a:rPr lang="fi-FI" b="1" dirty="0" err="1">
                <a:solidFill>
                  <a:srgbClr val="0070C0"/>
                </a:solidFill>
              </a:rPr>
              <a:t>lektion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2CBF-4E28-863E-BFF1-B128193F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80260"/>
            <a:ext cx="6315275" cy="4159819"/>
          </a:xfrm>
        </p:spPr>
        <p:txBody>
          <a:bodyPr anchor="ctr">
            <a:normAutofit lnSpcReduction="10000"/>
          </a:bodyPr>
          <a:lstStyle/>
          <a:p>
            <a:r>
              <a:rPr lang="sv-SE" sz="3600" b="0" i="0" dirty="0">
                <a:effectLst/>
                <a:latin typeface="Segoe UI" panose="020B0502040204020203" pitchFamily="34" charset="0"/>
              </a:rPr>
              <a:t>Veckodagar</a:t>
            </a:r>
            <a:endParaRPr lang="sv-SE" sz="3600" dirty="0">
              <a:latin typeface="Segoe UI" panose="020B0502040204020203" pitchFamily="34" charset="0"/>
            </a:endParaRPr>
          </a:p>
          <a:p>
            <a:r>
              <a:rPr lang="sv-SE" sz="3600" b="0" i="0" dirty="0">
                <a:effectLst/>
                <a:latin typeface="Segoe UI" panose="020B0502040204020203" pitchFamily="34" charset="0"/>
              </a:rPr>
              <a:t>Tycker om (att), gillar, älskar</a:t>
            </a:r>
          </a:p>
          <a:p>
            <a:r>
              <a:rPr lang="sv-SE" sz="3600" dirty="0">
                <a:latin typeface="Segoe UI" panose="020B0502040204020203" pitchFamily="34" charset="0"/>
              </a:rPr>
              <a:t>Adjektiv – former</a:t>
            </a:r>
          </a:p>
          <a:p>
            <a:r>
              <a:rPr lang="sv-SE" sz="3600" dirty="0">
                <a:latin typeface="Segoe UI" panose="020B0502040204020203" pitchFamily="34" charset="0"/>
              </a:rPr>
              <a:t>Verb - Presens och preteritum </a:t>
            </a:r>
          </a:p>
          <a:p>
            <a:pPr marL="0" indent="0">
              <a:buNone/>
            </a:pPr>
            <a:r>
              <a:rPr lang="sv-SE" sz="3600" dirty="0">
                <a:latin typeface="Segoe UI" panose="020B0502040204020203" pitchFamily="34" charset="0"/>
              </a:rPr>
              <a:t>(Present and </a:t>
            </a:r>
            <a:r>
              <a:rPr lang="sv-SE" sz="3600" dirty="0" err="1">
                <a:latin typeface="Segoe UI" panose="020B0502040204020203" pitchFamily="34" charset="0"/>
              </a:rPr>
              <a:t>past</a:t>
            </a:r>
            <a:r>
              <a:rPr lang="sv-SE" sz="3600" dirty="0">
                <a:latin typeface="Segoe UI" panose="020B0502040204020203" pitchFamily="34" charset="0"/>
              </a:rPr>
              <a:t> </a:t>
            </a:r>
            <a:r>
              <a:rPr lang="sv-SE" sz="3600" dirty="0" err="1">
                <a:latin typeface="Segoe UI" panose="020B0502040204020203" pitchFamily="34" charset="0"/>
              </a:rPr>
              <a:t>tense</a:t>
            </a:r>
            <a:r>
              <a:rPr lang="sv-SE" sz="3600" dirty="0">
                <a:latin typeface="Segoe UI" panose="020B0502040204020203" pitchFamily="34" charset="0"/>
              </a:rPr>
              <a:t>) </a:t>
            </a:r>
          </a:p>
          <a:p>
            <a:r>
              <a:rPr lang="sv-SE" sz="3600" b="0" i="0" dirty="0">
                <a:effectLst/>
                <a:latin typeface="Segoe UI" panose="020B0502040204020203" pitchFamily="34" charset="0"/>
              </a:rPr>
              <a:t>Repetition</a:t>
            </a:r>
          </a:p>
          <a:p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B2126-E604-0A24-4097-17E2BD75E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3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9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D2B5-47AA-9EEF-1EC4-286E44C1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Veckodagar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1E2B-4ABD-F0A2-369B-0D9D77234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måndag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</a:t>
            </a: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månda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:]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tisdag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</a:t>
            </a: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ti:sda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:]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onsdag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</a:t>
            </a: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on:sda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:]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torsdag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</a:t>
            </a: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to:rsda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:]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fredag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</a:t>
            </a: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fre:da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:]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lördag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</a:t>
            </a: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lör:da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:]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söndag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</a:t>
            </a:r>
            <a:r>
              <a:rPr lang="fi-FI" sz="9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sön:da</a:t>
            </a: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:]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i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Veckodagar</a:t>
            </a:r>
            <a:endParaRPr lang="fi-FI" sz="9600" b="1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9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https://www.youtube.com/watch?v=UJa1BLHvc9g</a:t>
            </a:r>
            <a:endParaRPr lang="fi-FI" sz="9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F5D36-7953-4CCB-2A6C-E2BA0A38D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33" r="-1" b="-1"/>
          <a:stretch/>
        </p:blipFill>
        <p:spPr>
          <a:xfrm>
            <a:off x="6638924" y="0"/>
            <a:ext cx="579120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6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D2B5-47AA-9EEF-1EC4-286E44C1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Veckodagar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1E2B-4ABD-F0A2-369B-0D9D77234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b="1" dirty="0" err="1">
                <a:solidFill>
                  <a:srgbClr val="0070C0"/>
                </a:solidFill>
              </a:rPr>
              <a:t>På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måndag</a:t>
            </a:r>
            <a:r>
              <a:rPr lang="fi-FI" b="1" dirty="0">
                <a:solidFill>
                  <a:srgbClr val="0070C0"/>
                </a:solidFill>
              </a:rPr>
              <a:t>  </a:t>
            </a:r>
            <a:r>
              <a:rPr lang="fi-FI" b="1" dirty="0"/>
              <a:t>On </a:t>
            </a:r>
            <a:r>
              <a:rPr lang="fi-FI" b="1" dirty="0" err="1"/>
              <a:t>Monday</a:t>
            </a:r>
            <a:endParaRPr lang="fi-FI" b="1" dirty="0"/>
          </a:p>
          <a:p>
            <a:r>
              <a:rPr lang="fi-FI" b="1" dirty="0" err="1">
                <a:solidFill>
                  <a:srgbClr val="0070C0"/>
                </a:solidFill>
              </a:rPr>
              <a:t>På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måndag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ska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jag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träffa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Ullis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Du </a:t>
            </a:r>
            <a:r>
              <a:rPr lang="fi-FI" dirty="0" err="1"/>
              <a:t>talar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måndagen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kommer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framtid</a:t>
            </a:r>
            <a:r>
              <a:rPr lang="fi-FI" dirty="0"/>
              <a:t> = </a:t>
            </a:r>
            <a:r>
              <a:rPr lang="fi-FI" dirty="0" err="1"/>
              <a:t>future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b="1" dirty="0" err="1">
                <a:solidFill>
                  <a:srgbClr val="0070C0"/>
                </a:solidFill>
              </a:rPr>
              <a:t>På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måndagar</a:t>
            </a:r>
            <a:r>
              <a:rPr lang="fi-FI" b="1" dirty="0">
                <a:solidFill>
                  <a:srgbClr val="0070C0"/>
                </a:solidFill>
              </a:rPr>
              <a:t>  </a:t>
            </a:r>
            <a:r>
              <a:rPr lang="fi-FI" b="1" dirty="0"/>
              <a:t>On </a:t>
            </a:r>
            <a:r>
              <a:rPr lang="fi-FI" b="1" dirty="0" err="1"/>
              <a:t>Mondays</a:t>
            </a:r>
            <a:endParaRPr lang="fi-FI" b="1" dirty="0"/>
          </a:p>
          <a:p>
            <a:r>
              <a:rPr lang="fi-FI" b="1" dirty="0" err="1">
                <a:solidFill>
                  <a:srgbClr val="0070C0"/>
                </a:solidFill>
              </a:rPr>
              <a:t>På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måndagar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brukar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jag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träffa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Ullis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Du </a:t>
            </a:r>
            <a:r>
              <a:rPr lang="fi-FI" dirty="0" err="1"/>
              <a:t>talar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alla </a:t>
            </a:r>
            <a:r>
              <a:rPr lang="fi-FI" dirty="0" err="1"/>
              <a:t>måndagar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F5D36-7953-4CCB-2A6C-E2BA0A38D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3" r="-1" b="-1"/>
          <a:stretch/>
        </p:blipFill>
        <p:spPr>
          <a:xfrm>
            <a:off x="6400799" y="-10886"/>
            <a:ext cx="579120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6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85D18-9F38-D6A7-12AF-395796CA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LIKE + SUBSTANTIV </a:t>
            </a:r>
            <a:endParaRPr lang="fi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4922-0FF8-82DB-B040-9566AAA34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219323"/>
            <a:ext cx="6002110" cy="391477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tycker</a:t>
            </a:r>
            <a:r>
              <a:rPr lang="fi-FI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asiatisk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=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endParaRPr lang="fi-FI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gillar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asiatisk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fi-FI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i-FI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endParaRPr lang="fi-FI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älskar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asiatisk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=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endParaRPr lang="fi-FI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i-FI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Tycker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gillar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älskar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substantiv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i-FI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CFEDF-A353-DCB4-300A-B9393196A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7" r="14989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305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85D18-9F38-D6A7-12AF-395796CA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LIKE + VERB </a:t>
            </a:r>
            <a:endParaRPr lang="fi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4922-0FF8-82DB-B040-9566AAA34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470244"/>
            <a:ext cx="5514972" cy="3769835"/>
          </a:xfrm>
        </p:spPr>
        <p:txBody>
          <a:bodyPr anchor="ctr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tycker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läsa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=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endParaRPr lang="fi-FI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gillar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läsa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=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endParaRPr lang="fi-FI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älskar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läsa</a:t>
            </a:r>
            <a:r>
              <a:rPr lang="fi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fi-FI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i-FI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endParaRPr lang="fi-FI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i-FI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i-FI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Tycker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gillar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älskar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fi-FI" sz="2400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fi-FI" sz="2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i-FI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infinitiv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hvila, Tyttö, Kirja, Lukeminen, Lukea">
            <a:extLst>
              <a:ext uri="{FF2B5EF4-FFF2-40B4-BE49-F238E27FC236}">
                <a16:creationId xmlns:a16="http://schemas.microsoft.com/office/drawing/2014/main" id="{6931AA88-9B26-6A49-02AA-97B1A3C3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5" r="23318" b="-1"/>
          <a:stretch/>
        </p:blipFill>
        <p:spPr bwMode="auto">
          <a:xfrm>
            <a:off x="6268716" y="-10886"/>
            <a:ext cx="5923285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9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28FD-D01A-2262-AFF4-991BD99D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ADJEKTIV – 3 FORMER:</a:t>
            </a:r>
            <a:b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 – </a:t>
            </a:r>
            <a:r>
              <a:rPr lang="fi-FI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</a:t>
            </a: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</a:t>
            </a: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01DD-CA38-E84C-7AFA-30C301AC8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i-FI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vän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grundform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(en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vän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vännen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vänner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i-F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</a:t>
            </a:r>
            <a:r>
              <a:rPr lang="fi-FI" sz="28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hus (t-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(ett hus,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huset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hus)</a:t>
            </a:r>
            <a:endParaRPr lang="fi-F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vänner</a:t>
            </a:r>
            <a:r>
              <a:rPr lang="fi-FI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b="1" u="sng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</a:t>
            </a:r>
            <a:r>
              <a:rPr lang="fi-FI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hus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(a-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i-F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A1B36-33BB-1ADF-5C6B-00908D339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3" r="-1" b="-1"/>
          <a:stretch/>
        </p:blipFill>
        <p:spPr>
          <a:xfrm>
            <a:off x="8153399" y="-10886"/>
            <a:ext cx="403860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41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F7F74E-D34D-44AB-9A0B-2FC913B9C6A7}"/>
              </a:ext>
            </a:extLst>
          </p:cNvPr>
          <p:cNvSpPr txBox="1"/>
          <p:nvPr/>
        </p:nvSpPr>
        <p:spPr>
          <a:xfrm>
            <a:off x="380999" y="197346"/>
            <a:ext cx="11420475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 err="1">
                <a:solidFill>
                  <a:srgbClr val="0070C0"/>
                </a:solidFill>
              </a:rPr>
              <a:t>Verbböjning</a:t>
            </a:r>
            <a:r>
              <a:rPr lang="fi-FI" sz="2800" dirty="0"/>
              <a:t> </a:t>
            </a:r>
            <a:r>
              <a:rPr lang="fi-FI" sz="2800" dirty="0" err="1"/>
              <a:t>Conjugation</a:t>
            </a:r>
            <a:r>
              <a:rPr lang="fi-FI" sz="2800" dirty="0"/>
              <a:t> of </a:t>
            </a:r>
            <a:r>
              <a:rPr lang="fi-FI" sz="2800" dirty="0" err="1"/>
              <a:t>verbs</a:t>
            </a:r>
            <a:endParaRPr lang="fi-FI" sz="2800" dirty="0"/>
          </a:p>
          <a:p>
            <a:endParaRPr lang="fi-FI" sz="2800" dirty="0"/>
          </a:p>
          <a:p>
            <a:r>
              <a:rPr lang="fi-FI" sz="2000" dirty="0"/>
              <a:t>     </a:t>
            </a:r>
            <a:r>
              <a:rPr lang="fi-FI" sz="2000" b="1" dirty="0" err="1"/>
              <a:t>Infinitiv</a:t>
            </a:r>
            <a:r>
              <a:rPr lang="fi-FI" sz="2000" b="1" dirty="0"/>
              <a:t> 	</a:t>
            </a:r>
            <a:r>
              <a:rPr lang="fi-FI" sz="2000" b="1" dirty="0" err="1"/>
              <a:t>Imperativ</a:t>
            </a:r>
            <a:r>
              <a:rPr lang="fi-FI" sz="2000" b="1" dirty="0"/>
              <a:t> 		</a:t>
            </a:r>
            <a:r>
              <a:rPr lang="fi-FI" sz="2000" b="1" dirty="0" err="1"/>
              <a:t>Presens</a:t>
            </a:r>
            <a:r>
              <a:rPr lang="fi-FI" sz="2000" b="1" dirty="0"/>
              <a:t> 		</a:t>
            </a:r>
            <a:r>
              <a:rPr lang="fi-FI" sz="2000" b="1" dirty="0" err="1"/>
              <a:t>Preteritum</a:t>
            </a:r>
            <a:endParaRPr lang="fi-FI" sz="2000" b="1" dirty="0"/>
          </a:p>
          <a:p>
            <a:r>
              <a:rPr lang="fi-FI" sz="2000" dirty="0"/>
              <a:t>1    Tala (</a:t>
            </a:r>
            <a:r>
              <a:rPr lang="fi-FI" sz="2000" dirty="0" err="1"/>
              <a:t>talk</a:t>
            </a:r>
            <a:r>
              <a:rPr lang="fi-FI" sz="2000" dirty="0"/>
              <a:t>) 	</a:t>
            </a:r>
            <a:r>
              <a:rPr lang="fi-FI" sz="2000" dirty="0" err="1"/>
              <a:t>tala</a:t>
            </a:r>
            <a:r>
              <a:rPr lang="fi-FI" sz="2000" dirty="0"/>
              <a:t>! (</a:t>
            </a:r>
            <a:r>
              <a:rPr lang="fi-FI" sz="2000" dirty="0" err="1"/>
              <a:t>short</a:t>
            </a:r>
            <a:r>
              <a:rPr lang="fi-FI" sz="2000" dirty="0"/>
              <a:t> </a:t>
            </a:r>
            <a:r>
              <a:rPr lang="fi-FI" sz="2000" dirty="0" err="1"/>
              <a:t>vowel</a:t>
            </a:r>
            <a:r>
              <a:rPr lang="fi-FI" sz="2000" dirty="0"/>
              <a:t>) 	</a:t>
            </a:r>
            <a:r>
              <a:rPr lang="fi-FI" sz="2000" dirty="0" err="1"/>
              <a:t>talar</a:t>
            </a:r>
            <a:r>
              <a:rPr lang="fi-FI" sz="2000" dirty="0"/>
              <a:t> 		</a:t>
            </a:r>
            <a:r>
              <a:rPr lang="fi-FI" sz="2000" dirty="0" err="1"/>
              <a:t>tala</a:t>
            </a:r>
            <a:r>
              <a:rPr lang="fi-FI" sz="2000" b="1" dirty="0" err="1"/>
              <a:t>de</a:t>
            </a:r>
            <a:endParaRPr lang="fi-FI" sz="2000" b="1" dirty="0"/>
          </a:p>
          <a:p>
            <a:r>
              <a:rPr lang="fi-FI" sz="2000" dirty="0"/>
              <a:t>2a  Ringa (</a:t>
            </a:r>
            <a:r>
              <a:rPr lang="fi-FI" sz="2000" dirty="0" err="1"/>
              <a:t>call</a:t>
            </a:r>
            <a:r>
              <a:rPr lang="fi-FI" sz="2000" dirty="0"/>
              <a:t>) 	</a:t>
            </a:r>
            <a:r>
              <a:rPr lang="fi-FI" sz="2000" dirty="0" err="1"/>
              <a:t>ring</a:t>
            </a:r>
            <a:r>
              <a:rPr lang="fi-FI" sz="2000" dirty="0"/>
              <a:t>! 			</a:t>
            </a:r>
            <a:r>
              <a:rPr lang="fi-FI" sz="2000" dirty="0" err="1"/>
              <a:t>ringer</a:t>
            </a:r>
            <a:r>
              <a:rPr lang="fi-FI" sz="2000" dirty="0"/>
              <a:t> 		</a:t>
            </a:r>
            <a:r>
              <a:rPr lang="fi-FI" sz="2000" dirty="0" err="1"/>
              <a:t>ring</a:t>
            </a:r>
            <a:r>
              <a:rPr lang="fi-FI" sz="2000" b="1" dirty="0" err="1"/>
              <a:t>de</a:t>
            </a:r>
            <a:endParaRPr lang="fi-FI" sz="2000" b="1" dirty="0"/>
          </a:p>
          <a:p>
            <a:r>
              <a:rPr lang="fi-FI" sz="2000" dirty="0"/>
              <a:t>2b  </a:t>
            </a:r>
            <a:r>
              <a:rPr lang="fi-FI" sz="2000" dirty="0" err="1"/>
              <a:t>Läsa</a:t>
            </a:r>
            <a:r>
              <a:rPr lang="fi-FI" sz="2000" dirty="0"/>
              <a:t> (</a:t>
            </a:r>
            <a:r>
              <a:rPr lang="fi-FI" sz="2000" dirty="0" err="1"/>
              <a:t>read</a:t>
            </a:r>
            <a:r>
              <a:rPr lang="fi-FI" sz="2000" dirty="0"/>
              <a:t>) 	</a:t>
            </a:r>
            <a:r>
              <a:rPr lang="fi-FI" sz="2000" dirty="0" err="1"/>
              <a:t>läs</a:t>
            </a:r>
            <a:r>
              <a:rPr lang="fi-FI" sz="2000" dirty="0"/>
              <a:t>! (</a:t>
            </a:r>
            <a:r>
              <a:rPr lang="fi-FI" sz="2000" dirty="0" err="1"/>
              <a:t>ksptx</a:t>
            </a:r>
            <a:r>
              <a:rPr lang="fi-FI" sz="2000" dirty="0"/>
              <a:t>) 		</a:t>
            </a:r>
            <a:r>
              <a:rPr lang="fi-FI" sz="2000" dirty="0" err="1"/>
              <a:t>läser</a:t>
            </a:r>
            <a:r>
              <a:rPr lang="fi-FI" sz="2000" dirty="0"/>
              <a:t> 		</a:t>
            </a:r>
            <a:r>
              <a:rPr lang="fi-FI" sz="2000" dirty="0" err="1"/>
              <a:t>läs</a:t>
            </a:r>
            <a:r>
              <a:rPr lang="fi-FI" sz="2000" b="1" dirty="0" err="1"/>
              <a:t>te</a:t>
            </a:r>
            <a:endParaRPr lang="fi-FI" sz="2000" b="1" dirty="0"/>
          </a:p>
          <a:p>
            <a:r>
              <a:rPr lang="fi-FI" sz="2000" dirty="0"/>
              <a:t>3    Bo (live) 	</a:t>
            </a:r>
            <a:r>
              <a:rPr lang="fi-FI" sz="2000" dirty="0" err="1"/>
              <a:t>bo</a:t>
            </a:r>
            <a:r>
              <a:rPr lang="fi-FI" sz="2000" dirty="0"/>
              <a:t>! (long </a:t>
            </a:r>
            <a:r>
              <a:rPr lang="fi-FI" sz="2000" dirty="0" err="1"/>
              <a:t>vowel</a:t>
            </a:r>
            <a:r>
              <a:rPr lang="fi-FI" sz="2000" dirty="0"/>
              <a:t>)		</a:t>
            </a:r>
            <a:r>
              <a:rPr lang="fi-FI" sz="2000" dirty="0" err="1"/>
              <a:t>bor</a:t>
            </a:r>
            <a:r>
              <a:rPr lang="fi-FI" sz="2000" dirty="0"/>
              <a:t> 		</a:t>
            </a:r>
            <a:r>
              <a:rPr lang="fi-FI" sz="2000" dirty="0" err="1"/>
              <a:t>bo</a:t>
            </a:r>
            <a:r>
              <a:rPr lang="fi-FI" sz="2000" b="1" dirty="0" err="1"/>
              <a:t>dde</a:t>
            </a:r>
            <a:endParaRPr lang="fi-FI" sz="2000" b="1" dirty="0"/>
          </a:p>
          <a:p>
            <a:r>
              <a:rPr lang="fi-FI" sz="2000" dirty="0"/>
              <a:t>4    </a:t>
            </a:r>
            <a:r>
              <a:rPr lang="fi-FI" sz="2000" dirty="0" err="1"/>
              <a:t>Äta</a:t>
            </a:r>
            <a:r>
              <a:rPr lang="fi-FI" sz="2000" dirty="0"/>
              <a:t> (</a:t>
            </a:r>
            <a:r>
              <a:rPr lang="fi-FI" sz="2000" dirty="0" err="1"/>
              <a:t>eat</a:t>
            </a:r>
            <a:r>
              <a:rPr lang="fi-FI" sz="2000" dirty="0"/>
              <a:t>) 	</a:t>
            </a:r>
            <a:r>
              <a:rPr lang="fi-FI" sz="2000" dirty="0" err="1"/>
              <a:t>ät</a:t>
            </a:r>
            <a:r>
              <a:rPr lang="fi-FI" sz="2000" dirty="0"/>
              <a:t>! 			</a:t>
            </a:r>
            <a:r>
              <a:rPr lang="fi-FI" sz="2000" dirty="0" err="1"/>
              <a:t>äter</a:t>
            </a:r>
            <a:r>
              <a:rPr lang="fi-FI" sz="2000" dirty="0"/>
              <a:t>		</a:t>
            </a:r>
            <a:r>
              <a:rPr lang="fi-FI" sz="2000" b="1" dirty="0" err="1"/>
              <a:t>åt</a:t>
            </a:r>
            <a:endParaRPr lang="fi-FI" sz="2000" b="1" dirty="0"/>
          </a:p>
          <a:p>
            <a:r>
              <a:rPr lang="fi-FI" sz="2000" dirty="0"/>
              <a:t>      </a:t>
            </a:r>
            <a:r>
              <a:rPr lang="fi-FI" sz="2000" dirty="0" err="1"/>
              <a:t>Göra</a:t>
            </a:r>
            <a:r>
              <a:rPr lang="fi-FI" sz="2000" dirty="0"/>
              <a:t> (</a:t>
            </a:r>
            <a:r>
              <a:rPr lang="fi-FI" sz="2000" dirty="0" err="1"/>
              <a:t>do</a:t>
            </a:r>
            <a:r>
              <a:rPr lang="fi-FI" sz="2000" dirty="0"/>
              <a:t>)         </a:t>
            </a:r>
            <a:r>
              <a:rPr lang="fi-FI" sz="2000" dirty="0" err="1"/>
              <a:t>gör</a:t>
            </a:r>
            <a:r>
              <a:rPr lang="fi-FI" sz="2000" dirty="0"/>
              <a:t>!			</a:t>
            </a:r>
            <a:r>
              <a:rPr lang="fi-FI" sz="2000" dirty="0" err="1"/>
              <a:t>gör</a:t>
            </a:r>
            <a:r>
              <a:rPr lang="fi-FI" sz="2000" dirty="0"/>
              <a:t>		</a:t>
            </a:r>
            <a:r>
              <a:rPr lang="fi-FI" sz="2000" b="1" dirty="0" err="1"/>
              <a:t>gjorde</a:t>
            </a:r>
            <a:endParaRPr lang="fi-FI" sz="2000" b="1" dirty="0"/>
          </a:p>
          <a:p>
            <a:endParaRPr lang="fi-FI" dirty="0"/>
          </a:p>
          <a:p>
            <a:r>
              <a:rPr lang="fi-FI" sz="2000" b="1" dirty="0" err="1">
                <a:solidFill>
                  <a:srgbClr val="0070C0"/>
                </a:solidFill>
              </a:rPr>
              <a:t>Presens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/>
              <a:t>Present</a:t>
            </a:r>
            <a:r>
              <a:rPr lang="fi-FI" sz="2000" b="1" dirty="0"/>
              <a:t> </a:t>
            </a:r>
            <a:r>
              <a:rPr lang="fi-FI" sz="2000" b="1" dirty="0" err="1"/>
              <a:t>tense</a:t>
            </a:r>
            <a:r>
              <a:rPr lang="fi-FI" sz="2000" b="1" dirty="0"/>
              <a:t>: </a:t>
            </a:r>
          </a:p>
          <a:p>
            <a:r>
              <a:rPr lang="fi-FI" sz="2000" dirty="0" err="1">
                <a:solidFill>
                  <a:srgbClr val="0070C0"/>
                </a:solidFill>
              </a:rPr>
              <a:t>Jag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talar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tre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språk</a:t>
            </a:r>
            <a:r>
              <a:rPr lang="fi-FI" sz="2000" dirty="0">
                <a:solidFill>
                  <a:srgbClr val="0070C0"/>
                </a:solidFill>
              </a:rPr>
              <a:t>. </a:t>
            </a:r>
            <a:r>
              <a:rPr lang="fi-FI" sz="2000" dirty="0"/>
              <a:t>I </a:t>
            </a:r>
            <a:r>
              <a:rPr lang="fi-FI" sz="2000" dirty="0" err="1"/>
              <a:t>speak</a:t>
            </a:r>
            <a:r>
              <a:rPr lang="fi-FI" sz="2000" dirty="0"/>
              <a:t> </a:t>
            </a:r>
            <a:r>
              <a:rPr lang="fi-FI" sz="2000" dirty="0" err="1"/>
              <a:t>three</a:t>
            </a:r>
            <a:r>
              <a:rPr lang="fi-FI" sz="2000" dirty="0"/>
              <a:t> </a:t>
            </a:r>
            <a:r>
              <a:rPr lang="fi-FI" sz="2000" dirty="0" err="1"/>
              <a:t>languages</a:t>
            </a:r>
            <a:r>
              <a:rPr lang="fi-FI" sz="2000" dirty="0"/>
              <a:t>. </a:t>
            </a:r>
          </a:p>
          <a:p>
            <a:r>
              <a:rPr lang="fi-FI" sz="2000" dirty="0" err="1">
                <a:solidFill>
                  <a:srgbClr val="0070C0"/>
                </a:solidFill>
              </a:rPr>
              <a:t>Jag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talar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ofta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svenska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på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jobbet</a:t>
            </a:r>
            <a:r>
              <a:rPr lang="fi-FI" sz="2000" dirty="0">
                <a:solidFill>
                  <a:srgbClr val="0070C0"/>
                </a:solidFill>
              </a:rPr>
              <a:t>. </a:t>
            </a:r>
            <a:r>
              <a:rPr lang="fi-FI" sz="2000" dirty="0"/>
              <a:t>I </a:t>
            </a:r>
            <a:r>
              <a:rPr lang="fi-FI" sz="2000" dirty="0" err="1"/>
              <a:t>often</a:t>
            </a:r>
            <a:r>
              <a:rPr lang="fi-FI" sz="2000" dirty="0"/>
              <a:t> </a:t>
            </a:r>
            <a:r>
              <a:rPr lang="fi-FI" sz="2000" dirty="0" err="1"/>
              <a:t>speak</a:t>
            </a:r>
            <a:r>
              <a:rPr lang="fi-FI" sz="2000" dirty="0"/>
              <a:t> </a:t>
            </a:r>
            <a:r>
              <a:rPr lang="fi-FI" sz="2000" dirty="0" err="1"/>
              <a:t>Swedish</a:t>
            </a:r>
            <a:r>
              <a:rPr lang="fi-FI" sz="2000" dirty="0"/>
              <a:t> at </a:t>
            </a:r>
            <a:r>
              <a:rPr lang="fi-FI" sz="2000" dirty="0" err="1"/>
              <a:t>work</a:t>
            </a:r>
            <a:r>
              <a:rPr lang="fi-FI" sz="2000" dirty="0"/>
              <a:t>. </a:t>
            </a:r>
          </a:p>
          <a:p>
            <a:endParaRPr lang="fi-FI" sz="2000" dirty="0"/>
          </a:p>
          <a:p>
            <a:r>
              <a:rPr lang="fi-FI" sz="2000" b="1" dirty="0" err="1">
                <a:solidFill>
                  <a:srgbClr val="0070C0"/>
                </a:solidFill>
              </a:rPr>
              <a:t>Infinitiv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/>
              <a:t>Infinitive</a:t>
            </a:r>
            <a:r>
              <a:rPr lang="fi-FI" sz="2000" b="1" dirty="0"/>
              <a:t> : </a:t>
            </a:r>
          </a:p>
          <a:p>
            <a:r>
              <a:rPr lang="fi-FI" sz="2000" dirty="0" err="1">
                <a:solidFill>
                  <a:srgbClr val="0070C0"/>
                </a:solidFill>
              </a:rPr>
              <a:t>Jag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måste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tala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mer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svenska</a:t>
            </a:r>
            <a:r>
              <a:rPr lang="fi-FI" sz="2000" dirty="0">
                <a:solidFill>
                  <a:srgbClr val="0070C0"/>
                </a:solidFill>
              </a:rPr>
              <a:t>. </a:t>
            </a:r>
            <a:r>
              <a:rPr lang="fi-FI" sz="2000" dirty="0"/>
              <a:t>I </a:t>
            </a:r>
            <a:r>
              <a:rPr lang="fi-FI" sz="2000" dirty="0" err="1"/>
              <a:t>must</a:t>
            </a:r>
            <a:r>
              <a:rPr lang="fi-FI" sz="2000" dirty="0"/>
              <a:t> </a:t>
            </a:r>
            <a:r>
              <a:rPr lang="fi-FI" sz="2000" dirty="0" err="1"/>
              <a:t>speak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Swedish</a:t>
            </a:r>
            <a:r>
              <a:rPr lang="fi-FI" sz="2000" dirty="0"/>
              <a:t>.</a:t>
            </a:r>
          </a:p>
          <a:p>
            <a:r>
              <a:rPr lang="fi-FI" sz="2000" dirty="0" err="1">
                <a:solidFill>
                  <a:srgbClr val="0070C0"/>
                </a:solidFill>
              </a:rPr>
              <a:t>Jag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ska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tala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svenska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på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jobbet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imorgon</a:t>
            </a:r>
            <a:r>
              <a:rPr lang="fi-FI" sz="2000" dirty="0"/>
              <a:t>. I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speak</a:t>
            </a:r>
            <a:r>
              <a:rPr lang="fi-FI" sz="2000" dirty="0"/>
              <a:t> </a:t>
            </a:r>
            <a:r>
              <a:rPr lang="fi-FI" sz="2000" dirty="0" err="1"/>
              <a:t>Swedish</a:t>
            </a:r>
            <a:r>
              <a:rPr lang="fi-FI" sz="2000" dirty="0"/>
              <a:t> at </a:t>
            </a:r>
            <a:r>
              <a:rPr lang="fi-FI" sz="2000" dirty="0" err="1"/>
              <a:t>work</a:t>
            </a:r>
            <a:r>
              <a:rPr lang="fi-FI" sz="2000" dirty="0"/>
              <a:t> </a:t>
            </a:r>
            <a:r>
              <a:rPr lang="fi-FI" sz="2000" dirty="0" err="1"/>
              <a:t>tomorrow</a:t>
            </a:r>
            <a:r>
              <a:rPr lang="fi-FI" sz="2000" dirty="0"/>
              <a:t>. </a:t>
            </a:r>
          </a:p>
          <a:p>
            <a:endParaRPr lang="fi-FI" sz="2000" dirty="0"/>
          </a:p>
          <a:p>
            <a:r>
              <a:rPr lang="fi-FI" sz="2000" b="1" dirty="0" err="1">
                <a:solidFill>
                  <a:srgbClr val="0070C0"/>
                </a:solidFill>
              </a:rPr>
              <a:t>Preteritum</a:t>
            </a:r>
            <a:r>
              <a:rPr lang="fi-FI" sz="2000" b="1" dirty="0"/>
              <a:t> </a:t>
            </a:r>
            <a:r>
              <a:rPr lang="fi-FI" sz="2000" b="1" dirty="0" err="1"/>
              <a:t>Past</a:t>
            </a:r>
            <a:r>
              <a:rPr lang="fi-FI" sz="2000" b="1" dirty="0"/>
              <a:t> </a:t>
            </a:r>
            <a:r>
              <a:rPr lang="fi-FI" sz="2000" b="1" dirty="0" err="1"/>
              <a:t>tense</a:t>
            </a:r>
            <a:r>
              <a:rPr lang="fi-FI" sz="2000" b="1" dirty="0"/>
              <a:t>: </a:t>
            </a:r>
          </a:p>
          <a:p>
            <a:r>
              <a:rPr lang="fi-FI" sz="2000" b="1" dirty="0" err="1">
                <a:solidFill>
                  <a:srgbClr val="0070C0"/>
                </a:solidFill>
              </a:rPr>
              <a:t>Jag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talade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svenska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b="1" dirty="0" err="1">
                <a:solidFill>
                  <a:srgbClr val="0070C0"/>
                </a:solidFill>
              </a:rPr>
              <a:t>igår</a:t>
            </a:r>
            <a:r>
              <a:rPr lang="fi-FI" sz="2000" b="1" dirty="0">
                <a:solidFill>
                  <a:srgbClr val="0070C0"/>
                </a:solidFill>
              </a:rPr>
              <a:t>. </a:t>
            </a:r>
            <a:r>
              <a:rPr lang="fi-FI" sz="2000" dirty="0"/>
              <a:t>I </a:t>
            </a:r>
            <a:r>
              <a:rPr lang="fi-FI" sz="2000" dirty="0" err="1"/>
              <a:t>spoke</a:t>
            </a:r>
            <a:r>
              <a:rPr lang="fi-FI" sz="2000" dirty="0"/>
              <a:t> </a:t>
            </a:r>
            <a:r>
              <a:rPr lang="fi-FI" sz="2000" dirty="0" err="1"/>
              <a:t>Swedish</a:t>
            </a:r>
            <a:r>
              <a:rPr lang="fi-FI" sz="2000" dirty="0"/>
              <a:t> </a:t>
            </a:r>
            <a:r>
              <a:rPr lang="fi-FI" sz="2000" dirty="0" err="1"/>
              <a:t>yesterday</a:t>
            </a:r>
            <a:r>
              <a:rPr lang="fi-FI" sz="2000" dirty="0"/>
              <a:t>.</a:t>
            </a:r>
          </a:p>
          <a:p>
            <a:r>
              <a:rPr lang="fi-FI" sz="2000" dirty="0" err="1">
                <a:hlinkClick r:id="rId2"/>
              </a:rPr>
              <a:t>Träna</a:t>
            </a:r>
            <a:r>
              <a:rPr lang="fi-FI" sz="2000" dirty="0">
                <a:hlinkClick r:id="rId2"/>
              </a:rPr>
              <a:t> </a:t>
            </a:r>
            <a:r>
              <a:rPr lang="fi-FI" sz="2000" dirty="0" err="1">
                <a:hlinkClick r:id="rId2"/>
              </a:rPr>
              <a:t>presens</a:t>
            </a:r>
            <a:r>
              <a:rPr lang="fi-FI" sz="2000" dirty="0">
                <a:hlinkClick r:id="rId2"/>
              </a:rPr>
              <a:t> </a:t>
            </a:r>
            <a:r>
              <a:rPr lang="fi-FI" sz="2000" dirty="0" err="1">
                <a:hlinkClick r:id="rId2"/>
              </a:rPr>
              <a:t>och</a:t>
            </a:r>
            <a:r>
              <a:rPr lang="fi-FI" sz="2000" dirty="0">
                <a:hlinkClick r:id="rId2"/>
              </a:rPr>
              <a:t> </a:t>
            </a:r>
            <a:r>
              <a:rPr lang="fi-FI" sz="2000" dirty="0" err="1">
                <a:hlinkClick r:id="rId2"/>
              </a:rPr>
              <a:t>preteritum</a:t>
            </a:r>
            <a:r>
              <a:rPr lang="fi-FI" sz="2000" dirty="0">
                <a:hlinkClick r:id="rId2"/>
              </a:rPr>
              <a:t> - Flash </a:t>
            </a:r>
            <a:r>
              <a:rPr lang="fi-FI" sz="2000" dirty="0" err="1">
                <a:hlinkClick r:id="rId2"/>
              </a:rPr>
              <a:t>cards</a:t>
            </a:r>
            <a:r>
              <a:rPr lang="fi-FI" sz="2000" dirty="0">
                <a:hlinkClick r:id="rId2"/>
              </a:rPr>
              <a:t> (wordwall.net)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250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1F5F8-B4D3-2D21-2AB2-BF3B90BC5DB4}"/>
              </a:ext>
            </a:extLst>
          </p:cNvPr>
          <p:cNvSpPr txBox="1"/>
          <p:nvPr/>
        </p:nvSpPr>
        <p:spPr>
          <a:xfrm>
            <a:off x="866775" y="823497"/>
            <a:ext cx="1045845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Det </a:t>
            </a:r>
            <a:r>
              <a:rPr lang="en-US" sz="2800" b="1" dirty="0" err="1"/>
              <a:t>muntliga</a:t>
            </a:r>
            <a:r>
              <a:rPr lang="en-US" sz="2800" b="1" dirty="0"/>
              <a:t> </a:t>
            </a:r>
            <a:r>
              <a:rPr lang="en-US" sz="2800" b="1" dirty="0" err="1"/>
              <a:t>provet</a:t>
            </a:r>
            <a:r>
              <a:rPr lang="en-US" sz="2800" b="1" dirty="0"/>
              <a:t> - The oral exam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Time and place: Friday, 19.3. in Zoom. </a:t>
            </a:r>
          </a:p>
          <a:p>
            <a:r>
              <a:rPr lang="en-US" sz="2800" dirty="0"/>
              <a:t>Please use the same Zoom-link as you have used when you have joined the lessons.</a:t>
            </a:r>
          </a:p>
          <a:p>
            <a:endParaRPr lang="en-US" sz="2800" dirty="0"/>
          </a:p>
          <a:p>
            <a:r>
              <a:rPr lang="en-US" sz="2800" dirty="0"/>
              <a:t>Please don´t enter the room before it is time for your group to start.</a:t>
            </a:r>
          </a:p>
          <a:p>
            <a:endParaRPr lang="en-US" sz="2800" dirty="0"/>
          </a:p>
          <a:p>
            <a:r>
              <a:rPr lang="fi-FI" sz="2800" dirty="0"/>
              <a:t>10:30 – 11.00 </a:t>
            </a:r>
            <a:r>
              <a:rPr lang="fi-FI" sz="2800" dirty="0" err="1"/>
              <a:t>Andrey</a:t>
            </a:r>
            <a:r>
              <a:rPr lang="fi-FI" sz="2800" dirty="0"/>
              <a:t>, </a:t>
            </a:r>
            <a:r>
              <a:rPr lang="fi-FI" sz="2800" dirty="0" err="1"/>
              <a:t>Marcela</a:t>
            </a:r>
            <a:r>
              <a:rPr lang="fi-FI" sz="2800" dirty="0"/>
              <a:t> &amp; Rafael</a:t>
            </a:r>
          </a:p>
          <a:p>
            <a:r>
              <a:rPr lang="fi-FI" sz="2800" dirty="0"/>
              <a:t>12.00 – 12.30 </a:t>
            </a:r>
            <a:r>
              <a:rPr lang="fi-FI" sz="2800" dirty="0" err="1"/>
              <a:t>Dmytro</a:t>
            </a:r>
            <a:r>
              <a:rPr lang="fi-FI" sz="2800" dirty="0"/>
              <a:t> &amp; </a:t>
            </a:r>
            <a:r>
              <a:rPr lang="fi-FI" sz="2800" dirty="0" err="1"/>
              <a:t>ChenYi</a:t>
            </a:r>
            <a:endParaRPr lang="fi-FI" sz="2800" dirty="0"/>
          </a:p>
          <a:p>
            <a:r>
              <a:rPr lang="fi-FI" sz="2800" dirty="0"/>
              <a:t>14.00 – 14.30 </a:t>
            </a:r>
            <a:r>
              <a:rPr lang="fi-FI" sz="2800" dirty="0" err="1"/>
              <a:t>Ikram</a:t>
            </a:r>
            <a:r>
              <a:rPr lang="fi-FI" sz="2800" dirty="0"/>
              <a:t> &amp; </a:t>
            </a:r>
            <a:r>
              <a:rPr lang="fi-FI" sz="2800" dirty="0" err="1"/>
              <a:t>Valeriia</a:t>
            </a:r>
            <a:r>
              <a:rPr lang="fi-FI" sz="2800" dirty="0"/>
              <a:t> &amp; </a:t>
            </a:r>
            <a:r>
              <a:rPr lang="fi-FI" sz="2800" dirty="0" err="1"/>
              <a:t>Niloofar</a:t>
            </a:r>
            <a:endParaRPr lang="fi-FI" sz="2800" dirty="0"/>
          </a:p>
          <a:p>
            <a:r>
              <a:rPr lang="fi-FI" sz="2800" dirty="0"/>
              <a:t>14.30 – 15.00 </a:t>
            </a:r>
            <a:r>
              <a:rPr lang="fi-FI" sz="2800" dirty="0" err="1"/>
              <a:t>Fares</a:t>
            </a:r>
            <a:r>
              <a:rPr lang="fi-FI" sz="2800" dirty="0"/>
              <a:t>, </a:t>
            </a:r>
            <a:r>
              <a:rPr lang="fi-FI" sz="2800" dirty="0" err="1"/>
              <a:t>Rashid</a:t>
            </a:r>
            <a:r>
              <a:rPr lang="fi-FI" sz="2800" dirty="0"/>
              <a:t>, </a:t>
            </a:r>
            <a:r>
              <a:rPr lang="fi-FI" sz="2800" dirty="0" err="1"/>
              <a:t>Asad</a:t>
            </a:r>
            <a:r>
              <a:rPr lang="fi-FI" sz="2800" dirty="0"/>
              <a:t> &amp; </a:t>
            </a:r>
            <a:r>
              <a:rPr lang="fi-FI" sz="2800" dirty="0" err="1"/>
              <a:t>Yujie</a:t>
            </a:r>
            <a:r>
              <a:rPr lang="fi-FI" sz="2800" dirty="0"/>
              <a:t> </a:t>
            </a:r>
          </a:p>
          <a:p>
            <a:r>
              <a:rPr lang="fi-FI" sz="2800" dirty="0"/>
              <a:t>15.00 – 15.30 Jen, </a:t>
            </a:r>
            <a:r>
              <a:rPr lang="fi-FI" sz="2800" dirty="0" err="1"/>
              <a:t>Natali</a:t>
            </a:r>
            <a:r>
              <a:rPr lang="fi-FI" sz="2800" dirty="0"/>
              <a:t> &amp; Jay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30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894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ADLaM Display</vt:lpstr>
      <vt:lpstr>Arial</vt:lpstr>
      <vt:lpstr>Calibri</vt:lpstr>
      <vt:lpstr>Calibri Light</vt:lpstr>
      <vt:lpstr>Segoe UI</vt:lpstr>
      <vt:lpstr>Office Theme</vt:lpstr>
      <vt:lpstr>Swedish for international students, 1A  (3 cr) 18.4.2024</vt:lpstr>
      <vt:lpstr>Dagens lektion</vt:lpstr>
      <vt:lpstr>Veckodagar</vt:lpstr>
      <vt:lpstr>Veckodagar</vt:lpstr>
      <vt:lpstr>TO LIKE + SUBSTANTIV </vt:lpstr>
      <vt:lpstr>TO LIKE + VERB </vt:lpstr>
      <vt:lpstr>ADJEKTIV – 3 FORMER: fin – fint – fina </vt:lpstr>
      <vt:lpstr>PowerPoint Presentation</vt:lpstr>
      <vt:lpstr>PowerPoint Presentation</vt:lpstr>
      <vt:lpstr>PowerPoint Presentation</vt:lpstr>
      <vt:lpstr>PowerPoint Presentation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for international students, 1A  (3 cr) 17.4.2024</dc:title>
  <dc:creator>Uusikulku, Riina M</dc:creator>
  <cp:lastModifiedBy>Uusikulku, Riina M</cp:lastModifiedBy>
  <cp:revision>6</cp:revision>
  <dcterms:created xsi:type="dcterms:W3CDTF">2024-04-17T17:46:18Z</dcterms:created>
  <dcterms:modified xsi:type="dcterms:W3CDTF">2024-04-18T13:08:15Z</dcterms:modified>
</cp:coreProperties>
</file>