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84" d="100"/>
          <a:sy n="184" d="100"/>
        </p:scale>
        <p:origin x="275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2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4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9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2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3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7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5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0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4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3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cities_in_China_by_population_and_built-up_are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ky, outdoor, water, building&#10;&#10;Description automatically generated">
            <a:extLst>
              <a:ext uri="{FF2B5EF4-FFF2-40B4-BE49-F238E27FC236}">
                <a16:creationId xmlns:a16="http://schemas.microsoft.com/office/drawing/2014/main" id="{4451517B-BC83-4DD7-8EE3-A515F8D47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0EC9590-914A-45A0-BBDA-C9EF28E0C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344" y="1973984"/>
            <a:ext cx="3427035" cy="15645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400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汉语水平考试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HSK</a:t>
            </a:r>
            <a:r>
              <a:rPr lang="ja-JP" altLang="en-US" sz="400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（四级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） </a:t>
            </a:r>
            <a:endParaRPr lang="en-US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8D291-6DA6-417C-A1EE-4E4F3CE6A7A5}"/>
              </a:ext>
            </a:extLst>
          </p:cNvPr>
          <p:cNvSpPr txBox="1"/>
          <p:nvPr/>
        </p:nvSpPr>
        <p:spPr>
          <a:xfrm>
            <a:off x="9772748" y="6657945"/>
            <a:ext cx="241925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71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8EED9-D2E2-4F74-963A-32D69C6C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563" y="1302871"/>
            <a:ext cx="9845387" cy="72305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ja-JP" altLang="en-US" sz="4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第二部分</a:t>
            </a:r>
            <a:r>
              <a:rPr lang="en-US" altLang="ja-JP" sz="4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</a:t>
            </a:r>
            <a:r>
              <a:rPr lang="ja-JP" altLang="en-US" sz="4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第</a:t>
            </a:r>
            <a: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96-100</a:t>
            </a:r>
            <a:r>
              <a:rPr lang="ja-JP" altLang="en-US" sz="4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题：看图，用词造句</a:t>
            </a:r>
            <a: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。</a:t>
            </a:r>
            <a:r>
              <a:rPr lang="en-US" sz="48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 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9921BB0-A666-4408-B345-EB1E91B9F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6958" y="2704217"/>
            <a:ext cx="9245977" cy="2394799"/>
          </a:xfrm>
        </p:spPr>
      </p:pic>
    </p:spTree>
    <p:extLst>
      <p:ext uri="{BB962C8B-B14F-4D97-AF65-F5344CB8AC3E}">
        <p14:creationId xmlns:p14="http://schemas.microsoft.com/office/powerpoint/2010/main" val="34322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DA3322B-D440-4C54-A29D-6BEAF4936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1" r="1" b="10300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F5871AF2-9359-CE78-9F60-2B5A25F18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altLang="en-US" sz="88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加油！</a:t>
            </a:r>
            <a:endParaRPr lang="en-US" sz="6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212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066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15345-E893-44D5-BCF3-FBF684964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349" y="3678381"/>
            <a:ext cx="4776952" cy="22541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5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二、听力结束后，有</a:t>
            </a:r>
            <a:r>
              <a:rPr lang="en-US" sz="18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5</a:t>
            </a:r>
            <a:r>
              <a:rPr lang="en-US" altLang="ja-JP" sz="18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分钟填写答题卡。</a:t>
            </a:r>
            <a:r>
              <a:rPr lang="en-US" altLang="ja-JP" sz="18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</a:t>
            </a:r>
          </a:p>
          <a:p>
            <a:pPr marL="0" indent="0">
              <a:buNone/>
            </a:pP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三、全部考试约</a:t>
            </a:r>
            <a:r>
              <a:rPr lang="en-US" sz="18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105</a:t>
            </a:r>
            <a:r>
              <a:rPr lang="en-US" altLang="ja-JP" sz="18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分钟（含考生填写  </a:t>
            </a:r>
            <a:endParaRPr lang="en-US" altLang="ja-JP" sz="1800" dirty="0">
              <a:latin typeface="KaiTi" panose="02010609060101010101" pitchFamily="49" charset="-122"/>
              <a:ea typeface="KaiTi" panose="02010609060101010101" pitchFamily="49" charset="-122"/>
              <a:cs typeface="+mj-lt"/>
            </a:endParaRPr>
          </a:p>
          <a:p>
            <a:pPr marL="0" indent="0">
              <a:buNone/>
            </a:pPr>
            <a:r>
              <a:rPr lang="en-US" altLang="ja-JP" sz="18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   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个人信息时间</a:t>
            </a:r>
            <a:r>
              <a:rPr lang="en-US" sz="18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5</a:t>
            </a:r>
            <a:r>
              <a:rPr lang="en-US" altLang="ja-JP" sz="18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分钟</a:t>
            </a:r>
            <a:r>
              <a:rPr lang="en-US" sz="18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）。 </a:t>
            </a:r>
            <a:endParaRPr lang="en-US" sz="1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01666A-614F-46CE-AEEB-442A838E6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040" y="1570618"/>
            <a:ext cx="5526788" cy="371676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AEC0264-1000-470D-9F9E-646D46D0BBEB}"/>
              </a:ext>
            </a:extLst>
          </p:cNvPr>
          <p:cNvSpPr txBox="1"/>
          <p:nvPr/>
        </p:nvSpPr>
        <p:spPr>
          <a:xfrm>
            <a:off x="1115724" y="1031386"/>
            <a:ext cx="42148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0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一</a:t>
            </a:r>
            <a:r>
              <a:rPr lang="en-US" sz="20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、HSK</a:t>
            </a:r>
            <a:r>
              <a:rPr lang="ja-JP" altLang="en-US" sz="20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（四级）分三部分</a:t>
            </a:r>
            <a:r>
              <a:rPr lang="en-US" sz="20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： </a:t>
            </a:r>
          </a:p>
          <a:p>
            <a:pPr marL="0" indent="0">
              <a:buNone/>
            </a:pP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  <a:cs typeface="+mj-lt"/>
            </a:endParaRPr>
          </a:p>
          <a:p>
            <a:pPr marL="0" indent="0">
              <a:buNone/>
            </a:pP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1</a:t>
            </a:r>
            <a:r>
              <a:rPr lang="ja-JP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．听力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（45</a:t>
            </a:r>
            <a:r>
              <a:rPr lang="en-US" altLang="ja-JP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</a:t>
            </a:r>
            <a:r>
              <a:rPr lang="ja-JP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题，约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30</a:t>
            </a:r>
            <a:r>
              <a:rPr lang="en-US" altLang="ja-JP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</a:t>
            </a:r>
            <a:r>
              <a:rPr lang="ja-JP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分钟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） </a:t>
            </a:r>
          </a:p>
          <a:p>
            <a:pPr marL="0" indent="0">
              <a:buNone/>
            </a:pP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2</a:t>
            </a:r>
            <a:r>
              <a:rPr lang="ja-JP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．阅读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（40</a:t>
            </a:r>
            <a:r>
              <a:rPr lang="en-US" altLang="ja-JP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</a:t>
            </a:r>
            <a:r>
              <a:rPr lang="ja-JP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题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，40</a:t>
            </a:r>
            <a:r>
              <a:rPr lang="en-US" altLang="ja-JP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</a:t>
            </a:r>
            <a:r>
              <a:rPr lang="ja-JP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分钟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） </a:t>
            </a:r>
          </a:p>
          <a:p>
            <a:pPr marL="0" indent="0">
              <a:buNone/>
            </a:pP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3</a:t>
            </a:r>
            <a:r>
              <a:rPr lang="ja-JP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．书写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（15</a:t>
            </a:r>
            <a:r>
              <a:rPr lang="en-US" altLang="ja-JP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</a:t>
            </a:r>
            <a:r>
              <a:rPr lang="ja-JP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题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，25</a:t>
            </a:r>
            <a:r>
              <a:rPr lang="en-US" altLang="ja-JP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</a:t>
            </a:r>
            <a:r>
              <a:rPr lang="ja-JP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分钟）</a:t>
            </a:r>
          </a:p>
        </p:txBody>
      </p:sp>
    </p:spTree>
    <p:extLst>
      <p:ext uri="{BB962C8B-B14F-4D97-AF65-F5344CB8AC3E}">
        <p14:creationId xmlns:p14="http://schemas.microsoft.com/office/powerpoint/2010/main" val="357520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CCA929-7A61-4313-8A90-619CDF425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250F98-AE57-452A-8B22-1B78911F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64315C-FCA9-40FE-892E-D4A5B3A5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F9520B-E0CD-4FA7-91B5-7DC36B606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5195"/>
            <a:ext cx="12192000" cy="538951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3C0E2-8D3E-486F-BF08-D12EF131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22" y="822792"/>
            <a:ext cx="11030221" cy="801464"/>
          </a:xfrm>
        </p:spPr>
        <p:txBody>
          <a:bodyPr anchor="b">
            <a:normAutofit fontScale="90000"/>
          </a:bodyPr>
          <a:lstStyle/>
          <a:p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一、听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力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部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分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 1-10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题：判断对错。</a:t>
            </a:r>
            <a:endParaRPr lang="en-US" sz="4800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1B288-C0EC-4A1A-97A1-75C07D75A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22" y="1621762"/>
            <a:ext cx="11875564" cy="43181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 </a:t>
            </a: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例如：</a:t>
            </a:r>
            <a:endParaRPr lang="en-US" altLang="ja-JP" sz="3200" dirty="0">
              <a:latin typeface="KaiTi" panose="02010609060101010101" pitchFamily="49" charset="-122"/>
              <a:ea typeface="KaiTi" panose="02010609060101010101" pitchFamily="49" charset="-122"/>
              <a:cs typeface="+mj-lt"/>
            </a:endParaRPr>
          </a:p>
          <a:p>
            <a:pPr marL="0" indent="0">
              <a:buNone/>
            </a:pP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我想去办个信用卡，今天下午你有时间吗？陪我去一趟银行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？ ★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</a:t>
            </a: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他打算下午去银行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。 （ √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</a:t>
            </a: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）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 </a:t>
            </a:r>
          </a:p>
          <a:p>
            <a:pPr marL="0" indent="0">
              <a:buNone/>
            </a:pPr>
            <a:endParaRPr lang="ja-JP" altLang="en-US" sz="3200" dirty="0">
              <a:latin typeface="KaiTi" panose="02010609060101010101" pitchFamily="49" charset="-122"/>
              <a:ea typeface="KaiTi" panose="02010609060101010101" pitchFamily="49" charset="-122"/>
              <a:cs typeface="+mj-lt"/>
            </a:endParaRPr>
          </a:p>
          <a:p>
            <a:pPr marL="0" indent="0">
              <a:buNone/>
            </a:pP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现在我很少看电视，其中一个原因是，广告太多了，不管什么时间，也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</a:t>
            </a: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不管什么节目，只要你打开电视，总能看到那么多的广告，浪费我的时间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。</a:t>
            </a:r>
          </a:p>
          <a:p>
            <a:pPr marL="0" indent="0">
              <a:buNone/>
            </a:pP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★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</a:t>
            </a: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他喜欢看电视广告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。 （ × ）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3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86114-70CF-4F6B-8A80-911B34D3C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07" y="1112372"/>
            <a:ext cx="9914431" cy="1401713"/>
          </a:xfrm>
        </p:spPr>
        <p:txBody>
          <a:bodyPr anchor="b">
            <a:normAutofit/>
          </a:bodyPr>
          <a:lstStyle/>
          <a:p>
            <a:pPr algn="ctr"/>
            <a:r>
              <a:rPr lang="ja-JP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第</a:t>
            </a:r>
            <a:r>
              <a:rPr lang="en-US" altLang="ja-JP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二</a:t>
            </a:r>
            <a:r>
              <a:rPr lang="en-US" altLang="ja-JP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部</a:t>
            </a:r>
            <a:r>
              <a:rPr lang="en-US" altLang="ja-JP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分</a:t>
            </a:r>
            <a:r>
              <a:rPr lang="en-US" altLang="ja-JP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br>
              <a:rPr lang="en-US" altLang="ja-JP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</a:br>
            <a:r>
              <a:rPr lang="ja-JP" altLang="en-US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第</a:t>
            </a:r>
            <a:r>
              <a:rPr lang="en-US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11-25</a:t>
            </a:r>
            <a:r>
              <a:rPr lang="en-US" altLang="ja-JP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题：请选出正确答案。</a:t>
            </a:r>
            <a:endParaRPr lang="en-US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86F9-FEDF-4053-A8F2-82A32D7D3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579" y="2519112"/>
            <a:ext cx="10062123" cy="316432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例如：</a:t>
            </a:r>
            <a:endParaRPr lang="en-US" altLang="ja-JP" sz="3200" dirty="0">
              <a:latin typeface="KaiTi" panose="02010609060101010101" pitchFamily="49" charset="-122"/>
              <a:ea typeface="KaiTi" panose="02010609060101010101" pitchFamily="49" charset="-122"/>
              <a:cs typeface="+mn-lt"/>
            </a:endParaRPr>
          </a:p>
          <a:p>
            <a:pPr marL="0" indent="0">
              <a:buNone/>
            </a:pP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女：该加油了，去机场的路上有加油站吗？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男：有，你放心吧。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问：男的主要是什么意思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？ </a:t>
            </a:r>
          </a:p>
          <a:p>
            <a:pPr marL="0" indent="0">
              <a:buNone/>
            </a:pP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+mn-lt"/>
            </a:endParaRPr>
          </a:p>
          <a:p>
            <a:pPr marL="0" indent="0">
              <a:buNone/>
            </a:pP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    A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去机场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   B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快到了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    C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油是满的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 D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有加油站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√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09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8EED9-D2E2-4F74-963A-32D69C6C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684" y="1219365"/>
            <a:ext cx="9572576" cy="84668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z="40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第</a:t>
            </a:r>
            <a:r>
              <a:rPr lang="en-US" altLang="ja-JP" sz="40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sz="40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三</a:t>
            </a:r>
            <a:r>
              <a:rPr lang="en-US" altLang="ja-JP" sz="40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sz="40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部</a:t>
            </a:r>
            <a:r>
              <a:rPr lang="en-US" altLang="ja-JP" sz="40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sz="4000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分</a:t>
            </a:r>
            <a:r>
              <a:rPr lang="ja-JP" altLang="en-US" sz="40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第</a:t>
            </a:r>
            <a:r>
              <a:rPr lang="en-US" sz="40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26-45</a:t>
            </a:r>
            <a:r>
              <a:rPr lang="en-US" altLang="ja-JP" sz="40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sz="40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题：请选出正确答案。</a:t>
            </a:r>
            <a:endParaRPr lang="en-US" sz="4000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0D6A9-EEF4-45F3-A914-C8E766247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505" y="2120497"/>
            <a:ext cx="10048354" cy="3518138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 </a:t>
            </a: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例如：</a:t>
            </a:r>
            <a:endParaRPr lang="en-US" altLang="ja-JP" dirty="0">
              <a:latin typeface="KaiTi" panose="02010609060101010101" pitchFamily="49" charset="-122"/>
              <a:ea typeface="KaiTi" panose="02010609060101010101" pitchFamily="49" charset="-122"/>
              <a:cs typeface="+mn-lt"/>
            </a:endParaRPr>
          </a:p>
          <a:p>
            <a:pPr marL="0" indent="0">
              <a:buNone/>
            </a:pP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男：把这个材料复印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5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份，一会儿拿到会议室发给大家。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女：好的。会议是下午三点吗？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男：改了。三点半，推迟了半个小时。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女：好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，602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会议室没变吧？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男：对，没变。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</a:p>
          <a:p>
            <a:pPr marL="0" indent="0">
              <a:buNone/>
            </a:pPr>
            <a:endParaRPr lang="en-US" altLang="ja-JP" dirty="0">
              <a:latin typeface="KaiTi" panose="02010609060101010101" pitchFamily="49" charset="-122"/>
              <a:ea typeface="KaiTi" panose="02010609060101010101" pitchFamily="49" charset="-122"/>
              <a:cs typeface="+mn-lt"/>
            </a:endParaRPr>
          </a:p>
          <a:p>
            <a:pPr marL="0" indent="0">
              <a:buNone/>
            </a:pP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问：会议几点开始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？</a:t>
            </a:r>
          </a:p>
          <a:p>
            <a:pPr marL="0" indent="0">
              <a:buNone/>
            </a:pP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A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两点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B 3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点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C 15：30 √ D 18：00 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17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8EED9-D2E2-4F74-963A-32D69C6C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ja-JP" altLang="en-US" sz="4000">
                <a:solidFill>
                  <a:srgbClr val="FFFFFF"/>
                </a:solidFill>
                <a:latin typeface="Calibri"/>
                <a:ea typeface="游ゴシック Light"/>
                <a:cs typeface="Calibri"/>
              </a:rPr>
              <a:t>二、阅</a:t>
            </a:r>
            <a:r>
              <a:rPr lang="en-US" altLang="ja-JP" sz="4000">
                <a:solidFill>
                  <a:srgbClr val="FFFFFF"/>
                </a:solidFill>
                <a:latin typeface="Calibri"/>
                <a:ea typeface="游ゴシック Light"/>
                <a:cs typeface="Calibri"/>
              </a:rPr>
              <a:t> </a:t>
            </a:r>
            <a:r>
              <a:rPr lang="ja-JP" altLang="en-US" sz="4000">
                <a:solidFill>
                  <a:srgbClr val="FFFFFF"/>
                </a:solidFill>
                <a:latin typeface="Calibri"/>
                <a:ea typeface="游ゴシック Light"/>
                <a:cs typeface="Calibri"/>
              </a:rPr>
              <a:t>读</a:t>
            </a:r>
            <a:r>
              <a:rPr lang="en-US" altLang="ja-JP" sz="4000">
                <a:solidFill>
                  <a:srgbClr val="FFFFFF"/>
                </a:solidFill>
                <a:latin typeface="Calibri"/>
                <a:ea typeface="游ゴシック Light"/>
                <a:cs typeface="Calibri"/>
              </a:rPr>
              <a:t> </a:t>
            </a:r>
            <a:r>
              <a:rPr lang="ja-JP" altLang="en-US" sz="4000">
                <a:solidFill>
                  <a:srgbClr val="FFFFFF"/>
                </a:solidFill>
                <a:latin typeface="Calibri"/>
                <a:ea typeface="游ゴシック Light"/>
                <a:cs typeface="Calibri"/>
              </a:rPr>
              <a:t>第</a:t>
            </a:r>
            <a:r>
              <a:rPr lang="en-US" altLang="ja-JP" sz="4000">
                <a:solidFill>
                  <a:srgbClr val="FFFFFF"/>
                </a:solidFill>
                <a:latin typeface="Calibri"/>
                <a:ea typeface="游ゴシック Light"/>
                <a:cs typeface="Calibri"/>
              </a:rPr>
              <a:t> </a:t>
            </a:r>
            <a:r>
              <a:rPr lang="ja-JP" altLang="en-US" sz="4000">
                <a:solidFill>
                  <a:srgbClr val="FFFFFF"/>
                </a:solidFill>
                <a:latin typeface="Calibri"/>
                <a:ea typeface="游ゴシック Light"/>
                <a:cs typeface="Calibri"/>
              </a:rPr>
              <a:t>一</a:t>
            </a:r>
            <a:r>
              <a:rPr lang="en-US" altLang="ja-JP" sz="4000">
                <a:solidFill>
                  <a:srgbClr val="FFFFFF"/>
                </a:solidFill>
                <a:latin typeface="Calibri"/>
                <a:ea typeface="游ゴシック Light"/>
                <a:cs typeface="Calibri"/>
              </a:rPr>
              <a:t> </a:t>
            </a:r>
            <a:r>
              <a:rPr lang="ja-JP" altLang="en-US" sz="4000">
                <a:solidFill>
                  <a:srgbClr val="FFFFFF"/>
                </a:solidFill>
                <a:latin typeface="Calibri"/>
                <a:ea typeface="游ゴシック Light"/>
                <a:cs typeface="Calibri"/>
              </a:rPr>
              <a:t>部</a:t>
            </a:r>
            <a:r>
              <a:rPr lang="en-US" altLang="ja-JP" sz="4000">
                <a:solidFill>
                  <a:srgbClr val="FFFFFF"/>
                </a:solidFill>
                <a:latin typeface="Calibri"/>
                <a:ea typeface="游ゴシック Light"/>
                <a:cs typeface="Calibri"/>
              </a:rPr>
              <a:t> </a:t>
            </a:r>
            <a:r>
              <a:rPr lang="ja-JP" altLang="en-US" sz="4000">
                <a:solidFill>
                  <a:srgbClr val="FFFFFF"/>
                </a:solidFill>
                <a:latin typeface="Calibri"/>
                <a:ea typeface="游ゴシック Light"/>
                <a:cs typeface="Calibri"/>
              </a:rPr>
              <a:t>分</a:t>
            </a:r>
            <a:r>
              <a:rPr lang="en-US" altLang="ja-JP" sz="4000">
                <a:solidFill>
                  <a:srgbClr val="FFFFFF"/>
                </a:solidFill>
                <a:latin typeface="Calibri"/>
                <a:ea typeface="游ゴシック Light"/>
                <a:cs typeface="Calibri"/>
              </a:rPr>
              <a:t> </a:t>
            </a:r>
            <a:r>
              <a:rPr lang="ja-JP" altLang="en-US" sz="4000">
                <a:solidFill>
                  <a:srgbClr val="FFFFFF"/>
                </a:solidFill>
                <a:latin typeface="Calibri"/>
                <a:ea typeface="游ゴシック Light"/>
                <a:cs typeface="Calibri"/>
              </a:rPr>
              <a:t>第</a:t>
            </a:r>
            <a:r>
              <a:rPr lang="en-US" sz="4000">
                <a:solidFill>
                  <a:srgbClr val="FFFFFF"/>
                </a:solidFill>
                <a:latin typeface="Calibri"/>
                <a:cs typeface="Calibri"/>
              </a:rPr>
              <a:t> 46-50</a:t>
            </a:r>
            <a:r>
              <a:rPr lang="en-US" altLang="ja-JP" sz="4000">
                <a:solidFill>
                  <a:srgbClr val="FFFFFF"/>
                </a:solidFill>
                <a:latin typeface="Calibri"/>
                <a:ea typeface="游ゴシック Light"/>
                <a:cs typeface="Calibri"/>
              </a:rPr>
              <a:t> </a:t>
            </a:r>
            <a:r>
              <a:rPr lang="ja-JP" altLang="en-US" sz="4000">
                <a:solidFill>
                  <a:srgbClr val="FFFFFF"/>
                </a:solidFill>
                <a:latin typeface="Calibri"/>
                <a:ea typeface="游ゴシック Light"/>
                <a:cs typeface="Calibri"/>
              </a:rPr>
              <a:t>题：</a:t>
            </a:r>
            <a:endParaRPr lang="en-US" sz="4000">
              <a:solidFill>
                <a:srgbClr val="FFFFFF"/>
              </a:solidFill>
              <a:ea typeface="游ゴシック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0D6A9-EEF4-45F3-A914-C8E766247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593" y="2490436"/>
            <a:ext cx="10816275" cy="41624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选词填空</a:t>
            </a:r>
            <a:r>
              <a:rPr lang="en-US" sz="32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。</a:t>
            </a:r>
          </a:p>
          <a:p>
            <a:pPr marL="0" indent="0">
              <a:buNone/>
            </a:pP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A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作者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    B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竟然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      C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皮肤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     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D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坚持     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E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凉快       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F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改变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  <a:cs typeface="+mn-lt"/>
            </a:endParaRPr>
          </a:p>
          <a:p>
            <a:pPr marL="0" indent="0">
              <a:buNone/>
            </a:pPr>
            <a:endParaRPr lang="ja-JP" altLang="en-US" sz="3200" dirty="0">
              <a:latin typeface="KaiTi" panose="02010609060101010101" pitchFamily="49" charset="-122"/>
              <a:ea typeface="KaiTi" panose="02010609060101010101" pitchFamily="49" charset="-122"/>
              <a:cs typeface="+mn-lt"/>
            </a:endParaRPr>
          </a:p>
          <a:p>
            <a:pPr marL="0" indent="0">
              <a:buNone/>
            </a:pP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例如：</a:t>
            </a:r>
            <a:endParaRPr lang="en-US" altLang="ja-JP" sz="3200" dirty="0">
              <a:latin typeface="KaiTi" panose="02010609060101010101" pitchFamily="49" charset="-122"/>
              <a:ea typeface="KaiTi" panose="02010609060101010101" pitchFamily="49" charset="-122"/>
              <a:cs typeface="+mn-lt"/>
            </a:endParaRPr>
          </a:p>
          <a:p>
            <a:pPr marL="0" indent="0">
              <a:buNone/>
            </a:pP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她每天都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（ D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）走路上下班，所以身体一直很不错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。</a:t>
            </a:r>
            <a:r>
              <a:rPr lang="en-US" sz="3200" dirty="0">
                <a:ea typeface="+mn-lt"/>
                <a:cs typeface="+mn-lt"/>
              </a:rPr>
              <a:t> </a:t>
            </a:r>
            <a:endParaRPr lang="en-US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030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8EED9-D2E2-4F74-963A-32D69C6C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16" y="699002"/>
            <a:ext cx="9355358" cy="1325563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第二部分</a:t>
            </a:r>
            <a:r>
              <a:rPr lang="en-US" altLang="ja-JP" sz="40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</a:t>
            </a:r>
            <a:r>
              <a:rPr lang="ja-JP" altLang="en-US" sz="40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第</a:t>
            </a:r>
            <a:r>
              <a:rPr lang="en-US" sz="40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56-65</a:t>
            </a:r>
            <a:r>
              <a:rPr lang="en-US" altLang="ja-JP" sz="40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 </a:t>
            </a:r>
            <a:r>
              <a:rPr lang="ja-JP" altLang="en-US" sz="40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题：排列顺序。</a:t>
            </a:r>
            <a:r>
              <a:rPr lang="en-US" altLang="ja-JP" sz="40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+mj-lt"/>
              </a:rPr>
              <a:t> </a:t>
            </a:r>
            <a:endParaRPr lang="en-US" sz="4000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0D6A9-EEF4-45F3-A914-C8E766247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10" y="2278173"/>
            <a:ext cx="6854086" cy="360718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ja-JP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例如</a:t>
            </a:r>
            <a:r>
              <a:rPr 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：</a:t>
            </a:r>
          </a:p>
          <a:p>
            <a:pPr>
              <a:buNone/>
            </a:pP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/>
            </a:endParaRPr>
          </a:p>
          <a:p>
            <a:pPr>
              <a:buNone/>
            </a:pPr>
            <a:r>
              <a:rPr 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A</a:t>
            </a:r>
            <a:r>
              <a:rPr lang="en-US" altLang="ja-JP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 </a:t>
            </a:r>
            <a:r>
              <a:rPr lang="ja-JP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可是今天起晚了</a:t>
            </a:r>
            <a:r>
              <a:rPr 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 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/>
            </a:endParaRPr>
          </a:p>
          <a:p>
            <a:pPr>
              <a:buNone/>
            </a:pPr>
            <a:r>
              <a:rPr 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B</a:t>
            </a:r>
            <a:r>
              <a:rPr lang="en-US" altLang="ja-JP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 </a:t>
            </a:r>
            <a:r>
              <a:rPr lang="ja-JP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平时我骑自行车上下班</a:t>
            </a:r>
            <a:r>
              <a:rPr 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 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/>
            </a:endParaRPr>
          </a:p>
          <a:p>
            <a:pPr>
              <a:buNone/>
            </a:pPr>
            <a:r>
              <a:rPr 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C</a:t>
            </a:r>
            <a:r>
              <a:rPr lang="en-US" altLang="ja-JP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 </a:t>
            </a:r>
            <a:r>
              <a:rPr lang="ja-JP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所以就打车来公司</a:t>
            </a:r>
            <a:r>
              <a:rPr 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 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  <a:cs typeface="+mn-lt"/>
            </a:endParaRPr>
          </a:p>
          <a:p>
            <a:pPr marL="0" indent="0">
              <a:buNone/>
            </a:pP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C6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9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B7F1D8-AF91-4812-BBDA-AA5D33405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317" y="3166286"/>
            <a:ext cx="3664744" cy="8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8EED9-D2E2-4F74-963A-32D69C6C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251" y="1302871"/>
            <a:ext cx="9009556" cy="925463"/>
          </a:xfrm>
        </p:spPr>
        <p:txBody>
          <a:bodyPr anchor="b">
            <a:normAutofit/>
          </a:bodyPr>
          <a:lstStyle/>
          <a:p>
            <a:pPr algn="ctr"/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第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三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部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分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第</a:t>
            </a:r>
            <a:r>
              <a:rPr 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66-85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题：</a:t>
            </a:r>
            <a:endParaRPr lang="en-US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0D6A9-EEF4-45F3-A914-C8E766247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829" y="2435768"/>
            <a:ext cx="9966873" cy="306621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请选出正确答案。</a:t>
            </a:r>
            <a:endParaRPr lang="en-US" altLang="ja-JP" sz="3200" dirty="0">
              <a:latin typeface="KaiTi" panose="02010609060101010101" pitchFamily="49" charset="-122"/>
              <a:ea typeface="KaiTi" panose="02010609060101010101" pitchFamily="49" charset="-122"/>
              <a:cs typeface="+mn-lt"/>
            </a:endParaRPr>
          </a:p>
          <a:p>
            <a:pPr marL="0" indent="0">
              <a:buNone/>
            </a:pP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例如：她很活泼，说话很有趣，总能给我们带来快乐，我们都很喜欢和她在一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起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。 </a:t>
            </a:r>
          </a:p>
          <a:p>
            <a:pPr marL="0" indent="0">
              <a:buNone/>
            </a:pP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★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她是个什么样的人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？</a:t>
            </a:r>
          </a:p>
          <a:p>
            <a:pPr marL="0" indent="0">
              <a:buNone/>
            </a:pP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+mn-lt"/>
            </a:endParaRPr>
          </a:p>
          <a:p>
            <a:pPr marL="0" indent="0">
              <a:buNone/>
            </a:pP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 A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幽默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√ B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马虎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C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骄傲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D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害羞</a:t>
            </a:r>
            <a:r>
              <a:rPr lang="en-US" altLang="ja-JP" sz="3200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 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59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8EED9-D2E2-4F74-963A-32D69C6C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719" y="1302871"/>
            <a:ext cx="9700119" cy="758777"/>
          </a:xfrm>
        </p:spPr>
        <p:txBody>
          <a:bodyPr anchor="b">
            <a:normAutofit/>
          </a:bodyPr>
          <a:lstStyle/>
          <a:p>
            <a:pPr algn="ctr"/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三、书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写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第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一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部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分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第</a:t>
            </a:r>
            <a:r>
              <a:rPr 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86-95</a:t>
            </a:r>
            <a:r>
              <a:rPr lang="en-US" altLang="ja-JP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 </a:t>
            </a:r>
            <a:r>
              <a:rPr lang="ja-JP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  <a:cs typeface="Calibri"/>
              </a:rPr>
              <a:t>题：</a:t>
            </a:r>
            <a:endParaRPr lang="en-US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0D6A9-EEF4-45F3-A914-C8E766247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922" y="2304799"/>
            <a:ext cx="6787906" cy="3342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完成句子。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  <a:cs typeface="+mn-lt"/>
            </a:endParaRPr>
          </a:p>
          <a:p>
            <a:pPr marL="0" indent="0">
              <a:buNone/>
            </a:pP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例如：那座桥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 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   800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 </a:t>
            </a: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年的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   </a:t>
            </a: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历史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    </a:t>
            </a: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有</a:t>
            </a:r>
            <a:r>
              <a:rPr lang="en-US" altLang="ja-JP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    </a:t>
            </a:r>
            <a:r>
              <a:rPr lang="ja-JP" altLang="en-US" dirty="0">
                <a:latin typeface="KaiTi" panose="02010609060101010101" pitchFamily="49" charset="-122"/>
                <a:ea typeface="KaiTi" panose="02010609060101010101" pitchFamily="49" charset="-122"/>
                <a:cs typeface="+mn-lt"/>
              </a:rPr>
              <a:t>了</a:t>
            </a:r>
          </a:p>
          <a:p>
            <a:pPr marL="0" indent="0">
              <a:buNone/>
            </a:pPr>
            <a:endParaRPr lang="ja-JP" altLang="en-US" sz="1800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3CA039-EFFC-43C3-A193-AE7F2524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4084971"/>
            <a:ext cx="6660356" cy="105740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14342C4-F076-43CC-9E53-EBD1B3372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118" y="2042693"/>
            <a:ext cx="3790949" cy="45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518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KaiTi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一、听 力 第 一 部 分 第 1-10 题：判断对错。</vt:lpstr>
      <vt:lpstr>第 二 部 分  第 11-25 题：请选出正确答案。</vt:lpstr>
      <vt:lpstr>第 三 部 分第 26-45 题：请选出正确答案。</vt:lpstr>
      <vt:lpstr>二、阅 读 第 一 部 分 第 46-50 题：</vt:lpstr>
      <vt:lpstr>第二部分 第 56-65 题：排列顺序。 </vt:lpstr>
      <vt:lpstr>第 三 部 分 第 66-85 题：</vt:lpstr>
      <vt:lpstr>三、书 写 第 一 部 分 第 86-95 题：</vt:lpstr>
      <vt:lpstr>第二部分 第96-100题：看图，用词造句。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 Jinhua</dc:creator>
  <cp:lastModifiedBy>Jinhua</cp:lastModifiedBy>
  <cp:revision>472</cp:revision>
  <dcterms:created xsi:type="dcterms:W3CDTF">2021-03-17T09:39:33Z</dcterms:created>
  <dcterms:modified xsi:type="dcterms:W3CDTF">2022-03-23T10:06:04Z</dcterms:modified>
</cp:coreProperties>
</file>