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53" r:id="rId2"/>
    <p:sldMasterId id="2147483767" r:id="rId3"/>
  </p:sldMasterIdLst>
  <p:notesMasterIdLst>
    <p:notesMasterId r:id="rId64"/>
  </p:notesMasterIdLst>
  <p:handoutMasterIdLst>
    <p:handoutMasterId r:id="rId65"/>
  </p:handoutMasterIdLst>
  <p:sldIdLst>
    <p:sldId id="386" r:id="rId4"/>
    <p:sldId id="406" r:id="rId5"/>
    <p:sldId id="429" r:id="rId6"/>
    <p:sldId id="403" r:id="rId7"/>
    <p:sldId id="382" r:id="rId8"/>
    <p:sldId id="401" r:id="rId9"/>
    <p:sldId id="400" r:id="rId10"/>
    <p:sldId id="404" r:id="rId11"/>
    <p:sldId id="344" r:id="rId12"/>
    <p:sldId id="337" r:id="rId13"/>
    <p:sldId id="389" r:id="rId14"/>
    <p:sldId id="393" r:id="rId15"/>
    <p:sldId id="391" r:id="rId16"/>
    <p:sldId id="345" r:id="rId17"/>
    <p:sldId id="339" r:id="rId18"/>
    <p:sldId id="343" r:id="rId19"/>
    <p:sldId id="341" r:id="rId20"/>
    <p:sldId id="388" r:id="rId21"/>
    <p:sldId id="405" r:id="rId22"/>
    <p:sldId id="309" r:id="rId23"/>
    <p:sldId id="407" r:id="rId24"/>
    <p:sldId id="422" r:id="rId25"/>
    <p:sldId id="408" r:id="rId26"/>
    <p:sldId id="396" r:id="rId27"/>
    <p:sldId id="425" r:id="rId28"/>
    <p:sldId id="410" r:id="rId29"/>
    <p:sldId id="352" r:id="rId30"/>
    <p:sldId id="354" r:id="rId31"/>
    <p:sldId id="409" r:id="rId32"/>
    <p:sldId id="411" r:id="rId33"/>
    <p:sldId id="423" r:id="rId34"/>
    <p:sldId id="363" r:id="rId35"/>
    <p:sldId id="384" r:id="rId36"/>
    <p:sldId id="356" r:id="rId37"/>
    <p:sldId id="358" r:id="rId38"/>
    <p:sldId id="359" r:id="rId39"/>
    <p:sldId id="361" r:id="rId40"/>
    <p:sldId id="364" r:id="rId41"/>
    <p:sldId id="365" r:id="rId42"/>
    <p:sldId id="413" r:id="rId43"/>
    <p:sldId id="416" r:id="rId44"/>
    <p:sldId id="414" r:id="rId45"/>
    <p:sldId id="372" r:id="rId46"/>
    <p:sldId id="428" r:id="rId47"/>
    <p:sldId id="415" r:id="rId48"/>
    <p:sldId id="319" r:id="rId49"/>
    <p:sldId id="417" r:id="rId50"/>
    <p:sldId id="398" r:id="rId51"/>
    <p:sldId id="419" r:id="rId52"/>
    <p:sldId id="427" r:id="rId53"/>
    <p:sldId id="399" r:id="rId54"/>
    <p:sldId id="418" r:id="rId55"/>
    <p:sldId id="420" r:id="rId56"/>
    <p:sldId id="397" r:id="rId57"/>
    <p:sldId id="412" r:id="rId58"/>
    <p:sldId id="421" r:id="rId59"/>
    <p:sldId id="395" r:id="rId60"/>
    <p:sldId id="424" r:id="rId61"/>
    <p:sldId id="402" r:id="rId62"/>
    <p:sldId id="430" r:id="rId63"/>
  </p:sldIdLst>
  <p:sldSz cx="12192000" cy="6858000"/>
  <p:notesSz cx="6742113" cy="987425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2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71F"/>
    <a:srgbClr val="D7382F"/>
    <a:srgbClr val="F74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014" autoAdjust="0"/>
    <p:restoredTop sz="86410" autoAdjust="0"/>
  </p:normalViewPr>
  <p:slideViewPr>
    <p:cSldViewPr snapToGrid="0" snapToObjects="1">
      <p:cViewPr>
        <p:scale>
          <a:sx n="50" d="100"/>
          <a:sy n="50" d="100"/>
        </p:scale>
        <p:origin x="1158" y="96"/>
      </p:cViewPr>
      <p:guideLst>
        <p:guide orient="horz" pos="2137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-8682"/>
    </p:cViewPr>
  </p:sorterViewPr>
  <p:notesViewPr>
    <p:cSldViewPr snapToGrid="0" snapToObjects="1">
      <p:cViewPr varScale="1">
        <p:scale>
          <a:sx n="81" d="100"/>
          <a:sy n="81" d="100"/>
        </p:scale>
        <p:origin x="3144" y="108"/>
      </p:cViewPr>
      <p:guideLst>
        <p:guide orient="horz" pos="3110"/>
        <p:guide pos="21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713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8970" y="0"/>
            <a:ext cx="2921582" cy="493713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03C272A-D4BC-C54F-BA68-A6F60DE85DEA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21582" cy="493713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8970" y="9378824"/>
            <a:ext cx="2921582" cy="493713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0FDC450-419B-4242-A4A3-1334138C3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713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8970" y="0"/>
            <a:ext cx="2921582" cy="493713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68FB2A6-0E29-DF41-A58F-EC6B66038985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41363"/>
            <a:ext cx="658018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212" y="4690269"/>
            <a:ext cx="5393690" cy="444341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21582" cy="493713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8970" y="9378824"/>
            <a:ext cx="2921582" cy="493713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953A152-D8F3-BF46-A15B-7AF8A6ACD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26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ru-RU" baseline="0" dirty="0"/>
          </a:p>
        </p:txBody>
      </p:sp>
    </p:spTree>
    <p:extLst>
      <p:ext uri="{BB962C8B-B14F-4D97-AF65-F5344CB8AC3E}">
        <p14:creationId xmlns:p14="http://schemas.microsoft.com/office/powerpoint/2010/main" val="850578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5B8B374-825F-4C91-B988-8446213BBAED}" type="slidenum">
              <a:rPr lang="en-GB" smtClean="0"/>
              <a:pPr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904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77256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5B8B374-825F-4C91-B988-8446213BBAE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802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 addition, we added the fifth</a:t>
            </a:r>
            <a:r>
              <a:rPr lang="en-US" baseline="0" dirty="0" smtClean="0"/>
              <a:t> stage (or the third diamond) – business modelling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5B8B374-825F-4C91-B988-8446213BBAED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4656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 dam</a:t>
            </a:r>
          </a:p>
          <a:p>
            <a:r>
              <a:rPr lang="en-US" dirty="0" smtClean="0"/>
              <a:t>Simultaneously to the project development track you</a:t>
            </a:r>
            <a:r>
              <a:rPr lang="en-US" baseline="0" dirty="0" smtClean="0"/>
              <a:t> will have </a:t>
            </a:r>
            <a:r>
              <a:rPr lang="en-US" dirty="0" smtClean="0"/>
              <a:t>Self and team development tracks</a:t>
            </a:r>
          </a:p>
          <a:p>
            <a:r>
              <a:rPr lang="en-US" dirty="0" smtClean="0"/>
              <a:t>Team dynamics track will be guided by </a:t>
            </a:r>
            <a:r>
              <a:rPr lang="en-US" dirty="0" err="1" smtClean="0"/>
              <a:t>Jari</a:t>
            </a:r>
            <a:r>
              <a:rPr lang="en-US" dirty="0" smtClean="0"/>
              <a:t> </a:t>
            </a:r>
            <a:r>
              <a:rPr lang="en-US" dirty="0" err="1" smtClean="0"/>
              <a:t>Ylitalo</a:t>
            </a:r>
            <a:r>
              <a:rPr lang="en-US" dirty="0" smtClean="0"/>
              <a:t>.</a:t>
            </a:r>
            <a:r>
              <a:rPr lang="en-US" baseline="0" dirty="0" smtClean="0"/>
              <a:t> You will have the kick off session for this track today in the afternoon after the lunch. Then you will have the checking points during the course – in the end of this Friday, and in the end of last week. </a:t>
            </a:r>
            <a:r>
              <a:rPr lang="en-US" baseline="0" dirty="0" err="1" smtClean="0"/>
              <a:t>Jari</a:t>
            </a:r>
            <a:r>
              <a:rPr lang="en-US" baseline="0" dirty="0" smtClean="0"/>
              <a:t> will explain you later the process</a:t>
            </a:r>
          </a:p>
          <a:p>
            <a:r>
              <a:rPr lang="en-US" baseline="0" dirty="0" smtClean="0"/>
              <a:t>And third track – is a self development track. Johannes and I will guide you through that process. A bit later from now we will start the kick off session.</a:t>
            </a:r>
          </a:p>
          <a:p>
            <a:pPr lvl="0"/>
            <a:r>
              <a:rPr lang="en-US" baseline="0" dirty="0" smtClean="0"/>
              <a:t>The main idea of this track is to o</a:t>
            </a: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 up for you the topic of sustainable wellbeing and purposeful life;</a:t>
            </a:r>
            <a:r>
              <a:rPr lang="en-US" sz="11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</a:t>
            </a: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etting up the mindset that you have to align your everyday routines with your life goals.</a:t>
            </a:r>
            <a:r>
              <a:rPr lang="en-US" sz="11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Again, we will tell you more about this in a while.</a:t>
            </a:r>
          </a:p>
          <a:p>
            <a:pPr lvl="0">
              <a:buNone/>
            </a:pPr>
            <a:endParaRPr lang="en-US" sz="11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>
              <a:buNone/>
            </a:pPr>
            <a:r>
              <a:rPr lang="en-US" sz="11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the believe that the combination of these 3 tracks accompanied with amazing events program will provide you with fully multidimensional learning experience!!!</a:t>
            </a:r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5B8B374-825F-4C91-B988-8446213BBAE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467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is the answer to the question what can you do now that you have passed this course?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Did you noticed </a:t>
            </a:r>
            <a:r>
              <a:rPr lang="en-US" baseline="0" dirty="0" err="1" smtClean="0"/>
              <a:t>smth</a:t>
            </a:r>
            <a:r>
              <a:rPr lang="en-US" baseline="0" dirty="0" smtClean="0"/>
              <a:t> new that I didn’t talk yet about? Yes, </a:t>
            </a:r>
            <a:r>
              <a:rPr lang="fi-FI" baseline="0" dirty="0" err="1" smtClean="0"/>
              <a:t>besides</a:t>
            </a:r>
            <a:r>
              <a:rPr lang="fi-FI" baseline="0" dirty="0" smtClean="0"/>
              <a:t> </a:t>
            </a:r>
            <a:r>
              <a:rPr lang="fi-FI" baseline="0" dirty="0" err="1" smtClean="0"/>
              <a:t>project</a:t>
            </a:r>
            <a:r>
              <a:rPr lang="fi-FI" baseline="0" dirty="0" smtClean="0"/>
              <a:t> </a:t>
            </a:r>
            <a:r>
              <a:rPr lang="fi-FI" baseline="0" dirty="0" err="1" smtClean="0"/>
              <a:t>development</a:t>
            </a:r>
            <a:r>
              <a:rPr lang="fi-FI" baseline="0" dirty="0" smtClean="0"/>
              <a:t> </a:t>
            </a:r>
            <a:r>
              <a:rPr lang="fi-FI" baseline="0" dirty="0" err="1" smtClean="0"/>
              <a:t>track</a:t>
            </a:r>
            <a:r>
              <a:rPr lang="fi-FI" baseline="0" dirty="0" smtClean="0"/>
              <a:t> </a:t>
            </a:r>
            <a:r>
              <a:rPr lang="fi-FI" baseline="0" dirty="0" err="1" smtClean="0"/>
              <a:t>you</a:t>
            </a:r>
            <a:r>
              <a:rPr lang="fi-FI" baseline="0" dirty="0" smtClean="0"/>
              <a:t> will </a:t>
            </a:r>
            <a:r>
              <a:rPr lang="fi-FI" baseline="0" dirty="0" err="1" smtClean="0"/>
              <a:t>have</a:t>
            </a:r>
            <a:r>
              <a:rPr lang="fi-FI" baseline="0" dirty="0" smtClean="0"/>
              <a:t> </a:t>
            </a:r>
            <a:r>
              <a:rPr lang="en-US" baseline="0" dirty="0" smtClean="0"/>
              <a:t>something more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fontAlgn="base">
              <a:buNone/>
            </a:pPr>
            <a:r>
              <a:rPr lang="en-US" baseline="0" dirty="0" smtClean="0"/>
              <a:t>Upper levels we will cover after the first three will be done.</a:t>
            </a:r>
          </a:p>
          <a:p>
            <a:pPr fontAlgn="base">
              <a:buNone/>
            </a:pPr>
            <a:r>
              <a:rPr lang="en-US" sz="1100" b="1" baseline="0" dirty="0" smtClean="0">
                <a:solidFill>
                  <a:schemeClr val="bg1"/>
                </a:solidFill>
              </a:rPr>
              <a:t>4. </a:t>
            </a:r>
            <a:r>
              <a:rPr lang="en-US" sz="1100" b="1" dirty="0" smtClean="0">
                <a:solidFill>
                  <a:schemeClr val="bg1"/>
                </a:solidFill>
              </a:rPr>
              <a:t>Analysis:</a:t>
            </a:r>
          </a:p>
          <a:p>
            <a:pPr marL="457200" indent="-457200" fontAlgn="base"/>
            <a:r>
              <a:rPr lang="en-US" sz="1100" b="1" dirty="0" smtClean="0">
                <a:solidFill>
                  <a:schemeClr val="bg1"/>
                </a:solidFill>
              </a:rPr>
              <a:t>to identify </a:t>
            </a:r>
            <a:r>
              <a:rPr lang="en-US" sz="900" dirty="0" smtClean="0">
                <a:solidFill>
                  <a:schemeClr val="bg1"/>
                </a:solidFill>
              </a:rPr>
              <a:t>user’s needs and </a:t>
            </a:r>
            <a:r>
              <a:rPr lang="en-US" sz="1100" b="1" dirty="0" smtClean="0">
                <a:solidFill>
                  <a:schemeClr val="bg1"/>
                </a:solidFill>
              </a:rPr>
              <a:t>experiment </a:t>
            </a:r>
            <a:r>
              <a:rPr lang="en-US" sz="800" dirty="0" smtClean="0">
                <a:solidFill>
                  <a:schemeClr val="bg1"/>
                </a:solidFill>
              </a:rPr>
              <a:t>with solution</a:t>
            </a:r>
            <a:r>
              <a:rPr lang="en-US" sz="1100" b="1" dirty="0" smtClean="0">
                <a:solidFill>
                  <a:schemeClr val="bg1"/>
                </a:solidFill>
              </a:rPr>
              <a:t>;</a:t>
            </a:r>
          </a:p>
          <a:p>
            <a:pPr fontAlgn="base">
              <a:buNone/>
            </a:pPr>
            <a:r>
              <a:rPr lang="en-US" sz="1100" b="1" dirty="0" smtClean="0">
                <a:solidFill>
                  <a:schemeClr val="bg1"/>
                </a:solidFill>
              </a:rPr>
              <a:t>5. Synthesis:</a:t>
            </a:r>
          </a:p>
          <a:p>
            <a:pPr marL="457200" indent="-457200" fontAlgn="base"/>
            <a:r>
              <a:rPr lang="en-US" sz="1000" dirty="0" smtClean="0">
                <a:solidFill>
                  <a:schemeClr val="bg1"/>
                </a:solidFill>
              </a:rPr>
              <a:t>To create your business concept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942892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5B8B374-825F-4C91-B988-8446213BBAE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737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5B8B374-825F-4C91-B988-8446213BBAED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372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5B8B374-825F-4C91-B988-8446213BBAED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463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5B8B374-825F-4C91-B988-8446213BBAED}" type="slidenum">
              <a:rPr lang="en-GB" smtClean="0"/>
              <a:pPr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036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 rotWithShape="1">
          <a:gsLst>
            <a:gs pos="0">
              <a:srgbClr val="D7382F"/>
            </a:gs>
            <a:gs pos="14000">
              <a:srgbClr val="FF671F"/>
            </a:gs>
            <a:gs pos="99001">
              <a:srgbClr val="F74F1E"/>
            </a:gs>
            <a:gs pos="100000">
              <a:srgbClr val="F74F1E"/>
            </a:gs>
          </a:gsLst>
          <a:lin ang="2058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VP logo_white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65" y="366976"/>
            <a:ext cx="2263531" cy="90122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23902" y="1438275"/>
            <a:ext cx="10553700" cy="0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4225" y="2750635"/>
            <a:ext cx="8535419" cy="2304586"/>
          </a:xfrm>
        </p:spPr>
        <p:txBody>
          <a:bodyPr anchor="t">
            <a:normAutofit/>
          </a:bodyPr>
          <a:lstStyle>
            <a:lvl1pPr algn="l">
              <a:lnSpc>
                <a:spcPct val="110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42" y="6849251"/>
            <a:ext cx="9191660" cy="554677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136" y="78960"/>
            <a:ext cx="1975272" cy="135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58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609600" y="6203950"/>
            <a:ext cx="1097280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612775"/>
            <a:ext cx="9095317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6" descr="Aalto_EN_13_CMYK_5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966" y="6160386"/>
            <a:ext cx="2479369" cy="83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29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09600" y="6203950"/>
            <a:ext cx="10972800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311" y="6129396"/>
            <a:ext cx="2499268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96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09600" y="6203950"/>
            <a:ext cx="10972800" cy="0"/>
          </a:xfrm>
          <a:prstGeom prst="line">
            <a:avLst/>
          </a:prstGeom>
          <a:ln w="3175" cmpd="sng"/>
          <a:effec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6" descr="Aalto_EN_13_CMYK_5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966" y="6160386"/>
            <a:ext cx="2479369" cy="83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59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gradFill flip="none" rotWithShape="1">
          <a:gsLst>
            <a:gs pos="10000">
              <a:srgbClr val="FF671F"/>
            </a:gs>
            <a:gs pos="100000">
              <a:srgbClr val="D7382F"/>
            </a:gs>
            <a:gs pos="80000">
              <a:srgbClr val="F74F1E"/>
            </a:gs>
          </a:gsLst>
          <a:lin ang="2058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136" y="78960"/>
            <a:ext cx="1975272" cy="135658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723902" y="1438275"/>
            <a:ext cx="10553700" cy="0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32248"/>
            <a:ext cx="10972800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09602" y="2763105"/>
            <a:ext cx="5890684" cy="16224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" name="Picture 9" descr="AVP logo_whit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65" y="366976"/>
            <a:ext cx="2263531" cy="90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53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ue_Header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22599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  <a:p>
            <a:pPr lvl="0"/>
            <a:endParaRPr lang="en-GB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1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en" smtClean="0"/>
              <a:pPr>
                <a:spcBef>
                  <a:spcPts val="0"/>
                </a:spcBef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4032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perator_blue_white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41298"/>
            <a:ext cx="12350751" cy="78089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1" y="2743201"/>
            <a:ext cx="10363200" cy="828675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3200" b="1" cap="none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3495678"/>
            <a:ext cx="7315200" cy="68579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vplogoblack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62" y="5926157"/>
            <a:ext cx="1285527" cy="81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46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en" smtClean="0"/>
              <a:pPr>
                <a:spcBef>
                  <a:spcPts val="0"/>
                </a:spcBef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416410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en" smtClean="0"/>
              <a:pPr>
                <a:spcBef>
                  <a:spcPts val="0"/>
                </a:spcBef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96688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en" smtClean="0"/>
              <a:pPr>
                <a:spcBef>
                  <a:spcPts val="0"/>
                </a:spcBef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76485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bg>
      <p:bgPr>
        <a:gradFill rotWithShape="1">
          <a:gsLst>
            <a:gs pos="0">
              <a:srgbClr val="F74F1E"/>
            </a:gs>
            <a:gs pos="67000">
              <a:srgbClr val="FF671F"/>
            </a:gs>
            <a:gs pos="100000">
              <a:srgbClr val="D7382F"/>
            </a:gs>
          </a:gsLst>
          <a:lin ang="2058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VP logo_white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76263"/>
            <a:ext cx="8069152" cy="321271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609600" y="4483100"/>
            <a:ext cx="109728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09600" y="5554663"/>
            <a:ext cx="109728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92634"/>
            <a:ext cx="10972800" cy="878590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054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en" smtClean="0"/>
              <a:pPr>
                <a:spcBef>
                  <a:spcPts val="0"/>
                </a:spcBef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81174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buSzPct val="100000"/>
              <a:defRPr sz="3200"/>
            </a:lvl2pPr>
            <a:lvl3pPr lvl="2">
              <a:spcBef>
                <a:spcPts val="0"/>
              </a:spcBef>
              <a:buSzPct val="100000"/>
              <a:defRPr sz="3200"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en" smtClean="0"/>
              <a:pPr>
                <a:spcBef>
                  <a:spcPts val="0"/>
                </a:spcBef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53327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6400"/>
            </a:lvl1pPr>
            <a:lvl2pPr lvl="1">
              <a:spcBef>
                <a:spcPts val="0"/>
              </a:spcBef>
              <a:buSzPct val="100000"/>
              <a:defRPr sz="6400"/>
            </a:lvl2pPr>
            <a:lvl3pPr lvl="2">
              <a:spcBef>
                <a:spcPts val="0"/>
              </a:spcBef>
              <a:buSzPct val="100000"/>
              <a:defRPr sz="6400"/>
            </a:lvl3pPr>
            <a:lvl4pPr lvl="3">
              <a:spcBef>
                <a:spcPts val="0"/>
              </a:spcBef>
              <a:buSzPct val="100000"/>
              <a:defRPr sz="6400"/>
            </a:lvl4pPr>
            <a:lvl5pPr lvl="4">
              <a:spcBef>
                <a:spcPts val="0"/>
              </a:spcBef>
              <a:buSzPct val="100000"/>
              <a:defRPr sz="6400"/>
            </a:lvl5pPr>
            <a:lvl6pPr lvl="5">
              <a:spcBef>
                <a:spcPts val="0"/>
              </a:spcBef>
              <a:buSzPct val="100000"/>
              <a:defRPr sz="6400"/>
            </a:lvl6pPr>
            <a:lvl7pPr lvl="6">
              <a:spcBef>
                <a:spcPts val="0"/>
              </a:spcBef>
              <a:buSzPct val="100000"/>
              <a:defRPr sz="6400"/>
            </a:lvl7pPr>
            <a:lvl8pPr lvl="7">
              <a:spcBef>
                <a:spcPts val="0"/>
              </a:spcBef>
              <a:buSzPct val="100000"/>
              <a:defRPr sz="6400"/>
            </a:lvl8pPr>
            <a:lvl9pPr lvl="8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en" smtClean="0"/>
              <a:pPr>
                <a:spcBef>
                  <a:spcPts val="0"/>
                </a:spcBef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78978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600"/>
            </a:lvl1pPr>
            <a:lvl2pPr lvl="1" algn="ctr">
              <a:spcBef>
                <a:spcPts val="0"/>
              </a:spcBef>
              <a:buSzPct val="100000"/>
              <a:defRPr sz="5600"/>
            </a:lvl2pPr>
            <a:lvl3pPr lvl="2" algn="ctr">
              <a:spcBef>
                <a:spcPts val="0"/>
              </a:spcBef>
              <a:buSzPct val="100000"/>
              <a:defRPr sz="5600"/>
            </a:lvl3pPr>
            <a:lvl4pPr lvl="3" algn="ctr">
              <a:spcBef>
                <a:spcPts val="0"/>
              </a:spcBef>
              <a:buSzPct val="100000"/>
              <a:defRPr sz="5600"/>
            </a:lvl4pPr>
            <a:lvl5pPr lvl="4" algn="ctr">
              <a:spcBef>
                <a:spcPts val="0"/>
              </a:spcBef>
              <a:buSzPct val="100000"/>
              <a:defRPr sz="5600"/>
            </a:lvl5pPr>
            <a:lvl6pPr lvl="5" algn="ctr">
              <a:spcBef>
                <a:spcPts val="0"/>
              </a:spcBef>
              <a:buSzPct val="100000"/>
              <a:defRPr sz="5600"/>
            </a:lvl6pPr>
            <a:lvl7pPr lvl="6" algn="ctr">
              <a:spcBef>
                <a:spcPts val="0"/>
              </a:spcBef>
              <a:buSzPct val="100000"/>
              <a:defRPr sz="5600"/>
            </a:lvl7pPr>
            <a:lvl8pPr lvl="7" algn="ctr">
              <a:spcBef>
                <a:spcPts val="0"/>
              </a:spcBef>
              <a:buSzPct val="100000"/>
              <a:defRPr sz="5600"/>
            </a:lvl8pPr>
            <a:lvl9pPr lvl="8" algn="ctr">
              <a:spcBef>
                <a:spcPts val="0"/>
              </a:spcBef>
              <a:buSzPct val="100000"/>
              <a:defRPr sz="56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en" smtClean="0"/>
              <a:pPr>
                <a:spcBef>
                  <a:spcPts val="0"/>
                </a:spcBef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07492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en" smtClean="0"/>
              <a:pPr>
                <a:spcBef>
                  <a:spcPts val="0"/>
                </a:spcBef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89666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6000"/>
            </a:lvl1pPr>
            <a:lvl2pPr lvl="1" algn="ctr">
              <a:spcBef>
                <a:spcPts val="0"/>
              </a:spcBef>
              <a:buSzPct val="100000"/>
              <a:defRPr sz="16000"/>
            </a:lvl2pPr>
            <a:lvl3pPr lvl="2" algn="ctr">
              <a:spcBef>
                <a:spcPts val="0"/>
              </a:spcBef>
              <a:buSzPct val="100000"/>
              <a:defRPr sz="16000"/>
            </a:lvl3pPr>
            <a:lvl4pPr lvl="3" algn="ctr">
              <a:spcBef>
                <a:spcPts val="0"/>
              </a:spcBef>
              <a:buSzPct val="100000"/>
              <a:defRPr sz="16000"/>
            </a:lvl4pPr>
            <a:lvl5pPr lvl="4" algn="ctr">
              <a:spcBef>
                <a:spcPts val="0"/>
              </a:spcBef>
              <a:buSzPct val="100000"/>
              <a:defRPr sz="16000"/>
            </a:lvl5pPr>
            <a:lvl6pPr lvl="5" algn="ctr">
              <a:spcBef>
                <a:spcPts val="0"/>
              </a:spcBef>
              <a:buSzPct val="100000"/>
              <a:defRPr sz="16000"/>
            </a:lvl6pPr>
            <a:lvl7pPr lvl="6" algn="ctr">
              <a:spcBef>
                <a:spcPts val="0"/>
              </a:spcBef>
              <a:buSzPct val="100000"/>
              <a:defRPr sz="16000"/>
            </a:lvl7pPr>
            <a:lvl8pPr lvl="7" algn="ctr">
              <a:spcBef>
                <a:spcPts val="0"/>
              </a:spcBef>
              <a:buSzPct val="100000"/>
              <a:defRPr sz="16000"/>
            </a:lvl8pPr>
            <a:lvl9pPr lvl="8" algn="ctr">
              <a:spcBef>
                <a:spcPts val="0"/>
              </a:spcBef>
              <a:buSzPct val="100000"/>
              <a:defRPr sz="16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en" smtClean="0"/>
              <a:pPr>
                <a:spcBef>
                  <a:spcPts val="0"/>
                </a:spcBef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33784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B203F95-6E0A-4ACC-9AA5-4A8A41D11E80}" type="datetimeFigureOut">
              <a:rPr lang="ru-RU" smtClean="0"/>
              <a:t>12.08.2019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20878-AE71-4362-A860-2DEBC5C697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9403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90650" y="6453386"/>
            <a:ext cx="1204572" cy="404615"/>
          </a:xfrm>
          <a:prstGeom prst="rect">
            <a:avLst/>
          </a:prstGeom>
        </p:spPr>
        <p:txBody>
          <a:bodyPr/>
          <a:lstStyle/>
          <a:p>
            <a:fld id="{87DE6118-2437-4B30-8E3C-4D2BE6020583}" type="datetimeFigureOut">
              <a:rPr lang="en-US" smtClean="0"/>
              <a:t>8/12/2019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3565" y="6453386"/>
            <a:ext cx="6280831" cy="4046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706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516DF-F212-F643-9AF9-B13DF8E45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D4AAD-BA1A-7941-B105-F8C049ADCA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B8148-3649-844F-9C0E-7AA98291D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636BD-F876-CC4D-96F7-6D9997A83682}" type="datetimeFigureOut">
              <a:rPr lang="en-GB" smtClean="0"/>
              <a:t>13/08/2019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2C70B-1823-4B48-9337-8FE0583E9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D75A4-1743-9E4C-A200-68DD6E9AD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D403-DC65-A94E-9545-263E4EA86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970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93917-13F3-9B46-9DA5-21D7B7AD9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77BCB-8B11-C34D-840F-DA0D2C27D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BEAD7-7792-E548-9DF8-577E5525A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636BD-F876-CC4D-96F7-6D9997A83682}" type="datetimeFigureOut">
              <a:rPr lang="en-GB" smtClean="0"/>
              <a:t>13/08/2019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11430-61AC-AB40-9194-56C65D1F7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F1C1D-D0C3-0247-80E2-3BC36FA94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D403-DC65-A94E-9545-263E4EA86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178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09" y="6128488"/>
            <a:ext cx="2553563" cy="87232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609600" y="6203950"/>
            <a:ext cx="10972800" cy="0"/>
          </a:xfrm>
          <a:prstGeom prst="line">
            <a:avLst/>
          </a:prstGeom>
          <a:ln w="3175" cmpd="sng">
            <a:solidFill>
              <a:srgbClr val="FFCD00"/>
            </a:solidFill>
          </a:ln>
          <a:effec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4349"/>
            <a:ext cx="10972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757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2D681-42E6-D547-8E2E-96B12AFDD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3F4E5-FA31-A245-8F36-DD1907BCB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14671-5F94-2645-9279-619FBFC8C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636BD-F876-CC4D-96F7-6D9997A83682}" type="datetimeFigureOut">
              <a:rPr lang="en-GB" smtClean="0"/>
              <a:t>13/08/2019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28E3A-4FA8-814C-89B4-8F33E90D0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32BC2-9851-E344-800C-461C72C58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D403-DC65-A94E-9545-263E4EA86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8325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D69CF-2A8C-024C-A60B-EB09B4740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83B8F-CC81-0E44-8E52-B56EB19761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43D80E-C77E-B743-A61C-4C9EAF921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EA6705-E97D-6F4B-8CE3-FA4616268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636BD-F876-CC4D-96F7-6D9997A83682}" type="datetimeFigureOut">
              <a:rPr lang="en-GB" smtClean="0"/>
              <a:t>13/08/2019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56A04F-D45D-C74C-ACB1-1AB38BE4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F4FBBE-385A-A64A-8D2E-59C860BD4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D403-DC65-A94E-9545-263E4EA86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4803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622A8-6748-A349-BB9F-822253C3A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A32EBF-E8C1-0E4B-981D-A437008C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65326D-AD4A-F048-91B0-3E6DAC4A0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287D41-EFB7-BB45-893B-1FCF2A0D19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BDC2E3-7E90-C14B-8186-FBD4775076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420FD5-4BE8-4740-901C-405618B75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636BD-F876-CC4D-96F7-6D9997A83682}" type="datetimeFigureOut">
              <a:rPr lang="en-GB" smtClean="0"/>
              <a:t>13/08/2019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892A66-48B7-584C-9C07-BEB47C7C7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9EFAC6-FEB6-BF4A-9FB2-DEA7D93FF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D403-DC65-A94E-9545-263E4EA86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017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C809D-DCF3-B745-9815-9E8459CE0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67B1AC-4FA0-9747-9C69-6B0DD57B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636BD-F876-CC4D-96F7-6D9997A83682}" type="datetimeFigureOut">
              <a:rPr lang="en-GB" smtClean="0"/>
              <a:t>13/08/2019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3DA4D8-BAE6-8C4D-9F02-1A27A003A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F8F3FF-2D4F-634C-8F3B-00DEC80C8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D403-DC65-A94E-9545-263E4EA86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3366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3A05C3-E4E2-564C-92FD-623BF80A0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636BD-F876-CC4D-96F7-6D9997A83682}" type="datetimeFigureOut">
              <a:rPr lang="en-GB" smtClean="0"/>
              <a:t>13/08/2019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ECFF6C-1317-F849-B033-4470CE614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2FC54-9536-9543-94A7-71CD8F8F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D403-DC65-A94E-9545-263E4EA86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4377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A334-F967-4C40-8D87-12B0033D6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8611C-58D4-DD49-B8EF-4A257EA45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49BA82-B5E2-034D-9A86-3B8F863D7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43750-D13A-3348-9297-143F476B0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636BD-F876-CC4D-96F7-6D9997A83682}" type="datetimeFigureOut">
              <a:rPr lang="en-GB" smtClean="0"/>
              <a:t>13/08/2019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5BB78E-E274-3044-B2CF-4464AE85C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64621-0347-9144-AB13-5B18F650F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D403-DC65-A94E-9545-263E4EA86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5344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6F271-7987-034E-BB1F-B5953587F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C3F2BF-4E60-7E43-9BA7-582089A6A6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A230AC-262F-2448-AE57-DFCCEC73D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FA9AD-FBC5-7045-8B88-DA0CC077F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636BD-F876-CC4D-96F7-6D9997A83682}" type="datetimeFigureOut">
              <a:rPr lang="en-GB" smtClean="0"/>
              <a:t>13/08/2019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6CF10-ECC3-024E-9CED-D43BB633D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322D21-A9E7-034D-A389-F914C02A7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D403-DC65-A94E-9545-263E4EA86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7367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33A39-6EC6-8B48-8C82-87CCA7A93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4FED67-F9CF-A34F-92B5-14E66BDF4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C0116-622A-874D-AC93-F0A8E796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636BD-F876-CC4D-96F7-6D9997A83682}" type="datetimeFigureOut">
              <a:rPr lang="en-GB" smtClean="0"/>
              <a:t>13/08/2019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26CAA-00D0-664A-9B43-9096A973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E99B6-9679-3045-AABD-AC4476F6C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D403-DC65-A94E-9545-263E4EA86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1405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1D946B-32EF-6847-ADE9-1FC4C3C475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74EC64-6C5D-F249-A87A-DA805AF121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C6542-A9EB-2542-9F27-A3E0D5C7E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636BD-F876-CC4D-96F7-6D9997A83682}" type="datetimeFigureOut">
              <a:rPr lang="en-GB" smtClean="0"/>
              <a:t>13/08/2019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78713-4A5F-364C-B90F-8FF5DD53E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A88DA-179D-464C-BE84-FCF86CD67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D403-DC65-A94E-9545-263E4EA86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338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alto_EN_13_CMYK_5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966" y="6160386"/>
            <a:ext cx="2479369" cy="83271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609600" y="6203950"/>
            <a:ext cx="10972800" cy="0"/>
          </a:xfrm>
          <a:prstGeom prst="line">
            <a:avLst/>
          </a:prstGeom>
          <a:ln w="3175" cmpd="sng">
            <a:solidFill>
              <a:schemeClr val="accent2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06583"/>
            <a:ext cx="109728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106393"/>
            <a:ext cx="109728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50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" y="6203950"/>
            <a:ext cx="10972800" cy="0"/>
          </a:xfrm>
          <a:prstGeom prst="line">
            <a:avLst/>
          </a:prstGeom>
          <a:ln w="3175" cmpd="sng">
            <a:solidFill>
              <a:srgbClr val="005EB8"/>
            </a:solidFill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311" y="6129396"/>
            <a:ext cx="2499268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54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" y="6203950"/>
            <a:ext cx="10972800" cy="0"/>
          </a:xfrm>
          <a:prstGeom prst="line">
            <a:avLst/>
          </a:prstGeom>
          <a:ln w="3175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67948"/>
            <a:ext cx="5386917" cy="5816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7948"/>
            <a:ext cx="5389033" cy="5816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035"/>
            <a:ext cx="109728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09" y="6128488"/>
            <a:ext cx="2553563" cy="87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95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609600" y="6203950"/>
            <a:ext cx="10972800" cy="0"/>
          </a:xfrm>
          <a:prstGeom prst="line">
            <a:avLst/>
          </a:prstGeom>
          <a:ln w="3175" cmpd="sng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6" name="Picture 5" descr="Aalto_EN_13_CMYK_5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966" y="6160386"/>
            <a:ext cx="2479369" cy="83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609600" y="6203950"/>
            <a:ext cx="10972800" cy="0"/>
          </a:xfrm>
          <a:prstGeom prst="line">
            <a:avLst/>
          </a:prstGeom>
          <a:ln w="3175" cmpd="sng">
            <a:solidFill>
              <a:srgbClr val="005EB8"/>
            </a:solidFill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311" y="6129396"/>
            <a:ext cx="2499268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9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609600" y="6203950"/>
            <a:ext cx="10972800" cy="0"/>
          </a:xfrm>
          <a:prstGeom prst="line">
            <a:avLst/>
          </a:prstGeom>
          <a:ln w="3175" cmpd="sng"/>
          <a:effec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09" y="6128488"/>
            <a:ext cx="2553563" cy="87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78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VP logo_black.pd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8" y="6263943"/>
            <a:ext cx="1092332" cy="433720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65" r:id="rId15"/>
    <p:sldLayoutId id="2147483766" r:id="rId16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262626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555555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555555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555555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555555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555555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r">
              <a:spcBef>
                <a:spcPts val="0"/>
              </a:spcBef>
            </a:pPr>
            <a:fld id="{00000000-1234-1234-1234-123412341234}" type="slidenum">
              <a:rPr lang="en" sz="1333" smtClean="0">
                <a:solidFill>
                  <a:schemeClr val="dk2"/>
                </a:solidFill>
              </a:rPr>
              <a:pPr algn="r">
                <a:spcBef>
                  <a:spcPts val="0"/>
                </a:spcBef>
              </a:pPr>
              <a:t>‹#›</a:t>
            </a:fld>
            <a:endParaRPr lang="en" sz="1333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474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68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F6BA2F-B7F5-5D47-A403-959DA8DC0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5ED95-CB8F-9C48-BEF7-7EF92E6F1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586FA-8EFC-5246-81E7-9A027256EE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636BD-F876-CC4D-96F7-6D9997A83682}" type="datetimeFigureOut">
              <a:rPr lang="en-GB" smtClean="0"/>
              <a:t>13/08/2019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FBB3D-55D1-EC4D-BF9F-D344D6E028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03B44-D1BD-4A4B-9C6A-10F52E212D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CD403-DC65-A94E-9545-263E4EA86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37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tomtunguz.com/diagrams/" TargetMode="Externa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://tomtunguz.com/diagrams/" TargetMode="Externa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6238151" y="2217755"/>
            <a:ext cx="5701145" cy="196426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5867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a good Business?</a:t>
            </a:r>
            <a:endParaRPr lang="en-US" sz="5867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14.8.2019,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Kalle.airo@aalto.fi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4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fenwick.co.uk/assets/Uploads/Osaka-so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8810" y="-1802166"/>
            <a:ext cx="13258800" cy="901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…</a:t>
            </a:r>
            <a:r>
              <a:rPr lang="fi-FI" dirty="0" err="1" smtClean="0"/>
              <a:t>want</a:t>
            </a:r>
            <a:r>
              <a:rPr lang="fi-FI" dirty="0" smtClean="0"/>
              <a:t> </a:t>
            </a:r>
            <a:r>
              <a:rPr lang="fi-FI" dirty="0"/>
              <a:t>to </a:t>
            </a:r>
            <a:r>
              <a:rPr lang="fi-FI" dirty="0" err="1" smtClean="0"/>
              <a:t>sell</a:t>
            </a:r>
            <a:r>
              <a:rPr lang="fi-FI" dirty="0" smtClean="0"/>
              <a:t> </a:t>
            </a:r>
            <a:r>
              <a:rPr lang="fi-FI" dirty="0" err="1" smtClean="0"/>
              <a:t>this</a:t>
            </a:r>
            <a:r>
              <a:rPr lang="fi-FI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91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…to this guy</a:t>
            </a:r>
            <a:endParaRPr lang="fi-FI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0708" y="1139374"/>
            <a:ext cx="8905699" cy="5628572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23618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599" y="2312894"/>
            <a:ext cx="11313459" cy="3813270"/>
          </a:xfrm>
        </p:spPr>
        <p:txBody>
          <a:bodyPr/>
          <a:lstStyle/>
          <a:p>
            <a:r>
              <a:rPr lang="en-US" sz="4800" dirty="0" smtClean="0"/>
              <a:t>What do you need to know about the customer?</a:t>
            </a:r>
          </a:p>
          <a:p>
            <a:r>
              <a:rPr lang="en-US" sz="4800" dirty="0" smtClean="0"/>
              <a:t>What else could he spend the same money on?</a:t>
            </a:r>
            <a:endParaRPr lang="fi-FI" sz="4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Warmup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3879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More </a:t>
            </a:r>
            <a:r>
              <a:rPr lang="fi-FI" dirty="0" err="1"/>
              <a:t>Competition</a:t>
            </a:r>
            <a:r>
              <a:rPr lang="fi-FI" dirty="0"/>
              <a:t> </a:t>
            </a:r>
            <a:r>
              <a:rPr lang="fi-FI" dirty="0" err="1"/>
              <a:t>than</a:t>
            </a:r>
            <a:r>
              <a:rPr lang="fi-FI" dirty="0"/>
              <a:t> </a:t>
            </a:r>
            <a:r>
              <a:rPr lang="fi-FI" dirty="0" err="1"/>
              <a:t>this</a:t>
            </a:r>
            <a:endParaRPr lang="fi-FI" dirty="0"/>
          </a:p>
        </p:txBody>
      </p:sp>
      <p:pic>
        <p:nvPicPr>
          <p:cNvPr id="5" name="Picture 2" descr="https://upload.wikimedia.org/wikipedia/commons/thumb/c/c5/Ikea_logo.svg/2000px-Ikea_logo.svg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81026"/>
            <a:ext cx="11042650" cy="396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99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cianellistudios.com/blog/wp-content/uploads/2014/04/reigning-l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683" y="1298418"/>
            <a:ext cx="505777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52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connox.com/m/100030/165023/media/Tivoli-Audio/Model-One-BT/Model-One-BT-kirsche-silb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420342"/>
            <a:ext cx="9144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10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ableton-production.imgix.net/tours/push/photo-perform.jpg?auto=format&amp;dpr=0.8&amp;fit=crop&amp;fm=jpg&amp;ixjsv=1.1.3&amp;w=19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40" y="0"/>
            <a:ext cx="12679680" cy="84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 smtClean="0">
                <a:solidFill>
                  <a:schemeClr val="bg1"/>
                </a:solidFill>
              </a:rPr>
              <a:t>He </a:t>
            </a:r>
            <a:r>
              <a:rPr lang="fi-FI" sz="4000" dirty="0" err="1" smtClean="0">
                <a:solidFill>
                  <a:schemeClr val="bg1"/>
                </a:solidFill>
              </a:rPr>
              <a:t>bought</a:t>
            </a:r>
            <a:r>
              <a:rPr lang="fi-FI" sz="4000" dirty="0" smtClean="0">
                <a:solidFill>
                  <a:schemeClr val="bg1"/>
                </a:solidFill>
              </a:rPr>
              <a:t> </a:t>
            </a:r>
            <a:r>
              <a:rPr lang="fi-FI" sz="4000" dirty="0" err="1" smtClean="0">
                <a:solidFill>
                  <a:schemeClr val="bg1"/>
                </a:solidFill>
              </a:rPr>
              <a:t>this</a:t>
            </a:r>
            <a:r>
              <a:rPr lang="fi-FI" sz="4000" dirty="0" smtClean="0">
                <a:solidFill>
                  <a:schemeClr val="bg1"/>
                </a:solidFill>
              </a:rPr>
              <a:t> </a:t>
            </a:r>
            <a:r>
              <a:rPr lang="fi-FI" sz="4000" dirty="0" err="1" smtClean="0">
                <a:solidFill>
                  <a:schemeClr val="bg1"/>
                </a:solidFill>
              </a:rPr>
              <a:t>with</a:t>
            </a:r>
            <a:r>
              <a:rPr lang="fi-FI" sz="4000" dirty="0" smtClean="0">
                <a:solidFill>
                  <a:schemeClr val="bg1"/>
                </a:solidFill>
              </a:rPr>
              <a:t> ’</a:t>
            </a:r>
            <a:r>
              <a:rPr lang="fi-FI" sz="4000" dirty="0" err="1" smtClean="0">
                <a:solidFill>
                  <a:schemeClr val="bg1"/>
                </a:solidFill>
              </a:rPr>
              <a:t>the</a:t>
            </a:r>
            <a:r>
              <a:rPr lang="fi-FI" sz="4000" dirty="0" smtClean="0">
                <a:solidFill>
                  <a:schemeClr val="bg1"/>
                </a:solidFill>
              </a:rPr>
              <a:t> </a:t>
            </a:r>
            <a:r>
              <a:rPr lang="fi-FI" sz="4000" dirty="0" err="1" smtClean="0">
                <a:solidFill>
                  <a:schemeClr val="bg1"/>
                </a:solidFill>
              </a:rPr>
              <a:t>sofa</a:t>
            </a:r>
            <a:r>
              <a:rPr lang="fi-FI" sz="4000" dirty="0" smtClean="0">
                <a:solidFill>
                  <a:schemeClr val="bg1"/>
                </a:solidFill>
              </a:rPr>
              <a:t> money’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57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669"/>
          <a:stretch/>
        </p:blipFill>
        <p:spPr>
          <a:xfrm>
            <a:off x="0" y="-55419"/>
            <a:ext cx="12260246" cy="606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8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/>
              <p:cNvSpPr>
                <a:spLocks noGrp="1"/>
              </p:cNvSpPr>
              <p:nvPr>
                <p:ph sz="half" idx="1"/>
              </p:nvPr>
            </p:nvSpPr>
            <p:spPr>
              <a:xfrm>
                <a:off x="770965" y="2776818"/>
                <a:ext cx="11152094" cy="1304364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fi-FI" sz="8000" dirty="0" smtClean="0"/>
                  <a:t>Market </a:t>
                </a:r>
                <a14:m>
                  <m:oMath xmlns:m="http://schemas.openxmlformats.org/officeDocument/2006/math">
                    <m:r>
                      <a:rPr lang="fi-FI" sz="8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fi-FI" sz="8000" dirty="0"/>
                  <a:t> Industry</a:t>
                </a:r>
                <a:endParaRPr lang="fi-FI" sz="8000" dirty="0"/>
              </a:p>
            </p:txBody>
          </p:sp>
        </mc:Choice>
        <mc:Fallback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770965" y="2776818"/>
                <a:ext cx="11152094" cy="1304364"/>
              </a:xfrm>
              <a:blipFill>
                <a:blip r:embed="rId2"/>
                <a:stretch>
                  <a:fillRect t="-20188" b="-44601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404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577192" y="1970783"/>
            <a:ext cx="7037615" cy="1958067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/>
              <a:t>John Mullins’</a:t>
            </a:r>
          </a:p>
          <a:p>
            <a:pPr algn="ctr"/>
            <a:r>
              <a:rPr lang="en-US" sz="7200" b="1" dirty="0" smtClean="0"/>
              <a:t>The Seven Domains Model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61331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599" y="2312894"/>
            <a:ext cx="11313459" cy="3813270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Introduction and Learning Goals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Warmup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The Seven Domains Model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Teamwork and Presentations to The Class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Feedback on </a:t>
            </a:r>
            <a:r>
              <a:rPr lang="en-US" sz="4000" dirty="0"/>
              <a:t>L</a:t>
            </a:r>
            <a:r>
              <a:rPr lang="en-US" sz="4000" dirty="0" smtClean="0"/>
              <a:t>earning Goals</a:t>
            </a:r>
            <a:endParaRPr lang="fi-FI" sz="4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 for this Session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1635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4" t="18272" r="22958" b="3360"/>
          <a:stretch/>
        </p:blipFill>
        <p:spPr bwMode="auto">
          <a:xfrm>
            <a:off x="2189019" y="81507"/>
            <a:ext cx="7659528" cy="6090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84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19953" y="1214718"/>
            <a:ext cx="11152094" cy="1304364"/>
          </a:xfrm>
        </p:spPr>
        <p:txBody>
          <a:bodyPr/>
          <a:lstStyle/>
          <a:p>
            <a:pPr marL="0" indent="0" algn="ctr">
              <a:buNone/>
            </a:pPr>
            <a:r>
              <a:rPr lang="en-US" sz="7200" b="1" dirty="0" smtClean="0"/>
              <a:t>The Market Domains</a:t>
            </a:r>
            <a:endParaRPr lang="fi-FI" sz="7200" b="1" dirty="0" smtClean="0"/>
          </a:p>
          <a:p>
            <a:pPr marL="0" indent="0" algn="ctr">
              <a:buNone/>
            </a:pPr>
            <a:r>
              <a:rPr lang="fi-FI" sz="72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Market </a:t>
            </a:r>
            <a:r>
              <a:rPr lang="fi-FI" sz="7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= </a:t>
            </a:r>
            <a:r>
              <a:rPr lang="fi-FI" sz="72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Buyers</a:t>
            </a:r>
            <a:endParaRPr lang="fi-FI" sz="72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fi-FI" sz="7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(NOT </a:t>
            </a:r>
            <a:r>
              <a:rPr lang="fi-FI" sz="72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Products</a:t>
            </a:r>
            <a:r>
              <a:rPr lang="fi-FI" sz="7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4393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4" t="18272" r="22958" b="3360"/>
          <a:stretch/>
        </p:blipFill>
        <p:spPr bwMode="auto">
          <a:xfrm>
            <a:off x="1947192" y="-41720"/>
            <a:ext cx="8305172" cy="692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637134" y="-212762"/>
            <a:ext cx="5373266" cy="7451762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321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19953" y="1333500"/>
            <a:ext cx="11152094" cy="5833782"/>
          </a:xfrm>
        </p:spPr>
        <p:txBody>
          <a:bodyPr/>
          <a:lstStyle/>
          <a:p>
            <a:pPr marL="0" indent="0" algn="ctr">
              <a:buNone/>
            </a:pPr>
            <a:r>
              <a:rPr lang="en-US" sz="7200" b="1" dirty="0"/>
              <a:t>Micro </a:t>
            </a:r>
            <a:r>
              <a:rPr lang="en-US" sz="7200" b="1" dirty="0" smtClean="0"/>
              <a:t>Market</a:t>
            </a:r>
          </a:p>
          <a:p>
            <a:pPr marL="0" indent="0" algn="ctr">
              <a:buNone/>
            </a:pPr>
            <a:r>
              <a:rPr lang="en-US" sz="7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Will the fish bite?</a:t>
            </a:r>
          </a:p>
          <a:p>
            <a:pPr marL="0" indent="0" algn="ctr">
              <a:buNone/>
            </a:pPr>
            <a:r>
              <a:rPr lang="en-US" sz="7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Talk with people, not statistical averages</a:t>
            </a:r>
          </a:p>
        </p:txBody>
      </p:sp>
    </p:spTree>
    <p:extLst>
      <p:ext uri="{BB962C8B-B14F-4D97-AF65-F5344CB8AC3E}">
        <p14:creationId xmlns:p14="http://schemas.microsoft.com/office/powerpoint/2010/main" val="83817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599" y="2312894"/>
            <a:ext cx="11313459" cy="381327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smtClean="0"/>
              <a:t>Two teams work together:</a:t>
            </a:r>
            <a:endParaRPr lang="en-US" sz="4000" dirty="0"/>
          </a:p>
          <a:p>
            <a:r>
              <a:rPr lang="en-US" sz="4000" dirty="0" smtClean="0"/>
              <a:t>10 min Teams prepare answers internally </a:t>
            </a:r>
          </a:p>
          <a:p>
            <a:r>
              <a:rPr lang="en-US" sz="4000" dirty="0" smtClean="0"/>
              <a:t>5 min Team A explains to team B (who will ask for clarifications when needed) </a:t>
            </a:r>
          </a:p>
          <a:p>
            <a:r>
              <a:rPr lang="en-US" sz="4000" dirty="0" smtClean="0"/>
              <a:t>5 min switch the roles of team A and B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Teamwork: Micro Market 1/2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2326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90549" y="1665194"/>
            <a:ext cx="11313459" cy="381327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smtClean="0"/>
              <a:t>Explain to another team (who will ask questions)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What experience are you selling?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Who is your target customer?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What are the benefits to your customer and why is your experience attractive to them?</a:t>
            </a:r>
          </a:p>
          <a:p>
            <a:pPr marL="0" indent="0">
              <a:buNone/>
            </a:pPr>
            <a:r>
              <a:rPr lang="en-US" sz="4000" dirty="0" smtClean="0"/>
              <a:t>Make notes for future reference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Teamwork: Micro Market 2/2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237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19953" y="1214718"/>
            <a:ext cx="11152094" cy="1304364"/>
          </a:xfrm>
        </p:spPr>
        <p:txBody>
          <a:bodyPr/>
          <a:lstStyle/>
          <a:p>
            <a:pPr marL="0" indent="0" algn="ctr">
              <a:buNone/>
            </a:pPr>
            <a:r>
              <a:rPr lang="en-US" sz="7200" b="1" dirty="0" smtClean="0"/>
              <a:t>Macro Market </a:t>
            </a:r>
          </a:p>
          <a:p>
            <a:pPr marL="0" indent="0" algn="ctr">
              <a:buNone/>
            </a:pPr>
            <a:r>
              <a:rPr lang="en-US" sz="7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Is this a good market?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7841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8000" dirty="0"/>
              <a:t>Macro Market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5323505"/>
              </p:ext>
            </p:extLst>
          </p:nvPr>
        </p:nvGraphicFramePr>
        <p:xfrm>
          <a:off x="1981200" y="1414463"/>
          <a:ext cx="8229600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Units</a:t>
                      </a:r>
                      <a:r>
                        <a:rPr lang="fi-FI" dirty="0" smtClean="0"/>
                        <a:t> </a:t>
                      </a:r>
                      <a:r>
                        <a:rPr lang="fi-FI" dirty="0" err="1" smtClean="0"/>
                        <a:t>sold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Money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Customers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Market 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Actual market growth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Projected market growth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981200" y="3523254"/>
            <a:ext cx="822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For the macro level, using credible </a:t>
            </a:r>
            <a:r>
              <a:rPr lang="en-US" dirty="0" smtClean="0"/>
              <a:t>secondhand </a:t>
            </a:r>
            <a:r>
              <a:rPr lang="en-US" dirty="0"/>
              <a:t>sources such as official statistics is a good idea. Just remember list your references properly and include links whenever possible.</a:t>
            </a:r>
          </a:p>
        </p:txBody>
      </p:sp>
    </p:spTree>
    <p:extLst>
      <p:ext uri="{BB962C8B-B14F-4D97-AF65-F5344CB8AC3E}">
        <p14:creationId xmlns:p14="http://schemas.microsoft.com/office/powerpoint/2010/main" val="150599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9248734"/>
              </p:ext>
            </p:extLst>
          </p:nvPr>
        </p:nvGraphicFramePr>
        <p:xfrm>
          <a:off x="1981200" y="1414463"/>
          <a:ext cx="82296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Favorable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Unfavorable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Demographic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Sociocultural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Economic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Technological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Regulatory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Natural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8000" dirty="0"/>
              <a:t>Market </a:t>
            </a:r>
            <a:r>
              <a:rPr lang="fi-FI" sz="8000" dirty="0" err="1"/>
              <a:t>trends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50899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599" y="2312894"/>
            <a:ext cx="11313459" cy="381327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smtClean="0"/>
              <a:t>What are the top 1-3 key trends in your macro market?</a:t>
            </a:r>
            <a:endParaRPr lang="fi-FI" sz="4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Teamwork: Macro Market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1567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599" y="2312894"/>
            <a:ext cx="11313459" cy="3813270"/>
          </a:xfrm>
        </p:spPr>
        <p:txBody>
          <a:bodyPr/>
          <a:lstStyle/>
          <a:p>
            <a:pPr marL="0" indent="0">
              <a:buNone/>
            </a:pPr>
            <a:r>
              <a:rPr lang="fi-FI" sz="4000" dirty="0"/>
              <a:t>Alexander </a:t>
            </a:r>
            <a:r>
              <a:rPr lang="fi-FI" sz="4000" dirty="0" smtClean="0"/>
              <a:t>Tittel &amp; </a:t>
            </a:r>
            <a:r>
              <a:rPr lang="en-US" sz="4000" dirty="0" smtClean="0"/>
              <a:t>Tanja Himstedt from </a:t>
            </a:r>
            <a:r>
              <a:rPr lang="fi-FI" sz="4000" dirty="0" err="1" smtClean="0"/>
              <a:t>Karlsruhe</a:t>
            </a:r>
            <a:r>
              <a:rPr lang="fi-FI" sz="4000" dirty="0" smtClean="0"/>
              <a:t> </a:t>
            </a:r>
            <a:r>
              <a:rPr lang="fi-FI" sz="4000" dirty="0"/>
              <a:t>Institute of </a:t>
            </a:r>
            <a:r>
              <a:rPr lang="fi-FI" sz="4000" dirty="0" smtClean="0"/>
              <a:t>Technology, </a:t>
            </a:r>
            <a:r>
              <a:rPr lang="en-US" sz="4000" dirty="0" smtClean="0"/>
              <a:t>Germany</a:t>
            </a:r>
          </a:p>
          <a:p>
            <a:pPr marL="0" indent="0">
              <a:buNone/>
            </a:pPr>
            <a:endParaRPr lang="fi-FI" sz="4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Visiting Educators in </a:t>
            </a:r>
            <a:r>
              <a:rPr lang="en-US" dirty="0"/>
              <a:t>C</a:t>
            </a:r>
            <a:r>
              <a:rPr lang="en-US" dirty="0" smtClean="0"/>
              <a:t>lass Today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0910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19953" y="1214718"/>
            <a:ext cx="11152094" cy="1304364"/>
          </a:xfrm>
        </p:spPr>
        <p:txBody>
          <a:bodyPr/>
          <a:lstStyle/>
          <a:p>
            <a:pPr marL="0" indent="0" algn="ctr">
              <a:buNone/>
            </a:pPr>
            <a:r>
              <a:rPr lang="en-US" sz="7200" b="1" dirty="0" smtClean="0"/>
              <a:t>The Industry Domains</a:t>
            </a:r>
            <a:endParaRPr lang="fi-FI" sz="7200" b="1" dirty="0" smtClean="0"/>
          </a:p>
          <a:p>
            <a:pPr marL="0" indent="0" algn="ctr">
              <a:buNone/>
            </a:pPr>
            <a:r>
              <a:rPr lang="en-US" sz="7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Industry = sellers </a:t>
            </a:r>
          </a:p>
          <a:p>
            <a:pPr marL="0" indent="0" algn="ctr">
              <a:buNone/>
            </a:pPr>
            <a:r>
              <a:rPr lang="en-US" sz="7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(also of substitutes)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7307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4" t="18272" r="22958" b="3360"/>
          <a:stretch/>
        </p:blipFill>
        <p:spPr bwMode="auto">
          <a:xfrm>
            <a:off x="1947192" y="-41720"/>
            <a:ext cx="8305172" cy="692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5256634" y="-212762"/>
            <a:ext cx="5373266" cy="7451762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126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kingfisher.scene7.com/is/image/Kingfisher/04085706_01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168"/>
            <a:ext cx="12552218" cy="1255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You</a:t>
            </a:r>
            <a:r>
              <a:rPr lang="fi-FI" dirty="0" smtClean="0"/>
              <a:t> </a:t>
            </a:r>
            <a:r>
              <a:rPr lang="fi-FI" dirty="0" err="1" smtClean="0"/>
              <a:t>want</a:t>
            </a:r>
            <a:r>
              <a:rPr lang="fi-FI" dirty="0" smtClean="0"/>
              <a:t> </a:t>
            </a:r>
            <a:r>
              <a:rPr lang="fi-FI" dirty="0"/>
              <a:t>to </a:t>
            </a:r>
            <a:r>
              <a:rPr lang="fi-FI" dirty="0" err="1" smtClean="0"/>
              <a:t>sell</a:t>
            </a:r>
            <a:r>
              <a:rPr lang="fi-FI" dirty="0" smtClean="0"/>
              <a:t> </a:t>
            </a:r>
            <a:r>
              <a:rPr lang="fi-FI" dirty="0" err="1" smtClean="0"/>
              <a:t>this</a:t>
            </a:r>
            <a:r>
              <a:rPr lang="fi-FI" dirty="0" smtClean="0"/>
              <a:t> to 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58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136"/>
            <a:ext cx="6030384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5" name="Picture 2" descr="Image res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470" y="1255136"/>
            <a:ext cx="6036530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76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www.kotikulmanera.fi/Hanksin_kuvat/Kuhmo%202004/slides/RIUKU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0" y="-768929"/>
            <a:ext cx="12541583" cy="801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13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4922"/>
            <a:ext cx="12192000" cy="812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24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www.porinpuupojat.fi/images/ppp_puuceet4_1303_0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383" y="954595"/>
            <a:ext cx="12991000" cy="525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71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https://sipa.s-palvelut.fi/?url=https%3A%2F%2Flaari.sok.fi%2Fdocuments%2F767706%2F904714%2FABC_Koria%252C_aseman_kuva.JPG%2F36c1604b-51cd-437f-80f7-35da83987da9%3Ft%3D1389192248000&amp;maxWidth=768&amp;checksum=aaf1a2bb362bca2824777c8a6bbd8f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28" y="0"/>
            <a:ext cx="12248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81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http://fivegallonideas.com/wp-content/uploads/2013/03/water-jug-spou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477" y="1414463"/>
            <a:ext cx="3451046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76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8" name="Picture 4" descr="https://upload.wikimedia.org/wikipedia/commons/2/23/Lake_mapourika_NZ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1115400"/>
            <a:ext cx="12372975" cy="872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06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548883" y="2808983"/>
            <a:ext cx="7037615" cy="1958067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 smtClean="0"/>
              <a:t>Introduction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253562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19953" y="1214718"/>
            <a:ext cx="11152094" cy="1304364"/>
          </a:xfrm>
        </p:spPr>
        <p:txBody>
          <a:bodyPr/>
          <a:lstStyle/>
          <a:p>
            <a:pPr marL="0" indent="0" algn="ctr">
              <a:buNone/>
            </a:pPr>
            <a:r>
              <a:rPr lang="en-US" sz="7200" b="1" dirty="0"/>
              <a:t>Micro </a:t>
            </a:r>
            <a:r>
              <a:rPr lang="en-US" sz="7200" b="1" dirty="0" smtClean="0"/>
              <a:t>Industry</a:t>
            </a:r>
          </a:p>
          <a:p>
            <a:pPr marL="0" indent="0" algn="ctr">
              <a:buNone/>
            </a:pPr>
            <a:r>
              <a:rPr lang="en-US" sz="72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How long will your Sustainable Advantage last?</a:t>
            </a:r>
            <a:endParaRPr lang="en-US" sz="72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3694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599" y="2312894"/>
            <a:ext cx="11313459" cy="3813270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What is your sustainable advantage?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How long will it last?</a:t>
            </a:r>
            <a:endParaRPr lang="fi-FI" sz="4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Teamwork: Micro Market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6131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19953" y="1214718"/>
            <a:ext cx="11152094" cy="1304364"/>
          </a:xfrm>
        </p:spPr>
        <p:txBody>
          <a:bodyPr/>
          <a:lstStyle/>
          <a:p>
            <a:pPr marL="0" indent="0" algn="ctr">
              <a:buNone/>
            </a:pPr>
            <a:r>
              <a:rPr lang="en-US" sz="7200" b="1" dirty="0"/>
              <a:t>Macro </a:t>
            </a:r>
            <a:r>
              <a:rPr lang="en-US" sz="7200" b="1" dirty="0" smtClean="0"/>
              <a:t>Industry</a:t>
            </a:r>
          </a:p>
          <a:p>
            <a:pPr marL="0" indent="0" algn="ctr">
              <a:buNone/>
            </a:pPr>
            <a:r>
              <a:rPr lang="en-US" sz="72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Is this a good industry?</a:t>
            </a:r>
            <a:endParaRPr lang="en-US" sz="72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9127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0392616"/>
              </p:ext>
            </p:extLst>
          </p:nvPr>
        </p:nvGraphicFramePr>
        <p:xfrm>
          <a:off x="1981203" y="1414463"/>
          <a:ext cx="8463637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4028">
                  <a:extLst>
                    <a:ext uri="{9D8B030D-6E8A-4147-A177-3AD203B41FA5}">
                      <a16:colId xmlns:a16="http://schemas.microsoft.com/office/drawing/2014/main" val="238943076"/>
                    </a:ext>
                  </a:extLst>
                </a:gridCol>
                <a:gridCol w="1562418">
                  <a:extLst>
                    <a:ext uri="{9D8B030D-6E8A-4147-A177-3AD203B41FA5}">
                      <a16:colId xmlns:a16="http://schemas.microsoft.com/office/drawing/2014/main" val="3850162591"/>
                    </a:ext>
                  </a:extLst>
                </a:gridCol>
                <a:gridCol w="1549718">
                  <a:extLst>
                    <a:ext uri="{9D8B030D-6E8A-4147-A177-3AD203B41FA5}">
                      <a16:colId xmlns:a16="http://schemas.microsoft.com/office/drawing/2014/main" val="3651313152"/>
                    </a:ext>
                  </a:extLst>
                </a:gridCol>
                <a:gridCol w="1437005">
                  <a:extLst>
                    <a:ext uri="{9D8B030D-6E8A-4147-A177-3AD203B41FA5}">
                      <a16:colId xmlns:a16="http://schemas.microsoft.com/office/drawing/2014/main" val="1662220903"/>
                    </a:ext>
                  </a:extLst>
                </a:gridCol>
                <a:gridCol w="1073061">
                  <a:extLst>
                    <a:ext uri="{9D8B030D-6E8A-4147-A177-3AD203B41FA5}">
                      <a16:colId xmlns:a16="http://schemas.microsoft.com/office/drawing/2014/main" val="2405594168"/>
                    </a:ext>
                  </a:extLst>
                </a:gridCol>
                <a:gridCol w="1397407">
                  <a:extLst>
                    <a:ext uri="{9D8B030D-6E8A-4147-A177-3AD203B41FA5}">
                      <a16:colId xmlns:a16="http://schemas.microsoft.com/office/drawing/2014/main" val="37524312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err="1" smtClean="0"/>
                        <a:t>Our</a:t>
                      </a:r>
                      <a:r>
                        <a:rPr lang="fi-FI" sz="1600" dirty="0" smtClean="0"/>
                        <a:t> </a:t>
                      </a:r>
                      <a:r>
                        <a:rPr lang="fi-FI" sz="1600" dirty="0" err="1" smtClean="0"/>
                        <a:t>suppliers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err="1" smtClean="0"/>
                        <a:t>Our</a:t>
                      </a:r>
                      <a:r>
                        <a:rPr lang="fi-FI" sz="1600" dirty="0" smtClean="0"/>
                        <a:t> </a:t>
                      </a:r>
                      <a:r>
                        <a:rPr lang="fi-FI" sz="1600" dirty="0" err="1" smtClean="0"/>
                        <a:t>company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err="1" smtClean="0"/>
                        <a:t>Wholesalers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err="1" smtClean="0"/>
                        <a:t>Retailers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err="1" smtClean="0"/>
                        <a:t>Consumers</a:t>
                      </a:r>
                      <a:endParaRPr lang="fi-F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9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Supplier </a:t>
                      </a:r>
                      <a:r>
                        <a:rPr lang="fi-FI" dirty="0" err="1" smtClean="0"/>
                        <a:t>power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7507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Threat</a:t>
                      </a:r>
                      <a:r>
                        <a:rPr lang="fi-FI" dirty="0" smtClean="0"/>
                        <a:t> of </a:t>
                      </a:r>
                      <a:r>
                        <a:rPr lang="fi-FI" dirty="0" err="1" smtClean="0"/>
                        <a:t>new</a:t>
                      </a:r>
                      <a:r>
                        <a:rPr lang="fi-FI" baseline="0" dirty="0" smtClean="0"/>
                        <a:t> </a:t>
                      </a:r>
                      <a:r>
                        <a:rPr lang="fi-FI" baseline="0" dirty="0" err="1" smtClean="0"/>
                        <a:t>entries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679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Substitutes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793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Customer</a:t>
                      </a:r>
                      <a:r>
                        <a:rPr lang="fi-FI" dirty="0" smtClean="0"/>
                        <a:t> </a:t>
                      </a:r>
                      <a:r>
                        <a:rPr lang="fi-FI" dirty="0" err="1" smtClean="0"/>
                        <a:t>power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2668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Competition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559564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1" y="0"/>
            <a:ext cx="8229600" cy="1143000"/>
          </a:xfrm>
        </p:spPr>
        <p:txBody>
          <a:bodyPr/>
          <a:lstStyle/>
          <a:p>
            <a:r>
              <a:rPr lang="fi-FI" dirty="0" err="1" smtClean="0"/>
              <a:t>Porter’s</a:t>
            </a:r>
            <a:r>
              <a:rPr lang="fi-FI" dirty="0" smtClean="0"/>
              <a:t> 5 </a:t>
            </a:r>
            <a:r>
              <a:rPr lang="fi-FI" dirty="0" err="1" smtClean="0"/>
              <a:t>Forces</a:t>
            </a:r>
            <a:r>
              <a:rPr lang="fi-FI" dirty="0" smtClean="0"/>
              <a:t> &amp; Value Chain</a:t>
            </a:r>
            <a:endParaRPr lang="fi-FI" dirty="0"/>
          </a:p>
        </p:txBody>
      </p:sp>
      <p:sp>
        <p:nvSpPr>
          <p:cNvPr id="5" name="TextBox 4"/>
          <p:cNvSpPr txBox="1"/>
          <p:nvPr/>
        </p:nvSpPr>
        <p:spPr>
          <a:xfrm>
            <a:off x="2094371" y="5794218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Matrix</a:t>
            </a:r>
            <a:r>
              <a:rPr lang="fi-FI" dirty="0"/>
              <a:t> idea from: </a:t>
            </a:r>
            <a:r>
              <a:rPr lang="fi-FI" dirty="0">
                <a:hlinkClick r:id="rId2"/>
              </a:rPr>
              <a:t>http://tomtunguz.com/diagrams</a:t>
            </a:r>
            <a:r>
              <a:rPr lang="fi-FI" dirty="0" smtClean="0">
                <a:hlinkClick r:id="rId2"/>
              </a:rPr>
              <a:t>/</a:t>
            </a:r>
            <a:r>
              <a:rPr lang="fi-FI" dirty="0" smtClean="0"/>
              <a:t>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8797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047750" y="2413454"/>
            <a:ext cx="9582150" cy="1958067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 smtClean="0"/>
              <a:t>Short Break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259966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19953" y="2740306"/>
            <a:ext cx="11152094" cy="1304364"/>
          </a:xfrm>
        </p:spPr>
        <p:txBody>
          <a:bodyPr/>
          <a:lstStyle/>
          <a:p>
            <a:pPr marL="0" indent="0" algn="ctr">
              <a:buNone/>
            </a:pPr>
            <a:r>
              <a:rPr lang="en-US" sz="7200" b="1" dirty="0" smtClean="0"/>
              <a:t>The </a:t>
            </a:r>
            <a:r>
              <a:rPr lang="en-US" sz="7200" b="1" dirty="0"/>
              <a:t>T</a:t>
            </a:r>
            <a:r>
              <a:rPr lang="en-US" sz="7200" b="1" dirty="0" smtClean="0"/>
              <a:t>eam Domains</a:t>
            </a:r>
            <a:endParaRPr lang="fi-FI" sz="7200" b="1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8075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4" t="18272" r="22958" b="3360"/>
          <a:stretch/>
        </p:blipFill>
        <p:spPr bwMode="auto">
          <a:xfrm>
            <a:off x="1947192" y="-41720"/>
            <a:ext cx="8305172" cy="692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3427834" y="1520788"/>
            <a:ext cx="5601866" cy="2498762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127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19953" y="1376645"/>
            <a:ext cx="11152094" cy="1304364"/>
          </a:xfrm>
        </p:spPr>
        <p:txBody>
          <a:bodyPr/>
          <a:lstStyle/>
          <a:p>
            <a:pPr marL="0" indent="0" algn="ctr">
              <a:buNone/>
            </a:pPr>
            <a:r>
              <a:rPr lang="en-US" sz="7200" b="1" dirty="0" smtClean="0"/>
              <a:t>Team Domain 1</a:t>
            </a:r>
          </a:p>
          <a:p>
            <a:pPr marL="0" indent="0" algn="ctr">
              <a:buNone/>
            </a:pPr>
            <a:r>
              <a:rPr lang="en-US" sz="7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Business mission, personal aspirations and </a:t>
            </a:r>
            <a:r>
              <a:rPr lang="fi-FI" sz="72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risk</a:t>
            </a:r>
            <a:r>
              <a:rPr lang="fi-FI" sz="7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fi-FI" sz="72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propensity</a:t>
            </a:r>
            <a:endParaRPr lang="fi-FI" sz="72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endParaRPr lang="fi-FI" sz="7200" b="1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099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599" y="2312894"/>
            <a:ext cx="11313459" cy="3813270"/>
          </a:xfrm>
        </p:spPr>
        <p:txBody>
          <a:bodyPr/>
          <a:lstStyle/>
          <a:p>
            <a:r>
              <a:rPr lang="en-US" sz="4000" dirty="0" smtClean="0"/>
              <a:t>What are your aspirations for </a:t>
            </a:r>
          </a:p>
          <a:p>
            <a:pPr marL="1143000" lvl="1" indent="-742950">
              <a:buFont typeface="Arial" panose="020B0604020202020204" pitchFamily="34" charset="0"/>
              <a:buChar char="•"/>
            </a:pPr>
            <a:r>
              <a:rPr lang="en-US" sz="3800" dirty="0" smtClean="0"/>
              <a:t>The experience you are building</a:t>
            </a:r>
          </a:p>
          <a:p>
            <a:pPr marL="1143000" lvl="1" indent="-742950">
              <a:buFont typeface="Arial" panose="020B0604020202020204" pitchFamily="34" charset="0"/>
              <a:buChar char="•"/>
            </a:pPr>
            <a:r>
              <a:rPr lang="en-US" sz="3800" dirty="0" smtClean="0"/>
              <a:t>Your team</a:t>
            </a:r>
          </a:p>
          <a:p>
            <a:pPr marL="1143000" lvl="1" indent="-742950">
              <a:buFont typeface="Arial" panose="020B0604020202020204" pitchFamily="34" charset="0"/>
              <a:buChar char="•"/>
            </a:pPr>
            <a:r>
              <a:rPr lang="en-US" sz="3800" dirty="0" smtClean="0"/>
              <a:t>You as and individual</a:t>
            </a:r>
          </a:p>
          <a:p>
            <a:r>
              <a:rPr lang="en-US" sz="4000" dirty="0" smtClean="0"/>
              <a:t>How well are those three aspirations aligned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Teamwork: Aspirations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5976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19953" y="1376645"/>
            <a:ext cx="11152094" cy="1304364"/>
          </a:xfrm>
        </p:spPr>
        <p:txBody>
          <a:bodyPr/>
          <a:lstStyle/>
          <a:p>
            <a:pPr marL="0" indent="0" algn="ctr">
              <a:buNone/>
            </a:pPr>
            <a:r>
              <a:rPr lang="en-US" sz="7200" b="1" dirty="0" smtClean="0"/>
              <a:t>Team Domain 2</a:t>
            </a:r>
          </a:p>
          <a:p>
            <a:pPr marL="0" indent="0" algn="ctr">
              <a:buNone/>
            </a:pPr>
            <a:r>
              <a:rPr lang="en-US" sz="7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Ability to </a:t>
            </a:r>
            <a:r>
              <a:rPr lang="en-US" sz="72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Execute </a:t>
            </a:r>
            <a:r>
              <a:rPr lang="en-US" sz="7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on </a:t>
            </a:r>
            <a:r>
              <a:rPr lang="en-US" sz="72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The Critical Success Factors</a:t>
            </a:r>
            <a:endParaRPr lang="en-US" sz="72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endParaRPr lang="fi-FI" sz="7200" b="1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2419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9101" y="367011"/>
            <a:ext cx="79724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course framework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2" t="16657" r="36666" b="13333"/>
          <a:stretch/>
        </p:blipFill>
        <p:spPr>
          <a:xfrm rot="5400000">
            <a:off x="4121182" y="-938506"/>
            <a:ext cx="3949636" cy="946931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096000" y="1466850"/>
            <a:ext cx="5429250" cy="4972050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564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599" y="2312894"/>
            <a:ext cx="11313459" cy="381327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smtClean="0"/>
              <a:t>Two teams work together:</a:t>
            </a:r>
            <a:endParaRPr lang="en-US" sz="4000" dirty="0"/>
          </a:p>
          <a:p>
            <a:r>
              <a:rPr lang="en-US" sz="4000" dirty="0" smtClean="0"/>
              <a:t>10 min Teams prepare answers internally </a:t>
            </a:r>
          </a:p>
          <a:p>
            <a:r>
              <a:rPr lang="en-US" sz="4000" dirty="0" smtClean="0"/>
              <a:t>5 min Team A explains to team B (who will ask for clarifications when needed) </a:t>
            </a:r>
          </a:p>
          <a:p>
            <a:r>
              <a:rPr lang="en-US" sz="4000" dirty="0" smtClean="0"/>
              <a:t>5 min switch the roles of team A and B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Teamwork: Critical Success Factors 1/2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69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599" y="1406433"/>
            <a:ext cx="11313459" cy="381327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Explain to another team (who will ask questions)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What are the critical success factors of your experience as a business?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Can you execute these factors now?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What do can you do to be able to execute these factors in the future?</a:t>
            </a:r>
          </a:p>
          <a:p>
            <a:pPr marL="0" indent="0">
              <a:buNone/>
            </a:pPr>
            <a:r>
              <a:rPr lang="en-US" sz="4000" dirty="0" smtClean="0"/>
              <a:t>(Make </a:t>
            </a:r>
            <a:r>
              <a:rPr lang="en-US" sz="4000" dirty="0"/>
              <a:t>notes for future </a:t>
            </a:r>
            <a:r>
              <a:rPr lang="en-US" sz="4000" dirty="0" smtClean="0"/>
              <a:t>reference)</a:t>
            </a:r>
            <a:endParaRPr lang="en-US" sz="4000" dirty="0"/>
          </a:p>
          <a:p>
            <a:pPr marL="742950" indent="-742950">
              <a:buFont typeface="+mj-lt"/>
              <a:buAutoNum type="arabicPeriod"/>
            </a:pPr>
            <a:endParaRPr lang="fi-FI" sz="4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Teamwork: Critical Success Factors 1/2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4051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19953" y="1376645"/>
            <a:ext cx="11152094" cy="1304364"/>
          </a:xfrm>
        </p:spPr>
        <p:txBody>
          <a:bodyPr/>
          <a:lstStyle/>
          <a:p>
            <a:pPr marL="0" indent="0" algn="ctr">
              <a:buNone/>
            </a:pPr>
            <a:r>
              <a:rPr lang="en-US" sz="7200" b="1" dirty="0" smtClean="0"/>
              <a:t>Team Domain 3</a:t>
            </a:r>
          </a:p>
          <a:p>
            <a:pPr marL="0" indent="0" algn="ctr">
              <a:buNone/>
            </a:pPr>
            <a:r>
              <a:rPr lang="en-US" sz="7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Connectedness up, down and across the value chain</a:t>
            </a:r>
          </a:p>
          <a:p>
            <a:pPr marL="0" indent="0" algn="ctr">
              <a:buNone/>
            </a:pPr>
            <a:endParaRPr lang="fi-FI" sz="7200" b="1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8463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0392616"/>
              </p:ext>
            </p:extLst>
          </p:nvPr>
        </p:nvGraphicFramePr>
        <p:xfrm>
          <a:off x="1981203" y="1414463"/>
          <a:ext cx="8463637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4028">
                  <a:extLst>
                    <a:ext uri="{9D8B030D-6E8A-4147-A177-3AD203B41FA5}">
                      <a16:colId xmlns:a16="http://schemas.microsoft.com/office/drawing/2014/main" val="238943076"/>
                    </a:ext>
                  </a:extLst>
                </a:gridCol>
                <a:gridCol w="1562418">
                  <a:extLst>
                    <a:ext uri="{9D8B030D-6E8A-4147-A177-3AD203B41FA5}">
                      <a16:colId xmlns:a16="http://schemas.microsoft.com/office/drawing/2014/main" val="3850162591"/>
                    </a:ext>
                  </a:extLst>
                </a:gridCol>
                <a:gridCol w="1549718">
                  <a:extLst>
                    <a:ext uri="{9D8B030D-6E8A-4147-A177-3AD203B41FA5}">
                      <a16:colId xmlns:a16="http://schemas.microsoft.com/office/drawing/2014/main" val="3651313152"/>
                    </a:ext>
                  </a:extLst>
                </a:gridCol>
                <a:gridCol w="1437005">
                  <a:extLst>
                    <a:ext uri="{9D8B030D-6E8A-4147-A177-3AD203B41FA5}">
                      <a16:colId xmlns:a16="http://schemas.microsoft.com/office/drawing/2014/main" val="1662220903"/>
                    </a:ext>
                  </a:extLst>
                </a:gridCol>
                <a:gridCol w="1073061">
                  <a:extLst>
                    <a:ext uri="{9D8B030D-6E8A-4147-A177-3AD203B41FA5}">
                      <a16:colId xmlns:a16="http://schemas.microsoft.com/office/drawing/2014/main" val="2405594168"/>
                    </a:ext>
                  </a:extLst>
                </a:gridCol>
                <a:gridCol w="1397407">
                  <a:extLst>
                    <a:ext uri="{9D8B030D-6E8A-4147-A177-3AD203B41FA5}">
                      <a16:colId xmlns:a16="http://schemas.microsoft.com/office/drawing/2014/main" val="37524312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err="1" smtClean="0"/>
                        <a:t>Our</a:t>
                      </a:r>
                      <a:r>
                        <a:rPr lang="fi-FI" sz="1600" dirty="0" smtClean="0"/>
                        <a:t> </a:t>
                      </a:r>
                      <a:r>
                        <a:rPr lang="fi-FI" sz="1600" dirty="0" err="1" smtClean="0"/>
                        <a:t>suppliers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err="1" smtClean="0"/>
                        <a:t>Our</a:t>
                      </a:r>
                      <a:r>
                        <a:rPr lang="fi-FI" sz="1600" dirty="0" smtClean="0"/>
                        <a:t> </a:t>
                      </a:r>
                      <a:r>
                        <a:rPr lang="fi-FI" sz="1600" dirty="0" err="1" smtClean="0"/>
                        <a:t>company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err="1" smtClean="0"/>
                        <a:t>Wholesalers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err="1" smtClean="0"/>
                        <a:t>Retailers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600" dirty="0" err="1" smtClean="0"/>
                        <a:t>Consumers</a:t>
                      </a:r>
                      <a:endParaRPr lang="fi-FI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9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Supplier </a:t>
                      </a:r>
                      <a:r>
                        <a:rPr lang="fi-FI" dirty="0" err="1" smtClean="0"/>
                        <a:t>power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7507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Threat</a:t>
                      </a:r>
                      <a:r>
                        <a:rPr lang="fi-FI" dirty="0" smtClean="0"/>
                        <a:t> of </a:t>
                      </a:r>
                      <a:r>
                        <a:rPr lang="fi-FI" dirty="0" err="1" smtClean="0"/>
                        <a:t>new</a:t>
                      </a:r>
                      <a:r>
                        <a:rPr lang="fi-FI" baseline="0" dirty="0" smtClean="0"/>
                        <a:t> </a:t>
                      </a:r>
                      <a:r>
                        <a:rPr lang="fi-FI" baseline="0" dirty="0" err="1" smtClean="0"/>
                        <a:t>entries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679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Substitutes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793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Customer</a:t>
                      </a:r>
                      <a:r>
                        <a:rPr lang="fi-FI" dirty="0" smtClean="0"/>
                        <a:t> </a:t>
                      </a:r>
                      <a:r>
                        <a:rPr lang="fi-FI" dirty="0" err="1" smtClean="0"/>
                        <a:t>power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2668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Competition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559564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1" y="0"/>
            <a:ext cx="8229600" cy="1143000"/>
          </a:xfrm>
        </p:spPr>
        <p:txBody>
          <a:bodyPr/>
          <a:lstStyle/>
          <a:p>
            <a:r>
              <a:rPr lang="fi-FI" dirty="0" err="1" smtClean="0"/>
              <a:t>Porter’s</a:t>
            </a:r>
            <a:r>
              <a:rPr lang="fi-FI" dirty="0" smtClean="0"/>
              <a:t> 5 </a:t>
            </a:r>
            <a:r>
              <a:rPr lang="fi-FI" dirty="0" err="1" smtClean="0"/>
              <a:t>Forces</a:t>
            </a:r>
            <a:r>
              <a:rPr lang="fi-FI" dirty="0" smtClean="0"/>
              <a:t> &amp; Value Chain</a:t>
            </a:r>
            <a:endParaRPr lang="fi-FI" dirty="0"/>
          </a:p>
        </p:txBody>
      </p:sp>
      <p:sp>
        <p:nvSpPr>
          <p:cNvPr id="5" name="TextBox 4"/>
          <p:cNvSpPr txBox="1"/>
          <p:nvPr/>
        </p:nvSpPr>
        <p:spPr>
          <a:xfrm>
            <a:off x="2094371" y="5794218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Matrix</a:t>
            </a:r>
            <a:r>
              <a:rPr lang="fi-FI" dirty="0"/>
              <a:t> idea from: </a:t>
            </a:r>
            <a:r>
              <a:rPr lang="fi-FI" dirty="0">
                <a:hlinkClick r:id="rId2"/>
              </a:rPr>
              <a:t>http://tomtunguz.com/diagrams</a:t>
            </a:r>
            <a:r>
              <a:rPr lang="fi-FI" dirty="0" smtClean="0">
                <a:hlinkClick r:id="rId2"/>
              </a:rPr>
              <a:t>/</a:t>
            </a:r>
            <a:r>
              <a:rPr lang="fi-FI" dirty="0" smtClean="0"/>
              <a:t>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4758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599" y="2312894"/>
            <a:ext cx="11313459" cy="3813270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What connections do you need in the value chain?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Which of the connections you have now?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Hos can you build the needed connections?</a:t>
            </a:r>
            <a:endParaRPr lang="fi-FI" sz="4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Teamwork: Connections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933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047750" y="2413454"/>
            <a:ext cx="9582150" cy="1958067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 smtClean="0"/>
              <a:t>The Two Most Important  Domains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85990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4" t="18272" r="22958" b="3360"/>
          <a:stretch/>
        </p:blipFill>
        <p:spPr bwMode="auto">
          <a:xfrm>
            <a:off x="1947192" y="-41720"/>
            <a:ext cx="8305172" cy="692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6380584" y="1988840"/>
            <a:ext cx="1872208" cy="936104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Oval 12"/>
          <p:cNvSpPr/>
          <p:nvPr/>
        </p:nvSpPr>
        <p:spPr>
          <a:xfrm>
            <a:off x="3071664" y="4077072"/>
            <a:ext cx="2448272" cy="1080120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TextBox 2"/>
          <p:cNvSpPr txBox="1"/>
          <p:nvPr/>
        </p:nvSpPr>
        <p:spPr>
          <a:xfrm>
            <a:off x="2280985" y="5157192"/>
            <a:ext cx="433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>
                <a:solidFill>
                  <a:srgbClr val="FF0000"/>
                </a:solidFill>
              </a:rPr>
              <a:t>You</a:t>
            </a:r>
            <a:r>
              <a:rPr lang="fi-FI" dirty="0" smtClean="0">
                <a:solidFill>
                  <a:srgbClr val="FF0000"/>
                </a:solidFill>
              </a:rPr>
              <a:t> </a:t>
            </a:r>
            <a:r>
              <a:rPr lang="fi-FI" dirty="0" err="1" smtClean="0">
                <a:solidFill>
                  <a:srgbClr val="FF0000"/>
                </a:solidFill>
              </a:rPr>
              <a:t>must</a:t>
            </a:r>
            <a:r>
              <a:rPr lang="fi-FI" dirty="0" smtClean="0">
                <a:solidFill>
                  <a:srgbClr val="FF0000"/>
                </a:solidFill>
              </a:rPr>
              <a:t> </a:t>
            </a:r>
            <a:r>
              <a:rPr lang="fi-FI" dirty="0" err="1" smtClean="0">
                <a:solidFill>
                  <a:srgbClr val="FF0000"/>
                </a:solidFill>
              </a:rPr>
              <a:t>talk</a:t>
            </a:r>
            <a:r>
              <a:rPr lang="fi-FI" dirty="0" smtClean="0">
                <a:solidFill>
                  <a:srgbClr val="FF0000"/>
                </a:solidFill>
              </a:rPr>
              <a:t> to </a:t>
            </a:r>
            <a:r>
              <a:rPr lang="fi-FI" dirty="0" err="1" smtClean="0">
                <a:solidFill>
                  <a:srgbClr val="FF0000"/>
                </a:solidFill>
              </a:rPr>
              <a:t>customers</a:t>
            </a:r>
            <a:r>
              <a:rPr lang="fi-FI" dirty="0" smtClean="0">
                <a:solidFill>
                  <a:srgbClr val="FF0000"/>
                </a:solidFill>
              </a:rPr>
              <a:t> to </a:t>
            </a:r>
            <a:r>
              <a:rPr lang="fi-FI" dirty="0" err="1" smtClean="0">
                <a:solidFill>
                  <a:srgbClr val="FF0000"/>
                </a:solidFill>
              </a:rPr>
              <a:t>find</a:t>
            </a:r>
            <a:r>
              <a:rPr lang="fi-FI" dirty="0" smtClean="0">
                <a:solidFill>
                  <a:srgbClr val="FF0000"/>
                </a:solidFill>
              </a:rPr>
              <a:t> </a:t>
            </a:r>
            <a:r>
              <a:rPr lang="fi-FI" dirty="0" err="1" smtClean="0">
                <a:solidFill>
                  <a:srgbClr val="FF0000"/>
                </a:solidFill>
              </a:rPr>
              <a:t>these</a:t>
            </a:r>
            <a:r>
              <a:rPr lang="fi-FI" dirty="0" smtClean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4059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600" y="1981203"/>
            <a:ext cx="11313459" cy="3813270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What experience are you selling?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What are the benefits to your customer and why is your experience attractive to them?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What are the critical success factors of your experience as a business?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Prepare a 1 min informal </a:t>
            </a:r>
            <a:r>
              <a:rPr lang="en-US" b="1" dirty="0" smtClean="0"/>
              <a:t>presentation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9479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304925" y="1434421"/>
            <a:ext cx="9582150" cy="1958067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 smtClean="0"/>
              <a:t>Short presentations</a:t>
            </a:r>
          </a:p>
          <a:p>
            <a:pPr algn="ctr"/>
            <a:r>
              <a:rPr lang="en-US" sz="7200" b="1" dirty="0" smtClean="0"/>
              <a:t>(From your place)</a:t>
            </a:r>
          </a:p>
          <a:p>
            <a:pPr algn="ctr"/>
            <a:r>
              <a:rPr lang="en-US" sz="7200" b="1" dirty="0" smtClean="0"/>
              <a:t>1 min each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187605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970671" y="582467"/>
            <a:ext cx="10396235" cy="77618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buNone/>
            </a:pPr>
            <a:r>
              <a:rPr lang="en-US" sz="4267" b="1" dirty="0" smtClean="0">
                <a:solidFill>
                  <a:schemeClr val="bg1"/>
                </a:solidFill>
                <a:latin typeface="Avenir"/>
                <a:cs typeface="Arial" panose="020B0604020202020204" pitchFamily="34" charset="0"/>
              </a:rPr>
              <a:t>Feedback on Learning Goals and Q &amp; A</a:t>
            </a:r>
            <a:endParaRPr lang="en-US" sz="4267" b="1" dirty="0">
              <a:solidFill>
                <a:schemeClr val="bg1"/>
              </a:solidFill>
              <a:latin typeface="Avenir"/>
              <a:cs typeface="Arial" panose="020B0604020202020204" pitchFamily="34" charset="0"/>
            </a:endParaRPr>
          </a:p>
        </p:txBody>
      </p:sp>
      <p:sp>
        <p:nvSpPr>
          <p:cNvPr id="6" name="Shape 58"/>
          <p:cNvSpPr txBox="1"/>
          <p:nvPr/>
        </p:nvSpPr>
        <p:spPr>
          <a:xfrm>
            <a:off x="4408968" y="6368956"/>
            <a:ext cx="7783032" cy="582309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"/>
                <a:ea typeface="Merriweather"/>
                <a:cs typeface="Merriweather"/>
                <a:sym typeface="Merriweather"/>
              </a:rPr>
              <a:t>AALTO VENTURES PROGRAM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970671" y="1640542"/>
            <a:ext cx="10396235" cy="4547473"/>
          </a:xfrm>
          <a:prstGeom prst="rect">
            <a:avLst/>
          </a:prstGeom>
        </p:spPr>
        <p:txBody>
          <a:bodyPr anchor="t">
            <a:normAutofit fontScale="62500" lnSpcReduction="20000"/>
          </a:bodyPr>
          <a:lstStyle/>
          <a:p>
            <a:pPr fontAlgn="base">
              <a:buNone/>
            </a:pPr>
            <a:r>
              <a:rPr lang="en-US" sz="4533" b="1" dirty="0">
                <a:solidFill>
                  <a:schemeClr val="bg1"/>
                </a:solidFill>
              </a:rPr>
              <a:t>1. Knowledge and 2. Comprehension:</a:t>
            </a:r>
          </a:p>
          <a:p>
            <a:pPr marL="609585" indent="-609585"/>
            <a:r>
              <a:rPr lang="en-US" sz="4533" b="1" dirty="0">
                <a:solidFill>
                  <a:schemeClr val="bg1"/>
                </a:solidFill>
              </a:rPr>
              <a:t>to </a:t>
            </a:r>
            <a:r>
              <a:rPr lang="en-US" sz="4533" b="1" dirty="0">
                <a:solidFill>
                  <a:schemeClr val="bg1"/>
                </a:solidFill>
              </a:rPr>
              <a:t>define</a:t>
            </a:r>
            <a:r>
              <a:rPr lang="en-US" sz="3733" dirty="0">
                <a:solidFill>
                  <a:schemeClr val="bg1"/>
                </a:solidFill>
              </a:rPr>
              <a:t> the basic concepts of </a:t>
            </a:r>
            <a:r>
              <a:rPr lang="en-US" sz="3733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experience economy, design thinking, UX design, leadership, </a:t>
            </a:r>
            <a:r>
              <a:rPr lang="en-US" sz="3733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team working, experimentation</a:t>
            </a:r>
            <a:r>
              <a:rPr lang="en-US" sz="3733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 and </a:t>
            </a:r>
            <a:r>
              <a:rPr lang="en-US" sz="3733" b="1" dirty="0">
                <a:solidFill>
                  <a:schemeClr val="bg1"/>
                </a:solidFill>
              </a:rPr>
              <a:t>business </a:t>
            </a:r>
            <a:r>
              <a:rPr lang="en-US" sz="3733" b="1" dirty="0">
                <a:solidFill>
                  <a:schemeClr val="bg1"/>
                </a:solidFill>
              </a:rPr>
              <a:t>modelling</a:t>
            </a:r>
            <a:r>
              <a:rPr lang="en-US" sz="3733" b="1" dirty="0">
                <a:solidFill>
                  <a:schemeClr val="bg1"/>
                </a:solidFill>
              </a:rPr>
              <a:t>;</a:t>
            </a:r>
            <a:endParaRPr lang="en-US" sz="3733" b="1" dirty="0">
              <a:solidFill>
                <a:schemeClr val="bg1"/>
              </a:solidFill>
            </a:endParaRPr>
          </a:p>
          <a:p>
            <a:pPr fontAlgn="base">
              <a:buNone/>
            </a:pPr>
            <a:r>
              <a:rPr lang="en-US" sz="4533" b="1" dirty="0">
                <a:solidFill>
                  <a:schemeClr val="bg1"/>
                </a:solidFill>
              </a:rPr>
              <a:t>3. Application:</a:t>
            </a:r>
          </a:p>
          <a:p>
            <a:pPr marL="609585" indent="-609585"/>
            <a:r>
              <a:rPr lang="en-US" sz="4533" b="1" dirty="0">
                <a:solidFill>
                  <a:schemeClr val="bg1"/>
                </a:solidFill>
              </a:rPr>
              <a:t>to</a:t>
            </a:r>
            <a:r>
              <a:rPr lang="en-US" sz="4533" b="1" dirty="0">
                <a:solidFill>
                  <a:schemeClr val="bg1"/>
                </a:solidFill>
              </a:rPr>
              <a:t> master</a:t>
            </a:r>
            <a:r>
              <a:rPr lang="en-US" sz="3733" dirty="0">
                <a:solidFill>
                  <a:schemeClr val="bg1"/>
                </a:solidFill>
              </a:rPr>
              <a:t> </a:t>
            </a:r>
            <a:r>
              <a:rPr lang="en-US" sz="3733" dirty="0" smtClean="0">
                <a:solidFill>
                  <a:schemeClr val="bg1"/>
                </a:solidFill>
              </a:rPr>
              <a:t>iterative design process</a:t>
            </a:r>
            <a:r>
              <a:rPr lang="en-US" sz="3733" dirty="0">
                <a:solidFill>
                  <a:schemeClr val="bg1"/>
                </a:solidFill>
              </a:rPr>
              <a:t> to develop </a:t>
            </a:r>
            <a:r>
              <a:rPr lang="en-US" sz="3733" dirty="0">
                <a:solidFill>
                  <a:schemeClr val="bg1"/>
                </a:solidFill>
              </a:rPr>
              <a:t>own </a:t>
            </a:r>
            <a:r>
              <a:rPr lang="en-US" sz="3733" dirty="0">
                <a:solidFill>
                  <a:schemeClr val="bg1"/>
                </a:solidFill>
              </a:rPr>
              <a:t>business </a:t>
            </a:r>
            <a:r>
              <a:rPr lang="en-US" sz="3733" dirty="0">
                <a:solidFill>
                  <a:schemeClr val="bg1"/>
                </a:solidFill>
              </a:rPr>
              <a:t>ideas</a:t>
            </a:r>
            <a:r>
              <a:rPr lang="en-US" sz="3733" dirty="0">
                <a:solidFill>
                  <a:schemeClr val="bg1"/>
                </a:solidFill>
              </a:rPr>
              <a:t>;</a:t>
            </a:r>
            <a:endParaRPr lang="en-US" sz="3733" dirty="0">
              <a:solidFill>
                <a:schemeClr val="bg1"/>
              </a:solidFill>
            </a:endParaRPr>
          </a:p>
          <a:p>
            <a:pPr marL="609585" indent="-609585"/>
            <a:r>
              <a:rPr lang="en-US" sz="4533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to </a:t>
            </a:r>
            <a:r>
              <a:rPr lang="en-US" sz="4533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develop </a:t>
            </a:r>
            <a:r>
              <a:rPr lang="en-US" sz="3733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team working skills, </a:t>
            </a:r>
            <a:r>
              <a:rPr lang="en-US" sz="3733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ability </a:t>
            </a:r>
            <a:r>
              <a:rPr lang="en-US" sz="3733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to adjust to different cultures and personalities, </a:t>
            </a:r>
            <a:r>
              <a:rPr lang="en-US" sz="3733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practice to </a:t>
            </a:r>
            <a:r>
              <a:rPr lang="en-US" sz="3733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teach the peers personal areas of </a:t>
            </a:r>
            <a:r>
              <a:rPr lang="en-US" sz="3733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expertise;</a:t>
            </a:r>
            <a:r>
              <a:rPr lang="en-US" sz="3733" dirty="0">
                <a:solidFill>
                  <a:schemeClr val="tx1">
                    <a:lumMod val="60000"/>
                    <a:lumOff val="40000"/>
                  </a:schemeClr>
                </a:solidFill>
              </a:rPr>
              <a:t> </a:t>
            </a:r>
            <a:endParaRPr lang="en-US" sz="3733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609585" indent="-609585"/>
            <a:r>
              <a:rPr lang="en-US" sz="4533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to create </a:t>
            </a:r>
            <a:r>
              <a:rPr lang="en-US" sz="3733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personal concept of sustainable wellbeing and </a:t>
            </a:r>
            <a:r>
              <a:rPr lang="en-US" sz="4533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apply</a:t>
            </a:r>
            <a:r>
              <a:rPr lang="en-US" sz="3733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wellbeing practices already during the course.</a:t>
            </a:r>
            <a:r>
              <a:rPr lang="en-US" sz="3733" dirty="0">
                <a:solidFill>
                  <a:schemeClr val="tx1">
                    <a:lumMod val="60000"/>
                    <a:lumOff val="40000"/>
                  </a:schemeClr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1202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9101" y="367011"/>
            <a:ext cx="79724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simultaneous tracks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9" t="23189" r="35598" b="22477"/>
          <a:stretch/>
        </p:blipFill>
        <p:spPr>
          <a:xfrm rot="5400000">
            <a:off x="4298807" y="-451469"/>
            <a:ext cx="4319095" cy="875284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262781" y="1466850"/>
            <a:ext cx="10262469" cy="1962149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346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838F8E8-0C09-004C-945A-1813DEB34A31}"/>
              </a:ext>
            </a:extLst>
          </p:cNvPr>
          <p:cNvSpPr txBox="1"/>
          <p:nvPr/>
        </p:nvSpPr>
        <p:spPr>
          <a:xfrm>
            <a:off x="7195176" y="483019"/>
            <a:ext cx="43908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KALLE AIRO</a:t>
            </a:r>
            <a:endParaRPr kumimoji="0" lang="en-GB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A2416C-0E6B-6D4B-B35F-1C9093B4CFE4}"/>
              </a:ext>
            </a:extLst>
          </p:cNvPr>
          <p:cNvSpPr txBox="1"/>
          <p:nvPr/>
        </p:nvSpPr>
        <p:spPr>
          <a:xfrm>
            <a:off x="4045907" y="1349597"/>
            <a:ext cx="7540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 director / Educator / Entrepreneur / Musician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716C43-4EDD-F94A-800A-181553323A1A}"/>
              </a:ext>
            </a:extLst>
          </p:cNvPr>
          <p:cNvSpPr txBox="1"/>
          <p:nvPr/>
        </p:nvSpPr>
        <p:spPr>
          <a:xfrm>
            <a:off x="6096000" y="1918293"/>
            <a:ext cx="54900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Kalle</a:t>
            </a:r>
            <a:r>
              <a:rPr kumimoji="0" lang="e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 a culture builder who has been with Aalto Ventures Program from the very beginning, acting as both the program director and as a teacher. He is a recognized expert on innovation and entrepreneurship, having taught and supported several startups as well as having founded a couple of his own.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His “second career” is in the music industry, making melodic electronic music as a member of </a:t>
            </a:r>
            <a:r>
              <a:rPr kumimoji="0" lang="en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Gintonite</a:t>
            </a:r>
            <a:r>
              <a:rPr kumimoji="0" lang="e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For </a:t>
            </a:r>
            <a:r>
              <a:rPr kumimoji="0" lang="en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Kalle</a:t>
            </a:r>
            <a:r>
              <a:rPr kumimoji="0" lang="e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making music is not just a hobby, but it also helps him to look at things from a different perspective, making him a better teacher and a leader.</a:t>
            </a: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 descr="A black sign with white text&#10;&#10;Description automatically generated">
            <a:extLst>
              <a:ext uri="{FF2B5EF4-FFF2-40B4-BE49-F238E27FC236}">
                <a16:creationId xmlns:a16="http://schemas.microsoft.com/office/drawing/2014/main" id="{22A7F1F6-719B-804A-BECB-4A0E222CD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6557" y="6244893"/>
            <a:ext cx="819501" cy="434743"/>
          </a:xfrm>
          <a:prstGeom prst="rect">
            <a:avLst/>
          </a:prstGeom>
        </p:spPr>
      </p:pic>
      <p:pic>
        <p:nvPicPr>
          <p:cNvPr id="7" name="Picture 6" descr="A person holding a guitar&#10;&#10;Description automatically generated">
            <a:extLst>
              <a:ext uri="{FF2B5EF4-FFF2-40B4-BE49-F238E27FC236}">
                <a16:creationId xmlns:a16="http://schemas.microsoft.com/office/drawing/2014/main" id="{549D5418-FA7F-9540-9EDA-4C09D345E0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5659" r="9930"/>
          <a:stretch/>
        </p:blipFill>
        <p:spPr>
          <a:xfrm>
            <a:off x="-190706" y="483019"/>
            <a:ext cx="5122216" cy="6411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7659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970671" y="864362"/>
            <a:ext cx="10396235" cy="776180"/>
          </a:xfrm>
          <a:prstGeom prst="rect">
            <a:avLst/>
          </a:prstGeom>
        </p:spPr>
        <p:txBody>
          <a:bodyPr anchor="t">
            <a:normAutofit fontScale="77500" lnSpcReduction="20000"/>
          </a:bodyPr>
          <a:lstStyle/>
          <a:p>
            <a:pPr>
              <a:buNone/>
            </a:pPr>
            <a:r>
              <a:rPr lang="en-US" sz="4267" b="1" dirty="0">
                <a:solidFill>
                  <a:schemeClr val="bg1"/>
                </a:solidFill>
                <a:latin typeface="Avenir"/>
                <a:cs typeface="Arial" panose="020B0604020202020204" pitchFamily="34" charset="0"/>
              </a:rPr>
              <a:t>Learning outcomes based on Bloom’s taxonomy:</a:t>
            </a:r>
            <a:endParaRPr lang="en-US" sz="4267" b="1" dirty="0">
              <a:solidFill>
                <a:schemeClr val="bg1"/>
              </a:solidFill>
              <a:latin typeface="Avenir"/>
              <a:cs typeface="Arial" panose="020B0604020202020204" pitchFamily="34" charset="0"/>
            </a:endParaRPr>
          </a:p>
        </p:txBody>
      </p:sp>
      <p:sp>
        <p:nvSpPr>
          <p:cNvPr id="6" name="Shape 58"/>
          <p:cNvSpPr txBox="1"/>
          <p:nvPr/>
        </p:nvSpPr>
        <p:spPr>
          <a:xfrm>
            <a:off x="4408968" y="6368956"/>
            <a:ext cx="7783032" cy="582309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"/>
                <a:ea typeface="Merriweather"/>
                <a:cs typeface="Merriweather"/>
                <a:sym typeface="Merriweather"/>
              </a:rPr>
              <a:t>AALTO VENTURES PROGRAM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970671" y="1640542"/>
            <a:ext cx="10396235" cy="4547473"/>
          </a:xfrm>
          <a:prstGeom prst="rect">
            <a:avLst/>
          </a:prstGeom>
        </p:spPr>
        <p:txBody>
          <a:bodyPr anchor="t">
            <a:normAutofit fontScale="62500" lnSpcReduction="20000"/>
          </a:bodyPr>
          <a:lstStyle/>
          <a:p>
            <a:pPr fontAlgn="base">
              <a:buNone/>
            </a:pPr>
            <a:r>
              <a:rPr lang="en-US" sz="4533" b="1" dirty="0">
                <a:solidFill>
                  <a:schemeClr val="bg1"/>
                </a:solidFill>
              </a:rPr>
              <a:t>1. Knowledge and 2. Comprehension:</a:t>
            </a:r>
          </a:p>
          <a:p>
            <a:pPr marL="609585" indent="-609585"/>
            <a:r>
              <a:rPr lang="en-US" sz="4533" b="1" dirty="0">
                <a:solidFill>
                  <a:schemeClr val="bg1"/>
                </a:solidFill>
              </a:rPr>
              <a:t>to </a:t>
            </a:r>
            <a:r>
              <a:rPr lang="en-US" sz="4533" b="1" dirty="0">
                <a:solidFill>
                  <a:schemeClr val="bg1"/>
                </a:solidFill>
              </a:rPr>
              <a:t>define</a:t>
            </a:r>
            <a:r>
              <a:rPr lang="en-US" sz="3733" dirty="0">
                <a:solidFill>
                  <a:schemeClr val="bg1"/>
                </a:solidFill>
              </a:rPr>
              <a:t> the basic concepts of </a:t>
            </a:r>
            <a:r>
              <a:rPr lang="en-US" sz="3733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experience economy, design thinking, UX design, leadership, </a:t>
            </a:r>
            <a:r>
              <a:rPr lang="en-US" sz="3733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team working, experimentation</a:t>
            </a:r>
            <a:r>
              <a:rPr lang="en-US" sz="3733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 and </a:t>
            </a:r>
            <a:r>
              <a:rPr lang="en-US" sz="3733" b="1" dirty="0">
                <a:solidFill>
                  <a:schemeClr val="bg1"/>
                </a:solidFill>
              </a:rPr>
              <a:t>business </a:t>
            </a:r>
            <a:r>
              <a:rPr lang="en-US" sz="3733" b="1" dirty="0">
                <a:solidFill>
                  <a:schemeClr val="bg1"/>
                </a:solidFill>
              </a:rPr>
              <a:t>modelling</a:t>
            </a:r>
            <a:r>
              <a:rPr lang="en-US" sz="3733" b="1" dirty="0">
                <a:solidFill>
                  <a:schemeClr val="bg1"/>
                </a:solidFill>
              </a:rPr>
              <a:t>;</a:t>
            </a:r>
            <a:endParaRPr lang="en-US" sz="3733" b="1" dirty="0">
              <a:solidFill>
                <a:schemeClr val="bg1"/>
              </a:solidFill>
            </a:endParaRPr>
          </a:p>
          <a:p>
            <a:pPr fontAlgn="base">
              <a:buNone/>
            </a:pPr>
            <a:r>
              <a:rPr lang="en-US" sz="4533" b="1" dirty="0">
                <a:solidFill>
                  <a:schemeClr val="bg1"/>
                </a:solidFill>
              </a:rPr>
              <a:t>3. Application:</a:t>
            </a:r>
          </a:p>
          <a:p>
            <a:pPr marL="609585" indent="-609585"/>
            <a:r>
              <a:rPr lang="en-US" sz="4533" b="1" dirty="0">
                <a:solidFill>
                  <a:schemeClr val="bg1"/>
                </a:solidFill>
              </a:rPr>
              <a:t>to</a:t>
            </a:r>
            <a:r>
              <a:rPr lang="en-US" sz="4533" b="1" dirty="0">
                <a:solidFill>
                  <a:schemeClr val="bg1"/>
                </a:solidFill>
              </a:rPr>
              <a:t> master</a:t>
            </a:r>
            <a:r>
              <a:rPr lang="en-US" sz="3733" dirty="0">
                <a:solidFill>
                  <a:schemeClr val="bg1"/>
                </a:solidFill>
              </a:rPr>
              <a:t> </a:t>
            </a:r>
            <a:r>
              <a:rPr lang="en-US" sz="3733" dirty="0" smtClean="0">
                <a:solidFill>
                  <a:schemeClr val="bg1"/>
                </a:solidFill>
              </a:rPr>
              <a:t>iterative design process</a:t>
            </a:r>
            <a:r>
              <a:rPr lang="en-US" sz="3733" dirty="0">
                <a:solidFill>
                  <a:schemeClr val="bg1"/>
                </a:solidFill>
              </a:rPr>
              <a:t> to develop </a:t>
            </a:r>
            <a:r>
              <a:rPr lang="en-US" sz="3733" dirty="0">
                <a:solidFill>
                  <a:schemeClr val="bg1"/>
                </a:solidFill>
              </a:rPr>
              <a:t>own </a:t>
            </a:r>
            <a:r>
              <a:rPr lang="en-US" sz="3733" dirty="0">
                <a:solidFill>
                  <a:schemeClr val="bg1"/>
                </a:solidFill>
              </a:rPr>
              <a:t>business </a:t>
            </a:r>
            <a:r>
              <a:rPr lang="en-US" sz="3733" dirty="0">
                <a:solidFill>
                  <a:schemeClr val="bg1"/>
                </a:solidFill>
              </a:rPr>
              <a:t>ideas</a:t>
            </a:r>
            <a:r>
              <a:rPr lang="en-US" sz="3733" dirty="0">
                <a:solidFill>
                  <a:schemeClr val="bg1"/>
                </a:solidFill>
              </a:rPr>
              <a:t>;</a:t>
            </a:r>
            <a:endParaRPr lang="en-US" sz="3733" dirty="0">
              <a:solidFill>
                <a:schemeClr val="bg1"/>
              </a:solidFill>
            </a:endParaRPr>
          </a:p>
          <a:p>
            <a:pPr marL="609585" indent="-609585"/>
            <a:r>
              <a:rPr lang="en-US" sz="4533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to </a:t>
            </a:r>
            <a:r>
              <a:rPr lang="en-US" sz="4533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develop </a:t>
            </a:r>
            <a:r>
              <a:rPr lang="en-US" sz="3733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team working skills, </a:t>
            </a:r>
            <a:r>
              <a:rPr lang="en-US" sz="3733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ability </a:t>
            </a:r>
            <a:r>
              <a:rPr lang="en-US" sz="3733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to adjust to different cultures and personalities, </a:t>
            </a:r>
            <a:r>
              <a:rPr lang="en-US" sz="3733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practice to </a:t>
            </a:r>
            <a:r>
              <a:rPr lang="en-US" sz="3733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teach the peers personal areas of </a:t>
            </a:r>
            <a:r>
              <a:rPr lang="en-US" sz="3733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expertise;</a:t>
            </a:r>
            <a:r>
              <a:rPr lang="en-US" sz="3733" dirty="0">
                <a:solidFill>
                  <a:schemeClr val="tx1">
                    <a:lumMod val="60000"/>
                    <a:lumOff val="40000"/>
                  </a:schemeClr>
                </a:solidFill>
              </a:rPr>
              <a:t> </a:t>
            </a:r>
            <a:endParaRPr lang="en-US" sz="3733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609585" indent="-609585"/>
            <a:r>
              <a:rPr lang="en-US" sz="4533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to create </a:t>
            </a:r>
            <a:r>
              <a:rPr lang="en-US" sz="3733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personal concept of sustainable wellbeing and </a:t>
            </a:r>
            <a:r>
              <a:rPr lang="en-US" sz="4533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apply</a:t>
            </a:r>
            <a:r>
              <a:rPr lang="en-US" sz="3733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wellbeing practices already during the course.</a:t>
            </a:r>
            <a:r>
              <a:rPr lang="en-US" sz="3733" dirty="0">
                <a:solidFill>
                  <a:schemeClr val="tx1">
                    <a:lumMod val="60000"/>
                    <a:lumOff val="40000"/>
                  </a:schemeClr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641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548883" y="2808983"/>
            <a:ext cx="7037615" cy="1958067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 smtClean="0"/>
              <a:t>Warmup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429263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You</a:t>
            </a:r>
            <a:r>
              <a:rPr lang="fi-FI" dirty="0" smtClean="0"/>
              <a:t>…</a:t>
            </a:r>
            <a:endParaRPr lang="en-US" dirty="0"/>
          </a:p>
        </p:txBody>
      </p:sp>
      <p:pic>
        <p:nvPicPr>
          <p:cNvPr id="7170" name="Picture 2" descr="http://www.apiplus.com/userfiles/images/Shops/boconcept-logo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2713"/>
            <a:ext cx="12192000" cy="726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61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VP Template">
  <a:themeElements>
    <a:clrScheme name="AVP Template color">
      <a:dk1>
        <a:srgbClr val="525252"/>
      </a:dk1>
      <a:lt1>
        <a:sysClr val="window" lastClr="FFFFFF"/>
      </a:lt1>
      <a:dk2>
        <a:srgbClr val="000000"/>
      </a:dk2>
      <a:lt2>
        <a:srgbClr val="DDDDDD"/>
      </a:lt2>
      <a:accent1>
        <a:srgbClr val="FF671F"/>
      </a:accent1>
      <a:accent2>
        <a:srgbClr val="EF3340"/>
      </a:accent2>
      <a:accent3>
        <a:srgbClr val="005EB8"/>
      </a:accent3>
      <a:accent4>
        <a:srgbClr val="FFCD00"/>
      </a:accent4>
      <a:accent5>
        <a:srgbClr val="AAAAAA"/>
      </a:accent5>
      <a:accent6>
        <a:srgbClr val="962572"/>
      </a:accent6>
      <a:hlink>
        <a:srgbClr val="007FFF"/>
      </a:hlink>
      <a:folHlink>
        <a:srgbClr val="00BF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AVP Template</Template>
  <TotalTime>32562</TotalTime>
  <Words>1126</Words>
  <Application>Microsoft Office PowerPoint</Application>
  <PresentationFormat>Widescreen</PresentationFormat>
  <Paragraphs>182</Paragraphs>
  <Slides>60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60</vt:i4>
      </vt:variant>
    </vt:vector>
  </HeadingPairs>
  <TitlesOfParts>
    <vt:vector size="70" baseType="lpstr">
      <vt:lpstr>ＭＳ Ｐゴシック</vt:lpstr>
      <vt:lpstr>Arial</vt:lpstr>
      <vt:lpstr>Avenir</vt:lpstr>
      <vt:lpstr>Calibri</vt:lpstr>
      <vt:lpstr>Calibri Light</vt:lpstr>
      <vt:lpstr>Cambria Math</vt:lpstr>
      <vt:lpstr>Merriweather</vt:lpstr>
      <vt:lpstr>AVP Template</vt:lpstr>
      <vt:lpstr>Simple Light</vt:lpstr>
      <vt:lpstr>Office Theme</vt:lpstr>
      <vt:lpstr>PowerPoint Presentation</vt:lpstr>
      <vt:lpstr>Agenda for this Session</vt:lpstr>
      <vt:lpstr>Visiting Educators in Class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You…</vt:lpstr>
      <vt:lpstr>…want to sell this…</vt:lpstr>
      <vt:lpstr>…to this guy</vt:lpstr>
      <vt:lpstr>Warmup</vt:lpstr>
      <vt:lpstr>More Competition than this</vt:lpstr>
      <vt:lpstr>PowerPoint Presentation</vt:lpstr>
      <vt:lpstr>PowerPoint Presentation</vt:lpstr>
      <vt:lpstr>He bought this with ’the sofa money’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Teamwork: Micro Market 1/2 </vt:lpstr>
      <vt:lpstr>Teamwork: Micro Market 2/2 </vt:lpstr>
      <vt:lpstr>PowerPoint Presentation</vt:lpstr>
      <vt:lpstr>Macro Market</vt:lpstr>
      <vt:lpstr>Market trends</vt:lpstr>
      <vt:lpstr>Teamwork: Macro Market</vt:lpstr>
      <vt:lpstr>PowerPoint Presentation</vt:lpstr>
      <vt:lpstr>PowerPoint Presentation</vt:lpstr>
      <vt:lpstr>You want to sell this to 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Teamwork: Micro Market</vt:lpstr>
      <vt:lpstr>PowerPoint Presentation</vt:lpstr>
      <vt:lpstr>Porter’s 5 Forces &amp; Value Chain</vt:lpstr>
      <vt:lpstr>PowerPoint Presentation</vt:lpstr>
      <vt:lpstr>PowerPoint Presentation</vt:lpstr>
      <vt:lpstr>PowerPoint Presentation</vt:lpstr>
      <vt:lpstr>PowerPoint Presentation</vt:lpstr>
      <vt:lpstr>Teamwork: Aspirations</vt:lpstr>
      <vt:lpstr>PowerPoint Presentation</vt:lpstr>
      <vt:lpstr>Teamwork: Critical Success Factors 1/2 </vt:lpstr>
      <vt:lpstr>Teamwork: Critical Success Factors 1/2</vt:lpstr>
      <vt:lpstr>PowerPoint Presentation</vt:lpstr>
      <vt:lpstr>Porter’s 5 Forces &amp; Value Chain</vt:lpstr>
      <vt:lpstr>Teamwork: Connections</vt:lpstr>
      <vt:lpstr>PowerPoint Presentation</vt:lpstr>
      <vt:lpstr>PowerPoint Presentation</vt:lpstr>
      <vt:lpstr>Prepare a 1 min informal presentation</vt:lpstr>
      <vt:lpstr>PowerPoint Presentation</vt:lpstr>
      <vt:lpstr>PowerPoint Presentation</vt:lpstr>
      <vt:lpstr>PowerPoint Presentation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Kalle Airo</dc:creator>
  <cp:lastModifiedBy>Airo Kalle</cp:lastModifiedBy>
  <cp:revision>156</cp:revision>
  <cp:lastPrinted>2016-10-10T13:18:56Z</cp:lastPrinted>
  <dcterms:created xsi:type="dcterms:W3CDTF">2014-09-24T06:53:47Z</dcterms:created>
  <dcterms:modified xsi:type="dcterms:W3CDTF">2019-08-13T20:33:35Z</dcterms:modified>
</cp:coreProperties>
</file>