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79" r:id="rId2"/>
    <p:sldId id="304" r:id="rId3"/>
    <p:sldId id="305" r:id="rId4"/>
    <p:sldId id="311" r:id="rId5"/>
    <p:sldId id="313" r:id="rId6"/>
    <p:sldId id="315" r:id="rId7"/>
    <p:sldId id="317" r:id="rId8"/>
    <p:sldId id="318" r:id="rId9"/>
    <p:sldId id="319" r:id="rId10"/>
    <p:sldId id="323" r:id="rId11"/>
    <p:sldId id="283" r:id="rId12"/>
    <p:sldId id="324" r:id="rId13"/>
    <p:sldId id="294" r:id="rId14"/>
    <p:sldId id="326" r:id="rId15"/>
    <p:sldId id="257" r:id="rId16"/>
    <p:sldId id="269" r:id="rId17"/>
    <p:sldId id="268" r:id="rId18"/>
    <p:sldId id="274" r:id="rId19"/>
    <p:sldId id="275" r:id="rId20"/>
    <p:sldId id="302" r:id="rId21"/>
    <p:sldId id="325" r:id="rId22"/>
    <p:sldId id="300" r:id="rId23"/>
    <p:sldId id="299" r:id="rId24"/>
    <p:sldId id="296" r:id="rId25"/>
    <p:sldId id="297" r:id="rId26"/>
    <p:sldId id="29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8" d="100"/>
          <a:sy n="108"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la Nelli" userId="50a38b72-836c-4c6a-850f-7f2f72ea3478" providerId="ADAL" clId="{906BF99A-0484-488F-8A0D-1F6AB965E449}"/>
    <pc:docChg chg="undo custSel addSld delSld modSld sldOrd">
      <pc:chgData name="Markula Nelli" userId="50a38b72-836c-4c6a-850f-7f2f72ea3478" providerId="ADAL" clId="{906BF99A-0484-488F-8A0D-1F6AB965E449}" dt="2021-09-06T05:10:08.754" v="180" actId="14100"/>
      <pc:docMkLst>
        <pc:docMk/>
      </pc:docMkLst>
      <pc:sldChg chg="modSp mod">
        <pc:chgData name="Markula Nelli" userId="50a38b72-836c-4c6a-850f-7f2f72ea3478" providerId="ADAL" clId="{906BF99A-0484-488F-8A0D-1F6AB965E449}" dt="2021-09-05T18:23:45.066" v="119" actId="403"/>
        <pc:sldMkLst>
          <pc:docMk/>
          <pc:sldMk cId="1298448888" sldId="279"/>
        </pc:sldMkLst>
        <pc:spChg chg="mod">
          <ac:chgData name="Markula Nelli" userId="50a38b72-836c-4c6a-850f-7f2f72ea3478" providerId="ADAL" clId="{906BF99A-0484-488F-8A0D-1F6AB965E449}" dt="2021-09-05T18:21:41.281" v="1" actId="404"/>
          <ac:spMkLst>
            <pc:docMk/>
            <pc:sldMk cId="1298448888" sldId="279"/>
            <ac:spMk id="2" creationId="{00000000-0000-0000-0000-000000000000}"/>
          </ac:spMkLst>
        </pc:spChg>
        <pc:spChg chg="mod">
          <ac:chgData name="Markula Nelli" userId="50a38b72-836c-4c6a-850f-7f2f72ea3478" providerId="ADAL" clId="{906BF99A-0484-488F-8A0D-1F6AB965E449}" dt="2021-09-05T18:23:45.066" v="119" actId="403"/>
          <ac:spMkLst>
            <pc:docMk/>
            <pc:sldMk cId="1298448888" sldId="279"/>
            <ac:spMk id="3" creationId="{00000000-0000-0000-0000-000000000000}"/>
          </ac:spMkLst>
        </pc:spChg>
      </pc:sldChg>
      <pc:sldChg chg="modSp mod">
        <pc:chgData name="Markula Nelli" userId="50a38b72-836c-4c6a-850f-7f2f72ea3478" providerId="ADAL" clId="{906BF99A-0484-488F-8A0D-1F6AB965E449}" dt="2021-09-05T18:24:07.018" v="125" actId="27636"/>
        <pc:sldMkLst>
          <pc:docMk/>
          <pc:sldMk cId="3401962506" sldId="304"/>
        </pc:sldMkLst>
        <pc:spChg chg="mod">
          <ac:chgData name="Markula Nelli" userId="50a38b72-836c-4c6a-850f-7f2f72ea3478" providerId="ADAL" clId="{906BF99A-0484-488F-8A0D-1F6AB965E449}" dt="2021-09-05T18:24:07.018" v="125" actId="27636"/>
          <ac:spMkLst>
            <pc:docMk/>
            <pc:sldMk cId="3401962506" sldId="304"/>
            <ac:spMk id="3" creationId="{62DBF897-45AC-47D7-BFDB-9FCBE0DD8CD2}"/>
          </ac:spMkLst>
        </pc:spChg>
      </pc:sldChg>
      <pc:sldChg chg="modSp mod">
        <pc:chgData name="Markula Nelli" userId="50a38b72-836c-4c6a-850f-7f2f72ea3478" providerId="ADAL" clId="{906BF99A-0484-488F-8A0D-1F6AB965E449}" dt="2021-09-06T05:10:08.754" v="180" actId="14100"/>
        <pc:sldMkLst>
          <pc:docMk/>
          <pc:sldMk cId="2662146450" sldId="319"/>
        </pc:sldMkLst>
        <pc:spChg chg="mod">
          <ac:chgData name="Markula Nelli" userId="50a38b72-836c-4c6a-850f-7f2f72ea3478" providerId="ADAL" clId="{906BF99A-0484-488F-8A0D-1F6AB965E449}" dt="2021-09-06T05:10:08.754" v="180" actId="14100"/>
          <ac:spMkLst>
            <pc:docMk/>
            <pc:sldMk cId="2662146450" sldId="319"/>
            <ac:spMk id="15" creationId="{8E9B0B16-4C76-4167-9B40-27AAC3C066D4}"/>
          </ac:spMkLst>
        </pc:spChg>
      </pc:sldChg>
      <pc:sldChg chg="modSp add del mod ord">
        <pc:chgData name="Markula Nelli" userId="50a38b72-836c-4c6a-850f-7f2f72ea3478" providerId="ADAL" clId="{906BF99A-0484-488F-8A0D-1F6AB965E449}" dt="2021-09-06T05:08:51.811" v="131" actId="47"/>
        <pc:sldMkLst>
          <pc:docMk/>
          <pc:sldMk cId="1843271388" sldId="325"/>
        </pc:sldMkLst>
        <pc:spChg chg="mod">
          <ac:chgData name="Markula Nelli" userId="50a38b72-836c-4c6a-850f-7f2f72ea3478" providerId="ADAL" clId="{906BF99A-0484-488F-8A0D-1F6AB965E449}" dt="2021-09-05T18:24:30.844" v="130" actId="114"/>
          <ac:spMkLst>
            <pc:docMk/>
            <pc:sldMk cId="1843271388" sldId="32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4FAF1-F2DC-4FCD-AFE1-9A202F2E4A5C}" type="datetimeFigureOut">
              <a:rPr lang="fi-FI" smtClean="0"/>
              <a:t>6.9.2021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66531-A603-48D1-86CB-3A5535B4D908}" type="slidenum">
              <a:rPr lang="fi-FI" smtClean="0"/>
              <a:t>‹#›</a:t>
            </a:fld>
            <a:endParaRPr lang="fi-FI"/>
          </a:p>
        </p:txBody>
      </p:sp>
    </p:spTree>
    <p:extLst>
      <p:ext uri="{BB962C8B-B14F-4D97-AF65-F5344CB8AC3E}">
        <p14:creationId xmlns:p14="http://schemas.microsoft.com/office/powerpoint/2010/main" val="16342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1266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4882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5367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71632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05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021200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43153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12522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6"/>
            <a:ext cx="10943166" cy="1195798"/>
          </a:xfrm>
          <a:prstGeom prst="rect">
            <a:avLst/>
          </a:prstGeom>
        </p:spPr>
        <p:txBody>
          <a:bodyPr lIns="0" tIns="0" rIns="0" bIns="0" anchor="t" anchorCtr="0">
            <a:noAutofit/>
          </a:bodyPr>
          <a:lstStyle>
            <a:lvl1pPr algn="l">
              <a:lnSpc>
                <a:spcPct val="85000"/>
              </a:lnSpc>
              <a:defRPr sz="2025" b="1" spc="-56">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624419" y="1513934"/>
            <a:ext cx="10943166" cy="4003300"/>
          </a:xfrm>
          <a:prstGeom prst="rect">
            <a:avLst/>
          </a:prstGeom>
        </p:spPr>
        <p:txBody>
          <a:bodyPr vert="horz" lIns="0" tIns="0" rIns="0" bIns="0"/>
          <a:lstStyle>
            <a:lvl1pPr marL="0" indent="0">
              <a:buNone/>
              <a:defRPr sz="1181" b="1">
                <a:latin typeface="+mj-lt"/>
              </a:defRPr>
            </a:lvl1pPr>
            <a:lvl2pPr marL="133650" indent="-119475">
              <a:buFont typeface="Arial"/>
              <a:buChar char="•"/>
              <a:defRPr sz="1125">
                <a:latin typeface="Georgia"/>
              </a:defRPr>
            </a:lvl2pPr>
            <a:lvl3pPr marL="259200" indent="-129600">
              <a:buFont typeface="Lucida Grande"/>
              <a:buChar char="-"/>
              <a:defRPr sz="900" i="1">
                <a:latin typeface="Georgia"/>
                <a:cs typeface="Georgia"/>
              </a:defRPr>
            </a:lvl3pPr>
            <a:lvl4pPr marL="445500" indent="-109350">
              <a:buFont typeface="Arial"/>
              <a:buChar char="•"/>
              <a:defRPr sz="788" baseline="0">
                <a:latin typeface="Georgia"/>
              </a:defRPr>
            </a:lvl4pPr>
            <a:lvl5pPr marL="611550" indent="-128588">
              <a:buFont typeface="Courier New"/>
              <a:buChar char="o"/>
              <a:defRPr sz="731"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6.9.2021</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9" y="5847608"/>
            <a:ext cx="1094316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863" y="5668793"/>
            <a:ext cx="2946274" cy="1153172"/>
          </a:xfrm>
          <a:prstGeom prst="rect">
            <a:avLst/>
          </a:prstGeom>
        </p:spPr>
      </p:pic>
    </p:spTree>
    <p:extLst>
      <p:ext uri="{BB962C8B-B14F-4D97-AF65-F5344CB8AC3E}">
        <p14:creationId xmlns:p14="http://schemas.microsoft.com/office/powerpoint/2010/main" val="374653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11371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B67A1D-9B36-4882-A9BF-9D13C251D14F}" type="datetimeFigureOut">
              <a:rPr lang="fi-FI" smtClean="0"/>
              <a:t>6.9.2021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390335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B67A1D-9B36-4882-A9BF-9D13C251D14F}" type="datetimeFigureOut">
              <a:rPr lang="fi-FI" smtClean="0"/>
              <a:t>6.9.2021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36202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B67A1D-9B36-4882-A9BF-9D13C251D14F}" type="datetimeFigureOut">
              <a:rPr lang="fi-FI" smtClean="0"/>
              <a:t>6.9.2021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125166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B67A1D-9B36-4882-A9BF-9D13C251D14F}" type="datetimeFigureOut">
              <a:rPr lang="fi-FI" smtClean="0"/>
              <a:t>6.9.2021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57872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67A1D-9B36-4882-A9BF-9D13C251D14F}" type="datetimeFigureOut">
              <a:rPr lang="fi-FI" smtClean="0"/>
              <a:t>6.9.2021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85858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B67A1D-9B36-4882-A9BF-9D13C251D14F}" type="datetimeFigureOut">
              <a:rPr lang="fi-FI" smtClean="0"/>
              <a:t>6.9.2021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270475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B67A1D-9B36-4882-A9BF-9D13C251D14F}" type="datetimeFigureOut">
              <a:rPr lang="fi-FI" smtClean="0"/>
              <a:t>6.9.2021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917AD72-1FB1-44E6-8A9A-859BD7DF875B}" type="slidenum">
              <a:rPr lang="fi-FI" smtClean="0"/>
              <a:t>‹#›</a:t>
            </a:fld>
            <a:endParaRPr lang="fi-FI"/>
          </a:p>
        </p:txBody>
      </p:sp>
    </p:spTree>
    <p:extLst>
      <p:ext uri="{BB962C8B-B14F-4D97-AF65-F5344CB8AC3E}">
        <p14:creationId xmlns:p14="http://schemas.microsoft.com/office/powerpoint/2010/main" val="30843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B67A1D-9B36-4882-A9BF-9D13C251D14F}" type="datetimeFigureOut">
              <a:rPr lang="fi-FI" smtClean="0"/>
              <a:t>6.9.2021</a:t>
            </a:fld>
            <a:endParaRPr lang="fi-F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17AD72-1FB1-44E6-8A9A-859BD7DF875B}" type="slidenum">
              <a:rPr lang="fi-FI" smtClean="0"/>
              <a:t>‹#›</a:t>
            </a:fld>
            <a:endParaRPr lang="fi-FI"/>
          </a:p>
        </p:txBody>
      </p:sp>
    </p:spTree>
    <p:extLst>
      <p:ext uri="{BB962C8B-B14F-4D97-AF65-F5344CB8AC3E}">
        <p14:creationId xmlns:p14="http://schemas.microsoft.com/office/powerpoint/2010/main" val="30948776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aalto.zoom.us/j/68737030148" TargetMode="External"/><Relationship Id="rId2" Type="http://schemas.openxmlformats.org/officeDocument/2006/relationships/hyperlink" Target="https://aalto.zoom.us/j/6947257588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lto.fi/en/events/orientation-to-student-services-and-wellbeing" TargetMode="External"/><Relationship Id="rId2" Type="http://schemas.openxmlformats.org/officeDocument/2006/relationships/hyperlink" Target="https://www.aalto.fi/en/day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dvv.fi/en/forms" TargetMode="External"/><Relationship Id="rId2" Type="http://schemas.openxmlformats.org/officeDocument/2006/relationships/hyperlink" Target="https://dvv.fi/en/foreigner-registr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migri.fi/eu_registration" TargetMode="External"/><Relationship Id="rId2" Type="http://schemas.openxmlformats.org/officeDocument/2006/relationships/hyperlink" Target="http://www.dvv.fi/forms" TargetMode="External"/><Relationship Id="rId1" Type="http://schemas.openxmlformats.org/officeDocument/2006/relationships/slideLayout" Target="../slideLayouts/slideLayout7.xml"/><Relationship Id="rId4" Type="http://schemas.openxmlformats.org/officeDocument/2006/relationships/hyperlink" Target="http://www.dvv.fi/en/Form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te-palvelut.fi/te/en/jobseekers/work_finland/index.html" TargetMode="External"/><Relationship Id="rId2" Type="http://schemas.openxmlformats.org/officeDocument/2006/relationships/hyperlink" Target="https://into.aalto.fi/display/enopisk/Working+in+Finland" TargetMode="External"/><Relationship Id="rId1" Type="http://schemas.openxmlformats.org/officeDocument/2006/relationships/slideLayout" Target="../slideLayouts/slideLayout7.xml"/><Relationship Id="rId4" Type="http://schemas.openxmlformats.org/officeDocument/2006/relationships/hyperlink" Target="http://www.migri.fi/working_in_finlan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te-palvelut.fi/te/en/index.html" TargetMode="External"/><Relationship Id="rId2" Type="http://schemas.openxmlformats.org/officeDocument/2006/relationships/hyperlink" Target="https://into.aalto.fi/display/encareerweb/Aalto+CareerWeb+for+Aalto+student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40" r="2868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05267" y="1012272"/>
            <a:ext cx="4182490" cy="1597364"/>
          </a:xfrm>
        </p:spPr>
        <p:txBody>
          <a:bodyPr>
            <a:noAutofit/>
          </a:bodyPr>
          <a:lstStyle/>
          <a:p>
            <a:r>
              <a:rPr lang="en-US" sz="3200" dirty="0"/>
              <a:t>Welcome to the </a:t>
            </a:r>
            <a:r>
              <a:rPr lang="fi-FI" sz="3200" dirty="0" err="1"/>
              <a:t>Master’s</a:t>
            </a:r>
            <a:r>
              <a:rPr lang="fi-FI" sz="3200" dirty="0"/>
              <a:t> Programme </a:t>
            </a:r>
            <a:r>
              <a:rPr lang="fi-FI" sz="3200" dirty="0" err="1"/>
              <a:t>Orientation</a:t>
            </a:r>
            <a:r>
              <a:rPr lang="fi-FI" sz="3200" dirty="0"/>
              <a:t> 2021</a:t>
            </a:r>
            <a:br>
              <a:rPr lang="fi-FI" sz="2000" dirty="0">
                <a:latin typeface="Calibri" panose="020F0502020204030204" pitchFamily="34" charset="0"/>
              </a:rPr>
            </a:br>
            <a:endParaRPr lang="fi-FI" sz="2000" dirty="0"/>
          </a:p>
        </p:txBody>
      </p:sp>
      <p:sp>
        <p:nvSpPr>
          <p:cNvPr id="3" name="Content Placeholder 2"/>
          <p:cNvSpPr>
            <a:spLocks noGrp="1"/>
          </p:cNvSpPr>
          <p:nvPr>
            <p:ph idx="1"/>
          </p:nvPr>
        </p:nvSpPr>
        <p:spPr>
          <a:xfrm>
            <a:off x="605267" y="3150490"/>
            <a:ext cx="4290592" cy="3880773"/>
          </a:xfrm>
        </p:spPr>
        <p:txBody>
          <a:bodyPr>
            <a:normAutofit/>
          </a:bodyPr>
          <a:lstStyle/>
          <a:p>
            <a:pPr marL="0" indent="0">
              <a:buNone/>
            </a:pPr>
            <a:r>
              <a:rPr lang="en-US" sz="2800" b="1" dirty="0"/>
              <a:t>Introduction to Master's Studies in Engineering </a:t>
            </a:r>
          </a:p>
          <a:p>
            <a:pPr marL="0" indent="0">
              <a:buNone/>
            </a:pPr>
            <a:r>
              <a:rPr lang="en-US" sz="2800" b="1" dirty="0"/>
              <a:t>6-10 September 2021</a:t>
            </a:r>
            <a:endParaRPr lang="fi-FI" sz="20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844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Calendar on table">
            <a:extLst>
              <a:ext uri="{FF2B5EF4-FFF2-40B4-BE49-F238E27FC236}">
                <a16:creationId xmlns:a16="http://schemas.microsoft.com/office/drawing/2014/main" id="{F9A88A24-FB1C-4D21-A8AA-540656817AB0}"/>
              </a:ext>
            </a:extLst>
          </p:cNvPr>
          <p:cNvPicPr>
            <a:picLocks noChangeAspect="1"/>
          </p:cNvPicPr>
          <p:nvPr/>
        </p:nvPicPr>
        <p:blipFill rotWithShape="1">
          <a:blip r:embed="rId2">
            <a:duotone>
              <a:prstClr val="black"/>
              <a:prstClr val="white"/>
            </a:duotone>
          </a:blip>
          <a:srcRect l="2122" r="29110"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Otsikko 1">
            <a:extLst>
              <a:ext uri="{FF2B5EF4-FFF2-40B4-BE49-F238E27FC236}">
                <a16:creationId xmlns:a16="http://schemas.microsoft.com/office/drawing/2014/main" id="{A9BB8F0A-51CF-4FF2-86E1-7C33384A2D3B}"/>
              </a:ext>
            </a:extLst>
          </p:cNvPr>
          <p:cNvSpPr>
            <a:spLocks noGrp="1"/>
          </p:cNvSpPr>
          <p:nvPr>
            <p:ph type="ctrTitle"/>
          </p:nvPr>
        </p:nvSpPr>
        <p:spPr>
          <a:xfrm>
            <a:off x="668866" y="1678666"/>
            <a:ext cx="5123515" cy="2369093"/>
          </a:xfrm>
        </p:spPr>
        <p:txBody>
          <a:bodyPr>
            <a:normAutofit/>
          </a:bodyPr>
          <a:lstStyle/>
          <a:p>
            <a:r>
              <a:rPr lang="en-US" dirty="0"/>
              <a:t>Orientation week program</a:t>
            </a:r>
          </a:p>
        </p:txBody>
      </p:sp>
      <p:cxnSp>
        <p:nvCxnSpPr>
          <p:cNvPr id="25" name="Straight Connector 2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7715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542" y="379028"/>
            <a:ext cx="10619821" cy="5632311"/>
          </a:xfrm>
          <a:prstGeom prst="rect">
            <a:avLst/>
          </a:prstGeom>
        </p:spPr>
        <p:txBody>
          <a:bodyPr wrap="square">
            <a:spAutoFit/>
          </a:bodyPr>
          <a:lstStyle/>
          <a:p>
            <a:r>
              <a:rPr lang="fi-FI" sz="2000" b="1" dirty="0" err="1"/>
              <a:t>Monday</a:t>
            </a:r>
            <a:r>
              <a:rPr lang="fi-FI" sz="2000" b="1" dirty="0"/>
              <a:t> 6 </a:t>
            </a:r>
            <a:r>
              <a:rPr lang="fi-FI" sz="2000" b="1" dirty="0" err="1"/>
              <a:t>September</a:t>
            </a:r>
            <a:r>
              <a:rPr lang="fi-FI" sz="2000" b="1" dirty="0"/>
              <a:t> 2021 12.00-15.45 </a:t>
            </a:r>
          </a:p>
          <a:p>
            <a:endParaRPr lang="fi-FI" b="1" dirty="0"/>
          </a:p>
          <a:p>
            <a:r>
              <a:rPr lang="fi-FI" dirty="0"/>
              <a:t>09:00-10:00 </a:t>
            </a:r>
            <a:r>
              <a:rPr lang="fi-FI" dirty="0" err="1"/>
              <a:t>Deans</a:t>
            </a:r>
            <a:r>
              <a:rPr lang="fi-FI" dirty="0"/>
              <a:t> </a:t>
            </a:r>
            <a:r>
              <a:rPr lang="fi-FI" dirty="0" err="1"/>
              <a:t>welcome</a:t>
            </a:r>
            <a:r>
              <a:rPr lang="fi-FI" dirty="0"/>
              <a:t> </a:t>
            </a:r>
            <a:r>
              <a:rPr lang="fi-FI" dirty="0" err="1"/>
              <a:t>webinar</a:t>
            </a:r>
            <a:r>
              <a:rPr lang="fi-FI" dirty="0"/>
              <a:t> </a:t>
            </a:r>
            <a:r>
              <a:rPr lang="fi-FI" u="sng" dirty="0">
                <a:solidFill>
                  <a:srgbClr val="0563C1"/>
                </a:solidFill>
                <a:effectLst/>
                <a:latin typeface="Calibri" panose="020F0502020204030204" pitchFamily="34" charset="0"/>
                <a:ea typeface="Calibri" panose="020F0502020204030204" pitchFamily="34" charset="0"/>
                <a:hlinkClick r:id="rId2"/>
              </a:rPr>
              <a:t>https://aalto.zoom.us/j/69472575885</a:t>
            </a:r>
            <a:endParaRPr lang="fi-FI" dirty="0">
              <a:effectLst/>
              <a:latin typeface="Calibri" panose="020F0502020204030204" pitchFamily="34" charset="0"/>
              <a:ea typeface="Calibri" panose="020F0502020204030204" pitchFamily="34" charset="0"/>
            </a:endParaRPr>
          </a:p>
          <a:p>
            <a:endParaRPr lang="fi-FI" dirty="0"/>
          </a:p>
          <a:p>
            <a:r>
              <a:rPr lang="fi-FI" dirty="0"/>
              <a:t>12:00 Course </a:t>
            </a:r>
            <a:r>
              <a:rPr lang="fi-FI" dirty="0" err="1"/>
              <a:t>Introduction</a:t>
            </a:r>
            <a:r>
              <a:rPr lang="fi-FI" dirty="0"/>
              <a:t> (Zoom/</a:t>
            </a:r>
            <a:r>
              <a:rPr lang="fi-FI" dirty="0" err="1"/>
              <a:t>recording</a:t>
            </a:r>
            <a:r>
              <a:rPr lang="fi-FI" dirty="0"/>
              <a:t> </a:t>
            </a:r>
            <a:r>
              <a:rPr lang="fi-FI" dirty="0" err="1"/>
              <a:t>available</a:t>
            </a:r>
            <a:r>
              <a:rPr lang="fi-FI" dirty="0"/>
              <a:t> </a:t>
            </a:r>
            <a:r>
              <a:rPr lang="fi-FI" dirty="0" err="1"/>
              <a:t>later</a:t>
            </a:r>
            <a:r>
              <a:rPr lang="fi-FI" dirty="0"/>
              <a:t>) </a:t>
            </a:r>
            <a:r>
              <a:rPr lang="nl-NL" dirty="0">
                <a:effectLst/>
                <a:latin typeface="Calibri" panose="020F0502020204030204" pitchFamily="34" charset="0"/>
                <a:ea typeface="Calibri" panose="020F0502020204030204" pitchFamily="34" charset="0"/>
                <a:cs typeface="Times New Roman" panose="02020603050405020304" pitchFamily="18" charset="0"/>
              </a:rPr>
              <a:t>Join Zoom Meeting</a:t>
            </a:r>
          </a:p>
          <a:p>
            <a:r>
              <a:rPr lang="nl-NL"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https://aalto.zoom.us/j/68737030148</a:t>
            </a:r>
            <a:endParaRPr lang="fi-FI" dirty="0"/>
          </a:p>
          <a:p>
            <a:r>
              <a:rPr lang="fi-FI" b="1" dirty="0"/>
              <a:t>	</a:t>
            </a:r>
            <a:r>
              <a:rPr lang="fi-FI" b="1" dirty="0" err="1"/>
              <a:t>Study</a:t>
            </a:r>
            <a:r>
              <a:rPr lang="fi-FI" b="1" dirty="0"/>
              <a:t> </a:t>
            </a:r>
            <a:r>
              <a:rPr lang="fi-FI" b="1" dirty="0" err="1"/>
              <a:t>essentials</a:t>
            </a:r>
            <a:r>
              <a:rPr lang="fi-FI" b="1" dirty="0"/>
              <a:t> </a:t>
            </a:r>
            <a:r>
              <a:rPr lang="fi-FI" dirty="0"/>
              <a:t>(Aino Roms, School of Engineering, Learning Service)</a:t>
            </a:r>
          </a:p>
          <a:p>
            <a:r>
              <a:rPr lang="fi-FI" b="1" dirty="0"/>
              <a:t>	</a:t>
            </a:r>
            <a:r>
              <a:rPr lang="fi-FI" b="1" dirty="0" err="1"/>
              <a:t>Internationalisation</a:t>
            </a:r>
            <a:r>
              <a:rPr lang="fi-FI" dirty="0"/>
              <a:t> (Vilma Jokinen &amp; </a:t>
            </a:r>
            <a:r>
              <a:rPr lang="fi-FI" dirty="0" err="1"/>
              <a:t>Isabel</a:t>
            </a:r>
            <a:r>
              <a:rPr lang="fi-FI" dirty="0"/>
              <a:t> </a:t>
            </a:r>
            <a:r>
              <a:rPr lang="fi-FI" dirty="0" err="1"/>
              <a:t>Pekander</a:t>
            </a:r>
            <a:r>
              <a:rPr lang="fi-FI" dirty="0"/>
              <a:t>, School of Engineering, Learning Service)</a:t>
            </a:r>
          </a:p>
          <a:p>
            <a:r>
              <a:rPr lang="fi-FI" b="1" dirty="0"/>
              <a:t>	</a:t>
            </a:r>
            <a:r>
              <a:rPr lang="fi-FI" b="1" dirty="0" err="1"/>
              <a:t>Enrolment</a:t>
            </a:r>
            <a:r>
              <a:rPr lang="fi-FI" b="1" dirty="0"/>
              <a:t> for </a:t>
            </a:r>
            <a:r>
              <a:rPr lang="fi-FI" b="1" dirty="0" err="1"/>
              <a:t>courses</a:t>
            </a:r>
            <a:r>
              <a:rPr lang="fi-FI" b="1" dirty="0"/>
              <a:t> in SISU</a:t>
            </a:r>
            <a:r>
              <a:rPr lang="fi-FI" dirty="0"/>
              <a:t>, MyCourses, Into. </a:t>
            </a:r>
            <a:r>
              <a:rPr lang="fi-FI" dirty="0" err="1"/>
              <a:t>Please</a:t>
            </a:r>
            <a:r>
              <a:rPr lang="fi-FI" dirty="0"/>
              <a:t> go to </a:t>
            </a:r>
            <a:r>
              <a:rPr lang="fi-FI" b="1" dirty="0" err="1"/>
              <a:t>preorientation</a:t>
            </a:r>
            <a:r>
              <a:rPr lang="fi-FI" dirty="0"/>
              <a:t> </a:t>
            </a:r>
            <a:r>
              <a:rPr lang="fi-FI" dirty="0" err="1"/>
              <a:t>material</a:t>
            </a:r>
            <a:r>
              <a:rPr lang="fi-FI" dirty="0"/>
              <a:t> 		</a:t>
            </a:r>
            <a:r>
              <a:rPr lang="fi-FI" dirty="0" err="1"/>
              <a:t>Essential</a:t>
            </a:r>
            <a:r>
              <a:rPr lang="fi-FI" dirty="0"/>
              <a:t> </a:t>
            </a:r>
            <a:r>
              <a:rPr lang="fi-FI" dirty="0" err="1"/>
              <a:t>tools</a:t>
            </a:r>
            <a:r>
              <a:rPr lang="fi-FI" dirty="0"/>
              <a:t> and IT-</a:t>
            </a:r>
            <a:r>
              <a:rPr lang="fi-FI" dirty="0" err="1"/>
              <a:t>service</a:t>
            </a:r>
            <a:endParaRPr lang="fi-FI" dirty="0"/>
          </a:p>
          <a:p>
            <a:r>
              <a:rPr lang="fi-FI" b="1" dirty="0"/>
              <a:t>	</a:t>
            </a:r>
            <a:r>
              <a:rPr lang="fi-FI" b="1" dirty="0" err="1"/>
              <a:t>Residence</a:t>
            </a:r>
            <a:r>
              <a:rPr lang="fi-FI" b="1" dirty="0"/>
              <a:t> </a:t>
            </a:r>
            <a:r>
              <a:rPr lang="fi-FI" b="1" dirty="0" err="1"/>
              <a:t>permits</a:t>
            </a:r>
            <a:r>
              <a:rPr lang="fi-FI" b="1" dirty="0"/>
              <a:t> &amp; </a:t>
            </a:r>
            <a:r>
              <a:rPr lang="fi-FI" b="1" dirty="0" err="1"/>
              <a:t>residence</a:t>
            </a:r>
            <a:r>
              <a:rPr lang="fi-FI" b="1" dirty="0"/>
              <a:t> </a:t>
            </a:r>
            <a:r>
              <a:rPr lang="fi-FI" b="1" dirty="0" err="1"/>
              <a:t>registrations</a:t>
            </a:r>
            <a:r>
              <a:rPr lang="fi-FI" dirty="0"/>
              <a:t> (School of Engineering, Learning Service)</a:t>
            </a:r>
          </a:p>
          <a:p>
            <a:r>
              <a:rPr lang="fi-FI" dirty="0">
                <a:solidFill>
                  <a:schemeClr val="bg2">
                    <a:lumMod val="75000"/>
                  </a:schemeClr>
                </a:solidFill>
              </a:rPr>
              <a:t>12:55 </a:t>
            </a:r>
            <a:r>
              <a:rPr lang="fi-FI" dirty="0" err="1">
                <a:solidFill>
                  <a:schemeClr val="bg2">
                    <a:lumMod val="75000"/>
                  </a:schemeClr>
                </a:solidFill>
              </a:rPr>
              <a:t>Pause</a:t>
            </a:r>
            <a:endParaRPr lang="fi-FI" dirty="0">
              <a:solidFill>
                <a:schemeClr val="bg2">
                  <a:lumMod val="75000"/>
                </a:schemeClr>
              </a:solidFill>
            </a:endParaRPr>
          </a:p>
          <a:p>
            <a:r>
              <a:rPr lang="fi-FI" dirty="0"/>
              <a:t>13:00 </a:t>
            </a:r>
            <a:r>
              <a:rPr lang="fi-FI" b="1" dirty="0" err="1"/>
              <a:t>Scientific</a:t>
            </a:r>
            <a:r>
              <a:rPr lang="fi-FI" b="1" dirty="0"/>
              <a:t> </a:t>
            </a:r>
            <a:r>
              <a:rPr lang="fi-FI" b="1" dirty="0" err="1"/>
              <a:t>Writing</a:t>
            </a:r>
            <a:r>
              <a:rPr lang="fi-FI" b="1" dirty="0"/>
              <a:t> </a:t>
            </a:r>
            <a:r>
              <a:rPr lang="fi-FI" dirty="0"/>
              <a:t>(Susan Gamache, University </a:t>
            </a:r>
            <a:r>
              <a:rPr lang="fi-FI" dirty="0" err="1"/>
              <a:t>teacher</a:t>
            </a:r>
            <a:r>
              <a:rPr lang="fi-FI" dirty="0"/>
              <a:t> Aalto Language Center)</a:t>
            </a:r>
          </a:p>
          <a:p>
            <a:r>
              <a:rPr lang="fi-FI" b="1" dirty="0"/>
              <a:t>	</a:t>
            </a:r>
            <a:r>
              <a:rPr lang="fi-FI" b="1" dirty="0" err="1"/>
              <a:t>Communication</a:t>
            </a:r>
            <a:r>
              <a:rPr lang="fi-FI" b="1" dirty="0"/>
              <a:t> in team </a:t>
            </a:r>
            <a:r>
              <a:rPr lang="fi-FI" dirty="0"/>
              <a:t>(Yoonjoo Cho, University </a:t>
            </a:r>
            <a:r>
              <a:rPr lang="fi-FI" dirty="0" err="1"/>
              <a:t>teacher</a:t>
            </a:r>
            <a:r>
              <a:rPr lang="fi-FI" dirty="0"/>
              <a:t> Aalto Language Center)  </a:t>
            </a:r>
          </a:p>
          <a:p>
            <a:r>
              <a:rPr lang="fi-FI" dirty="0">
                <a:solidFill>
                  <a:schemeClr val="bg2">
                    <a:lumMod val="75000"/>
                  </a:schemeClr>
                </a:solidFill>
              </a:rPr>
              <a:t>14:00 </a:t>
            </a:r>
            <a:r>
              <a:rPr lang="fi-FI" dirty="0" err="1">
                <a:solidFill>
                  <a:schemeClr val="bg2">
                    <a:lumMod val="75000"/>
                  </a:schemeClr>
                </a:solidFill>
              </a:rPr>
              <a:t>Pause</a:t>
            </a:r>
            <a:endParaRPr lang="fi-FI" dirty="0">
              <a:solidFill>
                <a:schemeClr val="bg2">
                  <a:lumMod val="75000"/>
                </a:schemeClr>
              </a:solidFill>
            </a:endParaRPr>
          </a:p>
          <a:p>
            <a:r>
              <a:rPr lang="fi-FI" dirty="0"/>
              <a:t>14:10 </a:t>
            </a:r>
            <a:r>
              <a:rPr lang="en-US" b="1" dirty="0"/>
              <a:t>Studying in hybrid: Study and group-work skills </a:t>
            </a:r>
            <a:r>
              <a:rPr lang="fi-FI" dirty="0"/>
              <a:t>(Sanni Saarimäki, Study </a:t>
            </a:r>
            <a:r>
              <a:rPr lang="fi-FI" dirty="0" err="1"/>
              <a:t>Psychologist</a:t>
            </a:r>
            <a:r>
              <a:rPr lang="fi-FI" dirty="0"/>
              <a:t>, Aalto 	Learning Service)</a:t>
            </a:r>
          </a:p>
          <a:p>
            <a:r>
              <a:rPr lang="fi-FI" dirty="0">
                <a:solidFill>
                  <a:schemeClr val="bg2">
                    <a:lumMod val="75000"/>
                  </a:schemeClr>
                </a:solidFill>
              </a:rPr>
              <a:t>15:05 </a:t>
            </a:r>
            <a:r>
              <a:rPr lang="fi-FI" dirty="0" err="1">
                <a:solidFill>
                  <a:schemeClr val="bg2">
                    <a:lumMod val="75000"/>
                  </a:schemeClr>
                </a:solidFill>
              </a:rPr>
              <a:t>Pause</a:t>
            </a:r>
            <a:endParaRPr lang="fi-FI" dirty="0">
              <a:solidFill>
                <a:schemeClr val="bg2">
                  <a:lumMod val="75000"/>
                </a:schemeClr>
              </a:solidFill>
            </a:endParaRPr>
          </a:p>
          <a:p>
            <a:r>
              <a:rPr lang="fi-FI" dirty="0"/>
              <a:t>15:15 </a:t>
            </a:r>
            <a:r>
              <a:rPr lang="fi-FI" b="1" dirty="0" err="1"/>
              <a:t>Student</a:t>
            </a:r>
            <a:r>
              <a:rPr lang="fi-FI" b="1" dirty="0"/>
              <a:t> Union AYY </a:t>
            </a:r>
            <a:r>
              <a:rPr lang="fi-FI" dirty="0"/>
              <a:t>(</a:t>
            </a:r>
            <a:r>
              <a:rPr lang="fi-FI" dirty="0">
                <a:effectLst/>
                <a:latin typeface="Calibri" panose="020F0502020204030204" pitchFamily="34" charset="0"/>
                <a:ea typeface="Calibri" panose="020F0502020204030204" pitchFamily="34" charset="0"/>
              </a:rPr>
              <a:t>Matias Saikku (ENG) ja Otto Usvajärvi (BIZ) </a:t>
            </a:r>
            <a:r>
              <a:rPr lang="fi-FI" dirty="0"/>
              <a:t>, Aalto University </a:t>
            </a:r>
            <a:r>
              <a:rPr lang="fi-FI" dirty="0" err="1"/>
              <a:t>Student</a:t>
            </a:r>
            <a:r>
              <a:rPr lang="fi-FI" dirty="0"/>
              <a:t> Union)</a:t>
            </a:r>
          </a:p>
          <a:p>
            <a:r>
              <a:rPr lang="fi-FI" dirty="0"/>
              <a:t>15:30 </a:t>
            </a:r>
            <a:r>
              <a:rPr lang="fi-FI" b="1" dirty="0"/>
              <a:t>ENG Student guilds </a:t>
            </a:r>
            <a:r>
              <a:rPr lang="fi-FI" dirty="0"/>
              <a:t>(Emilia Luu, Markus Rauhanen, Jaan Rönkkö) welcome</a:t>
            </a:r>
          </a:p>
        </p:txBody>
      </p:sp>
    </p:spTree>
    <p:extLst>
      <p:ext uri="{BB962C8B-B14F-4D97-AF65-F5344CB8AC3E}">
        <p14:creationId xmlns:p14="http://schemas.microsoft.com/office/powerpoint/2010/main" val="60162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463C9673-BCD6-4F91-8FA1-7FDDE5589847}"/>
              </a:ext>
            </a:extLst>
          </p:cNvPr>
          <p:cNvSpPr txBox="1">
            <a:spLocks/>
          </p:cNvSpPr>
          <p:nvPr/>
        </p:nvSpPr>
        <p:spPr>
          <a:xfrm>
            <a:off x="619806" y="366433"/>
            <a:ext cx="11144104" cy="588025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n-US" b="1" dirty="0">
                <a:solidFill>
                  <a:schemeClr val="tx1"/>
                </a:solidFill>
              </a:rPr>
              <a:t>TUESDAY 7.9.2021 </a:t>
            </a:r>
            <a:r>
              <a:rPr lang="en-US" dirty="0">
                <a:solidFill>
                  <a:schemeClr val="tx1"/>
                </a:solidFill>
              </a:rPr>
              <a:t>Check the invitation</a:t>
            </a:r>
          </a:p>
          <a:p>
            <a:pPr marL="0" indent="0">
              <a:spcBef>
                <a:spcPts val="0"/>
              </a:spcBef>
              <a:buNone/>
            </a:pPr>
            <a:r>
              <a:rPr lang="en-US" dirty="0">
                <a:solidFill>
                  <a:schemeClr val="tx1"/>
                </a:solidFill>
              </a:rPr>
              <a:t>9:00 Program Info´s (separate schedule for programs) Meet professors in your program, curricular info</a:t>
            </a:r>
          </a:p>
          <a:p>
            <a:pPr marL="0" indent="0">
              <a:spcBef>
                <a:spcPts val="0"/>
              </a:spcBef>
              <a:buNone/>
            </a:pPr>
            <a:r>
              <a:rPr lang="en-US" dirty="0">
                <a:solidFill>
                  <a:schemeClr val="tx1"/>
                </a:solidFill>
              </a:rPr>
              <a:t>13:15 Aalto opening ceremony </a:t>
            </a:r>
            <a:r>
              <a:rPr lang="en-US" dirty="0">
                <a:solidFill>
                  <a:schemeClr val="accent1"/>
                </a:solidFill>
                <a:hlinkClick r:id="rId2">
                  <a:extLst>
                    <a:ext uri="{A12FA001-AC4F-418D-AE19-62706E023703}">
                      <ahyp:hlinkClr xmlns:ahyp="http://schemas.microsoft.com/office/drawing/2018/hyperlinkcolor" val="tx"/>
                    </a:ext>
                  </a:extLst>
                </a:hlinkClick>
              </a:rPr>
              <a:t>live broadcast https://www.aalto.fi/en/day1</a:t>
            </a:r>
            <a:endParaRPr lang="en-US" dirty="0">
              <a:solidFill>
                <a:schemeClr val="accent1"/>
              </a:solidFill>
            </a:endParaRPr>
          </a:p>
          <a:p>
            <a:pPr marL="0" indent="0">
              <a:spcBef>
                <a:spcPts val="0"/>
              </a:spcBef>
              <a:buNone/>
            </a:pPr>
            <a:r>
              <a:rPr lang="en-US" dirty="0">
                <a:solidFill>
                  <a:schemeClr val="tx1"/>
                </a:solidFill>
              </a:rPr>
              <a:t>14.30 Aalto Party </a:t>
            </a:r>
            <a:r>
              <a:rPr lang="en-US" dirty="0">
                <a:solidFill>
                  <a:schemeClr val="accent1"/>
                </a:solidFill>
                <a:hlinkClick r:id="rId2">
                  <a:extLst>
                    <a:ext uri="{A12FA001-AC4F-418D-AE19-62706E023703}">
                      <ahyp:hlinkClr xmlns:ahyp="http://schemas.microsoft.com/office/drawing/2018/hyperlinkcolor" val="tx"/>
                    </a:ext>
                  </a:extLst>
                </a:hlinkClick>
              </a:rPr>
              <a:t>live broadcast https://www.aalto.fi/en/day1</a:t>
            </a:r>
            <a:endParaRPr lang="en-US" dirty="0">
              <a:solidFill>
                <a:schemeClr val="accent1"/>
              </a:solidFill>
            </a:endParaRPr>
          </a:p>
          <a:p>
            <a:pPr marL="0" indent="0">
              <a:spcBef>
                <a:spcPts val="0"/>
              </a:spcBef>
              <a:buNone/>
            </a:pPr>
            <a:endParaRPr lang="en-US" dirty="0">
              <a:solidFill>
                <a:schemeClr val="tx1"/>
              </a:solidFill>
            </a:endParaRPr>
          </a:p>
          <a:p>
            <a:pPr marL="0" indent="0">
              <a:spcBef>
                <a:spcPts val="0"/>
              </a:spcBef>
              <a:buNone/>
            </a:pPr>
            <a:r>
              <a:rPr lang="en-US" b="1" dirty="0">
                <a:solidFill>
                  <a:schemeClr val="tx1"/>
                </a:solidFill>
              </a:rPr>
              <a:t>WEDNESDAY 8.9.2021 </a:t>
            </a:r>
            <a:r>
              <a:rPr lang="en-US" dirty="0">
                <a:solidFill>
                  <a:schemeClr val="tx1"/>
                </a:solidFill>
              </a:rPr>
              <a:t>Check the invitation</a:t>
            </a:r>
          </a:p>
          <a:p>
            <a:pPr marL="0" indent="0">
              <a:spcBef>
                <a:spcPts val="0"/>
              </a:spcBef>
              <a:buNone/>
            </a:pPr>
            <a:r>
              <a:rPr lang="en-US" dirty="0">
                <a:solidFill>
                  <a:schemeClr val="tx1"/>
                </a:solidFill>
              </a:rPr>
              <a:t>9:00 Program Info´s (separate schedule for programs)</a:t>
            </a:r>
          </a:p>
          <a:p>
            <a:pPr marL="0" indent="0">
              <a:spcBef>
                <a:spcPts val="0"/>
              </a:spcBef>
              <a:buNone/>
            </a:pPr>
            <a:r>
              <a:rPr lang="en-US" dirty="0">
                <a:solidFill>
                  <a:schemeClr val="tx1"/>
                </a:solidFill>
              </a:rPr>
              <a:t>Meet professors in your Master´s program, curricular info</a:t>
            </a:r>
          </a:p>
          <a:p>
            <a:pPr marL="0" indent="0">
              <a:spcBef>
                <a:spcPts val="0"/>
              </a:spcBef>
              <a:buNone/>
            </a:pPr>
            <a:endParaRPr lang="en-US" dirty="0">
              <a:solidFill>
                <a:schemeClr val="tx1"/>
              </a:solidFill>
            </a:endParaRPr>
          </a:p>
          <a:p>
            <a:pPr marL="0" indent="0">
              <a:spcBef>
                <a:spcPts val="0"/>
              </a:spcBef>
              <a:buNone/>
            </a:pPr>
            <a:r>
              <a:rPr lang="en-US" b="1" dirty="0">
                <a:solidFill>
                  <a:schemeClr val="tx1"/>
                </a:solidFill>
              </a:rPr>
              <a:t>THURSDAY 9.9.2021 </a:t>
            </a:r>
            <a:r>
              <a:rPr lang="en-US" dirty="0">
                <a:solidFill>
                  <a:schemeClr val="accent1"/>
                </a:solidFill>
                <a:hlinkClick r:id="rId3">
                  <a:extLst>
                    <a:ext uri="{A12FA001-AC4F-418D-AE19-62706E023703}">
                      <ahyp:hlinkClr xmlns:ahyp="http://schemas.microsoft.com/office/drawing/2018/hyperlinkcolor" val="tx"/>
                    </a:ext>
                  </a:extLst>
                </a:hlinkClick>
              </a:rPr>
              <a:t>https://www.aalto.fi/en/events/orientation-to-student-services-and-wellbeing</a:t>
            </a:r>
            <a:r>
              <a:rPr lang="en-US" dirty="0">
                <a:solidFill>
                  <a:schemeClr val="accent1"/>
                </a:solidFill>
              </a:rPr>
              <a:t> </a:t>
            </a:r>
          </a:p>
          <a:p>
            <a:pPr marL="0" indent="0">
              <a:spcBef>
                <a:spcPts val="0"/>
              </a:spcBef>
              <a:buNone/>
            </a:pPr>
            <a:r>
              <a:rPr lang="en-US" dirty="0">
                <a:solidFill>
                  <a:schemeClr val="tx1"/>
                </a:solidFill>
              </a:rPr>
              <a:t>10.00-12.00 Introduction to University Services (In Finnish language) </a:t>
            </a:r>
          </a:p>
          <a:p>
            <a:pPr marL="0" indent="0">
              <a:spcBef>
                <a:spcPts val="0"/>
              </a:spcBef>
              <a:buNone/>
            </a:pPr>
            <a:r>
              <a:rPr lang="en-US" dirty="0">
                <a:solidFill>
                  <a:schemeClr val="tx1"/>
                </a:solidFill>
              </a:rPr>
              <a:t>Aalto Services: Health Care, Sport, AYY, Wellbeing at Aalto </a:t>
            </a:r>
          </a:p>
          <a:p>
            <a:pPr marL="0" indent="0">
              <a:spcBef>
                <a:spcPts val="0"/>
              </a:spcBef>
              <a:buNone/>
            </a:pPr>
            <a:r>
              <a:rPr lang="en-US" dirty="0">
                <a:solidFill>
                  <a:schemeClr val="tx1"/>
                </a:solidFill>
              </a:rPr>
              <a:t>12.00 After talk with students (In Finnish language) </a:t>
            </a:r>
          </a:p>
          <a:p>
            <a:pPr marL="0" indent="0">
              <a:spcBef>
                <a:spcPts val="0"/>
              </a:spcBef>
              <a:buNone/>
            </a:pPr>
            <a:r>
              <a:rPr lang="en-US" dirty="0">
                <a:solidFill>
                  <a:schemeClr val="tx1"/>
                </a:solidFill>
              </a:rPr>
              <a:t>13.00-15.00 Introduction to University Services (In English language) </a:t>
            </a:r>
          </a:p>
          <a:p>
            <a:pPr marL="0" indent="0">
              <a:spcBef>
                <a:spcPts val="0"/>
              </a:spcBef>
              <a:buNone/>
            </a:pPr>
            <a:r>
              <a:rPr lang="en-US" dirty="0">
                <a:solidFill>
                  <a:schemeClr val="tx1"/>
                </a:solidFill>
              </a:rPr>
              <a:t>15.00-16.00 After talk with students (In English language </a:t>
            </a:r>
          </a:p>
          <a:p>
            <a:pPr marL="0" indent="0">
              <a:spcBef>
                <a:spcPts val="0"/>
              </a:spcBef>
              <a:buNone/>
            </a:pPr>
            <a:r>
              <a:rPr lang="en-US" dirty="0">
                <a:solidFill>
                  <a:schemeClr val="tx1"/>
                </a:solidFill>
              </a:rPr>
              <a:t>16.00 </a:t>
            </a:r>
            <a:r>
              <a:rPr lang="en-US" dirty="0" err="1">
                <a:solidFill>
                  <a:schemeClr val="tx1"/>
                </a:solidFill>
              </a:rPr>
              <a:t>Esa</a:t>
            </a:r>
            <a:r>
              <a:rPr lang="en-US" dirty="0">
                <a:solidFill>
                  <a:schemeClr val="tx1"/>
                </a:solidFill>
              </a:rPr>
              <a:t> Saarinen: Lecture (recorded in summer 2020)</a:t>
            </a:r>
          </a:p>
          <a:p>
            <a:pPr marL="0" indent="0">
              <a:spcBef>
                <a:spcPts val="0"/>
              </a:spcBef>
              <a:buNone/>
            </a:pPr>
            <a:endParaRPr lang="en-US" dirty="0">
              <a:solidFill>
                <a:schemeClr val="tx1"/>
              </a:solidFill>
            </a:endParaRPr>
          </a:p>
          <a:p>
            <a:pPr marL="0" indent="0">
              <a:spcBef>
                <a:spcPts val="0"/>
              </a:spcBef>
              <a:buNone/>
            </a:pPr>
            <a:r>
              <a:rPr lang="en-US" b="1" dirty="0">
                <a:solidFill>
                  <a:schemeClr val="tx1"/>
                </a:solidFill>
              </a:rPr>
              <a:t>FRIDAY 10.9.2021</a:t>
            </a:r>
          </a:p>
          <a:p>
            <a:pPr marL="0" indent="0">
              <a:spcBef>
                <a:spcPts val="0"/>
              </a:spcBef>
              <a:buNone/>
            </a:pPr>
            <a:r>
              <a:rPr lang="en-US" dirty="0">
                <a:solidFill>
                  <a:schemeClr val="tx1"/>
                </a:solidFill>
              </a:rPr>
              <a:t>10.00-14.00 Online SISU etc.. Clinics by ENG Learning Service planning officers</a:t>
            </a:r>
            <a:endParaRPr lang="LID4096" dirty="0">
              <a:solidFill>
                <a:schemeClr val="tx1"/>
              </a:solidFill>
            </a:endParaRPr>
          </a:p>
        </p:txBody>
      </p:sp>
    </p:spTree>
    <p:extLst>
      <p:ext uri="{BB962C8B-B14F-4D97-AF65-F5344CB8AC3E}">
        <p14:creationId xmlns:p14="http://schemas.microsoft.com/office/powerpoint/2010/main" val="6085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9175-6528-4324-B131-F51BEBE8FD62}"/>
              </a:ext>
            </a:extLst>
          </p:cNvPr>
          <p:cNvSpPr>
            <a:spLocks noGrp="1"/>
          </p:cNvSpPr>
          <p:nvPr>
            <p:ph type="ctrTitle"/>
          </p:nvPr>
        </p:nvSpPr>
        <p:spPr>
          <a:xfrm>
            <a:off x="624419" y="1109608"/>
            <a:ext cx="1111914" cy="404326"/>
          </a:xfrm>
        </p:spPr>
        <p:txBody>
          <a:bodyPr/>
          <a:lstStyle/>
          <a:p>
            <a:r>
              <a:rPr lang="en-US" dirty="0"/>
              <a:t>Next:</a:t>
            </a:r>
            <a:endParaRPr lang="LID4096" dirty="0"/>
          </a:p>
        </p:txBody>
      </p:sp>
      <p:sp>
        <p:nvSpPr>
          <p:cNvPr id="3" name="Content Placeholder 2">
            <a:extLst>
              <a:ext uri="{FF2B5EF4-FFF2-40B4-BE49-F238E27FC236}">
                <a16:creationId xmlns:a16="http://schemas.microsoft.com/office/drawing/2014/main" id="{AB23B703-5218-4731-806A-D5F175BB39F1}"/>
              </a:ext>
            </a:extLst>
          </p:cNvPr>
          <p:cNvSpPr>
            <a:spLocks noGrp="1"/>
          </p:cNvSpPr>
          <p:nvPr>
            <p:ph sz="quarter" idx="14"/>
          </p:nvPr>
        </p:nvSpPr>
        <p:spPr/>
        <p:txBody>
          <a:bodyPr>
            <a:normAutofit/>
          </a:bodyPr>
          <a:lstStyle/>
          <a:p>
            <a:r>
              <a:rPr lang="fi-FI" sz="4800" dirty="0"/>
              <a:t>Study </a:t>
            </a:r>
            <a:r>
              <a:rPr lang="fi-FI" sz="4800" dirty="0" err="1"/>
              <a:t>essentials</a:t>
            </a:r>
            <a:r>
              <a:rPr lang="fi-FI" sz="4800" dirty="0"/>
              <a:t> (Aino Roms)</a:t>
            </a:r>
            <a:endParaRPr lang="LID4096" sz="4800" dirty="0"/>
          </a:p>
        </p:txBody>
      </p:sp>
    </p:spTree>
    <p:extLst>
      <p:ext uri="{BB962C8B-B14F-4D97-AF65-F5344CB8AC3E}">
        <p14:creationId xmlns:p14="http://schemas.microsoft.com/office/powerpoint/2010/main" val="222873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8872-7452-4E28-A33A-67BF358970E6}"/>
              </a:ext>
            </a:extLst>
          </p:cNvPr>
          <p:cNvSpPr>
            <a:spLocks noGrp="1"/>
          </p:cNvSpPr>
          <p:nvPr>
            <p:ph type="ctrTitle"/>
          </p:nvPr>
        </p:nvSpPr>
        <p:spPr/>
        <p:txBody>
          <a:bodyPr/>
          <a:lstStyle/>
          <a:p>
            <a:endParaRPr lang="LID4096"/>
          </a:p>
        </p:txBody>
      </p:sp>
      <p:sp>
        <p:nvSpPr>
          <p:cNvPr id="3" name="Content Placeholder 2">
            <a:extLst>
              <a:ext uri="{FF2B5EF4-FFF2-40B4-BE49-F238E27FC236}">
                <a16:creationId xmlns:a16="http://schemas.microsoft.com/office/drawing/2014/main" id="{F6A7A8D0-2461-472D-962D-59A396C2DD71}"/>
              </a:ext>
            </a:extLst>
          </p:cNvPr>
          <p:cNvSpPr>
            <a:spLocks noGrp="1"/>
          </p:cNvSpPr>
          <p:nvPr>
            <p:ph sz="quarter" idx="14"/>
          </p:nvPr>
        </p:nvSpPr>
        <p:spPr/>
        <p:txBody>
          <a:bodyPr/>
          <a:lstStyle/>
          <a:p>
            <a:r>
              <a:rPr lang="fi-FI" sz="3200" b="1" dirty="0" err="1"/>
              <a:t>Internationalisation</a:t>
            </a:r>
            <a:r>
              <a:rPr lang="fi-FI" sz="3200" dirty="0"/>
              <a:t> (Vilma Jokinen &amp; </a:t>
            </a:r>
            <a:r>
              <a:rPr lang="fi-FI" sz="3200" dirty="0" err="1"/>
              <a:t>Isabel</a:t>
            </a:r>
            <a:r>
              <a:rPr lang="fi-FI" sz="3200" dirty="0"/>
              <a:t> </a:t>
            </a:r>
            <a:r>
              <a:rPr lang="fi-FI" sz="3200" dirty="0" err="1"/>
              <a:t>Pekander</a:t>
            </a:r>
            <a:r>
              <a:rPr lang="fi-FI" sz="3200" dirty="0"/>
              <a:t>, School of Engineering, Learning Service)</a:t>
            </a:r>
          </a:p>
          <a:p>
            <a:endParaRPr lang="LID4096" dirty="0"/>
          </a:p>
        </p:txBody>
      </p:sp>
    </p:spTree>
    <p:extLst>
      <p:ext uri="{BB962C8B-B14F-4D97-AF65-F5344CB8AC3E}">
        <p14:creationId xmlns:p14="http://schemas.microsoft.com/office/powerpoint/2010/main" val="54760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Residence</a:t>
            </a:r>
            <a:r>
              <a:rPr lang="fi-FI" dirty="0"/>
              <a:t> </a:t>
            </a:r>
            <a:r>
              <a:rPr lang="fi-FI" dirty="0" err="1"/>
              <a:t>Permits</a:t>
            </a:r>
            <a:r>
              <a:rPr lang="fi-FI" dirty="0"/>
              <a:t> and </a:t>
            </a:r>
            <a:r>
              <a:rPr lang="fi-FI" dirty="0" err="1"/>
              <a:t>Registration</a:t>
            </a:r>
            <a:endParaRPr lang="fi-FI" dirty="0"/>
          </a:p>
        </p:txBody>
      </p:sp>
      <p:sp>
        <p:nvSpPr>
          <p:cNvPr id="3" name="Content Placeholder 2"/>
          <p:cNvSpPr>
            <a:spLocks noGrp="1"/>
          </p:cNvSpPr>
          <p:nvPr>
            <p:ph idx="1"/>
          </p:nvPr>
        </p:nvSpPr>
        <p:spPr>
          <a:xfrm>
            <a:off x="1267979" y="1874552"/>
            <a:ext cx="7985125" cy="4464496"/>
          </a:xfrm>
        </p:spPr>
        <p:txBody>
          <a:bodyPr>
            <a:normAutofit fontScale="85000" lnSpcReduction="10000"/>
          </a:bodyPr>
          <a:lstStyle/>
          <a:p>
            <a:pPr marL="0" indent="0">
              <a:buNone/>
            </a:pPr>
            <a:r>
              <a:rPr lang="fi-FI" sz="2000" dirty="0" err="1"/>
              <a:t>Students</a:t>
            </a:r>
            <a:r>
              <a:rPr lang="fi-FI" sz="2000" dirty="0"/>
              <a:t> </a:t>
            </a:r>
            <a:r>
              <a:rPr lang="fi-FI" sz="2000" dirty="0" err="1"/>
              <a:t>from</a:t>
            </a:r>
            <a:r>
              <a:rPr lang="fi-FI" sz="2000" dirty="0"/>
              <a:t> </a:t>
            </a:r>
            <a:r>
              <a:rPr lang="fi-FI" sz="2000" b="1" dirty="0"/>
              <a:t>outside EU </a:t>
            </a:r>
            <a:r>
              <a:rPr lang="fi-FI" sz="2000" dirty="0" err="1"/>
              <a:t>apply</a:t>
            </a:r>
            <a:r>
              <a:rPr lang="fi-FI" sz="2000" dirty="0"/>
              <a:t> for </a:t>
            </a:r>
            <a:r>
              <a:rPr lang="fi-FI" sz="2000" dirty="0" err="1"/>
              <a:t>students</a:t>
            </a:r>
            <a:r>
              <a:rPr lang="fi-FI" sz="2000" dirty="0"/>
              <a:t>’ </a:t>
            </a:r>
            <a:r>
              <a:rPr lang="fi-FI" sz="2000" dirty="0" err="1"/>
              <a:t>residence</a:t>
            </a:r>
            <a:r>
              <a:rPr lang="fi-FI" sz="2000" dirty="0"/>
              <a:t> permit </a:t>
            </a:r>
            <a:r>
              <a:rPr lang="fi-FI" sz="2000" dirty="0" err="1"/>
              <a:t>before</a:t>
            </a:r>
            <a:r>
              <a:rPr lang="fi-FI" sz="2000" dirty="0"/>
              <a:t> </a:t>
            </a:r>
            <a:br>
              <a:rPr lang="fi-FI" sz="2000" dirty="0"/>
            </a:br>
            <a:r>
              <a:rPr lang="fi-FI" sz="2000" dirty="0" err="1"/>
              <a:t>coming</a:t>
            </a:r>
            <a:r>
              <a:rPr lang="fi-FI" sz="2000" dirty="0"/>
              <a:t> to Finland</a:t>
            </a:r>
          </a:p>
          <a:p>
            <a:pPr marL="0" indent="0">
              <a:buNone/>
            </a:pPr>
            <a:r>
              <a:rPr lang="fi-FI" sz="2000" dirty="0"/>
              <a:t>Students </a:t>
            </a:r>
            <a:r>
              <a:rPr lang="fi-FI" sz="2000" b="1" dirty="0" err="1"/>
              <a:t>from</a:t>
            </a:r>
            <a:r>
              <a:rPr lang="fi-FI" sz="2000" b="1" dirty="0"/>
              <a:t> EU </a:t>
            </a:r>
            <a:r>
              <a:rPr lang="fi-FI" sz="2000" b="1" dirty="0" err="1"/>
              <a:t>register</a:t>
            </a:r>
            <a:r>
              <a:rPr lang="fi-FI" sz="2000" b="1" dirty="0"/>
              <a:t> </a:t>
            </a:r>
            <a:r>
              <a:rPr lang="fi-FI" sz="2000" b="1" dirty="0" err="1"/>
              <a:t>their</a:t>
            </a:r>
            <a:r>
              <a:rPr lang="fi-FI" sz="2000" b="1" dirty="0"/>
              <a:t> </a:t>
            </a:r>
            <a:r>
              <a:rPr lang="fi-FI" sz="2000" b="1" dirty="0" err="1"/>
              <a:t>residence</a:t>
            </a:r>
            <a:r>
              <a:rPr lang="fi-FI" sz="2000" b="1" dirty="0"/>
              <a:t> at </a:t>
            </a:r>
            <a:r>
              <a:rPr lang="fi-FI" sz="2000" b="1" dirty="0" err="1"/>
              <a:t>the</a:t>
            </a:r>
            <a:r>
              <a:rPr lang="fi-FI" sz="2000" b="1" dirty="0"/>
              <a:t> MIGRI </a:t>
            </a:r>
            <a:r>
              <a:rPr lang="fi-FI" sz="2000" dirty="0" err="1"/>
              <a:t>if</a:t>
            </a:r>
            <a:r>
              <a:rPr lang="fi-FI" sz="2000" dirty="0"/>
              <a:t> the </a:t>
            </a:r>
            <a:r>
              <a:rPr lang="fi-FI" sz="2000" dirty="0" err="1"/>
              <a:t>study</a:t>
            </a:r>
            <a:r>
              <a:rPr lang="fi-FI" sz="2000" dirty="0"/>
              <a:t> </a:t>
            </a:r>
            <a:r>
              <a:rPr lang="fi-FI" sz="2000" dirty="0" err="1"/>
              <a:t>period</a:t>
            </a:r>
            <a:r>
              <a:rPr lang="fi-FI" sz="2000" dirty="0"/>
              <a:t> in Finland </a:t>
            </a:r>
            <a:r>
              <a:rPr lang="fi-FI" sz="2000" dirty="0" err="1"/>
              <a:t>will</a:t>
            </a:r>
            <a:r>
              <a:rPr lang="fi-FI" sz="2000" dirty="0"/>
              <a:t> </a:t>
            </a:r>
            <a:r>
              <a:rPr lang="fi-FI" sz="2000" b="1" dirty="0" err="1"/>
              <a:t>exceed</a:t>
            </a:r>
            <a:r>
              <a:rPr lang="fi-FI" sz="2000" b="1" dirty="0"/>
              <a:t> 3 </a:t>
            </a:r>
            <a:r>
              <a:rPr lang="fi-FI" sz="2000" b="1" dirty="0" err="1"/>
              <a:t>months</a:t>
            </a:r>
            <a:r>
              <a:rPr lang="fi-FI" sz="2000" b="1" dirty="0"/>
              <a:t> : </a:t>
            </a:r>
            <a:r>
              <a:rPr lang="en-US" sz="2000" dirty="0"/>
              <a:t>Enter Finland service or at a service point of the Finnish Immigration Service (</a:t>
            </a:r>
            <a:r>
              <a:rPr lang="en-US" sz="2000" dirty="0" err="1"/>
              <a:t>Maahanmuuttovirasto</a:t>
            </a:r>
            <a:r>
              <a:rPr lang="en-US" sz="2000" dirty="0"/>
              <a:t>). </a:t>
            </a:r>
          </a:p>
          <a:p>
            <a:pPr marL="0" indent="0">
              <a:buNone/>
            </a:pPr>
            <a:r>
              <a:rPr lang="en-US" sz="2000" dirty="0"/>
              <a:t>*Note that the calculation of the three-month residence always </a:t>
            </a:r>
            <a:r>
              <a:rPr lang="en-US" sz="2000" b="1" dirty="0"/>
              <a:t>restarts from the moment when you return to Finland </a:t>
            </a:r>
            <a:r>
              <a:rPr lang="en-US" sz="2000" dirty="0"/>
              <a:t>after travelling outside its borders.</a:t>
            </a:r>
            <a:endParaRPr lang="fi-FI" sz="2000" dirty="0"/>
          </a:p>
          <a:p>
            <a:pPr marL="0" indent="0">
              <a:buNone/>
            </a:pPr>
            <a:r>
              <a:rPr lang="fi-FI" sz="2000" dirty="0"/>
              <a:t>Students </a:t>
            </a:r>
            <a:r>
              <a:rPr lang="fi-FI" sz="2000" b="1" dirty="0" err="1"/>
              <a:t>from</a:t>
            </a:r>
            <a:r>
              <a:rPr lang="fi-FI" sz="2000" b="1" dirty="0"/>
              <a:t> Nordic </a:t>
            </a:r>
            <a:r>
              <a:rPr lang="fi-FI" sz="2000" b="1" dirty="0" err="1"/>
              <a:t>Countries</a:t>
            </a:r>
            <a:r>
              <a:rPr lang="fi-FI" sz="2000" b="1" dirty="0"/>
              <a:t> </a:t>
            </a:r>
            <a:r>
              <a:rPr lang="fi-FI" sz="2000" b="1" dirty="0" err="1"/>
              <a:t>register</a:t>
            </a:r>
            <a:r>
              <a:rPr lang="fi-FI" sz="2000" b="1" dirty="0"/>
              <a:t> </a:t>
            </a:r>
            <a:r>
              <a:rPr lang="en-US" sz="2000" dirty="0"/>
              <a:t>must make a notification of move and register at the nearest service location of the Digital and Population Data Services Agency (Digi- ja </a:t>
            </a:r>
            <a:r>
              <a:rPr lang="en-US" sz="2000" dirty="0" err="1"/>
              <a:t>väestötietovirasto</a:t>
            </a:r>
            <a:r>
              <a:rPr lang="en-US" sz="2000" dirty="0"/>
              <a:t>). </a:t>
            </a:r>
            <a:r>
              <a:rPr lang="en-US" sz="2000" dirty="0">
                <a:hlinkClick r:id="rId2"/>
              </a:rPr>
              <a:t>https://dvv.fi/en/foreigner-registration</a:t>
            </a:r>
            <a:r>
              <a:rPr lang="en-US" sz="2000" dirty="0"/>
              <a:t> </a:t>
            </a:r>
            <a:endParaRPr lang="fi-FI" sz="2000" b="1" dirty="0"/>
          </a:p>
          <a:p>
            <a:pPr marL="0" indent="0">
              <a:buNone/>
            </a:pPr>
            <a:r>
              <a:rPr lang="en-US" sz="2000" b="1" dirty="0"/>
              <a:t>Apply for home municipality and personal ID-code</a:t>
            </a:r>
          </a:p>
          <a:p>
            <a:pPr marL="0" indent="0">
              <a:buNone/>
            </a:pPr>
            <a:r>
              <a:rPr lang="en-US" sz="1600" dirty="0"/>
              <a:t>If you are intending to stay in Finland for more than a year, you are required also to register at </a:t>
            </a:r>
            <a:r>
              <a:rPr lang="en-US" sz="1800" u="sng"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hlinkClick r:id="rId3"/>
              </a:rPr>
              <a:t>https://dvv.fi/en/forms</a:t>
            </a:r>
            <a:r>
              <a:rPr lang="en-US" sz="1600" dirty="0"/>
              <a:t>) and register your personal information in the Population Information System. You need the personal ID-code for instance for opening a mobile phone connection or a bank account. </a:t>
            </a:r>
          </a:p>
          <a:p>
            <a:pPr marL="0" indent="0">
              <a:buNone/>
            </a:pPr>
            <a:endParaRPr lang="fi-FI" sz="2000" dirty="0">
              <a:solidFill>
                <a:srgbClr val="FF0000"/>
              </a:solidFill>
            </a:endParaRPr>
          </a:p>
        </p:txBody>
      </p:sp>
    </p:spTree>
    <p:extLst>
      <p:ext uri="{BB962C8B-B14F-4D97-AF65-F5344CB8AC3E}">
        <p14:creationId xmlns:p14="http://schemas.microsoft.com/office/powerpoint/2010/main" val="387189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700" y="1377712"/>
            <a:ext cx="8823860" cy="3970318"/>
          </a:xfrm>
          <a:prstGeom prst="rect">
            <a:avLst/>
          </a:prstGeom>
        </p:spPr>
        <p:txBody>
          <a:bodyPr wrap="square">
            <a:spAutoFit/>
          </a:bodyPr>
          <a:lstStyle/>
          <a:p>
            <a:r>
              <a:rPr lang="en-US" b="1" dirty="0"/>
              <a:t>INTERNATIONAL STUDENT </a:t>
            </a:r>
          </a:p>
          <a:p>
            <a:endParaRPr lang="en-US" dirty="0"/>
          </a:p>
          <a:p>
            <a:r>
              <a:rPr lang="en-US" dirty="0"/>
              <a:t> </a:t>
            </a:r>
          </a:p>
          <a:p>
            <a:r>
              <a:rPr lang="en-US" dirty="0"/>
              <a:t>WHY </a:t>
            </a:r>
            <a:r>
              <a:rPr lang="en-US" b="1" dirty="0"/>
              <a:t>REGISTER AT  </a:t>
            </a:r>
            <a:r>
              <a:rPr lang="en-US" dirty="0"/>
              <a:t>Digital and Population Data services agency (DVV)   </a:t>
            </a:r>
          </a:p>
          <a:p>
            <a:endParaRPr lang="en-US" dirty="0"/>
          </a:p>
          <a:p>
            <a:r>
              <a:rPr lang="en-US" dirty="0"/>
              <a:t>✓ IN ORDER TO GET A </a:t>
            </a:r>
            <a:r>
              <a:rPr lang="en-US" b="1" dirty="0"/>
              <a:t>FINNISH PERSONAL IDENTITY CODE </a:t>
            </a:r>
            <a:endParaRPr lang="en-US" dirty="0"/>
          </a:p>
          <a:p>
            <a:r>
              <a:rPr lang="en-US" dirty="0"/>
              <a:t> if you have </a:t>
            </a:r>
            <a:r>
              <a:rPr lang="en-US" b="1" dirty="0"/>
              <a:t>not yet received </a:t>
            </a:r>
            <a:r>
              <a:rPr lang="en-US" dirty="0"/>
              <a:t>it from the Finnish Immigration Service or the Tax Office </a:t>
            </a:r>
          </a:p>
          <a:p>
            <a:r>
              <a:rPr lang="en-US" dirty="0"/>
              <a:t>o Remember to inform the university about your personal identity code! </a:t>
            </a:r>
          </a:p>
          <a:p>
            <a:endParaRPr lang="en-US" dirty="0"/>
          </a:p>
          <a:p>
            <a:r>
              <a:rPr lang="en-US" dirty="0"/>
              <a:t>✓ IN ORDER TO MARK A TEMPORARY OR PERMANENT ADDRESS IN THE </a:t>
            </a:r>
          </a:p>
          <a:p>
            <a:r>
              <a:rPr lang="en-US" dirty="0"/>
              <a:t>FINNISH POPULATION INFORMATION SYSTEM </a:t>
            </a:r>
          </a:p>
          <a:p>
            <a:r>
              <a:rPr lang="en-US" dirty="0"/>
              <a:t>o That is required for example for the HSL travel card or for opening a bank </a:t>
            </a:r>
          </a:p>
          <a:p>
            <a:r>
              <a:rPr lang="en-US" dirty="0"/>
              <a:t>account </a:t>
            </a:r>
            <a:endParaRPr lang="fi-FI" dirty="0"/>
          </a:p>
        </p:txBody>
      </p:sp>
    </p:spTree>
    <p:extLst>
      <p:ext uri="{BB962C8B-B14F-4D97-AF65-F5344CB8AC3E}">
        <p14:creationId xmlns:p14="http://schemas.microsoft.com/office/powerpoint/2010/main" val="329921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850" y="-8676085"/>
            <a:ext cx="10474063" cy="14907222"/>
          </a:xfrm>
          <a:prstGeom prst="rect">
            <a:avLst/>
          </a:prstGeom>
        </p:spPr>
        <p:txBody>
          <a:bodyPr wrap="square">
            <a:spAutoFit/>
          </a:bodyPr>
          <a:lstStyle/>
          <a:p>
            <a:r>
              <a:rPr lang="en-US" dirty="0"/>
              <a:t>FOREIGN STUDENT </a:t>
            </a:r>
          </a:p>
          <a:p>
            <a:endParaRPr lang="en-US" dirty="0"/>
          </a:p>
          <a:p>
            <a:r>
              <a:rPr lang="en-US" dirty="0"/>
              <a:t> </a:t>
            </a:r>
          </a:p>
          <a:p>
            <a:endParaRPr lang="en-US" dirty="0"/>
          </a:p>
          <a:p>
            <a:r>
              <a:rPr lang="en-US" dirty="0"/>
              <a:t>WHY REGISTER AT THE LOCAL REGISTER OFFICE </a:t>
            </a:r>
          </a:p>
          <a:p>
            <a:r>
              <a:rPr lang="en-US" dirty="0"/>
              <a:t>(MAISTRAATTI)?   </a:t>
            </a:r>
          </a:p>
          <a:p>
            <a:endParaRPr lang="en-US" dirty="0"/>
          </a:p>
          <a:p>
            <a:r>
              <a:rPr lang="en-US" dirty="0"/>
              <a:t> </a:t>
            </a:r>
          </a:p>
          <a:p>
            <a:endParaRPr lang="en-US" dirty="0"/>
          </a:p>
          <a:p>
            <a:r>
              <a:rPr lang="en-US" dirty="0"/>
              <a:t>✓ IN ORDER TO GET A FINNISH PERSONAL IDENTITY CODE </a:t>
            </a:r>
          </a:p>
          <a:p>
            <a:r>
              <a:rPr lang="en-US" dirty="0"/>
              <a:t>(HENKILÖTUNNUS in Finnish, PERSONBETECKNING in Swedish, earlier called SOCIAL SECURITY NUMBER ) </a:t>
            </a:r>
          </a:p>
          <a:p>
            <a:r>
              <a:rPr lang="en-US" dirty="0"/>
              <a:t> if you have not yet received it from the Finnish Immigration Service or the Tax Office </a:t>
            </a:r>
          </a:p>
          <a:p>
            <a:r>
              <a:rPr lang="en-US" dirty="0"/>
              <a:t>o Remember to inform the university about your personal identity code! </a:t>
            </a:r>
          </a:p>
          <a:p>
            <a:endParaRPr lang="en-US" dirty="0"/>
          </a:p>
          <a:p>
            <a:r>
              <a:rPr lang="en-US" dirty="0"/>
              <a:t> </a:t>
            </a:r>
          </a:p>
          <a:p>
            <a:endParaRPr lang="en-US" dirty="0"/>
          </a:p>
          <a:p>
            <a:r>
              <a:rPr lang="en-US" dirty="0"/>
              <a:t> </a:t>
            </a:r>
          </a:p>
          <a:p>
            <a:endParaRPr lang="en-US" dirty="0"/>
          </a:p>
          <a:p>
            <a:r>
              <a:rPr lang="en-US" dirty="0"/>
              <a:t>✓ IN ORDER TO MARK A TEMPORARY OR PERMANENT ADDRESS IN THE </a:t>
            </a:r>
          </a:p>
          <a:p>
            <a:r>
              <a:rPr lang="en-US" dirty="0"/>
              <a:t>FINNISH POPULATION INFORMATION SYSTEM </a:t>
            </a:r>
          </a:p>
          <a:p>
            <a:r>
              <a:rPr lang="en-US" dirty="0"/>
              <a:t>o That is required for example for the HSL travel card or for opening a bank </a:t>
            </a:r>
          </a:p>
          <a:p>
            <a:r>
              <a:rPr lang="en-US" dirty="0"/>
              <a:t>account </a:t>
            </a:r>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r>
              <a:rPr lang="en-US" b="1" dirty="0"/>
              <a:t>TO REGISTER YOU NEED TO</a:t>
            </a:r>
            <a:r>
              <a:rPr lang="en-US" dirty="0"/>
              <a:t>: </a:t>
            </a:r>
          </a:p>
          <a:p>
            <a:pPr marL="342900" lvl="0" indent="-342900">
              <a:lnSpc>
                <a:spcPct val="125000"/>
              </a:lnSpc>
              <a:buFont typeface="Courier New" panose="02070309020205020404" pitchFamily="49" charset="0"/>
              <a:buChar char="o"/>
            </a:pPr>
            <a:r>
              <a:rPr lang="en-US" sz="1400" dirty="0"/>
              <a:t>1. FILL OUT THE </a:t>
            </a:r>
            <a:r>
              <a:rPr lang="en-US" sz="1400" u="sng"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hlinkClick r:id="rId2"/>
              </a:rPr>
              <a:t>http://www.dvv.fi/forms</a:t>
            </a:r>
            <a:r>
              <a:rPr lang="en-US" sz="1400" u="sng"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rPr>
              <a:t> </a:t>
            </a:r>
            <a:r>
              <a:rPr lang="en-US" sz="1400" dirty="0"/>
              <a:t> AND 2. PROVIDE US THE FOLLOWING DOCUMENTS: </a:t>
            </a:r>
          </a:p>
          <a:p>
            <a:pPr>
              <a:lnSpc>
                <a:spcPct val="125000"/>
              </a:lnSpc>
              <a:spcAft>
                <a:spcPts val="800"/>
              </a:spcAft>
            </a:pPr>
            <a:r>
              <a:rPr lang="en-US" sz="1400" b="1"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rPr>
              <a:t>IF YOU ARE AN EU-CITIZEN:</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The filled registration form </a:t>
            </a:r>
            <a:r>
              <a:rPr lang="en-US" sz="1400" u="sng"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hlinkClick r:id="rId2"/>
              </a:rPr>
              <a:t>http://www.dvv.fi/forms</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Passport or official identity card</a:t>
            </a: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Attendance letter / study certificate from the school where you are studying (Admission letter is NOT accepted!)</a:t>
            </a: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If you want to be registered permanently, you also need to have a proof of EU-citizen’s right of residence from the Finnish Immigration Service </a:t>
            </a:r>
            <a:r>
              <a:rPr lang="en-US" sz="1400" u="sng"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hlinkClick r:id="rId3"/>
              </a:rPr>
              <a:t>http://www.migri.fi/eu_registration</a:t>
            </a:r>
            <a:r>
              <a:rPr lang="en-US" sz="1400" u="sng"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rPr>
              <a:t> </a:t>
            </a:r>
            <a:r>
              <a:rPr lang="en-US" sz="1400" dirty="0">
                <a:effectLst/>
                <a:latin typeface="Century Gothic" panose="020B0502020202020204" pitchFamily="34" charset="0"/>
                <a:ea typeface="Meiryo" panose="020B0604030504040204" pitchFamily="34" charset="-128"/>
                <a:cs typeface="Arial" panose="020B0604020202020204" pitchFamily="34" charset="0"/>
              </a:rPr>
              <a:t> </a:t>
            </a:r>
          </a:p>
          <a:p>
            <a:pPr indent="-276860">
              <a:lnSpc>
                <a:spcPct val="125000"/>
              </a:lnSpc>
              <a:spcAft>
                <a:spcPts val="800"/>
              </a:spcAft>
            </a:pPr>
            <a:r>
              <a:rPr lang="en-US" sz="1400" b="1"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rPr>
              <a:t>IF YOU ARE A NON EU-CITIZEN:</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The filled registration form </a:t>
            </a:r>
            <a:r>
              <a:rPr lang="en-US" sz="1400" u="sng" dirty="0">
                <a:solidFill>
                  <a:srgbClr val="4FB8C1"/>
                </a:solidFill>
                <a:effectLst/>
                <a:latin typeface="Century Gothic" panose="020B0502020202020204" pitchFamily="34" charset="0"/>
                <a:ea typeface="Meiryo" panose="020B0604030504040204" pitchFamily="34" charset="-128"/>
                <a:cs typeface="Arial" panose="020B0604020202020204" pitchFamily="34" charset="0"/>
                <a:hlinkClick r:id="rId4"/>
              </a:rPr>
              <a:t>http://www.dvv.fi/en/Forms/</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Passport </a:t>
            </a: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Residence permit if you have one </a:t>
            </a:r>
          </a:p>
          <a:p>
            <a:pPr marL="342900" lvl="0" indent="-342900">
              <a:lnSpc>
                <a:spcPct val="125000"/>
              </a:lnSpc>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Attendance letter / study certificate from the school where you are 	studying (Admission letter is NOT accepted!)</a:t>
            </a:r>
          </a:p>
          <a:p>
            <a:pPr marL="342900" lvl="0" indent="-342900">
              <a:lnSpc>
                <a:spcPct val="125000"/>
              </a:lnSpc>
              <a:spcAft>
                <a:spcPts val="800"/>
              </a:spcAft>
              <a:buFont typeface="Courier New" panose="02070309020205020404" pitchFamily="49" charset="0"/>
              <a:buChar char="o"/>
            </a:pPr>
            <a:r>
              <a:rPr lang="en-US" sz="1400" dirty="0">
                <a:effectLst/>
                <a:latin typeface="Century Gothic" panose="020B0502020202020204" pitchFamily="34" charset="0"/>
                <a:ea typeface="Meiryo" panose="020B0604030504040204" pitchFamily="34" charset="-128"/>
                <a:cs typeface="Arial" panose="020B0604020202020204" pitchFamily="34" charset="0"/>
              </a:rPr>
              <a:t>In order to register permanently, your residence permit must be valid for at least 12 months and your study certificate for at least 2 years. The permanent address is important if you want to get the student discount for your travel card.</a:t>
            </a:r>
          </a:p>
          <a:p>
            <a:pPr>
              <a:lnSpc>
                <a:spcPct val="125000"/>
              </a:lnSpc>
              <a:spcAft>
                <a:spcPts val="800"/>
              </a:spcAft>
            </a:pPr>
            <a:r>
              <a:rPr lang="en-US" sz="1400" b="1" dirty="0">
                <a:effectLst/>
                <a:latin typeface="Century Gothic" panose="020B0502020202020204" pitchFamily="34" charset="0"/>
                <a:ea typeface="Meiryo" panose="020B0604030504040204" pitchFamily="34" charset="-128"/>
                <a:cs typeface="Arial" panose="020B0604020202020204" pitchFamily="34" charset="0"/>
              </a:rPr>
              <a:t>Please note that we need your COMPLETE address, also the apartment number, so please check it before you visit us! The approximate processing time for the registration is 8-10 weeks. You will get an e-mail as a confirmation when your registration is ready. It will be a secure e-mail that can be opened only on one device for 30 days. You can download and save the attachment for later use</a:t>
            </a:r>
            <a:endParaRPr lang="en-US" sz="1400" dirty="0">
              <a:effectLst/>
              <a:latin typeface="Century Gothic" panose="020B0502020202020204" pitchFamily="34" charset="0"/>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100793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212" y="512139"/>
            <a:ext cx="9657806" cy="5632311"/>
          </a:xfrm>
          <a:prstGeom prst="rect">
            <a:avLst/>
          </a:prstGeom>
        </p:spPr>
        <p:txBody>
          <a:bodyPr wrap="square">
            <a:spAutoFit/>
          </a:bodyPr>
          <a:lstStyle/>
          <a:p>
            <a:r>
              <a:rPr lang="en-US" b="1" dirty="0">
                <a:hlinkClick r:id="rId2"/>
              </a:rPr>
              <a:t>Working in Finland</a:t>
            </a:r>
            <a:r>
              <a:rPr lang="en-US" b="1" dirty="0"/>
              <a:t> </a:t>
            </a:r>
          </a:p>
          <a:p>
            <a:pPr marL="285750" indent="-285750">
              <a:buFont typeface="Arial" panose="020B0604020202020204" pitchFamily="34" charset="0"/>
              <a:buChar char="•"/>
            </a:pPr>
            <a:r>
              <a:rPr lang="en-US" dirty="0"/>
              <a:t>International exchange and degree students are allowed to work in Finland with certain restrictions. The restrictions have to do with the </a:t>
            </a:r>
            <a:r>
              <a:rPr lang="en-US" b="1" dirty="0"/>
              <a:t>nationality</a:t>
            </a:r>
            <a:r>
              <a:rPr lang="en-US" dirty="0"/>
              <a:t> (EU/EEA or non-EU/EEA) and the nature of employment. In addition, the regulations for study-related work, compulsory training or employment having to do with thesis work tend to be more relaxed.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are a </a:t>
            </a:r>
            <a:r>
              <a:rPr lang="en-US" b="1" dirty="0"/>
              <a:t>Nordic or EU/EEA national, you do not need any special permits for working in Finland during your studies</a:t>
            </a:r>
            <a:r>
              <a:rPr lang="en-US" dirty="0"/>
              <a:t>. There are no restrictions on how many hours per week you are allowed to work, but you should take care that work does not get in the way of your study progress.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Non-EU students </a:t>
            </a:r>
            <a:r>
              <a:rPr lang="en-US" dirty="0"/>
              <a:t>can work within certain limits on a student residence permit if the work is practical training included in the degree or if the amount of part-time </a:t>
            </a:r>
            <a:r>
              <a:rPr lang="en-US" b="1" dirty="0"/>
              <a:t>work does not exceed 25 hours a week</a:t>
            </a:r>
            <a:r>
              <a:rPr lang="en-US" dirty="0"/>
              <a:t>. You can adjust the hours on a weekly basis as long as the average is around 25 working hours per week during the academic terms. There are </a:t>
            </a:r>
            <a:r>
              <a:rPr lang="en-US" b="1" dirty="0"/>
              <a:t>no limits in terms of hours on full-time work outside term times (summer and Christmas holidays specifically</a:t>
            </a:r>
            <a:r>
              <a:rPr lang="en-US" dirty="0"/>
              <a:t>). For general regulations on working in Finland, see </a:t>
            </a:r>
            <a:r>
              <a:rPr lang="en-US" dirty="0">
                <a:hlinkClick r:id="rId3"/>
              </a:rPr>
              <a:t>http://www.te-palvelut.fi/te/en/jobseekers/work_finland/index.html</a:t>
            </a:r>
            <a:r>
              <a:rPr lang="en-US" dirty="0"/>
              <a:t> and information provided by Finnish Immigration Service </a:t>
            </a:r>
            <a:r>
              <a:rPr lang="en-US" dirty="0">
                <a:hlinkClick r:id="rId4"/>
              </a:rPr>
              <a:t>http://www.migri.fi/working_in_finland</a:t>
            </a:r>
            <a:endParaRPr lang="en-US" dirty="0"/>
          </a:p>
        </p:txBody>
      </p:sp>
    </p:spTree>
    <p:extLst>
      <p:ext uri="{BB962C8B-B14F-4D97-AF65-F5344CB8AC3E}">
        <p14:creationId xmlns:p14="http://schemas.microsoft.com/office/powerpoint/2010/main" val="312301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8" y="449389"/>
            <a:ext cx="9551544" cy="5909310"/>
          </a:xfrm>
          <a:prstGeom prst="rect">
            <a:avLst/>
          </a:prstGeom>
        </p:spPr>
        <p:txBody>
          <a:bodyPr wrap="square">
            <a:spAutoFit/>
          </a:bodyPr>
          <a:lstStyle/>
          <a:p>
            <a:r>
              <a:rPr lang="en-US" b="1" dirty="0"/>
              <a:t>Finding work</a:t>
            </a:r>
          </a:p>
          <a:p>
            <a:endParaRPr lang="en-US" dirty="0"/>
          </a:p>
          <a:p>
            <a:pPr marL="285750" indent="-285750">
              <a:buFont typeface="Arial" panose="020B0604020202020204" pitchFamily="34" charset="0"/>
              <a:buChar char="•"/>
            </a:pPr>
            <a:r>
              <a:rPr lang="en-US" dirty="0"/>
              <a:t>Aalto University offers students </a:t>
            </a:r>
            <a:r>
              <a:rPr lang="en-US" b="1" dirty="0"/>
              <a:t>Career Services</a:t>
            </a:r>
            <a:r>
              <a:rPr lang="en-US" dirty="0"/>
              <a:t>. This should be the first stop for any student looking for a job. Although Career Services do not act as a part-time job recruitment agency, you might contact them for advice on possible local part-time employment opportunities, and general tips on job hunting in Finland.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Career Service has implemented the </a:t>
            </a:r>
            <a:r>
              <a:rPr lang="en-US" dirty="0" err="1">
                <a:hlinkClick r:id="rId2"/>
              </a:rPr>
              <a:t>CareerWeb</a:t>
            </a:r>
            <a:r>
              <a:rPr lang="en-US" dirty="0"/>
              <a:t> system that helps employers to recruit students.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also contact the Employment Offices in the Helsinki region: see Ministry of Labor’s web pages (</a:t>
            </a:r>
            <a:r>
              <a:rPr lang="en-US" dirty="0">
                <a:hlinkClick r:id="rId3"/>
              </a:rPr>
              <a:t>http://www.te-palvelut.fi/te/en/index.html</a:t>
            </a:r>
            <a:r>
              <a:rPr lang="en-US" dirty="0"/>
              <a:t> ). Here you can also find a listing of job openings.</a:t>
            </a:r>
          </a:p>
          <a:p>
            <a:endParaRPr lang="en-US" b="1" dirty="0"/>
          </a:p>
          <a:p>
            <a:r>
              <a:rPr lang="en-US" b="1" dirty="0"/>
              <a:t>Career planning</a:t>
            </a:r>
          </a:p>
          <a:p>
            <a:endParaRPr lang="en-US" dirty="0"/>
          </a:p>
          <a:p>
            <a:pPr marL="285750" indent="-285750">
              <a:buFont typeface="Arial" panose="020B0604020202020204" pitchFamily="34" charset="0"/>
              <a:buChar char="•"/>
            </a:pPr>
            <a:r>
              <a:rPr lang="en-US" dirty="0"/>
              <a:t>Aalto University </a:t>
            </a:r>
            <a:r>
              <a:rPr lang="en-US" dirty="0">
                <a:hlinkClick r:id="rId2"/>
              </a:rPr>
              <a:t>Career Services</a:t>
            </a:r>
            <a:r>
              <a:rPr lang="en-US" dirty="0"/>
              <a:t> help students prepare for working life by enhancing their job hunting skills and facilitating their employment in relevant jobs. Their services range from individual career counseling and mediation of vacant jobs to </a:t>
            </a:r>
            <a:r>
              <a:rPr lang="en-US" dirty="0" err="1"/>
              <a:t>organising</a:t>
            </a:r>
            <a:r>
              <a:rPr lang="en-US" dirty="0"/>
              <a:t> career fairs. </a:t>
            </a:r>
          </a:p>
          <a:p>
            <a:endParaRPr lang="en-US" dirty="0"/>
          </a:p>
        </p:txBody>
      </p:sp>
    </p:spTree>
    <p:extLst>
      <p:ext uri="{BB962C8B-B14F-4D97-AF65-F5344CB8AC3E}">
        <p14:creationId xmlns:p14="http://schemas.microsoft.com/office/powerpoint/2010/main" val="38290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9B8F26-F658-40ED-84A0-9B866A4375AF}"/>
              </a:ext>
            </a:extLst>
          </p:cNvPr>
          <p:cNvSpPr>
            <a:spLocks noGrp="1"/>
          </p:cNvSpPr>
          <p:nvPr>
            <p:ph type="title"/>
          </p:nvPr>
        </p:nvSpPr>
        <p:spPr>
          <a:xfrm>
            <a:off x="677335" y="237271"/>
            <a:ext cx="8596668" cy="1826581"/>
          </a:xfrm>
        </p:spPr>
        <p:txBody>
          <a:bodyPr>
            <a:normAutofit/>
          </a:bodyPr>
          <a:lstStyle/>
          <a:p>
            <a:r>
              <a:rPr lang="fi-FI" sz="4800" dirty="0" err="1"/>
              <a:t>Questions</a:t>
            </a:r>
            <a:r>
              <a:rPr lang="fi-FI" sz="4800" dirty="0"/>
              <a:t> </a:t>
            </a:r>
            <a:r>
              <a:rPr lang="fi-FI" sz="4800" dirty="0" err="1"/>
              <a:t>during</a:t>
            </a:r>
            <a:r>
              <a:rPr lang="fi-FI" sz="4800" dirty="0"/>
              <a:t> </a:t>
            </a:r>
            <a:r>
              <a:rPr lang="fi-FI" sz="4800" dirty="0" err="1"/>
              <a:t>the</a:t>
            </a:r>
            <a:r>
              <a:rPr lang="fi-FI" sz="4800" dirty="0"/>
              <a:t> </a:t>
            </a:r>
            <a:r>
              <a:rPr lang="fi-FI" sz="4800" dirty="0" err="1"/>
              <a:t>presentations</a:t>
            </a:r>
            <a:r>
              <a:rPr lang="fi-FI" sz="4800" dirty="0"/>
              <a:t>?</a:t>
            </a:r>
            <a:endParaRPr lang="en-US" sz="4800" dirty="0"/>
          </a:p>
        </p:txBody>
      </p:sp>
      <p:sp>
        <p:nvSpPr>
          <p:cNvPr id="3" name="Tekstin paikkamerkki 2">
            <a:extLst>
              <a:ext uri="{FF2B5EF4-FFF2-40B4-BE49-F238E27FC236}">
                <a16:creationId xmlns:a16="http://schemas.microsoft.com/office/drawing/2014/main" id="{62DBF897-45AC-47D7-BFDB-9FCBE0DD8CD2}"/>
              </a:ext>
            </a:extLst>
          </p:cNvPr>
          <p:cNvSpPr>
            <a:spLocks noGrp="1"/>
          </p:cNvSpPr>
          <p:nvPr>
            <p:ph type="body" idx="1"/>
          </p:nvPr>
        </p:nvSpPr>
        <p:spPr>
          <a:xfrm>
            <a:off x="677334" y="2273096"/>
            <a:ext cx="10089983" cy="4127703"/>
          </a:xfrm>
        </p:spPr>
        <p:txBody>
          <a:bodyPr>
            <a:normAutofit fontScale="92500" lnSpcReduction="10000"/>
          </a:bodyPr>
          <a:lstStyle/>
          <a:p>
            <a:r>
              <a:rPr lang="en-US" sz="3200" dirty="0">
                <a:sym typeface="Wingdings" panose="05000000000000000000" pitchFamily="2" charset="2"/>
              </a:rPr>
              <a:t>We prefer </a:t>
            </a:r>
            <a:r>
              <a:rPr lang="en-US" sz="3200" u="sng" dirty="0">
                <a:sym typeface="Wingdings" panose="05000000000000000000" pitchFamily="2" charset="2"/>
              </a:rPr>
              <a:t>w</a:t>
            </a:r>
            <a:r>
              <a:rPr lang="en-US" sz="3200" u="sng" dirty="0"/>
              <a:t>ritten questions </a:t>
            </a:r>
            <a:r>
              <a:rPr lang="en-US" sz="3200" dirty="0"/>
              <a:t>so you can get back to the answers later. </a:t>
            </a:r>
          </a:p>
          <a:p>
            <a:r>
              <a:rPr lang="en-US" sz="3200" dirty="0"/>
              <a:t>A separate question section opens for each presentation.</a:t>
            </a:r>
          </a:p>
          <a:p>
            <a:r>
              <a:rPr lang="fi-FI" sz="3200" b="1" dirty="0">
                <a:solidFill>
                  <a:schemeClr val="tx1"/>
                </a:solidFill>
              </a:rPr>
              <a:t>Presemo-</a:t>
            </a:r>
            <a:r>
              <a:rPr lang="fi-FI" sz="3200" b="1" dirty="0" err="1">
                <a:solidFill>
                  <a:schemeClr val="tx1"/>
                </a:solidFill>
              </a:rPr>
              <a:t>link</a:t>
            </a:r>
            <a:r>
              <a:rPr lang="fi-FI" sz="3200" b="1" dirty="0">
                <a:solidFill>
                  <a:schemeClr val="tx1"/>
                </a:solidFill>
              </a:rPr>
              <a:t> and </a:t>
            </a:r>
            <a:r>
              <a:rPr lang="fi-FI" sz="3200" b="1" dirty="0" err="1">
                <a:solidFill>
                  <a:schemeClr val="tx1"/>
                </a:solidFill>
              </a:rPr>
              <a:t>access</a:t>
            </a:r>
            <a:r>
              <a:rPr lang="fi-FI" sz="3200" b="1" dirty="0">
                <a:solidFill>
                  <a:schemeClr val="tx1"/>
                </a:solidFill>
              </a:rPr>
              <a:t> </a:t>
            </a:r>
            <a:r>
              <a:rPr lang="fi-FI" sz="3200" b="1" dirty="0" err="1">
                <a:solidFill>
                  <a:schemeClr val="tx1"/>
                </a:solidFill>
              </a:rPr>
              <a:t>code</a:t>
            </a:r>
            <a:r>
              <a:rPr lang="fi-FI" sz="3200" b="1" dirty="0">
                <a:solidFill>
                  <a:schemeClr val="tx1"/>
                </a:solidFill>
              </a:rPr>
              <a:t> (153695) in chat.</a:t>
            </a:r>
          </a:p>
          <a:p>
            <a:r>
              <a:rPr lang="en-US" sz="3200" dirty="0"/>
              <a:t>The link will be reposted during the afternoon. </a:t>
            </a:r>
          </a:p>
          <a:p>
            <a:r>
              <a:rPr lang="en-US" sz="3200" dirty="0"/>
              <a:t>Questions will be answered either towards the end of the presentation or later during the week. Please focus on issues related to Monday programme.</a:t>
            </a:r>
          </a:p>
          <a:p>
            <a:endParaRPr lang="en-US" sz="3200" dirty="0"/>
          </a:p>
          <a:p>
            <a:endParaRPr lang="en-US" sz="3200" dirty="0"/>
          </a:p>
        </p:txBody>
      </p:sp>
    </p:spTree>
    <p:extLst>
      <p:ext uri="{BB962C8B-B14F-4D97-AF65-F5344CB8AC3E}">
        <p14:creationId xmlns:p14="http://schemas.microsoft.com/office/powerpoint/2010/main" val="340196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14880E-EEEB-49A4-ABD9-119E5A82495F}"/>
              </a:ext>
            </a:extLst>
          </p:cNvPr>
          <p:cNvSpPr txBox="1"/>
          <p:nvPr/>
        </p:nvSpPr>
        <p:spPr>
          <a:xfrm>
            <a:off x="317085" y="274469"/>
            <a:ext cx="11169423" cy="6463308"/>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rPr>
              <a:t>Coronavirus vaccine in Espoo</a:t>
            </a:r>
            <a:endParaRPr lang="en-US" sz="2400" dirty="0">
              <a:effectLst/>
              <a:latin typeface="Calibri" panose="020F0502020204030204" pitchFamily="34" charset="0"/>
              <a:ea typeface="Calibri" panose="020F0502020204030204" pitchFamily="34" charset="0"/>
            </a:endParaRPr>
          </a:p>
          <a:p>
            <a:endParaRPr lang="en-US"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Students can get the coronavirus vaccine in Espoo if it is their municipality of residence or place of study. </a:t>
            </a:r>
            <a:r>
              <a:rPr lang="en-US" sz="2000" b="1" dirty="0">
                <a:latin typeface="Calibri" panose="020F0502020204030204" pitchFamily="34" charset="0"/>
                <a:ea typeface="Calibri" panose="020F0502020204030204" pitchFamily="34" charset="0"/>
              </a:rPr>
              <a:t>International</a:t>
            </a:r>
            <a:r>
              <a:rPr lang="en-US" sz="2000" b="1" dirty="0">
                <a:effectLst/>
                <a:latin typeface="Calibri" panose="020F0502020204030204" pitchFamily="34" charset="0"/>
                <a:ea typeface="Calibri" panose="020F0502020204030204" pitchFamily="34" charset="0"/>
              </a:rPr>
              <a:t> students can also get vaccinated in Espoo </a:t>
            </a:r>
            <a:r>
              <a:rPr lang="en-US" sz="2000" dirty="0">
                <a:effectLst/>
                <a:latin typeface="Calibri" panose="020F0502020204030204" pitchFamily="34" charset="0"/>
                <a:ea typeface="Calibri" panose="020F0502020204030204" pitchFamily="34" charset="0"/>
              </a:rPr>
              <a:t>if they are staying in the city for more than four weeks.</a:t>
            </a:r>
          </a:p>
          <a:p>
            <a:r>
              <a:rPr lang="en-US" sz="1600" dirty="0">
                <a:effectLst/>
                <a:latin typeface="Calibri" panose="020F0502020204030204" pitchFamily="34" charset="0"/>
                <a:ea typeface="Calibri" panose="020F0502020204030204" pitchFamily="34" charset="0"/>
              </a:rPr>
              <a:t> </a:t>
            </a:r>
          </a:p>
          <a:p>
            <a:r>
              <a:rPr lang="en-US" sz="1400" b="1" dirty="0">
                <a:effectLst/>
                <a:latin typeface="Calibri" panose="020F0502020204030204" pitchFamily="34" charset="0"/>
                <a:ea typeface="Calibri" panose="020F0502020204030204" pitchFamily="34" charset="0"/>
              </a:rPr>
              <a:t>First dose</a:t>
            </a:r>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If Espoo is your municipality of residence, you can book your vaccination appointment online at </a:t>
            </a:r>
            <a:r>
              <a:rPr lang="en-US" sz="1400" b="1" dirty="0">
                <a:effectLst/>
                <a:latin typeface="Calibri" panose="020F0502020204030204" pitchFamily="34" charset="0"/>
                <a:ea typeface="Calibri" panose="020F0502020204030204" pitchFamily="34" charset="0"/>
              </a:rPr>
              <a:t>bookcovidvaccine.fi</a:t>
            </a:r>
            <a:r>
              <a:rPr lang="en-US" sz="1400" dirty="0">
                <a:effectLst/>
                <a:latin typeface="Calibri" panose="020F0502020204030204" pitchFamily="34" charset="0"/>
                <a:ea typeface="Calibri" panose="020F0502020204030204" pitchFamily="34" charset="0"/>
              </a:rPr>
              <a:t>. If you want to book an appointment by phone, call our </a:t>
            </a:r>
            <a:r>
              <a:rPr lang="en-US" sz="1400" b="1" dirty="0">
                <a:effectLst/>
                <a:latin typeface="Calibri" panose="020F0502020204030204" pitchFamily="34" charset="0"/>
                <a:ea typeface="Calibri" panose="020F0502020204030204" pitchFamily="34" charset="0"/>
              </a:rPr>
              <a:t>number 09 816 34800</a:t>
            </a:r>
            <a:r>
              <a:rPr lang="en-US" sz="1400" dirty="0">
                <a:effectLst/>
                <a:latin typeface="Calibri" panose="020F0502020204030204" pitchFamily="34" charset="0"/>
                <a:ea typeface="Calibri" panose="020F0502020204030204" pitchFamily="34" charset="0"/>
              </a:rPr>
              <a:t> (Mon–Fri 8:00–18:00) and leave a call-back request. If Espoo is not your municipality of residence, please book your appointment by phone.</a:t>
            </a:r>
          </a:p>
          <a:p>
            <a:r>
              <a:rPr lang="en-US" sz="1400" dirty="0">
                <a:effectLst/>
                <a:latin typeface="Calibri" panose="020F0502020204030204" pitchFamily="34" charset="0"/>
                <a:ea typeface="Calibri" panose="020F0502020204030204" pitchFamily="34" charset="0"/>
              </a:rPr>
              <a:t> </a:t>
            </a:r>
          </a:p>
          <a:p>
            <a:r>
              <a:rPr lang="en-US" sz="1400" dirty="0">
                <a:effectLst/>
                <a:latin typeface="Calibri" panose="020F0502020204030204" pitchFamily="34" charset="0"/>
                <a:ea typeface="Calibri" panose="020F0502020204030204" pitchFamily="34" charset="0"/>
              </a:rPr>
              <a:t>You can also get the </a:t>
            </a:r>
            <a:r>
              <a:rPr lang="en-US" sz="1400" b="1" dirty="0">
                <a:effectLst/>
                <a:latin typeface="Calibri" panose="020F0502020204030204" pitchFamily="34" charset="0"/>
                <a:ea typeface="Calibri" panose="020F0502020204030204" pitchFamily="34" charset="0"/>
              </a:rPr>
              <a:t>first dose </a:t>
            </a:r>
            <a:r>
              <a:rPr lang="en-US" sz="1400" dirty="0">
                <a:effectLst/>
                <a:latin typeface="Calibri" panose="020F0502020204030204" pitchFamily="34" charset="0"/>
                <a:ea typeface="Calibri" panose="020F0502020204030204" pitchFamily="34" charset="0"/>
              </a:rPr>
              <a:t>of the vaccine </a:t>
            </a:r>
            <a:r>
              <a:rPr lang="en-US" sz="1400" b="1" dirty="0">
                <a:effectLst/>
                <a:latin typeface="Calibri" panose="020F0502020204030204" pitchFamily="34" charset="0"/>
                <a:ea typeface="Calibri" panose="020F0502020204030204" pitchFamily="34" charset="0"/>
              </a:rPr>
              <a:t>without booking an appointment </a:t>
            </a:r>
            <a:r>
              <a:rPr lang="en-US" sz="1400" dirty="0">
                <a:effectLst/>
                <a:latin typeface="Calibri" panose="020F0502020204030204" pitchFamily="34" charset="0"/>
                <a:ea typeface="Calibri" panose="020F0502020204030204" pitchFamily="34" charset="0"/>
              </a:rPr>
              <a:t>at our pop-up vaccination site or at the </a:t>
            </a:r>
            <a:r>
              <a:rPr lang="en-US" sz="1400" b="1" dirty="0">
                <a:effectLst/>
                <a:latin typeface="Calibri" panose="020F0502020204030204" pitchFamily="34" charset="0"/>
                <a:ea typeface="Calibri" panose="020F0502020204030204" pitchFamily="34" charset="0"/>
              </a:rPr>
              <a:t>Iso </a:t>
            </a:r>
            <a:r>
              <a:rPr lang="en-US" sz="1400" b="1" dirty="0" err="1">
                <a:effectLst/>
                <a:latin typeface="Calibri" panose="020F0502020204030204" pitchFamily="34" charset="0"/>
                <a:ea typeface="Calibri" panose="020F0502020204030204" pitchFamily="34" charset="0"/>
              </a:rPr>
              <a:t>Omena</a:t>
            </a:r>
            <a:r>
              <a:rPr lang="en-US" sz="1400" b="1"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vaccination site. </a:t>
            </a:r>
            <a:r>
              <a:rPr lang="en-US" sz="1400" b="1" dirty="0">
                <a:effectLst/>
                <a:latin typeface="Calibri" panose="020F0502020204030204" pitchFamily="34" charset="0"/>
                <a:ea typeface="Calibri" panose="020F0502020204030204" pitchFamily="34" charset="0"/>
              </a:rPr>
              <a:t>The walk-in vaccination site at Iso </a:t>
            </a:r>
            <a:r>
              <a:rPr lang="en-US" sz="1400" b="1" dirty="0" err="1">
                <a:effectLst/>
                <a:latin typeface="Calibri" panose="020F0502020204030204" pitchFamily="34" charset="0"/>
                <a:ea typeface="Calibri" panose="020F0502020204030204" pitchFamily="34" charset="0"/>
              </a:rPr>
              <a:t>Omena</a:t>
            </a:r>
            <a:r>
              <a:rPr lang="en-US" sz="1400" b="1" dirty="0">
                <a:effectLst/>
                <a:latin typeface="Calibri" panose="020F0502020204030204" pitchFamily="34" charset="0"/>
                <a:ea typeface="Calibri" panose="020F0502020204030204" pitchFamily="34" charset="0"/>
              </a:rPr>
              <a:t> is open from Monday to Friday 9:30–11:30 and 12:15–14:00. </a:t>
            </a:r>
            <a:r>
              <a:rPr lang="en-US" sz="1400" dirty="0">
                <a:effectLst/>
                <a:latin typeface="Calibri" panose="020F0502020204030204" pitchFamily="34" charset="0"/>
                <a:ea typeface="Calibri" panose="020F0502020204030204" pitchFamily="34" charset="0"/>
              </a:rPr>
              <a:t>The vaccination site is located on the second floor of the shopping </a:t>
            </a:r>
            <a:r>
              <a:rPr lang="en-US" sz="1400" dirty="0" err="1">
                <a:effectLst/>
                <a:latin typeface="Calibri" panose="020F0502020204030204" pitchFamily="34" charset="0"/>
                <a:ea typeface="Calibri" panose="020F0502020204030204" pitchFamily="34" charset="0"/>
              </a:rPr>
              <a:t>centre</a:t>
            </a:r>
            <a:r>
              <a:rPr lang="en-US" sz="1400" dirty="0">
                <a:effectLst/>
                <a:latin typeface="Calibri" panose="020F0502020204030204" pitchFamily="34" charset="0"/>
                <a:ea typeface="Calibri" panose="020F0502020204030204" pitchFamily="34" charset="0"/>
              </a:rPr>
              <a:t>, below the Iso </a:t>
            </a:r>
            <a:r>
              <a:rPr lang="en-US" sz="1400" dirty="0" err="1">
                <a:effectLst/>
                <a:latin typeface="Calibri" panose="020F0502020204030204" pitchFamily="34" charset="0"/>
                <a:ea typeface="Calibri" panose="020F0502020204030204" pitchFamily="34" charset="0"/>
              </a:rPr>
              <a:t>Omena</a:t>
            </a:r>
            <a:r>
              <a:rPr lang="en-US" sz="1400" dirty="0">
                <a:effectLst/>
                <a:latin typeface="Calibri" panose="020F0502020204030204" pitchFamily="34" charset="0"/>
                <a:ea typeface="Calibri" panose="020F0502020204030204" pitchFamily="34" charset="0"/>
              </a:rPr>
              <a:t> Service Centre. The best way to find the vaccination site is to enter the shopping </a:t>
            </a:r>
            <a:r>
              <a:rPr lang="en-US" sz="1400" dirty="0" err="1">
                <a:effectLst/>
                <a:latin typeface="Calibri" panose="020F0502020204030204" pitchFamily="34" charset="0"/>
                <a:ea typeface="Calibri" panose="020F0502020204030204" pitchFamily="34" charset="0"/>
              </a:rPr>
              <a:t>centre</a:t>
            </a:r>
            <a:r>
              <a:rPr lang="en-US" sz="1400" dirty="0">
                <a:effectLst/>
                <a:latin typeface="Calibri" panose="020F0502020204030204" pitchFamily="34" charset="0"/>
                <a:ea typeface="Calibri" panose="020F0502020204030204" pitchFamily="34" charset="0"/>
              </a:rPr>
              <a:t> from the main entrance on the metro side of the building on </a:t>
            </a:r>
            <a:r>
              <a:rPr lang="en-US" sz="1400" dirty="0" err="1">
                <a:effectLst/>
                <a:latin typeface="Calibri" panose="020F0502020204030204" pitchFamily="34" charset="0"/>
                <a:ea typeface="Calibri" panose="020F0502020204030204" pitchFamily="34" charset="0"/>
              </a:rPr>
              <a:t>Piispansilta</a:t>
            </a:r>
            <a:r>
              <a:rPr lang="en-US" sz="1400" dirty="0">
                <a:effectLst/>
                <a:latin typeface="Calibri" panose="020F0502020204030204" pitchFamily="34" charset="0"/>
                <a:ea typeface="Calibri" panose="020F0502020204030204" pitchFamily="34" charset="0"/>
              </a:rPr>
              <a:t>.</a:t>
            </a:r>
          </a:p>
          <a:p>
            <a:r>
              <a:rPr lang="en-US" sz="1400" dirty="0">
                <a:effectLst/>
                <a:latin typeface="Calibri" panose="020F0502020204030204" pitchFamily="34" charset="0"/>
                <a:ea typeface="Calibri" panose="020F0502020204030204" pitchFamily="34" charset="0"/>
              </a:rPr>
              <a:t> </a:t>
            </a:r>
          </a:p>
          <a:p>
            <a:r>
              <a:rPr lang="en-US" sz="1400" b="1" dirty="0">
                <a:effectLst/>
                <a:latin typeface="Calibri" panose="020F0502020204030204" pitchFamily="34" charset="0"/>
                <a:ea typeface="Calibri" panose="020F0502020204030204" pitchFamily="34" charset="0"/>
              </a:rPr>
              <a:t>Second dose</a:t>
            </a:r>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The </a:t>
            </a:r>
            <a:r>
              <a:rPr lang="en-US" sz="1400" b="1" dirty="0">
                <a:effectLst/>
                <a:latin typeface="Calibri" panose="020F0502020204030204" pitchFamily="34" charset="0"/>
                <a:ea typeface="Calibri" panose="020F0502020204030204" pitchFamily="34" charset="0"/>
              </a:rPr>
              <a:t>second dose </a:t>
            </a:r>
            <a:r>
              <a:rPr lang="en-US" sz="1400" dirty="0">
                <a:effectLst/>
                <a:latin typeface="Calibri" panose="020F0502020204030204" pitchFamily="34" charset="0"/>
                <a:ea typeface="Calibri" panose="020F0502020204030204" pitchFamily="34" charset="0"/>
              </a:rPr>
              <a:t>of the vaccine is given </a:t>
            </a:r>
            <a:r>
              <a:rPr lang="en-US" sz="1400" b="1" dirty="0">
                <a:effectLst/>
                <a:latin typeface="Calibri" panose="020F0502020204030204" pitchFamily="34" charset="0"/>
                <a:ea typeface="Calibri" panose="020F0502020204030204" pitchFamily="34" charset="0"/>
              </a:rPr>
              <a:t>8–12 weeks </a:t>
            </a:r>
            <a:r>
              <a:rPr lang="en-US" sz="1400" dirty="0">
                <a:effectLst/>
                <a:latin typeface="Calibri" panose="020F0502020204030204" pitchFamily="34" charset="0"/>
                <a:ea typeface="Calibri" panose="020F0502020204030204" pitchFamily="34" charset="0"/>
              </a:rPr>
              <a:t>after the first dose. You can book your </a:t>
            </a:r>
            <a:r>
              <a:rPr lang="en-US" sz="1400" b="1" dirty="0">
                <a:effectLst/>
                <a:latin typeface="Calibri" panose="020F0502020204030204" pitchFamily="34" charset="0"/>
                <a:ea typeface="Calibri" panose="020F0502020204030204" pitchFamily="34" charset="0"/>
              </a:rPr>
              <a:t>second vaccination appointment at the same time as you book your first appointment</a:t>
            </a:r>
            <a:r>
              <a:rPr lang="en-US" sz="1400" dirty="0">
                <a:effectLst/>
                <a:latin typeface="Calibri" panose="020F0502020204030204" pitchFamily="34" charset="0"/>
                <a:ea typeface="Calibri" panose="020F0502020204030204" pitchFamily="34" charset="0"/>
              </a:rPr>
              <a:t>. Alternatively, our staff will book an appointment for you in connection with your first vaccination.</a:t>
            </a:r>
          </a:p>
          <a:p>
            <a:r>
              <a:rPr lang="en-US" sz="1400" dirty="0">
                <a:effectLst/>
                <a:latin typeface="Calibri" panose="020F0502020204030204" pitchFamily="34" charset="0"/>
                <a:ea typeface="Calibri" panose="020F0502020204030204" pitchFamily="34" charset="0"/>
              </a:rPr>
              <a:t> </a:t>
            </a:r>
          </a:p>
          <a:p>
            <a:r>
              <a:rPr lang="en-US" sz="1400" dirty="0">
                <a:effectLst/>
                <a:latin typeface="Calibri" panose="020F0502020204030204" pitchFamily="34" charset="0"/>
                <a:ea typeface="Calibri" panose="020F0502020204030204" pitchFamily="34" charset="0"/>
              </a:rPr>
              <a:t>Even if you received the first dose in your municipality of residence, you can receive the </a:t>
            </a:r>
            <a:r>
              <a:rPr lang="en-US" sz="1400" b="1" dirty="0">
                <a:effectLst/>
                <a:latin typeface="Calibri" panose="020F0502020204030204" pitchFamily="34" charset="0"/>
                <a:ea typeface="Calibri" panose="020F0502020204030204" pitchFamily="34" charset="0"/>
              </a:rPr>
              <a:t>second dose in Espoo</a:t>
            </a:r>
            <a:r>
              <a:rPr lang="en-US" sz="1400" dirty="0">
                <a:effectLst/>
                <a:latin typeface="Calibri" panose="020F0502020204030204" pitchFamily="34" charset="0"/>
                <a:ea typeface="Calibri" panose="020F0502020204030204" pitchFamily="34" charset="0"/>
              </a:rPr>
              <a:t>. In this case, please call the appointment booking number for coronavirus vaccinations, </a:t>
            </a:r>
            <a:r>
              <a:rPr lang="en-US" sz="1400" b="1" dirty="0">
                <a:effectLst/>
                <a:latin typeface="Calibri" panose="020F0502020204030204" pitchFamily="34" charset="0"/>
                <a:ea typeface="Calibri" panose="020F0502020204030204" pitchFamily="34" charset="0"/>
              </a:rPr>
              <a:t>tel. 09 816 34800</a:t>
            </a:r>
            <a:r>
              <a:rPr lang="en-US" sz="1400" dirty="0">
                <a:effectLst/>
                <a:latin typeface="Calibri" panose="020F0502020204030204" pitchFamily="34" charset="0"/>
                <a:ea typeface="Calibri" panose="020F0502020204030204" pitchFamily="34" charset="0"/>
              </a:rPr>
              <a:t>, Mon–Fri 8:00–18:00. We have a call-back system. Please be prepared to tell our staff which vaccine you have received and when.</a:t>
            </a:r>
          </a:p>
          <a:p>
            <a:r>
              <a:rPr lang="en-US" sz="1400" dirty="0">
                <a:effectLst/>
                <a:latin typeface="Calibri" panose="020F0502020204030204" pitchFamily="34" charset="0"/>
                <a:ea typeface="Calibri" panose="020F0502020204030204" pitchFamily="34" charset="0"/>
              </a:rPr>
              <a:t> </a:t>
            </a:r>
          </a:p>
          <a:p>
            <a:r>
              <a:rPr lang="en-US" sz="1400" dirty="0">
                <a:effectLst/>
                <a:latin typeface="Calibri" panose="020F0502020204030204" pitchFamily="34" charset="0"/>
                <a:ea typeface="Calibri" panose="020F0502020204030204" pitchFamily="34" charset="0"/>
              </a:rPr>
              <a:t>Make sure you have your Kela card or ID with you when visiting the vaccination site. There are also plans to have pop-up vaccination sites on university premises. Further information will be provided by your school. Please note! At the moment, only the first dose of the vaccine is available at our walk-in and pop-up sites. In other words, you cannot receive the second dose at these sites.</a:t>
            </a:r>
          </a:p>
        </p:txBody>
      </p:sp>
    </p:spTree>
    <p:extLst>
      <p:ext uri="{BB962C8B-B14F-4D97-AF65-F5344CB8AC3E}">
        <p14:creationId xmlns:p14="http://schemas.microsoft.com/office/powerpoint/2010/main" val="422431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02946C-706D-40C1-908B-F077A569C929}"/>
              </a:ext>
            </a:extLst>
          </p:cNvPr>
          <p:cNvSpPr txBox="1"/>
          <p:nvPr/>
        </p:nvSpPr>
        <p:spPr>
          <a:xfrm>
            <a:off x="1131903" y="725294"/>
            <a:ext cx="6098958" cy="369332"/>
          </a:xfrm>
          <a:prstGeom prst="rect">
            <a:avLst/>
          </a:prstGeom>
          <a:noFill/>
        </p:spPr>
        <p:txBody>
          <a:bodyPr wrap="square">
            <a:spAutoFit/>
          </a:bodyPr>
          <a:lstStyle/>
          <a:p>
            <a:r>
              <a:rPr lang="LID4096" b="1" dirty="0"/>
              <a:t>Orientation, safety instructions, autumn 2021</a:t>
            </a:r>
          </a:p>
        </p:txBody>
      </p:sp>
      <p:sp>
        <p:nvSpPr>
          <p:cNvPr id="5" name="TextBox 4">
            <a:extLst>
              <a:ext uri="{FF2B5EF4-FFF2-40B4-BE49-F238E27FC236}">
                <a16:creationId xmlns:a16="http://schemas.microsoft.com/office/drawing/2014/main" id="{34A1B3A0-0477-4296-AB1B-604403BCC21E}"/>
              </a:ext>
            </a:extLst>
          </p:cNvPr>
          <p:cNvSpPr txBox="1"/>
          <p:nvPr/>
        </p:nvSpPr>
        <p:spPr>
          <a:xfrm>
            <a:off x="1602419" y="1138994"/>
            <a:ext cx="6098958" cy="369332"/>
          </a:xfrm>
          <a:prstGeom prst="rect">
            <a:avLst/>
          </a:prstGeom>
          <a:noFill/>
        </p:spPr>
        <p:txBody>
          <a:bodyPr wrap="square">
            <a:spAutoFit/>
          </a:bodyPr>
          <a:lstStyle/>
          <a:p>
            <a:r>
              <a:rPr lang="LID4096" dirty="0"/>
              <a:t>When arriving at the premises</a:t>
            </a:r>
          </a:p>
        </p:txBody>
      </p:sp>
      <p:sp>
        <p:nvSpPr>
          <p:cNvPr id="7" name="TextBox 6">
            <a:extLst>
              <a:ext uri="{FF2B5EF4-FFF2-40B4-BE49-F238E27FC236}">
                <a16:creationId xmlns:a16="http://schemas.microsoft.com/office/drawing/2014/main" id="{87815377-01C9-41D8-A850-DC74FA0DD1DA}"/>
              </a:ext>
            </a:extLst>
          </p:cNvPr>
          <p:cNvSpPr txBox="1"/>
          <p:nvPr/>
        </p:nvSpPr>
        <p:spPr>
          <a:xfrm>
            <a:off x="1602419" y="1424022"/>
            <a:ext cx="8411593" cy="1200329"/>
          </a:xfrm>
          <a:prstGeom prst="rect">
            <a:avLst/>
          </a:prstGeom>
          <a:noFill/>
        </p:spPr>
        <p:txBody>
          <a:bodyPr wrap="square">
            <a:spAutoFit/>
          </a:bodyPr>
          <a:lstStyle/>
          <a:p>
            <a:r>
              <a:rPr lang="LID4096" dirty="0"/>
              <a:t>1.	use a face mask.</a:t>
            </a:r>
          </a:p>
          <a:p>
            <a:r>
              <a:rPr lang="LID4096" dirty="0"/>
              <a:t>2.	disinfect your hands with hand disinfectant in the lobby.</a:t>
            </a:r>
          </a:p>
          <a:p>
            <a:r>
              <a:rPr lang="LID4096" dirty="0"/>
              <a:t>3.	take the most direct route to the hall and avoid touching door handles.</a:t>
            </a:r>
          </a:p>
          <a:p>
            <a:r>
              <a:rPr lang="LID4096" dirty="0"/>
              <a:t>4.	keep an adequate safe distance to each other.</a:t>
            </a:r>
            <a:r>
              <a:rPr lang="en-US" dirty="0"/>
              <a:t> </a:t>
            </a:r>
            <a:endParaRPr lang="LID4096" dirty="0"/>
          </a:p>
        </p:txBody>
      </p:sp>
      <p:sp>
        <p:nvSpPr>
          <p:cNvPr id="9" name="TextBox 8">
            <a:extLst>
              <a:ext uri="{FF2B5EF4-FFF2-40B4-BE49-F238E27FC236}">
                <a16:creationId xmlns:a16="http://schemas.microsoft.com/office/drawing/2014/main" id="{E9EF623C-1F9E-4D4D-AB77-0E9661D6F65A}"/>
              </a:ext>
            </a:extLst>
          </p:cNvPr>
          <p:cNvSpPr txBox="1"/>
          <p:nvPr/>
        </p:nvSpPr>
        <p:spPr>
          <a:xfrm>
            <a:off x="1602419" y="2676748"/>
            <a:ext cx="6098958" cy="369332"/>
          </a:xfrm>
          <a:prstGeom prst="rect">
            <a:avLst/>
          </a:prstGeom>
          <a:noFill/>
        </p:spPr>
        <p:txBody>
          <a:bodyPr wrap="square">
            <a:spAutoFit/>
          </a:bodyPr>
          <a:lstStyle/>
          <a:p>
            <a:r>
              <a:rPr lang="fi-FI" dirty="0"/>
              <a:t>At </a:t>
            </a:r>
            <a:r>
              <a:rPr lang="fi-FI" dirty="0" err="1"/>
              <a:t>the</a:t>
            </a:r>
            <a:r>
              <a:rPr lang="fi-FI" dirty="0"/>
              <a:t> </a:t>
            </a:r>
            <a:r>
              <a:rPr lang="fi-FI" dirty="0" err="1"/>
              <a:t>hall</a:t>
            </a:r>
            <a:endParaRPr lang="LID4096" dirty="0"/>
          </a:p>
        </p:txBody>
      </p:sp>
      <p:sp>
        <p:nvSpPr>
          <p:cNvPr id="11" name="TextBox 10">
            <a:extLst>
              <a:ext uri="{FF2B5EF4-FFF2-40B4-BE49-F238E27FC236}">
                <a16:creationId xmlns:a16="http://schemas.microsoft.com/office/drawing/2014/main" id="{6F9091D5-73DE-4E65-8517-2EE706A1A31C}"/>
              </a:ext>
            </a:extLst>
          </p:cNvPr>
          <p:cNvSpPr txBox="1"/>
          <p:nvPr/>
        </p:nvSpPr>
        <p:spPr>
          <a:xfrm>
            <a:off x="1700073" y="3008641"/>
            <a:ext cx="9787631" cy="2031325"/>
          </a:xfrm>
          <a:prstGeom prst="rect">
            <a:avLst/>
          </a:prstGeom>
          <a:noFill/>
        </p:spPr>
        <p:txBody>
          <a:bodyPr wrap="square">
            <a:spAutoFit/>
          </a:bodyPr>
          <a:lstStyle/>
          <a:p>
            <a:r>
              <a:rPr lang="LID4096" dirty="0"/>
              <a:t>1.	keep an adequate safe distance to each other.</a:t>
            </a:r>
          </a:p>
          <a:p>
            <a:r>
              <a:rPr lang="LID4096" dirty="0"/>
              <a:t>2.	do not shake hands.</a:t>
            </a:r>
          </a:p>
          <a:p>
            <a:r>
              <a:rPr lang="LID4096" dirty="0"/>
              <a:t>3.	do not touch your face.</a:t>
            </a:r>
          </a:p>
          <a:p>
            <a:r>
              <a:rPr lang="LID4096" dirty="0"/>
              <a:t>4.	do not touch other people’s equipment (personal equipment).</a:t>
            </a:r>
          </a:p>
          <a:p>
            <a:r>
              <a:rPr lang="LID4096" dirty="0"/>
              <a:t>5.	do not use the same equipment at the same time (unless specifically required by the performed activity).</a:t>
            </a:r>
          </a:p>
          <a:p>
            <a:r>
              <a:rPr lang="LID4096" dirty="0"/>
              <a:t>6.	follow the instructions given in the hall.</a:t>
            </a:r>
          </a:p>
        </p:txBody>
      </p:sp>
      <p:sp>
        <p:nvSpPr>
          <p:cNvPr id="13" name="TextBox 12">
            <a:extLst>
              <a:ext uri="{FF2B5EF4-FFF2-40B4-BE49-F238E27FC236}">
                <a16:creationId xmlns:a16="http://schemas.microsoft.com/office/drawing/2014/main" id="{9E0D870A-6B51-4898-8425-050DF3058F2E}"/>
              </a:ext>
            </a:extLst>
          </p:cNvPr>
          <p:cNvSpPr txBox="1"/>
          <p:nvPr/>
        </p:nvSpPr>
        <p:spPr>
          <a:xfrm>
            <a:off x="1602419" y="5002527"/>
            <a:ext cx="6098958" cy="369332"/>
          </a:xfrm>
          <a:prstGeom prst="rect">
            <a:avLst/>
          </a:prstGeom>
          <a:noFill/>
        </p:spPr>
        <p:txBody>
          <a:bodyPr wrap="square">
            <a:spAutoFit/>
          </a:bodyPr>
          <a:lstStyle/>
          <a:p>
            <a:r>
              <a:rPr lang="LID4096" dirty="0"/>
              <a:t>When leaving the hall and premises</a:t>
            </a:r>
          </a:p>
        </p:txBody>
      </p:sp>
      <p:sp>
        <p:nvSpPr>
          <p:cNvPr id="15" name="TextBox 14">
            <a:extLst>
              <a:ext uri="{FF2B5EF4-FFF2-40B4-BE49-F238E27FC236}">
                <a16:creationId xmlns:a16="http://schemas.microsoft.com/office/drawing/2014/main" id="{05485CC6-2A33-4237-B7ED-12E17E90E02C}"/>
              </a:ext>
            </a:extLst>
          </p:cNvPr>
          <p:cNvSpPr txBox="1"/>
          <p:nvPr/>
        </p:nvSpPr>
        <p:spPr>
          <a:xfrm>
            <a:off x="1700072" y="5371859"/>
            <a:ext cx="8677923" cy="1200329"/>
          </a:xfrm>
          <a:prstGeom prst="rect">
            <a:avLst/>
          </a:prstGeom>
          <a:noFill/>
        </p:spPr>
        <p:txBody>
          <a:bodyPr wrap="square">
            <a:spAutoFit/>
          </a:bodyPr>
          <a:lstStyle/>
          <a:p>
            <a:r>
              <a:rPr lang="en-US" dirty="0"/>
              <a:t>1.	leave the hall taking the shortest route and alone.</a:t>
            </a:r>
          </a:p>
          <a:p>
            <a:r>
              <a:rPr lang="en-US" dirty="0"/>
              <a:t>2.	avoid touching door handles.</a:t>
            </a:r>
          </a:p>
          <a:p>
            <a:r>
              <a:rPr lang="en-US" dirty="0"/>
              <a:t>3.	disinfect your hands with hand disinfectant before leaving the premises.</a:t>
            </a:r>
          </a:p>
          <a:p>
            <a:r>
              <a:rPr lang="en-US" dirty="0"/>
              <a:t>4.	remove a face mask after leaving the premises.</a:t>
            </a:r>
            <a:endParaRPr lang="LID4096" dirty="0"/>
          </a:p>
        </p:txBody>
      </p:sp>
    </p:spTree>
    <p:extLst>
      <p:ext uri="{BB962C8B-B14F-4D97-AF65-F5344CB8AC3E}">
        <p14:creationId xmlns:p14="http://schemas.microsoft.com/office/powerpoint/2010/main" val="110744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C483CA-44D5-44CB-9CFA-20CDD754CF32}"/>
              </a:ext>
            </a:extLst>
          </p:cNvPr>
          <p:cNvSpPr txBox="1"/>
          <p:nvPr/>
        </p:nvSpPr>
        <p:spPr>
          <a:xfrm>
            <a:off x="414454" y="236118"/>
            <a:ext cx="9109690" cy="5293757"/>
          </a:xfrm>
          <a:prstGeom prst="rect">
            <a:avLst/>
          </a:prstGeom>
          <a:noFill/>
        </p:spPr>
        <p:txBody>
          <a:bodyPr wrap="square">
            <a:spAutoFit/>
          </a:bodyPr>
          <a:lstStyle/>
          <a:p>
            <a:r>
              <a:rPr lang="en-US" sz="2000" b="1" i="1" dirty="0">
                <a:effectLst/>
                <a:latin typeface="Calibri" panose="020F0502020204030204" pitchFamily="34" charset="0"/>
                <a:ea typeface="Calibri" panose="020F0502020204030204" pitchFamily="34" charset="0"/>
              </a:rPr>
              <a:t>During orientation week</a:t>
            </a:r>
          </a:p>
          <a:p>
            <a:endParaRPr lang="en-US" sz="2000" i="1"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HSL </a:t>
            </a:r>
            <a:r>
              <a:rPr lang="en-US" sz="2000" b="1" i="1" dirty="0">
                <a:effectLst/>
                <a:latin typeface="Calibri" panose="020F0502020204030204" pitchFamily="34" charset="0"/>
                <a:ea typeface="Calibri" panose="020F0502020204030204" pitchFamily="34" charset="0"/>
              </a:rPr>
              <a:t>Helsinki Region Transport travel card pop-up service </a:t>
            </a:r>
            <a:r>
              <a:rPr lang="en-US" sz="2000" i="1" dirty="0">
                <a:effectLst/>
                <a:latin typeface="Calibri" panose="020F0502020204030204" pitchFamily="34" charset="0"/>
                <a:ea typeface="Calibri" panose="020F0502020204030204" pitchFamily="34" charset="0"/>
              </a:rPr>
              <a:t>point for international students on </a:t>
            </a:r>
            <a:r>
              <a:rPr lang="en-US" sz="2000" b="1" i="1" dirty="0">
                <a:effectLst/>
                <a:latin typeface="Calibri" panose="020F0502020204030204" pitchFamily="34" charset="0"/>
                <a:ea typeface="Calibri" panose="020F0502020204030204" pitchFamily="34" charset="0"/>
              </a:rPr>
              <a:t>Thursday 9.9. from 11 until 16.30 </a:t>
            </a:r>
            <a:r>
              <a:rPr lang="en-US" sz="2000" i="1" dirty="0">
                <a:effectLst/>
                <a:latin typeface="Calibri" panose="020F0502020204030204" pitchFamily="34" charset="0"/>
                <a:ea typeface="Calibri" panose="020F0502020204030204" pitchFamily="34" charset="0"/>
              </a:rPr>
              <a:t>in Otakaari 1 U-wing lobby (entrance M).</a:t>
            </a:r>
            <a:endParaRPr lang="en-US" sz="2000" dirty="0">
              <a:effectLst/>
              <a:latin typeface="Calibri" panose="020F0502020204030204" pitchFamily="34" charset="0"/>
              <a:ea typeface="Calibri" panose="020F0502020204030204" pitchFamily="34" charset="0"/>
            </a:endParaRPr>
          </a:p>
          <a:p>
            <a:pPr fontAlgn="base"/>
            <a:r>
              <a:rPr lang="en-US" sz="2000" i="1" dirty="0">
                <a:effectLst/>
                <a:latin typeface="Segoe UI" panose="020B0502040204020203"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 </a:t>
            </a:r>
            <a:r>
              <a:rPr lang="en-US" sz="2000" b="1" i="1" dirty="0">
                <a:effectLst/>
                <a:latin typeface="Calibri" panose="020F0502020204030204" pitchFamily="34" charset="0"/>
                <a:ea typeface="Calibri" panose="020F0502020204030204" pitchFamily="34" charset="0"/>
              </a:rPr>
              <a:t>Starting Point service desk for students </a:t>
            </a:r>
            <a:r>
              <a:rPr lang="en-US" sz="2000" i="1" dirty="0">
                <a:effectLst/>
                <a:latin typeface="Calibri" panose="020F0502020204030204" pitchFamily="34" charset="0"/>
                <a:ea typeface="Calibri" panose="020F0502020204030204" pitchFamily="34" charset="0"/>
              </a:rPr>
              <a:t>open during the orientation week 6.-10.9. Mon-Fri 12.00–16.00.</a:t>
            </a:r>
            <a:endParaRPr lang="en-US"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 </a:t>
            </a:r>
          </a:p>
          <a:p>
            <a:r>
              <a:rPr lang="en-US" sz="2000" dirty="0">
                <a:effectLst/>
                <a:latin typeface="Calibri" panose="020F0502020204030204" pitchFamily="34" charset="0"/>
                <a:ea typeface="Calibri" panose="020F0502020204030204" pitchFamily="34" charset="0"/>
              </a:rPr>
              <a:t> </a:t>
            </a:r>
            <a:r>
              <a:rPr lang="en-US" sz="2000" b="1" i="1" dirty="0">
                <a:effectLst/>
                <a:latin typeface="Calibri" panose="020F0502020204030204" pitchFamily="34" charset="0"/>
                <a:ea typeface="Calibri" panose="020F0502020204030204" pitchFamily="34" charset="0"/>
              </a:rPr>
              <a:t>IT Service Desk </a:t>
            </a:r>
            <a:r>
              <a:rPr lang="en-US" sz="2000" i="1" dirty="0">
                <a:effectLst/>
                <a:latin typeface="Calibri" panose="020F0502020204030204" pitchFamily="34" charset="0"/>
                <a:ea typeface="Calibri" panose="020F0502020204030204" pitchFamily="34" charset="0"/>
              </a:rPr>
              <a:t>Kandi (Undergraduate Centre)</a:t>
            </a:r>
            <a:endParaRPr lang="en-US" sz="2000"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Visiting address: Otakaari 1M, room U133a</a:t>
            </a:r>
            <a:endParaRPr lang="en-US" sz="2000"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Opening hours: Week 36:</a:t>
            </a:r>
            <a:endParaRPr lang="en-US" sz="2000"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Mon 6.9. open 9-11 and 12-15</a:t>
            </a:r>
            <a:endParaRPr lang="en-US" sz="2000"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Tue 7.9. open 9-11 and 12-15</a:t>
            </a:r>
            <a:endParaRPr lang="en-US" sz="2000"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Wed 8.9. open 9-11 and 12-15</a:t>
            </a:r>
            <a:endParaRPr lang="en-US" sz="2000"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Thu 9.9. open 9-11 and 12-14</a:t>
            </a:r>
            <a:endParaRPr lang="en-US" sz="2000" dirty="0">
              <a:effectLst/>
              <a:latin typeface="Calibri" panose="020F0502020204030204" pitchFamily="34" charset="0"/>
              <a:ea typeface="Calibri" panose="020F0502020204030204" pitchFamily="34" charset="0"/>
            </a:endParaRPr>
          </a:p>
          <a:p>
            <a:r>
              <a:rPr lang="en-US" sz="2000" i="1" dirty="0">
                <a:effectLst/>
                <a:latin typeface="Calibri" panose="020F0502020204030204" pitchFamily="34" charset="0"/>
                <a:ea typeface="Calibri" panose="020F0502020204030204" pitchFamily="34" charset="0"/>
              </a:rPr>
              <a:t>Fri 10.9. closed</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898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cat sitting on top of a wooden fence&#10;&#10;Description automatically generated">
            <a:extLst>
              <a:ext uri="{FF2B5EF4-FFF2-40B4-BE49-F238E27FC236}">
                <a16:creationId xmlns:a16="http://schemas.microsoft.com/office/drawing/2014/main" id="{A4735F34-45BB-4FD7-8480-B3F64CD3850E}"/>
              </a:ext>
            </a:extLst>
          </p:cNvPr>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9091" t="5852" b="1545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B13A64C-37D6-410F-9102-CC45191E258F}"/>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4400" dirty="0">
                <a:solidFill>
                  <a:schemeClr val="accent1"/>
                </a:solidFill>
              </a:rPr>
              <a:t>Kiitos - Thank you - </a:t>
            </a:r>
            <a:r>
              <a:rPr lang="en-US" sz="4400" dirty="0" err="1">
                <a:solidFill>
                  <a:schemeClr val="accent1"/>
                </a:solidFill>
              </a:rPr>
              <a:t>Tackar</a:t>
            </a:r>
            <a:r>
              <a:rPr lang="en-US" sz="4400" dirty="0">
                <a:solidFill>
                  <a:schemeClr val="accent1"/>
                </a:solidFill>
              </a:rPr>
              <a:t>!</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244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7F75-8C75-47E2-9F6E-F0EEE81616B2}"/>
              </a:ext>
            </a:extLst>
          </p:cNvPr>
          <p:cNvSpPr>
            <a:spLocks noGrp="1"/>
          </p:cNvSpPr>
          <p:nvPr>
            <p:ph type="ctrTitle"/>
          </p:nvPr>
        </p:nvSpPr>
        <p:spPr>
          <a:xfrm>
            <a:off x="1439955" y="827404"/>
            <a:ext cx="7766936" cy="1646302"/>
          </a:xfrm>
        </p:spPr>
        <p:txBody>
          <a:bodyPr/>
          <a:lstStyle/>
          <a:p>
            <a:pPr algn="l"/>
            <a:r>
              <a:rPr lang="en-US" dirty="0"/>
              <a:t>Pause</a:t>
            </a:r>
            <a:endParaRPr lang="LID4096" dirty="0"/>
          </a:p>
        </p:txBody>
      </p:sp>
      <p:sp>
        <p:nvSpPr>
          <p:cNvPr id="3" name="Subtitle 2">
            <a:extLst>
              <a:ext uri="{FF2B5EF4-FFF2-40B4-BE49-F238E27FC236}">
                <a16:creationId xmlns:a16="http://schemas.microsoft.com/office/drawing/2014/main" id="{2764188F-5215-403D-8E7A-854532277889}"/>
              </a:ext>
            </a:extLst>
          </p:cNvPr>
          <p:cNvSpPr>
            <a:spLocks noGrp="1"/>
          </p:cNvSpPr>
          <p:nvPr>
            <p:ph type="subTitle" idx="1"/>
          </p:nvPr>
        </p:nvSpPr>
        <p:spPr>
          <a:xfrm>
            <a:off x="1364454" y="3287396"/>
            <a:ext cx="7766936" cy="1096899"/>
          </a:xfrm>
        </p:spPr>
        <p:txBody>
          <a:bodyPr>
            <a:normAutofit fontScale="92500" lnSpcReduction="20000"/>
          </a:bodyPr>
          <a:lstStyle/>
          <a:p>
            <a:pPr algn="l"/>
            <a:r>
              <a:rPr lang="en-US" dirty="0"/>
              <a:t>Next at </a:t>
            </a:r>
            <a:r>
              <a:rPr lang="en-US" b="1" dirty="0"/>
              <a:t>1pm</a:t>
            </a:r>
            <a:r>
              <a:rPr lang="en-US" dirty="0"/>
              <a:t> Scientific Writing (Susan Gamache, University teacher Aalto Language Center)</a:t>
            </a:r>
          </a:p>
          <a:p>
            <a:pPr algn="l"/>
            <a:r>
              <a:rPr lang="en-US" dirty="0"/>
              <a:t>Communication in team (</a:t>
            </a:r>
            <a:r>
              <a:rPr lang="fi-FI" dirty="0"/>
              <a:t>Yoonjoo Cho</a:t>
            </a:r>
            <a:r>
              <a:rPr lang="en-US" dirty="0"/>
              <a:t>, University teacher Aalto Language Center) </a:t>
            </a:r>
          </a:p>
          <a:p>
            <a:endParaRPr lang="LID4096" dirty="0"/>
          </a:p>
        </p:txBody>
      </p:sp>
    </p:spTree>
    <p:extLst>
      <p:ext uri="{BB962C8B-B14F-4D97-AF65-F5344CB8AC3E}">
        <p14:creationId xmlns:p14="http://schemas.microsoft.com/office/powerpoint/2010/main" val="23341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7F75-8C75-47E2-9F6E-F0EEE81616B2}"/>
              </a:ext>
            </a:extLst>
          </p:cNvPr>
          <p:cNvSpPr>
            <a:spLocks noGrp="1"/>
          </p:cNvSpPr>
          <p:nvPr>
            <p:ph type="ctrTitle"/>
          </p:nvPr>
        </p:nvSpPr>
        <p:spPr>
          <a:xfrm>
            <a:off x="1439955" y="827404"/>
            <a:ext cx="7766936" cy="1646302"/>
          </a:xfrm>
        </p:spPr>
        <p:txBody>
          <a:bodyPr/>
          <a:lstStyle/>
          <a:p>
            <a:pPr algn="l"/>
            <a:r>
              <a:rPr lang="en-US" dirty="0"/>
              <a:t>Pause</a:t>
            </a:r>
            <a:endParaRPr lang="LID4096" dirty="0"/>
          </a:p>
        </p:txBody>
      </p:sp>
      <p:sp>
        <p:nvSpPr>
          <p:cNvPr id="3" name="Subtitle 2">
            <a:extLst>
              <a:ext uri="{FF2B5EF4-FFF2-40B4-BE49-F238E27FC236}">
                <a16:creationId xmlns:a16="http://schemas.microsoft.com/office/drawing/2014/main" id="{2764188F-5215-403D-8E7A-854532277889}"/>
              </a:ext>
            </a:extLst>
          </p:cNvPr>
          <p:cNvSpPr>
            <a:spLocks noGrp="1"/>
          </p:cNvSpPr>
          <p:nvPr>
            <p:ph type="subTitle" idx="1"/>
          </p:nvPr>
        </p:nvSpPr>
        <p:spPr>
          <a:xfrm>
            <a:off x="1364453" y="3287396"/>
            <a:ext cx="8045877" cy="725311"/>
          </a:xfrm>
        </p:spPr>
        <p:txBody>
          <a:bodyPr>
            <a:normAutofit/>
          </a:bodyPr>
          <a:lstStyle/>
          <a:p>
            <a:pPr algn="l"/>
            <a:r>
              <a:rPr lang="en-US" dirty="0"/>
              <a:t>Next at </a:t>
            </a:r>
            <a:r>
              <a:rPr lang="en-US" b="1" dirty="0"/>
              <a:t>2:10pm</a:t>
            </a:r>
            <a:r>
              <a:rPr lang="en-US" dirty="0"/>
              <a:t> </a:t>
            </a:r>
            <a:r>
              <a:rPr lang="en-US" b="1" dirty="0"/>
              <a:t>Studying in hybrid: Study and group-work skills </a:t>
            </a:r>
            <a:r>
              <a:rPr lang="en-US" dirty="0"/>
              <a:t>(Sanni Saarimäki, Study Psychologist, Aalto LES)</a:t>
            </a:r>
          </a:p>
          <a:p>
            <a:endParaRPr lang="LID4096" dirty="0"/>
          </a:p>
        </p:txBody>
      </p:sp>
    </p:spTree>
    <p:extLst>
      <p:ext uri="{BB962C8B-B14F-4D97-AF65-F5344CB8AC3E}">
        <p14:creationId xmlns:p14="http://schemas.microsoft.com/office/powerpoint/2010/main" val="110538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7F75-8C75-47E2-9F6E-F0EEE81616B2}"/>
              </a:ext>
            </a:extLst>
          </p:cNvPr>
          <p:cNvSpPr>
            <a:spLocks noGrp="1"/>
          </p:cNvSpPr>
          <p:nvPr>
            <p:ph type="ctrTitle"/>
          </p:nvPr>
        </p:nvSpPr>
        <p:spPr>
          <a:xfrm>
            <a:off x="1439955" y="827404"/>
            <a:ext cx="7766936" cy="1646302"/>
          </a:xfrm>
        </p:spPr>
        <p:txBody>
          <a:bodyPr/>
          <a:lstStyle/>
          <a:p>
            <a:pPr algn="l"/>
            <a:r>
              <a:rPr lang="en-US" dirty="0"/>
              <a:t>Pause</a:t>
            </a:r>
            <a:endParaRPr lang="LID4096" dirty="0"/>
          </a:p>
        </p:txBody>
      </p:sp>
      <p:sp>
        <p:nvSpPr>
          <p:cNvPr id="3" name="Subtitle 2">
            <a:extLst>
              <a:ext uri="{FF2B5EF4-FFF2-40B4-BE49-F238E27FC236}">
                <a16:creationId xmlns:a16="http://schemas.microsoft.com/office/drawing/2014/main" id="{2764188F-5215-403D-8E7A-854532277889}"/>
              </a:ext>
            </a:extLst>
          </p:cNvPr>
          <p:cNvSpPr>
            <a:spLocks noGrp="1"/>
          </p:cNvSpPr>
          <p:nvPr>
            <p:ph type="subTitle" idx="1"/>
          </p:nvPr>
        </p:nvSpPr>
        <p:spPr>
          <a:xfrm>
            <a:off x="1364453" y="3287396"/>
            <a:ext cx="8316441" cy="893987"/>
          </a:xfrm>
        </p:spPr>
        <p:txBody>
          <a:bodyPr>
            <a:normAutofit fontScale="62500" lnSpcReduction="20000"/>
          </a:bodyPr>
          <a:lstStyle/>
          <a:p>
            <a:pPr algn="l"/>
            <a:r>
              <a:rPr lang="en-US" sz="2600" dirty="0"/>
              <a:t>Next at </a:t>
            </a:r>
            <a:r>
              <a:rPr lang="en-US" sz="2600" b="1" dirty="0"/>
              <a:t>3:15pm </a:t>
            </a:r>
            <a:r>
              <a:rPr lang="fi-FI" sz="2600" dirty="0"/>
              <a:t>AYY (</a:t>
            </a:r>
            <a:r>
              <a:rPr lang="fi-FI" sz="2600" dirty="0">
                <a:effectLst/>
                <a:latin typeface="Calibri" panose="020F0502020204030204" pitchFamily="34" charset="0"/>
                <a:ea typeface="Calibri" panose="020F0502020204030204" pitchFamily="34" charset="0"/>
              </a:rPr>
              <a:t>Matias Saikku (ENG) ja Otto Usvajärvi (BIZ))</a:t>
            </a:r>
            <a:endParaRPr lang="fi-FI" sz="2600" dirty="0"/>
          </a:p>
          <a:p>
            <a:pPr algn="l"/>
            <a:r>
              <a:rPr lang="fi-FI" sz="2600" dirty="0"/>
              <a:t>15:30 ENG </a:t>
            </a:r>
            <a:r>
              <a:rPr lang="fi-FI" sz="2600" dirty="0" err="1"/>
              <a:t>Student</a:t>
            </a:r>
            <a:r>
              <a:rPr lang="fi-FI" sz="2600" dirty="0"/>
              <a:t> </a:t>
            </a:r>
            <a:r>
              <a:rPr lang="fi-FI" sz="2600" dirty="0" err="1"/>
              <a:t>Guilds</a:t>
            </a:r>
            <a:r>
              <a:rPr lang="fi-FI" sz="2600" dirty="0"/>
              <a:t> </a:t>
            </a:r>
            <a:r>
              <a:rPr lang="fi-FI" sz="2600" dirty="0" err="1"/>
              <a:t>welcome</a:t>
            </a:r>
            <a:r>
              <a:rPr lang="fi-FI" sz="2600" dirty="0"/>
              <a:t> (Emilia Luu, Markus Rauhanen, Jaan Rönkkö) </a:t>
            </a:r>
          </a:p>
          <a:p>
            <a:r>
              <a:rPr lang="en-US" dirty="0"/>
              <a:t> </a:t>
            </a:r>
          </a:p>
          <a:p>
            <a:endParaRPr lang="LID4096" dirty="0"/>
          </a:p>
        </p:txBody>
      </p:sp>
    </p:spTree>
    <p:extLst>
      <p:ext uri="{BB962C8B-B14F-4D97-AF65-F5344CB8AC3E}">
        <p14:creationId xmlns:p14="http://schemas.microsoft.com/office/powerpoint/2010/main" val="341635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Kuva 4" descr="Kuva, joka sisältää kohteen kartta&#10;&#10;Kuvaus luotu automaattisesti">
            <a:extLst>
              <a:ext uri="{FF2B5EF4-FFF2-40B4-BE49-F238E27FC236}">
                <a16:creationId xmlns:a16="http://schemas.microsoft.com/office/drawing/2014/main" id="{E160C06B-48AA-49D3-AC12-ED05998D0940}"/>
              </a:ext>
            </a:extLst>
          </p:cNvPr>
          <p:cNvPicPr>
            <a:picLocks noChangeAspect="1"/>
          </p:cNvPicPr>
          <p:nvPr/>
        </p:nvPicPr>
        <p:blipFill rotWithShape="1">
          <a:blip r:embed="rId2">
            <a:extLst>
              <a:ext uri="{28A0092B-C50C-407E-A947-70E740481C1C}">
                <a14:useLocalDpi xmlns:a14="http://schemas.microsoft.com/office/drawing/2010/main" val="0"/>
              </a:ext>
            </a:extLst>
          </a:blip>
          <a:srcRect l="27273" b="9091"/>
          <a:stretch/>
        </p:blipFill>
        <p:spPr>
          <a:xfrm>
            <a:off x="1" y="8477"/>
            <a:ext cx="12191999" cy="6857990"/>
          </a:xfrm>
          <a:prstGeom prst="rect">
            <a:avLst/>
          </a:prstGeom>
        </p:spPr>
      </p:pic>
      <p:sp>
        <p:nvSpPr>
          <p:cNvPr id="22" name="Isosceles Triangle 2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Otsikko 1">
            <a:extLst>
              <a:ext uri="{FF2B5EF4-FFF2-40B4-BE49-F238E27FC236}">
                <a16:creationId xmlns:a16="http://schemas.microsoft.com/office/drawing/2014/main" id="{8B2E02E1-FAF7-4A50-95E9-775D70A62F97}"/>
              </a:ext>
            </a:extLst>
          </p:cNvPr>
          <p:cNvSpPr>
            <a:spLocks noGrp="1"/>
          </p:cNvSpPr>
          <p:nvPr>
            <p:ph type="title"/>
          </p:nvPr>
        </p:nvSpPr>
        <p:spPr>
          <a:xfrm>
            <a:off x="4969874" y="2451416"/>
            <a:ext cx="4479309" cy="1826581"/>
          </a:xfrm>
        </p:spPr>
        <p:txBody>
          <a:bodyPr>
            <a:normAutofit fontScale="90000"/>
          </a:bodyPr>
          <a:lstStyle/>
          <a:p>
            <a:r>
              <a:rPr lang="fi-FI" sz="5300" dirty="0" err="1"/>
              <a:t>Pin</a:t>
            </a:r>
            <a:r>
              <a:rPr lang="fi-FI" sz="5300" dirty="0"/>
              <a:t> </a:t>
            </a:r>
            <a:r>
              <a:rPr lang="fi-FI" sz="5300" dirty="0" err="1"/>
              <a:t>yourself</a:t>
            </a:r>
            <a:r>
              <a:rPr lang="fi-FI" sz="6000" dirty="0"/>
              <a:t>!</a:t>
            </a:r>
            <a:br>
              <a:rPr lang="fi-FI" sz="4800" dirty="0"/>
            </a:br>
            <a:r>
              <a:rPr lang="fi-FI" sz="3600" dirty="0" err="1">
                <a:solidFill>
                  <a:schemeClr val="bg1">
                    <a:lumMod val="75000"/>
                  </a:schemeClr>
                </a:solidFill>
              </a:rPr>
              <a:t>Background</a:t>
            </a:r>
            <a:r>
              <a:rPr lang="fi-FI" sz="3600" dirty="0">
                <a:solidFill>
                  <a:schemeClr val="bg1">
                    <a:lumMod val="75000"/>
                  </a:schemeClr>
                </a:solidFill>
              </a:rPr>
              <a:t> </a:t>
            </a:r>
            <a:r>
              <a:rPr lang="fi-FI" sz="3600" dirty="0" err="1">
                <a:solidFill>
                  <a:schemeClr val="bg1">
                    <a:lumMod val="75000"/>
                  </a:schemeClr>
                </a:solidFill>
              </a:rPr>
              <a:t>activity</a:t>
            </a:r>
            <a:r>
              <a:rPr lang="fi-FI" sz="3600" dirty="0">
                <a:solidFill>
                  <a:schemeClr val="bg1">
                    <a:lumMod val="75000"/>
                  </a:schemeClr>
                </a:solidFill>
              </a:rPr>
              <a:t> for </a:t>
            </a:r>
            <a:r>
              <a:rPr lang="fi-FI" sz="3600" dirty="0" err="1">
                <a:solidFill>
                  <a:schemeClr val="bg1">
                    <a:lumMod val="75000"/>
                  </a:schemeClr>
                </a:solidFill>
              </a:rPr>
              <a:t>Monday</a:t>
            </a:r>
            <a:r>
              <a:rPr lang="fi-FI" sz="3600" dirty="0">
                <a:solidFill>
                  <a:schemeClr val="bg1">
                    <a:lumMod val="75000"/>
                  </a:schemeClr>
                </a:solidFill>
              </a:rPr>
              <a:t> </a:t>
            </a:r>
            <a:r>
              <a:rPr lang="fi-FI" sz="3600" dirty="0" err="1">
                <a:solidFill>
                  <a:schemeClr val="bg1">
                    <a:lumMod val="75000"/>
                  </a:schemeClr>
                </a:solidFill>
              </a:rPr>
              <a:t>afternoon</a:t>
            </a:r>
            <a:endParaRPr lang="en-US" sz="4800" dirty="0">
              <a:solidFill>
                <a:schemeClr val="bg1">
                  <a:lumMod val="75000"/>
                </a:schemeClr>
              </a:solidFill>
            </a:endParaRPr>
          </a:p>
        </p:txBody>
      </p:sp>
    </p:spTree>
    <p:extLst>
      <p:ext uri="{BB962C8B-B14F-4D97-AF65-F5344CB8AC3E}">
        <p14:creationId xmlns:p14="http://schemas.microsoft.com/office/powerpoint/2010/main" val="116436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Otsikko 1">
            <a:extLst>
              <a:ext uri="{FF2B5EF4-FFF2-40B4-BE49-F238E27FC236}">
                <a16:creationId xmlns:a16="http://schemas.microsoft.com/office/drawing/2014/main" id="{3C8E3425-882D-49D8-98EF-1E4CAF6D87E7}"/>
              </a:ext>
            </a:extLst>
          </p:cNvPr>
          <p:cNvSpPr txBox="1">
            <a:spLocks/>
          </p:cNvSpPr>
          <p:nvPr/>
        </p:nvSpPr>
        <p:spPr>
          <a:xfrm>
            <a:off x="421298" y="5674621"/>
            <a:ext cx="11316985" cy="6334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200" kern="1200" dirty="0">
                <a:latin typeface="+mj-lt"/>
                <a:ea typeface="+mj-ea"/>
                <a:cs typeface="+mj-cs"/>
              </a:rPr>
              <a:t>Interactive world map (Padlet</a:t>
            </a:r>
            <a:r>
              <a:rPr lang="en-US" sz="3200" dirty="0"/>
              <a:t>) </a:t>
            </a:r>
            <a:r>
              <a:rPr lang="en-US" sz="3200" dirty="0">
                <a:solidFill>
                  <a:schemeClr val="tx1"/>
                </a:solidFill>
              </a:rPr>
              <a:t>– </a:t>
            </a:r>
            <a:r>
              <a:rPr lang="en-US" sz="3200" i="1" dirty="0">
                <a:solidFill>
                  <a:schemeClr val="tx1"/>
                </a:solidFill>
              </a:rPr>
              <a:t>link and access code in chat</a:t>
            </a:r>
            <a:endParaRPr lang="en-US" sz="3200" i="1" kern="1200" dirty="0">
              <a:solidFill>
                <a:schemeClr val="tx1"/>
              </a:solidFill>
              <a:latin typeface="+mj-lt"/>
              <a:ea typeface="+mj-ea"/>
              <a:cs typeface="+mj-cs"/>
            </a:endParaRPr>
          </a:p>
        </p:txBody>
      </p:sp>
      <p:pic>
        <p:nvPicPr>
          <p:cNvPr id="5" name="Kuva 4" descr="Kuva, joka sisältää kohteen kartta&#10;&#10;Kuvaus luotu automaattisesti">
            <a:extLst>
              <a:ext uri="{FF2B5EF4-FFF2-40B4-BE49-F238E27FC236}">
                <a16:creationId xmlns:a16="http://schemas.microsoft.com/office/drawing/2014/main" id="{578FB794-B17C-431C-AFF8-01D766729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9" y="439843"/>
            <a:ext cx="11531122" cy="5189005"/>
          </a:xfrm>
          <a:prstGeom prst="rect">
            <a:avLst/>
          </a:prstGeom>
          <a:ln w="28575">
            <a:solidFill>
              <a:schemeClr val="tx1"/>
            </a:solidFill>
          </a:ln>
        </p:spPr>
      </p:pic>
    </p:spTree>
    <p:extLst>
      <p:ext uri="{BB962C8B-B14F-4D97-AF65-F5344CB8AC3E}">
        <p14:creationId xmlns:p14="http://schemas.microsoft.com/office/powerpoint/2010/main" val="296453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Otsikko 1">
            <a:extLst>
              <a:ext uri="{FF2B5EF4-FFF2-40B4-BE49-F238E27FC236}">
                <a16:creationId xmlns:a16="http://schemas.microsoft.com/office/drawing/2014/main" id="{3C8E3425-882D-49D8-98EF-1E4CAF6D87E7}"/>
              </a:ext>
            </a:extLst>
          </p:cNvPr>
          <p:cNvSpPr txBox="1">
            <a:spLocks/>
          </p:cNvSpPr>
          <p:nvPr/>
        </p:nvSpPr>
        <p:spPr>
          <a:xfrm>
            <a:off x="421298" y="5674621"/>
            <a:ext cx="11316985" cy="6334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200" kern="1200" dirty="0">
                <a:latin typeface="+mj-lt"/>
                <a:ea typeface="+mj-ea"/>
                <a:cs typeface="+mj-cs"/>
              </a:rPr>
              <a:t>Interactive world map (Padlet</a:t>
            </a:r>
            <a:r>
              <a:rPr lang="en-US" sz="3200" dirty="0"/>
              <a:t>) </a:t>
            </a:r>
            <a:r>
              <a:rPr lang="en-US" sz="3200" dirty="0">
                <a:solidFill>
                  <a:schemeClr val="tx1"/>
                </a:solidFill>
              </a:rPr>
              <a:t>– </a:t>
            </a:r>
            <a:r>
              <a:rPr lang="en-US" sz="3200" i="1" dirty="0">
                <a:solidFill>
                  <a:schemeClr val="tx1"/>
                </a:solidFill>
              </a:rPr>
              <a:t>link and access code in chat</a:t>
            </a:r>
            <a:endParaRPr lang="en-US" sz="3200" i="1" kern="1200" dirty="0">
              <a:solidFill>
                <a:schemeClr val="tx1"/>
              </a:solidFill>
              <a:latin typeface="+mj-lt"/>
              <a:ea typeface="+mj-ea"/>
              <a:cs typeface="+mj-cs"/>
            </a:endParaRPr>
          </a:p>
        </p:txBody>
      </p:sp>
      <p:pic>
        <p:nvPicPr>
          <p:cNvPr id="5" name="Kuva 4" descr="Kuva, joka sisältää kohteen kartta&#10;&#10;Kuvaus luotu automaattisesti">
            <a:extLst>
              <a:ext uri="{FF2B5EF4-FFF2-40B4-BE49-F238E27FC236}">
                <a16:creationId xmlns:a16="http://schemas.microsoft.com/office/drawing/2014/main" id="{578FB794-B17C-431C-AFF8-01D766729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9" y="439843"/>
            <a:ext cx="11531122" cy="5189005"/>
          </a:xfrm>
          <a:prstGeom prst="rect">
            <a:avLst/>
          </a:prstGeom>
          <a:ln w="28575">
            <a:solidFill>
              <a:schemeClr val="tx1"/>
            </a:solidFill>
          </a:ln>
        </p:spPr>
      </p:pic>
      <p:sp>
        <p:nvSpPr>
          <p:cNvPr id="15" name="Otsikko 1">
            <a:extLst>
              <a:ext uri="{FF2B5EF4-FFF2-40B4-BE49-F238E27FC236}">
                <a16:creationId xmlns:a16="http://schemas.microsoft.com/office/drawing/2014/main" id="{CE78CAD9-C28C-48BC-BEA7-07200D77287E}"/>
              </a:ext>
            </a:extLst>
          </p:cNvPr>
          <p:cNvSpPr>
            <a:spLocks noGrp="1"/>
          </p:cNvSpPr>
          <p:nvPr>
            <p:ph type="title"/>
          </p:nvPr>
        </p:nvSpPr>
        <p:spPr>
          <a:xfrm>
            <a:off x="899073" y="3335796"/>
            <a:ext cx="6523020" cy="1669666"/>
          </a:xfrm>
          <a:custGeom>
            <a:avLst/>
            <a:gdLst>
              <a:gd name="connsiteX0" fmla="*/ 0 w 6523020"/>
              <a:gd name="connsiteY0" fmla="*/ 0 h 1669666"/>
              <a:gd name="connsiteX1" fmla="*/ 521842 w 6523020"/>
              <a:gd name="connsiteY1" fmla="*/ 0 h 1669666"/>
              <a:gd name="connsiteX2" fmla="*/ 1043683 w 6523020"/>
              <a:gd name="connsiteY2" fmla="*/ 0 h 1669666"/>
              <a:gd name="connsiteX3" fmla="*/ 1695985 w 6523020"/>
              <a:gd name="connsiteY3" fmla="*/ 0 h 1669666"/>
              <a:gd name="connsiteX4" fmla="*/ 2413517 w 6523020"/>
              <a:gd name="connsiteY4" fmla="*/ 0 h 1669666"/>
              <a:gd name="connsiteX5" fmla="*/ 2935359 w 6523020"/>
              <a:gd name="connsiteY5" fmla="*/ 0 h 1669666"/>
              <a:gd name="connsiteX6" fmla="*/ 3587661 w 6523020"/>
              <a:gd name="connsiteY6" fmla="*/ 0 h 1669666"/>
              <a:gd name="connsiteX7" fmla="*/ 4109503 w 6523020"/>
              <a:gd name="connsiteY7" fmla="*/ 0 h 1669666"/>
              <a:gd name="connsiteX8" fmla="*/ 4892265 w 6523020"/>
              <a:gd name="connsiteY8" fmla="*/ 0 h 1669666"/>
              <a:gd name="connsiteX9" fmla="*/ 5609797 w 6523020"/>
              <a:gd name="connsiteY9" fmla="*/ 0 h 1669666"/>
              <a:gd name="connsiteX10" fmla="*/ 6523020 w 6523020"/>
              <a:gd name="connsiteY10" fmla="*/ 0 h 1669666"/>
              <a:gd name="connsiteX11" fmla="*/ 6523020 w 6523020"/>
              <a:gd name="connsiteY11" fmla="*/ 556555 h 1669666"/>
              <a:gd name="connsiteX12" fmla="*/ 6523020 w 6523020"/>
              <a:gd name="connsiteY12" fmla="*/ 1063021 h 1669666"/>
              <a:gd name="connsiteX13" fmla="*/ 6523020 w 6523020"/>
              <a:gd name="connsiteY13" fmla="*/ 1669666 h 1669666"/>
              <a:gd name="connsiteX14" fmla="*/ 5935948 w 6523020"/>
              <a:gd name="connsiteY14" fmla="*/ 1669666 h 1669666"/>
              <a:gd name="connsiteX15" fmla="*/ 5348876 w 6523020"/>
              <a:gd name="connsiteY15" fmla="*/ 1669666 h 1669666"/>
              <a:gd name="connsiteX16" fmla="*/ 4761805 w 6523020"/>
              <a:gd name="connsiteY16" fmla="*/ 1669666 h 1669666"/>
              <a:gd name="connsiteX17" fmla="*/ 4109503 w 6523020"/>
              <a:gd name="connsiteY17" fmla="*/ 1669666 h 1669666"/>
              <a:gd name="connsiteX18" fmla="*/ 3587661 w 6523020"/>
              <a:gd name="connsiteY18" fmla="*/ 1669666 h 1669666"/>
              <a:gd name="connsiteX19" fmla="*/ 3131050 w 6523020"/>
              <a:gd name="connsiteY19" fmla="*/ 1669666 h 1669666"/>
              <a:gd name="connsiteX20" fmla="*/ 2609208 w 6523020"/>
              <a:gd name="connsiteY20" fmla="*/ 1669666 h 1669666"/>
              <a:gd name="connsiteX21" fmla="*/ 2022136 w 6523020"/>
              <a:gd name="connsiteY21" fmla="*/ 1669666 h 1669666"/>
              <a:gd name="connsiteX22" fmla="*/ 1435064 w 6523020"/>
              <a:gd name="connsiteY22" fmla="*/ 1669666 h 1669666"/>
              <a:gd name="connsiteX23" fmla="*/ 978453 w 6523020"/>
              <a:gd name="connsiteY23" fmla="*/ 1669666 h 1669666"/>
              <a:gd name="connsiteX24" fmla="*/ 0 w 6523020"/>
              <a:gd name="connsiteY24" fmla="*/ 1669666 h 1669666"/>
              <a:gd name="connsiteX25" fmla="*/ 0 w 6523020"/>
              <a:gd name="connsiteY25" fmla="*/ 1079717 h 1669666"/>
              <a:gd name="connsiteX26" fmla="*/ 0 w 6523020"/>
              <a:gd name="connsiteY26" fmla="*/ 573252 h 1669666"/>
              <a:gd name="connsiteX27" fmla="*/ 0 w 6523020"/>
              <a:gd name="connsiteY27" fmla="*/ 0 h 166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020" h="1669666" fill="none" extrusionOk="0">
                <a:moveTo>
                  <a:pt x="0" y="0"/>
                </a:moveTo>
                <a:cubicBezTo>
                  <a:pt x="133000" y="-21605"/>
                  <a:pt x="416387" y="-9686"/>
                  <a:pt x="521842" y="0"/>
                </a:cubicBezTo>
                <a:cubicBezTo>
                  <a:pt x="627297" y="9686"/>
                  <a:pt x="929936" y="-14444"/>
                  <a:pt x="1043683" y="0"/>
                </a:cubicBezTo>
                <a:cubicBezTo>
                  <a:pt x="1157430" y="14444"/>
                  <a:pt x="1539553" y="10556"/>
                  <a:pt x="1695985" y="0"/>
                </a:cubicBezTo>
                <a:cubicBezTo>
                  <a:pt x="1852417" y="-10556"/>
                  <a:pt x="2075573" y="-1376"/>
                  <a:pt x="2413517" y="0"/>
                </a:cubicBezTo>
                <a:cubicBezTo>
                  <a:pt x="2751461" y="1376"/>
                  <a:pt x="2737762" y="5007"/>
                  <a:pt x="2935359" y="0"/>
                </a:cubicBezTo>
                <a:cubicBezTo>
                  <a:pt x="3132956" y="-5007"/>
                  <a:pt x="3329408" y="969"/>
                  <a:pt x="3587661" y="0"/>
                </a:cubicBezTo>
                <a:cubicBezTo>
                  <a:pt x="3845914" y="-969"/>
                  <a:pt x="3870403" y="16459"/>
                  <a:pt x="4109503" y="0"/>
                </a:cubicBezTo>
                <a:cubicBezTo>
                  <a:pt x="4348603" y="-16459"/>
                  <a:pt x="4732309" y="23503"/>
                  <a:pt x="4892265" y="0"/>
                </a:cubicBezTo>
                <a:cubicBezTo>
                  <a:pt x="5052221" y="-23503"/>
                  <a:pt x="5369397" y="15610"/>
                  <a:pt x="5609797" y="0"/>
                </a:cubicBezTo>
                <a:cubicBezTo>
                  <a:pt x="5850197" y="-15610"/>
                  <a:pt x="6324727" y="-24610"/>
                  <a:pt x="6523020" y="0"/>
                </a:cubicBezTo>
                <a:cubicBezTo>
                  <a:pt x="6504681" y="139190"/>
                  <a:pt x="6540860" y="398469"/>
                  <a:pt x="6523020" y="556555"/>
                </a:cubicBezTo>
                <a:cubicBezTo>
                  <a:pt x="6505180" y="714641"/>
                  <a:pt x="6537670" y="814349"/>
                  <a:pt x="6523020" y="1063021"/>
                </a:cubicBezTo>
                <a:cubicBezTo>
                  <a:pt x="6508370" y="1311693"/>
                  <a:pt x="6494754" y="1394208"/>
                  <a:pt x="6523020" y="1669666"/>
                </a:cubicBezTo>
                <a:cubicBezTo>
                  <a:pt x="6311116" y="1676520"/>
                  <a:pt x="6079130" y="1687492"/>
                  <a:pt x="5935948" y="1669666"/>
                </a:cubicBezTo>
                <a:cubicBezTo>
                  <a:pt x="5792766" y="1651840"/>
                  <a:pt x="5503446" y="1670718"/>
                  <a:pt x="5348876" y="1669666"/>
                </a:cubicBezTo>
                <a:cubicBezTo>
                  <a:pt x="5194306" y="1668614"/>
                  <a:pt x="4985756" y="1668818"/>
                  <a:pt x="4761805" y="1669666"/>
                </a:cubicBezTo>
                <a:cubicBezTo>
                  <a:pt x="4537854" y="1670514"/>
                  <a:pt x="4434873" y="1690282"/>
                  <a:pt x="4109503" y="1669666"/>
                </a:cubicBezTo>
                <a:cubicBezTo>
                  <a:pt x="3784133" y="1649050"/>
                  <a:pt x="3762654" y="1674678"/>
                  <a:pt x="3587661" y="1669666"/>
                </a:cubicBezTo>
                <a:cubicBezTo>
                  <a:pt x="3412668" y="1664654"/>
                  <a:pt x="3237467" y="1672511"/>
                  <a:pt x="3131050" y="1669666"/>
                </a:cubicBezTo>
                <a:cubicBezTo>
                  <a:pt x="3024633" y="1666821"/>
                  <a:pt x="2721530" y="1645224"/>
                  <a:pt x="2609208" y="1669666"/>
                </a:cubicBezTo>
                <a:cubicBezTo>
                  <a:pt x="2496886" y="1694108"/>
                  <a:pt x="2173322" y="1663112"/>
                  <a:pt x="2022136" y="1669666"/>
                </a:cubicBezTo>
                <a:cubicBezTo>
                  <a:pt x="1870950" y="1676220"/>
                  <a:pt x="1600665" y="1642929"/>
                  <a:pt x="1435064" y="1669666"/>
                </a:cubicBezTo>
                <a:cubicBezTo>
                  <a:pt x="1269463" y="1696403"/>
                  <a:pt x="1122530" y="1656169"/>
                  <a:pt x="978453" y="1669666"/>
                </a:cubicBezTo>
                <a:cubicBezTo>
                  <a:pt x="834376" y="1683163"/>
                  <a:pt x="448362" y="1714043"/>
                  <a:pt x="0" y="1669666"/>
                </a:cubicBezTo>
                <a:cubicBezTo>
                  <a:pt x="22630" y="1459933"/>
                  <a:pt x="21257" y="1298023"/>
                  <a:pt x="0" y="1079717"/>
                </a:cubicBezTo>
                <a:cubicBezTo>
                  <a:pt x="-21257" y="861411"/>
                  <a:pt x="2276" y="785944"/>
                  <a:pt x="0" y="573252"/>
                </a:cubicBezTo>
                <a:cubicBezTo>
                  <a:pt x="-2276" y="360560"/>
                  <a:pt x="23885" y="274033"/>
                  <a:pt x="0" y="0"/>
                </a:cubicBezTo>
                <a:close/>
              </a:path>
              <a:path w="6523020" h="1669666" stroke="0" extrusionOk="0">
                <a:moveTo>
                  <a:pt x="0" y="0"/>
                </a:moveTo>
                <a:cubicBezTo>
                  <a:pt x="339163" y="-27079"/>
                  <a:pt x="548640" y="7600"/>
                  <a:pt x="782762" y="0"/>
                </a:cubicBezTo>
                <a:cubicBezTo>
                  <a:pt x="1016884" y="-7600"/>
                  <a:pt x="1303870" y="-27549"/>
                  <a:pt x="1565525" y="0"/>
                </a:cubicBezTo>
                <a:cubicBezTo>
                  <a:pt x="1827180" y="27549"/>
                  <a:pt x="2080934" y="29594"/>
                  <a:pt x="2348287" y="0"/>
                </a:cubicBezTo>
                <a:cubicBezTo>
                  <a:pt x="2615640" y="-29594"/>
                  <a:pt x="2798677" y="18033"/>
                  <a:pt x="3065819" y="0"/>
                </a:cubicBezTo>
                <a:cubicBezTo>
                  <a:pt x="3332961" y="-18033"/>
                  <a:pt x="3392829" y="-9319"/>
                  <a:pt x="3652891" y="0"/>
                </a:cubicBezTo>
                <a:cubicBezTo>
                  <a:pt x="3912953" y="9319"/>
                  <a:pt x="4272528" y="-9853"/>
                  <a:pt x="4435654" y="0"/>
                </a:cubicBezTo>
                <a:cubicBezTo>
                  <a:pt x="4598780" y="9853"/>
                  <a:pt x="4739375" y="24519"/>
                  <a:pt x="5022725" y="0"/>
                </a:cubicBezTo>
                <a:cubicBezTo>
                  <a:pt x="5306075" y="-24519"/>
                  <a:pt x="5404185" y="-5215"/>
                  <a:pt x="5609797" y="0"/>
                </a:cubicBezTo>
                <a:cubicBezTo>
                  <a:pt x="5815409" y="5215"/>
                  <a:pt x="6067787" y="32051"/>
                  <a:pt x="6523020" y="0"/>
                </a:cubicBezTo>
                <a:cubicBezTo>
                  <a:pt x="6548500" y="231248"/>
                  <a:pt x="6524601" y="430532"/>
                  <a:pt x="6523020" y="539859"/>
                </a:cubicBezTo>
                <a:cubicBezTo>
                  <a:pt x="6521439" y="649186"/>
                  <a:pt x="6514905" y="892169"/>
                  <a:pt x="6523020" y="1063021"/>
                </a:cubicBezTo>
                <a:cubicBezTo>
                  <a:pt x="6531135" y="1233873"/>
                  <a:pt x="6508111" y="1416051"/>
                  <a:pt x="6523020" y="1669666"/>
                </a:cubicBezTo>
                <a:cubicBezTo>
                  <a:pt x="6333826" y="1672826"/>
                  <a:pt x="6170545" y="1682236"/>
                  <a:pt x="5870718" y="1669666"/>
                </a:cubicBezTo>
                <a:cubicBezTo>
                  <a:pt x="5570891" y="1657096"/>
                  <a:pt x="5635764" y="1668582"/>
                  <a:pt x="5414107" y="1669666"/>
                </a:cubicBezTo>
                <a:cubicBezTo>
                  <a:pt x="5192450" y="1670750"/>
                  <a:pt x="4849840" y="1638124"/>
                  <a:pt x="4696574" y="1669666"/>
                </a:cubicBezTo>
                <a:cubicBezTo>
                  <a:pt x="4543308" y="1701208"/>
                  <a:pt x="4428204" y="1676529"/>
                  <a:pt x="4174733" y="1669666"/>
                </a:cubicBezTo>
                <a:cubicBezTo>
                  <a:pt x="3921262" y="1662803"/>
                  <a:pt x="3841732" y="1679476"/>
                  <a:pt x="3587661" y="1669666"/>
                </a:cubicBezTo>
                <a:cubicBezTo>
                  <a:pt x="3333590" y="1659856"/>
                  <a:pt x="3122736" y="1668715"/>
                  <a:pt x="2870129" y="1669666"/>
                </a:cubicBezTo>
                <a:cubicBezTo>
                  <a:pt x="2617522" y="1670617"/>
                  <a:pt x="2414428" y="1637552"/>
                  <a:pt x="2217827" y="1669666"/>
                </a:cubicBezTo>
                <a:cubicBezTo>
                  <a:pt x="2021226" y="1701780"/>
                  <a:pt x="1937701" y="1654420"/>
                  <a:pt x="1695985" y="1669666"/>
                </a:cubicBezTo>
                <a:cubicBezTo>
                  <a:pt x="1454269" y="1684912"/>
                  <a:pt x="1221897" y="1675517"/>
                  <a:pt x="978453" y="1669666"/>
                </a:cubicBezTo>
                <a:cubicBezTo>
                  <a:pt x="735009" y="1663815"/>
                  <a:pt x="352827" y="1624538"/>
                  <a:pt x="0" y="1669666"/>
                </a:cubicBezTo>
                <a:cubicBezTo>
                  <a:pt x="7861" y="1414696"/>
                  <a:pt x="16296" y="1298008"/>
                  <a:pt x="0" y="1079717"/>
                </a:cubicBezTo>
                <a:cubicBezTo>
                  <a:pt x="-16296" y="861426"/>
                  <a:pt x="-20078" y="772554"/>
                  <a:pt x="0" y="539859"/>
                </a:cubicBezTo>
                <a:cubicBezTo>
                  <a:pt x="20078" y="307164"/>
                  <a:pt x="15548" y="243189"/>
                  <a:pt x="0" y="0"/>
                </a:cubicBezTo>
                <a:close/>
              </a:path>
            </a:pathLst>
          </a:custGeom>
          <a:solidFill>
            <a:srgbClr val="FFC000"/>
          </a:solidFill>
          <a:ln>
            <a:solidFill>
              <a:schemeClr val="tx1"/>
            </a:solidFill>
            <a:extLst>
              <a:ext uri="{C807C97D-BFC1-408E-A445-0C87EB9F89A2}">
                <ask:lineSketchStyleProps xmlns:ask="http://schemas.microsoft.com/office/drawing/2018/sketchyshapes" sd="3170946798">
                  <ask:type>
                    <ask:lineSketchFreehand/>
                  </ask:type>
                </ask:lineSketchStyleProps>
              </a:ext>
            </a:extLst>
          </a:ln>
        </p:spPr>
        <p:txBody>
          <a:bodyPr vert="horz" lIns="91440" tIns="45720" rIns="91440" bIns="45720" rtlCol="0" anchor="b">
            <a:noAutofit/>
          </a:bodyPr>
          <a:lstStyle/>
          <a:p>
            <a:pPr algn="ctr"/>
            <a:r>
              <a:rPr lang="en-US" sz="2000" b="1" kern="1200" dirty="0">
                <a:solidFill>
                  <a:schemeClr val="tx1"/>
                </a:solidFill>
                <a:latin typeface="+mj-lt"/>
                <a:ea typeface="+mj-ea"/>
                <a:cs typeface="+mj-cs"/>
              </a:rPr>
              <a:t>Pin yourself on the map (THREE THINGS); </a:t>
            </a:r>
            <a:br>
              <a:rPr lang="en-US" sz="2000" b="1" kern="1200" dirty="0">
                <a:solidFill>
                  <a:schemeClr val="tx1"/>
                </a:solidFill>
                <a:latin typeface="+mj-lt"/>
                <a:ea typeface="+mj-ea"/>
                <a:cs typeface="+mj-cs"/>
              </a:rPr>
            </a:br>
            <a:r>
              <a:rPr lang="en-US" sz="2000" kern="1200" dirty="0">
                <a:solidFill>
                  <a:schemeClr val="tx1"/>
                </a:solidFill>
                <a:latin typeface="+mj-lt"/>
                <a:ea typeface="+mj-ea"/>
                <a:cs typeface="+mj-cs"/>
              </a:rPr>
              <a:t>preferred first name, where you come from and a photo that says something about your hometown – be it your favorite place, a beautiful scenery, or something the place is known for.</a:t>
            </a:r>
          </a:p>
        </p:txBody>
      </p:sp>
      <p:cxnSp>
        <p:nvCxnSpPr>
          <p:cNvPr id="17" name="Suora nuoliyhdysviiva 16">
            <a:extLst>
              <a:ext uri="{FF2B5EF4-FFF2-40B4-BE49-F238E27FC236}">
                <a16:creationId xmlns:a16="http://schemas.microsoft.com/office/drawing/2014/main" id="{F3294F55-7C86-4ECF-9015-4204F5C9737F}"/>
              </a:ext>
            </a:extLst>
          </p:cNvPr>
          <p:cNvCxnSpPr>
            <a:cxnSpLocks/>
          </p:cNvCxnSpPr>
          <p:nvPr/>
        </p:nvCxnSpPr>
        <p:spPr>
          <a:xfrm flipV="1">
            <a:off x="5178175" y="2239767"/>
            <a:ext cx="1304818" cy="955496"/>
          </a:xfrm>
          <a:prstGeom prst="straightConnector1">
            <a:avLst/>
          </a:prstGeom>
          <a:ln w="57150">
            <a:solidFill>
              <a:schemeClr val="tx1"/>
            </a:solidFill>
            <a:prstDash val="sysDot"/>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2064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Otsikko 1">
            <a:extLst>
              <a:ext uri="{FF2B5EF4-FFF2-40B4-BE49-F238E27FC236}">
                <a16:creationId xmlns:a16="http://schemas.microsoft.com/office/drawing/2014/main" id="{3C8E3425-882D-49D8-98EF-1E4CAF6D87E7}"/>
              </a:ext>
            </a:extLst>
          </p:cNvPr>
          <p:cNvSpPr txBox="1">
            <a:spLocks/>
          </p:cNvSpPr>
          <p:nvPr/>
        </p:nvSpPr>
        <p:spPr>
          <a:xfrm>
            <a:off x="421298" y="5674621"/>
            <a:ext cx="11316985" cy="6334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200" kern="1200" dirty="0">
                <a:latin typeface="+mj-lt"/>
                <a:ea typeface="+mj-ea"/>
                <a:cs typeface="+mj-cs"/>
              </a:rPr>
              <a:t>Interactive world map (Padlet</a:t>
            </a:r>
            <a:r>
              <a:rPr lang="en-US" sz="3200" dirty="0"/>
              <a:t>) </a:t>
            </a:r>
            <a:r>
              <a:rPr lang="en-US" sz="3200" dirty="0">
                <a:solidFill>
                  <a:schemeClr val="tx1"/>
                </a:solidFill>
              </a:rPr>
              <a:t>– </a:t>
            </a:r>
            <a:r>
              <a:rPr lang="en-US" sz="3200" i="1" dirty="0">
                <a:solidFill>
                  <a:schemeClr val="tx1"/>
                </a:solidFill>
              </a:rPr>
              <a:t>link and access code in chat</a:t>
            </a:r>
            <a:endParaRPr lang="en-US" sz="3200" i="1" kern="1200" dirty="0">
              <a:solidFill>
                <a:schemeClr val="tx1"/>
              </a:solidFill>
              <a:latin typeface="+mj-lt"/>
              <a:ea typeface="+mj-ea"/>
              <a:cs typeface="+mj-cs"/>
            </a:endParaRPr>
          </a:p>
        </p:txBody>
      </p:sp>
      <p:pic>
        <p:nvPicPr>
          <p:cNvPr id="5" name="Kuva 4" descr="Kuva, joka sisältää kohteen kartta&#10;&#10;Kuvaus luotu automaattisesti">
            <a:extLst>
              <a:ext uri="{FF2B5EF4-FFF2-40B4-BE49-F238E27FC236}">
                <a16:creationId xmlns:a16="http://schemas.microsoft.com/office/drawing/2014/main" id="{578FB794-B17C-431C-AFF8-01D766729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9" y="439843"/>
            <a:ext cx="11531122" cy="5189005"/>
          </a:xfrm>
          <a:prstGeom prst="rect">
            <a:avLst/>
          </a:prstGeom>
          <a:ln w="28575">
            <a:solidFill>
              <a:schemeClr val="tx1"/>
            </a:solidFill>
          </a:ln>
        </p:spPr>
      </p:pic>
      <p:sp>
        <p:nvSpPr>
          <p:cNvPr id="15" name="Otsikko 1">
            <a:extLst>
              <a:ext uri="{FF2B5EF4-FFF2-40B4-BE49-F238E27FC236}">
                <a16:creationId xmlns:a16="http://schemas.microsoft.com/office/drawing/2014/main" id="{CE78CAD9-C28C-48BC-BEA7-07200D77287E}"/>
              </a:ext>
            </a:extLst>
          </p:cNvPr>
          <p:cNvSpPr>
            <a:spLocks noGrp="1"/>
          </p:cNvSpPr>
          <p:nvPr>
            <p:ph type="title"/>
          </p:nvPr>
        </p:nvSpPr>
        <p:spPr>
          <a:xfrm>
            <a:off x="9313144" y="2832499"/>
            <a:ext cx="2110695" cy="757368"/>
          </a:xfrm>
          <a:custGeom>
            <a:avLst/>
            <a:gdLst>
              <a:gd name="connsiteX0" fmla="*/ 0 w 2110695"/>
              <a:gd name="connsiteY0" fmla="*/ 0 h 757368"/>
              <a:gd name="connsiteX1" fmla="*/ 548781 w 2110695"/>
              <a:gd name="connsiteY1" fmla="*/ 0 h 757368"/>
              <a:gd name="connsiteX2" fmla="*/ 1097561 w 2110695"/>
              <a:gd name="connsiteY2" fmla="*/ 0 h 757368"/>
              <a:gd name="connsiteX3" fmla="*/ 1625235 w 2110695"/>
              <a:gd name="connsiteY3" fmla="*/ 0 h 757368"/>
              <a:gd name="connsiteX4" fmla="*/ 2110695 w 2110695"/>
              <a:gd name="connsiteY4" fmla="*/ 0 h 757368"/>
              <a:gd name="connsiteX5" fmla="*/ 2110695 w 2110695"/>
              <a:gd name="connsiteY5" fmla="*/ 393831 h 757368"/>
              <a:gd name="connsiteX6" fmla="*/ 2110695 w 2110695"/>
              <a:gd name="connsiteY6" fmla="*/ 757368 h 757368"/>
              <a:gd name="connsiteX7" fmla="*/ 1625235 w 2110695"/>
              <a:gd name="connsiteY7" fmla="*/ 757368 h 757368"/>
              <a:gd name="connsiteX8" fmla="*/ 1160882 w 2110695"/>
              <a:gd name="connsiteY8" fmla="*/ 757368 h 757368"/>
              <a:gd name="connsiteX9" fmla="*/ 654315 w 2110695"/>
              <a:gd name="connsiteY9" fmla="*/ 757368 h 757368"/>
              <a:gd name="connsiteX10" fmla="*/ 0 w 2110695"/>
              <a:gd name="connsiteY10" fmla="*/ 757368 h 757368"/>
              <a:gd name="connsiteX11" fmla="*/ 0 w 2110695"/>
              <a:gd name="connsiteY11" fmla="*/ 386258 h 757368"/>
              <a:gd name="connsiteX12" fmla="*/ 0 w 2110695"/>
              <a:gd name="connsiteY12" fmla="*/ 0 h 7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0695" h="757368" fill="none" extrusionOk="0">
                <a:moveTo>
                  <a:pt x="0" y="0"/>
                </a:moveTo>
                <a:cubicBezTo>
                  <a:pt x="163317" y="-13799"/>
                  <a:pt x="306831" y="-13434"/>
                  <a:pt x="548781" y="0"/>
                </a:cubicBezTo>
                <a:cubicBezTo>
                  <a:pt x="790731" y="13434"/>
                  <a:pt x="969414" y="4293"/>
                  <a:pt x="1097561" y="0"/>
                </a:cubicBezTo>
                <a:cubicBezTo>
                  <a:pt x="1225708" y="-4293"/>
                  <a:pt x="1482081" y="10926"/>
                  <a:pt x="1625235" y="0"/>
                </a:cubicBezTo>
                <a:cubicBezTo>
                  <a:pt x="1768389" y="-10926"/>
                  <a:pt x="1953325" y="19487"/>
                  <a:pt x="2110695" y="0"/>
                </a:cubicBezTo>
                <a:cubicBezTo>
                  <a:pt x="2124023" y="189159"/>
                  <a:pt x="2119846" y="260071"/>
                  <a:pt x="2110695" y="393831"/>
                </a:cubicBezTo>
                <a:cubicBezTo>
                  <a:pt x="2101544" y="527591"/>
                  <a:pt x="2108030" y="612449"/>
                  <a:pt x="2110695" y="757368"/>
                </a:cubicBezTo>
                <a:cubicBezTo>
                  <a:pt x="1950990" y="751157"/>
                  <a:pt x="1767234" y="764002"/>
                  <a:pt x="1625235" y="757368"/>
                </a:cubicBezTo>
                <a:cubicBezTo>
                  <a:pt x="1483236" y="750734"/>
                  <a:pt x="1320828" y="768581"/>
                  <a:pt x="1160882" y="757368"/>
                </a:cubicBezTo>
                <a:cubicBezTo>
                  <a:pt x="1000936" y="746155"/>
                  <a:pt x="785294" y="762169"/>
                  <a:pt x="654315" y="757368"/>
                </a:cubicBezTo>
                <a:cubicBezTo>
                  <a:pt x="523336" y="752567"/>
                  <a:pt x="206475" y="771880"/>
                  <a:pt x="0" y="757368"/>
                </a:cubicBezTo>
                <a:cubicBezTo>
                  <a:pt x="-12604" y="581957"/>
                  <a:pt x="-1227" y="559893"/>
                  <a:pt x="0" y="386258"/>
                </a:cubicBezTo>
                <a:cubicBezTo>
                  <a:pt x="1227" y="212623"/>
                  <a:pt x="-9923" y="83615"/>
                  <a:pt x="0" y="0"/>
                </a:cubicBezTo>
                <a:close/>
              </a:path>
              <a:path w="2110695" h="757368" stroke="0" extrusionOk="0">
                <a:moveTo>
                  <a:pt x="0" y="0"/>
                </a:moveTo>
                <a:cubicBezTo>
                  <a:pt x="263730" y="-5914"/>
                  <a:pt x="454564" y="-24436"/>
                  <a:pt x="569888" y="0"/>
                </a:cubicBezTo>
                <a:cubicBezTo>
                  <a:pt x="685212" y="24436"/>
                  <a:pt x="855220" y="-26473"/>
                  <a:pt x="1139775" y="0"/>
                </a:cubicBezTo>
                <a:cubicBezTo>
                  <a:pt x="1424330" y="26473"/>
                  <a:pt x="1870057" y="47272"/>
                  <a:pt x="2110695" y="0"/>
                </a:cubicBezTo>
                <a:cubicBezTo>
                  <a:pt x="2128580" y="121255"/>
                  <a:pt x="2125632" y="276419"/>
                  <a:pt x="2110695" y="386258"/>
                </a:cubicBezTo>
                <a:cubicBezTo>
                  <a:pt x="2095758" y="496097"/>
                  <a:pt x="2106720" y="626472"/>
                  <a:pt x="2110695" y="757368"/>
                </a:cubicBezTo>
                <a:cubicBezTo>
                  <a:pt x="1977741" y="747361"/>
                  <a:pt x="1708801" y="763703"/>
                  <a:pt x="1583021" y="757368"/>
                </a:cubicBezTo>
                <a:cubicBezTo>
                  <a:pt x="1457241" y="751033"/>
                  <a:pt x="1291260" y="779785"/>
                  <a:pt x="1013134" y="757368"/>
                </a:cubicBezTo>
                <a:cubicBezTo>
                  <a:pt x="735008" y="734951"/>
                  <a:pt x="743170" y="758924"/>
                  <a:pt x="506567" y="757368"/>
                </a:cubicBezTo>
                <a:cubicBezTo>
                  <a:pt x="269964" y="755812"/>
                  <a:pt x="170268" y="769212"/>
                  <a:pt x="0" y="757368"/>
                </a:cubicBezTo>
                <a:cubicBezTo>
                  <a:pt x="-3762" y="573919"/>
                  <a:pt x="109" y="474405"/>
                  <a:pt x="0" y="371110"/>
                </a:cubicBezTo>
                <a:cubicBezTo>
                  <a:pt x="-109" y="267815"/>
                  <a:pt x="-18098" y="75996"/>
                  <a:pt x="0" y="0"/>
                </a:cubicBezTo>
                <a:close/>
              </a:path>
            </a:pathLst>
          </a:custGeom>
          <a:solidFill>
            <a:srgbClr val="FFC000"/>
          </a:solidFill>
          <a:ln>
            <a:solidFill>
              <a:schemeClr val="tx1"/>
            </a:solidFill>
            <a:extLst>
              <a:ext uri="{C807C97D-BFC1-408E-A445-0C87EB9F89A2}">
                <ask:lineSketchStyleProps xmlns:ask="http://schemas.microsoft.com/office/drawing/2018/sketchyshapes" sd="3170946798">
                  <ask:type>
                    <ask:lineSketchFreehand/>
                  </ask:type>
                </ask:lineSketchStyleProps>
              </a:ext>
            </a:extLst>
          </a:ln>
        </p:spPr>
        <p:txBody>
          <a:bodyPr vert="horz" lIns="91440" tIns="45720" rIns="91440" bIns="45720" rtlCol="0" anchor="b">
            <a:noAutofit/>
          </a:bodyPr>
          <a:lstStyle/>
          <a:p>
            <a:pPr algn="ctr"/>
            <a:r>
              <a:rPr lang="fi-FI" sz="2000" b="1" dirty="0">
                <a:solidFill>
                  <a:schemeClr val="tx1"/>
                </a:solidFill>
              </a:rPr>
              <a:t>To </a:t>
            </a:r>
            <a:r>
              <a:rPr lang="fi-FI" sz="2000" b="1" dirty="0" err="1">
                <a:solidFill>
                  <a:schemeClr val="tx1"/>
                </a:solidFill>
              </a:rPr>
              <a:t>pin</a:t>
            </a:r>
            <a:r>
              <a:rPr lang="fi-FI" sz="2000" b="1" dirty="0">
                <a:solidFill>
                  <a:schemeClr val="tx1"/>
                </a:solidFill>
              </a:rPr>
              <a:t> </a:t>
            </a:r>
            <a:r>
              <a:rPr lang="fi-FI" sz="2000" b="1" dirty="0" err="1">
                <a:solidFill>
                  <a:schemeClr val="tx1"/>
                </a:solidFill>
              </a:rPr>
              <a:t>yourself</a:t>
            </a:r>
            <a:r>
              <a:rPr lang="fi-FI" sz="2000" b="1" dirty="0">
                <a:solidFill>
                  <a:schemeClr val="tx1"/>
                </a:solidFill>
              </a:rPr>
              <a:t>, </a:t>
            </a:r>
            <a:r>
              <a:rPr lang="fi-FI" sz="2000" b="1" dirty="0" err="1">
                <a:solidFill>
                  <a:schemeClr val="tx1"/>
                </a:solidFill>
              </a:rPr>
              <a:t>click</a:t>
            </a:r>
            <a:r>
              <a:rPr lang="fi-FI" sz="2000" b="1" dirty="0">
                <a:solidFill>
                  <a:schemeClr val="tx1"/>
                </a:solidFill>
              </a:rPr>
              <a:t> </a:t>
            </a:r>
            <a:r>
              <a:rPr lang="fi-FI" sz="2000" b="1" dirty="0" err="1">
                <a:solidFill>
                  <a:schemeClr val="tx1"/>
                </a:solidFill>
              </a:rPr>
              <a:t>here</a:t>
            </a:r>
            <a:r>
              <a:rPr lang="fi-FI" sz="2000" b="1" dirty="0">
                <a:solidFill>
                  <a:schemeClr val="tx1"/>
                </a:solidFill>
              </a:rPr>
              <a:t>!</a:t>
            </a:r>
            <a:endParaRPr lang="en-US" sz="2000" kern="1200" dirty="0">
              <a:solidFill>
                <a:schemeClr val="tx1"/>
              </a:solidFill>
              <a:latin typeface="+mj-lt"/>
              <a:ea typeface="+mj-ea"/>
              <a:cs typeface="+mj-cs"/>
            </a:endParaRPr>
          </a:p>
        </p:txBody>
      </p:sp>
      <p:cxnSp>
        <p:nvCxnSpPr>
          <p:cNvPr id="17" name="Suora nuoliyhdysviiva 16">
            <a:extLst>
              <a:ext uri="{FF2B5EF4-FFF2-40B4-BE49-F238E27FC236}">
                <a16:creationId xmlns:a16="http://schemas.microsoft.com/office/drawing/2014/main" id="{F3294F55-7C86-4ECF-9015-4204F5C9737F}"/>
              </a:ext>
            </a:extLst>
          </p:cNvPr>
          <p:cNvCxnSpPr>
            <a:cxnSpLocks/>
          </p:cNvCxnSpPr>
          <p:nvPr/>
        </p:nvCxnSpPr>
        <p:spPr>
          <a:xfrm flipV="1">
            <a:off x="10392419" y="1557857"/>
            <a:ext cx="813997" cy="1129498"/>
          </a:xfrm>
          <a:prstGeom prst="straightConnector1">
            <a:avLst/>
          </a:prstGeom>
          <a:ln w="57150">
            <a:solidFill>
              <a:schemeClr val="tx1"/>
            </a:solidFill>
            <a:prstDash val="sysDot"/>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6902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Otsikko 1">
            <a:extLst>
              <a:ext uri="{FF2B5EF4-FFF2-40B4-BE49-F238E27FC236}">
                <a16:creationId xmlns:a16="http://schemas.microsoft.com/office/drawing/2014/main" id="{3C8E3425-882D-49D8-98EF-1E4CAF6D87E7}"/>
              </a:ext>
            </a:extLst>
          </p:cNvPr>
          <p:cNvSpPr txBox="1">
            <a:spLocks/>
          </p:cNvSpPr>
          <p:nvPr/>
        </p:nvSpPr>
        <p:spPr>
          <a:xfrm>
            <a:off x="421298" y="5674621"/>
            <a:ext cx="11316985" cy="6334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200" kern="1200" dirty="0">
                <a:latin typeface="+mj-lt"/>
                <a:ea typeface="+mj-ea"/>
                <a:cs typeface="+mj-cs"/>
              </a:rPr>
              <a:t>Interactive world map (Padlet</a:t>
            </a:r>
            <a:r>
              <a:rPr lang="en-US" sz="3200" dirty="0"/>
              <a:t>) </a:t>
            </a:r>
            <a:r>
              <a:rPr lang="en-US" sz="3200" dirty="0">
                <a:solidFill>
                  <a:schemeClr val="tx1"/>
                </a:solidFill>
              </a:rPr>
              <a:t>– </a:t>
            </a:r>
            <a:r>
              <a:rPr lang="en-US" sz="3200" i="1" dirty="0">
                <a:solidFill>
                  <a:schemeClr val="tx1"/>
                </a:solidFill>
              </a:rPr>
              <a:t>link and access code in chat</a:t>
            </a:r>
            <a:endParaRPr lang="en-US" sz="3200" i="1" kern="1200" dirty="0">
              <a:solidFill>
                <a:schemeClr val="tx1"/>
              </a:solidFill>
              <a:latin typeface="+mj-lt"/>
              <a:ea typeface="+mj-ea"/>
              <a:cs typeface="+mj-cs"/>
            </a:endParaRPr>
          </a:p>
        </p:txBody>
      </p:sp>
      <p:sp>
        <p:nvSpPr>
          <p:cNvPr id="15" name="Otsikko 1">
            <a:extLst>
              <a:ext uri="{FF2B5EF4-FFF2-40B4-BE49-F238E27FC236}">
                <a16:creationId xmlns:a16="http://schemas.microsoft.com/office/drawing/2014/main" id="{CE78CAD9-C28C-48BC-BEA7-07200D77287E}"/>
              </a:ext>
            </a:extLst>
          </p:cNvPr>
          <p:cNvSpPr>
            <a:spLocks noGrp="1"/>
          </p:cNvSpPr>
          <p:nvPr>
            <p:ph type="title"/>
          </p:nvPr>
        </p:nvSpPr>
        <p:spPr>
          <a:xfrm>
            <a:off x="9313144" y="2832499"/>
            <a:ext cx="2110695" cy="757368"/>
          </a:xfrm>
          <a:custGeom>
            <a:avLst/>
            <a:gdLst>
              <a:gd name="connsiteX0" fmla="*/ 0 w 2110695"/>
              <a:gd name="connsiteY0" fmla="*/ 0 h 757368"/>
              <a:gd name="connsiteX1" fmla="*/ 548781 w 2110695"/>
              <a:gd name="connsiteY1" fmla="*/ 0 h 757368"/>
              <a:gd name="connsiteX2" fmla="*/ 1097561 w 2110695"/>
              <a:gd name="connsiteY2" fmla="*/ 0 h 757368"/>
              <a:gd name="connsiteX3" fmla="*/ 1625235 w 2110695"/>
              <a:gd name="connsiteY3" fmla="*/ 0 h 757368"/>
              <a:gd name="connsiteX4" fmla="*/ 2110695 w 2110695"/>
              <a:gd name="connsiteY4" fmla="*/ 0 h 757368"/>
              <a:gd name="connsiteX5" fmla="*/ 2110695 w 2110695"/>
              <a:gd name="connsiteY5" fmla="*/ 393831 h 757368"/>
              <a:gd name="connsiteX6" fmla="*/ 2110695 w 2110695"/>
              <a:gd name="connsiteY6" fmla="*/ 757368 h 757368"/>
              <a:gd name="connsiteX7" fmla="*/ 1625235 w 2110695"/>
              <a:gd name="connsiteY7" fmla="*/ 757368 h 757368"/>
              <a:gd name="connsiteX8" fmla="*/ 1160882 w 2110695"/>
              <a:gd name="connsiteY8" fmla="*/ 757368 h 757368"/>
              <a:gd name="connsiteX9" fmla="*/ 654315 w 2110695"/>
              <a:gd name="connsiteY9" fmla="*/ 757368 h 757368"/>
              <a:gd name="connsiteX10" fmla="*/ 0 w 2110695"/>
              <a:gd name="connsiteY10" fmla="*/ 757368 h 757368"/>
              <a:gd name="connsiteX11" fmla="*/ 0 w 2110695"/>
              <a:gd name="connsiteY11" fmla="*/ 386258 h 757368"/>
              <a:gd name="connsiteX12" fmla="*/ 0 w 2110695"/>
              <a:gd name="connsiteY12" fmla="*/ 0 h 7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0695" h="757368" fill="none" extrusionOk="0">
                <a:moveTo>
                  <a:pt x="0" y="0"/>
                </a:moveTo>
                <a:cubicBezTo>
                  <a:pt x="163317" y="-13799"/>
                  <a:pt x="306831" y="-13434"/>
                  <a:pt x="548781" y="0"/>
                </a:cubicBezTo>
                <a:cubicBezTo>
                  <a:pt x="790731" y="13434"/>
                  <a:pt x="969414" y="4293"/>
                  <a:pt x="1097561" y="0"/>
                </a:cubicBezTo>
                <a:cubicBezTo>
                  <a:pt x="1225708" y="-4293"/>
                  <a:pt x="1482081" y="10926"/>
                  <a:pt x="1625235" y="0"/>
                </a:cubicBezTo>
                <a:cubicBezTo>
                  <a:pt x="1768389" y="-10926"/>
                  <a:pt x="1953325" y="19487"/>
                  <a:pt x="2110695" y="0"/>
                </a:cubicBezTo>
                <a:cubicBezTo>
                  <a:pt x="2124023" y="189159"/>
                  <a:pt x="2119846" y="260071"/>
                  <a:pt x="2110695" y="393831"/>
                </a:cubicBezTo>
                <a:cubicBezTo>
                  <a:pt x="2101544" y="527591"/>
                  <a:pt x="2108030" y="612449"/>
                  <a:pt x="2110695" y="757368"/>
                </a:cubicBezTo>
                <a:cubicBezTo>
                  <a:pt x="1950990" y="751157"/>
                  <a:pt x="1767234" y="764002"/>
                  <a:pt x="1625235" y="757368"/>
                </a:cubicBezTo>
                <a:cubicBezTo>
                  <a:pt x="1483236" y="750734"/>
                  <a:pt x="1320828" y="768581"/>
                  <a:pt x="1160882" y="757368"/>
                </a:cubicBezTo>
                <a:cubicBezTo>
                  <a:pt x="1000936" y="746155"/>
                  <a:pt x="785294" y="762169"/>
                  <a:pt x="654315" y="757368"/>
                </a:cubicBezTo>
                <a:cubicBezTo>
                  <a:pt x="523336" y="752567"/>
                  <a:pt x="206475" y="771880"/>
                  <a:pt x="0" y="757368"/>
                </a:cubicBezTo>
                <a:cubicBezTo>
                  <a:pt x="-12604" y="581957"/>
                  <a:pt x="-1227" y="559893"/>
                  <a:pt x="0" y="386258"/>
                </a:cubicBezTo>
                <a:cubicBezTo>
                  <a:pt x="1227" y="212623"/>
                  <a:pt x="-9923" y="83615"/>
                  <a:pt x="0" y="0"/>
                </a:cubicBezTo>
                <a:close/>
              </a:path>
              <a:path w="2110695" h="757368" stroke="0" extrusionOk="0">
                <a:moveTo>
                  <a:pt x="0" y="0"/>
                </a:moveTo>
                <a:cubicBezTo>
                  <a:pt x="263730" y="-5914"/>
                  <a:pt x="454564" y="-24436"/>
                  <a:pt x="569888" y="0"/>
                </a:cubicBezTo>
                <a:cubicBezTo>
                  <a:pt x="685212" y="24436"/>
                  <a:pt x="855220" y="-26473"/>
                  <a:pt x="1139775" y="0"/>
                </a:cubicBezTo>
                <a:cubicBezTo>
                  <a:pt x="1424330" y="26473"/>
                  <a:pt x="1870057" y="47272"/>
                  <a:pt x="2110695" y="0"/>
                </a:cubicBezTo>
                <a:cubicBezTo>
                  <a:pt x="2128580" y="121255"/>
                  <a:pt x="2125632" y="276419"/>
                  <a:pt x="2110695" y="386258"/>
                </a:cubicBezTo>
                <a:cubicBezTo>
                  <a:pt x="2095758" y="496097"/>
                  <a:pt x="2106720" y="626472"/>
                  <a:pt x="2110695" y="757368"/>
                </a:cubicBezTo>
                <a:cubicBezTo>
                  <a:pt x="1977741" y="747361"/>
                  <a:pt x="1708801" y="763703"/>
                  <a:pt x="1583021" y="757368"/>
                </a:cubicBezTo>
                <a:cubicBezTo>
                  <a:pt x="1457241" y="751033"/>
                  <a:pt x="1291260" y="779785"/>
                  <a:pt x="1013134" y="757368"/>
                </a:cubicBezTo>
                <a:cubicBezTo>
                  <a:pt x="735008" y="734951"/>
                  <a:pt x="743170" y="758924"/>
                  <a:pt x="506567" y="757368"/>
                </a:cubicBezTo>
                <a:cubicBezTo>
                  <a:pt x="269964" y="755812"/>
                  <a:pt x="170268" y="769212"/>
                  <a:pt x="0" y="757368"/>
                </a:cubicBezTo>
                <a:cubicBezTo>
                  <a:pt x="-3762" y="573919"/>
                  <a:pt x="109" y="474405"/>
                  <a:pt x="0" y="371110"/>
                </a:cubicBezTo>
                <a:cubicBezTo>
                  <a:pt x="-109" y="267815"/>
                  <a:pt x="-18098" y="75996"/>
                  <a:pt x="0" y="0"/>
                </a:cubicBezTo>
                <a:close/>
              </a:path>
            </a:pathLst>
          </a:custGeom>
          <a:solidFill>
            <a:schemeClr val="accent4"/>
          </a:solidFill>
          <a:ln>
            <a:solidFill>
              <a:schemeClr val="tx1"/>
            </a:solidFill>
            <a:extLst>
              <a:ext uri="{C807C97D-BFC1-408E-A445-0C87EB9F89A2}">
                <ask:lineSketchStyleProps xmlns:ask="http://schemas.microsoft.com/office/drawing/2018/sketchyshapes" sd="3170946798">
                  <ask:type>
                    <ask:lineSketchFreehand/>
                  </ask:type>
                </ask:lineSketchStyleProps>
              </a:ext>
            </a:extLst>
          </a:ln>
        </p:spPr>
        <p:txBody>
          <a:bodyPr vert="horz" lIns="91440" tIns="45720" rIns="91440" bIns="45720" rtlCol="0" anchor="b">
            <a:noAutofit/>
          </a:bodyPr>
          <a:lstStyle/>
          <a:p>
            <a:pPr algn="ctr"/>
            <a:r>
              <a:rPr lang="fi-FI" sz="2000" b="1" dirty="0">
                <a:solidFill>
                  <a:schemeClr val="tx1"/>
                </a:solidFill>
              </a:rPr>
              <a:t>To </a:t>
            </a:r>
            <a:r>
              <a:rPr lang="fi-FI" sz="2000" b="1" dirty="0" err="1">
                <a:solidFill>
                  <a:schemeClr val="tx1"/>
                </a:solidFill>
              </a:rPr>
              <a:t>pin</a:t>
            </a:r>
            <a:r>
              <a:rPr lang="fi-FI" sz="2000" b="1" dirty="0">
                <a:solidFill>
                  <a:schemeClr val="tx1"/>
                </a:solidFill>
              </a:rPr>
              <a:t> </a:t>
            </a:r>
            <a:r>
              <a:rPr lang="fi-FI" sz="2000" b="1" dirty="0" err="1">
                <a:solidFill>
                  <a:schemeClr val="tx1"/>
                </a:solidFill>
              </a:rPr>
              <a:t>yourself</a:t>
            </a:r>
            <a:r>
              <a:rPr lang="fi-FI" sz="2000" b="1" dirty="0">
                <a:solidFill>
                  <a:schemeClr val="tx1"/>
                </a:solidFill>
              </a:rPr>
              <a:t>, </a:t>
            </a:r>
            <a:r>
              <a:rPr lang="fi-FI" sz="2000" b="1" dirty="0" err="1">
                <a:solidFill>
                  <a:schemeClr val="tx1"/>
                </a:solidFill>
              </a:rPr>
              <a:t>click</a:t>
            </a:r>
            <a:r>
              <a:rPr lang="fi-FI" sz="2000" b="1" dirty="0">
                <a:solidFill>
                  <a:schemeClr val="tx1"/>
                </a:solidFill>
              </a:rPr>
              <a:t> </a:t>
            </a:r>
            <a:r>
              <a:rPr lang="fi-FI" sz="2000" b="1" dirty="0" err="1">
                <a:solidFill>
                  <a:schemeClr val="tx1"/>
                </a:solidFill>
              </a:rPr>
              <a:t>here</a:t>
            </a:r>
            <a:r>
              <a:rPr lang="fi-FI" sz="2000" b="1" dirty="0">
                <a:solidFill>
                  <a:schemeClr val="tx1"/>
                </a:solidFill>
              </a:rPr>
              <a:t>!</a:t>
            </a:r>
            <a:endParaRPr lang="en-US" sz="2000" kern="1200" dirty="0">
              <a:solidFill>
                <a:schemeClr val="tx1"/>
              </a:solidFill>
              <a:latin typeface="+mj-lt"/>
              <a:ea typeface="+mj-ea"/>
              <a:cs typeface="+mj-cs"/>
            </a:endParaRPr>
          </a:p>
        </p:txBody>
      </p:sp>
      <p:cxnSp>
        <p:nvCxnSpPr>
          <p:cNvPr id="17" name="Suora nuoliyhdysviiva 16">
            <a:extLst>
              <a:ext uri="{FF2B5EF4-FFF2-40B4-BE49-F238E27FC236}">
                <a16:creationId xmlns:a16="http://schemas.microsoft.com/office/drawing/2014/main" id="{F3294F55-7C86-4ECF-9015-4204F5C9737F}"/>
              </a:ext>
            </a:extLst>
          </p:cNvPr>
          <p:cNvCxnSpPr>
            <a:cxnSpLocks/>
          </p:cNvCxnSpPr>
          <p:nvPr/>
        </p:nvCxnSpPr>
        <p:spPr>
          <a:xfrm flipV="1">
            <a:off x="10392419" y="1557857"/>
            <a:ext cx="813997" cy="1129498"/>
          </a:xfrm>
          <a:prstGeom prst="straightConnector1">
            <a:avLst/>
          </a:prstGeom>
          <a:ln w="57150">
            <a:prstDash val="sysDot"/>
            <a:tailEnd type="triangle"/>
          </a:ln>
        </p:spPr>
        <p:style>
          <a:lnRef idx="1">
            <a:schemeClr val="accent4"/>
          </a:lnRef>
          <a:fillRef idx="0">
            <a:schemeClr val="accent4"/>
          </a:fillRef>
          <a:effectRef idx="0">
            <a:schemeClr val="accent4"/>
          </a:effectRef>
          <a:fontRef idx="minor">
            <a:schemeClr val="tx1"/>
          </a:fontRef>
        </p:style>
      </p:cxnSp>
      <p:pic>
        <p:nvPicPr>
          <p:cNvPr id="3" name="Kuva 2" descr="Kuva, joka sisältää kohteen kartta&#10;&#10;Kuvaus luotu automaattisesti">
            <a:extLst>
              <a:ext uri="{FF2B5EF4-FFF2-40B4-BE49-F238E27FC236}">
                <a16:creationId xmlns:a16="http://schemas.microsoft.com/office/drawing/2014/main" id="{B1117501-B7D0-4563-A018-0727F5D0EC75}"/>
              </a:ext>
            </a:extLst>
          </p:cNvPr>
          <p:cNvPicPr>
            <a:picLocks noChangeAspect="1"/>
          </p:cNvPicPr>
          <p:nvPr/>
        </p:nvPicPr>
        <p:blipFill rotWithShape="1">
          <a:blip r:embed="rId2">
            <a:extLst>
              <a:ext uri="{28A0092B-C50C-407E-A947-70E740481C1C}">
                <a14:useLocalDpi xmlns:a14="http://schemas.microsoft.com/office/drawing/2010/main" val="0"/>
              </a:ext>
            </a:extLst>
          </a:blip>
          <a:srcRect t="6057"/>
          <a:stretch/>
        </p:blipFill>
        <p:spPr>
          <a:xfrm>
            <a:off x="314229" y="415656"/>
            <a:ext cx="11531122" cy="5213192"/>
          </a:xfrm>
          <a:prstGeom prst="rect">
            <a:avLst/>
          </a:prstGeom>
          <a:ln w="28575">
            <a:solidFill>
              <a:schemeClr val="tx1"/>
            </a:solidFill>
          </a:ln>
        </p:spPr>
      </p:pic>
      <p:sp>
        <p:nvSpPr>
          <p:cNvPr id="19" name="Otsikko 1">
            <a:extLst>
              <a:ext uri="{FF2B5EF4-FFF2-40B4-BE49-F238E27FC236}">
                <a16:creationId xmlns:a16="http://schemas.microsoft.com/office/drawing/2014/main" id="{26F973BF-8A12-4BDE-8BB4-4B3168AFB175}"/>
              </a:ext>
            </a:extLst>
          </p:cNvPr>
          <p:cNvSpPr txBox="1">
            <a:spLocks/>
          </p:cNvSpPr>
          <p:nvPr/>
        </p:nvSpPr>
        <p:spPr>
          <a:xfrm>
            <a:off x="5180101" y="2460109"/>
            <a:ext cx="2110695" cy="744779"/>
          </a:xfrm>
          <a:custGeom>
            <a:avLst/>
            <a:gdLst>
              <a:gd name="connsiteX0" fmla="*/ 0 w 2110695"/>
              <a:gd name="connsiteY0" fmla="*/ 0 h 744779"/>
              <a:gd name="connsiteX1" fmla="*/ 548781 w 2110695"/>
              <a:gd name="connsiteY1" fmla="*/ 0 h 744779"/>
              <a:gd name="connsiteX2" fmla="*/ 1097561 w 2110695"/>
              <a:gd name="connsiteY2" fmla="*/ 0 h 744779"/>
              <a:gd name="connsiteX3" fmla="*/ 1625235 w 2110695"/>
              <a:gd name="connsiteY3" fmla="*/ 0 h 744779"/>
              <a:gd name="connsiteX4" fmla="*/ 2110695 w 2110695"/>
              <a:gd name="connsiteY4" fmla="*/ 0 h 744779"/>
              <a:gd name="connsiteX5" fmla="*/ 2110695 w 2110695"/>
              <a:gd name="connsiteY5" fmla="*/ 387285 h 744779"/>
              <a:gd name="connsiteX6" fmla="*/ 2110695 w 2110695"/>
              <a:gd name="connsiteY6" fmla="*/ 744779 h 744779"/>
              <a:gd name="connsiteX7" fmla="*/ 1625235 w 2110695"/>
              <a:gd name="connsiteY7" fmla="*/ 744779 h 744779"/>
              <a:gd name="connsiteX8" fmla="*/ 1160882 w 2110695"/>
              <a:gd name="connsiteY8" fmla="*/ 744779 h 744779"/>
              <a:gd name="connsiteX9" fmla="*/ 654315 w 2110695"/>
              <a:gd name="connsiteY9" fmla="*/ 744779 h 744779"/>
              <a:gd name="connsiteX10" fmla="*/ 0 w 2110695"/>
              <a:gd name="connsiteY10" fmla="*/ 744779 h 744779"/>
              <a:gd name="connsiteX11" fmla="*/ 0 w 2110695"/>
              <a:gd name="connsiteY11" fmla="*/ 379837 h 744779"/>
              <a:gd name="connsiteX12" fmla="*/ 0 w 2110695"/>
              <a:gd name="connsiteY12" fmla="*/ 0 h 7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0695" h="744779" fill="none" extrusionOk="0">
                <a:moveTo>
                  <a:pt x="0" y="0"/>
                </a:moveTo>
                <a:cubicBezTo>
                  <a:pt x="163317" y="-13799"/>
                  <a:pt x="306831" y="-13434"/>
                  <a:pt x="548781" y="0"/>
                </a:cubicBezTo>
                <a:cubicBezTo>
                  <a:pt x="790731" y="13434"/>
                  <a:pt x="969414" y="4293"/>
                  <a:pt x="1097561" y="0"/>
                </a:cubicBezTo>
                <a:cubicBezTo>
                  <a:pt x="1225708" y="-4293"/>
                  <a:pt x="1482081" y="10926"/>
                  <a:pt x="1625235" y="0"/>
                </a:cubicBezTo>
                <a:cubicBezTo>
                  <a:pt x="1768389" y="-10926"/>
                  <a:pt x="1953325" y="19487"/>
                  <a:pt x="2110695" y="0"/>
                </a:cubicBezTo>
                <a:cubicBezTo>
                  <a:pt x="2129815" y="187469"/>
                  <a:pt x="2095296" y="309604"/>
                  <a:pt x="2110695" y="387285"/>
                </a:cubicBezTo>
                <a:cubicBezTo>
                  <a:pt x="2126094" y="464967"/>
                  <a:pt x="2111354" y="599458"/>
                  <a:pt x="2110695" y="744779"/>
                </a:cubicBezTo>
                <a:cubicBezTo>
                  <a:pt x="1950990" y="738568"/>
                  <a:pt x="1767234" y="751413"/>
                  <a:pt x="1625235" y="744779"/>
                </a:cubicBezTo>
                <a:cubicBezTo>
                  <a:pt x="1483236" y="738145"/>
                  <a:pt x="1320828" y="755992"/>
                  <a:pt x="1160882" y="744779"/>
                </a:cubicBezTo>
                <a:cubicBezTo>
                  <a:pt x="1000936" y="733566"/>
                  <a:pt x="785294" y="749580"/>
                  <a:pt x="654315" y="744779"/>
                </a:cubicBezTo>
                <a:cubicBezTo>
                  <a:pt x="523336" y="739978"/>
                  <a:pt x="206475" y="759291"/>
                  <a:pt x="0" y="744779"/>
                </a:cubicBezTo>
                <a:cubicBezTo>
                  <a:pt x="-2141" y="606914"/>
                  <a:pt x="-13664" y="560168"/>
                  <a:pt x="0" y="379837"/>
                </a:cubicBezTo>
                <a:cubicBezTo>
                  <a:pt x="13664" y="199506"/>
                  <a:pt x="7812" y="102744"/>
                  <a:pt x="0" y="0"/>
                </a:cubicBezTo>
                <a:close/>
              </a:path>
              <a:path w="2110695" h="744779" stroke="0" extrusionOk="0">
                <a:moveTo>
                  <a:pt x="0" y="0"/>
                </a:moveTo>
                <a:cubicBezTo>
                  <a:pt x="263730" y="-5914"/>
                  <a:pt x="454564" y="-24436"/>
                  <a:pt x="569888" y="0"/>
                </a:cubicBezTo>
                <a:cubicBezTo>
                  <a:pt x="685212" y="24436"/>
                  <a:pt x="855220" y="-26473"/>
                  <a:pt x="1139775" y="0"/>
                </a:cubicBezTo>
                <a:cubicBezTo>
                  <a:pt x="1424330" y="26473"/>
                  <a:pt x="1870057" y="47272"/>
                  <a:pt x="2110695" y="0"/>
                </a:cubicBezTo>
                <a:cubicBezTo>
                  <a:pt x="2126535" y="122711"/>
                  <a:pt x="2106185" y="290196"/>
                  <a:pt x="2110695" y="379837"/>
                </a:cubicBezTo>
                <a:cubicBezTo>
                  <a:pt x="2115205" y="469478"/>
                  <a:pt x="2126723" y="649931"/>
                  <a:pt x="2110695" y="744779"/>
                </a:cubicBezTo>
                <a:cubicBezTo>
                  <a:pt x="1977741" y="734772"/>
                  <a:pt x="1708801" y="751114"/>
                  <a:pt x="1583021" y="744779"/>
                </a:cubicBezTo>
                <a:cubicBezTo>
                  <a:pt x="1457241" y="738444"/>
                  <a:pt x="1291260" y="767196"/>
                  <a:pt x="1013134" y="744779"/>
                </a:cubicBezTo>
                <a:cubicBezTo>
                  <a:pt x="735008" y="722362"/>
                  <a:pt x="743170" y="746335"/>
                  <a:pt x="506567" y="744779"/>
                </a:cubicBezTo>
                <a:cubicBezTo>
                  <a:pt x="269964" y="743223"/>
                  <a:pt x="170268" y="756623"/>
                  <a:pt x="0" y="744779"/>
                </a:cubicBezTo>
                <a:cubicBezTo>
                  <a:pt x="-7326" y="560884"/>
                  <a:pt x="-870" y="481398"/>
                  <a:pt x="0" y="364942"/>
                </a:cubicBezTo>
                <a:cubicBezTo>
                  <a:pt x="870" y="248486"/>
                  <a:pt x="-4001" y="120985"/>
                  <a:pt x="0" y="0"/>
                </a:cubicBezTo>
                <a:close/>
              </a:path>
            </a:pathLst>
          </a:custGeom>
          <a:solidFill>
            <a:srgbClr val="FFC000"/>
          </a:solidFill>
          <a:ln>
            <a:solidFill>
              <a:schemeClr val="tx1"/>
            </a:solidFill>
            <a:extLst>
              <a:ext uri="{C807C97D-BFC1-408E-A445-0C87EB9F89A2}">
                <ask:lineSketchStyleProps xmlns:ask="http://schemas.microsoft.com/office/drawing/2018/sketchyshapes" sd="3170946798">
                  <a:prstGeom prst="rect">
                    <a:avLst/>
                  </a:prstGeom>
                  <ask:type>
                    <ask:lineSketchFreehand/>
                  </ask:type>
                </ask:lineSketchStyleProps>
              </a:ext>
            </a:extLst>
          </a:ln>
        </p:spPr>
        <p:txBody>
          <a:bodyPr vert="horz" lIns="91440" tIns="45720" rIns="91440" bIns="45720" rtlCol="0" anchor="b">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i-FI" sz="2000" b="1" dirty="0">
                <a:solidFill>
                  <a:schemeClr val="tx1"/>
                </a:solidFill>
              </a:rPr>
              <a:t>Search city </a:t>
            </a:r>
            <a:r>
              <a:rPr lang="fi-FI" sz="2000" b="1" dirty="0" err="1">
                <a:solidFill>
                  <a:schemeClr val="tx1"/>
                </a:solidFill>
              </a:rPr>
              <a:t>or</a:t>
            </a:r>
            <a:r>
              <a:rPr lang="fi-FI" sz="2000" b="1" dirty="0">
                <a:solidFill>
                  <a:schemeClr val="tx1"/>
                </a:solidFill>
              </a:rPr>
              <a:t> country</a:t>
            </a:r>
            <a:endParaRPr lang="en-US" sz="2000" dirty="0">
              <a:solidFill>
                <a:schemeClr val="tx1"/>
              </a:solidFill>
            </a:endParaRPr>
          </a:p>
        </p:txBody>
      </p:sp>
      <p:cxnSp>
        <p:nvCxnSpPr>
          <p:cNvPr id="20" name="Suora nuoliyhdysviiva 19">
            <a:extLst>
              <a:ext uri="{FF2B5EF4-FFF2-40B4-BE49-F238E27FC236}">
                <a16:creationId xmlns:a16="http://schemas.microsoft.com/office/drawing/2014/main" id="{FC25F470-EE83-491A-B8E6-836278700F38}"/>
              </a:ext>
            </a:extLst>
          </p:cNvPr>
          <p:cNvCxnSpPr>
            <a:cxnSpLocks/>
          </p:cNvCxnSpPr>
          <p:nvPr/>
        </p:nvCxnSpPr>
        <p:spPr>
          <a:xfrm flipV="1">
            <a:off x="7425267" y="2123326"/>
            <a:ext cx="1335640" cy="564029"/>
          </a:xfrm>
          <a:prstGeom prst="straightConnector1">
            <a:avLst/>
          </a:prstGeom>
          <a:ln w="57150">
            <a:solidFill>
              <a:schemeClr val="tx1"/>
            </a:solidFill>
            <a:prstDash val="sysDot"/>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1833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Otsikko 1">
            <a:extLst>
              <a:ext uri="{FF2B5EF4-FFF2-40B4-BE49-F238E27FC236}">
                <a16:creationId xmlns:a16="http://schemas.microsoft.com/office/drawing/2014/main" id="{3C8E3425-882D-49D8-98EF-1E4CAF6D87E7}"/>
              </a:ext>
            </a:extLst>
          </p:cNvPr>
          <p:cNvSpPr txBox="1">
            <a:spLocks/>
          </p:cNvSpPr>
          <p:nvPr/>
        </p:nvSpPr>
        <p:spPr>
          <a:xfrm>
            <a:off x="421298" y="5674621"/>
            <a:ext cx="11316985" cy="6334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200" kern="1200" dirty="0">
                <a:latin typeface="+mj-lt"/>
                <a:ea typeface="+mj-ea"/>
                <a:cs typeface="+mj-cs"/>
              </a:rPr>
              <a:t>Interactive world map (Padlet</a:t>
            </a:r>
            <a:r>
              <a:rPr lang="en-US" sz="3200" dirty="0"/>
              <a:t>) </a:t>
            </a:r>
            <a:r>
              <a:rPr lang="en-US" sz="3200" dirty="0">
                <a:solidFill>
                  <a:schemeClr val="tx1"/>
                </a:solidFill>
              </a:rPr>
              <a:t>– </a:t>
            </a:r>
            <a:r>
              <a:rPr lang="en-US" sz="3200" i="1" dirty="0">
                <a:solidFill>
                  <a:schemeClr val="tx1"/>
                </a:solidFill>
              </a:rPr>
              <a:t>link and access code in chat</a:t>
            </a:r>
            <a:endParaRPr lang="en-US" sz="3200" i="1" kern="1200" dirty="0">
              <a:solidFill>
                <a:schemeClr val="tx1"/>
              </a:solidFill>
              <a:latin typeface="+mj-lt"/>
              <a:ea typeface="+mj-ea"/>
              <a:cs typeface="+mj-cs"/>
            </a:endParaRPr>
          </a:p>
        </p:txBody>
      </p:sp>
      <p:sp>
        <p:nvSpPr>
          <p:cNvPr id="15" name="Otsikko 1">
            <a:extLst>
              <a:ext uri="{FF2B5EF4-FFF2-40B4-BE49-F238E27FC236}">
                <a16:creationId xmlns:a16="http://schemas.microsoft.com/office/drawing/2014/main" id="{CE78CAD9-C28C-48BC-BEA7-07200D77287E}"/>
              </a:ext>
            </a:extLst>
          </p:cNvPr>
          <p:cNvSpPr>
            <a:spLocks noGrp="1"/>
          </p:cNvSpPr>
          <p:nvPr>
            <p:ph type="title"/>
          </p:nvPr>
        </p:nvSpPr>
        <p:spPr>
          <a:xfrm>
            <a:off x="9313144" y="2832499"/>
            <a:ext cx="2110695" cy="757368"/>
          </a:xfrm>
          <a:custGeom>
            <a:avLst/>
            <a:gdLst>
              <a:gd name="connsiteX0" fmla="*/ 0 w 2110695"/>
              <a:gd name="connsiteY0" fmla="*/ 0 h 757368"/>
              <a:gd name="connsiteX1" fmla="*/ 548781 w 2110695"/>
              <a:gd name="connsiteY1" fmla="*/ 0 h 757368"/>
              <a:gd name="connsiteX2" fmla="*/ 1097561 w 2110695"/>
              <a:gd name="connsiteY2" fmla="*/ 0 h 757368"/>
              <a:gd name="connsiteX3" fmla="*/ 1625235 w 2110695"/>
              <a:gd name="connsiteY3" fmla="*/ 0 h 757368"/>
              <a:gd name="connsiteX4" fmla="*/ 2110695 w 2110695"/>
              <a:gd name="connsiteY4" fmla="*/ 0 h 757368"/>
              <a:gd name="connsiteX5" fmla="*/ 2110695 w 2110695"/>
              <a:gd name="connsiteY5" fmla="*/ 393831 h 757368"/>
              <a:gd name="connsiteX6" fmla="*/ 2110695 w 2110695"/>
              <a:gd name="connsiteY6" fmla="*/ 757368 h 757368"/>
              <a:gd name="connsiteX7" fmla="*/ 1625235 w 2110695"/>
              <a:gd name="connsiteY7" fmla="*/ 757368 h 757368"/>
              <a:gd name="connsiteX8" fmla="*/ 1160882 w 2110695"/>
              <a:gd name="connsiteY8" fmla="*/ 757368 h 757368"/>
              <a:gd name="connsiteX9" fmla="*/ 654315 w 2110695"/>
              <a:gd name="connsiteY9" fmla="*/ 757368 h 757368"/>
              <a:gd name="connsiteX10" fmla="*/ 0 w 2110695"/>
              <a:gd name="connsiteY10" fmla="*/ 757368 h 757368"/>
              <a:gd name="connsiteX11" fmla="*/ 0 w 2110695"/>
              <a:gd name="connsiteY11" fmla="*/ 386258 h 757368"/>
              <a:gd name="connsiteX12" fmla="*/ 0 w 2110695"/>
              <a:gd name="connsiteY12" fmla="*/ 0 h 7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0695" h="757368" fill="none" extrusionOk="0">
                <a:moveTo>
                  <a:pt x="0" y="0"/>
                </a:moveTo>
                <a:cubicBezTo>
                  <a:pt x="163317" y="-13799"/>
                  <a:pt x="306831" y="-13434"/>
                  <a:pt x="548781" y="0"/>
                </a:cubicBezTo>
                <a:cubicBezTo>
                  <a:pt x="790731" y="13434"/>
                  <a:pt x="969414" y="4293"/>
                  <a:pt x="1097561" y="0"/>
                </a:cubicBezTo>
                <a:cubicBezTo>
                  <a:pt x="1225708" y="-4293"/>
                  <a:pt x="1482081" y="10926"/>
                  <a:pt x="1625235" y="0"/>
                </a:cubicBezTo>
                <a:cubicBezTo>
                  <a:pt x="1768389" y="-10926"/>
                  <a:pt x="1953325" y="19487"/>
                  <a:pt x="2110695" y="0"/>
                </a:cubicBezTo>
                <a:cubicBezTo>
                  <a:pt x="2124023" y="189159"/>
                  <a:pt x="2119846" y="260071"/>
                  <a:pt x="2110695" y="393831"/>
                </a:cubicBezTo>
                <a:cubicBezTo>
                  <a:pt x="2101544" y="527591"/>
                  <a:pt x="2108030" y="612449"/>
                  <a:pt x="2110695" y="757368"/>
                </a:cubicBezTo>
                <a:cubicBezTo>
                  <a:pt x="1950990" y="751157"/>
                  <a:pt x="1767234" y="764002"/>
                  <a:pt x="1625235" y="757368"/>
                </a:cubicBezTo>
                <a:cubicBezTo>
                  <a:pt x="1483236" y="750734"/>
                  <a:pt x="1320828" y="768581"/>
                  <a:pt x="1160882" y="757368"/>
                </a:cubicBezTo>
                <a:cubicBezTo>
                  <a:pt x="1000936" y="746155"/>
                  <a:pt x="785294" y="762169"/>
                  <a:pt x="654315" y="757368"/>
                </a:cubicBezTo>
                <a:cubicBezTo>
                  <a:pt x="523336" y="752567"/>
                  <a:pt x="206475" y="771880"/>
                  <a:pt x="0" y="757368"/>
                </a:cubicBezTo>
                <a:cubicBezTo>
                  <a:pt x="-12604" y="581957"/>
                  <a:pt x="-1227" y="559893"/>
                  <a:pt x="0" y="386258"/>
                </a:cubicBezTo>
                <a:cubicBezTo>
                  <a:pt x="1227" y="212623"/>
                  <a:pt x="-9923" y="83615"/>
                  <a:pt x="0" y="0"/>
                </a:cubicBezTo>
                <a:close/>
              </a:path>
              <a:path w="2110695" h="757368" stroke="0" extrusionOk="0">
                <a:moveTo>
                  <a:pt x="0" y="0"/>
                </a:moveTo>
                <a:cubicBezTo>
                  <a:pt x="263730" y="-5914"/>
                  <a:pt x="454564" y="-24436"/>
                  <a:pt x="569888" y="0"/>
                </a:cubicBezTo>
                <a:cubicBezTo>
                  <a:pt x="685212" y="24436"/>
                  <a:pt x="855220" y="-26473"/>
                  <a:pt x="1139775" y="0"/>
                </a:cubicBezTo>
                <a:cubicBezTo>
                  <a:pt x="1424330" y="26473"/>
                  <a:pt x="1870057" y="47272"/>
                  <a:pt x="2110695" y="0"/>
                </a:cubicBezTo>
                <a:cubicBezTo>
                  <a:pt x="2128580" y="121255"/>
                  <a:pt x="2125632" y="276419"/>
                  <a:pt x="2110695" y="386258"/>
                </a:cubicBezTo>
                <a:cubicBezTo>
                  <a:pt x="2095758" y="496097"/>
                  <a:pt x="2106720" y="626472"/>
                  <a:pt x="2110695" y="757368"/>
                </a:cubicBezTo>
                <a:cubicBezTo>
                  <a:pt x="1977741" y="747361"/>
                  <a:pt x="1708801" y="763703"/>
                  <a:pt x="1583021" y="757368"/>
                </a:cubicBezTo>
                <a:cubicBezTo>
                  <a:pt x="1457241" y="751033"/>
                  <a:pt x="1291260" y="779785"/>
                  <a:pt x="1013134" y="757368"/>
                </a:cubicBezTo>
                <a:cubicBezTo>
                  <a:pt x="735008" y="734951"/>
                  <a:pt x="743170" y="758924"/>
                  <a:pt x="506567" y="757368"/>
                </a:cubicBezTo>
                <a:cubicBezTo>
                  <a:pt x="269964" y="755812"/>
                  <a:pt x="170268" y="769212"/>
                  <a:pt x="0" y="757368"/>
                </a:cubicBezTo>
                <a:cubicBezTo>
                  <a:pt x="-3762" y="573919"/>
                  <a:pt x="109" y="474405"/>
                  <a:pt x="0" y="371110"/>
                </a:cubicBezTo>
                <a:cubicBezTo>
                  <a:pt x="-109" y="267815"/>
                  <a:pt x="-18098" y="75996"/>
                  <a:pt x="0" y="0"/>
                </a:cubicBezTo>
                <a:close/>
              </a:path>
            </a:pathLst>
          </a:custGeom>
          <a:solidFill>
            <a:schemeClr val="accent4"/>
          </a:solidFill>
          <a:ln>
            <a:solidFill>
              <a:schemeClr val="tx1"/>
            </a:solidFill>
            <a:extLst>
              <a:ext uri="{C807C97D-BFC1-408E-A445-0C87EB9F89A2}">
                <ask:lineSketchStyleProps xmlns:ask="http://schemas.microsoft.com/office/drawing/2018/sketchyshapes" sd="3170946798">
                  <ask:type>
                    <ask:lineSketchFreehand/>
                  </ask:type>
                </ask:lineSketchStyleProps>
              </a:ext>
            </a:extLst>
          </a:ln>
        </p:spPr>
        <p:txBody>
          <a:bodyPr vert="horz" lIns="91440" tIns="45720" rIns="91440" bIns="45720" rtlCol="0" anchor="b">
            <a:noAutofit/>
          </a:bodyPr>
          <a:lstStyle/>
          <a:p>
            <a:pPr algn="ctr"/>
            <a:r>
              <a:rPr lang="fi-FI" sz="2000" b="1" dirty="0">
                <a:solidFill>
                  <a:schemeClr val="tx1"/>
                </a:solidFill>
              </a:rPr>
              <a:t>To </a:t>
            </a:r>
            <a:r>
              <a:rPr lang="fi-FI" sz="2000" b="1" dirty="0" err="1">
                <a:solidFill>
                  <a:schemeClr val="tx1"/>
                </a:solidFill>
              </a:rPr>
              <a:t>pin</a:t>
            </a:r>
            <a:r>
              <a:rPr lang="fi-FI" sz="2000" b="1" dirty="0">
                <a:solidFill>
                  <a:schemeClr val="tx1"/>
                </a:solidFill>
              </a:rPr>
              <a:t> </a:t>
            </a:r>
            <a:r>
              <a:rPr lang="fi-FI" sz="2000" b="1" dirty="0" err="1">
                <a:solidFill>
                  <a:schemeClr val="tx1"/>
                </a:solidFill>
              </a:rPr>
              <a:t>yourself</a:t>
            </a:r>
            <a:r>
              <a:rPr lang="fi-FI" sz="2000" b="1" dirty="0">
                <a:solidFill>
                  <a:schemeClr val="tx1"/>
                </a:solidFill>
              </a:rPr>
              <a:t>, </a:t>
            </a:r>
            <a:r>
              <a:rPr lang="fi-FI" sz="2000" b="1" dirty="0" err="1">
                <a:solidFill>
                  <a:schemeClr val="tx1"/>
                </a:solidFill>
              </a:rPr>
              <a:t>click</a:t>
            </a:r>
            <a:r>
              <a:rPr lang="fi-FI" sz="2000" b="1" dirty="0">
                <a:solidFill>
                  <a:schemeClr val="tx1"/>
                </a:solidFill>
              </a:rPr>
              <a:t> </a:t>
            </a:r>
            <a:r>
              <a:rPr lang="fi-FI" sz="2000" b="1" dirty="0" err="1">
                <a:solidFill>
                  <a:schemeClr val="tx1"/>
                </a:solidFill>
              </a:rPr>
              <a:t>here</a:t>
            </a:r>
            <a:r>
              <a:rPr lang="fi-FI" sz="2000" b="1" dirty="0">
                <a:solidFill>
                  <a:schemeClr val="tx1"/>
                </a:solidFill>
              </a:rPr>
              <a:t>!</a:t>
            </a:r>
            <a:endParaRPr lang="en-US" sz="2000" kern="1200" dirty="0">
              <a:solidFill>
                <a:schemeClr val="tx1"/>
              </a:solidFill>
              <a:latin typeface="+mj-lt"/>
              <a:ea typeface="+mj-ea"/>
              <a:cs typeface="+mj-cs"/>
            </a:endParaRPr>
          </a:p>
        </p:txBody>
      </p:sp>
      <p:cxnSp>
        <p:nvCxnSpPr>
          <p:cNvPr id="17" name="Suora nuoliyhdysviiva 16">
            <a:extLst>
              <a:ext uri="{FF2B5EF4-FFF2-40B4-BE49-F238E27FC236}">
                <a16:creationId xmlns:a16="http://schemas.microsoft.com/office/drawing/2014/main" id="{F3294F55-7C86-4ECF-9015-4204F5C9737F}"/>
              </a:ext>
            </a:extLst>
          </p:cNvPr>
          <p:cNvCxnSpPr>
            <a:cxnSpLocks/>
          </p:cNvCxnSpPr>
          <p:nvPr/>
        </p:nvCxnSpPr>
        <p:spPr>
          <a:xfrm flipV="1">
            <a:off x="10392419" y="1557857"/>
            <a:ext cx="813997" cy="1129498"/>
          </a:xfrm>
          <a:prstGeom prst="straightConnector1">
            <a:avLst/>
          </a:prstGeom>
          <a:ln w="57150">
            <a:prstDash val="sysDot"/>
            <a:tailEnd type="triangle"/>
          </a:ln>
        </p:spPr>
        <p:style>
          <a:lnRef idx="1">
            <a:schemeClr val="accent4"/>
          </a:lnRef>
          <a:fillRef idx="0">
            <a:schemeClr val="accent4"/>
          </a:fillRef>
          <a:effectRef idx="0">
            <a:schemeClr val="accent4"/>
          </a:effectRef>
          <a:fontRef idx="minor">
            <a:schemeClr val="tx1"/>
          </a:fontRef>
        </p:style>
      </p:cxnSp>
      <p:sp>
        <p:nvSpPr>
          <p:cNvPr id="19" name="Otsikko 1">
            <a:extLst>
              <a:ext uri="{FF2B5EF4-FFF2-40B4-BE49-F238E27FC236}">
                <a16:creationId xmlns:a16="http://schemas.microsoft.com/office/drawing/2014/main" id="{26F973BF-8A12-4BDE-8BB4-4B3168AFB175}"/>
              </a:ext>
            </a:extLst>
          </p:cNvPr>
          <p:cNvSpPr txBox="1">
            <a:spLocks/>
          </p:cNvSpPr>
          <p:nvPr/>
        </p:nvSpPr>
        <p:spPr>
          <a:xfrm>
            <a:off x="4874825" y="1546358"/>
            <a:ext cx="2110695" cy="744779"/>
          </a:xfrm>
          <a:custGeom>
            <a:avLst/>
            <a:gdLst>
              <a:gd name="connsiteX0" fmla="*/ 0 w 2110695"/>
              <a:gd name="connsiteY0" fmla="*/ 0 h 744779"/>
              <a:gd name="connsiteX1" fmla="*/ 548781 w 2110695"/>
              <a:gd name="connsiteY1" fmla="*/ 0 h 744779"/>
              <a:gd name="connsiteX2" fmla="*/ 1097561 w 2110695"/>
              <a:gd name="connsiteY2" fmla="*/ 0 h 744779"/>
              <a:gd name="connsiteX3" fmla="*/ 1625235 w 2110695"/>
              <a:gd name="connsiteY3" fmla="*/ 0 h 744779"/>
              <a:gd name="connsiteX4" fmla="*/ 2110695 w 2110695"/>
              <a:gd name="connsiteY4" fmla="*/ 0 h 744779"/>
              <a:gd name="connsiteX5" fmla="*/ 2110695 w 2110695"/>
              <a:gd name="connsiteY5" fmla="*/ 387285 h 744779"/>
              <a:gd name="connsiteX6" fmla="*/ 2110695 w 2110695"/>
              <a:gd name="connsiteY6" fmla="*/ 744779 h 744779"/>
              <a:gd name="connsiteX7" fmla="*/ 1625235 w 2110695"/>
              <a:gd name="connsiteY7" fmla="*/ 744779 h 744779"/>
              <a:gd name="connsiteX8" fmla="*/ 1160882 w 2110695"/>
              <a:gd name="connsiteY8" fmla="*/ 744779 h 744779"/>
              <a:gd name="connsiteX9" fmla="*/ 654315 w 2110695"/>
              <a:gd name="connsiteY9" fmla="*/ 744779 h 744779"/>
              <a:gd name="connsiteX10" fmla="*/ 0 w 2110695"/>
              <a:gd name="connsiteY10" fmla="*/ 744779 h 744779"/>
              <a:gd name="connsiteX11" fmla="*/ 0 w 2110695"/>
              <a:gd name="connsiteY11" fmla="*/ 379837 h 744779"/>
              <a:gd name="connsiteX12" fmla="*/ 0 w 2110695"/>
              <a:gd name="connsiteY12" fmla="*/ 0 h 7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0695" h="744779" fill="none" extrusionOk="0">
                <a:moveTo>
                  <a:pt x="0" y="0"/>
                </a:moveTo>
                <a:cubicBezTo>
                  <a:pt x="163317" y="-13799"/>
                  <a:pt x="306831" y="-13434"/>
                  <a:pt x="548781" y="0"/>
                </a:cubicBezTo>
                <a:cubicBezTo>
                  <a:pt x="790731" y="13434"/>
                  <a:pt x="969414" y="4293"/>
                  <a:pt x="1097561" y="0"/>
                </a:cubicBezTo>
                <a:cubicBezTo>
                  <a:pt x="1225708" y="-4293"/>
                  <a:pt x="1482081" y="10926"/>
                  <a:pt x="1625235" y="0"/>
                </a:cubicBezTo>
                <a:cubicBezTo>
                  <a:pt x="1768389" y="-10926"/>
                  <a:pt x="1953325" y="19487"/>
                  <a:pt x="2110695" y="0"/>
                </a:cubicBezTo>
                <a:cubicBezTo>
                  <a:pt x="2129815" y="187469"/>
                  <a:pt x="2095296" y="309604"/>
                  <a:pt x="2110695" y="387285"/>
                </a:cubicBezTo>
                <a:cubicBezTo>
                  <a:pt x="2126094" y="464967"/>
                  <a:pt x="2111354" y="599458"/>
                  <a:pt x="2110695" y="744779"/>
                </a:cubicBezTo>
                <a:cubicBezTo>
                  <a:pt x="1950990" y="738568"/>
                  <a:pt x="1767234" y="751413"/>
                  <a:pt x="1625235" y="744779"/>
                </a:cubicBezTo>
                <a:cubicBezTo>
                  <a:pt x="1483236" y="738145"/>
                  <a:pt x="1320828" y="755992"/>
                  <a:pt x="1160882" y="744779"/>
                </a:cubicBezTo>
                <a:cubicBezTo>
                  <a:pt x="1000936" y="733566"/>
                  <a:pt x="785294" y="749580"/>
                  <a:pt x="654315" y="744779"/>
                </a:cubicBezTo>
                <a:cubicBezTo>
                  <a:pt x="523336" y="739978"/>
                  <a:pt x="206475" y="759291"/>
                  <a:pt x="0" y="744779"/>
                </a:cubicBezTo>
                <a:cubicBezTo>
                  <a:pt x="-2141" y="606914"/>
                  <a:pt x="-13664" y="560168"/>
                  <a:pt x="0" y="379837"/>
                </a:cubicBezTo>
                <a:cubicBezTo>
                  <a:pt x="13664" y="199506"/>
                  <a:pt x="7812" y="102744"/>
                  <a:pt x="0" y="0"/>
                </a:cubicBezTo>
                <a:close/>
              </a:path>
              <a:path w="2110695" h="744779" stroke="0" extrusionOk="0">
                <a:moveTo>
                  <a:pt x="0" y="0"/>
                </a:moveTo>
                <a:cubicBezTo>
                  <a:pt x="263730" y="-5914"/>
                  <a:pt x="454564" y="-24436"/>
                  <a:pt x="569888" y="0"/>
                </a:cubicBezTo>
                <a:cubicBezTo>
                  <a:pt x="685212" y="24436"/>
                  <a:pt x="855220" y="-26473"/>
                  <a:pt x="1139775" y="0"/>
                </a:cubicBezTo>
                <a:cubicBezTo>
                  <a:pt x="1424330" y="26473"/>
                  <a:pt x="1870057" y="47272"/>
                  <a:pt x="2110695" y="0"/>
                </a:cubicBezTo>
                <a:cubicBezTo>
                  <a:pt x="2126535" y="122711"/>
                  <a:pt x="2106185" y="290196"/>
                  <a:pt x="2110695" y="379837"/>
                </a:cubicBezTo>
                <a:cubicBezTo>
                  <a:pt x="2115205" y="469478"/>
                  <a:pt x="2126723" y="649931"/>
                  <a:pt x="2110695" y="744779"/>
                </a:cubicBezTo>
                <a:cubicBezTo>
                  <a:pt x="1977741" y="734772"/>
                  <a:pt x="1708801" y="751114"/>
                  <a:pt x="1583021" y="744779"/>
                </a:cubicBezTo>
                <a:cubicBezTo>
                  <a:pt x="1457241" y="738444"/>
                  <a:pt x="1291260" y="767196"/>
                  <a:pt x="1013134" y="744779"/>
                </a:cubicBezTo>
                <a:cubicBezTo>
                  <a:pt x="735008" y="722362"/>
                  <a:pt x="743170" y="746335"/>
                  <a:pt x="506567" y="744779"/>
                </a:cubicBezTo>
                <a:cubicBezTo>
                  <a:pt x="269964" y="743223"/>
                  <a:pt x="170268" y="756623"/>
                  <a:pt x="0" y="744779"/>
                </a:cubicBezTo>
                <a:cubicBezTo>
                  <a:pt x="-7326" y="560884"/>
                  <a:pt x="-870" y="481398"/>
                  <a:pt x="0" y="364942"/>
                </a:cubicBezTo>
                <a:cubicBezTo>
                  <a:pt x="870" y="248486"/>
                  <a:pt x="-4001" y="120985"/>
                  <a:pt x="0" y="0"/>
                </a:cubicBezTo>
                <a:close/>
              </a:path>
            </a:pathLst>
          </a:custGeom>
          <a:solidFill>
            <a:schemeClr val="accent4"/>
          </a:solidFill>
          <a:ln>
            <a:solidFill>
              <a:schemeClr val="tx1"/>
            </a:solidFill>
            <a:extLst>
              <a:ext uri="{C807C97D-BFC1-408E-A445-0C87EB9F89A2}">
                <ask:lineSketchStyleProps xmlns:ask="http://schemas.microsoft.com/office/drawing/2018/sketchyshapes" sd="3170946798">
                  <a:prstGeom prst="rect">
                    <a:avLst/>
                  </a:prstGeom>
                  <ask:type>
                    <ask:lineSketchFreehand/>
                  </ask:type>
                </ask:lineSketchStyleProps>
              </a:ext>
            </a:extLst>
          </a:ln>
        </p:spPr>
        <p:txBody>
          <a:bodyPr vert="horz" lIns="91440" tIns="45720" rIns="91440" bIns="45720" rtlCol="0" anchor="b">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i-FI" sz="2000" b="1" dirty="0">
                <a:solidFill>
                  <a:schemeClr val="tx1"/>
                </a:solidFill>
              </a:rPr>
              <a:t>Search city </a:t>
            </a:r>
            <a:r>
              <a:rPr lang="fi-FI" sz="2000" b="1" dirty="0" err="1">
                <a:solidFill>
                  <a:schemeClr val="tx1"/>
                </a:solidFill>
              </a:rPr>
              <a:t>or</a:t>
            </a:r>
            <a:r>
              <a:rPr lang="fi-FI" sz="2000" b="1" dirty="0">
                <a:solidFill>
                  <a:schemeClr val="tx1"/>
                </a:solidFill>
              </a:rPr>
              <a:t> country</a:t>
            </a:r>
            <a:endParaRPr lang="en-US" sz="2000" dirty="0">
              <a:solidFill>
                <a:schemeClr val="tx1"/>
              </a:solidFill>
            </a:endParaRPr>
          </a:p>
        </p:txBody>
      </p:sp>
      <p:cxnSp>
        <p:nvCxnSpPr>
          <p:cNvPr id="20" name="Suora nuoliyhdysviiva 19">
            <a:extLst>
              <a:ext uri="{FF2B5EF4-FFF2-40B4-BE49-F238E27FC236}">
                <a16:creationId xmlns:a16="http://schemas.microsoft.com/office/drawing/2014/main" id="{FC25F470-EE83-491A-B8E6-836278700F38}"/>
              </a:ext>
            </a:extLst>
          </p:cNvPr>
          <p:cNvCxnSpPr>
            <a:cxnSpLocks/>
          </p:cNvCxnSpPr>
          <p:nvPr/>
        </p:nvCxnSpPr>
        <p:spPr>
          <a:xfrm flipV="1">
            <a:off x="7119991" y="649832"/>
            <a:ext cx="1461703" cy="908025"/>
          </a:xfrm>
          <a:prstGeom prst="straightConnector1">
            <a:avLst/>
          </a:prstGeom>
          <a:ln w="57150">
            <a:prstDash val="sysDot"/>
            <a:tailEnd type="triangle"/>
          </a:ln>
        </p:spPr>
        <p:style>
          <a:lnRef idx="1">
            <a:schemeClr val="accent4"/>
          </a:lnRef>
          <a:fillRef idx="0">
            <a:schemeClr val="accent4"/>
          </a:fillRef>
          <a:effectRef idx="0">
            <a:schemeClr val="accent4"/>
          </a:effectRef>
          <a:fontRef idx="minor">
            <a:schemeClr val="tx1"/>
          </a:fontRef>
        </p:style>
      </p:cxnSp>
      <p:pic>
        <p:nvPicPr>
          <p:cNvPr id="4" name="Kuva 3" descr="Kuva, joka sisältää kohteen kartta&#10;&#10;Kuvaus luotu automaattisesti">
            <a:extLst>
              <a:ext uri="{FF2B5EF4-FFF2-40B4-BE49-F238E27FC236}">
                <a16:creationId xmlns:a16="http://schemas.microsoft.com/office/drawing/2014/main" id="{4F86583F-2A69-4A6A-9832-5985A87EF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8" y="405381"/>
            <a:ext cx="11578020" cy="5101565"/>
          </a:xfrm>
          <a:prstGeom prst="rect">
            <a:avLst/>
          </a:prstGeom>
          <a:ln w="28575">
            <a:solidFill>
              <a:schemeClr val="tx1"/>
            </a:solidFill>
          </a:ln>
        </p:spPr>
      </p:pic>
      <p:sp>
        <p:nvSpPr>
          <p:cNvPr id="21" name="Otsikko 1">
            <a:extLst>
              <a:ext uri="{FF2B5EF4-FFF2-40B4-BE49-F238E27FC236}">
                <a16:creationId xmlns:a16="http://schemas.microsoft.com/office/drawing/2014/main" id="{FD3F1825-9F6D-4306-B00A-7C30335F54A7}"/>
              </a:ext>
            </a:extLst>
          </p:cNvPr>
          <p:cNvSpPr txBox="1">
            <a:spLocks/>
          </p:cNvSpPr>
          <p:nvPr/>
        </p:nvSpPr>
        <p:spPr>
          <a:xfrm>
            <a:off x="3819477" y="2034098"/>
            <a:ext cx="2110695" cy="744779"/>
          </a:xfrm>
          <a:custGeom>
            <a:avLst/>
            <a:gdLst>
              <a:gd name="connsiteX0" fmla="*/ 0 w 2110695"/>
              <a:gd name="connsiteY0" fmla="*/ 0 h 744779"/>
              <a:gd name="connsiteX1" fmla="*/ 548781 w 2110695"/>
              <a:gd name="connsiteY1" fmla="*/ 0 h 744779"/>
              <a:gd name="connsiteX2" fmla="*/ 1097561 w 2110695"/>
              <a:gd name="connsiteY2" fmla="*/ 0 h 744779"/>
              <a:gd name="connsiteX3" fmla="*/ 1625235 w 2110695"/>
              <a:gd name="connsiteY3" fmla="*/ 0 h 744779"/>
              <a:gd name="connsiteX4" fmla="*/ 2110695 w 2110695"/>
              <a:gd name="connsiteY4" fmla="*/ 0 h 744779"/>
              <a:gd name="connsiteX5" fmla="*/ 2110695 w 2110695"/>
              <a:gd name="connsiteY5" fmla="*/ 387285 h 744779"/>
              <a:gd name="connsiteX6" fmla="*/ 2110695 w 2110695"/>
              <a:gd name="connsiteY6" fmla="*/ 744779 h 744779"/>
              <a:gd name="connsiteX7" fmla="*/ 1625235 w 2110695"/>
              <a:gd name="connsiteY7" fmla="*/ 744779 h 744779"/>
              <a:gd name="connsiteX8" fmla="*/ 1160882 w 2110695"/>
              <a:gd name="connsiteY8" fmla="*/ 744779 h 744779"/>
              <a:gd name="connsiteX9" fmla="*/ 654315 w 2110695"/>
              <a:gd name="connsiteY9" fmla="*/ 744779 h 744779"/>
              <a:gd name="connsiteX10" fmla="*/ 0 w 2110695"/>
              <a:gd name="connsiteY10" fmla="*/ 744779 h 744779"/>
              <a:gd name="connsiteX11" fmla="*/ 0 w 2110695"/>
              <a:gd name="connsiteY11" fmla="*/ 379837 h 744779"/>
              <a:gd name="connsiteX12" fmla="*/ 0 w 2110695"/>
              <a:gd name="connsiteY12" fmla="*/ 0 h 7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0695" h="744779" fill="none" extrusionOk="0">
                <a:moveTo>
                  <a:pt x="0" y="0"/>
                </a:moveTo>
                <a:cubicBezTo>
                  <a:pt x="163317" y="-13799"/>
                  <a:pt x="306831" y="-13434"/>
                  <a:pt x="548781" y="0"/>
                </a:cubicBezTo>
                <a:cubicBezTo>
                  <a:pt x="790731" y="13434"/>
                  <a:pt x="969414" y="4293"/>
                  <a:pt x="1097561" y="0"/>
                </a:cubicBezTo>
                <a:cubicBezTo>
                  <a:pt x="1225708" y="-4293"/>
                  <a:pt x="1482081" y="10926"/>
                  <a:pt x="1625235" y="0"/>
                </a:cubicBezTo>
                <a:cubicBezTo>
                  <a:pt x="1768389" y="-10926"/>
                  <a:pt x="1953325" y="19487"/>
                  <a:pt x="2110695" y="0"/>
                </a:cubicBezTo>
                <a:cubicBezTo>
                  <a:pt x="2129815" y="187469"/>
                  <a:pt x="2095296" y="309604"/>
                  <a:pt x="2110695" y="387285"/>
                </a:cubicBezTo>
                <a:cubicBezTo>
                  <a:pt x="2126094" y="464967"/>
                  <a:pt x="2111354" y="599458"/>
                  <a:pt x="2110695" y="744779"/>
                </a:cubicBezTo>
                <a:cubicBezTo>
                  <a:pt x="1950990" y="738568"/>
                  <a:pt x="1767234" y="751413"/>
                  <a:pt x="1625235" y="744779"/>
                </a:cubicBezTo>
                <a:cubicBezTo>
                  <a:pt x="1483236" y="738145"/>
                  <a:pt x="1320828" y="755992"/>
                  <a:pt x="1160882" y="744779"/>
                </a:cubicBezTo>
                <a:cubicBezTo>
                  <a:pt x="1000936" y="733566"/>
                  <a:pt x="785294" y="749580"/>
                  <a:pt x="654315" y="744779"/>
                </a:cubicBezTo>
                <a:cubicBezTo>
                  <a:pt x="523336" y="739978"/>
                  <a:pt x="206475" y="759291"/>
                  <a:pt x="0" y="744779"/>
                </a:cubicBezTo>
                <a:cubicBezTo>
                  <a:pt x="-2141" y="606914"/>
                  <a:pt x="-13664" y="560168"/>
                  <a:pt x="0" y="379837"/>
                </a:cubicBezTo>
                <a:cubicBezTo>
                  <a:pt x="13664" y="199506"/>
                  <a:pt x="7812" y="102744"/>
                  <a:pt x="0" y="0"/>
                </a:cubicBezTo>
                <a:close/>
              </a:path>
              <a:path w="2110695" h="744779" stroke="0" extrusionOk="0">
                <a:moveTo>
                  <a:pt x="0" y="0"/>
                </a:moveTo>
                <a:cubicBezTo>
                  <a:pt x="263730" y="-5914"/>
                  <a:pt x="454564" y="-24436"/>
                  <a:pt x="569888" y="0"/>
                </a:cubicBezTo>
                <a:cubicBezTo>
                  <a:pt x="685212" y="24436"/>
                  <a:pt x="855220" y="-26473"/>
                  <a:pt x="1139775" y="0"/>
                </a:cubicBezTo>
                <a:cubicBezTo>
                  <a:pt x="1424330" y="26473"/>
                  <a:pt x="1870057" y="47272"/>
                  <a:pt x="2110695" y="0"/>
                </a:cubicBezTo>
                <a:cubicBezTo>
                  <a:pt x="2126535" y="122711"/>
                  <a:pt x="2106185" y="290196"/>
                  <a:pt x="2110695" y="379837"/>
                </a:cubicBezTo>
                <a:cubicBezTo>
                  <a:pt x="2115205" y="469478"/>
                  <a:pt x="2126723" y="649931"/>
                  <a:pt x="2110695" y="744779"/>
                </a:cubicBezTo>
                <a:cubicBezTo>
                  <a:pt x="1977741" y="734772"/>
                  <a:pt x="1708801" y="751114"/>
                  <a:pt x="1583021" y="744779"/>
                </a:cubicBezTo>
                <a:cubicBezTo>
                  <a:pt x="1457241" y="738444"/>
                  <a:pt x="1291260" y="767196"/>
                  <a:pt x="1013134" y="744779"/>
                </a:cubicBezTo>
                <a:cubicBezTo>
                  <a:pt x="735008" y="722362"/>
                  <a:pt x="743170" y="746335"/>
                  <a:pt x="506567" y="744779"/>
                </a:cubicBezTo>
                <a:cubicBezTo>
                  <a:pt x="269964" y="743223"/>
                  <a:pt x="170268" y="756623"/>
                  <a:pt x="0" y="744779"/>
                </a:cubicBezTo>
                <a:cubicBezTo>
                  <a:pt x="-7326" y="560884"/>
                  <a:pt x="-870" y="481398"/>
                  <a:pt x="0" y="364942"/>
                </a:cubicBezTo>
                <a:cubicBezTo>
                  <a:pt x="870" y="248486"/>
                  <a:pt x="-4001" y="120985"/>
                  <a:pt x="0" y="0"/>
                </a:cubicBezTo>
                <a:close/>
              </a:path>
            </a:pathLst>
          </a:custGeom>
          <a:solidFill>
            <a:srgbClr val="FFC000"/>
          </a:solidFill>
          <a:ln>
            <a:solidFill>
              <a:schemeClr val="tx1"/>
            </a:solidFill>
            <a:extLst>
              <a:ext uri="{C807C97D-BFC1-408E-A445-0C87EB9F89A2}">
                <ask:lineSketchStyleProps xmlns:ask="http://schemas.microsoft.com/office/drawing/2018/sketchyshapes" sd="3170946798">
                  <a:prstGeom prst="rect">
                    <a:avLst/>
                  </a:prstGeom>
                  <ask:type>
                    <ask:lineSketchFreehand/>
                  </ask:type>
                </ask:lineSketchStyleProps>
              </a:ext>
            </a:extLst>
          </a:ln>
        </p:spPr>
        <p:txBody>
          <a:bodyPr vert="horz" lIns="91440" tIns="45720" rIns="91440" bIns="45720" rtlCol="0" anchor="b">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i-FI" sz="2000" b="1" dirty="0" err="1">
                <a:solidFill>
                  <a:schemeClr val="tx1"/>
                </a:solidFill>
              </a:rPr>
              <a:t>Add</a:t>
            </a:r>
            <a:r>
              <a:rPr lang="fi-FI" sz="2000" b="1" dirty="0">
                <a:solidFill>
                  <a:schemeClr val="tx1"/>
                </a:solidFill>
              </a:rPr>
              <a:t> </a:t>
            </a:r>
            <a:r>
              <a:rPr lang="fi-FI" sz="2000" b="1" dirty="0" err="1">
                <a:solidFill>
                  <a:schemeClr val="tx1"/>
                </a:solidFill>
              </a:rPr>
              <a:t>preferred</a:t>
            </a:r>
            <a:r>
              <a:rPr lang="fi-FI" sz="2000" b="1" dirty="0">
                <a:solidFill>
                  <a:schemeClr val="tx1"/>
                </a:solidFill>
              </a:rPr>
              <a:t> </a:t>
            </a:r>
            <a:r>
              <a:rPr lang="fi-FI" sz="2000" b="1" dirty="0" err="1">
                <a:solidFill>
                  <a:schemeClr val="tx1"/>
                </a:solidFill>
              </a:rPr>
              <a:t>first</a:t>
            </a:r>
            <a:r>
              <a:rPr lang="fi-FI" sz="2000" b="1" dirty="0">
                <a:solidFill>
                  <a:schemeClr val="tx1"/>
                </a:solidFill>
              </a:rPr>
              <a:t> </a:t>
            </a:r>
            <a:r>
              <a:rPr lang="fi-FI" sz="2000" b="1" dirty="0" err="1">
                <a:solidFill>
                  <a:schemeClr val="tx1"/>
                </a:solidFill>
              </a:rPr>
              <a:t>name</a:t>
            </a:r>
            <a:endParaRPr lang="en-US" sz="2000" dirty="0">
              <a:solidFill>
                <a:schemeClr val="tx1"/>
              </a:solidFill>
            </a:endParaRPr>
          </a:p>
        </p:txBody>
      </p:sp>
      <p:sp>
        <p:nvSpPr>
          <p:cNvPr id="22" name="Otsikko 1">
            <a:extLst>
              <a:ext uri="{FF2B5EF4-FFF2-40B4-BE49-F238E27FC236}">
                <a16:creationId xmlns:a16="http://schemas.microsoft.com/office/drawing/2014/main" id="{1748B6F2-3A56-49CE-B0F5-16EE23AFF870}"/>
              </a:ext>
            </a:extLst>
          </p:cNvPr>
          <p:cNvSpPr txBox="1">
            <a:spLocks/>
          </p:cNvSpPr>
          <p:nvPr/>
        </p:nvSpPr>
        <p:spPr>
          <a:xfrm>
            <a:off x="4966828" y="3572293"/>
            <a:ext cx="4616947" cy="1370299"/>
          </a:xfrm>
          <a:custGeom>
            <a:avLst/>
            <a:gdLst>
              <a:gd name="connsiteX0" fmla="*/ 0 w 4616947"/>
              <a:gd name="connsiteY0" fmla="*/ 0 h 1370299"/>
              <a:gd name="connsiteX1" fmla="*/ 751903 w 4616947"/>
              <a:gd name="connsiteY1" fmla="*/ 0 h 1370299"/>
              <a:gd name="connsiteX2" fmla="*/ 1411467 w 4616947"/>
              <a:gd name="connsiteY2" fmla="*/ 0 h 1370299"/>
              <a:gd name="connsiteX3" fmla="*/ 2163369 w 4616947"/>
              <a:gd name="connsiteY3" fmla="*/ 0 h 1370299"/>
              <a:gd name="connsiteX4" fmla="*/ 2684425 w 4616947"/>
              <a:gd name="connsiteY4" fmla="*/ 0 h 1370299"/>
              <a:gd name="connsiteX5" fmla="*/ 3251650 w 4616947"/>
              <a:gd name="connsiteY5" fmla="*/ 0 h 1370299"/>
              <a:gd name="connsiteX6" fmla="*/ 3957383 w 4616947"/>
              <a:gd name="connsiteY6" fmla="*/ 0 h 1370299"/>
              <a:gd name="connsiteX7" fmla="*/ 4616947 w 4616947"/>
              <a:gd name="connsiteY7" fmla="*/ 0 h 1370299"/>
              <a:gd name="connsiteX8" fmla="*/ 4616947 w 4616947"/>
              <a:gd name="connsiteY8" fmla="*/ 644041 h 1370299"/>
              <a:gd name="connsiteX9" fmla="*/ 4616947 w 4616947"/>
              <a:gd name="connsiteY9" fmla="*/ 1370299 h 1370299"/>
              <a:gd name="connsiteX10" fmla="*/ 4049722 w 4616947"/>
              <a:gd name="connsiteY10" fmla="*/ 1370299 h 1370299"/>
              <a:gd name="connsiteX11" fmla="*/ 3390158 w 4616947"/>
              <a:gd name="connsiteY11" fmla="*/ 1370299 h 1370299"/>
              <a:gd name="connsiteX12" fmla="*/ 2776764 w 4616947"/>
              <a:gd name="connsiteY12" fmla="*/ 1370299 h 1370299"/>
              <a:gd name="connsiteX13" fmla="*/ 2163369 w 4616947"/>
              <a:gd name="connsiteY13" fmla="*/ 1370299 h 1370299"/>
              <a:gd name="connsiteX14" fmla="*/ 1411467 w 4616947"/>
              <a:gd name="connsiteY14" fmla="*/ 1370299 h 1370299"/>
              <a:gd name="connsiteX15" fmla="*/ 659564 w 4616947"/>
              <a:gd name="connsiteY15" fmla="*/ 1370299 h 1370299"/>
              <a:gd name="connsiteX16" fmla="*/ 0 w 4616947"/>
              <a:gd name="connsiteY16" fmla="*/ 1370299 h 1370299"/>
              <a:gd name="connsiteX17" fmla="*/ 0 w 4616947"/>
              <a:gd name="connsiteY17" fmla="*/ 685150 h 1370299"/>
              <a:gd name="connsiteX18" fmla="*/ 0 w 4616947"/>
              <a:gd name="connsiteY18" fmla="*/ 0 h 137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6947" h="1370299" fill="none" extrusionOk="0">
                <a:moveTo>
                  <a:pt x="0" y="0"/>
                </a:moveTo>
                <a:cubicBezTo>
                  <a:pt x="227707" y="21142"/>
                  <a:pt x="441467" y="-31212"/>
                  <a:pt x="751903" y="0"/>
                </a:cubicBezTo>
                <a:cubicBezTo>
                  <a:pt x="1062339" y="31212"/>
                  <a:pt x="1233084" y="-26339"/>
                  <a:pt x="1411467" y="0"/>
                </a:cubicBezTo>
                <a:cubicBezTo>
                  <a:pt x="1589850" y="26339"/>
                  <a:pt x="1817204" y="-3081"/>
                  <a:pt x="2163369" y="0"/>
                </a:cubicBezTo>
                <a:cubicBezTo>
                  <a:pt x="2509534" y="3081"/>
                  <a:pt x="2555357" y="-14958"/>
                  <a:pt x="2684425" y="0"/>
                </a:cubicBezTo>
                <a:cubicBezTo>
                  <a:pt x="2813493" y="14958"/>
                  <a:pt x="3002032" y="-7212"/>
                  <a:pt x="3251650" y="0"/>
                </a:cubicBezTo>
                <a:cubicBezTo>
                  <a:pt x="3501268" y="7212"/>
                  <a:pt x="3735969" y="12787"/>
                  <a:pt x="3957383" y="0"/>
                </a:cubicBezTo>
                <a:cubicBezTo>
                  <a:pt x="4178797" y="-12787"/>
                  <a:pt x="4330358" y="13761"/>
                  <a:pt x="4616947" y="0"/>
                </a:cubicBezTo>
                <a:cubicBezTo>
                  <a:pt x="4644117" y="267753"/>
                  <a:pt x="4627859" y="333502"/>
                  <a:pt x="4616947" y="644041"/>
                </a:cubicBezTo>
                <a:cubicBezTo>
                  <a:pt x="4606035" y="954580"/>
                  <a:pt x="4640204" y="1178884"/>
                  <a:pt x="4616947" y="1370299"/>
                </a:cubicBezTo>
                <a:cubicBezTo>
                  <a:pt x="4350554" y="1394851"/>
                  <a:pt x="4187392" y="1380529"/>
                  <a:pt x="4049722" y="1370299"/>
                </a:cubicBezTo>
                <a:cubicBezTo>
                  <a:pt x="3912052" y="1360069"/>
                  <a:pt x="3557472" y="1380523"/>
                  <a:pt x="3390158" y="1370299"/>
                </a:cubicBezTo>
                <a:cubicBezTo>
                  <a:pt x="3222844" y="1360075"/>
                  <a:pt x="3004859" y="1361278"/>
                  <a:pt x="2776764" y="1370299"/>
                </a:cubicBezTo>
                <a:cubicBezTo>
                  <a:pt x="2548669" y="1379320"/>
                  <a:pt x="2352987" y="1356808"/>
                  <a:pt x="2163369" y="1370299"/>
                </a:cubicBezTo>
                <a:cubicBezTo>
                  <a:pt x="1973752" y="1383790"/>
                  <a:pt x="1761849" y="1332951"/>
                  <a:pt x="1411467" y="1370299"/>
                </a:cubicBezTo>
                <a:cubicBezTo>
                  <a:pt x="1061085" y="1407647"/>
                  <a:pt x="826256" y="1338519"/>
                  <a:pt x="659564" y="1370299"/>
                </a:cubicBezTo>
                <a:cubicBezTo>
                  <a:pt x="492872" y="1402079"/>
                  <a:pt x="153297" y="1368451"/>
                  <a:pt x="0" y="1370299"/>
                </a:cubicBezTo>
                <a:cubicBezTo>
                  <a:pt x="-21089" y="1216487"/>
                  <a:pt x="-2445" y="928818"/>
                  <a:pt x="0" y="685150"/>
                </a:cubicBezTo>
                <a:cubicBezTo>
                  <a:pt x="2445" y="441482"/>
                  <a:pt x="-32112" y="232709"/>
                  <a:pt x="0" y="0"/>
                </a:cubicBezTo>
                <a:close/>
              </a:path>
              <a:path w="4616947" h="1370299" stroke="0" extrusionOk="0">
                <a:moveTo>
                  <a:pt x="0" y="0"/>
                </a:moveTo>
                <a:cubicBezTo>
                  <a:pt x="316881" y="-16209"/>
                  <a:pt x="534291" y="30608"/>
                  <a:pt x="751903" y="0"/>
                </a:cubicBezTo>
                <a:cubicBezTo>
                  <a:pt x="969515" y="-30608"/>
                  <a:pt x="1346637" y="-29231"/>
                  <a:pt x="1503806" y="0"/>
                </a:cubicBezTo>
                <a:cubicBezTo>
                  <a:pt x="1660975" y="29231"/>
                  <a:pt x="1954556" y="31312"/>
                  <a:pt x="2255708" y="0"/>
                </a:cubicBezTo>
                <a:cubicBezTo>
                  <a:pt x="2556860" y="-31312"/>
                  <a:pt x="2761313" y="-19503"/>
                  <a:pt x="2961442" y="0"/>
                </a:cubicBezTo>
                <a:cubicBezTo>
                  <a:pt x="3161571" y="19503"/>
                  <a:pt x="3280455" y="26561"/>
                  <a:pt x="3574836" y="0"/>
                </a:cubicBezTo>
                <a:cubicBezTo>
                  <a:pt x="3869217" y="-26561"/>
                  <a:pt x="4176021" y="11274"/>
                  <a:pt x="4616947" y="0"/>
                </a:cubicBezTo>
                <a:cubicBezTo>
                  <a:pt x="4650297" y="241581"/>
                  <a:pt x="4589206" y="450197"/>
                  <a:pt x="4616947" y="671447"/>
                </a:cubicBezTo>
                <a:cubicBezTo>
                  <a:pt x="4644688" y="892697"/>
                  <a:pt x="4595652" y="1138932"/>
                  <a:pt x="4616947" y="1370299"/>
                </a:cubicBezTo>
                <a:cubicBezTo>
                  <a:pt x="4486893" y="1354519"/>
                  <a:pt x="4190929" y="1342069"/>
                  <a:pt x="4003553" y="1370299"/>
                </a:cubicBezTo>
                <a:cubicBezTo>
                  <a:pt x="3816177" y="1398529"/>
                  <a:pt x="3445919" y="1376195"/>
                  <a:pt x="3297819" y="1370299"/>
                </a:cubicBezTo>
                <a:cubicBezTo>
                  <a:pt x="3149719" y="1364403"/>
                  <a:pt x="2986523" y="1345156"/>
                  <a:pt x="2684425" y="1370299"/>
                </a:cubicBezTo>
                <a:cubicBezTo>
                  <a:pt x="2382327" y="1395442"/>
                  <a:pt x="2272600" y="1370416"/>
                  <a:pt x="2024861" y="1370299"/>
                </a:cubicBezTo>
                <a:cubicBezTo>
                  <a:pt x="1777122" y="1370182"/>
                  <a:pt x="1613311" y="1392516"/>
                  <a:pt x="1457636" y="1370299"/>
                </a:cubicBezTo>
                <a:cubicBezTo>
                  <a:pt x="1301961" y="1348082"/>
                  <a:pt x="1121439" y="1379261"/>
                  <a:pt x="936581" y="1370299"/>
                </a:cubicBezTo>
                <a:cubicBezTo>
                  <a:pt x="751724" y="1361337"/>
                  <a:pt x="298873" y="1405073"/>
                  <a:pt x="0" y="1370299"/>
                </a:cubicBezTo>
                <a:cubicBezTo>
                  <a:pt x="9348" y="1219421"/>
                  <a:pt x="-30086" y="862439"/>
                  <a:pt x="0" y="712555"/>
                </a:cubicBezTo>
                <a:cubicBezTo>
                  <a:pt x="30086" y="562671"/>
                  <a:pt x="33804" y="195178"/>
                  <a:pt x="0" y="0"/>
                </a:cubicBezTo>
                <a:close/>
              </a:path>
            </a:pathLst>
          </a:custGeom>
          <a:solidFill>
            <a:srgbClr val="FFC000"/>
          </a:solidFill>
          <a:ln>
            <a:solidFill>
              <a:schemeClr val="tx1"/>
            </a:solidFill>
            <a:extLst>
              <a:ext uri="{C807C97D-BFC1-408E-A445-0C87EB9F89A2}">
                <ask:lineSketchStyleProps xmlns:ask="http://schemas.microsoft.com/office/drawing/2018/sketchyshapes" sd="3170946798">
                  <a:prstGeom prst="rect">
                    <a:avLst/>
                  </a:prstGeom>
                  <ask:type>
                    <ask:lineSketchFreehand/>
                  </ask:type>
                </ask:lineSketchStyleProps>
              </a:ext>
            </a:extLst>
          </a:ln>
        </p:spPr>
        <p:txBody>
          <a:bodyPr vert="horz" lIns="91440" tIns="45720" rIns="91440" bIns="45720" rtlCol="0" anchor="b">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i-FI" sz="2000" b="1" dirty="0">
                <a:solidFill>
                  <a:schemeClr val="tx1"/>
                </a:solidFill>
              </a:rPr>
              <a:t>Image search </a:t>
            </a:r>
            <a:r>
              <a:rPr lang="en-US" sz="2000" b="1" kern="1200" dirty="0">
                <a:solidFill>
                  <a:schemeClr val="tx1"/>
                </a:solidFill>
                <a:latin typeface="+mj-lt"/>
                <a:ea typeface="+mj-ea"/>
                <a:cs typeface="+mj-cs"/>
              </a:rPr>
              <a:t>something about your hometown – a favorite place, beautiful scenery, or something the place is known for.</a:t>
            </a:r>
            <a:r>
              <a:rPr lang="fi-FI" sz="2000" b="1" dirty="0">
                <a:solidFill>
                  <a:schemeClr val="tx1"/>
                </a:solidFill>
              </a:rPr>
              <a:t> </a:t>
            </a:r>
            <a:endParaRPr lang="en-US" sz="2000" b="1" dirty="0">
              <a:solidFill>
                <a:schemeClr val="tx1"/>
              </a:solidFill>
            </a:endParaRPr>
          </a:p>
        </p:txBody>
      </p:sp>
      <p:cxnSp>
        <p:nvCxnSpPr>
          <p:cNvPr id="23" name="Suora nuoliyhdysviiva 22">
            <a:extLst>
              <a:ext uri="{FF2B5EF4-FFF2-40B4-BE49-F238E27FC236}">
                <a16:creationId xmlns:a16="http://schemas.microsoft.com/office/drawing/2014/main" id="{3906CCBB-8945-4384-96E8-F335A0B56F29}"/>
              </a:ext>
            </a:extLst>
          </p:cNvPr>
          <p:cNvCxnSpPr>
            <a:cxnSpLocks/>
          </p:cNvCxnSpPr>
          <p:nvPr/>
        </p:nvCxnSpPr>
        <p:spPr>
          <a:xfrm flipV="1">
            <a:off x="6101532" y="1799447"/>
            <a:ext cx="1583538" cy="525966"/>
          </a:xfrm>
          <a:prstGeom prst="straightConnector1">
            <a:avLst/>
          </a:prstGeom>
          <a:ln w="57150">
            <a:solidFill>
              <a:schemeClr val="tx1"/>
            </a:solidFill>
            <a:prstDash val="sysDot"/>
            <a:tailEnd type="triangle"/>
          </a:ln>
        </p:spPr>
        <p:style>
          <a:lnRef idx="1">
            <a:schemeClr val="accent4"/>
          </a:lnRef>
          <a:fillRef idx="0">
            <a:schemeClr val="accent4"/>
          </a:fillRef>
          <a:effectRef idx="0">
            <a:schemeClr val="accent4"/>
          </a:effectRef>
          <a:fontRef idx="minor">
            <a:schemeClr val="tx1"/>
          </a:fontRef>
        </p:style>
      </p:cxnSp>
      <p:cxnSp>
        <p:nvCxnSpPr>
          <p:cNvPr id="25" name="Suora nuoliyhdysviiva 24">
            <a:extLst>
              <a:ext uri="{FF2B5EF4-FFF2-40B4-BE49-F238E27FC236}">
                <a16:creationId xmlns:a16="http://schemas.microsoft.com/office/drawing/2014/main" id="{0049DC87-4653-43CE-ACF5-61D4FE44261C}"/>
              </a:ext>
            </a:extLst>
          </p:cNvPr>
          <p:cNvCxnSpPr>
            <a:cxnSpLocks/>
          </p:cNvCxnSpPr>
          <p:nvPr/>
        </p:nvCxnSpPr>
        <p:spPr>
          <a:xfrm flipV="1">
            <a:off x="8807118" y="3104953"/>
            <a:ext cx="815173" cy="338556"/>
          </a:xfrm>
          <a:prstGeom prst="straightConnector1">
            <a:avLst/>
          </a:prstGeom>
          <a:ln w="57150">
            <a:solidFill>
              <a:schemeClr val="tx1"/>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11" name="Ellipsi 10">
            <a:extLst>
              <a:ext uri="{FF2B5EF4-FFF2-40B4-BE49-F238E27FC236}">
                <a16:creationId xmlns:a16="http://schemas.microsoft.com/office/drawing/2014/main" id="{5F9B24BE-BEE0-4976-9CC4-552D7DE43FF3}"/>
              </a:ext>
            </a:extLst>
          </p:cNvPr>
          <p:cNvSpPr/>
          <p:nvPr/>
        </p:nvSpPr>
        <p:spPr>
          <a:xfrm>
            <a:off x="9625465" y="2406197"/>
            <a:ext cx="769356" cy="757368"/>
          </a:xfrm>
          <a:custGeom>
            <a:avLst/>
            <a:gdLst>
              <a:gd name="connsiteX0" fmla="*/ 0 w 769356"/>
              <a:gd name="connsiteY0" fmla="*/ 378684 h 757368"/>
              <a:gd name="connsiteX1" fmla="*/ 384678 w 769356"/>
              <a:gd name="connsiteY1" fmla="*/ 0 h 757368"/>
              <a:gd name="connsiteX2" fmla="*/ 769356 w 769356"/>
              <a:gd name="connsiteY2" fmla="*/ 378684 h 757368"/>
              <a:gd name="connsiteX3" fmla="*/ 384678 w 769356"/>
              <a:gd name="connsiteY3" fmla="*/ 757368 h 757368"/>
              <a:gd name="connsiteX4" fmla="*/ 0 w 769356"/>
              <a:gd name="connsiteY4" fmla="*/ 378684 h 75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356" h="757368" extrusionOk="0">
                <a:moveTo>
                  <a:pt x="0" y="378684"/>
                </a:moveTo>
                <a:cubicBezTo>
                  <a:pt x="2307" y="159375"/>
                  <a:pt x="171810" y="41726"/>
                  <a:pt x="384678" y="0"/>
                </a:cubicBezTo>
                <a:cubicBezTo>
                  <a:pt x="601427" y="40603"/>
                  <a:pt x="772826" y="181537"/>
                  <a:pt x="769356" y="378684"/>
                </a:cubicBezTo>
                <a:cubicBezTo>
                  <a:pt x="752496" y="576236"/>
                  <a:pt x="608310" y="737547"/>
                  <a:pt x="384678" y="757368"/>
                </a:cubicBezTo>
                <a:cubicBezTo>
                  <a:pt x="175781" y="762324"/>
                  <a:pt x="12933" y="598146"/>
                  <a:pt x="0" y="378684"/>
                </a:cubicBezTo>
                <a:close/>
              </a:path>
            </a:pathLst>
          </a:custGeom>
          <a:noFill/>
          <a:ln w="38100">
            <a:solidFill>
              <a:schemeClr val="tx1"/>
            </a:solidFill>
            <a:extLst>
              <a:ext uri="{C807C97D-BFC1-408E-A445-0C87EB9F89A2}">
                <ask:lineSketchStyleProps xmlns:ask="http://schemas.microsoft.com/office/drawing/2018/sketchyshapes" sd="72668124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51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Otsikko 1">
            <a:extLst>
              <a:ext uri="{FF2B5EF4-FFF2-40B4-BE49-F238E27FC236}">
                <a16:creationId xmlns:a16="http://schemas.microsoft.com/office/drawing/2014/main" id="{3C8E3425-882D-49D8-98EF-1E4CAF6D87E7}"/>
              </a:ext>
            </a:extLst>
          </p:cNvPr>
          <p:cNvSpPr txBox="1">
            <a:spLocks/>
          </p:cNvSpPr>
          <p:nvPr/>
        </p:nvSpPr>
        <p:spPr>
          <a:xfrm>
            <a:off x="421298" y="5674621"/>
            <a:ext cx="11316985" cy="6334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3200" kern="1200" dirty="0">
                <a:latin typeface="+mj-lt"/>
                <a:ea typeface="+mj-ea"/>
                <a:cs typeface="+mj-cs"/>
              </a:rPr>
              <a:t>Interactive world map (Padlet</a:t>
            </a:r>
            <a:r>
              <a:rPr lang="en-US" sz="3200" dirty="0"/>
              <a:t>) </a:t>
            </a:r>
            <a:r>
              <a:rPr lang="en-US" sz="3200" dirty="0">
                <a:solidFill>
                  <a:schemeClr val="tx1"/>
                </a:solidFill>
              </a:rPr>
              <a:t>– </a:t>
            </a:r>
            <a:r>
              <a:rPr lang="en-US" sz="3200" i="1" dirty="0">
                <a:solidFill>
                  <a:schemeClr val="tx1"/>
                </a:solidFill>
              </a:rPr>
              <a:t>link and access code in chat</a:t>
            </a:r>
            <a:endParaRPr lang="en-US" sz="3200" i="1" kern="1200" dirty="0">
              <a:solidFill>
                <a:schemeClr val="tx1"/>
              </a:solidFill>
              <a:latin typeface="+mj-lt"/>
              <a:ea typeface="+mj-ea"/>
              <a:cs typeface="+mj-cs"/>
            </a:endParaRPr>
          </a:p>
        </p:txBody>
      </p:sp>
      <p:pic>
        <p:nvPicPr>
          <p:cNvPr id="5" name="Kuva 4" descr="Kuva, joka sisältää kohteen kartta&#10;&#10;Kuvaus luotu automaattisesti">
            <a:extLst>
              <a:ext uri="{FF2B5EF4-FFF2-40B4-BE49-F238E27FC236}">
                <a16:creationId xmlns:a16="http://schemas.microsoft.com/office/drawing/2014/main" id="{578FB794-B17C-431C-AFF8-01D766729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9" y="439843"/>
            <a:ext cx="11531122" cy="5189005"/>
          </a:xfrm>
          <a:prstGeom prst="rect">
            <a:avLst/>
          </a:prstGeom>
          <a:ln w="28575">
            <a:solidFill>
              <a:schemeClr val="tx1"/>
            </a:solidFill>
          </a:ln>
        </p:spPr>
      </p:pic>
      <p:sp>
        <p:nvSpPr>
          <p:cNvPr id="15" name="Otsikko 1">
            <a:extLst>
              <a:ext uri="{FF2B5EF4-FFF2-40B4-BE49-F238E27FC236}">
                <a16:creationId xmlns:a16="http://schemas.microsoft.com/office/drawing/2014/main" id="{8E9B0B16-4C76-4167-9B40-27AAC3C066D4}"/>
              </a:ext>
            </a:extLst>
          </p:cNvPr>
          <p:cNvSpPr>
            <a:spLocks noGrp="1"/>
          </p:cNvSpPr>
          <p:nvPr>
            <p:ph type="title"/>
          </p:nvPr>
        </p:nvSpPr>
        <p:spPr>
          <a:xfrm>
            <a:off x="3208126" y="2917861"/>
            <a:ext cx="5896838" cy="1333050"/>
          </a:xfrm>
          <a:custGeom>
            <a:avLst/>
            <a:gdLst>
              <a:gd name="connsiteX0" fmla="*/ 0 w 5896838"/>
              <a:gd name="connsiteY0" fmla="*/ 0 h 1333050"/>
              <a:gd name="connsiteX1" fmla="*/ 596236 w 5896838"/>
              <a:gd name="connsiteY1" fmla="*/ 0 h 1333050"/>
              <a:gd name="connsiteX2" fmla="*/ 1310408 w 5896838"/>
              <a:gd name="connsiteY2" fmla="*/ 0 h 1333050"/>
              <a:gd name="connsiteX3" fmla="*/ 1965613 w 5896838"/>
              <a:gd name="connsiteY3" fmla="*/ 0 h 1333050"/>
              <a:gd name="connsiteX4" fmla="*/ 2443912 w 5896838"/>
              <a:gd name="connsiteY4" fmla="*/ 0 h 1333050"/>
              <a:gd name="connsiteX5" fmla="*/ 2981179 w 5896838"/>
              <a:gd name="connsiteY5" fmla="*/ 0 h 1333050"/>
              <a:gd name="connsiteX6" fmla="*/ 3518447 w 5896838"/>
              <a:gd name="connsiteY6" fmla="*/ 0 h 1333050"/>
              <a:gd name="connsiteX7" fmla="*/ 4173651 w 5896838"/>
              <a:gd name="connsiteY7" fmla="*/ 0 h 1333050"/>
              <a:gd name="connsiteX8" fmla="*/ 4887823 w 5896838"/>
              <a:gd name="connsiteY8" fmla="*/ 0 h 1333050"/>
              <a:gd name="connsiteX9" fmla="*/ 5896838 w 5896838"/>
              <a:gd name="connsiteY9" fmla="*/ 0 h 1333050"/>
              <a:gd name="connsiteX10" fmla="*/ 5896838 w 5896838"/>
              <a:gd name="connsiteY10" fmla="*/ 666525 h 1333050"/>
              <a:gd name="connsiteX11" fmla="*/ 5896838 w 5896838"/>
              <a:gd name="connsiteY11" fmla="*/ 1333050 h 1333050"/>
              <a:gd name="connsiteX12" fmla="*/ 5123697 w 5896838"/>
              <a:gd name="connsiteY12" fmla="*/ 1333050 h 1333050"/>
              <a:gd name="connsiteX13" fmla="*/ 4468493 w 5896838"/>
              <a:gd name="connsiteY13" fmla="*/ 1333050 h 1333050"/>
              <a:gd name="connsiteX14" fmla="*/ 3695352 w 5896838"/>
              <a:gd name="connsiteY14" fmla="*/ 1333050 h 1333050"/>
              <a:gd name="connsiteX15" fmla="*/ 3099116 w 5896838"/>
              <a:gd name="connsiteY15" fmla="*/ 1333050 h 1333050"/>
              <a:gd name="connsiteX16" fmla="*/ 2561849 w 5896838"/>
              <a:gd name="connsiteY16" fmla="*/ 1333050 h 1333050"/>
              <a:gd name="connsiteX17" fmla="*/ 2024581 w 5896838"/>
              <a:gd name="connsiteY17" fmla="*/ 1333050 h 1333050"/>
              <a:gd name="connsiteX18" fmla="*/ 1369377 w 5896838"/>
              <a:gd name="connsiteY18" fmla="*/ 1333050 h 1333050"/>
              <a:gd name="connsiteX19" fmla="*/ 773141 w 5896838"/>
              <a:gd name="connsiteY19" fmla="*/ 1333050 h 1333050"/>
              <a:gd name="connsiteX20" fmla="*/ 0 w 5896838"/>
              <a:gd name="connsiteY20" fmla="*/ 1333050 h 1333050"/>
              <a:gd name="connsiteX21" fmla="*/ 0 w 5896838"/>
              <a:gd name="connsiteY21" fmla="*/ 666525 h 1333050"/>
              <a:gd name="connsiteX22" fmla="*/ 0 w 5896838"/>
              <a:gd name="connsiteY22" fmla="*/ 0 h 133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96838" h="1333050" fill="none" extrusionOk="0">
                <a:moveTo>
                  <a:pt x="0" y="0"/>
                </a:moveTo>
                <a:cubicBezTo>
                  <a:pt x="182452" y="730"/>
                  <a:pt x="369584" y="20038"/>
                  <a:pt x="596236" y="0"/>
                </a:cubicBezTo>
                <a:cubicBezTo>
                  <a:pt x="822888" y="-20038"/>
                  <a:pt x="1127127" y="4660"/>
                  <a:pt x="1310408" y="0"/>
                </a:cubicBezTo>
                <a:cubicBezTo>
                  <a:pt x="1493689" y="-4660"/>
                  <a:pt x="1694611" y="-29611"/>
                  <a:pt x="1965613" y="0"/>
                </a:cubicBezTo>
                <a:cubicBezTo>
                  <a:pt x="2236616" y="29611"/>
                  <a:pt x="2304064" y="2580"/>
                  <a:pt x="2443912" y="0"/>
                </a:cubicBezTo>
                <a:cubicBezTo>
                  <a:pt x="2583760" y="-2580"/>
                  <a:pt x="2849532" y="-20480"/>
                  <a:pt x="2981179" y="0"/>
                </a:cubicBezTo>
                <a:cubicBezTo>
                  <a:pt x="3112826" y="20480"/>
                  <a:pt x="3347264" y="-18564"/>
                  <a:pt x="3518447" y="0"/>
                </a:cubicBezTo>
                <a:cubicBezTo>
                  <a:pt x="3689630" y="18564"/>
                  <a:pt x="3943509" y="14854"/>
                  <a:pt x="4173651" y="0"/>
                </a:cubicBezTo>
                <a:cubicBezTo>
                  <a:pt x="4403793" y="-14854"/>
                  <a:pt x="4555547" y="27331"/>
                  <a:pt x="4887823" y="0"/>
                </a:cubicBezTo>
                <a:cubicBezTo>
                  <a:pt x="5220099" y="-27331"/>
                  <a:pt x="5474912" y="3810"/>
                  <a:pt x="5896838" y="0"/>
                </a:cubicBezTo>
                <a:cubicBezTo>
                  <a:pt x="5914936" y="158107"/>
                  <a:pt x="5878196" y="379884"/>
                  <a:pt x="5896838" y="666525"/>
                </a:cubicBezTo>
                <a:cubicBezTo>
                  <a:pt x="5915480" y="953167"/>
                  <a:pt x="5865101" y="1107384"/>
                  <a:pt x="5896838" y="1333050"/>
                </a:cubicBezTo>
                <a:cubicBezTo>
                  <a:pt x="5672508" y="1308820"/>
                  <a:pt x="5433990" y="1346442"/>
                  <a:pt x="5123697" y="1333050"/>
                </a:cubicBezTo>
                <a:cubicBezTo>
                  <a:pt x="4813404" y="1319658"/>
                  <a:pt x="4782928" y="1303607"/>
                  <a:pt x="4468493" y="1333050"/>
                </a:cubicBezTo>
                <a:cubicBezTo>
                  <a:pt x="4154058" y="1362493"/>
                  <a:pt x="3993513" y="1345437"/>
                  <a:pt x="3695352" y="1333050"/>
                </a:cubicBezTo>
                <a:cubicBezTo>
                  <a:pt x="3397191" y="1320663"/>
                  <a:pt x="3287882" y="1305693"/>
                  <a:pt x="3099116" y="1333050"/>
                </a:cubicBezTo>
                <a:cubicBezTo>
                  <a:pt x="2910350" y="1360407"/>
                  <a:pt x="2676080" y="1357219"/>
                  <a:pt x="2561849" y="1333050"/>
                </a:cubicBezTo>
                <a:cubicBezTo>
                  <a:pt x="2447618" y="1308881"/>
                  <a:pt x="2261592" y="1354536"/>
                  <a:pt x="2024581" y="1333050"/>
                </a:cubicBezTo>
                <a:cubicBezTo>
                  <a:pt x="1787570" y="1311564"/>
                  <a:pt x="1536970" y="1345680"/>
                  <a:pt x="1369377" y="1333050"/>
                </a:cubicBezTo>
                <a:cubicBezTo>
                  <a:pt x="1201784" y="1320420"/>
                  <a:pt x="992602" y="1352078"/>
                  <a:pt x="773141" y="1333050"/>
                </a:cubicBezTo>
                <a:cubicBezTo>
                  <a:pt x="553680" y="1314022"/>
                  <a:pt x="350513" y="1314317"/>
                  <a:pt x="0" y="1333050"/>
                </a:cubicBezTo>
                <a:cubicBezTo>
                  <a:pt x="25284" y="1030929"/>
                  <a:pt x="16254" y="906898"/>
                  <a:pt x="0" y="666525"/>
                </a:cubicBezTo>
                <a:cubicBezTo>
                  <a:pt x="-16254" y="426153"/>
                  <a:pt x="-18579" y="209964"/>
                  <a:pt x="0" y="0"/>
                </a:cubicBezTo>
                <a:close/>
              </a:path>
              <a:path w="5896838" h="1333050" stroke="0" extrusionOk="0">
                <a:moveTo>
                  <a:pt x="0" y="0"/>
                </a:moveTo>
                <a:cubicBezTo>
                  <a:pt x="250609" y="16043"/>
                  <a:pt x="460448" y="5183"/>
                  <a:pt x="773141" y="0"/>
                </a:cubicBezTo>
                <a:cubicBezTo>
                  <a:pt x="1085834" y="-5183"/>
                  <a:pt x="1217550" y="14383"/>
                  <a:pt x="1546282" y="0"/>
                </a:cubicBezTo>
                <a:cubicBezTo>
                  <a:pt x="1875014" y="-14383"/>
                  <a:pt x="2144706" y="-35808"/>
                  <a:pt x="2319423" y="0"/>
                </a:cubicBezTo>
                <a:cubicBezTo>
                  <a:pt x="2494140" y="35808"/>
                  <a:pt x="2819601" y="-4036"/>
                  <a:pt x="3033596" y="0"/>
                </a:cubicBezTo>
                <a:cubicBezTo>
                  <a:pt x="3247591" y="4036"/>
                  <a:pt x="3363859" y="-1124"/>
                  <a:pt x="3629831" y="0"/>
                </a:cubicBezTo>
                <a:cubicBezTo>
                  <a:pt x="3895804" y="1124"/>
                  <a:pt x="4130285" y="-2663"/>
                  <a:pt x="4402972" y="0"/>
                </a:cubicBezTo>
                <a:cubicBezTo>
                  <a:pt x="4675659" y="2663"/>
                  <a:pt x="4776685" y="-17496"/>
                  <a:pt x="4999208" y="0"/>
                </a:cubicBezTo>
                <a:cubicBezTo>
                  <a:pt x="5221731" y="17496"/>
                  <a:pt x="5714128" y="2586"/>
                  <a:pt x="5896838" y="0"/>
                </a:cubicBezTo>
                <a:cubicBezTo>
                  <a:pt x="5922831" y="145055"/>
                  <a:pt x="5893393" y="385028"/>
                  <a:pt x="5896838" y="679856"/>
                </a:cubicBezTo>
                <a:cubicBezTo>
                  <a:pt x="5900283" y="974684"/>
                  <a:pt x="5873384" y="1055166"/>
                  <a:pt x="5896838" y="1333050"/>
                </a:cubicBezTo>
                <a:cubicBezTo>
                  <a:pt x="5700109" y="1344283"/>
                  <a:pt x="5608784" y="1347399"/>
                  <a:pt x="5359571" y="1333050"/>
                </a:cubicBezTo>
                <a:cubicBezTo>
                  <a:pt x="5110358" y="1318701"/>
                  <a:pt x="4940935" y="1353749"/>
                  <a:pt x="4704366" y="1333050"/>
                </a:cubicBezTo>
                <a:cubicBezTo>
                  <a:pt x="4467798" y="1312351"/>
                  <a:pt x="4415750" y="1343709"/>
                  <a:pt x="4167099" y="1333050"/>
                </a:cubicBezTo>
                <a:cubicBezTo>
                  <a:pt x="3918448" y="1322391"/>
                  <a:pt x="3864817" y="1329305"/>
                  <a:pt x="3688800" y="1333050"/>
                </a:cubicBezTo>
                <a:cubicBezTo>
                  <a:pt x="3512783" y="1336795"/>
                  <a:pt x="3301549" y="1361331"/>
                  <a:pt x="2974627" y="1333050"/>
                </a:cubicBezTo>
                <a:cubicBezTo>
                  <a:pt x="2647705" y="1304769"/>
                  <a:pt x="2630327" y="1350794"/>
                  <a:pt x="2437360" y="1333050"/>
                </a:cubicBezTo>
                <a:cubicBezTo>
                  <a:pt x="2244393" y="1315306"/>
                  <a:pt x="2101688" y="1334136"/>
                  <a:pt x="1841124" y="1333050"/>
                </a:cubicBezTo>
                <a:cubicBezTo>
                  <a:pt x="1580560" y="1331964"/>
                  <a:pt x="1284326" y="1310894"/>
                  <a:pt x="1126951" y="1333050"/>
                </a:cubicBezTo>
                <a:cubicBezTo>
                  <a:pt x="969576" y="1355206"/>
                  <a:pt x="376918" y="1364771"/>
                  <a:pt x="0" y="1333050"/>
                </a:cubicBezTo>
                <a:cubicBezTo>
                  <a:pt x="3642" y="1189067"/>
                  <a:pt x="-9534" y="832868"/>
                  <a:pt x="0" y="693186"/>
                </a:cubicBezTo>
                <a:cubicBezTo>
                  <a:pt x="9534" y="553504"/>
                  <a:pt x="18804" y="322122"/>
                  <a:pt x="0" y="0"/>
                </a:cubicBezTo>
                <a:close/>
              </a:path>
            </a:pathLst>
          </a:custGeom>
          <a:solidFill>
            <a:srgbClr val="FFC000"/>
          </a:solidFill>
          <a:ln>
            <a:solidFill>
              <a:schemeClr val="tx1"/>
            </a:solidFill>
            <a:extLst>
              <a:ext uri="{C807C97D-BFC1-408E-A445-0C87EB9F89A2}">
                <ask:lineSketchStyleProps xmlns:ask="http://schemas.microsoft.com/office/drawing/2018/sketchyshapes" sd="3170946798">
                  <ask:type>
                    <ask:lineSketchFreehand/>
                  </ask:type>
                </ask:lineSketchStyleProps>
              </a:ext>
            </a:extLst>
          </a:ln>
        </p:spPr>
        <p:txBody>
          <a:bodyPr vert="horz" lIns="91440" tIns="45720" rIns="91440" bIns="45720" rtlCol="0" anchor="b">
            <a:noAutofit/>
          </a:bodyPr>
          <a:lstStyle/>
          <a:p>
            <a:pPr algn="ctr"/>
            <a:r>
              <a:rPr lang="en-US" sz="2000" b="1" u="sng" dirty="0">
                <a:solidFill>
                  <a:schemeClr val="tx1"/>
                </a:solidFill>
              </a:rPr>
              <a:t>W</a:t>
            </a:r>
            <a:r>
              <a:rPr lang="en-US" sz="2000" b="1" u="sng" kern="1200" dirty="0">
                <a:solidFill>
                  <a:schemeClr val="tx1"/>
                </a:solidFill>
                <a:latin typeface="+mj-lt"/>
                <a:ea typeface="+mj-ea"/>
                <a:cs typeface="+mj-cs"/>
              </a:rPr>
              <a:t>ait for the post to be moderated by LES staff</a:t>
            </a:r>
            <a:br>
              <a:rPr lang="en-US" sz="2000" b="1" u="sng" kern="1200" dirty="0">
                <a:solidFill>
                  <a:schemeClr val="tx1"/>
                </a:solidFill>
                <a:latin typeface="+mj-lt"/>
                <a:ea typeface="+mj-ea"/>
                <a:cs typeface="+mj-cs"/>
              </a:rPr>
            </a:br>
            <a:br>
              <a:rPr lang="en-US" sz="2000" b="1" kern="1200" dirty="0">
                <a:solidFill>
                  <a:schemeClr val="tx1"/>
                </a:solidFill>
                <a:latin typeface="+mj-lt"/>
                <a:ea typeface="+mj-ea"/>
                <a:cs typeface="+mj-cs"/>
              </a:rPr>
            </a:br>
            <a:r>
              <a:rPr lang="en-US" sz="2000" b="1" i="1" kern="1200" dirty="0">
                <a:solidFill>
                  <a:schemeClr val="tx1"/>
                </a:solidFill>
                <a:latin typeface="+mj-lt"/>
                <a:ea typeface="+mj-ea"/>
                <a:cs typeface="+mj-cs"/>
              </a:rPr>
              <a:t>No nonsense or exact credentials, thanks! </a:t>
            </a:r>
            <a:br>
              <a:rPr lang="en-US" sz="2000" b="1" i="1" kern="1200" dirty="0">
                <a:solidFill>
                  <a:schemeClr val="tx1"/>
                </a:solidFill>
                <a:latin typeface="+mj-lt"/>
                <a:ea typeface="+mj-ea"/>
                <a:cs typeface="+mj-cs"/>
              </a:rPr>
            </a:br>
            <a:r>
              <a:rPr lang="en-US" sz="2000" b="1" i="1" kern="1200" dirty="0">
                <a:solidFill>
                  <a:schemeClr val="tx1"/>
                </a:solidFill>
                <a:latin typeface="+mj-lt"/>
                <a:ea typeface="+mj-ea"/>
                <a:cs typeface="+mj-cs"/>
              </a:rPr>
              <a:t>Keep in mind first impressions.</a:t>
            </a:r>
            <a:endParaRPr lang="en-US" sz="2000" i="1" kern="1200" dirty="0">
              <a:solidFill>
                <a:schemeClr val="tx1"/>
              </a:solidFill>
              <a:latin typeface="+mj-lt"/>
              <a:ea typeface="+mj-ea"/>
              <a:cs typeface="+mj-cs"/>
            </a:endParaRPr>
          </a:p>
        </p:txBody>
      </p:sp>
    </p:spTree>
    <p:extLst>
      <p:ext uri="{BB962C8B-B14F-4D97-AF65-F5344CB8AC3E}">
        <p14:creationId xmlns:p14="http://schemas.microsoft.com/office/powerpoint/2010/main" val="26621464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2585</Words>
  <Application>Microsoft Office PowerPoint</Application>
  <PresentationFormat>Widescreen</PresentationFormat>
  <Paragraphs>206</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Century Gothic</vt:lpstr>
      <vt:lpstr>Courier New</vt:lpstr>
      <vt:lpstr>Georgia</vt:lpstr>
      <vt:lpstr>Lucida Grande</vt:lpstr>
      <vt:lpstr>Segoe UI</vt:lpstr>
      <vt:lpstr>Trebuchet MS</vt:lpstr>
      <vt:lpstr>Wingdings 3</vt:lpstr>
      <vt:lpstr>Facet</vt:lpstr>
      <vt:lpstr>Welcome to the Master’s Programme Orientation 2021 </vt:lpstr>
      <vt:lpstr>Questions during the presentations?</vt:lpstr>
      <vt:lpstr>Pin yourself! Background activity for Monday afternoon</vt:lpstr>
      <vt:lpstr>PowerPoint Presentation</vt:lpstr>
      <vt:lpstr>Pin yourself on the map (THREE THINGS);  preferred first name, where you come from and a photo that says something about your hometown – be it your favorite place, a beautiful scenery, or something the place is known for.</vt:lpstr>
      <vt:lpstr>To pin yourself, click here!</vt:lpstr>
      <vt:lpstr>To pin yourself, click here!</vt:lpstr>
      <vt:lpstr>To pin yourself, click here!</vt:lpstr>
      <vt:lpstr>Wait for the post to be moderated by LES staff  No nonsense or exact credentials, thanks!  Keep in mind first impressions.</vt:lpstr>
      <vt:lpstr>Orientation week program</vt:lpstr>
      <vt:lpstr>PowerPoint Presentation</vt:lpstr>
      <vt:lpstr>PowerPoint Presentation</vt:lpstr>
      <vt:lpstr>Next:</vt:lpstr>
      <vt:lpstr>PowerPoint Presentation</vt:lpstr>
      <vt:lpstr>Residence Permits and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Kiitos - Thank you - Tackar!</vt:lpstr>
      <vt:lpstr>Pause</vt:lpstr>
      <vt:lpstr>Pause</vt:lpstr>
      <vt:lpstr>Pause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Master´s programme orientation 2020 </dc:title>
  <dc:creator>Helenius Börje</dc:creator>
  <cp:lastModifiedBy>Helenius Börje</cp:lastModifiedBy>
  <cp:revision>53</cp:revision>
  <dcterms:created xsi:type="dcterms:W3CDTF">2020-08-31T08:00:14Z</dcterms:created>
  <dcterms:modified xsi:type="dcterms:W3CDTF">2021-09-06T07:55:06Z</dcterms:modified>
</cp:coreProperties>
</file>