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262" r:id="rId4"/>
    <p:sldId id="329" r:id="rId5"/>
    <p:sldId id="365" r:id="rId6"/>
    <p:sldId id="332" r:id="rId7"/>
    <p:sldId id="263" r:id="rId8"/>
    <p:sldId id="333" r:id="rId9"/>
    <p:sldId id="265" r:id="rId10"/>
    <p:sldId id="266" r:id="rId11"/>
    <p:sldId id="268" r:id="rId12"/>
    <p:sldId id="270" r:id="rId13"/>
    <p:sldId id="36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8" r:id="rId24"/>
    <p:sldId id="274" r:id="rId25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D7EDC-783F-45A1-8172-5A8A31DDD7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339A0EEE-DFBB-4C50-93C2-EB4F7B02531E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i-FI" dirty="0"/>
            <a:t> </a:t>
          </a:r>
          <a:r>
            <a:rPr lang="fi-FI" dirty="0" err="1">
              <a:solidFill>
                <a:schemeClr val="tx1"/>
              </a:solidFill>
            </a:rPr>
            <a:t>Shared</a:t>
          </a:r>
          <a:r>
            <a:rPr lang="fi-FI" dirty="0">
              <a:solidFill>
                <a:schemeClr val="tx1"/>
              </a:solidFill>
            </a:rPr>
            <a:t> and </a:t>
          </a:r>
          <a:r>
            <a:rPr lang="fi-FI" dirty="0" err="1">
              <a:solidFill>
                <a:schemeClr val="tx1"/>
              </a:solidFill>
            </a:rPr>
            <a:t>accepted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goals</a:t>
          </a:r>
          <a:endParaRPr lang="fi-FI" dirty="0">
            <a:solidFill>
              <a:schemeClr val="tx1"/>
            </a:solidFill>
          </a:endParaRPr>
        </a:p>
      </dgm:t>
    </dgm:pt>
    <dgm:pt modelId="{7BA5C720-CC28-4298-880F-AA6997148CB9}" type="parTrans" cxnId="{6804E6ED-6342-4F85-BFD1-7E53758C9BAD}">
      <dgm:prSet/>
      <dgm:spPr/>
      <dgm:t>
        <a:bodyPr/>
        <a:lstStyle/>
        <a:p>
          <a:endParaRPr lang="fi-FI"/>
        </a:p>
      </dgm:t>
    </dgm:pt>
    <dgm:pt modelId="{98BE526F-F8A7-47C2-8911-E61553B60A8D}" type="sibTrans" cxnId="{6804E6ED-6342-4F85-BFD1-7E53758C9BAD}">
      <dgm:prSet/>
      <dgm:spPr/>
      <dgm:t>
        <a:bodyPr/>
        <a:lstStyle/>
        <a:p>
          <a:endParaRPr lang="fi-FI"/>
        </a:p>
      </dgm:t>
    </dgm:pt>
    <dgm:pt modelId="{A158683B-A022-45F1-8993-5FEC408678FD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Roles</a:t>
          </a:r>
          <a:r>
            <a:rPr lang="fi-FI" dirty="0">
              <a:solidFill>
                <a:schemeClr val="tx1"/>
              </a:solidFill>
            </a:rPr>
            <a:t> and </a:t>
          </a:r>
          <a:r>
            <a:rPr lang="fi-FI" dirty="0" err="1">
              <a:solidFill>
                <a:schemeClr val="tx1"/>
              </a:solidFill>
            </a:rPr>
            <a:t>tasks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clearly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defined</a:t>
          </a:r>
          <a:endParaRPr lang="fi-FI" dirty="0">
            <a:solidFill>
              <a:schemeClr val="tx1"/>
            </a:solidFill>
          </a:endParaRPr>
        </a:p>
      </dgm:t>
    </dgm:pt>
    <dgm:pt modelId="{A2432E11-1A77-44FF-A5A2-9D9CF454091D}" type="parTrans" cxnId="{BE142EBD-6C2F-44D2-AF06-10597EEA7F1A}">
      <dgm:prSet/>
      <dgm:spPr/>
      <dgm:t>
        <a:bodyPr/>
        <a:lstStyle/>
        <a:p>
          <a:endParaRPr lang="fi-FI"/>
        </a:p>
      </dgm:t>
    </dgm:pt>
    <dgm:pt modelId="{0C564F22-54A1-427F-8765-854A725130C2}" type="sibTrans" cxnId="{BE142EBD-6C2F-44D2-AF06-10597EEA7F1A}">
      <dgm:prSet/>
      <dgm:spPr/>
      <dgm:t>
        <a:bodyPr/>
        <a:lstStyle/>
        <a:p>
          <a:endParaRPr lang="fi-FI"/>
        </a:p>
      </dgm:t>
    </dgm:pt>
    <dgm:pt modelId="{52F42408-4AA6-4342-B8DF-9E6B4A8DC47C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Interaction</a:t>
          </a:r>
          <a:r>
            <a:rPr lang="fi-FI" dirty="0">
              <a:solidFill>
                <a:schemeClr val="tx1"/>
              </a:solidFill>
            </a:rPr>
            <a:t>, </a:t>
          </a:r>
          <a:r>
            <a:rPr lang="fi-FI" dirty="0" err="1">
              <a:solidFill>
                <a:schemeClr val="tx1"/>
              </a:solidFill>
            </a:rPr>
            <a:t>communication</a:t>
          </a:r>
          <a:endParaRPr lang="fi-FI" dirty="0">
            <a:solidFill>
              <a:schemeClr val="tx1"/>
            </a:solidFill>
          </a:endParaRPr>
        </a:p>
      </dgm:t>
    </dgm:pt>
    <dgm:pt modelId="{51CEDC06-DC7E-4CC6-89D2-8FA30543B9B0}" type="parTrans" cxnId="{69DAE5BA-9438-4052-A4DA-0C4882D3680E}">
      <dgm:prSet/>
      <dgm:spPr/>
      <dgm:t>
        <a:bodyPr/>
        <a:lstStyle/>
        <a:p>
          <a:endParaRPr lang="fi-FI"/>
        </a:p>
      </dgm:t>
    </dgm:pt>
    <dgm:pt modelId="{D7B0FB33-F807-43DA-94B5-01597FCB7338}" type="sibTrans" cxnId="{69DAE5BA-9438-4052-A4DA-0C4882D3680E}">
      <dgm:prSet/>
      <dgm:spPr/>
      <dgm:t>
        <a:bodyPr/>
        <a:lstStyle/>
        <a:p>
          <a:endParaRPr lang="fi-FI"/>
        </a:p>
      </dgm:t>
    </dgm:pt>
    <dgm:pt modelId="{09BC2020-296A-4F1F-A390-F55CC72CB7D0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Resources, </a:t>
          </a:r>
          <a:r>
            <a:rPr lang="fi-FI" dirty="0" err="1">
              <a:solidFill>
                <a:schemeClr val="tx1"/>
              </a:solidFill>
            </a:rPr>
            <a:t>schedule</a:t>
          </a:r>
          <a:endParaRPr lang="fi-FI" dirty="0">
            <a:solidFill>
              <a:schemeClr val="tx1"/>
            </a:solidFill>
          </a:endParaRPr>
        </a:p>
      </dgm:t>
    </dgm:pt>
    <dgm:pt modelId="{9555A95F-11A2-4662-BFC6-8F670CEE7102}" type="parTrans" cxnId="{4A7389D9-9717-40F7-976A-C720021FFA15}">
      <dgm:prSet/>
      <dgm:spPr/>
      <dgm:t>
        <a:bodyPr/>
        <a:lstStyle/>
        <a:p>
          <a:endParaRPr lang="fi-FI"/>
        </a:p>
      </dgm:t>
    </dgm:pt>
    <dgm:pt modelId="{E66DDBCA-46FD-4AE0-96E7-7A6DCBA76FE7}" type="sibTrans" cxnId="{4A7389D9-9717-40F7-976A-C720021FFA15}">
      <dgm:prSet/>
      <dgm:spPr/>
      <dgm:t>
        <a:bodyPr/>
        <a:lstStyle/>
        <a:p>
          <a:endParaRPr lang="fi-FI"/>
        </a:p>
      </dgm:t>
    </dgm:pt>
    <dgm:pt modelId="{B272F62B-D84F-4A3A-903D-CC80CBA124A6}" type="pres">
      <dgm:prSet presAssocID="{971D7EDC-783F-45A1-8172-5A8A31DDD783}" presName="Name0" presStyleCnt="0">
        <dgm:presLayoutVars>
          <dgm:chMax val="7"/>
          <dgm:chPref val="7"/>
          <dgm:dir/>
        </dgm:presLayoutVars>
      </dgm:prSet>
      <dgm:spPr/>
    </dgm:pt>
    <dgm:pt modelId="{B135656E-E542-4C3C-8133-ED2A7741CC48}" type="pres">
      <dgm:prSet presAssocID="{971D7EDC-783F-45A1-8172-5A8A31DDD783}" presName="Name1" presStyleCnt="0"/>
      <dgm:spPr/>
    </dgm:pt>
    <dgm:pt modelId="{876F5896-54C2-4C6E-B982-1354DEC53E5A}" type="pres">
      <dgm:prSet presAssocID="{971D7EDC-783F-45A1-8172-5A8A31DDD783}" presName="cycle" presStyleCnt="0"/>
      <dgm:spPr/>
    </dgm:pt>
    <dgm:pt modelId="{965416D2-59B0-4A31-AA86-BE73EAA8991A}" type="pres">
      <dgm:prSet presAssocID="{971D7EDC-783F-45A1-8172-5A8A31DDD783}" presName="srcNode" presStyleLbl="node1" presStyleIdx="0" presStyleCnt="4"/>
      <dgm:spPr/>
    </dgm:pt>
    <dgm:pt modelId="{3067AFF0-9F5D-41AC-932E-188CCFA4B469}" type="pres">
      <dgm:prSet presAssocID="{971D7EDC-783F-45A1-8172-5A8A31DDD783}" presName="conn" presStyleLbl="parChTrans1D2" presStyleIdx="0" presStyleCnt="1"/>
      <dgm:spPr/>
    </dgm:pt>
    <dgm:pt modelId="{55820867-9B35-412F-B123-B6C635A23CE4}" type="pres">
      <dgm:prSet presAssocID="{971D7EDC-783F-45A1-8172-5A8A31DDD783}" presName="extraNode" presStyleLbl="node1" presStyleIdx="0" presStyleCnt="4"/>
      <dgm:spPr/>
    </dgm:pt>
    <dgm:pt modelId="{9A94F330-D928-4BA3-B67C-B2B47B2952AF}" type="pres">
      <dgm:prSet presAssocID="{971D7EDC-783F-45A1-8172-5A8A31DDD783}" presName="dstNode" presStyleLbl="node1" presStyleIdx="0" presStyleCnt="4"/>
      <dgm:spPr/>
    </dgm:pt>
    <dgm:pt modelId="{0BC96D29-30A4-43EF-AE0F-F082F5937A41}" type="pres">
      <dgm:prSet presAssocID="{339A0EEE-DFBB-4C50-93C2-EB4F7B02531E}" presName="text_1" presStyleLbl="node1" presStyleIdx="0" presStyleCnt="4">
        <dgm:presLayoutVars>
          <dgm:bulletEnabled val="1"/>
        </dgm:presLayoutVars>
      </dgm:prSet>
      <dgm:spPr/>
    </dgm:pt>
    <dgm:pt modelId="{B3564898-6ACD-4493-9617-EDEC858AC052}" type="pres">
      <dgm:prSet presAssocID="{339A0EEE-DFBB-4C50-93C2-EB4F7B02531E}" presName="accent_1" presStyleCnt="0"/>
      <dgm:spPr/>
    </dgm:pt>
    <dgm:pt modelId="{F7F0F2D3-FC6C-4FC6-8140-86B44B55A72F}" type="pres">
      <dgm:prSet presAssocID="{339A0EEE-DFBB-4C50-93C2-EB4F7B02531E}" presName="accentRepeatNode" presStyleLbl="solidFgAcc1" presStyleIdx="0" presStyleCnt="4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61E857D-677D-4754-9F29-660E799AC3B3}" type="pres">
      <dgm:prSet presAssocID="{A158683B-A022-45F1-8993-5FEC408678FD}" presName="text_2" presStyleLbl="node1" presStyleIdx="1" presStyleCnt="4">
        <dgm:presLayoutVars>
          <dgm:bulletEnabled val="1"/>
        </dgm:presLayoutVars>
      </dgm:prSet>
      <dgm:spPr/>
    </dgm:pt>
    <dgm:pt modelId="{657B9EF8-3A24-452A-9F66-BB404D3887A2}" type="pres">
      <dgm:prSet presAssocID="{A158683B-A022-45F1-8993-5FEC408678FD}" presName="accent_2" presStyleCnt="0"/>
      <dgm:spPr/>
    </dgm:pt>
    <dgm:pt modelId="{B04A5645-A00A-4127-8242-88665FBE3082}" type="pres">
      <dgm:prSet presAssocID="{A158683B-A022-45F1-8993-5FEC408678FD}" presName="accentRepeatNode" presStyleLbl="solidFgAcc1" presStyleIdx="1" presStyleCnt="4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F0B7F8A-457E-4B37-AF52-41A297B68AEB}" type="pres">
      <dgm:prSet presAssocID="{52F42408-4AA6-4342-B8DF-9E6B4A8DC47C}" presName="text_3" presStyleLbl="node1" presStyleIdx="2" presStyleCnt="4">
        <dgm:presLayoutVars>
          <dgm:bulletEnabled val="1"/>
        </dgm:presLayoutVars>
      </dgm:prSet>
      <dgm:spPr/>
    </dgm:pt>
    <dgm:pt modelId="{F45D8CAB-3CFC-45B8-992A-481EBC87CC41}" type="pres">
      <dgm:prSet presAssocID="{52F42408-4AA6-4342-B8DF-9E6B4A8DC47C}" presName="accent_3" presStyleCnt="0"/>
      <dgm:spPr/>
    </dgm:pt>
    <dgm:pt modelId="{C8DE0911-03A1-403C-BDA5-115C8E1A1DB1}" type="pres">
      <dgm:prSet presAssocID="{52F42408-4AA6-4342-B8DF-9E6B4A8DC47C}" presName="accentRepeatNode" presStyleLbl="solidFgAcc1" presStyleIdx="2" presStyleCnt="4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7129527-6343-4C3D-BABC-25AEA4D7E39C}" type="pres">
      <dgm:prSet presAssocID="{09BC2020-296A-4F1F-A390-F55CC72CB7D0}" presName="text_4" presStyleLbl="node1" presStyleIdx="3" presStyleCnt="4">
        <dgm:presLayoutVars>
          <dgm:bulletEnabled val="1"/>
        </dgm:presLayoutVars>
      </dgm:prSet>
      <dgm:spPr/>
    </dgm:pt>
    <dgm:pt modelId="{1A800D0F-2C31-402A-B187-2C581C762A53}" type="pres">
      <dgm:prSet presAssocID="{09BC2020-296A-4F1F-A390-F55CC72CB7D0}" presName="accent_4" presStyleCnt="0"/>
      <dgm:spPr/>
    </dgm:pt>
    <dgm:pt modelId="{53F4D198-0484-4B9F-9F81-129DAF654932}" type="pres">
      <dgm:prSet presAssocID="{09BC2020-296A-4F1F-A390-F55CC72CB7D0}" presName="accentRepeatNode" presStyleLbl="solidFgAcc1" presStyleIdx="3" presStyleCnt="4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AE09F911-BC33-4906-A096-9A71749E7B35}" type="presOf" srcId="{52F42408-4AA6-4342-B8DF-9E6B4A8DC47C}" destId="{CF0B7F8A-457E-4B37-AF52-41A297B68AEB}" srcOrd="0" destOrd="0" presId="urn:microsoft.com/office/officeart/2008/layout/VerticalCurvedList"/>
    <dgm:cxn modelId="{43E28020-5B2A-46E2-9806-53B82FAD669F}" type="presOf" srcId="{09BC2020-296A-4F1F-A390-F55CC72CB7D0}" destId="{D7129527-6343-4C3D-BABC-25AEA4D7E39C}" srcOrd="0" destOrd="0" presId="urn:microsoft.com/office/officeart/2008/layout/VerticalCurvedList"/>
    <dgm:cxn modelId="{616E4723-F8A0-4B5A-AE28-89BDA390010B}" type="presOf" srcId="{971D7EDC-783F-45A1-8172-5A8A31DDD783}" destId="{B272F62B-D84F-4A3A-903D-CC80CBA124A6}" srcOrd="0" destOrd="0" presId="urn:microsoft.com/office/officeart/2008/layout/VerticalCurvedList"/>
    <dgm:cxn modelId="{31FC5596-8DBA-4F14-B4E8-1B011CFA7899}" type="presOf" srcId="{98BE526F-F8A7-47C2-8911-E61553B60A8D}" destId="{3067AFF0-9F5D-41AC-932E-188CCFA4B469}" srcOrd="0" destOrd="0" presId="urn:microsoft.com/office/officeart/2008/layout/VerticalCurvedList"/>
    <dgm:cxn modelId="{69DAE5BA-9438-4052-A4DA-0C4882D3680E}" srcId="{971D7EDC-783F-45A1-8172-5A8A31DDD783}" destId="{52F42408-4AA6-4342-B8DF-9E6B4A8DC47C}" srcOrd="2" destOrd="0" parTransId="{51CEDC06-DC7E-4CC6-89D2-8FA30543B9B0}" sibTransId="{D7B0FB33-F807-43DA-94B5-01597FCB7338}"/>
    <dgm:cxn modelId="{BE142EBD-6C2F-44D2-AF06-10597EEA7F1A}" srcId="{971D7EDC-783F-45A1-8172-5A8A31DDD783}" destId="{A158683B-A022-45F1-8993-5FEC408678FD}" srcOrd="1" destOrd="0" parTransId="{A2432E11-1A77-44FF-A5A2-9D9CF454091D}" sibTransId="{0C564F22-54A1-427F-8765-854A725130C2}"/>
    <dgm:cxn modelId="{4A7389D9-9717-40F7-976A-C720021FFA15}" srcId="{971D7EDC-783F-45A1-8172-5A8A31DDD783}" destId="{09BC2020-296A-4F1F-A390-F55CC72CB7D0}" srcOrd="3" destOrd="0" parTransId="{9555A95F-11A2-4662-BFC6-8F670CEE7102}" sibTransId="{E66DDBCA-46FD-4AE0-96E7-7A6DCBA76FE7}"/>
    <dgm:cxn modelId="{1BA9DFE9-AAE1-4DF2-8810-DADD967EA403}" type="presOf" srcId="{A158683B-A022-45F1-8993-5FEC408678FD}" destId="{E61E857D-677D-4754-9F29-660E799AC3B3}" srcOrd="0" destOrd="0" presId="urn:microsoft.com/office/officeart/2008/layout/VerticalCurvedList"/>
    <dgm:cxn modelId="{6804E6ED-6342-4F85-BFD1-7E53758C9BAD}" srcId="{971D7EDC-783F-45A1-8172-5A8A31DDD783}" destId="{339A0EEE-DFBB-4C50-93C2-EB4F7B02531E}" srcOrd="0" destOrd="0" parTransId="{7BA5C720-CC28-4298-880F-AA6997148CB9}" sibTransId="{98BE526F-F8A7-47C2-8911-E61553B60A8D}"/>
    <dgm:cxn modelId="{ACEEC8F1-74F4-47A0-A516-BBC8F71E7614}" type="presOf" srcId="{339A0EEE-DFBB-4C50-93C2-EB4F7B02531E}" destId="{0BC96D29-30A4-43EF-AE0F-F082F5937A41}" srcOrd="0" destOrd="0" presId="urn:microsoft.com/office/officeart/2008/layout/VerticalCurvedList"/>
    <dgm:cxn modelId="{1436E15A-9DE2-4EE2-A718-C2936F6C3DFC}" type="presParOf" srcId="{B272F62B-D84F-4A3A-903D-CC80CBA124A6}" destId="{B135656E-E542-4C3C-8133-ED2A7741CC48}" srcOrd="0" destOrd="0" presId="urn:microsoft.com/office/officeart/2008/layout/VerticalCurvedList"/>
    <dgm:cxn modelId="{F3E8C625-FD9F-40BC-B465-BBE1BF46A0B5}" type="presParOf" srcId="{B135656E-E542-4C3C-8133-ED2A7741CC48}" destId="{876F5896-54C2-4C6E-B982-1354DEC53E5A}" srcOrd="0" destOrd="0" presId="urn:microsoft.com/office/officeart/2008/layout/VerticalCurvedList"/>
    <dgm:cxn modelId="{1891AC1A-3CE4-41EE-8C55-1B1717880AC1}" type="presParOf" srcId="{876F5896-54C2-4C6E-B982-1354DEC53E5A}" destId="{965416D2-59B0-4A31-AA86-BE73EAA8991A}" srcOrd="0" destOrd="0" presId="urn:microsoft.com/office/officeart/2008/layout/VerticalCurvedList"/>
    <dgm:cxn modelId="{F5C99FE6-7157-416D-847A-89297D1543E8}" type="presParOf" srcId="{876F5896-54C2-4C6E-B982-1354DEC53E5A}" destId="{3067AFF0-9F5D-41AC-932E-188CCFA4B469}" srcOrd="1" destOrd="0" presId="urn:microsoft.com/office/officeart/2008/layout/VerticalCurvedList"/>
    <dgm:cxn modelId="{9D0EB959-BDCC-46CA-AF19-47F6A4252855}" type="presParOf" srcId="{876F5896-54C2-4C6E-B982-1354DEC53E5A}" destId="{55820867-9B35-412F-B123-B6C635A23CE4}" srcOrd="2" destOrd="0" presId="urn:microsoft.com/office/officeart/2008/layout/VerticalCurvedList"/>
    <dgm:cxn modelId="{198EE8FD-13AE-42BA-8B34-CB600395BC5F}" type="presParOf" srcId="{876F5896-54C2-4C6E-B982-1354DEC53E5A}" destId="{9A94F330-D928-4BA3-B67C-B2B47B2952AF}" srcOrd="3" destOrd="0" presId="urn:microsoft.com/office/officeart/2008/layout/VerticalCurvedList"/>
    <dgm:cxn modelId="{B4125D55-F123-4DFB-A965-7569414ABDDB}" type="presParOf" srcId="{B135656E-E542-4C3C-8133-ED2A7741CC48}" destId="{0BC96D29-30A4-43EF-AE0F-F082F5937A41}" srcOrd="1" destOrd="0" presId="urn:microsoft.com/office/officeart/2008/layout/VerticalCurvedList"/>
    <dgm:cxn modelId="{8D6AEF86-B8A5-4707-BAD1-1A5D0590FB54}" type="presParOf" srcId="{B135656E-E542-4C3C-8133-ED2A7741CC48}" destId="{B3564898-6ACD-4493-9617-EDEC858AC052}" srcOrd="2" destOrd="0" presId="urn:microsoft.com/office/officeart/2008/layout/VerticalCurvedList"/>
    <dgm:cxn modelId="{7E95DDB2-9210-40CE-B490-D1D038C10662}" type="presParOf" srcId="{B3564898-6ACD-4493-9617-EDEC858AC052}" destId="{F7F0F2D3-FC6C-4FC6-8140-86B44B55A72F}" srcOrd="0" destOrd="0" presId="urn:microsoft.com/office/officeart/2008/layout/VerticalCurvedList"/>
    <dgm:cxn modelId="{A8C20D53-0002-46F4-AB0B-7339C446AA28}" type="presParOf" srcId="{B135656E-E542-4C3C-8133-ED2A7741CC48}" destId="{E61E857D-677D-4754-9F29-660E799AC3B3}" srcOrd="3" destOrd="0" presId="urn:microsoft.com/office/officeart/2008/layout/VerticalCurvedList"/>
    <dgm:cxn modelId="{693B40D4-00B6-4E46-9AED-4A4518D912D9}" type="presParOf" srcId="{B135656E-E542-4C3C-8133-ED2A7741CC48}" destId="{657B9EF8-3A24-452A-9F66-BB404D3887A2}" srcOrd="4" destOrd="0" presId="urn:microsoft.com/office/officeart/2008/layout/VerticalCurvedList"/>
    <dgm:cxn modelId="{A2BE0C2F-3C71-467E-AFC4-D456A6BF8048}" type="presParOf" srcId="{657B9EF8-3A24-452A-9F66-BB404D3887A2}" destId="{B04A5645-A00A-4127-8242-88665FBE3082}" srcOrd="0" destOrd="0" presId="urn:microsoft.com/office/officeart/2008/layout/VerticalCurvedList"/>
    <dgm:cxn modelId="{A64505D8-DED4-4E24-865D-125AD557F122}" type="presParOf" srcId="{B135656E-E542-4C3C-8133-ED2A7741CC48}" destId="{CF0B7F8A-457E-4B37-AF52-41A297B68AEB}" srcOrd="5" destOrd="0" presId="urn:microsoft.com/office/officeart/2008/layout/VerticalCurvedList"/>
    <dgm:cxn modelId="{C6D32943-0960-44B2-9DEF-BEE544D188F3}" type="presParOf" srcId="{B135656E-E542-4C3C-8133-ED2A7741CC48}" destId="{F45D8CAB-3CFC-45B8-992A-481EBC87CC41}" srcOrd="6" destOrd="0" presId="urn:microsoft.com/office/officeart/2008/layout/VerticalCurvedList"/>
    <dgm:cxn modelId="{0A6EB8B4-E913-44E2-BC92-BD89BFFD5A2C}" type="presParOf" srcId="{F45D8CAB-3CFC-45B8-992A-481EBC87CC41}" destId="{C8DE0911-03A1-403C-BDA5-115C8E1A1DB1}" srcOrd="0" destOrd="0" presId="urn:microsoft.com/office/officeart/2008/layout/VerticalCurvedList"/>
    <dgm:cxn modelId="{C6ACC56A-55CE-4D5F-9087-48597176C4C4}" type="presParOf" srcId="{B135656E-E542-4C3C-8133-ED2A7741CC48}" destId="{D7129527-6343-4C3D-BABC-25AEA4D7E39C}" srcOrd="7" destOrd="0" presId="urn:microsoft.com/office/officeart/2008/layout/VerticalCurvedList"/>
    <dgm:cxn modelId="{D32C38ED-CD6F-4509-A5F9-F9D3B3CB47B4}" type="presParOf" srcId="{B135656E-E542-4C3C-8133-ED2A7741CC48}" destId="{1A800D0F-2C31-402A-B187-2C581C762A53}" srcOrd="8" destOrd="0" presId="urn:microsoft.com/office/officeart/2008/layout/VerticalCurvedList"/>
    <dgm:cxn modelId="{E5B911FE-0EB2-4140-9A80-349008B65E12}" type="presParOf" srcId="{1A800D0F-2C31-402A-B187-2C581C762A53}" destId="{53F4D198-0484-4B9F-9F81-129DAF6549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768F8-DCBF-46A6-ADFA-7677729DC9A2}" type="doc">
      <dgm:prSet loTypeId="urn:microsoft.com/office/officeart/2005/8/layout/cycle2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2C80BC96-D083-4579-B2FE-EE6104E7ABC0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fi-FI" sz="2400" dirty="0" err="1">
              <a:solidFill>
                <a:schemeClr val="tx1"/>
              </a:solidFill>
            </a:rPr>
            <a:t>Forming</a:t>
          </a:r>
          <a:r>
            <a:rPr lang="fi-FI" sz="2000" dirty="0">
              <a:solidFill>
                <a:schemeClr val="tx1"/>
              </a:solidFill>
            </a:rPr>
            <a:t> </a:t>
          </a:r>
          <a:endParaRPr lang="fi-FI" sz="1600" dirty="0">
            <a:solidFill>
              <a:schemeClr val="tx1"/>
            </a:solidFill>
          </a:endParaRPr>
        </a:p>
      </dgm:t>
    </dgm:pt>
    <dgm:pt modelId="{C9C2B6E6-697B-40C1-99C3-BD882AD77C27}" type="parTrans" cxnId="{7FC2A415-77BD-47FF-AF96-A0973A8A1C16}">
      <dgm:prSet/>
      <dgm:spPr/>
      <dgm:t>
        <a:bodyPr/>
        <a:lstStyle/>
        <a:p>
          <a:endParaRPr lang="fi-FI"/>
        </a:p>
      </dgm:t>
    </dgm:pt>
    <dgm:pt modelId="{BEA4DF3B-81BA-475E-AB08-0675814C6703}" type="sibTrans" cxnId="{7FC2A415-77BD-47FF-AF96-A0973A8A1C16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8DD2C5D7-755A-4E1A-9BC7-BB93019ED385}">
      <dgm:prSet/>
      <dgm:spPr>
        <a:solidFill>
          <a:srgbClr val="0070C0"/>
        </a:solidFill>
      </dgm:spPr>
      <dgm:t>
        <a:bodyPr/>
        <a:lstStyle/>
        <a:p>
          <a:pPr rtl="0"/>
          <a:r>
            <a:rPr lang="fi-FI" dirty="0" err="1">
              <a:solidFill>
                <a:schemeClr val="tx1"/>
              </a:solidFill>
            </a:rPr>
            <a:t>Storming</a:t>
          </a:r>
          <a:endParaRPr lang="fi-FI" dirty="0">
            <a:solidFill>
              <a:schemeClr val="tx1"/>
            </a:solidFill>
          </a:endParaRPr>
        </a:p>
      </dgm:t>
    </dgm:pt>
    <dgm:pt modelId="{05260581-1877-4E99-AF63-BB2A506C1B3A}" type="parTrans" cxnId="{ACA88EA3-4DC6-47DD-BBC8-3AE63E5ABF47}">
      <dgm:prSet/>
      <dgm:spPr/>
      <dgm:t>
        <a:bodyPr/>
        <a:lstStyle/>
        <a:p>
          <a:endParaRPr lang="fi-FI"/>
        </a:p>
      </dgm:t>
    </dgm:pt>
    <dgm:pt modelId="{46E5D488-39B0-4CBA-8FFA-F66AD20C4B3C}" type="sibTrans" cxnId="{ACA88EA3-4DC6-47DD-BBC8-3AE63E5ABF47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1B41FEAF-F087-4ED8-BDD3-197D6EA9B8E2}">
      <dgm:prSet/>
      <dgm:spPr>
        <a:solidFill>
          <a:srgbClr val="7030A0"/>
        </a:solidFill>
      </dgm:spPr>
      <dgm:t>
        <a:bodyPr/>
        <a:lstStyle/>
        <a:p>
          <a:pPr rtl="0"/>
          <a:r>
            <a:rPr lang="fi-FI" dirty="0" err="1">
              <a:solidFill>
                <a:schemeClr val="tx1"/>
              </a:solidFill>
            </a:rPr>
            <a:t>Norming</a:t>
          </a:r>
          <a:r>
            <a:rPr lang="fi-FI" dirty="0">
              <a:solidFill>
                <a:schemeClr val="tx1"/>
              </a:solidFill>
            </a:rPr>
            <a:t> </a:t>
          </a:r>
        </a:p>
      </dgm:t>
    </dgm:pt>
    <dgm:pt modelId="{41CB5F90-F692-44A0-B369-D66E42B2734B}" type="parTrans" cxnId="{29E2F72D-F5BB-434F-B4A2-A8A6350725EE}">
      <dgm:prSet/>
      <dgm:spPr/>
      <dgm:t>
        <a:bodyPr/>
        <a:lstStyle/>
        <a:p>
          <a:endParaRPr lang="fi-FI"/>
        </a:p>
      </dgm:t>
    </dgm:pt>
    <dgm:pt modelId="{DB6D79E7-89F2-4042-B3BC-EC72685872B8}" type="sibTrans" cxnId="{29E2F72D-F5BB-434F-B4A2-A8A6350725EE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6257C50F-8ED5-428C-ADBA-9B27416564D4}">
      <dgm:prSet/>
      <dgm:spPr>
        <a:solidFill>
          <a:srgbClr val="C00000"/>
        </a:solidFill>
      </dgm:spPr>
      <dgm:t>
        <a:bodyPr/>
        <a:lstStyle/>
        <a:p>
          <a:pPr rtl="0"/>
          <a:r>
            <a:rPr lang="fi-FI" dirty="0" err="1">
              <a:solidFill>
                <a:schemeClr val="tx1"/>
              </a:solidFill>
            </a:rPr>
            <a:t>Performing</a:t>
          </a:r>
          <a:endParaRPr lang="fi-FI" dirty="0">
            <a:solidFill>
              <a:schemeClr val="tx1"/>
            </a:solidFill>
          </a:endParaRPr>
        </a:p>
      </dgm:t>
    </dgm:pt>
    <dgm:pt modelId="{FFF29F16-1F8E-4782-8CC9-CD934E14B3E8}" type="parTrans" cxnId="{09D2CEAB-E54F-42B7-AEEC-22038CFD49FD}">
      <dgm:prSet/>
      <dgm:spPr/>
      <dgm:t>
        <a:bodyPr/>
        <a:lstStyle/>
        <a:p>
          <a:endParaRPr lang="fi-FI"/>
        </a:p>
      </dgm:t>
    </dgm:pt>
    <dgm:pt modelId="{A6F47D43-3E56-4860-8DC4-53EC5E097D6F}" type="sibTrans" cxnId="{09D2CEAB-E54F-42B7-AEEC-22038CFD49FD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948C2A63-89C6-46C8-9DC1-D7E5D3D2491A}">
      <dgm:prSet/>
      <dgm:spPr/>
      <dgm:t>
        <a:bodyPr/>
        <a:lstStyle/>
        <a:p>
          <a:pPr rtl="0"/>
          <a:r>
            <a:rPr lang="fi-FI" dirty="0" err="1">
              <a:solidFill>
                <a:schemeClr val="tx1"/>
              </a:solidFill>
            </a:rPr>
            <a:t>Adjourning</a:t>
          </a:r>
          <a:endParaRPr lang="fi-FI" dirty="0">
            <a:solidFill>
              <a:schemeClr val="tx1"/>
            </a:solidFill>
          </a:endParaRPr>
        </a:p>
      </dgm:t>
    </dgm:pt>
    <dgm:pt modelId="{F6636CD3-0C19-4A1D-B466-D3D09A7499EC}" type="parTrans" cxnId="{28D832CB-FFFD-49A6-A71F-50C463CCF50B}">
      <dgm:prSet/>
      <dgm:spPr/>
      <dgm:t>
        <a:bodyPr/>
        <a:lstStyle/>
        <a:p>
          <a:endParaRPr lang="fi-FI"/>
        </a:p>
      </dgm:t>
    </dgm:pt>
    <dgm:pt modelId="{363950D5-2094-4047-84FA-6592316D780C}" type="sibTrans" cxnId="{28D832CB-FFFD-49A6-A71F-50C463CCF50B}">
      <dgm:prSet/>
      <dgm:spPr>
        <a:solidFill>
          <a:schemeClr val="bg1"/>
        </a:solidFill>
      </dgm:spPr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BB521E65-1C40-4970-B95D-944C86FC439D}" type="pres">
      <dgm:prSet presAssocID="{F6E768F8-DCBF-46A6-ADFA-7677729DC9A2}" presName="cycle" presStyleCnt="0">
        <dgm:presLayoutVars>
          <dgm:dir/>
          <dgm:resizeHandles val="exact"/>
        </dgm:presLayoutVars>
      </dgm:prSet>
      <dgm:spPr/>
    </dgm:pt>
    <dgm:pt modelId="{3FA10507-7F34-493F-AB18-AA0DEE5D35F2}" type="pres">
      <dgm:prSet presAssocID="{2C80BC96-D083-4579-B2FE-EE6104E7ABC0}" presName="node" presStyleLbl="node1" presStyleIdx="0" presStyleCnt="5" custScaleX="179652" custScaleY="137364" custRadScaleRad="106643" custRadScaleInc="9132">
        <dgm:presLayoutVars>
          <dgm:bulletEnabled val="1"/>
        </dgm:presLayoutVars>
      </dgm:prSet>
      <dgm:spPr/>
    </dgm:pt>
    <dgm:pt modelId="{54ED85CA-81CB-43A6-BFB1-7E443D363C51}" type="pres">
      <dgm:prSet presAssocID="{BEA4DF3B-81BA-475E-AB08-0675814C6703}" presName="sibTrans" presStyleLbl="sibTrans2D1" presStyleIdx="0" presStyleCnt="5"/>
      <dgm:spPr/>
    </dgm:pt>
    <dgm:pt modelId="{8B7CE087-8C5D-4E9C-8A40-EC18D020F33F}" type="pres">
      <dgm:prSet presAssocID="{BEA4DF3B-81BA-475E-AB08-0675814C6703}" presName="connectorText" presStyleLbl="sibTrans2D1" presStyleIdx="0" presStyleCnt="5"/>
      <dgm:spPr/>
    </dgm:pt>
    <dgm:pt modelId="{77C3C441-CF15-4BEF-BBDE-4DD185E3F790}" type="pres">
      <dgm:prSet presAssocID="{8DD2C5D7-755A-4E1A-9BC7-BB93019ED385}" presName="node" presStyleLbl="node1" presStyleIdx="1" presStyleCnt="5" custScaleX="190358" custScaleY="144628" custRadScaleRad="148162" custRadScaleInc="20941">
        <dgm:presLayoutVars>
          <dgm:bulletEnabled val="1"/>
        </dgm:presLayoutVars>
      </dgm:prSet>
      <dgm:spPr/>
    </dgm:pt>
    <dgm:pt modelId="{024BE0F2-6F03-44ED-8236-72DF6036507F}" type="pres">
      <dgm:prSet presAssocID="{46E5D488-39B0-4CBA-8FFA-F66AD20C4B3C}" presName="sibTrans" presStyleLbl="sibTrans2D1" presStyleIdx="1" presStyleCnt="5"/>
      <dgm:spPr/>
    </dgm:pt>
    <dgm:pt modelId="{59ECC06C-4011-4045-80B6-E56357099725}" type="pres">
      <dgm:prSet presAssocID="{46E5D488-39B0-4CBA-8FFA-F66AD20C4B3C}" presName="connectorText" presStyleLbl="sibTrans2D1" presStyleIdx="1" presStyleCnt="5"/>
      <dgm:spPr/>
    </dgm:pt>
    <dgm:pt modelId="{7D043A54-92F7-4BEF-8561-CDD5BACA2CED}" type="pres">
      <dgm:prSet presAssocID="{1B41FEAF-F087-4ED8-BDD3-197D6EA9B8E2}" presName="node" presStyleLbl="node1" presStyleIdx="2" presStyleCnt="5" custScaleX="193617" custScaleY="107370" custRadScaleRad="127509" custRadScaleInc="-38267">
        <dgm:presLayoutVars>
          <dgm:bulletEnabled val="1"/>
        </dgm:presLayoutVars>
      </dgm:prSet>
      <dgm:spPr/>
    </dgm:pt>
    <dgm:pt modelId="{1FEB6C61-CD44-4C7E-A597-BA47E4991639}" type="pres">
      <dgm:prSet presAssocID="{DB6D79E7-89F2-4042-B3BC-EC72685872B8}" presName="sibTrans" presStyleLbl="sibTrans2D1" presStyleIdx="2" presStyleCnt="5"/>
      <dgm:spPr/>
    </dgm:pt>
    <dgm:pt modelId="{C445B157-3264-4FBF-9CA8-AD024918DA6A}" type="pres">
      <dgm:prSet presAssocID="{DB6D79E7-89F2-4042-B3BC-EC72685872B8}" presName="connectorText" presStyleLbl="sibTrans2D1" presStyleIdx="2" presStyleCnt="5"/>
      <dgm:spPr/>
    </dgm:pt>
    <dgm:pt modelId="{B6181BCB-14C6-459A-B40C-F3CDD9A3B12F}" type="pres">
      <dgm:prSet presAssocID="{6257C50F-8ED5-428C-ADBA-9B27416564D4}" presName="node" presStyleLbl="node1" presStyleIdx="3" presStyleCnt="5" custScaleX="186751" custScaleY="103685" custRadScaleRad="111571" custRadScaleInc="20894">
        <dgm:presLayoutVars>
          <dgm:bulletEnabled val="1"/>
        </dgm:presLayoutVars>
      </dgm:prSet>
      <dgm:spPr/>
    </dgm:pt>
    <dgm:pt modelId="{0DE987D4-1429-4BA7-9B02-233207E9BED3}" type="pres">
      <dgm:prSet presAssocID="{A6F47D43-3E56-4860-8DC4-53EC5E097D6F}" presName="sibTrans" presStyleLbl="sibTrans2D1" presStyleIdx="3" presStyleCnt="5"/>
      <dgm:spPr/>
    </dgm:pt>
    <dgm:pt modelId="{BDA69BC2-FA2C-49BB-BE72-B5D18746B58D}" type="pres">
      <dgm:prSet presAssocID="{A6F47D43-3E56-4860-8DC4-53EC5E097D6F}" presName="connectorText" presStyleLbl="sibTrans2D1" presStyleIdx="3" presStyleCnt="5"/>
      <dgm:spPr/>
    </dgm:pt>
    <dgm:pt modelId="{CA5F97A5-9196-42C5-A0E6-6651E5CE1046}" type="pres">
      <dgm:prSet presAssocID="{948C2A63-89C6-46C8-9DC1-D7E5D3D2491A}" presName="node" presStyleLbl="node1" presStyleIdx="4" presStyleCnt="5" custScaleX="174643" custScaleY="117857" custRadScaleRad="136457" custRadScaleInc="-5850">
        <dgm:presLayoutVars>
          <dgm:bulletEnabled val="1"/>
        </dgm:presLayoutVars>
      </dgm:prSet>
      <dgm:spPr/>
    </dgm:pt>
    <dgm:pt modelId="{E24F22C9-60C2-4A53-81CD-4E995E56EA9D}" type="pres">
      <dgm:prSet presAssocID="{363950D5-2094-4047-84FA-6592316D780C}" presName="sibTrans" presStyleLbl="sibTrans2D1" presStyleIdx="4" presStyleCnt="5" custAng="6354002" custFlipVert="0" custFlipHor="1" custScaleX="50120" custScaleY="10858" custLinFactX="1115556" custLinFactY="300000" custLinFactNeighborX="1200000" custLinFactNeighborY="390756"/>
      <dgm:spPr/>
    </dgm:pt>
    <dgm:pt modelId="{5827B19C-FE93-4B5E-B91C-D047E7F58147}" type="pres">
      <dgm:prSet presAssocID="{363950D5-2094-4047-84FA-6592316D780C}" presName="connectorText" presStyleLbl="sibTrans2D1" presStyleIdx="4" presStyleCnt="5"/>
      <dgm:spPr/>
    </dgm:pt>
  </dgm:ptLst>
  <dgm:cxnLst>
    <dgm:cxn modelId="{128BE706-17CA-43D6-A059-51FF9E286626}" type="presOf" srcId="{BEA4DF3B-81BA-475E-AB08-0675814C6703}" destId="{54ED85CA-81CB-43A6-BFB1-7E443D363C51}" srcOrd="0" destOrd="0" presId="urn:microsoft.com/office/officeart/2005/8/layout/cycle2"/>
    <dgm:cxn modelId="{7FC2A415-77BD-47FF-AF96-A0973A8A1C16}" srcId="{F6E768F8-DCBF-46A6-ADFA-7677729DC9A2}" destId="{2C80BC96-D083-4579-B2FE-EE6104E7ABC0}" srcOrd="0" destOrd="0" parTransId="{C9C2B6E6-697B-40C1-99C3-BD882AD77C27}" sibTransId="{BEA4DF3B-81BA-475E-AB08-0675814C6703}"/>
    <dgm:cxn modelId="{3B472F16-E625-48B8-BCA6-DDB924D595E6}" type="presOf" srcId="{DB6D79E7-89F2-4042-B3BC-EC72685872B8}" destId="{1FEB6C61-CD44-4C7E-A597-BA47E4991639}" srcOrd="0" destOrd="0" presId="urn:microsoft.com/office/officeart/2005/8/layout/cycle2"/>
    <dgm:cxn modelId="{8BEBC11B-4EFD-4853-A4C5-C1FE4C11A3D7}" type="presOf" srcId="{948C2A63-89C6-46C8-9DC1-D7E5D3D2491A}" destId="{CA5F97A5-9196-42C5-A0E6-6651E5CE1046}" srcOrd="0" destOrd="0" presId="urn:microsoft.com/office/officeart/2005/8/layout/cycle2"/>
    <dgm:cxn modelId="{0D693426-3895-41D8-8722-13CAF70B5EB5}" type="presOf" srcId="{46E5D488-39B0-4CBA-8FFA-F66AD20C4B3C}" destId="{024BE0F2-6F03-44ED-8236-72DF6036507F}" srcOrd="0" destOrd="0" presId="urn:microsoft.com/office/officeart/2005/8/layout/cycle2"/>
    <dgm:cxn modelId="{5035FC26-0C41-4725-B6C5-AE0E9645C49A}" type="presOf" srcId="{46E5D488-39B0-4CBA-8FFA-F66AD20C4B3C}" destId="{59ECC06C-4011-4045-80B6-E56357099725}" srcOrd="1" destOrd="0" presId="urn:microsoft.com/office/officeart/2005/8/layout/cycle2"/>
    <dgm:cxn modelId="{29E2F72D-F5BB-434F-B4A2-A8A6350725EE}" srcId="{F6E768F8-DCBF-46A6-ADFA-7677729DC9A2}" destId="{1B41FEAF-F087-4ED8-BDD3-197D6EA9B8E2}" srcOrd="2" destOrd="0" parTransId="{41CB5F90-F692-44A0-B369-D66E42B2734B}" sibTransId="{DB6D79E7-89F2-4042-B3BC-EC72685872B8}"/>
    <dgm:cxn modelId="{2507F937-D0BB-43D5-8476-C51D2F69D9D5}" type="presOf" srcId="{363950D5-2094-4047-84FA-6592316D780C}" destId="{E24F22C9-60C2-4A53-81CD-4E995E56EA9D}" srcOrd="0" destOrd="0" presId="urn:microsoft.com/office/officeart/2005/8/layout/cycle2"/>
    <dgm:cxn modelId="{16523E4E-6C70-40E2-8194-5AA04756DAE2}" type="presOf" srcId="{363950D5-2094-4047-84FA-6592316D780C}" destId="{5827B19C-FE93-4B5E-B91C-D047E7F58147}" srcOrd="1" destOrd="0" presId="urn:microsoft.com/office/officeart/2005/8/layout/cycle2"/>
    <dgm:cxn modelId="{FF4F9A95-5833-4541-99AE-905F1D6409D5}" type="presOf" srcId="{DB6D79E7-89F2-4042-B3BC-EC72685872B8}" destId="{C445B157-3264-4FBF-9CA8-AD024918DA6A}" srcOrd="1" destOrd="0" presId="urn:microsoft.com/office/officeart/2005/8/layout/cycle2"/>
    <dgm:cxn modelId="{89499C9B-8113-4254-B18C-95C456D3A225}" type="presOf" srcId="{A6F47D43-3E56-4860-8DC4-53EC5E097D6F}" destId="{0DE987D4-1429-4BA7-9B02-233207E9BED3}" srcOrd="0" destOrd="0" presId="urn:microsoft.com/office/officeart/2005/8/layout/cycle2"/>
    <dgm:cxn modelId="{1DE4AAA2-6131-4E46-8569-C531FD8CE5B0}" type="presOf" srcId="{BEA4DF3B-81BA-475E-AB08-0675814C6703}" destId="{8B7CE087-8C5D-4E9C-8A40-EC18D020F33F}" srcOrd="1" destOrd="0" presId="urn:microsoft.com/office/officeart/2005/8/layout/cycle2"/>
    <dgm:cxn modelId="{ACA88EA3-4DC6-47DD-BBC8-3AE63E5ABF47}" srcId="{F6E768F8-DCBF-46A6-ADFA-7677729DC9A2}" destId="{8DD2C5D7-755A-4E1A-9BC7-BB93019ED385}" srcOrd="1" destOrd="0" parTransId="{05260581-1877-4E99-AF63-BB2A506C1B3A}" sibTransId="{46E5D488-39B0-4CBA-8FFA-F66AD20C4B3C}"/>
    <dgm:cxn modelId="{A55A3FA9-1A2C-4C4B-A164-1F200C5443BC}" type="presOf" srcId="{A6F47D43-3E56-4860-8DC4-53EC5E097D6F}" destId="{BDA69BC2-FA2C-49BB-BE72-B5D18746B58D}" srcOrd="1" destOrd="0" presId="urn:microsoft.com/office/officeart/2005/8/layout/cycle2"/>
    <dgm:cxn modelId="{09D2CEAB-E54F-42B7-AEEC-22038CFD49FD}" srcId="{F6E768F8-DCBF-46A6-ADFA-7677729DC9A2}" destId="{6257C50F-8ED5-428C-ADBA-9B27416564D4}" srcOrd="3" destOrd="0" parTransId="{FFF29F16-1F8E-4782-8CC9-CD934E14B3E8}" sibTransId="{A6F47D43-3E56-4860-8DC4-53EC5E097D6F}"/>
    <dgm:cxn modelId="{28D832CB-FFFD-49A6-A71F-50C463CCF50B}" srcId="{F6E768F8-DCBF-46A6-ADFA-7677729DC9A2}" destId="{948C2A63-89C6-46C8-9DC1-D7E5D3D2491A}" srcOrd="4" destOrd="0" parTransId="{F6636CD3-0C19-4A1D-B466-D3D09A7499EC}" sibTransId="{363950D5-2094-4047-84FA-6592316D780C}"/>
    <dgm:cxn modelId="{DF9287CB-1536-41C9-B764-9F011AC2D233}" type="presOf" srcId="{1B41FEAF-F087-4ED8-BDD3-197D6EA9B8E2}" destId="{7D043A54-92F7-4BEF-8561-CDD5BACA2CED}" srcOrd="0" destOrd="0" presId="urn:microsoft.com/office/officeart/2005/8/layout/cycle2"/>
    <dgm:cxn modelId="{9F8DBCD4-8DD1-4772-BEEC-E6FA33B109B5}" type="presOf" srcId="{F6E768F8-DCBF-46A6-ADFA-7677729DC9A2}" destId="{BB521E65-1C40-4970-B95D-944C86FC439D}" srcOrd="0" destOrd="0" presId="urn:microsoft.com/office/officeart/2005/8/layout/cycle2"/>
    <dgm:cxn modelId="{6D2FF0E9-12A2-4148-A2D8-AE86133EA319}" type="presOf" srcId="{8DD2C5D7-755A-4E1A-9BC7-BB93019ED385}" destId="{77C3C441-CF15-4BEF-BBDE-4DD185E3F790}" srcOrd="0" destOrd="0" presId="urn:microsoft.com/office/officeart/2005/8/layout/cycle2"/>
    <dgm:cxn modelId="{7F372CFB-76B7-42B4-A177-9B2B0B69C10D}" type="presOf" srcId="{2C80BC96-D083-4579-B2FE-EE6104E7ABC0}" destId="{3FA10507-7F34-493F-AB18-AA0DEE5D35F2}" srcOrd="0" destOrd="0" presId="urn:microsoft.com/office/officeart/2005/8/layout/cycle2"/>
    <dgm:cxn modelId="{27643AFC-2B3B-4941-A89B-84D556C8B77B}" type="presOf" srcId="{6257C50F-8ED5-428C-ADBA-9B27416564D4}" destId="{B6181BCB-14C6-459A-B40C-F3CDD9A3B12F}" srcOrd="0" destOrd="0" presId="urn:microsoft.com/office/officeart/2005/8/layout/cycle2"/>
    <dgm:cxn modelId="{8AA450A5-1B62-47CD-B856-50F7DDA5D4ED}" type="presParOf" srcId="{BB521E65-1C40-4970-B95D-944C86FC439D}" destId="{3FA10507-7F34-493F-AB18-AA0DEE5D35F2}" srcOrd="0" destOrd="0" presId="urn:microsoft.com/office/officeart/2005/8/layout/cycle2"/>
    <dgm:cxn modelId="{FE4DA826-E846-4F2B-8E4C-55A777668364}" type="presParOf" srcId="{BB521E65-1C40-4970-B95D-944C86FC439D}" destId="{54ED85CA-81CB-43A6-BFB1-7E443D363C51}" srcOrd="1" destOrd="0" presId="urn:microsoft.com/office/officeart/2005/8/layout/cycle2"/>
    <dgm:cxn modelId="{9316394D-BE3B-4CD3-885D-5C7B9E8E40E6}" type="presParOf" srcId="{54ED85CA-81CB-43A6-BFB1-7E443D363C51}" destId="{8B7CE087-8C5D-4E9C-8A40-EC18D020F33F}" srcOrd="0" destOrd="0" presId="urn:microsoft.com/office/officeart/2005/8/layout/cycle2"/>
    <dgm:cxn modelId="{F0F2B85C-15EA-4E4D-AA8A-FA32E284A335}" type="presParOf" srcId="{BB521E65-1C40-4970-B95D-944C86FC439D}" destId="{77C3C441-CF15-4BEF-BBDE-4DD185E3F790}" srcOrd="2" destOrd="0" presId="urn:microsoft.com/office/officeart/2005/8/layout/cycle2"/>
    <dgm:cxn modelId="{FF5BCB46-383E-4365-93AC-8A6FC6BC1017}" type="presParOf" srcId="{BB521E65-1C40-4970-B95D-944C86FC439D}" destId="{024BE0F2-6F03-44ED-8236-72DF6036507F}" srcOrd="3" destOrd="0" presId="urn:microsoft.com/office/officeart/2005/8/layout/cycle2"/>
    <dgm:cxn modelId="{E2CEDA19-9931-4FF5-95E5-B5BD67FF5479}" type="presParOf" srcId="{024BE0F2-6F03-44ED-8236-72DF6036507F}" destId="{59ECC06C-4011-4045-80B6-E56357099725}" srcOrd="0" destOrd="0" presId="urn:microsoft.com/office/officeart/2005/8/layout/cycle2"/>
    <dgm:cxn modelId="{E84FB684-3CDE-42BD-BDBB-5ABBB7E4D00B}" type="presParOf" srcId="{BB521E65-1C40-4970-B95D-944C86FC439D}" destId="{7D043A54-92F7-4BEF-8561-CDD5BACA2CED}" srcOrd="4" destOrd="0" presId="urn:microsoft.com/office/officeart/2005/8/layout/cycle2"/>
    <dgm:cxn modelId="{84547ED6-B637-4078-8B74-A6722DF07D48}" type="presParOf" srcId="{BB521E65-1C40-4970-B95D-944C86FC439D}" destId="{1FEB6C61-CD44-4C7E-A597-BA47E4991639}" srcOrd="5" destOrd="0" presId="urn:microsoft.com/office/officeart/2005/8/layout/cycle2"/>
    <dgm:cxn modelId="{EBE27A47-0C84-497C-BBFE-84A12E88F0B5}" type="presParOf" srcId="{1FEB6C61-CD44-4C7E-A597-BA47E4991639}" destId="{C445B157-3264-4FBF-9CA8-AD024918DA6A}" srcOrd="0" destOrd="0" presId="urn:microsoft.com/office/officeart/2005/8/layout/cycle2"/>
    <dgm:cxn modelId="{EC4FA1C5-B6AA-4CC3-B6EE-3F31CA1685AD}" type="presParOf" srcId="{BB521E65-1C40-4970-B95D-944C86FC439D}" destId="{B6181BCB-14C6-459A-B40C-F3CDD9A3B12F}" srcOrd="6" destOrd="0" presId="urn:microsoft.com/office/officeart/2005/8/layout/cycle2"/>
    <dgm:cxn modelId="{89D2C5A2-462F-4EDA-9470-6639CB5A58AA}" type="presParOf" srcId="{BB521E65-1C40-4970-B95D-944C86FC439D}" destId="{0DE987D4-1429-4BA7-9B02-233207E9BED3}" srcOrd="7" destOrd="0" presId="urn:microsoft.com/office/officeart/2005/8/layout/cycle2"/>
    <dgm:cxn modelId="{0CF684E2-8BBA-489E-AA6F-33ADBC52E18C}" type="presParOf" srcId="{0DE987D4-1429-4BA7-9B02-233207E9BED3}" destId="{BDA69BC2-FA2C-49BB-BE72-B5D18746B58D}" srcOrd="0" destOrd="0" presId="urn:microsoft.com/office/officeart/2005/8/layout/cycle2"/>
    <dgm:cxn modelId="{45B86567-D433-4463-9DAA-089C51089045}" type="presParOf" srcId="{BB521E65-1C40-4970-B95D-944C86FC439D}" destId="{CA5F97A5-9196-42C5-A0E6-6651E5CE1046}" srcOrd="8" destOrd="0" presId="urn:microsoft.com/office/officeart/2005/8/layout/cycle2"/>
    <dgm:cxn modelId="{DB85BCE7-1154-46DA-92EB-2B943243A829}" type="presParOf" srcId="{BB521E65-1C40-4970-B95D-944C86FC439D}" destId="{E24F22C9-60C2-4A53-81CD-4E995E56EA9D}" srcOrd="9" destOrd="0" presId="urn:microsoft.com/office/officeart/2005/8/layout/cycle2"/>
    <dgm:cxn modelId="{87E71D68-5D34-4FDE-9670-7EE1DD2A9813}" type="presParOf" srcId="{E24F22C9-60C2-4A53-81CD-4E995E56EA9D}" destId="{5827B19C-FE93-4B5E-B91C-D047E7F5814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D1FC46-AE6B-44FE-9344-AC61AEA076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96DD5C3-B18F-4058-9300-F0D396B00D0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fi-FI" dirty="0" err="1"/>
            <a:t>Task-oriented</a:t>
          </a:r>
          <a:r>
            <a:rPr lang="fi-FI" dirty="0"/>
            <a:t> </a:t>
          </a:r>
          <a:r>
            <a:rPr lang="fi-FI" dirty="0" err="1"/>
            <a:t>Skills</a:t>
          </a:r>
          <a:r>
            <a:rPr lang="fi-FI" dirty="0"/>
            <a:t>:</a:t>
          </a:r>
        </a:p>
      </dgm:t>
    </dgm:pt>
    <dgm:pt modelId="{D7335557-7BD0-44FF-BECA-2FF1BCE394F7}" type="parTrans" cxnId="{5946BD79-94FC-46B1-839B-EBD7797C4EA4}">
      <dgm:prSet/>
      <dgm:spPr/>
      <dgm:t>
        <a:bodyPr/>
        <a:lstStyle/>
        <a:p>
          <a:endParaRPr lang="fi-FI"/>
        </a:p>
      </dgm:t>
    </dgm:pt>
    <dgm:pt modelId="{F945E851-E65D-4C8B-938E-3ADF56DC7F28}" type="sibTrans" cxnId="{5946BD79-94FC-46B1-839B-EBD7797C4EA4}">
      <dgm:prSet/>
      <dgm:spPr/>
      <dgm:t>
        <a:bodyPr/>
        <a:lstStyle/>
        <a:p>
          <a:endParaRPr lang="fi-FI"/>
        </a:p>
      </dgm:t>
    </dgm:pt>
    <dgm:pt modelId="{B2EF7E0C-C5DE-49D6-AF49-AC5F55E0703D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/>
            <a:t>Communicating</a:t>
          </a:r>
          <a:r>
            <a:rPr lang="fi-FI" dirty="0"/>
            <a:t> </a:t>
          </a:r>
          <a:r>
            <a:rPr lang="fi-FI" dirty="0" err="1"/>
            <a:t>thoughts</a:t>
          </a:r>
          <a:r>
            <a:rPr lang="fi-FI" dirty="0"/>
            <a:t> </a:t>
          </a:r>
          <a:r>
            <a:rPr lang="fi-FI" dirty="0" err="1"/>
            <a:t>clearly</a:t>
          </a:r>
          <a:endParaRPr lang="fi-FI" dirty="0"/>
        </a:p>
      </dgm:t>
    </dgm:pt>
    <dgm:pt modelId="{0932FCF6-BA5B-48D4-908D-F9B549B32307}" type="parTrans" cxnId="{69E572B6-6249-4A56-87CA-1ED83C43BACF}">
      <dgm:prSet/>
      <dgm:spPr/>
      <dgm:t>
        <a:bodyPr/>
        <a:lstStyle/>
        <a:p>
          <a:endParaRPr lang="fi-FI"/>
        </a:p>
      </dgm:t>
    </dgm:pt>
    <dgm:pt modelId="{B4416AB5-F9F1-431B-B516-727E15393971}" type="sibTrans" cxnId="{69E572B6-6249-4A56-87CA-1ED83C43BACF}">
      <dgm:prSet/>
      <dgm:spPr/>
      <dgm:t>
        <a:bodyPr/>
        <a:lstStyle/>
        <a:p>
          <a:endParaRPr lang="fi-FI"/>
        </a:p>
      </dgm:t>
    </dgm:pt>
    <dgm:pt modelId="{DAD11CEF-ED3D-40E5-8EB5-7CE13412C129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/>
            <a:t>Defining</a:t>
          </a:r>
          <a:r>
            <a:rPr lang="fi-FI" dirty="0"/>
            <a:t> and </a:t>
          </a:r>
          <a:r>
            <a:rPr lang="fi-FI" dirty="0" err="1"/>
            <a:t>analyzing</a:t>
          </a:r>
          <a:r>
            <a:rPr lang="fi-FI" dirty="0"/>
            <a:t> </a:t>
          </a:r>
          <a:r>
            <a:rPr lang="fi-FI" dirty="0" err="1"/>
            <a:t>problems</a:t>
          </a:r>
          <a:endParaRPr lang="fi-FI" dirty="0"/>
        </a:p>
      </dgm:t>
    </dgm:pt>
    <dgm:pt modelId="{EDE90EDD-8BD6-46E5-BC4C-CE9DEE27C224}" type="parTrans" cxnId="{0834800E-4720-4BB9-A2D4-D1EB182F7D02}">
      <dgm:prSet/>
      <dgm:spPr/>
      <dgm:t>
        <a:bodyPr/>
        <a:lstStyle/>
        <a:p>
          <a:endParaRPr lang="fi-FI"/>
        </a:p>
      </dgm:t>
    </dgm:pt>
    <dgm:pt modelId="{F3882A3F-02F3-4475-ACDE-E5D817820A77}" type="sibTrans" cxnId="{0834800E-4720-4BB9-A2D4-D1EB182F7D02}">
      <dgm:prSet/>
      <dgm:spPr/>
      <dgm:t>
        <a:bodyPr/>
        <a:lstStyle/>
        <a:p>
          <a:endParaRPr lang="fi-FI"/>
        </a:p>
      </dgm:t>
    </dgm:pt>
    <dgm:pt modelId="{A812C77B-603F-4A91-B657-5886E62B39C4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/>
            <a:t>Asking</a:t>
          </a:r>
          <a:r>
            <a:rPr lang="fi-FI" dirty="0"/>
            <a:t> for </a:t>
          </a:r>
          <a:r>
            <a:rPr lang="fi-FI" dirty="0" err="1"/>
            <a:t>specifications</a:t>
          </a:r>
          <a:r>
            <a:rPr lang="fi-FI" dirty="0"/>
            <a:t> and </a:t>
          </a:r>
          <a:r>
            <a:rPr lang="fi-FI" dirty="0" err="1"/>
            <a:t>reasons</a:t>
          </a:r>
          <a:endParaRPr lang="fi-FI" dirty="0"/>
        </a:p>
      </dgm:t>
    </dgm:pt>
    <dgm:pt modelId="{692EDCC2-5484-405E-82DA-3997DD843A62}" type="parTrans" cxnId="{CC260474-E3BE-4845-BAE5-FACB6DAF19E6}">
      <dgm:prSet/>
      <dgm:spPr/>
      <dgm:t>
        <a:bodyPr/>
        <a:lstStyle/>
        <a:p>
          <a:endParaRPr lang="fi-FI"/>
        </a:p>
      </dgm:t>
    </dgm:pt>
    <dgm:pt modelId="{304FFBC8-8EC8-4835-A8C7-DB7B66AA31AC}" type="sibTrans" cxnId="{CC260474-E3BE-4845-BAE5-FACB6DAF19E6}">
      <dgm:prSet/>
      <dgm:spPr/>
      <dgm:t>
        <a:bodyPr/>
        <a:lstStyle/>
        <a:p>
          <a:endParaRPr lang="fi-FI"/>
        </a:p>
      </dgm:t>
    </dgm:pt>
    <dgm:pt modelId="{A16AB83F-B5FF-4FCC-8B72-CB9EEC99C602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/>
            <a:t>Finding</a:t>
          </a:r>
          <a:r>
            <a:rPr lang="fi-FI" dirty="0"/>
            <a:t> and </a:t>
          </a:r>
          <a:r>
            <a:rPr lang="fi-FI" dirty="0" err="1"/>
            <a:t>evaluating</a:t>
          </a:r>
          <a:r>
            <a:rPr lang="fi-FI" dirty="0"/>
            <a:t> </a:t>
          </a:r>
          <a:r>
            <a:rPr lang="fi-FI" dirty="0" err="1"/>
            <a:t>options</a:t>
          </a:r>
          <a:endParaRPr lang="fi-FI" dirty="0"/>
        </a:p>
      </dgm:t>
    </dgm:pt>
    <dgm:pt modelId="{BAFE3220-B200-405F-964F-31507A9255EA}" type="parTrans" cxnId="{93637340-81BD-403F-B372-2180AFE960AD}">
      <dgm:prSet/>
      <dgm:spPr/>
      <dgm:t>
        <a:bodyPr/>
        <a:lstStyle/>
        <a:p>
          <a:endParaRPr lang="fi-FI"/>
        </a:p>
      </dgm:t>
    </dgm:pt>
    <dgm:pt modelId="{A5BA6D94-B4E8-4D78-BB23-BD6C0E3DA8D0}" type="sibTrans" cxnId="{93637340-81BD-403F-B372-2180AFE960AD}">
      <dgm:prSet/>
      <dgm:spPr/>
      <dgm:t>
        <a:bodyPr/>
        <a:lstStyle/>
        <a:p>
          <a:endParaRPr lang="fi-FI"/>
        </a:p>
      </dgm:t>
    </dgm:pt>
    <dgm:pt modelId="{D9CB69AA-AD6C-43C5-BBE9-233E6F009C0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fi-FI" dirty="0" err="1"/>
            <a:t>People-oriented</a:t>
          </a:r>
          <a:r>
            <a:rPr lang="fi-FI" dirty="0"/>
            <a:t> </a:t>
          </a:r>
          <a:r>
            <a:rPr lang="fi-FI" dirty="0" err="1"/>
            <a:t>Skills</a:t>
          </a:r>
          <a:r>
            <a:rPr lang="fi-FI" dirty="0"/>
            <a:t>:</a:t>
          </a:r>
        </a:p>
      </dgm:t>
    </dgm:pt>
    <dgm:pt modelId="{CCEBE13B-6D98-41E7-8EB0-22F8E317EE79}" type="parTrans" cxnId="{828D470E-ADA5-4F35-9CA1-4B4A75D05C02}">
      <dgm:prSet/>
      <dgm:spPr/>
      <dgm:t>
        <a:bodyPr/>
        <a:lstStyle/>
        <a:p>
          <a:endParaRPr lang="fi-FI"/>
        </a:p>
      </dgm:t>
    </dgm:pt>
    <dgm:pt modelId="{8EFC878C-5A12-44B8-9497-F71ED2C1B8BE}" type="sibTrans" cxnId="{828D470E-ADA5-4F35-9CA1-4B4A75D05C02}">
      <dgm:prSet/>
      <dgm:spPr/>
      <dgm:t>
        <a:bodyPr/>
        <a:lstStyle/>
        <a:p>
          <a:endParaRPr lang="fi-FI"/>
        </a:p>
      </dgm:t>
    </dgm:pt>
    <dgm:pt modelId="{FA9D5C77-5F48-4174-A819-725428113990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b="1" dirty="0" err="1"/>
            <a:t>Listening</a:t>
          </a:r>
          <a:endParaRPr lang="fi-FI" b="1" dirty="0"/>
        </a:p>
      </dgm:t>
    </dgm:pt>
    <dgm:pt modelId="{636C0AC3-A1F9-4A13-924D-A8A4B8D21774}" type="parTrans" cxnId="{799A54CA-977D-49E5-BB27-492F2D81E2F2}">
      <dgm:prSet/>
      <dgm:spPr/>
      <dgm:t>
        <a:bodyPr/>
        <a:lstStyle/>
        <a:p>
          <a:endParaRPr lang="fi-FI"/>
        </a:p>
      </dgm:t>
    </dgm:pt>
    <dgm:pt modelId="{BB93D254-CE28-476D-84DE-0944195C36B4}" type="sibTrans" cxnId="{799A54CA-977D-49E5-BB27-492F2D81E2F2}">
      <dgm:prSet/>
      <dgm:spPr/>
      <dgm:t>
        <a:bodyPr/>
        <a:lstStyle/>
        <a:p>
          <a:endParaRPr lang="fi-FI"/>
        </a:p>
      </dgm:t>
    </dgm:pt>
    <dgm:pt modelId="{EFE95330-3650-46BE-8191-BFB5B6A5167C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/>
            <a:t>Showing</a:t>
          </a:r>
          <a:r>
            <a:rPr lang="fi-FI" dirty="0"/>
            <a:t> </a:t>
          </a:r>
          <a:r>
            <a:rPr lang="fi-FI" dirty="0" err="1"/>
            <a:t>empathy</a:t>
          </a:r>
          <a:r>
            <a:rPr lang="fi-FI" dirty="0"/>
            <a:t> and </a:t>
          </a:r>
          <a:r>
            <a:rPr lang="fi-FI" dirty="0" err="1"/>
            <a:t>support</a:t>
          </a:r>
          <a:endParaRPr lang="fi-FI" dirty="0"/>
        </a:p>
      </dgm:t>
    </dgm:pt>
    <dgm:pt modelId="{6CF81CB4-0073-4DC0-B13A-40B11B57806C}" type="parTrans" cxnId="{F14AF9BA-A1BB-4F75-89B2-77E04B51C154}">
      <dgm:prSet/>
      <dgm:spPr/>
      <dgm:t>
        <a:bodyPr/>
        <a:lstStyle/>
        <a:p>
          <a:endParaRPr lang="fi-FI"/>
        </a:p>
      </dgm:t>
    </dgm:pt>
    <dgm:pt modelId="{55195DA8-CF41-4B3B-8A25-30AE31AC58B4}" type="sibTrans" cxnId="{F14AF9BA-A1BB-4F75-89B2-77E04B51C154}">
      <dgm:prSet/>
      <dgm:spPr/>
      <dgm:t>
        <a:bodyPr/>
        <a:lstStyle/>
        <a:p>
          <a:endParaRPr lang="fi-FI"/>
        </a:p>
      </dgm:t>
    </dgm:pt>
    <dgm:pt modelId="{A1607952-6811-4E12-BBC5-04BCF08C861D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/>
            <a:t>Creating</a:t>
          </a:r>
          <a:r>
            <a:rPr lang="fi-FI" dirty="0"/>
            <a:t> </a:t>
          </a:r>
          <a:r>
            <a:rPr lang="fi-FI" dirty="0" err="1"/>
            <a:t>good</a:t>
          </a:r>
          <a:r>
            <a:rPr lang="fi-FI" dirty="0"/>
            <a:t> </a:t>
          </a:r>
          <a:r>
            <a:rPr lang="fi-FI" dirty="0" err="1"/>
            <a:t>team</a:t>
          </a:r>
          <a:r>
            <a:rPr lang="fi-FI" dirty="0"/>
            <a:t> </a:t>
          </a:r>
          <a:r>
            <a:rPr lang="fi-FI" dirty="0" err="1"/>
            <a:t>spirit</a:t>
          </a:r>
          <a:endParaRPr lang="fi-FI" dirty="0"/>
        </a:p>
      </dgm:t>
    </dgm:pt>
    <dgm:pt modelId="{0E0BE685-080F-4EE6-AB68-EA8078F85FB1}" type="parTrans" cxnId="{C0449F32-B481-4FAE-998C-1D783DB43837}">
      <dgm:prSet/>
      <dgm:spPr/>
      <dgm:t>
        <a:bodyPr/>
        <a:lstStyle/>
        <a:p>
          <a:endParaRPr lang="fi-FI"/>
        </a:p>
      </dgm:t>
    </dgm:pt>
    <dgm:pt modelId="{D5601C03-4D55-4405-822B-93D893E540EE}" type="sibTrans" cxnId="{C0449F32-B481-4FAE-998C-1D783DB43837}">
      <dgm:prSet/>
      <dgm:spPr/>
      <dgm:t>
        <a:bodyPr/>
        <a:lstStyle/>
        <a:p>
          <a:endParaRPr lang="fi-FI"/>
        </a:p>
      </dgm:t>
    </dgm:pt>
    <dgm:pt modelId="{37A13316-2F6A-43AD-B00D-68AB550E0334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/>
            <a:t>Encouraging</a:t>
          </a:r>
          <a:r>
            <a:rPr lang="fi-FI" dirty="0"/>
            <a:t> </a:t>
          </a:r>
          <a:r>
            <a:rPr lang="fi-FI" dirty="0" err="1"/>
            <a:t>others</a:t>
          </a:r>
          <a:endParaRPr lang="fi-FI" dirty="0"/>
        </a:p>
      </dgm:t>
    </dgm:pt>
    <dgm:pt modelId="{85EC7290-9972-4A0C-8BFC-D5C67436D358}" type="parTrans" cxnId="{37A10DAB-71FF-4881-A4AA-105DFBA7AA88}">
      <dgm:prSet/>
      <dgm:spPr/>
      <dgm:t>
        <a:bodyPr/>
        <a:lstStyle/>
        <a:p>
          <a:endParaRPr lang="fi-FI"/>
        </a:p>
      </dgm:t>
    </dgm:pt>
    <dgm:pt modelId="{1DE2C2A9-3E75-4935-A7D7-1491249FBA85}" type="sibTrans" cxnId="{37A10DAB-71FF-4881-A4AA-105DFBA7AA88}">
      <dgm:prSet/>
      <dgm:spPr/>
      <dgm:t>
        <a:bodyPr/>
        <a:lstStyle/>
        <a:p>
          <a:endParaRPr lang="fi-FI"/>
        </a:p>
      </dgm:t>
    </dgm:pt>
    <dgm:pt modelId="{3B89D25F-FAF3-45C0-886F-B273093E6E25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/>
            <a:t>Solving</a:t>
          </a:r>
          <a:r>
            <a:rPr lang="fi-FI" dirty="0"/>
            <a:t> </a:t>
          </a:r>
          <a:r>
            <a:rPr lang="fi-FI" dirty="0" err="1"/>
            <a:t>conflicts</a:t>
          </a:r>
          <a:endParaRPr lang="fi-FI" dirty="0"/>
        </a:p>
      </dgm:t>
    </dgm:pt>
    <dgm:pt modelId="{5D5A7E7C-2F11-422A-9CE6-C33B79AF1CDB}" type="parTrans" cxnId="{0FF51DE3-0BE0-49A5-9433-A614037094DB}">
      <dgm:prSet/>
      <dgm:spPr/>
      <dgm:t>
        <a:bodyPr/>
        <a:lstStyle/>
        <a:p>
          <a:endParaRPr lang="fi-FI"/>
        </a:p>
      </dgm:t>
    </dgm:pt>
    <dgm:pt modelId="{30FF1816-9635-4B15-B526-1052361EAD8E}" type="sibTrans" cxnId="{0FF51DE3-0BE0-49A5-9433-A614037094DB}">
      <dgm:prSet/>
      <dgm:spPr/>
      <dgm:t>
        <a:bodyPr/>
        <a:lstStyle/>
        <a:p>
          <a:endParaRPr lang="fi-FI"/>
        </a:p>
      </dgm:t>
    </dgm:pt>
    <dgm:pt modelId="{F7F6169A-201F-4E7D-999D-43D13210627D}" type="pres">
      <dgm:prSet presAssocID="{D6D1FC46-AE6B-44FE-9344-AC61AEA0769A}" presName="linear" presStyleCnt="0">
        <dgm:presLayoutVars>
          <dgm:dir/>
          <dgm:animLvl val="lvl"/>
          <dgm:resizeHandles val="exact"/>
        </dgm:presLayoutVars>
      </dgm:prSet>
      <dgm:spPr/>
    </dgm:pt>
    <dgm:pt modelId="{14614BA4-D9A6-442A-B644-E8515BE6E220}" type="pres">
      <dgm:prSet presAssocID="{596DD5C3-B18F-4058-9300-F0D396B00D08}" presName="parentLin" presStyleCnt="0"/>
      <dgm:spPr/>
    </dgm:pt>
    <dgm:pt modelId="{6D561761-568D-4A83-8750-310D912A2588}" type="pres">
      <dgm:prSet presAssocID="{596DD5C3-B18F-4058-9300-F0D396B00D08}" presName="parentLeftMargin" presStyleLbl="node1" presStyleIdx="0" presStyleCnt="2"/>
      <dgm:spPr/>
    </dgm:pt>
    <dgm:pt modelId="{63A35AC5-CB59-421D-A7A8-15D31E1998AC}" type="pres">
      <dgm:prSet presAssocID="{596DD5C3-B18F-4058-9300-F0D396B00D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527D12B-BC36-439A-A5C3-3623B8C16B61}" type="pres">
      <dgm:prSet presAssocID="{596DD5C3-B18F-4058-9300-F0D396B00D08}" presName="negativeSpace" presStyleCnt="0"/>
      <dgm:spPr/>
    </dgm:pt>
    <dgm:pt modelId="{750591FD-52F7-4049-9130-75B6F0CA85D0}" type="pres">
      <dgm:prSet presAssocID="{596DD5C3-B18F-4058-9300-F0D396B00D08}" presName="childText" presStyleLbl="conFgAcc1" presStyleIdx="0" presStyleCnt="2">
        <dgm:presLayoutVars>
          <dgm:bulletEnabled val="1"/>
        </dgm:presLayoutVars>
      </dgm:prSet>
      <dgm:spPr/>
    </dgm:pt>
    <dgm:pt modelId="{F8FDE3DE-F877-4A39-BAB7-98EEA91EA40A}" type="pres">
      <dgm:prSet presAssocID="{F945E851-E65D-4C8B-938E-3ADF56DC7F28}" presName="spaceBetweenRectangles" presStyleCnt="0"/>
      <dgm:spPr/>
    </dgm:pt>
    <dgm:pt modelId="{223CC681-73B0-4A5C-85D8-BF54BA10D8D9}" type="pres">
      <dgm:prSet presAssocID="{D9CB69AA-AD6C-43C5-BBE9-233E6F009C0B}" presName="parentLin" presStyleCnt="0"/>
      <dgm:spPr/>
    </dgm:pt>
    <dgm:pt modelId="{F48C8077-8359-4236-A07B-255145FD3A0B}" type="pres">
      <dgm:prSet presAssocID="{D9CB69AA-AD6C-43C5-BBE9-233E6F009C0B}" presName="parentLeftMargin" presStyleLbl="node1" presStyleIdx="0" presStyleCnt="2"/>
      <dgm:spPr/>
    </dgm:pt>
    <dgm:pt modelId="{48AF09E7-09B3-41CF-AE34-CAF6FC49C3D1}" type="pres">
      <dgm:prSet presAssocID="{D9CB69AA-AD6C-43C5-BBE9-233E6F009C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454F8EE-2866-4550-AF2D-3EF5B1761739}" type="pres">
      <dgm:prSet presAssocID="{D9CB69AA-AD6C-43C5-BBE9-233E6F009C0B}" presName="negativeSpace" presStyleCnt="0"/>
      <dgm:spPr/>
    </dgm:pt>
    <dgm:pt modelId="{8ECEBECA-3E47-45EE-9981-284DCE16CDCA}" type="pres">
      <dgm:prSet presAssocID="{D9CB69AA-AD6C-43C5-BBE9-233E6F009C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51F5B0D-21CE-46A3-B2BE-4D53334E1E35}" type="presOf" srcId="{596DD5C3-B18F-4058-9300-F0D396B00D08}" destId="{63A35AC5-CB59-421D-A7A8-15D31E1998AC}" srcOrd="1" destOrd="0" presId="urn:microsoft.com/office/officeart/2005/8/layout/list1"/>
    <dgm:cxn modelId="{828D470E-ADA5-4F35-9CA1-4B4A75D05C02}" srcId="{D6D1FC46-AE6B-44FE-9344-AC61AEA0769A}" destId="{D9CB69AA-AD6C-43C5-BBE9-233E6F009C0B}" srcOrd="1" destOrd="0" parTransId="{CCEBE13B-6D98-41E7-8EB0-22F8E317EE79}" sibTransId="{8EFC878C-5A12-44B8-9497-F71ED2C1B8BE}"/>
    <dgm:cxn modelId="{0834800E-4720-4BB9-A2D4-D1EB182F7D02}" srcId="{596DD5C3-B18F-4058-9300-F0D396B00D08}" destId="{DAD11CEF-ED3D-40E5-8EB5-7CE13412C129}" srcOrd="1" destOrd="0" parTransId="{EDE90EDD-8BD6-46E5-BC4C-CE9DEE27C224}" sibTransId="{F3882A3F-02F3-4475-ACDE-E5D817820A77}"/>
    <dgm:cxn modelId="{FDB72B15-CB8F-4B83-989C-628A737D33B4}" type="presOf" srcId="{A16AB83F-B5FF-4FCC-8B72-CB9EEC99C602}" destId="{750591FD-52F7-4049-9130-75B6F0CA85D0}" srcOrd="0" destOrd="3" presId="urn:microsoft.com/office/officeart/2005/8/layout/list1"/>
    <dgm:cxn modelId="{6139891D-C445-4E34-96FA-876A131758F1}" type="presOf" srcId="{A812C77B-603F-4A91-B657-5886E62B39C4}" destId="{750591FD-52F7-4049-9130-75B6F0CA85D0}" srcOrd="0" destOrd="2" presId="urn:microsoft.com/office/officeart/2005/8/layout/list1"/>
    <dgm:cxn modelId="{754D192E-0467-47A5-ACB1-D473C47A9C24}" type="presOf" srcId="{D6D1FC46-AE6B-44FE-9344-AC61AEA0769A}" destId="{F7F6169A-201F-4E7D-999D-43D13210627D}" srcOrd="0" destOrd="0" presId="urn:microsoft.com/office/officeart/2005/8/layout/list1"/>
    <dgm:cxn modelId="{C0449F32-B481-4FAE-998C-1D783DB43837}" srcId="{D9CB69AA-AD6C-43C5-BBE9-233E6F009C0B}" destId="{A1607952-6811-4E12-BBC5-04BCF08C861D}" srcOrd="2" destOrd="0" parTransId="{0E0BE685-080F-4EE6-AB68-EA8078F85FB1}" sibTransId="{D5601C03-4D55-4405-822B-93D893E540EE}"/>
    <dgm:cxn modelId="{93637340-81BD-403F-B372-2180AFE960AD}" srcId="{596DD5C3-B18F-4058-9300-F0D396B00D08}" destId="{A16AB83F-B5FF-4FCC-8B72-CB9EEC99C602}" srcOrd="3" destOrd="0" parTransId="{BAFE3220-B200-405F-964F-31507A9255EA}" sibTransId="{A5BA6D94-B4E8-4D78-BB23-BD6C0E3DA8D0}"/>
    <dgm:cxn modelId="{6A213B41-C47F-4B1B-AF63-7488594716C3}" type="presOf" srcId="{D9CB69AA-AD6C-43C5-BBE9-233E6F009C0B}" destId="{F48C8077-8359-4236-A07B-255145FD3A0B}" srcOrd="0" destOrd="0" presId="urn:microsoft.com/office/officeart/2005/8/layout/list1"/>
    <dgm:cxn modelId="{C0CADC44-2D21-444F-9970-E1435E4DCEAA}" type="presOf" srcId="{EFE95330-3650-46BE-8191-BFB5B6A5167C}" destId="{8ECEBECA-3E47-45EE-9981-284DCE16CDCA}" srcOrd="0" destOrd="1" presId="urn:microsoft.com/office/officeart/2005/8/layout/list1"/>
    <dgm:cxn modelId="{128C704D-9123-42A5-934A-B1F8C67854C6}" type="presOf" srcId="{DAD11CEF-ED3D-40E5-8EB5-7CE13412C129}" destId="{750591FD-52F7-4049-9130-75B6F0CA85D0}" srcOrd="0" destOrd="1" presId="urn:microsoft.com/office/officeart/2005/8/layout/list1"/>
    <dgm:cxn modelId="{CC260474-E3BE-4845-BAE5-FACB6DAF19E6}" srcId="{596DD5C3-B18F-4058-9300-F0D396B00D08}" destId="{A812C77B-603F-4A91-B657-5886E62B39C4}" srcOrd="2" destOrd="0" parTransId="{692EDCC2-5484-405E-82DA-3997DD843A62}" sibTransId="{304FFBC8-8EC8-4835-A8C7-DB7B66AA31AC}"/>
    <dgm:cxn modelId="{5946BD79-94FC-46B1-839B-EBD7797C4EA4}" srcId="{D6D1FC46-AE6B-44FE-9344-AC61AEA0769A}" destId="{596DD5C3-B18F-4058-9300-F0D396B00D08}" srcOrd="0" destOrd="0" parTransId="{D7335557-7BD0-44FF-BECA-2FF1BCE394F7}" sibTransId="{F945E851-E65D-4C8B-938E-3ADF56DC7F28}"/>
    <dgm:cxn modelId="{1C487782-3185-4A45-AB46-0D1C9E44BE4C}" type="presOf" srcId="{3B89D25F-FAF3-45C0-886F-B273093E6E25}" destId="{8ECEBECA-3E47-45EE-9981-284DCE16CDCA}" srcOrd="0" destOrd="4" presId="urn:microsoft.com/office/officeart/2005/8/layout/list1"/>
    <dgm:cxn modelId="{B1FAC292-9CFE-4D33-8A08-545867325ED0}" type="presOf" srcId="{D9CB69AA-AD6C-43C5-BBE9-233E6F009C0B}" destId="{48AF09E7-09B3-41CF-AE34-CAF6FC49C3D1}" srcOrd="1" destOrd="0" presId="urn:microsoft.com/office/officeart/2005/8/layout/list1"/>
    <dgm:cxn modelId="{39551FA0-221B-4AB9-908F-60861D4A0D9F}" type="presOf" srcId="{596DD5C3-B18F-4058-9300-F0D396B00D08}" destId="{6D561761-568D-4A83-8750-310D912A2588}" srcOrd="0" destOrd="0" presId="urn:microsoft.com/office/officeart/2005/8/layout/list1"/>
    <dgm:cxn modelId="{869022A2-4190-4495-8299-66127568DE65}" type="presOf" srcId="{37A13316-2F6A-43AD-B00D-68AB550E0334}" destId="{8ECEBECA-3E47-45EE-9981-284DCE16CDCA}" srcOrd="0" destOrd="3" presId="urn:microsoft.com/office/officeart/2005/8/layout/list1"/>
    <dgm:cxn modelId="{37A10DAB-71FF-4881-A4AA-105DFBA7AA88}" srcId="{D9CB69AA-AD6C-43C5-BBE9-233E6F009C0B}" destId="{37A13316-2F6A-43AD-B00D-68AB550E0334}" srcOrd="3" destOrd="0" parTransId="{85EC7290-9972-4A0C-8BFC-D5C67436D358}" sibTransId="{1DE2C2A9-3E75-4935-A7D7-1491249FBA85}"/>
    <dgm:cxn modelId="{69E572B6-6249-4A56-87CA-1ED83C43BACF}" srcId="{596DD5C3-B18F-4058-9300-F0D396B00D08}" destId="{B2EF7E0C-C5DE-49D6-AF49-AC5F55E0703D}" srcOrd="0" destOrd="0" parTransId="{0932FCF6-BA5B-48D4-908D-F9B549B32307}" sibTransId="{B4416AB5-F9F1-431B-B516-727E15393971}"/>
    <dgm:cxn modelId="{F14AF9BA-A1BB-4F75-89B2-77E04B51C154}" srcId="{D9CB69AA-AD6C-43C5-BBE9-233E6F009C0B}" destId="{EFE95330-3650-46BE-8191-BFB5B6A5167C}" srcOrd="1" destOrd="0" parTransId="{6CF81CB4-0073-4DC0-B13A-40B11B57806C}" sibTransId="{55195DA8-CF41-4B3B-8A25-30AE31AC58B4}"/>
    <dgm:cxn modelId="{2D7A86C6-F3FF-4B48-BE17-F086D61B3F2E}" type="presOf" srcId="{B2EF7E0C-C5DE-49D6-AF49-AC5F55E0703D}" destId="{750591FD-52F7-4049-9130-75B6F0CA85D0}" srcOrd="0" destOrd="0" presId="urn:microsoft.com/office/officeart/2005/8/layout/list1"/>
    <dgm:cxn modelId="{799A54CA-977D-49E5-BB27-492F2D81E2F2}" srcId="{D9CB69AA-AD6C-43C5-BBE9-233E6F009C0B}" destId="{FA9D5C77-5F48-4174-A819-725428113990}" srcOrd="0" destOrd="0" parTransId="{636C0AC3-A1F9-4A13-924D-A8A4B8D21774}" sibTransId="{BB93D254-CE28-476D-84DE-0944195C36B4}"/>
    <dgm:cxn modelId="{AEB699E1-341C-4730-B110-934FEA4E88A2}" type="presOf" srcId="{A1607952-6811-4E12-BBC5-04BCF08C861D}" destId="{8ECEBECA-3E47-45EE-9981-284DCE16CDCA}" srcOrd="0" destOrd="2" presId="urn:microsoft.com/office/officeart/2005/8/layout/list1"/>
    <dgm:cxn modelId="{0FF51DE3-0BE0-49A5-9433-A614037094DB}" srcId="{D9CB69AA-AD6C-43C5-BBE9-233E6F009C0B}" destId="{3B89D25F-FAF3-45C0-886F-B273093E6E25}" srcOrd="4" destOrd="0" parTransId="{5D5A7E7C-2F11-422A-9CE6-C33B79AF1CDB}" sibTransId="{30FF1816-9635-4B15-B526-1052361EAD8E}"/>
    <dgm:cxn modelId="{F8C21DFB-BBE1-43AD-9ADD-66879D9D0844}" type="presOf" srcId="{FA9D5C77-5F48-4174-A819-725428113990}" destId="{8ECEBECA-3E47-45EE-9981-284DCE16CDCA}" srcOrd="0" destOrd="0" presId="urn:microsoft.com/office/officeart/2005/8/layout/list1"/>
    <dgm:cxn modelId="{DAECD0C5-FCBE-423C-9F81-FC21B0AC25CB}" type="presParOf" srcId="{F7F6169A-201F-4E7D-999D-43D13210627D}" destId="{14614BA4-D9A6-442A-B644-E8515BE6E220}" srcOrd="0" destOrd="0" presId="urn:microsoft.com/office/officeart/2005/8/layout/list1"/>
    <dgm:cxn modelId="{61E2BC0F-8B79-4CD1-B852-A3AF6FB4C64E}" type="presParOf" srcId="{14614BA4-D9A6-442A-B644-E8515BE6E220}" destId="{6D561761-568D-4A83-8750-310D912A2588}" srcOrd="0" destOrd="0" presId="urn:microsoft.com/office/officeart/2005/8/layout/list1"/>
    <dgm:cxn modelId="{4756A5C3-DF68-4C6E-AB81-86D55B7F0B73}" type="presParOf" srcId="{14614BA4-D9A6-442A-B644-E8515BE6E220}" destId="{63A35AC5-CB59-421D-A7A8-15D31E1998AC}" srcOrd="1" destOrd="0" presId="urn:microsoft.com/office/officeart/2005/8/layout/list1"/>
    <dgm:cxn modelId="{86E6D775-AD93-4926-B757-50B530ECD6B6}" type="presParOf" srcId="{F7F6169A-201F-4E7D-999D-43D13210627D}" destId="{E527D12B-BC36-439A-A5C3-3623B8C16B61}" srcOrd="1" destOrd="0" presId="urn:microsoft.com/office/officeart/2005/8/layout/list1"/>
    <dgm:cxn modelId="{789599D9-9189-432A-BCCC-5A9E1BD63C2C}" type="presParOf" srcId="{F7F6169A-201F-4E7D-999D-43D13210627D}" destId="{750591FD-52F7-4049-9130-75B6F0CA85D0}" srcOrd="2" destOrd="0" presId="urn:microsoft.com/office/officeart/2005/8/layout/list1"/>
    <dgm:cxn modelId="{4A94E498-5796-4B92-9462-84D5B11480C8}" type="presParOf" srcId="{F7F6169A-201F-4E7D-999D-43D13210627D}" destId="{F8FDE3DE-F877-4A39-BAB7-98EEA91EA40A}" srcOrd="3" destOrd="0" presId="urn:microsoft.com/office/officeart/2005/8/layout/list1"/>
    <dgm:cxn modelId="{4720E796-B50D-4DDA-A8DA-64CD675F17DB}" type="presParOf" srcId="{F7F6169A-201F-4E7D-999D-43D13210627D}" destId="{223CC681-73B0-4A5C-85D8-BF54BA10D8D9}" srcOrd="4" destOrd="0" presId="urn:microsoft.com/office/officeart/2005/8/layout/list1"/>
    <dgm:cxn modelId="{8D2504F0-7149-4D30-B818-339E959620C3}" type="presParOf" srcId="{223CC681-73B0-4A5C-85D8-BF54BA10D8D9}" destId="{F48C8077-8359-4236-A07B-255145FD3A0B}" srcOrd="0" destOrd="0" presId="urn:microsoft.com/office/officeart/2005/8/layout/list1"/>
    <dgm:cxn modelId="{85F4954D-FB6E-4A86-AD1C-0E7AC2A32CE3}" type="presParOf" srcId="{223CC681-73B0-4A5C-85D8-BF54BA10D8D9}" destId="{48AF09E7-09B3-41CF-AE34-CAF6FC49C3D1}" srcOrd="1" destOrd="0" presId="urn:microsoft.com/office/officeart/2005/8/layout/list1"/>
    <dgm:cxn modelId="{73C1BF83-CD88-4981-9D7F-7D8DE9507B4D}" type="presParOf" srcId="{F7F6169A-201F-4E7D-999D-43D13210627D}" destId="{F454F8EE-2866-4550-AF2D-3EF5B1761739}" srcOrd="5" destOrd="0" presId="urn:microsoft.com/office/officeart/2005/8/layout/list1"/>
    <dgm:cxn modelId="{21439DFB-287C-49E9-B48A-6F3010F6BE59}" type="presParOf" srcId="{F7F6169A-201F-4E7D-999D-43D13210627D}" destId="{8ECEBECA-3E47-45EE-9981-284DCE16CDC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7AFF0-9F5D-41AC-932E-188CCFA4B469}">
      <dsp:nvSpPr>
        <dsp:cNvPr id="0" name=""/>
        <dsp:cNvSpPr/>
      </dsp:nvSpPr>
      <dsp:spPr>
        <a:xfrm>
          <a:off x="-3608293" y="-554503"/>
          <a:ext cx="4301468" cy="4301468"/>
        </a:xfrm>
        <a:prstGeom prst="blockArc">
          <a:avLst>
            <a:gd name="adj1" fmla="val 18900000"/>
            <a:gd name="adj2" fmla="val 2700000"/>
            <a:gd name="adj3" fmla="val 50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6D29-30A4-43EF-AE0F-F082F5937A41}">
      <dsp:nvSpPr>
        <dsp:cNvPr id="0" name=""/>
        <dsp:cNvSpPr/>
      </dsp:nvSpPr>
      <dsp:spPr>
        <a:xfrm>
          <a:off x="363382" y="245436"/>
          <a:ext cx="6334132" cy="49112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3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 </a:t>
          </a:r>
          <a:r>
            <a:rPr lang="fi-FI" sz="2500" kern="1200" dirty="0" err="1">
              <a:solidFill>
                <a:schemeClr val="tx1"/>
              </a:solidFill>
            </a:rPr>
            <a:t>Shared</a:t>
          </a:r>
          <a:r>
            <a:rPr lang="fi-FI" sz="2500" kern="1200" dirty="0">
              <a:solidFill>
                <a:schemeClr val="tx1"/>
              </a:solidFill>
            </a:rPr>
            <a:t> and </a:t>
          </a:r>
          <a:r>
            <a:rPr lang="fi-FI" sz="2500" kern="1200" dirty="0" err="1">
              <a:solidFill>
                <a:schemeClr val="tx1"/>
              </a:solidFill>
            </a:rPr>
            <a:t>accepted</a:t>
          </a:r>
          <a:r>
            <a:rPr lang="fi-FI" sz="2500" kern="1200" dirty="0">
              <a:solidFill>
                <a:schemeClr val="tx1"/>
              </a:solidFill>
            </a:rPr>
            <a:t> </a:t>
          </a:r>
          <a:r>
            <a:rPr lang="fi-FI" sz="2500" kern="1200" dirty="0" err="1">
              <a:solidFill>
                <a:schemeClr val="tx1"/>
              </a:solidFill>
            </a:rPr>
            <a:t>goals</a:t>
          </a:r>
          <a:endParaRPr lang="fi-FI" sz="2500" kern="1200" dirty="0">
            <a:solidFill>
              <a:schemeClr val="tx1"/>
            </a:solidFill>
          </a:endParaRPr>
        </a:p>
      </dsp:txBody>
      <dsp:txXfrm>
        <a:off x="363382" y="245436"/>
        <a:ext cx="6334132" cy="491128"/>
      </dsp:txXfrm>
    </dsp:sp>
    <dsp:sp modelId="{F7F0F2D3-FC6C-4FC6-8140-86B44B55A72F}">
      <dsp:nvSpPr>
        <dsp:cNvPr id="0" name=""/>
        <dsp:cNvSpPr/>
      </dsp:nvSpPr>
      <dsp:spPr>
        <a:xfrm>
          <a:off x="56427" y="184045"/>
          <a:ext cx="613910" cy="613910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E857D-677D-4754-9F29-660E799AC3B3}">
      <dsp:nvSpPr>
        <dsp:cNvPr id="0" name=""/>
        <dsp:cNvSpPr/>
      </dsp:nvSpPr>
      <dsp:spPr>
        <a:xfrm>
          <a:off x="644957" y="982256"/>
          <a:ext cx="6052557" cy="49112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3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 err="1">
              <a:solidFill>
                <a:schemeClr val="tx1"/>
              </a:solidFill>
            </a:rPr>
            <a:t>Roles</a:t>
          </a:r>
          <a:r>
            <a:rPr lang="fi-FI" sz="2500" kern="1200" dirty="0">
              <a:solidFill>
                <a:schemeClr val="tx1"/>
              </a:solidFill>
            </a:rPr>
            <a:t> and </a:t>
          </a:r>
          <a:r>
            <a:rPr lang="fi-FI" sz="2500" kern="1200" dirty="0" err="1">
              <a:solidFill>
                <a:schemeClr val="tx1"/>
              </a:solidFill>
            </a:rPr>
            <a:t>tasks</a:t>
          </a:r>
          <a:r>
            <a:rPr lang="fi-FI" sz="2500" kern="1200" dirty="0">
              <a:solidFill>
                <a:schemeClr val="tx1"/>
              </a:solidFill>
            </a:rPr>
            <a:t> </a:t>
          </a:r>
          <a:r>
            <a:rPr lang="fi-FI" sz="2500" kern="1200" dirty="0" err="1">
              <a:solidFill>
                <a:schemeClr val="tx1"/>
              </a:solidFill>
            </a:rPr>
            <a:t>clearly</a:t>
          </a:r>
          <a:r>
            <a:rPr lang="fi-FI" sz="2500" kern="1200" dirty="0">
              <a:solidFill>
                <a:schemeClr val="tx1"/>
              </a:solidFill>
            </a:rPr>
            <a:t> </a:t>
          </a:r>
          <a:r>
            <a:rPr lang="fi-FI" sz="2500" kern="1200" dirty="0" err="1">
              <a:solidFill>
                <a:schemeClr val="tx1"/>
              </a:solidFill>
            </a:rPr>
            <a:t>defined</a:t>
          </a:r>
          <a:endParaRPr lang="fi-FI" sz="2500" kern="1200" dirty="0">
            <a:solidFill>
              <a:schemeClr val="tx1"/>
            </a:solidFill>
          </a:endParaRPr>
        </a:p>
      </dsp:txBody>
      <dsp:txXfrm>
        <a:off x="644957" y="982256"/>
        <a:ext cx="6052557" cy="491128"/>
      </dsp:txXfrm>
    </dsp:sp>
    <dsp:sp modelId="{B04A5645-A00A-4127-8242-88665FBE3082}">
      <dsp:nvSpPr>
        <dsp:cNvPr id="0" name=""/>
        <dsp:cNvSpPr/>
      </dsp:nvSpPr>
      <dsp:spPr>
        <a:xfrm>
          <a:off x="338002" y="920865"/>
          <a:ext cx="613910" cy="613910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B7F8A-457E-4B37-AF52-41A297B68AEB}">
      <dsp:nvSpPr>
        <dsp:cNvPr id="0" name=""/>
        <dsp:cNvSpPr/>
      </dsp:nvSpPr>
      <dsp:spPr>
        <a:xfrm>
          <a:off x="644957" y="1719076"/>
          <a:ext cx="6052557" cy="49112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3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 err="1">
              <a:solidFill>
                <a:schemeClr val="tx1"/>
              </a:solidFill>
            </a:rPr>
            <a:t>Interaction</a:t>
          </a:r>
          <a:r>
            <a:rPr lang="fi-FI" sz="2500" kern="1200" dirty="0">
              <a:solidFill>
                <a:schemeClr val="tx1"/>
              </a:solidFill>
            </a:rPr>
            <a:t>, </a:t>
          </a:r>
          <a:r>
            <a:rPr lang="fi-FI" sz="2500" kern="1200" dirty="0" err="1">
              <a:solidFill>
                <a:schemeClr val="tx1"/>
              </a:solidFill>
            </a:rPr>
            <a:t>communication</a:t>
          </a:r>
          <a:endParaRPr lang="fi-FI" sz="2500" kern="1200" dirty="0">
            <a:solidFill>
              <a:schemeClr val="tx1"/>
            </a:solidFill>
          </a:endParaRPr>
        </a:p>
      </dsp:txBody>
      <dsp:txXfrm>
        <a:off x="644957" y="1719076"/>
        <a:ext cx="6052557" cy="491128"/>
      </dsp:txXfrm>
    </dsp:sp>
    <dsp:sp modelId="{C8DE0911-03A1-403C-BDA5-115C8E1A1DB1}">
      <dsp:nvSpPr>
        <dsp:cNvPr id="0" name=""/>
        <dsp:cNvSpPr/>
      </dsp:nvSpPr>
      <dsp:spPr>
        <a:xfrm>
          <a:off x="338002" y="1657685"/>
          <a:ext cx="613910" cy="613910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29527-6343-4C3D-BABC-25AEA4D7E39C}">
      <dsp:nvSpPr>
        <dsp:cNvPr id="0" name=""/>
        <dsp:cNvSpPr/>
      </dsp:nvSpPr>
      <dsp:spPr>
        <a:xfrm>
          <a:off x="363382" y="2455897"/>
          <a:ext cx="6334132" cy="49112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3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solidFill>
                <a:schemeClr val="tx1"/>
              </a:solidFill>
            </a:rPr>
            <a:t>Resources, </a:t>
          </a:r>
          <a:r>
            <a:rPr lang="fi-FI" sz="2500" kern="1200" dirty="0" err="1">
              <a:solidFill>
                <a:schemeClr val="tx1"/>
              </a:solidFill>
            </a:rPr>
            <a:t>schedule</a:t>
          </a:r>
          <a:endParaRPr lang="fi-FI" sz="2500" kern="1200" dirty="0">
            <a:solidFill>
              <a:schemeClr val="tx1"/>
            </a:solidFill>
          </a:endParaRPr>
        </a:p>
      </dsp:txBody>
      <dsp:txXfrm>
        <a:off x="363382" y="2455897"/>
        <a:ext cx="6334132" cy="491128"/>
      </dsp:txXfrm>
    </dsp:sp>
    <dsp:sp modelId="{53F4D198-0484-4B9F-9F81-129DAF654932}">
      <dsp:nvSpPr>
        <dsp:cNvPr id="0" name=""/>
        <dsp:cNvSpPr/>
      </dsp:nvSpPr>
      <dsp:spPr>
        <a:xfrm>
          <a:off x="56427" y="2394506"/>
          <a:ext cx="613910" cy="613910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10507-7F34-493F-AB18-AA0DEE5D35F2}">
      <dsp:nvSpPr>
        <dsp:cNvPr id="0" name=""/>
        <dsp:cNvSpPr/>
      </dsp:nvSpPr>
      <dsp:spPr>
        <a:xfrm>
          <a:off x="2540890" y="-107727"/>
          <a:ext cx="1732052" cy="1324347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>
              <a:solidFill>
                <a:schemeClr val="tx1"/>
              </a:solidFill>
            </a:rPr>
            <a:t>Forming</a:t>
          </a:r>
          <a:r>
            <a:rPr lang="fi-FI" sz="2000" kern="1200" dirty="0">
              <a:solidFill>
                <a:schemeClr val="tx1"/>
              </a:solidFill>
            </a:rPr>
            <a:t> </a:t>
          </a:r>
          <a:endParaRPr lang="fi-FI" sz="1600" kern="1200" dirty="0">
            <a:solidFill>
              <a:schemeClr val="tx1"/>
            </a:solidFill>
          </a:endParaRPr>
        </a:p>
      </dsp:txBody>
      <dsp:txXfrm>
        <a:off x="2794543" y="86219"/>
        <a:ext cx="1224746" cy="936455"/>
      </dsp:txXfrm>
    </dsp:sp>
    <dsp:sp modelId="{54ED85CA-81CB-43A6-BFB1-7E443D363C51}">
      <dsp:nvSpPr>
        <dsp:cNvPr id="0" name=""/>
        <dsp:cNvSpPr/>
      </dsp:nvSpPr>
      <dsp:spPr>
        <a:xfrm rot="1658429">
          <a:off x="4167738" y="829222"/>
          <a:ext cx="149087" cy="32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>
            <a:solidFill>
              <a:schemeClr val="tx1"/>
            </a:solidFill>
          </a:endParaRPr>
        </a:p>
      </dsp:txBody>
      <dsp:txXfrm>
        <a:off x="4170290" y="883925"/>
        <a:ext cx="104361" cy="195232"/>
      </dsp:txXfrm>
    </dsp:sp>
    <dsp:sp modelId="{77C3C441-CF15-4BEF-BBDE-4DD185E3F790}">
      <dsp:nvSpPr>
        <dsp:cNvPr id="0" name=""/>
        <dsp:cNvSpPr/>
      </dsp:nvSpPr>
      <dsp:spPr>
        <a:xfrm>
          <a:off x="4208525" y="757602"/>
          <a:ext cx="1835270" cy="1394380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>
              <a:solidFill>
                <a:schemeClr val="tx1"/>
              </a:solidFill>
            </a:rPr>
            <a:t>Storming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4477294" y="961804"/>
        <a:ext cx="1297732" cy="985976"/>
      </dsp:txXfrm>
    </dsp:sp>
    <dsp:sp modelId="{024BE0F2-6F03-44ED-8236-72DF6036507F}">
      <dsp:nvSpPr>
        <dsp:cNvPr id="0" name=""/>
        <dsp:cNvSpPr/>
      </dsp:nvSpPr>
      <dsp:spPr>
        <a:xfrm rot="6849183">
          <a:off x="4746119" y="2032345"/>
          <a:ext cx="96179" cy="32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51807"/>
            <a:satOff val="12390"/>
            <a:lumOff val="-656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>
            <a:solidFill>
              <a:schemeClr val="tx1"/>
            </a:solidFill>
          </a:endParaRPr>
        </a:p>
      </dsp:txBody>
      <dsp:txXfrm rot="10800000">
        <a:off x="4766449" y="2084259"/>
        <a:ext cx="67325" cy="195232"/>
      </dsp:txXfrm>
    </dsp:sp>
    <dsp:sp modelId="{7D043A54-92F7-4BEF-8561-CDD5BACA2CED}">
      <dsp:nvSpPr>
        <dsp:cNvPr id="0" name=""/>
        <dsp:cNvSpPr/>
      </dsp:nvSpPr>
      <dsp:spPr>
        <a:xfrm>
          <a:off x="3597380" y="2265018"/>
          <a:ext cx="1866691" cy="1035170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>
              <a:solidFill>
                <a:schemeClr val="tx1"/>
              </a:solidFill>
            </a:rPr>
            <a:t>Norming</a:t>
          </a:r>
          <a:r>
            <a:rPr lang="fi-FI" sz="1900" kern="1200" dirty="0">
              <a:solidFill>
                <a:schemeClr val="tx1"/>
              </a:solidFill>
            </a:rPr>
            <a:t> </a:t>
          </a:r>
        </a:p>
      </dsp:txBody>
      <dsp:txXfrm>
        <a:off x="3870751" y="2416615"/>
        <a:ext cx="1319949" cy="731976"/>
      </dsp:txXfrm>
    </dsp:sp>
    <dsp:sp modelId="{1FEB6C61-CD44-4C7E-A597-BA47E4991639}">
      <dsp:nvSpPr>
        <dsp:cNvPr id="0" name=""/>
        <dsp:cNvSpPr/>
      </dsp:nvSpPr>
      <dsp:spPr>
        <a:xfrm rot="10800005">
          <a:off x="3363479" y="2619907"/>
          <a:ext cx="165290" cy="32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103614"/>
            <a:satOff val="24779"/>
            <a:lumOff val="-1313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>
            <a:solidFill>
              <a:schemeClr val="tx1"/>
            </a:solidFill>
          </a:endParaRPr>
        </a:p>
      </dsp:txBody>
      <dsp:txXfrm rot="10800000">
        <a:off x="3413066" y="2684985"/>
        <a:ext cx="115703" cy="195232"/>
      </dsp:txXfrm>
    </dsp:sp>
    <dsp:sp modelId="{B6181BCB-14C6-459A-B40C-F3CDD9A3B12F}">
      <dsp:nvSpPr>
        <dsp:cNvPr id="0" name=""/>
        <dsp:cNvSpPr/>
      </dsp:nvSpPr>
      <dsp:spPr>
        <a:xfrm>
          <a:off x="1485016" y="2282779"/>
          <a:ext cx="1800495" cy="999643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>
              <a:solidFill>
                <a:schemeClr val="tx1"/>
              </a:solidFill>
            </a:rPr>
            <a:t>Performing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1748692" y="2429173"/>
        <a:ext cx="1273143" cy="706855"/>
      </dsp:txXfrm>
    </dsp:sp>
    <dsp:sp modelId="{0DE987D4-1429-4BA7-9B02-233207E9BED3}">
      <dsp:nvSpPr>
        <dsp:cNvPr id="0" name=""/>
        <dsp:cNvSpPr/>
      </dsp:nvSpPr>
      <dsp:spPr>
        <a:xfrm rot="14717754">
          <a:off x="1941174" y="1927141"/>
          <a:ext cx="250786" cy="32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55421"/>
            <a:satOff val="37169"/>
            <a:lumOff val="-1970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>
            <a:solidFill>
              <a:schemeClr val="tx1"/>
            </a:solidFill>
          </a:endParaRPr>
        </a:p>
      </dsp:txBody>
      <dsp:txXfrm rot="10800000">
        <a:off x="1994514" y="2026394"/>
        <a:ext cx="175550" cy="195232"/>
      </dsp:txXfrm>
    </dsp:sp>
    <dsp:sp modelId="{CA5F97A5-9196-42C5-A0E6-6651E5CE1046}">
      <dsp:nvSpPr>
        <dsp:cNvPr id="0" name=""/>
        <dsp:cNvSpPr/>
      </dsp:nvSpPr>
      <dsp:spPr>
        <a:xfrm>
          <a:off x="873231" y="757719"/>
          <a:ext cx="1683760" cy="1136277"/>
        </a:xfrm>
        <a:prstGeom prst="ellipse">
          <a:avLst/>
        </a:prstGeom>
        <a:gradFill rotWithShape="0">
          <a:gsLst>
            <a:gs pos="0">
              <a:schemeClr val="accent5">
                <a:hueOff val="-6207228"/>
                <a:satOff val="49558"/>
                <a:lumOff val="-2627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6207228"/>
                <a:satOff val="49558"/>
                <a:lumOff val="-2627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>
              <a:solidFill>
                <a:schemeClr val="tx1"/>
              </a:solidFill>
            </a:rPr>
            <a:t>Adjourning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1119812" y="924123"/>
        <a:ext cx="1190598" cy="803469"/>
      </dsp:txXfrm>
    </dsp:sp>
    <dsp:sp modelId="{E24F22C9-60C2-4A53-81CD-4E995E56EA9D}">
      <dsp:nvSpPr>
        <dsp:cNvPr id="0" name=""/>
        <dsp:cNvSpPr/>
      </dsp:nvSpPr>
      <dsp:spPr>
        <a:xfrm rot="16716691" flipH="1">
          <a:off x="5875255" y="3174796"/>
          <a:ext cx="73109" cy="3533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>
            <a:solidFill>
              <a:schemeClr val="tx1"/>
            </a:solidFill>
          </a:endParaRPr>
        </a:p>
      </dsp:txBody>
      <dsp:txXfrm>
        <a:off x="5881348" y="3176622"/>
        <a:ext cx="62510" cy="21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91FD-52F7-4049-9130-75B6F0CA85D0}">
      <dsp:nvSpPr>
        <dsp:cNvPr id="0" name=""/>
        <dsp:cNvSpPr/>
      </dsp:nvSpPr>
      <dsp:spPr>
        <a:xfrm>
          <a:off x="0" y="259410"/>
          <a:ext cx="612068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033" tIns="333248" rIns="47503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Communicating</a:t>
          </a:r>
          <a:r>
            <a:rPr lang="fi-FI" sz="1600" kern="1200" dirty="0"/>
            <a:t> </a:t>
          </a:r>
          <a:r>
            <a:rPr lang="fi-FI" sz="1600" kern="1200" dirty="0" err="1"/>
            <a:t>thoughts</a:t>
          </a:r>
          <a:r>
            <a:rPr lang="fi-FI" sz="1600" kern="1200" dirty="0"/>
            <a:t> </a:t>
          </a:r>
          <a:r>
            <a:rPr lang="fi-FI" sz="1600" kern="1200" dirty="0" err="1"/>
            <a:t>clearly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Defining</a:t>
          </a:r>
          <a:r>
            <a:rPr lang="fi-FI" sz="1600" kern="1200" dirty="0"/>
            <a:t> and </a:t>
          </a:r>
          <a:r>
            <a:rPr lang="fi-FI" sz="1600" kern="1200" dirty="0" err="1"/>
            <a:t>analyzing</a:t>
          </a:r>
          <a:r>
            <a:rPr lang="fi-FI" sz="1600" kern="1200" dirty="0"/>
            <a:t> </a:t>
          </a:r>
          <a:r>
            <a:rPr lang="fi-FI" sz="1600" kern="1200" dirty="0" err="1"/>
            <a:t>problems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Asking</a:t>
          </a:r>
          <a:r>
            <a:rPr lang="fi-FI" sz="1600" kern="1200" dirty="0"/>
            <a:t> for </a:t>
          </a:r>
          <a:r>
            <a:rPr lang="fi-FI" sz="1600" kern="1200" dirty="0" err="1"/>
            <a:t>specifications</a:t>
          </a:r>
          <a:r>
            <a:rPr lang="fi-FI" sz="1600" kern="1200" dirty="0"/>
            <a:t> and </a:t>
          </a:r>
          <a:r>
            <a:rPr lang="fi-FI" sz="1600" kern="1200" dirty="0" err="1"/>
            <a:t>reasons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Finding</a:t>
          </a:r>
          <a:r>
            <a:rPr lang="fi-FI" sz="1600" kern="1200" dirty="0"/>
            <a:t> and </a:t>
          </a:r>
          <a:r>
            <a:rPr lang="fi-FI" sz="1600" kern="1200" dirty="0" err="1"/>
            <a:t>evaluating</a:t>
          </a:r>
          <a:r>
            <a:rPr lang="fi-FI" sz="1600" kern="1200" dirty="0"/>
            <a:t> </a:t>
          </a:r>
          <a:r>
            <a:rPr lang="fi-FI" sz="1600" kern="1200" dirty="0" err="1"/>
            <a:t>options</a:t>
          </a:r>
          <a:endParaRPr lang="fi-FI" sz="1600" kern="1200" dirty="0"/>
        </a:p>
      </dsp:txBody>
      <dsp:txXfrm>
        <a:off x="0" y="259410"/>
        <a:ext cx="6120680" cy="1461600"/>
      </dsp:txXfrm>
    </dsp:sp>
    <dsp:sp modelId="{63A35AC5-CB59-421D-A7A8-15D31E1998AC}">
      <dsp:nvSpPr>
        <dsp:cNvPr id="0" name=""/>
        <dsp:cNvSpPr/>
      </dsp:nvSpPr>
      <dsp:spPr>
        <a:xfrm>
          <a:off x="306034" y="23250"/>
          <a:ext cx="4284476" cy="47232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/>
            <a:t>Task-oriented</a:t>
          </a:r>
          <a:r>
            <a:rPr lang="fi-FI" sz="1600" kern="1200" dirty="0"/>
            <a:t> </a:t>
          </a:r>
          <a:r>
            <a:rPr lang="fi-FI" sz="1600" kern="1200" dirty="0" err="1"/>
            <a:t>Skills</a:t>
          </a:r>
          <a:r>
            <a:rPr lang="fi-FI" sz="1600" kern="1200" dirty="0"/>
            <a:t>:</a:t>
          </a:r>
        </a:p>
      </dsp:txBody>
      <dsp:txXfrm>
        <a:off x="329091" y="46307"/>
        <a:ext cx="4238362" cy="426206"/>
      </dsp:txXfrm>
    </dsp:sp>
    <dsp:sp modelId="{8ECEBECA-3E47-45EE-9981-284DCE16CDCA}">
      <dsp:nvSpPr>
        <dsp:cNvPr id="0" name=""/>
        <dsp:cNvSpPr/>
      </dsp:nvSpPr>
      <dsp:spPr>
        <a:xfrm>
          <a:off x="0" y="2043570"/>
          <a:ext cx="612068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033" tIns="333248" rIns="47503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b="1" kern="1200" dirty="0" err="1"/>
            <a:t>Listening</a:t>
          </a:r>
          <a:endParaRPr lang="fi-FI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Showing</a:t>
          </a:r>
          <a:r>
            <a:rPr lang="fi-FI" sz="1600" kern="1200" dirty="0"/>
            <a:t> </a:t>
          </a:r>
          <a:r>
            <a:rPr lang="fi-FI" sz="1600" kern="1200" dirty="0" err="1"/>
            <a:t>empathy</a:t>
          </a:r>
          <a:r>
            <a:rPr lang="fi-FI" sz="1600" kern="1200" dirty="0"/>
            <a:t> and </a:t>
          </a:r>
          <a:r>
            <a:rPr lang="fi-FI" sz="1600" kern="1200" dirty="0" err="1"/>
            <a:t>support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Creating</a:t>
          </a:r>
          <a:r>
            <a:rPr lang="fi-FI" sz="1600" kern="1200" dirty="0"/>
            <a:t> </a:t>
          </a:r>
          <a:r>
            <a:rPr lang="fi-FI" sz="1600" kern="1200" dirty="0" err="1"/>
            <a:t>good</a:t>
          </a:r>
          <a:r>
            <a:rPr lang="fi-FI" sz="1600" kern="1200" dirty="0"/>
            <a:t> </a:t>
          </a:r>
          <a:r>
            <a:rPr lang="fi-FI" sz="1600" kern="1200" dirty="0" err="1"/>
            <a:t>team</a:t>
          </a:r>
          <a:r>
            <a:rPr lang="fi-FI" sz="1600" kern="1200" dirty="0"/>
            <a:t> </a:t>
          </a:r>
          <a:r>
            <a:rPr lang="fi-FI" sz="1600" kern="1200" dirty="0" err="1"/>
            <a:t>spirit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Encouraging</a:t>
          </a:r>
          <a:r>
            <a:rPr lang="fi-FI" sz="1600" kern="1200" dirty="0"/>
            <a:t> </a:t>
          </a:r>
          <a:r>
            <a:rPr lang="fi-FI" sz="1600" kern="1200" dirty="0" err="1"/>
            <a:t>others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Solving</a:t>
          </a:r>
          <a:r>
            <a:rPr lang="fi-FI" sz="1600" kern="1200" dirty="0"/>
            <a:t> </a:t>
          </a:r>
          <a:r>
            <a:rPr lang="fi-FI" sz="1600" kern="1200" dirty="0" err="1"/>
            <a:t>conflicts</a:t>
          </a:r>
          <a:endParaRPr lang="fi-FI" sz="1600" kern="1200" dirty="0"/>
        </a:p>
      </dsp:txBody>
      <dsp:txXfrm>
        <a:off x="0" y="2043570"/>
        <a:ext cx="6120680" cy="1713600"/>
      </dsp:txXfrm>
    </dsp:sp>
    <dsp:sp modelId="{48AF09E7-09B3-41CF-AE34-CAF6FC49C3D1}">
      <dsp:nvSpPr>
        <dsp:cNvPr id="0" name=""/>
        <dsp:cNvSpPr/>
      </dsp:nvSpPr>
      <dsp:spPr>
        <a:xfrm>
          <a:off x="306034" y="1807410"/>
          <a:ext cx="4284476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/>
            <a:t>People-oriented</a:t>
          </a:r>
          <a:r>
            <a:rPr lang="fi-FI" sz="1600" kern="1200" dirty="0"/>
            <a:t> </a:t>
          </a:r>
          <a:r>
            <a:rPr lang="fi-FI" sz="1600" kern="1200" dirty="0" err="1"/>
            <a:t>Skills</a:t>
          </a:r>
          <a:r>
            <a:rPr lang="fi-FI" sz="1600" kern="1200" dirty="0"/>
            <a:t>:</a:t>
          </a:r>
        </a:p>
      </dsp:txBody>
      <dsp:txXfrm>
        <a:off x="329091" y="1830467"/>
        <a:ext cx="423836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7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 min (18)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41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3 min (21)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19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 min (24), monikulttuurisuus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716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Minna 3 min (27)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0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?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meaning</a:t>
            </a:r>
            <a:r>
              <a:rPr lang="fi-FI" dirty="0"/>
              <a:t> of </a:t>
            </a:r>
            <a:r>
              <a:rPr lang="fi-FI" dirty="0" err="1"/>
              <a:t>studies</a:t>
            </a:r>
            <a:r>
              <a:rPr lang="fi-FI" dirty="0"/>
              <a:t>, </a:t>
            </a:r>
            <a:r>
              <a:rPr lang="fi-FI" dirty="0" err="1"/>
              <a:t>motivation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57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6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Viitekehys</a:t>
            </a:r>
            <a:r>
              <a:rPr lang="en-US" dirty="0"/>
              <a:t>, </a:t>
            </a:r>
            <a:r>
              <a:rPr lang="en-US" dirty="0" err="1"/>
              <a:t>kokonaisuus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41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2min</a:t>
            </a:r>
            <a:r>
              <a:rPr lang="fi-FI" baseline="0" dirty="0"/>
              <a:t> (7)</a:t>
            </a:r>
            <a:endParaRPr lang="fi-FI" dirty="0"/>
          </a:p>
          <a:p>
            <a:r>
              <a:rPr lang="fi-FI" dirty="0"/>
              <a:t>An </a:t>
            </a:r>
            <a:r>
              <a:rPr lang="fi-FI" dirty="0" err="1"/>
              <a:t>effective</a:t>
            </a:r>
            <a:r>
              <a:rPr lang="fi-FI" baseline="0" dirty="0"/>
              <a:t> </a:t>
            </a:r>
            <a:r>
              <a:rPr lang="fi-FI" baseline="0" dirty="0" err="1"/>
              <a:t>team</a:t>
            </a:r>
            <a:r>
              <a:rPr lang="fi-FI" baseline="0" dirty="0"/>
              <a:t> </a:t>
            </a:r>
            <a:r>
              <a:rPr lang="fi-FI" baseline="0" dirty="0" err="1"/>
              <a:t>requires</a:t>
            </a:r>
            <a:r>
              <a:rPr lang="fi-FI" baseline="0" dirty="0"/>
              <a:t> </a:t>
            </a:r>
            <a:r>
              <a:rPr lang="fi-FI" baseline="0" dirty="0" err="1"/>
              <a:t>several</a:t>
            </a:r>
            <a:r>
              <a:rPr lang="fi-FI" baseline="0" dirty="0"/>
              <a:t> </a:t>
            </a:r>
            <a:r>
              <a:rPr lang="fi-FI" baseline="0" dirty="0" err="1"/>
              <a:t>succeeding</a:t>
            </a:r>
            <a:r>
              <a:rPr lang="fi-FI" baseline="0" dirty="0"/>
              <a:t> </a:t>
            </a:r>
            <a:r>
              <a:rPr lang="fi-FI" baseline="0" dirty="0" err="1"/>
              <a:t>aspects/components</a:t>
            </a:r>
            <a:endParaRPr lang="fi-FI" baseline="0" dirty="0"/>
          </a:p>
          <a:p>
            <a:r>
              <a:rPr lang="fi-FI" baseline="0" dirty="0"/>
              <a:t>Voidaan peilata tätä tulevaan ryhmätehtävään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82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 min (10) sano jotain </a:t>
            </a:r>
            <a:r>
              <a:rPr lang="fi-FI" dirty="0" err="1"/>
              <a:t>adjourning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00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Timo 2 min (12)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33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/>
              <a:t>2 min (14)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16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2 min (16)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01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6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4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7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07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0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46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3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6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4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5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73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6.9.2021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71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59B33-BF8C-4A6A-A46B-5F87F01C7AF7}" type="datetime1">
              <a:rPr lang="en-US"/>
              <a:pPr/>
              <a:t>9/6/2021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D4D01AD0-EB3A-4893-8D71-B8016A1D02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778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633F6-3B3A-408D-9FC6-A54013EA804F}" type="datetime1">
              <a:rPr lang="en-US"/>
              <a:pPr/>
              <a:t>9/6/2021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6093313F-635D-4AEA-8C1C-5F232D1A7F7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937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0000"/>
            <a:ext cx="2052735" cy="9524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2995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49754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49754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12136" y="5227709"/>
            <a:ext cx="141064" cy="138499"/>
          </a:xfrm>
        </p:spPr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79423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bin.com/" TargetMode="External"/><Relationship Id="rId2" Type="http://schemas.openxmlformats.org/officeDocument/2006/relationships/hyperlink" Target="http://www.kielijelppi.fi/" TargetMode="Externa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enopisk/Starting+Point+of+Wellbeing" TargetMode="External"/><Relationship Id="rId2" Type="http://schemas.openxmlformats.org/officeDocument/2006/relationships/hyperlink" Target="https://www.youtube.com/watch?v=-FvTwwb7Gq8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nto.aalto.fi/pages/viewpage.action?pageId=328008" TargetMode="External"/><Relationship Id="rId4" Type="http://schemas.openxmlformats.org/officeDocument/2006/relationships/hyperlink" Target="https://into.aalto.fi/display/enopisk/Courses+and+workshops+for+studen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4500" dirty="0">
                <a:sym typeface="Arial" charset="0"/>
              </a:rPr>
            </a:br>
            <a:br>
              <a:rPr lang="en-GB" sz="4500" dirty="0">
                <a:sym typeface="Arial" charset="0"/>
              </a:rPr>
            </a:br>
            <a:r>
              <a:rPr lang="en-GB" sz="4800" dirty="0">
                <a:solidFill>
                  <a:schemeClr val="tx1"/>
                </a:solidFill>
                <a:sym typeface="Arial" charset="0"/>
              </a:rPr>
              <a:t>Study and group-work skills </a:t>
            </a:r>
            <a:br>
              <a:rPr lang="en-GB" sz="4500" dirty="0">
                <a:sym typeface="Arial" charset="0"/>
              </a:rPr>
            </a:br>
            <a:r>
              <a:rPr lang="en-GB" sz="4800" i="1" dirty="0">
                <a:solidFill>
                  <a:schemeClr val="tx1"/>
                </a:solidFill>
                <a:sym typeface="Arial" charset="0"/>
              </a:rPr>
              <a:t>Hybrid-mode edition</a:t>
            </a:r>
            <a:br>
              <a:rPr lang="en-GB" sz="4500" dirty="0">
                <a:sym typeface="Arial" charset="0"/>
              </a:rPr>
            </a:br>
            <a:endParaRPr lang="en-GB" sz="4500" dirty="0">
              <a:sym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endParaRPr lang="en-GB" sz="1200" dirty="0">
              <a:solidFill>
                <a:schemeClr val="tx1"/>
              </a:solidFill>
              <a:sym typeface="Arial" charset="0"/>
            </a:endParaRPr>
          </a:p>
          <a:p>
            <a:r>
              <a:rPr lang="en-GB" sz="1400" dirty="0">
                <a:solidFill>
                  <a:schemeClr val="tx1"/>
                </a:solidFill>
                <a:sym typeface="Arial" charset="0"/>
              </a:rPr>
              <a:t>Aalto University Learning Services</a:t>
            </a:r>
          </a:p>
          <a:p>
            <a:r>
              <a:rPr lang="en-GB" sz="1400" dirty="0">
                <a:solidFill>
                  <a:schemeClr val="tx1"/>
                </a:solidFill>
                <a:sym typeface="Arial" charset="0"/>
              </a:rPr>
              <a:t>Psychologist Sanni Saarimäki, sanni.saarimaki@aalto.fi</a:t>
            </a:r>
          </a:p>
          <a:p>
            <a:r>
              <a:rPr lang="fi-FI" sz="1400" dirty="0">
                <a:solidFill>
                  <a:schemeClr val="tx1"/>
                </a:solidFill>
              </a:rPr>
              <a:t>6.9.2021, ENG </a:t>
            </a:r>
            <a:r>
              <a:rPr lang="fi-FI" sz="1400" dirty="0" err="1">
                <a:solidFill>
                  <a:schemeClr val="tx1"/>
                </a:solidFill>
              </a:rPr>
              <a:t>masters</a:t>
            </a:r>
            <a:endParaRPr lang="fi-FI" sz="1400" dirty="0"/>
          </a:p>
          <a:p>
            <a:r>
              <a:rPr lang="fi-FI" sz="1400" dirty="0" err="1"/>
              <a:t>Materials</a:t>
            </a:r>
            <a:r>
              <a:rPr lang="fi-FI" sz="1400" dirty="0"/>
              <a:t> </a:t>
            </a:r>
            <a:r>
              <a:rPr lang="fi-FI" sz="1400" dirty="0" err="1"/>
              <a:t>by</a:t>
            </a:r>
            <a:r>
              <a:rPr lang="fi-FI" sz="1400" dirty="0"/>
              <a:t> Aalto </a:t>
            </a:r>
            <a:r>
              <a:rPr lang="fi-FI" sz="1400" dirty="0" err="1"/>
              <a:t>Psychologists</a:t>
            </a:r>
            <a:r>
              <a:rPr lang="fi-FI" sz="1400" dirty="0"/>
              <a:t> Team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8167" y="1356934"/>
            <a:ext cx="5236104" cy="194997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chemeClr val="bg1"/>
                </a:solidFill>
                <a:latin typeface="Georgia"/>
                <a:ea typeface="ＭＳ Ｐゴシック" charset="0"/>
                <a:cs typeface="Georgia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333" dirty="0"/>
          </a:p>
          <a:p>
            <a:endParaRPr lang="en-GB" sz="1333" dirty="0">
              <a:solidFill>
                <a:srgbClr val="FFFFFF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748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Time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8312" y="880001"/>
            <a:ext cx="7790785" cy="36503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308565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Emotions</a:t>
            </a:r>
            <a:r>
              <a:rPr lang="fi-FI" dirty="0"/>
              <a:t> in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Curiosity</a:t>
            </a:r>
            <a:r>
              <a:rPr lang="fi-FI" sz="2000" dirty="0"/>
              <a:t>, </a:t>
            </a:r>
            <a:r>
              <a:rPr lang="fi-FI" sz="2000" dirty="0" err="1"/>
              <a:t>interest</a:t>
            </a:r>
            <a:r>
              <a:rPr lang="fi-FI" sz="2000" dirty="0"/>
              <a:t>, </a:t>
            </a:r>
            <a:r>
              <a:rPr lang="fi-FI" sz="2000" dirty="0" err="1"/>
              <a:t>proud</a:t>
            </a:r>
            <a:r>
              <a:rPr lang="fi-FI" sz="2000" dirty="0"/>
              <a:t>, </a:t>
            </a:r>
            <a:r>
              <a:rPr lang="fi-FI" sz="2000" dirty="0" err="1"/>
              <a:t>joy</a:t>
            </a:r>
            <a:r>
              <a:rPr lang="fi-FI" sz="2000" dirty="0"/>
              <a:t> -&gt; </a:t>
            </a:r>
            <a:r>
              <a:rPr lang="fi-FI" sz="2000" dirty="0" err="1"/>
              <a:t>resources</a:t>
            </a:r>
            <a:r>
              <a:rPr lang="fi-FI" sz="2000" dirty="0"/>
              <a:t> for </a:t>
            </a:r>
            <a:r>
              <a:rPr lang="fi-FI" sz="2000" dirty="0" err="1"/>
              <a:t>learning</a:t>
            </a:r>
            <a:endParaRPr lang="fi-FI" sz="2000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Fear</a:t>
            </a:r>
            <a:r>
              <a:rPr lang="fi-FI" sz="2000" dirty="0"/>
              <a:t> of </a:t>
            </a:r>
            <a:r>
              <a:rPr lang="fi-FI" sz="2000" dirty="0" err="1"/>
              <a:t>failure</a:t>
            </a:r>
            <a:r>
              <a:rPr lang="fi-FI" sz="2000" dirty="0"/>
              <a:t>, </a:t>
            </a:r>
            <a:r>
              <a:rPr lang="fi-FI" sz="2000" dirty="0" err="1"/>
              <a:t>shame</a:t>
            </a:r>
            <a:r>
              <a:rPr lang="fi-FI" sz="2000" dirty="0"/>
              <a:t>, </a:t>
            </a:r>
            <a:r>
              <a:rPr lang="fi-FI" sz="2000" dirty="0" err="1"/>
              <a:t>embarassment</a:t>
            </a:r>
            <a:r>
              <a:rPr lang="fi-FI" sz="2000" dirty="0"/>
              <a:t> -&gt; </a:t>
            </a:r>
            <a:r>
              <a:rPr lang="fi-FI" sz="2000" dirty="0" err="1"/>
              <a:t>prevents</a:t>
            </a:r>
            <a:r>
              <a:rPr lang="fi-FI" sz="2000" dirty="0"/>
              <a:t> </a:t>
            </a:r>
            <a:r>
              <a:rPr lang="fi-FI" sz="2000" dirty="0" err="1"/>
              <a:t>learning</a:t>
            </a:r>
            <a:endParaRPr lang="fi-FI" sz="2000" dirty="0"/>
          </a:p>
          <a:p>
            <a:pPr marL="285739" indent="-285739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Understanding</a:t>
            </a:r>
            <a:r>
              <a:rPr lang="fi-FI" sz="2000" dirty="0"/>
              <a:t> </a:t>
            </a:r>
            <a:r>
              <a:rPr lang="fi-FI" sz="2000" dirty="0" err="1"/>
              <a:t>failures</a:t>
            </a:r>
            <a:r>
              <a:rPr lang="fi-FI" sz="2000" dirty="0"/>
              <a:t> as </a:t>
            </a:r>
            <a:r>
              <a:rPr lang="fi-FI" sz="2000" dirty="0" err="1"/>
              <a:t>part</a:t>
            </a:r>
            <a:r>
              <a:rPr lang="fi-FI" sz="2000" dirty="0"/>
              <a:t> of </a:t>
            </a:r>
            <a:r>
              <a:rPr lang="fi-FI" sz="2000" dirty="0" err="1"/>
              <a:t>learning</a:t>
            </a:r>
            <a:endParaRPr lang="fi-FI" sz="2000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dirty="0" err="1"/>
              <a:t>Kindness</a:t>
            </a:r>
            <a:r>
              <a:rPr lang="fi-FI" sz="1917" dirty="0"/>
              <a:t> to </a:t>
            </a:r>
            <a:r>
              <a:rPr lang="fi-FI" sz="1917" dirty="0" err="1"/>
              <a:t>yourself</a:t>
            </a:r>
            <a:r>
              <a:rPr lang="fi-FI" sz="1917" dirty="0"/>
              <a:t> </a:t>
            </a:r>
            <a:r>
              <a:rPr lang="fi-FI" sz="1917" dirty="0" err="1"/>
              <a:t>instead</a:t>
            </a:r>
            <a:r>
              <a:rPr lang="fi-FI" sz="1917" dirty="0"/>
              <a:t> of </a:t>
            </a:r>
            <a:r>
              <a:rPr lang="fi-FI" sz="1917" dirty="0" err="1"/>
              <a:t>hard</a:t>
            </a:r>
            <a:r>
              <a:rPr lang="fi-FI" sz="1917" dirty="0"/>
              <a:t> </a:t>
            </a:r>
            <a:r>
              <a:rPr lang="fi-FI" sz="1917" dirty="0" err="1"/>
              <a:t>self-criticism</a:t>
            </a:r>
            <a:endParaRPr lang="fi-FI" sz="1917" dirty="0"/>
          </a:p>
          <a:p>
            <a:pPr marL="669723" lvl="2" indent="-285739">
              <a:buFont typeface="Wingdings" panose="05000000000000000000" pitchFamily="2" charset="2"/>
              <a:buChar char="Ø"/>
            </a:pPr>
            <a:r>
              <a:rPr lang="fi-FI" sz="1583" dirty="0" err="1"/>
              <a:t>Learn</a:t>
            </a:r>
            <a:r>
              <a:rPr lang="fi-FI" sz="1583" dirty="0"/>
              <a:t> </a:t>
            </a:r>
            <a:r>
              <a:rPr lang="fi-FI" sz="1583" dirty="0" err="1"/>
              <a:t>more</a:t>
            </a:r>
            <a:r>
              <a:rPr lang="fi-FI" sz="1583" dirty="0"/>
              <a:t>: http://self-compassion.org/</a:t>
            </a:r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dirty="0" err="1"/>
              <a:t>Share</a:t>
            </a:r>
            <a:r>
              <a:rPr lang="fi-FI" sz="1917" dirty="0"/>
              <a:t> </a:t>
            </a:r>
            <a:r>
              <a:rPr lang="fi-FI" sz="1917" dirty="0" err="1"/>
              <a:t>your</a:t>
            </a:r>
            <a:r>
              <a:rPr lang="fi-FI" sz="1917" dirty="0"/>
              <a:t> </a:t>
            </a:r>
            <a:r>
              <a:rPr lang="fi-FI" sz="1917" dirty="0" err="1"/>
              <a:t>feelings</a:t>
            </a:r>
            <a:endParaRPr lang="fi-FI" sz="1917" dirty="0"/>
          </a:p>
          <a:p>
            <a:pPr lvl="1" indent="0">
              <a:buNone/>
            </a:pPr>
            <a:endParaRPr lang="fi-FI" sz="191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56DD1-DA18-46DF-9A9E-620EE0905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0913"/>
            <a:ext cx="4179454" cy="31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69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Learning </a:t>
            </a:r>
            <a:r>
              <a:rPr lang="fi-FI" dirty="0" err="1"/>
              <a:t>Together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/>
              <a:t>Building </a:t>
            </a:r>
            <a:r>
              <a:rPr lang="fi-FI" sz="2000" dirty="0" err="1"/>
              <a:t>knowledge</a:t>
            </a:r>
            <a:r>
              <a:rPr lang="fi-FI" sz="2000" dirty="0"/>
              <a:t> is a </a:t>
            </a:r>
            <a:r>
              <a:rPr lang="fi-FI" sz="2000" dirty="0" err="1"/>
              <a:t>shared</a:t>
            </a:r>
            <a:r>
              <a:rPr lang="fi-FI" sz="2000" dirty="0"/>
              <a:t> </a:t>
            </a:r>
            <a:r>
              <a:rPr lang="fi-FI" sz="2000" dirty="0" err="1"/>
              <a:t>process</a:t>
            </a:r>
            <a:endParaRPr lang="fi-FI" sz="2000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dirty="0" err="1"/>
              <a:t>Being</a:t>
            </a:r>
            <a:r>
              <a:rPr lang="fi-FI" sz="1917" dirty="0"/>
              <a:t> </a:t>
            </a:r>
            <a:r>
              <a:rPr lang="fi-FI" sz="1917" dirty="0" err="1"/>
              <a:t>part</a:t>
            </a:r>
            <a:r>
              <a:rPr lang="fi-FI" sz="1917" dirty="0"/>
              <a:t> of </a:t>
            </a:r>
            <a:r>
              <a:rPr lang="fi-FI" sz="1917" dirty="0" err="1"/>
              <a:t>the</a:t>
            </a:r>
            <a:r>
              <a:rPr lang="fi-FI" sz="1917" dirty="0"/>
              <a:t> </a:t>
            </a:r>
            <a:r>
              <a:rPr lang="fi-FI" sz="1917" dirty="0" err="1"/>
              <a:t>academic</a:t>
            </a:r>
            <a:r>
              <a:rPr lang="fi-FI" sz="1917" dirty="0"/>
              <a:t> </a:t>
            </a:r>
            <a:r>
              <a:rPr lang="fi-FI" sz="1917" dirty="0" err="1"/>
              <a:t>community</a:t>
            </a:r>
            <a:endParaRPr lang="fi-FI" sz="1917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dirty="0"/>
              <a:t>Group-</a:t>
            </a:r>
            <a:r>
              <a:rPr lang="fi-FI" sz="1917" dirty="0" err="1"/>
              <a:t>work</a:t>
            </a:r>
            <a:r>
              <a:rPr lang="fi-FI" sz="1917" dirty="0"/>
              <a:t> </a:t>
            </a:r>
            <a:r>
              <a:rPr lang="fi-FI" sz="1917" dirty="0" err="1"/>
              <a:t>skills</a:t>
            </a:r>
            <a:endParaRPr lang="fi-FI" sz="1917" dirty="0"/>
          </a:p>
          <a:p>
            <a:pPr lvl="1" indent="0">
              <a:buNone/>
            </a:pPr>
            <a:endParaRPr lang="fi-FI" sz="1917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Teaching</a:t>
            </a:r>
            <a:r>
              <a:rPr lang="fi-FI" sz="2000" dirty="0"/>
              <a:t> </a:t>
            </a:r>
            <a:r>
              <a:rPr lang="fi-FI" sz="2000" dirty="0" err="1"/>
              <a:t>others</a:t>
            </a:r>
            <a:r>
              <a:rPr lang="fi-FI" sz="2000" dirty="0"/>
              <a:t> is an </a:t>
            </a:r>
            <a:r>
              <a:rPr lang="fi-FI" sz="2000" dirty="0" err="1"/>
              <a:t>effective</a:t>
            </a:r>
            <a:r>
              <a:rPr lang="fi-FI" sz="2000" dirty="0"/>
              <a:t> </a:t>
            </a:r>
            <a:r>
              <a:rPr lang="fi-FI" sz="2000" dirty="0" err="1"/>
              <a:t>way</a:t>
            </a:r>
            <a:r>
              <a:rPr lang="fi-FI" sz="2000" dirty="0"/>
              <a:t> to </a:t>
            </a:r>
            <a:r>
              <a:rPr lang="fi-FI" sz="2000" dirty="0" err="1"/>
              <a:t>learn</a:t>
            </a:r>
            <a:endParaRPr lang="fi-FI" sz="2000" dirty="0"/>
          </a:p>
          <a:p>
            <a:pPr marL="285739" indent="-285739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Social</a:t>
            </a:r>
            <a:r>
              <a:rPr lang="fi-FI" sz="2000" dirty="0"/>
              <a:t> </a:t>
            </a:r>
            <a:r>
              <a:rPr lang="fi-FI" sz="2000" dirty="0" err="1"/>
              <a:t>support</a:t>
            </a:r>
            <a:r>
              <a:rPr lang="fi-FI" sz="2000" dirty="0"/>
              <a:t> is </a:t>
            </a:r>
            <a:r>
              <a:rPr lang="fi-FI" sz="2000" dirty="0" err="1"/>
              <a:t>related</a:t>
            </a:r>
            <a:r>
              <a:rPr lang="fi-FI" sz="2000" dirty="0"/>
              <a:t> to </a:t>
            </a:r>
            <a:r>
              <a:rPr lang="fi-FI" sz="2000" dirty="0" err="1"/>
              <a:t>success</a:t>
            </a:r>
            <a:r>
              <a:rPr lang="fi-FI" sz="2000" dirty="0"/>
              <a:t> in </a:t>
            </a:r>
            <a:r>
              <a:rPr lang="fi-FI" sz="2000" dirty="0" err="1"/>
              <a:t>studies</a:t>
            </a:r>
            <a:endParaRPr lang="fi-FI" sz="2000" dirty="0"/>
          </a:p>
          <a:p>
            <a:pPr marL="285739" indent="-285739">
              <a:buFont typeface="Wingdings" panose="05000000000000000000" pitchFamily="2" charset="2"/>
              <a:buChar char="Ø"/>
            </a:pPr>
            <a:endParaRPr lang="fi-FI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62898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8D827E-52DD-4A86-8D0B-09158AA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Memorize the best team/ group work experience you have ever had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9B3C3-779C-4AD8-A312-820ADF7CFC0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What made it so good/ successful?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kind of stages there were? How did that group/team evolve during the process?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056233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 </a:t>
            </a:r>
            <a:r>
              <a:rPr lang="fi-FI" dirty="0" err="1"/>
              <a:t>Effective</a:t>
            </a:r>
            <a:r>
              <a:rPr lang="fi-FI" dirty="0"/>
              <a:t> </a:t>
            </a:r>
            <a:r>
              <a:rPr lang="fi-FI" dirty="0" err="1"/>
              <a:t>Team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2405063" y="1404938"/>
          <a:ext cx="6738937" cy="319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06472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Stages</a:t>
            </a:r>
            <a:r>
              <a:rPr lang="fi-FI" dirty="0"/>
              <a:t> of a Group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2405063" y="1477963"/>
          <a:ext cx="6738937" cy="319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7722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Forming</a:t>
            </a:r>
            <a:r>
              <a:rPr lang="fi-F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Finding</a:t>
            </a:r>
            <a:r>
              <a:rPr lang="fi-FI" sz="2000" b="0" dirty="0"/>
              <a:t> the </a:t>
            </a:r>
            <a:r>
              <a:rPr lang="fi-FI" sz="2000" b="0" dirty="0" err="1"/>
              <a:t>roles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Unsecurity</a:t>
            </a:r>
            <a:r>
              <a:rPr lang="fi-FI" sz="2000" b="0" dirty="0"/>
              <a:t>, </a:t>
            </a:r>
            <a:r>
              <a:rPr lang="fi-FI" sz="2000" b="0" dirty="0" err="1"/>
              <a:t>do</a:t>
            </a:r>
            <a:r>
              <a:rPr lang="fi-FI" sz="2000" b="0" dirty="0"/>
              <a:t> I </a:t>
            </a:r>
            <a:r>
              <a:rPr lang="fi-FI" sz="2000" b="0" dirty="0" err="1"/>
              <a:t>belong</a:t>
            </a:r>
            <a:r>
              <a:rPr lang="fi-FI" sz="2000" b="0" dirty="0"/>
              <a:t> to the </a:t>
            </a:r>
            <a:r>
              <a:rPr lang="fi-FI" sz="2000" b="0" dirty="0" err="1"/>
              <a:t>group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Finding</a:t>
            </a:r>
            <a:r>
              <a:rPr lang="fi-FI" sz="2000" b="0" dirty="0"/>
              <a:t> the </a:t>
            </a:r>
            <a:r>
              <a:rPr lang="fi-FI" sz="2000" b="0" dirty="0" err="1"/>
              <a:t>goals</a:t>
            </a:r>
            <a:r>
              <a:rPr lang="fi-FI" sz="2000" b="0" dirty="0"/>
              <a:t> and </a:t>
            </a:r>
            <a:r>
              <a:rPr lang="fi-FI" sz="2000" b="0" dirty="0" err="1"/>
              <a:t>tasks</a:t>
            </a:r>
            <a:r>
              <a:rPr lang="fi-FI" sz="2000" b="0" dirty="0"/>
              <a:t> of the </a:t>
            </a:r>
            <a:r>
              <a:rPr lang="fi-FI" sz="2000" b="0" dirty="0" err="1"/>
              <a:t>group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Often</a:t>
            </a:r>
            <a:r>
              <a:rPr lang="fi-FI" sz="2000" b="0" dirty="0"/>
              <a:t> </a:t>
            </a:r>
            <a:r>
              <a:rPr lang="fi-FI" sz="2000" b="0" dirty="0" err="1"/>
              <a:t>positive</a:t>
            </a:r>
            <a:r>
              <a:rPr lang="fi-FI" sz="2000" b="0" dirty="0"/>
              <a:t>, </a:t>
            </a:r>
            <a:r>
              <a:rPr lang="fi-FI" sz="2000" b="0" dirty="0" err="1"/>
              <a:t>enthusiastic</a:t>
            </a:r>
            <a:r>
              <a:rPr lang="fi-FI" sz="2000" b="0" dirty="0"/>
              <a:t> </a:t>
            </a:r>
            <a:r>
              <a:rPr lang="fi-FI" sz="2000" b="0" dirty="0" err="1"/>
              <a:t>feelings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/>
              <a:t>In </a:t>
            </a:r>
            <a:r>
              <a:rPr lang="fi-FI" sz="2000" b="0" dirty="0" err="1"/>
              <a:t>unclear</a:t>
            </a:r>
            <a:r>
              <a:rPr lang="fi-FI" sz="2000" b="0" dirty="0"/>
              <a:t> </a:t>
            </a:r>
            <a:r>
              <a:rPr lang="fi-FI" sz="2000" b="0" dirty="0" err="1"/>
              <a:t>or</a:t>
            </a:r>
            <a:r>
              <a:rPr lang="fi-FI" sz="2000" b="0" dirty="0"/>
              <a:t> </a:t>
            </a:r>
            <a:r>
              <a:rPr lang="fi-FI" sz="2000" b="0" dirty="0" err="1"/>
              <a:t>undefined</a:t>
            </a:r>
            <a:r>
              <a:rPr lang="fi-FI" sz="2000" b="0" dirty="0"/>
              <a:t> </a:t>
            </a:r>
            <a:r>
              <a:rPr lang="fi-FI" sz="2000" b="0" dirty="0" err="1"/>
              <a:t>situations</a:t>
            </a:r>
            <a:r>
              <a:rPr lang="fi-FI" sz="2000" b="0" dirty="0"/>
              <a:t> </a:t>
            </a:r>
            <a:r>
              <a:rPr lang="fi-FI" sz="2000" b="0" dirty="0" err="1"/>
              <a:t>we</a:t>
            </a:r>
            <a:r>
              <a:rPr lang="fi-FI" sz="2000" b="0" dirty="0"/>
              <a:t> </a:t>
            </a:r>
            <a:r>
              <a:rPr lang="fi-FI" sz="2000" b="0" dirty="0" err="1"/>
              <a:t>try</a:t>
            </a:r>
            <a:r>
              <a:rPr lang="fi-FI" sz="2000" b="0" dirty="0"/>
              <a:t> to </a:t>
            </a:r>
            <a:r>
              <a:rPr lang="fi-FI" sz="2000" b="0" dirty="0" err="1"/>
              <a:t>find</a:t>
            </a:r>
            <a:r>
              <a:rPr lang="fi-FI" sz="2000" b="0" dirty="0"/>
              <a:t> </a:t>
            </a:r>
            <a:r>
              <a:rPr lang="fi-FI" sz="2000" b="0" dirty="0" err="1"/>
              <a:t>familiar</a:t>
            </a:r>
            <a:r>
              <a:rPr lang="fi-FI" sz="2000" b="0" dirty="0"/>
              <a:t> </a:t>
            </a:r>
            <a:r>
              <a:rPr lang="fi-FI" sz="2000" b="0" dirty="0" err="1"/>
              <a:t>roles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When</a:t>
            </a:r>
            <a:r>
              <a:rPr lang="fi-FI" sz="2000" b="0" dirty="0"/>
              <a:t> </a:t>
            </a:r>
            <a:r>
              <a:rPr lang="fi-FI" sz="2000" b="0" dirty="0" err="1"/>
              <a:t>we</a:t>
            </a:r>
            <a:r>
              <a:rPr lang="fi-FI" sz="2000" b="0" dirty="0"/>
              <a:t> </a:t>
            </a:r>
            <a:r>
              <a:rPr lang="fi-FI" sz="2000" b="0" dirty="0" err="1"/>
              <a:t>feel</a:t>
            </a:r>
            <a:r>
              <a:rPr lang="fi-FI" sz="2000" b="0" dirty="0"/>
              <a:t> </a:t>
            </a:r>
            <a:r>
              <a:rPr lang="fi-FI" sz="2000" b="0" dirty="0" err="1"/>
              <a:t>more</a:t>
            </a:r>
            <a:r>
              <a:rPr lang="fi-FI" sz="2000" b="0" dirty="0"/>
              <a:t> </a:t>
            </a:r>
            <a:r>
              <a:rPr lang="fi-FI" sz="2000" b="0" dirty="0" err="1"/>
              <a:t>secure</a:t>
            </a:r>
            <a:r>
              <a:rPr lang="fi-FI" sz="2000" b="0" dirty="0"/>
              <a:t> in the </a:t>
            </a:r>
            <a:r>
              <a:rPr lang="fi-FI" sz="2000" b="0" dirty="0" err="1"/>
              <a:t>group</a:t>
            </a:r>
            <a:r>
              <a:rPr lang="fi-FI" sz="2000" b="0" dirty="0"/>
              <a:t> </a:t>
            </a:r>
            <a:r>
              <a:rPr lang="fi-FI" sz="2000" b="0" dirty="0" err="1"/>
              <a:t>we</a:t>
            </a:r>
            <a:r>
              <a:rPr lang="fi-FI" sz="2000" b="0" dirty="0"/>
              <a:t> </a:t>
            </a:r>
            <a:r>
              <a:rPr lang="fi-FI" sz="2000" b="0" dirty="0" err="1"/>
              <a:t>can</a:t>
            </a:r>
            <a:r>
              <a:rPr lang="fi-FI" sz="2000" b="0" dirty="0"/>
              <a:t> </a:t>
            </a:r>
            <a:r>
              <a:rPr lang="fi-FI" sz="2000" b="0" dirty="0" err="1"/>
              <a:t>take</a:t>
            </a:r>
            <a:r>
              <a:rPr lang="fi-FI" sz="2000" b="0" dirty="0"/>
              <a:t> </a:t>
            </a:r>
            <a:r>
              <a:rPr lang="fi-FI" sz="2000" b="0" dirty="0" err="1"/>
              <a:t>more</a:t>
            </a:r>
            <a:r>
              <a:rPr lang="fi-FI" sz="2000" b="0" dirty="0"/>
              <a:t> </a:t>
            </a:r>
            <a:r>
              <a:rPr lang="fi-FI" sz="2000" b="0" dirty="0" err="1"/>
              <a:t>flexible</a:t>
            </a:r>
            <a:r>
              <a:rPr lang="fi-FI" sz="2000" b="0" dirty="0"/>
              <a:t> </a:t>
            </a:r>
            <a:r>
              <a:rPr lang="fi-FI" sz="2000" b="0" dirty="0" err="1"/>
              <a:t>roles</a:t>
            </a:r>
            <a:endParaRPr lang="fi-FI" sz="2000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4794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Storming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Individuals</a:t>
            </a:r>
            <a:r>
              <a:rPr lang="fi-FI" sz="2000" b="0" dirty="0"/>
              <a:t> </a:t>
            </a:r>
            <a:r>
              <a:rPr lang="fi-FI" sz="2000" b="0" dirty="0" err="1"/>
              <a:t>try</a:t>
            </a:r>
            <a:r>
              <a:rPr lang="fi-FI" sz="2000" b="0" dirty="0"/>
              <a:t> to </a:t>
            </a:r>
            <a:r>
              <a:rPr lang="fi-FI" sz="2000" b="0" dirty="0" err="1"/>
              <a:t>stand</a:t>
            </a:r>
            <a:r>
              <a:rPr lang="fi-FI" sz="2000" b="0" dirty="0"/>
              <a:t> out, </a:t>
            </a:r>
            <a:r>
              <a:rPr lang="fi-FI" sz="2000" b="0" dirty="0" err="1"/>
              <a:t>different</a:t>
            </a:r>
            <a:r>
              <a:rPr lang="fi-FI" sz="2000" b="0" dirty="0"/>
              <a:t> </a:t>
            </a:r>
            <a:r>
              <a:rPr lang="fi-FI" sz="2000" b="0" dirty="0" err="1"/>
              <a:t>opinions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There</a:t>
            </a:r>
            <a:r>
              <a:rPr lang="fi-FI" sz="2000" b="0" dirty="0"/>
              <a:t> </a:t>
            </a:r>
            <a:r>
              <a:rPr lang="fi-FI" sz="2000" b="0" dirty="0" err="1"/>
              <a:t>might</a:t>
            </a:r>
            <a:r>
              <a:rPr lang="fi-FI" sz="2000" b="0" dirty="0"/>
              <a:t> </a:t>
            </a:r>
            <a:r>
              <a:rPr lang="fi-FI" sz="2000" b="0" dirty="0" err="1"/>
              <a:t>be</a:t>
            </a:r>
            <a:r>
              <a:rPr lang="fi-FI" sz="2000" b="0" dirty="0"/>
              <a:t> </a:t>
            </a:r>
            <a:r>
              <a:rPr lang="fi-FI" sz="2000" b="0" dirty="0" err="1"/>
              <a:t>resistance</a:t>
            </a:r>
            <a:r>
              <a:rPr lang="fi-FI" sz="2000" b="0" dirty="0"/>
              <a:t> to the </a:t>
            </a:r>
            <a:r>
              <a:rPr lang="fi-FI" sz="2000" b="0" dirty="0" err="1"/>
              <a:t>tasks</a:t>
            </a:r>
            <a:r>
              <a:rPr lang="fi-FI" sz="2000" b="0" dirty="0"/>
              <a:t> </a:t>
            </a:r>
            <a:r>
              <a:rPr lang="fi-FI" sz="2000" b="0" dirty="0" err="1"/>
              <a:t>or</a:t>
            </a:r>
            <a:r>
              <a:rPr lang="fi-FI" sz="2000" b="0" dirty="0"/>
              <a:t> </a:t>
            </a:r>
            <a:r>
              <a:rPr lang="fi-FI" sz="2000" b="0" dirty="0" err="1"/>
              <a:t>goals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Dissatisfaction</a:t>
            </a:r>
            <a:r>
              <a:rPr lang="fi-FI" sz="2000" b="0" dirty="0"/>
              <a:t> with the </a:t>
            </a:r>
            <a:r>
              <a:rPr lang="fi-FI" sz="2000" b="0" dirty="0" err="1"/>
              <a:t>group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/>
              <a:t>People </a:t>
            </a:r>
            <a:r>
              <a:rPr lang="fi-FI" sz="2000" b="0" dirty="0" err="1"/>
              <a:t>form</a:t>
            </a:r>
            <a:r>
              <a:rPr lang="fi-FI" sz="2000" b="0" dirty="0"/>
              <a:t> </a:t>
            </a:r>
            <a:r>
              <a:rPr lang="fi-FI" sz="2000" b="0" dirty="0" err="1"/>
              <a:t>pairs</a:t>
            </a:r>
            <a:r>
              <a:rPr lang="fi-FI" sz="2000" b="0" dirty="0"/>
              <a:t> </a:t>
            </a:r>
            <a:r>
              <a:rPr lang="fi-FI" sz="2000" b="0" dirty="0" err="1"/>
              <a:t>or</a:t>
            </a:r>
            <a:r>
              <a:rPr lang="fi-FI" sz="2000" b="0" dirty="0"/>
              <a:t> </a:t>
            </a:r>
            <a:r>
              <a:rPr lang="fi-FI" sz="2000" b="0" dirty="0" err="1"/>
              <a:t>sub-groups</a:t>
            </a:r>
            <a:endParaRPr lang="fi-FI" sz="2000" b="0" dirty="0"/>
          </a:p>
        </p:txBody>
      </p:sp>
      <p:pic>
        <p:nvPicPr>
          <p:cNvPr id="2052" name="Picture 4" descr="C:\Users\minevala\AppData\Local\Microsoft\Windows\Temporary Internet Files\Content.IE5\O0ER9F19\MC9001537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7" y="3087329"/>
            <a:ext cx="2027493" cy="16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6908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Norming</a:t>
            </a:r>
            <a:r>
              <a:rPr lang="fi-F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Team</a:t>
            </a:r>
            <a:r>
              <a:rPr lang="fi-FI" sz="2000" b="0" dirty="0"/>
              <a:t> </a:t>
            </a:r>
            <a:r>
              <a:rPr lang="fi-FI" sz="2000" b="0" dirty="0" err="1"/>
              <a:t>spirit</a:t>
            </a:r>
            <a:r>
              <a:rPr lang="fi-FI" sz="2000" b="0" dirty="0"/>
              <a:t>, </a:t>
            </a:r>
            <a:r>
              <a:rPr lang="fi-FI" sz="2000" b="0" dirty="0" err="1"/>
              <a:t>sense</a:t>
            </a:r>
            <a:r>
              <a:rPr lang="fi-FI" sz="2000" b="0" dirty="0"/>
              <a:t> of </a:t>
            </a:r>
            <a:r>
              <a:rPr lang="fi-FI" sz="2000" b="0" dirty="0" err="1"/>
              <a:t>being</a:t>
            </a:r>
            <a:r>
              <a:rPr lang="fi-FI" sz="2000" b="0" dirty="0"/>
              <a:t> </a:t>
            </a:r>
            <a:r>
              <a:rPr lang="fi-FI" sz="2000" b="0" dirty="0" err="1"/>
              <a:t>part</a:t>
            </a:r>
            <a:r>
              <a:rPr lang="fi-FI" sz="2000" b="0" dirty="0"/>
              <a:t> of the </a:t>
            </a:r>
            <a:r>
              <a:rPr lang="fi-FI" sz="2000" b="0" dirty="0" err="1"/>
              <a:t>group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Clear</a:t>
            </a:r>
            <a:r>
              <a:rPr lang="fi-FI" sz="2000" b="0" dirty="0"/>
              <a:t> </a:t>
            </a:r>
            <a:r>
              <a:rPr lang="fi-FI" sz="2000" b="0" dirty="0" err="1"/>
              <a:t>rules</a:t>
            </a:r>
            <a:r>
              <a:rPr lang="fi-FI" sz="2000" b="0" dirty="0"/>
              <a:t> and </a:t>
            </a:r>
            <a:r>
              <a:rPr lang="fi-FI" sz="2000" b="0" dirty="0" err="1"/>
              <a:t>norms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Avoiding</a:t>
            </a:r>
            <a:r>
              <a:rPr lang="fi-FI" sz="2000" b="0" dirty="0"/>
              <a:t> </a:t>
            </a:r>
            <a:r>
              <a:rPr lang="fi-FI" sz="2000" b="0" dirty="0" err="1"/>
              <a:t>conflicts</a:t>
            </a:r>
            <a:r>
              <a:rPr lang="fi-FI" sz="2000" b="0" dirty="0"/>
              <a:t> -&gt; the </a:t>
            </a:r>
            <a:r>
              <a:rPr lang="fi-FI" sz="2000" b="0" dirty="0" err="1"/>
              <a:t>group</a:t>
            </a:r>
            <a:r>
              <a:rPr lang="fi-FI" sz="2000" b="0" dirty="0"/>
              <a:t> </a:t>
            </a:r>
            <a:r>
              <a:rPr lang="fi-FI" sz="2000" b="0" dirty="0" err="1"/>
              <a:t>might</a:t>
            </a:r>
            <a:r>
              <a:rPr lang="fi-FI" sz="2000" b="0" dirty="0"/>
              <a:t> </a:t>
            </a:r>
            <a:r>
              <a:rPr lang="fi-FI" sz="2000" b="0" dirty="0" err="1"/>
              <a:t>be</a:t>
            </a:r>
            <a:r>
              <a:rPr lang="fi-FI" sz="2000" b="0" dirty="0"/>
              <a:t> </a:t>
            </a:r>
            <a:r>
              <a:rPr lang="fi-FI" sz="2000" b="0" dirty="0" err="1"/>
              <a:t>less</a:t>
            </a:r>
            <a:r>
              <a:rPr lang="fi-FI" sz="2000" b="0" dirty="0"/>
              <a:t> </a:t>
            </a:r>
            <a:r>
              <a:rPr lang="fi-FI" sz="2000" b="0" dirty="0" err="1"/>
              <a:t>creative</a:t>
            </a:r>
            <a:r>
              <a:rPr lang="fi-FI" sz="2000" b="0" dirty="0"/>
              <a:t> </a:t>
            </a:r>
            <a:r>
              <a:rPr lang="fi-FI" sz="2000" b="0" dirty="0" err="1"/>
              <a:t>or</a:t>
            </a:r>
            <a:r>
              <a:rPr lang="fi-FI" sz="2000" b="0" dirty="0"/>
              <a:t> </a:t>
            </a:r>
            <a:r>
              <a:rPr lang="fi-FI" sz="2000" b="0" dirty="0" err="1"/>
              <a:t>effective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/>
              <a:t>Group </a:t>
            </a:r>
            <a:r>
              <a:rPr lang="fi-FI" sz="2000" b="0" dirty="0" err="1"/>
              <a:t>thinking</a:t>
            </a:r>
            <a:r>
              <a:rPr lang="fi-FI" sz="2000" b="0" dirty="0"/>
              <a:t>: </a:t>
            </a:r>
            <a:r>
              <a:rPr lang="fi-FI" sz="2000" b="0" dirty="0" err="1"/>
              <a:t>people</a:t>
            </a:r>
            <a:r>
              <a:rPr lang="fi-FI" sz="2000" b="0" dirty="0"/>
              <a:t> </a:t>
            </a:r>
            <a:r>
              <a:rPr lang="fi-FI" sz="2000" b="0" dirty="0" err="1"/>
              <a:t>might</a:t>
            </a:r>
            <a:r>
              <a:rPr lang="fi-FI" sz="2000" b="0" dirty="0"/>
              <a:t> </a:t>
            </a:r>
            <a:r>
              <a:rPr lang="fi-FI" sz="2000" b="0" dirty="0" err="1"/>
              <a:t>change</a:t>
            </a:r>
            <a:r>
              <a:rPr lang="fi-FI" sz="2000" b="0" dirty="0"/>
              <a:t> </a:t>
            </a:r>
            <a:r>
              <a:rPr lang="fi-FI" sz="2000" b="0" dirty="0" err="1"/>
              <a:t>their</a:t>
            </a:r>
            <a:r>
              <a:rPr lang="fi-FI" sz="2000" b="0" dirty="0"/>
              <a:t> </a:t>
            </a:r>
            <a:r>
              <a:rPr lang="fi-FI" sz="2000" b="0" dirty="0" err="1"/>
              <a:t>opinions</a:t>
            </a:r>
            <a:r>
              <a:rPr lang="fi-FI" sz="2000" b="0" dirty="0"/>
              <a:t> </a:t>
            </a:r>
            <a:r>
              <a:rPr lang="fi-FI" sz="2000" b="0" dirty="0" err="1"/>
              <a:t>towards</a:t>
            </a:r>
            <a:r>
              <a:rPr lang="fi-FI" sz="2000" b="0" dirty="0"/>
              <a:t> the ”</a:t>
            </a:r>
            <a:r>
              <a:rPr lang="fi-FI" sz="2000" b="0" dirty="0" err="1"/>
              <a:t>average</a:t>
            </a:r>
            <a:r>
              <a:rPr lang="fi-FI" sz="2000" b="0" dirty="0"/>
              <a:t> </a:t>
            </a:r>
            <a:r>
              <a:rPr lang="fi-FI" sz="2000" b="0" dirty="0" err="1"/>
              <a:t>opinion</a:t>
            </a:r>
            <a:r>
              <a:rPr lang="fi-FI" sz="2000" b="0" dirty="0"/>
              <a:t>”</a:t>
            </a:r>
          </a:p>
          <a:p>
            <a:endParaRPr lang="fi-FI" dirty="0"/>
          </a:p>
        </p:txBody>
      </p:sp>
      <p:pic>
        <p:nvPicPr>
          <p:cNvPr id="3076" name="Picture 4" descr="C:\Users\minevala\AppData\Local\Microsoft\Windows\Temporary Internet Files\Content.IE5\PBN7BY5X\MP9001786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3403550"/>
            <a:ext cx="1920213" cy="12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075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Performing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Everybody</a:t>
            </a:r>
            <a:r>
              <a:rPr lang="fi-FI" sz="2000" b="0" dirty="0"/>
              <a:t> is </a:t>
            </a:r>
            <a:r>
              <a:rPr lang="fi-FI" sz="2000" b="0" dirty="0" err="1"/>
              <a:t>working</a:t>
            </a:r>
            <a:r>
              <a:rPr lang="fi-FI" sz="2000" b="0" dirty="0"/>
              <a:t> </a:t>
            </a:r>
            <a:r>
              <a:rPr lang="fi-FI" sz="2000" b="0" dirty="0" err="1"/>
              <a:t>towards</a:t>
            </a:r>
            <a:r>
              <a:rPr lang="fi-FI" sz="2000" b="0" dirty="0"/>
              <a:t> the </a:t>
            </a:r>
            <a:r>
              <a:rPr lang="fi-FI" sz="2000" b="0" dirty="0" err="1"/>
              <a:t>goals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Roles</a:t>
            </a:r>
            <a:r>
              <a:rPr lang="fi-FI" sz="2000" b="0" dirty="0"/>
              <a:t> </a:t>
            </a:r>
            <a:r>
              <a:rPr lang="fi-FI" sz="2000" b="0" dirty="0" err="1"/>
              <a:t>are</a:t>
            </a:r>
            <a:r>
              <a:rPr lang="fi-FI" sz="2000" b="0" dirty="0"/>
              <a:t> </a:t>
            </a:r>
            <a:r>
              <a:rPr lang="fi-FI" sz="2000" b="0" dirty="0" err="1"/>
              <a:t>flexible</a:t>
            </a:r>
            <a:r>
              <a:rPr lang="fi-FI" sz="2000" b="0" dirty="0"/>
              <a:t>, </a:t>
            </a:r>
            <a:r>
              <a:rPr lang="fi-FI" sz="2000" b="0" dirty="0" err="1"/>
              <a:t>people</a:t>
            </a:r>
            <a:r>
              <a:rPr lang="fi-FI" sz="2000" b="0" dirty="0"/>
              <a:t> </a:t>
            </a:r>
            <a:r>
              <a:rPr lang="fi-FI" sz="2000" b="0" dirty="0" err="1"/>
              <a:t>can</a:t>
            </a:r>
            <a:r>
              <a:rPr lang="fi-FI" sz="2000" b="0" dirty="0"/>
              <a:t> </a:t>
            </a:r>
            <a:r>
              <a:rPr lang="fi-FI" sz="2000" b="0" dirty="0" err="1"/>
              <a:t>make</a:t>
            </a:r>
            <a:r>
              <a:rPr lang="fi-FI" sz="2000" b="0" dirty="0"/>
              <a:t> </a:t>
            </a:r>
            <a:r>
              <a:rPr lang="fi-FI" sz="2000" b="0" dirty="0" err="1"/>
              <a:t>most</a:t>
            </a:r>
            <a:r>
              <a:rPr lang="fi-FI" sz="2000" b="0" dirty="0"/>
              <a:t> of </a:t>
            </a:r>
            <a:r>
              <a:rPr lang="fi-FI" sz="2000" b="0" dirty="0" err="1"/>
              <a:t>their</a:t>
            </a:r>
            <a:r>
              <a:rPr lang="fi-FI" sz="2000" b="0" dirty="0"/>
              <a:t> </a:t>
            </a:r>
            <a:r>
              <a:rPr lang="fi-FI" sz="2000" b="0" dirty="0" err="1"/>
              <a:t>strenghts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Everybody</a:t>
            </a:r>
            <a:r>
              <a:rPr lang="fi-FI" sz="2000" b="0" dirty="0"/>
              <a:t> </a:t>
            </a:r>
            <a:r>
              <a:rPr lang="fi-FI" sz="2000" b="0" dirty="0" err="1"/>
              <a:t>takes</a:t>
            </a:r>
            <a:r>
              <a:rPr lang="fi-FI" sz="2000" b="0" dirty="0"/>
              <a:t> </a:t>
            </a:r>
            <a:r>
              <a:rPr lang="fi-FI" sz="2000" b="0" dirty="0" err="1"/>
              <a:t>responsibility</a:t>
            </a:r>
            <a:r>
              <a:rPr lang="fi-FI" sz="2000" b="0" dirty="0"/>
              <a:t> for the </a:t>
            </a:r>
            <a:r>
              <a:rPr lang="fi-FI" sz="2000" b="0" dirty="0" err="1"/>
              <a:t>work</a:t>
            </a:r>
            <a:endParaRPr lang="fi-FI" sz="20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/>
              <a:t>Good</a:t>
            </a:r>
            <a:r>
              <a:rPr lang="fi-FI" sz="2000" b="0" dirty="0"/>
              <a:t> </a:t>
            </a:r>
            <a:r>
              <a:rPr lang="fi-FI" sz="2000" b="0" dirty="0" err="1"/>
              <a:t>spirit</a:t>
            </a:r>
            <a:r>
              <a:rPr lang="fi-FI" sz="2000" b="0" dirty="0"/>
              <a:t> in the </a:t>
            </a:r>
            <a:r>
              <a:rPr lang="fi-FI" sz="2000" b="0" dirty="0" err="1"/>
              <a:t>team</a:t>
            </a:r>
            <a:r>
              <a:rPr lang="fi-FI" sz="2000" b="0" dirty="0"/>
              <a:t>, </a:t>
            </a:r>
            <a:r>
              <a:rPr lang="fi-FI" sz="2000" b="0" dirty="0" err="1"/>
              <a:t>openess</a:t>
            </a:r>
            <a:r>
              <a:rPr lang="fi-FI" sz="2000" b="0" dirty="0"/>
              <a:t>, </a:t>
            </a:r>
            <a:r>
              <a:rPr lang="fi-FI" sz="2000" b="0" dirty="0" err="1"/>
              <a:t>flexibility</a:t>
            </a:r>
            <a:endParaRPr lang="fi-FI" sz="2000" b="0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097527"/>
            <a:ext cx="1860207" cy="165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9694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tx1"/>
                </a:solidFill>
              </a:rPr>
              <a:t>What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kind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change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would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you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like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make</a:t>
            </a:r>
            <a:br>
              <a:rPr lang="fi-FI" dirty="0">
                <a:solidFill>
                  <a:schemeClr val="accent4"/>
                </a:solidFill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 marL="476231" indent="-476231">
              <a:buFont typeface="Arial" panose="020B0604020202020204" pitchFamily="34" charset="0"/>
              <a:buChar char="•"/>
            </a:pPr>
            <a:r>
              <a:rPr lang="fi-FI" sz="5700" dirty="0">
                <a:solidFill>
                  <a:srgbClr val="0070C0"/>
                </a:solidFill>
              </a:rPr>
              <a:t>in </a:t>
            </a:r>
            <a:r>
              <a:rPr lang="fi-FI" sz="5700" dirty="0" err="1">
                <a:solidFill>
                  <a:srgbClr val="0070C0"/>
                </a:solidFill>
              </a:rPr>
              <a:t>the</a:t>
            </a:r>
            <a:r>
              <a:rPr lang="fi-FI" sz="5700" dirty="0">
                <a:solidFill>
                  <a:srgbClr val="0070C0"/>
                </a:solidFill>
              </a:rPr>
              <a:t> </a:t>
            </a:r>
            <a:r>
              <a:rPr lang="fi-FI" sz="5700" dirty="0" err="1">
                <a:solidFill>
                  <a:srgbClr val="0070C0"/>
                </a:solidFill>
              </a:rPr>
              <a:t>world</a:t>
            </a:r>
            <a:r>
              <a:rPr lang="fi-FI" sz="5700" dirty="0">
                <a:solidFill>
                  <a:srgbClr val="0070C0"/>
                </a:solidFill>
              </a:rPr>
              <a:t>?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fi-FI" sz="57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 </a:t>
            </a:r>
            <a:r>
              <a:rPr lang="fi-FI" sz="57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yourself</a:t>
            </a:r>
            <a:r>
              <a:rPr lang="fi-FI" sz="57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endParaRPr lang="fi-FI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4000" dirty="0"/>
              <a:t>What do you think are the most important elements for successful learning? </a:t>
            </a:r>
            <a:endParaRPr lang="fi-FI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81823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Communication</a:t>
            </a:r>
            <a:r>
              <a:rPr lang="fi-FI" dirty="0"/>
              <a:t> in a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451653" y="997293"/>
          <a:ext cx="6120680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464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Guidelines</a:t>
            </a:r>
            <a:r>
              <a:rPr lang="fi-FI" dirty="0"/>
              <a:t> for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Interaction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fi-FI" sz="1600" dirty="0" err="1">
                <a:latin typeface="+mn-lt"/>
              </a:rPr>
              <a:t>Respectful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Engagement</a:t>
            </a:r>
            <a:r>
              <a:rPr lang="fi-FI" sz="1600" dirty="0">
                <a:latin typeface="+mn-lt"/>
              </a:rPr>
              <a:t> – </a:t>
            </a:r>
            <a:r>
              <a:rPr lang="fi-FI" sz="1600" dirty="0">
                <a:solidFill>
                  <a:srgbClr val="FF0000"/>
                </a:solidFill>
                <a:latin typeface="+mn-lt"/>
              </a:rPr>
              <a:t>ALSO ONLINE!</a:t>
            </a:r>
          </a:p>
          <a:p>
            <a:pPr lvl="1"/>
            <a:r>
              <a:rPr lang="fi-FI" sz="1600" dirty="0" err="1">
                <a:latin typeface="+mn-lt"/>
              </a:rPr>
              <a:t>Conveying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presence</a:t>
            </a:r>
            <a:endParaRPr lang="fi-FI" sz="1600" dirty="0">
              <a:latin typeface="+mn-lt"/>
            </a:endParaRPr>
          </a:p>
          <a:p>
            <a:pPr lvl="1"/>
            <a:r>
              <a:rPr lang="fi-FI" sz="1600" dirty="0" err="1">
                <a:latin typeface="+mn-lt"/>
              </a:rPr>
              <a:t>Being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genuine</a:t>
            </a:r>
            <a:endParaRPr lang="fi-FI" sz="1600" dirty="0">
              <a:latin typeface="+mn-lt"/>
            </a:endParaRPr>
          </a:p>
          <a:p>
            <a:pPr lvl="1"/>
            <a:r>
              <a:rPr lang="fi-FI" sz="1600" dirty="0" err="1">
                <a:latin typeface="+mn-lt"/>
              </a:rPr>
              <a:t>Communicating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affirmation</a:t>
            </a:r>
            <a:r>
              <a:rPr lang="fi-FI" sz="1600" dirty="0">
                <a:latin typeface="+mn-lt"/>
              </a:rPr>
              <a:t>, </a:t>
            </a:r>
            <a:r>
              <a:rPr lang="fi-FI" sz="1600" dirty="0" err="1">
                <a:latin typeface="+mn-lt"/>
              </a:rPr>
              <a:t>expressing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recognition</a:t>
            </a:r>
            <a:endParaRPr lang="fi-FI" sz="1600" dirty="0">
              <a:latin typeface="+mn-lt"/>
            </a:endParaRPr>
          </a:p>
          <a:p>
            <a:pPr lvl="1"/>
            <a:r>
              <a:rPr lang="fi-FI" sz="1600" dirty="0" err="1">
                <a:latin typeface="+mn-lt"/>
              </a:rPr>
              <a:t>Effective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listening</a:t>
            </a:r>
            <a:endParaRPr lang="fi-FI" sz="1600" dirty="0">
              <a:latin typeface="+mn-lt"/>
            </a:endParaRPr>
          </a:p>
          <a:p>
            <a:pPr lvl="1"/>
            <a:r>
              <a:rPr lang="fi-FI" sz="1600" dirty="0" err="1">
                <a:latin typeface="+mn-lt"/>
              </a:rPr>
              <a:t>Supportive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communication</a:t>
            </a:r>
            <a:r>
              <a:rPr lang="fi-FI" sz="1600" dirty="0">
                <a:latin typeface="+mn-lt"/>
              </a:rPr>
              <a:t>: </a:t>
            </a:r>
            <a:r>
              <a:rPr lang="fi-FI" sz="1600" dirty="0" err="1">
                <a:latin typeface="+mn-lt"/>
              </a:rPr>
              <a:t>specific</a:t>
            </a:r>
            <a:r>
              <a:rPr lang="fi-FI" sz="1600" dirty="0">
                <a:latin typeface="+mn-lt"/>
              </a:rPr>
              <a:t> and </a:t>
            </a:r>
            <a:r>
              <a:rPr lang="fi-FI" sz="1600" dirty="0" err="1">
                <a:latin typeface="+mn-lt"/>
              </a:rPr>
              <a:t>descriptive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communication</a:t>
            </a:r>
            <a:r>
              <a:rPr lang="fi-FI" sz="1600" dirty="0">
                <a:latin typeface="+mn-lt"/>
              </a:rPr>
              <a:t>, </a:t>
            </a:r>
            <a:r>
              <a:rPr lang="fi-FI" sz="1600" dirty="0" err="1">
                <a:latin typeface="+mn-lt"/>
              </a:rPr>
              <a:t>requests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rather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than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demands</a:t>
            </a:r>
            <a:endParaRPr lang="fi-FI" sz="1600" dirty="0">
              <a:latin typeface="+mn-lt"/>
            </a:endParaRPr>
          </a:p>
          <a:p>
            <a:r>
              <a:rPr lang="fi-FI" sz="1600" dirty="0" err="1">
                <a:latin typeface="+mn-lt"/>
              </a:rPr>
              <a:t>Task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Enabling</a:t>
            </a:r>
            <a:endParaRPr lang="fi-FI" sz="1600" dirty="0">
              <a:latin typeface="+mn-lt"/>
            </a:endParaRPr>
          </a:p>
          <a:p>
            <a:pPr lvl="1"/>
            <a:r>
              <a:rPr lang="fi-FI" sz="1600" dirty="0" err="1">
                <a:latin typeface="+mn-lt"/>
              </a:rPr>
              <a:t>Teaching</a:t>
            </a:r>
            <a:r>
              <a:rPr lang="fi-FI" sz="1600" dirty="0">
                <a:latin typeface="+mn-lt"/>
              </a:rPr>
              <a:t> &amp; </a:t>
            </a:r>
            <a:r>
              <a:rPr lang="fi-FI" sz="1600" dirty="0" err="1">
                <a:latin typeface="+mn-lt"/>
              </a:rPr>
              <a:t>helping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others</a:t>
            </a:r>
            <a:endParaRPr lang="fi-FI" sz="1600" dirty="0">
              <a:latin typeface="+mn-lt"/>
            </a:endParaRPr>
          </a:p>
          <a:p>
            <a:pPr lvl="1"/>
            <a:r>
              <a:rPr lang="fi-FI" sz="1600" dirty="0" err="1">
                <a:latin typeface="+mn-lt"/>
              </a:rPr>
              <a:t>Altering</a:t>
            </a:r>
            <a:r>
              <a:rPr lang="fi-FI" sz="1600" dirty="0">
                <a:latin typeface="+mn-lt"/>
              </a:rPr>
              <a:t> the </a:t>
            </a:r>
            <a:r>
              <a:rPr lang="fi-FI" sz="1600" dirty="0" err="1">
                <a:latin typeface="+mn-lt"/>
              </a:rPr>
              <a:t>process</a:t>
            </a:r>
            <a:r>
              <a:rPr lang="fi-FI" sz="1600" dirty="0">
                <a:latin typeface="+mn-lt"/>
              </a:rPr>
              <a:t>, </a:t>
            </a:r>
            <a:r>
              <a:rPr lang="fi-FI" sz="1600" dirty="0" err="1">
                <a:latin typeface="+mn-lt"/>
              </a:rPr>
              <a:t>timing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or</a:t>
            </a:r>
            <a:r>
              <a:rPr lang="fi-FI" sz="1600" dirty="0">
                <a:latin typeface="+mn-lt"/>
              </a:rPr>
              <a:t> </a:t>
            </a:r>
            <a:r>
              <a:rPr lang="fi-FI" sz="1600" dirty="0" err="1">
                <a:latin typeface="+mn-lt"/>
              </a:rPr>
              <a:t>substance</a:t>
            </a:r>
            <a:r>
              <a:rPr lang="fi-FI" sz="1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80450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Guidelines</a:t>
            </a:r>
            <a:r>
              <a:rPr lang="fi-FI" dirty="0"/>
              <a:t> for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Interaction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>
                <a:latin typeface="+mn-lt"/>
              </a:rPr>
              <a:t>Trusting</a:t>
            </a:r>
            <a:endParaRPr lang="fi-FI" dirty="0">
              <a:latin typeface="+mn-lt"/>
            </a:endParaRPr>
          </a:p>
          <a:p>
            <a:pPr lvl="1"/>
            <a:r>
              <a:rPr lang="fi-FI" dirty="0" err="1">
                <a:latin typeface="+mn-lt"/>
              </a:rPr>
              <a:t>Sharing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information</a:t>
            </a:r>
            <a:r>
              <a:rPr lang="fi-FI" dirty="0">
                <a:latin typeface="+mn-lt"/>
              </a:rPr>
              <a:t> </a:t>
            </a:r>
          </a:p>
          <a:p>
            <a:pPr lvl="1"/>
            <a:r>
              <a:rPr lang="fi-FI" dirty="0" err="1">
                <a:latin typeface="+mn-lt"/>
              </a:rPr>
              <a:t>Giving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away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control</a:t>
            </a:r>
            <a:endParaRPr lang="fi-FI" dirty="0">
              <a:latin typeface="+mn-lt"/>
            </a:endParaRPr>
          </a:p>
          <a:p>
            <a:pPr lvl="1"/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Inclusive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language</a:t>
            </a:r>
            <a:endParaRPr lang="fi-FI" dirty="0">
              <a:latin typeface="+mn-lt"/>
            </a:endParaRPr>
          </a:p>
          <a:p>
            <a:r>
              <a:rPr lang="fi-FI" dirty="0" err="1">
                <a:latin typeface="+mn-lt"/>
              </a:rPr>
              <a:t>Solving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conflicts</a:t>
            </a:r>
            <a:endParaRPr lang="fi-FI" dirty="0">
              <a:latin typeface="+mn-lt"/>
            </a:endParaRPr>
          </a:p>
          <a:p>
            <a:pPr lvl="1"/>
            <a:r>
              <a:rPr lang="fi-FI" dirty="0" err="1">
                <a:latin typeface="+mn-lt"/>
              </a:rPr>
              <a:t>Looking</a:t>
            </a:r>
            <a:r>
              <a:rPr lang="fi-FI" dirty="0">
                <a:latin typeface="+mn-lt"/>
              </a:rPr>
              <a:t> at the </a:t>
            </a:r>
            <a:r>
              <a:rPr lang="fi-FI" dirty="0" err="1">
                <a:latin typeface="+mn-lt"/>
              </a:rPr>
              <a:t>problem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from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different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angles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may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be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useful</a:t>
            </a:r>
            <a:endParaRPr lang="fi-FI" dirty="0">
              <a:latin typeface="+mn-lt"/>
            </a:endParaRPr>
          </a:p>
          <a:p>
            <a:pPr lvl="1"/>
            <a:r>
              <a:rPr lang="fi-FI" dirty="0" err="1">
                <a:latin typeface="+mn-lt"/>
              </a:rPr>
              <a:t>Talk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about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facts</a:t>
            </a:r>
            <a:r>
              <a:rPr lang="fi-FI" dirty="0">
                <a:latin typeface="+mn-lt"/>
              </a:rPr>
              <a:t>, </a:t>
            </a:r>
            <a:r>
              <a:rPr lang="fi-FI" dirty="0" err="1">
                <a:latin typeface="+mn-lt"/>
              </a:rPr>
              <a:t>avoid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blaming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anyone</a:t>
            </a:r>
            <a:endParaRPr lang="fi-FI" dirty="0">
              <a:latin typeface="+mn-lt"/>
            </a:endParaRPr>
          </a:p>
          <a:p>
            <a:pPr lvl="1"/>
            <a:r>
              <a:rPr lang="fi-FI" dirty="0" err="1">
                <a:latin typeface="+mn-lt"/>
              </a:rPr>
              <a:t>Figure</a:t>
            </a:r>
            <a:r>
              <a:rPr lang="fi-FI" dirty="0">
                <a:latin typeface="+mn-lt"/>
              </a:rPr>
              <a:t> out </a:t>
            </a:r>
            <a:r>
              <a:rPr lang="fi-FI" dirty="0" err="1">
                <a:latin typeface="+mn-lt"/>
              </a:rPr>
              <a:t>everyone’s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needs</a:t>
            </a:r>
            <a:r>
              <a:rPr lang="fi-FI" dirty="0">
                <a:latin typeface="+mn-lt"/>
              </a:rPr>
              <a:t> and </a:t>
            </a:r>
            <a:r>
              <a:rPr lang="fi-FI" dirty="0" err="1">
                <a:latin typeface="+mn-lt"/>
              </a:rPr>
              <a:t>goals</a:t>
            </a:r>
            <a:endParaRPr lang="fi-FI" dirty="0">
              <a:latin typeface="+mn-lt"/>
            </a:endParaRPr>
          </a:p>
          <a:p>
            <a:pPr lvl="1"/>
            <a:r>
              <a:rPr lang="fi-FI" dirty="0">
                <a:latin typeface="+mn-lt"/>
              </a:rPr>
              <a:t>Look for a </a:t>
            </a:r>
            <a:r>
              <a:rPr lang="fi-FI" dirty="0" err="1">
                <a:latin typeface="+mn-lt"/>
              </a:rPr>
              <a:t>win-win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situation</a:t>
            </a:r>
            <a:endParaRPr lang="fi-FI" dirty="0">
              <a:latin typeface="+mn-lt"/>
            </a:endParaRP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351624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References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sz="2000" b="0" dirty="0" err="1">
                <a:latin typeface="+mn-lt"/>
              </a:rPr>
              <a:t>Dutton</a:t>
            </a:r>
            <a:r>
              <a:rPr lang="fi-FI" sz="2000" b="0" dirty="0">
                <a:latin typeface="+mn-lt"/>
              </a:rPr>
              <a:t> Jane (2003): </a:t>
            </a:r>
            <a:r>
              <a:rPr lang="fi-FI" sz="2000" b="0" dirty="0" err="1">
                <a:latin typeface="+mn-lt"/>
              </a:rPr>
              <a:t>Energize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Your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Workplace</a:t>
            </a:r>
            <a:r>
              <a:rPr lang="fi-FI" sz="2000" b="0" dirty="0">
                <a:latin typeface="+mn-lt"/>
              </a:rPr>
              <a:t> – How to </a:t>
            </a:r>
            <a:r>
              <a:rPr lang="fi-FI" sz="2000" b="0" dirty="0" err="1">
                <a:latin typeface="+mn-lt"/>
              </a:rPr>
              <a:t>Create</a:t>
            </a:r>
            <a:r>
              <a:rPr lang="fi-FI" sz="2000" b="0" dirty="0">
                <a:latin typeface="+mn-lt"/>
              </a:rPr>
              <a:t> and </a:t>
            </a:r>
            <a:r>
              <a:rPr lang="fi-FI" sz="2000" b="0" dirty="0" err="1">
                <a:latin typeface="+mn-lt"/>
              </a:rPr>
              <a:t>Sustain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High-Quality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Connections</a:t>
            </a:r>
            <a:r>
              <a:rPr lang="fi-FI" sz="2000" b="0" dirty="0">
                <a:latin typeface="+mn-lt"/>
              </a:rPr>
              <a:t> at </a:t>
            </a:r>
            <a:r>
              <a:rPr lang="fi-FI" sz="2000" b="0" dirty="0" err="1">
                <a:latin typeface="+mn-lt"/>
              </a:rPr>
              <a:t>Work</a:t>
            </a:r>
            <a:r>
              <a:rPr lang="fi-FI" sz="2000" b="0" dirty="0">
                <a:latin typeface="+mn-lt"/>
              </a:rPr>
              <a:t>. </a:t>
            </a:r>
            <a:r>
              <a:rPr lang="fi-FI" sz="2000" b="0" dirty="0" err="1">
                <a:latin typeface="+mn-lt"/>
              </a:rPr>
              <a:t>Jossey-Bass</a:t>
            </a:r>
            <a:r>
              <a:rPr lang="fi-FI" sz="2000" b="0" dirty="0">
                <a:latin typeface="+mn-lt"/>
              </a:rPr>
              <a:t>, San Francisco.</a:t>
            </a:r>
          </a:p>
          <a:p>
            <a:r>
              <a:rPr lang="fi-FI" sz="2000" b="0" dirty="0">
                <a:latin typeface="+mn-lt"/>
              </a:rPr>
              <a:t>Kopakkala Aku (2005): Porukka, jengi, tiimi – Ryhmädynamiikka ja siihen vaikuttaminen. Edita, Helsinki.</a:t>
            </a:r>
          </a:p>
          <a:p>
            <a:r>
              <a:rPr lang="fi-FI" sz="2000" b="0" dirty="0" err="1">
                <a:latin typeface="+mn-lt"/>
              </a:rPr>
              <a:t>Kielijelppi</a:t>
            </a:r>
            <a:r>
              <a:rPr lang="fi-FI" sz="2000" b="0" dirty="0">
                <a:latin typeface="+mn-lt"/>
              </a:rPr>
              <a:t>: </a:t>
            </a:r>
            <a:r>
              <a:rPr lang="fi-FI" sz="2000" b="0" dirty="0" err="1">
                <a:latin typeface="+mn-lt"/>
                <a:hlinkClick r:id="rId2"/>
              </a:rPr>
              <a:t>www.kielijelppi.fi</a:t>
            </a:r>
            <a:endParaRPr lang="fi-FI" sz="2000" b="0" dirty="0">
              <a:latin typeface="+mn-lt"/>
            </a:endParaRPr>
          </a:p>
          <a:p>
            <a:r>
              <a:rPr lang="fi-FI" sz="2000" b="0" dirty="0" err="1">
                <a:latin typeface="+mn-lt"/>
              </a:rPr>
              <a:t>Belbin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website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  <a:hlinkClick r:id="rId3"/>
              </a:rPr>
              <a:t>www.belbin.com</a:t>
            </a:r>
            <a:r>
              <a:rPr lang="fi-FI" sz="2000" b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42956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Support</a:t>
            </a:r>
            <a:r>
              <a:rPr lang="fi-FI" dirty="0"/>
              <a:t> for </a:t>
            </a:r>
            <a:r>
              <a:rPr lang="fi-FI" dirty="0" err="1"/>
              <a:t>learning</a:t>
            </a:r>
            <a:r>
              <a:rPr lang="fi-FI" dirty="0"/>
              <a:t>, </a:t>
            </a:r>
            <a:r>
              <a:rPr lang="fi-FI" dirty="0" err="1"/>
              <a:t>wellbeing</a:t>
            </a:r>
            <a:r>
              <a:rPr lang="fi-FI" dirty="0"/>
              <a:t> and </a:t>
            </a:r>
            <a:r>
              <a:rPr lang="fi-FI" dirty="0" err="1"/>
              <a:t>study-skills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075488" cy="3336085"/>
          </a:xfrm>
        </p:spPr>
        <p:txBody>
          <a:bodyPr/>
          <a:lstStyle/>
          <a:p>
            <a:r>
              <a:rPr lang="fi-FI" u="sng" dirty="0">
                <a:hlinkClick r:id="rId2"/>
              </a:rPr>
              <a:t>https://www.youtube.com/watch?v=-FvTwwb7Gq8</a:t>
            </a:r>
            <a:endParaRPr lang="fi-FI" u="sng" dirty="0"/>
          </a:p>
          <a:p>
            <a:endParaRPr lang="fi-FI" u="sng" dirty="0"/>
          </a:p>
          <a:p>
            <a:r>
              <a:rPr lang="fi-FI" b="0" dirty="0" err="1"/>
              <a:t>Starting</a:t>
            </a:r>
            <a:r>
              <a:rPr lang="fi-FI" b="0" dirty="0"/>
              <a:t> Point of </a:t>
            </a:r>
            <a:r>
              <a:rPr lang="fi-FI" b="0" dirty="0" err="1"/>
              <a:t>Wellbeing</a:t>
            </a:r>
            <a:r>
              <a:rPr lang="fi-FI" b="0" dirty="0"/>
              <a:t>: </a:t>
            </a:r>
            <a:r>
              <a:rPr lang="fi-FI" b="0" dirty="0">
                <a:hlinkClick r:id="rId3"/>
              </a:rPr>
              <a:t>https://into.aalto.fi/display/enopisk/Starting+Point+of+Wellbeing</a:t>
            </a:r>
            <a:endParaRPr lang="fi-FI" b="0" dirty="0"/>
          </a:p>
          <a:p>
            <a:endParaRPr lang="fi-FI" b="0" dirty="0"/>
          </a:p>
          <a:p>
            <a:r>
              <a:rPr lang="en-US" b="0" dirty="0">
                <a:hlinkClick r:id="rId4"/>
              </a:rPr>
              <a:t>Courses and workshops for students</a:t>
            </a:r>
            <a:r>
              <a:rPr lang="en-US" b="0" dirty="0"/>
              <a:t> (EN)</a:t>
            </a:r>
          </a:p>
          <a:p>
            <a:r>
              <a:rPr lang="fi-FI" b="0" dirty="0">
                <a:hlinkClick r:id="rId5"/>
              </a:rPr>
              <a:t>Ryhmät, työpajat ja verkkomateriaalit</a:t>
            </a:r>
            <a:r>
              <a:rPr lang="fi-FI" b="0" dirty="0"/>
              <a:t> (FIN)</a:t>
            </a:r>
          </a:p>
          <a:p>
            <a:endParaRPr lang="fi-FI" b="1" dirty="0"/>
          </a:p>
          <a:p>
            <a:endParaRPr lang="en-US" b="1" dirty="0"/>
          </a:p>
          <a:p>
            <a:endParaRPr lang="fi-FI" b="0" dirty="0"/>
          </a:p>
          <a:p>
            <a:endParaRPr lang="fi-FI" u="sng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2931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Curiosity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dirty="0"/>
              <a:t>Deep </a:t>
            </a:r>
            <a:r>
              <a:rPr lang="fi-FI" dirty="0" err="1"/>
              <a:t>approach</a:t>
            </a:r>
            <a:r>
              <a:rPr lang="fi-FI" dirty="0"/>
              <a:t> to </a:t>
            </a:r>
            <a:r>
              <a:rPr lang="fi-FI" dirty="0" err="1"/>
              <a:t>learning</a:t>
            </a:r>
            <a:r>
              <a:rPr lang="fi-FI" dirty="0"/>
              <a:t>: </a:t>
            </a:r>
            <a:r>
              <a:rPr lang="fi-FI" dirty="0" err="1"/>
              <a:t>understanding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meaning</a:t>
            </a:r>
            <a:endParaRPr lang="fi-FI" dirty="0"/>
          </a:p>
          <a:p>
            <a:r>
              <a:rPr lang="fi-FI" dirty="0"/>
              <a:t>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knowledge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2368806"/>
            <a:ext cx="3324225" cy="24923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69" y="852860"/>
            <a:ext cx="3948546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13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i-FI" altLang="en-US" sz="4000" dirty="0" err="1"/>
              <a:t>Which</a:t>
            </a:r>
            <a:r>
              <a:rPr lang="fi-FI" altLang="en-US" sz="4000" dirty="0"/>
              <a:t> </a:t>
            </a:r>
            <a:r>
              <a:rPr lang="fi-FI" altLang="en-US" sz="4000" dirty="0" err="1"/>
              <a:t>factors</a:t>
            </a:r>
            <a:r>
              <a:rPr lang="fi-FI" altLang="en-US" sz="4000" dirty="0"/>
              <a:t> </a:t>
            </a:r>
            <a:r>
              <a:rPr lang="fi-FI" altLang="en-US" sz="4000" dirty="0" err="1"/>
              <a:t>are</a:t>
            </a:r>
            <a:r>
              <a:rPr lang="fi-FI" altLang="en-US" sz="4000" dirty="0"/>
              <a:t> </a:t>
            </a:r>
            <a:r>
              <a:rPr lang="fi-FI" altLang="en-US" sz="4000" dirty="0" err="1"/>
              <a:t>most</a:t>
            </a:r>
            <a:r>
              <a:rPr lang="fi-FI" altLang="en-US" sz="4000" dirty="0"/>
              <a:t> </a:t>
            </a:r>
            <a:r>
              <a:rPr lang="fi-FI" altLang="en-US" sz="4000" dirty="0" err="1"/>
              <a:t>important</a:t>
            </a:r>
            <a:r>
              <a:rPr lang="fi-FI" altLang="en-US" sz="4000" dirty="0"/>
              <a:t>?</a:t>
            </a:r>
            <a:endParaRPr lang="en-US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380985" indent="-380985">
              <a:buFont typeface="+mj-lt"/>
              <a:buAutoNum type="arabicPeriod"/>
            </a:pPr>
            <a:r>
              <a:rPr lang="fi-FI" altLang="en-US" sz="2000" dirty="0" err="1"/>
              <a:t>Students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prior</a:t>
            </a:r>
            <a:r>
              <a:rPr lang="fi-FI" altLang="en-US" sz="2000" dirty="0"/>
              <a:t> / </a:t>
            </a:r>
            <a:r>
              <a:rPr lang="fi-FI" altLang="en-US" sz="2000" dirty="0" err="1"/>
              <a:t>grounding</a:t>
            </a:r>
            <a:r>
              <a:rPr lang="fi-FI" altLang="en-US" sz="2000" dirty="0"/>
              <a:t> </a:t>
            </a:r>
            <a:r>
              <a:rPr lang="fi-FI" altLang="en-US" sz="2000" dirty="0" err="1"/>
              <a:t>knowledge</a:t>
            </a:r>
            <a:r>
              <a:rPr lang="fi-FI" altLang="en-US" sz="2000" dirty="0"/>
              <a:t> and </a:t>
            </a:r>
            <a:r>
              <a:rPr lang="fi-FI" altLang="en-US" sz="2000" dirty="0" err="1"/>
              <a:t>self-efficacy</a:t>
            </a:r>
            <a:endParaRPr lang="fi-FI" altLang="en-US" sz="2000" dirty="0"/>
          </a:p>
          <a:p>
            <a:pPr marL="380985" indent="-380985">
              <a:buFont typeface="+mj-lt"/>
              <a:buAutoNum type="arabicPeriod"/>
            </a:pPr>
            <a:r>
              <a:rPr lang="fi-FI" altLang="en-US" sz="2000" dirty="0" err="1"/>
              <a:t>Motivation</a:t>
            </a:r>
            <a:r>
              <a:rPr lang="fi-FI" altLang="en-US" sz="2000" dirty="0"/>
              <a:t> to </a:t>
            </a:r>
            <a:r>
              <a:rPr lang="fi-FI" altLang="en-US" sz="2000" dirty="0" err="1"/>
              <a:t>be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or</a:t>
            </a:r>
            <a:r>
              <a:rPr lang="fi-FI" altLang="en-US" sz="2000" dirty="0"/>
              <a:t> </a:t>
            </a:r>
            <a:r>
              <a:rPr lang="fi-FI" altLang="en-US" sz="2000" dirty="0" err="1"/>
              <a:t>become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successfull</a:t>
            </a:r>
            <a:endParaRPr lang="fi-FI" altLang="en-US" sz="2000" dirty="0"/>
          </a:p>
          <a:p>
            <a:pPr marL="380985" indent="-380985">
              <a:buFont typeface="+mj-lt"/>
              <a:buAutoNum type="arabicPeriod"/>
            </a:pPr>
            <a:r>
              <a:rPr lang="fi-FI" altLang="en-US" sz="2000" dirty="0" err="1"/>
              <a:t>Emotion</a:t>
            </a:r>
            <a:r>
              <a:rPr lang="fi-FI" altLang="en-US" sz="2000" dirty="0"/>
              <a:t> </a:t>
            </a:r>
            <a:r>
              <a:rPr lang="fi-FI" altLang="en-US" sz="2000" dirty="0" err="1"/>
              <a:t>regulation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skills</a:t>
            </a:r>
            <a:endParaRPr lang="fi-FI" altLang="en-US" sz="2000" dirty="0"/>
          </a:p>
          <a:p>
            <a:pPr marL="380985" indent="-380985">
              <a:buFont typeface="+mj-lt"/>
              <a:buAutoNum type="arabicPeriod"/>
            </a:pPr>
            <a:r>
              <a:rPr lang="fi-FI" altLang="en-US" sz="2000" dirty="0" err="1"/>
              <a:t>Skills</a:t>
            </a:r>
            <a:r>
              <a:rPr lang="fi-FI" altLang="en-US" sz="2000" dirty="0"/>
              <a:t> to </a:t>
            </a:r>
            <a:r>
              <a:rPr lang="fi-FI" altLang="en-US" sz="2000" dirty="0" err="1"/>
              <a:t>regulate</a:t>
            </a:r>
            <a:r>
              <a:rPr lang="fi-FI" altLang="en-US" sz="2000" dirty="0"/>
              <a:t>/</a:t>
            </a:r>
            <a:r>
              <a:rPr lang="fi-FI" altLang="en-US" sz="2000" dirty="0" err="1"/>
              <a:t>modify</a:t>
            </a:r>
            <a:r>
              <a:rPr lang="fi-FI" altLang="en-US" sz="2000" dirty="0"/>
              <a:t> </a:t>
            </a:r>
            <a:r>
              <a:rPr lang="fi-FI" altLang="en-US" sz="2000" dirty="0" err="1"/>
              <a:t>learning</a:t>
            </a:r>
            <a:r>
              <a:rPr lang="fi-FI" altLang="en-US" sz="2000" dirty="0"/>
              <a:t> </a:t>
            </a:r>
            <a:r>
              <a:rPr lang="fi-FI" altLang="en-US" sz="2000" dirty="0" err="1"/>
              <a:t>technique</a:t>
            </a:r>
            <a:endParaRPr lang="fi-FI" altLang="en-US" sz="2000" dirty="0"/>
          </a:p>
          <a:p>
            <a:pPr marL="380985" indent="-380985">
              <a:buFont typeface="+mj-lt"/>
              <a:buAutoNum type="arabicPeriod"/>
            </a:pPr>
            <a:r>
              <a:rPr lang="fi-FI" altLang="en-US" sz="2000" dirty="0"/>
              <a:t>Time management and </a:t>
            </a:r>
            <a:r>
              <a:rPr lang="fi-FI" altLang="en-US" sz="2000" dirty="0" err="1"/>
              <a:t>skills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being</a:t>
            </a:r>
            <a:r>
              <a:rPr lang="fi-FI" altLang="en-US" sz="2000" dirty="0"/>
              <a:t> </a:t>
            </a:r>
            <a:r>
              <a:rPr lang="fi-FI" altLang="en-US" sz="2000" dirty="0" err="1"/>
              <a:t>productive</a:t>
            </a:r>
            <a:r>
              <a:rPr lang="fi-FI" altLang="en-US" sz="2000" dirty="0"/>
              <a:t> (</a:t>
            </a:r>
            <a:r>
              <a:rPr lang="fi-FI" altLang="en-US" sz="2000" dirty="0" err="1"/>
              <a:t>not</a:t>
            </a:r>
            <a:r>
              <a:rPr lang="fi-FI" altLang="en-US" sz="2000" dirty="0"/>
              <a:t> to </a:t>
            </a:r>
            <a:r>
              <a:rPr lang="fi-FI" altLang="en-US" sz="2000" dirty="0" err="1"/>
              <a:t>procrastinate</a:t>
            </a:r>
            <a:r>
              <a:rPr lang="fi-FI" altLang="en-US" sz="2000" dirty="0"/>
              <a:t>)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D41C0A-D1C4-4DC9-BACA-C8DAB597DBB8}"/>
              </a:ext>
            </a:extLst>
          </p:cNvPr>
          <p:cNvSpPr/>
          <p:nvPr/>
        </p:nvSpPr>
        <p:spPr>
          <a:xfrm>
            <a:off x="4367048" y="45265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Richardson et al. 2012 Psychological Correlates of University Students’ Academic Performance: Meta-analysis</a:t>
            </a:r>
          </a:p>
        </p:txBody>
      </p:sp>
    </p:spTree>
    <p:extLst>
      <p:ext uri="{BB962C8B-B14F-4D97-AF65-F5344CB8AC3E}">
        <p14:creationId xmlns:p14="http://schemas.microsoft.com/office/powerpoint/2010/main" val="16533481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62706" y="775779"/>
            <a:ext cx="3878027" cy="2382998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de-AT" sz="2100" b="1" dirty="0">
                <a:highlight>
                  <a:srgbClr val="E6E6E6"/>
                </a:highlight>
                <a:ea typeface="ＭＳ Ｐゴシック"/>
              </a:rPr>
              <a:t>1. Personal </a:t>
            </a:r>
            <a:r>
              <a:rPr lang="de-AT" sz="2100" b="1" dirty="0" err="1">
                <a:highlight>
                  <a:srgbClr val="E6E6E6"/>
                </a:highlight>
                <a:ea typeface="ＭＳ Ｐゴシック"/>
              </a:rPr>
              <a:t>resources</a:t>
            </a:r>
            <a:r>
              <a:rPr lang="de-AT" sz="2100" b="1" dirty="0">
                <a:highlight>
                  <a:srgbClr val="E6E6E6"/>
                </a:highlight>
                <a:ea typeface="ＭＳ Ｐゴシック"/>
              </a:rPr>
              <a:t>: </a:t>
            </a:r>
            <a:r>
              <a:rPr lang="en-US" sz="1400" b="1" i="1" dirty="0">
                <a:ea typeface="ＭＳ Ｐゴシック"/>
              </a:rPr>
              <a:t>How to foster joy and wellbeing?</a:t>
            </a:r>
            <a:endParaRPr lang="en-US" sz="1400" b="1" i="1" dirty="0">
              <a:highlight>
                <a:srgbClr val="E6E6E6"/>
              </a:highlight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Focus on things that are meaningful to you and bring you 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Take the time to exercise and rest the way that suits you best – remember both, your body and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Try to get enough sleep and eat healthy food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Most of all, be kind to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ea typeface="+mn-lt"/>
              <a:cs typeface="+mn-lt"/>
            </a:endParaRPr>
          </a:p>
          <a:p>
            <a:pPr marL="0" indent="0">
              <a:spcAft>
                <a:spcPts val="1200"/>
              </a:spcAft>
              <a:buNone/>
            </a:pPr>
            <a:endParaRPr lang="de-AT" sz="1300" dirty="0">
              <a:ea typeface="ＭＳ Ｐゴシック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2706" y="3524296"/>
            <a:ext cx="3886655" cy="1819675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2100" b="1" dirty="0">
                <a:highlight>
                  <a:srgbClr val="E6E6E6"/>
                </a:highlight>
                <a:ea typeface="ＭＳ Ｐゴシック"/>
              </a:rPr>
              <a:t>3.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Attend to remote study groups and tutoring online and when possible, come to campus!</a:t>
            </a:r>
            <a:endParaRPr lang="en-US" sz="1400" b="1" i="1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Remember that you can always reach out, ask for advice, feedback and guidance from your teacher, academic advisor and Learning services</a:t>
            </a:r>
            <a:endParaRPr lang="en-US" sz="1400" b="1" i="1" dirty="0">
              <a:ea typeface="+mn-lt"/>
              <a:cs typeface="Arial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340732" y="307785"/>
            <a:ext cx="4448543" cy="2462147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GB" sz="2100" b="1" dirty="0">
                <a:highlight>
                  <a:srgbClr val="E6E6E6"/>
                </a:highlight>
                <a:ea typeface="ＭＳ Ｐゴシック"/>
              </a:rPr>
              <a:t>2. Study skills: </a:t>
            </a:r>
            <a:r>
              <a:rPr lang="en-US" sz="1400" b="1" i="1" dirty="0">
                <a:ea typeface="ＭＳ Ｐゴシック"/>
              </a:rPr>
              <a:t>How to maintain study habits and daily rhythm?</a:t>
            </a:r>
            <a:endParaRPr lang="en-GB" sz="1400" b="1" i="1" dirty="0">
              <a:highlight>
                <a:srgbClr val="E6E6E6"/>
              </a:highlight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Create a daily study schedule with enough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Sometimes plans fail -try to accept it and try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Set small and clear goals that keep you motivated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Focus on one thing at a time – be mindful and avoid interruptions. For example, try putting your phone in an airplay mode when you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Make your studying space as cozy as possible</a:t>
            </a:r>
          </a:p>
          <a:p>
            <a:pPr marL="0" indent="0">
              <a:buNone/>
            </a:pPr>
            <a:endParaRPr lang="en-US" sz="1200" b="1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ea typeface="+mn-lt"/>
              <a:cs typeface="Arial"/>
            </a:endParaRPr>
          </a:p>
          <a:p>
            <a:pPr>
              <a:spcAft>
                <a:spcPts val="1200"/>
              </a:spcAft>
              <a:buFontTx/>
              <a:buChar char="-"/>
            </a:pPr>
            <a:endParaRPr lang="en-GB" sz="1300" b="1" dirty="0">
              <a:ea typeface="ＭＳ Ｐゴシック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C5DA97-5737-443E-B7AD-4C4BCEC1C202}"/>
              </a:ext>
            </a:extLst>
          </p:cNvPr>
          <p:cNvSpPr txBox="1">
            <a:spLocks/>
          </p:cNvSpPr>
          <p:nvPr/>
        </p:nvSpPr>
        <p:spPr>
          <a:xfrm>
            <a:off x="4417484" y="2945069"/>
            <a:ext cx="4426970" cy="2321445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2100" b="1" dirty="0">
                <a:highlight>
                  <a:srgbClr val="E6E6E6"/>
                </a:highlight>
                <a:ea typeface="ＭＳ Ｐゴシック"/>
              </a:rPr>
              <a:t>4. Study environment: </a:t>
            </a:r>
            <a:r>
              <a:rPr lang="en-US" sz="1400" b="1" i="1" dirty="0">
                <a:ea typeface="ＭＳ Ｐゴシック"/>
              </a:rPr>
              <a:t>How to maintain contact with peers (friends from the school)?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Schedule video study groups with your peers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Set shared goals with your peers and set </a:t>
            </a:r>
            <a:r>
              <a:rPr lang="en-US" sz="1400" b="1" dirty="0"/>
              <a:t>rewards for work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Remember also (online and life) social time with your peers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In addition to being kind towards yourself, be kind and non-judgmental towards others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1300" b="1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85214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 to </a:t>
            </a:r>
            <a:r>
              <a:rPr lang="fi-FI" dirty="0" err="1"/>
              <a:t>learning</a:t>
            </a:r>
            <a:r>
              <a:rPr lang="fi-FI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5664474" cy="33360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/>
              <a:t>Deep approach</a:t>
            </a:r>
          </a:p>
          <a:p>
            <a:pPr lvl="1"/>
            <a:r>
              <a:rPr lang="en-US" sz="2600" dirty="0"/>
              <a:t>Looking for deeper understanding</a:t>
            </a:r>
          </a:p>
          <a:p>
            <a:pPr lvl="1"/>
            <a:r>
              <a:rPr lang="en-US" sz="2600" dirty="0"/>
              <a:t>Relating new ideas to previous knowledge</a:t>
            </a:r>
          </a:p>
          <a:p>
            <a:pPr marL="25200" lvl="1" indent="0">
              <a:buNone/>
            </a:pPr>
            <a:endParaRPr lang="en-US" sz="2600" dirty="0"/>
          </a:p>
          <a:p>
            <a:pPr marL="20999" lvl="1" indent="0">
              <a:buNone/>
            </a:pPr>
            <a:r>
              <a:rPr lang="en-US" sz="2900" dirty="0"/>
              <a:t>Surface approach</a:t>
            </a:r>
          </a:p>
          <a:p>
            <a:pPr lvl="1"/>
            <a:r>
              <a:rPr lang="en-US" sz="2600" dirty="0"/>
              <a:t>Memorizing and repeating information</a:t>
            </a:r>
          </a:p>
          <a:p>
            <a:pPr lvl="1"/>
            <a:r>
              <a:rPr lang="en-US" sz="2600" dirty="0"/>
              <a:t>Often motivated by fear of failure</a:t>
            </a:r>
          </a:p>
          <a:p>
            <a:pPr marL="25200" lvl="1" indent="0">
              <a:buNone/>
            </a:pPr>
            <a:endParaRPr lang="en-US" sz="2600" dirty="0"/>
          </a:p>
          <a:p>
            <a:pPr marL="20999" lvl="1" indent="0">
              <a:buNone/>
            </a:pPr>
            <a:r>
              <a:rPr lang="en-US" sz="2900" dirty="0"/>
              <a:t>Systematic approach</a:t>
            </a:r>
          </a:p>
          <a:p>
            <a:pPr lvl="1"/>
            <a:r>
              <a:rPr lang="en-US" sz="2600" dirty="0"/>
              <a:t>Awareness of criteria</a:t>
            </a:r>
          </a:p>
          <a:p>
            <a:pPr lvl="1"/>
            <a:r>
              <a:rPr lang="en-US" sz="2600" dirty="0"/>
              <a:t>Planning, time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535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Deep </a:t>
            </a:r>
            <a:r>
              <a:rPr lang="fi-FI" dirty="0" err="1"/>
              <a:t>Approach</a:t>
            </a:r>
            <a:r>
              <a:rPr lang="fi-FI" dirty="0"/>
              <a:t> to Learning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4494520" cy="3336085"/>
          </a:xfrm>
        </p:spPr>
        <p:txBody>
          <a:bodyPr>
            <a:normAutofit fontScale="92500" lnSpcReduction="20000"/>
          </a:bodyPr>
          <a:lstStyle/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Really</a:t>
            </a:r>
            <a:r>
              <a:rPr lang="fi-FI" sz="2000" dirty="0"/>
              <a:t> </a:t>
            </a:r>
            <a:r>
              <a:rPr lang="fi-FI" sz="2000" dirty="0" err="1"/>
              <a:t>understanding</a:t>
            </a:r>
            <a:r>
              <a:rPr lang="fi-FI" sz="2000" dirty="0"/>
              <a:t> </a:t>
            </a:r>
            <a:r>
              <a:rPr lang="fi-FI" sz="2000" dirty="0" err="1"/>
              <a:t>instead</a:t>
            </a:r>
            <a:r>
              <a:rPr lang="fi-FI" sz="2000" dirty="0"/>
              <a:t> of </a:t>
            </a:r>
            <a:r>
              <a:rPr lang="fi-FI" sz="2000" dirty="0" err="1"/>
              <a:t>memorizing</a:t>
            </a:r>
            <a:endParaRPr lang="fi-FI" sz="2000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Ask</a:t>
            </a:r>
            <a:r>
              <a:rPr lang="fi-FI" sz="2000" dirty="0"/>
              <a:t> </a:t>
            </a:r>
            <a:r>
              <a:rPr lang="fi-FI" sz="2000" dirty="0" err="1"/>
              <a:t>questions</a:t>
            </a:r>
            <a:r>
              <a:rPr lang="fi-FI" sz="2000" dirty="0"/>
              <a:t>: How </a:t>
            </a:r>
            <a:r>
              <a:rPr lang="fi-FI" sz="2000" dirty="0" err="1"/>
              <a:t>do</a:t>
            </a:r>
            <a:r>
              <a:rPr lang="fi-FI" sz="2000" dirty="0"/>
              <a:t> </a:t>
            </a:r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know</a:t>
            </a:r>
            <a:r>
              <a:rPr lang="fi-FI" sz="2000" dirty="0"/>
              <a:t> it? </a:t>
            </a:r>
            <a:r>
              <a:rPr lang="fi-FI" sz="2000" dirty="0" err="1"/>
              <a:t>Why</a:t>
            </a:r>
            <a:r>
              <a:rPr lang="fi-FI" sz="2000" dirty="0"/>
              <a:t> is it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way</a:t>
            </a:r>
            <a:r>
              <a:rPr lang="fi-FI" sz="2000" dirty="0"/>
              <a:t>? </a:t>
            </a:r>
            <a:r>
              <a:rPr lang="fi-FI" sz="2000" dirty="0" err="1"/>
              <a:t>What</a:t>
            </a:r>
            <a:r>
              <a:rPr lang="fi-FI" sz="2000" dirty="0"/>
              <a:t> </a:t>
            </a:r>
            <a:r>
              <a:rPr lang="fi-FI" sz="2000" dirty="0" err="1"/>
              <a:t>does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knowledge</a:t>
            </a:r>
            <a:r>
              <a:rPr lang="fi-FI" sz="2000" dirty="0"/>
              <a:t> </a:t>
            </a:r>
            <a:r>
              <a:rPr lang="fi-FI" sz="2000" dirty="0" err="1"/>
              <a:t>mean</a:t>
            </a:r>
            <a:r>
              <a:rPr lang="fi-FI" sz="2000" dirty="0"/>
              <a:t>? How </a:t>
            </a:r>
            <a:r>
              <a:rPr lang="fi-FI" sz="2000" dirty="0" err="1"/>
              <a:t>can</a:t>
            </a:r>
            <a:r>
              <a:rPr lang="fi-FI" sz="2000" dirty="0"/>
              <a:t> I </a:t>
            </a: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knowledge</a:t>
            </a:r>
            <a:r>
              <a:rPr lang="fi-FI" sz="2000" dirty="0"/>
              <a:t>?</a:t>
            </a:r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Combine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knowledge</a:t>
            </a:r>
            <a:r>
              <a:rPr lang="fi-FI" sz="2000" dirty="0"/>
              <a:t> to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prior</a:t>
            </a:r>
            <a:r>
              <a:rPr lang="fi-FI" sz="2000" dirty="0"/>
              <a:t> </a:t>
            </a:r>
            <a:r>
              <a:rPr lang="fi-FI" sz="2000" dirty="0" err="1"/>
              <a:t>knowledge</a:t>
            </a:r>
            <a:r>
              <a:rPr lang="fi-FI" sz="2000" dirty="0"/>
              <a:t>, look for </a:t>
            </a:r>
            <a:r>
              <a:rPr lang="fi-FI" sz="2000" dirty="0" err="1"/>
              <a:t>deeper</a:t>
            </a:r>
            <a:r>
              <a:rPr lang="fi-FI" sz="2000" dirty="0"/>
              <a:t> </a:t>
            </a:r>
            <a:r>
              <a:rPr lang="fi-FI" sz="2000" dirty="0" err="1"/>
              <a:t>understanding</a:t>
            </a:r>
            <a:endParaRPr lang="fi-FI" sz="2000" dirty="0"/>
          </a:p>
          <a:p>
            <a:pPr marL="285739" indent="-285739">
              <a:buFont typeface="Wingdings" panose="05000000000000000000" pitchFamily="2" charset="2"/>
              <a:buChar char="Ø"/>
            </a:pPr>
            <a:endParaRPr lang="fi-FI" sz="2000" dirty="0"/>
          </a:p>
          <a:p>
            <a:r>
              <a:rPr lang="fi-FI" sz="2000" dirty="0"/>
              <a:t>+ </a:t>
            </a:r>
            <a:r>
              <a:rPr lang="fi-FI" sz="2000" dirty="0" err="1"/>
              <a:t>Systematic</a:t>
            </a:r>
            <a:r>
              <a:rPr lang="fi-FI" sz="2000" dirty="0"/>
              <a:t> </a:t>
            </a:r>
            <a:r>
              <a:rPr lang="fi-FI" sz="2000" dirty="0" err="1"/>
              <a:t>approach</a:t>
            </a:r>
            <a:r>
              <a:rPr lang="fi-FI" sz="2000" dirty="0"/>
              <a:t>: </a:t>
            </a:r>
            <a:r>
              <a:rPr lang="fi-FI" sz="2000" dirty="0" err="1"/>
              <a:t>awareness</a:t>
            </a:r>
            <a:r>
              <a:rPr lang="fi-FI" sz="2000" dirty="0"/>
              <a:t> of </a:t>
            </a:r>
            <a:r>
              <a:rPr lang="fi-FI" sz="2000" dirty="0" err="1"/>
              <a:t>criteria</a:t>
            </a:r>
            <a:r>
              <a:rPr lang="fi-FI" sz="2000" dirty="0"/>
              <a:t>, </a:t>
            </a:r>
            <a:r>
              <a:rPr lang="fi-FI" sz="2000" dirty="0" err="1"/>
              <a:t>planning</a:t>
            </a:r>
            <a:r>
              <a:rPr lang="fi-FI" sz="2000" dirty="0"/>
              <a:t>, </a:t>
            </a:r>
            <a:r>
              <a:rPr lang="fi-FI" sz="2000" dirty="0" err="1"/>
              <a:t>time</a:t>
            </a:r>
            <a:r>
              <a:rPr lang="fi-FI" sz="2000" dirty="0"/>
              <a:t> management</a:t>
            </a:r>
          </a:p>
          <a:p>
            <a:pPr marL="285739" indent="-285739">
              <a:buFont typeface="Wingdings" panose="05000000000000000000" pitchFamily="2" charset="2"/>
              <a:buChar char="Ø"/>
            </a:pPr>
            <a:endParaRPr lang="fi-FI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8500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>
                <a:solidFill>
                  <a:schemeClr val="tx1"/>
                </a:solidFill>
              </a:rPr>
              <a:t>The</a:t>
            </a:r>
            <a:r>
              <a:rPr lang="fi-FI" sz="3000" dirty="0">
                <a:solidFill>
                  <a:schemeClr val="tx1"/>
                </a:solidFill>
              </a:rPr>
              <a:t> </a:t>
            </a:r>
            <a:r>
              <a:rPr lang="fi-FI" sz="3000" dirty="0" err="1">
                <a:solidFill>
                  <a:schemeClr val="tx1"/>
                </a:solidFill>
              </a:rPr>
              <a:t>most</a:t>
            </a:r>
            <a:r>
              <a:rPr lang="fi-FI" sz="3000" dirty="0">
                <a:solidFill>
                  <a:schemeClr val="tx1"/>
                </a:solidFill>
              </a:rPr>
              <a:t> </a:t>
            </a:r>
            <a:r>
              <a:rPr lang="fi-FI" sz="3000" dirty="0" err="1">
                <a:solidFill>
                  <a:schemeClr val="tx1"/>
                </a:solidFill>
              </a:rPr>
              <a:t>effective</a:t>
            </a:r>
            <a:r>
              <a:rPr lang="fi-FI" sz="3000" dirty="0">
                <a:solidFill>
                  <a:schemeClr val="tx1"/>
                </a:solidFill>
              </a:rPr>
              <a:t> </a:t>
            </a:r>
            <a:r>
              <a:rPr lang="fi-FI" sz="3000" dirty="0" err="1">
                <a:solidFill>
                  <a:schemeClr val="tx1"/>
                </a:solidFill>
              </a:rPr>
              <a:t>study</a:t>
            </a:r>
            <a:r>
              <a:rPr lang="fi-FI" sz="3000" dirty="0">
                <a:solidFill>
                  <a:schemeClr val="tx1"/>
                </a:solidFill>
              </a:rPr>
              <a:t> </a:t>
            </a:r>
            <a:r>
              <a:rPr lang="fi-FI" sz="3000" dirty="0" err="1">
                <a:solidFill>
                  <a:schemeClr val="tx1"/>
                </a:solidFill>
              </a:rPr>
              <a:t>techniques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80985" lvl="1" indent="0">
              <a:buNone/>
            </a:pPr>
            <a:r>
              <a:rPr lang="fi-FI" sz="2667" b="1" dirty="0" err="1"/>
              <a:t>Technique</a:t>
            </a:r>
            <a:endParaRPr lang="fi-FI" b="1" dirty="0"/>
          </a:p>
          <a:p>
            <a:pPr marL="761970" lvl="1" indent="-380985">
              <a:buFont typeface="+mj-lt"/>
              <a:buAutoNum type="arabicPeriod"/>
            </a:pPr>
            <a:r>
              <a:rPr lang="fi-FI" dirty="0" err="1"/>
              <a:t>Practice</a:t>
            </a:r>
            <a:r>
              <a:rPr lang="fi-FI" dirty="0"/>
              <a:t> </a:t>
            </a:r>
            <a:r>
              <a:rPr lang="fi-FI" dirty="0" err="1"/>
              <a:t>testing</a:t>
            </a:r>
            <a:endParaRPr lang="fi-FI" dirty="0"/>
          </a:p>
          <a:p>
            <a:pPr marL="761970" lvl="1" indent="-380985">
              <a:buFont typeface="+mj-lt"/>
              <a:buAutoNum type="arabicPeriod"/>
            </a:pPr>
            <a:r>
              <a:rPr lang="fi-FI" dirty="0"/>
              <a:t>Distributed </a:t>
            </a:r>
            <a:r>
              <a:rPr lang="fi-FI" dirty="0" err="1"/>
              <a:t>practice</a:t>
            </a:r>
            <a:endParaRPr lang="fi-FI" dirty="0"/>
          </a:p>
          <a:p>
            <a:pPr marL="761970" lvl="1" indent="-380985">
              <a:buFont typeface="+mj-lt"/>
              <a:buAutoNum type="arabicPeriod"/>
            </a:pPr>
            <a:r>
              <a:rPr lang="fi-FI" dirty="0" err="1"/>
              <a:t>Elaborative</a:t>
            </a:r>
            <a:r>
              <a:rPr lang="fi-FI" dirty="0"/>
              <a:t> </a:t>
            </a:r>
            <a:r>
              <a:rPr lang="fi-FI" dirty="0" err="1"/>
              <a:t>interrogation</a:t>
            </a:r>
            <a:endParaRPr lang="fi-FI" dirty="0"/>
          </a:p>
          <a:p>
            <a:pPr marL="761970" lvl="1" indent="-380985">
              <a:buFont typeface="+mj-lt"/>
              <a:buAutoNum type="arabicPeriod"/>
            </a:pPr>
            <a:r>
              <a:rPr lang="fi-FI" dirty="0" err="1"/>
              <a:t>Self-explanation</a:t>
            </a:r>
            <a:endParaRPr lang="fi-FI" dirty="0"/>
          </a:p>
          <a:p>
            <a:pPr marL="380985" lvl="1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111625" y="1319213"/>
            <a:ext cx="5032375" cy="3446462"/>
          </a:xfrm>
        </p:spPr>
        <p:txBody>
          <a:bodyPr/>
          <a:lstStyle/>
          <a:p>
            <a:pPr marL="380985" lvl="1" indent="0">
              <a:buNone/>
            </a:pPr>
            <a:r>
              <a:rPr lang="fi-FI" sz="1400" b="1" dirty="0"/>
              <a:t>How to </a:t>
            </a:r>
            <a:r>
              <a:rPr lang="fi-FI" sz="1400" b="1" dirty="0" err="1"/>
              <a:t>use</a:t>
            </a:r>
            <a:r>
              <a:rPr lang="fi-FI" sz="1400" b="1" dirty="0"/>
              <a:t> it?</a:t>
            </a:r>
            <a:endParaRPr lang="fi-FI" sz="1600" b="1" dirty="0"/>
          </a:p>
          <a:p>
            <a:pPr marL="761970" lvl="1" indent="-380985">
              <a:buFont typeface="+mj-lt"/>
              <a:buAutoNum type="arabicPeriod"/>
            </a:pPr>
            <a:r>
              <a:rPr lang="fi-FI" sz="1600" b="1" dirty="0"/>
              <a:t>Make </a:t>
            </a:r>
            <a:r>
              <a:rPr lang="fi-FI" sz="1600" b="1" dirty="0" err="1"/>
              <a:t>short</a:t>
            </a:r>
            <a:r>
              <a:rPr lang="fi-FI" sz="1600" b="1" dirty="0"/>
              <a:t> </a:t>
            </a:r>
            <a:r>
              <a:rPr lang="fi-FI" sz="1600" b="1" dirty="0" err="1"/>
              <a:t>exams</a:t>
            </a:r>
            <a:r>
              <a:rPr lang="fi-FI" sz="1600" b="1" dirty="0"/>
              <a:t> for </a:t>
            </a:r>
            <a:r>
              <a:rPr lang="fi-FI" sz="1600" b="1" dirty="0" err="1"/>
              <a:t>yourself</a:t>
            </a:r>
            <a:r>
              <a:rPr lang="fi-FI" sz="1600" b="1" dirty="0"/>
              <a:t> and </a:t>
            </a:r>
            <a:r>
              <a:rPr lang="fi-FI" sz="1600" b="1" dirty="0" err="1"/>
              <a:t>answer</a:t>
            </a:r>
            <a:r>
              <a:rPr lang="fi-FI" sz="1600" b="1" dirty="0"/>
              <a:t> </a:t>
            </a:r>
            <a:r>
              <a:rPr lang="fi-FI" sz="1600" b="1" dirty="0" err="1"/>
              <a:t>them</a:t>
            </a:r>
            <a:r>
              <a:rPr lang="fi-FI" sz="1600" b="1" dirty="0"/>
              <a:t>!</a:t>
            </a:r>
          </a:p>
          <a:p>
            <a:pPr marL="761970" lvl="1" indent="-380985">
              <a:buFont typeface="+mj-lt"/>
              <a:buAutoNum type="arabicPeriod"/>
            </a:pPr>
            <a:r>
              <a:rPr lang="en-US" sz="1600" b="1" dirty="0"/>
              <a:t>Don’t study a long period at once, distribute it between several days/weeks so that the amount you study during one day stays reasonable</a:t>
            </a:r>
            <a:endParaRPr lang="fi-FI" sz="1600" b="1" dirty="0"/>
          </a:p>
          <a:p>
            <a:pPr marL="761970" lvl="1" indent="-380985">
              <a:buFont typeface="+mj-lt"/>
              <a:buAutoNum type="arabicPeriod"/>
            </a:pPr>
            <a:r>
              <a:rPr lang="fi-FI" sz="1600" b="1" dirty="0" err="1"/>
              <a:t>Ask</a:t>
            </a:r>
            <a:r>
              <a:rPr lang="fi-FI" sz="1600" b="1" dirty="0"/>
              <a:t> </a:t>
            </a:r>
            <a:r>
              <a:rPr lang="fi-FI" sz="1600" b="1" dirty="0" err="1"/>
              <a:t>why</a:t>
            </a:r>
            <a:r>
              <a:rPr lang="fi-FI" sz="1600" b="1" dirty="0"/>
              <a:t> / </a:t>
            </a:r>
            <a:r>
              <a:rPr lang="fi-FI" sz="1600" b="1" dirty="0" err="1"/>
              <a:t>how</a:t>
            </a:r>
            <a:r>
              <a:rPr lang="fi-FI" sz="1600" b="1" dirty="0"/>
              <a:t> </a:t>
            </a:r>
            <a:r>
              <a:rPr lang="fi-FI" sz="1600" b="1" dirty="0" err="1"/>
              <a:t>questions</a:t>
            </a:r>
            <a:r>
              <a:rPr lang="fi-FI" sz="1600" b="1" dirty="0"/>
              <a:t> and </a:t>
            </a:r>
            <a:r>
              <a:rPr lang="fi-FI" sz="1600" b="1" dirty="0" err="1"/>
              <a:t>make</a:t>
            </a:r>
            <a:r>
              <a:rPr lang="fi-FI" sz="1600" b="1" dirty="0"/>
              <a:t> </a:t>
            </a:r>
            <a:r>
              <a:rPr lang="fi-FI" sz="1600" b="1" dirty="0" err="1"/>
              <a:t>explanations</a:t>
            </a:r>
            <a:r>
              <a:rPr lang="fi-FI" sz="1600" b="1" dirty="0"/>
              <a:t>!</a:t>
            </a:r>
          </a:p>
          <a:p>
            <a:pPr marL="761970" lvl="1" indent="-380985">
              <a:buFont typeface="+mj-lt"/>
              <a:buAutoNum type="arabicPeriod"/>
            </a:pPr>
            <a:r>
              <a:rPr lang="fi-FI" sz="1600" b="1" dirty="0"/>
              <a:t>Write </a:t>
            </a:r>
            <a:r>
              <a:rPr lang="fi-FI" sz="1600" b="1" dirty="0" err="1"/>
              <a:t>or</a:t>
            </a:r>
            <a:r>
              <a:rPr lang="fi-FI" sz="1600" b="1" dirty="0"/>
              <a:t> </a:t>
            </a:r>
            <a:r>
              <a:rPr lang="fi-FI" sz="1600" b="1" dirty="0" err="1"/>
              <a:t>talk</a:t>
            </a:r>
            <a:r>
              <a:rPr lang="fi-FI" sz="1600" b="1" dirty="0"/>
              <a:t> </a:t>
            </a:r>
            <a:r>
              <a:rPr lang="fi-FI" sz="1600" b="1" dirty="0" err="1"/>
              <a:t>about</a:t>
            </a:r>
            <a:r>
              <a:rPr lang="fi-FI" sz="1600" b="1" dirty="0"/>
              <a:t> </a:t>
            </a:r>
            <a:r>
              <a:rPr lang="fi-FI" sz="1600" b="1" dirty="0" err="1"/>
              <a:t>what</a:t>
            </a:r>
            <a:r>
              <a:rPr lang="fi-FI" sz="1600" b="1" dirty="0"/>
              <a:t> </a:t>
            </a:r>
            <a:r>
              <a:rPr lang="fi-FI" sz="1600" b="1" dirty="0" err="1"/>
              <a:t>new</a:t>
            </a:r>
            <a:r>
              <a:rPr lang="fi-FI" sz="1600" b="1" dirty="0"/>
              <a:t> </a:t>
            </a:r>
            <a:r>
              <a:rPr lang="fi-FI" sz="1600" b="1" dirty="0" err="1"/>
              <a:t>have</a:t>
            </a:r>
            <a:r>
              <a:rPr lang="fi-FI" sz="1600" b="1" dirty="0"/>
              <a:t> </a:t>
            </a:r>
            <a:r>
              <a:rPr lang="fi-FI" sz="1600" b="1" dirty="0" err="1"/>
              <a:t>you</a:t>
            </a:r>
            <a:r>
              <a:rPr lang="fi-FI" sz="1600" b="1" dirty="0"/>
              <a:t> </a:t>
            </a:r>
            <a:r>
              <a:rPr lang="fi-FI" sz="1600" b="1" dirty="0" err="1"/>
              <a:t>learned</a:t>
            </a:r>
            <a:r>
              <a:rPr lang="fi-FI" sz="1600" b="1" dirty="0"/>
              <a:t>!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44661" y="4974566"/>
            <a:ext cx="4385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/>
              <a:t>SEE: </a:t>
            </a:r>
            <a:r>
              <a:rPr lang="fi-FI" sz="1500" dirty="0" err="1"/>
              <a:t>Dunlosky</a:t>
            </a:r>
            <a:r>
              <a:rPr lang="fi-FI" sz="1500" dirty="0"/>
              <a:t> et al. (2013) </a:t>
            </a:r>
            <a:r>
              <a:rPr lang="en-US" sz="1500" dirty="0"/>
              <a:t>Improving Students’ Learning With Effective Learning Techniques</a:t>
            </a:r>
          </a:p>
        </p:txBody>
      </p:sp>
    </p:spTree>
    <p:extLst>
      <p:ext uri="{BB962C8B-B14F-4D97-AF65-F5344CB8AC3E}">
        <p14:creationId xmlns:p14="http://schemas.microsoft.com/office/powerpoint/2010/main" val="42906657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Self</a:t>
            </a:r>
            <a:r>
              <a:rPr lang="fi-FI" dirty="0"/>
              <a:t> -</a:t>
            </a:r>
            <a:r>
              <a:rPr lang="fi-FI" dirty="0" err="1"/>
              <a:t>leadership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/>
              <a:t>Set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goals</a:t>
            </a:r>
            <a:endParaRPr lang="fi-FI" sz="2000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dirty="0" err="1"/>
              <a:t>Studies</a:t>
            </a:r>
            <a:r>
              <a:rPr lang="fi-FI" sz="1917" dirty="0"/>
              <a:t>/</a:t>
            </a:r>
            <a:r>
              <a:rPr lang="fi-FI" sz="1917" dirty="0" err="1"/>
              <a:t>work</a:t>
            </a:r>
            <a:r>
              <a:rPr lang="fi-FI" sz="1917" dirty="0"/>
              <a:t>, play, </a:t>
            </a:r>
            <a:r>
              <a:rPr lang="fi-FI" sz="1917" dirty="0" err="1"/>
              <a:t>love</a:t>
            </a:r>
            <a:endParaRPr lang="fi-FI" sz="1917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endParaRPr lang="fi-FI" sz="1917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Prioritize</a:t>
            </a:r>
            <a:r>
              <a:rPr lang="fi-FI" sz="2000" dirty="0"/>
              <a:t>, </a:t>
            </a:r>
            <a:r>
              <a:rPr lang="fi-FI" sz="2000" dirty="0" err="1"/>
              <a:t>focus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energy</a:t>
            </a:r>
            <a:endParaRPr lang="fi-FI" sz="2000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dirty="0" err="1"/>
              <a:t>What</a:t>
            </a:r>
            <a:r>
              <a:rPr lang="fi-FI" sz="1917" dirty="0"/>
              <a:t> is </a:t>
            </a:r>
            <a:r>
              <a:rPr lang="fi-FI" sz="1917" dirty="0" err="1"/>
              <a:t>important</a:t>
            </a:r>
            <a:r>
              <a:rPr lang="fi-FI" sz="1917" dirty="0"/>
              <a:t> </a:t>
            </a:r>
            <a:r>
              <a:rPr lang="fi-FI" sz="1917" dirty="0" err="1"/>
              <a:t>now</a:t>
            </a:r>
            <a:r>
              <a:rPr lang="fi-FI" sz="1917" dirty="0"/>
              <a:t> to </a:t>
            </a:r>
            <a:r>
              <a:rPr lang="fi-FI" sz="1917" dirty="0" err="1"/>
              <a:t>reach</a:t>
            </a:r>
            <a:r>
              <a:rPr lang="fi-FI" sz="1917" dirty="0"/>
              <a:t> </a:t>
            </a:r>
            <a:r>
              <a:rPr lang="fi-FI" sz="1917" dirty="0" err="1"/>
              <a:t>your</a:t>
            </a:r>
            <a:r>
              <a:rPr lang="fi-FI" sz="1917" dirty="0"/>
              <a:t> long-</a:t>
            </a:r>
            <a:r>
              <a:rPr lang="fi-FI" sz="1917" dirty="0" err="1"/>
              <a:t>term</a:t>
            </a:r>
            <a:r>
              <a:rPr lang="fi-FI" sz="1917" dirty="0"/>
              <a:t> </a:t>
            </a:r>
            <a:r>
              <a:rPr lang="fi-FI" sz="1917" dirty="0" err="1"/>
              <a:t>goal</a:t>
            </a:r>
            <a:endParaRPr lang="fi-FI" sz="1917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dirty="0"/>
              <a:t>Time-</a:t>
            </a:r>
            <a:r>
              <a:rPr lang="fi-FI" sz="1917" dirty="0" err="1"/>
              <a:t>magement</a:t>
            </a:r>
            <a:r>
              <a:rPr lang="fi-FI" sz="1917" dirty="0"/>
              <a:t>, </a:t>
            </a:r>
            <a:r>
              <a:rPr lang="fi-FI" sz="1917" dirty="0" err="1"/>
              <a:t>weekly</a:t>
            </a:r>
            <a:r>
              <a:rPr lang="fi-FI" sz="1917" dirty="0"/>
              <a:t> </a:t>
            </a:r>
            <a:r>
              <a:rPr lang="fi-FI" sz="1917" dirty="0" err="1"/>
              <a:t>schedule</a:t>
            </a:r>
            <a:endParaRPr lang="fi-FI" sz="1917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endParaRPr lang="fi-FI" sz="1917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Keep</a:t>
            </a:r>
            <a:r>
              <a:rPr lang="fi-FI" sz="2000" dirty="0"/>
              <a:t> </a:t>
            </a:r>
            <a:r>
              <a:rPr lang="fi-FI" sz="2000" dirty="0" err="1"/>
              <a:t>up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energy</a:t>
            </a:r>
            <a:endParaRPr lang="fi-FI" sz="2000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dirty="0" err="1"/>
              <a:t>What</a:t>
            </a:r>
            <a:r>
              <a:rPr lang="fi-FI" sz="1917" dirty="0"/>
              <a:t> </a:t>
            </a:r>
            <a:r>
              <a:rPr lang="fi-FI" sz="1917" dirty="0" err="1"/>
              <a:t>gives</a:t>
            </a:r>
            <a:r>
              <a:rPr lang="fi-FI" sz="1917" dirty="0"/>
              <a:t> </a:t>
            </a:r>
            <a:r>
              <a:rPr lang="fi-FI" sz="1917" dirty="0" err="1"/>
              <a:t>you</a:t>
            </a:r>
            <a:r>
              <a:rPr lang="fi-FI" sz="1917" dirty="0"/>
              <a:t> </a:t>
            </a:r>
            <a:r>
              <a:rPr lang="fi-FI" sz="1917" dirty="0" err="1"/>
              <a:t>energy</a:t>
            </a:r>
            <a:endParaRPr lang="fi-FI" sz="1917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endParaRPr lang="fi-FI" sz="1917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4568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1253</Words>
  <Application>Microsoft Office PowerPoint</Application>
  <PresentationFormat>On-screen Show (16:10)</PresentationFormat>
  <Paragraphs>217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Georgia</vt:lpstr>
      <vt:lpstr>Helvetica</vt:lpstr>
      <vt:lpstr>Lucida Grande</vt:lpstr>
      <vt:lpstr>Wingdings</vt:lpstr>
      <vt:lpstr>Aalto University</vt:lpstr>
      <vt:lpstr>  Study and group-work skills  Hybrid-mode edition </vt:lpstr>
      <vt:lpstr>What kind of change would you like to make </vt:lpstr>
      <vt:lpstr>Curiosity</vt:lpstr>
      <vt:lpstr>Which factors are most important?</vt:lpstr>
      <vt:lpstr>PowerPoint Presentation</vt:lpstr>
      <vt:lpstr>What is your approach to learning?</vt:lpstr>
      <vt:lpstr>Deep Approach to Learning</vt:lpstr>
      <vt:lpstr>The most effective study techniques</vt:lpstr>
      <vt:lpstr>Self -leadership</vt:lpstr>
      <vt:lpstr>Time Management</vt:lpstr>
      <vt:lpstr>Emotions in Learning</vt:lpstr>
      <vt:lpstr>Learning Together</vt:lpstr>
      <vt:lpstr>Memorize the best team/ group work experience you have ever had</vt:lpstr>
      <vt:lpstr>An Effective Team</vt:lpstr>
      <vt:lpstr>Stages of a Group</vt:lpstr>
      <vt:lpstr>Forming </vt:lpstr>
      <vt:lpstr>Storming</vt:lpstr>
      <vt:lpstr>Norming </vt:lpstr>
      <vt:lpstr>Performing</vt:lpstr>
      <vt:lpstr>Communication in a Group</vt:lpstr>
      <vt:lpstr>Some Guidelines for Good Interaction</vt:lpstr>
      <vt:lpstr>Some Guidelines for Good Interaction</vt:lpstr>
      <vt:lpstr>References</vt:lpstr>
      <vt:lpstr>Support for learning, wellbeing and study-skills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Study Skills &amp; Team work skills What makes the difference?  </dc:title>
  <dc:creator>Saarimäki Sanni</dc:creator>
  <cp:lastModifiedBy>Saarimäki Sanni</cp:lastModifiedBy>
  <cp:revision>25</cp:revision>
  <dcterms:created xsi:type="dcterms:W3CDTF">2020-08-27T09:03:20Z</dcterms:created>
  <dcterms:modified xsi:type="dcterms:W3CDTF">2021-09-06T11:58:31Z</dcterms:modified>
</cp:coreProperties>
</file>