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handoutMasterIdLst>
    <p:handoutMasterId r:id="rId46"/>
  </p:handoutMasterIdLst>
  <p:sldIdLst>
    <p:sldId id="374" r:id="rId2"/>
    <p:sldId id="430" r:id="rId3"/>
    <p:sldId id="396" r:id="rId4"/>
    <p:sldId id="336" r:id="rId5"/>
    <p:sldId id="431" r:id="rId6"/>
    <p:sldId id="432" r:id="rId7"/>
    <p:sldId id="300" r:id="rId8"/>
    <p:sldId id="301" r:id="rId9"/>
    <p:sldId id="398" r:id="rId10"/>
    <p:sldId id="304" r:id="rId11"/>
    <p:sldId id="433" r:id="rId12"/>
    <p:sldId id="305" r:id="rId13"/>
    <p:sldId id="306" r:id="rId14"/>
    <p:sldId id="434" r:id="rId15"/>
    <p:sldId id="337" r:id="rId16"/>
    <p:sldId id="440" r:id="rId17"/>
    <p:sldId id="439" r:id="rId18"/>
    <p:sldId id="435" r:id="rId19"/>
    <p:sldId id="326" r:id="rId20"/>
    <p:sldId id="330" r:id="rId21"/>
    <p:sldId id="437" r:id="rId22"/>
    <p:sldId id="438" r:id="rId23"/>
    <p:sldId id="338" r:id="rId24"/>
    <p:sldId id="307" r:id="rId25"/>
    <p:sldId id="308" r:id="rId26"/>
    <p:sldId id="339" r:id="rId27"/>
    <p:sldId id="312" r:id="rId28"/>
    <p:sldId id="313" r:id="rId29"/>
    <p:sldId id="314" r:id="rId30"/>
    <p:sldId id="315" r:id="rId31"/>
    <p:sldId id="316" r:id="rId32"/>
    <p:sldId id="317" r:id="rId33"/>
    <p:sldId id="318" r:id="rId34"/>
    <p:sldId id="285" r:id="rId35"/>
    <p:sldId id="319" r:id="rId36"/>
    <p:sldId id="320" r:id="rId37"/>
    <p:sldId id="441" r:id="rId38"/>
    <p:sldId id="322" r:id="rId39"/>
    <p:sldId id="324" r:id="rId40"/>
    <p:sldId id="325" r:id="rId41"/>
    <p:sldId id="442" r:id="rId42"/>
    <p:sldId id="327" r:id="rId43"/>
    <p:sldId id="444" r:id="rId44"/>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 id="2" name="Aino Roms" initials="AR" lastIdx="3" clrIdx="1">
    <p:extLst>
      <p:ext uri="{19B8F6BF-5375-455C-9EA6-DF929625EA0E}">
        <p15:presenceInfo xmlns:p15="http://schemas.microsoft.com/office/powerpoint/2012/main" userId="Aino Ro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FFCD00"/>
    <a:srgbClr val="FF0000"/>
    <a:srgbClr val="EF363B"/>
    <a:srgbClr val="EE353B"/>
    <a:srgbClr val="FFFFFF"/>
    <a:srgbClr val="0096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80094" autoAdjust="0"/>
  </p:normalViewPr>
  <p:slideViewPr>
    <p:cSldViewPr snapToGrid="0" snapToObjects="1">
      <p:cViewPr varScale="1">
        <p:scale>
          <a:sx n="71" d="100"/>
          <a:sy n="71" d="100"/>
        </p:scale>
        <p:origin x="1084" y="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9-01T16:37:20.824" idx="2">
    <p:pos x="232" y="2733"/>
    <p:text>into screen shot + tarkennusta pe klinikoista yms</p:text>
    <p:extLst>
      <p:ext uri="{C676402C-5697-4E1C-873F-D02D1690AC5C}">
        <p15:threadingInfo xmlns:p15="http://schemas.microsoft.com/office/powerpoint/2012/main" timeZoneBias="-18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D0E470-30BD-46B1-A657-303836CE7AD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F19D88A-78EB-42D5-8301-2773DFD5FFE7}">
      <dgm:prSet phldrT="[Text]"/>
      <dgm:spPr>
        <a:solidFill>
          <a:srgbClr val="FFCD00"/>
        </a:solidFill>
      </dgm:spPr>
      <dgm:t>
        <a:bodyPr/>
        <a:lstStyle/>
        <a:p>
          <a:r>
            <a:rPr lang="en-US" b="1" dirty="0">
              <a:solidFill>
                <a:schemeClr val="tx1"/>
              </a:solidFill>
            </a:rPr>
            <a:t>Into</a:t>
          </a:r>
        </a:p>
      </dgm:t>
    </dgm:pt>
    <dgm:pt modelId="{13A133A7-95DC-49DC-A350-CE98C2DCB8B0}" type="parTrans" cxnId="{926C2C17-EB2B-4AC5-BD85-CE1A0990E066}">
      <dgm:prSet/>
      <dgm:spPr/>
      <dgm:t>
        <a:bodyPr/>
        <a:lstStyle/>
        <a:p>
          <a:endParaRPr lang="en-US"/>
        </a:p>
      </dgm:t>
    </dgm:pt>
    <dgm:pt modelId="{B36698AA-74C8-4494-979A-8D03878D159C}" type="sibTrans" cxnId="{926C2C17-EB2B-4AC5-BD85-CE1A0990E066}">
      <dgm:prSet/>
      <dgm:spPr/>
      <dgm:t>
        <a:bodyPr/>
        <a:lstStyle/>
        <a:p>
          <a:endParaRPr lang="en-US"/>
        </a:p>
      </dgm:t>
    </dgm:pt>
    <dgm:pt modelId="{251A5C62-4FC9-41E1-8C93-A971D4628C10}">
      <dgm:prSet phldrT="[Text]"/>
      <dgm:spPr/>
      <dgm:t>
        <a:bodyPr/>
        <a:lstStyle/>
        <a:p>
          <a:r>
            <a:rPr lang="fi-FI" i="0" dirty="0" err="1">
              <a:latin typeface="+mj-lt"/>
            </a:rPr>
            <a:t>Information</a:t>
          </a:r>
          <a:r>
            <a:rPr lang="fi-FI" i="0" dirty="0">
              <a:latin typeface="+mj-lt"/>
            </a:rPr>
            <a:t> </a:t>
          </a:r>
          <a:r>
            <a:rPr lang="fi-FI" i="0" dirty="0" err="1">
              <a:latin typeface="+mj-lt"/>
            </a:rPr>
            <a:t>related</a:t>
          </a:r>
          <a:r>
            <a:rPr lang="fi-FI" i="0" dirty="0">
              <a:latin typeface="+mj-lt"/>
            </a:rPr>
            <a:t> to </a:t>
          </a:r>
          <a:r>
            <a:rPr lang="fi-FI" i="0" dirty="0" err="1">
              <a:latin typeface="+mj-lt"/>
            </a:rPr>
            <a:t>your</a:t>
          </a:r>
          <a:r>
            <a:rPr lang="fi-FI" i="0" dirty="0">
              <a:latin typeface="+mj-lt"/>
            </a:rPr>
            <a:t> </a:t>
          </a:r>
          <a:r>
            <a:rPr lang="fi-FI" i="0" dirty="0" err="1">
              <a:latin typeface="+mj-lt"/>
            </a:rPr>
            <a:t>studies</a:t>
          </a:r>
          <a:r>
            <a:rPr lang="fi-FI" i="0" dirty="0">
              <a:latin typeface="+mj-lt"/>
            </a:rPr>
            <a:t>: </a:t>
          </a:r>
          <a:r>
            <a:rPr lang="fi-FI" i="0" dirty="0" err="1">
              <a:latin typeface="+mj-lt"/>
            </a:rPr>
            <a:t>contact</a:t>
          </a:r>
          <a:r>
            <a:rPr lang="fi-FI" i="0" dirty="0">
              <a:latin typeface="+mj-lt"/>
            </a:rPr>
            <a:t> </a:t>
          </a:r>
          <a:r>
            <a:rPr lang="fi-FI" i="0" dirty="0" err="1">
              <a:latin typeface="+mj-lt"/>
            </a:rPr>
            <a:t>information</a:t>
          </a:r>
          <a:r>
            <a:rPr lang="fi-FI" i="0" dirty="0">
              <a:latin typeface="+mj-lt"/>
            </a:rPr>
            <a:t>, </a:t>
          </a:r>
          <a:r>
            <a:rPr lang="fi-FI" i="0" dirty="0" err="1">
              <a:latin typeface="+mj-lt"/>
            </a:rPr>
            <a:t>instructions</a:t>
          </a:r>
          <a:r>
            <a:rPr lang="fi-FI" i="0" dirty="0">
              <a:latin typeface="+mj-lt"/>
            </a:rPr>
            <a:t>, </a:t>
          </a:r>
          <a:r>
            <a:rPr lang="fi-FI" i="0" dirty="0" err="1">
              <a:latin typeface="+mj-lt"/>
            </a:rPr>
            <a:t>academic</a:t>
          </a:r>
          <a:r>
            <a:rPr lang="fi-FI" i="0" dirty="0">
              <a:latin typeface="+mj-lt"/>
            </a:rPr>
            <a:t> </a:t>
          </a:r>
          <a:r>
            <a:rPr lang="fi-FI" i="0" dirty="0" err="1">
              <a:latin typeface="+mj-lt"/>
            </a:rPr>
            <a:t>rules</a:t>
          </a:r>
          <a:r>
            <a:rPr lang="fi-FI" i="0" dirty="0">
              <a:latin typeface="+mj-lt"/>
            </a:rPr>
            <a:t> and </a:t>
          </a:r>
          <a:r>
            <a:rPr lang="fi-FI" i="0" dirty="0" err="1">
              <a:latin typeface="+mj-lt"/>
            </a:rPr>
            <a:t>regulations</a:t>
          </a:r>
          <a:endParaRPr lang="en-US" dirty="0"/>
        </a:p>
      </dgm:t>
    </dgm:pt>
    <dgm:pt modelId="{9DA863AA-A011-4837-B479-699B646B50E5}" type="parTrans" cxnId="{A2741835-8D82-4305-B821-911D644CED39}">
      <dgm:prSet/>
      <dgm:spPr/>
      <dgm:t>
        <a:bodyPr/>
        <a:lstStyle/>
        <a:p>
          <a:endParaRPr lang="en-US"/>
        </a:p>
      </dgm:t>
    </dgm:pt>
    <dgm:pt modelId="{85D6E141-1C2B-45B7-A5F8-1A3FEC6B905E}" type="sibTrans" cxnId="{A2741835-8D82-4305-B821-911D644CED39}">
      <dgm:prSet/>
      <dgm:spPr/>
      <dgm:t>
        <a:bodyPr/>
        <a:lstStyle/>
        <a:p>
          <a:endParaRPr lang="en-US"/>
        </a:p>
      </dgm:t>
    </dgm:pt>
    <dgm:pt modelId="{E2BEBBFF-567E-4B5F-93CB-F87584938715}">
      <dgm:prSet phldrT="[Text]"/>
      <dgm:spPr/>
      <dgm:t>
        <a:bodyPr/>
        <a:lstStyle/>
        <a:p>
          <a:r>
            <a:rPr lang="en-US" b="1" i="1" dirty="0">
              <a:latin typeface="Georgia" panose="02040502050405020303" pitchFamily="18" charset="0"/>
            </a:rPr>
            <a:t>into.aalto.fi </a:t>
          </a:r>
          <a:r>
            <a:rPr lang="en-US" dirty="0">
              <a:sym typeface="Wingdings" panose="05000000000000000000" pitchFamily="2" charset="2"/>
            </a:rPr>
            <a:t> Bookmark the page of your </a:t>
          </a:r>
          <a:r>
            <a:rPr lang="en-US" dirty="0" err="1">
              <a:sym typeface="Wingdings" panose="05000000000000000000" pitchFamily="2" charset="2"/>
            </a:rPr>
            <a:t>programme</a:t>
          </a:r>
          <a:r>
            <a:rPr lang="en-US" dirty="0">
              <a:sym typeface="Wingdings" panose="05000000000000000000" pitchFamily="2" charset="2"/>
            </a:rPr>
            <a:t>!</a:t>
          </a:r>
          <a:endParaRPr lang="en-US" dirty="0"/>
        </a:p>
      </dgm:t>
    </dgm:pt>
    <dgm:pt modelId="{D30EBD62-8275-4653-AD01-9099C1F94EE7}" type="parTrans" cxnId="{77BEC73E-5C92-4730-9243-A37C7F50850D}">
      <dgm:prSet/>
      <dgm:spPr/>
      <dgm:t>
        <a:bodyPr/>
        <a:lstStyle/>
        <a:p>
          <a:endParaRPr lang="en-US"/>
        </a:p>
      </dgm:t>
    </dgm:pt>
    <dgm:pt modelId="{B3FE1420-21A8-4B56-96BF-591BB3FF60C9}" type="sibTrans" cxnId="{77BEC73E-5C92-4730-9243-A37C7F50850D}">
      <dgm:prSet/>
      <dgm:spPr/>
      <dgm:t>
        <a:bodyPr/>
        <a:lstStyle/>
        <a:p>
          <a:endParaRPr lang="en-US"/>
        </a:p>
      </dgm:t>
    </dgm:pt>
    <dgm:pt modelId="{0ACB8D96-A4BA-43EE-9608-DE615E064E7A}">
      <dgm:prSet phldrT="[Text]"/>
      <dgm:spPr>
        <a:solidFill>
          <a:srgbClr val="FFCD00"/>
        </a:solidFill>
      </dgm:spPr>
      <dgm:t>
        <a:bodyPr/>
        <a:lstStyle/>
        <a:p>
          <a:r>
            <a:rPr lang="en-US" b="1" dirty="0">
              <a:solidFill>
                <a:schemeClr val="tx1"/>
              </a:solidFill>
            </a:rPr>
            <a:t>MyCourses</a:t>
          </a:r>
        </a:p>
      </dgm:t>
    </dgm:pt>
    <dgm:pt modelId="{78BE14C8-6A12-4846-B267-E4E9BD72BECC}" type="parTrans" cxnId="{195510BA-E47C-4B0C-A51A-05F3C6BE2E22}">
      <dgm:prSet/>
      <dgm:spPr/>
      <dgm:t>
        <a:bodyPr/>
        <a:lstStyle/>
        <a:p>
          <a:endParaRPr lang="en-US"/>
        </a:p>
      </dgm:t>
    </dgm:pt>
    <dgm:pt modelId="{CFA7E898-7198-46DD-BB4E-3BBF2D7DF0EC}" type="sibTrans" cxnId="{195510BA-E47C-4B0C-A51A-05F3C6BE2E22}">
      <dgm:prSet/>
      <dgm:spPr/>
      <dgm:t>
        <a:bodyPr/>
        <a:lstStyle/>
        <a:p>
          <a:endParaRPr lang="en-US"/>
        </a:p>
      </dgm:t>
    </dgm:pt>
    <dgm:pt modelId="{CB230028-D87C-4C95-8840-C3C5FBEA13CB}">
      <dgm:prSet phldrT="[Text]"/>
      <dgm:spPr/>
      <dgm:t>
        <a:bodyPr/>
        <a:lstStyle/>
        <a:p>
          <a:r>
            <a:rPr lang="fi-FI" i="0" dirty="0">
              <a:latin typeface="+mj-lt"/>
            </a:rPr>
            <a:t>Course </a:t>
          </a:r>
          <a:r>
            <a:rPr lang="fi-FI" i="0" dirty="0" err="1">
              <a:latin typeface="+mj-lt"/>
            </a:rPr>
            <a:t>spaces</a:t>
          </a:r>
          <a:r>
            <a:rPr lang="fi-FI" i="0" dirty="0">
              <a:latin typeface="+mj-lt"/>
            </a:rPr>
            <a:t>, news and </a:t>
          </a:r>
          <a:r>
            <a:rPr lang="fi-FI" i="0" dirty="0" err="1">
              <a:latin typeface="+mj-lt"/>
            </a:rPr>
            <a:t>materials</a:t>
          </a:r>
          <a:r>
            <a:rPr lang="fi-FI" i="0" dirty="0">
              <a:latin typeface="+mj-lt"/>
            </a:rPr>
            <a:t> </a:t>
          </a:r>
          <a:endParaRPr lang="en-US" dirty="0"/>
        </a:p>
      </dgm:t>
    </dgm:pt>
    <dgm:pt modelId="{F99718CA-EF24-4D2D-8892-536B9E5069C2}" type="parTrans" cxnId="{E4657B56-5B74-421E-AC9E-A1684CA941C0}">
      <dgm:prSet/>
      <dgm:spPr/>
      <dgm:t>
        <a:bodyPr/>
        <a:lstStyle/>
        <a:p>
          <a:endParaRPr lang="en-US"/>
        </a:p>
      </dgm:t>
    </dgm:pt>
    <dgm:pt modelId="{A5E0AF36-3689-4DC1-9FC3-2404A5CD69D2}" type="sibTrans" cxnId="{E4657B56-5B74-421E-AC9E-A1684CA941C0}">
      <dgm:prSet/>
      <dgm:spPr/>
      <dgm:t>
        <a:bodyPr/>
        <a:lstStyle/>
        <a:p>
          <a:endParaRPr lang="en-US"/>
        </a:p>
      </dgm:t>
    </dgm:pt>
    <dgm:pt modelId="{D4BE9FC7-32D7-449B-9269-CF9A4CA924B8}">
      <dgm:prSet phldrT="[Text]"/>
      <dgm:spPr/>
      <dgm:t>
        <a:bodyPr/>
        <a:lstStyle/>
        <a:p>
          <a:pPr>
            <a:buClr>
              <a:schemeClr val="tx1"/>
            </a:buClr>
          </a:pPr>
          <a:r>
            <a:rPr lang="fi-FI" b="1" i="1" dirty="0">
              <a:latin typeface="Georgia" panose="02040502050405020303" pitchFamily="18" charset="0"/>
            </a:rPr>
            <a:t>mycourses.aalto.fi</a:t>
          </a:r>
          <a:endParaRPr lang="en-US" dirty="0"/>
        </a:p>
      </dgm:t>
    </dgm:pt>
    <dgm:pt modelId="{337E8A0C-FD16-49ED-B85C-111D1D6EB9ED}" type="parTrans" cxnId="{C81E0A39-C806-4FAD-B3A9-F3BE27379AA8}">
      <dgm:prSet/>
      <dgm:spPr/>
      <dgm:t>
        <a:bodyPr/>
        <a:lstStyle/>
        <a:p>
          <a:endParaRPr lang="en-US"/>
        </a:p>
      </dgm:t>
    </dgm:pt>
    <dgm:pt modelId="{B6194343-FBB4-4114-B837-B9E5959C85BD}" type="sibTrans" cxnId="{C81E0A39-C806-4FAD-B3A9-F3BE27379AA8}">
      <dgm:prSet/>
      <dgm:spPr/>
      <dgm:t>
        <a:bodyPr/>
        <a:lstStyle/>
        <a:p>
          <a:endParaRPr lang="en-US"/>
        </a:p>
      </dgm:t>
    </dgm:pt>
    <dgm:pt modelId="{65277CCD-9F02-4888-A79F-22CE538B5CE3}">
      <dgm:prSet phldrT="[Text]"/>
      <dgm:spPr>
        <a:solidFill>
          <a:srgbClr val="FFCD00"/>
        </a:solidFill>
      </dgm:spPr>
      <dgm:t>
        <a:bodyPr/>
        <a:lstStyle/>
        <a:p>
          <a:r>
            <a:rPr lang="en-US" b="1" dirty="0">
              <a:solidFill>
                <a:schemeClr val="tx1"/>
              </a:solidFill>
            </a:rPr>
            <a:t>Sisu</a:t>
          </a:r>
        </a:p>
      </dgm:t>
    </dgm:pt>
    <dgm:pt modelId="{430CEFC2-B5B0-4C63-9E3B-DAF6B860332B}" type="parTrans" cxnId="{2B888190-E7CA-43E4-98D3-665DAAEDDDF1}">
      <dgm:prSet/>
      <dgm:spPr/>
      <dgm:t>
        <a:bodyPr/>
        <a:lstStyle/>
        <a:p>
          <a:endParaRPr lang="en-US"/>
        </a:p>
      </dgm:t>
    </dgm:pt>
    <dgm:pt modelId="{1EA97409-D4EF-467A-88DC-79F38F3AF382}" type="sibTrans" cxnId="{2B888190-E7CA-43E4-98D3-665DAAEDDDF1}">
      <dgm:prSet/>
      <dgm:spPr/>
      <dgm:t>
        <a:bodyPr/>
        <a:lstStyle/>
        <a:p>
          <a:endParaRPr lang="en-US"/>
        </a:p>
      </dgm:t>
    </dgm:pt>
    <dgm:pt modelId="{081BB2F0-B13A-4604-A204-2E2DD7DB32E5}">
      <dgm:prSet phldrT="[Text]"/>
      <dgm:spPr/>
      <dgm:t>
        <a:bodyPr/>
        <a:lstStyle/>
        <a:p>
          <a:r>
            <a:rPr lang="fi-FI" b="0" i="0" dirty="0">
              <a:latin typeface="+mj-lt"/>
            </a:rPr>
            <a:t>Personal </a:t>
          </a:r>
          <a:r>
            <a:rPr lang="fi-FI" b="0" i="0" dirty="0" err="1">
              <a:latin typeface="+mj-lt"/>
            </a:rPr>
            <a:t>study</a:t>
          </a:r>
          <a:r>
            <a:rPr lang="fi-FI" b="0" i="0" dirty="0">
              <a:latin typeface="+mj-lt"/>
            </a:rPr>
            <a:t> </a:t>
          </a:r>
          <a:r>
            <a:rPr lang="fi-FI" b="0" i="0" dirty="0" err="1">
              <a:latin typeface="+mj-lt"/>
            </a:rPr>
            <a:t>plans</a:t>
          </a:r>
          <a:endParaRPr lang="en-US" dirty="0"/>
        </a:p>
      </dgm:t>
    </dgm:pt>
    <dgm:pt modelId="{E9D5FAE4-CE3E-4336-A639-519DF0C01A16}" type="parTrans" cxnId="{9B0C731A-7FED-465C-A3A5-4465D9DF3738}">
      <dgm:prSet/>
      <dgm:spPr/>
      <dgm:t>
        <a:bodyPr/>
        <a:lstStyle/>
        <a:p>
          <a:endParaRPr lang="en-US"/>
        </a:p>
      </dgm:t>
    </dgm:pt>
    <dgm:pt modelId="{9E3E3441-2FC8-4817-AC9F-2DAF9B7DA5A0}" type="sibTrans" cxnId="{9B0C731A-7FED-465C-A3A5-4465D9DF3738}">
      <dgm:prSet/>
      <dgm:spPr/>
      <dgm:t>
        <a:bodyPr/>
        <a:lstStyle/>
        <a:p>
          <a:endParaRPr lang="en-US"/>
        </a:p>
      </dgm:t>
    </dgm:pt>
    <dgm:pt modelId="{B32AD9D1-6477-437D-9554-11C437958AEB}">
      <dgm:prSet phldrT="[Text]"/>
      <dgm:spPr/>
      <dgm:t>
        <a:bodyPr/>
        <a:lstStyle/>
        <a:p>
          <a:r>
            <a:rPr lang="en-US" b="1" i="1" dirty="0">
              <a:latin typeface="Georgia" panose="02040502050405020303" pitchFamily="18" charset="0"/>
            </a:rPr>
            <a:t>sisu.aalto.fi</a:t>
          </a:r>
        </a:p>
      </dgm:t>
    </dgm:pt>
    <dgm:pt modelId="{9750C681-2068-41AD-A94A-2A45A97502C9}" type="parTrans" cxnId="{0148F56E-E702-4025-B391-116D753D0B63}">
      <dgm:prSet/>
      <dgm:spPr/>
      <dgm:t>
        <a:bodyPr/>
        <a:lstStyle/>
        <a:p>
          <a:endParaRPr lang="en-US"/>
        </a:p>
      </dgm:t>
    </dgm:pt>
    <dgm:pt modelId="{71170E9E-A489-4014-9A0E-A5DF3A29AA0C}" type="sibTrans" cxnId="{0148F56E-E702-4025-B391-116D753D0B63}">
      <dgm:prSet/>
      <dgm:spPr/>
      <dgm:t>
        <a:bodyPr/>
        <a:lstStyle/>
        <a:p>
          <a:endParaRPr lang="en-US"/>
        </a:p>
      </dgm:t>
    </dgm:pt>
    <dgm:pt modelId="{642059E5-4F1A-4365-8C11-946D593D6B36}">
      <dgm:prSet/>
      <dgm:spPr/>
      <dgm:t>
        <a:bodyPr/>
        <a:lstStyle/>
        <a:p>
          <a:r>
            <a:rPr lang="fi-FI" i="0" dirty="0">
              <a:latin typeface="+mj-lt"/>
            </a:rPr>
            <a:t>Course </a:t>
          </a:r>
          <a:r>
            <a:rPr lang="fi-FI" i="0" dirty="0" err="1">
              <a:latin typeface="+mj-lt"/>
            </a:rPr>
            <a:t>descriptions</a:t>
          </a:r>
          <a:r>
            <a:rPr lang="fi-FI" i="0" dirty="0">
              <a:latin typeface="+mj-lt"/>
            </a:rPr>
            <a:t>, </a:t>
          </a:r>
          <a:r>
            <a:rPr lang="fi-FI" i="0" dirty="0" err="1">
              <a:latin typeface="+mj-lt"/>
            </a:rPr>
            <a:t>registering</a:t>
          </a:r>
          <a:r>
            <a:rPr lang="fi-FI" i="0" dirty="0">
              <a:latin typeface="+mj-lt"/>
            </a:rPr>
            <a:t> for </a:t>
          </a:r>
          <a:r>
            <a:rPr lang="fi-FI" i="0" dirty="0" err="1">
              <a:latin typeface="+mj-lt"/>
            </a:rPr>
            <a:t>courses</a:t>
          </a:r>
          <a:r>
            <a:rPr lang="fi-FI" i="0" dirty="0">
              <a:latin typeface="+mj-lt"/>
            </a:rPr>
            <a:t> and </a:t>
          </a:r>
          <a:r>
            <a:rPr lang="fi-FI" i="0" dirty="0" err="1">
              <a:latin typeface="+mj-lt"/>
            </a:rPr>
            <a:t>exams</a:t>
          </a:r>
          <a:r>
            <a:rPr lang="fi-FI" i="0" dirty="0">
              <a:latin typeface="+mj-lt"/>
            </a:rPr>
            <a:t>, </a:t>
          </a:r>
          <a:r>
            <a:rPr lang="fi-FI" i="0" dirty="0" err="1">
              <a:latin typeface="+mj-lt"/>
            </a:rPr>
            <a:t>official</a:t>
          </a:r>
          <a:r>
            <a:rPr lang="fi-FI" i="0" dirty="0">
              <a:latin typeface="+mj-lt"/>
            </a:rPr>
            <a:t> </a:t>
          </a:r>
          <a:r>
            <a:rPr lang="fi-FI" i="0" dirty="0" err="1">
              <a:latin typeface="+mj-lt"/>
            </a:rPr>
            <a:t>electronic</a:t>
          </a:r>
          <a:r>
            <a:rPr lang="fi-FI" i="0" dirty="0">
              <a:latin typeface="+mj-lt"/>
            </a:rPr>
            <a:t> </a:t>
          </a:r>
          <a:r>
            <a:rPr lang="fi-FI" i="0" dirty="0" err="1">
              <a:latin typeface="+mj-lt"/>
            </a:rPr>
            <a:t>transcripts</a:t>
          </a:r>
          <a:endParaRPr lang="en-US" i="0" dirty="0">
            <a:latin typeface="+mj-lt"/>
          </a:endParaRPr>
        </a:p>
      </dgm:t>
    </dgm:pt>
    <dgm:pt modelId="{0C36081B-DE22-4C6D-A62B-D273F00587D1}" type="parTrans" cxnId="{D86F6635-FE0F-473A-86D8-2FDBF976E7F7}">
      <dgm:prSet/>
      <dgm:spPr/>
      <dgm:t>
        <a:bodyPr/>
        <a:lstStyle/>
        <a:p>
          <a:endParaRPr lang="en-US"/>
        </a:p>
      </dgm:t>
    </dgm:pt>
    <dgm:pt modelId="{62D3FC36-68D4-4D7E-B422-A8AFE485AA1E}" type="sibTrans" cxnId="{D86F6635-FE0F-473A-86D8-2FDBF976E7F7}">
      <dgm:prSet/>
      <dgm:spPr/>
      <dgm:t>
        <a:bodyPr/>
        <a:lstStyle/>
        <a:p>
          <a:endParaRPr lang="en-US"/>
        </a:p>
      </dgm:t>
    </dgm:pt>
    <dgm:pt modelId="{8BB7B9A7-ECCA-4EA5-BAFD-A0AEF05C4582}">
      <dgm:prSet/>
      <dgm:spPr/>
      <dgm:t>
        <a:bodyPr/>
        <a:lstStyle/>
        <a:p>
          <a:r>
            <a:rPr lang="en-US" i="0" dirty="0">
              <a:latin typeface="+mj-lt"/>
            </a:rPr>
            <a:t>Personal schedules</a:t>
          </a:r>
        </a:p>
      </dgm:t>
    </dgm:pt>
    <dgm:pt modelId="{724CDF2F-34FD-4BC9-8D2E-4A2D7088CEEE}" type="parTrans" cxnId="{78BCBBC5-994F-4949-B065-0F5AE94E53C8}">
      <dgm:prSet/>
      <dgm:spPr/>
      <dgm:t>
        <a:bodyPr/>
        <a:lstStyle/>
        <a:p>
          <a:endParaRPr lang="en-US"/>
        </a:p>
      </dgm:t>
    </dgm:pt>
    <dgm:pt modelId="{47C2118E-2353-41C1-A10A-B3950B385E35}" type="sibTrans" cxnId="{78BCBBC5-994F-4949-B065-0F5AE94E53C8}">
      <dgm:prSet/>
      <dgm:spPr/>
      <dgm:t>
        <a:bodyPr/>
        <a:lstStyle/>
        <a:p>
          <a:endParaRPr lang="en-US"/>
        </a:p>
      </dgm:t>
    </dgm:pt>
    <dgm:pt modelId="{844FBB65-EB0C-41EC-9D8A-8FD07422EF8E}" type="pres">
      <dgm:prSet presAssocID="{05D0E470-30BD-46B1-A657-303836CE7ADA}" presName="Name0" presStyleCnt="0">
        <dgm:presLayoutVars>
          <dgm:dir/>
          <dgm:animLvl val="lvl"/>
          <dgm:resizeHandles val="exact"/>
        </dgm:presLayoutVars>
      </dgm:prSet>
      <dgm:spPr/>
    </dgm:pt>
    <dgm:pt modelId="{2F0CB4ED-DFB2-44DD-A626-730F79E34E22}" type="pres">
      <dgm:prSet presAssocID="{BF19D88A-78EB-42D5-8301-2773DFD5FFE7}" presName="linNode" presStyleCnt="0"/>
      <dgm:spPr/>
    </dgm:pt>
    <dgm:pt modelId="{263F1375-1EFE-4020-9B28-6275AE9A5A32}" type="pres">
      <dgm:prSet presAssocID="{BF19D88A-78EB-42D5-8301-2773DFD5FFE7}" presName="parentText" presStyleLbl="node1" presStyleIdx="0" presStyleCnt="3" custScaleX="44074">
        <dgm:presLayoutVars>
          <dgm:chMax val="1"/>
          <dgm:bulletEnabled val="1"/>
        </dgm:presLayoutVars>
      </dgm:prSet>
      <dgm:spPr/>
    </dgm:pt>
    <dgm:pt modelId="{118F023F-7C64-4EEB-AEDF-A85D876BB384}" type="pres">
      <dgm:prSet presAssocID="{BF19D88A-78EB-42D5-8301-2773DFD5FFE7}" presName="descendantText" presStyleLbl="alignAccFollowNode1" presStyleIdx="0" presStyleCnt="3" custScaleX="137802">
        <dgm:presLayoutVars>
          <dgm:bulletEnabled val="1"/>
        </dgm:presLayoutVars>
      </dgm:prSet>
      <dgm:spPr/>
    </dgm:pt>
    <dgm:pt modelId="{CABFE059-D260-4722-9AED-D3E11916CB4E}" type="pres">
      <dgm:prSet presAssocID="{B36698AA-74C8-4494-979A-8D03878D159C}" presName="sp" presStyleCnt="0"/>
      <dgm:spPr/>
    </dgm:pt>
    <dgm:pt modelId="{B2114B34-B5DB-4333-A691-717A88360A1F}" type="pres">
      <dgm:prSet presAssocID="{0ACB8D96-A4BA-43EE-9608-DE615E064E7A}" presName="linNode" presStyleCnt="0"/>
      <dgm:spPr/>
    </dgm:pt>
    <dgm:pt modelId="{F99C4BBE-7F1F-4598-A5A2-9E9085F331E0}" type="pres">
      <dgm:prSet presAssocID="{0ACB8D96-A4BA-43EE-9608-DE615E064E7A}" presName="parentText" presStyleLbl="node1" presStyleIdx="1" presStyleCnt="3">
        <dgm:presLayoutVars>
          <dgm:chMax val="1"/>
          <dgm:bulletEnabled val="1"/>
        </dgm:presLayoutVars>
      </dgm:prSet>
      <dgm:spPr/>
    </dgm:pt>
    <dgm:pt modelId="{38F7EFBC-8436-4978-BB03-8668E960F739}" type="pres">
      <dgm:prSet presAssocID="{0ACB8D96-A4BA-43EE-9608-DE615E064E7A}" presName="descendantText" presStyleLbl="alignAccFollowNode1" presStyleIdx="1" presStyleCnt="3">
        <dgm:presLayoutVars>
          <dgm:bulletEnabled val="1"/>
        </dgm:presLayoutVars>
      </dgm:prSet>
      <dgm:spPr/>
    </dgm:pt>
    <dgm:pt modelId="{68C5F9B5-F664-4449-9BC6-21B00C3DBF8F}" type="pres">
      <dgm:prSet presAssocID="{CFA7E898-7198-46DD-BB4E-3BBF2D7DF0EC}" presName="sp" presStyleCnt="0"/>
      <dgm:spPr/>
    </dgm:pt>
    <dgm:pt modelId="{6B35EABA-8E23-4AD6-864F-8AA735F8DA9D}" type="pres">
      <dgm:prSet presAssocID="{65277CCD-9F02-4888-A79F-22CE538B5CE3}" presName="linNode" presStyleCnt="0"/>
      <dgm:spPr/>
    </dgm:pt>
    <dgm:pt modelId="{21762226-673C-4972-9DB0-B5C96362D59D}" type="pres">
      <dgm:prSet presAssocID="{65277CCD-9F02-4888-A79F-22CE538B5CE3}" presName="parentText" presStyleLbl="node1" presStyleIdx="2" presStyleCnt="3" custScaleX="59041">
        <dgm:presLayoutVars>
          <dgm:chMax val="1"/>
          <dgm:bulletEnabled val="1"/>
        </dgm:presLayoutVars>
      </dgm:prSet>
      <dgm:spPr/>
    </dgm:pt>
    <dgm:pt modelId="{6B7F67B8-496E-4B2F-BB8E-51237609101B}" type="pres">
      <dgm:prSet presAssocID="{65277CCD-9F02-4888-A79F-22CE538B5CE3}" presName="descendantText" presStyleLbl="alignAccFollowNode1" presStyleIdx="2" presStyleCnt="3" custScaleX="187442">
        <dgm:presLayoutVars>
          <dgm:bulletEnabled val="1"/>
        </dgm:presLayoutVars>
      </dgm:prSet>
      <dgm:spPr/>
    </dgm:pt>
  </dgm:ptLst>
  <dgm:cxnLst>
    <dgm:cxn modelId="{4760EE0F-9C19-4640-8E9E-A51CCE428F07}" type="presOf" srcId="{CB230028-D87C-4C95-8840-C3C5FBEA13CB}" destId="{38F7EFBC-8436-4978-BB03-8668E960F739}" srcOrd="0" destOrd="0" presId="urn:microsoft.com/office/officeart/2005/8/layout/vList5"/>
    <dgm:cxn modelId="{926C2C17-EB2B-4AC5-BD85-CE1A0990E066}" srcId="{05D0E470-30BD-46B1-A657-303836CE7ADA}" destId="{BF19D88A-78EB-42D5-8301-2773DFD5FFE7}" srcOrd="0" destOrd="0" parTransId="{13A133A7-95DC-49DC-A350-CE98C2DCB8B0}" sibTransId="{B36698AA-74C8-4494-979A-8D03878D159C}"/>
    <dgm:cxn modelId="{9B0C731A-7FED-465C-A3A5-4465D9DF3738}" srcId="{65277CCD-9F02-4888-A79F-22CE538B5CE3}" destId="{081BB2F0-B13A-4604-A204-2E2DD7DB32E5}" srcOrd="0" destOrd="0" parTransId="{E9D5FAE4-CE3E-4336-A639-519DF0C01A16}" sibTransId="{9E3E3441-2FC8-4817-AC9F-2DAF9B7DA5A0}"/>
    <dgm:cxn modelId="{376F5F26-7F65-497F-AB04-CBAD2EC35FA4}" type="presOf" srcId="{D4BE9FC7-32D7-449B-9269-CF9A4CA924B8}" destId="{38F7EFBC-8436-4978-BB03-8668E960F739}" srcOrd="0" destOrd="1" presId="urn:microsoft.com/office/officeart/2005/8/layout/vList5"/>
    <dgm:cxn modelId="{26AC3227-97AA-4D34-8E01-0F838C19AD26}" type="presOf" srcId="{65277CCD-9F02-4888-A79F-22CE538B5CE3}" destId="{21762226-673C-4972-9DB0-B5C96362D59D}" srcOrd="0" destOrd="0" presId="urn:microsoft.com/office/officeart/2005/8/layout/vList5"/>
    <dgm:cxn modelId="{A2741835-8D82-4305-B821-911D644CED39}" srcId="{BF19D88A-78EB-42D5-8301-2773DFD5FFE7}" destId="{251A5C62-4FC9-41E1-8C93-A971D4628C10}" srcOrd="0" destOrd="0" parTransId="{9DA863AA-A011-4837-B479-699B646B50E5}" sibTransId="{85D6E141-1C2B-45B7-A5F8-1A3FEC6B905E}"/>
    <dgm:cxn modelId="{D86F6635-FE0F-473A-86D8-2FDBF976E7F7}" srcId="{65277CCD-9F02-4888-A79F-22CE538B5CE3}" destId="{642059E5-4F1A-4365-8C11-946D593D6B36}" srcOrd="1" destOrd="0" parTransId="{0C36081B-DE22-4C6D-A62B-D273F00587D1}" sibTransId="{62D3FC36-68D4-4D7E-B422-A8AFE485AA1E}"/>
    <dgm:cxn modelId="{C81E0A39-C806-4FAD-B3A9-F3BE27379AA8}" srcId="{0ACB8D96-A4BA-43EE-9608-DE615E064E7A}" destId="{D4BE9FC7-32D7-449B-9269-CF9A4CA924B8}" srcOrd="1" destOrd="0" parTransId="{337E8A0C-FD16-49ED-B85C-111D1D6EB9ED}" sibTransId="{B6194343-FBB4-4114-B837-B9E5959C85BD}"/>
    <dgm:cxn modelId="{77BEC73E-5C92-4730-9243-A37C7F50850D}" srcId="{BF19D88A-78EB-42D5-8301-2773DFD5FFE7}" destId="{E2BEBBFF-567E-4B5F-93CB-F87584938715}" srcOrd="1" destOrd="0" parTransId="{D30EBD62-8275-4653-AD01-9099C1F94EE7}" sibTransId="{B3FE1420-21A8-4B56-96BF-591BB3FF60C9}"/>
    <dgm:cxn modelId="{CF9D7D6B-A856-4E57-AF9B-49AD1F65AC23}" type="presOf" srcId="{0ACB8D96-A4BA-43EE-9608-DE615E064E7A}" destId="{F99C4BBE-7F1F-4598-A5A2-9E9085F331E0}" srcOrd="0" destOrd="0" presId="urn:microsoft.com/office/officeart/2005/8/layout/vList5"/>
    <dgm:cxn modelId="{94B4046D-9791-421C-9207-F9346636707E}" type="presOf" srcId="{8BB7B9A7-ECCA-4EA5-BAFD-A0AEF05C4582}" destId="{6B7F67B8-496E-4B2F-BB8E-51237609101B}" srcOrd="0" destOrd="2" presId="urn:microsoft.com/office/officeart/2005/8/layout/vList5"/>
    <dgm:cxn modelId="{0148F56E-E702-4025-B391-116D753D0B63}" srcId="{65277CCD-9F02-4888-A79F-22CE538B5CE3}" destId="{B32AD9D1-6477-437D-9554-11C437958AEB}" srcOrd="3" destOrd="0" parTransId="{9750C681-2068-41AD-A94A-2A45A97502C9}" sibTransId="{71170E9E-A489-4014-9A0E-A5DF3A29AA0C}"/>
    <dgm:cxn modelId="{E4657B56-5B74-421E-AC9E-A1684CA941C0}" srcId="{0ACB8D96-A4BA-43EE-9608-DE615E064E7A}" destId="{CB230028-D87C-4C95-8840-C3C5FBEA13CB}" srcOrd="0" destOrd="0" parTransId="{F99718CA-EF24-4D2D-8892-536B9E5069C2}" sibTransId="{A5E0AF36-3689-4DC1-9FC3-2404A5CD69D2}"/>
    <dgm:cxn modelId="{2B888190-E7CA-43E4-98D3-665DAAEDDDF1}" srcId="{05D0E470-30BD-46B1-A657-303836CE7ADA}" destId="{65277CCD-9F02-4888-A79F-22CE538B5CE3}" srcOrd="2" destOrd="0" parTransId="{430CEFC2-B5B0-4C63-9E3B-DAF6B860332B}" sibTransId="{1EA97409-D4EF-467A-88DC-79F38F3AF382}"/>
    <dgm:cxn modelId="{DF3BA095-4A80-40B3-AC00-5D8BE4886B98}" type="presOf" srcId="{642059E5-4F1A-4365-8C11-946D593D6B36}" destId="{6B7F67B8-496E-4B2F-BB8E-51237609101B}" srcOrd="0" destOrd="1" presId="urn:microsoft.com/office/officeart/2005/8/layout/vList5"/>
    <dgm:cxn modelId="{122C7C97-5219-4882-9DBE-7AE42AAAB300}" type="presOf" srcId="{251A5C62-4FC9-41E1-8C93-A971D4628C10}" destId="{118F023F-7C64-4EEB-AEDF-A85D876BB384}" srcOrd="0" destOrd="0" presId="urn:microsoft.com/office/officeart/2005/8/layout/vList5"/>
    <dgm:cxn modelId="{B190E29D-A269-46E4-A034-997795C05050}" type="presOf" srcId="{05D0E470-30BD-46B1-A657-303836CE7ADA}" destId="{844FBB65-EB0C-41EC-9D8A-8FD07422EF8E}" srcOrd="0" destOrd="0" presId="urn:microsoft.com/office/officeart/2005/8/layout/vList5"/>
    <dgm:cxn modelId="{12AD49AD-828E-4E5D-BA40-49EC377C8DA1}" type="presOf" srcId="{B32AD9D1-6477-437D-9554-11C437958AEB}" destId="{6B7F67B8-496E-4B2F-BB8E-51237609101B}" srcOrd="0" destOrd="3" presId="urn:microsoft.com/office/officeart/2005/8/layout/vList5"/>
    <dgm:cxn modelId="{195510BA-E47C-4B0C-A51A-05F3C6BE2E22}" srcId="{05D0E470-30BD-46B1-A657-303836CE7ADA}" destId="{0ACB8D96-A4BA-43EE-9608-DE615E064E7A}" srcOrd="1" destOrd="0" parTransId="{78BE14C8-6A12-4846-B267-E4E9BD72BECC}" sibTransId="{CFA7E898-7198-46DD-BB4E-3BBF2D7DF0EC}"/>
    <dgm:cxn modelId="{F31424C0-7810-4E3F-AC5E-039CC2CFCFF4}" type="presOf" srcId="{081BB2F0-B13A-4604-A204-2E2DD7DB32E5}" destId="{6B7F67B8-496E-4B2F-BB8E-51237609101B}" srcOrd="0" destOrd="0" presId="urn:microsoft.com/office/officeart/2005/8/layout/vList5"/>
    <dgm:cxn modelId="{78BCBBC5-994F-4949-B065-0F5AE94E53C8}" srcId="{65277CCD-9F02-4888-A79F-22CE538B5CE3}" destId="{8BB7B9A7-ECCA-4EA5-BAFD-A0AEF05C4582}" srcOrd="2" destOrd="0" parTransId="{724CDF2F-34FD-4BC9-8D2E-4A2D7088CEEE}" sibTransId="{47C2118E-2353-41C1-A10A-B3950B385E35}"/>
    <dgm:cxn modelId="{780972C6-A57D-43FB-935E-3977836B3B98}" type="presOf" srcId="{E2BEBBFF-567E-4B5F-93CB-F87584938715}" destId="{118F023F-7C64-4EEB-AEDF-A85D876BB384}" srcOrd="0" destOrd="1" presId="urn:microsoft.com/office/officeart/2005/8/layout/vList5"/>
    <dgm:cxn modelId="{11A11BCE-0AC4-4FB3-83FF-1E47622F3DD9}" type="presOf" srcId="{BF19D88A-78EB-42D5-8301-2773DFD5FFE7}" destId="{263F1375-1EFE-4020-9B28-6275AE9A5A32}" srcOrd="0" destOrd="0" presId="urn:microsoft.com/office/officeart/2005/8/layout/vList5"/>
    <dgm:cxn modelId="{5EC425A7-D369-4612-BE83-0FF96C89ED66}" type="presParOf" srcId="{844FBB65-EB0C-41EC-9D8A-8FD07422EF8E}" destId="{2F0CB4ED-DFB2-44DD-A626-730F79E34E22}" srcOrd="0" destOrd="0" presId="urn:microsoft.com/office/officeart/2005/8/layout/vList5"/>
    <dgm:cxn modelId="{7D029594-57E1-4E43-8D44-FDE18EBC2689}" type="presParOf" srcId="{2F0CB4ED-DFB2-44DD-A626-730F79E34E22}" destId="{263F1375-1EFE-4020-9B28-6275AE9A5A32}" srcOrd="0" destOrd="0" presId="urn:microsoft.com/office/officeart/2005/8/layout/vList5"/>
    <dgm:cxn modelId="{31A73AE1-1A65-40EE-8801-DA1D9B1AD971}" type="presParOf" srcId="{2F0CB4ED-DFB2-44DD-A626-730F79E34E22}" destId="{118F023F-7C64-4EEB-AEDF-A85D876BB384}" srcOrd="1" destOrd="0" presId="urn:microsoft.com/office/officeart/2005/8/layout/vList5"/>
    <dgm:cxn modelId="{6E1AB5C2-E2EE-4A73-ABE3-F3728427E3DC}" type="presParOf" srcId="{844FBB65-EB0C-41EC-9D8A-8FD07422EF8E}" destId="{CABFE059-D260-4722-9AED-D3E11916CB4E}" srcOrd="1" destOrd="0" presId="urn:microsoft.com/office/officeart/2005/8/layout/vList5"/>
    <dgm:cxn modelId="{A6FDA3A1-564C-4561-A4F6-2F876296C276}" type="presParOf" srcId="{844FBB65-EB0C-41EC-9D8A-8FD07422EF8E}" destId="{B2114B34-B5DB-4333-A691-717A88360A1F}" srcOrd="2" destOrd="0" presId="urn:microsoft.com/office/officeart/2005/8/layout/vList5"/>
    <dgm:cxn modelId="{59FFCF27-A0FB-4AF5-8954-B23979F54350}" type="presParOf" srcId="{B2114B34-B5DB-4333-A691-717A88360A1F}" destId="{F99C4BBE-7F1F-4598-A5A2-9E9085F331E0}" srcOrd="0" destOrd="0" presId="urn:microsoft.com/office/officeart/2005/8/layout/vList5"/>
    <dgm:cxn modelId="{AB8E3156-0ACE-4512-8C34-6C63CFE05749}" type="presParOf" srcId="{B2114B34-B5DB-4333-A691-717A88360A1F}" destId="{38F7EFBC-8436-4978-BB03-8668E960F739}" srcOrd="1" destOrd="0" presId="urn:microsoft.com/office/officeart/2005/8/layout/vList5"/>
    <dgm:cxn modelId="{7A1386E5-CC07-481E-B4E4-7D491FD2ACAC}" type="presParOf" srcId="{844FBB65-EB0C-41EC-9D8A-8FD07422EF8E}" destId="{68C5F9B5-F664-4449-9BC6-21B00C3DBF8F}" srcOrd="3" destOrd="0" presId="urn:microsoft.com/office/officeart/2005/8/layout/vList5"/>
    <dgm:cxn modelId="{35E5C70F-6FB7-4811-A8FD-4CA6BC53F4DB}" type="presParOf" srcId="{844FBB65-EB0C-41EC-9D8A-8FD07422EF8E}" destId="{6B35EABA-8E23-4AD6-864F-8AA735F8DA9D}" srcOrd="4" destOrd="0" presId="urn:microsoft.com/office/officeart/2005/8/layout/vList5"/>
    <dgm:cxn modelId="{31A1AB67-2B76-48A0-82EF-85D944D313BF}" type="presParOf" srcId="{6B35EABA-8E23-4AD6-864F-8AA735F8DA9D}" destId="{21762226-673C-4972-9DB0-B5C96362D59D}" srcOrd="0" destOrd="0" presId="urn:microsoft.com/office/officeart/2005/8/layout/vList5"/>
    <dgm:cxn modelId="{C3DBF488-ED85-49F0-B71D-12CDEA43961E}" type="presParOf" srcId="{6B35EABA-8E23-4AD6-864F-8AA735F8DA9D}" destId="{6B7F67B8-496E-4B2F-BB8E-51237609101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8F023F-7C64-4EEB-AEDF-A85D876BB384}">
      <dsp:nvSpPr>
        <dsp:cNvPr id="0" name=""/>
        <dsp:cNvSpPr/>
      </dsp:nvSpPr>
      <dsp:spPr>
        <a:xfrm rot="5400000">
          <a:off x="4167804" y="-2830207"/>
          <a:ext cx="905763" cy="679605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fi-FI" sz="1300" i="0" kern="1200" dirty="0" err="1">
              <a:latin typeface="+mj-lt"/>
            </a:rPr>
            <a:t>Information</a:t>
          </a:r>
          <a:r>
            <a:rPr lang="fi-FI" sz="1300" i="0" kern="1200" dirty="0">
              <a:latin typeface="+mj-lt"/>
            </a:rPr>
            <a:t> </a:t>
          </a:r>
          <a:r>
            <a:rPr lang="fi-FI" sz="1300" i="0" kern="1200" dirty="0" err="1">
              <a:latin typeface="+mj-lt"/>
            </a:rPr>
            <a:t>related</a:t>
          </a:r>
          <a:r>
            <a:rPr lang="fi-FI" sz="1300" i="0" kern="1200" dirty="0">
              <a:latin typeface="+mj-lt"/>
            </a:rPr>
            <a:t> to </a:t>
          </a:r>
          <a:r>
            <a:rPr lang="fi-FI" sz="1300" i="0" kern="1200" dirty="0" err="1">
              <a:latin typeface="+mj-lt"/>
            </a:rPr>
            <a:t>your</a:t>
          </a:r>
          <a:r>
            <a:rPr lang="fi-FI" sz="1300" i="0" kern="1200" dirty="0">
              <a:latin typeface="+mj-lt"/>
            </a:rPr>
            <a:t> </a:t>
          </a:r>
          <a:r>
            <a:rPr lang="fi-FI" sz="1300" i="0" kern="1200" dirty="0" err="1">
              <a:latin typeface="+mj-lt"/>
            </a:rPr>
            <a:t>studies</a:t>
          </a:r>
          <a:r>
            <a:rPr lang="fi-FI" sz="1300" i="0" kern="1200" dirty="0">
              <a:latin typeface="+mj-lt"/>
            </a:rPr>
            <a:t>: </a:t>
          </a:r>
          <a:r>
            <a:rPr lang="fi-FI" sz="1300" i="0" kern="1200" dirty="0" err="1">
              <a:latin typeface="+mj-lt"/>
            </a:rPr>
            <a:t>contact</a:t>
          </a:r>
          <a:r>
            <a:rPr lang="fi-FI" sz="1300" i="0" kern="1200" dirty="0">
              <a:latin typeface="+mj-lt"/>
            </a:rPr>
            <a:t> </a:t>
          </a:r>
          <a:r>
            <a:rPr lang="fi-FI" sz="1300" i="0" kern="1200" dirty="0" err="1">
              <a:latin typeface="+mj-lt"/>
            </a:rPr>
            <a:t>information</a:t>
          </a:r>
          <a:r>
            <a:rPr lang="fi-FI" sz="1300" i="0" kern="1200" dirty="0">
              <a:latin typeface="+mj-lt"/>
            </a:rPr>
            <a:t>, </a:t>
          </a:r>
          <a:r>
            <a:rPr lang="fi-FI" sz="1300" i="0" kern="1200" dirty="0" err="1">
              <a:latin typeface="+mj-lt"/>
            </a:rPr>
            <a:t>instructions</a:t>
          </a:r>
          <a:r>
            <a:rPr lang="fi-FI" sz="1300" i="0" kern="1200" dirty="0">
              <a:latin typeface="+mj-lt"/>
            </a:rPr>
            <a:t>, </a:t>
          </a:r>
          <a:r>
            <a:rPr lang="fi-FI" sz="1300" i="0" kern="1200" dirty="0" err="1">
              <a:latin typeface="+mj-lt"/>
            </a:rPr>
            <a:t>academic</a:t>
          </a:r>
          <a:r>
            <a:rPr lang="fi-FI" sz="1300" i="0" kern="1200" dirty="0">
              <a:latin typeface="+mj-lt"/>
            </a:rPr>
            <a:t> </a:t>
          </a:r>
          <a:r>
            <a:rPr lang="fi-FI" sz="1300" i="0" kern="1200" dirty="0" err="1">
              <a:latin typeface="+mj-lt"/>
            </a:rPr>
            <a:t>rules</a:t>
          </a:r>
          <a:r>
            <a:rPr lang="fi-FI" sz="1300" i="0" kern="1200" dirty="0">
              <a:latin typeface="+mj-lt"/>
            </a:rPr>
            <a:t> and </a:t>
          </a:r>
          <a:r>
            <a:rPr lang="fi-FI" sz="1300" i="0" kern="1200" dirty="0" err="1">
              <a:latin typeface="+mj-lt"/>
            </a:rPr>
            <a:t>regulations</a:t>
          </a:r>
          <a:endParaRPr lang="en-US" sz="1300" kern="1200" dirty="0"/>
        </a:p>
        <a:p>
          <a:pPr marL="114300" lvl="1" indent="-114300" algn="l" defTabSz="577850">
            <a:lnSpc>
              <a:spcPct val="90000"/>
            </a:lnSpc>
            <a:spcBef>
              <a:spcPct val="0"/>
            </a:spcBef>
            <a:spcAft>
              <a:spcPct val="15000"/>
            </a:spcAft>
            <a:buChar char="•"/>
          </a:pPr>
          <a:r>
            <a:rPr lang="en-US" sz="1300" b="1" i="1" kern="1200" dirty="0">
              <a:latin typeface="Georgia" panose="02040502050405020303" pitchFamily="18" charset="0"/>
            </a:rPr>
            <a:t>into.aalto.fi </a:t>
          </a:r>
          <a:r>
            <a:rPr lang="en-US" sz="1300" kern="1200" dirty="0">
              <a:sym typeface="Wingdings" panose="05000000000000000000" pitchFamily="2" charset="2"/>
            </a:rPr>
            <a:t> Bookmark the page of your </a:t>
          </a:r>
          <a:r>
            <a:rPr lang="en-US" sz="1300" kern="1200" dirty="0" err="1">
              <a:sym typeface="Wingdings" panose="05000000000000000000" pitchFamily="2" charset="2"/>
            </a:rPr>
            <a:t>programme</a:t>
          </a:r>
          <a:r>
            <a:rPr lang="en-US" sz="1300" kern="1200" dirty="0">
              <a:sym typeface="Wingdings" panose="05000000000000000000" pitchFamily="2" charset="2"/>
            </a:rPr>
            <a:t>!</a:t>
          </a:r>
          <a:endParaRPr lang="en-US" sz="1300" kern="1200" dirty="0"/>
        </a:p>
      </dsp:txBody>
      <dsp:txXfrm rot="-5400000">
        <a:off x="1222661" y="159152"/>
        <a:ext cx="6751834" cy="817331"/>
      </dsp:txXfrm>
    </dsp:sp>
    <dsp:sp modelId="{263F1375-1EFE-4020-9B28-6275AE9A5A32}">
      <dsp:nvSpPr>
        <dsp:cNvPr id="0" name=""/>
        <dsp:cNvSpPr/>
      </dsp:nvSpPr>
      <dsp:spPr>
        <a:xfrm>
          <a:off x="0" y="1715"/>
          <a:ext cx="1222661" cy="1132204"/>
        </a:xfrm>
        <a:prstGeom prst="roundRect">
          <a:avLst/>
        </a:prstGeom>
        <a:solidFill>
          <a:srgbClr val="FFC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tx1"/>
              </a:solidFill>
            </a:rPr>
            <a:t>Into</a:t>
          </a:r>
        </a:p>
      </dsp:txBody>
      <dsp:txXfrm>
        <a:off x="55270" y="56985"/>
        <a:ext cx="1112121" cy="1021664"/>
      </dsp:txXfrm>
    </dsp:sp>
    <dsp:sp modelId="{38F7EFBC-8436-4978-BB03-8668E960F739}">
      <dsp:nvSpPr>
        <dsp:cNvPr id="0" name=""/>
        <dsp:cNvSpPr/>
      </dsp:nvSpPr>
      <dsp:spPr>
        <a:xfrm rot="5400000">
          <a:off x="5000110" y="-809480"/>
          <a:ext cx="905763" cy="513222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fi-FI" sz="1300" i="0" kern="1200" dirty="0">
              <a:latin typeface="+mj-lt"/>
            </a:rPr>
            <a:t>Course </a:t>
          </a:r>
          <a:r>
            <a:rPr lang="fi-FI" sz="1300" i="0" kern="1200" dirty="0" err="1">
              <a:latin typeface="+mj-lt"/>
            </a:rPr>
            <a:t>spaces</a:t>
          </a:r>
          <a:r>
            <a:rPr lang="fi-FI" sz="1300" i="0" kern="1200" dirty="0">
              <a:latin typeface="+mj-lt"/>
            </a:rPr>
            <a:t>, news and </a:t>
          </a:r>
          <a:r>
            <a:rPr lang="fi-FI" sz="1300" i="0" kern="1200" dirty="0" err="1">
              <a:latin typeface="+mj-lt"/>
            </a:rPr>
            <a:t>materials</a:t>
          </a:r>
          <a:r>
            <a:rPr lang="fi-FI" sz="1300" i="0" kern="1200" dirty="0">
              <a:latin typeface="+mj-lt"/>
            </a:rPr>
            <a:t> </a:t>
          </a:r>
          <a:endParaRPr lang="en-US" sz="1300" kern="1200" dirty="0"/>
        </a:p>
        <a:p>
          <a:pPr marL="114300" lvl="1" indent="-114300" algn="l" defTabSz="577850">
            <a:lnSpc>
              <a:spcPct val="90000"/>
            </a:lnSpc>
            <a:spcBef>
              <a:spcPct val="0"/>
            </a:spcBef>
            <a:spcAft>
              <a:spcPct val="15000"/>
            </a:spcAft>
            <a:buClr>
              <a:schemeClr val="tx1"/>
            </a:buClr>
            <a:buChar char="•"/>
          </a:pPr>
          <a:r>
            <a:rPr lang="fi-FI" sz="1300" b="1" i="1" kern="1200" dirty="0">
              <a:latin typeface="Georgia" panose="02040502050405020303" pitchFamily="18" charset="0"/>
            </a:rPr>
            <a:t>mycourses.aalto.fi</a:t>
          </a:r>
          <a:endParaRPr lang="en-US" sz="1300" kern="1200" dirty="0"/>
        </a:p>
      </dsp:txBody>
      <dsp:txXfrm rot="-5400000">
        <a:off x="2886878" y="1347968"/>
        <a:ext cx="5088011" cy="817331"/>
      </dsp:txXfrm>
    </dsp:sp>
    <dsp:sp modelId="{F99C4BBE-7F1F-4598-A5A2-9E9085F331E0}">
      <dsp:nvSpPr>
        <dsp:cNvPr id="0" name=""/>
        <dsp:cNvSpPr/>
      </dsp:nvSpPr>
      <dsp:spPr>
        <a:xfrm>
          <a:off x="0" y="1190530"/>
          <a:ext cx="2886878" cy="1132204"/>
        </a:xfrm>
        <a:prstGeom prst="roundRect">
          <a:avLst/>
        </a:prstGeom>
        <a:solidFill>
          <a:srgbClr val="FFC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tx1"/>
              </a:solidFill>
            </a:rPr>
            <a:t>MyCourses</a:t>
          </a:r>
        </a:p>
      </dsp:txBody>
      <dsp:txXfrm>
        <a:off x="55270" y="1245800"/>
        <a:ext cx="2776338" cy="1021664"/>
      </dsp:txXfrm>
    </dsp:sp>
    <dsp:sp modelId="{6B7F67B8-496E-4B2F-BB8E-51237609101B}">
      <dsp:nvSpPr>
        <dsp:cNvPr id="0" name=""/>
        <dsp:cNvSpPr/>
      </dsp:nvSpPr>
      <dsp:spPr>
        <a:xfrm rot="5400000">
          <a:off x="4159376" y="-460051"/>
          <a:ext cx="905763" cy="681100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fi-FI" sz="1300" b="0" i="0" kern="1200" dirty="0">
              <a:latin typeface="+mj-lt"/>
            </a:rPr>
            <a:t>Personal </a:t>
          </a:r>
          <a:r>
            <a:rPr lang="fi-FI" sz="1300" b="0" i="0" kern="1200" dirty="0" err="1">
              <a:latin typeface="+mj-lt"/>
            </a:rPr>
            <a:t>study</a:t>
          </a:r>
          <a:r>
            <a:rPr lang="fi-FI" sz="1300" b="0" i="0" kern="1200" dirty="0">
              <a:latin typeface="+mj-lt"/>
            </a:rPr>
            <a:t> </a:t>
          </a:r>
          <a:r>
            <a:rPr lang="fi-FI" sz="1300" b="0" i="0" kern="1200" dirty="0" err="1">
              <a:latin typeface="+mj-lt"/>
            </a:rPr>
            <a:t>plans</a:t>
          </a:r>
          <a:endParaRPr lang="en-US" sz="1300" kern="1200" dirty="0"/>
        </a:p>
        <a:p>
          <a:pPr marL="114300" lvl="1" indent="-114300" algn="l" defTabSz="577850">
            <a:lnSpc>
              <a:spcPct val="90000"/>
            </a:lnSpc>
            <a:spcBef>
              <a:spcPct val="0"/>
            </a:spcBef>
            <a:spcAft>
              <a:spcPct val="15000"/>
            </a:spcAft>
            <a:buChar char="•"/>
          </a:pPr>
          <a:r>
            <a:rPr lang="fi-FI" sz="1300" i="0" kern="1200" dirty="0">
              <a:latin typeface="+mj-lt"/>
            </a:rPr>
            <a:t>Course </a:t>
          </a:r>
          <a:r>
            <a:rPr lang="fi-FI" sz="1300" i="0" kern="1200" dirty="0" err="1">
              <a:latin typeface="+mj-lt"/>
            </a:rPr>
            <a:t>descriptions</a:t>
          </a:r>
          <a:r>
            <a:rPr lang="fi-FI" sz="1300" i="0" kern="1200" dirty="0">
              <a:latin typeface="+mj-lt"/>
            </a:rPr>
            <a:t>, </a:t>
          </a:r>
          <a:r>
            <a:rPr lang="fi-FI" sz="1300" i="0" kern="1200" dirty="0" err="1">
              <a:latin typeface="+mj-lt"/>
            </a:rPr>
            <a:t>registering</a:t>
          </a:r>
          <a:r>
            <a:rPr lang="fi-FI" sz="1300" i="0" kern="1200" dirty="0">
              <a:latin typeface="+mj-lt"/>
            </a:rPr>
            <a:t> for </a:t>
          </a:r>
          <a:r>
            <a:rPr lang="fi-FI" sz="1300" i="0" kern="1200" dirty="0" err="1">
              <a:latin typeface="+mj-lt"/>
            </a:rPr>
            <a:t>courses</a:t>
          </a:r>
          <a:r>
            <a:rPr lang="fi-FI" sz="1300" i="0" kern="1200" dirty="0">
              <a:latin typeface="+mj-lt"/>
            </a:rPr>
            <a:t> and </a:t>
          </a:r>
          <a:r>
            <a:rPr lang="fi-FI" sz="1300" i="0" kern="1200" dirty="0" err="1">
              <a:latin typeface="+mj-lt"/>
            </a:rPr>
            <a:t>exams</a:t>
          </a:r>
          <a:r>
            <a:rPr lang="fi-FI" sz="1300" i="0" kern="1200" dirty="0">
              <a:latin typeface="+mj-lt"/>
            </a:rPr>
            <a:t>, </a:t>
          </a:r>
          <a:r>
            <a:rPr lang="fi-FI" sz="1300" i="0" kern="1200" dirty="0" err="1">
              <a:latin typeface="+mj-lt"/>
            </a:rPr>
            <a:t>official</a:t>
          </a:r>
          <a:r>
            <a:rPr lang="fi-FI" sz="1300" i="0" kern="1200" dirty="0">
              <a:latin typeface="+mj-lt"/>
            </a:rPr>
            <a:t> </a:t>
          </a:r>
          <a:r>
            <a:rPr lang="fi-FI" sz="1300" i="0" kern="1200" dirty="0" err="1">
              <a:latin typeface="+mj-lt"/>
            </a:rPr>
            <a:t>electronic</a:t>
          </a:r>
          <a:r>
            <a:rPr lang="fi-FI" sz="1300" i="0" kern="1200" dirty="0">
              <a:latin typeface="+mj-lt"/>
            </a:rPr>
            <a:t> </a:t>
          </a:r>
          <a:r>
            <a:rPr lang="fi-FI" sz="1300" i="0" kern="1200" dirty="0" err="1">
              <a:latin typeface="+mj-lt"/>
            </a:rPr>
            <a:t>transcripts</a:t>
          </a:r>
          <a:endParaRPr lang="en-US" sz="1300" i="0" kern="1200" dirty="0">
            <a:latin typeface="+mj-lt"/>
          </a:endParaRPr>
        </a:p>
        <a:p>
          <a:pPr marL="114300" lvl="1" indent="-114300" algn="l" defTabSz="577850">
            <a:lnSpc>
              <a:spcPct val="90000"/>
            </a:lnSpc>
            <a:spcBef>
              <a:spcPct val="0"/>
            </a:spcBef>
            <a:spcAft>
              <a:spcPct val="15000"/>
            </a:spcAft>
            <a:buChar char="•"/>
          </a:pPr>
          <a:r>
            <a:rPr lang="en-US" sz="1300" i="0" kern="1200" dirty="0">
              <a:latin typeface="+mj-lt"/>
            </a:rPr>
            <a:t>Personal schedules</a:t>
          </a:r>
        </a:p>
        <a:p>
          <a:pPr marL="114300" lvl="1" indent="-114300" algn="l" defTabSz="577850">
            <a:lnSpc>
              <a:spcPct val="90000"/>
            </a:lnSpc>
            <a:spcBef>
              <a:spcPct val="0"/>
            </a:spcBef>
            <a:spcAft>
              <a:spcPct val="15000"/>
            </a:spcAft>
            <a:buChar char="•"/>
          </a:pPr>
          <a:r>
            <a:rPr lang="en-US" sz="1300" b="1" i="1" kern="1200" dirty="0">
              <a:latin typeface="Georgia" panose="02040502050405020303" pitchFamily="18" charset="0"/>
            </a:rPr>
            <a:t>sisu.aalto.fi</a:t>
          </a:r>
        </a:p>
      </dsp:txBody>
      <dsp:txXfrm rot="-5400000">
        <a:off x="1206758" y="2536783"/>
        <a:ext cx="6766784" cy="817331"/>
      </dsp:txXfrm>
    </dsp:sp>
    <dsp:sp modelId="{21762226-673C-4972-9DB0-B5C96362D59D}">
      <dsp:nvSpPr>
        <dsp:cNvPr id="0" name=""/>
        <dsp:cNvSpPr/>
      </dsp:nvSpPr>
      <dsp:spPr>
        <a:xfrm>
          <a:off x="0" y="2379345"/>
          <a:ext cx="1206758" cy="1132204"/>
        </a:xfrm>
        <a:prstGeom prst="roundRect">
          <a:avLst/>
        </a:prstGeom>
        <a:solidFill>
          <a:srgbClr val="FFC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chemeClr val="tx1"/>
              </a:solidFill>
            </a:rPr>
            <a:t>Sisu</a:t>
          </a:r>
        </a:p>
      </dsp:txBody>
      <dsp:txXfrm>
        <a:off x="55270" y="2434615"/>
        <a:ext cx="1096218" cy="102166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9/6/2021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3-15T11:43:53.424"/>
    </inkml:context>
    <inkml:brush xml:id="br0">
      <inkml:brushProperty name="width" value="0.1" units="cm"/>
      <inkml:brushProperty name="height" value="0.1" units="cm"/>
      <inkml:brushProperty name="color" value="#E71224"/>
    </inkml:brush>
  </inkml:definitions>
  <inkml:trace contextRef="#ctx0" brushRef="#br0">5689 847 1355 0 0,'0'0'-1355'0'0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3-15T11:44:02.148"/>
    </inkml:context>
    <inkml:brush xml:id="br0">
      <inkml:brushProperty name="width" value="0.1" units="cm"/>
      <inkml:brushProperty name="height" value="0.1" units="cm"/>
      <inkml:brushProperty name="color" value="#E71224"/>
    </inkml:brush>
  </inkml:definitions>
  <inkml:trace contextRef="#ctx0" brushRef="#br0">3254 2090 12880 0 0,'0'0'-12880'0'0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9/6/2021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DF164E42-DED0-9246-9B1B-B67105F62D49}" type="slidenum">
              <a:rPr lang="en-US" smtClean="0"/>
              <a:t>1</a:t>
            </a:fld>
            <a:endParaRPr lang="en-US"/>
          </a:p>
        </p:txBody>
      </p:sp>
    </p:spTree>
    <p:extLst>
      <p:ext uri="{BB962C8B-B14F-4D97-AF65-F5344CB8AC3E}">
        <p14:creationId xmlns:p14="http://schemas.microsoft.com/office/powerpoint/2010/main" val="1710873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64E42-DED0-9246-9B1B-B67105F62D49}" type="slidenum">
              <a:rPr lang="en-US" smtClean="0"/>
              <a:t>33</a:t>
            </a:fld>
            <a:endParaRPr lang="en-US"/>
          </a:p>
        </p:txBody>
      </p:sp>
    </p:spTree>
    <p:extLst>
      <p:ext uri="{BB962C8B-B14F-4D97-AF65-F5344CB8AC3E}">
        <p14:creationId xmlns:p14="http://schemas.microsoft.com/office/powerpoint/2010/main" val="3116168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64E42-DED0-9246-9B1B-B67105F62D49}" type="slidenum">
              <a:rPr lang="en-US" smtClean="0"/>
              <a:t>35</a:t>
            </a:fld>
            <a:endParaRPr lang="en-US"/>
          </a:p>
        </p:txBody>
      </p:sp>
    </p:spTree>
    <p:extLst>
      <p:ext uri="{BB962C8B-B14F-4D97-AF65-F5344CB8AC3E}">
        <p14:creationId xmlns:p14="http://schemas.microsoft.com/office/powerpoint/2010/main" val="1546488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64E42-DED0-9246-9B1B-B67105F62D49}" type="slidenum">
              <a:rPr lang="en-US" smtClean="0"/>
              <a:t>38</a:t>
            </a:fld>
            <a:endParaRPr lang="en-US"/>
          </a:p>
        </p:txBody>
      </p:sp>
    </p:spTree>
    <p:extLst>
      <p:ext uri="{BB962C8B-B14F-4D97-AF65-F5344CB8AC3E}">
        <p14:creationId xmlns:p14="http://schemas.microsoft.com/office/powerpoint/2010/main" val="957231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Nelli?</a:t>
            </a:r>
          </a:p>
        </p:txBody>
      </p:sp>
      <p:sp>
        <p:nvSpPr>
          <p:cNvPr id="4" name="Slide Number Placeholder 3"/>
          <p:cNvSpPr>
            <a:spLocks noGrp="1"/>
          </p:cNvSpPr>
          <p:nvPr>
            <p:ph type="sldNum" sz="quarter" idx="5"/>
          </p:nvPr>
        </p:nvSpPr>
        <p:spPr/>
        <p:txBody>
          <a:bodyPr/>
          <a:lstStyle/>
          <a:p>
            <a:fld id="{DF164E42-DED0-9246-9B1B-B67105F62D49}" type="slidenum">
              <a:rPr lang="en-US" smtClean="0"/>
              <a:t>39</a:t>
            </a:fld>
            <a:endParaRPr lang="en-US"/>
          </a:p>
        </p:txBody>
      </p:sp>
    </p:spTree>
    <p:extLst>
      <p:ext uri="{BB962C8B-B14F-4D97-AF65-F5344CB8AC3E}">
        <p14:creationId xmlns:p14="http://schemas.microsoft.com/office/powerpoint/2010/main" val="2766187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64E42-DED0-9246-9B1B-B67105F62D49}" type="slidenum">
              <a:rPr lang="en-US" smtClean="0"/>
              <a:t>40</a:t>
            </a:fld>
            <a:endParaRPr lang="en-US"/>
          </a:p>
        </p:txBody>
      </p:sp>
    </p:spTree>
    <p:extLst>
      <p:ext uri="{BB962C8B-B14F-4D97-AF65-F5344CB8AC3E}">
        <p14:creationId xmlns:p14="http://schemas.microsoft.com/office/powerpoint/2010/main" val="1837327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64E42-DED0-9246-9B1B-B67105F62D49}" type="slidenum">
              <a:rPr lang="en-US" smtClean="0"/>
              <a:t>43</a:t>
            </a:fld>
            <a:endParaRPr lang="en-US"/>
          </a:p>
        </p:txBody>
      </p:sp>
    </p:spTree>
    <p:extLst>
      <p:ext uri="{BB962C8B-B14F-4D97-AF65-F5344CB8AC3E}">
        <p14:creationId xmlns:p14="http://schemas.microsoft.com/office/powerpoint/2010/main" val="3177161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want to build a sustainable future and develop solutions for global challenges. </a:t>
            </a:r>
          </a:p>
          <a:p>
            <a:r>
              <a:rPr lang="en-US"/>
              <a:t>We do this by encouraging our students to take up the challenges of the future by offering competencies and tools for a better world. </a:t>
            </a:r>
            <a:endParaRPr lang="en-US">
              <a:cs typeface="Calibri"/>
            </a:endParaRPr>
          </a:p>
          <a:p>
            <a:r>
              <a:rPr lang="en-US"/>
              <a:t>We want our students to know and find themselves so that they’ll find their own path to change the world. In addition to the degree, we offer an international environment, an active community and new possibilities to take part in student activities. </a:t>
            </a:r>
            <a:endParaRPr lang="en-US">
              <a:cs typeface="Calibri"/>
            </a:endParaRPr>
          </a:p>
          <a:p>
            <a:pPr algn="l">
              <a:lnSpc>
                <a:spcPct val="150000"/>
              </a:lnSpc>
            </a:pPr>
            <a:endParaRPr lang="en-US" sz="1050" b="0" i="0">
              <a:solidFill>
                <a:srgbClr val="000000"/>
              </a:solidFill>
              <a:effectLst/>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DF164E42-DED0-9246-9B1B-B67105F62D49}" type="slidenum">
              <a:rPr lang="en-US" smtClean="0"/>
              <a:t>9</a:t>
            </a:fld>
            <a:endParaRPr lang="en-US"/>
          </a:p>
        </p:txBody>
      </p:sp>
    </p:spTree>
    <p:extLst>
      <p:ext uri="{BB962C8B-B14F-4D97-AF65-F5344CB8AC3E}">
        <p14:creationId xmlns:p14="http://schemas.microsoft.com/office/powerpoint/2010/main" val="2713310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Poistetaan</a:t>
            </a:r>
            <a:r>
              <a:rPr lang="en-US" dirty="0"/>
              <a:t>?</a:t>
            </a:r>
          </a:p>
        </p:txBody>
      </p:sp>
      <p:sp>
        <p:nvSpPr>
          <p:cNvPr id="4" name="Slide Number Placeholder 3"/>
          <p:cNvSpPr>
            <a:spLocks noGrp="1"/>
          </p:cNvSpPr>
          <p:nvPr>
            <p:ph type="sldNum" sz="quarter" idx="5"/>
          </p:nvPr>
        </p:nvSpPr>
        <p:spPr/>
        <p:txBody>
          <a:bodyPr/>
          <a:lstStyle/>
          <a:p>
            <a:fld id="{DF164E42-DED0-9246-9B1B-B67105F62D49}" type="slidenum">
              <a:rPr lang="en-US" smtClean="0"/>
              <a:t>10</a:t>
            </a:fld>
            <a:endParaRPr lang="en-US"/>
          </a:p>
        </p:txBody>
      </p:sp>
    </p:spTree>
    <p:extLst>
      <p:ext uri="{BB962C8B-B14F-4D97-AF65-F5344CB8AC3E}">
        <p14:creationId xmlns:p14="http://schemas.microsoft.com/office/powerpoint/2010/main" val="1348108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Poistetaan</a:t>
            </a:r>
            <a:r>
              <a:rPr lang="en-US" dirty="0"/>
              <a:t>, </a:t>
            </a:r>
            <a:r>
              <a:rPr lang="en-US" dirty="0" err="1"/>
              <a:t>jos</a:t>
            </a:r>
            <a:r>
              <a:rPr lang="en-US" dirty="0"/>
              <a:t> </a:t>
            </a:r>
            <a:r>
              <a:rPr lang="en-US" dirty="0" err="1"/>
              <a:t>ohjelmien</a:t>
            </a:r>
            <a:r>
              <a:rPr lang="en-US" dirty="0"/>
              <a:t> </a:t>
            </a:r>
            <a:r>
              <a:rPr lang="en-US" dirty="0" err="1"/>
              <a:t>esittely</a:t>
            </a:r>
            <a:r>
              <a:rPr lang="en-US" dirty="0"/>
              <a:t> </a:t>
            </a:r>
            <a:r>
              <a:rPr lang="en-US" dirty="0" err="1"/>
              <a:t>onnistuu</a:t>
            </a:r>
            <a:r>
              <a:rPr lang="en-US" dirty="0"/>
              <a:t> </a:t>
            </a:r>
            <a:r>
              <a:rPr lang="en-US" dirty="0" err="1"/>
              <a:t>Presemon</a:t>
            </a:r>
            <a:r>
              <a:rPr lang="en-US" dirty="0"/>
              <a:t> </a:t>
            </a:r>
            <a:r>
              <a:rPr lang="en-US" dirty="0" err="1"/>
              <a:t>kautta</a:t>
            </a:r>
            <a:r>
              <a:rPr lang="en-US" dirty="0"/>
              <a:t>?</a:t>
            </a:r>
          </a:p>
        </p:txBody>
      </p:sp>
      <p:sp>
        <p:nvSpPr>
          <p:cNvPr id="4" name="Slide Number Placeholder 3"/>
          <p:cNvSpPr>
            <a:spLocks noGrp="1"/>
          </p:cNvSpPr>
          <p:nvPr>
            <p:ph type="sldNum" sz="quarter" idx="5"/>
          </p:nvPr>
        </p:nvSpPr>
        <p:spPr/>
        <p:txBody>
          <a:bodyPr/>
          <a:lstStyle/>
          <a:p>
            <a:fld id="{DF164E42-DED0-9246-9B1B-B67105F62D49}" type="slidenum">
              <a:rPr lang="en-US" smtClean="0"/>
              <a:t>12</a:t>
            </a:fld>
            <a:endParaRPr lang="en-US"/>
          </a:p>
        </p:txBody>
      </p:sp>
    </p:spTree>
    <p:extLst>
      <p:ext uri="{BB962C8B-B14F-4D97-AF65-F5344CB8AC3E}">
        <p14:creationId xmlns:p14="http://schemas.microsoft.com/office/powerpoint/2010/main" val="2246777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Poistetaan</a:t>
            </a:r>
            <a:r>
              <a:rPr lang="en-US" dirty="0"/>
              <a:t>, </a:t>
            </a:r>
            <a:r>
              <a:rPr lang="en-US" dirty="0" err="1"/>
              <a:t>jos</a:t>
            </a:r>
            <a:r>
              <a:rPr lang="en-US" dirty="0"/>
              <a:t> </a:t>
            </a:r>
            <a:r>
              <a:rPr lang="en-US" dirty="0" err="1"/>
              <a:t>ohjelmien</a:t>
            </a:r>
            <a:r>
              <a:rPr lang="en-US" dirty="0"/>
              <a:t> </a:t>
            </a:r>
            <a:r>
              <a:rPr lang="en-US" dirty="0" err="1"/>
              <a:t>esittely</a:t>
            </a:r>
            <a:r>
              <a:rPr lang="en-US" dirty="0"/>
              <a:t> </a:t>
            </a:r>
            <a:r>
              <a:rPr lang="en-US" dirty="0" err="1"/>
              <a:t>onnistuu</a:t>
            </a:r>
            <a:r>
              <a:rPr lang="en-US" dirty="0"/>
              <a:t> </a:t>
            </a:r>
            <a:r>
              <a:rPr lang="en-US" dirty="0" err="1"/>
              <a:t>Presemon</a:t>
            </a:r>
            <a:r>
              <a:rPr lang="en-US" dirty="0"/>
              <a:t> </a:t>
            </a:r>
            <a:r>
              <a:rPr lang="en-US" dirty="0" err="1"/>
              <a:t>kautta</a:t>
            </a:r>
            <a:r>
              <a:rPr lang="en-US" dirty="0"/>
              <a:t>?</a:t>
            </a:r>
          </a:p>
        </p:txBody>
      </p:sp>
      <p:sp>
        <p:nvSpPr>
          <p:cNvPr id="4" name="Slide Number Placeholder 3"/>
          <p:cNvSpPr>
            <a:spLocks noGrp="1"/>
          </p:cNvSpPr>
          <p:nvPr>
            <p:ph type="sldNum" sz="quarter" idx="5"/>
          </p:nvPr>
        </p:nvSpPr>
        <p:spPr/>
        <p:txBody>
          <a:bodyPr/>
          <a:lstStyle/>
          <a:p>
            <a:fld id="{DF164E42-DED0-9246-9B1B-B67105F62D49}" type="slidenum">
              <a:rPr lang="en-US" smtClean="0"/>
              <a:t>13</a:t>
            </a:fld>
            <a:endParaRPr lang="en-US"/>
          </a:p>
        </p:txBody>
      </p:sp>
    </p:spTree>
    <p:extLst>
      <p:ext uri="{BB962C8B-B14F-4D97-AF65-F5344CB8AC3E}">
        <p14:creationId xmlns:p14="http://schemas.microsoft.com/office/powerpoint/2010/main" val="3821771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64E42-DED0-9246-9B1B-B67105F62D49}" type="slidenum">
              <a:rPr lang="en-US" smtClean="0"/>
              <a:t>16</a:t>
            </a:fld>
            <a:endParaRPr lang="en-US"/>
          </a:p>
        </p:txBody>
      </p:sp>
    </p:spTree>
    <p:extLst>
      <p:ext uri="{BB962C8B-B14F-4D97-AF65-F5344CB8AC3E}">
        <p14:creationId xmlns:p14="http://schemas.microsoft.com/office/powerpoint/2010/main" val="2314946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64E42-DED0-9246-9B1B-B67105F62D49}" type="slidenum">
              <a:rPr lang="en-US" smtClean="0"/>
              <a:t>22</a:t>
            </a:fld>
            <a:endParaRPr lang="en-US"/>
          </a:p>
        </p:txBody>
      </p:sp>
    </p:spTree>
    <p:extLst>
      <p:ext uri="{BB962C8B-B14F-4D97-AF65-F5344CB8AC3E}">
        <p14:creationId xmlns:p14="http://schemas.microsoft.com/office/powerpoint/2010/main" val="3833159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Lisää</a:t>
            </a:r>
            <a:r>
              <a:rPr lang="en-US" dirty="0"/>
              <a:t> screen shot Key dates</a:t>
            </a:r>
          </a:p>
        </p:txBody>
      </p:sp>
      <p:sp>
        <p:nvSpPr>
          <p:cNvPr id="4" name="Slide Number Placeholder 3"/>
          <p:cNvSpPr>
            <a:spLocks noGrp="1"/>
          </p:cNvSpPr>
          <p:nvPr>
            <p:ph type="sldNum" sz="quarter" idx="5"/>
          </p:nvPr>
        </p:nvSpPr>
        <p:spPr/>
        <p:txBody>
          <a:bodyPr/>
          <a:lstStyle/>
          <a:p>
            <a:fld id="{DF164E42-DED0-9246-9B1B-B67105F62D49}" type="slidenum">
              <a:rPr lang="en-US" smtClean="0"/>
              <a:t>24</a:t>
            </a:fld>
            <a:endParaRPr lang="en-US"/>
          </a:p>
        </p:txBody>
      </p:sp>
    </p:spTree>
    <p:extLst>
      <p:ext uri="{BB962C8B-B14F-4D97-AF65-F5344CB8AC3E}">
        <p14:creationId xmlns:p14="http://schemas.microsoft.com/office/powerpoint/2010/main" val="1126843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64E42-DED0-9246-9B1B-B67105F62D49}" type="slidenum">
              <a:rPr lang="en-US" smtClean="0"/>
              <a:t>30</a:t>
            </a:fld>
            <a:endParaRPr lang="en-US"/>
          </a:p>
        </p:txBody>
      </p:sp>
    </p:spTree>
    <p:extLst>
      <p:ext uri="{BB962C8B-B14F-4D97-AF65-F5344CB8AC3E}">
        <p14:creationId xmlns:p14="http://schemas.microsoft.com/office/powerpoint/2010/main" val="25979841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1638135"/>
            <a:ext cx="7948556" cy="663264"/>
          </a:xfrm>
          <a:prstGeom prst="rect">
            <a:avLst/>
          </a:prstGeom>
        </p:spPr>
        <p:txBody>
          <a:bodyPr lIns="0" rIns="0" anchor="b"/>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00" y="2571750"/>
            <a:ext cx="7998597" cy="50138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72" y="4215388"/>
            <a:ext cx="2464025" cy="294419"/>
          </a:xfrm>
          <a:prstGeom prst="rect">
            <a:avLst/>
          </a:prstGeom>
        </p:spPr>
        <p:txBody>
          <a:bodyPr/>
          <a:lstStyle>
            <a:lvl1pPr marL="0" indent="0">
              <a:buNone/>
              <a:defRPr sz="135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72" y="4509807"/>
            <a:ext cx="2464025" cy="294419"/>
          </a:xfrm>
          <a:prstGeom prst="rect">
            <a:avLst/>
          </a:prstGeom>
        </p:spPr>
        <p:txBody>
          <a:bodyPr/>
          <a:lstStyle>
            <a:lvl1pPr marL="0" indent="0">
              <a:buNone/>
              <a:defRPr sz="135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pic>
        <p:nvPicPr>
          <p:cNvPr id="4" name="Kuva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69500"/>
            <a:ext cx="2044059" cy="1674000"/>
          </a:xfrm>
          <a:prstGeom prst="rect">
            <a:avLst/>
          </a:prstGeom>
        </p:spPr>
      </p:pic>
    </p:spTree>
  </p:cSld>
  <p:clrMapOvr>
    <a:masterClrMapping/>
  </p:clrMapOvr>
  <p:extLst>
    <p:ext uri="{DCECCB84-F9BA-43D5-87BE-67443E8EF086}">
      <p15:sldGuideLst xmlns:p15="http://schemas.microsoft.com/office/powerpoint/2012/main">
        <p15:guide id="1" orient="horz" pos="29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 Placeholder 3"/>
          <p:cNvSpPr>
            <a:spLocks noGrp="1"/>
          </p:cNvSpPr>
          <p:nvPr>
            <p:ph type="body" sz="half" idx="2" hasCustomPrompt="1"/>
          </p:nvPr>
        </p:nvSpPr>
        <p:spPr>
          <a:xfrm>
            <a:off x="287339" y="1347789"/>
            <a:ext cx="4150122" cy="2938911"/>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650" indent="-285750">
              <a:buFont typeface="Arial" panose="020B0604020202020204" pitchFamily="34" charset="0"/>
              <a:buChar char="•"/>
              <a:defRPr sz="2100">
                <a:solidFill>
                  <a:srgbClr val="FFFFFF"/>
                </a:solidFill>
              </a:defRPr>
            </a:lvl2pPr>
            <a:lvl3pPr marL="804863" indent="-176213">
              <a:buFont typeface="Arial" panose="020B0604020202020204" pitchFamily="34" charset="0"/>
              <a:buChar char="•"/>
              <a:defRPr sz="1600">
                <a:solidFill>
                  <a:srgbClr val="FFFFFF"/>
                </a:solidFill>
              </a:defRPr>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38" y="21510"/>
            <a:ext cx="8497093" cy="1153455"/>
          </a:xfrm>
          <a:prstGeom prst="rect">
            <a:avLst/>
          </a:prstGeom>
        </p:spPr>
        <p:txBody>
          <a:bodyPr lIns="0" tIns="0" rIns="0" bIns="0"/>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0" y="1347788"/>
            <a:ext cx="4077891" cy="2940607"/>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650" indent="-285750">
              <a:buFont typeface="Arial" panose="020B0604020202020204" pitchFamily="34" charset="0"/>
              <a:buChar char="•"/>
              <a:defRPr sz="2100">
                <a:solidFill>
                  <a:srgbClr val="FFFFFF"/>
                </a:solidFill>
              </a:defRPr>
            </a:lvl2pPr>
            <a:lvl3pPr marL="804863" indent="-176213">
              <a:buFont typeface="Arial" panose="020B0604020202020204" pitchFamily="34" charset="0"/>
              <a:buChar char="•"/>
              <a:defRPr sz="1600">
                <a:solidFill>
                  <a:srgbClr val="FFFFFF"/>
                </a:solidFill>
              </a:defRPr>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149762" cy="856800"/>
          </a:xfrm>
          <a:prstGeom prst="rect">
            <a:avLst/>
          </a:prstGeom>
        </p:spPr>
      </p:pic>
    </p:spTree>
  </p:cSld>
  <p:clrMapOvr>
    <a:masterClrMapping/>
  </p:clrMapOvr>
  <p:extLst>
    <p:ext uri="{DCECCB84-F9BA-43D5-87BE-67443E8EF086}">
      <p15:sldGuideLst xmlns:p15="http://schemas.microsoft.com/office/powerpoint/2012/main">
        <p15:guide id="1" pos="2795" userDrawn="1">
          <p15:clr>
            <a:srgbClr val="FBAE40"/>
          </p15:clr>
        </p15:guide>
        <p15:guide id="2" pos="2965" userDrawn="1">
          <p15:clr>
            <a:srgbClr val="FBAE40"/>
          </p15:clr>
        </p15:guide>
        <p15:guide id="3" orient="horz" pos="84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38" y="28435"/>
            <a:ext cx="8497093" cy="1007055"/>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38" y="1208314"/>
            <a:ext cx="8497093" cy="3075686"/>
          </a:xfrm>
          <a:prstGeom prst="rect">
            <a:avLst/>
          </a:prstGeom>
        </p:spPr>
        <p:txBody>
          <a:bodyPr/>
          <a:lstStyle>
            <a:lvl1pPr marL="0" indent="0" algn="ctr">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238235" cy="856800"/>
          </a:xfrm>
          <a:prstGeom prst="rect">
            <a:avLst/>
          </a:prstGeom>
        </p:spPr>
      </p:pic>
    </p:spTree>
    <p:extLst>
      <p:ext uri="{BB962C8B-B14F-4D97-AF65-F5344CB8AC3E}">
        <p14:creationId xmlns:p14="http://schemas.microsoft.com/office/powerpoint/2010/main" val="2920564110"/>
      </p:ext>
    </p:extLst>
  </p:cSld>
  <p:clrMapOvr>
    <a:masterClrMapping/>
  </p:clrMapOvr>
  <p:extLst>
    <p:ext uri="{DCECCB84-F9BA-43D5-87BE-67443E8EF086}">
      <p15:sldGuideLst xmlns:p15="http://schemas.microsoft.com/office/powerpoint/2012/main">
        <p15:guide id="1" orient="horz" pos="3100" userDrawn="1">
          <p15:clr>
            <a:srgbClr val="FBAE40"/>
          </p15:clr>
        </p15:guide>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198547"/>
            <a:ext cx="5486014" cy="1443772"/>
          </a:xfrm>
          <a:prstGeom prst="rect">
            <a:avLst/>
          </a:prstGeom>
        </p:spPr>
        <p:txBody>
          <a:bodyPr/>
          <a:lstStyle>
            <a:lvl1pPr marL="0" indent="0">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2803849"/>
            <a:ext cx="5486014" cy="1480151"/>
          </a:xfrm>
          <a:prstGeom prst="rect">
            <a:avLst/>
          </a:prstGeom>
        </p:spPr>
        <p:txBody>
          <a:bodyPr/>
          <a:lstStyle>
            <a:lvl1pPr marL="0" indent="0">
              <a:buNone/>
              <a:defRPr b="1" baseline="0">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2" name="Suorakulmio 1"/>
          <p:cNvSpPr/>
          <p:nvPr userDrawn="1"/>
        </p:nvSpPr>
        <p:spPr>
          <a:xfrm>
            <a:off x="6288119" y="1198545"/>
            <a:ext cx="2167128" cy="31120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287338" y="27451"/>
            <a:ext cx="8167909" cy="1009564"/>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450909"/>
            <a:ext cx="1624668" cy="2623549"/>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238235" cy="856800"/>
          </a:xfrm>
          <a:prstGeom prst="rect">
            <a:avLst/>
          </a:prstGeom>
        </p:spPr>
      </p:pic>
    </p:spTree>
    <p:extLst>
      <p:ext uri="{BB962C8B-B14F-4D97-AF65-F5344CB8AC3E}">
        <p14:creationId xmlns:p14="http://schemas.microsoft.com/office/powerpoint/2010/main" val="3743304742"/>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28" y="519112"/>
            <a:ext cx="5130403" cy="4153628"/>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chart</a:t>
            </a:r>
            <a:endParaRPr lang="fi-FI" dirty="0"/>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39" y="2615909"/>
            <a:ext cx="3015455" cy="1668091"/>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394855"/>
            <a:ext cx="3015456" cy="1872227"/>
          </a:xfrm>
          <a:prstGeom prst="rect">
            <a:avLst/>
          </a:prstGeom>
        </p:spPr>
        <p:txBody>
          <a:bodyPr lIns="0" tIns="0" rIns="0" bIns="0"/>
          <a:lstStyle>
            <a:lvl1pPr marL="0" indent="0">
              <a:lnSpc>
                <a:spcPct val="100000"/>
              </a:lnSpc>
              <a:buNone/>
              <a:defRPr sz="4000" b="1" baseline="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7708"/>
            <a:ext cx="8489928" cy="995897"/>
          </a:xfrm>
          <a:prstGeom prst="rect">
            <a:avLst/>
          </a:prstGeom>
        </p:spPr>
        <p:txBody>
          <a:bodyPr lIns="0" tIns="0" rIns="0" bIns="0"/>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534491"/>
            <a:ext cx="1539000" cy="1753903"/>
          </a:xfrm>
          <a:prstGeom prst="rect">
            <a:avLst/>
          </a:prstGeom>
        </p:spPr>
        <p:txBody>
          <a:bodyPr lIns="0" tIns="0" rIns="0" bIns="0"/>
          <a:lstStyle>
            <a:lvl1pPr marL="81000" indent="-81000" algn="l" defTabSz="51443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1000" lvl="0" indent="-81000" algn="l" defTabSz="51443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20"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68"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49"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35"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21"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25" name="Kuva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149762" cy="856800"/>
          </a:xfrm>
          <a:prstGeom prst="rect">
            <a:avLst/>
          </a:prstGeom>
        </p:spPr>
      </p:pic>
    </p:spTree>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11" name="Text Placeholder 3"/>
          <p:cNvSpPr>
            <a:spLocks noGrp="1"/>
          </p:cNvSpPr>
          <p:nvPr>
            <p:ph type="body" sz="half" idx="10" hasCustomPrompt="1"/>
          </p:nvPr>
        </p:nvSpPr>
        <p:spPr>
          <a:xfrm>
            <a:off x="287338" y="28264"/>
            <a:ext cx="8497093" cy="1136681"/>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304305"/>
            <a:ext cx="1539000" cy="1979695"/>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318301"/>
            <a:ext cx="1539000" cy="196570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318300"/>
            <a:ext cx="1539000" cy="196570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318299"/>
            <a:ext cx="1539000" cy="196570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318299"/>
            <a:ext cx="1539000" cy="1965704"/>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4</a:t>
            </a:r>
          </a:p>
        </p:txBody>
      </p:sp>
      <p:pic>
        <p:nvPicPr>
          <p:cNvPr id="21" name="Kuva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238235" cy="856800"/>
          </a:xfrm>
          <a:prstGeom prst="rect">
            <a:avLst/>
          </a:prstGeom>
        </p:spPr>
      </p:pic>
    </p:spTree>
    <p:extLst>
      <p:ext uri="{BB962C8B-B14F-4D97-AF65-F5344CB8AC3E}">
        <p14:creationId xmlns:p14="http://schemas.microsoft.com/office/powerpoint/2010/main" val="4012048773"/>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0" y="0"/>
            <a:ext cx="9143999"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a:p>
        </p:txBody>
      </p:sp>
      <p:sp>
        <p:nvSpPr>
          <p:cNvPr id="12" name="Otsikko 1">
            <a:hlinkClick r:id="rId2"/>
          </p:cNvPr>
          <p:cNvSpPr txBox="1">
            <a:spLocks/>
          </p:cNvSpPr>
          <p:nvPr userDrawn="1"/>
        </p:nvSpPr>
        <p:spPr>
          <a:xfrm>
            <a:off x="3717365" y="3568351"/>
            <a:ext cx="1709289" cy="364352"/>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grpSp>
        <p:nvGrpSpPr>
          <p:cNvPr id="6" name="Group 5"/>
          <p:cNvGrpSpPr/>
          <p:nvPr userDrawn="1"/>
        </p:nvGrpSpPr>
        <p:grpSpPr>
          <a:xfrm>
            <a:off x="3094339" y="2868216"/>
            <a:ext cx="2955323" cy="353760"/>
            <a:chOff x="4484925" y="3824288"/>
            <a:chExt cx="3940431" cy="471680"/>
          </a:xfrm>
        </p:grpSpPr>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84925" y="3824416"/>
              <a:ext cx="471553" cy="471552"/>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164502" y="3824416"/>
              <a:ext cx="471553" cy="471552"/>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844079" y="3824416"/>
              <a:ext cx="471553" cy="471552"/>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523656" y="3824416"/>
              <a:ext cx="471553" cy="471552"/>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203233" y="3824416"/>
              <a:ext cx="471553" cy="471552"/>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882812" y="3824288"/>
              <a:ext cx="542544" cy="457200"/>
            </a:xfrm>
            <a:prstGeom prst="rect">
              <a:avLst/>
            </a:prstGeom>
          </p:spPr>
        </p:pic>
      </p:grpSp>
      <p:sp>
        <p:nvSpPr>
          <p:cNvPr id="16" name="Tekstin paikkamerkki 2">
            <a:extLst>
              <a:ext uri="{FF2B5EF4-FFF2-40B4-BE49-F238E27FC236}">
                <a16:creationId xmlns:a16="http://schemas.microsoft.com/office/drawing/2014/main" id="{B67CF44B-9D5D-46DC-B676-986416FB8384}"/>
              </a:ext>
            </a:extLst>
          </p:cNvPr>
          <p:cNvSpPr>
            <a:spLocks noGrp="1"/>
          </p:cNvSpPr>
          <p:nvPr>
            <p:ph type="body" sz="quarter" idx="10" hasCustomPrompt="1"/>
          </p:nvPr>
        </p:nvSpPr>
        <p:spPr>
          <a:xfrm>
            <a:off x="1576388" y="1364641"/>
            <a:ext cx="5995987" cy="1306097"/>
          </a:xfrm>
          <a:prstGeom prst="rect">
            <a:avLst/>
          </a:prstGeom>
        </p:spPr>
        <p:txBody>
          <a:bodyPr anchor="b" anchorCtr="0"/>
          <a:lstStyle>
            <a:lvl1pPr marL="0" indent="0" algn="ctr">
              <a:lnSpc>
                <a:spcPct val="100000"/>
              </a:lnSpc>
              <a:buNone/>
              <a:defRPr sz="4000" b="1">
                <a:solidFill>
                  <a:srgbClr val="FFFFFF"/>
                </a:solidFill>
                <a:latin typeface="+mj-lt"/>
              </a:defRPr>
            </a:lvl1pPr>
            <a:lvl2pPr marL="342900" indent="0">
              <a:buNone/>
              <a:defRPr/>
            </a:lvl2pPr>
          </a:lstStyle>
          <a:p>
            <a:pPr lvl="0"/>
            <a:r>
              <a:rPr lang="fi-FI" dirty="0"/>
              <a:t>Add text</a:t>
            </a:r>
          </a:p>
        </p:txBody>
      </p:sp>
      <p:pic>
        <p:nvPicPr>
          <p:cNvPr id="15" name="Kuva 1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3469500"/>
            <a:ext cx="2044059" cy="1674000"/>
          </a:xfrm>
          <a:prstGeom prst="rect">
            <a:avLst/>
          </a:prstGeom>
        </p:spPr>
      </p:pic>
    </p:spTree>
    <p:extLst>
      <p:ext uri="{BB962C8B-B14F-4D97-AF65-F5344CB8AC3E}">
        <p14:creationId xmlns:p14="http://schemas.microsoft.com/office/powerpoint/2010/main" val="637427772"/>
      </p:ext>
    </p:extLst>
  </p:cSld>
  <p:clrMapOvr>
    <a:masterClrMapping/>
  </p:clrMapOvr>
  <p:extLst>
    <p:ext uri="{DCECCB84-F9BA-43D5-87BE-67443E8EF086}">
      <p15:sldGuideLst xmlns:p15="http://schemas.microsoft.com/office/powerpoint/2012/main">
        <p15:guide id="1" orient="horz" pos="1807" userDrawn="1">
          <p15:clr>
            <a:srgbClr val="FBAE40"/>
          </p15:clr>
        </p15:guide>
        <p15:guide id="2" orient="horz" pos="202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33917" r="16133"/>
          <a:stretch/>
        </p:blipFill>
        <p:spPr>
          <a:xfrm>
            <a:off x="4576713" y="0"/>
            <a:ext cx="4567287" cy="5143500"/>
          </a:xfrm>
          <a:prstGeom prst="rect">
            <a:avLst/>
          </a:prstGeom>
        </p:spPr>
      </p:pic>
      <p:pic>
        <p:nvPicPr>
          <p:cNvPr id="17" name="Kuva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469500"/>
            <a:ext cx="2044059" cy="1674000"/>
          </a:xfrm>
          <a:prstGeom prst="rect">
            <a:avLst/>
          </a:prstGeom>
        </p:spPr>
      </p:pic>
    </p:spTree>
    <p:extLst>
      <p:ext uri="{BB962C8B-B14F-4D97-AF65-F5344CB8AC3E}">
        <p14:creationId xmlns:p14="http://schemas.microsoft.com/office/powerpoint/2010/main" val="135197475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0670" r="20132"/>
          <a:stretch/>
        </p:blipFill>
        <p:spPr>
          <a:xfrm>
            <a:off x="4572000" y="0"/>
            <a:ext cx="4567287" cy="5143500"/>
          </a:xfrm>
          <a:prstGeom prst="rect">
            <a:avLst/>
          </a:prstGeom>
        </p:spPr>
      </p:pic>
      <p:sp>
        <p:nvSpPr>
          <p:cNvPr id="14"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7"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8"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Date</a:t>
            </a:r>
            <a:endParaRPr lang="en-US" dirty="0"/>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469500"/>
            <a:ext cx="2044059" cy="1674000"/>
          </a:xfrm>
          <a:prstGeom prst="rect">
            <a:avLst/>
          </a:prstGeom>
        </p:spPr>
      </p:pic>
    </p:spTree>
    <p:extLst>
      <p:ext uri="{BB962C8B-B14F-4D97-AF65-F5344CB8AC3E}">
        <p14:creationId xmlns:p14="http://schemas.microsoft.com/office/powerpoint/2010/main" val="238088571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8677" t="22626" r="52630"/>
          <a:stretch/>
        </p:blipFill>
        <p:spPr>
          <a:xfrm>
            <a:off x="4576712" y="0"/>
            <a:ext cx="4567287" cy="5143500"/>
          </a:xfrm>
          <a:prstGeom prst="rect">
            <a:avLst/>
          </a:prstGeom>
        </p:spPr>
      </p:pic>
      <p:sp>
        <p:nvSpPr>
          <p:cNvPr id="14"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3"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Date</a:t>
            </a:r>
            <a:endParaRPr lang="en-US" dirty="0"/>
          </a:p>
        </p:txBody>
      </p:sp>
      <p:pic>
        <p:nvPicPr>
          <p:cNvPr id="16" name="Kuva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469500"/>
            <a:ext cx="2044059" cy="1674000"/>
          </a:xfrm>
          <a:prstGeom prst="rect">
            <a:avLst/>
          </a:prstGeom>
        </p:spPr>
      </p:pic>
    </p:spTree>
    <p:extLst>
      <p:ext uri="{BB962C8B-B14F-4D97-AF65-F5344CB8AC3E}">
        <p14:creationId xmlns:p14="http://schemas.microsoft.com/office/powerpoint/2010/main" val="2653852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398" y="1781298"/>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sp>
        <p:nvSpPr>
          <p:cNvPr id="14" name="Picture Placeholder 2"/>
          <p:cNvSpPr>
            <a:spLocks noGrp="1"/>
          </p:cNvSpPr>
          <p:nvPr>
            <p:ph type="pic" idx="13" hasCustomPrompt="1"/>
          </p:nvPr>
        </p:nvSpPr>
        <p:spPr>
          <a:xfrm>
            <a:off x="4564419" y="0"/>
            <a:ext cx="4579582" cy="51435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image.</a:t>
            </a:r>
          </a:p>
          <a:p>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69500"/>
            <a:ext cx="2044059" cy="1674000"/>
          </a:xfrm>
          <a:prstGeom prst="rect">
            <a:avLst/>
          </a:prstGeom>
        </p:spPr>
      </p:pic>
    </p:spTree>
    <p:extLst>
      <p:ext uri="{BB962C8B-B14F-4D97-AF65-F5344CB8AC3E}">
        <p14:creationId xmlns:p14="http://schemas.microsoft.com/office/powerpoint/2010/main" val="7582861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1644" r="19861"/>
          <a:stretch/>
        </p:blipFill>
        <p:spPr>
          <a:xfrm>
            <a:off x="4715165" y="0"/>
            <a:ext cx="4428835"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5" name="Kuva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6700"/>
            <a:ext cx="2149762" cy="856800"/>
          </a:xfrm>
          <a:prstGeom prst="rect">
            <a:avLst/>
          </a:prstGeom>
        </p:spPr>
      </p:pic>
    </p:spTree>
    <p:extLst>
      <p:ext uri="{BB962C8B-B14F-4D97-AF65-F5344CB8AC3E}">
        <p14:creationId xmlns:p14="http://schemas.microsoft.com/office/powerpoint/2010/main" val="2907931115"/>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85" r="9199"/>
          <a:stretch/>
        </p:blipFill>
        <p:spPr>
          <a:xfrm>
            <a:off x="4722829" y="0"/>
            <a:ext cx="4421171"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5" name="Kuva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6700"/>
            <a:ext cx="2149762" cy="856800"/>
          </a:xfrm>
          <a:prstGeom prst="rect">
            <a:avLst/>
          </a:prstGeom>
        </p:spPr>
      </p:pic>
    </p:spTree>
    <p:extLst>
      <p:ext uri="{BB962C8B-B14F-4D97-AF65-F5344CB8AC3E}">
        <p14:creationId xmlns:p14="http://schemas.microsoft.com/office/powerpoint/2010/main" val="3970361234"/>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consequat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17808" r="17631"/>
          <a:stretch/>
        </p:blipFill>
        <p:spPr>
          <a:xfrm>
            <a:off x="4713402" y="0"/>
            <a:ext cx="4430598"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5" name="Kuva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6700"/>
            <a:ext cx="2149762" cy="856800"/>
          </a:xfrm>
          <a:prstGeom prst="rect">
            <a:avLst/>
          </a:prstGeom>
        </p:spPr>
      </p:pic>
    </p:spTree>
    <p:extLst>
      <p:ext uri="{BB962C8B-B14F-4D97-AF65-F5344CB8AC3E}">
        <p14:creationId xmlns:p14="http://schemas.microsoft.com/office/powerpoint/2010/main" val="46323421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28" y="28438"/>
            <a:ext cx="8492897" cy="999574"/>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28" y="1241467"/>
            <a:ext cx="8492897" cy="304946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650" indent="-271463">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238235" cy="856800"/>
          </a:xfrm>
          <a:prstGeom prst="rect">
            <a:avLst/>
          </a:prstGeom>
        </p:spPr>
      </p:pic>
    </p:spTree>
    <p:extLst>
      <p:ext uri="{BB962C8B-B14F-4D97-AF65-F5344CB8AC3E}">
        <p14:creationId xmlns:p14="http://schemas.microsoft.com/office/powerpoint/2010/main" val="1497419491"/>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guide id="8" orient="horz" pos="84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28" y="28437"/>
            <a:ext cx="8492897" cy="999574"/>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28" y="2024418"/>
            <a:ext cx="8492897" cy="225958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650" indent="-271463">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28" y="1199905"/>
            <a:ext cx="8492897" cy="648851"/>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sz="28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238235" cy="856800"/>
          </a:xfrm>
          <a:prstGeom prst="rect">
            <a:avLst/>
          </a:prstGeom>
        </p:spPr>
      </p:pic>
    </p:spTree>
    <p:extLst>
      <p:ext uri="{BB962C8B-B14F-4D97-AF65-F5344CB8AC3E}">
        <p14:creationId xmlns:p14="http://schemas.microsoft.com/office/powerpoint/2010/main" val="1164578354"/>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orient="horz" pos="84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880" y="26955"/>
            <a:ext cx="8497093" cy="1016294"/>
          </a:xfrm>
          <a:prstGeom prst="rect">
            <a:avLst/>
          </a:prstGeom>
        </p:spPr>
        <p:txBody>
          <a:bodyPr lIns="0" tIns="0" rIns="0" bIns="0" anchor="t"/>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347789"/>
            <a:ext cx="4150122" cy="2936212"/>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347789"/>
            <a:ext cx="4078684" cy="2936212"/>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238235" cy="856800"/>
          </a:xfrm>
          <a:prstGeom prst="rect">
            <a:avLst/>
          </a:prstGeom>
        </p:spPr>
      </p:pic>
    </p:spTree>
  </p:cSld>
  <p:clrMapOvr>
    <a:masterClrMapping/>
  </p:clrMapOvr>
  <p:extLst>
    <p:ext uri="{DCECCB84-F9BA-43D5-87BE-67443E8EF086}">
      <p15:sldGuideLst xmlns:p15="http://schemas.microsoft.com/office/powerpoint/2012/main">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84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793" y="0"/>
            <a:ext cx="4433207" cy="5143500"/>
          </a:xfrm>
          <a:prstGeom prst="rect">
            <a:avLst/>
          </a:prstGeom>
        </p:spPr>
        <p:txBody>
          <a:bodyPr/>
          <a:lstStyle>
            <a:lvl1pPr marL="0" indent="0">
              <a:buNone/>
              <a:defRPr sz="2400" b="1" baseline="0">
                <a:solidFill>
                  <a:schemeClr val="bg1">
                    <a:lumMod val="85000"/>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dirty="0" err="1"/>
              <a:t>Click</a:t>
            </a:r>
            <a:r>
              <a:rPr lang="fi-FI" dirty="0"/>
              <a:t> </a:t>
            </a:r>
            <a:r>
              <a:rPr lang="fi-FI" dirty="0" err="1"/>
              <a:t>icon</a:t>
            </a:r>
            <a:r>
              <a:rPr lang="fi-FI" dirty="0"/>
              <a:t> to </a:t>
            </a:r>
            <a:r>
              <a:rPr lang="fi-FI" dirty="0" err="1"/>
              <a:t>add</a:t>
            </a:r>
            <a:r>
              <a:rPr lang="fi-FI" dirty="0"/>
              <a:t> image</a:t>
            </a:r>
            <a:br>
              <a:rPr lang="fi-FI" dirty="0"/>
            </a:br>
            <a:br>
              <a:rPr lang="fi-FI" dirty="0"/>
            </a:br>
            <a:r>
              <a:rPr lang="fi-FI" dirty="0" err="1"/>
              <a:t>Fit</a:t>
            </a:r>
            <a:r>
              <a:rPr lang="fi-FI" dirty="0"/>
              <a:t> the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Text Placeholder 3"/>
          <p:cNvSpPr>
            <a:spLocks noGrp="1"/>
          </p:cNvSpPr>
          <p:nvPr>
            <p:ph type="body" sz="half" idx="2" hasCustomPrompt="1"/>
          </p:nvPr>
        </p:nvSpPr>
        <p:spPr>
          <a:xfrm>
            <a:off x="287338" y="1358537"/>
            <a:ext cx="4052221" cy="2925463"/>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lvl1pPr>
            <a:lvl2pPr marL="342900" indent="0">
              <a:buFontTx/>
              <a:buNone/>
              <a:defRPr sz="2100"/>
            </a:lvl2pPr>
            <a:lvl3pPr marL="628650" indent="0">
              <a:buFontTx/>
              <a:buNone/>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38" y="34800"/>
            <a:ext cx="4052221" cy="1041475"/>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a:t>dd.mm.yyyy</a:t>
            </a:r>
            <a:endParaRPr lang="en-US" dirty="0"/>
          </a:p>
        </p:txBody>
      </p:sp>
      <p:sp>
        <p:nvSpPr>
          <p:cNvPr id="9" name="Alatunnisteen paikkamerkki 8"/>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238235" cy="856800"/>
          </a:xfrm>
          <a:prstGeom prst="rect">
            <a:avLst/>
          </a:prstGeom>
        </p:spPr>
      </p:pic>
    </p:spTree>
    <p:extLst>
      <p:ext uri="{BB962C8B-B14F-4D97-AF65-F5344CB8AC3E}">
        <p14:creationId xmlns:p14="http://schemas.microsoft.com/office/powerpoint/2010/main" val="410651558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6" name="Picture Placeholder 2"/>
          <p:cNvSpPr>
            <a:spLocks noGrp="1"/>
          </p:cNvSpPr>
          <p:nvPr>
            <p:ph type="pic" idx="11" hasCustomPrompt="1"/>
          </p:nvPr>
        </p:nvSpPr>
        <p:spPr>
          <a:xfrm>
            <a:off x="4710793" y="0"/>
            <a:ext cx="4433207" cy="51435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image.</a:t>
            </a:r>
            <a:br>
              <a:rPr lang="en-US" dirty="0"/>
            </a:br>
            <a:br>
              <a:rPr lang="en-US" dirty="0"/>
            </a:br>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149762" cy="856800"/>
          </a:xfrm>
          <a:prstGeom prst="rect">
            <a:avLst/>
          </a:prstGeom>
        </p:spPr>
      </p:pic>
    </p:spTree>
    <p:extLst>
      <p:ext uri="{BB962C8B-B14F-4D97-AF65-F5344CB8AC3E}">
        <p14:creationId xmlns:p14="http://schemas.microsoft.com/office/powerpoint/2010/main" val="36241607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1"/>
            <a:ext cx="9144000" cy="51434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755650" y="1759425"/>
            <a:ext cx="7669159" cy="1352265"/>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149762" cy="856800"/>
          </a:xfrm>
          <a:prstGeom prst="rect">
            <a:avLst/>
          </a:prstGeom>
        </p:spPr>
      </p:pic>
    </p:spTree>
    <p:extLst>
      <p:ext uri="{BB962C8B-B14F-4D97-AF65-F5344CB8AC3E}">
        <p14:creationId xmlns:p14="http://schemas.microsoft.com/office/powerpoint/2010/main" val="38035495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615909"/>
            <a:ext cx="3015456" cy="164514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01354"/>
            <a:ext cx="3015456" cy="1747969"/>
          </a:xfrm>
          <a:prstGeom prst="rect">
            <a:avLst/>
          </a:prstGeom>
        </p:spPr>
        <p:txBody>
          <a:bodyPr lIns="0" tIns="0" rIns="0" bIns="0"/>
          <a:lstStyle>
            <a:lvl1pPr marL="0" indent="0">
              <a:lnSpc>
                <a:spcPct val="100000"/>
              </a:lnSpc>
              <a:buNone/>
              <a:defRPr sz="4000" b="1" baseline="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463696"/>
            <a:ext cx="5130402" cy="3797357"/>
          </a:xfrm>
          <a:prstGeom prst="rect">
            <a:avLst/>
          </a:prstGeom>
        </p:spPr>
        <p:txBody>
          <a:bodyPr wrap="square"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900" indent="0">
              <a:buFontTx/>
              <a:buNone/>
              <a:defRPr sz="2100"/>
            </a:lvl2pPr>
            <a:lvl3pPr marL="628650" indent="0">
              <a:buFontTx/>
              <a:buNone/>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670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8" r:id="rId4"/>
    <p:sldLayoutId id="2147483707" r:id="rId5"/>
    <p:sldLayoutId id="2147483694" r:id="rId6"/>
    <p:sldLayoutId id="2147483695" r:id="rId7"/>
    <p:sldLayoutId id="2147483702" r:id="rId8"/>
    <p:sldLayoutId id="2147483678" r:id="rId9"/>
    <p:sldLayoutId id="2147483705" r:id="rId10"/>
    <p:sldLayoutId id="2147483701" r:id="rId11"/>
    <p:sldLayoutId id="2147483697" r:id="rId12"/>
    <p:sldLayoutId id="2147483703" r:id="rId13"/>
    <p:sldLayoutId id="2147483691" r:id="rId14"/>
    <p:sldLayoutId id="2147483699" r:id="rId15"/>
    <p:sldLayoutId id="2147483679" r:id="rId16"/>
    <p:sldLayoutId id="2147483709" r:id="rId17"/>
    <p:sldLayoutId id="2147483710" r:id="rId18"/>
    <p:sldLayoutId id="2147483711" r:id="rId19"/>
    <p:sldLayoutId id="2147483712" r:id="rId20"/>
    <p:sldLayoutId id="2147483713" r:id="rId21"/>
    <p:sldLayoutId id="2147483714" r:id="rId22"/>
  </p:sldLayoutIdLst>
  <p:hf sldNum="0" hdr="0" ftr="0" dt="0"/>
  <p:txStyles>
    <p:titleStyle>
      <a:lvl1pPr algn="l" defTabSz="685800"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3" orient="horz" pos="32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8.emf"/><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hyperlink" Target="https://mycourses.aalto.fi/course/view.php?id=30633"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iki.aalto.fi/display/SIS" TargetMode="External"/><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hyperlink" Target="mailto:studies-eng@aalto.fi"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mailto:servicedesk@aalto.fi" TargetMode="External"/><Relationship Id="rId2" Type="http://schemas.openxmlformats.org/officeDocument/2006/relationships/hyperlink" Target="https://www.aalto.fi/en/services/aalto-multifactor-authentication-on-office-365-accounts"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booking.aalto.fi/aaltospace/" TargetMode="External"/><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hyperlink" Target="https://mycourses.aalto.fi/course/view.php?id=30633"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into.aalto.fi/display/ensaannot/Aalto+University+Examination+Guidelines"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hyperlink" Target="mailto:Studentservices@aalto.fi" TargetMode="External"/><Relationship Id="rId3" Type="http://schemas.openxmlformats.org/officeDocument/2006/relationships/image" Target="../media/image40.png"/><Relationship Id="rId7" Type="http://schemas.openxmlformats.org/officeDocument/2006/relationships/hyperlink" Target="https://into.aalto.fi/display/enopisk/Coronavirus+-+information+for+students"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into.aalto.fi/display/enopisk/Study-+and+career+planning+psychologists" TargetMode="External"/><Relationship Id="rId5" Type="http://schemas.openxmlformats.org/officeDocument/2006/relationships/hyperlink" Target="https://into.aalto.fi/display/enopisk/Starting+Point+of+Wellbeing" TargetMode="External"/><Relationship Id="rId4" Type="http://schemas.openxmlformats.org/officeDocument/2006/relationships/hyperlink" Target="https://www.aalto.fi/en/services/contact-information-for-individual-study-arrangements" TargetMode="External"/></Relationships>
</file>

<file path=ppt/slides/_rels/slide36.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mailto:jointmasters-eng@aalto.fi"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hyperlink" Target="https://mycourses.aalto.fi/course/view.php?id=30633" TargetMode="Externa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mailto:studentservices@aalto.fi"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mailto:studies-eng@aalto.fi"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2.emf"/><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customXml" Target="../ink/ink2.xml"/><Relationship Id="rId5" Type="http://schemas.openxmlformats.org/officeDocument/2006/relationships/image" Target="../media/image31.emf"/><Relationship Id="rId4" Type="http://schemas.openxmlformats.org/officeDocument/2006/relationships/customXml" Target="../ink/ink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B46CBE-AE72-1B4A-9388-3CA1A8F1FBA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606" t="1129" r="21005" b="1984"/>
          <a:stretch/>
        </p:blipFill>
        <p:spPr>
          <a:xfrm>
            <a:off x="0" y="-1"/>
            <a:ext cx="9221821" cy="5143501"/>
          </a:xfrm>
          <a:prstGeom prst="rect">
            <a:avLst/>
          </a:prstGeom>
        </p:spPr>
      </p:pic>
      <p:sp>
        <p:nvSpPr>
          <p:cNvPr id="16" name="Rectangle 15">
            <a:extLst>
              <a:ext uri="{FF2B5EF4-FFF2-40B4-BE49-F238E27FC236}">
                <a16:creationId xmlns:a16="http://schemas.microsoft.com/office/drawing/2014/main" id="{8BC2928C-0972-3C46-80BB-8560397DDBDB}"/>
              </a:ext>
            </a:extLst>
          </p:cNvPr>
          <p:cNvSpPr/>
          <p:nvPr/>
        </p:nvSpPr>
        <p:spPr>
          <a:xfrm>
            <a:off x="0" y="-7415"/>
            <a:ext cx="4572000" cy="5157674"/>
          </a:xfrm>
          <a:prstGeom prst="rect">
            <a:avLst/>
          </a:pr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FFCD00"/>
              </a:solidFill>
            </a:endParaRPr>
          </a:p>
        </p:txBody>
      </p:sp>
      <p:pic>
        <p:nvPicPr>
          <p:cNvPr id="6" name="Kuva 1">
            <a:extLst>
              <a:ext uri="{FF2B5EF4-FFF2-40B4-BE49-F238E27FC236}">
                <a16:creationId xmlns:a16="http://schemas.microsoft.com/office/drawing/2014/main" id="{FF861126-0747-1948-BAE2-B1D1313E935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3460479"/>
            <a:ext cx="1734813" cy="1675605"/>
          </a:xfrm>
          <a:prstGeom prst="rect">
            <a:avLst/>
          </a:prstGeom>
        </p:spPr>
      </p:pic>
      <p:sp>
        <p:nvSpPr>
          <p:cNvPr id="17" name="Text Placeholder 9">
            <a:extLst>
              <a:ext uri="{FF2B5EF4-FFF2-40B4-BE49-F238E27FC236}">
                <a16:creationId xmlns:a16="http://schemas.microsoft.com/office/drawing/2014/main" id="{935371F9-34B0-A046-A95C-3C33F084B596}"/>
              </a:ext>
            </a:extLst>
          </p:cNvPr>
          <p:cNvSpPr txBox="1">
            <a:spLocks/>
          </p:cNvSpPr>
          <p:nvPr/>
        </p:nvSpPr>
        <p:spPr>
          <a:xfrm>
            <a:off x="456497" y="1198919"/>
            <a:ext cx="3316993" cy="663264"/>
          </a:xfrm>
          <a:prstGeom prst="rect">
            <a:avLst/>
          </a:prstGeom>
        </p:spPr>
        <p:txBody>
          <a:bodyPr lIns="0" rIns="0" anchor="b"/>
          <a:lstStyle>
            <a:lvl1pPr marL="0" indent="0" algn="l" defTabSz="685800" rtl="0" eaLnBrk="1" latinLnBrk="0" hangingPunct="1">
              <a:lnSpc>
                <a:spcPct val="100000"/>
              </a:lnSpc>
              <a:spcBef>
                <a:spcPts val="750"/>
              </a:spcBef>
              <a:buFont typeface="Arial"/>
              <a:buNone/>
              <a:defRPr sz="4000" b="1" kern="1200" baseline="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pPr>
              <a:lnSpc>
                <a:spcPts val="5200"/>
              </a:lnSpc>
            </a:pPr>
            <a:r>
              <a:rPr lang="en-US" sz="5200" dirty="0">
                <a:solidFill>
                  <a:schemeClr val="tx1"/>
                </a:solidFill>
              </a:rPr>
              <a:t>Study Essentials</a:t>
            </a:r>
            <a:endParaRPr lang="en-FI" sz="5200" dirty="0">
              <a:solidFill>
                <a:schemeClr val="tx1"/>
              </a:solidFill>
            </a:endParaRPr>
          </a:p>
        </p:txBody>
      </p:sp>
      <p:sp>
        <p:nvSpPr>
          <p:cNvPr id="18" name="Text Placeholder 8">
            <a:extLst>
              <a:ext uri="{FF2B5EF4-FFF2-40B4-BE49-F238E27FC236}">
                <a16:creationId xmlns:a16="http://schemas.microsoft.com/office/drawing/2014/main" id="{C6DC7A70-38F4-ED4A-AF60-1F90351322CE}"/>
              </a:ext>
            </a:extLst>
          </p:cNvPr>
          <p:cNvSpPr txBox="1">
            <a:spLocks/>
          </p:cNvSpPr>
          <p:nvPr/>
        </p:nvSpPr>
        <p:spPr>
          <a:xfrm>
            <a:off x="470104" y="2214782"/>
            <a:ext cx="3928901" cy="914929"/>
          </a:xfrm>
          <a:prstGeom prst="rect">
            <a:avLst/>
          </a:prstGeom>
          <a:ln w="12700">
            <a:noFill/>
          </a:ln>
        </p:spPr>
        <p:txBody>
          <a:bodyPr lIns="0" tIns="45720" rIns="0" bIns="45720" anchor="t"/>
          <a:lstStyle>
            <a:lvl1pPr marL="0" indent="0" algn="l" defTabSz="685800" rtl="0" eaLnBrk="1" latinLnBrk="0" hangingPunct="1">
              <a:lnSpc>
                <a:spcPct val="100000"/>
              </a:lnSpc>
              <a:spcBef>
                <a:spcPts val="750"/>
              </a:spcBef>
              <a:buFont typeface="Arial"/>
              <a:buNone/>
              <a:defRPr sz="2800" b="1" i="0" kern="1200" baseline="0">
                <a:solidFill>
                  <a:schemeClr val="bg1"/>
                </a:solidFill>
                <a:latin typeface="arial" charset="0"/>
                <a:ea typeface="+mn-ea"/>
                <a:cs typeface="+mn-cs"/>
              </a:defRPr>
            </a:lvl1pPr>
            <a:lvl2pPr marL="342900" indent="0" algn="l" defTabSz="685800"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sz="2000" b="0" dirty="0">
                <a:solidFill>
                  <a:schemeClr val="tx1"/>
                </a:solidFill>
              </a:rPr>
              <a:t>New Master’s students at Aalto University School of Engineering</a:t>
            </a:r>
          </a:p>
          <a:p>
            <a:r>
              <a:rPr lang="en-US" sz="1400" i="1" dirty="0">
                <a:solidFill>
                  <a:schemeClr val="tx1"/>
                </a:solidFill>
                <a:latin typeface="Georgia" panose="02040502050405020303" pitchFamily="18" charset="0"/>
              </a:rPr>
              <a:t>6 September 2021</a:t>
            </a:r>
            <a:br>
              <a:rPr lang="en-US" sz="1400" i="1" dirty="0">
                <a:solidFill>
                  <a:schemeClr val="tx1"/>
                </a:solidFill>
                <a:latin typeface="Georgia" panose="02040502050405020303" pitchFamily="18" charset="0"/>
              </a:rPr>
            </a:br>
            <a:r>
              <a:rPr lang="en-US" sz="1400" i="1" dirty="0">
                <a:solidFill>
                  <a:schemeClr val="tx1"/>
                </a:solidFill>
                <a:latin typeface="Georgia" panose="02040502050405020303" pitchFamily="18" charset="0"/>
              </a:rPr>
              <a:t>Aino Roms</a:t>
            </a:r>
            <a:endParaRPr lang="en-FI" sz="1400" i="1" dirty="0">
              <a:solidFill>
                <a:schemeClr val="tx1"/>
              </a:solidFill>
              <a:latin typeface="Georgia" panose="02040502050405020303" pitchFamily="18" charset="0"/>
            </a:endParaRPr>
          </a:p>
        </p:txBody>
      </p:sp>
      <p:cxnSp>
        <p:nvCxnSpPr>
          <p:cNvPr id="19" name="Suora yhdysviiva 6">
            <a:extLst>
              <a:ext uri="{FF2B5EF4-FFF2-40B4-BE49-F238E27FC236}">
                <a16:creationId xmlns:a16="http://schemas.microsoft.com/office/drawing/2014/main" id="{0F71724B-68F0-C44C-94C5-D43126F87D9A}"/>
              </a:ext>
            </a:extLst>
          </p:cNvPr>
          <p:cNvCxnSpPr>
            <a:cxnSpLocks/>
          </p:cNvCxnSpPr>
          <p:nvPr/>
        </p:nvCxnSpPr>
        <p:spPr>
          <a:xfrm>
            <a:off x="479356" y="1952524"/>
            <a:ext cx="379683" cy="0"/>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BF4B871E-287A-DE45-9A53-40108147452E}"/>
              </a:ext>
            </a:extLst>
          </p:cNvPr>
          <p:cNvPicPr>
            <a:picLocks noChangeAspect="1"/>
          </p:cNvPicPr>
          <p:nvPr/>
        </p:nvPicPr>
        <p:blipFill>
          <a:blip r:embed="rId5"/>
          <a:stretch>
            <a:fillRect/>
          </a:stretch>
        </p:blipFill>
        <p:spPr>
          <a:xfrm>
            <a:off x="23150" y="3471009"/>
            <a:ext cx="1734813" cy="1679250"/>
          </a:xfrm>
          <a:prstGeom prst="rect">
            <a:avLst/>
          </a:prstGeom>
        </p:spPr>
      </p:pic>
    </p:spTree>
    <p:extLst>
      <p:ext uri="{BB962C8B-B14F-4D97-AF65-F5344CB8AC3E}">
        <p14:creationId xmlns:p14="http://schemas.microsoft.com/office/powerpoint/2010/main" val="2529505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880E69-A5D1-42D2-9521-90F879D27A52}"/>
              </a:ext>
            </a:extLst>
          </p:cNvPr>
          <p:cNvSpPr>
            <a:spLocks noGrp="1"/>
          </p:cNvSpPr>
          <p:nvPr>
            <p:ph type="body" sz="half" idx="10"/>
          </p:nvPr>
        </p:nvSpPr>
        <p:spPr/>
        <p:txBody>
          <a:bodyPr/>
          <a:lstStyle/>
          <a:p>
            <a:r>
              <a:rPr lang="en-US" dirty="0" err="1"/>
              <a:t>Programmes</a:t>
            </a:r>
            <a:r>
              <a:rPr lang="en-US" dirty="0"/>
              <a:t> offered at ENG (1/3)</a:t>
            </a:r>
          </a:p>
        </p:txBody>
      </p:sp>
      <p:graphicFrame>
        <p:nvGraphicFramePr>
          <p:cNvPr id="4" name="Table 3">
            <a:extLst>
              <a:ext uri="{FF2B5EF4-FFF2-40B4-BE49-F238E27FC236}">
                <a16:creationId xmlns:a16="http://schemas.microsoft.com/office/drawing/2014/main" id="{8607932B-85E6-436B-A060-60706EA2094E}"/>
              </a:ext>
            </a:extLst>
          </p:cNvPr>
          <p:cNvGraphicFramePr>
            <a:graphicFrameLocks noGrp="1"/>
          </p:cNvGraphicFramePr>
          <p:nvPr>
            <p:extLst>
              <p:ext uri="{D42A27DB-BD31-4B8C-83A1-F6EECF244321}">
                <p14:modId xmlns:p14="http://schemas.microsoft.com/office/powerpoint/2010/main" val="764409009"/>
              </p:ext>
            </p:extLst>
          </p:nvPr>
        </p:nvGraphicFramePr>
        <p:xfrm>
          <a:off x="292328" y="839919"/>
          <a:ext cx="7382016" cy="1846409"/>
        </p:xfrm>
        <a:graphic>
          <a:graphicData uri="http://schemas.openxmlformats.org/drawingml/2006/table">
            <a:tbl>
              <a:tblPr firstRow="1" bandRow="1">
                <a:tableStyleId>{5C22544A-7EE6-4342-B048-85BDC9FD1C3A}</a:tableStyleId>
              </a:tblPr>
              <a:tblGrid>
                <a:gridCol w="7382016">
                  <a:extLst>
                    <a:ext uri="{9D8B030D-6E8A-4147-A177-3AD203B41FA5}">
                      <a16:colId xmlns:a16="http://schemas.microsoft.com/office/drawing/2014/main" val="2233219470"/>
                    </a:ext>
                  </a:extLst>
                </a:gridCol>
              </a:tblGrid>
              <a:tr h="34598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600" b="1" dirty="0" err="1"/>
                        <a:t>Bachelor’s</a:t>
                      </a:r>
                      <a:r>
                        <a:rPr lang="fi-FI" sz="1600" b="1" dirty="0"/>
                        <a:t> </a:t>
                      </a:r>
                      <a:r>
                        <a:rPr lang="fi-FI" sz="1600" b="1" dirty="0" err="1"/>
                        <a:t>programmes</a:t>
                      </a:r>
                      <a:r>
                        <a:rPr lang="fi-FI" sz="1600" b="1" dirty="0"/>
                        <a:t> (180 ECTS, </a:t>
                      </a:r>
                      <a:r>
                        <a:rPr lang="fi-FI" sz="1600" b="1" dirty="0" err="1"/>
                        <a:t>three</a:t>
                      </a:r>
                      <a:r>
                        <a:rPr lang="fi-FI" sz="1600" b="1" baseline="0" dirty="0"/>
                        <a:t> </a:t>
                      </a:r>
                      <a:r>
                        <a:rPr lang="fi-FI" sz="1600" b="1" baseline="0" dirty="0" err="1"/>
                        <a:t>years</a:t>
                      </a:r>
                      <a:r>
                        <a:rPr lang="fi-FI" sz="1600" b="1" baseline="0" dirty="0"/>
                        <a:t>)</a:t>
                      </a:r>
                      <a:endParaRPr lang="fi-FI" sz="1600" b="1" dirty="0"/>
                    </a:p>
                  </a:txBody>
                  <a:tcPr marL="82296" marR="82296" marT="41148" marB="41148"/>
                </a:tc>
                <a:extLst>
                  <a:ext uri="{0D108BD9-81ED-4DB2-BD59-A6C34878D82A}">
                    <a16:rowId xmlns:a16="http://schemas.microsoft.com/office/drawing/2014/main" val="2260849255"/>
                  </a:ext>
                </a:extLst>
              </a:tr>
              <a:tr h="9601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400" dirty="0" err="1"/>
                        <a:t>Bachelor’s</a:t>
                      </a:r>
                      <a:r>
                        <a:rPr lang="fi-FI" sz="1400" dirty="0"/>
                        <a:t> </a:t>
                      </a:r>
                      <a:r>
                        <a:rPr lang="fi-FI" sz="1400" dirty="0" err="1"/>
                        <a:t>programme</a:t>
                      </a:r>
                      <a:r>
                        <a:rPr lang="fi-FI" sz="1400" baseline="0" dirty="0"/>
                        <a:t> in Engineering (in </a:t>
                      </a:r>
                      <a:r>
                        <a:rPr lang="fi-FI" sz="1400" baseline="0" dirty="0" err="1"/>
                        <a:t>Finnish</a:t>
                      </a:r>
                      <a:r>
                        <a:rPr lang="fi-FI" sz="1400" baseline="0" dirty="0"/>
                        <a:t>)</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fi-FI" sz="1400" dirty="0" err="1"/>
                        <a:t>Mechanical</a:t>
                      </a:r>
                      <a:r>
                        <a:rPr lang="fi-FI" sz="1400" dirty="0"/>
                        <a:t> and </a:t>
                      </a:r>
                      <a:r>
                        <a:rPr lang="fi-FI" sz="1400" dirty="0" err="1"/>
                        <a:t>Structural</a:t>
                      </a:r>
                      <a:r>
                        <a:rPr lang="fi-FI" sz="1400" dirty="0"/>
                        <a:t> Engineering (KJR)</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fi-FI" sz="1400" dirty="0"/>
                        <a:t>Energy and </a:t>
                      </a:r>
                      <a:r>
                        <a:rPr lang="fi-FI" sz="1400" dirty="0" err="1"/>
                        <a:t>Environmental</a:t>
                      </a:r>
                      <a:r>
                        <a:rPr lang="fi-FI" sz="1400" baseline="0" dirty="0"/>
                        <a:t> Engineering (ENY)</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fi-FI" sz="1400" baseline="0" dirty="0" err="1"/>
                        <a:t>Built</a:t>
                      </a:r>
                      <a:r>
                        <a:rPr lang="fi-FI" sz="1400" baseline="0" dirty="0"/>
                        <a:t> Environment (RYM)</a:t>
                      </a:r>
                      <a:endParaRPr lang="fi-FI" sz="1400" dirty="0"/>
                    </a:p>
                  </a:txBody>
                  <a:tcPr marL="82296" marR="82296" marT="41148" marB="41148"/>
                </a:tc>
                <a:extLst>
                  <a:ext uri="{0D108BD9-81ED-4DB2-BD59-A6C34878D82A}">
                    <a16:rowId xmlns:a16="http://schemas.microsoft.com/office/drawing/2014/main" val="2582146754"/>
                  </a:ext>
                </a:extLst>
              </a:tr>
              <a:tr h="54030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400" dirty="0"/>
                        <a:t>Aalto </a:t>
                      </a:r>
                      <a:r>
                        <a:rPr lang="fi-FI" sz="1400" dirty="0" err="1"/>
                        <a:t>Bachelor’s</a:t>
                      </a:r>
                      <a:r>
                        <a:rPr lang="fi-FI" sz="1400" dirty="0"/>
                        <a:t> </a:t>
                      </a:r>
                      <a:r>
                        <a:rPr lang="fi-FI" sz="1400" dirty="0" err="1"/>
                        <a:t>programme</a:t>
                      </a:r>
                      <a:r>
                        <a:rPr lang="fi-FI" sz="1400" dirty="0"/>
                        <a:t> in Science and Technology (in English)</a:t>
                      </a:r>
                    </a:p>
                    <a:p>
                      <a:pPr marL="0" marR="0" lvl="0" indent="0" algn="l" defTabSz="457200" rtl="0" eaLnBrk="1" fontAlgn="auto" latinLnBrk="0" hangingPunct="1">
                        <a:lnSpc>
                          <a:spcPct val="100000"/>
                        </a:lnSpc>
                        <a:spcBef>
                          <a:spcPts val="0"/>
                        </a:spcBef>
                        <a:spcAft>
                          <a:spcPts val="0"/>
                        </a:spcAft>
                        <a:buClrTx/>
                        <a:buSzTx/>
                        <a:buFontTx/>
                        <a:buNone/>
                        <a:tabLst/>
                        <a:defRPr/>
                      </a:pPr>
                      <a:r>
                        <a:rPr lang="fi-FI" sz="1400" dirty="0"/>
                        <a:t>-    ENG </a:t>
                      </a:r>
                      <a:r>
                        <a:rPr lang="fi-FI" sz="1400" dirty="0" err="1"/>
                        <a:t>major</a:t>
                      </a:r>
                      <a:r>
                        <a:rPr lang="fi-FI" sz="1400" dirty="0"/>
                        <a:t>:</a:t>
                      </a:r>
                      <a:r>
                        <a:rPr lang="fi-FI" sz="1400" baseline="0" dirty="0"/>
                        <a:t> </a:t>
                      </a:r>
                      <a:r>
                        <a:rPr lang="fi-FI" sz="1400" dirty="0" err="1"/>
                        <a:t>Computational</a:t>
                      </a:r>
                      <a:r>
                        <a:rPr lang="fi-FI" sz="1400" baseline="0" dirty="0"/>
                        <a:t> Engineering</a:t>
                      </a:r>
                      <a:endParaRPr lang="fi-FI" sz="1400" dirty="0"/>
                    </a:p>
                  </a:txBody>
                  <a:tcPr marL="82296" marR="82296" marT="41148" marB="41148"/>
                </a:tc>
                <a:extLst>
                  <a:ext uri="{0D108BD9-81ED-4DB2-BD59-A6C34878D82A}">
                    <a16:rowId xmlns:a16="http://schemas.microsoft.com/office/drawing/2014/main" val="1947796651"/>
                  </a:ext>
                </a:extLst>
              </a:tr>
            </a:tbl>
          </a:graphicData>
        </a:graphic>
      </p:graphicFrame>
    </p:spTree>
    <p:extLst>
      <p:ext uri="{BB962C8B-B14F-4D97-AF65-F5344CB8AC3E}">
        <p14:creationId xmlns:p14="http://schemas.microsoft.com/office/powerpoint/2010/main" val="1284250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29496F-CCEB-744E-A2CB-8BF78CBB15B8}"/>
              </a:ext>
            </a:extLst>
          </p:cNvPr>
          <p:cNvSpPr/>
          <p:nvPr/>
        </p:nvSpPr>
        <p:spPr>
          <a:xfrm>
            <a:off x="-5165" y="0"/>
            <a:ext cx="9149166" cy="5143500"/>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6" name="Text Placeholder 1">
            <a:extLst>
              <a:ext uri="{FF2B5EF4-FFF2-40B4-BE49-F238E27FC236}">
                <a16:creationId xmlns:a16="http://schemas.microsoft.com/office/drawing/2014/main" id="{12657A0B-0F6C-1940-B093-0666D548447C}"/>
              </a:ext>
            </a:extLst>
          </p:cNvPr>
          <p:cNvSpPr>
            <a:spLocks noGrp="1"/>
          </p:cNvSpPr>
          <p:nvPr>
            <p:ph type="body" sz="half" idx="11"/>
          </p:nvPr>
        </p:nvSpPr>
        <p:spPr>
          <a:xfrm>
            <a:off x="755650" y="1759426"/>
            <a:ext cx="7669159" cy="711632"/>
          </a:xfrm>
        </p:spPr>
        <p:txBody>
          <a:bodyPr/>
          <a:lstStyle/>
          <a:p>
            <a:r>
              <a:rPr lang="en-US" dirty="0">
                <a:solidFill>
                  <a:schemeClr val="tx1"/>
                </a:solidFill>
              </a:rPr>
              <a:t>Master’s </a:t>
            </a:r>
            <a:r>
              <a:rPr lang="en-US" dirty="0" err="1">
                <a:solidFill>
                  <a:schemeClr val="tx1"/>
                </a:solidFill>
              </a:rPr>
              <a:t>Programmes</a:t>
            </a:r>
            <a:r>
              <a:rPr lang="en-US" dirty="0">
                <a:solidFill>
                  <a:schemeClr val="tx1"/>
                </a:solidFill>
              </a:rPr>
              <a:t> at ENG</a:t>
            </a:r>
          </a:p>
          <a:p>
            <a:pPr marL="457200" indent="-457200">
              <a:buFont typeface="Arial" panose="020B0604020202020204" pitchFamily="34" charset="0"/>
              <a:buChar char="•"/>
            </a:pPr>
            <a:r>
              <a:rPr lang="en-US" sz="2800" b="0" dirty="0">
                <a:solidFill>
                  <a:schemeClr val="tx1"/>
                </a:solidFill>
              </a:rPr>
              <a:t>Go to </a:t>
            </a:r>
            <a:r>
              <a:rPr lang="en-US" sz="2800" b="0" dirty="0" err="1">
                <a:solidFill>
                  <a:schemeClr val="tx1"/>
                </a:solidFill>
              </a:rPr>
              <a:t>Presemo</a:t>
            </a:r>
            <a:r>
              <a:rPr lang="en-US" sz="2800" b="0" dirty="0">
                <a:solidFill>
                  <a:schemeClr val="tx1"/>
                </a:solidFill>
              </a:rPr>
              <a:t> and mark your </a:t>
            </a:r>
            <a:r>
              <a:rPr lang="en-US" sz="2800" b="0" dirty="0" err="1">
                <a:solidFill>
                  <a:schemeClr val="tx1"/>
                </a:solidFill>
              </a:rPr>
              <a:t>programme</a:t>
            </a:r>
            <a:r>
              <a:rPr lang="en-US" sz="2800" b="0" dirty="0">
                <a:solidFill>
                  <a:schemeClr val="tx1"/>
                </a:solidFill>
              </a:rPr>
              <a:t>!</a:t>
            </a:r>
          </a:p>
          <a:p>
            <a:pPr marL="457200" indent="-457200">
              <a:buFont typeface="Arial" panose="020B0604020202020204" pitchFamily="34" charset="0"/>
              <a:buChar char="•"/>
            </a:pPr>
            <a:r>
              <a:rPr lang="fi-FI" sz="2800" b="0" dirty="0" err="1">
                <a:solidFill>
                  <a:schemeClr val="tx1"/>
                </a:solidFill>
              </a:rPr>
              <a:t>Presemo</a:t>
            </a:r>
            <a:r>
              <a:rPr lang="fi-FI" sz="2800" b="0" dirty="0">
                <a:solidFill>
                  <a:schemeClr val="tx1"/>
                </a:solidFill>
              </a:rPr>
              <a:t> </a:t>
            </a:r>
            <a:r>
              <a:rPr lang="fi-FI" sz="2800" b="0" dirty="0" err="1">
                <a:solidFill>
                  <a:schemeClr val="tx1"/>
                </a:solidFill>
              </a:rPr>
              <a:t>link</a:t>
            </a:r>
            <a:r>
              <a:rPr lang="fi-FI" sz="2800" b="0" dirty="0">
                <a:solidFill>
                  <a:schemeClr val="tx1"/>
                </a:solidFill>
              </a:rPr>
              <a:t> and </a:t>
            </a:r>
            <a:r>
              <a:rPr lang="fi-FI" sz="2800" b="0" dirty="0" err="1">
                <a:solidFill>
                  <a:schemeClr val="tx1"/>
                </a:solidFill>
              </a:rPr>
              <a:t>access</a:t>
            </a:r>
            <a:r>
              <a:rPr lang="fi-FI" sz="2800" b="0" dirty="0">
                <a:solidFill>
                  <a:schemeClr val="tx1"/>
                </a:solidFill>
              </a:rPr>
              <a:t> </a:t>
            </a:r>
            <a:r>
              <a:rPr lang="fi-FI" sz="2800" b="0" dirty="0" err="1">
                <a:solidFill>
                  <a:schemeClr val="tx1"/>
                </a:solidFill>
              </a:rPr>
              <a:t>code</a:t>
            </a:r>
            <a:r>
              <a:rPr lang="fi-FI" sz="2800" b="0" dirty="0">
                <a:solidFill>
                  <a:schemeClr val="tx1"/>
                </a:solidFill>
              </a:rPr>
              <a:t> (153695) in </a:t>
            </a:r>
            <a:r>
              <a:rPr lang="fi-FI" sz="2800" b="0" dirty="0" err="1">
                <a:solidFill>
                  <a:schemeClr val="tx1"/>
                </a:solidFill>
              </a:rPr>
              <a:t>chat</a:t>
            </a:r>
            <a:r>
              <a:rPr lang="fi-FI" sz="2800" b="0" dirty="0">
                <a:solidFill>
                  <a:schemeClr val="tx1"/>
                </a:solidFill>
              </a:rPr>
              <a:t>.</a:t>
            </a:r>
          </a:p>
        </p:txBody>
      </p:sp>
      <p:pic>
        <p:nvPicPr>
          <p:cNvPr id="5" name="Picture 4">
            <a:extLst>
              <a:ext uri="{FF2B5EF4-FFF2-40B4-BE49-F238E27FC236}">
                <a16:creationId xmlns:a16="http://schemas.microsoft.com/office/drawing/2014/main" id="{CAFA06CB-394E-424A-989A-D12E1C63C52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284000"/>
            <a:ext cx="2052735" cy="857237"/>
          </a:xfrm>
          <a:prstGeom prst="rect">
            <a:avLst/>
          </a:prstGeom>
        </p:spPr>
      </p:pic>
    </p:spTree>
    <p:extLst>
      <p:ext uri="{BB962C8B-B14F-4D97-AF65-F5344CB8AC3E}">
        <p14:creationId xmlns:p14="http://schemas.microsoft.com/office/powerpoint/2010/main" val="3256213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8768EC-2323-465D-B58D-077F62720CD6}"/>
              </a:ext>
            </a:extLst>
          </p:cNvPr>
          <p:cNvSpPr>
            <a:spLocks noGrp="1"/>
          </p:cNvSpPr>
          <p:nvPr>
            <p:ph type="body" sz="half" idx="10"/>
          </p:nvPr>
        </p:nvSpPr>
        <p:spPr/>
        <p:txBody>
          <a:bodyPr/>
          <a:lstStyle/>
          <a:p>
            <a:r>
              <a:rPr lang="fi-FI" dirty="0" err="1"/>
              <a:t>Programmes</a:t>
            </a:r>
            <a:r>
              <a:rPr lang="fi-FI" dirty="0"/>
              <a:t> </a:t>
            </a:r>
            <a:r>
              <a:rPr lang="fi-FI" dirty="0" err="1"/>
              <a:t>offered</a:t>
            </a:r>
            <a:r>
              <a:rPr lang="fi-FI" dirty="0"/>
              <a:t> at ENG (2/3)</a:t>
            </a:r>
            <a:endParaRPr lang="en-US" dirty="0"/>
          </a:p>
        </p:txBody>
      </p:sp>
      <p:graphicFrame>
        <p:nvGraphicFramePr>
          <p:cNvPr id="4" name="Table 3">
            <a:extLst>
              <a:ext uri="{FF2B5EF4-FFF2-40B4-BE49-F238E27FC236}">
                <a16:creationId xmlns:a16="http://schemas.microsoft.com/office/drawing/2014/main" id="{BFB6F9B8-79DE-459C-BF06-34EBAE49DB2D}"/>
              </a:ext>
            </a:extLst>
          </p:cNvPr>
          <p:cNvGraphicFramePr>
            <a:graphicFrameLocks noGrp="1"/>
          </p:cNvGraphicFramePr>
          <p:nvPr>
            <p:extLst>
              <p:ext uri="{D42A27DB-BD31-4B8C-83A1-F6EECF244321}">
                <p14:modId xmlns:p14="http://schemas.microsoft.com/office/powerpoint/2010/main" val="3067043844"/>
              </p:ext>
            </p:extLst>
          </p:nvPr>
        </p:nvGraphicFramePr>
        <p:xfrm>
          <a:off x="292328" y="686582"/>
          <a:ext cx="7383757" cy="3610517"/>
        </p:xfrm>
        <a:graphic>
          <a:graphicData uri="http://schemas.openxmlformats.org/drawingml/2006/table">
            <a:tbl>
              <a:tblPr firstRow="1" bandRow="1">
                <a:tableStyleId>{5C22544A-7EE6-4342-B048-85BDC9FD1C3A}</a:tableStyleId>
              </a:tblPr>
              <a:tblGrid>
                <a:gridCol w="7383757">
                  <a:extLst>
                    <a:ext uri="{9D8B030D-6E8A-4147-A177-3AD203B41FA5}">
                      <a16:colId xmlns:a16="http://schemas.microsoft.com/office/drawing/2014/main" val="3594241028"/>
                    </a:ext>
                  </a:extLst>
                </a:gridCol>
              </a:tblGrid>
              <a:tr h="329184">
                <a:tc>
                  <a:txBody>
                    <a:bodyPr/>
                    <a:lstStyle/>
                    <a:p>
                      <a:r>
                        <a:rPr lang="fi-FI" sz="1600" dirty="0" err="1"/>
                        <a:t>Master’s</a:t>
                      </a:r>
                      <a:r>
                        <a:rPr lang="fi-FI" sz="1600" dirty="0"/>
                        <a:t> </a:t>
                      </a:r>
                      <a:r>
                        <a:rPr lang="fi-FI" sz="1600" dirty="0" err="1"/>
                        <a:t>programmes</a:t>
                      </a:r>
                      <a:r>
                        <a:rPr lang="fi-FI" sz="1600" dirty="0"/>
                        <a:t> (120 ECTS, </a:t>
                      </a:r>
                      <a:r>
                        <a:rPr lang="fi-FI" sz="1600" dirty="0" err="1"/>
                        <a:t>two</a:t>
                      </a:r>
                      <a:r>
                        <a:rPr lang="fi-FI" sz="1600" dirty="0"/>
                        <a:t> </a:t>
                      </a:r>
                      <a:r>
                        <a:rPr lang="fi-FI" sz="1600" dirty="0" err="1"/>
                        <a:t>years</a:t>
                      </a:r>
                      <a:r>
                        <a:rPr lang="fi-FI" sz="1600" dirty="0"/>
                        <a:t>, in English)</a:t>
                      </a:r>
                      <a:endParaRPr lang="fi-FI" sz="1200" dirty="0"/>
                    </a:p>
                  </a:txBody>
                  <a:tcPr marL="82296" marR="82296" marT="41148" marB="41148"/>
                </a:tc>
                <a:extLst>
                  <a:ext uri="{0D108BD9-81ED-4DB2-BD59-A6C34878D82A}">
                    <a16:rowId xmlns:a16="http://schemas.microsoft.com/office/drawing/2014/main" val="104927733"/>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Advanced Energy Solutions (AAE)</a:t>
                      </a:r>
                    </a:p>
                  </a:txBody>
                  <a:tcPr marL="82296" marR="82296" marT="41148" marB="41148"/>
                </a:tc>
                <a:extLst>
                  <a:ext uri="{0D108BD9-81ED-4DB2-BD59-A6C34878D82A}">
                    <a16:rowId xmlns:a16="http://schemas.microsoft.com/office/drawing/2014/main" val="3216309008"/>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Building Technology (CIV)</a:t>
                      </a:r>
                    </a:p>
                  </a:txBody>
                  <a:tcPr marL="82296" marR="82296" marT="41148" marB="41148"/>
                </a:tc>
                <a:extLst>
                  <a:ext uri="{0D108BD9-81ED-4DB2-BD59-A6C34878D82A}">
                    <a16:rowId xmlns:a16="http://schemas.microsoft.com/office/drawing/2014/main" val="2941703769"/>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Creative </a:t>
                      </a:r>
                      <a:r>
                        <a:rPr lang="fi-FI" sz="1300" b="0" dirty="0" err="1"/>
                        <a:t>Sustainability</a:t>
                      </a:r>
                      <a:r>
                        <a:rPr lang="fi-FI" sz="1300" b="0" dirty="0"/>
                        <a:t> (CS)</a:t>
                      </a:r>
                    </a:p>
                  </a:txBody>
                  <a:tcPr marL="82296" marR="82296" marT="41148" marB="41148"/>
                </a:tc>
                <a:extLst>
                  <a:ext uri="{0D108BD9-81ED-4DB2-BD59-A6C34878D82A}">
                    <a16:rowId xmlns:a16="http://schemas.microsoft.com/office/drawing/2014/main" val="3478352368"/>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err="1"/>
                        <a:t>Geoengineering</a:t>
                      </a:r>
                      <a:r>
                        <a:rPr lang="fi-FI" sz="1300" b="0" dirty="0"/>
                        <a:t> (GEO)</a:t>
                      </a:r>
                    </a:p>
                  </a:txBody>
                  <a:tcPr marL="82296" marR="82296" marT="41148" marB="41148"/>
                </a:tc>
                <a:extLst>
                  <a:ext uri="{0D108BD9-81ED-4DB2-BD59-A6C34878D82A}">
                    <a16:rowId xmlns:a16="http://schemas.microsoft.com/office/drawing/2014/main" val="685128459"/>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err="1"/>
                        <a:t>Geoinformatics</a:t>
                      </a:r>
                      <a:r>
                        <a:rPr lang="fi-FI" sz="1300" b="0" dirty="0"/>
                        <a:t> (GIS)</a:t>
                      </a:r>
                    </a:p>
                  </a:txBody>
                  <a:tcPr marL="82296" marR="82296" marT="41148" marB="41148"/>
                </a:tc>
                <a:extLst>
                  <a:ext uri="{0D108BD9-81ED-4DB2-BD59-A6C34878D82A}">
                    <a16:rowId xmlns:a16="http://schemas.microsoft.com/office/drawing/2014/main" val="1812613452"/>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International Design Business Management (IDBM ENG)</a:t>
                      </a:r>
                    </a:p>
                  </a:txBody>
                  <a:tcPr marL="82296" marR="82296" marT="41148" marB="41148"/>
                </a:tc>
                <a:extLst>
                  <a:ext uri="{0D108BD9-81ED-4DB2-BD59-A6C34878D82A}">
                    <a16:rowId xmlns:a16="http://schemas.microsoft.com/office/drawing/2014/main" val="3780072197"/>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err="1"/>
                        <a:t>Mechanical</a:t>
                      </a:r>
                      <a:r>
                        <a:rPr lang="fi-FI" sz="1300" b="0" dirty="0"/>
                        <a:t> Engineering (MEC)</a:t>
                      </a:r>
                    </a:p>
                  </a:txBody>
                  <a:tcPr marL="82296" marR="82296" marT="41148" marB="41148"/>
                </a:tc>
                <a:extLst>
                  <a:ext uri="{0D108BD9-81ED-4DB2-BD59-A6C34878D82A}">
                    <a16:rowId xmlns:a16="http://schemas.microsoft.com/office/drawing/2014/main" val="3023277461"/>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Real </a:t>
                      </a:r>
                      <a:r>
                        <a:rPr lang="fi-FI" sz="1300" b="0" dirty="0" err="1"/>
                        <a:t>Estate</a:t>
                      </a:r>
                      <a:r>
                        <a:rPr lang="fi-FI" sz="1300" b="0" dirty="0"/>
                        <a:t> </a:t>
                      </a:r>
                      <a:r>
                        <a:rPr lang="fi-FI" sz="1300" b="0" dirty="0" err="1"/>
                        <a:t>Economics</a:t>
                      </a:r>
                      <a:r>
                        <a:rPr lang="fi-FI" sz="1300" b="0" dirty="0"/>
                        <a:t> (REC)</a:t>
                      </a:r>
                    </a:p>
                  </a:txBody>
                  <a:tcPr marL="82296" marR="82296" marT="41148" marB="41148"/>
                </a:tc>
                <a:extLst>
                  <a:ext uri="{0D108BD9-81ED-4DB2-BD59-A6C34878D82A}">
                    <a16:rowId xmlns:a16="http://schemas.microsoft.com/office/drawing/2014/main" val="2380196673"/>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err="1"/>
                        <a:t>Spatial</a:t>
                      </a:r>
                      <a:r>
                        <a:rPr lang="fi-FI" sz="1300" b="0" dirty="0"/>
                        <a:t> Planning and </a:t>
                      </a:r>
                      <a:r>
                        <a:rPr lang="fi-FI" sz="1300" b="0" dirty="0" err="1"/>
                        <a:t>Transportation</a:t>
                      </a:r>
                      <a:r>
                        <a:rPr lang="fi-FI" sz="1300" b="0" dirty="0"/>
                        <a:t> Engineering (SPT)</a:t>
                      </a:r>
                    </a:p>
                  </a:txBody>
                  <a:tcPr marL="82296" marR="82296" marT="41148" marB="41148"/>
                </a:tc>
                <a:extLst>
                  <a:ext uri="{0D108BD9-81ED-4DB2-BD59-A6C34878D82A}">
                    <a16:rowId xmlns:a16="http://schemas.microsoft.com/office/drawing/2014/main" val="3810221035"/>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Urban </a:t>
                      </a:r>
                      <a:r>
                        <a:rPr lang="fi-FI" sz="1300" b="0" dirty="0" err="1"/>
                        <a:t>Studies</a:t>
                      </a:r>
                      <a:r>
                        <a:rPr lang="fi-FI" sz="1300" b="0" dirty="0"/>
                        <a:t> and Planning (USP)</a:t>
                      </a:r>
                    </a:p>
                  </a:txBody>
                  <a:tcPr marL="82296" marR="82296" marT="41148" marB="41148"/>
                </a:tc>
                <a:extLst>
                  <a:ext uri="{0D108BD9-81ED-4DB2-BD59-A6C34878D82A}">
                    <a16:rowId xmlns:a16="http://schemas.microsoft.com/office/drawing/2014/main" val="3514340464"/>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err="1"/>
                        <a:t>Water</a:t>
                      </a:r>
                      <a:r>
                        <a:rPr lang="fi-FI" sz="1300" b="0" dirty="0"/>
                        <a:t> and </a:t>
                      </a:r>
                      <a:r>
                        <a:rPr lang="fi-FI" sz="1300" b="0" dirty="0" err="1"/>
                        <a:t>Environmental</a:t>
                      </a:r>
                      <a:r>
                        <a:rPr lang="fi-FI" sz="1300" b="0" dirty="0"/>
                        <a:t> Engineering (WAT)</a:t>
                      </a:r>
                    </a:p>
                  </a:txBody>
                  <a:tcPr marL="82296" marR="82296" marT="41148" marB="41148"/>
                </a:tc>
                <a:extLst>
                  <a:ext uri="{0D108BD9-81ED-4DB2-BD59-A6C34878D82A}">
                    <a16:rowId xmlns:a16="http://schemas.microsoft.com/office/drawing/2014/main" val="2030874459"/>
                  </a:ext>
                </a:extLst>
              </a:tr>
            </a:tbl>
          </a:graphicData>
        </a:graphic>
      </p:graphicFrame>
    </p:spTree>
    <p:extLst>
      <p:ext uri="{BB962C8B-B14F-4D97-AF65-F5344CB8AC3E}">
        <p14:creationId xmlns:p14="http://schemas.microsoft.com/office/powerpoint/2010/main" val="2693711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78BBDB-097B-4182-A97C-2C15010809FC}"/>
              </a:ext>
            </a:extLst>
          </p:cNvPr>
          <p:cNvSpPr>
            <a:spLocks noGrp="1"/>
          </p:cNvSpPr>
          <p:nvPr>
            <p:ph type="body" sz="half" idx="10"/>
          </p:nvPr>
        </p:nvSpPr>
        <p:spPr/>
        <p:txBody>
          <a:bodyPr/>
          <a:lstStyle/>
          <a:p>
            <a:r>
              <a:rPr lang="fi-FI" dirty="0" err="1"/>
              <a:t>Programmes</a:t>
            </a:r>
            <a:r>
              <a:rPr lang="fi-FI" dirty="0"/>
              <a:t> </a:t>
            </a:r>
            <a:r>
              <a:rPr lang="fi-FI" dirty="0" err="1"/>
              <a:t>offered</a:t>
            </a:r>
            <a:r>
              <a:rPr lang="fi-FI" dirty="0"/>
              <a:t> at ENG (3/3)</a:t>
            </a:r>
            <a:endParaRPr lang="en-US" dirty="0"/>
          </a:p>
          <a:p>
            <a:endParaRPr lang="en-US" dirty="0"/>
          </a:p>
        </p:txBody>
      </p:sp>
      <p:graphicFrame>
        <p:nvGraphicFramePr>
          <p:cNvPr id="4" name="Table 3">
            <a:extLst>
              <a:ext uri="{FF2B5EF4-FFF2-40B4-BE49-F238E27FC236}">
                <a16:creationId xmlns:a16="http://schemas.microsoft.com/office/drawing/2014/main" id="{C4E6D986-84B2-483C-9CD3-0C1722431B56}"/>
              </a:ext>
            </a:extLst>
          </p:cNvPr>
          <p:cNvGraphicFramePr>
            <a:graphicFrameLocks noGrp="1"/>
          </p:cNvGraphicFramePr>
          <p:nvPr>
            <p:extLst>
              <p:ext uri="{D42A27DB-BD31-4B8C-83A1-F6EECF244321}">
                <p14:modId xmlns:p14="http://schemas.microsoft.com/office/powerpoint/2010/main" val="109872214"/>
              </p:ext>
            </p:extLst>
          </p:nvPr>
        </p:nvGraphicFramePr>
        <p:xfrm>
          <a:off x="292328" y="959035"/>
          <a:ext cx="7240902" cy="3918764"/>
        </p:xfrm>
        <a:graphic>
          <a:graphicData uri="http://schemas.openxmlformats.org/drawingml/2006/table">
            <a:tbl>
              <a:tblPr firstRow="1" bandRow="1">
                <a:tableStyleId>{5C22544A-7EE6-4342-B048-85BDC9FD1C3A}</a:tableStyleId>
              </a:tblPr>
              <a:tblGrid>
                <a:gridCol w="7240902">
                  <a:extLst>
                    <a:ext uri="{9D8B030D-6E8A-4147-A177-3AD203B41FA5}">
                      <a16:colId xmlns:a16="http://schemas.microsoft.com/office/drawing/2014/main" val="951149556"/>
                    </a:ext>
                  </a:extLst>
                </a:gridCol>
              </a:tblGrid>
              <a:tr h="297740">
                <a:tc>
                  <a:txBody>
                    <a:bodyPr/>
                    <a:lstStyle/>
                    <a:p>
                      <a:r>
                        <a:rPr lang="fi-FI" sz="1200" dirty="0" err="1"/>
                        <a:t>Joint</a:t>
                      </a:r>
                      <a:r>
                        <a:rPr lang="fi-FI" sz="1200" dirty="0"/>
                        <a:t> </a:t>
                      </a:r>
                      <a:r>
                        <a:rPr lang="fi-FI" sz="1200" dirty="0" err="1"/>
                        <a:t>international</a:t>
                      </a:r>
                      <a:r>
                        <a:rPr lang="fi-FI" sz="1200" baseline="0" dirty="0"/>
                        <a:t> </a:t>
                      </a:r>
                      <a:r>
                        <a:rPr lang="fi-FI" sz="1200" baseline="0" dirty="0" err="1"/>
                        <a:t>Master’s</a:t>
                      </a:r>
                      <a:r>
                        <a:rPr lang="fi-FI" sz="1200" baseline="0" dirty="0"/>
                        <a:t> </a:t>
                      </a:r>
                      <a:r>
                        <a:rPr lang="fi-FI" sz="1200" baseline="0" dirty="0" err="1"/>
                        <a:t>programmes</a:t>
                      </a:r>
                      <a:endParaRPr lang="fi-FI" sz="1200" dirty="0"/>
                    </a:p>
                  </a:txBody>
                  <a:tcPr marL="82296" marR="82296" marT="41148" marB="41148"/>
                </a:tc>
                <a:extLst>
                  <a:ext uri="{0D108BD9-81ED-4DB2-BD59-A6C34878D82A}">
                    <a16:rowId xmlns:a16="http://schemas.microsoft.com/office/drawing/2014/main" val="2749901205"/>
                  </a:ext>
                </a:extLst>
              </a:tr>
              <a:tr h="301752">
                <a:tc>
                  <a:txBody>
                    <a:bodyPr/>
                    <a:lstStyle/>
                    <a:p>
                      <a:r>
                        <a:rPr lang="fi-FI" sz="1400" i="1" dirty="0"/>
                        <a:t>Nordic Master </a:t>
                      </a:r>
                      <a:r>
                        <a:rPr lang="fi-FI" sz="1400" i="1" dirty="0" err="1"/>
                        <a:t>programmes</a:t>
                      </a:r>
                      <a:endParaRPr lang="fi-FI" sz="1400" i="1" dirty="0"/>
                    </a:p>
                  </a:txBody>
                  <a:tcPr marL="82296" marR="82296" marT="41148" marB="41148"/>
                </a:tc>
                <a:extLst>
                  <a:ext uri="{0D108BD9-81ED-4DB2-BD59-A6C34878D82A}">
                    <a16:rowId xmlns:a16="http://schemas.microsoft.com/office/drawing/2014/main" val="1239355454"/>
                  </a:ext>
                </a:extLst>
              </a:tr>
              <a:tr h="301752">
                <a:tc>
                  <a:txBody>
                    <a:bodyPr/>
                    <a:lstStyle/>
                    <a:p>
                      <a:pPr marL="285750" indent="-285750">
                        <a:buFont typeface="Arial" panose="020B0604020202020204" pitchFamily="34" charset="0"/>
                        <a:buChar char="•"/>
                      </a:pPr>
                      <a:r>
                        <a:rPr lang="en-US" sz="1400" dirty="0"/>
                        <a:t>Environmental Engineering</a:t>
                      </a:r>
                      <a:endParaRPr lang="fi-FI" sz="1400" dirty="0"/>
                    </a:p>
                  </a:txBody>
                  <a:tcPr marL="82296" marR="82296" marT="41148" marB="41148"/>
                </a:tc>
                <a:extLst>
                  <a:ext uri="{0D108BD9-81ED-4DB2-BD59-A6C34878D82A}">
                    <a16:rowId xmlns:a16="http://schemas.microsoft.com/office/drawing/2014/main" val="160233671"/>
                  </a:ext>
                </a:extLst>
              </a:tr>
              <a:tr h="301752">
                <a:tc>
                  <a:txBody>
                    <a:bodyPr/>
                    <a:lstStyle/>
                    <a:p>
                      <a:pPr marL="285750" indent="-285750">
                        <a:buFont typeface="Arial" panose="020B0604020202020204" pitchFamily="34" charset="0"/>
                        <a:buChar char="•"/>
                      </a:pPr>
                      <a:r>
                        <a:rPr lang="fi-FI" sz="1400" dirty="0" err="1"/>
                        <a:t>Innovative</a:t>
                      </a:r>
                      <a:r>
                        <a:rPr lang="fi-FI" sz="1400" dirty="0"/>
                        <a:t> </a:t>
                      </a:r>
                      <a:r>
                        <a:rPr lang="fi-FI" sz="1400" dirty="0" err="1"/>
                        <a:t>Sustainable</a:t>
                      </a:r>
                      <a:r>
                        <a:rPr lang="fi-FI" sz="1400" dirty="0"/>
                        <a:t> Energy Engineering</a:t>
                      </a:r>
                    </a:p>
                  </a:txBody>
                  <a:tcPr marL="82296" marR="82296" marT="41148" marB="41148"/>
                </a:tc>
                <a:extLst>
                  <a:ext uri="{0D108BD9-81ED-4DB2-BD59-A6C34878D82A}">
                    <a16:rowId xmlns:a16="http://schemas.microsoft.com/office/drawing/2014/main" val="463673070"/>
                  </a:ext>
                </a:extLst>
              </a:tr>
              <a:tr h="301752">
                <a:tc>
                  <a:txBody>
                    <a:bodyPr/>
                    <a:lstStyle/>
                    <a:p>
                      <a:pPr marL="285750" indent="-285750">
                        <a:buFont typeface="Arial" panose="020B0604020202020204" pitchFamily="34" charset="0"/>
                        <a:buChar char="•"/>
                      </a:pPr>
                      <a:r>
                        <a:rPr lang="fi-FI" sz="1400" dirty="0" err="1"/>
                        <a:t>Maritime</a:t>
                      </a:r>
                      <a:r>
                        <a:rPr lang="fi-FI" sz="1400" dirty="0"/>
                        <a:t> Engineering </a:t>
                      </a:r>
                    </a:p>
                  </a:txBody>
                  <a:tcPr marL="82296" marR="82296" marT="41148" marB="41148"/>
                </a:tc>
                <a:extLst>
                  <a:ext uri="{0D108BD9-81ED-4DB2-BD59-A6C34878D82A}">
                    <a16:rowId xmlns:a16="http://schemas.microsoft.com/office/drawing/2014/main" val="1692980307"/>
                  </a:ext>
                </a:extLst>
              </a:tr>
              <a:tr h="301752">
                <a:tc>
                  <a:txBody>
                    <a:bodyPr/>
                    <a:lstStyle/>
                    <a:p>
                      <a:pPr marL="285750" indent="-285750">
                        <a:buFont typeface="Arial" panose="020B0604020202020204" pitchFamily="34" charset="0"/>
                        <a:buChar char="•"/>
                      </a:pPr>
                      <a:r>
                        <a:rPr lang="fi-FI" sz="1400" dirty="0" err="1"/>
                        <a:t>Cold</a:t>
                      </a:r>
                      <a:r>
                        <a:rPr lang="fi-FI" sz="1400" dirty="0"/>
                        <a:t> </a:t>
                      </a:r>
                      <a:r>
                        <a:rPr lang="fi-FI" sz="1400" dirty="0" err="1"/>
                        <a:t>Climate</a:t>
                      </a:r>
                      <a:r>
                        <a:rPr lang="fi-FI" sz="1400" dirty="0"/>
                        <a:t> Engineering</a:t>
                      </a:r>
                    </a:p>
                  </a:txBody>
                  <a:tcPr marL="82296" marR="82296" marT="41148" marB="41148"/>
                </a:tc>
                <a:extLst>
                  <a:ext uri="{0D108BD9-81ED-4DB2-BD59-A6C34878D82A}">
                    <a16:rowId xmlns:a16="http://schemas.microsoft.com/office/drawing/2014/main" val="2515546886"/>
                  </a:ext>
                </a:extLst>
              </a:tr>
              <a:tr h="301752">
                <a:tc>
                  <a:txBody>
                    <a:bodyPr/>
                    <a:lstStyle/>
                    <a:p>
                      <a:r>
                        <a:rPr lang="fi-FI" sz="1400" i="1" dirty="0"/>
                        <a:t>EIT </a:t>
                      </a:r>
                      <a:r>
                        <a:rPr lang="fi-FI" sz="1400" i="1" dirty="0" err="1"/>
                        <a:t>programmes</a:t>
                      </a:r>
                      <a:endParaRPr lang="fi-FI" sz="1400" i="1" dirty="0"/>
                    </a:p>
                  </a:txBody>
                  <a:tcPr marL="82296" marR="82296" marT="41148" marB="41148"/>
                </a:tc>
                <a:extLst>
                  <a:ext uri="{0D108BD9-81ED-4DB2-BD59-A6C34878D82A}">
                    <a16:rowId xmlns:a16="http://schemas.microsoft.com/office/drawing/2014/main" val="1408047968"/>
                  </a:ext>
                </a:extLst>
              </a:tr>
              <a:tr h="301752">
                <a:tc>
                  <a:txBody>
                    <a:bodyPr/>
                    <a:lstStyle/>
                    <a:p>
                      <a:pPr marL="285750" indent="-285750">
                        <a:buFont typeface="Arial" panose="020B0604020202020204" pitchFamily="34" charset="0"/>
                        <a:buChar char="•"/>
                      </a:pPr>
                      <a:r>
                        <a:rPr lang="en-US" sz="1400" dirty="0" err="1"/>
                        <a:t>Environomical</a:t>
                      </a:r>
                      <a:r>
                        <a:rPr lang="en-US" sz="1400" dirty="0"/>
                        <a:t> Pathways for Sustainable Energy Systems (EIT</a:t>
                      </a:r>
                      <a:r>
                        <a:rPr lang="en-US" sz="1400" baseline="0" dirty="0"/>
                        <a:t> InnoEnergy)</a:t>
                      </a:r>
                      <a:endParaRPr lang="fi-FI" sz="1400" dirty="0"/>
                    </a:p>
                  </a:txBody>
                  <a:tcPr marL="82296" marR="82296" marT="41148" marB="41148"/>
                </a:tc>
                <a:extLst>
                  <a:ext uri="{0D108BD9-81ED-4DB2-BD59-A6C34878D82A}">
                    <a16:rowId xmlns:a16="http://schemas.microsoft.com/office/drawing/2014/main" val="1945824940"/>
                  </a:ext>
                </a:extLst>
              </a:tr>
              <a:tr h="301752">
                <a:tc>
                  <a:txBody>
                    <a:bodyPr/>
                    <a:lstStyle/>
                    <a:p>
                      <a:pPr marL="285750" indent="-285750">
                        <a:buFont typeface="Arial" panose="020B0604020202020204" pitchFamily="34" charset="0"/>
                        <a:buChar char="•"/>
                      </a:pPr>
                      <a:r>
                        <a:rPr lang="en-US" sz="1400" dirty="0"/>
                        <a:t>Energy Storage (EIT InnoEnergy</a:t>
                      </a:r>
                      <a:r>
                        <a:rPr lang="en-US" sz="1400" baseline="0" dirty="0"/>
                        <a:t>)</a:t>
                      </a:r>
                      <a:endParaRPr lang="fi-FI" sz="1400" dirty="0"/>
                    </a:p>
                  </a:txBody>
                  <a:tcPr marL="82296" marR="82296" marT="41148" marB="41148"/>
                </a:tc>
                <a:extLst>
                  <a:ext uri="{0D108BD9-81ED-4DB2-BD59-A6C34878D82A}">
                    <a16:rowId xmlns:a16="http://schemas.microsoft.com/office/drawing/2014/main" val="2224358383"/>
                  </a:ext>
                </a:extLst>
              </a:tr>
              <a:tr h="301752">
                <a:tc>
                  <a:txBody>
                    <a:bodyPr/>
                    <a:lstStyle/>
                    <a:p>
                      <a:pPr marL="285750" indent="-285750">
                        <a:buFont typeface="Arial" panose="020B0604020202020204" pitchFamily="34" charset="0"/>
                        <a:buChar char="•"/>
                      </a:pPr>
                      <a:r>
                        <a:rPr lang="fi-FI" sz="1400" dirty="0"/>
                        <a:t>Manufacturing (EIT Manufacturing)</a:t>
                      </a:r>
                    </a:p>
                  </a:txBody>
                  <a:tcPr marL="82296" marR="82296" marT="41148" marB="41148"/>
                </a:tc>
                <a:extLst>
                  <a:ext uri="{0D108BD9-81ED-4DB2-BD59-A6C34878D82A}">
                    <a16:rowId xmlns:a16="http://schemas.microsoft.com/office/drawing/2014/main" val="2094592730"/>
                  </a:ext>
                </a:extLst>
              </a:tr>
              <a:tr h="301752">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Urban</a:t>
                      </a:r>
                      <a:r>
                        <a:rPr lang="en-US" sz="1400" baseline="0" dirty="0"/>
                        <a:t> Mobility (EIT Urban Mobility)</a:t>
                      </a:r>
                      <a:endParaRPr lang="fi-FI" sz="1400" dirty="0"/>
                    </a:p>
                  </a:txBody>
                  <a:tcPr marL="82296" marR="82296" marT="41148" marB="41148"/>
                </a:tc>
                <a:extLst>
                  <a:ext uri="{0D108BD9-81ED-4DB2-BD59-A6C34878D82A}">
                    <a16:rowId xmlns:a16="http://schemas.microsoft.com/office/drawing/2014/main" val="1754666102"/>
                  </a:ext>
                </a:extLst>
              </a:tr>
              <a:tr h="301752">
                <a:tc>
                  <a:txBody>
                    <a:bodyPr/>
                    <a:lstStyle/>
                    <a:p>
                      <a:r>
                        <a:rPr lang="fi-FI" sz="1400" i="1" dirty="0" err="1"/>
                        <a:t>Other</a:t>
                      </a:r>
                      <a:r>
                        <a:rPr lang="fi-FI" sz="1400" i="1" dirty="0"/>
                        <a:t> </a:t>
                      </a:r>
                      <a:r>
                        <a:rPr lang="fi-FI" sz="1400" i="1" dirty="0" err="1"/>
                        <a:t>joint</a:t>
                      </a:r>
                      <a:r>
                        <a:rPr lang="fi-FI" sz="1400" i="1" dirty="0"/>
                        <a:t> </a:t>
                      </a:r>
                      <a:r>
                        <a:rPr lang="fi-FI" sz="1400" i="1" dirty="0" err="1"/>
                        <a:t>programmes</a:t>
                      </a:r>
                      <a:endParaRPr lang="fi-FI" sz="1400" i="1" dirty="0"/>
                    </a:p>
                  </a:txBody>
                  <a:tcPr marL="82296" marR="82296" marT="41148" marB="41148"/>
                </a:tc>
                <a:extLst>
                  <a:ext uri="{0D108BD9-81ED-4DB2-BD59-A6C34878D82A}">
                    <a16:rowId xmlns:a16="http://schemas.microsoft.com/office/drawing/2014/main" val="3235984731"/>
                  </a:ext>
                </a:extLst>
              </a:tr>
              <a:tr h="301752">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European Mining Course</a:t>
                      </a:r>
                      <a:endParaRPr lang="fi-FI" sz="1400" dirty="0"/>
                    </a:p>
                  </a:txBody>
                  <a:tcPr marL="82296" marR="82296" marT="41148" marB="41148"/>
                </a:tc>
                <a:extLst>
                  <a:ext uri="{0D108BD9-81ED-4DB2-BD59-A6C34878D82A}">
                    <a16:rowId xmlns:a16="http://schemas.microsoft.com/office/drawing/2014/main" val="103499665"/>
                  </a:ext>
                </a:extLst>
              </a:tr>
            </a:tbl>
          </a:graphicData>
        </a:graphic>
      </p:graphicFrame>
      <p:pic>
        <p:nvPicPr>
          <p:cNvPr id="5" name="Picture 4">
            <a:extLst>
              <a:ext uri="{FF2B5EF4-FFF2-40B4-BE49-F238E27FC236}">
                <a16:creationId xmlns:a16="http://schemas.microsoft.com/office/drawing/2014/main" id="{4AB20487-3BE3-4401-8AF8-D97BC3CA53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840" y="1690488"/>
            <a:ext cx="1976969" cy="683343"/>
          </a:xfrm>
          <a:prstGeom prst="rect">
            <a:avLst/>
          </a:prstGeom>
        </p:spPr>
      </p:pic>
      <p:pic>
        <p:nvPicPr>
          <p:cNvPr id="6" name="Picture 5">
            <a:extLst>
              <a:ext uri="{FF2B5EF4-FFF2-40B4-BE49-F238E27FC236}">
                <a16:creationId xmlns:a16="http://schemas.microsoft.com/office/drawing/2014/main" id="{E1428980-1C5B-4272-B219-561245A807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840" y="3356040"/>
            <a:ext cx="2249261" cy="604068"/>
          </a:xfrm>
          <a:prstGeom prst="rect">
            <a:avLst/>
          </a:prstGeom>
        </p:spPr>
      </p:pic>
    </p:spTree>
    <p:extLst>
      <p:ext uri="{BB962C8B-B14F-4D97-AF65-F5344CB8AC3E}">
        <p14:creationId xmlns:p14="http://schemas.microsoft.com/office/powerpoint/2010/main" val="1203987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29496F-CCEB-744E-A2CB-8BF78CBB15B8}"/>
              </a:ext>
            </a:extLst>
          </p:cNvPr>
          <p:cNvSpPr/>
          <p:nvPr/>
        </p:nvSpPr>
        <p:spPr>
          <a:xfrm>
            <a:off x="-5165" y="0"/>
            <a:ext cx="9149166" cy="5143500"/>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5" name="Picture 4">
            <a:extLst>
              <a:ext uri="{FF2B5EF4-FFF2-40B4-BE49-F238E27FC236}">
                <a16:creationId xmlns:a16="http://schemas.microsoft.com/office/drawing/2014/main" id="{CAFA06CB-394E-424A-989A-D12E1C63C52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284000"/>
            <a:ext cx="2052735" cy="857237"/>
          </a:xfrm>
          <a:prstGeom prst="rect">
            <a:avLst/>
          </a:prstGeom>
        </p:spPr>
      </p:pic>
      <p:sp>
        <p:nvSpPr>
          <p:cNvPr id="3" name="Text Placeholder 2">
            <a:extLst>
              <a:ext uri="{FF2B5EF4-FFF2-40B4-BE49-F238E27FC236}">
                <a16:creationId xmlns:a16="http://schemas.microsoft.com/office/drawing/2014/main" id="{FBA1ADF8-0C97-49DA-8B65-AFA097842D9E}"/>
              </a:ext>
            </a:extLst>
          </p:cNvPr>
          <p:cNvSpPr>
            <a:spLocks noGrp="1"/>
          </p:cNvSpPr>
          <p:nvPr>
            <p:ph type="body" sz="half" idx="11"/>
          </p:nvPr>
        </p:nvSpPr>
        <p:spPr/>
        <p:txBody>
          <a:bodyPr/>
          <a:lstStyle/>
          <a:p>
            <a:r>
              <a:rPr lang="en-US" b="1" dirty="0">
                <a:solidFill>
                  <a:schemeClr val="tx1"/>
                </a:solidFill>
              </a:rPr>
              <a:t>Essential tools and IT services</a:t>
            </a:r>
          </a:p>
        </p:txBody>
      </p:sp>
    </p:spTree>
    <p:extLst>
      <p:ext uri="{BB962C8B-B14F-4D97-AF65-F5344CB8AC3E}">
        <p14:creationId xmlns:p14="http://schemas.microsoft.com/office/powerpoint/2010/main" val="1653698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D70F89-DC0B-45E8-9CE8-44471716D38B}"/>
              </a:ext>
            </a:extLst>
          </p:cNvPr>
          <p:cNvSpPr>
            <a:spLocks noGrp="1"/>
          </p:cNvSpPr>
          <p:nvPr>
            <p:ph type="body" sz="half" idx="10"/>
          </p:nvPr>
        </p:nvSpPr>
        <p:spPr/>
        <p:txBody>
          <a:bodyPr/>
          <a:lstStyle/>
          <a:p>
            <a:r>
              <a:rPr lang="en-US" dirty="0"/>
              <a:t>Preorientation</a:t>
            </a:r>
          </a:p>
        </p:txBody>
      </p:sp>
      <p:sp>
        <p:nvSpPr>
          <p:cNvPr id="3" name="Text Placeholder 2">
            <a:extLst>
              <a:ext uri="{FF2B5EF4-FFF2-40B4-BE49-F238E27FC236}">
                <a16:creationId xmlns:a16="http://schemas.microsoft.com/office/drawing/2014/main" id="{32363FB0-6AEC-4928-A54B-8AFFBC1DC985}"/>
              </a:ext>
            </a:extLst>
          </p:cNvPr>
          <p:cNvSpPr>
            <a:spLocks noGrp="1"/>
          </p:cNvSpPr>
          <p:nvPr>
            <p:ph type="body" sz="half" idx="11"/>
          </p:nvPr>
        </p:nvSpPr>
        <p:spPr/>
        <p:txBody>
          <a:bodyPr/>
          <a:lstStyle/>
          <a:p>
            <a:r>
              <a:rPr lang="en-US" dirty="0">
                <a:hlinkClick r:id="rId2"/>
              </a:rPr>
              <a:t>https://mycourses.aalto.fi/course/view.php?id=30633</a:t>
            </a:r>
            <a:r>
              <a:rPr lang="en-US" dirty="0"/>
              <a:t> </a:t>
            </a:r>
          </a:p>
          <a:p>
            <a:pPr marL="342900" indent="-342900">
              <a:buFont typeface="Arial" panose="020B0604020202020204" pitchFamily="34" charset="0"/>
              <a:buChar char="•"/>
            </a:pPr>
            <a:r>
              <a:rPr lang="en-US" b="1" dirty="0"/>
              <a:t>Essential tools and IT services</a:t>
            </a:r>
          </a:p>
          <a:p>
            <a:pPr marL="971550" lvl="1" indent="-342900"/>
            <a:r>
              <a:rPr lang="en-US" dirty="0"/>
              <a:t>Basic IT instructions for students</a:t>
            </a:r>
          </a:p>
          <a:p>
            <a:pPr marL="971550" lvl="1" indent="-342900"/>
            <a:r>
              <a:rPr lang="en-US" dirty="0"/>
              <a:t>Into – Study Guide and portal</a:t>
            </a:r>
          </a:p>
          <a:p>
            <a:pPr marL="971550" lvl="1" indent="-342900"/>
            <a:r>
              <a:rPr lang="en-US" dirty="0"/>
              <a:t>MyCourses – Aalto’s online learning platform</a:t>
            </a:r>
          </a:p>
          <a:p>
            <a:pPr marL="971550" lvl="1" indent="-342900"/>
            <a:r>
              <a:rPr lang="en-US" dirty="0"/>
              <a:t>Sisu – Student information system in Aalto University</a:t>
            </a:r>
          </a:p>
          <a:p>
            <a:pPr lvl="1" indent="0">
              <a:buNone/>
            </a:pPr>
            <a:endParaRPr lang="en-US" b="1" dirty="0"/>
          </a:p>
          <a:p>
            <a:endParaRPr lang="en-US" dirty="0"/>
          </a:p>
        </p:txBody>
      </p:sp>
      <p:sp>
        <p:nvSpPr>
          <p:cNvPr id="4" name="Flowchart: Off-page Connector 3">
            <a:extLst>
              <a:ext uri="{FF2B5EF4-FFF2-40B4-BE49-F238E27FC236}">
                <a16:creationId xmlns:a16="http://schemas.microsoft.com/office/drawing/2014/main" id="{A51F7F0E-3EE3-462A-A583-86694A253D7C}"/>
              </a:ext>
            </a:extLst>
          </p:cNvPr>
          <p:cNvSpPr/>
          <p:nvPr/>
        </p:nvSpPr>
        <p:spPr>
          <a:xfrm>
            <a:off x="7189985" y="-83075"/>
            <a:ext cx="1729047" cy="2435629"/>
          </a:xfrm>
          <a:prstGeom prst="flowChartOffpageConnector">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Reminder</a:t>
            </a:r>
          </a:p>
        </p:txBody>
      </p:sp>
    </p:spTree>
    <p:extLst>
      <p:ext uri="{BB962C8B-B14F-4D97-AF65-F5344CB8AC3E}">
        <p14:creationId xmlns:p14="http://schemas.microsoft.com/office/powerpoint/2010/main" val="3449216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78D319-42BB-45D0-A8CA-11DC5306FCB6}"/>
              </a:ext>
            </a:extLst>
          </p:cNvPr>
          <p:cNvSpPr>
            <a:spLocks noGrp="1"/>
          </p:cNvSpPr>
          <p:nvPr>
            <p:ph type="body" sz="half" idx="10"/>
          </p:nvPr>
        </p:nvSpPr>
        <p:spPr/>
        <p:txBody>
          <a:bodyPr/>
          <a:lstStyle/>
          <a:p>
            <a:r>
              <a:rPr lang="en-US" dirty="0"/>
              <a:t>Your important tools</a:t>
            </a:r>
          </a:p>
        </p:txBody>
      </p:sp>
      <p:graphicFrame>
        <p:nvGraphicFramePr>
          <p:cNvPr id="6" name="Diagram 5">
            <a:extLst>
              <a:ext uri="{FF2B5EF4-FFF2-40B4-BE49-F238E27FC236}">
                <a16:creationId xmlns:a16="http://schemas.microsoft.com/office/drawing/2014/main" id="{3C7C6EB8-21EB-4BF3-A0A0-190B1A7A19EC}"/>
              </a:ext>
            </a:extLst>
          </p:cNvPr>
          <p:cNvGraphicFramePr/>
          <p:nvPr>
            <p:extLst>
              <p:ext uri="{D42A27DB-BD31-4B8C-83A1-F6EECF244321}">
                <p14:modId xmlns:p14="http://schemas.microsoft.com/office/powerpoint/2010/main" val="2131459268"/>
              </p:ext>
            </p:extLst>
          </p:nvPr>
        </p:nvGraphicFramePr>
        <p:xfrm>
          <a:off x="358775" y="729220"/>
          <a:ext cx="8019106" cy="3513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0554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BE2914EB-AA65-454B-8EB6-300BE35700F3}"/>
              </a:ext>
            </a:extLst>
          </p:cNvPr>
          <p:cNvPicPr>
            <a:picLocks noChangeAspect="1"/>
          </p:cNvPicPr>
          <p:nvPr/>
        </p:nvPicPr>
        <p:blipFill>
          <a:blip r:embed="rId2"/>
          <a:stretch>
            <a:fillRect/>
          </a:stretch>
        </p:blipFill>
        <p:spPr>
          <a:xfrm>
            <a:off x="4710793" y="1480073"/>
            <a:ext cx="4433207" cy="2183354"/>
          </a:xfrm>
          <a:prstGeom prst="rect">
            <a:avLst/>
          </a:prstGeom>
          <a:noFill/>
        </p:spPr>
      </p:pic>
      <p:sp>
        <p:nvSpPr>
          <p:cNvPr id="10" name="Text Placeholder 2">
            <a:extLst>
              <a:ext uri="{FF2B5EF4-FFF2-40B4-BE49-F238E27FC236}">
                <a16:creationId xmlns:a16="http://schemas.microsoft.com/office/drawing/2014/main" id="{D293D49B-8AE3-4490-9150-C19FFA547A35}"/>
              </a:ext>
            </a:extLst>
          </p:cNvPr>
          <p:cNvSpPr>
            <a:spLocks noGrp="1"/>
          </p:cNvSpPr>
          <p:nvPr>
            <p:ph type="body" sz="half" idx="2"/>
          </p:nvPr>
        </p:nvSpPr>
        <p:spPr>
          <a:xfrm>
            <a:off x="287337" y="814840"/>
            <a:ext cx="4433207" cy="3584165"/>
          </a:xfrm>
        </p:spPr>
        <p:txBody>
          <a:bodyPr/>
          <a:lstStyle/>
          <a:p>
            <a:pPr marL="342900" indent="-342900">
              <a:buFont typeface="Arial" panose="020B0604020202020204" pitchFamily="34" charset="0"/>
              <a:buChar char="•"/>
            </a:pPr>
            <a:r>
              <a:rPr lang="en-US" dirty="0"/>
              <a:t>New study information system, launched in August</a:t>
            </a:r>
          </a:p>
          <a:p>
            <a:pPr marL="342900" indent="-342900">
              <a:buFont typeface="Arial" panose="020B0604020202020204" pitchFamily="34" charset="0"/>
              <a:buChar char="•"/>
            </a:pPr>
            <a:r>
              <a:rPr lang="en-US" dirty="0"/>
              <a:t>Sisu HELP Wiki (check FAQ) </a:t>
            </a:r>
            <a:r>
              <a:rPr lang="en-US" dirty="0">
                <a:hlinkClick r:id="rId3"/>
              </a:rPr>
              <a:t>https://wiki.aalto.fi/display/SIS</a:t>
            </a:r>
            <a:endParaRPr lang="en-US" dirty="0"/>
          </a:p>
          <a:p>
            <a:pPr marL="342900" indent="-342900">
              <a:buFont typeface="Arial" panose="020B0604020202020204" pitchFamily="34" charset="0"/>
              <a:buChar char="•"/>
            </a:pPr>
            <a:r>
              <a:rPr lang="en-US" dirty="0"/>
              <a:t>Sisu HELP chat open Mon-Thu, 12:00-15:00 until 30 Sep</a:t>
            </a:r>
          </a:p>
          <a:p>
            <a:pPr marL="342900" indent="-342900">
              <a:buFont typeface="Arial" panose="020B0604020202020204" pitchFamily="34" charset="0"/>
              <a:buChar char="•"/>
            </a:pPr>
            <a:r>
              <a:rPr lang="en-US" dirty="0" err="1"/>
              <a:t>Programmes’</a:t>
            </a:r>
            <a:r>
              <a:rPr lang="en-US" dirty="0"/>
              <a:t> orientation events &amp; Study advice clinics on Friday with LES ENG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2" name="Text Placeholder 1">
            <a:extLst>
              <a:ext uri="{FF2B5EF4-FFF2-40B4-BE49-F238E27FC236}">
                <a16:creationId xmlns:a16="http://schemas.microsoft.com/office/drawing/2014/main" id="{41E5642F-DADD-4C06-87F2-71AC1023041F}"/>
              </a:ext>
            </a:extLst>
          </p:cNvPr>
          <p:cNvSpPr>
            <a:spLocks noGrp="1"/>
          </p:cNvSpPr>
          <p:nvPr>
            <p:ph type="body" sz="half" idx="10"/>
          </p:nvPr>
        </p:nvSpPr>
        <p:spPr>
          <a:xfrm>
            <a:off x="287338" y="34800"/>
            <a:ext cx="4052221" cy="1041475"/>
          </a:xfrm>
        </p:spPr>
        <p:txBody>
          <a:bodyPr>
            <a:normAutofit/>
          </a:bodyPr>
          <a:lstStyle/>
          <a:p>
            <a:r>
              <a:rPr lang="en-US" dirty="0"/>
              <a:t>Sisu</a:t>
            </a:r>
          </a:p>
        </p:txBody>
      </p:sp>
    </p:spTree>
    <p:extLst>
      <p:ext uri="{BB962C8B-B14F-4D97-AF65-F5344CB8AC3E}">
        <p14:creationId xmlns:p14="http://schemas.microsoft.com/office/powerpoint/2010/main" val="1303356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A370F4-3A48-4E0A-B95A-45DAD9C308A7}"/>
              </a:ext>
            </a:extLst>
          </p:cNvPr>
          <p:cNvSpPr>
            <a:spLocks noGrp="1"/>
          </p:cNvSpPr>
          <p:nvPr>
            <p:ph type="body" sz="half" idx="10"/>
          </p:nvPr>
        </p:nvSpPr>
        <p:spPr/>
        <p:txBody>
          <a:bodyPr/>
          <a:lstStyle/>
          <a:p>
            <a:r>
              <a:rPr lang="en-US" dirty="0"/>
              <a:t>Your personal information</a:t>
            </a:r>
          </a:p>
        </p:txBody>
      </p:sp>
      <p:sp>
        <p:nvSpPr>
          <p:cNvPr id="3" name="Text Placeholder 2">
            <a:extLst>
              <a:ext uri="{FF2B5EF4-FFF2-40B4-BE49-F238E27FC236}">
                <a16:creationId xmlns:a16="http://schemas.microsoft.com/office/drawing/2014/main" id="{684FDF37-E27D-4179-AA87-5B2224495439}"/>
              </a:ext>
            </a:extLst>
          </p:cNvPr>
          <p:cNvSpPr>
            <a:spLocks noGrp="1"/>
          </p:cNvSpPr>
          <p:nvPr>
            <p:ph type="body" sz="half" idx="11"/>
          </p:nvPr>
        </p:nvSpPr>
        <p:spPr>
          <a:xfrm>
            <a:off x="292328" y="853160"/>
            <a:ext cx="8492897" cy="3049460"/>
          </a:xfrm>
        </p:spPr>
        <p:txBody>
          <a:bodyPr/>
          <a:lstStyle/>
          <a:p>
            <a:pPr marL="342900" indent="-342900">
              <a:buFont typeface="Arial" panose="020B0604020202020204" pitchFamily="34" charset="0"/>
              <a:buChar char="•"/>
            </a:pPr>
            <a:r>
              <a:rPr lang="en-US" dirty="0"/>
              <a:t>Update your records (and keep them updated) in Sisu</a:t>
            </a:r>
          </a:p>
          <a:p>
            <a:pPr marL="342900" indent="-342900">
              <a:buFont typeface="Arial" panose="020B0604020202020204" pitchFamily="34" charset="0"/>
              <a:buChar char="•"/>
            </a:pPr>
            <a:r>
              <a:rPr lang="en-US" dirty="0">
                <a:latin typeface="+mj-lt"/>
              </a:rPr>
              <a:t>You can update your </a:t>
            </a:r>
            <a:r>
              <a:rPr lang="en-US" dirty="0">
                <a:highlight>
                  <a:srgbClr val="FFCD00"/>
                </a:highlight>
                <a:latin typeface="+mj-lt"/>
              </a:rPr>
              <a:t>contact information </a:t>
            </a:r>
            <a:r>
              <a:rPr lang="en-US" dirty="0">
                <a:latin typeface="+mj-lt"/>
              </a:rPr>
              <a:t>and selections for </a:t>
            </a:r>
            <a:r>
              <a:rPr lang="en-US" dirty="0">
                <a:highlight>
                  <a:srgbClr val="FFCD00"/>
                </a:highlight>
                <a:latin typeface="+mj-lt"/>
              </a:rPr>
              <a:t>disclosure of information </a:t>
            </a:r>
            <a:r>
              <a:rPr lang="en-US" dirty="0">
                <a:latin typeface="+mj-lt"/>
              </a:rPr>
              <a:t>by clicking the </a:t>
            </a:r>
            <a:r>
              <a:rPr lang="en-US" b="1" dirty="0">
                <a:latin typeface="+mj-lt"/>
              </a:rPr>
              <a:t>Edit </a:t>
            </a:r>
            <a:r>
              <a:rPr lang="en-US" dirty="0">
                <a:latin typeface="+mj-lt"/>
              </a:rPr>
              <a:t>button in My Profile – Personal Information</a:t>
            </a:r>
          </a:p>
          <a:p>
            <a:pPr marL="342900" indent="-342900">
              <a:buFont typeface="Arial" panose="020B0604020202020204" pitchFamily="34" charset="0"/>
              <a:buChar char="•"/>
            </a:pPr>
            <a:r>
              <a:rPr lang="en-US" dirty="0"/>
              <a:t>Other records must be updated by Student Services</a:t>
            </a:r>
          </a:p>
          <a:p>
            <a:pPr marL="342900" indent="-342900">
              <a:buFont typeface="Arial" panose="020B0604020202020204" pitchFamily="34" charset="0"/>
              <a:buChar char="•"/>
            </a:pPr>
            <a:r>
              <a:rPr lang="en-US" dirty="0"/>
              <a:t>Check at least these:</a:t>
            </a:r>
          </a:p>
          <a:p>
            <a:pPr marL="971550" lvl="1" indent="-342900"/>
            <a:r>
              <a:rPr lang="en-US" b="1" dirty="0">
                <a:highlight>
                  <a:srgbClr val="FFCD00"/>
                </a:highlight>
              </a:rPr>
              <a:t>Finnish personal ID Number</a:t>
            </a:r>
            <a:r>
              <a:rPr lang="en-US" dirty="0">
                <a:highlight>
                  <a:srgbClr val="FFCD00"/>
                </a:highlight>
              </a:rPr>
              <a:t> </a:t>
            </a:r>
            <a:r>
              <a:rPr lang="en-US" dirty="0"/>
              <a:t>(contact </a:t>
            </a:r>
            <a:r>
              <a:rPr lang="en-US" dirty="0">
                <a:hlinkClick r:id="rId2"/>
              </a:rPr>
              <a:t>studies-eng@aalto.fi</a:t>
            </a:r>
            <a:r>
              <a:rPr lang="en-US" dirty="0"/>
              <a:t>) </a:t>
            </a:r>
          </a:p>
          <a:p>
            <a:pPr marL="971550" lvl="1" indent="-342900"/>
            <a:r>
              <a:rPr lang="en-US" dirty="0"/>
              <a:t>Address </a:t>
            </a:r>
          </a:p>
          <a:p>
            <a:pPr marL="971550" lvl="1" indent="-342900"/>
            <a:r>
              <a:rPr lang="en-US" dirty="0"/>
              <a:t>Home municipality</a:t>
            </a:r>
          </a:p>
          <a:p>
            <a:pPr marL="971550" lvl="1" indent="-342900"/>
            <a:r>
              <a:rPr lang="en-US" dirty="0"/>
              <a:t>Phone number</a:t>
            </a:r>
          </a:p>
        </p:txBody>
      </p:sp>
    </p:spTree>
    <p:extLst>
      <p:ext uri="{BB962C8B-B14F-4D97-AF65-F5344CB8AC3E}">
        <p14:creationId xmlns:p14="http://schemas.microsoft.com/office/powerpoint/2010/main" val="1595066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27514A-5A70-40DF-82B3-1B48F320AF7D}"/>
              </a:ext>
            </a:extLst>
          </p:cNvPr>
          <p:cNvSpPr>
            <a:spLocks noGrp="1"/>
          </p:cNvSpPr>
          <p:nvPr>
            <p:ph type="body" sz="half" idx="10"/>
          </p:nvPr>
        </p:nvSpPr>
        <p:spPr/>
        <p:txBody>
          <a:bodyPr/>
          <a:lstStyle/>
          <a:p>
            <a:r>
              <a:rPr lang="en-US" dirty="0"/>
              <a:t>Aalto email</a:t>
            </a:r>
          </a:p>
        </p:txBody>
      </p:sp>
      <p:sp>
        <p:nvSpPr>
          <p:cNvPr id="3" name="Text Placeholder 2">
            <a:extLst>
              <a:ext uri="{FF2B5EF4-FFF2-40B4-BE49-F238E27FC236}">
                <a16:creationId xmlns:a16="http://schemas.microsoft.com/office/drawing/2014/main" id="{FE681FA8-D84E-4998-9036-6CD2CBA20449}"/>
              </a:ext>
            </a:extLst>
          </p:cNvPr>
          <p:cNvSpPr>
            <a:spLocks noGrp="1"/>
          </p:cNvSpPr>
          <p:nvPr>
            <p:ph type="body" sz="half" idx="11"/>
          </p:nvPr>
        </p:nvSpPr>
        <p:spPr>
          <a:xfrm>
            <a:off x="292327" y="766668"/>
            <a:ext cx="8492897" cy="3049460"/>
          </a:xfrm>
        </p:spPr>
        <p:txBody>
          <a:bodyPr/>
          <a:lstStyle/>
          <a:p>
            <a:pPr marL="308610" indent="-308610">
              <a:buFont typeface="Arial" panose="020B0604020202020204" pitchFamily="34" charset="0"/>
              <a:buChar char="•"/>
            </a:pPr>
            <a:r>
              <a:rPr lang="fi-FI" sz="1800" b="0" dirty="0" err="1"/>
              <a:t>All</a:t>
            </a:r>
            <a:r>
              <a:rPr lang="fi-FI" sz="1800" b="0" dirty="0"/>
              <a:t> students </a:t>
            </a:r>
            <a:r>
              <a:rPr lang="fi-FI" sz="1800" b="0" dirty="0" err="1"/>
              <a:t>have</a:t>
            </a:r>
            <a:r>
              <a:rPr lang="fi-FI" sz="1800" b="0" dirty="0"/>
              <a:t> an @aalto.fi e-mail </a:t>
            </a:r>
            <a:r>
              <a:rPr lang="fi-FI" sz="1800" b="0" dirty="0" err="1"/>
              <a:t>address</a:t>
            </a:r>
            <a:r>
              <a:rPr lang="fi-FI" sz="1800" b="0" dirty="0"/>
              <a:t>, </a:t>
            </a:r>
            <a:r>
              <a:rPr lang="fi-FI" sz="1800" b="0" dirty="0" err="1"/>
              <a:t>usually</a:t>
            </a:r>
            <a:r>
              <a:rPr lang="fi-FI" sz="1800" b="0" dirty="0"/>
              <a:t> firstname.lastname@aalto.fi</a:t>
            </a:r>
          </a:p>
          <a:p>
            <a:pPr marL="308610" indent="-308610">
              <a:buFont typeface="Arial" panose="020B0604020202020204" pitchFamily="34" charset="0"/>
              <a:buChar char="•"/>
            </a:pPr>
            <a:r>
              <a:rPr lang="en-US" sz="1800" b="0" dirty="0"/>
              <a:t>You can access Aalto's email either with a browser (mail.aalto.fi) or via Microsoft Outlook on your computer (or phone). </a:t>
            </a:r>
          </a:p>
          <a:p>
            <a:pPr marL="308610" indent="-308610">
              <a:buFont typeface="Arial" panose="020B0604020202020204" pitchFamily="34" charset="0"/>
              <a:buChar char="•"/>
            </a:pPr>
            <a:r>
              <a:rPr lang="en-US" sz="1800" b="0" dirty="0"/>
              <a:t>All informational emails (instructions, decisions, newsletters etc.) will be sent to your @aalto.fi email</a:t>
            </a:r>
          </a:p>
          <a:p>
            <a:pPr marL="308610" indent="-308610">
              <a:buFont typeface="Arial" panose="020B0604020202020204" pitchFamily="34" charset="0"/>
              <a:buChar char="•"/>
            </a:pPr>
            <a:r>
              <a:rPr lang="fi-FI" sz="1800" b="0" dirty="0"/>
              <a:t>If </a:t>
            </a:r>
            <a:r>
              <a:rPr lang="fi-FI" sz="1800" b="0" dirty="0" err="1"/>
              <a:t>you</a:t>
            </a:r>
            <a:r>
              <a:rPr lang="fi-FI" sz="1800" b="0" dirty="0"/>
              <a:t> </a:t>
            </a:r>
            <a:r>
              <a:rPr lang="fi-FI" sz="1800" b="0" dirty="0" err="1"/>
              <a:t>use</a:t>
            </a:r>
            <a:r>
              <a:rPr lang="fi-FI" sz="1800" b="0" dirty="0"/>
              <a:t> some </a:t>
            </a:r>
            <a:r>
              <a:rPr lang="fi-FI" sz="1800" b="0" dirty="0" err="1"/>
              <a:t>other</a:t>
            </a:r>
            <a:r>
              <a:rPr lang="fi-FI" sz="1800" b="0" dirty="0"/>
              <a:t> </a:t>
            </a:r>
            <a:r>
              <a:rPr lang="fi-FI" sz="1800" b="0" dirty="0" err="1"/>
              <a:t>email</a:t>
            </a:r>
            <a:r>
              <a:rPr lang="fi-FI" sz="1800" b="0" dirty="0"/>
              <a:t> </a:t>
            </a:r>
            <a:r>
              <a:rPr lang="fi-FI" sz="1800" b="0" dirty="0" err="1"/>
              <a:t>address</a:t>
            </a:r>
            <a:r>
              <a:rPr lang="fi-FI" sz="1800" b="0" dirty="0"/>
              <a:t>, </a:t>
            </a:r>
            <a:r>
              <a:rPr lang="fi-FI" sz="1800" b="0" dirty="0" err="1"/>
              <a:t>redirect</a:t>
            </a:r>
            <a:r>
              <a:rPr lang="fi-FI" sz="1800" b="0" dirty="0"/>
              <a:t> </a:t>
            </a:r>
            <a:r>
              <a:rPr lang="fi-FI" sz="1800" b="0" dirty="0" err="1"/>
              <a:t>your</a:t>
            </a:r>
            <a:r>
              <a:rPr lang="fi-FI" sz="1800" b="0" dirty="0"/>
              <a:t> @aalto.fi</a:t>
            </a:r>
            <a:r>
              <a:rPr lang="fi-FI" sz="1800" b="0" dirty="0">
                <a:solidFill>
                  <a:srgbClr val="FF0000"/>
                </a:solidFill>
              </a:rPr>
              <a:t> </a:t>
            </a:r>
            <a:r>
              <a:rPr lang="fi-FI" sz="1800" b="0" dirty="0" err="1"/>
              <a:t>emails</a:t>
            </a:r>
            <a:endParaRPr lang="fi-FI" sz="1800" b="0" dirty="0"/>
          </a:p>
          <a:p>
            <a:pPr marL="308610" indent="-308610">
              <a:buFont typeface="Arial" panose="020B0604020202020204" pitchFamily="34" charset="0"/>
              <a:buChar char="•"/>
            </a:pPr>
            <a:r>
              <a:rPr lang="en-US" sz="1800" b="0" dirty="0"/>
              <a:t>Multifactor Authentication (MFA): Download Microsoft Authenticator app (do not sign in!) and follow instructions at </a:t>
            </a:r>
            <a:r>
              <a:rPr lang="en-US" sz="1800" b="0" dirty="0">
                <a:hlinkClick r:id="rId2"/>
              </a:rPr>
              <a:t>https://www.aalto.fi/en/services/aalto-multifactor-authentication-on-office-365-accounts</a:t>
            </a:r>
            <a:endParaRPr lang="fi-FI" sz="1800" b="0" strike="sngStrike" dirty="0"/>
          </a:p>
          <a:p>
            <a:pPr marL="308610" indent="-308610">
              <a:buFont typeface="Arial" panose="020B0604020202020204" pitchFamily="34" charset="0"/>
              <a:buChar char="•"/>
            </a:pPr>
            <a:r>
              <a:rPr lang="fi-FI" sz="1800" dirty="0" err="1"/>
              <a:t>Problems</a:t>
            </a:r>
            <a:r>
              <a:rPr lang="fi-FI" sz="1800" dirty="0"/>
              <a:t>? </a:t>
            </a:r>
            <a:r>
              <a:rPr lang="fi-FI" sz="1800" dirty="0" err="1"/>
              <a:t>Please</a:t>
            </a:r>
            <a:r>
              <a:rPr lang="fi-FI" sz="1800" dirty="0"/>
              <a:t> </a:t>
            </a:r>
            <a:r>
              <a:rPr lang="fi-FI" sz="1800" dirty="0" err="1"/>
              <a:t>contact</a:t>
            </a:r>
            <a:r>
              <a:rPr lang="fi-FI" sz="1800" dirty="0"/>
              <a:t> IT Services </a:t>
            </a:r>
            <a:r>
              <a:rPr lang="fi-FI" sz="1800" dirty="0">
                <a:hlinkClick r:id="rId3"/>
              </a:rPr>
              <a:t>servicedesk@aalto.fi</a:t>
            </a:r>
            <a:r>
              <a:rPr lang="fi-FI" sz="1800" dirty="0"/>
              <a:t> </a:t>
            </a:r>
          </a:p>
          <a:p>
            <a:endParaRPr lang="en-US" dirty="0"/>
          </a:p>
        </p:txBody>
      </p:sp>
    </p:spTree>
    <p:extLst>
      <p:ext uri="{BB962C8B-B14F-4D97-AF65-F5344CB8AC3E}">
        <p14:creationId xmlns:p14="http://schemas.microsoft.com/office/powerpoint/2010/main" val="1092748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C9AAD2-7C12-406C-868F-C11EEF5B3484}"/>
              </a:ext>
            </a:extLst>
          </p:cNvPr>
          <p:cNvSpPr>
            <a:spLocks noGrp="1"/>
          </p:cNvSpPr>
          <p:nvPr>
            <p:ph type="body" sz="half" idx="10"/>
          </p:nvPr>
        </p:nvSpPr>
        <p:spPr/>
        <p:txBody>
          <a:bodyPr/>
          <a:lstStyle/>
          <a:p>
            <a:r>
              <a:rPr lang="en-US" dirty="0"/>
              <a:t>Agenda</a:t>
            </a:r>
          </a:p>
        </p:txBody>
      </p:sp>
      <p:sp>
        <p:nvSpPr>
          <p:cNvPr id="3" name="Text Placeholder 2">
            <a:extLst>
              <a:ext uri="{FF2B5EF4-FFF2-40B4-BE49-F238E27FC236}">
                <a16:creationId xmlns:a16="http://schemas.microsoft.com/office/drawing/2014/main" id="{56863732-3B6E-4AEB-AB1A-0B54B885D941}"/>
              </a:ext>
            </a:extLst>
          </p:cNvPr>
          <p:cNvSpPr>
            <a:spLocks noGrp="1"/>
          </p:cNvSpPr>
          <p:nvPr>
            <p:ph type="body" sz="half" idx="11"/>
          </p:nvPr>
        </p:nvSpPr>
        <p:spPr>
          <a:xfrm>
            <a:off x="292329" y="1028012"/>
            <a:ext cx="6619218" cy="3049460"/>
          </a:xfrm>
        </p:spPr>
        <p:txBody>
          <a:bodyPr/>
          <a:lstStyle/>
          <a:p>
            <a:r>
              <a:rPr lang="en-US" dirty="0"/>
              <a:t>Who are we, where are we?</a:t>
            </a:r>
          </a:p>
          <a:p>
            <a:r>
              <a:rPr lang="en-US" b="0" dirty="0">
                <a:highlight>
                  <a:srgbClr val="FFCD00"/>
                </a:highlight>
                <a:latin typeface="+mj-lt"/>
              </a:rPr>
              <a:t>Recap of most important points of preorientation &amp; introduction to further sources of information</a:t>
            </a:r>
          </a:p>
          <a:p>
            <a:pPr marL="342900" indent="-342900">
              <a:buFont typeface="Arial" panose="020B0604020202020204" pitchFamily="34" charset="0"/>
              <a:buChar char="•"/>
            </a:pPr>
            <a:r>
              <a:rPr lang="en-US" dirty="0"/>
              <a:t>Get to know your surroundings</a:t>
            </a:r>
          </a:p>
          <a:p>
            <a:pPr marL="342900" indent="-342900">
              <a:buFont typeface="Arial" panose="020B0604020202020204" pitchFamily="34" charset="0"/>
              <a:buChar char="•"/>
            </a:pPr>
            <a:r>
              <a:rPr lang="en-US" dirty="0"/>
              <a:t>Essential Tools and IT services</a:t>
            </a:r>
          </a:p>
          <a:p>
            <a:pPr marL="342900" indent="-342900">
              <a:buFont typeface="Arial" panose="020B0604020202020204" pitchFamily="34" charset="0"/>
              <a:buChar char="•"/>
            </a:pPr>
            <a:r>
              <a:rPr lang="en-US" dirty="0"/>
              <a:t>Your tour into </a:t>
            </a:r>
            <a:r>
              <a:rPr lang="en-US" dirty="0" err="1"/>
              <a:t>INTO</a:t>
            </a:r>
            <a:endParaRPr lang="en-US" dirty="0"/>
          </a:p>
          <a:p>
            <a:pPr marL="342900" indent="-342900">
              <a:buFont typeface="Arial" panose="020B0604020202020204" pitchFamily="34" charset="0"/>
              <a:buChar char="•"/>
            </a:pPr>
            <a:r>
              <a:rPr lang="en-US" dirty="0"/>
              <a:t>How to contact us</a:t>
            </a:r>
          </a:p>
          <a:p>
            <a:pPr marL="342900" indent="-342900">
              <a:buFont typeface="Arial" panose="020B0604020202020204" pitchFamily="34" charset="0"/>
              <a:buChar char="•"/>
            </a:pPr>
            <a:r>
              <a:rPr lang="en-US" dirty="0"/>
              <a:t>Next steps</a:t>
            </a:r>
          </a:p>
          <a:p>
            <a:pPr marL="342900" indent="-342900">
              <a:buFont typeface="Arial" panose="020B0604020202020204" pitchFamily="34" charset="0"/>
              <a:buChar char="•"/>
            </a:pPr>
            <a:endParaRPr lang="en-US" dirty="0"/>
          </a:p>
        </p:txBody>
      </p:sp>
      <p:sp>
        <p:nvSpPr>
          <p:cNvPr id="4" name="Flowchart: Off-page Connector 3">
            <a:extLst>
              <a:ext uri="{FF2B5EF4-FFF2-40B4-BE49-F238E27FC236}">
                <a16:creationId xmlns:a16="http://schemas.microsoft.com/office/drawing/2014/main" id="{DEB4EFEA-4D47-45EC-B05D-9343F407E563}"/>
              </a:ext>
            </a:extLst>
          </p:cNvPr>
          <p:cNvSpPr/>
          <p:nvPr/>
        </p:nvSpPr>
        <p:spPr>
          <a:xfrm>
            <a:off x="7056178" y="0"/>
            <a:ext cx="1729047" cy="2435629"/>
          </a:xfrm>
          <a:prstGeom prst="flowChartOffpageConnector">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Preorientation reminders</a:t>
            </a:r>
          </a:p>
        </p:txBody>
      </p:sp>
    </p:spTree>
    <p:extLst>
      <p:ext uri="{BB962C8B-B14F-4D97-AF65-F5344CB8AC3E}">
        <p14:creationId xmlns:p14="http://schemas.microsoft.com/office/powerpoint/2010/main" val="3282065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E9DF8C7F-1D47-48A8-91B3-431AEEA4456F}"/>
              </a:ext>
            </a:extLst>
          </p:cNvPr>
          <p:cNvPicPr>
            <a:picLocks noChangeAspect="1"/>
          </p:cNvPicPr>
          <p:nvPr/>
        </p:nvPicPr>
        <p:blipFill rotWithShape="1">
          <a:blip r:embed="rId2"/>
          <a:srcRect l="39962" r="22545" b="-1"/>
          <a:stretch/>
        </p:blipFill>
        <p:spPr>
          <a:xfrm>
            <a:off x="4710793" y="10"/>
            <a:ext cx="4433207" cy="5143490"/>
          </a:xfrm>
          <a:prstGeom prst="rect">
            <a:avLst/>
          </a:prstGeom>
          <a:noFill/>
        </p:spPr>
      </p:pic>
      <p:sp>
        <p:nvSpPr>
          <p:cNvPr id="10" name="Text Placeholder 2">
            <a:extLst>
              <a:ext uri="{FF2B5EF4-FFF2-40B4-BE49-F238E27FC236}">
                <a16:creationId xmlns:a16="http://schemas.microsoft.com/office/drawing/2014/main" id="{DD807F6E-36E9-49F6-973E-1F82BE143063}"/>
              </a:ext>
            </a:extLst>
          </p:cNvPr>
          <p:cNvSpPr>
            <a:spLocks noGrp="1"/>
          </p:cNvSpPr>
          <p:nvPr>
            <p:ph type="body" sz="half" idx="2"/>
          </p:nvPr>
        </p:nvSpPr>
        <p:spPr>
          <a:xfrm>
            <a:off x="287338" y="1358537"/>
            <a:ext cx="4052221" cy="2925463"/>
          </a:xfrm>
        </p:spPr>
        <p:txBody>
          <a:bodyPr/>
          <a:lstStyle/>
          <a:p>
            <a:pPr marL="342900" indent="-342900">
              <a:buFont typeface="Arial" panose="020B0604020202020204" pitchFamily="34" charset="0"/>
              <a:buChar char="•"/>
            </a:pPr>
            <a:r>
              <a:rPr lang="en-US" dirty="0"/>
              <a:t>Find spaces</a:t>
            </a:r>
          </a:p>
          <a:p>
            <a:pPr marL="342900" indent="-342900">
              <a:buFont typeface="Arial" panose="020B0604020202020204" pitchFamily="34" charset="0"/>
              <a:buChar char="•"/>
            </a:pPr>
            <a:r>
              <a:rPr lang="en-US" dirty="0"/>
              <a:t>Navigate on campus</a:t>
            </a:r>
          </a:p>
          <a:p>
            <a:pPr marL="342900" indent="-342900">
              <a:buFont typeface="Arial" panose="020B0604020202020204" pitchFamily="34" charset="0"/>
              <a:buChar char="•"/>
            </a:pPr>
            <a:r>
              <a:rPr lang="en-US" dirty="0"/>
              <a:t>Reserve self-study spaces</a:t>
            </a:r>
          </a:p>
          <a:p>
            <a:pPr marL="342900" indent="-342900">
              <a:buFont typeface="Arial" panose="020B0604020202020204" pitchFamily="34" charset="0"/>
              <a:buChar char="•"/>
            </a:pPr>
            <a:r>
              <a:rPr lang="en-US" dirty="0"/>
              <a:t>Download in Apple App Store or Google Play, or use </a:t>
            </a:r>
            <a:r>
              <a:rPr lang="en-US" dirty="0">
                <a:hlinkClick r:id="rId3"/>
              </a:rPr>
              <a:t>https://booking.aalto.fi/aaltospace/</a:t>
            </a:r>
            <a:r>
              <a:rPr lang="en-US" dirty="0"/>
              <a:t> on your browser</a:t>
            </a:r>
          </a:p>
        </p:txBody>
      </p:sp>
      <p:sp>
        <p:nvSpPr>
          <p:cNvPr id="2" name="Text Placeholder 1">
            <a:extLst>
              <a:ext uri="{FF2B5EF4-FFF2-40B4-BE49-F238E27FC236}">
                <a16:creationId xmlns:a16="http://schemas.microsoft.com/office/drawing/2014/main" id="{1EAC2B45-6085-4DEA-922A-D850B4EE33AC}"/>
              </a:ext>
            </a:extLst>
          </p:cNvPr>
          <p:cNvSpPr>
            <a:spLocks noGrp="1"/>
          </p:cNvSpPr>
          <p:nvPr>
            <p:ph type="body" sz="half" idx="10"/>
          </p:nvPr>
        </p:nvSpPr>
        <p:spPr>
          <a:xfrm>
            <a:off x="287338" y="34800"/>
            <a:ext cx="4052221" cy="1041475"/>
          </a:xfrm>
        </p:spPr>
        <p:txBody>
          <a:bodyPr>
            <a:normAutofit/>
          </a:bodyPr>
          <a:lstStyle/>
          <a:p>
            <a:r>
              <a:rPr lang="en-US" dirty="0"/>
              <a:t>Aalto Space App</a:t>
            </a:r>
          </a:p>
        </p:txBody>
      </p:sp>
    </p:spTree>
    <p:extLst>
      <p:ext uri="{BB962C8B-B14F-4D97-AF65-F5344CB8AC3E}">
        <p14:creationId xmlns:p14="http://schemas.microsoft.com/office/powerpoint/2010/main" val="620139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29496F-CCEB-744E-A2CB-8BF78CBB15B8}"/>
              </a:ext>
            </a:extLst>
          </p:cNvPr>
          <p:cNvSpPr/>
          <p:nvPr/>
        </p:nvSpPr>
        <p:spPr>
          <a:xfrm>
            <a:off x="-5165" y="0"/>
            <a:ext cx="9149166" cy="5143500"/>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6" name="Text Placeholder 1">
            <a:extLst>
              <a:ext uri="{FF2B5EF4-FFF2-40B4-BE49-F238E27FC236}">
                <a16:creationId xmlns:a16="http://schemas.microsoft.com/office/drawing/2014/main" id="{12657A0B-0F6C-1940-B093-0666D548447C}"/>
              </a:ext>
            </a:extLst>
          </p:cNvPr>
          <p:cNvSpPr>
            <a:spLocks noGrp="1"/>
          </p:cNvSpPr>
          <p:nvPr>
            <p:ph type="body" sz="half" idx="11"/>
          </p:nvPr>
        </p:nvSpPr>
        <p:spPr>
          <a:xfrm>
            <a:off x="755650" y="1759426"/>
            <a:ext cx="7669159" cy="711632"/>
          </a:xfrm>
        </p:spPr>
        <p:txBody>
          <a:bodyPr/>
          <a:lstStyle/>
          <a:p>
            <a:r>
              <a:rPr lang="en-US" sz="2800" b="0" dirty="0">
                <a:solidFill>
                  <a:schemeClr val="tx1"/>
                </a:solidFill>
              </a:rPr>
              <a:t>Go to into.aalto.fi </a:t>
            </a:r>
            <a:r>
              <a:rPr lang="en-US" sz="2800" b="0" dirty="0">
                <a:solidFill>
                  <a:schemeClr val="tx1"/>
                </a:solidFill>
                <a:sym typeface="Wingdings" panose="05000000000000000000" pitchFamily="2" charset="2"/>
              </a:rPr>
              <a:t> page of your </a:t>
            </a:r>
            <a:r>
              <a:rPr lang="en-US" sz="2800" b="0" dirty="0" err="1">
                <a:solidFill>
                  <a:schemeClr val="tx1"/>
                </a:solidFill>
                <a:sym typeface="Wingdings" panose="05000000000000000000" pitchFamily="2" charset="2"/>
              </a:rPr>
              <a:t>programme</a:t>
            </a:r>
            <a:endParaRPr lang="en-US" sz="2800" b="0" dirty="0">
              <a:solidFill>
                <a:schemeClr val="tx1"/>
              </a:solidFill>
            </a:endParaRPr>
          </a:p>
          <a:p>
            <a:r>
              <a:rPr lang="en-US" dirty="0">
                <a:solidFill>
                  <a:schemeClr val="tx1"/>
                </a:solidFill>
              </a:rPr>
              <a:t>Your tour into </a:t>
            </a:r>
            <a:r>
              <a:rPr lang="en-US" dirty="0" err="1">
                <a:solidFill>
                  <a:schemeClr val="tx1"/>
                </a:solidFill>
              </a:rPr>
              <a:t>INTO</a:t>
            </a:r>
            <a:endParaRPr lang="en-US" dirty="0">
              <a:solidFill>
                <a:schemeClr val="tx1"/>
              </a:solidFill>
            </a:endParaRPr>
          </a:p>
        </p:txBody>
      </p:sp>
      <p:pic>
        <p:nvPicPr>
          <p:cNvPr id="5" name="Picture 4">
            <a:extLst>
              <a:ext uri="{FF2B5EF4-FFF2-40B4-BE49-F238E27FC236}">
                <a16:creationId xmlns:a16="http://schemas.microsoft.com/office/drawing/2014/main" id="{CAFA06CB-394E-424A-989A-D12E1C63C52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284000"/>
            <a:ext cx="2052735" cy="857237"/>
          </a:xfrm>
          <a:prstGeom prst="rect">
            <a:avLst/>
          </a:prstGeom>
        </p:spPr>
      </p:pic>
    </p:spTree>
    <p:extLst>
      <p:ext uri="{BB962C8B-B14F-4D97-AF65-F5344CB8AC3E}">
        <p14:creationId xmlns:p14="http://schemas.microsoft.com/office/powerpoint/2010/main" val="3885444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6572E3-101F-4DD6-8940-F53508FA56DD}"/>
              </a:ext>
            </a:extLst>
          </p:cNvPr>
          <p:cNvPicPr>
            <a:picLocks noChangeAspect="1"/>
          </p:cNvPicPr>
          <p:nvPr/>
        </p:nvPicPr>
        <p:blipFill rotWithShape="1">
          <a:blip r:embed="rId3"/>
          <a:srcRect l="8119" t="13968" r="33130" b="24690"/>
          <a:stretch/>
        </p:blipFill>
        <p:spPr>
          <a:xfrm>
            <a:off x="0" y="0"/>
            <a:ext cx="4835047" cy="3155171"/>
          </a:xfrm>
          <a:prstGeom prst="rect">
            <a:avLst/>
          </a:prstGeom>
        </p:spPr>
      </p:pic>
      <p:pic>
        <p:nvPicPr>
          <p:cNvPr id="7" name="Picture 6">
            <a:extLst>
              <a:ext uri="{FF2B5EF4-FFF2-40B4-BE49-F238E27FC236}">
                <a16:creationId xmlns:a16="http://schemas.microsoft.com/office/drawing/2014/main" id="{63FDDF7B-416F-4A9E-9C26-9DE1F65CA70B}"/>
              </a:ext>
            </a:extLst>
          </p:cNvPr>
          <p:cNvPicPr>
            <a:picLocks noChangeAspect="1"/>
          </p:cNvPicPr>
          <p:nvPr/>
        </p:nvPicPr>
        <p:blipFill rotWithShape="1">
          <a:blip r:embed="rId4"/>
          <a:srcRect l="20015" t="34121" r="21233" b="4535"/>
          <a:stretch/>
        </p:blipFill>
        <p:spPr>
          <a:xfrm>
            <a:off x="1803748" y="994164"/>
            <a:ext cx="4835047" cy="3155171"/>
          </a:xfrm>
          <a:prstGeom prst="rect">
            <a:avLst/>
          </a:prstGeom>
        </p:spPr>
      </p:pic>
      <p:pic>
        <p:nvPicPr>
          <p:cNvPr id="10" name="Picture 9">
            <a:extLst>
              <a:ext uri="{FF2B5EF4-FFF2-40B4-BE49-F238E27FC236}">
                <a16:creationId xmlns:a16="http://schemas.microsoft.com/office/drawing/2014/main" id="{8E7F7135-D03A-4EBB-B1A8-94EAF374EF05}"/>
              </a:ext>
            </a:extLst>
          </p:cNvPr>
          <p:cNvPicPr>
            <a:picLocks noChangeAspect="1"/>
          </p:cNvPicPr>
          <p:nvPr/>
        </p:nvPicPr>
        <p:blipFill rotWithShape="1">
          <a:blip r:embed="rId5"/>
          <a:srcRect l="19711" t="44079" r="30822" b="7214"/>
          <a:stretch/>
        </p:blipFill>
        <p:spPr>
          <a:xfrm>
            <a:off x="4835047" y="2399650"/>
            <a:ext cx="4070959" cy="2505206"/>
          </a:xfrm>
          <a:prstGeom prst="rect">
            <a:avLst/>
          </a:prstGeom>
          <a:ln w="38100">
            <a:solidFill>
              <a:schemeClr val="tx1"/>
            </a:solidFill>
          </a:ln>
        </p:spPr>
      </p:pic>
      <p:sp>
        <p:nvSpPr>
          <p:cNvPr id="11" name="Arrow: Down 10">
            <a:extLst>
              <a:ext uri="{FF2B5EF4-FFF2-40B4-BE49-F238E27FC236}">
                <a16:creationId xmlns:a16="http://schemas.microsoft.com/office/drawing/2014/main" id="{BABC4A63-DE07-474F-8FE2-C148CACDAB82}"/>
              </a:ext>
            </a:extLst>
          </p:cNvPr>
          <p:cNvSpPr/>
          <p:nvPr/>
        </p:nvSpPr>
        <p:spPr>
          <a:xfrm>
            <a:off x="6090780" y="238643"/>
            <a:ext cx="2498943" cy="20160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Bookmark the page of your </a:t>
            </a:r>
            <a:r>
              <a:rPr lang="en-US" b="1" dirty="0" err="1"/>
              <a:t>programme</a:t>
            </a:r>
            <a:r>
              <a:rPr lang="en-US" b="1" dirty="0"/>
              <a:t>!</a:t>
            </a:r>
          </a:p>
        </p:txBody>
      </p:sp>
      <p:cxnSp>
        <p:nvCxnSpPr>
          <p:cNvPr id="13" name="Straight Arrow Connector 12">
            <a:extLst>
              <a:ext uri="{FF2B5EF4-FFF2-40B4-BE49-F238E27FC236}">
                <a16:creationId xmlns:a16="http://schemas.microsoft.com/office/drawing/2014/main" id="{D6065384-8730-43C4-AD6D-DB6F05AAC0C8}"/>
              </a:ext>
            </a:extLst>
          </p:cNvPr>
          <p:cNvCxnSpPr/>
          <p:nvPr/>
        </p:nvCxnSpPr>
        <p:spPr>
          <a:xfrm>
            <a:off x="237995" y="2868460"/>
            <a:ext cx="52609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6DB916A-E7BB-45FA-B74D-73940CCF3C5D}"/>
              </a:ext>
            </a:extLst>
          </p:cNvPr>
          <p:cNvCxnSpPr/>
          <p:nvPr/>
        </p:nvCxnSpPr>
        <p:spPr>
          <a:xfrm>
            <a:off x="2732762" y="2523732"/>
            <a:ext cx="52609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986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41685-5849-41DB-B57A-240D863DED11}"/>
              </a:ext>
            </a:extLst>
          </p:cNvPr>
          <p:cNvSpPr>
            <a:spLocks noGrp="1"/>
          </p:cNvSpPr>
          <p:nvPr>
            <p:ph type="body" sz="half" idx="10"/>
          </p:nvPr>
        </p:nvSpPr>
        <p:spPr/>
        <p:txBody>
          <a:bodyPr/>
          <a:lstStyle/>
          <a:p>
            <a:r>
              <a:rPr lang="en-US" dirty="0"/>
              <a:t>Preorientation</a:t>
            </a:r>
          </a:p>
        </p:txBody>
      </p:sp>
      <p:sp>
        <p:nvSpPr>
          <p:cNvPr id="3" name="Text Placeholder 2">
            <a:extLst>
              <a:ext uri="{FF2B5EF4-FFF2-40B4-BE49-F238E27FC236}">
                <a16:creationId xmlns:a16="http://schemas.microsoft.com/office/drawing/2014/main" id="{47A31A05-0BE0-43B3-9334-46389929C6C8}"/>
              </a:ext>
            </a:extLst>
          </p:cNvPr>
          <p:cNvSpPr>
            <a:spLocks noGrp="1"/>
          </p:cNvSpPr>
          <p:nvPr>
            <p:ph type="body" sz="half" idx="11"/>
          </p:nvPr>
        </p:nvSpPr>
        <p:spPr/>
        <p:txBody>
          <a:bodyPr/>
          <a:lstStyle/>
          <a:p>
            <a:r>
              <a:rPr lang="en-US" dirty="0">
                <a:hlinkClick r:id="rId2"/>
              </a:rPr>
              <a:t>https://mycourses.aalto.fi/course/view.php?id=30633</a:t>
            </a:r>
            <a:r>
              <a:rPr lang="en-US" dirty="0"/>
              <a:t> </a:t>
            </a:r>
          </a:p>
          <a:p>
            <a:pPr marL="342900" indent="-342900">
              <a:buFont typeface="Arial" panose="020B0604020202020204" pitchFamily="34" charset="0"/>
              <a:buChar char="•"/>
            </a:pPr>
            <a:r>
              <a:rPr lang="en-US" b="1" dirty="0"/>
              <a:t>Basic information on studies and courses</a:t>
            </a:r>
          </a:p>
          <a:p>
            <a:pPr marL="971550" lvl="1" indent="-342900"/>
            <a:r>
              <a:rPr lang="en-US" dirty="0"/>
              <a:t>Student vocabulary</a:t>
            </a:r>
          </a:p>
          <a:p>
            <a:pPr marL="971550" lvl="1" indent="-342900"/>
            <a:r>
              <a:rPr lang="en-US" dirty="0"/>
              <a:t>Academic freedom and responsibility</a:t>
            </a:r>
          </a:p>
          <a:p>
            <a:pPr marL="971550" lvl="1" indent="-342900"/>
            <a:r>
              <a:rPr lang="en-US" dirty="0"/>
              <a:t>Academic year</a:t>
            </a:r>
          </a:p>
          <a:p>
            <a:pPr marL="971550" lvl="1" indent="-342900"/>
            <a:r>
              <a:rPr lang="en-US" dirty="0"/>
              <a:t>Courses and other studies</a:t>
            </a:r>
          </a:p>
          <a:p>
            <a:pPr marL="971550" lvl="1" indent="-342900"/>
            <a:r>
              <a:rPr lang="en-US" dirty="0"/>
              <a:t>Lectures</a:t>
            </a:r>
          </a:p>
          <a:p>
            <a:endParaRPr lang="en-US" dirty="0"/>
          </a:p>
        </p:txBody>
      </p:sp>
      <p:sp>
        <p:nvSpPr>
          <p:cNvPr id="4" name="Flowchart: Off-page Connector 3">
            <a:extLst>
              <a:ext uri="{FF2B5EF4-FFF2-40B4-BE49-F238E27FC236}">
                <a16:creationId xmlns:a16="http://schemas.microsoft.com/office/drawing/2014/main" id="{C0B3AEB1-0D79-439F-963E-D8603E79618C}"/>
              </a:ext>
            </a:extLst>
          </p:cNvPr>
          <p:cNvSpPr/>
          <p:nvPr/>
        </p:nvSpPr>
        <p:spPr>
          <a:xfrm>
            <a:off x="7189985" y="-83075"/>
            <a:ext cx="1729047" cy="2435629"/>
          </a:xfrm>
          <a:prstGeom prst="flowChartOffpageConnector">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Reminder</a:t>
            </a:r>
          </a:p>
        </p:txBody>
      </p:sp>
    </p:spTree>
    <p:extLst>
      <p:ext uri="{BB962C8B-B14F-4D97-AF65-F5344CB8AC3E}">
        <p14:creationId xmlns:p14="http://schemas.microsoft.com/office/powerpoint/2010/main" val="4264943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8AC037-C049-4887-B49C-CA12F503705C}"/>
              </a:ext>
            </a:extLst>
          </p:cNvPr>
          <p:cNvSpPr>
            <a:spLocks noGrp="1"/>
          </p:cNvSpPr>
          <p:nvPr>
            <p:ph type="body" sz="half" idx="10"/>
          </p:nvPr>
        </p:nvSpPr>
        <p:spPr/>
        <p:txBody>
          <a:bodyPr/>
          <a:lstStyle/>
          <a:p>
            <a:r>
              <a:rPr lang="fi-FI" dirty="0" err="1"/>
              <a:t>Academic</a:t>
            </a:r>
            <a:r>
              <a:rPr lang="fi-FI" dirty="0"/>
              <a:t> </a:t>
            </a:r>
            <a:r>
              <a:rPr lang="fi-FI" dirty="0" err="1"/>
              <a:t>year</a:t>
            </a:r>
            <a:r>
              <a:rPr lang="fi-FI" dirty="0"/>
              <a:t> 2021-2022</a:t>
            </a:r>
          </a:p>
          <a:p>
            <a:r>
              <a:rPr lang="fi-FI" sz="2000" dirty="0">
                <a:solidFill>
                  <a:schemeClr val="accent2"/>
                </a:solidFill>
              </a:rPr>
              <a:t>(1 August 2021 – 31 </a:t>
            </a:r>
            <a:r>
              <a:rPr lang="fi-FI" sz="2000" dirty="0" err="1">
                <a:solidFill>
                  <a:schemeClr val="accent2"/>
                </a:solidFill>
              </a:rPr>
              <a:t>July</a:t>
            </a:r>
            <a:r>
              <a:rPr lang="fi-FI" sz="2000" dirty="0">
                <a:solidFill>
                  <a:schemeClr val="accent2"/>
                </a:solidFill>
              </a:rPr>
              <a:t> 2022)</a:t>
            </a:r>
            <a:endParaRPr lang="en-US" sz="2000" dirty="0">
              <a:solidFill>
                <a:schemeClr val="accent2"/>
              </a:solidFill>
            </a:endParaRPr>
          </a:p>
        </p:txBody>
      </p:sp>
      <p:grpSp>
        <p:nvGrpSpPr>
          <p:cNvPr id="10" name="Group 9">
            <a:extLst>
              <a:ext uri="{FF2B5EF4-FFF2-40B4-BE49-F238E27FC236}">
                <a16:creationId xmlns:a16="http://schemas.microsoft.com/office/drawing/2014/main" id="{E95D4215-5671-417F-A041-CCF162B3D60D}"/>
              </a:ext>
            </a:extLst>
          </p:cNvPr>
          <p:cNvGrpSpPr/>
          <p:nvPr/>
        </p:nvGrpSpPr>
        <p:grpSpPr>
          <a:xfrm>
            <a:off x="4572000" y="1652415"/>
            <a:ext cx="4763193" cy="2613039"/>
            <a:chOff x="4829694" y="947651"/>
            <a:chExt cx="4114801" cy="2226696"/>
          </a:xfrm>
        </p:grpSpPr>
        <p:pic>
          <p:nvPicPr>
            <p:cNvPr id="5" name="Picture 4">
              <a:extLst>
                <a:ext uri="{FF2B5EF4-FFF2-40B4-BE49-F238E27FC236}">
                  <a16:creationId xmlns:a16="http://schemas.microsoft.com/office/drawing/2014/main" id="{17EF3361-BC4A-411C-951C-A24DF281A703}"/>
                </a:ext>
              </a:extLst>
            </p:cNvPr>
            <p:cNvPicPr>
              <a:picLocks noChangeAspect="1"/>
            </p:cNvPicPr>
            <p:nvPr/>
          </p:nvPicPr>
          <p:blipFill rotWithShape="1">
            <a:blip r:embed="rId3"/>
            <a:srcRect l="19596" t="44283" r="30404" b="12426"/>
            <a:stretch/>
          </p:blipFill>
          <p:spPr>
            <a:xfrm>
              <a:off x="4829694" y="947651"/>
              <a:ext cx="4114801" cy="2226696"/>
            </a:xfrm>
            <a:prstGeom prst="rect">
              <a:avLst/>
            </a:prstGeom>
          </p:spPr>
        </p:pic>
        <p:sp>
          <p:nvSpPr>
            <p:cNvPr id="6" name="Oval 5">
              <a:extLst>
                <a:ext uri="{FF2B5EF4-FFF2-40B4-BE49-F238E27FC236}">
                  <a16:creationId xmlns:a16="http://schemas.microsoft.com/office/drawing/2014/main" id="{7F99B038-974B-468E-9FA1-660EF999CE0E}"/>
                </a:ext>
              </a:extLst>
            </p:cNvPr>
            <p:cNvSpPr/>
            <p:nvPr/>
          </p:nvSpPr>
          <p:spPr>
            <a:xfrm>
              <a:off x="4887884" y="1787236"/>
              <a:ext cx="556952" cy="2327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3ABB161-0A55-4F86-8756-78B84810D0DD}"/>
                </a:ext>
              </a:extLst>
            </p:cNvPr>
            <p:cNvSpPr/>
            <p:nvPr/>
          </p:nvSpPr>
          <p:spPr>
            <a:xfrm>
              <a:off x="6277818" y="1417122"/>
              <a:ext cx="1140510" cy="2327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8" name="Table 7">
            <a:extLst>
              <a:ext uri="{FF2B5EF4-FFF2-40B4-BE49-F238E27FC236}">
                <a16:creationId xmlns:a16="http://schemas.microsoft.com/office/drawing/2014/main" id="{CBFF367C-B0C9-4B45-8723-7BE98BAC4AAD}"/>
              </a:ext>
            </a:extLst>
          </p:cNvPr>
          <p:cNvGraphicFramePr>
            <a:graphicFrameLocks noGrp="1"/>
          </p:cNvGraphicFramePr>
          <p:nvPr>
            <p:extLst>
              <p:ext uri="{D42A27DB-BD31-4B8C-83A1-F6EECF244321}">
                <p14:modId xmlns:p14="http://schemas.microsoft.com/office/powerpoint/2010/main" val="1857509388"/>
              </p:ext>
            </p:extLst>
          </p:nvPr>
        </p:nvGraphicFramePr>
        <p:xfrm>
          <a:off x="221272" y="1701635"/>
          <a:ext cx="4056078" cy="2590800"/>
        </p:xfrm>
        <a:graphic>
          <a:graphicData uri="http://schemas.openxmlformats.org/drawingml/2006/table">
            <a:tbl>
              <a:tblPr/>
              <a:tblGrid>
                <a:gridCol w="2028039">
                  <a:extLst>
                    <a:ext uri="{9D8B030D-6E8A-4147-A177-3AD203B41FA5}">
                      <a16:colId xmlns:a16="http://schemas.microsoft.com/office/drawing/2014/main" val="2876056994"/>
                    </a:ext>
                  </a:extLst>
                </a:gridCol>
                <a:gridCol w="2028039">
                  <a:extLst>
                    <a:ext uri="{9D8B030D-6E8A-4147-A177-3AD203B41FA5}">
                      <a16:colId xmlns:a16="http://schemas.microsoft.com/office/drawing/2014/main" val="2159367874"/>
                    </a:ext>
                  </a:extLst>
                </a:gridCol>
              </a:tblGrid>
              <a:tr h="0">
                <a:tc>
                  <a:txBody>
                    <a:bodyPr/>
                    <a:lstStyle/>
                    <a:p>
                      <a:r>
                        <a:rPr lang="en-US" sz="1400" b="1" dirty="0"/>
                        <a:t>Teaching and evaluation periods</a:t>
                      </a:r>
                      <a:endParaRPr lang="en-US" sz="1400" dirty="0"/>
                    </a:p>
                  </a:txBody>
                  <a:tcPr anchor="ctr">
                    <a:lnL>
                      <a:noFill/>
                    </a:lnL>
                    <a:lnR>
                      <a:noFill/>
                    </a:lnR>
                    <a:lnT>
                      <a:noFill/>
                    </a:lnT>
                    <a:lnB>
                      <a:noFill/>
                    </a:lnB>
                  </a:tcPr>
                </a:tc>
                <a:tc>
                  <a:txBody>
                    <a:bodyPr/>
                    <a:lstStyle/>
                    <a:p>
                      <a:r>
                        <a:rPr lang="en-US" sz="1400" b="1"/>
                        <a:t>Time  </a:t>
                      </a:r>
                      <a:r>
                        <a:rPr lang="en-US" sz="1400"/>
                        <a:t>               </a:t>
                      </a:r>
                    </a:p>
                  </a:txBody>
                  <a:tcPr anchor="ctr">
                    <a:lnL>
                      <a:noFill/>
                    </a:lnL>
                    <a:lnR>
                      <a:noFill/>
                    </a:lnR>
                    <a:lnT>
                      <a:noFill/>
                    </a:lnT>
                    <a:lnB>
                      <a:noFill/>
                    </a:lnB>
                  </a:tcPr>
                </a:tc>
                <a:extLst>
                  <a:ext uri="{0D108BD9-81ED-4DB2-BD59-A6C34878D82A}">
                    <a16:rowId xmlns:a16="http://schemas.microsoft.com/office/drawing/2014/main" val="880589625"/>
                  </a:ext>
                </a:extLst>
              </a:tr>
              <a:tr h="0">
                <a:tc>
                  <a:txBody>
                    <a:bodyPr/>
                    <a:lstStyle/>
                    <a:p>
                      <a:r>
                        <a:rPr lang="en-US" sz="1400" dirty="0"/>
                        <a:t>First evaluation period; orientation</a:t>
                      </a:r>
                    </a:p>
                  </a:txBody>
                  <a:tcPr anchor="ctr">
                    <a:lnL>
                      <a:noFill/>
                    </a:lnL>
                    <a:lnR>
                      <a:noFill/>
                    </a:lnR>
                    <a:lnT>
                      <a:noFill/>
                    </a:lnT>
                    <a:lnB>
                      <a:noFill/>
                    </a:lnB>
                  </a:tcPr>
                </a:tc>
                <a:tc>
                  <a:txBody>
                    <a:bodyPr/>
                    <a:lstStyle/>
                    <a:p>
                      <a:r>
                        <a:rPr lang="en-US" sz="1400" dirty="0"/>
                        <a:t>6 –10 Sep 2021</a:t>
                      </a:r>
                    </a:p>
                  </a:txBody>
                  <a:tcPr anchor="ctr">
                    <a:lnL>
                      <a:noFill/>
                    </a:lnL>
                    <a:lnR>
                      <a:noFill/>
                    </a:lnR>
                    <a:lnT>
                      <a:noFill/>
                    </a:lnT>
                    <a:lnB>
                      <a:noFill/>
                    </a:lnB>
                  </a:tcPr>
                </a:tc>
                <a:extLst>
                  <a:ext uri="{0D108BD9-81ED-4DB2-BD59-A6C34878D82A}">
                    <a16:rowId xmlns:a16="http://schemas.microsoft.com/office/drawing/2014/main" val="2960604024"/>
                  </a:ext>
                </a:extLst>
              </a:tr>
              <a:tr h="0">
                <a:tc>
                  <a:txBody>
                    <a:bodyPr/>
                    <a:lstStyle/>
                    <a:p>
                      <a:r>
                        <a:rPr lang="en-US" sz="1400"/>
                        <a:t>Period I and evaluation week</a:t>
                      </a:r>
                    </a:p>
                  </a:txBody>
                  <a:tcPr anchor="ctr">
                    <a:lnL>
                      <a:noFill/>
                    </a:lnL>
                    <a:lnR>
                      <a:noFill/>
                    </a:lnR>
                    <a:lnT>
                      <a:noFill/>
                    </a:lnT>
                    <a:lnB>
                      <a:noFill/>
                    </a:lnB>
                  </a:tcPr>
                </a:tc>
                <a:tc>
                  <a:txBody>
                    <a:bodyPr/>
                    <a:lstStyle/>
                    <a:p>
                      <a:r>
                        <a:rPr lang="en-US" sz="1400"/>
                        <a:t>13 Sep – 29 Oct 2021</a:t>
                      </a:r>
                    </a:p>
                  </a:txBody>
                  <a:tcPr anchor="ctr">
                    <a:lnL>
                      <a:noFill/>
                    </a:lnL>
                    <a:lnR>
                      <a:noFill/>
                    </a:lnR>
                    <a:lnT>
                      <a:noFill/>
                    </a:lnT>
                    <a:lnB>
                      <a:noFill/>
                    </a:lnB>
                  </a:tcPr>
                </a:tc>
                <a:extLst>
                  <a:ext uri="{0D108BD9-81ED-4DB2-BD59-A6C34878D82A}">
                    <a16:rowId xmlns:a16="http://schemas.microsoft.com/office/drawing/2014/main" val="1853930057"/>
                  </a:ext>
                </a:extLst>
              </a:tr>
              <a:tr h="0">
                <a:tc>
                  <a:txBody>
                    <a:bodyPr/>
                    <a:lstStyle/>
                    <a:p>
                      <a:r>
                        <a:rPr lang="en-US" sz="1400"/>
                        <a:t>Period II and evaluation week</a:t>
                      </a:r>
                    </a:p>
                  </a:txBody>
                  <a:tcPr anchor="ctr">
                    <a:lnL>
                      <a:noFill/>
                    </a:lnL>
                    <a:lnR>
                      <a:noFill/>
                    </a:lnR>
                    <a:lnT>
                      <a:noFill/>
                    </a:lnT>
                    <a:lnB>
                      <a:noFill/>
                    </a:lnB>
                  </a:tcPr>
                </a:tc>
                <a:tc>
                  <a:txBody>
                    <a:bodyPr/>
                    <a:lstStyle/>
                    <a:p>
                      <a:r>
                        <a:rPr lang="en-US" sz="1400"/>
                        <a:t>1 Nov – 17 Dec 2021</a:t>
                      </a:r>
                    </a:p>
                  </a:txBody>
                  <a:tcPr anchor="ctr">
                    <a:lnL>
                      <a:noFill/>
                    </a:lnL>
                    <a:lnR>
                      <a:noFill/>
                    </a:lnR>
                    <a:lnT>
                      <a:noFill/>
                    </a:lnT>
                    <a:lnB>
                      <a:noFill/>
                    </a:lnB>
                  </a:tcPr>
                </a:tc>
                <a:extLst>
                  <a:ext uri="{0D108BD9-81ED-4DB2-BD59-A6C34878D82A}">
                    <a16:rowId xmlns:a16="http://schemas.microsoft.com/office/drawing/2014/main" val="2462828318"/>
                  </a:ext>
                </a:extLst>
              </a:tr>
              <a:tr h="0">
                <a:tc>
                  <a:txBody>
                    <a:bodyPr/>
                    <a:lstStyle/>
                    <a:p>
                      <a:r>
                        <a:rPr lang="en-US" sz="1400"/>
                        <a:t>Second evaluation period          </a:t>
                      </a:r>
                    </a:p>
                  </a:txBody>
                  <a:tcPr anchor="ctr">
                    <a:lnL>
                      <a:noFill/>
                    </a:lnL>
                    <a:lnR>
                      <a:noFill/>
                    </a:lnR>
                    <a:lnT>
                      <a:noFill/>
                    </a:lnT>
                    <a:lnB>
                      <a:noFill/>
                    </a:lnB>
                  </a:tcPr>
                </a:tc>
                <a:tc>
                  <a:txBody>
                    <a:bodyPr/>
                    <a:lstStyle/>
                    <a:p>
                      <a:r>
                        <a:rPr lang="en-US" sz="1400" dirty="0"/>
                        <a:t>20-23 Dec 2021</a:t>
                      </a:r>
                    </a:p>
                  </a:txBody>
                  <a:tcPr anchor="ctr">
                    <a:lnL>
                      <a:noFill/>
                    </a:lnL>
                    <a:lnR>
                      <a:noFill/>
                    </a:lnR>
                    <a:lnT>
                      <a:noFill/>
                    </a:lnT>
                    <a:lnB>
                      <a:noFill/>
                    </a:lnB>
                  </a:tcPr>
                </a:tc>
                <a:extLst>
                  <a:ext uri="{0D108BD9-81ED-4DB2-BD59-A6C34878D82A}">
                    <a16:rowId xmlns:a16="http://schemas.microsoft.com/office/drawing/2014/main" val="1040615667"/>
                  </a:ext>
                </a:extLst>
              </a:tr>
            </a:tbl>
          </a:graphicData>
        </a:graphic>
      </p:graphicFrame>
      <p:sp>
        <p:nvSpPr>
          <p:cNvPr id="9" name="Oval 8">
            <a:extLst>
              <a:ext uri="{FF2B5EF4-FFF2-40B4-BE49-F238E27FC236}">
                <a16:creationId xmlns:a16="http://schemas.microsoft.com/office/drawing/2014/main" id="{822C6987-61BA-4FBA-8181-0898B8C0FED1}"/>
              </a:ext>
            </a:extLst>
          </p:cNvPr>
          <p:cNvSpPr/>
          <p:nvPr/>
        </p:nvSpPr>
        <p:spPr>
          <a:xfrm>
            <a:off x="7457162" y="798761"/>
            <a:ext cx="1540043" cy="1505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into.aalto.fi</a:t>
            </a:r>
          </a:p>
        </p:txBody>
      </p:sp>
      <p:sp>
        <p:nvSpPr>
          <p:cNvPr id="11" name="TextBox 10">
            <a:extLst>
              <a:ext uri="{FF2B5EF4-FFF2-40B4-BE49-F238E27FC236}">
                <a16:creationId xmlns:a16="http://schemas.microsoft.com/office/drawing/2014/main" id="{81CBA725-7471-4CB4-A5FE-317F468DE262}"/>
              </a:ext>
            </a:extLst>
          </p:cNvPr>
          <p:cNvSpPr txBox="1"/>
          <p:nvPr/>
        </p:nvSpPr>
        <p:spPr>
          <a:xfrm>
            <a:off x="221272" y="1401553"/>
            <a:ext cx="4578930" cy="300082"/>
          </a:xfrm>
          <a:prstGeom prst="rect">
            <a:avLst/>
          </a:prstGeom>
          <a:noFill/>
        </p:spPr>
        <p:txBody>
          <a:bodyPr wrap="square" rtlCol="0">
            <a:spAutoFit/>
          </a:bodyPr>
          <a:lstStyle/>
          <a:p>
            <a:r>
              <a:rPr lang="fi-FI" b="1" dirty="0" err="1">
                <a:highlight>
                  <a:srgbClr val="FFCD00"/>
                </a:highlight>
              </a:rPr>
              <a:t>Autumn</a:t>
            </a:r>
            <a:r>
              <a:rPr lang="fi-FI" b="1" dirty="0">
                <a:highlight>
                  <a:srgbClr val="FFCD00"/>
                </a:highlight>
              </a:rPr>
              <a:t> </a:t>
            </a:r>
            <a:r>
              <a:rPr lang="fi-FI" b="1" dirty="0" err="1">
                <a:highlight>
                  <a:srgbClr val="FFCD00"/>
                </a:highlight>
              </a:rPr>
              <a:t>term</a:t>
            </a:r>
            <a:r>
              <a:rPr lang="fi-FI" b="1" dirty="0">
                <a:highlight>
                  <a:srgbClr val="FFCD00"/>
                </a:highlight>
              </a:rPr>
              <a:t> 2021 (1 August – 31 </a:t>
            </a:r>
            <a:r>
              <a:rPr lang="fi-FI" b="1" dirty="0" err="1">
                <a:highlight>
                  <a:srgbClr val="FFCD00"/>
                </a:highlight>
              </a:rPr>
              <a:t>December</a:t>
            </a:r>
            <a:r>
              <a:rPr lang="fi-FI" b="1" dirty="0">
                <a:highlight>
                  <a:srgbClr val="FFCD00"/>
                </a:highlight>
              </a:rPr>
              <a:t> 2021)</a:t>
            </a:r>
            <a:endParaRPr lang="en-US" b="1" dirty="0">
              <a:highlight>
                <a:srgbClr val="FFCD00"/>
              </a:highlight>
            </a:endParaRPr>
          </a:p>
        </p:txBody>
      </p:sp>
    </p:spTree>
    <p:extLst>
      <p:ext uri="{BB962C8B-B14F-4D97-AF65-F5344CB8AC3E}">
        <p14:creationId xmlns:p14="http://schemas.microsoft.com/office/powerpoint/2010/main" val="3519329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7C31EB-E78A-409A-88B5-5C14E0A9524A}"/>
              </a:ext>
            </a:extLst>
          </p:cNvPr>
          <p:cNvSpPr>
            <a:spLocks noGrp="1"/>
          </p:cNvSpPr>
          <p:nvPr>
            <p:ph type="body" sz="half" idx="10"/>
          </p:nvPr>
        </p:nvSpPr>
        <p:spPr/>
        <p:txBody>
          <a:bodyPr/>
          <a:lstStyle/>
          <a:p>
            <a:r>
              <a:rPr lang="fi-FI" dirty="0" err="1"/>
              <a:t>Academic</a:t>
            </a:r>
            <a:r>
              <a:rPr lang="fi-FI" dirty="0"/>
              <a:t> </a:t>
            </a:r>
            <a:r>
              <a:rPr lang="fi-FI" dirty="0" err="1"/>
              <a:t>year</a:t>
            </a:r>
            <a:r>
              <a:rPr lang="fi-FI" dirty="0"/>
              <a:t> 2021-2022</a:t>
            </a:r>
            <a:endParaRPr lang="fi-FI" sz="2400" dirty="0"/>
          </a:p>
          <a:p>
            <a:r>
              <a:rPr lang="fi-FI" sz="2000" dirty="0">
                <a:solidFill>
                  <a:schemeClr val="accent2"/>
                </a:solidFill>
              </a:rPr>
              <a:t>(1 August 2021 – 31 </a:t>
            </a:r>
            <a:r>
              <a:rPr lang="fi-FI" sz="2000" dirty="0" err="1">
                <a:solidFill>
                  <a:schemeClr val="accent2"/>
                </a:solidFill>
              </a:rPr>
              <a:t>July</a:t>
            </a:r>
            <a:r>
              <a:rPr lang="fi-FI" sz="2000" dirty="0">
                <a:solidFill>
                  <a:schemeClr val="accent2"/>
                </a:solidFill>
              </a:rPr>
              <a:t> 2022)</a:t>
            </a:r>
            <a:endParaRPr lang="en-US" sz="2000" dirty="0">
              <a:solidFill>
                <a:schemeClr val="accent2"/>
              </a:solidFill>
            </a:endParaRPr>
          </a:p>
          <a:p>
            <a:endParaRPr lang="en-US" dirty="0"/>
          </a:p>
        </p:txBody>
      </p:sp>
      <p:graphicFrame>
        <p:nvGraphicFramePr>
          <p:cNvPr id="4" name="Table 3">
            <a:extLst>
              <a:ext uri="{FF2B5EF4-FFF2-40B4-BE49-F238E27FC236}">
                <a16:creationId xmlns:a16="http://schemas.microsoft.com/office/drawing/2014/main" id="{EE34DBCF-0E34-406E-9354-DE93E24A1B36}"/>
              </a:ext>
            </a:extLst>
          </p:cNvPr>
          <p:cNvGraphicFramePr>
            <a:graphicFrameLocks noGrp="1"/>
          </p:cNvGraphicFramePr>
          <p:nvPr>
            <p:extLst>
              <p:ext uri="{D42A27DB-BD31-4B8C-83A1-F6EECF244321}">
                <p14:modId xmlns:p14="http://schemas.microsoft.com/office/powerpoint/2010/main" val="4189969034"/>
              </p:ext>
            </p:extLst>
          </p:nvPr>
        </p:nvGraphicFramePr>
        <p:xfrm>
          <a:off x="292326" y="1546166"/>
          <a:ext cx="4961182" cy="2842953"/>
        </p:xfrm>
        <a:graphic>
          <a:graphicData uri="http://schemas.openxmlformats.org/drawingml/2006/table">
            <a:tbl>
              <a:tblPr/>
              <a:tblGrid>
                <a:gridCol w="2480591">
                  <a:extLst>
                    <a:ext uri="{9D8B030D-6E8A-4147-A177-3AD203B41FA5}">
                      <a16:colId xmlns:a16="http://schemas.microsoft.com/office/drawing/2014/main" val="3715102063"/>
                    </a:ext>
                  </a:extLst>
                </a:gridCol>
                <a:gridCol w="2480591">
                  <a:extLst>
                    <a:ext uri="{9D8B030D-6E8A-4147-A177-3AD203B41FA5}">
                      <a16:colId xmlns:a16="http://schemas.microsoft.com/office/drawing/2014/main" val="3928794090"/>
                    </a:ext>
                  </a:extLst>
                </a:gridCol>
              </a:tblGrid>
              <a:tr h="734049">
                <a:tc>
                  <a:txBody>
                    <a:bodyPr/>
                    <a:lstStyle/>
                    <a:p>
                      <a:r>
                        <a:rPr lang="en-US" sz="1400" b="1" dirty="0"/>
                        <a:t>Teaching and evaluation periods</a:t>
                      </a:r>
                      <a:endParaRPr lang="en-US" sz="1400" dirty="0"/>
                    </a:p>
                  </a:txBody>
                  <a:tcPr marL="63655" marR="63655" marT="31827" marB="31827" anchor="ctr">
                    <a:lnL>
                      <a:noFill/>
                    </a:lnL>
                    <a:lnR>
                      <a:noFill/>
                    </a:lnR>
                    <a:lnT>
                      <a:noFill/>
                    </a:lnT>
                    <a:lnB>
                      <a:noFill/>
                    </a:lnB>
                  </a:tcPr>
                </a:tc>
                <a:tc>
                  <a:txBody>
                    <a:bodyPr/>
                    <a:lstStyle/>
                    <a:p>
                      <a:r>
                        <a:rPr lang="en-US" sz="1400" b="1"/>
                        <a:t>Time    </a:t>
                      </a:r>
                      <a:r>
                        <a:rPr lang="en-US" sz="1400"/>
                        <a:t>             </a:t>
                      </a:r>
                    </a:p>
                  </a:txBody>
                  <a:tcPr marL="63655" marR="63655" marT="31827" marB="31827" anchor="ctr">
                    <a:lnL>
                      <a:noFill/>
                    </a:lnL>
                    <a:lnR>
                      <a:noFill/>
                    </a:lnR>
                    <a:lnT>
                      <a:noFill/>
                    </a:lnT>
                    <a:lnB>
                      <a:noFill/>
                    </a:lnB>
                  </a:tcPr>
                </a:tc>
                <a:extLst>
                  <a:ext uri="{0D108BD9-81ED-4DB2-BD59-A6C34878D82A}">
                    <a16:rowId xmlns:a16="http://schemas.microsoft.com/office/drawing/2014/main" val="4269426124"/>
                  </a:ext>
                </a:extLst>
              </a:tr>
              <a:tr h="514804">
                <a:tc>
                  <a:txBody>
                    <a:bodyPr/>
                    <a:lstStyle/>
                    <a:p>
                      <a:r>
                        <a:rPr lang="en-US" sz="1400"/>
                        <a:t>Period III and evaluation week</a:t>
                      </a:r>
                    </a:p>
                  </a:txBody>
                  <a:tcPr marL="63655" marR="63655" marT="31827" marB="31827" anchor="ctr">
                    <a:lnL>
                      <a:noFill/>
                    </a:lnL>
                    <a:lnR>
                      <a:noFill/>
                    </a:lnR>
                    <a:lnT>
                      <a:noFill/>
                    </a:lnT>
                    <a:lnB>
                      <a:noFill/>
                    </a:lnB>
                  </a:tcPr>
                </a:tc>
                <a:tc>
                  <a:txBody>
                    <a:bodyPr/>
                    <a:lstStyle/>
                    <a:p>
                      <a:r>
                        <a:rPr lang="en-US" sz="1400" dirty="0"/>
                        <a:t>10 Jan 2022 – 25 Feb 2022</a:t>
                      </a:r>
                    </a:p>
                  </a:txBody>
                  <a:tcPr marL="63655" marR="63655" marT="31827" marB="31827" anchor="ctr">
                    <a:lnL>
                      <a:noFill/>
                    </a:lnL>
                    <a:lnR>
                      <a:noFill/>
                    </a:lnR>
                    <a:lnT>
                      <a:noFill/>
                    </a:lnT>
                    <a:lnB>
                      <a:noFill/>
                    </a:lnB>
                  </a:tcPr>
                </a:tc>
                <a:extLst>
                  <a:ext uri="{0D108BD9-81ED-4DB2-BD59-A6C34878D82A}">
                    <a16:rowId xmlns:a16="http://schemas.microsoft.com/office/drawing/2014/main" val="1992965607"/>
                  </a:ext>
                </a:extLst>
              </a:tr>
              <a:tr h="617458">
                <a:tc>
                  <a:txBody>
                    <a:bodyPr/>
                    <a:lstStyle/>
                    <a:p>
                      <a:r>
                        <a:rPr lang="en-US" sz="1400" dirty="0"/>
                        <a:t>Period IV and evaluation week</a:t>
                      </a:r>
                    </a:p>
                  </a:txBody>
                  <a:tcPr marL="63655" marR="63655" marT="31827" marB="31827" anchor="ctr">
                    <a:lnL>
                      <a:noFill/>
                    </a:lnL>
                    <a:lnR>
                      <a:noFill/>
                    </a:lnR>
                    <a:lnT>
                      <a:noFill/>
                    </a:lnT>
                    <a:lnB>
                      <a:noFill/>
                    </a:lnB>
                  </a:tcPr>
                </a:tc>
                <a:tc>
                  <a:txBody>
                    <a:bodyPr/>
                    <a:lstStyle/>
                    <a:p>
                      <a:r>
                        <a:rPr lang="da-DK" sz="1400"/>
                        <a:t>28 Feb – 14 Apr 2022</a:t>
                      </a:r>
                    </a:p>
                  </a:txBody>
                  <a:tcPr marL="63655" marR="63655" marT="31827" marB="31827" anchor="ctr">
                    <a:lnL>
                      <a:noFill/>
                    </a:lnL>
                    <a:lnR>
                      <a:noFill/>
                    </a:lnR>
                    <a:lnT>
                      <a:noFill/>
                    </a:lnT>
                    <a:lnB>
                      <a:noFill/>
                    </a:lnB>
                  </a:tcPr>
                </a:tc>
                <a:extLst>
                  <a:ext uri="{0D108BD9-81ED-4DB2-BD59-A6C34878D82A}">
                    <a16:rowId xmlns:a16="http://schemas.microsoft.com/office/drawing/2014/main" val="471281186"/>
                  </a:ext>
                </a:extLst>
              </a:tr>
              <a:tr h="976642">
                <a:tc>
                  <a:txBody>
                    <a:bodyPr/>
                    <a:lstStyle/>
                    <a:p>
                      <a:r>
                        <a:rPr lang="en-US" sz="1400" dirty="0"/>
                        <a:t>Period V: multimodal period </a:t>
                      </a:r>
                    </a:p>
                  </a:txBody>
                  <a:tcPr marL="63655" marR="63655" marT="31827" marB="31827" anchor="ctr">
                    <a:lnL>
                      <a:noFill/>
                    </a:lnL>
                    <a:lnR>
                      <a:noFill/>
                    </a:lnR>
                    <a:lnT>
                      <a:noFill/>
                    </a:lnT>
                    <a:lnB>
                      <a:noFill/>
                    </a:lnB>
                  </a:tcPr>
                </a:tc>
                <a:tc>
                  <a:txBody>
                    <a:bodyPr/>
                    <a:lstStyle/>
                    <a:p>
                      <a:r>
                        <a:rPr lang="en-US" sz="1400" dirty="0"/>
                        <a:t>19 Apr – 3 Jun 2022</a:t>
                      </a:r>
                    </a:p>
                  </a:txBody>
                  <a:tcPr marL="63655" marR="63655" marT="31827" marB="31827" anchor="ctr">
                    <a:lnL>
                      <a:noFill/>
                    </a:lnL>
                    <a:lnR>
                      <a:noFill/>
                    </a:lnR>
                    <a:lnT>
                      <a:noFill/>
                    </a:lnT>
                    <a:lnB>
                      <a:noFill/>
                    </a:lnB>
                  </a:tcPr>
                </a:tc>
                <a:extLst>
                  <a:ext uri="{0D108BD9-81ED-4DB2-BD59-A6C34878D82A}">
                    <a16:rowId xmlns:a16="http://schemas.microsoft.com/office/drawing/2014/main" val="1289103116"/>
                  </a:ext>
                </a:extLst>
              </a:tr>
            </a:tbl>
          </a:graphicData>
        </a:graphic>
      </p:graphicFrame>
      <p:sp>
        <p:nvSpPr>
          <p:cNvPr id="6" name="Speech Bubble: Rectangle with Corners Rounded 5">
            <a:extLst>
              <a:ext uri="{FF2B5EF4-FFF2-40B4-BE49-F238E27FC236}">
                <a16:creationId xmlns:a16="http://schemas.microsoft.com/office/drawing/2014/main" id="{82343F5B-BB28-4E03-9008-0BA943270AAE}"/>
              </a:ext>
            </a:extLst>
          </p:cNvPr>
          <p:cNvSpPr/>
          <p:nvPr/>
        </p:nvSpPr>
        <p:spPr>
          <a:xfrm>
            <a:off x="4871256" y="671948"/>
            <a:ext cx="2236123" cy="217793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“When am I free for holidays?”</a:t>
            </a:r>
          </a:p>
          <a:p>
            <a:pPr algn="ctr"/>
            <a:endParaRPr lang="en-US" dirty="0"/>
          </a:p>
        </p:txBody>
      </p:sp>
      <p:sp>
        <p:nvSpPr>
          <p:cNvPr id="7" name="Speech Bubble: Rectangle with Corners Rounded 6">
            <a:extLst>
              <a:ext uri="{FF2B5EF4-FFF2-40B4-BE49-F238E27FC236}">
                <a16:creationId xmlns:a16="http://schemas.microsoft.com/office/drawing/2014/main" id="{0D0CA0BF-FCF6-4EDB-94BC-0E80F45068BE}"/>
              </a:ext>
            </a:extLst>
          </p:cNvPr>
          <p:cNvSpPr/>
          <p:nvPr/>
        </p:nvSpPr>
        <p:spPr>
          <a:xfrm>
            <a:off x="6322615" y="2319250"/>
            <a:ext cx="2144683" cy="2069869"/>
          </a:xfrm>
          <a:prstGeom prst="wedgeRoundRectCallout">
            <a:avLst>
              <a:gd name="adj1" fmla="val 36399"/>
              <a:gd name="adj2" fmla="val 59316"/>
              <a:gd name="adj3" fmla="val 16667"/>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sym typeface="Wingdings" panose="05000000000000000000" pitchFamily="2" charset="2"/>
              </a:rPr>
              <a:t>Check the academic calendar </a:t>
            </a:r>
            <a:br>
              <a:rPr lang="en-US" b="1" dirty="0">
                <a:solidFill>
                  <a:schemeClr val="tx1"/>
                </a:solidFill>
                <a:sym typeface="Wingdings" panose="05000000000000000000" pitchFamily="2" charset="2"/>
              </a:rPr>
            </a:br>
            <a:r>
              <a:rPr lang="en-US" b="1" dirty="0">
                <a:solidFill>
                  <a:schemeClr val="tx1"/>
                </a:solidFill>
                <a:sym typeface="Wingdings" panose="05000000000000000000" pitchFamily="2" charset="2"/>
              </a:rPr>
              <a:t>PLUS</a:t>
            </a:r>
            <a:br>
              <a:rPr lang="en-US" b="1" dirty="0">
                <a:solidFill>
                  <a:schemeClr val="tx1"/>
                </a:solidFill>
                <a:sym typeface="Wingdings" panose="05000000000000000000" pitchFamily="2" charset="2"/>
              </a:rPr>
            </a:br>
            <a:r>
              <a:rPr lang="en-US" b="1" dirty="0">
                <a:solidFill>
                  <a:schemeClr val="tx1"/>
                </a:solidFill>
                <a:sym typeface="Wingdings" panose="05000000000000000000" pitchFamily="2" charset="2"/>
              </a:rPr>
              <a:t>your Individual course &amp; exam schedule (</a:t>
            </a:r>
            <a:r>
              <a:rPr lang="en-US" b="1" dirty="0" err="1">
                <a:solidFill>
                  <a:schemeClr val="tx1"/>
                </a:solidFill>
                <a:sym typeface="Wingdings" panose="05000000000000000000" pitchFamily="2" charset="2"/>
              </a:rPr>
              <a:t>Sisu</a:t>
            </a:r>
            <a:r>
              <a:rPr lang="en-US" b="1" dirty="0">
                <a:solidFill>
                  <a:schemeClr val="tx1"/>
                </a:solidFill>
                <a:sym typeface="Wingdings" panose="05000000000000000000" pitchFamily="2" charset="2"/>
              </a:rPr>
              <a:t>)</a:t>
            </a:r>
            <a:endParaRPr lang="en-US" b="1" dirty="0">
              <a:solidFill>
                <a:schemeClr val="tx1"/>
              </a:solidFill>
            </a:endParaRPr>
          </a:p>
          <a:p>
            <a:pPr algn="ctr"/>
            <a:endParaRPr lang="en-US" dirty="0">
              <a:solidFill>
                <a:schemeClr val="tx1"/>
              </a:solidFill>
            </a:endParaRPr>
          </a:p>
        </p:txBody>
      </p:sp>
      <p:sp>
        <p:nvSpPr>
          <p:cNvPr id="8" name="TextBox 7">
            <a:extLst>
              <a:ext uri="{FF2B5EF4-FFF2-40B4-BE49-F238E27FC236}">
                <a16:creationId xmlns:a16="http://schemas.microsoft.com/office/drawing/2014/main" id="{89C0D5B2-8FF2-41CA-B748-2F56BD28624B}"/>
              </a:ext>
            </a:extLst>
          </p:cNvPr>
          <p:cNvSpPr txBox="1"/>
          <p:nvPr/>
        </p:nvSpPr>
        <p:spPr>
          <a:xfrm>
            <a:off x="221272" y="1314983"/>
            <a:ext cx="4578930" cy="300082"/>
          </a:xfrm>
          <a:prstGeom prst="rect">
            <a:avLst/>
          </a:prstGeom>
          <a:noFill/>
        </p:spPr>
        <p:txBody>
          <a:bodyPr wrap="square" rtlCol="0">
            <a:spAutoFit/>
          </a:bodyPr>
          <a:lstStyle/>
          <a:p>
            <a:r>
              <a:rPr lang="fi-FI" b="1" dirty="0" err="1">
                <a:highlight>
                  <a:srgbClr val="FFCD00"/>
                </a:highlight>
              </a:rPr>
              <a:t>Spring</a:t>
            </a:r>
            <a:r>
              <a:rPr lang="fi-FI" b="1" dirty="0">
                <a:highlight>
                  <a:srgbClr val="FFCD00"/>
                </a:highlight>
              </a:rPr>
              <a:t> </a:t>
            </a:r>
            <a:r>
              <a:rPr lang="fi-FI" b="1" dirty="0" err="1">
                <a:highlight>
                  <a:srgbClr val="FFCD00"/>
                </a:highlight>
              </a:rPr>
              <a:t>term</a:t>
            </a:r>
            <a:r>
              <a:rPr lang="fi-FI" b="1" dirty="0">
                <a:highlight>
                  <a:srgbClr val="FFCD00"/>
                </a:highlight>
              </a:rPr>
              <a:t> 2022 (1 </a:t>
            </a:r>
            <a:r>
              <a:rPr lang="fi-FI" b="1" dirty="0" err="1">
                <a:highlight>
                  <a:srgbClr val="FFCD00"/>
                </a:highlight>
              </a:rPr>
              <a:t>January</a:t>
            </a:r>
            <a:r>
              <a:rPr lang="fi-FI" b="1" dirty="0">
                <a:highlight>
                  <a:srgbClr val="FFCD00"/>
                </a:highlight>
              </a:rPr>
              <a:t> – 31 </a:t>
            </a:r>
            <a:r>
              <a:rPr lang="fi-FI" b="1" dirty="0" err="1">
                <a:highlight>
                  <a:srgbClr val="FFCD00"/>
                </a:highlight>
              </a:rPr>
              <a:t>July</a:t>
            </a:r>
            <a:r>
              <a:rPr lang="fi-FI" b="1" dirty="0">
                <a:highlight>
                  <a:srgbClr val="FFCD00"/>
                </a:highlight>
              </a:rPr>
              <a:t> 2022)</a:t>
            </a:r>
            <a:endParaRPr lang="en-US" b="1" dirty="0">
              <a:highlight>
                <a:srgbClr val="FFCD00"/>
              </a:highlight>
            </a:endParaRPr>
          </a:p>
        </p:txBody>
      </p:sp>
    </p:spTree>
    <p:extLst>
      <p:ext uri="{BB962C8B-B14F-4D97-AF65-F5344CB8AC3E}">
        <p14:creationId xmlns:p14="http://schemas.microsoft.com/office/powerpoint/2010/main" val="2170207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7DB83B26-6F57-407B-88D4-9870A2D0D9B8}"/>
              </a:ext>
            </a:extLst>
          </p:cNvPr>
          <p:cNvPicPr>
            <a:picLocks noChangeAspect="1"/>
          </p:cNvPicPr>
          <p:nvPr/>
        </p:nvPicPr>
        <p:blipFill>
          <a:blip r:embed="rId2"/>
          <a:stretch>
            <a:fillRect/>
          </a:stretch>
        </p:blipFill>
        <p:spPr>
          <a:xfrm>
            <a:off x="4381842" y="700216"/>
            <a:ext cx="4624173" cy="3468130"/>
          </a:xfrm>
          <a:prstGeom prst="rect">
            <a:avLst/>
          </a:prstGeom>
        </p:spPr>
      </p:pic>
      <p:sp>
        <p:nvSpPr>
          <p:cNvPr id="3" name="Text Placeholder 2">
            <a:extLst>
              <a:ext uri="{FF2B5EF4-FFF2-40B4-BE49-F238E27FC236}">
                <a16:creationId xmlns:a16="http://schemas.microsoft.com/office/drawing/2014/main" id="{AF90AED5-A10E-499B-A7B9-782E6B5379D0}"/>
              </a:ext>
            </a:extLst>
          </p:cNvPr>
          <p:cNvSpPr txBox="1">
            <a:spLocks/>
          </p:cNvSpPr>
          <p:nvPr/>
        </p:nvSpPr>
        <p:spPr>
          <a:xfrm>
            <a:off x="292327" y="797352"/>
            <a:ext cx="3991349" cy="304946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kern="1200" baseline="0">
                <a:solidFill>
                  <a:schemeClr val="tx1"/>
                </a:solidFill>
                <a:latin typeface="+mn-lt"/>
                <a:ea typeface="+mn-ea"/>
                <a:cs typeface="+mn-cs"/>
              </a:defRPr>
            </a:lvl1pPr>
            <a:lvl2pPr marL="628650" indent="-271463" algn="l" defTabSz="685800"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04863" indent="-17621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pPr marL="308610" indent="-308610">
              <a:buFont typeface="Arial" panose="020B0604020202020204" pitchFamily="34" charset="0"/>
              <a:buChar char="•"/>
            </a:pPr>
            <a:r>
              <a:rPr lang="en-US" sz="1800" b="0" dirty="0"/>
              <a:t>Not all the courses have exams</a:t>
            </a:r>
            <a:endParaRPr lang="en-US" sz="1800" dirty="0"/>
          </a:p>
          <a:p>
            <a:pPr marL="308610" indent="-308610">
              <a:buFont typeface="Arial" panose="020B0604020202020204" pitchFamily="34" charset="0"/>
              <a:buChar char="•"/>
            </a:pPr>
            <a:r>
              <a:rPr lang="en-US" sz="1800" b="0" dirty="0"/>
              <a:t>A lecture is usually 90 minutes</a:t>
            </a:r>
          </a:p>
          <a:p>
            <a:pPr marL="308610" indent="-308610">
              <a:buFont typeface="Arial" panose="020B0604020202020204" pitchFamily="34" charset="0"/>
              <a:buChar char="•"/>
            </a:pPr>
            <a:r>
              <a:rPr lang="en-US" sz="1800" dirty="0">
                <a:highlight>
                  <a:srgbClr val="FFCD00"/>
                </a:highlight>
              </a:rPr>
              <a:t>“Academic quarter”: </a:t>
            </a:r>
            <a:r>
              <a:rPr lang="en-US" sz="1800" b="0" dirty="0"/>
              <a:t>Lectures start usually a quarter past and finish a quarter to</a:t>
            </a:r>
          </a:p>
          <a:p>
            <a:pPr marL="937260" lvl="1" indent="-308610"/>
            <a:r>
              <a:rPr lang="en-US" sz="1800" dirty="0"/>
              <a:t>NB! Exams always start at sharp hours!</a:t>
            </a:r>
          </a:p>
          <a:p>
            <a:pPr marL="308610" indent="-308610">
              <a:buFont typeface="Arial" panose="020B0604020202020204" pitchFamily="34" charset="0"/>
              <a:buChar char="•"/>
            </a:pPr>
            <a:r>
              <a:rPr lang="en-US" sz="1800" b="0" dirty="0">
                <a:solidFill>
                  <a:prstClr val="black"/>
                </a:solidFill>
              </a:rPr>
              <a:t>A major part of the workload is individual or group work</a:t>
            </a:r>
          </a:p>
          <a:p>
            <a:pPr marL="308610" indent="-308610">
              <a:buFont typeface="Arial" panose="020B0604020202020204" pitchFamily="34" charset="0"/>
              <a:buChar char="•"/>
            </a:pPr>
            <a:r>
              <a:rPr lang="en-US" sz="1800" b="0" dirty="0">
                <a:solidFill>
                  <a:prstClr val="black"/>
                </a:solidFill>
              </a:rPr>
              <a:t>Some courses have flexible extent (1-10 ECTS)</a:t>
            </a:r>
          </a:p>
          <a:p>
            <a:endParaRPr lang="en-US" sz="2000" dirty="0"/>
          </a:p>
        </p:txBody>
      </p:sp>
      <p:sp>
        <p:nvSpPr>
          <p:cNvPr id="4" name="Text Placeholder 1">
            <a:extLst>
              <a:ext uri="{FF2B5EF4-FFF2-40B4-BE49-F238E27FC236}">
                <a16:creationId xmlns:a16="http://schemas.microsoft.com/office/drawing/2014/main" id="{C3BE313A-07D0-464B-B4A2-A04838065FAA}"/>
              </a:ext>
            </a:extLst>
          </p:cNvPr>
          <p:cNvSpPr>
            <a:spLocks noGrp="1"/>
          </p:cNvSpPr>
          <p:nvPr>
            <p:ph type="body" sz="half" idx="10"/>
          </p:nvPr>
        </p:nvSpPr>
        <p:spPr>
          <a:xfrm>
            <a:off x="292328" y="28438"/>
            <a:ext cx="8492897" cy="999574"/>
          </a:xfrm>
        </p:spPr>
        <p:txBody>
          <a:bodyPr/>
          <a:lstStyle/>
          <a:p>
            <a:r>
              <a:rPr lang="en-US" dirty="0"/>
              <a:t>A typical course at Aalto</a:t>
            </a:r>
          </a:p>
        </p:txBody>
      </p:sp>
    </p:spTree>
    <p:extLst>
      <p:ext uri="{BB962C8B-B14F-4D97-AF65-F5344CB8AC3E}">
        <p14:creationId xmlns:p14="http://schemas.microsoft.com/office/powerpoint/2010/main" val="2315780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A102B8-B5F3-4047-8323-849B8ECAFDE7}"/>
              </a:ext>
            </a:extLst>
          </p:cNvPr>
          <p:cNvSpPr>
            <a:spLocks noGrp="1"/>
          </p:cNvSpPr>
          <p:nvPr>
            <p:ph type="body" sz="half" idx="10"/>
          </p:nvPr>
        </p:nvSpPr>
        <p:spPr/>
        <p:txBody>
          <a:bodyPr/>
          <a:lstStyle/>
          <a:p>
            <a:r>
              <a:rPr lang="en-US" dirty="0"/>
              <a:t>In addition to lectures…</a:t>
            </a:r>
          </a:p>
        </p:txBody>
      </p:sp>
      <p:sp>
        <p:nvSpPr>
          <p:cNvPr id="3" name="Text Placeholder 2">
            <a:extLst>
              <a:ext uri="{FF2B5EF4-FFF2-40B4-BE49-F238E27FC236}">
                <a16:creationId xmlns:a16="http://schemas.microsoft.com/office/drawing/2014/main" id="{62B66154-E884-4957-A728-50DD80EC8EDB}"/>
              </a:ext>
            </a:extLst>
          </p:cNvPr>
          <p:cNvSpPr>
            <a:spLocks noGrp="1"/>
          </p:cNvSpPr>
          <p:nvPr>
            <p:ph type="body" sz="half" idx="11"/>
          </p:nvPr>
        </p:nvSpPr>
        <p:spPr>
          <a:xfrm>
            <a:off x="292327" y="792580"/>
            <a:ext cx="8492897" cy="3049460"/>
          </a:xfrm>
        </p:spPr>
        <p:txBody>
          <a:bodyPr/>
          <a:lstStyle/>
          <a:p>
            <a:pPr marL="308610" indent="-308610">
              <a:buFont typeface="Arial" panose="020B0604020202020204" pitchFamily="34" charset="0"/>
              <a:buChar char="•"/>
            </a:pPr>
            <a:r>
              <a:rPr lang="fi-FI" b="0" dirty="0" err="1"/>
              <a:t>Exercise</a:t>
            </a:r>
            <a:r>
              <a:rPr lang="fi-FI" b="0" dirty="0"/>
              <a:t> </a:t>
            </a:r>
            <a:r>
              <a:rPr lang="fi-FI" b="0" dirty="0" err="1"/>
              <a:t>sessions</a:t>
            </a:r>
            <a:r>
              <a:rPr lang="fi-FI" b="0" dirty="0"/>
              <a:t>: </a:t>
            </a:r>
            <a:r>
              <a:rPr lang="fi-FI" b="0" dirty="0" err="1"/>
              <a:t>calculation</a:t>
            </a:r>
            <a:r>
              <a:rPr lang="fi-FI" b="0" dirty="0"/>
              <a:t> </a:t>
            </a:r>
            <a:r>
              <a:rPr lang="fi-FI" b="0" dirty="0" err="1"/>
              <a:t>or</a:t>
            </a:r>
            <a:r>
              <a:rPr lang="fi-FI" b="0" dirty="0"/>
              <a:t> </a:t>
            </a:r>
            <a:r>
              <a:rPr lang="fi-FI" b="0" dirty="0" err="1"/>
              <a:t>programming</a:t>
            </a:r>
            <a:r>
              <a:rPr lang="fi-FI" b="0" dirty="0"/>
              <a:t> </a:t>
            </a:r>
            <a:r>
              <a:rPr lang="fi-FI" b="0" dirty="0" err="1"/>
              <a:t>exercises</a:t>
            </a:r>
            <a:endParaRPr lang="fi-FI" b="0" dirty="0"/>
          </a:p>
          <a:p>
            <a:pPr marL="522450" lvl="1" indent="-308610">
              <a:buFont typeface="Arial" panose="020B0604020202020204" pitchFamily="34" charset="0"/>
              <a:buChar char="•"/>
            </a:pPr>
            <a:r>
              <a:rPr lang="fi-FI" dirty="0"/>
              <a:t>Can </a:t>
            </a:r>
            <a:r>
              <a:rPr lang="fi-FI" dirty="0" err="1"/>
              <a:t>earn</a:t>
            </a:r>
            <a:r>
              <a:rPr lang="fi-FI" dirty="0"/>
              <a:t> </a:t>
            </a:r>
            <a:r>
              <a:rPr lang="fi-FI" dirty="0" err="1"/>
              <a:t>you</a:t>
            </a:r>
            <a:r>
              <a:rPr lang="fi-FI" dirty="0"/>
              <a:t> extra </a:t>
            </a:r>
            <a:r>
              <a:rPr lang="fi-FI" dirty="0" err="1"/>
              <a:t>points</a:t>
            </a:r>
            <a:r>
              <a:rPr lang="fi-FI" dirty="0"/>
              <a:t> for </a:t>
            </a:r>
            <a:r>
              <a:rPr lang="fi-FI" dirty="0" err="1"/>
              <a:t>the</a:t>
            </a:r>
            <a:r>
              <a:rPr lang="fi-FI" dirty="0"/>
              <a:t> </a:t>
            </a:r>
            <a:r>
              <a:rPr lang="fi-FI" dirty="0" err="1"/>
              <a:t>exam</a:t>
            </a:r>
            <a:endParaRPr lang="fi-FI" dirty="0"/>
          </a:p>
          <a:p>
            <a:pPr marL="308610" indent="-308610">
              <a:buFont typeface="Arial" panose="020B0604020202020204" pitchFamily="34" charset="0"/>
              <a:buChar char="•"/>
            </a:pPr>
            <a:r>
              <a:rPr lang="fi-FI" b="0" dirty="0"/>
              <a:t>Web-</a:t>
            </a:r>
            <a:r>
              <a:rPr lang="fi-FI" b="0" dirty="0" err="1"/>
              <a:t>based</a:t>
            </a:r>
            <a:r>
              <a:rPr lang="fi-FI" b="0" dirty="0"/>
              <a:t> </a:t>
            </a:r>
            <a:r>
              <a:rPr lang="fi-FI" b="0" dirty="0" err="1"/>
              <a:t>teaching</a:t>
            </a:r>
            <a:r>
              <a:rPr lang="fi-FI" b="0" dirty="0"/>
              <a:t>: </a:t>
            </a:r>
            <a:r>
              <a:rPr lang="fi-FI" b="0" dirty="0" err="1"/>
              <a:t>exercises</a:t>
            </a:r>
            <a:r>
              <a:rPr lang="fi-FI" b="0" dirty="0"/>
              <a:t> and </a:t>
            </a:r>
            <a:r>
              <a:rPr lang="fi-FI" b="0" dirty="0" err="1"/>
              <a:t>tasks</a:t>
            </a:r>
            <a:r>
              <a:rPr lang="fi-FI" b="0" dirty="0"/>
              <a:t> </a:t>
            </a:r>
            <a:r>
              <a:rPr lang="fi-FI" b="0" dirty="0" err="1"/>
              <a:t>through</a:t>
            </a:r>
            <a:r>
              <a:rPr lang="fi-FI" b="0" dirty="0"/>
              <a:t> an </a:t>
            </a:r>
            <a:r>
              <a:rPr lang="fi-FI" b="0" dirty="0" err="1"/>
              <a:t>online</a:t>
            </a:r>
            <a:r>
              <a:rPr lang="fi-FI" b="0" dirty="0"/>
              <a:t> </a:t>
            </a:r>
            <a:r>
              <a:rPr lang="fi-FI" b="0" dirty="0" err="1"/>
              <a:t>platform</a:t>
            </a:r>
            <a:r>
              <a:rPr lang="fi-FI" b="0" dirty="0"/>
              <a:t>, </a:t>
            </a:r>
            <a:r>
              <a:rPr lang="fi-FI" b="0" dirty="0" err="1"/>
              <a:t>usually</a:t>
            </a:r>
            <a:r>
              <a:rPr lang="fi-FI" b="0" dirty="0"/>
              <a:t> </a:t>
            </a:r>
            <a:r>
              <a:rPr lang="fi-FI" b="0" dirty="0" err="1"/>
              <a:t>MyCourses</a:t>
            </a:r>
            <a:endParaRPr lang="fi-FI" b="0" dirty="0"/>
          </a:p>
          <a:p>
            <a:pPr marL="308610" indent="-308610">
              <a:buFont typeface="Arial" panose="020B0604020202020204" pitchFamily="34" charset="0"/>
              <a:buChar char="•"/>
            </a:pPr>
            <a:r>
              <a:rPr lang="fi-FI" b="0" dirty="0" err="1"/>
              <a:t>Projects</a:t>
            </a:r>
            <a:r>
              <a:rPr lang="fi-FI" b="0" dirty="0"/>
              <a:t>: </a:t>
            </a:r>
            <a:r>
              <a:rPr lang="fi-FI" b="0" dirty="0" err="1"/>
              <a:t>individual</a:t>
            </a:r>
            <a:r>
              <a:rPr lang="fi-FI" b="0" dirty="0"/>
              <a:t> </a:t>
            </a:r>
            <a:r>
              <a:rPr lang="fi-FI" b="0" dirty="0" err="1"/>
              <a:t>or</a:t>
            </a:r>
            <a:r>
              <a:rPr lang="fi-FI" b="0" dirty="0"/>
              <a:t> </a:t>
            </a:r>
            <a:r>
              <a:rPr lang="fi-FI" b="0" dirty="0" err="1"/>
              <a:t>group</a:t>
            </a:r>
            <a:r>
              <a:rPr lang="fi-FI" b="0" dirty="0"/>
              <a:t> </a:t>
            </a:r>
            <a:r>
              <a:rPr lang="fi-FI" b="0" dirty="0" err="1"/>
              <a:t>assignments</a:t>
            </a:r>
            <a:endParaRPr lang="fi-FI" b="0" dirty="0"/>
          </a:p>
          <a:p>
            <a:pPr marL="522450" lvl="1" indent="-308610">
              <a:buFont typeface="Arial" panose="020B0604020202020204" pitchFamily="34" charset="0"/>
              <a:buChar char="•"/>
            </a:pPr>
            <a:r>
              <a:rPr lang="fi-FI" dirty="0" err="1"/>
              <a:t>Will</a:t>
            </a:r>
            <a:r>
              <a:rPr lang="fi-FI" dirty="0"/>
              <a:t> </a:t>
            </a:r>
            <a:r>
              <a:rPr lang="fi-FI" dirty="0" err="1"/>
              <a:t>constitute</a:t>
            </a:r>
            <a:r>
              <a:rPr lang="fi-FI" dirty="0"/>
              <a:t> a </a:t>
            </a:r>
            <a:r>
              <a:rPr lang="fi-FI" dirty="0" err="1"/>
              <a:t>part</a:t>
            </a:r>
            <a:r>
              <a:rPr lang="fi-FI" dirty="0"/>
              <a:t> of </a:t>
            </a:r>
            <a:r>
              <a:rPr lang="fi-FI" dirty="0" err="1"/>
              <a:t>your</a:t>
            </a:r>
            <a:r>
              <a:rPr lang="fi-FI" dirty="0"/>
              <a:t> </a:t>
            </a:r>
            <a:r>
              <a:rPr lang="fi-FI" dirty="0" err="1"/>
              <a:t>grade</a:t>
            </a:r>
            <a:endParaRPr lang="fi-FI" dirty="0"/>
          </a:p>
          <a:p>
            <a:pPr marL="308610" indent="-308610">
              <a:buFont typeface="Arial" panose="020B0604020202020204" pitchFamily="34" charset="0"/>
              <a:buChar char="•"/>
            </a:pPr>
            <a:r>
              <a:rPr lang="fi-FI" b="0" dirty="0" err="1"/>
              <a:t>Essays</a:t>
            </a:r>
            <a:r>
              <a:rPr lang="fi-FI" b="0" dirty="0"/>
              <a:t>, </a:t>
            </a:r>
            <a:r>
              <a:rPr lang="fi-FI" b="0" dirty="0" err="1"/>
              <a:t>learning</a:t>
            </a:r>
            <a:r>
              <a:rPr lang="fi-FI" b="0" dirty="0"/>
              <a:t> </a:t>
            </a:r>
            <a:r>
              <a:rPr lang="fi-FI" b="0" dirty="0" err="1"/>
              <a:t>diaries</a:t>
            </a:r>
            <a:r>
              <a:rPr lang="fi-FI" b="0" dirty="0"/>
              <a:t> and </a:t>
            </a:r>
            <a:r>
              <a:rPr lang="fi-FI" b="0" dirty="0" err="1"/>
              <a:t>other</a:t>
            </a:r>
            <a:r>
              <a:rPr lang="fi-FI" b="0" dirty="0"/>
              <a:t> </a:t>
            </a:r>
            <a:r>
              <a:rPr lang="fi-FI" b="0" dirty="0" err="1"/>
              <a:t>written</a:t>
            </a:r>
            <a:r>
              <a:rPr lang="fi-FI" b="0" dirty="0"/>
              <a:t> </a:t>
            </a:r>
            <a:r>
              <a:rPr lang="fi-FI" b="0" dirty="0" err="1"/>
              <a:t>works</a:t>
            </a:r>
            <a:endParaRPr lang="fi-FI" b="0" dirty="0"/>
          </a:p>
          <a:p>
            <a:pPr marL="308610" indent="-308610">
              <a:buFont typeface="Arial" panose="020B0604020202020204" pitchFamily="34" charset="0"/>
              <a:buChar char="•"/>
            </a:pPr>
            <a:r>
              <a:rPr lang="fi-FI" b="0" dirty="0"/>
              <a:t>The </a:t>
            </a:r>
            <a:r>
              <a:rPr lang="fi-FI" b="0" dirty="0" err="1"/>
              <a:t>course</a:t>
            </a:r>
            <a:r>
              <a:rPr lang="fi-FI" b="0" dirty="0"/>
              <a:t> </a:t>
            </a:r>
            <a:r>
              <a:rPr lang="fi-FI" b="0" dirty="0" err="1"/>
              <a:t>contents</a:t>
            </a:r>
            <a:r>
              <a:rPr lang="fi-FI" b="0" dirty="0"/>
              <a:t> </a:t>
            </a:r>
            <a:r>
              <a:rPr lang="fi-FI" b="0" dirty="0" err="1"/>
              <a:t>are</a:t>
            </a:r>
            <a:r>
              <a:rPr lang="fi-FI" b="0" dirty="0"/>
              <a:t> </a:t>
            </a:r>
            <a:r>
              <a:rPr lang="fi-FI" b="0" dirty="0" err="1"/>
              <a:t>explained</a:t>
            </a:r>
            <a:r>
              <a:rPr lang="fi-FI" b="0" dirty="0"/>
              <a:t> in </a:t>
            </a:r>
            <a:r>
              <a:rPr lang="fi-FI" b="0" dirty="0" err="1"/>
              <a:t>detail</a:t>
            </a:r>
            <a:r>
              <a:rPr lang="fi-FI" b="0" dirty="0"/>
              <a:t> </a:t>
            </a:r>
            <a:r>
              <a:rPr lang="fi-FI" b="0" dirty="0" err="1"/>
              <a:t>during</a:t>
            </a:r>
            <a:r>
              <a:rPr lang="fi-FI" b="0" dirty="0"/>
              <a:t> </a:t>
            </a:r>
            <a:r>
              <a:rPr lang="fi-FI" b="0" dirty="0" err="1"/>
              <a:t>the</a:t>
            </a:r>
            <a:r>
              <a:rPr lang="fi-FI" b="0" dirty="0"/>
              <a:t> </a:t>
            </a:r>
            <a:r>
              <a:rPr lang="fi-FI" b="0" dirty="0" err="1"/>
              <a:t>first</a:t>
            </a:r>
            <a:r>
              <a:rPr lang="fi-FI" b="0" dirty="0"/>
              <a:t> </a:t>
            </a:r>
            <a:r>
              <a:rPr lang="fi-FI" b="0" dirty="0" err="1"/>
              <a:t>lecture</a:t>
            </a:r>
            <a:r>
              <a:rPr lang="fi-FI" b="0" dirty="0"/>
              <a:t> – </a:t>
            </a:r>
            <a:r>
              <a:rPr lang="fi-FI" b="0" dirty="0" err="1"/>
              <a:t>please</a:t>
            </a:r>
            <a:r>
              <a:rPr lang="fi-FI" b="0" dirty="0"/>
              <a:t> </a:t>
            </a:r>
            <a:r>
              <a:rPr lang="fi-FI" b="0" dirty="0" err="1"/>
              <a:t>attend</a:t>
            </a:r>
            <a:r>
              <a:rPr lang="fi-FI" b="0" dirty="0"/>
              <a:t>!</a:t>
            </a:r>
          </a:p>
          <a:p>
            <a:endParaRPr lang="en-US" dirty="0"/>
          </a:p>
        </p:txBody>
      </p:sp>
    </p:spTree>
    <p:extLst>
      <p:ext uri="{BB962C8B-B14F-4D97-AF65-F5344CB8AC3E}">
        <p14:creationId xmlns:p14="http://schemas.microsoft.com/office/powerpoint/2010/main" val="371872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D61C15-0E36-4267-BB07-A185A90CC466}"/>
              </a:ext>
            </a:extLst>
          </p:cNvPr>
          <p:cNvSpPr>
            <a:spLocks noGrp="1"/>
          </p:cNvSpPr>
          <p:nvPr>
            <p:ph type="body" sz="half" idx="10"/>
          </p:nvPr>
        </p:nvSpPr>
        <p:spPr/>
        <p:txBody>
          <a:bodyPr/>
          <a:lstStyle/>
          <a:p>
            <a:r>
              <a:rPr lang="en-US" dirty="0"/>
              <a:t>Course contents and descriptions</a:t>
            </a:r>
          </a:p>
        </p:txBody>
      </p:sp>
      <p:sp>
        <p:nvSpPr>
          <p:cNvPr id="3" name="Text Placeholder 2">
            <a:extLst>
              <a:ext uri="{FF2B5EF4-FFF2-40B4-BE49-F238E27FC236}">
                <a16:creationId xmlns:a16="http://schemas.microsoft.com/office/drawing/2014/main" id="{63A0CE48-73D7-40B2-85C1-067291F35898}"/>
              </a:ext>
            </a:extLst>
          </p:cNvPr>
          <p:cNvSpPr>
            <a:spLocks noGrp="1"/>
          </p:cNvSpPr>
          <p:nvPr>
            <p:ph type="body" sz="half" idx="11"/>
          </p:nvPr>
        </p:nvSpPr>
        <p:spPr/>
        <p:txBody>
          <a:bodyPr/>
          <a:lstStyle/>
          <a:p>
            <a:pPr marL="308610" indent="-308610">
              <a:buFont typeface="Arial" panose="020B0604020202020204" pitchFamily="34" charset="0"/>
              <a:buChar char="•"/>
            </a:pPr>
            <a:r>
              <a:rPr lang="en-US" sz="2000" b="0" dirty="0"/>
              <a:t>You can find lecture times, classrooms and course descriptions in </a:t>
            </a:r>
            <a:r>
              <a:rPr lang="en-US" sz="2000" b="0" dirty="0" err="1"/>
              <a:t>Sisu</a:t>
            </a:r>
            <a:r>
              <a:rPr lang="en-US" sz="2000" b="0" dirty="0"/>
              <a:t> (sisu.aalto.fi)</a:t>
            </a:r>
          </a:p>
          <a:p>
            <a:pPr marL="308610" indent="-308610">
              <a:buFont typeface="Arial" panose="020B0604020202020204" pitchFamily="34" charset="0"/>
              <a:buChar char="•"/>
            </a:pPr>
            <a:r>
              <a:rPr lang="en-US" sz="2000" b="0" dirty="0"/>
              <a:t>The more detailed information on course contents and requirements, schedules and materials,</a:t>
            </a:r>
            <a:br>
              <a:rPr lang="en-US" sz="2000" b="0" dirty="0"/>
            </a:br>
            <a:r>
              <a:rPr lang="en-US" sz="2000" b="0" dirty="0"/>
              <a:t>and the latest course specific</a:t>
            </a:r>
            <a:br>
              <a:rPr lang="en-US" sz="2000" b="0" dirty="0"/>
            </a:br>
            <a:r>
              <a:rPr lang="en-US" sz="2000" b="0" dirty="0"/>
              <a:t>news are available on the</a:t>
            </a:r>
            <a:br>
              <a:rPr lang="en-US" sz="2000" b="0" dirty="0"/>
            </a:br>
            <a:r>
              <a:rPr lang="en-US" sz="2000" b="0" dirty="0"/>
              <a:t>MyCourses pages</a:t>
            </a:r>
            <a:br>
              <a:rPr lang="en-US" sz="2000" b="0" dirty="0"/>
            </a:br>
            <a:r>
              <a:rPr lang="en-US" sz="2000" b="0" dirty="0"/>
              <a:t>(mycourses.aalto.fi)</a:t>
            </a:r>
          </a:p>
          <a:p>
            <a:endParaRPr lang="en-US" dirty="0"/>
          </a:p>
        </p:txBody>
      </p:sp>
      <p:pic>
        <p:nvPicPr>
          <p:cNvPr id="4" name="Picture 3">
            <a:extLst>
              <a:ext uri="{FF2B5EF4-FFF2-40B4-BE49-F238E27FC236}">
                <a16:creationId xmlns:a16="http://schemas.microsoft.com/office/drawing/2014/main" id="{4088FFBF-215E-47F9-B2E4-664D6814B37A}"/>
              </a:ext>
            </a:extLst>
          </p:cNvPr>
          <p:cNvPicPr>
            <a:picLocks noChangeAspect="1"/>
          </p:cNvPicPr>
          <p:nvPr/>
        </p:nvPicPr>
        <p:blipFill rotWithShape="1">
          <a:blip r:embed="rId2">
            <a:extLst>
              <a:ext uri="{28A0092B-C50C-407E-A947-70E740481C1C}">
                <a14:useLocalDpi xmlns:a14="http://schemas.microsoft.com/office/drawing/2010/main" val="0"/>
              </a:ext>
            </a:extLst>
          </a:blip>
          <a:srcRect l="1096" t="1145" r="36458" b="5186"/>
          <a:stretch/>
        </p:blipFill>
        <p:spPr>
          <a:xfrm>
            <a:off x="5414494" y="2301970"/>
            <a:ext cx="2333059" cy="2333059"/>
          </a:xfrm>
          <a:prstGeom prst="ellipse">
            <a:avLst/>
          </a:prstGeom>
        </p:spPr>
      </p:pic>
    </p:spTree>
    <p:extLst>
      <p:ext uri="{BB962C8B-B14F-4D97-AF65-F5344CB8AC3E}">
        <p14:creationId xmlns:p14="http://schemas.microsoft.com/office/powerpoint/2010/main" val="1498756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AA7CA2-B289-4877-9E27-75D4FEB2DDB3}"/>
              </a:ext>
            </a:extLst>
          </p:cNvPr>
          <p:cNvSpPr>
            <a:spLocks noGrp="1"/>
          </p:cNvSpPr>
          <p:nvPr>
            <p:ph type="body" sz="half" idx="10"/>
          </p:nvPr>
        </p:nvSpPr>
        <p:spPr/>
        <p:txBody>
          <a:bodyPr/>
          <a:lstStyle/>
          <a:p>
            <a:r>
              <a:rPr lang="fi-FI" sz="3600" dirty="0" err="1"/>
              <a:t>Registration</a:t>
            </a:r>
            <a:r>
              <a:rPr lang="fi-FI" sz="3600" dirty="0"/>
              <a:t> for </a:t>
            </a:r>
            <a:r>
              <a:rPr lang="fi-FI" sz="3600" dirty="0" err="1"/>
              <a:t>courses</a:t>
            </a:r>
            <a:r>
              <a:rPr lang="fi-FI" sz="3600" dirty="0"/>
              <a:t> and </a:t>
            </a:r>
            <a:r>
              <a:rPr lang="fi-FI" sz="3600" dirty="0" err="1"/>
              <a:t>exams</a:t>
            </a:r>
            <a:endParaRPr lang="en-US" sz="3600" dirty="0"/>
          </a:p>
        </p:txBody>
      </p:sp>
      <p:sp>
        <p:nvSpPr>
          <p:cNvPr id="3" name="Text Placeholder 2">
            <a:extLst>
              <a:ext uri="{FF2B5EF4-FFF2-40B4-BE49-F238E27FC236}">
                <a16:creationId xmlns:a16="http://schemas.microsoft.com/office/drawing/2014/main" id="{B9A8ACFB-CA03-40B2-9C42-CE66034D10A4}"/>
              </a:ext>
            </a:extLst>
          </p:cNvPr>
          <p:cNvSpPr>
            <a:spLocks noGrp="1"/>
          </p:cNvSpPr>
          <p:nvPr>
            <p:ph type="body" sz="half" idx="11"/>
          </p:nvPr>
        </p:nvSpPr>
        <p:spPr>
          <a:xfrm>
            <a:off x="292327" y="809205"/>
            <a:ext cx="8492897" cy="3049460"/>
          </a:xfrm>
        </p:spPr>
        <p:txBody>
          <a:bodyPr/>
          <a:lstStyle/>
          <a:p>
            <a:pPr marL="50895" defTabSz="822960">
              <a:spcBef>
                <a:spcPts val="540"/>
              </a:spcBef>
              <a:buClr>
                <a:prstClr val="black"/>
              </a:buClr>
              <a:defRPr/>
            </a:pPr>
            <a:r>
              <a:rPr lang="en-US" sz="1980" dirty="0">
                <a:solidFill>
                  <a:prstClr val="black"/>
                </a:solidFill>
              </a:rPr>
              <a:t>Course registration</a:t>
            </a:r>
          </a:p>
          <a:p>
            <a:pPr marL="359505" indent="-308610" defTabSz="822960">
              <a:spcBef>
                <a:spcPts val="540"/>
              </a:spcBef>
              <a:buClr>
                <a:prstClr val="black"/>
              </a:buClr>
              <a:buFont typeface="Arial" pitchFamily="34" charset="0"/>
              <a:buChar char="•"/>
              <a:defRPr/>
            </a:pPr>
            <a:r>
              <a:rPr lang="en-US" sz="1800" dirty="0">
                <a:highlight>
                  <a:srgbClr val="FFCD00"/>
                </a:highlight>
              </a:rPr>
              <a:t>Some courses close registration TODAY (6 September)</a:t>
            </a:r>
          </a:p>
          <a:p>
            <a:pPr marL="359505" indent="-308610" defTabSz="822960">
              <a:spcBef>
                <a:spcPts val="540"/>
              </a:spcBef>
              <a:buClr>
                <a:prstClr val="black"/>
              </a:buClr>
              <a:buFont typeface="Arial" pitchFamily="34" charset="0"/>
              <a:buChar char="•"/>
              <a:defRPr/>
            </a:pPr>
            <a:r>
              <a:rPr lang="en-US" sz="1800" b="0" dirty="0">
                <a:solidFill>
                  <a:prstClr val="black"/>
                </a:solidFill>
              </a:rPr>
              <a:t>Most courses are open until 20 September</a:t>
            </a:r>
          </a:p>
          <a:p>
            <a:pPr marL="359505" indent="-308610" defTabSz="822960">
              <a:spcBef>
                <a:spcPts val="540"/>
              </a:spcBef>
              <a:buClr>
                <a:prstClr val="black"/>
              </a:buClr>
              <a:buFont typeface="Arial" pitchFamily="34" charset="0"/>
              <a:buChar char="•"/>
              <a:defRPr/>
            </a:pPr>
            <a:r>
              <a:rPr lang="en-US" sz="1800" b="0" dirty="0">
                <a:solidFill>
                  <a:prstClr val="black"/>
                </a:solidFill>
              </a:rPr>
              <a:t>Register through your Personal Study Plan (HOPS) in Sisu</a:t>
            </a:r>
          </a:p>
          <a:p>
            <a:pPr defTabSz="822960">
              <a:spcBef>
                <a:spcPts val="540"/>
              </a:spcBef>
              <a:buClr>
                <a:prstClr val="black"/>
              </a:buClr>
              <a:defRPr/>
            </a:pPr>
            <a:r>
              <a:rPr lang="en-US" sz="1980" dirty="0">
                <a:solidFill>
                  <a:prstClr val="black"/>
                </a:solidFill>
              </a:rPr>
              <a:t>Exam registration</a:t>
            </a:r>
          </a:p>
          <a:p>
            <a:pPr marL="360045" indent="-308610" defTabSz="822960">
              <a:spcBef>
                <a:spcPts val="540"/>
              </a:spcBef>
              <a:buClr>
                <a:prstClr val="black"/>
              </a:buClr>
              <a:buFont typeface="Arial" pitchFamily="34" charset="0"/>
              <a:buChar char="•"/>
              <a:defRPr/>
            </a:pPr>
            <a:r>
              <a:rPr lang="en-US" sz="1800" b="0" dirty="0">
                <a:solidFill>
                  <a:prstClr val="black"/>
                </a:solidFill>
                <a:latin typeface="+mn-lt"/>
              </a:rPr>
              <a:t>When registering for the course you automatically register for the course exam(s) as well</a:t>
            </a:r>
          </a:p>
          <a:p>
            <a:pPr marL="360045" indent="-308610" defTabSz="822960">
              <a:spcBef>
                <a:spcPts val="540"/>
              </a:spcBef>
              <a:buClr>
                <a:prstClr val="black"/>
              </a:buClr>
              <a:buFont typeface="Arial" pitchFamily="34" charset="0"/>
              <a:buChar char="•"/>
              <a:defRPr/>
            </a:pPr>
            <a:r>
              <a:rPr lang="en-US" sz="1800" b="0" dirty="0">
                <a:solidFill>
                  <a:prstClr val="black"/>
                </a:solidFill>
                <a:latin typeface="+mn-lt"/>
              </a:rPr>
              <a:t>If you want to re-take an exam you have to register for it separately</a:t>
            </a:r>
          </a:p>
          <a:p>
            <a:pPr marL="360045" indent="-308610" defTabSz="822960">
              <a:spcBef>
                <a:spcPts val="540"/>
              </a:spcBef>
              <a:buClr>
                <a:prstClr val="black"/>
              </a:buClr>
              <a:buFont typeface="Arial" pitchFamily="34" charset="0"/>
              <a:buChar char="•"/>
              <a:defRPr/>
            </a:pPr>
            <a:r>
              <a:rPr lang="en-US" sz="1800" b="0" dirty="0">
                <a:solidFill>
                  <a:prstClr val="black"/>
                </a:solidFill>
                <a:latin typeface="+mj-lt"/>
              </a:rPr>
              <a:t>The first retake exams for I period courses take place after the II teaching period</a:t>
            </a:r>
          </a:p>
          <a:p>
            <a:pPr marL="360045" indent="-308610" defTabSz="822960">
              <a:spcBef>
                <a:spcPts val="540"/>
              </a:spcBef>
              <a:buClr>
                <a:prstClr val="black"/>
              </a:buClr>
              <a:buFont typeface="Arial" pitchFamily="34" charset="0"/>
              <a:buChar char="•"/>
              <a:defRPr/>
            </a:pPr>
            <a:r>
              <a:rPr lang="en-US" sz="1800" b="0" dirty="0">
                <a:solidFill>
                  <a:prstClr val="black"/>
                </a:solidFill>
                <a:latin typeface="+mj-lt"/>
              </a:rPr>
              <a:t>You cannot attend an exam if you haven’t registered</a:t>
            </a:r>
          </a:p>
          <a:p>
            <a:endParaRPr lang="en-US" dirty="0"/>
          </a:p>
        </p:txBody>
      </p:sp>
    </p:spTree>
    <p:extLst>
      <p:ext uri="{BB962C8B-B14F-4D97-AF65-F5344CB8AC3E}">
        <p14:creationId xmlns:p14="http://schemas.microsoft.com/office/powerpoint/2010/main" val="1171867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29496F-CCEB-744E-A2CB-8BF78CBB15B8}"/>
              </a:ext>
            </a:extLst>
          </p:cNvPr>
          <p:cNvSpPr/>
          <p:nvPr/>
        </p:nvSpPr>
        <p:spPr>
          <a:xfrm>
            <a:off x="-5165" y="0"/>
            <a:ext cx="9149166" cy="5143500"/>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6" name="Text Placeholder 1">
            <a:extLst>
              <a:ext uri="{FF2B5EF4-FFF2-40B4-BE49-F238E27FC236}">
                <a16:creationId xmlns:a16="http://schemas.microsoft.com/office/drawing/2014/main" id="{12657A0B-0F6C-1940-B093-0666D548447C}"/>
              </a:ext>
            </a:extLst>
          </p:cNvPr>
          <p:cNvSpPr>
            <a:spLocks noGrp="1"/>
          </p:cNvSpPr>
          <p:nvPr>
            <p:ph type="body" sz="half" idx="11"/>
          </p:nvPr>
        </p:nvSpPr>
        <p:spPr>
          <a:xfrm>
            <a:off x="755650" y="1759426"/>
            <a:ext cx="7669159" cy="711632"/>
          </a:xfrm>
        </p:spPr>
        <p:txBody>
          <a:bodyPr/>
          <a:lstStyle/>
          <a:p>
            <a:r>
              <a:rPr lang="en-US" b="0" dirty="0">
                <a:solidFill>
                  <a:schemeClr val="tx1"/>
                </a:solidFill>
              </a:rPr>
              <a:t>Aalto University</a:t>
            </a:r>
          </a:p>
          <a:p>
            <a:r>
              <a:rPr lang="en-US" dirty="0">
                <a:solidFill>
                  <a:schemeClr val="tx1"/>
                </a:solidFill>
              </a:rPr>
              <a:t>Get to know your surroundings</a:t>
            </a:r>
          </a:p>
        </p:txBody>
      </p:sp>
      <p:pic>
        <p:nvPicPr>
          <p:cNvPr id="5" name="Picture 4">
            <a:extLst>
              <a:ext uri="{FF2B5EF4-FFF2-40B4-BE49-F238E27FC236}">
                <a16:creationId xmlns:a16="http://schemas.microsoft.com/office/drawing/2014/main" id="{CAFA06CB-394E-424A-989A-D12E1C63C52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284000"/>
            <a:ext cx="2052735" cy="857237"/>
          </a:xfrm>
          <a:prstGeom prst="rect">
            <a:avLst/>
          </a:prstGeom>
        </p:spPr>
      </p:pic>
    </p:spTree>
    <p:extLst>
      <p:ext uri="{BB962C8B-B14F-4D97-AF65-F5344CB8AC3E}">
        <p14:creationId xmlns:p14="http://schemas.microsoft.com/office/powerpoint/2010/main" val="736923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575F56-FDB7-4B9B-B49F-57A1BDF2852E}"/>
              </a:ext>
            </a:extLst>
          </p:cNvPr>
          <p:cNvPicPr>
            <a:picLocks noChangeAspect="1"/>
          </p:cNvPicPr>
          <p:nvPr/>
        </p:nvPicPr>
        <p:blipFill rotWithShape="1">
          <a:blip r:embed="rId3"/>
          <a:srcRect l="9559" t="12173" r="46296" b="10150"/>
          <a:stretch/>
        </p:blipFill>
        <p:spPr>
          <a:xfrm>
            <a:off x="5414276" y="-145693"/>
            <a:ext cx="4941824" cy="5434886"/>
          </a:xfrm>
          <a:prstGeom prst="rect">
            <a:avLst/>
          </a:prstGeom>
        </p:spPr>
      </p:pic>
      <p:sp>
        <p:nvSpPr>
          <p:cNvPr id="2" name="Text Placeholder 1">
            <a:extLst>
              <a:ext uri="{FF2B5EF4-FFF2-40B4-BE49-F238E27FC236}">
                <a16:creationId xmlns:a16="http://schemas.microsoft.com/office/drawing/2014/main" id="{50AAA13F-6E8F-4AB4-9E70-C4D221509471}"/>
              </a:ext>
            </a:extLst>
          </p:cNvPr>
          <p:cNvSpPr>
            <a:spLocks noGrp="1"/>
          </p:cNvSpPr>
          <p:nvPr>
            <p:ph type="body" sz="half" idx="10"/>
          </p:nvPr>
        </p:nvSpPr>
        <p:spPr/>
        <p:txBody>
          <a:bodyPr/>
          <a:lstStyle/>
          <a:p>
            <a:r>
              <a:rPr lang="en-US" dirty="0"/>
              <a:t>Exams</a:t>
            </a:r>
          </a:p>
        </p:txBody>
      </p:sp>
      <p:sp>
        <p:nvSpPr>
          <p:cNvPr id="3" name="Text Placeholder 2">
            <a:extLst>
              <a:ext uri="{FF2B5EF4-FFF2-40B4-BE49-F238E27FC236}">
                <a16:creationId xmlns:a16="http://schemas.microsoft.com/office/drawing/2014/main" id="{05115C0F-3A5B-40C6-86F9-5B8BD891114C}"/>
              </a:ext>
            </a:extLst>
          </p:cNvPr>
          <p:cNvSpPr>
            <a:spLocks noGrp="1"/>
          </p:cNvSpPr>
          <p:nvPr>
            <p:ph type="body" sz="half" idx="11"/>
          </p:nvPr>
        </p:nvSpPr>
        <p:spPr>
          <a:xfrm>
            <a:off x="292329" y="757991"/>
            <a:ext cx="4941824" cy="3049460"/>
          </a:xfrm>
        </p:spPr>
        <p:txBody>
          <a:bodyPr/>
          <a:lstStyle/>
          <a:p>
            <a:pPr marL="308610" indent="-308610">
              <a:buFont typeface="Arial" panose="020B0604020202020204" pitchFamily="34" charset="0"/>
              <a:buChar char="•"/>
            </a:pPr>
            <a:r>
              <a:rPr lang="en-US" sz="1800" b="0" dirty="0"/>
              <a:t>Exams take place during the evaluation week at the end of each study period</a:t>
            </a:r>
          </a:p>
          <a:p>
            <a:pPr marL="308610" indent="-308610">
              <a:buFont typeface="Arial" panose="020B0604020202020204" pitchFamily="34" charset="0"/>
              <a:buChar char="•"/>
            </a:pPr>
            <a:r>
              <a:rPr lang="en-US" sz="1800" b="0" dirty="0"/>
              <a:t>Exams last typically 3 hours</a:t>
            </a:r>
          </a:p>
          <a:p>
            <a:pPr marL="308610" indent="-308610">
              <a:buFont typeface="Arial" panose="020B0604020202020204" pitchFamily="34" charset="0"/>
              <a:buChar char="•"/>
            </a:pPr>
            <a:r>
              <a:rPr lang="en-US" sz="1800" b="0" dirty="0"/>
              <a:t>Essay questions, calculations, multiple choices etc.</a:t>
            </a:r>
          </a:p>
          <a:p>
            <a:pPr marL="308610" indent="-308610">
              <a:buFont typeface="Arial" panose="020B0604020202020204" pitchFamily="34" charset="0"/>
              <a:buChar char="•"/>
            </a:pPr>
            <a:r>
              <a:rPr lang="en-US" sz="1800" b="0" dirty="0"/>
              <a:t>Take your student card, pencil and eraser with you to the exam hall. Calculators and dictionaries </a:t>
            </a:r>
            <a:r>
              <a:rPr lang="en-US" sz="1800" b="0" dirty="0">
                <a:sym typeface="Wingdings" panose="05000000000000000000" pitchFamily="2" charset="2"/>
              </a:rPr>
              <a:t> </a:t>
            </a:r>
            <a:r>
              <a:rPr lang="en-US" sz="1800" b="0" dirty="0"/>
              <a:t>check the instructions for each exam separately.</a:t>
            </a:r>
          </a:p>
          <a:p>
            <a:pPr marL="308610" indent="-308610">
              <a:buFont typeface="Arial" panose="020B0604020202020204" pitchFamily="34" charset="0"/>
              <a:buChar char="•"/>
            </a:pPr>
            <a:r>
              <a:rPr lang="en-US" sz="1800" b="0" dirty="0"/>
              <a:t>Examination regulations in Into: </a:t>
            </a:r>
            <a:r>
              <a:rPr lang="en-US" sz="1800" b="0" dirty="0">
                <a:hlinkClick r:id="rId4"/>
              </a:rPr>
              <a:t>https://into.aalto.fi/display/ensaannot/Aalto+University+Examination+Guidelines</a:t>
            </a:r>
            <a:r>
              <a:rPr lang="en-US" sz="1800" b="0" dirty="0"/>
              <a:t> </a:t>
            </a:r>
            <a:endParaRPr lang="fi-FI" sz="1800" dirty="0"/>
          </a:p>
          <a:p>
            <a:endParaRPr lang="en-US" dirty="0"/>
          </a:p>
        </p:txBody>
      </p:sp>
      <p:cxnSp>
        <p:nvCxnSpPr>
          <p:cNvPr id="7" name="Straight Arrow Connector 6">
            <a:extLst>
              <a:ext uri="{FF2B5EF4-FFF2-40B4-BE49-F238E27FC236}">
                <a16:creationId xmlns:a16="http://schemas.microsoft.com/office/drawing/2014/main" id="{075F1F79-584F-4AE6-AA48-C2FEEB22603D}"/>
              </a:ext>
            </a:extLst>
          </p:cNvPr>
          <p:cNvCxnSpPr/>
          <p:nvPr/>
        </p:nvCxnSpPr>
        <p:spPr>
          <a:xfrm>
            <a:off x="7630510" y="3520966"/>
            <a:ext cx="70419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32034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4125618C-75EE-4B31-95A6-250B7FB90C32}"/>
              </a:ext>
            </a:extLst>
          </p:cNvPr>
          <p:cNvPicPr>
            <a:picLocks noChangeAspect="1"/>
          </p:cNvPicPr>
          <p:nvPr/>
        </p:nvPicPr>
        <p:blipFill rotWithShape="1">
          <a:blip r:embed="rId2"/>
          <a:srcRect l="5948"/>
          <a:stretch/>
        </p:blipFill>
        <p:spPr>
          <a:xfrm>
            <a:off x="2335119" y="0"/>
            <a:ext cx="6450106" cy="5143500"/>
          </a:xfrm>
          <a:prstGeom prst="rect">
            <a:avLst/>
          </a:prstGeom>
        </p:spPr>
      </p:pic>
      <p:sp>
        <p:nvSpPr>
          <p:cNvPr id="2" name="Text Placeholder 1">
            <a:extLst>
              <a:ext uri="{FF2B5EF4-FFF2-40B4-BE49-F238E27FC236}">
                <a16:creationId xmlns:a16="http://schemas.microsoft.com/office/drawing/2014/main" id="{1531B462-8FD7-4EE9-8FE2-BC681C3FA903}"/>
              </a:ext>
            </a:extLst>
          </p:cNvPr>
          <p:cNvSpPr>
            <a:spLocks noGrp="1"/>
          </p:cNvSpPr>
          <p:nvPr>
            <p:ph type="body" sz="half" idx="10"/>
          </p:nvPr>
        </p:nvSpPr>
        <p:spPr/>
        <p:txBody>
          <a:bodyPr/>
          <a:lstStyle/>
          <a:p>
            <a:r>
              <a:rPr lang="en-US" dirty="0"/>
              <a:t>Credit system &amp; workload</a:t>
            </a:r>
          </a:p>
        </p:txBody>
      </p:sp>
    </p:spTree>
    <p:extLst>
      <p:ext uri="{BB962C8B-B14F-4D97-AF65-F5344CB8AC3E}">
        <p14:creationId xmlns:p14="http://schemas.microsoft.com/office/powerpoint/2010/main" val="42198178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8F3BEF-E425-4203-9DEB-5926E3196A2F}"/>
              </a:ext>
            </a:extLst>
          </p:cNvPr>
          <p:cNvSpPr/>
          <p:nvPr/>
        </p:nvSpPr>
        <p:spPr>
          <a:xfrm>
            <a:off x="4855976" y="28438"/>
            <a:ext cx="4654378" cy="5115062"/>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0C4D7DA2-EA00-4F95-83A7-8ED6839A2488}"/>
              </a:ext>
            </a:extLst>
          </p:cNvPr>
          <p:cNvSpPr>
            <a:spLocks noGrp="1"/>
          </p:cNvSpPr>
          <p:nvPr>
            <p:ph type="body" sz="half" idx="10"/>
          </p:nvPr>
        </p:nvSpPr>
        <p:spPr/>
        <p:txBody>
          <a:bodyPr/>
          <a:lstStyle/>
          <a:p>
            <a:r>
              <a:rPr lang="en-US" dirty="0"/>
              <a:t>Grading system</a:t>
            </a:r>
          </a:p>
        </p:txBody>
      </p:sp>
      <p:sp>
        <p:nvSpPr>
          <p:cNvPr id="3" name="Text Placeholder 2">
            <a:extLst>
              <a:ext uri="{FF2B5EF4-FFF2-40B4-BE49-F238E27FC236}">
                <a16:creationId xmlns:a16="http://schemas.microsoft.com/office/drawing/2014/main" id="{32D5108D-036E-469C-A7CF-00F36570C13B}"/>
              </a:ext>
            </a:extLst>
          </p:cNvPr>
          <p:cNvSpPr>
            <a:spLocks noGrp="1"/>
          </p:cNvSpPr>
          <p:nvPr>
            <p:ph type="body" sz="half" idx="11"/>
          </p:nvPr>
        </p:nvSpPr>
        <p:spPr>
          <a:xfrm>
            <a:off x="215889" y="942209"/>
            <a:ext cx="4221483" cy="3049460"/>
          </a:xfrm>
        </p:spPr>
        <p:txBody>
          <a:bodyPr/>
          <a:lstStyle/>
          <a:p>
            <a:pPr marL="308610" indent="-308610">
              <a:buFont typeface="Arial" panose="020B0604020202020204" pitchFamily="34" charset="0"/>
              <a:buChar char="•"/>
            </a:pPr>
            <a:r>
              <a:rPr lang="fi-FI" sz="2400" b="0" dirty="0"/>
              <a:t>Courses </a:t>
            </a:r>
            <a:r>
              <a:rPr lang="fi-FI" sz="2400" b="0" dirty="0" err="1"/>
              <a:t>may</a:t>
            </a:r>
            <a:r>
              <a:rPr lang="fi-FI" sz="2400" b="0" dirty="0"/>
              <a:t> </a:t>
            </a:r>
            <a:r>
              <a:rPr lang="fi-FI" sz="2400" b="0" dirty="0" err="1"/>
              <a:t>also</a:t>
            </a:r>
            <a:r>
              <a:rPr lang="fi-FI" sz="2400" b="0" dirty="0"/>
              <a:t> </a:t>
            </a:r>
            <a:r>
              <a:rPr lang="fi-FI" sz="2400" b="0" dirty="0" err="1"/>
              <a:t>be</a:t>
            </a:r>
            <a:r>
              <a:rPr lang="fi-FI" sz="2400" b="0" dirty="0"/>
              <a:t> </a:t>
            </a:r>
            <a:r>
              <a:rPr lang="fi-FI" sz="2400" b="0" dirty="0" err="1"/>
              <a:t>assessed</a:t>
            </a:r>
            <a:r>
              <a:rPr lang="fi-FI" sz="2400" b="0" dirty="0"/>
              <a:t> as </a:t>
            </a:r>
            <a:r>
              <a:rPr lang="fi-FI" sz="2400" b="0" dirty="0" err="1"/>
              <a:t>pass</a:t>
            </a:r>
            <a:r>
              <a:rPr lang="fi-FI" sz="2400" b="0" dirty="0"/>
              <a:t>/</a:t>
            </a:r>
            <a:r>
              <a:rPr lang="fi-FI" sz="2400" b="0" dirty="0" err="1"/>
              <a:t>fail</a:t>
            </a:r>
            <a:endParaRPr lang="fi-FI" sz="2400" b="0" dirty="0"/>
          </a:p>
          <a:p>
            <a:pPr marL="308610" indent="-308610">
              <a:buFont typeface="Arial" panose="020B0604020202020204" pitchFamily="34" charset="0"/>
              <a:buChar char="•"/>
            </a:pPr>
            <a:r>
              <a:rPr lang="fi-FI" sz="2400" b="0" dirty="0" err="1"/>
              <a:t>Failed</a:t>
            </a:r>
            <a:r>
              <a:rPr lang="fi-FI" sz="2400" b="0" dirty="0"/>
              <a:t> </a:t>
            </a:r>
            <a:r>
              <a:rPr lang="fi-FI" sz="2400" b="0" dirty="0" err="1"/>
              <a:t>courses</a:t>
            </a:r>
            <a:r>
              <a:rPr lang="fi-FI" sz="2400" b="0" dirty="0"/>
              <a:t> </a:t>
            </a:r>
            <a:r>
              <a:rPr lang="fi-FI" sz="2400" b="0" dirty="0" err="1"/>
              <a:t>will</a:t>
            </a:r>
            <a:r>
              <a:rPr lang="fi-FI" sz="2400" b="0" dirty="0"/>
              <a:t> </a:t>
            </a:r>
            <a:r>
              <a:rPr lang="fi-FI" sz="2400" b="0" dirty="0" err="1"/>
              <a:t>not</a:t>
            </a:r>
            <a:r>
              <a:rPr lang="fi-FI" sz="2400" b="0" dirty="0"/>
              <a:t> </a:t>
            </a:r>
            <a:r>
              <a:rPr lang="fi-FI" sz="2400" b="0" dirty="0" err="1"/>
              <a:t>appear</a:t>
            </a:r>
            <a:r>
              <a:rPr lang="fi-FI" sz="2400" b="0" dirty="0"/>
              <a:t> on </a:t>
            </a:r>
            <a:r>
              <a:rPr lang="fi-FI" sz="2400" b="0" dirty="0" err="1"/>
              <a:t>the</a:t>
            </a:r>
            <a:r>
              <a:rPr lang="fi-FI" sz="2400" b="0" dirty="0"/>
              <a:t> </a:t>
            </a:r>
            <a:r>
              <a:rPr lang="fi-FI" sz="2400" b="0" dirty="0" err="1"/>
              <a:t>official</a:t>
            </a:r>
            <a:r>
              <a:rPr lang="fi-FI" sz="2400" b="0" dirty="0"/>
              <a:t> </a:t>
            </a:r>
            <a:r>
              <a:rPr lang="fi-FI" sz="2400" b="0" dirty="0" err="1"/>
              <a:t>transcript</a:t>
            </a:r>
            <a:r>
              <a:rPr lang="fi-FI" sz="2400" b="0" dirty="0"/>
              <a:t> of </a:t>
            </a:r>
            <a:r>
              <a:rPr lang="fi-FI" sz="2400" b="0" dirty="0" err="1"/>
              <a:t>records</a:t>
            </a:r>
            <a:endParaRPr lang="fi-FI" sz="2400" b="0" dirty="0"/>
          </a:p>
          <a:p>
            <a:pPr marL="308610" indent="-308610">
              <a:buFont typeface="Arial" panose="020B0604020202020204" pitchFamily="34" charset="0"/>
              <a:buChar char="•"/>
            </a:pPr>
            <a:r>
              <a:rPr lang="en-US" sz="2400" b="0" dirty="0"/>
              <a:t>The course evaluation must be given within 4 weeks from the exam</a:t>
            </a:r>
            <a:endParaRPr lang="fi-FI" sz="2400" b="0" dirty="0"/>
          </a:p>
          <a:p>
            <a:endParaRPr lang="en-US" dirty="0"/>
          </a:p>
        </p:txBody>
      </p:sp>
      <p:graphicFrame>
        <p:nvGraphicFramePr>
          <p:cNvPr id="4" name="Table 3">
            <a:extLst>
              <a:ext uri="{FF2B5EF4-FFF2-40B4-BE49-F238E27FC236}">
                <a16:creationId xmlns:a16="http://schemas.microsoft.com/office/drawing/2014/main" id="{82FCE47C-D9ED-4097-BC8E-D8C1AE59F465}"/>
              </a:ext>
            </a:extLst>
          </p:cNvPr>
          <p:cNvGraphicFramePr>
            <a:graphicFrameLocks noGrp="1"/>
          </p:cNvGraphicFramePr>
          <p:nvPr>
            <p:extLst>
              <p:ext uri="{D42A27DB-BD31-4B8C-83A1-F6EECF244321}">
                <p14:modId xmlns:p14="http://schemas.microsoft.com/office/powerpoint/2010/main" val="4147151126"/>
              </p:ext>
            </p:extLst>
          </p:nvPr>
        </p:nvGraphicFramePr>
        <p:xfrm>
          <a:off x="5251685" y="281647"/>
          <a:ext cx="3599988" cy="4602423"/>
        </p:xfrm>
        <a:graphic>
          <a:graphicData uri="http://schemas.openxmlformats.org/drawingml/2006/table">
            <a:tbl>
              <a:tblPr firstRow="1" bandRow="1">
                <a:tableStyleId>{69012ECD-51FC-41F1-AA8D-1B2483CD663E}</a:tableStyleId>
              </a:tblPr>
              <a:tblGrid>
                <a:gridCol w="835197">
                  <a:extLst>
                    <a:ext uri="{9D8B030D-6E8A-4147-A177-3AD203B41FA5}">
                      <a16:colId xmlns:a16="http://schemas.microsoft.com/office/drawing/2014/main" val="1829217644"/>
                    </a:ext>
                  </a:extLst>
                </a:gridCol>
                <a:gridCol w="1382395">
                  <a:extLst>
                    <a:ext uri="{9D8B030D-6E8A-4147-A177-3AD203B41FA5}">
                      <a16:colId xmlns:a16="http://schemas.microsoft.com/office/drawing/2014/main" val="3303404742"/>
                    </a:ext>
                  </a:extLst>
                </a:gridCol>
                <a:gridCol w="1382396">
                  <a:extLst>
                    <a:ext uri="{9D8B030D-6E8A-4147-A177-3AD203B41FA5}">
                      <a16:colId xmlns:a16="http://schemas.microsoft.com/office/drawing/2014/main" val="127069163"/>
                    </a:ext>
                  </a:extLst>
                </a:gridCol>
              </a:tblGrid>
              <a:tr h="657489">
                <a:tc>
                  <a:txBody>
                    <a:bodyPr/>
                    <a:lstStyle/>
                    <a:p>
                      <a:pPr algn="ctr"/>
                      <a:r>
                        <a:rPr lang="fi-FI" sz="1600" dirty="0" err="1">
                          <a:solidFill>
                            <a:schemeClr val="tx1"/>
                          </a:solidFill>
                        </a:rPr>
                        <a:t>Grade</a:t>
                      </a:r>
                      <a:endParaRPr lang="fi-FI" sz="1600" dirty="0">
                        <a:solidFill>
                          <a:schemeClr val="tx1"/>
                        </a:solidFill>
                      </a:endParaRP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i-FI" sz="1600" dirty="0" err="1">
                          <a:solidFill>
                            <a:schemeClr val="tx1"/>
                          </a:solidFill>
                        </a:rPr>
                        <a:t>Meaning</a:t>
                      </a:r>
                      <a:endParaRPr lang="fi-FI" sz="1600" dirty="0">
                        <a:solidFill>
                          <a:schemeClr val="tx1"/>
                        </a:solidFill>
                      </a:endParaRP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i-FI" sz="1600" dirty="0">
                          <a:solidFill>
                            <a:schemeClr val="tx1"/>
                          </a:solidFill>
                        </a:rPr>
                        <a:t>ECTS </a:t>
                      </a:r>
                      <a:r>
                        <a:rPr lang="fi-FI" sz="1600" dirty="0" err="1">
                          <a:solidFill>
                            <a:schemeClr val="tx1"/>
                          </a:solidFill>
                        </a:rPr>
                        <a:t>grade</a:t>
                      </a:r>
                      <a:endParaRPr lang="fi-FI" sz="1600" dirty="0">
                        <a:solidFill>
                          <a:schemeClr val="tx1"/>
                        </a:solidFill>
                      </a:endParaRP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885614"/>
                  </a:ext>
                </a:extLst>
              </a:tr>
              <a:tr h="657489">
                <a:tc>
                  <a:txBody>
                    <a:bodyPr/>
                    <a:lstStyle/>
                    <a:p>
                      <a:pPr algn="ctr"/>
                      <a:r>
                        <a:rPr lang="fi-FI" sz="1600" dirty="0"/>
                        <a:t>5</a:t>
                      </a: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sz="1600" b="0" dirty="0" err="1"/>
                        <a:t>Excellent</a:t>
                      </a:r>
                      <a:endParaRPr lang="fi-FI" sz="1600" b="0" dirty="0"/>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sz="1600" b="0" dirty="0"/>
                        <a:t>A</a:t>
                      </a: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7494385"/>
                  </a:ext>
                </a:extLst>
              </a:tr>
              <a:tr h="657489">
                <a:tc>
                  <a:txBody>
                    <a:bodyPr/>
                    <a:lstStyle/>
                    <a:p>
                      <a:pPr algn="ctr"/>
                      <a:r>
                        <a:rPr lang="fi-FI" sz="1600" dirty="0"/>
                        <a:t>4</a:t>
                      </a: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sz="1600" dirty="0" err="1"/>
                        <a:t>Very</a:t>
                      </a:r>
                      <a:r>
                        <a:rPr lang="fi-FI" sz="1600" dirty="0"/>
                        <a:t> </a:t>
                      </a:r>
                      <a:r>
                        <a:rPr lang="fi-FI" sz="1600" dirty="0" err="1"/>
                        <a:t>good</a:t>
                      </a:r>
                      <a:endParaRPr lang="fi-FI" sz="1600" dirty="0"/>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sz="1600" dirty="0"/>
                        <a:t>B</a:t>
                      </a: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7774042"/>
                  </a:ext>
                </a:extLst>
              </a:tr>
              <a:tr h="657489">
                <a:tc>
                  <a:txBody>
                    <a:bodyPr/>
                    <a:lstStyle/>
                    <a:p>
                      <a:pPr algn="ctr"/>
                      <a:r>
                        <a:rPr lang="fi-FI" sz="1600" dirty="0"/>
                        <a:t>3</a:t>
                      </a: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sz="1600" dirty="0" err="1"/>
                        <a:t>Good</a:t>
                      </a:r>
                      <a:endParaRPr lang="fi-FI" sz="1600" dirty="0"/>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sz="1600" dirty="0"/>
                        <a:t>C</a:t>
                      </a: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8185537"/>
                  </a:ext>
                </a:extLst>
              </a:tr>
              <a:tr h="657489">
                <a:tc>
                  <a:txBody>
                    <a:bodyPr/>
                    <a:lstStyle/>
                    <a:p>
                      <a:pPr algn="ctr"/>
                      <a:r>
                        <a:rPr lang="fi-FI" sz="1600" dirty="0"/>
                        <a:t>2</a:t>
                      </a: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sz="1600" dirty="0" err="1"/>
                        <a:t>Satisfactory</a:t>
                      </a:r>
                      <a:endParaRPr lang="fi-FI" sz="1600" dirty="0"/>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sz="1600" dirty="0"/>
                        <a:t>D</a:t>
                      </a: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5083011"/>
                  </a:ext>
                </a:extLst>
              </a:tr>
              <a:tr h="657489">
                <a:tc>
                  <a:txBody>
                    <a:bodyPr/>
                    <a:lstStyle/>
                    <a:p>
                      <a:pPr algn="ctr"/>
                      <a:r>
                        <a:rPr lang="fi-FI" sz="1600" dirty="0"/>
                        <a:t>1</a:t>
                      </a: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sz="1600" dirty="0" err="1"/>
                        <a:t>Sufficient</a:t>
                      </a:r>
                      <a:endParaRPr lang="fi-FI" sz="1600" dirty="0"/>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sz="1600" dirty="0"/>
                        <a:t>E</a:t>
                      </a: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2597243"/>
                  </a:ext>
                </a:extLst>
              </a:tr>
              <a:tr h="657489">
                <a:tc>
                  <a:txBody>
                    <a:bodyPr/>
                    <a:lstStyle/>
                    <a:p>
                      <a:pPr algn="ctr"/>
                      <a:r>
                        <a:rPr lang="fi-FI" sz="1600" dirty="0"/>
                        <a:t>0</a:t>
                      </a: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sz="1600" dirty="0" err="1"/>
                        <a:t>Fail</a:t>
                      </a:r>
                      <a:endParaRPr lang="fi-FI" sz="1600" dirty="0"/>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i-FI" sz="1600" dirty="0"/>
                        <a:t>F</a:t>
                      </a:r>
                    </a:p>
                  </a:txBody>
                  <a:tcPr marL="82296" marR="82296" marT="41148" marB="41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4841864"/>
                  </a:ext>
                </a:extLst>
              </a:tr>
            </a:tbl>
          </a:graphicData>
        </a:graphic>
      </p:graphicFrame>
    </p:spTree>
    <p:extLst>
      <p:ext uri="{BB962C8B-B14F-4D97-AF65-F5344CB8AC3E}">
        <p14:creationId xmlns:p14="http://schemas.microsoft.com/office/powerpoint/2010/main" val="1520747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9CC590-C4C3-484B-B9A6-A0DEDFDB8886}"/>
              </a:ext>
            </a:extLst>
          </p:cNvPr>
          <p:cNvSpPr>
            <a:spLocks noGrp="1"/>
          </p:cNvSpPr>
          <p:nvPr>
            <p:ph type="body" sz="half" idx="10"/>
          </p:nvPr>
        </p:nvSpPr>
        <p:spPr/>
        <p:txBody>
          <a:bodyPr/>
          <a:lstStyle/>
          <a:p>
            <a:r>
              <a:rPr lang="en-US" dirty="0"/>
              <a:t>Feedback</a:t>
            </a:r>
          </a:p>
        </p:txBody>
      </p:sp>
      <p:sp>
        <p:nvSpPr>
          <p:cNvPr id="3" name="Text Placeholder 2">
            <a:extLst>
              <a:ext uri="{FF2B5EF4-FFF2-40B4-BE49-F238E27FC236}">
                <a16:creationId xmlns:a16="http://schemas.microsoft.com/office/drawing/2014/main" id="{1EDE9F8A-26ED-458E-B9CA-5D9D6F3A80A7}"/>
              </a:ext>
            </a:extLst>
          </p:cNvPr>
          <p:cNvSpPr>
            <a:spLocks noGrp="1"/>
          </p:cNvSpPr>
          <p:nvPr>
            <p:ph type="body" sz="half" idx="11"/>
          </p:nvPr>
        </p:nvSpPr>
        <p:spPr>
          <a:xfrm>
            <a:off x="292328" y="962639"/>
            <a:ext cx="4542139" cy="3049460"/>
          </a:xfrm>
        </p:spPr>
        <p:txBody>
          <a:bodyPr/>
          <a:lstStyle/>
          <a:p>
            <a:pPr marL="308610" indent="-308610">
              <a:buFont typeface="Arial" panose="020B0604020202020204" pitchFamily="34" charset="0"/>
              <a:buChar char="•"/>
            </a:pPr>
            <a:r>
              <a:rPr lang="fi-FI" sz="1980" b="0" dirty="0"/>
              <a:t>Feedback is </a:t>
            </a:r>
            <a:r>
              <a:rPr lang="fi-FI" sz="1980" b="0" dirty="0" err="1"/>
              <a:t>collected</a:t>
            </a:r>
            <a:r>
              <a:rPr lang="fi-FI" sz="1980" b="0" dirty="0"/>
              <a:t> for </a:t>
            </a:r>
            <a:r>
              <a:rPr lang="fi-FI" sz="1980" b="0" dirty="0" err="1"/>
              <a:t>every</a:t>
            </a:r>
            <a:r>
              <a:rPr lang="fi-FI" sz="1980" b="0" dirty="0"/>
              <a:t> </a:t>
            </a:r>
            <a:r>
              <a:rPr lang="fi-FI" sz="1980" b="0" dirty="0" err="1"/>
              <a:t>course</a:t>
            </a:r>
            <a:endParaRPr lang="fi-FI" sz="1980" b="0" dirty="0"/>
          </a:p>
          <a:p>
            <a:pPr marL="308610" indent="-308610">
              <a:buFont typeface="Arial" panose="020B0604020202020204" pitchFamily="34" charset="0"/>
              <a:buChar char="•"/>
            </a:pPr>
            <a:r>
              <a:rPr lang="fi-FI" sz="1980" b="0" dirty="0"/>
              <a:t>In some </a:t>
            </a:r>
            <a:r>
              <a:rPr lang="fi-FI" sz="1980" b="0" dirty="0" err="1"/>
              <a:t>cases</a:t>
            </a:r>
            <a:r>
              <a:rPr lang="fi-FI" sz="1980" b="0" dirty="0"/>
              <a:t> </a:t>
            </a:r>
            <a:r>
              <a:rPr lang="fi-FI" sz="1980" b="0" dirty="0" err="1"/>
              <a:t>you</a:t>
            </a:r>
            <a:r>
              <a:rPr lang="fi-FI" sz="1980" b="0" dirty="0"/>
              <a:t> </a:t>
            </a:r>
            <a:r>
              <a:rPr lang="fi-FI" sz="1980" b="0" dirty="0" err="1"/>
              <a:t>might</a:t>
            </a:r>
            <a:r>
              <a:rPr lang="fi-FI" sz="1980" b="0" dirty="0"/>
              <a:t> </a:t>
            </a:r>
            <a:r>
              <a:rPr lang="fi-FI" sz="1980" b="0" dirty="0" err="1"/>
              <a:t>receive</a:t>
            </a:r>
            <a:r>
              <a:rPr lang="fi-FI" sz="1980" b="0" dirty="0"/>
              <a:t> extra </a:t>
            </a:r>
            <a:r>
              <a:rPr lang="fi-FI" sz="1980" b="0" dirty="0" err="1"/>
              <a:t>points</a:t>
            </a:r>
            <a:r>
              <a:rPr lang="fi-FI" sz="1980" b="0" dirty="0"/>
              <a:t> for </a:t>
            </a:r>
            <a:r>
              <a:rPr lang="fi-FI" sz="1980" b="0" dirty="0" err="1"/>
              <a:t>giving</a:t>
            </a:r>
            <a:r>
              <a:rPr lang="fi-FI" sz="1980" b="0" dirty="0"/>
              <a:t> feedback</a:t>
            </a:r>
          </a:p>
          <a:p>
            <a:pPr marL="308610" indent="-308610">
              <a:buFont typeface="Arial" panose="020B0604020202020204" pitchFamily="34" charset="0"/>
              <a:buChar char="•"/>
            </a:pPr>
            <a:r>
              <a:rPr lang="fi-FI" sz="1980" b="0" dirty="0"/>
              <a:t>Time to </a:t>
            </a:r>
            <a:r>
              <a:rPr lang="fi-FI" sz="1980" b="0" dirty="0" err="1"/>
              <a:t>time</a:t>
            </a:r>
            <a:r>
              <a:rPr lang="fi-FI" sz="1980" b="0" dirty="0"/>
              <a:t> </a:t>
            </a:r>
            <a:r>
              <a:rPr lang="fi-FI" sz="1980" b="0" dirty="0" err="1"/>
              <a:t>we</a:t>
            </a:r>
            <a:r>
              <a:rPr lang="fi-FI" sz="1980" b="0" dirty="0"/>
              <a:t> </a:t>
            </a:r>
            <a:r>
              <a:rPr lang="fi-FI" sz="1980" b="0" dirty="0" err="1"/>
              <a:t>also</a:t>
            </a:r>
            <a:r>
              <a:rPr lang="fi-FI" sz="1980" b="0" dirty="0"/>
              <a:t> </a:t>
            </a:r>
            <a:r>
              <a:rPr lang="fi-FI" sz="1980" b="0" dirty="0" err="1"/>
              <a:t>ask</a:t>
            </a:r>
            <a:r>
              <a:rPr lang="fi-FI" sz="1980" b="0" dirty="0"/>
              <a:t> </a:t>
            </a:r>
            <a:r>
              <a:rPr lang="fi-FI" sz="1980" b="0" dirty="0" err="1"/>
              <a:t>you</a:t>
            </a:r>
            <a:r>
              <a:rPr lang="fi-FI" sz="1980" b="0" dirty="0"/>
              <a:t> to </a:t>
            </a:r>
            <a:r>
              <a:rPr lang="fi-FI" sz="1980" b="0" dirty="0" err="1"/>
              <a:t>answer</a:t>
            </a:r>
            <a:r>
              <a:rPr lang="fi-FI" sz="1980" b="0" dirty="0"/>
              <a:t> </a:t>
            </a:r>
            <a:r>
              <a:rPr lang="fi-FI" sz="1980" b="0" dirty="0" err="1"/>
              <a:t>more</a:t>
            </a:r>
            <a:r>
              <a:rPr lang="fi-FI" sz="1980" b="0" dirty="0"/>
              <a:t> general feedback </a:t>
            </a:r>
            <a:r>
              <a:rPr lang="fi-FI" sz="1980" b="0" dirty="0" err="1"/>
              <a:t>questionnaires</a:t>
            </a:r>
            <a:r>
              <a:rPr lang="fi-FI" sz="1980" b="0" dirty="0"/>
              <a:t> </a:t>
            </a:r>
            <a:r>
              <a:rPr lang="fi-FI" sz="1980" b="0" dirty="0" err="1"/>
              <a:t>regarding</a:t>
            </a:r>
            <a:r>
              <a:rPr lang="fi-FI" sz="1980" b="0" dirty="0"/>
              <a:t> </a:t>
            </a:r>
            <a:r>
              <a:rPr lang="fi-FI" sz="1980" b="0" dirty="0" err="1"/>
              <a:t>the</a:t>
            </a:r>
            <a:r>
              <a:rPr lang="fi-FI" sz="1980" b="0" dirty="0"/>
              <a:t> </a:t>
            </a:r>
            <a:r>
              <a:rPr lang="fi-FI" sz="1980" b="0" dirty="0" err="1"/>
              <a:t>studies</a:t>
            </a:r>
            <a:r>
              <a:rPr lang="fi-FI" sz="1980" b="0" dirty="0"/>
              <a:t> and </a:t>
            </a:r>
            <a:r>
              <a:rPr lang="fi-FI" sz="1980" b="0" dirty="0" err="1"/>
              <a:t>also</a:t>
            </a:r>
            <a:r>
              <a:rPr lang="fi-FI" sz="1980" b="0" dirty="0"/>
              <a:t> </a:t>
            </a:r>
            <a:r>
              <a:rPr lang="fi-FI" sz="1980" b="0" dirty="0" err="1"/>
              <a:t>your</a:t>
            </a:r>
            <a:r>
              <a:rPr lang="fi-FI" sz="1980" b="0" dirty="0"/>
              <a:t> </a:t>
            </a:r>
            <a:r>
              <a:rPr lang="fi-FI" sz="1980" b="0" dirty="0" err="1"/>
              <a:t>wellbeing</a:t>
            </a:r>
            <a:endParaRPr lang="fi-FI" sz="1980" b="0" dirty="0"/>
          </a:p>
          <a:p>
            <a:pPr marL="308610" indent="-308610">
              <a:buFont typeface="Arial" panose="020B0604020202020204" pitchFamily="34" charset="0"/>
              <a:buChar char="•"/>
            </a:pPr>
            <a:r>
              <a:rPr lang="fi-FI" sz="1980" b="0" dirty="0"/>
              <a:t>It is </a:t>
            </a:r>
            <a:r>
              <a:rPr lang="fi-FI" sz="1980" b="0" dirty="0" err="1"/>
              <a:t>very</a:t>
            </a:r>
            <a:r>
              <a:rPr lang="fi-FI" sz="1980" b="0" dirty="0"/>
              <a:t> </a:t>
            </a:r>
            <a:r>
              <a:rPr lang="fi-FI" sz="1980" b="0" dirty="0" err="1"/>
              <a:t>important</a:t>
            </a:r>
            <a:r>
              <a:rPr lang="fi-FI" sz="1980" b="0" dirty="0"/>
              <a:t> </a:t>
            </a:r>
            <a:r>
              <a:rPr lang="fi-FI" sz="1980" b="0" dirty="0" err="1"/>
              <a:t>that</a:t>
            </a:r>
            <a:r>
              <a:rPr lang="fi-FI" sz="1980" b="0" dirty="0"/>
              <a:t> </a:t>
            </a:r>
            <a:r>
              <a:rPr lang="fi-FI" sz="1980" b="0" dirty="0" err="1"/>
              <a:t>you</a:t>
            </a:r>
            <a:r>
              <a:rPr lang="fi-FI" sz="1980" b="0" dirty="0"/>
              <a:t> </a:t>
            </a:r>
            <a:r>
              <a:rPr lang="fi-FI" sz="1980" b="0" dirty="0" err="1"/>
              <a:t>give</a:t>
            </a:r>
            <a:r>
              <a:rPr lang="fi-FI" sz="1980" b="0" dirty="0"/>
              <a:t> us feedback &lt;3 </a:t>
            </a:r>
          </a:p>
        </p:txBody>
      </p:sp>
      <p:pic>
        <p:nvPicPr>
          <p:cNvPr id="5" name="Picture 4">
            <a:extLst>
              <a:ext uri="{FF2B5EF4-FFF2-40B4-BE49-F238E27FC236}">
                <a16:creationId xmlns:a16="http://schemas.microsoft.com/office/drawing/2014/main" id="{2F03D530-B031-4EFB-9E13-C95ABB6536B3}"/>
              </a:ext>
            </a:extLst>
          </p:cNvPr>
          <p:cNvPicPr>
            <a:picLocks noChangeAspect="1"/>
          </p:cNvPicPr>
          <p:nvPr/>
        </p:nvPicPr>
        <p:blipFill rotWithShape="1">
          <a:blip r:embed="rId3"/>
          <a:srcRect l="19369" t="9610" r="20971" b="3904"/>
          <a:stretch/>
        </p:blipFill>
        <p:spPr>
          <a:xfrm>
            <a:off x="5002596" y="-17185"/>
            <a:ext cx="5714832" cy="5177869"/>
          </a:xfrm>
          <a:prstGeom prst="rect">
            <a:avLst/>
          </a:prstGeom>
        </p:spPr>
      </p:pic>
      <p:cxnSp>
        <p:nvCxnSpPr>
          <p:cNvPr id="6" name="Straight Arrow Connector 5">
            <a:extLst>
              <a:ext uri="{FF2B5EF4-FFF2-40B4-BE49-F238E27FC236}">
                <a16:creationId xmlns:a16="http://schemas.microsoft.com/office/drawing/2014/main" id="{32E79368-6B08-443C-9848-BC8EED419B96}"/>
              </a:ext>
            </a:extLst>
          </p:cNvPr>
          <p:cNvCxnSpPr/>
          <p:nvPr/>
        </p:nvCxnSpPr>
        <p:spPr>
          <a:xfrm>
            <a:off x="4398989" y="4367127"/>
            <a:ext cx="70419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7FC8BB5-E147-432B-AF97-89E1DBB8A73E}"/>
              </a:ext>
            </a:extLst>
          </p:cNvPr>
          <p:cNvCxnSpPr/>
          <p:nvPr/>
        </p:nvCxnSpPr>
        <p:spPr>
          <a:xfrm>
            <a:off x="4398989" y="1700127"/>
            <a:ext cx="70419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6446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4A3E74-B890-4507-83F0-02282A33665F}"/>
              </a:ext>
            </a:extLst>
          </p:cNvPr>
          <p:cNvSpPr>
            <a:spLocks noGrp="1"/>
          </p:cNvSpPr>
          <p:nvPr>
            <p:ph type="body" sz="half" idx="10"/>
          </p:nvPr>
        </p:nvSpPr>
        <p:spPr/>
        <p:txBody>
          <a:bodyPr/>
          <a:lstStyle/>
          <a:p>
            <a:r>
              <a:rPr lang="fi-FI" b="1" err="1"/>
              <a:t>Individual</a:t>
            </a:r>
            <a:r>
              <a:rPr lang="fi-FI" b="1"/>
              <a:t> </a:t>
            </a:r>
            <a:r>
              <a:rPr lang="fi-FI" b="1" err="1"/>
              <a:t>study</a:t>
            </a:r>
            <a:r>
              <a:rPr lang="fi-FI" b="1"/>
              <a:t> </a:t>
            </a:r>
            <a:r>
              <a:rPr lang="fi-FI" b="1" err="1"/>
              <a:t>arrangements</a:t>
            </a:r>
            <a:endParaRPr lang="fi-FI" b="1"/>
          </a:p>
        </p:txBody>
      </p:sp>
      <p:sp>
        <p:nvSpPr>
          <p:cNvPr id="3" name="Text Placeholder 2">
            <a:extLst>
              <a:ext uri="{FF2B5EF4-FFF2-40B4-BE49-F238E27FC236}">
                <a16:creationId xmlns:a16="http://schemas.microsoft.com/office/drawing/2014/main" id="{8BA26ACC-3CD0-4009-B373-B05A7C0B0C45}"/>
              </a:ext>
            </a:extLst>
          </p:cNvPr>
          <p:cNvSpPr>
            <a:spLocks noGrp="1"/>
          </p:cNvSpPr>
          <p:nvPr>
            <p:ph type="body" sz="half" idx="11"/>
          </p:nvPr>
        </p:nvSpPr>
        <p:spPr>
          <a:xfrm>
            <a:off x="292354" y="937452"/>
            <a:ext cx="8492897" cy="3519393"/>
          </a:xfrm>
        </p:spPr>
        <p:txBody>
          <a:bodyPr lIns="0" tIns="0" rIns="0" bIns="0" anchor="t"/>
          <a:lstStyle/>
          <a:p>
            <a:pPr marL="342900" indent="-342900">
              <a:buFont typeface="Arial" panose="020B0604020202020204" pitchFamily="34" charset="0"/>
              <a:buChar char="•"/>
            </a:pPr>
            <a:r>
              <a:rPr lang="en-US" sz="1600"/>
              <a:t>Each Aalto student has a right to reasonable individual study arrangements due to an impairment restricting his/her ability to study or other health condition. </a:t>
            </a:r>
          </a:p>
          <a:p>
            <a:pPr marL="873760" lvl="1" indent="-308610"/>
            <a:r>
              <a:rPr lang="fi-FI" sz="1600">
                <a:ea typeface="+mn-lt"/>
                <a:cs typeface="+mn-lt"/>
              </a:rPr>
              <a:t>For </a:t>
            </a:r>
            <a:r>
              <a:rPr lang="fi-FI" sz="1600" err="1">
                <a:ea typeface="+mn-lt"/>
                <a:cs typeface="+mn-lt"/>
              </a:rPr>
              <a:t>example</a:t>
            </a:r>
            <a:r>
              <a:rPr lang="fi-FI" sz="1600">
                <a:ea typeface="+mn-lt"/>
                <a:cs typeface="+mn-lt"/>
              </a:rPr>
              <a:t>: </a:t>
            </a:r>
            <a:r>
              <a:rPr lang="fi-FI" sz="1600" err="1">
                <a:ea typeface="+mn-lt"/>
                <a:cs typeface="+mn-lt"/>
              </a:rPr>
              <a:t>dyslexia</a:t>
            </a:r>
            <a:r>
              <a:rPr lang="fi-FI" sz="1600">
                <a:ea typeface="+mn-lt"/>
                <a:cs typeface="+mn-lt"/>
              </a:rPr>
              <a:t>, </a:t>
            </a:r>
            <a:r>
              <a:rPr lang="fi-FI" sz="1600" err="1">
                <a:ea typeface="+mn-lt"/>
                <a:cs typeface="+mn-lt"/>
              </a:rPr>
              <a:t>sensory</a:t>
            </a:r>
            <a:r>
              <a:rPr lang="fi-FI" sz="1600">
                <a:ea typeface="+mn-lt"/>
                <a:cs typeface="+mn-lt"/>
              </a:rPr>
              <a:t> </a:t>
            </a:r>
            <a:r>
              <a:rPr lang="fi-FI" sz="1600" err="1">
                <a:ea typeface="+mn-lt"/>
                <a:cs typeface="+mn-lt"/>
              </a:rPr>
              <a:t>impairment</a:t>
            </a:r>
            <a:r>
              <a:rPr lang="fi-FI" sz="1600">
                <a:ea typeface="+mn-lt"/>
                <a:cs typeface="+mn-lt"/>
              </a:rPr>
              <a:t>, </a:t>
            </a:r>
            <a:r>
              <a:rPr lang="fi-FI" sz="1600" err="1">
                <a:ea typeface="+mn-lt"/>
                <a:cs typeface="+mn-lt"/>
              </a:rPr>
              <a:t>mathematical</a:t>
            </a:r>
            <a:r>
              <a:rPr lang="fi-FI" sz="1600">
                <a:ea typeface="+mn-lt"/>
                <a:cs typeface="+mn-lt"/>
              </a:rPr>
              <a:t> </a:t>
            </a:r>
            <a:r>
              <a:rPr lang="fi-FI" sz="1600" err="1">
                <a:ea typeface="+mn-lt"/>
                <a:cs typeface="+mn-lt"/>
              </a:rPr>
              <a:t>learning</a:t>
            </a:r>
            <a:r>
              <a:rPr lang="fi-FI" sz="1600">
                <a:ea typeface="+mn-lt"/>
                <a:cs typeface="+mn-lt"/>
              </a:rPr>
              <a:t> </a:t>
            </a:r>
            <a:r>
              <a:rPr lang="fi-FI" sz="1600" err="1">
                <a:ea typeface="+mn-lt"/>
                <a:cs typeface="+mn-lt"/>
              </a:rPr>
              <a:t>difficulties</a:t>
            </a:r>
            <a:r>
              <a:rPr lang="fi-FI" sz="1600">
                <a:ea typeface="+mn-lt"/>
                <a:cs typeface="+mn-lt"/>
              </a:rPr>
              <a:t>, </a:t>
            </a:r>
            <a:r>
              <a:rPr lang="en-US" sz="1600">
                <a:ea typeface="+mn-lt"/>
                <a:cs typeface="+mn-lt"/>
              </a:rPr>
              <a:t>attention deficit and hyperactivity disorder</a:t>
            </a:r>
            <a:r>
              <a:rPr lang="fi-FI" sz="1600">
                <a:ea typeface="+mn-lt"/>
                <a:cs typeface="+mn-lt"/>
              </a:rPr>
              <a:t>, </a:t>
            </a:r>
            <a:r>
              <a:rPr lang="fi-FI" sz="1600" err="1">
                <a:ea typeface="+mn-lt"/>
                <a:cs typeface="+mn-lt"/>
              </a:rPr>
              <a:t>autism</a:t>
            </a:r>
            <a:r>
              <a:rPr lang="fi-FI" sz="1600">
                <a:ea typeface="+mn-lt"/>
                <a:cs typeface="+mn-lt"/>
              </a:rPr>
              <a:t> </a:t>
            </a:r>
            <a:r>
              <a:rPr lang="fi-FI" sz="1600" err="1">
                <a:ea typeface="+mn-lt"/>
                <a:cs typeface="+mn-lt"/>
              </a:rPr>
              <a:t>spectrum</a:t>
            </a:r>
            <a:r>
              <a:rPr lang="fi-FI" sz="1600">
                <a:ea typeface="+mn-lt"/>
                <a:cs typeface="+mn-lt"/>
              </a:rPr>
              <a:t> </a:t>
            </a:r>
            <a:r>
              <a:rPr lang="fi-FI" sz="1600" err="1">
                <a:ea typeface="+mn-lt"/>
                <a:cs typeface="+mn-lt"/>
              </a:rPr>
              <a:t>disorders</a:t>
            </a:r>
            <a:r>
              <a:rPr lang="fi-FI" sz="1600">
                <a:ea typeface="+mn-lt"/>
                <a:cs typeface="+mn-lt"/>
              </a:rPr>
              <a:t> </a:t>
            </a:r>
            <a:r>
              <a:rPr lang="fi-FI" sz="1600" err="1">
                <a:ea typeface="+mn-lt"/>
                <a:cs typeface="+mn-lt"/>
              </a:rPr>
              <a:t>or</a:t>
            </a:r>
            <a:r>
              <a:rPr lang="fi-FI" sz="1600">
                <a:ea typeface="+mn-lt"/>
                <a:cs typeface="+mn-lt"/>
              </a:rPr>
              <a:t> </a:t>
            </a:r>
            <a:r>
              <a:rPr lang="fi-FI" sz="1600" err="1">
                <a:ea typeface="+mn-lt"/>
                <a:cs typeface="+mn-lt"/>
              </a:rPr>
              <a:t>mental</a:t>
            </a:r>
            <a:r>
              <a:rPr lang="fi-FI" sz="1600">
                <a:ea typeface="+mn-lt"/>
                <a:cs typeface="+mn-lt"/>
              </a:rPr>
              <a:t> </a:t>
            </a:r>
            <a:r>
              <a:rPr lang="fi-FI" sz="1600" err="1">
                <a:ea typeface="+mn-lt"/>
                <a:cs typeface="+mn-lt"/>
              </a:rPr>
              <a:t>disorders</a:t>
            </a:r>
            <a:endParaRPr lang="en-US" sz="1600">
              <a:solidFill>
                <a:srgbClr val="FF0000"/>
              </a:solidFill>
              <a:ea typeface="+mn-lt"/>
              <a:cs typeface="+mn-lt"/>
            </a:endParaRPr>
          </a:p>
          <a:p>
            <a:pPr marL="308610" indent="-308610">
              <a:buFont typeface="Arial,Sans-Serif" panose="020B0604020202020204" pitchFamily="34" charset="0"/>
              <a:buChar char="•"/>
            </a:pPr>
            <a:r>
              <a:rPr lang="fi-FI" sz="1600" err="1">
                <a:ea typeface="+mn-lt"/>
                <a:cs typeface="+mn-lt"/>
              </a:rPr>
              <a:t>The</a:t>
            </a:r>
            <a:r>
              <a:rPr lang="fi-FI" sz="1600">
                <a:ea typeface="+mn-lt"/>
                <a:cs typeface="+mn-lt"/>
              </a:rPr>
              <a:t> </a:t>
            </a:r>
            <a:r>
              <a:rPr lang="fi-FI" sz="1600" err="1">
                <a:ea typeface="+mn-lt"/>
                <a:cs typeface="+mn-lt"/>
              </a:rPr>
              <a:t>measures</a:t>
            </a:r>
            <a:r>
              <a:rPr lang="fi-FI" sz="1600">
                <a:ea typeface="+mn-lt"/>
                <a:cs typeface="+mn-lt"/>
              </a:rPr>
              <a:t> for </a:t>
            </a:r>
            <a:r>
              <a:rPr lang="fi-FI" sz="1600" err="1">
                <a:ea typeface="+mn-lt"/>
                <a:cs typeface="+mn-lt"/>
              </a:rPr>
              <a:t>making</a:t>
            </a:r>
            <a:r>
              <a:rPr lang="fi-FI" sz="1600">
                <a:ea typeface="+mn-lt"/>
                <a:cs typeface="+mn-lt"/>
              </a:rPr>
              <a:t> </a:t>
            </a:r>
            <a:r>
              <a:rPr lang="fi-FI" sz="1600" err="1">
                <a:ea typeface="+mn-lt"/>
                <a:cs typeface="+mn-lt"/>
              </a:rPr>
              <a:t>individual</a:t>
            </a:r>
            <a:r>
              <a:rPr lang="fi-FI" sz="1600">
                <a:ea typeface="+mn-lt"/>
                <a:cs typeface="+mn-lt"/>
              </a:rPr>
              <a:t> </a:t>
            </a:r>
            <a:r>
              <a:rPr lang="fi-FI" sz="1600" err="1">
                <a:ea typeface="+mn-lt"/>
                <a:cs typeface="+mn-lt"/>
              </a:rPr>
              <a:t>study</a:t>
            </a:r>
            <a:r>
              <a:rPr lang="fi-FI" sz="1600">
                <a:ea typeface="+mn-lt"/>
                <a:cs typeface="+mn-lt"/>
              </a:rPr>
              <a:t> </a:t>
            </a:r>
            <a:r>
              <a:rPr lang="fi-FI" sz="1600" err="1">
                <a:ea typeface="+mn-lt"/>
                <a:cs typeface="+mn-lt"/>
              </a:rPr>
              <a:t>arrangements</a:t>
            </a:r>
            <a:r>
              <a:rPr lang="fi-FI" sz="1600">
                <a:ea typeface="+mn-lt"/>
                <a:cs typeface="+mn-lt"/>
              </a:rPr>
              <a:t> </a:t>
            </a:r>
            <a:r>
              <a:rPr lang="fi-FI" sz="1600" err="1">
                <a:ea typeface="+mn-lt"/>
                <a:cs typeface="+mn-lt"/>
              </a:rPr>
              <a:t>are</a:t>
            </a:r>
            <a:r>
              <a:rPr lang="fi-FI" sz="1600">
                <a:ea typeface="+mn-lt"/>
                <a:cs typeface="+mn-lt"/>
              </a:rPr>
              <a:t> </a:t>
            </a:r>
            <a:r>
              <a:rPr lang="fi-FI" sz="1600" err="1">
                <a:ea typeface="+mn-lt"/>
                <a:cs typeface="+mn-lt"/>
              </a:rPr>
              <a:t>individual</a:t>
            </a:r>
            <a:r>
              <a:rPr lang="fi-FI" sz="1600">
                <a:ea typeface="+mn-lt"/>
                <a:cs typeface="+mn-lt"/>
              </a:rPr>
              <a:t> </a:t>
            </a:r>
            <a:r>
              <a:rPr lang="fi-FI" sz="1600" err="1">
                <a:ea typeface="+mn-lt"/>
                <a:cs typeface="+mn-lt"/>
              </a:rPr>
              <a:t>solutions</a:t>
            </a:r>
            <a:r>
              <a:rPr lang="fi-FI" sz="1600">
                <a:ea typeface="+mn-lt"/>
                <a:cs typeface="+mn-lt"/>
              </a:rPr>
              <a:t> to </a:t>
            </a:r>
            <a:r>
              <a:rPr lang="fi-FI" sz="1600" err="1">
                <a:ea typeface="+mn-lt"/>
                <a:cs typeface="+mn-lt"/>
              </a:rPr>
              <a:t>course</a:t>
            </a:r>
            <a:r>
              <a:rPr lang="fi-FI" sz="1600">
                <a:ea typeface="+mn-lt"/>
                <a:cs typeface="+mn-lt"/>
              </a:rPr>
              <a:t> </a:t>
            </a:r>
            <a:r>
              <a:rPr lang="fi-FI" sz="1600" err="1">
                <a:ea typeface="+mn-lt"/>
                <a:cs typeface="+mn-lt"/>
              </a:rPr>
              <a:t>teaching</a:t>
            </a:r>
            <a:r>
              <a:rPr lang="fi-FI" sz="1600">
                <a:ea typeface="+mn-lt"/>
                <a:cs typeface="+mn-lt"/>
              </a:rPr>
              <a:t>, </a:t>
            </a:r>
            <a:r>
              <a:rPr lang="fi-FI" sz="1600" err="1">
                <a:ea typeface="+mn-lt"/>
                <a:cs typeface="+mn-lt"/>
              </a:rPr>
              <a:t>examinations</a:t>
            </a:r>
            <a:r>
              <a:rPr lang="fi-FI" sz="1600">
                <a:ea typeface="+mn-lt"/>
                <a:cs typeface="+mn-lt"/>
              </a:rPr>
              <a:t> and </a:t>
            </a:r>
            <a:r>
              <a:rPr lang="fi-FI" sz="1600" err="1">
                <a:ea typeface="+mn-lt"/>
                <a:cs typeface="+mn-lt"/>
              </a:rPr>
              <a:t>working</a:t>
            </a:r>
            <a:r>
              <a:rPr lang="fi-FI" sz="1600">
                <a:ea typeface="+mn-lt"/>
                <a:cs typeface="+mn-lt"/>
              </a:rPr>
              <a:t> </a:t>
            </a:r>
            <a:r>
              <a:rPr lang="fi-FI" sz="1600" err="1">
                <a:ea typeface="+mn-lt"/>
                <a:cs typeface="+mn-lt"/>
              </a:rPr>
              <a:t>methods</a:t>
            </a:r>
            <a:r>
              <a:rPr lang="fi-FI" sz="1600">
                <a:ea typeface="+mn-lt"/>
                <a:cs typeface="+mn-lt"/>
              </a:rPr>
              <a:t>.</a:t>
            </a:r>
          </a:p>
          <a:p>
            <a:pPr marL="873760" lvl="1" indent="-308610">
              <a:buFont typeface="Arial,Sans-Serif" panose="020B0604020202020204" pitchFamily="34" charset="0"/>
              <a:buChar char="•"/>
            </a:pPr>
            <a:r>
              <a:rPr lang="fi-FI" sz="1600">
                <a:ea typeface="+mn-lt"/>
                <a:cs typeface="+mn-lt"/>
              </a:rPr>
              <a:t>For </a:t>
            </a:r>
            <a:r>
              <a:rPr lang="fi-FI" sz="1600" err="1">
                <a:ea typeface="+mn-lt"/>
                <a:cs typeface="+mn-lt"/>
              </a:rPr>
              <a:t>example</a:t>
            </a:r>
            <a:r>
              <a:rPr lang="fi-FI" sz="1600">
                <a:ea typeface="+mn-lt"/>
                <a:cs typeface="+mn-lt"/>
              </a:rPr>
              <a:t>: </a:t>
            </a:r>
            <a:r>
              <a:rPr lang="fi-FI" sz="1600" err="1">
                <a:ea typeface="+mn-lt"/>
                <a:cs typeface="+mn-lt"/>
              </a:rPr>
              <a:t>extended</a:t>
            </a:r>
            <a:r>
              <a:rPr lang="fi-FI" sz="1600">
                <a:ea typeface="+mn-lt"/>
                <a:cs typeface="+mn-lt"/>
              </a:rPr>
              <a:t> </a:t>
            </a:r>
            <a:r>
              <a:rPr lang="fi-FI" sz="1600" err="1">
                <a:ea typeface="+mn-lt"/>
                <a:cs typeface="+mn-lt"/>
              </a:rPr>
              <a:t>exam</a:t>
            </a:r>
            <a:r>
              <a:rPr lang="fi-FI" sz="1600">
                <a:ea typeface="+mn-lt"/>
                <a:cs typeface="+mn-lt"/>
              </a:rPr>
              <a:t> </a:t>
            </a:r>
            <a:r>
              <a:rPr lang="fi-FI" sz="1600" err="1">
                <a:ea typeface="+mn-lt"/>
                <a:cs typeface="+mn-lt"/>
              </a:rPr>
              <a:t>time</a:t>
            </a:r>
            <a:r>
              <a:rPr lang="fi-FI" sz="1600">
                <a:ea typeface="+mn-lt"/>
                <a:cs typeface="+mn-lt"/>
              </a:rPr>
              <a:t>, </a:t>
            </a:r>
            <a:r>
              <a:rPr lang="fi-FI" sz="1600" err="1">
                <a:ea typeface="+mn-lt"/>
                <a:cs typeface="+mn-lt"/>
              </a:rPr>
              <a:t>separate</a:t>
            </a:r>
            <a:r>
              <a:rPr lang="fi-FI" sz="1600">
                <a:ea typeface="+mn-lt"/>
                <a:cs typeface="+mn-lt"/>
              </a:rPr>
              <a:t> </a:t>
            </a:r>
            <a:r>
              <a:rPr lang="fi-FI" sz="1600" err="1">
                <a:ea typeface="+mn-lt"/>
                <a:cs typeface="+mn-lt"/>
              </a:rPr>
              <a:t>exam</a:t>
            </a:r>
            <a:r>
              <a:rPr lang="fi-FI" sz="1600">
                <a:ea typeface="+mn-lt"/>
                <a:cs typeface="+mn-lt"/>
              </a:rPr>
              <a:t> room, </a:t>
            </a:r>
            <a:r>
              <a:rPr lang="fi-FI" sz="1600" err="1">
                <a:ea typeface="+mn-lt"/>
                <a:cs typeface="+mn-lt"/>
              </a:rPr>
              <a:t>modified</a:t>
            </a:r>
            <a:r>
              <a:rPr lang="fi-FI" sz="1600">
                <a:ea typeface="+mn-lt"/>
                <a:cs typeface="+mn-lt"/>
              </a:rPr>
              <a:t> </a:t>
            </a:r>
            <a:r>
              <a:rPr lang="fi-FI" sz="1600" err="1">
                <a:ea typeface="+mn-lt"/>
                <a:cs typeface="+mn-lt"/>
              </a:rPr>
              <a:t>schedule</a:t>
            </a:r>
            <a:r>
              <a:rPr lang="fi-FI" sz="1600">
                <a:ea typeface="+mn-lt"/>
                <a:cs typeface="+mn-lt"/>
              </a:rPr>
              <a:t>, </a:t>
            </a:r>
            <a:r>
              <a:rPr lang="en-US" sz="1600">
                <a:ea typeface="+mn-lt"/>
                <a:cs typeface="+mn-lt"/>
              </a:rPr>
              <a:t>alternative ways of assessing learning outcomes </a:t>
            </a:r>
          </a:p>
          <a:p>
            <a:pPr marL="308610" indent="-308610">
              <a:buFont typeface="Wingdings" panose="05000000000000000000" pitchFamily="2" charset="2"/>
              <a:buChar char="Ø"/>
            </a:pPr>
            <a:r>
              <a:rPr lang="fi-FI" sz="1600" err="1">
                <a:ea typeface="+mn-lt"/>
                <a:cs typeface="+mn-lt"/>
              </a:rPr>
              <a:t>Please</a:t>
            </a:r>
            <a:r>
              <a:rPr lang="fi-FI" sz="1600">
                <a:ea typeface="+mn-lt"/>
                <a:cs typeface="+mn-lt"/>
              </a:rPr>
              <a:t> </a:t>
            </a:r>
            <a:r>
              <a:rPr lang="fi-FI" sz="1600" err="1">
                <a:ea typeface="+mn-lt"/>
                <a:cs typeface="+mn-lt"/>
              </a:rPr>
              <a:t>contact</a:t>
            </a:r>
            <a:r>
              <a:rPr lang="fi-FI" sz="1600">
                <a:ea typeface="+mn-lt"/>
                <a:cs typeface="+mn-lt"/>
              </a:rPr>
              <a:t> </a:t>
            </a:r>
            <a:r>
              <a:rPr lang="fi-FI" sz="1600" err="1">
                <a:ea typeface="+mn-lt"/>
                <a:cs typeface="+mn-lt"/>
              </a:rPr>
              <a:t>your</a:t>
            </a:r>
            <a:r>
              <a:rPr lang="fi-FI" sz="1600">
                <a:ea typeface="+mn-lt"/>
                <a:cs typeface="+mn-lt"/>
              </a:rPr>
              <a:t> Learning Services in </a:t>
            </a:r>
            <a:r>
              <a:rPr lang="fi-FI" sz="1600" err="1">
                <a:ea typeface="+mn-lt"/>
                <a:cs typeface="+mn-lt"/>
              </a:rPr>
              <a:t>your</a:t>
            </a:r>
            <a:r>
              <a:rPr lang="fi-FI" sz="1600">
                <a:ea typeface="+mn-lt"/>
                <a:cs typeface="+mn-lt"/>
              </a:rPr>
              <a:t> </a:t>
            </a:r>
            <a:r>
              <a:rPr lang="fi-FI" sz="1600" err="1">
                <a:ea typeface="+mn-lt"/>
                <a:cs typeface="+mn-lt"/>
              </a:rPr>
              <a:t>school</a:t>
            </a:r>
            <a:r>
              <a:rPr lang="fi-FI" sz="1600">
                <a:ea typeface="+mn-lt"/>
                <a:cs typeface="+mn-lt"/>
              </a:rPr>
              <a:t> and </a:t>
            </a:r>
            <a:r>
              <a:rPr lang="fi-FI" sz="1600" err="1">
                <a:ea typeface="+mn-lt"/>
                <a:cs typeface="+mn-lt"/>
              </a:rPr>
              <a:t>book</a:t>
            </a:r>
            <a:r>
              <a:rPr lang="fi-FI" sz="1600">
                <a:ea typeface="+mn-lt"/>
                <a:cs typeface="+mn-lt"/>
              </a:rPr>
              <a:t> an </a:t>
            </a:r>
            <a:r>
              <a:rPr lang="fi-FI" sz="1600" err="1">
                <a:ea typeface="+mn-lt"/>
                <a:cs typeface="+mn-lt"/>
              </a:rPr>
              <a:t>appoitment</a:t>
            </a:r>
            <a:r>
              <a:rPr lang="fi-FI" sz="1600">
                <a:ea typeface="+mn-lt"/>
                <a:cs typeface="+mn-lt"/>
              </a:rPr>
              <a:t>!</a:t>
            </a:r>
            <a:br>
              <a:rPr lang="fi-FI" sz="1600">
                <a:ea typeface="+mn-lt"/>
                <a:cs typeface="+mn-lt"/>
              </a:rPr>
            </a:br>
            <a:r>
              <a:rPr lang="fi-FI" sz="1600" err="1">
                <a:ea typeface="+mn-lt"/>
                <a:cs typeface="+mn-lt"/>
              </a:rPr>
              <a:t>Additional</a:t>
            </a:r>
            <a:r>
              <a:rPr lang="fi-FI" sz="1600">
                <a:ea typeface="+mn-lt"/>
                <a:cs typeface="+mn-lt"/>
              </a:rPr>
              <a:t> </a:t>
            </a:r>
            <a:r>
              <a:rPr lang="fi-FI" sz="1600" err="1">
                <a:ea typeface="+mn-lt"/>
                <a:cs typeface="+mn-lt"/>
              </a:rPr>
              <a:t>information</a:t>
            </a:r>
            <a:r>
              <a:rPr lang="fi-FI" sz="1600">
                <a:ea typeface="+mn-lt"/>
                <a:cs typeface="+mn-lt"/>
              </a:rPr>
              <a:t> and </a:t>
            </a:r>
            <a:r>
              <a:rPr lang="fi-FI" sz="1600" err="1"/>
              <a:t>c</a:t>
            </a:r>
            <a:r>
              <a:rPr lang="fi-FI" sz="1600" err="1">
                <a:ea typeface="+mn-lt"/>
                <a:cs typeface="+mn-lt"/>
              </a:rPr>
              <a:t>ontact</a:t>
            </a:r>
            <a:r>
              <a:rPr lang="fi-FI" sz="1600">
                <a:ea typeface="+mn-lt"/>
                <a:cs typeface="+mn-lt"/>
              </a:rPr>
              <a:t> </a:t>
            </a:r>
            <a:r>
              <a:rPr lang="fi-FI" sz="1600" err="1">
                <a:ea typeface="+mn-lt"/>
                <a:cs typeface="+mn-lt"/>
              </a:rPr>
              <a:t>details</a:t>
            </a:r>
            <a:r>
              <a:rPr lang="fi-FI" sz="1600">
                <a:ea typeface="+mn-lt"/>
                <a:cs typeface="+mn-lt"/>
              </a:rPr>
              <a:t> for </a:t>
            </a:r>
            <a:r>
              <a:rPr lang="fi-FI" sz="1600" err="1">
                <a:ea typeface="+mn-lt"/>
                <a:cs typeface="+mn-lt"/>
              </a:rPr>
              <a:t>individual</a:t>
            </a:r>
            <a:r>
              <a:rPr lang="fi-FI" sz="1600">
                <a:ea typeface="+mn-lt"/>
                <a:cs typeface="+mn-lt"/>
              </a:rPr>
              <a:t> </a:t>
            </a:r>
            <a:r>
              <a:rPr lang="fi-FI" sz="1600" err="1">
                <a:ea typeface="+mn-lt"/>
                <a:cs typeface="+mn-lt"/>
              </a:rPr>
              <a:t>study</a:t>
            </a:r>
            <a:r>
              <a:rPr lang="fi-FI" sz="1600">
                <a:ea typeface="+mn-lt"/>
                <a:cs typeface="+mn-lt"/>
              </a:rPr>
              <a:t> </a:t>
            </a:r>
            <a:r>
              <a:rPr lang="fi-FI" sz="1600" err="1">
                <a:ea typeface="+mn-lt"/>
                <a:cs typeface="+mn-lt"/>
              </a:rPr>
              <a:t>arrangements</a:t>
            </a:r>
            <a:r>
              <a:rPr lang="fi-FI" sz="1600">
                <a:ea typeface="+mn-lt"/>
                <a:cs typeface="+mn-lt"/>
              </a:rPr>
              <a:t>: </a:t>
            </a:r>
            <a:r>
              <a:rPr lang="fi-FI" sz="1600" u="sng">
                <a:ea typeface="+mn-lt"/>
                <a:cs typeface="+mn-lt"/>
              </a:rPr>
              <a:t>https://www.aalto.fi/en/services/contact-information-for-individual-study-arrangements</a:t>
            </a:r>
            <a:endParaRPr lang="en-US" sz="1600" u="sng">
              <a:cs typeface="Arial"/>
            </a:endParaRPr>
          </a:p>
        </p:txBody>
      </p:sp>
    </p:spTree>
    <p:extLst>
      <p:ext uri="{BB962C8B-B14F-4D97-AF65-F5344CB8AC3E}">
        <p14:creationId xmlns:p14="http://schemas.microsoft.com/office/powerpoint/2010/main" val="3981298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27C0A4-41EB-43B1-B8FA-F03A6C66D2BF}"/>
              </a:ext>
            </a:extLst>
          </p:cNvPr>
          <p:cNvPicPr>
            <a:picLocks noChangeAspect="1"/>
          </p:cNvPicPr>
          <p:nvPr/>
        </p:nvPicPr>
        <p:blipFill rotWithShape="1">
          <a:blip r:embed="rId3"/>
          <a:srcRect l="18069" t="9609" r="39390" b="4546"/>
          <a:stretch/>
        </p:blipFill>
        <p:spPr>
          <a:xfrm>
            <a:off x="5088215" y="0"/>
            <a:ext cx="4055786" cy="5115062"/>
          </a:xfrm>
          <a:prstGeom prst="rect">
            <a:avLst/>
          </a:prstGeom>
        </p:spPr>
      </p:pic>
      <p:sp>
        <p:nvSpPr>
          <p:cNvPr id="2" name="Text Placeholder 1">
            <a:extLst>
              <a:ext uri="{FF2B5EF4-FFF2-40B4-BE49-F238E27FC236}">
                <a16:creationId xmlns:a16="http://schemas.microsoft.com/office/drawing/2014/main" id="{85935DD5-9D0D-4B54-994A-5E99B186CA60}"/>
              </a:ext>
            </a:extLst>
          </p:cNvPr>
          <p:cNvSpPr>
            <a:spLocks noGrp="1"/>
          </p:cNvSpPr>
          <p:nvPr>
            <p:ph type="body" sz="half" idx="10"/>
          </p:nvPr>
        </p:nvSpPr>
        <p:spPr/>
        <p:txBody>
          <a:bodyPr/>
          <a:lstStyle/>
          <a:p>
            <a:r>
              <a:rPr lang="fi-FI" dirty="0" err="1"/>
              <a:t>Individual</a:t>
            </a:r>
            <a:r>
              <a:rPr lang="fi-FI" dirty="0"/>
              <a:t> </a:t>
            </a:r>
            <a:r>
              <a:rPr lang="fi-FI" dirty="0" err="1"/>
              <a:t>study</a:t>
            </a:r>
            <a:r>
              <a:rPr lang="fi-FI" dirty="0"/>
              <a:t> </a:t>
            </a:r>
            <a:r>
              <a:rPr lang="fi-FI" dirty="0" err="1"/>
              <a:t>arrangements</a:t>
            </a:r>
            <a:endParaRPr lang="en-US" dirty="0"/>
          </a:p>
        </p:txBody>
      </p:sp>
      <p:sp>
        <p:nvSpPr>
          <p:cNvPr id="3" name="Text Placeholder 2">
            <a:extLst>
              <a:ext uri="{FF2B5EF4-FFF2-40B4-BE49-F238E27FC236}">
                <a16:creationId xmlns:a16="http://schemas.microsoft.com/office/drawing/2014/main" id="{074E542C-7CB2-40B5-9C79-052E0BB7C7E8}"/>
              </a:ext>
            </a:extLst>
          </p:cNvPr>
          <p:cNvSpPr>
            <a:spLocks noGrp="1"/>
          </p:cNvSpPr>
          <p:nvPr>
            <p:ph type="body" sz="half" idx="11"/>
          </p:nvPr>
        </p:nvSpPr>
        <p:spPr>
          <a:xfrm>
            <a:off x="292328" y="821824"/>
            <a:ext cx="4625661" cy="3049460"/>
          </a:xfrm>
        </p:spPr>
        <p:txBody>
          <a:bodyPr/>
          <a:lstStyle/>
          <a:p>
            <a:r>
              <a:rPr lang="en-GB" sz="2400" dirty="0">
                <a:highlight>
                  <a:srgbClr val="E6E6E6"/>
                </a:highlight>
              </a:rPr>
              <a:t>Where to find support? (links)</a:t>
            </a:r>
            <a:endParaRPr lang="en-GB" sz="2000" dirty="0"/>
          </a:p>
          <a:p>
            <a:pPr marL="342900" indent="-342900">
              <a:buFont typeface="Arial" panose="020B0604020202020204" pitchFamily="34" charset="0"/>
              <a:buChar char="•"/>
            </a:pPr>
            <a:r>
              <a:rPr lang="en-GB" sz="2000" b="0" dirty="0">
                <a:ea typeface="+mn-lt"/>
                <a:cs typeface="+mn-lt"/>
                <a:hlinkClick r:id="rId4"/>
              </a:rPr>
              <a:t>https://www.aalto.fi/</a:t>
            </a:r>
            <a:r>
              <a:rPr lang="en-GB" sz="2000" b="0" dirty="0" err="1">
                <a:ea typeface="+mn-lt"/>
                <a:cs typeface="+mn-lt"/>
                <a:hlinkClick r:id="rId4"/>
              </a:rPr>
              <a:t>en</a:t>
            </a:r>
            <a:r>
              <a:rPr lang="en-GB" sz="2000" b="0" dirty="0">
                <a:ea typeface="+mn-lt"/>
                <a:cs typeface="+mn-lt"/>
                <a:hlinkClick r:id="rId4"/>
              </a:rPr>
              <a:t>/services/contact-information-for-individual-study-arrangements</a:t>
            </a:r>
            <a:r>
              <a:rPr lang="en-GB" sz="2000" b="0" dirty="0">
                <a:ea typeface="+mn-lt"/>
                <a:cs typeface="+mn-lt"/>
                <a:hlinkClick r:id="rId5"/>
              </a:rPr>
              <a:t>’</a:t>
            </a:r>
          </a:p>
          <a:p>
            <a:pPr marL="342900" indent="-342900">
              <a:buFont typeface="Arial" panose="020B0604020202020204" pitchFamily="34" charset="0"/>
              <a:buChar char="•"/>
            </a:pPr>
            <a:r>
              <a:rPr lang="en-GB" sz="2000" b="0" dirty="0">
                <a:hlinkClick r:id="rId5"/>
              </a:rPr>
              <a:t>Starting Point of Wellbeing </a:t>
            </a:r>
            <a:endParaRPr lang="en-GB" sz="2000" b="0" dirty="0">
              <a:cs typeface="Arial"/>
            </a:endParaRPr>
          </a:p>
          <a:p>
            <a:pPr marL="171450" indent="-171450">
              <a:buFont typeface="Arial" panose="020B0604020202020204" pitchFamily="34" charset="0"/>
              <a:buChar char="•"/>
            </a:pPr>
            <a:r>
              <a:rPr lang="en-GB" sz="2000" b="0" dirty="0">
                <a:hlinkClick r:id="rId6"/>
              </a:rPr>
              <a:t>Study and career counselling psychologists</a:t>
            </a:r>
            <a:endParaRPr lang="en-GB" sz="2000" b="0" dirty="0">
              <a:hlinkClick r:id="rId7"/>
            </a:endParaRPr>
          </a:p>
          <a:p>
            <a:pPr marL="171450" indent="-171450">
              <a:buFont typeface="Arial" panose="020B0604020202020204" pitchFamily="34" charset="0"/>
              <a:buChar char="•"/>
            </a:pPr>
            <a:r>
              <a:rPr lang="en-GB" sz="2000" b="0" dirty="0">
                <a:ea typeface="+mn-lt"/>
                <a:cs typeface="+mn-lt"/>
                <a:hlinkClick r:id="rId8"/>
              </a:rPr>
              <a:t>Studentservices@aalto.fi</a:t>
            </a:r>
            <a:r>
              <a:rPr lang="en-GB" sz="2000" b="0" dirty="0">
                <a:ea typeface="+mn-lt"/>
                <a:cs typeface="+mn-lt"/>
              </a:rPr>
              <a:t> </a:t>
            </a:r>
            <a:endParaRPr lang="en-GB" sz="2000" b="0" dirty="0"/>
          </a:p>
          <a:p>
            <a:pPr marL="171450" indent="-171450">
              <a:buFont typeface="Arial" panose="020B0604020202020204" pitchFamily="34" charset="0"/>
              <a:buChar char="•"/>
            </a:pPr>
            <a:r>
              <a:rPr lang="en-GB" sz="2000" b="0" dirty="0">
                <a:hlinkClick r:id="rId7"/>
              </a:rPr>
              <a:t>Covid-19, Information for students </a:t>
            </a:r>
            <a:endParaRPr lang="en-GB" sz="2000" b="0" dirty="0"/>
          </a:p>
          <a:p>
            <a:endParaRPr lang="en-US" dirty="0"/>
          </a:p>
        </p:txBody>
      </p:sp>
      <p:cxnSp>
        <p:nvCxnSpPr>
          <p:cNvPr id="9" name="Straight Arrow Connector 8">
            <a:extLst>
              <a:ext uri="{FF2B5EF4-FFF2-40B4-BE49-F238E27FC236}">
                <a16:creationId xmlns:a16="http://schemas.microsoft.com/office/drawing/2014/main" id="{A831A625-76FB-4CC0-B70F-82035D19E801}"/>
              </a:ext>
            </a:extLst>
          </p:cNvPr>
          <p:cNvCxnSpPr/>
          <p:nvPr/>
        </p:nvCxnSpPr>
        <p:spPr>
          <a:xfrm>
            <a:off x="5548167" y="1932846"/>
            <a:ext cx="70419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40680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98C376-6CCA-4338-A8A1-9FE55CF89D6F}"/>
              </a:ext>
            </a:extLst>
          </p:cNvPr>
          <p:cNvSpPr>
            <a:spLocks noGrp="1"/>
          </p:cNvSpPr>
          <p:nvPr>
            <p:ph type="body" sz="half" idx="10"/>
          </p:nvPr>
        </p:nvSpPr>
        <p:spPr/>
        <p:txBody>
          <a:bodyPr/>
          <a:lstStyle/>
          <a:p>
            <a:r>
              <a:rPr lang="en-US" dirty="0"/>
              <a:t>Planning your studies</a:t>
            </a:r>
          </a:p>
        </p:txBody>
      </p:sp>
      <p:sp>
        <p:nvSpPr>
          <p:cNvPr id="3" name="Text Placeholder 2">
            <a:extLst>
              <a:ext uri="{FF2B5EF4-FFF2-40B4-BE49-F238E27FC236}">
                <a16:creationId xmlns:a16="http://schemas.microsoft.com/office/drawing/2014/main" id="{9B5C21C5-99B8-400B-B989-1113C6A444F3}"/>
              </a:ext>
            </a:extLst>
          </p:cNvPr>
          <p:cNvSpPr>
            <a:spLocks noGrp="1"/>
          </p:cNvSpPr>
          <p:nvPr>
            <p:ph type="body" sz="half" idx="11"/>
          </p:nvPr>
        </p:nvSpPr>
        <p:spPr>
          <a:xfrm>
            <a:off x="292327" y="809205"/>
            <a:ext cx="8492897" cy="3049460"/>
          </a:xfrm>
        </p:spPr>
        <p:txBody>
          <a:bodyPr/>
          <a:lstStyle/>
          <a:p>
            <a:pPr marL="308610" indent="-308610">
              <a:buFont typeface="Arial" panose="020B0604020202020204" pitchFamily="34" charset="0"/>
              <a:buChar char="•"/>
            </a:pPr>
            <a:r>
              <a:rPr lang="fi-FI" sz="2400" b="0" dirty="0" err="1"/>
              <a:t>Degree</a:t>
            </a:r>
            <a:r>
              <a:rPr lang="fi-FI" sz="2400" b="0" dirty="0"/>
              <a:t> </a:t>
            </a:r>
            <a:r>
              <a:rPr lang="fi-FI" sz="2400" b="0" dirty="0" err="1"/>
              <a:t>structure</a:t>
            </a:r>
            <a:endParaRPr lang="fi-FI" sz="2400" b="0" dirty="0"/>
          </a:p>
          <a:p>
            <a:pPr marL="308610" indent="-308610">
              <a:buFont typeface="Arial" panose="020B0604020202020204" pitchFamily="34" charset="0"/>
              <a:buChar char="•"/>
            </a:pPr>
            <a:r>
              <a:rPr lang="fi-FI" sz="2400" b="0" dirty="0"/>
              <a:t>Personal </a:t>
            </a:r>
            <a:r>
              <a:rPr lang="fi-FI" sz="2400" b="0" dirty="0" err="1"/>
              <a:t>Study</a:t>
            </a:r>
            <a:r>
              <a:rPr lang="fi-FI" sz="2400" b="0" dirty="0"/>
              <a:t> Plan (PSP) = HOPS</a:t>
            </a:r>
          </a:p>
          <a:p>
            <a:pPr marL="308610" indent="-308610">
              <a:buFont typeface="Arial" panose="020B0604020202020204" pitchFamily="34" charset="0"/>
              <a:buChar char="•"/>
            </a:pPr>
            <a:r>
              <a:rPr lang="fi-FI" sz="2400" b="0" dirty="0"/>
              <a:t>Credit </a:t>
            </a:r>
            <a:r>
              <a:rPr lang="fi-FI" sz="2400" b="0" dirty="0" err="1"/>
              <a:t>transfer</a:t>
            </a:r>
            <a:endParaRPr lang="fi-FI" sz="2400" b="0" dirty="0"/>
          </a:p>
          <a:p>
            <a:pPr marL="308610" indent="-308610">
              <a:buFont typeface="Arial" panose="020B0604020202020204" pitchFamily="34" charset="0"/>
              <a:buChar char="•"/>
            </a:pPr>
            <a:r>
              <a:rPr lang="fi-FI" sz="2400" b="0" dirty="0" err="1"/>
              <a:t>Practical</a:t>
            </a:r>
            <a:r>
              <a:rPr lang="fi-FI" sz="2400" b="0" dirty="0"/>
              <a:t> </a:t>
            </a:r>
            <a:r>
              <a:rPr lang="fi-FI" sz="2400" b="0" dirty="0" err="1"/>
              <a:t>training</a:t>
            </a:r>
            <a:endParaRPr lang="fi-FI" sz="2400" b="0" dirty="0"/>
          </a:p>
          <a:p>
            <a:pPr marL="308610" indent="-308610">
              <a:buFont typeface="Arial" panose="020B0604020202020204" pitchFamily="34" charset="0"/>
              <a:buChar char="•"/>
            </a:pPr>
            <a:r>
              <a:rPr lang="fi-FI" sz="2400" b="0" dirty="0" err="1"/>
              <a:t>Academic</a:t>
            </a:r>
            <a:r>
              <a:rPr lang="fi-FI" sz="2400" b="0" dirty="0"/>
              <a:t> </a:t>
            </a:r>
            <a:r>
              <a:rPr lang="fi-FI" sz="2400" b="0" dirty="0" err="1"/>
              <a:t>advising</a:t>
            </a:r>
            <a:endParaRPr lang="fi-FI" sz="2400" b="0" dirty="0"/>
          </a:p>
          <a:p>
            <a:pPr marL="308610" indent="-308610">
              <a:buFont typeface="Arial" panose="020B0604020202020204" pitchFamily="34" charset="0"/>
              <a:buChar char="•"/>
            </a:pPr>
            <a:endParaRPr lang="fi-FI" sz="2400" b="0" dirty="0">
              <a:highlight>
                <a:srgbClr val="FF0000"/>
              </a:highlight>
            </a:endParaRPr>
          </a:p>
          <a:p>
            <a:pPr marL="308610" indent="-308610">
              <a:buFont typeface="Arial" panose="020B0604020202020204" pitchFamily="34" charset="0"/>
              <a:buChar char="•"/>
            </a:pPr>
            <a:r>
              <a:rPr lang="fi-FI" sz="2400" dirty="0">
                <a:highlight>
                  <a:srgbClr val="FF0000"/>
                </a:highlight>
              </a:rPr>
              <a:t>More </a:t>
            </a:r>
            <a:r>
              <a:rPr lang="fi-FI" sz="2400" dirty="0" err="1">
                <a:highlight>
                  <a:srgbClr val="FF0000"/>
                </a:highlight>
              </a:rPr>
              <a:t>information</a:t>
            </a:r>
            <a:r>
              <a:rPr lang="fi-FI" sz="2400" dirty="0">
                <a:highlight>
                  <a:srgbClr val="FF0000"/>
                </a:highlight>
              </a:rPr>
              <a:t> in </a:t>
            </a:r>
            <a:r>
              <a:rPr lang="fi-FI" sz="2400" dirty="0" err="1">
                <a:highlight>
                  <a:srgbClr val="FF0000"/>
                </a:highlight>
              </a:rPr>
              <a:t>the</a:t>
            </a:r>
            <a:r>
              <a:rPr lang="fi-FI" sz="2400" dirty="0">
                <a:highlight>
                  <a:srgbClr val="FF0000"/>
                </a:highlight>
              </a:rPr>
              <a:t> </a:t>
            </a:r>
            <a:r>
              <a:rPr lang="fi-FI" sz="2400" dirty="0" err="1">
                <a:highlight>
                  <a:srgbClr val="FF0000"/>
                </a:highlight>
              </a:rPr>
              <a:t>programme</a:t>
            </a:r>
            <a:r>
              <a:rPr lang="fi-FI" sz="2400" dirty="0">
                <a:highlight>
                  <a:srgbClr val="FF0000"/>
                </a:highlight>
              </a:rPr>
              <a:t> </a:t>
            </a:r>
            <a:r>
              <a:rPr lang="fi-FI" sz="2400" dirty="0" err="1">
                <a:highlight>
                  <a:srgbClr val="FF0000"/>
                </a:highlight>
              </a:rPr>
              <a:t>specific</a:t>
            </a:r>
            <a:r>
              <a:rPr lang="fi-FI" sz="2400" dirty="0">
                <a:highlight>
                  <a:srgbClr val="FF0000"/>
                </a:highlight>
              </a:rPr>
              <a:t> </a:t>
            </a:r>
            <a:r>
              <a:rPr lang="fi-FI" sz="2400" dirty="0" err="1">
                <a:highlight>
                  <a:srgbClr val="FF0000"/>
                </a:highlight>
              </a:rPr>
              <a:t>orientation</a:t>
            </a:r>
            <a:r>
              <a:rPr lang="fi-FI" sz="2400" dirty="0">
                <a:highlight>
                  <a:srgbClr val="FF0000"/>
                </a:highlight>
              </a:rPr>
              <a:t> and on </a:t>
            </a:r>
            <a:r>
              <a:rPr lang="fi-FI" sz="2400" dirty="0" err="1">
                <a:highlight>
                  <a:srgbClr val="FF0000"/>
                </a:highlight>
              </a:rPr>
              <a:t>the</a:t>
            </a:r>
            <a:r>
              <a:rPr lang="fi-FI" sz="2400" dirty="0">
                <a:highlight>
                  <a:srgbClr val="FF0000"/>
                </a:highlight>
              </a:rPr>
              <a:t> </a:t>
            </a:r>
            <a:r>
              <a:rPr lang="fi-FI" sz="2400" dirty="0" err="1">
                <a:highlight>
                  <a:srgbClr val="FF0000"/>
                </a:highlight>
              </a:rPr>
              <a:t>programme</a:t>
            </a:r>
            <a:r>
              <a:rPr lang="fi-FI" sz="2400" dirty="0">
                <a:highlight>
                  <a:srgbClr val="FF0000"/>
                </a:highlight>
              </a:rPr>
              <a:t> </a:t>
            </a:r>
            <a:r>
              <a:rPr lang="fi-FI" sz="2400" dirty="0" err="1">
                <a:highlight>
                  <a:srgbClr val="FF0000"/>
                </a:highlight>
              </a:rPr>
              <a:t>homepages</a:t>
            </a:r>
            <a:r>
              <a:rPr lang="fi-FI" sz="2400" dirty="0">
                <a:highlight>
                  <a:srgbClr val="FF0000"/>
                </a:highlight>
              </a:rPr>
              <a:t> in Into</a:t>
            </a:r>
          </a:p>
          <a:p>
            <a:endParaRPr lang="en-US" dirty="0"/>
          </a:p>
        </p:txBody>
      </p:sp>
    </p:spTree>
    <p:extLst>
      <p:ext uri="{BB962C8B-B14F-4D97-AF65-F5344CB8AC3E}">
        <p14:creationId xmlns:p14="http://schemas.microsoft.com/office/powerpoint/2010/main" val="3103600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29496F-CCEB-744E-A2CB-8BF78CBB15B8}"/>
              </a:ext>
            </a:extLst>
          </p:cNvPr>
          <p:cNvSpPr/>
          <p:nvPr/>
        </p:nvSpPr>
        <p:spPr>
          <a:xfrm>
            <a:off x="-5165" y="0"/>
            <a:ext cx="9149166" cy="5143500"/>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6" name="Text Placeholder 1">
            <a:extLst>
              <a:ext uri="{FF2B5EF4-FFF2-40B4-BE49-F238E27FC236}">
                <a16:creationId xmlns:a16="http://schemas.microsoft.com/office/drawing/2014/main" id="{12657A0B-0F6C-1940-B093-0666D548447C}"/>
              </a:ext>
            </a:extLst>
          </p:cNvPr>
          <p:cNvSpPr>
            <a:spLocks noGrp="1"/>
          </p:cNvSpPr>
          <p:nvPr>
            <p:ph type="body" sz="half" idx="11"/>
          </p:nvPr>
        </p:nvSpPr>
        <p:spPr>
          <a:xfrm>
            <a:off x="755650" y="1759426"/>
            <a:ext cx="7669159" cy="711632"/>
          </a:xfrm>
        </p:spPr>
        <p:txBody>
          <a:bodyPr/>
          <a:lstStyle/>
          <a:p>
            <a:r>
              <a:rPr lang="en-US" sz="2800" b="0" dirty="0">
                <a:solidFill>
                  <a:schemeClr val="tx1"/>
                </a:solidFill>
              </a:rPr>
              <a:t>Learning Services, Student Services, LES, coordinators, planning officers, advisors?</a:t>
            </a:r>
          </a:p>
          <a:p>
            <a:r>
              <a:rPr lang="en-US" dirty="0">
                <a:solidFill>
                  <a:schemeClr val="tx1"/>
                </a:solidFill>
              </a:rPr>
              <a:t>How to contact us</a:t>
            </a:r>
          </a:p>
        </p:txBody>
      </p:sp>
      <p:pic>
        <p:nvPicPr>
          <p:cNvPr id="5" name="Picture 4">
            <a:extLst>
              <a:ext uri="{FF2B5EF4-FFF2-40B4-BE49-F238E27FC236}">
                <a16:creationId xmlns:a16="http://schemas.microsoft.com/office/drawing/2014/main" id="{CAFA06CB-394E-424A-989A-D12E1C63C52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284000"/>
            <a:ext cx="2052735" cy="857237"/>
          </a:xfrm>
          <a:prstGeom prst="rect">
            <a:avLst/>
          </a:prstGeom>
        </p:spPr>
      </p:pic>
    </p:spTree>
    <p:extLst>
      <p:ext uri="{BB962C8B-B14F-4D97-AF65-F5344CB8AC3E}">
        <p14:creationId xmlns:p14="http://schemas.microsoft.com/office/powerpoint/2010/main" val="3213496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CF6AEB-D59F-4937-88DA-36BF6BB78A8D}"/>
              </a:ext>
            </a:extLst>
          </p:cNvPr>
          <p:cNvSpPr>
            <a:spLocks noGrp="1"/>
          </p:cNvSpPr>
          <p:nvPr>
            <p:ph type="body" sz="half" idx="10"/>
          </p:nvPr>
        </p:nvSpPr>
        <p:spPr/>
        <p:txBody>
          <a:bodyPr/>
          <a:lstStyle/>
          <a:p>
            <a:r>
              <a:rPr lang="en-US" sz="2800" dirty="0" err="1"/>
              <a:t>Programmes’</a:t>
            </a:r>
            <a:r>
              <a:rPr lang="en-US" sz="2800" dirty="0"/>
              <a:t> LES Contact information </a:t>
            </a:r>
          </a:p>
        </p:txBody>
      </p:sp>
      <p:graphicFrame>
        <p:nvGraphicFramePr>
          <p:cNvPr id="4" name="Table 3">
            <a:extLst>
              <a:ext uri="{FF2B5EF4-FFF2-40B4-BE49-F238E27FC236}">
                <a16:creationId xmlns:a16="http://schemas.microsoft.com/office/drawing/2014/main" id="{89210E5F-CACF-4577-B4F3-A2FA555D20D1}"/>
              </a:ext>
            </a:extLst>
          </p:cNvPr>
          <p:cNvGraphicFramePr>
            <a:graphicFrameLocks noGrp="1"/>
          </p:cNvGraphicFramePr>
          <p:nvPr>
            <p:extLst>
              <p:ext uri="{D42A27DB-BD31-4B8C-83A1-F6EECF244321}">
                <p14:modId xmlns:p14="http://schemas.microsoft.com/office/powerpoint/2010/main" val="974416146"/>
              </p:ext>
            </p:extLst>
          </p:nvPr>
        </p:nvGraphicFramePr>
        <p:xfrm>
          <a:off x="292328" y="528225"/>
          <a:ext cx="7383758" cy="3970983"/>
        </p:xfrm>
        <a:graphic>
          <a:graphicData uri="http://schemas.openxmlformats.org/drawingml/2006/table">
            <a:tbl>
              <a:tblPr firstRow="1" bandRow="1">
                <a:tableStyleId>{5C22544A-7EE6-4342-B048-85BDC9FD1C3A}</a:tableStyleId>
              </a:tblPr>
              <a:tblGrid>
                <a:gridCol w="3691879">
                  <a:extLst>
                    <a:ext uri="{9D8B030D-6E8A-4147-A177-3AD203B41FA5}">
                      <a16:colId xmlns:a16="http://schemas.microsoft.com/office/drawing/2014/main" val="3594241028"/>
                    </a:ext>
                  </a:extLst>
                </a:gridCol>
                <a:gridCol w="3691879">
                  <a:extLst>
                    <a:ext uri="{9D8B030D-6E8A-4147-A177-3AD203B41FA5}">
                      <a16:colId xmlns:a16="http://schemas.microsoft.com/office/drawing/2014/main" val="3269943179"/>
                    </a:ext>
                  </a:extLst>
                </a:gridCol>
              </a:tblGrid>
              <a:tr h="329184">
                <a:tc>
                  <a:txBody>
                    <a:bodyPr/>
                    <a:lstStyle/>
                    <a:p>
                      <a:r>
                        <a:rPr lang="fi-FI" sz="1400" dirty="0" err="1"/>
                        <a:t>Master’s</a:t>
                      </a:r>
                      <a:r>
                        <a:rPr lang="fi-FI" sz="1400" dirty="0"/>
                        <a:t> </a:t>
                      </a:r>
                      <a:r>
                        <a:rPr lang="fi-FI" sz="1400" dirty="0" err="1"/>
                        <a:t>programme</a:t>
                      </a:r>
                      <a:endParaRPr lang="fi-FI" sz="1400" dirty="0"/>
                    </a:p>
                  </a:txBody>
                  <a:tcPr marL="82296" marR="82296" marT="41148" marB="41148"/>
                </a:tc>
                <a:tc>
                  <a:txBody>
                    <a:bodyPr/>
                    <a:lstStyle/>
                    <a:p>
                      <a:r>
                        <a:rPr lang="fi-FI" sz="1400" dirty="0"/>
                        <a:t>LES </a:t>
                      </a:r>
                      <a:r>
                        <a:rPr lang="fi-FI" sz="1400" dirty="0" err="1"/>
                        <a:t>Contact</a:t>
                      </a:r>
                      <a:r>
                        <a:rPr lang="fi-FI" sz="1400" dirty="0"/>
                        <a:t> person</a:t>
                      </a:r>
                    </a:p>
                  </a:txBody>
                  <a:tcPr marL="82296" marR="82296" marT="41148" marB="41148"/>
                </a:tc>
                <a:extLst>
                  <a:ext uri="{0D108BD9-81ED-4DB2-BD59-A6C34878D82A}">
                    <a16:rowId xmlns:a16="http://schemas.microsoft.com/office/drawing/2014/main" val="104927733"/>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Advanced Energy Solutions (AAE)</a:t>
                      </a:r>
                    </a:p>
                  </a:txBody>
                  <a:tcPr marL="82296" marR="82296" marT="41148" marB="4114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Ms Sanni Valkeapää</a:t>
                      </a:r>
                    </a:p>
                  </a:txBody>
                  <a:tcPr marL="82296" marR="82296" marT="41148" marB="41148"/>
                </a:tc>
                <a:extLst>
                  <a:ext uri="{0D108BD9-81ED-4DB2-BD59-A6C34878D82A}">
                    <a16:rowId xmlns:a16="http://schemas.microsoft.com/office/drawing/2014/main" val="3216309008"/>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Building Technology (CIV)</a:t>
                      </a:r>
                    </a:p>
                  </a:txBody>
                  <a:tcPr marL="82296" marR="82296" marT="41148" marB="4114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Ms Katri Koistinen</a:t>
                      </a:r>
                    </a:p>
                  </a:txBody>
                  <a:tcPr marL="82296" marR="82296" marT="41148" marB="41148"/>
                </a:tc>
                <a:extLst>
                  <a:ext uri="{0D108BD9-81ED-4DB2-BD59-A6C34878D82A}">
                    <a16:rowId xmlns:a16="http://schemas.microsoft.com/office/drawing/2014/main" val="2941703769"/>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Creative </a:t>
                      </a:r>
                      <a:r>
                        <a:rPr lang="fi-FI" sz="1300" b="0" dirty="0" err="1"/>
                        <a:t>Sustainability</a:t>
                      </a:r>
                      <a:r>
                        <a:rPr lang="fi-FI" sz="1300" b="0" dirty="0"/>
                        <a:t> (CS)</a:t>
                      </a:r>
                    </a:p>
                  </a:txBody>
                  <a:tcPr marL="82296" marR="82296" marT="41148" marB="4114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Ms Päivi Kauppinen</a:t>
                      </a:r>
                    </a:p>
                  </a:txBody>
                  <a:tcPr marL="82296" marR="82296" marT="41148" marB="41148"/>
                </a:tc>
                <a:extLst>
                  <a:ext uri="{0D108BD9-81ED-4DB2-BD59-A6C34878D82A}">
                    <a16:rowId xmlns:a16="http://schemas.microsoft.com/office/drawing/2014/main" val="3478352368"/>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err="1"/>
                        <a:t>Geoengineering</a:t>
                      </a:r>
                      <a:r>
                        <a:rPr lang="fi-FI" sz="1300" b="0" dirty="0"/>
                        <a:t> (GEO)</a:t>
                      </a:r>
                    </a:p>
                  </a:txBody>
                  <a:tcPr marL="82296" marR="82296" marT="41148" marB="4114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Ms Katri Koistinen</a:t>
                      </a:r>
                    </a:p>
                  </a:txBody>
                  <a:tcPr marL="82296" marR="82296" marT="41148" marB="41148"/>
                </a:tc>
                <a:extLst>
                  <a:ext uri="{0D108BD9-81ED-4DB2-BD59-A6C34878D82A}">
                    <a16:rowId xmlns:a16="http://schemas.microsoft.com/office/drawing/2014/main" val="685128459"/>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err="1"/>
                        <a:t>Geoinformatics</a:t>
                      </a:r>
                      <a:r>
                        <a:rPr lang="fi-FI" sz="1300" b="0" dirty="0"/>
                        <a:t> (GIS)</a:t>
                      </a:r>
                    </a:p>
                  </a:txBody>
                  <a:tcPr marL="82296" marR="82296" marT="41148" marB="4114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Ms Katri Koistinen</a:t>
                      </a:r>
                    </a:p>
                  </a:txBody>
                  <a:tcPr marL="82296" marR="82296" marT="41148" marB="41148"/>
                </a:tc>
                <a:extLst>
                  <a:ext uri="{0D108BD9-81ED-4DB2-BD59-A6C34878D82A}">
                    <a16:rowId xmlns:a16="http://schemas.microsoft.com/office/drawing/2014/main" val="1812613452"/>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International Design Business Management (IDBM ENG)</a:t>
                      </a:r>
                    </a:p>
                  </a:txBody>
                  <a:tcPr marL="82296" marR="82296" marT="41148" marB="4114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Ms Katri Koistinen</a:t>
                      </a:r>
                    </a:p>
                  </a:txBody>
                  <a:tcPr marL="82296" marR="82296" marT="41148" marB="41148"/>
                </a:tc>
                <a:extLst>
                  <a:ext uri="{0D108BD9-81ED-4DB2-BD59-A6C34878D82A}">
                    <a16:rowId xmlns:a16="http://schemas.microsoft.com/office/drawing/2014/main" val="3780072197"/>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err="1"/>
                        <a:t>Mechanical</a:t>
                      </a:r>
                      <a:r>
                        <a:rPr lang="fi-FI" sz="1300" b="0" dirty="0"/>
                        <a:t> Engineering (MEC)</a:t>
                      </a:r>
                    </a:p>
                  </a:txBody>
                  <a:tcPr marL="82296" marR="82296" marT="41148" marB="4114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Ms Katri Koistinen</a:t>
                      </a:r>
                    </a:p>
                  </a:txBody>
                  <a:tcPr marL="82296" marR="82296" marT="41148" marB="41148"/>
                </a:tc>
                <a:extLst>
                  <a:ext uri="{0D108BD9-81ED-4DB2-BD59-A6C34878D82A}">
                    <a16:rowId xmlns:a16="http://schemas.microsoft.com/office/drawing/2014/main" val="3023277461"/>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Real </a:t>
                      </a:r>
                      <a:r>
                        <a:rPr lang="fi-FI" sz="1300" b="0" dirty="0" err="1"/>
                        <a:t>Estate</a:t>
                      </a:r>
                      <a:r>
                        <a:rPr lang="fi-FI" sz="1300" b="0" dirty="0"/>
                        <a:t> </a:t>
                      </a:r>
                      <a:r>
                        <a:rPr lang="fi-FI" sz="1300" b="0" dirty="0" err="1"/>
                        <a:t>Economics</a:t>
                      </a:r>
                      <a:r>
                        <a:rPr lang="fi-FI" sz="1300" b="0" dirty="0"/>
                        <a:t> (REC)</a:t>
                      </a:r>
                    </a:p>
                  </a:txBody>
                  <a:tcPr marL="82296" marR="82296" marT="41148" marB="4114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Ms Päivi Kauppinen</a:t>
                      </a:r>
                    </a:p>
                  </a:txBody>
                  <a:tcPr marL="82296" marR="82296" marT="41148" marB="41148"/>
                </a:tc>
                <a:extLst>
                  <a:ext uri="{0D108BD9-81ED-4DB2-BD59-A6C34878D82A}">
                    <a16:rowId xmlns:a16="http://schemas.microsoft.com/office/drawing/2014/main" val="2380196673"/>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err="1"/>
                        <a:t>Spatial</a:t>
                      </a:r>
                      <a:r>
                        <a:rPr lang="fi-FI" sz="1300" b="0" dirty="0"/>
                        <a:t> Planning and </a:t>
                      </a:r>
                      <a:r>
                        <a:rPr lang="fi-FI" sz="1300" b="0" dirty="0" err="1"/>
                        <a:t>Transportation</a:t>
                      </a:r>
                      <a:r>
                        <a:rPr lang="fi-FI" sz="1300" b="0" dirty="0"/>
                        <a:t> Engineering (SPT)</a:t>
                      </a:r>
                    </a:p>
                  </a:txBody>
                  <a:tcPr marL="82296" marR="82296" marT="41148" marB="4114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Ms Päivi Kauppinen</a:t>
                      </a:r>
                    </a:p>
                  </a:txBody>
                  <a:tcPr marL="82296" marR="82296" marT="41148" marB="41148"/>
                </a:tc>
                <a:extLst>
                  <a:ext uri="{0D108BD9-81ED-4DB2-BD59-A6C34878D82A}">
                    <a16:rowId xmlns:a16="http://schemas.microsoft.com/office/drawing/2014/main" val="3810221035"/>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Urban </a:t>
                      </a:r>
                      <a:r>
                        <a:rPr lang="fi-FI" sz="1300" b="0" dirty="0" err="1"/>
                        <a:t>Studies</a:t>
                      </a:r>
                      <a:r>
                        <a:rPr lang="fi-FI" sz="1300" b="0" dirty="0"/>
                        <a:t> and Planning (USP)</a:t>
                      </a:r>
                    </a:p>
                  </a:txBody>
                  <a:tcPr marL="82296" marR="82296" marT="41148" marB="4114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Ms Päivi Kauppinen</a:t>
                      </a:r>
                    </a:p>
                  </a:txBody>
                  <a:tcPr marL="82296" marR="82296" marT="41148" marB="41148"/>
                </a:tc>
                <a:extLst>
                  <a:ext uri="{0D108BD9-81ED-4DB2-BD59-A6C34878D82A}">
                    <a16:rowId xmlns:a16="http://schemas.microsoft.com/office/drawing/2014/main" val="3514340464"/>
                  </a:ext>
                </a:extLst>
              </a:tr>
              <a:tr h="298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err="1"/>
                        <a:t>Water</a:t>
                      </a:r>
                      <a:r>
                        <a:rPr lang="fi-FI" sz="1300" b="0" dirty="0"/>
                        <a:t> and </a:t>
                      </a:r>
                      <a:r>
                        <a:rPr lang="fi-FI" sz="1300" b="0" dirty="0" err="1"/>
                        <a:t>Environmental</a:t>
                      </a:r>
                      <a:r>
                        <a:rPr lang="fi-FI" sz="1300" b="0" dirty="0"/>
                        <a:t> Engineering (WAT)</a:t>
                      </a:r>
                    </a:p>
                  </a:txBody>
                  <a:tcPr marL="82296" marR="82296" marT="41148" marB="4114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300" b="0" dirty="0"/>
                        <a:t>Ms Päivi Kauppinen</a:t>
                      </a:r>
                    </a:p>
                  </a:txBody>
                  <a:tcPr marL="82296" marR="82296" marT="41148" marB="41148"/>
                </a:tc>
                <a:extLst>
                  <a:ext uri="{0D108BD9-81ED-4DB2-BD59-A6C34878D82A}">
                    <a16:rowId xmlns:a16="http://schemas.microsoft.com/office/drawing/2014/main" val="2030874459"/>
                  </a:ext>
                </a:extLst>
              </a:tr>
            </a:tbl>
          </a:graphicData>
        </a:graphic>
      </p:graphicFrame>
      <p:pic>
        <p:nvPicPr>
          <p:cNvPr id="6" name="Picture 5">
            <a:extLst>
              <a:ext uri="{FF2B5EF4-FFF2-40B4-BE49-F238E27FC236}">
                <a16:creationId xmlns:a16="http://schemas.microsoft.com/office/drawing/2014/main" id="{E6F417FF-EFF0-4638-8886-CEDDBF12DABB}"/>
              </a:ext>
            </a:extLst>
          </p:cNvPr>
          <p:cNvPicPr>
            <a:picLocks noChangeAspect="1"/>
          </p:cNvPicPr>
          <p:nvPr/>
        </p:nvPicPr>
        <p:blipFill rotWithShape="1">
          <a:blip r:embed="rId3"/>
          <a:srcRect l="19596" t="43798" r="45353" b="3677"/>
          <a:stretch/>
        </p:blipFill>
        <p:spPr>
          <a:xfrm>
            <a:off x="6100404" y="1220931"/>
            <a:ext cx="2884517" cy="2701637"/>
          </a:xfrm>
          <a:prstGeom prst="rect">
            <a:avLst/>
          </a:prstGeom>
        </p:spPr>
      </p:pic>
      <p:cxnSp>
        <p:nvCxnSpPr>
          <p:cNvPr id="9" name="Straight Arrow Connector 8">
            <a:extLst>
              <a:ext uri="{FF2B5EF4-FFF2-40B4-BE49-F238E27FC236}">
                <a16:creationId xmlns:a16="http://schemas.microsoft.com/office/drawing/2014/main" id="{BCDB1350-ECCC-45D8-9985-790F7148EBC8}"/>
              </a:ext>
            </a:extLst>
          </p:cNvPr>
          <p:cNvCxnSpPr/>
          <p:nvPr/>
        </p:nvCxnSpPr>
        <p:spPr>
          <a:xfrm>
            <a:off x="5495965" y="3808327"/>
            <a:ext cx="70419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99E2293-32D3-4B9D-A98E-0A6935D5396A}"/>
              </a:ext>
            </a:extLst>
          </p:cNvPr>
          <p:cNvCxnSpPr/>
          <p:nvPr/>
        </p:nvCxnSpPr>
        <p:spPr>
          <a:xfrm>
            <a:off x="5495966" y="1429193"/>
            <a:ext cx="70419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Speech Bubble: Rectangle with Corners Rounded 2">
            <a:extLst>
              <a:ext uri="{FF2B5EF4-FFF2-40B4-BE49-F238E27FC236}">
                <a16:creationId xmlns:a16="http://schemas.microsoft.com/office/drawing/2014/main" id="{D96EE84F-1362-4639-8F27-451B1257636D}"/>
              </a:ext>
            </a:extLst>
          </p:cNvPr>
          <p:cNvSpPr/>
          <p:nvPr/>
        </p:nvSpPr>
        <p:spPr>
          <a:xfrm>
            <a:off x="6911546" y="3690551"/>
            <a:ext cx="1873679" cy="1136812"/>
          </a:xfrm>
          <a:prstGeom prst="wedgeRoundRectCallout">
            <a:avLst>
              <a:gd name="adj1" fmla="val 44237"/>
              <a:gd name="adj2" fmla="val 62501"/>
              <a:gd name="adj3" fmla="val 16667"/>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Book appointments with us at vihta.aalto.fi</a:t>
            </a:r>
          </a:p>
        </p:txBody>
      </p:sp>
    </p:spTree>
    <p:extLst>
      <p:ext uri="{BB962C8B-B14F-4D97-AF65-F5344CB8AC3E}">
        <p14:creationId xmlns:p14="http://schemas.microsoft.com/office/powerpoint/2010/main" val="128569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D4969C-CDBA-42D8-A285-D6AAC6B864F1}"/>
              </a:ext>
            </a:extLst>
          </p:cNvPr>
          <p:cNvSpPr>
            <a:spLocks noGrp="1"/>
          </p:cNvSpPr>
          <p:nvPr>
            <p:ph type="body" sz="half" idx="10"/>
          </p:nvPr>
        </p:nvSpPr>
        <p:spPr/>
        <p:txBody>
          <a:bodyPr/>
          <a:lstStyle/>
          <a:p>
            <a:r>
              <a:rPr lang="en-US" sz="2800" dirty="0" err="1"/>
              <a:t>Programmes’</a:t>
            </a:r>
            <a:r>
              <a:rPr lang="en-US" sz="2800" dirty="0"/>
              <a:t> LES Contact information </a:t>
            </a:r>
          </a:p>
          <a:p>
            <a:endParaRPr lang="en-US" dirty="0"/>
          </a:p>
        </p:txBody>
      </p:sp>
      <p:graphicFrame>
        <p:nvGraphicFramePr>
          <p:cNvPr id="4" name="Table 3">
            <a:extLst>
              <a:ext uri="{FF2B5EF4-FFF2-40B4-BE49-F238E27FC236}">
                <a16:creationId xmlns:a16="http://schemas.microsoft.com/office/drawing/2014/main" id="{2BFAAAE0-2460-47C5-8E85-1671DEC46234}"/>
              </a:ext>
            </a:extLst>
          </p:cNvPr>
          <p:cNvGraphicFramePr>
            <a:graphicFrameLocks noGrp="1"/>
          </p:cNvGraphicFramePr>
          <p:nvPr>
            <p:extLst>
              <p:ext uri="{D42A27DB-BD31-4B8C-83A1-F6EECF244321}">
                <p14:modId xmlns:p14="http://schemas.microsoft.com/office/powerpoint/2010/main" val="971520687"/>
              </p:ext>
            </p:extLst>
          </p:nvPr>
        </p:nvGraphicFramePr>
        <p:xfrm>
          <a:off x="292328" y="531296"/>
          <a:ext cx="7240902" cy="4333292"/>
        </p:xfrm>
        <a:graphic>
          <a:graphicData uri="http://schemas.openxmlformats.org/drawingml/2006/table">
            <a:tbl>
              <a:tblPr firstRow="1" bandRow="1">
                <a:tableStyleId>{5C22544A-7EE6-4342-B048-85BDC9FD1C3A}</a:tableStyleId>
              </a:tblPr>
              <a:tblGrid>
                <a:gridCol w="3620451">
                  <a:extLst>
                    <a:ext uri="{9D8B030D-6E8A-4147-A177-3AD203B41FA5}">
                      <a16:colId xmlns:a16="http://schemas.microsoft.com/office/drawing/2014/main" val="951149556"/>
                    </a:ext>
                  </a:extLst>
                </a:gridCol>
                <a:gridCol w="3620451">
                  <a:extLst>
                    <a:ext uri="{9D8B030D-6E8A-4147-A177-3AD203B41FA5}">
                      <a16:colId xmlns:a16="http://schemas.microsoft.com/office/drawing/2014/main" val="1240660444"/>
                    </a:ext>
                  </a:extLst>
                </a:gridCol>
              </a:tblGrid>
              <a:tr h="297740">
                <a:tc>
                  <a:txBody>
                    <a:bodyPr/>
                    <a:lstStyle/>
                    <a:p>
                      <a:r>
                        <a:rPr lang="fi-FI" sz="1200" dirty="0" err="1"/>
                        <a:t>Joint</a:t>
                      </a:r>
                      <a:r>
                        <a:rPr lang="fi-FI" sz="1200" dirty="0"/>
                        <a:t> </a:t>
                      </a:r>
                      <a:r>
                        <a:rPr lang="fi-FI" sz="1200" dirty="0" err="1"/>
                        <a:t>international</a:t>
                      </a:r>
                      <a:r>
                        <a:rPr lang="fi-FI" sz="1200" baseline="0" dirty="0"/>
                        <a:t> </a:t>
                      </a:r>
                      <a:r>
                        <a:rPr lang="fi-FI" sz="1200" baseline="0" dirty="0" err="1"/>
                        <a:t>Master’s</a:t>
                      </a:r>
                      <a:r>
                        <a:rPr lang="fi-FI" sz="1200" baseline="0" dirty="0"/>
                        <a:t> </a:t>
                      </a:r>
                      <a:r>
                        <a:rPr lang="fi-FI" sz="1200" baseline="0" dirty="0" err="1"/>
                        <a:t>programmes</a:t>
                      </a:r>
                      <a:endParaRPr lang="fi-FI" sz="1200" dirty="0"/>
                    </a:p>
                  </a:txBody>
                  <a:tcPr marL="82296" marR="82296" marT="41148" marB="41148"/>
                </a:tc>
                <a:tc>
                  <a:txBody>
                    <a:bodyPr/>
                    <a:lstStyle/>
                    <a:p>
                      <a:r>
                        <a:rPr lang="fi-FI" sz="1200" dirty="0"/>
                        <a:t>LES </a:t>
                      </a:r>
                      <a:r>
                        <a:rPr lang="fi-FI" sz="1200" dirty="0" err="1"/>
                        <a:t>Contact</a:t>
                      </a:r>
                      <a:r>
                        <a:rPr lang="fi-FI" sz="1200" dirty="0"/>
                        <a:t> person</a:t>
                      </a:r>
                    </a:p>
                  </a:txBody>
                  <a:tcPr marL="82296" marR="82296" marT="41148" marB="41148"/>
                </a:tc>
                <a:extLst>
                  <a:ext uri="{0D108BD9-81ED-4DB2-BD59-A6C34878D82A}">
                    <a16:rowId xmlns:a16="http://schemas.microsoft.com/office/drawing/2014/main" val="2749901205"/>
                  </a:ext>
                </a:extLst>
              </a:tr>
              <a:tr h="301752">
                <a:tc>
                  <a:txBody>
                    <a:bodyPr/>
                    <a:lstStyle/>
                    <a:p>
                      <a:r>
                        <a:rPr lang="fi-FI" sz="1400" i="1" dirty="0"/>
                        <a:t>Nordic Master </a:t>
                      </a:r>
                      <a:r>
                        <a:rPr lang="fi-FI" sz="1400" i="1" dirty="0" err="1"/>
                        <a:t>programmes</a:t>
                      </a:r>
                      <a:endParaRPr lang="fi-FI" sz="1400" i="1" dirty="0"/>
                    </a:p>
                  </a:txBody>
                  <a:tcPr marL="82296" marR="82296" marT="41148" marB="41148"/>
                </a:tc>
                <a:tc>
                  <a:txBody>
                    <a:bodyPr/>
                    <a:lstStyle/>
                    <a:p>
                      <a:endParaRPr lang="fi-FI" sz="1400" i="1" dirty="0"/>
                    </a:p>
                  </a:txBody>
                  <a:tcPr marL="82296" marR="82296" marT="41148" marB="41148"/>
                </a:tc>
                <a:extLst>
                  <a:ext uri="{0D108BD9-81ED-4DB2-BD59-A6C34878D82A}">
                    <a16:rowId xmlns:a16="http://schemas.microsoft.com/office/drawing/2014/main" val="1239355454"/>
                  </a:ext>
                </a:extLst>
              </a:tr>
              <a:tr h="301752">
                <a:tc>
                  <a:txBody>
                    <a:bodyPr/>
                    <a:lstStyle/>
                    <a:p>
                      <a:pPr marL="285750" indent="-285750">
                        <a:buFont typeface="Arial" panose="020B0604020202020204" pitchFamily="34" charset="0"/>
                        <a:buChar char="•"/>
                      </a:pPr>
                      <a:r>
                        <a:rPr lang="en-US" sz="1400" dirty="0"/>
                        <a:t>Environmental Engineering</a:t>
                      </a:r>
                      <a:endParaRPr lang="fi-FI" sz="1400" dirty="0"/>
                    </a:p>
                  </a:txBody>
                  <a:tcPr marL="82296" marR="82296" marT="41148" marB="41148"/>
                </a:tc>
                <a:tc>
                  <a:txBody>
                    <a:bodyPr/>
                    <a:lstStyle/>
                    <a:p>
                      <a:pPr marL="0" indent="0">
                        <a:buFont typeface="Arial" panose="020B0604020202020204" pitchFamily="34" charset="0"/>
                        <a:buNone/>
                      </a:pPr>
                      <a:r>
                        <a:rPr lang="fi-FI" sz="1400" dirty="0"/>
                        <a:t>Börje Helenius</a:t>
                      </a:r>
                    </a:p>
                  </a:txBody>
                  <a:tcPr marL="82296" marR="82296" marT="41148" marB="41148"/>
                </a:tc>
                <a:extLst>
                  <a:ext uri="{0D108BD9-81ED-4DB2-BD59-A6C34878D82A}">
                    <a16:rowId xmlns:a16="http://schemas.microsoft.com/office/drawing/2014/main" val="160233671"/>
                  </a:ext>
                </a:extLst>
              </a:tr>
              <a:tr h="301752">
                <a:tc>
                  <a:txBody>
                    <a:bodyPr/>
                    <a:lstStyle/>
                    <a:p>
                      <a:pPr marL="285750" indent="-285750">
                        <a:buFont typeface="Arial" panose="020B0604020202020204" pitchFamily="34" charset="0"/>
                        <a:buChar char="•"/>
                      </a:pPr>
                      <a:r>
                        <a:rPr lang="fi-FI" sz="1400" dirty="0" err="1"/>
                        <a:t>Innovative</a:t>
                      </a:r>
                      <a:r>
                        <a:rPr lang="fi-FI" sz="1400" dirty="0"/>
                        <a:t> </a:t>
                      </a:r>
                      <a:r>
                        <a:rPr lang="fi-FI" sz="1400" dirty="0" err="1"/>
                        <a:t>Sustainable</a:t>
                      </a:r>
                      <a:r>
                        <a:rPr lang="fi-FI" sz="1400" dirty="0"/>
                        <a:t> Energy Engineering</a:t>
                      </a:r>
                    </a:p>
                  </a:txBody>
                  <a:tcPr marL="82296" marR="82296" marT="41148" marB="41148"/>
                </a:tc>
                <a:tc>
                  <a:txBody>
                    <a:bodyPr/>
                    <a:lstStyle/>
                    <a:p>
                      <a:pPr marL="0" indent="0">
                        <a:buFont typeface="Arial" panose="020B0604020202020204" pitchFamily="34" charset="0"/>
                        <a:buNone/>
                      </a:pPr>
                      <a:r>
                        <a:rPr lang="fi-FI" sz="1400" dirty="0"/>
                        <a:t>Börje Helenius</a:t>
                      </a:r>
                    </a:p>
                  </a:txBody>
                  <a:tcPr marL="82296" marR="82296" marT="41148" marB="41148"/>
                </a:tc>
                <a:extLst>
                  <a:ext uri="{0D108BD9-81ED-4DB2-BD59-A6C34878D82A}">
                    <a16:rowId xmlns:a16="http://schemas.microsoft.com/office/drawing/2014/main" val="463673070"/>
                  </a:ext>
                </a:extLst>
              </a:tr>
              <a:tr h="301752">
                <a:tc>
                  <a:txBody>
                    <a:bodyPr/>
                    <a:lstStyle/>
                    <a:p>
                      <a:pPr marL="285750" indent="-285750">
                        <a:buFont typeface="Arial" panose="020B0604020202020204" pitchFamily="34" charset="0"/>
                        <a:buChar char="•"/>
                      </a:pPr>
                      <a:r>
                        <a:rPr lang="fi-FI" sz="1400" dirty="0" err="1"/>
                        <a:t>Maritime</a:t>
                      </a:r>
                      <a:r>
                        <a:rPr lang="fi-FI" sz="1400" dirty="0"/>
                        <a:t> Engineering </a:t>
                      </a:r>
                    </a:p>
                  </a:txBody>
                  <a:tcPr marL="82296" marR="82296" marT="41148" marB="41148"/>
                </a:tc>
                <a:tc>
                  <a:txBody>
                    <a:bodyPr/>
                    <a:lstStyle/>
                    <a:p>
                      <a:pPr marL="0" indent="0">
                        <a:buFont typeface="Arial" panose="020B0604020202020204" pitchFamily="34" charset="0"/>
                        <a:buNone/>
                      </a:pPr>
                      <a:r>
                        <a:rPr lang="fi-FI" sz="1400" dirty="0"/>
                        <a:t>Börje Helenius</a:t>
                      </a:r>
                    </a:p>
                  </a:txBody>
                  <a:tcPr marL="82296" marR="82296" marT="41148" marB="41148"/>
                </a:tc>
                <a:extLst>
                  <a:ext uri="{0D108BD9-81ED-4DB2-BD59-A6C34878D82A}">
                    <a16:rowId xmlns:a16="http://schemas.microsoft.com/office/drawing/2014/main" val="1692980307"/>
                  </a:ext>
                </a:extLst>
              </a:tr>
              <a:tr h="301752">
                <a:tc>
                  <a:txBody>
                    <a:bodyPr/>
                    <a:lstStyle/>
                    <a:p>
                      <a:pPr marL="285750" indent="-285750">
                        <a:buFont typeface="Arial" panose="020B0604020202020204" pitchFamily="34" charset="0"/>
                        <a:buChar char="•"/>
                      </a:pPr>
                      <a:r>
                        <a:rPr lang="fi-FI" sz="1400" dirty="0" err="1"/>
                        <a:t>Cold</a:t>
                      </a:r>
                      <a:r>
                        <a:rPr lang="fi-FI" sz="1400" dirty="0"/>
                        <a:t> </a:t>
                      </a:r>
                      <a:r>
                        <a:rPr lang="fi-FI" sz="1400" dirty="0" err="1"/>
                        <a:t>Climate</a:t>
                      </a:r>
                      <a:r>
                        <a:rPr lang="fi-FI" sz="1400" dirty="0"/>
                        <a:t> Engineering</a:t>
                      </a:r>
                    </a:p>
                  </a:txBody>
                  <a:tcPr marL="82296" marR="82296" marT="41148" marB="41148"/>
                </a:tc>
                <a:tc>
                  <a:txBody>
                    <a:bodyPr/>
                    <a:lstStyle/>
                    <a:p>
                      <a:pPr marL="0" indent="0">
                        <a:buFont typeface="Arial" panose="020B0604020202020204" pitchFamily="34" charset="0"/>
                        <a:buNone/>
                      </a:pPr>
                      <a:r>
                        <a:rPr lang="fi-FI" sz="1400" dirty="0"/>
                        <a:t>Börje Helenius</a:t>
                      </a:r>
                    </a:p>
                  </a:txBody>
                  <a:tcPr marL="82296" marR="82296" marT="41148" marB="41148"/>
                </a:tc>
                <a:extLst>
                  <a:ext uri="{0D108BD9-81ED-4DB2-BD59-A6C34878D82A}">
                    <a16:rowId xmlns:a16="http://schemas.microsoft.com/office/drawing/2014/main" val="2515546886"/>
                  </a:ext>
                </a:extLst>
              </a:tr>
              <a:tr h="301752">
                <a:tc>
                  <a:txBody>
                    <a:bodyPr/>
                    <a:lstStyle/>
                    <a:p>
                      <a:r>
                        <a:rPr lang="fi-FI" sz="1400" i="1" dirty="0"/>
                        <a:t>EIT </a:t>
                      </a:r>
                      <a:r>
                        <a:rPr lang="fi-FI" sz="1400" i="1" dirty="0" err="1"/>
                        <a:t>programmes</a:t>
                      </a:r>
                      <a:endParaRPr lang="fi-FI" sz="1400" i="1" dirty="0"/>
                    </a:p>
                  </a:txBody>
                  <a:tcPr marL="82296" marR="82296" marT="41148" marB="41148"/>
                </a:tc>
                <a:tc>
                  <a:txBody>
                    <a:bodyPr/>
                    <a:lstStyle/>
                    <a:p>
                      <a:endParaRPr lang="fi-FI" sz="1400" i="1" dirty="0"/>
                    </a:p>
                  </a:txBody>
                  <a:tcPr marL="82296" marR="82296" marT="41148" marB="41148"/>
                </a:tc>
                <a:extLst>
                  <a:ext uri="{0D108BD9-81ED-4DB2-BD59-A6C34878D82A}">
                    <a16:rowId xmlns:a16="http://schemas.microsoft.com/office/drawing/2014/main" val="1408047968"/>
                  </a:ext>
                </a:extLst>
              </a:tr>
              <a:tr h="301752">
                <a:tc>
                  <a:txBody>
                    <a:bodyPr/>
                    <a:lstStyle/>
                    <a:p>
                      <a:pPr marL="285750" indent="-285750">
                        <a:buFont typeface="Arial" panose="020B0604020202020204" pitchFamily="34" charset="0"/>
                        <a:buChar char="•"/>
                      </a:pPr>
                      <a:r>
                        <a:rPr lang="en-US" sz="1400" dirty="0" err="1"/>
                        <a:t>Environomical</a:t>
                      </a:r>
                      <a:r>
                        <a:rPr lang="en-US" sz="1400" dirty="0"/>
                        <a:t> Pathways for Sustainable Energy Systems (EIT</a:t>
                      </a:r>
                      <a:r>
                        <a:rPr lang="en-US" sz="1400" baseline="0" dirty="0"/>
                        <a:t> InnoEnergy)</a:t>
                      </a:r>
                      <a:endParaRPr lang="fi-FI" sz="1400" dirty="0"/>
                    </a:p>
                  </a:txBody>
                  <a:tcPr marL="82296" marR="82296" marT="41148" marB="41148"/>
                </a:tc>
                <a:tc>
                  <a:txBody>
                    <a:bodyPr/>
                    <a:lstStyle/>
                    <a:p>
                      <a:pPr marL="0" indent="0">
                        <a:buFont typeface="Arial" panose="020B0604020202020204" pitchFamily="34" charset="0"/>
                        <a:buNone/>
                      </a:pPr>
                      <a:r>
                        <a:rPr lang="fi-FI" sz="1400" dirty="0"/>
                        <a:t>Börje Helenius </a:t>
                      </a:r>
                    </a:p>
                  </a:txBody>
                  <a:tcPr marL="82296" marR="82296" marT="41148" marB="41148"/>
                </a:tc>
                <a:extLst>
                  <a:ext uri="{0D108BD9-81ED-4DB2-BD59-A6C34878D82A}">
                    <a16:rowId xmlns:a16="http://schemas.microsoft.com/office/drawing/2014/main" val="1945824940"/>
                  </a:ext>
                </a:extLst>
              </a:tr>
              <a:tr h="301752">
                <a:tc>
                  <a:txBody>
                    <a:bodyPr/>
                    <a:lstStyle/>
                    <a:p>
                      <a:pPr marL="285750" indent="-285750">
                        <a:buFont typeface="Arial" panose="020B0604020202020204" pitchFamily="34" charset="0"/>
                        <a:buChar char="•"/>
                      </a:pPr>
                      <a:r>
                        <a:rPr lang="en-US" sz="1400" dirty="0"/>
                        <a:t>Energy Storage (EIT InnoEnergy</a:t>
                      </a:r>
                      <a:r>
                        <a:rPr lang="en-US" sz="1400" baseline="0" dirty="0"/>
                        <a:t>)</a:t>
                      </a:r>
                      <a:endParaRPr lang="fi-FI" sz="1400" dirty="0"/>
                    </a:p>
                  </a:txBody>
                  <a:tcPr marL="82296" marR="82296" marT="41148" marB="41148"/>
                </a:tc>
                <a:tc>
                  <a:txBody>
                    <a:bodyPr/>
                    <a:lstStyle/>
                    <a:p>
                      <a:pPr marL="0" indent="0">
                        <a:buFont typeface="Arial" panose="020B0604020202020204" pitchFamily="34" charset="0"/>
                        <a:buNone/>
                      </a:pPr>
                      <a:r>
                        <a:rPr lang="fi-FI" sz="1400" dirty="0"/>
                        <a:t>Aino Roms</a:t>
                      </a:r>
                    </a:p>
                  </a:txBody>
                  <a:tcPr marL="82296" marR="82296" marT="41148" marB="41148"/>
                </a:tc>
                <a:extLst>
                  <a:ext uri="{0D108BD9-81ED-4DB2-BD59-A6C34878D82A}">
                    <a16:rowId xmlns:a16="http://schemas.microsoft.com/office/drawing/2014/main" val="2224358383"/>
                  </a:ext>
                </a:extLst>
              </a:tr>
              <a:tr h="301752">
                <a:tc>
                  <a:txBody>
                    <a:bodyPr/>
                    <a:lstStyle/>
                    <a:p>
                      <a:pPr marL="285750" indent="-285750">
                        <a:buFont typeface="Arial" panose="020B0604020202020204" pitchFamily="34" charset="0"/>
                        <a:buChar char="•"/>
                      </a:pPr>
                      <a:r>
                        <a:rPr lang="fi-FI" sz="1400" dirty="0"/>
                        <a:t>Manufacturing (EIT Manufacturing)</a:t>
                      </a:r>
                    </a:p>
                  </a:txBody>
                  <a:tcPr marL="82296" marR="82296" marT="41148" marB="41148"/>
                </a:tc>
                <a:tc>
                  <a:txBody>
                    <a:bodyPr/>
                    <a:lstStyle/>
                    <a:p>
                      <a:pPr marL="0" indent="0">
                        <a:buFont typeface="Arial" panose="020B0604020202020204" pitchFamily="34" charset="0"/>
                        <a:buNone/>
                      </a:pPr>
                      <a:r>
                        <a:rPr lang="fi-FI" sz="1400" dirty="0"/>
                        <a:t>Aino Roms</a:t>
                      </a:r>
                    </a:p>
                  </a:txBody>
                  <a:tcPr marL="82296" marR="82296" marT="41148" marB="41148"/>
                </a:tc>
                <a:extLst>
                  <a:ext uri="{0D108BD9-81ED-4DB2-BD59-A6C34878D82A}">
                    <a16:rowId xmlns:a16="http://schemas.microsoft.com/office/drawing/2014/main" val="2094592730"/>
                  </a:ext>
                </a:extLst>
              </a:tr>
              <a:tr h="301752">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Urban</a:t>
                      </a:r>
                      <a:r>
                        <a:rPr lang="en-US" sz="1400" baseline="0" dirty="0"/>
                        <a:t> Mobility (EIT Urban Mobility)</a:t>
                      </a:r>
                      <a:endParaRPr lang="fi-FI" sz="1400" dirty="0"/>
                    </a:p>
                  </a:txBody>
                  <a:tcPr marL="82296" marR="82296" marT="41148" marB="41148"/>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fi-FI" sz="1400" dirty="0"/>
                        <a:t>Aino Roms</a:t>
                      </a:r>
                    </a:p>
                  </a:txBody>
                  <a:tcPr marL="82296" marR="82296" marT="41148" marB="41148"/>
                </a:tc>
                <a:extLst>
                  <a:ext uri="{0D108BD9-81ED-4DB2-BD59-A6C34878D82A}">
                    <a16:rowId xmlns:a16="http://schemas.microsoft.com/office/drawing/2014/main" val="1754666102"/>
                  </a:ext>
                </a:extLst>
              </a:tr>
              <a:tr h="301752">
                <a:tc>
                  <a:txBody>
                    <a:bodyPr/>
                    <a:lstStyle/>
                    <a:p>
                      <a:r>
                        <a:rPr lang="fi-FI" sz="1400" i="1" dirty="0" err="1"/>
                        <a:t>Other</a:t>
                      </a:r>
                      <a:r>
                        <a:rPr lang="fi-FI" sz="1400" i="1" dirty="0"/>
                        <a:t> </a:t>
                      </a:r>
                      <a:r>
                        <a:rPr lang="fi-FI" sz="1400" i="1" dirty="0" err="1"/>
                        <a:t>joint</a:t>
                      </a:r>
                      <a:r>
                        <a:rPr lang="fi-FI" sz="1400" i="1" dirty="0"/>
                        <a:t> </a:t>
                      </a:r>
                      <a:r>
                        <a:rPr lang="fi-FI" sz="1400" i="1" dirty="0" err="1"/>
                        <a:t>programmes</a:t>
                      </a:r>
                      <a:endParaRPr lang="fi-FI" sz="1400" i="1" dirty="0"/>
                    </a:p>
                  </a:txBody>
                  <a:tcPr marL="82296" marR="82296" marT="41148" marB="41148"/>
                </a:tc>
                <a:tc>
                  <a:txBody>
                    <a:bodyPr/>
                    <a:lstStyle/>
                    <a:p>
                      <a:endParaRPr lang="fi-FI" sz="1400" i="1" dirty="0"/>
                    </a:p>
                  </a:txBody>
                  <a:tcPr marL="82296" marR="82296" marT="41148" marB="41148"/>
                </a:tc>
                <a:extLst>
                  <a:ext uri="{0D108BD9-81ED-4DB2-BD59-A6C34878D82A}">
                    <a16:rowId xmlns:a16="http://schemas.microsoft.com/office/drawing/2014/main" val="3235984731"/>
                  </a:ext>
                </a:extLst>
              </a:tr>
              <a:tr h="301752">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European Mining Course</a:t>
                      </a:r>
                      <a:endParaRPr lang="fi-FI" sz="1400" dirty="0"/>
                    </a:p>
                  </a:txBody>
                  <a:tcPr marL="82296" marR="82296" marT="41148" marB="41148"/>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fi-FI" sz="1400" dirty="0"/>
                        <a:t>Aino Roms</a:t>
                      </a:r>
                    </a:p>
                  </a:txBody>
                  <a:tcPr marL="82296" marR="82296" marT="41148" marB="41148"/>
                </a:tc>
                <a:extLst>
                  <a:ext uri="{0D108BD9-81ED-4DB2-BD59-A6C34878D82A}">
                    <a16:rowId xmlns:a16="http://schemas.microsoft.com/office/drawing/2014/main" val="103499665"/>
                  </a:ext>
                </a:extLst>
              </a:tr>
            </a:tbl>
          </a:graphicData>
        </a:graphic>
      </p:graphicFrame>
      <p:sp>
        <p:nvSpPr>
          <p:cNvPr id="3" name="Rectangle 2">
            <a:extLst>
              <a:ext uri="{FF2B5EF4-FFF2-40B4-BE49-F238E27FC236}">
                <a16:creationId xmlns:a16="http://schemas.microsoft.com/office/drawing/2014/main" id="{CAE72221-C456-424A-906D-1F83319F366A}"/>
              </a:ext>
            </a:extLst>
          </p:cNvPr>
          <p:cNvSpPr/>
          <p:nvPr/>
        </p:nvSpPr>
        <p:spPr>
          <a:xfrm>
            <a:off x="6369063" y="531296"/>
            <a:ext cx="2328333" cy="4333292"/>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hlinkClick r:id="rId3"/>
              </a:rPr>
              <a:t>jointmasters-eng@aalto.fi</a:t>
            </a:r>
            <a:endParaRPr lang="en-US" b="1" dirty="0">
              <a:solidFill>
                <a:schemeClr val="tx1"/>
              </a:solidFill>
            </a:endParaRPr>
          </a:p>
        </p:txBody>
      </p:sp>
    </p:spTree>
    <p:extLst>
      <p:ext uri="{BB962C8B-B14F-4D97-AF65-F5344CB8AC3E}">
        <p14:creationId xmlns:p14="http://schemas.microsoft.com/office/powerpoint/2010/main" val="2424946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99E49A-5455-48CE-9D46-435D951EAEA6}"/>
              </a:ext>
            </a:extLst>
          </p:cNvPr>
          <p:cNvSpPr>
            <a:spLocks noGrp="1"/>
          </p:cNvSpPr>
          <p:nvPr>
            <p:ph type="body" sz="half" idx="10"/>
          </p:nvPr>
        </p:nvSpPr>
        <p:spPr/>
        <p:txBody>
          <a:bodyPr/>
          <a:lstStyle/>
          <a:p>
            <a:r>
              <a:rPr lang="en-US" dirty="0"/>
              <a:t>Preorientation</a:t>
            </a:r>
          </a:p>
        </p:txBody>
      </p:sp>
      <p:sp>
        <p:nvSpPr>
          <p:cNvPr id="3" name="Text Placeholder 2">
            <a:extLst>
              <a:ext uri="{FF2B5EF4-FFF2-40B4-BE49-F238E27FC236}">
                <a16:creationId xmlns:a16="http://schemas.microsoft.com/office/drawing/2014/main" id="{BE57EA1C-6A53-4003-80E4-7677D7AB9F6C}"/>
              </a:ext>
            </a:extLst>
          </p:cNvPr>
          <p:cNvSpPr>
            <a:spLocks noGrp="1"/>
          </p:cNvSpPr>
          <p:nvPr>
            <p:ph type="body" sz="half" idx="11"/>
          </p:nvPr>
        </p:nvSpPr>
        <p:spPr/>
        <p:txBody>
          <a:bodyPr/>
          <a:lstStyle/>
          <a:p>
            <a:r>
              <a:rPr lang="en-US" dirty="0">
                <a:hlinkClick r:id="rId2"/>
              </a:rPr>
              <a:t>https://mycourses.aalto.fi/course/view.php?id=30633</a:t>
            </a:r>
            <a:r>
              <a:rPr lang="en-US" dirty="0"/>
              <a:t> </a:t>
            </a:r>
          </a:p>
          <a:p>
            <a:pPr marL="342900" indent="-342900">
              <a:buFont typeface="Arial" panose="020B0604020202020204" pitchFamily="34" charset="0"/>
              <a:buChar char="•"/>
            </a:pPr>
            <a:r>
              <a:rPr lang="en-US" dirty="0"/>
              <a:t>Get to know your surroundings</a:t>
            </a:r>
          </a:p>
          <a:p>
            <a:pPr marL="971550" lvl="1" indent="-342900"/>
            <a:r>
              <a:rPr lang="en-US" dirty="0"/>
              <a:t>Get to know the campus life (virtual tour)</a:t>
            </a:r>
          </a:p>
          <a:p>
            <a:pPr marL="971550" lvl="1" indent="-342900"/>
            <a:r>
              <a:rPr lang="en-US" dirty="0"/>
              <a:t>Aalto University and different study options</a:t>
            </a:r>
          </a:p>
          <a:p>
            <a:pPr marL="971550" lvl="1" indent="-342900"/>
            <a:r>
              <a:rPr lang="en-US" dirty="0">
                <a:highlight>
                  <a:srgbClr val="FFCD00"/>
                </a:highlight>
              </a:rPr>
              <a:t>Code of conduct</a:t>
            </a:r>
          </a:p>
        </p:txBody>
      </p:sp>
      <p:sp>
        <p:nvSpPr>
          <p:cNvPr id="4" name="Flowchart: Off-page Connector 3">
            <a:extLst>
              <a:ext uri="{FF2B5EF4-FFF2-40B4-BE49-F238E27FC236}">
                <a16:creationId xmlns:a16="http://schemas.microsoft.com/office/drawing/2014/main" id="{2010F10F-759F-457B-A0F0-BA51C6982458}"/>
              </a:ext>
            </a:extLst>
          </p:cNvPr>
          <p:cNvSpPr/>
          <p:nvPr/>
        </p:nvSpPr>
        <p:spPr>
          <a:xfrm>
            <a:off x="7189985" y="-83075"/>
            <a:ext cx="1729047" cy="2435629"/>
          </a:xfrm>
          <a:prstGeom prst="flowChartOffpageConnector">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Reminder</a:t>
            </a:r>
          </a:p>
        </p:txBody>
      </p:sp>
    </p:spTree>
    <p:extLst>
      <p:ext uri="{BB962C8B-B14F-4D97-AF65-F5344CB8AC3E}">
        <p14:creationId xmlns:p14="http://schemas.microsoft.com/office/powerpoint/2010/main" val="10097308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A73E93-AFE1-4E7C-AABF-6D230B2D9503}"/>
              </a:ext>
            </a:extLst>
          </p:cNvPr>
          <p:cNvSpPr/>
          <p:nvPr/>
        </p:nvSpPr>
        <p:spPr>
          <a:xfrm>
            <a:off x="5313405" y="0"/>
            <a:ext cx="3830595" cy="5143500"/>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solidFill>
                <a:schemeClr val="tx1"/>
              </a:solidFill>
            </a:endParaRPr>
          </a:p>
          <a:p>
            <a:pPr marL="257175" indent="-257175">
              <a:buFont typeface="Arial" panose="020B0604020202020204" pitchFamily="34" charset="0"/>
              <a:buChar char="•"/>
            </a:pPr>
            <a:r>
              <a:rPr lang="en-US" sz="1400" b="1" dirty="0">
                <a:solidFill>
                  <a:schemeClr val="tx1"/>
                </a:solidFill>
              </a:rPr>
              <a:t>Certificates of student status / attendance</a:t>
            </a:r>
          </a:p>
          <a:p>
            <a:pPr marL="257175" indent="-257175">
              <a:buFont typeface="Arial" panose="020B0604020202020204" pitchFamily="34" charset="0"/>
              <a:buChar char="•"/>
            </a:pPr>
            <a:r>
              <a:rPr lang="en-US" sz="1400" b="1" dirty="0">
                <a:solidFill>
                  <a:schemeClr val="tx1"/>
                </a:solidFill>
              </a:rPr>
              <a:t>Transcript of records</a:t>
            </a:r>
          </a:p>
          <a:p>
            <a:pPr marL="257175" indent="-257175">
              <a:buFont typeface="Arial" panose="020B0604020202020204" pitchFamily="34" charset="0"/>
              <a:buChar char="•"/>
            </a:pPr>
            <a:r>
              <a:rPr lang="en-US" sz="1400" b="1" dirty="0">
                <a:solidFill>
                  <a:schemeClr val="tx1"/>
                </a:solidFill>
              </a:rPr>
              <a:t>Annual enrolment for the academic year (primarily done online via </a:t>
            </a:r>
            <a:r>
              <a:rPr lang="en-US" sz="1400" b="1" dirty="0" err="1">
                <a:solidFill>
                  <a:schemeClr val="tx1"/>
                </a:solidFill>
              </a:rPr>
              <a:t>WebOodi</a:t>
            </a:r>
            <a:r>
              <a:rPr lang="en-US" sz="1400" b="1" dirty="0">
                <a:solidFill>
                  <a:schemeClr val="tx1"/>
                </a:solidFill>
              </a:rPr>
              <a:t>)</a:t>
            </a:r>
          </a:p>
          <a:p>
            <a:pPr marL="257175" indent="-257175">
              <a:buFont typeface="Arial" panose="020B0604020202020204" pitchFamily="34" charset="0"/>
              <a:buChar char="•"/>
            </a:pPr>
            <a:r>
              <a:rPr lang="en-US" sz="1400" b="1" dirty="0">
                <a:solidFill>
                  <a:schemeClr val="tx1"/>
                </a:solidFill>
              </a:rPr>
              <a:t>Changes of name for the student register</a:t>
            </a:r>
          </a:p>
          <a:p>
            <a:pPr marL="257175" indent="-257175">
              <a:buFont typeface="Arial" panose="020B0604020202020204" pitchFamily="34" charset="0"/>
              <a:buChar char="•"/>
            </a:pPr>
            <a:r>
              <a:rPr lang="en-US" sz="1400" b="1" dirty="0">
                <a:solidFill>
                  <a:schemeClr val="tx1"/>
                </a:solidFill>
              </a:rPr>
              <a:t>Questions related to study rights</a:t>
            </a:r>
          </a:p>
          <a:p>
            <a:pPr marL="257175" indent="-257175">
              <a:buFont typeface="Arial" panose="020B0604020202020204" pitchFamily="34" charset="0"/>
              <a:buChar char="•"/>
            </a:pPr>
            <a:r>
              <a:rPr lang="en-US" sz="1400" b="1" u="sng" dirty="0">
                <a:solidFill>
                  <a:schemeClr val="tx1"/>
                </a:solidFill>
              </a:rPr>
              <a:t>Always use your Aalto.fi email when you contact us and mention your student number</a:t>
            </a:r>
            <a:endParaRPr lang="en-US" b="1" u="sng" dirty="0">
              <a:solidFill>
                <a:schemeClr val="tx1"/>
              </a:solidFill>
            </a:endParaRPr>
          </a:p>
        </p:txBody>
      </p:sp>
      <p:sp>
        <p:nvSpPr>
          <p:cNvPr id="2" name="Text Placeholder 1">
            <a:extLst>
              <a:ext uri="{FF2B5EF4-FFF2-40B4-BE49-F238E27FC236}">
                <a16:creationId xmlns:a16="http://schemas.microsoft.com/office/drawing/2014/main" id="{BE602CC3-C3A6-4E29-ADDD-A11A1EB9C870}"/>
              </a:ext>
            </a:extLst>
          </p:cNvPr>
          <p:cNvSpPr>
            <a:spLocks noGrp="1"/>
          </p:cNvSpPr>
          <p:nvPr>
            <p:ph type="body" sz="half" idx="10"/>
          </p:nvPr>
        </p:nvSpPr>
        <p:spPr/>
        <p:txBody>
          <a:bodyPr/>
          <a:lstStyle/>
          <a:p>
            <a:r>
              <a:rPr lang="en-US" dirty="0"/>
              <a:t>General Student Services</a:t>
            </a:r>
          </a:p>
        </p:txBody>
      </p:sp>
      <p:sp>
        <p:nvSpPr>
          <p:cNvPr id="3" name="Text Placeholder 2">
            <a:extLst>
              <a:ext uri="{FF2B5EF4-FFF2-40B4-BE49-F238E27FC236}">
                <a16:creationId xmlns:a16="http://schemas.microsoft.com/office/drawing/2014/main" id="{4B6BAFDF-580A-4D12-A456-3BD073AE8019}"/>
              </a:ext>
            </a:extLst>
          </p:cNvPr>
          <p:cNvSpPr>
            <a:spLocks noGrp="1"/>
          </p:cNvSpPr>
          <p:nvPr>
            <p:ph type="body" sz="half" idx="11"/>
          </p:nvPr>
        </p:nvSpPr>
        <p:spPr/>
        <p:txBody>
          <a:bodyPr/>
          <a:lstStyle/>
          <a:p>
            <a:r>
              <a:rPr lang="en-US" sz="1800" dirty="0"/>
              <a:t>Starting Point</a:t>
            </a:r>
            <a:br>
              <a:rPr lang="en-US" sz="1800" dirty="0"/>
            </a:br>
            <a:r>
              <a:rPr lang="en-US" sz="1600" b="0" dirty="0" err="1"/>
              <a:t>Otakaari</a:t>
            </a:r>
            <a:r>
              <a:rPr lang="en-US" sz="1600" b="0" dirty="0"/>
              <a:t> 1 (Undergraduate Centre), room </a:t>
            </a:r>
            <a:r>
              <a:rPr lang="fi-FI" sz="1600" b="0" dirty="0"/>
              <a:t>Y199a</a:t>
            </a:r>
            <a:br>
              <a:rPr lang="fi-FI" sz="1600" b="0" dirty="0"/>
            </a:br>
            <a:r>
              <a:rPr lang="fi-FI" sz="1600" dirty="0">
                <a:highlight>
                  <a:srgbClr val="FFCD00"/>
                </a:highlight>
              </a:rPr>
              <a:t>Open </a:t>
            </a:r>
            <a:r>
              <a:rPr lang="fi-FI" sz="1600" dirty="0" err="1">
                <a:highlight>
                  <a:srgbClr val="FFCD00"/>
                </a:highlight>
              </a:rPr>
              <a:t>this</a:t>
            </a:r>
            <a:r>
              <a:rPr lang="fi-FI" sz="1600" dirty="0">
                <a:highlight>
                  <a:srgbClr val="FFCD00"/>
                </a:highlight>
              </a:rPr>
              <a:t> </a:t>
            </a:r>
            <a:r>
              <a:rPr lang="fi-FI" sz="1600" dirty="0" err="1">
                <a:highlight>
                  <a:srgbClr val="FFCD00"/>
                </a:highlight>
              </a:rPr>
              <a:t>week</a:t>
            </a:r>
            <a:r>
              <a:rPr lang="fi-FI" sz="1600" dirty="0">
                <a:highlight>
                  <a:srgbClr val="FFCD00"/>
                </a:highlight>
              </a:rPr>
              <a:t> 12-16; </a:t>
            </a:r>
            <a:r>
              <a:rPr lang="fi-FI" sz="1600" dirty="0" err="1">
                <a:highlight>
                  <a:srgbClr val="FFCD00"/>
                </a:highlight>
              </a:rPr>
              <a:t>normally</a:t>
            </a:r>
            <a:r>
              <a:rPr lang="fi-FI" sz="1600" dirty="0">
                <a:highlight>
                  <a:srgbClr val="FFCD00"/>
                </a:highlight>
              </a:rPr>
              <a:t> 12-15</a:t>
            </a:r>
            <a:br>
              <a:rPr lang="fi-FI" sz="1600" dirty="0">
                <a:highlight>
                  <a:srgbClr val="FFCD00"/>
                </a:highlight>
              </a:rPr>
            </a:br>
            <a:r>
              <a:rPr lang="en-US" sz="1600" b="0" dirty="0">
                <a:hlinkClick r:id="rId3"/>
              </a:rPr>
              <a:t>studentservices@aalto.fi</a:t>
            </a:r>
            <a:br>
              <a:rPr lang="en-US" sz="1600" b="0" dirty="0"/>
            </a:br>
            <a:r>
              <a:rPr lang="en-US" sz="1600" b="0" dirty="0"/>
              <a:t>+358 29 442 9280</a:t>
            </a:r>
          </a:p>
          <a:p>
            <a:endParaRPr lang="en-US" sz="1600" b="0" dirty="0"/>
          </a:p>
          <a:p>
            <a:r>
              <a:rPr lang="en-US" sz="1800" dirty="0"/>
              <a:t>Student Service Desk, School of Engineering</a:t>
            </a:r>
            <a:br>
              <a:rPr lang="en-US" sz="1800" dirty="0"/>
            </a:br>
            <a:r>
              <a:rPr lang="en-US" sz="1600" b="0" dirty="0" err="1"/>
              <a:t>Otakaari</a:t>
            </a:r>
            <a:r>
              <a:rPr lang="en-US" sz="1600" b="0" dirty="0"/>
              <a:t> 4 (K1 building) room K102</a:t>
            </a:r>
            <a:br>
              <a:rPr lang="en-US" sz="1600" b="0" dirty="0"/>
            </a:br>
            <a:r>
              <a:rPr lang="en-US" sz="1600" dirty="0">
                <a:highlight>
                  <a:srgbClr val="FFCD00"/>
                </a:highlight>
              </a:rPr>
              <a:t>Closed until further notice</a:t>
            </a:r>
            <a:br>
              <a:rPr lang="en-US" sz="1600" dirty="0">
                <a:highlight>
                  <a:srgbClr val="FFCD00"/>
                </a:highlight>
              </a:rPr>
            </a:br>
            <a:r>
              <a:rPr lang="en-US" sz="1600" b="0" dirty="0">
                <a:hlinkClick r:id="rId4"/>
              </a:rPr>
              <a:t>studies-eng@aalto.fi</a:t>
            </a:r>
            <a:br>
              <a:rPr lang="en-US" sz="1600" b="0" dirty="0"/>
            </a:br>
            <a:r>
              <a:rPr lang="en-US" sz="1600" b="0" dirty="0"/>
              <a:t>+358 50 347 8230</a:t>
            </a:r>
            <a:br>
              <a:rPr lang="en-US" sz="1000" dirty="0"/>
            </a:br>
            <a:endParaRPr lang="en-US" sz="1000" dirty="0"/>
          </a:p>
          <a:p>
            <a:endParaRPr lang="en-US" dirty="0"/>
          </a:p>
        </p:txBody>
      </p:sp>
      <p:cxnSp>
        <p:nvCxnSpPr>
          <p:cNvPr id="7" name="Straight Connector 6">
            <a:extLst>
              <a:ext uri="{FF2B5EF4-FFF2-40B4-BE49-F238E27FC236}">
                <a16:creationId xmlns:a16="http://schemas.microsoft.com/office/drawing/2014/main" id="{309D1E25-836B-4994-96CD-39DA584BF143}"/>
              </a:ext>
            </a:extLst>
          </p:cNvPr>
          <p:cNvCxnSpPr/>
          <p:nvPr/>
        </p:nvCxnSpPr>
        <p:spPr>
          <a:xfrm>
            <a:off x="292328" y="2728269"/>
            <a:ext cx="353826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4995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29496F-CCEB-744E-A2CB-8BF78CBB15B8}"/>
              </a:ext>
            </a:extLst>
          </p:cNvPr>
          <p:cNvSpPr/>
          <p:nvPr/>
        </p:nvSpPr>
        <p:spPr>
          <a:xfrm>
            <a:off x="-5165" y="0"/>
            <a:ext cx="9149166" cy="5143500"/>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5" name="Picture 4">
            <a:extLst>
              <a:ext uri="{FF2B5EF4-FFF2-40B4-BE49-F238E27FC236}">
                <a16:creationId xmlns:a16="http://schemas.microsoft.com/office/drawing/2014/main" id="{CAFA06CB-394E-424A-989A-D12E1C63C52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284000"/>
            <a:ext cx="2052735" cy="857237"/>
          </a:xfrm>
          <a:prstGeom prst="rect">
            <a:avLst/>
          </a:prstGeom>
        </p:spPr>
      </p:pic>
      <p:sp>
        <p:nvSpPr>
          <p:cNvPr id="3" name="Text Placeholder 2">
            <a:extLst>
              <a:ext uri="{FF2B5EF4-FFF2-40B4-BE49-F238E27FC236}">
                <a16:creationId xmlns:a16="http://schemas.microsoft.com/office/drawing/2014/main" id="{0AAE3C9A-42DD-4D52-A72F-18FFBEF1BCC8}"/>
              </a:ext>
            </a:extLst>
          </p:cNvPr>
          <p:cNvSpPr>
            <a:spLocks noGrp="1"/>
          </p:cNvSpPr>
          <p:nvPr>
            <p:ph type="body" sz="half" idx="11"/>
          </p:nvPr>
        </p:nvSpPr>
        <p:spPr/>
        <p:txBody>
          <a:bodyPr/>
          <a:lstStyle/>
          <a:p>
            <a:r>
              <a:rPr lang="en-US" dirty="0">
                <a:solidFill>
                  <a:schemeClr val="tx1"/>
                </a:solidFill>
              </a:rPr>
              <a:t>Next Steps</a:t>
            </a:r>
          </a:p>
        </p:txBody>
      </p:sp>
    </p:spTree>
    <p:extLst>
      <p:ext uri="{BB962C8B-B14F-4D97-AF65-F5344CB8AC3E}">
        <p14:creationId xmlns:p14="http://schemas.microsoft.com/office/powerpoint/2010/main" val="37627369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01BC29-CF8A-46A2-A581-B823E7313BFF}"/>
              </a:ext>
            </a:extLst>
          </p:cNvPr>
          <p:cNvSpPr>
            <a:spLocks noGrp="1"/>
          </p:cNvSpPr>
          <p:nvPr>
            <p:ph type="body" sz="half" idx="10"/>
          </p:nvPr>
        </p:nvSpPr>
        <p:spPr/>
        <p:txBody>
          <a:bodyPr/>
          <a:lstStyle/>
          <a:p>
            <a:r>
              <a:rPr lang="en-US" dirty="0"/>
              <a:t>Getting started with your studies</a:t>
            </a:r>
          </a:p>
        </p:txBody>
      </p:sp>
      <p:sp>
        <p:nvSpPr>
          <p:cNvPr id="3" name="Text Placeholder 2">
            <a:extLst>
              <a:ext uri="{FF2B5EF4-FFF2-40B4-BE49-F238E27FC236}">
                <a16:creationId xmlns:a16="http://schemas.microsoft.com/office/drawing/2014/main" id="{C146F08D-CAFD-42DE-A19A-68EBC7C5A2AE}"/>
              </a:ext>
            </a:extLst>
          </p:cNvPr>
          <p:cNvSpPr>
            <a:spLocks noGrp="1"/>
          </p:cNvSpPr>
          <p:nvPr>
            <p:ph type="body" sz="half" idx="11"/>
          </p:nvPr>
        </p:nvSpPr>
        <p:spPr>
          <a:xfrm>
            <a:off x="358775" y="701139"/>
            <a:ext cx="5970307" cy="3049460"/>
          </a:xfrm>
        </p:spPr>
        <p:txBody>
          <a:bodyPr/>
          <a:lstStyle/>
          <a:p>
            <a:r>
              <a:rPr lang="fi-FI" dirty="0"/>
              <a:t>At </a:t>
            </a:r>
            <a:r>
              <a:rPr lang="fi-FI" dirty="0" err="1"/>
              <a:t>this</a:t>
            </a:r>
            <a:r>
              <a:rPr lang="fi-FI" dirty="0"/>
              <a:t> </a:t>
            </a:r>
            <a:r>
              <a:rPr lang="fi-FI" dirty="0" err="1"/>
              <a:t>point</a:t>
            </a:r>
            <a:r>
              <a:rPr lang="fi-FI" dirty="0"/>
              <a:t> </a:t>
            </a:r>
            <a:r>
              <a:rPr lang="fi-FI" dirty="0" err="1"/>
              <a:t>you</a:t>
            </a:r>
            <a:r>
              <a:rPr lang="fi-FI" dirty="0"/>
              <a:t> </a:t>
            </a:r>
            <a:r>
              <a:rPr lang="fi-FI" dirty="0" err="1"/>
              <a:t>should</a:t>
            </a:r>
            <a:r>
              <a:rPr lang="fi-FI" dirty="0"/>
              <a:t> </a:t>
            </a:r>
            <a:r>
              <a:rPr lang="fi-FI" dirty="0" err="1"/>
              <a:t>have</a:t>
            </a:r>
            <a:endParaRPr lang="fi-FI" dirty="0"/>
          </a:p>
          <a:p>
            <a:pPr marL="625320" lvl="1" indent="-411480">
              <a:buFont typeface="Arial" charset="0"/>
              <a:buAutoNum type="arabicPeriod"/>
            </a:pPr>
            <a:r>
              <a:rPr lang="fi-FI" dirty="0" err="1"/>
              <a:t>Enrolled</a:t>
            </a:r>
            <a:r>
              <a:rPr lang="fi-FI" dirty="0"/>
              <a:t> at </a:t>
            </a:r>
            <a:r>
              <a:rPr lang="fi-FI" dirty="0" err="1"/>
              <a:t>the</a:t>
            </a:r>
            <a:r>
              <a:rPr lang="fi-FI" dirty="0"/>
              <a:t> University</a:t>
            </a:r>
          </a:p>
          <a:p>
            <a:pPr marL="625320" lvl="1" indent="-411480">
              <a:buFont typeface="Arial" charset="0"/>
              <a:buAutoNum type="arabicPeriod"/>
            </a:pPr>
            <a:r>
              <a:rPr lang="fi-FI" dirty="0" err="1"/>
              <a:t>Been</a:t>
            </a:r>
            <a:r>
              <a:rPr lang="fi-FI" dirty="0"/>
              <a:t> in </a:t>
            </a:r>
            <a:r>
              <a:rPr lang="fi-FI" dirty="0" err="1"/>
              <a:t>contact</a:t>
            </a:r>
            <a:r>
              <a:rPr lang="fi-FI" dirty="0"/>
              <a:t> </a:t>
            </a:r>
            <a:r>
              <a:rPr lang="fi-FI" dirty="0" err="1"/>
              <a:t>with</a:t>
            </a:r>
            <a:r>
              <a:rPr lang="fi-FI" dirty="0"/>
              <a:t> </a:t>
            </a:r>
            <a:r>
              <a:rPr lang="fi-FI" dirty="0" err="1"/>
              <a:t>your</a:t>
            </a:r>
            <a:r>
              <a:rPr lang="fi-FI" dirty="0"/>
              <a:t> </a:t>
            </a:r>
            <a:r>
              <a:rPr lang="fi-FI" dirty="0" err="1"/>
              <a:t>student</a:t>
            </a:r>
            <a:r>
              <a:rPr lang="fi-FI" dirty="0"/>
              <a:t> tutor</a:t>
            </a:r>
          </a:p>
          <a:p>
            <a:pPr marL="625320" lvl="1" indent="-411480">
              <a:buFont typeface="Arial" charset="0"/>
              <a:buAutoNum type="arabicPeriod"/>
            </a:pPr>
            <a:r>
              <a:rPr lang="fi-FI" dirty="0" err="1"/>
              <a:t>Applied</a:t>
            </a:r>
            <a:r>
              <a:rPr lang="fi-FI" dirty="0"/>
              <a:t> for a </a:t>
            </a:r>
            <a:r>
              <a:rPr lang="fi-FI" dirty="0" err="1"/>
              <a:t>student</a:t>
            </a:r>
            <a:r>
              <a:rPr lang="fi-FI" dirty="0"/>
              <a:t> </a:t>
            </a:r>
            <a:r>
              <a:rPr lang="fi-FI" dirty="0" err="1"/>
              <a:t>card</a:t>
            </a:r>
            <a:r>
              <a:rPr lang="fi-FI" dirty="0"/>
              <a:t> </a:t>
            </a:r>
          </a:p>
          <a:p>
            <a:pPr marL="625320" lvl="1" indent="-411480">
              <a:buFont typeface="Arial" charset="0"/>
              <a:buAutoNum type="arabicPeriod"/>
            </a:pPr>
            <a:r>
              <a:rPr lang="en-US" dirty="0"/>
              <a:t>Activated your Aalto IT account</a:t>
            </a:r>
          </a:p>
          <a:p>
            <a:pPr marL="625320" lvl="1" indent="-411480">
              <a:buFont typeface="Arial" charset="0"/>
              <a:buAutoNum type="arabicPeriod"/>
            </a:pPr>
            <a:r>
              <a:rPr lang="en-US" dirty="0"/>
              <a:t>Checked the degree structure and courses of your </a:t>
            </a:r>
            <a:r>
              <a:rPr lang="en-US" dirty="0" err="1"/>
              <a:t>programme</a:t>
            </a:r>
            <a:endParaRPr lang="en-US" dirty="0"/>
          </a:p>
          <a:p>
            <a:pPr marL="625320" lvl="1" indent="-411480">
              <a:buFont typeface="Arial" charset="0"/>
              <a:buAutoNum type="arabicPeriod"/>
            </a:pPr>
            <a:r>
              <a:rPr lang="en-US" dirty="0"/>
              <a:t>Got a travel card for public transportation</a:t>
            </a:r>
          </a:p>
          <a:p>
            <a:pPr marL="625320" lvl="1" indent="-411480">
              <a:buFont typeface="Arial" charset="0"/>
              <a:buAutoNum type="arabicPeriod"/>
            </a:pPr>
            <a:r>
              <a:rPr lang="en-US" dirty="0"/>
              <a:t>Completed the Pre-orientation in MyCourses</a:t>
            </a:r>
          </a:p>
          <a:p>
            <a:pPr marL="625320" lvl="1" indent="-411480">
              <a:buFont typeface="Arial" charset="0"/>
              <a:buAutoNum type="arabicPeriod"/>
            </a:pPr>
            <a:r>
              <a:rPr lang="fi-FI" dirty="0" err="1"/>
              <a:t>Registered</a:t>
            </a:r>
            <a:r>
              <a:rPr lang="fi-FI" dirty="0"/>
              <a:t> </a:t>
            </a:r>
            <a:r>
              <a:rPr lang="fi-FI" dirty="0" err="1"/>
              <a:t>your</a:t>
            </a:r>
            <a:r>
              <a:rPr lang="fi-FI" dirty="0"/>
              <a:t> </a:t>
            </a:r>
            <a:r>
              <a:rPr lang="fi-FI" dirty="0" err="1"/>
              <a:t>residence</a:t>
            </a:r>
            <a:r>
              <a:rPr lang="fi-FI" dirty="0"/>
              <a:t> and </a:t>
            </a:r>
            <a:r>
              <a:rPr lang="fi-FI" dirty="0" err="1"/>
              <a:t>gotten</a:t>
            </a:r>
            <a:r>
              <a:rPr lang="fi-FI" dirty="0"/>
              <a:t> a </a:t>
            </a:r>
            <a:r>
              <a:rPr lang="fi-FI" dirty="0" err="1"/>
              <a:t>Finnish</a:t>
            </a:r>
            <a:r>
              <a:rPr lang="fi-FI" dirty="0"/>
              <a:t> </a:t>
            </a:r>
            <a:r>
              <a:rPr lang="en-US" dirty="0"/>
              <a:t>ID code</a:t>
            </a:r>
          </a:p>
        </p:txBody>
      </p:sp>
      <p:sp>
        <p:nvSpPr>
          <p:cNvPr id="4" name="Rectangle: Rounded Corners 3">
            <a:extLst>
              <a:ext uri="{FF2B5EF4-FFF2-40B4-BE49-F238E27FC236}">
                <a16:creationId xmlns:a16="http://schemas.microsoft.com/office/drawing/2014/main" id="{C238CC08-69B3-4ED2-B544-2E9D2242E8CD}"/>
              </a:ext>
            </a:extLst>
          </p:cNvPr>
          <p:cNvSpPr/>
          <p:nvPr/>
        </p:nvSpPr>
        <p:spPr>
          <a:xfrm>
            <a:off x="6409578" y="652182"/>
            <a:ext cx="2375647" cy="3821206"/>
          </a:xfrm>
          <a:prstGeom prst="round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If missing any of these, use the free hours of your orientation week to catch up!</a:t>
            </a:r>
          </a:p>
        </p:txBody>
      </p:sp>
      <p:pic>
        <p:nvPicPr>
          <p:cNvPr id="6" name="Graphic 5" descr="Warning with solid fill">
            <a:extLst>
              <a:ext uri="{FF2B5EF4-FFF2-40B4-BE49-F238E27FC236}">
                <a16:creationId xmlns:a16="http://schemas.microsoft.com/office/drawing/2014/main" id="{15CD4F20-3734-4849-82BA-25049B2379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40201" y="1158339"/>
            <a:ext cx="914400" cy="914400"/>
          </a:xfrm>
          <a:prstGeom prst="rect">
            <a:avLst/>
          </a:prstGeom>
        </p:spPr>
      </p:pic>
    </p:spTree>
    <p:extLst>
      <p:ext uri="{BB962C8B-B14F-4D97-AF65-F5344CB8AC3E}">
        <p14:creationId xmlns:p14="http://schemas.microsoft.com/office/powerpoint/2010/main" val="26200099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0925DE-EB63-4EF4-95E5-5CC1EFBF7034}"/>
              </a:ext>
            </a:extLst>
          </p:cNvPr>
          <p:cNvSpPr>
            <a:spLocks noGrp="1"/>
          </p:cNvSpPr>
          <p:nvPr>
            <p:ph type="body" sz="half" idx="10"/>
          </p:nvPr>
        </p:nvSpPr>
        <p:spPr/>
        <p:txBody>
          <a:bodyPr/>
          <a:lstStyle/>
          <a:p>
            <a:endParaRPr lang="en-US"/>
          </a:p>
        </p:txBody>
      </p:sp>
      <p:sp>
        <p:nvSpPr>
          <p:cNvPr id="3" name="Text Placeholder 2">
            <a:extLst>
              <a:ext uri="{FF2B5EF4-FFF2-40B4-BE49-F238E27FC236}">
                <a16:creationId xmlns:a16="http://schemas.microsoft.com/office/drawing/2014/main" id="{1E4814E6-40FE-45C0-9068-090A6924C166}"/>
              </a:ext>
            </a:extLst>
          </p:cNvPr>
          <p:cNvSpPr>
            <a:spLocks noGrp="1"/>
          </p:cNvSpPr>
          <p:nvPr>
            <p:ph type="body" sz="half" idx="11"/>
          </p:nvPr>
        </p:nvSpPr>
        <p:spPr/>
        <p:txBody>
          <a:bodyPr/>
          <a:lstStyle/>
          <a:p>
            <a:endParaRPr lang="en-US"/>
          </a:p>
        </p:txBody>
      </p:sp>
      <p:pic>
        <p:nvPicPr>
          <p:cNvPr id="5" name="Picture 4">
            <a:extLst>
              <a:ext uri="{FF2B5EF4-FFF2-40B4-BE49-F238E27FC236}">
                <a16:creationId xmlns:a16="http://schemas.microsoft.com/office/drawing/2014/main" id="{BC947AF1-0A23-4E73-A10E-CB94A707E793}"/>
              </a:ext>
            </a:extLst>
          </p:cNvPr>
          <p:cNvPicPr>
            <a:picLocks noChangeAspect="1"/>
          </p:cNvPicPr>
          <p:nvPr/>
        </p:nvPicPr>
        <p:blipFill>
          <a:blip r:embed="rId3"/>
          <a:stretch>
            <a:fillRect/>
          </a:stretch>
        </p:blipFill>
        <p:spPr>
          <a:xfrm>
            <a:off x="8923" y="0"/>
            <a:ext cx="9126153" cy="5143500"/>
          </a:xfrm>
          <a:prstGeom prst="rect">
            <a:avLst/>
          </a:prstGeom>
        </p:spPr>
      </p:pic>
      <p:sp>
        <p:nvSpPr>
          <p:cNvPr id="6" name="Text Placeholder 2">
            <a:extLst>
              <a:ext uri="{FF2B5EF4-FFF2-40B4-BE49-F238E27FC236}">
                <a16:creationId xmlns:a16="http://schemas.microsoft.com/office/drawing/2014/main" id="{65315F3F-A7CF-4CE3-86E1-E688B99599E1}"/>
              </a:ext>
            </a:extLst>
          </p:cNvPr>
          <p:cNvSpPr txBox="1">
            <a:spLocks/>
          </p:cNvSpPr>
          <p:nvPr/>
        </p:nvSpPr>
        <p:spPr>
          <a:xfrm>
            <a:off x="755650" y="1759425"/>
            <a:ext cx="7669159" cy="1352265"/>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kern="1200" baseline="0">
                <a:solidFill>
                  <a:schemeClr val="tx1"/>
                </a:solidFill>
                <a:latin typeface="+mn-lt"/>
                <a:ea typeface="+mn-ea"/>
                <a:cs typeface="+mn-cs"/>
              </a:defRPr>
            </a:lvl1pPr>
            <a:lvl2pPr marL="628650" indent="-271463" algn="l" defTabSz="685800"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04863" indent="-17621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sz="6600" dirty="0">
                <a:solidFill>
                  <a:schemeClr val="accent6"/>
                </a:solidFill>
              </a:rPr>
              <a:t>Kiitos!</a:t>
            </a:r>
          </a:p>
        </p:txBody>
      </p:sp>
    </p:spTree>
    <p:extLst>
      <p:ext uri="{BB962C8B-B14F-4D97-AF65-F5344CB8AC3E}">
        <p14:creationId xmlns:p14="http://schemas.microsoft.com/office/powerpoint/2010/main" val="3490995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a:extLst>
              <a:ext uri="{FF2B5EF4-FFF2-40B4-BE49-F238E27FC236}">
                <a16:creationId xmlns:a16="http://schemas.microsoft.com/office/drawing/2014/main" id="{D4485EA6-2C9D-C845-9803-7C1AA33807FD}"/>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10035" r="13043" b="11734"/>
          <a:stretch/>
        </p:blipFill>
        <p:spPr bwMode="auto">
          <a:xfrm>
            <a:off x="0" y="-250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F45B27C2-8E90-0243-B896-23E9D8EF2F5C}"/>
              </a:ext>
            </a:extLst>
          </p:cNvPr>
          <p:cNvSpPr>
            <a:spLocks noGrp="1"/>
          </p:cNvSpPr>
          <p:nvPr>
            <p:ph type="body" sz="half" idx="2"/>
          </p:nvPr>
        </p:nvSpPr>
        <p:spPr>
          <a:xfrm>
            <a:off x="460356" y="435829"/>
            <a:ext cx="8217205" cy="1086781"/>
          </a:xfrm>
          <a:noFill/>
          <a:ln>
            <a:noFill/>
          </a:ln>
        </p:spPr>
        <p:txBody>
          <a:bodyPr/>
          <a:lstStyle/>
          <a:p>
            <a:pPr>
              <a:lnSpc>
                <a:spcPts val="4000"/>
              </a:lnSpc>
            </a:pPr>
            <a:r>
              <a:rPr lang="en-GB">
                <a:ln w="12700">
                  <a:noFill/>
                </a:ln>
              </a:rPr>
              <a:t>Merger of three </a:t>
            </a:r>
            <a:r>
              <a:rPr lang="en-GB">
                <a:ln w="9525">
                  <a:noFill/>
                </a:ln>
              </a:rPr>
              <a:t>leading</a:t>
            </a:r>
            <a:r>
              <a:rPr lang="en-GB">
                <a:ln w="12700">
                  <a:noFill/>
                </a:ln>
              </a:rPr>
              <a:t> Finnish universities</a:t>
            </a:r>
          </a:p>
        </p:txBody>
      </p:sp>
      <p:pic>
        <p:nvPicPr>
          <p:cNvPr id="6" name="Kuva 9">
            <a:extLst>
              <a:ext uri="{FF2B5EF4-FFF2-40B4-BE49-F238E27FC236}">
                <a16:creationId xmlns:a16="http://schemas.microsoft.com/office/drawing/2014/main" id="{BBE31513-AADD-044B-9CC8-35734F9D38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4286700"/>
            <a:ext cx="1969868" cy="856800"/>
          </a:xfrm>
          <a:prstGeom prst="rect">
            <a:avLst/>
          </a:prstGeom>
        </p:spPr>
      </p:pic>
      <p:sp>
        <p:nvSpPr>
          <p:cNvPr id="19" name="Oval 16">
            <a:extLst>
              <a:ext uri="{FF2B5EF4-FFF2-40B4-BE49-F238E27FC236}">
                <a16:creationId xmlns:a16="http://schemas.microsoft.com/office/drawing/2014/main" id="{69BE99E5-7A49-EF4D-9FB5-7A5BE37E829B}"/>
              </a:ext>
            </a:extLst>
          </p:cNvPr>
          <p:cNvSpPr/>
          <p:nvPr/>
        </p:nvSpPr>
        <p:spPr>
          <a:xfrm>
            <a:off x="360363" y="1603423"/>
            <a:ext cx="951114" cy="9868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57152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chemeClr val="tx1"/>
                </a:solidFill>
                <a:effectLst/>
                <a:uLnTx/>
                <a:uFillTx/>
                <a:latin typeface="Arial" panose="020B0604020202020204"/>
                <a:ea typeface="ＭＳ Ｐゴシック"/>
                <a:cs typeface="Arial"/>
              </a:rPr>
              <a:t>1849</a:t>
            </a:r>
          </a:p>
        </p:txBody>
      </p:sp>
      <p:sp>
        <p:nvSpPr>
          <p:cNvPr id="21" name="Oval 17">
            <a:extLst>
              <a:ext uri="{FF2B5EF4-FFF2-40B4-BE49-F238E27FC236}">
                <a16:creationId xmlns:a16="http://schemas.microsoft.com/office/drawing/2014/main" id="{D26B2391-707D-4A49-8C11-894C65B17924}"/>
              </a:ext>
            </a:extLst>
          </p:cNvPr>
          <p:cNvSpPr/>
          <p:nvPr/>
        </p:nvSpPr>
        <p:spPr>
          <a:xfrm>
            <a:off x="835921" y="2504704"/>
            <a:ext cx="982119" cy="9868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57152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chemeClr val="tx1"/>
                </a:solidFill>
                <a:effectLst/>
                <a:uLnTx/>
                <a:uFillTx/>
                <a:latin typeface="Arial" panose="020B0604020202020204"/>
                <a:ea typeface="ＭＳ Ｐゴシック"/>
                <a:cs typeface="Arial"/>
              </a:rPr>
              <a:t>1871</a:t>
            </a:r>
          </a:p>
        </p:txBody>
      </p:sp>
      <p:sp>
        <p:nvSpPr>
          <p:cNvPr id="22" name="Oval 18">
            <a:extLst>
              <a:ext uri="{FF2B5EF4-FFF2-40B4-BE49-F238E27FC236}">
                <a16:creationId xmlns:a16="http://schemas.microsoft.com/office/drawing/2014/main" id="{434FBE5C-63A9-804F-BFF5-246BA9C428AE}"/>
              </a:ext>
            </a:extLst>
          </p:cNvPr>
          <p:cNvSpPr/>
          <p:nvPr/>
        </p:nvSpPr>
        <p:spPr>
          <a:xfrm>
            <a:off x="1352524" y="3387774"/>
            <a:ext cx="1014446" cy="9868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571527"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chemeClr val="tx1"/>
                </a:solidFill>
                <a:effectLst/>
                <a:uLnTx/>
                <a:uFillTx/>
                <a:latin typeface="Arial" panose="020B0604020202020204"/>
                <a:ea typeface="ＭＳ Ｐゴシック"/>
                <a:cs typeface="Arial"/>
              </a:rPr>
              <a:t>1911</a:t>
            </a:r>
          </a:p>
        </p:txBody>
      </p:sp>
      <p:cxnSp>
        <p:nvCxnSpPr>
          <p:cNvPr id="23" name="Straight Connector 22">
            <a:extLst>
              <a:ext uri="{FF2B5EF4-FFF2-40B4-BE49-F238E27FC236}">
                <a16:creationId xmlns:a16="http://schemas.microsoft.com/office/drawing/2014/main" id="{EE94B1A7-B3BB-4649-B2C3-256CE3637431}"/>
              </a:ext>
            </a:extLst>
          </p:cNvPr>
          <p:cNvCxnSpPr>
            <a:cxnSpLocks/>
          </p:cNvCxnSpPr>
          <p:nvPr/>
        </p:nvCxnSpPr>
        <p:spPr>
          <a:xfrm>
            <a:off x="1170477" y="2155409"/>
            <a:ext cx="5956446" cy="0"/>
          </a:xfrm>
          <a:prstGeom prst="line">
            <a:avLst/>
          </a:prstGeom>
          <a:ln w="28575">
            <a:solidFill>
              <a:schemeClr val="bg1"/>
            </a:solidFill>
            <a:prstDash val="solid"/>
          </a:ln>
        </p:spPr>
        <p:style>
          <a:lnRef idx="1">
            <a:schemeClr val="accent5"/>
          </a:lnRef>
          <a:fillRef idx="0">
            <a:schemeClr val="accent5"/>
          </a:fillRef>
          <a:effectRef idx="0">
            <a:schemeClr val="accent5"/>
          </a:effectRef>
          <a:fontRef idx="minor">
            <a:schemeClr val="tx1"/>
          </a:fontRef>
        </p:style>
      </p:cxnSp>
      <p:cxnSp>
        <p:nvCxnSpPr>
          <p:cNvPr id="24" name="Straight Connector 26">
            <a:extLst>
              <a:ext uri="{FF2B5EF4-FFF2-40B4-BE49-F238E27FC236}">
                <a16:creationId xmlns:a16="http://schemas.microsoft.com/office/drawing/2014/main" id="{4992A669-6ED3-C445-8B2B-AED131AE83F4}"/>
              </a:ext>
            </a:extLst>
          </p:cNvPr>
          <p:cNvCxnSpPr>
            <a:cxnSpLocks/>
          </p:cNvCxnSpPr>
          <p:nvPr/>
        </p:nvCxnSpPr>
        <p:spPr>
          <a:xfrm>
            <a:off x="2263690" y="3897271"/>
            <a:ext cx="5072174" cy="0"/>
          </a:xfrm>
          <a:prstGeom prst="line">
            <a:avLst/>
          </a:prstGeom>
          <a:ln w="28575">
            <a:solidFill>
              <a:schemeClr val="bg1"/>
            </a:solidFill>
            <a:prstDash val="solid"/>
          </a:ln>
        </p:spPr>
        <p:style>
          <a:lnRef idx="1">
            <a:schemeClr val="accent5"/>
          </a:lnRef>
          <a:fillRef idx="0">
            <a:schemeClr val="accent5"/>
          </a:fillRef>
          <a:effectRef idx="0">
            <a:schemeClr val="accent5"/>
          </a:effectRef>
          <a:fontRef idx="minor">
            <a:schemeClr val="tx1"/>
          </a:fontRef>
        </p:style>
      </p:cxnSp>
      <p:sp>
        <p:nvSpPr>
          <p:cNvPr id="25" name="Content Placeholder 6">
            <a:extLst>
              <a:ext uri="{FF2B5EF4-FFF2-40B4-BE49-F238E27FC236}">
                <a16:creationId xmlns:a16="http://schemas.microsoft.com/office/drawing/2014/main" id="{70EB1D09-4EF4-DD47-9433-2FF852E920B2}"/>
              </a:ext>
            </a:extLst>
          </p:cNvPr>
          <p:cNvSpPr txBox="1">
            <a:spLocks/>
          </p:cNvSpPr>
          <p:nvPr/>
        </p:nvSpPr>
        <p:spPr>
          <a:xfrm>
            <a:off x="2369897" y="3322740"/>
            <a:ext cx="4610722" cy="765322"/>
          </a:xfrm>
          <a:prstGeom prst="rect">
            <a:avLst/>
          </a:prstGeom>
        </p:spPr>
        <p:txBody>
          <a:bodyPr anchor="ct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231474" rtl="0" eaLnBrk="0" fontAlgn="base" latinLnBrk="0" hangingPunct="0">
              <a:lnSpc>
                <a:spcPct val="100000"/>
              </a:lnSpc>
              <a:spcBef>
                <a:spcPct val="20000"/>
              </a:spcBef>
              <a:spcAft>
                <a:spcPct val="0"/>
              </a:spcAft>
              <a:buClrTx/>
              <a:buSzTx/>
              <a:buFont typeface="Arial" charset="0"/>
              <a:buNone/>
              <a:tabLst/>
              <a:defRPr/>
            </a:pPr>
            <a:r>
              <a:rPr kumimoji="0" lang="en-US" sz="1800" b="1" i="0" u="none" strike="noStrike" kern="1200" cap="none" spc="0" normalizeH="0" baseline="0" noProof="0">
                <a:ln>
                  <a:noFill/>
                </a:ln>
                <a:solidFill>
                  <a:prstClr val="white"/>
                </a:solidFill>
                <a:effectLst/>
                <a:uLnTx/>
                <a:uFillTx/>
                <a:latin typeface="Arial"/>
                <a:ea typeface="ＭＳ Ｐゴシック" charset="0"/>
                <a:cs typeface="+mn-cs"/>
              </a:rPr>
              <a:t> Helsinki School of Economics </a:t>
            </a:r>
          </a:p>
        </p:txBody>
      </p:sp>
      <p:sp>
        <p:nvSpPr>
          <p:cNvPr id="26" name="Content Placeholder 6">
            <a:extLst>
              <a:ext uri="{FF2B5EF4-FFF2-40B4-BE49-F238E27FC236}">
                <a16:creationId xmlns:a16="http://schemas.microsoft.com/office/drawing/2014/main" id="{0B05C672-A0AC-A147-B717-CEB8D1AC45FE}"/>
              </a:ext>
            </a:extLst>
          </p:cNvPr>
          <p:cNvSpPr txBox="1">
            <a:spLocks/>
          </p:cNvSpPr>
          <p:nvPr/>
        </p:nvSpPr>
        <p:spPr>
          <a:xfrm>
            <a:off x="1838816" y="2428461"/>
            <a:ext cx="5141803" cy="729415"/>
          </a:xfrm>
          <a:prstGeom prst="rect">
            <a:avLst/>
          </a:prstGeom>
        </p:spPr>
        <p:txBody>
          <a:bodyPr anchor="ct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571527" rtl="0" eaLnBrk="0" fontAlgn="base" latinLnBrk="0" hangingPunct="0">
              <a:lnSpc>
                <a:spcPct val="100000"/>
              </a:lnSpc>
              <a:spcBef>
                <a:spcPts val="375"/>
              </a:spcBef>
              <a:spcAft>
                <a:spcPct val="0"/>
              </a:spcAft>
              <a:buClrTx/>
              <a:buSzTx/>
              <a:buFont typeface="Arial" charset="0"/>
              <a:buNone/>
              <a:tabLst/>
              <a:defRPr/>
            </a:pPr>
            <a:r>
              <a:rPr kumimoji="0" lang="en-US" sz="1800" b="1" i="0" u="none" strike="noStrike" kern="1200" cap="none" spc="0" normalizeH="0" baseline="0" noProof="0">
                <a:ln>
                  <a:noFill/>
                </a:ln>
                <a:solidFill>
                  <a:prstClr val="white"/>
                </a:solidFill>
                <a:effectLst/>
                <a:uLnTx/>
                <a:uFillTx/>
                <a:latin typeface="Arial"/>
                <a:ea typeface="ＭＳ Ｐゴシック" charset="0"/>
              </a:rPr>
              <a:t> University of Art and Design Helsinki </a:t>
            </a:r>
          </a:p>
        </p:txBody>
      </p:sp>
      <p:sp>
        <p:nvSpPr>
          <p:cNvPr id="28" name="Content Placeholder 6">
            <a:extLst>
              <a:ext uri="{FF2B5EF4-FFF2-40B4-BE49-F238E27FC236}">
                <a16:creationId xmlns:a16="http://schemas.microsoft.com/office/drawing/2014/main" id="{26CEFE2E-9794-F746-B3BD-EAEF627270BB}"/>
              </a:ext>
            </a:extLst>
          </p:cNvPr>
          <p:cNvSpPr txBox="1">
            <a:spLocks/>
          </p:cNvSpPr>
          <p:nvPr/>
        </p:nvSpPr>
        <p:spPr>
          <a:xfrm>
            <a:off x="1301503" y="1542905"/>
            <a:ext cx="4773860" cy="845560"/>
          </a:xfrm>
          <a:prstGeom prst="rect">
            <a:avLst/>
          </a:prstGeom>
        </p:spPr>
        <p:txBody>
          <a:bodyPr anchor="ct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231474" rtl="0" eaLnBrk="0" fontAlgn="base" latinLnBrk="0" hangingPunct="0">
              <a:lnSpc>
                <a:spcPct val="100000"/>
              </a:lnSpc>
              <a:spcBef>
                <a:spcPct val="20000"/>
              </a:spcBef>
              <a:spcAft>
                <a:spcPct val="0"/>
              </a:spcAft>
              <a:buClrTx/>
              <a:buSzTx/>
              <a:buFont typeface="Arial" charset="0"/>
              <a:buNone/>
              <a:tabLst/>
              <a:defRPr/>
            </a:pPr>
            <a:r>
              <a:rPr kumimoji="0" lang="en-US" sz="1800" b="1" i="0" u="none" strike="noStrike" kern="1200" cap="none" spc="0" normalizeH="0" baseline="0" noProof="0">
                <a:ln>
                  <a:noFill/>
                </a:ln>
                <a:solidFill>
                  <a:prstClr val="white"/>
                </a:solidFill>
                <a:effectLst/>
                <a:uLnTx/>
                <a:uFillTx/>
                <a:latin typeface="Arial"/>
                <a:ea typeface="ＭＳ Ｐゴシック" charset="0"/>
              </a:rPr>
              <a:t> Helsinki University of Technology </a:t>
            </a:r>
          </a:p>
        </p:txBody>
      </p:sp>
      <p:sp>
        <p:nvSpPr>
          <p:cNvPr id="30" name="Oval 19">
            <a:extLst>
              <a:ext uri="{FF2B5EF4-FFF2-40B4-BE49-F238E27FC236}">
                <a16:creationId xmlns:a16="http://schemas.microsoft.com/office/drawing/2014/main" id="{86405750-5580-E741-B1DE-7FEFDE2AC837}"/>
              </a:ext>
            </a:extLst>
          </p:cNvPr>
          <p:cNvSpPr/>
          <p:nvPr/>
        </p:nvSpPr>
        <p:spPr>
          <a:xfrm>
            <a:off x="6461887" y="1848813"/>
            <a:ext cx="2262670" cy="226267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231474" rtl="0" eaLnBrk="1" fontAlgn="auto" latinLnBrk="0" hangingPunct="1">
              <a:lnSpc>
                <a:spcPct val="100000"/>
              </a:lnSpc>
              <a:spcBef>
                <a:spcPts val="0"/>
              </a:spcBef>
              <a:spcAft>
                <a:spcPts val="0"/>
              </a:spcAft>
              <a:buClrTx/>
              <a:buSzTx/>
              <a:buFontTx/>
              <a:buNone/>
              <a:tabLst/>
              <a:defRPr/>
            </a:pPr>
            <a:endParaRPr kumimoji="0" lang="en-US" sz="911" b="0" i="0" u="none" strike="noStrike" kern="1200" cap="none" spc="0" normalizeH="0" baseline="0" noProof="0">
              <a:ln>
                <a:noFill/>
              </a:ln>
              <a:solidFill>
                <a:srgbClr val="005EB8"/>
              </a:solidFill>
              <a:effectLst/>
              <a:uLnTx/>
              <a:uFillTx/>
              <a:latin typeface="Arial"/>
              <a:ea typeface="+mn-ea"/>
              <a:cs typeface="+mn-cs"/>
            </a:endParaRPr>
          </a:p>
        </p:txBody>
      </p:sp>
      <p:sp>
        <p:nvSpPr>
          <p:cNvPr id="31" name="TextBox 20">
            <a:extLst>
              <a:ext uri="{FF2B5EF4-FFF2-40B4-BE49-F238E27FC236}">
                <a16:creationId xmlns:a16="http://schemas.microsoft.com/office/drawing/2014/main" id="{BDDAE3C3-0194-B347-A3A6-688FA6DEA73D}"/>
              </a:ext>
            </a:extLst>
          </p:cNvPr>
          <p:cNvSpPr txBox="1"/>
          <p:nvPr/>
        </p:nvSpPr>
        <p:spPr>
          <a:xfrm>
            <a:off x="6876663" y="2992986"/>
            <a:ext cx="1453229" cy="615553"/>
          </a:xfrm>
          <a:prstGeom prst="rect">
            <a:avLst/>
          </a:prstGeom>
          <a:noFill/>
        </p:spPr>
        <p:txBody>
          <a:bodyPr wrap="square" lIns="0" tIns="0" rIns="0" bIns="0" rtlCol="0">
            <a:spAutoFit/>
          </a:bodyPr>
          <a:lstStyle/>
          <a:p>
            <a:pPr marL="0" marR="0" lvl="0" indent="0" algn="ctr" defTabSz="23147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Arial" panose="020B0604020202020204"/>
                <a:ea typeface="Georgia" charset="0"/>
                <a:cs typeface="Georgia" charset="0"/>
              </a:rPr>
              <a:t>2010</a:t>
            </a:r>
          </a:p>
        </p:txBody>
      </p:sp>
      <p:sp>
        <p:nvSpPr>
          <p:cNvPr id="32" name="Content Placeholder 6">
            <a:extLst>
              <a:ext uri="{FF2B5EF4-FFF2-40B4-BE49-F238E27FC236}">
                <a16:creationId xmlns:a16="http://schemas.microsoft.com/office/drawing/2014/main" id="{5DCAF592-EE54-6242-9EF0-DCBD25B7957D}"/>
              </a:ext>
            </a:extLst>
          </p:cNvPr>
          <p:cNvSpPr txBox="1">
            <a:spLocks/>
          </p:cNvSpPr>
          <p:nvPr/>
        </p:nvSpPr>
        <p:spPr>
          <a:xfrm>
            <a:off x="6892903" y="2281226"/>
            <a:ext cx="1544513" cy="729415"/>
          </a:xfrm>
          <a:prstGeom prst="rect">
            <a:avLst/>
          </a:prstGeom>
        </p:spPr>
        <p:txBody>
          <a:bodyPr anchor="ct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571527" rtl="0" eaLnBrk="0" fontAlgn="base" latinLnBrk="0" hangingPunct="0">
              <a:lnSpc>
                <a:spcPts val="1900"/>
              </a:lnSpc>
              <a:spcBef>
                <a:spcPts val="375"/>
              </a:spcBef>
              <a:spcAft>
                <a:spcPct val="0"/>
              </a:spcAft>
              <a:buClrTx/>
              <a:buSzTx/>
              <a:buFont typeface="Arial" charset="0"/>
              <a:buNone/>
              <a:tabLst/>
              <a:defRPr/>
            </a:pPr>
            <a:r>
              <a:rPr kumimoji="0" lang="en-US" sz="1900" b="1" i="0" u="none" strike="noStrike" kern="1200" cap="none" spc="0" normalizeH="0" baseline="0" noProof="0">
                <a:ln>
                  <a:noFill/>
                </a:ln>
                <a:effectLst/>
                <a:uLnTx/>
                <a:uFillTx/>
                <a:latin typeface="Arial"/>
                <a:ea typeface="ＭＳ Ｐゴシック" charset="0"/>
              </a:rPr>
              <a:t>Aalto</a:t>
            </a:r>
          </a:p>
          <a:p>
            <a:pPr marL="0" marR="0" lvl="0" indent="0" defTabSz="571527" rtl="0" eaLnBrk="0" fontAlgn="base" latinLnBrk="0" hangingPunct="0">
              <a:lnSpc>
                <a:spcPts val="1900"/>
              </a:lnSpc>
              <a:spcBef>
                <a:spcPts val="375"/>
              </a:spcBef>
              <a:spcAft>
                <a:spcPct val="0"/>
              </a:spcAft>
              <a:buClrTx/>
              <a:buSzTx/>
              <a:buFont typeface="Arial" charset="0"/>
              <a:buNone/>
              <a:tabLst/>
              <a:defRPr/>
            </a:pPr>
            <a:r>
              <a:rPr lang="en-US" sz="1900" b="1">
                <a:latin typeface="Arial"/>
              </a:rPr>
              <a:t>University</a:t>
            </a:r>
          </a:p>
        </p:txBody>
      </p:sp>
      <p:cxnSp>
        <p:nvCxnSpPr>
          <p:cNvPr id="35" name="Straight Connector 24">
            <a:extLst>
              <a:ext uri="{FF2B5EF4-FFF2-40B4-BE49-F238E27FC236}">
                <a16:creationId xmlns:a16="http://schemas.microsoft.com/office/drawing/2014/main" id="{BADD6F43-D35B-D148-BBF5-3508D00D44DA}"/>
              </a:ext>
            </a:extLst>
          </p:cNvPr>
          <p:cNvCxnSpPr>
            <a:cxnSpLocks/>
          </p:cNvCxnSpPr>
          <p:nvPr/>
        </p:nvCxnSpPr>
        <p:spPr>
          <a:xfrm>
            <a:off x="1818039" y="2978761"/>
            <a:ext cx="4851684" cy="0"/>
          </a:xfrm>
          <a:prstGeom prst="line">
            <a:avLst/>
          </a:prstGeom>
          <a:ln w="28575">
            <a:solidFill>
              <a:schemeClr val="bg1"/>
            </a:solidFill>
            <a:prstDash val="solid"/>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944520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B4FDF34-80F5-A840-A4F3-DFE14544900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5493" b="10132"/>
          <a:stretch/>
        </p:blipFill>
        <p:spPr>
          <a:xfrm>
            <a:off x="0" y="0"/>
            <a:ext cx="9143999" cy="5143500"/>
          </a:xfrm>
          <a:prstGeom prst="rect">
            <a:avLst/>
          </a:prstGeom>
        </p:spPr>
      </p:pic>
      <p:sp>
        <p:nvSpPr>
          <p:cNvPr id="13" name="Suorakulmio 3">
            <a:extLst>
              <a:ext uri="{FF2B5EF4-FFF2-40B4-BE49-F238E27FC236}">
                <a16:creationId xmlns:a16="http://schemas.microsoft.com/office/drawing/2014/main" id="{5FF96FD5-DF7D-E044-A9CD-1D327C929619}"/>
              </a:ext>
            </a:extLst>
          </p:cNvPr>
          <p:cNvSpPr/>
          <p:nvPr/>
        </p:nvSpPr>
        <p:spPr>
          <a:xfrm>
            <a:off x="0" y="-905"/>
            <a:ext cx="9143999" cy="5142666"/>
          </a:xfrm>
          <a:prstGeom prst="rect">
            <a:avLst/>
          </a:prstGeom>
          <a:solidFill>
            <a:srgbClr val="000000">
              <a:alpha val="3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8" marR="0" lvl="1" indent="0" algn="ctr" defTabSz="231461"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a:ln>
                <a:noFill/>
              </a:ln>
              <a:solidFill>
                <a:prstClr val="white"/>
              </a:solidFill>
              <a:effectLst/>
              <a:uLnTx/>
              <a:uFillTx/>
              <a:latin typeface="Arial" panose="020B0604020202020204" pitchFamily="34" charset="0"/>
              <a:ea typeface="Georgia" charset="0"/>
              <a:cs typeface="Arial" panose="020B0604020202020204" pitchFamily="34" charset="0"/>
            </a:endParaRPr>
          </a:p>
        </p:txBody>
      </p:sp>
      <p:sp>
        <p:nvSpPr>
          <p:cNvPr id="3" name="Text Placeholder 2">
            <a:extLst>
              <a:ext uri="{FF2B5EF4-FFF2-40B4-BE49-F238E27FC236}">
                <a16:creationId xmlns:a16="http://schemas.microsoft.com/office/drawing/2014/main" id="{F45B27C2-8E90-0243-B896-23E9D8EF2F5C}"/>
              </a:ext>
            </a:extLst>
          </p:cNvPr>
          <p:cNvSpPr>
            <a:spLocks noGrp="1"/>
          </p:cNvSpPr>
          <p:nvPr>
            <p:ph type="body" sz="half" idx="10"/>
          </p:nvPr>
        </p:nvSpPr>
        <p:spPr>
          <a:xfrm>
            <a:off x="459435" y="482275"/>
            <a:ext cx="5310744" cy="690934"/>
          </a:xfrm>
          <a:noFill/>
          <a:ln>
            <a:noFill/>
          </a:ln>
        </p:spPr>
        <p:txBody>
          <a:bodyPr/>
          <a:lstStyle/>
          <a:p>
            <a:pPr>
              <a:lnSpc>
                <a:spcPts val="3600"/>
              </a:lnSpc>
            </a:pPr>
            <a:r>
              <a:rPr lang="en-FI">
                <a:ln w="12700">
                  <a:noFill/>
                </a:ln>
              </a:rPr>
              <a:t>Six dynamic schools</a:t>
            </a:r>
            <a:endParaRPr lang="en-FI"/>
          </a:p>
        </p:txBody>
      </p:sp>
      <p:pic>
        <p:nvPicPr>
          <p:cNvPr id="6" name="Kuva 9">
            <a:extLst>
              <a:ext uri="{FF2B5EF4-FFF2-40B4-BE49-F238E27FC236}">
                <a16:creationId xmlns:a16="http://schemas.microsoft.com/office/drawing/2014/main" id="{BBE31513-AADD-044B-9CC8-35734F9D38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4284960"/>
            <a:ext cx="1969868" cy="856800"/>
          </a:xfrm>
          <a:prstGeom prst="rect">
            <a:avLst/>
          </a:prstGeom>
        </p:spPr>
      </p:pic>
      <p:sp>
        <p:nvSpPr>
          <p:cNvPr id="24" name="Content Placeholder 2">
            <a:extLst>
              <a:ext uri="{FF2B5EF4-FFF2-40B4-BE49-F238E27FC236}">
                <a16:creationId xmlns:a16="http://schemas.microsoft.com/office/drawing/2014/main" id="{FF914978-03D2-A946-A27B-EAEC085E1EC5}"/>
              </a:ext>
            </a:extLst>
          </p:cNvPr>
          <p:cNvSpPr txBox="1">
            <a:spLocks/>
          </p:cNvSpPr>
          <p:nvPr/>
        </p:nvSpPr>
        <p:spPr>
          <a:xfrm>
            <a:off x="459434" y="1351158"/>
            <a:ext cx="8096860" cy="3271815"/>
          </a:xfrm>
          <a:prstGeom prst="rect">
            <a:avLst/>
          </a:prstGeom>
        </p:spPr>
        <p:txBody>
          <a:bodyPr lIns="0" tIns="0" rIns="0" bIns="0" numCol="2" spcCol="288000"/>
          <a:lstStyle>
            <a:lvl1pPr marL="0" indent="0" algn="l" defTabSz="685800" rtl="0" eaLnBrk="1" latinLnBrk="0" hangingPunct="1">
              <a:lnSpc>
                <a:spcPct val="100000"/>
              </a:lnSpc>
              <a:spcBef>
                <a:spcPts val="750"/>
              </a:spcBef>
              <a:buFont typeface="Arial"/>
              <a:buNone/>
              <a:defRPr sz="4000" b="1" kern="1200" baseline="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pPr>
              <a:lnSpc>
                <a:spcPct val="90000"/>
              </a:lnSpc>
              <a:spcBef>
                <a:spcPts val="2160"/>
              </a:spcBef>
            </a:pPr>
            <a:r>
              <a:rPr lang="en-GB" sz="1400" dirty="0"/>
              <a:t>School of Arts, Design and Architecture </a:t>
            </a:r>
            <a:br>
              <a:rPr lang="en-GB" sz="1400" dirty="0"/>
            </a:br>
            <a:r>
              <a:rPr lang="en-GB" sz="1400" b="0" dirty="0" err="1">
                <a:latin typeface="Arial" charset="0"/>
                <a:ea typeface="Arial" charset="0"/>
                <a:cs typeface="Arial" charset="0"/>
              </a:rPr>
              <a:t>architecture</a:t>
            </a:r>
            <a:r>
              <a:rPr lang="en-GB" sz="1400" b="0" dirty="0">
                <a:latin typeface="Arial" charset="0"/>
                <a:ea typeface="Arial" charset="0"/>
                <a:cs typeface="Arial" charset="0"/>
              </a:rPr>
              <a:t>; art; design; media; film, </a:t>
            </a:r>
            <a:br>
              <a:rPr lang="en-GB" sz="1400" b="0" dirty="0">
                <a:latin typeface="Arial" charset="0"/>
                <a:ea typeface="Arial" charset="0"/>
                <a:cs typeface="Arial" charset="0"/>
              </a:rPr>
            </a:br>
            <a:r>
              <a:rPr lang="en-GB" sz="1400" b="0" dirty="0">
                <a:latin typeface="Arial" charset="0"/>
                <a:ea typeface="Arial" charset="0"/>
                <a:cs typeface="Arial" charset="0"/>
              </a:rPr>
              <a:t>television and scenography</a:t>
            </a:r>
            <a:r>
              <a:rPr lang="en-GB" sz="1400" dirty="0">
                <a:latin typeface="Arial" charset="0"/>
                <a:ea typeface="Arial" charset="0"/>
                <a:cs typeface="Arial" charset="0"/>
              </a:rPr>
              <a:t> </a:t>
            </a:r>
          </a:p>
          <a:p>
            <a:pPr>
              <a:lnSpc>
                <a:spcPct val="90000"/>
              </a:lnSpc>
              <a:spcBef>
                <a:spcPts val="2160"/>
              </a:spcBef>
            </a:pPr>
            <a:r>
              <a:rPr lang="en-GB" sz="1400" dirty="0"/>
              <a:t>School of Business</a:t>
            </a:r>
            <a:br>
              <a:rPr lang="en-GB" sz="1400" dirty="0"/>
            </a:br>
            <a:r>
              <a:rPr lang="en-GB" sz="1400" b="0" dirty="0"/>
              <a:t>accounting; economics; finance; management studies; marketing; information and service management</a:t>
            </a:r>
          </a:p>
          <a:p>
            <a:pPr>
              <a:lnSpc>
                <a:spcPct val="90000"/>
              </a:lnSpc>
              <a:spcBef>
                <a:spcPts val="2160"/>
              </a:spcBef>
            </a:pPr>
            <a:r>
              <a:rPr lang="en-GB" sz="1400" dirty="0"/>
              <a:t>School of Chemical Engineering </a:t>
            </a:r>
            <a:br>
              <a:rPr lang="en-GB" sz="1400" dirty="0"/>
            </a:br>
            <a:r>
              <a:rPr lang="en-GB" sz="1400" b="0" dirty="0"/>
              <a:t>bioproducts and biosystems; chemistry and materials science; chemical and metallurgical engineering</a:t>
            </a:r>
          </a:p>
          <a:p>
            <a:pPr>
              <a:lnSpc>
                <a:spcPct val="90000"/>
              </a:lnSpc>
              <a:spcBef>
                <a:spcPts val="2160"/>
              </a:spcBef>
            </a:pPr>
            <a:endParaRPr lang="en-GB" sz="1400" dirty="0"/>
          </a:p>
          <a:p>
            <a:pPr>
              <a:lnSpc>
                <a:spcPct val="90000"/>
              </a:lnSpc>
              <a:spcBef>
                <a:spcPts val="2160"/>
              </a:spcBef>
            </a:pPr>
            <a:r>
              <a:rPr lang="en-GB" sz="1400" dirty="0"/>
              <a:t>School of Electrical Engineering </a:t>
            </a:r>
            <a:br>
              <a:rPr lang="en-GB" sz="1400" dirty="0"/>
            </a:br>
            <a:r>
              <a:rPr lang="en-GB" sz="1400" b="0" dirty="0"/>
              <a:t>communications and networking; electronics </a:t>
            </a:r>
            <a:br>
              <a:rPr lang="en-GB" sz="1400" b="0" dirty="0"/>
            </a:br>
            <a:r>
              <a:rPr lang="en-GB" sz="1400" b="0" dirty="0"/>
              <a:t>and nanoengineering; electrical engineering and</a:t>
            </a:r>
            <a:r>
              <a:rPr lang="en-US" sz="1400" b="0" dirty="0"/>
              <a:t> </a:t>
            </a:r>
            <a:r>
              <a:rPr lang="en-GB" sz="1400" b="0" dirty="0"/>
              <a:t>automation; signal processing and acoustics</a:t>
            </a:r>
          </a:p>
          <a:p>
            <a:pPr>
              <a:lnSpc>
                <a:spcPct val="90000"/>
              </a:lnSpc>
              <a:spcBef>
                <a:spcPts val="2160"/>
              </a:spcBef>
            </a:pPr>
            <a:r>
              <a:rPr lang="en-GB" sz="1400" dirty="0"/>
              <a:t>School of Engineering </a:t>
            </a:r>
            <a:br>
              <a:rPr lang="en-GB" sz="1400" dirty="0"/>
            </a:br>
            <a:r>
              <a:rPr lang="en-GB" sz="1400" b="0" dirty="0"/>
              <a:t>built environment; civil engineering; </a:t>
            </a:r>
            <a:br>
              <a:rPr lang="en-GB" sz="1400" b="0" dirty="0"/>
            </a:br>
            <a:r>
              <a:rPr lang="en-GB" sz="1400" b="0" dirty="0"/>
              <a:t>mechanical engineering</a:t>
            </a:r>
          </a:p>
          <a:p>
            <a:pPr>
              <a:lnSpc>
                <a:spcPct val="90000"/>
              </a:lnSpc>
              <a:spcBef>
                <a:spcPts val="2160"/>
              </a:spcBef>
            </a:pPr>
            <a:r>
              <a:rPr lang="en-GB" sz="1400" dirty="0"/>
              <a:t>School of Science </a:t>
            </a:r>
            <a:br>
              <a:rPr lang="en-GB" sz="1400" dirty="0"/>
            </a:br>
            <a:r>
              <a:rPr lang="en-GB" sz="1400" b="0" dirty="0"/>
              <a:t>applied physics; computer</a:t>
            </a:r>
            <a:r>
              <a:rPr lang="en-US" sz="1400" b="0" dirty="0"/>
              <a:t> </a:t>
            </a:r>
            <a:r>
              <a:rPr lang="en-GB" sz="1400" b="0" dirty="0"/>
              <a:t>science; industrial engineering and management; mathematics and systems analysis; neuroscience and biomedical engineering</a:t>
            </a:r>
          </a:p>
        </p:txBody>
      </p:sp>
      <p:cxnSp>
        <p:nvCxnSpPr>
          <p:cNvPr id="25" name="Suora yhdysviiva 10">
            <a:extLst>
              <a:ext uri="{FF2B5EF4-FFF2-40B4-BE49-F238E27FC236}">
                <a16:creationId xmlns:a16="http://schemas.microsoft.com/office/drawing/2014/main" id="{6ACA99A3-DF0D-B543-990D-1C0EA9CD9F7F}"/>
              </a:ext>
            </a:extLst>
          </p:cNvPr>
          <p:cNvCxnSpPr/>
          <p:nvPr/>
        </p:nvCxnSpPr>
        <p:spPr>
          <a:xfrm>
            <a:off x="459434" y="1234305"/>
            <a:ext cx="506244" cy="0"/>
          </a:xfrm>
          <a:prstGeom prst="line">
            <a:avLst/>
          </a:prstGeom>
          <a:ln w="57150">
            <a:solidFill>
              <a:srgbClr val="FFA500"/>
            </a:solidFill>
          </a:ln>
          <a:effectLst/>
        </p:spPr>
        <p:style>
          <a:lnRef idx="2">
            <a:schemeClr val="accent1"/>
          </a:lnRef>
          <a:fillRef idx="0">
            <a:schemeClr val="accent1"/>
          </a:fillRef>
          <a:effectRef idx="1">
            <a:schemeClr val="accent1"/>
          </a:effectRef>
          <a:fontRef idx="minor">
            <a:schemeClr val="tx1"/>
          </a:fontRef>
        </p:style>
      </p:cxnSp>
      <p:cxnSp>
        <p:nvCxnSpPr>
          <p:cNvPr id="26" name="Suora yhdysviiva 8">
            <a:extLst>
              <a:ext uri="{FF2B5EF4-FFF2-40B4-BE49-F238E27FC236}">
                <a16:creationId xmlns:a16="http://schemas.microsoft.com/office/drawing/2014/main" id="{C8D73160-48B4-FD42-BDA7-C95CD38E4190}"/>
              </a:ext>
            </a:extLst>
          </p:cNvPr>
          <p:cNvCxnSpPr/>
          <p:nvPr/>
        </p:nvCxnSpPr>
        <p:spPr>
          <a:xfrm>
            <a:off x="459434" y="2094537"/>
            <a:ext cx="506244" cy="0"/>
          </a:xfrm>
          <a:prstGeom prst="line">
            <a:avLst/>
          </a:prstGeom>
          <a:ln w="57150">
            <a:solidFill>
              <a:srgbClr val="78BE20"/>
            </a:solidFill>
          </a:ln>
          <a:effectLst/>
        </p:spPr>
        <p:style>
          <a:lnRef idx="2">
            <a:schemeClr val="accent1"/>
          </a:lnRef>
          <a:fillRef idx="0">
            <a:schemeClr val="accent1"/>
          </a:fillRef>
          <a:effectRef idx="1">
            <a:schemeClr val="accent1"/>
          </a:effectRef>
          <a:fontRef idx="minor">
            <a:schemeClr val="tx1"/>
          </a:fontRef>
        </p:style>
      </p:cxnSp>
      <p:cxnSp>
        <p:nvCxnSpPr>
          <p:cNvPr id="27" name="Suora yhdysviiva 6">
            <a:extLst>
              <a:ext uri="{FF2B5EF4-FFF2-40B4-BE49-F238E27FC236}">
                <a16:creationId xmlns:a16="http://schemas.microsoft.com/office/drawing/2014/main" id="{CCFD9064-A052-2E4D-9888-765BAF07C0EC}"/>
              </a:ext>
            </a:extLst>
          </p:cNvPr>
          <p:cNvCxnSpPr/>
          <p:nvPr/>
        </p:nvCxnSpPr>
        <p:spPr>
          <a:xfrm>
            <a:off x="459434" y="3145101"/>
            <a:ext cx="506244" cy="0"/>
          </a:xfrm>
          <a:prstGeom prst="line">
            <a:avLst/>
          </a:prstGeom>
          <a:ln w="57150">
            <a:solidFill>
              <a:srgbClr val="00965E"/>
            </a:solidFill>
          </a:ln>
          <a:effectLst/>
        </p:spPr>
        <p:style>
          <a:lnRef idx="2">
            <a:schemeClr val="accent1"/>
          </a:lnRef>
          <a:fillRef idx="0">
            <a:schemeClr val="accent1"/>
          </a:fillRef>
          <a:effectRef idx="1">
            <a:schemeClr val="accent1"/>
          </a:effectRef>
          <a:fontRef idx="minor">
            <a:schemeClr val="tx1"/>
          </a:fontRef>
        </p:style>
      </p:cxnSp>
      <p:cxnSp>
        <p:nvCxnSpPr>
          <p:cNvPr id="28" name="Suora yhdysviiva 7">
            <a:extLst>
              <a:ext uri="{FF2B5EF4-FFF2-40B4-BE49-F238E27FC236}">
                <a16:creationId xmlns:a16="http://schemas.microsoft.com/office/drawing/2014/main" id="{33D89EF5-AD4B-C048-90E6-3804B722396E}"/>
              </a:ext>
            </a:extLst>
          </p:cNvPr>
          <p:cNvCxnSpPr>
            <a:cxnSpLocks/>
          </p:cNvCxnSpPr>
          <p:nvPr/>
        </p:nvCxnSpPr>
        <p:spPr>
          <a:xfrm>
            <a:off x="4654535" y="1235981"/>
            <a:ext cx="506244" cy="0"/>
          </a:xfrm>
          <a:prstGeom prst="line">
            <a:avLst/>
          </a:prstGeom>
          <a:ln w="571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9" name="Suora yhdysviiva 9">
            <a:extLst>
              <a:ext uri="{FF2B5EF4-FFF2-40B4-BE49-F238E27FC236}">
                <a16:creationId xmlns:a16="http://schemas.microsoft.com/office/drawing/2014/main" id="{B04F37B0-AABA-484E-8290-543A3C02551B}"/>
              </a:ext>
            </a:extLst>
          </p:cNvPr>
          <p:cNvCxnSpPr>
            <a:cxnSpLocks/>
          </p:cNvCxnSpPr>
          <p:nvPr/>
        </p:nvCxnSpPr>
        <p:spPr>
          <a:xfrm>
            <a:off x="4654535" y="3152691"/>
            <a:ext cx="506244" cy="0"/>
          </a:xfrm>
          <a:prstGeom prst="line">
            <a:avLst/>
          </a:prstGeom>
          <a:ln w="57150">
            <a:solidFill>
              <a:srgbClr val="FF671F"/>
            </a:solidFill>
          </a:ln>
          <a:effectLst/>
        </p:spPr>
        <p:style>
          <a:lnRef idx="2">
            <a:schemeClr val="accent1"/>
          </a:lnRef>
          <a:fillRef idx="0">
            <a:schemeClr val="accent1"/>
          </a:fillRef>
          <a:effectRef idx="1">
            <a:schemeClr val="accent1"/>
          </a:effectRef>
          <a:fontRef idx="minor">
            <a:schemeClr val="tx1"/>
          </a:fontRef>
        </p:style>
      </p:cxnSp>
      <p:cxnSp>
        <p:nvCxnSpPr>
          <p:cNvPr id="30" name="Suora yhdysviiva 5">
            <a:extLst>
              <a:ext uri="{FF2B5EF4-FFF2-40B4-BE49-F238E27FC236}">
                <a16:creationId xmlns:a16="http://schemas.microsoft.com/office/drawing/2014/main" id="{87BCB0A7-E9BD-4C47-9346-20E68F061E8C}"/>
              </a:ext>
            </a:extLst>
          </p:cNvPr>
          <p:cNvCxnSpPr>
            <a:cxnSpLocks/>
          </p:cNvCxnSpPr>
          <p:nvPr/>
        </p:nvCxnSpPr>
        <p:spPr>
          <a:xfrm>
            <a:off x="4654535" y="2296749"/>
            <a:ext cx="506244" cy="0"/>
          </a:xfrm>
          <a:prstGeom prst="line">
            <a:avLst/>
          </a:prstGeom>
          <a:ln w="57150">
            <a:solidFill>
              <a:srgbClr val="BB16A3"/>
            </a:solidFill>
          </a:ln>
          <a:effectLst/>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8FA885AF-713C-482A-8515-B7E021B101B7}"/>
              </a:ext>
            </a:extLst>
          </p:cNvPr>
          <p:cNvSpPr/>
          <p:nvPr/>
        </p:nvSpPr>
        <p:spPr>
          <a:xfrm>
            <a:off x="4572000" y="2207741"/>
            <a:ext cx="3984294" cy="8649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7574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9F8000A8-FA31-46C4-BDFA-E3D1719DFA71}"/>
              </a:ext>
            </a:extLst>
          </p:cNvPr>
          <p:cNvSpPr>
            <a:spLocks noGrp="1"/>
          </p:cNvSpPr>
          <p:nvPr>
            <p:ph type="body" sz="half" idx="2"/>
          </p:nvPr>
        </p:nvSpPr>
        <p:spPr>
          <a:xfrm>
            <a:off x="60456" y="2472318"/>
            <a:ext cx="4052221" cy="1893428"/>
          </a:xfrm>
        </p:spPr>
        <p:txBody>
          <a:bodyPr/>
          <a:lstStyle/>
          <a:p>
            <a:pPr marL="435358" lvl="1" indent="-257165">
              <a:buFont typeface="Arial" pitchFamily="34" charset="0"/>
              <a:buChar char="•"/>
            </a:pPr>
            <a:r>
              <a:rPr lang="en-US" sz="1400" dirty="0">
                <a:solidFill>
                  <a:schemeClr val="accent2"/>
                </a:solidFill>
                <a:latin typeface="+mn-lt"/>
              </a:rPr>
              <a:t>The name "Aalto University" is a tribute to a courageous, overarching renaissance man, Finnish architect, designer and academic </a:t>
            </a:r>
            <a:r>
              <a:rPr lang="en-US" sz="1400" b="1" dirty="0">
                <a:solidFill>
                  <a:schemeClr val="accent2"/>
                </a:solidFill>
                <a:latin typeface="+mn-lt"/>
              </a:rPr>
              <a:t>Alvar Aalto </a:t>
            </a:r>
          </a:p>
          <a:p>
            <a:pPr marL="435358" lvl="1" indent="-257165">
              <a:buFont typeface="Arial" pitchFamily="34" charset="0"/>
              <a:buChar char="•"/>
            </a:pPr>
            <a:r>
              <a:rPr lang="en-US" sz="1400" dirty="0">
                <a:solidFill>
                  <a:schemeClr val="accent2"/>
                </a:solidFill>
                <a:latin typeface="+mn-lt"/>
              </a:rPr>
              <a:t>He distinguished himself in not only the fields of technology and economics, but also art</a:t>
            </a:r>
          </a:p>
          <a:p>
            <a:pPr marL="435358" lvl="1" indent="-257165">
              <a:buFont typeface="Arial" pitchFamily="34" charset="0"/>
              <a:buChar char="•"/>
            </a:pPr>
            <a:r>
              <a:rPr lang="en-US" sz="1400" dirty="0">
                <a:solidFill>
                  <a:schemeClr val="accent2"/>
                </a:solidFill>
                <a:latin typeface="+mn-lt"/>
              </a:rPr>
              <a:t>The name has been chosen to reflect the concept, spirit, values and goals of the new university</a:t>
            </a:r>
          </a:p>
          <a:p>
            <a:endParaRPr lang="en-US" dirty="0"/>
          </a:p>
        </p:txBody>
      </p:sp>
      <p:sp>
        <p:nvSpPr>
          <p:cNvPr id="13" name="Text Placeholder 3">
            <a:extLst>
              <a:ext uri="{FF2B5EF4-FFF2-40B4-BE49-F238E27FC236}">
                <a16:creationId xmlns:a16="http://schemas.microsoft.com/office/drawing/2014/main" id="{BC2AEE0F-B5D1-47BB-83C1-1BFCA56A33BF}"/>
              </a:ext>
            </a:extLst>
          </p:cNvPr>
          <p:cNvSpPr>
            <a:spLocks noGrp="1"/>
          </p:cNvSpPr>
          <p:nvPr>
            <p:ph type="body" sz="half" idx="10"/>
          </p:nvPr>
        </p:nvSpPr>
        <p:spPr>
          <a:xfrm>
            <a:off x="287338" y="34800"/>
            <a:ext cx="4052221" cy="1041475"/>
          </a:xfrm>
        </p:spPr>
        <p:txBody>
          <a:bodyPr/>
          <a:lstStyle/>
          <a:p>
            <a:r>
              <a:rPr lang="en-US" sz="3600" dirty="0"/>
              <a:t>Aalto University name celebrates diversity and innovative method</a:t>
            </a:r>
          </a:p>
        </p:txBody>
      </p:sp>
      <p:pic>
        <p:nvPicPr>
          <p:cNvPr id="14" name="Picture Placeholder 13">
            <a:extLst>
              <a:ext uri="{FF2B5EF4-FFF2-40B4-BE49-F238E27FC236}">
                <a16:creationId xmlns:a16="http://schemas.microsoft.com/office/drawing/2014/main" id="{19D7D270-D879-4CD6-B9ED-A39984721383}"/>
              </a:ext>
            </a:extLst>
          </p:cNvPr>
          <p:cNvPicPr>
            <a:picLocks noGrp="1" noChangeAspect="1"/>
          </p:cNvPicPr>
          <p:nvPr>
            <p:ph type="pic" idx="11"/>
          </p:nvPr>
        </p:nvPicPr>
        <p:blipFill>
          <a:blip r:embed="rId2"/>
          <a:srcRect t="6112" b="6112"/>
          <a:stretch>
            <a:fillRect/>
          </a:stretch>
        </p:blipFill>
        <p:spPr>
          <a:xfrm>
            <a:off x="4710113" y="0"/>
            <a:ext cx="4433887" cy="5143500"/>
          </a:xfrm>
          <a:prstGeom prst="rect">
            <a:avLst/>
          </a:prstGeom>
        </p:spPr>
      </p:pic>
    </p:spTree>
    <p:extLst>
      <p:ext uri="{BB962C8B-B14F-4D97-AF65-F5344CB8AC3E}">
        <p14:creationId xmlns:p14="http://schemas.microsoft.com/office/powerpoint/2010/main" val="121730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49DD16-F7C8-46B9-9749-73A4DAD8CABA}"/>
              </a:ext>
            </a:extLst>
          </p:cNvPr>
          <p:cNvSpPr>
            <a:spLocks noGrp="1"/>
          </p:cNvSpPr>
          <p:nvPr>
            <p:ph type="body" sz="half" idx="10"/>
          </p:nvPr>
        </p:nvSpPr>
        <p:spPr/>
        <p:txBody>
          <a:bodyPr/>
          <a:lstStyle/>
          <a:p>
            <a:r>
              <a:rPr lang="fi-FI" sz="3200" dirty="0"/>
              <a:t>Helsinki University of Technology (TKK)</a:t>
            </a:r>
            <a:endParaRPr lang="en-US" sz="3200" dirty="0"/>
          </a:p>
        </p:txBody>
      </p:sp>
      <p:sp>
        <p:nvSpPr>
          <p:cNvPr id="3" name="Text Placeholder 2">
            <a:extLst>
              <a:ext uri="{FF2B5EF4-FFF2-40B4-BE49-F238E27FC236}">
                <a16:creationId xmlns:a16="http://schemas.microsoft.com/office/drawing/2014/main" id="{44BAB190-28B0-47B4-9F32-1317B3DADA78}"/>
              </a:ext>
            </a:extLst>
          </p:cNvPr>
          <p:cNvSpPr>
            <a:spLocks noGrp="1"/>
          </p:cNvSpPr>
          <p:nvPr>
            <p:ph type="body" sz="half" idx="11"/>
          </p:nvPr>
        </p:nvSpPr>
        <p:spPr>
          <a:xfrm>
            <a:off x="292327" y="795642"/>
            <a:ext cx="5543207" cy="3049460"/>
          </a:xfrm>
        </p:spPr>
        <p:txBody>
          <a:bodyPr/>
          <a:lstStyle/>
          <a:p>
            <a:pPr marL="257175" indent="-257175">
              <a:buFont typeface="Arial" panose="020B0604020202020204" pitchFamily="34" charset="0"/>
              <a:buChar char="•"/>
            </a:pPr>
            <a:r>
              <a:rPr lang="fi-FI" sz="1600" dirty="0" err="1">
                <a:solidFill>
                  <a:schemeClr val="accent2"/>
                </a:solidFill>
              </a:rPr>
              <a:t>Established</a:t>
            </a:r>
            <a:r>
              <a:rPr lang="fi-FI" sz="1600" dirty="0">
                <a:solidFill>
                  <a:schemeClr val="accent2"/>
                </a:solidFill>
              </a:rPr>
              <a:t> in 1849 in Helsinki</a:t>
            </a:r>
          </a:p>
          <a:p>
            <a:pPr marL="257175" indent="-257175">
              <a:buFont typeface="Arial" panose="020B0604020202020204" pitchFamily="34" charset="0"/>
              <a:buChar char="•"/>
            </a:pPr>
            <a:r>
              <a:rPr lang="fi-FI" sz="1600" dirty="0">
                <a:solidFill>
                  <a:schemeClr val="accent2"/>
                </a:solidFill>
              </a:rPr>
              <a:t>In 1877 a </a:t>
            </a:r>
            <a:r>
              <a:rPr lang="fi-FI" sz="1600" dirty="0" err="1">
                <a:solidFill>
                  <a:schemeClr val="accent2"/>
                </a:solidFill>
              </a:rPr>
              <a:t>university</a:t>
            </a:r>
            <a:r>
              <a:rPr lang="fi-FI" sz="1600" dirty="0">
                <a:solidFill>
                  <a:schemeClr val="accent2"/>
                </a:solidFill>
              </a:rPr>
              <a:t> main </a:t>
            </a:r>
            <a:r>
              <a:rPr lang="fi-FI" sz="1600" dirty="0" err="1">
                <a:solidFill>
                  <a:schemeClr val="accent2"/>
                </a:solidFill>
              </a:rPr>
              <a:t>building</a:t>
            </a:r>
            <a:r>
              <a:rPr lang="fi-FI" sz="1600" dirty="0">
                <a:solidFill>
                  <a:schemeClr val="accent2"/>
                </a:solidFill>
              </a:rPr>
              <a:t> </a:t>
            </a:r>
            <a:r>
              <a:rPr lang="fi-FI" sz="1600" dirty="0" err="1">
                <a:solidFill>
                  <a:schemeClr val="accent2"/>
                </a:solidFill>
              </a:rPr>
              <a:t>was</a:t>
            </a:r>
            <a:r>
              <a:rPr lang="fi-FI" sz="1600" dirty="0">
                <a:solidFill>
                  <a:schemeClr val="accent2"/>
                </a:solidFill>
              </a:rPr>
              <a:t> </a:t>
            </a:r>
            <a:r>
              <a:rPr lang="fi-FI" sz="1600" dirty="0" err="1">
                <a:solidFill>
                  <a:schemeClr val="accent2"/>
                </a:solidFill>
              </a:rPr>
              <a:t>built</a:t>
            </a:r>
            <a:r>
              <a:rPr lang="fi-FI" sz="1600" dirty="0">
                <a:solidFill>
                  <a:schemeClr val="accent2"/>
                </a:solidFill>
              </a:rPr>
              <a:t> on </a:t>
            </a:r>
            <a:r>
              <a:rPr lang="fi-FI" sz="1600" dirty="0" err="1">
                <a:solidFill>
                  <a:schemeClr val="accent2"/>
                </a:solidFill>
              </a:rPr>
              <a:t>the</a:t>
            </a:r>
            <a:r>
              <a:rPr lang="fi-FI" sz="1600" dirty="0">
                <a:solidFill>
                  <a:schemeClr val="accent2"/>
                </a:solidFill>
              </a:rPr>
              <a:t> Hietalahti square in Helsinki </a:t>
            </a:r>
            <a:r>
              <a:rPr lang="fi-FI" sz="1600" dirty="0" err="1">
                <a:solidFill>
                  <a:schemeClr val="accent2"/>
                </a:solidFill>
              </a:rPr>
              <a:t>where</a:t>
            </a:r>
            <a:r>
              <a:rPr lang="fi-FI" sz="1600" dirty="0">
                <a:solidFill>
                  <a:schemeClr val="accent2"/>
                </a:solidFill>
              </a:rPr>
              <a:t> it </a:t>
            </a:r>
            <a:r>
              <a:rPr lang="fi-FI" sz="1600" dirty="0" err="1">
                <a:solidFill>
                  <a:schemeClr val="accent2"/>
                </a:solidFill>
              </a:rPr>
              <a:t>still</a:t>
            </a:r>
            <a:r>
              <a:rPr lang="fi-FI" sz="1600" dirty="0">
                <a:solidFill>
                  <a:schemeClr val="accent2"/>
                </a:solidFill>
              </a:rPr>
              <a:t> </a:t>
            </a:r>
            <a:r>
              <a:rPr lang="fi-FI" sz="1600" dirty="0" err="1">
                <a:solidFill>
                  <a:schemeClr val="accent2"/>
                </a:solidFill>
              </a:rPr>
              <a:t>stands</a:t>
            </a:r>
            <a:endParaRPr lang="fi-FI" sz="1600" dirty="0">
              <a:solidFill>
                <a:schemeClr val="accent2"/>
              </a:solidFill>
            </a:endParaRPr>
          </a:p>
          <a:p>
            <a:pPr marL="257175" indent="-257175">
              <a:buFont typeface="Arial" panose="020B0604020202020204" pitchFamily="34" charset="0"/>
              <a:buChar char="•"/>
            </a:pPr>
            <a:r>
              <a:rPr lang="fi-FI" sz="1600" dirty="0">
                <a:solidFill>
                  <a:schemeClr val="accent2"/>
                </a:solidFill>
              </a:rPr>
              <a:t>Planning for a </a:t>
            </a:r>
            <a:r>
              <a:rPr lang="fi-FI" sz="1600" dirty="0" err="1">
                <a:solidFill>
                  <a:schemeClr val="accent2"/>
                </a:solidFill>
              </a:rPr>
              <a:t>new</a:t>
            </a:r>
            <a:r>
              <a:rPr lang="fi-FI" sz="1600" dirty="0">
                <a:solidFill>
                  <a:schemeClr val="accent2"/>
                </a:solidFill>
              </a:rPr>
              <a:t> campus </a:t>
            </a:r>
            <a:r>
              <a:rPr lang="fi-FI" sz="1600" dirty="0" err="1">
                <a:solidFill>
                  <a:schemeClr val="accent2"/>
                </a:solidFill>
              </a:rPr>
              <a:t>area</a:t>
            </a:r>
            <a:r>
              <a:rPr lang="fi-FI" sz="1600" dirty="0">
                <a:solidFill>
                  <a:schemeClr val="accent2"/>
                </a:solidFill>
              </a:rPr>
              <a:t> in Otaniemi in Espoo </a:t>
            </a:r>
            <a:r>
              <a:rPr lang="fi-FI" sz="1600" dirty="0" err="1">
                <a:solidFill>
                  <a:schemeClr val="accent2"/>
                </a:solidFill>
              </a:rPr>
              <a:t>began</a:t>
            </a:r>
            <a:r>
              <a:rPr lang="fi-FI" sz="1600" dirty="0">
                <a:solidFill>
                  <a:schemeClr val="accent2"/>
                </a:solidFill>
              </a:rPr>
              <a:t> in </a:t>
            </a:r>
            <a:r>
              <a:rPr lang="fi-FI" sz="1600" dirty="0" err="1">
                <a:solidFill>
                  <a:schemeClr val="accent2"/>
                </a:solidFill>
              </a:rPr>
              <a:t>the</a:t>
            </a:r>
            <a:r>
              <a:rPr lang="fi-FI" sz="1600" dirty="0">
                <a:solidFill>
                  <a:schemeClr val="accent2"/>
                </a:solidFill>
              </a:rPr>
              <a:t> 1950’s</a:t>
            </a:r>
          </a:p>
          <a:p>
            <a:pPr marL="257175" indent="-257175">
              <a:buFont typeface="Arial" panose="020B0604020202020204" pitchFamily="34" charset="0"/>
              <a:buChar char="•"/>
            </a:pPr>
            <a:r>
              <a:rPr lang="fi-FI" sz="1600" dirty="0">
                <a:solidFill>
                  <a:schemeClr val="accent2"/>
                </a:solidFill>
              </a:rPr>
              <a:t>The University </a:t>
            </a:r>
            <a:r>
              <a:rPr lang="fi-FI" sz="1600" dirty="0" err="1">
                <a:solidFill>
                  <a:schemeClr val="accent2"/>
                </a:solidFill>
              </a:rPr>
              <a:t>moved</a:t>
            </a:r>
            <a:r>
              <a:rPr lang="fi-FI" sz="1600" dirty="0">
                <a:solidFill>
                  <a:schemeClr val="accent2"/>
                </a:solidFill>
              </a:rPr>
              <a:t> </a:t>
            </a:r>
            <a:r>
              <a:rPr lang="fi-FI" sz="1600" dirty="0" err="1">
                <a:solidFill>
                  <a:schemeClr val="accent2"/>
                </a:solidFill>
              </a:rPr>
              <a:t>officially</a:t>
            </a:r>
            <a:r>
              <a:rPr lang="fi-FI" sz="1600" dirty="0">
                <a:solidFill>
                  <a:schemeClr val="accent2"/>
                </a:solidFill>
              </a:rPr>
              <a:t> to Otaniemi in 1966</a:t>
            </a:r>
          </a:p>
          <a:p>
            <a:pPr marL="257175" indent="-257175">
              <a:buFont typeface="Arial" panose="020B0604020202020204" pitchFamily="34" charset="0"/>
              <a:buChar char="•"/>
            </a:pPr>
            <a:r>
              <a:rPr lang="fi-FI" sz="1600" dirty="0">
                <a:solidFill>
                  <a:schemeClr val="accent2"/>
                </a:solidFill>
              </a:rPr>
              <a:t>Otaniemi </a:t>
            </a:r>
            <a:r>
              <a:rPr lang="fi-FI" sz="1600" dirty="0" err="1">
                <a:solidFill>
                  <a:schemeClr val="accent2"/>
                </a:solidFill>
              </a:rPr>
              <a:t>was</a:t>
            </a:r>
            <a:r>
              <a:rPr lang="fi-FI" sz="1600" dirty="0">
                <a:solidFill>
                  <a:schemeClr val="accent2"/>
                </a:solidFill>
              </a:rPr>
              <a:t> </a:t>
            </a:r>
            <a:r>
              <a:rPr lang="fi-FI" sz="1600" dirty="0" err="1">
                <a:solidFill>
                  <a:schemeClr val="accent2"/>
                </a:solidFill>
              </a:rPr>
              <a:t>mainly</a:t>
            </a:r>
            <a:r>
              <a:rPr lang="fi-FI" sz="1600" dirty="0">
                <a:solidFill>
                  <a:schemeClr val="accent2"/>
                </a:solidFill>
              </a:rPr>
              <a:t> just </a:t>
            </a:r>
            <a:r>
              <a:rPr lang="fi-FI" sz="1600" dirty="0" err="1">
                <a:solidFill>
                  <a:schemeClr val="accent2"/>
                </a:solidFill>
              </a:rPr>
              <a:t>farmland</a:t>
            </a:r>
            <a:r>
              <a:rPr lang="fi-FI" sz="1600" dirty="0">
                <a:solidFill>
                  <a:schemeClr val="accent2"/>
                </a:solidFill>
              </a:rPr>
              <a:t> </a:t>
            </a:r>
            <a:r>
              <a:rPr lang="fi-FI" sz="1600" dirty="0" err="1">
                <a:solidFill>
                  <a:schemeClr val="accent2"/>
                </a:solidFill>
              </a:rPr>
              <a:t>until</a:t>
            </a:r>
            <a:r>
              <a:rPr lang="fi-FI" sz="1600" dirty="0">
                <a:solidFill>
                  <a:schemeClr val="accent2"/>
                </a:solidFill>
              </a:rPr>
              <a:t> </a:t>
            </a:r>
            <a:r>
              <a:rPr lang="fi-FI" sz="1600" dirty="0" err="1">
                <a:solidFill>
                  <a:schemeClr val="accent2"/>
                </a:solidFill>
              </a:rPr>
              <a:t>the</a:t>
            </a:r>
            <a:r>
              <a:rPr lang="fi-FI" sz="1600" dirty="0">
                <a:solidFill>
                  <a:schemeClr val="accent2"/>
                </a:solidFill>
              </a:rPr>
              <a:t> </a:t>
            </a:r>
            <a:r>
              <a:rPr lang="fi-FI" sz="1600" dirty="0" err="1">
                <a:solidFill>
                  <a:schemeClr val="accent2"/>
                </a:solidFill>
              </a:rPr>
              <a:t>construction</a:t>
            </a:r>
            <a:r>
              <a:rPr lang="fi-FI" sz="1600" dirty="0">
                <a:solidFill>
                  <a:schemeClr val="accent2"/>
                </a:solidFill>
              </a:rPr>
              <a:t> </a:t>
            </a:r>
            <a:r>
              <a:rPr lang="fi-FI" sz="1600" dirty="0" err="1">
                <a:solidFill>
                  <a:schemeClr val="accent2"/>
                </a:solidFill>
              </a:rPr>
              <a:t>began</a:t>
            </a:r>
            <a:endParaRPr lang="fi-FI" sz="1600" dirty="0">
              <a:solidFill>
                <a:schemeClr val="accent2"/>
              </a:solidFill>
            </a:endParaRPr>
          </a:p>
          <a:p>
            <a:pPr marL="257175" indent="-257175">
              <a:buFont typeface="Arial" panose="020B0604020202020204" pitchFamily="34" charset="0"/>
              <a:buChar char="•"/>
            </a:pPr>
            <a:r>
              <a:rPr lang="fi-FI" sz="1600" dirty="0">
                <a:solidFill>
                  <a:schemeClr val="accent2"/>
                </a:solidFill>
              </a:rPr>
              <a:t>The </a:t>
            </a:r>
            <a:r>
              <a:rPr lang="fi-FI" sz="1600" dirty="0" err="1">
                <a:solidFill>
                  <a:schemeClr val="accent2"/>
                </a:solidFill>
              </a:rPr>
              <a:t>Undergraduate</a:t>
            </a:r>
            <a:r>
              <a:rPr lang="fi-FI" sz="1600" dirty="0">
                <a:solidFill>
                  <a:schemeClr val="accent2"/>
                </a:solidFill>
              </a:rPr>
              <a:t> Centre and </a:t>
            </a:r>
            <a:r>
              <a:rPr lang="fi-FI" sz="1600" dirty="0" err="1">
                <a:solidFill>
                  <a:schemeClr val="accent2"/>
                </a:solidFill>
              </a:rPr>
              <a:t>the</a:t>
            </a:r>
            <a:r>
              <a:rPr lang="fi-FI" sz="1600" dirty="0">
                <a:solidFill>
                  <a:schemeClr val="accent2"/>
                </a:solidFill>
              </a:rPr>
              <a:t> Library </a:t>
            </a:r>
            <a:r>
              <a:rPr lang="fi-FI" sz="1600" dirty="0" err="1">
                <a:solidFill>
                  <a:schemeClr val="accent2"/>
                </a:solidFill>
              </a:rPr>
              <a:t>are</a:t>
            </a:r>
            <a:r>
              <a:rPr lang="fi-FI" sz="1600" dirty="0">
                <a:solidFill>
                  <a:schemeClr val="accent2"/>
                </a:solidFill>
              </a:rPr>
              <a:t> </a:t>
            </a:r>
            <a:r>
              <a:rPr lang="fi-FI" sz="1600" dirty="0" err="1">
                <a:solidFill>
                  <a:schemeClr val="accent2"/>
                </a:solidFill>
              </a:rPr>
              <a:t>designed</a:t>
            </a:r>
            <a:r>
              <a:rPr lang="fi-FI" sz="1600" dirty="0">
                <a:solidFill>
                  <a:schemeClr val="accent2"/>
                </a:solidFill>
              </a:rPr>
              <a:t> </a:t>
            </a:r>
            <a:r>
              <a:rPr lang="fi-FI" sz="1600" dirty="0" err="1">
                <a:solidFill>
                  <a:schemeClr val="accent2"/>
                </a:solidFill>
              </a:rPr>
              <a:t>by</a:t>
            </a:r>
            <a:r>
              <a:rPr lang="fi-FI" sz="1600" dirty="0">
                <a:solidFill>
                  <a:schemeClr val="accent2"/>
                </a:solidFill>
              </a:rPr>
              <a:t> Alvar Aalto</a:t>
            </a:r>
          </a:p>
          <a:p>
            <a:pPr marL="257175" indent="-257175">
              <a:buFont typeface="Arial" panose="020B0604020202020204" pitchFamily="34" charset="0"/>
              <a:buChar char="•"/>
            </a:pPr>
            <a:r>
              <a:rPr lang="fi-FI" sz="1600" dirty="0">
                <a:solidFill>
                  <a:schemeClr val="accent2"/>
                </a:solidFill>
              </a:rPr>
              <a:t>2018: metro </a:t>
            </a:r>
            <a:r>
              <a:rPr lang="fi-FI" sz="1600" dirty="0" err="1">
                <a:solidFill>
                  <a:schemeClr val="accent2"/>
                </a:solidFill>
              </a:rPr>
              <a:t>station</a:t>
            </a:r>
            <a:r>
              <a:rPr lang="fi-FI" sz="1600" dirty="0">
                <a:solidFill>
                  <a:schemeClr val="accent2"/>
                </a:solidFill>
              </a:rPr>
              <a:t> and </a:t>
            </a:r>
            <a:r>
              <a:rPr lang="fi-FI" sz="1600" dirty="0" err="1">
                <a:solidFill>
                  <a:schemeClr val="accent2"/>
                </a:solidFill>
              </a:rPr>
              <a:t>new</a:t>
            </a:r>
            <a:r>
              <a:rPr lang="fi-FI" sz="1600" dirty="0">
                <a:solidFill>
                  <a:schemeClr val="accent2"/>
                </a:solidFill>
              </a:rPr>
              <a:t> </a:t>
            </a:r>
            <a:r>
              <a:rPr lang="fi-FI" sz="1600" dirty="0" err="1">
                <a:solidFill>
                  <a:schemeClr val="accent2"/>
                </a:solidFill>
              </a:rPr>
              <a:t>buildings</a:t>
            </a:r>
            <a:r>
              <a:rPr lang="fi-FI" sz="1600" dirty="0">
                <a:solidFill>
                  <a:schemeClr val="accent2"/>
                </a:solidFill>
              </a:rPr>
              <a:t> for </a:t>
            </a:r>
            <a:r>
              <a:rPr lang="fi-FI" sz="1600" dirty="0" err="1">
                <a:solidFill>
                  <a:schemeClr val="accent2"/>
                </a:solidFill>
              </a:rPr>
              <a:t>the</a:t>
            </a:r>
            <a:r>
              <a:rPr lang="fi-FI" sz="1600" dirty="0">
                <a:solidFill>
                  <a:schemeClr val="accent2"/>
                </a:solidFill>
              </a:rPr>
              <a:t> ARTS and BIZ </a:t>
            </a:r>
            <a:r>
              <a:rPr lang="fi-FI" sz="1600" dirty="0" err="1">
                <a:solidFill>
                  <a:schemeClr val="accent2"/>
                </a:solidFill>
              </a:rPr>
              <a:t>schools</a:t>
            </a:r>
            <a:endParaRPr lang="fi-FI" sz="1600" dirty="0">
              <a:solidFill>
                <a:schemeClr val="accent2"/>
              </a:solidFill>
            </a:endParaRPr>
          </a:p>
          <a:p>
            <a:endParaRPr lang="fi-FI" sz="2400" dirty="0">
              <a:solidFill>
                <a:prstClr val="black"/>
              </a:solidFill>
            </a:endParaRPr>
          </a:p>
          <a:p>
            <a:endParaRPr lang="en-US" dirty="0"/>
          </a:p>
        </p:txBody>
      </p:sp>
      <p:pic>
        <p:nvPicPr>
          <p:cNvPr id="4" name="Content Placeholder 5">
            <a:extLst>
              <a:ext uri="{FF2B5EF4-FFF2-40B4-BE49-F238E27FC236}">
                <a16:creationId xmlns:a16="http://schemas.microsoft.com/office/drawing/2014/main" id="{3FBB706C-31D5-4851-A25A-9A880802F8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8893" y="1004467"/>
            <a:ext cx="2796332" cy="1756704"/>
          </a:xfrm>
          <a:prstGeom prst="rect">
            <a:avLst/>
          </a:prstGeom>
        </p:spPr>
      </p:pic>
      <p:pic>
        <p:nvPicPr>
          <p:cNvPr id="5" name="Picture 4">
            <a:extLst>
              <a:ext uri="{FF2B5EF4-FFF2-40B4-BE49-F238E27FC236}">
                <a16:creationId xmlns:a16="http://schemas.microsoft.com/office/drawing/2014/main" id="{425A2069-5DEF-4AD8-8D76-C7E4E93C8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8893" y="2892761"/>
            <a:ext cx="2796332" cy="1398166"/>
          </a:xfrm>
          <a:prstGeom prst="rect">
            <a:avLst/>
          </a:prstGeom>
        </p:spPr>
      </p:pic>
    </p:spTree>
    <p:extLst>
      <p:ext uri="{BB962C8B-B14F-4D97-AF65-F5344CB8AC3E}">
        <p14:creationId xmlns:p14="http://schemas.microsoft.com/office/powerpoint/2010/main" val="4250275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033EC353-12BD-2E43-9021-4ACD2C1C0B46}"/>
              </a:ext>
            </a:extLst>
          </p:cNvPr>
          <p:cNvSpPr>
            <a:spLocks noGrp="1"/>
          </p:cNvSpPr>
          <p:nvPr>
            <p:ph type="body" sz="half" idx="10"/>
          </p:nvPr>
        </p:nvSpPr>
        <p:spPr>
          <a:xfrm>
            <a:off x="478823" y="401098"/>
            <a:ext cx="3355542" cy="1883619"/>
          </a:xfrm>
          <a:noFill/>
          <a:ln>
            <a:noFill/>
          </a:ln>
        </p:spPr>
        <p:txBody>
          <a:bodyPr/>
          <a:lstStyle/>
          <a:p>
            <a:pPr>
              <a:lnSpc>
                <a:spcPts val="4200"/>
              </a:lnSpc>
            </a:pPr>
            <a:r>
              <a:rPr lang="en-US" dirty="0">
                <a:ln w="12700">
                  <a:noFill/>
                </a:ln>
              </a:rPr>
              <a:t>School of Engineering</a:t>
            </a:r>
            <a:endParaRPr lang="en-FI" dirty="0">
              <a:cs typeface="Arial"/>
            </a:endParaRPr>
          </a:p>
        </p:txBody>
      </p:sp>
      <p:sp>
        <p:nvSpPr>
          <p:cNvPr id="16" name="Text Placeholder 2">
            <a:extLst>
              <a:ext uri="{FF2B5EF4-FFF2-40B4-BE49-F238E27FC236}">
                <a16:creationId xmlns:a16="http://schemas.microsoft.com/office/drawing/2014/main" id="{B3791AB4-5AEE-1B44-84B2-A7648E34A0F7}"/>
              </a:ext>
            </a:extLst>
          </p:cNvPr>
          <p:cNvSpPr txBox="1">
            <a:spLocks/>
          </p:cNvSpPr>
          <p:nvPr/>
        </p:nvSpPr>
        <p:spPr>
          <a:xfrm>
            <a:off x="510629" y="2067697"/>
            <a:ext cx="3551682" cy="2116613"/>
          </a:xfrm>
          <a:prstGeom prst="rect">
            <a:avLst/>
          </a:prstGeom>
          <a:noFill/>
          <a:ln>
            <a:noFill/>
          </a:ln>
        </p:spPr>
        <p:txBody>
          <a:bodyPr lIns="0" tIns="0" rIns="0" bIns="0" anchor="t"/>
          <a:lstStyle>
            <a:lvl1pPr marL="0" indent="0" algn="l" defTabSz="685800" rtl="0" eaLnBrk="1" latinLnBrk="0" hangingPunct="1">
              <a:lnSpc>
                <a:spcPct val="100000"/>
              </a:lnSpc>
              <a:spcBef>
                <a:spcPts val="750"/>
              </a:spcBef>
              <a:buFont typeface="Arial"/>
              <a:buNone/>
              <a:defRPr sz="4000" b="1" kern="1200" baseline="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pPr marL="285750" indent="-285750">
              <a:lnSpc>
                <a:spcPts val="1800"/>
              </a:lnSpc>
              <a:buFont typeface="Arial" panose="020B0604020202020204" pitchFamily="34" charset="0"/>
              <a:buChar char="•"/>
            </a:pPr>
            <a:r>
              <a:rPr lang="en-US" sz="1600" b="0" dirty="0">
                <a:ln w="12700">
                  <a:noFill/>
                </a:ln>
                <a:solidFill>
                  <a:schemeClr val="tx1"/>
                </a:solidFill>
                <a:ea typeface="+mn-lt"/>
                <a:cs typeface="+mn-lt"/>
              </a:rPr>
              <a:t>Department of Built Environment (BE)</a:t>
            </a:r>
          </a:p>
          <a:p>
            <a:pPr marL="285750" indent="-285750">
              <a:lnSpc>
                <a:spcPts val="1800"/>
              </a:lnSpc>
              <a:buFont typeface="Arial" panose="020B0604020202020204" pitchFamily="34" charset="0"/>
              <a:buChar char="•"/>
            </a:pPr>
            <a:r>
              <a:rPr lang="en-US" sz="1600" b="0" dirty="0">
                <a:ln w="12700">
                  <a:noFill/>
                </a:ln>
                <a:solidFill>
                  <a:schemeClr val="tx1"/>
                </a:solidFill>
                <a:ea typeface="+mn-lt"/>
                <a:cs typeface="+mn-lt"/>
              </a:rPr>
              <a:t>Department of Civil Engineering (CE)</a:t>
            </a:r>
          </a:p>
          <a:p>
            <a:pPr marL="285750" indent="-285750">
              <a:lnSpc>
                <a:spcPts val="1800"/>
              </a:lnSpc>
              <a:buFont typeface="Arial" panose="020B0604020202020204" pitchFamily="34" charset="0"/>
              <a:buChar char="•"/>
            </a:pPr>
            <a:r>
              <a:rPr lang="en-US" sz="1600" b="0" dirty="0">
                <a:ln w="12700">
                  <a:noFill/>
                </a:ln>
                <a:solidFill>
                  <a:schemeClr val="tx1"/>
                </a:solidFill>
                <a:ea typeface="+mn-lt"/>
                <a:cs typeface="+mn-lt"/>
              </a:rPr>
              <a:t>Department of Mechanical Engineering (ME)</a:t>
            </a:r>
          </a:p>
          <a:p>
            <a:pPr marL="285750" indent="-285750">
              <a:lnSpc>
                <a:spcPts val="1800"/>
              </a:lnSpc>
              <a:buFont typeface="Arial" panose="020B0604020202020204" pitchFamily="34" charset="0"/>
              <a:buChar char="•"/>
            </a:pPr>
            <a:r>
              <a:rPr lang="en-US" sz="1600" dirty="0">
                <a:ln w="12700">
                  <a:noFill/>
                </a:ln>
                <a:solidFill>
                  <a:schemeClr val="tx2"/>
                </a:solidFill>
                <a:ea typeface="+mn-lt"/>
                <a:cs typeface="+mn-lt"/>
              </a:rPr>
              <a:t>Learning Services</a:t>
            </a:r>
            <a:endParaRPr lang="en-GB" sz="1600" dirty="0">
              <a:ln w="12700">
                <a:noFill/>
              </a:ln>
              <a:solidFill>
                <a:schemeClr val="tx2"/>
              </a:solidFill>
              <a:cs typeface="Arial"/>
            </a:endParaRPr>
          </a:p>
          <a:p>
            <a:pPr>
              <a:lnSpc>
                <a:spcPts val="1800"/>
              </a:lnSpc>
            </a:pPr>
            <a:endParaRPr lang="en-GB" sz="1400" b="0" dirty="0">
              <a:ln w="12700">
                <a:noFill/>
              </a:ln>
              <a:solidFill>
                <a:schemeClr val="tx1"/>
              </a:solidFill>
              <a:cs typeface="Arial"/>
            </a:endParaRPr>
          </a:p>
          <a:p>
            <a:pPr marL="285750" indent="-285750">
              <a:lnSpc>
                <a:spcPts val="1800"/>
              </a:lnSpc>
              <a:buFont typeface="Arial" panose="020B0604020202020204" pitchFamily="34" charset="0"/>
              <a:buChar char="•"/>
            </a:pPr>
            <a:endParaRPr lang="en-GB" sz="1400" b="0" dirty="0">
              <a:ln w="12700">
                <a:noFill/>
              </a:ln>
              <a:solidFill>
                <a:schemeClr val="tx1"/>
              </a:solidFill>
              <a:cs typeface="Arial"/>
            </a:endParaRPr>
          </a:p>
          <a:p>
            <a:pPr>
              <a:lnSpc>
                <a:spcPts val="1800"/>
              </a:lnSpc>
            </a:pPr>
            <a:endParaRPr lang="en-GB" sz="1400" b="0" dirty="0">
              <a:ln w="12700">
                <a:noFill/>
              </a:ln>
              <a:solidFill>
                <a:schemeClr val="tx1"/>
              </a:solidFill>
            </a:endParaRPr>
          </a:p>
          <a:p>
            <a:pPr>
              <a:lnSpc>
                <a:spcPts val="1800"/>
              </a:lnSpc>
            </a:pPr>
            <a:endParaRPr lang="en-GB" sz="1400" b="0" dirty="0">
              <a:ln w="12700">
                <a:noFill/>
              </a:ln>
              <a:solidFill>
                <a:schemeClr val="tx1"/>
              </a:solidFill>
              <a:cs typeface="Arial"/>
            </a:endParaRPr>
          </a:p>
          <a:p>
            <a:pPr>
              <a:lnSpc>
                <a:spcPts val="1800"/>
              </a:lnSpc>
            </a:pPr>
            <a:endParaRPr lang="en-GB" sz="1400" b="0" dirty="0">
              <a:ln w="12700">
                <a:noFill/>
              </a:ln>
              <a:solidFill>
                <a:schemeClr val="tx1"/>
              </a:solidFill>
              <a:cs typeface="Arial"/>
            </a:endParaRPr>
          </a:p>
        </p:txBody>
      </p:sp>
      <p:pic>
        <p:nvPicPr>
          <p:cNvPr id="10" name="Picture 9">
            <a:extLst>
              <a:ext uri="{FF2B5EF4-FFF2-40B4-BE49-F238E27FC236}">
                <a16:creationId xmlns:a16="http://schemas.microsoft.com/office/drawing/2014/main" id="{A92253AA-0CC4-A849-9839-5B6696F89E9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354" t="3640" r="27785" b="13932"/>
          <a:stretch/>
        </p:blipFill>
        <p:spPr>
          <a:xfrm flipH="1">
            <a:off x="4572000" y="0"/>
            <a:ext cx="4572000" cy="5143500"/>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2C15AC63-F442-47DF-B77B-6D5D38F8A1FE}"/>
                  </a:ext>
                </a:extLst>
              </p14:cNvPr>
              <p14:cNvContentPartPr/>
              <p14:nvPr/>
            </p14:nvContentPartPr>
            <p14:xfrm>
              <a:off x="1792432" y="-969817"/>
              <a:ext cx="9524" cy="9524"/>
            </p14:xfrm>
          </p:contentPart>
        </mc:Choice>
        <mc:Fallback xmlns="">
          <p:pic>
            <p:nvPicPr>
              <p:cNvPr id="8" name="Ink 7">
                <a:extLst>
                  <a:ext uri="{FF2B5EF4-FFF2-40B4-BE49-F238E27FC236}">
                    <a16:creationId xmlns:a16="http://schemas.microsoft.com/office/drawing/2014/main" id="{2C15AC63-F442-47DF-B77B-6D5D38F8A1FE}"/>
                  </a:ext>
                </a:extLst>
              </p:cNvPr>
              <p:cNvPicPr/>
              <p:nvPr/>
            </p:nvPicPr>
            <p:blipFill>
              <a:blip r:embed="rId5"/>
              <a:stretch>
                <a:fillRect/>
              </a:stretch>
            </p:blipFill>
            <p:spPr>
              <a:xfrm>
                <a:off x="1316232" y="-1446017"/>
                <a:ext cx="952400" cy="952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8F1D6768-335B-4011-BDBA-78D03D066061}"/>
                  </a:ext>
                </a:extLst>
              </p14:cNvPr>
              <p14:cNvContentPartPr/>
              <p14:nvPr/>
            </p14:nvContentPartPr>
            <p14:xfrm>
              <a:off x="995795" y="-562840"/>
              <a:ext cx="9524" cy="9524"/>
            </p14:xfrm>
          </p:contentPart>
        </mc:Choice>
        <mc:Fallback xmlns="">
          <p:pic>
            <p:nvPicPr>
              <p:cNvPr id="15" name="Ink 14">
                <a:extLst>
                  <a:ext uri="{FF2B5EF4-FFF2-40B4-BE49-F238E27FC236}">
                    <a16:creationId xmlns:a16="http://schemas.microsoft.com/office/drawing/2014/main" id="{8F1D6768-335B-4011-BDBA-78D03D066061}"/>
                  </a:ext>
                </a:extLst>
              </p:cNvPr>
              <p:cNvPicPr/>
              <p:nvPr/>
            </p:nvPicPr>
            <p:blipFill>
              <a:blip r:embed="rId7"/>
              <a:stretch>
                <a:fillRect/>
              </a:stretch>
            </p:blipFill>
            <p:spPr>
              <a:xfrm>
                <a:off x="519595" y="-1039040"/>
                <a:ext cx="952400" cy="952400"/>
              </a:xfrm>
              <a:prstGeom prst="rect">
                <a:avLst/>
              </a:prstGeom>
            </p:spPr>
          </p:pic>
        </mc:Fallback>
      </mc:AlternateContent>
    </p:spTree>
    <p:extLst>
      <p:ext uri="{BB962C8B-B14F-4D97-AF65-F5344CB8AC3E}">
        <p14:creationId xmlns:p14="http://schemas.microsoft.com/office/powerpoint/2010/main" val="4053058862"/>
      </p:ext>
    </p:extLst>
  </p:cSld>
  <p:clrMapOvr>
    <a:masterClrMapping/>
  </p:clrMapOvr>
</p:sld>
</file>

<file path=ppt/theme/theme1.xml><?xml version="1.0" encoding="utf-8"?>
<a:theme xmlns:a="http://schemas.openxmlformats.org/drawingml/2006/main" name="Office-teema">
  <a:themeElements>
    <a:clrScheme name="Mukautettu 11">
      <a:dk1>
        <a:sysClr val="windowText" lastClr="000000"/>
      </a:dk1>
      <a:lt1>
        <a:sysClr val="window" lastClr="FFFFFF"/>
      </a:lt1>
      <a:dk2>
        <a:srgbClr val="BB16A3"/>
      </a:dk2>
      <a:lt2>
        <a:srgbClr val="D673C8"/>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ENG_169_EN.potx" id="{E1465BDA-3F1E-4B43-A4A9-42844E8B9EAE}" vid="{79FD88EC-2B1E-4CEE-9078-86CF928A22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Aalto_ENG_169_EN</Template>
  <TotalTime>1474</TotalTime>
  <Words>2517</Words>
  <Application>Microsoft Office PowerPoint</Application>
  <PresentationFormat>On-screen Show (16:9)</PresentationFormat>
  <Paragraphs>369</Paragraphs>
  <Slides>43</Slides>
  <Notes>15</Notes>
  <HiddenSlides>9</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Arial</vt:lpstr>
      <vt:lpstr>Arial,Sans-Serif</vt:lpstr>
      <vt:lpstr>Calibri</vt:lpstr>
      <vt:lpstr>Georgia</vt:lpstr>
      <vt:lpstr>Wingdings</vt:lpstr>
      <vt:lpstr>Office-teema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Unigrafia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 Essentials</dc:title>
  <dc:creator>Aino Roms</dc:creator>
  <cp:lastModifiedBy>Aino Roms</cp:lastModifiedBy>
  <cp:revision>39</cp:revision>
  <dcterms:created xsi:type="dcterms:W3CDTF">2021-08-12T11:27:51Z</dcterms:created>
  <dcterms:modified xsi:type="dcterms:W3CDTF">2021-09-06T07:46:13Z</dcterms:modified>
</cp:coreProperties>
</file>