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7" r:id="rId4"/>
  </p:sldMasterIdLst>
  <p:notesMasterIdLst>
    <p:notesMasterId r:id="rId18"/>
  </p:notesMasterIdLst>
  <p:sldIdLst>
    <p:sldId id="269" r:id="rId5"/>
    <p:sldId id="270" r:id="rId6"/>
    <p:sldId id="271" r:id="rId7"/>
    <p:sldId id="272" r:id="rId8"/>
    <p:sldId id="273" r:id="rId9"/>
    <p:sldId id="267" r:id="rId10"/>
    <p:sldId id="268" r:id="rId11"/>
    <p:sldId id="274" r:id="rId12"/>
    <p:sldId id="264" r:id="rId13"/>
    <p:sldId id="256" r:id="rId14"/>
    <p:sldId id="265" r:id="rId15"/>
    <p:sldId id="266" r:id="rId16"/>
    <p:sldId id="275" r:id="rId17"/>
  </p:sldIdLst>
  <p:sldSz cx="12192000" cy="6858000"/>
  <p:notesSz cx="6742113" cy="98742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6036D4-5500-4FEE-BCD4-146C9DD48B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EDD60-A713-4E8C-9841-69DE1676843F}" type="pres">
      <dgm:prSet presAssocID="{566036D4-5500-4FEE-BCD4-146C9DD48BB7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13EB013-6D35-453B-87F6-F1C30C1D2629}" type="presOf" srcId="{566036D4-5500-4FEE-BCD4-146C9DD48BB7}" destId="{941EDD60-A713-4E8C-9841-69DE1676843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8E481-0C5E-49FA-A46F-F734E8B6DDEB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D32F5C-9FDF-426B-A49A-BF457E904EBA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Master’s Thesis </a:t>
          </a:r>
          <a:endParaRPr lang="en-US" b="1" dirty="0">
            <a:solidFill>
              <a:schemeClr val="tx1"/>
            </a:solidFill>
          </a:endParaRPr>
        </a:p>
      </dgm:t>
    </dgm:pt>
    <dgm:pt modelId="{6D472398-3DD1-4B61-8E2B-71A9CE7A4629}" type="parTrans" cxnId="{0859F716-ECE7-4BB8-81BB-D3E6FF1ACE55}">
      <dgm:prSet/>
      <dgm:spPr/>
      <dgm:t>
        <a:bodyPr/>
        <a:lstStyle/>
        <a:p>
          <a:endParaRPr lang="en-US"/>
        </a:p>
      </dgm:t>
    </dgm:pt>
    <dgm:pt modelId="{8A695B9E-F976-4D5E-985B-A00442AAF7CC}" type="sibTrans" cxnId="{0859F716-ECE7-4BB8-81BB-D3E6FF1ACE55}">
      <dgm:prSet/>
      <dgm:spPr/>
      <dgm:t>
        <a:bodyPr/>
        <a:lstStyle/>
        <a:p>
          <a:endParaRPr lang="en-US"/>
        </a:p>
      </dgm:t>
    </dgm:pt>
    <dgm:pt modelId="{3D77588A-A945-48A1-A481-5E6F58A87B8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Setting and Narrowing goals</a:t>
          </a:r>
          <a:endParaRPr lang="en-US" b="1" dirty="0">
            <a:solidFill>
              <a:schemeClr val="tx1"/>
            </a:solidFill>
          </a:endParaRPr>
        </a:p>
      </dgm:t>
    </dgm:pt>
    <dgm:pt modelId="{AD180874-8755-47BA-A14D-F81A70690122}" type="parTrans" cxnId="{6429B615-2F7A-4914-8EDA-FD230DC8209D}">
      <dgm:prSet/>
      <dgm:spPr/>
      <dgm:t>
        <a:bodyPr/>
        <a:lstStyle/>
        <a:p>
          <a:endParaRPr lang="en-US"/>
        </a:p>
      </dgm:t>
    </dgm:pt>
    <dgm:pt modelId="{A53A744E-C697-4B7A-9A77-C8980A5F5E2A}" type="sibTrans" cxnId="{6429B615-2F7A-4914-8EDA-FD230DC8209D}">
      <dgm:prSet/>
      <dgm:spPr/>
      <dgm:t>
        <a:bodyPr/>
        <a:lstStyle/>
        <a:p>
          <a:endParaRPr lang="en-US"/>
        </a:p>
      </dgm:t>
    </dgm:pt>
    <dgm:pt modelId="{C8A66CBD-D875-46E2-AA98-45AF1569E408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US" sz="2000" dirty="0" smtClean="0">
              <a:solidFill>
                <a:schemeClr val="tx1"/>
              </a:solidFill>
            </a:rPr>
            <a:t/>
          </a:r>
          <a:br>
            <a:rPr lang="en-US" sz="2000" dirty="0" smtClean="0">
              <a:solidFill>
                <a:schemeClr val="tx1"/>
              </a:solidFill>
            </a:rPr>
          </a:br>
          <a:r>
            <a:rPr lang="en-US" sz="2200" b="1" dirty="0" smtClean="0">
              <a:solidFill>
                <a:schemeClr val="tx1"/>
              </a:solidFill>
            </a:rPr>
            <a:t>Portfolio</a:t>
          </a:r>
        </a:p>
        <a:p>
          <a:pPr algn="ctr"/>
          <a:r>
            <a:rPr lang="en-US" sz="1400" dirty="0" smtClean="0">
              <a:solidFill>
                <a:schemeClr val="tx1"/>
              </a:solidFill>
            </a:rPr>
            <a:t>LinkedIn profile</a:t>
          </a:r>
        </a:p>
        <a:p>
          <a:pPr algn="ctr"/>
          <a:r>
            <a:rPr lang="en-US" sz="1400" dirty="0" smtClean="0">
              <a:solidFill>
                <a:schemeClr val="tx1"/>
              </a:solidFill>
            </a:rPr>
            <a:t>Video presentation</a:t>
          </a:r>
          <a:endParaRPr lang="en-US" sz="1400" dirty="0">
            <a:solidFill>
              <a:schemeClr val="tx1"/>
            </a:solidFill>
          </a:endParaRPr>
        </a:p>
      </dgm:t>
    </dgm:pt>
    <dgm:pt modelId="{3E70A9DF-114B-45FB-B962-D6D1D0E58E5F}" type="parTrans" cxnId="{FB789D90-752C-40A2-82FF-E7A24BA21CB2}">
      <dgm:prSet/>
      <dgm:spPr/>
      <dgm:t>
        <a:bodyPr/>
        <a:lstStyle/>
        <a:p>
          <a:endParaRPr lang="en-US"/>
        </a:p>
      </dgm:t>
    </dgm:pt>
    <dgm:pt modelId="{B33CEE91-081F-4657-A840-897194F8CF7B}" type="sibTrans" cxnId="{FB789D90-752C-40A2-82FF-E7A24BA21CB2}">
      <dgm:prSet/>
      <dgm:spPr/>
      <dgm:t>
        <a:bodyPr/>
        <a:lstStyle/>
        <a:p>
          <a:endParaRPr lang="en-US"/>
        </a:p>
      </dgm:t>
    </dgm:pt>
    <dgm:pt modelId="{DF9FB17A-EB6B-4FF8-BFDE-D55D83721EC3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Learning to pitch know-how</a:t>
          </a:r>
          <a:endParaRPr lang="en-US" b="1" dirty="0">
            <a:solidFill>
              <a:schemeClr val="tx1"/>
            </a:solidFill>
          </a:endParaRPr>
        </a:p>
      </dgm:t>
    </dgm:pt>
    <dgm:pt modelId="{FD8DC537-52B7-4095-8708-3BA06FDD8BC5}" type="parTrans" cxnId="{E2E5BC1C-392D-410E-8501-7D4583C276CA}">
      <dgm:prSet/>
      <dgm:spPr/>
      <dgm:t>
        <a:bodyPr/>
        <a:lstStyle/>
        <a:p>
          <a:endParaRPr lang="en-US"/>
        </a:p>
      </dgm:t>
    </dgm:pt>
    <dgm:pt modelId="{FB2B6A6D-BB73-4E8D-B04F-C1B0173A1E41}" type="sibTrans" cxnId="{E2E5BC1C-392D-410E-8501-7D4583C276CA}">
      <dgm:prSet/>
      <dgm:spPr/>
      <dgm:t>
        <a:bodyPr/>
        <a:lstStyle/>
        <a:p>
          <a:endParaRPr lang="en-US"/>
        </a:p>
      </dgm:t>
    </dgm:pt>
    <dgm:pt modelId="{4866CD24-7AB3-4610-8AAF-C385D12B6E49}" type="pres">
      <dgm:prSet presAssocID="{5B68E481-0C5E-49FA-A46F-F734E8B6DDEB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8091AA-8BC3-45B4-B434-C17D5137E750}" type="pres">
      <dgm:prSet presAssocID="{5B68E481-0C5E-49FA-A46F-F734E8B6DDEB}" presName="triangle1" presStyleLbl="node1" presStyleIdx="0" presStyleCnt="4" custLinFactNeighborX="352" custLinFactNeighborY="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1E38A-B6FE-4D4C-87E1-49E630A5F3B5}" type="pres">
      <dgm:prSet presAssocID="{5B68E481-0C5E-49FA-A46F-F734E8B6DDEB}" presName="triangle2" presStyleLbl="node1" presStyleIdx="1" presStyleCnt="4" custLinFactNeighborX="238" custLinFactNeighborY="-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FFA93-EE89-4924-861C-D9338F5442F4}" type="pres">
      <dgm:prSet presAssocID="{5B68E481-0C5E-49FA-A46F-F734E8B6DDEB}" presName="triangle3" presStyleLbl="node1" presStyleIdx="2" presStyleCnt="4" custLinFactNeighborX="571" custLinFactNeighborY="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9E565-9D11-4AD0-8D61-78A960B7F50B}" type="pres">
      <dgm:prSet presAssocID="{5B68E481-0C5E-49FA-A46F-F734E8B6DDEB}" presName="triangle4" presStyleLbl="node1" presStyleIdx="3" presStyleCnt="4" custLinFactNeighborX="130" custLinFactNeighborY="-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839877-64E4-44CE-9AFB-AD7A07AD8131}" type="presOf" srcId="{9BD32F5C-9FDF-426B-A49A-BF457E904EBA}" destId="{AC8091AA-8BC3-45B4-B434-C17D5137E750}" srcOrd="0" destOrd="0" presId="urn:microsoft.com/office/officeart/2005/8/layout/pyramid4"/>
    <dgm:cxn modelId="{2D5DEF75-6C24-4026-8862-93445B2F397E}" type="presOf" srcId="{3D77588A-A945-48A1-A481-5E6F58A87B89}" destId="{8FB1E38A-B6FE-4D4C-87E1-49E630A5F3B5}" srcOrd="0" destOrd="0" presId="urn:microsoft.com/office/officeart/2005/8/layout/pyramid4"/>
    <dgm:cxn modelId="{DB92B0FB-0971-4B80-A05C-40A686A64DD6}" type="presOf" srcId="{5B68E481-0C5E-49FA-A46F-F734E8B6DDEB}" destId="{4866CD24-7AB3-4610-8AAF-C385D12B6E49}" srcOrd="0" destOrd="0" presId="urn:microsoft.com/office/officeart/2005/8/layout/pyramid4"/>
    <dgm:cxn modelId="{61C57A6C-93BF-43C5-B8A2-4C5C25FC8A78}" type="presOf" srcId="{DF9FB17A-EB6B-4FF8-BFDE-D55D83721EC3}" destId="{2619E565-9D11-4AD0-8D61-78A960B7F50B}" srcOrd="0" destOrd="0" presId="urn:microsoft.com/office/officeart/2005/8/layout/pyramid4"/>
    <dgm:cxn modelId="{0859F716-ECE7-4BB8-81BB-D3E6FF1ACE55}" srcId="{5B68E481-0C5E-49FA-A46F-F734E8B6DDEB}" destId="{9BD32F5C-9FDF-426B-A49A-BF457E904EBA}" srcOrd="0" destOrd="0" parTransId="{6D472398-3DD1-4B61-8E2B-71A9CE7A4629}" sibTransId="{8A695B9E-F976-4D5E-985B-A00442AAF7CC}"/>
    <dgm:cxn modelId="{FB789D90-752C-40A2-82FF-E7A24BA21CB2}" srcId="{5B68E481-0C5E-49FA-A46F-F734E8B6DDEB}" destId="{C8A66CBD-D875-46E2-AA98-45AF1569E408}" srcOrd="2" destOrd="0" parTransId="{3E70A9DF-114B-45FB-B962-D6D1D0E58E5F}" sibTransId="{B33CEE91-081F-4657-A840-897194F8CF7B}"/>
    <dgm:cxn modelId="{6429B615-2F7A-4914-8EDA-FD230DC8209D}" srcId="{5B68E481-0C5E-49FA-A46F-F734E8B6DDEB}" destId="{3D77588A-A945-48A1-A481-5E6F58A87B89}" srcOrd="1" destOrd="0" parTransId="{AD180874-8755-47BA-A14D-F81A70690122}" sibTransId="{A53A744E-C697-4B7A-9A77-C8980A5F5E2A}"/>
    <dgm:cxn modelId="{E2E5BC1C-392D-410E-8501-7D4583C276CA}" srcId="{5B68E481-0C5E-49FA-A46F-F734E8B6DDEB}" destId="{DF9FB17A-EB6B-4FF8-BFDE-D55D83721EC3}" srcOrd="3" destOrd="0" parTransId="{FD8DC537-52B7-4095-8708-3BA06FDD8BC5}" sibTransId="{FB2B6A6D-BB73-4E8D-B04F-C1B0173A1E41}"/>
    <dgm:cxn modelId="{1BA065C6-BD2F-4E89-A552-021B9A7424EB}" type="presOf" srcId="{C8A66CBD-D875-46E2-AA98-45AF1569E408}" destId="{F4AFFA93-EE89-4924-861C-D9338F5442F4}" srcOrd="0" destOrd="0" presId="urn:microsoft.com/office/officeart/2005/8/layout/pyramid4"/>
    <dgm:cxn modelId="{526085F6-1DB4-4453-8EA9-85A7BE27F403}" type="presParOf" srcId="{4866CD24-7AB3-4610-8AAF-C385D12B6E49}" destId="{AC8091AA-8BC3-45B4-B434-C17D5137E750}" srcOrd="0" destOrd="0" presId="urn:microsoft.com/office/officeart/2005/8/layout/pyramid4"/>
    <dgm:cxn modelId="{8BF8B254-CE61-43FF-8DC6-82932F0C2BD8}" type="presParOf" srcId="{4866CD24-7AB3-4610-8AAF-C385D12B6E49}" destId="{8FB1E38A-B6FE-4D4C-87E1-49E630A5F3B5}" srcOrd="1" destOrd="0" presId="urn:microsoft.com/office/officeart/2005/8/layout/pyramid4"/>
    <dgm:cxn modelId="{3709BD75-3B2E-48A4-81AB-9D519FE2B1C8}" type="presParOf" srcId="{4866CD24-7AB3-4610-8AAF-C385D12B6E49}" destId="{F4AFFA93-EE89-4924-861C-D9338F5442F4}" srcOrd="2" destOrd="0" presId="urn:microsoft.com/office/officeart/2005/8/layout/pyramid4"/>
    <dgm:cxn modelId="{292C454B-3C59-4BC5-8607-4C772CA5F1C0}" type="presParOf" srcId="{4866CD24-7AB3-4610-8AAF-C385D12B6E49}" destId="{2619E565-9D11-4AD0-8D61-78A960B7F50B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091AA-8BC3-45B4-B434-C17D5137E750}">
      <dsp:nvSpPr>
        <dsp:cNvPr id="0" name=""/>
        <dsp:cNvSpPr/>
      </dsp:nvSpPr>
      <dsp:spPr>
        <a:xfrm>
          <a:off x="2863416" y="1876"/>
          <a:ext cx="2346108" cy="2346108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Master’s Thesis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449943" y="1174930"/>
        <a:ext cx="1173054" cy="1173054"/>
      </dsp:txXfrm>
    </dsp:sp>
    <dsp:sp modelId="{8FB1E38A-B6FE-4D4C-87E1-49E630A5F3B5}">
      <dsp:nvSpPr>
        <dsp:cNvPr id="0" name=""/>
        <dsp:cNvSpPr/>
      </dsp:nvSpPr>
      <dsp:spPr>
        <a:xfrm>
          <a:off x="1687687" y="2326870"/>
          <a:ext cx="2346108" cy="234610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Setting and Narrowing goals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274214" y="3499924"/>
        <a:ext cx="1173054" cy="1173054"/>
      </dsp:txXfrm>
    </dsp:sp>
    <dsp:sp modelId="{F4AFFA93-EE89-4924-861C-D9338F5442F4}">
      <dsp:nvSpPr>
        <dsp:cNvPr id="0" name=""/>
        <dsp:cNvSpPr/>
      </dsp:nvSpPr>
      <dsp:spPr>
        <a:xfrm rot="10800000">
          <a:off x="2868554" y="2346108"/>
          <a:ext cx="2346108" cy="2346108"/>
        </a:xfrm>
        <a:prstGeom prst="triangl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/>
          </a:r>
          <a:br>
            <a:rPr lang="en-US" sz="2000" kern="1200" dirty="0" smtClean="0">
              <a:solidFill>
                <a:schemeClr val="tx1"/>
              </a:solidFill>
            </a:rPr>
          </a:br>
          <a:r>
            <a:rPr lang="en-US" sz="2200" b="1" kern="1200" dirty="0" smtClean="0">
              <a:solidFill>
                <a:schemeClr val="tx1"/>
              </a:solidFill>
            </a:rPr>
            <a:t>Portfolio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LinkedIn profile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Video presentation</a:t>
          </a:r>
          <a:endParaRPr lang="en-US" sz="1400" kern="1200" dirty="0">
            <a:solidFill>
              <a:schemeClr val="tx1"/>
            </a:solidFill>
          </a:endParaRPr>
        </a:p>
      </dsp:txBody>
      <dsp:txXfrm rot="10800000">
        <a:off x="3455081" y="2346108"/>
        <a:ext cx="1173054" cy="1173054"/>
      </dsp:txXfrm>
    </dsp:sp>
    <dsp:sp modelId="{2619E565-9D11-4AD0-8D61-78A960B7F50B}">
      <dsp:nvSpPr>
        <dsp:cNvPr id="0" name=""/>
        <dsp:cNvSpPr/>
      </dsp:nvSpPr>
      <dsp:spPr>
        <a:xfrm>
          <a:off x="4031261" y="2326870"/>
          <a:ext cx="2346108" cy="2346108"/>
        </a:xfrm>
        <a:prstGeom prst="triangl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Learning to pitch know-how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17788" y="3499924"/>
        <a:ext cx="1173054" cy="1173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C259A-7200-49F3-BFBE-DA086A9ED6B4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7895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8963C-7803-408D-A0C8-C5B80DB608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81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98E63-DAB4-40E7-AEF0-C70ACEDF1DD9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54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A5FF2-0573-2649-A39A-26FA52E05379}" type="slidenum"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2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0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55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916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8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27989"/>
            <a:ext cx="10943165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2.9.2019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18384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9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19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7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19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2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19" y="1701163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0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19" y="1701163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0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19" y="1701163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5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005EB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18459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1528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EF33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21" y="5315698"/>
            <a:ext cx="7172564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CD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18459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6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20" y="1989288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005EB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20" y="5438088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0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0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4420" y="1989288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EF33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20" y="5438088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0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4420" y="1960037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FFCD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4420" y="5408837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" y="0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19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624419" y="5848350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18384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8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4419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624419" y="5848350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741168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1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4419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624419" y="5848350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61819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9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27989"/>
            <a:ext cx="10943165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2.9.2019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18384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9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24419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6687-CBD3-415D-8421-2B5EAA963EBF}" type="datetime1">
              <a:rPr lang="fi-FI" smtClean="0"/>
              <a:t>2.9.2019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2AF8-94BF-6340-B60E-A8C5E9F87F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34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741168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0315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19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5285-7526-43D5-81FF-B1103F667C54}" type="datetime1">
              <a:rPr lang="fi-FI" smtClean="0"/>
              <a:t>2.9.2019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BE77-5FCA-3844-8BD6-7ECE8B5BEE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0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61819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21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7744" y="318135"/>
            <a:ext cx="1094984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7746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6250147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2.9.2019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18384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4419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5317439" cy="40039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8"/>
          </p:nvPr>
        </p:nvSpPr>
        <p:spPr>
          <a:xfrm>
            <a:off x="6250147" y="1513259"/>
            <a:ext cx="5317439" cy="40039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F29C9-51F7-4E61-B7C7-5CEFA78BD6B3}" type="datetime1">
              <a:rPr lang="fi-FI" smtClean="0"/>
              <a:t>2.9.2019</a:t>
            </a:fld>
            <a:endParaRPr lang="fi-FI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180D-9F57-224F-AD9B-D6C47196F0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741168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24419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D0ED-27AA-4BEE-8827-0A59147D95E5}" type="datetime1">
              <a:rPr lang="fi-FI" smtClean="0"/>
              <a:t>2.9.2019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5D404-ADF5-A94E-82B6-70B84D261D7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419" y="5847608"/>
            <a:ext cx="10943167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0"/>
          <p:cNvSpPr>
            <a:spLocks noGrp="1"/>
          </p:cNvSpPr>
          <p:nvPr>
            <p:ph sz="quarter" idx="18"/>
          </p:nvPr>
        </p:nvSpPr>
        <p:spPr>
          <a:xfrm>
            <a:off x="6250147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1"/>
            <a:ext cx="2861819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62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27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27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27" y="1700808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27" y="1701164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27" y="1701164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27" y="1701164"/>
            <a:ext cx="1094316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rgbClr val="005EB8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18459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rgbClr val="EF3340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27" y="5315699"/>
            <a:ext cx="7172564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rgbClr val="FFCD00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9"/>
            <a:ext cx="718459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25" y="1989294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2" b="1" spc="-240">
                <a:solidFill>
                  <a:srgbClr val="005EB8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25" y="5438088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1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1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4425" y="1989294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2" b="1" spc="-240">
                <a:solidFill>
                  <a:srgbClr val="EF3340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25" y="5438088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1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4425" y="1960043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2" b="1" spc="-240">
                <a:solidFill>
                  <a:srgbClr val="FFCD00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4425" y="5408837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" y="7"/>
            <a:ext cx="2205567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27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624427" y="5848349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0" y="5654887"/>
            <a:ext cx="2818384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4427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624427" y="5848349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0" y="5654887"/>
            <a:ext cx="2741168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24427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8642" b="1" spc="-24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624427" y="5848349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0" y="5654887"/>
            <a:ext cx="2861819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24427" y="318136"/>
            <a:ext cx="10943167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9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72" indent="-254926">
              <a:buFont typeface="Arial"/>
              <a:buChar char="•"/>
              <a:defRPr sz="2400">
                <a:latin typeface="Georgia"/>
              </a:defRPr>
            </a:lvl2pPr>
            <a:lvl3pPr marL="553060" indent="-27653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572" indent="-233322">
              <a:buFont typeface="Arial"/>
              <a:buChar char="•"/>
              <a:defRPr sz="1680" baseline="0">
                <a:latin typeface="Georgia"/>
              </a:defRPr>
            </a:lvl4pPr>
            <a:lvl5pPr marL="1304875" indent="-274370">
              <a:buFont typeface="Courier New"/>
              <a:buChar char="o"/>
              <a:defRPr sz="1560" baseline="0"/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6687-CBD3-415D-8421-2B5EAA963EBF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2.9.2019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2AF8-94BF-6340-B60E-A8C5E9F87F01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6413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4427" y="318136"/>
            <a:ext cx="10943167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24423" y="1513935"/>
            <a:ext cx="5317439" cy="40039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72" indent="-254926">
              <a:buFont typeface="Arial"/>
              <a:buChar char="•"/>
              <a:defRPr sz="2400">
                <a:latin typeface="Georgia"/>
              </a:defRPr>
            </a:lvl2pPr>
            <a:lvl3pPr marL="553060" indent="-27653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572" indent="-233322">
              <a:buFont typeface="Arial"/>
              <a:buChar char="•"/>
              <a:defRPr sz="1680" baseline="0">
                <a:latin typeface="Georgia"/>
              </a:defRPr>
            </a:lvl4pPr>
            <a:lvl5pPr marL="1304875" indent="-274370">
              <a:buFont typeface="Courier New"/>
              <a:buChar char="o"/>
              <a:defRPr sz="156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8"/>
          </p:nvPr>
        </p:nvSpPr>
        <p:spPr>
          <a:xfrm>
            <a:off x="6250149" y="1513260"/>
            <a:ext cx="5317439" cy="40039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72" indent="-254926">
              <a:buFont typeface="Arial"/>
              <a:buChar char="•"/>
              <a:defRPr sz="2400">
                <a:latin typeface="Georgia"/>
              </a:defRPr>
            </a:lvl2pPr>
            <a:lvl3pPr marL="553060" indent="-27653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572" indent="-233322">
              <a:buFont typeface="Arial"/>
              <a:buChar char="•"/>
              <a:defRPr sz="1680" baseline="0">
                <a:latin typeface="Georgia"/>
              </a:defRPr>
            </a:lvl4pPr>
            <a:lvl5pPr marL="1304875" indent="-274370">
              <a:buFont typeface="Courier New"/>
              <a:buChar char="o"/>
              <a:defRPr sz="156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F29C9-51F7-4E61-B7C7-5CEFA78BD6B3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2.9.2019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180D-9F57-224F-AD9B-D6C47196F0CD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427" y="5847609"/>
            <a:ext cx="10943167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0" y="5654887"/>
            <a:ext cx="2741168" cy="11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27" y="318136"/>
            <a:ext cx="10943167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9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72" indent="-254926">
              <a:buFont typeface="Arial"/>
              <a:buChar char="•"/>
              <a:defRPr sz="2400">
                <a:latin typeface="Georgia"/>
              </a:defRPr>
            </a:lvl2pPr>
            <a:lvl3pPr marL="553060" indent="-27653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572" indent="-233322">
              <a:buFont typeface="Arial"/>
              <a:buChar char="•"/>
              <a:defRPr sz="1680" baseline="0">
                <a:latin typeface="Georgia"/>
              </a:defRPr>
            </a:lvl4pPr>
            <a:lvl5pPr marL="1304875" indent="-274370">
              <a:buFont typeface="Courier New"/>
              <a:buChar char="o"/>
              <a:defRPr sz="1560" baseline="0"/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5"/>
          </p:nvPr>
        </p:nvSpPr>
        <p:spPr>
          <a:xfrm>
            <a:off x="6742608" y="6180037"/>
            <a:ext cx="4826000" cy="18573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36687-CBD3-415D-8421-2B5EAA963EBF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2.9.2019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6742608" y="6021294"/>
            <a:ext cx="4826000" cy="1587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742608" y="6365778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42AF8-94BF-6340-B60E-A8C5E9F87F01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05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259" y="746576"/>
            <a:ext cx="11239500" cy="805385"/>
          </a:xfrm>
          <a:prstGeom prst="rect">
            <a:avLst/>
          </a:prstGeom>
        </p:spPr>
        <p:txBody>
          <a:bodyPr lIns="0" tIns="0" rIns="0" bIns="0"/>
          <a:lstStyle>
            <a:lvl1pPr>
              <a:defRPr sz="3511" b="1" i="0">
                <a:solidFill>
                  <a:srgbClr val="333333"/>
                </a:solidFill>
                <a:latin typeface="Nimbus Sans"/>
                <a:cs typeface="Nimbus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92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r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25" y="318141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25" y="1599999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13" indent="-254874">
              <a:buFont typeface="Arial"/>
              <a:buChar char="•"/>
              <a:defRPr sz="2400">
                <a:latin typeface="Georgia"/>
              </a:defRPr>
            </a:lvl2pPr>
            <a:lvl3pPr marL="552946" indent="-276473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376" indent="-233274">
              <a:buFont typeface="Arial"/>
              <a:buChar char="•"/>
              <a:defRPr sz="1680" baseline="0">
                <a:latin typeface="Georgia"/>
              </a:defRPr>
            </a:lvl4pPr>
            <a:lvl5pPr marL="1304607" indent="-274313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2918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3478">
          <p15:clr>
            <a:srgbClr val="FBAE40"/>
          </p15:clr>
        </p15:guide>
        <p15:guide id="5" pos="29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5" y="504141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7" y="504141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9" y="504141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53" y="504141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5" y="3248980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7" y="3248980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9" y="3248980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53" y="3248980"/>
            <a:ext cx="2556668" cy="25558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53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koin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22" y="318138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22" y="1599998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13" indent="-254874">
              <a:buFont typeface="Arial"/>
              <a:buChar char="•"/>
              <a:defRPr sz="2400">
                <a:latin typeface="Georgia"/>
              </a:defRPr>
            </a:lvl2pPr>
            <a:lvl3pPr marL="552946" indent="-276473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376" indent="-233274">
              <a:buFont typeface="Arial"/>
              <a:buChar char="•"/>
              <a:defRPr sz="1680" baseline="0">
                <a:latin typeface="Georgia"/>
              </a:defRPr>
            </a:lvl4pPr>
            <a:lvl5pPr marL="1304607" indent="-274313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77" y="6237355"/>
            <a:ext cx="1906433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3478">
          <p15:clr>
            <a:srgbClr val="FBAE40"/>
          </p15:clr>
        </p15:guide>
        <p15:guide id="3" pos="29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22" y="318138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22" y="1599998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13" indent="-254874">
              <a:buFont typeface="Arial"/>
              <a:buChar char="•"/>
              <a:defRPr sz="2400">
                <a:latin typeface="Georgia"/>
              </a:defRPr>
            </a:lvl2pPr>
            <a:lvl3pPr marL="552946" indent="-276473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376" indent="-233274">
              <a:buFont typeface="Arial"/>
              <a:buChar char="•"/>
              <a:defRPr sz="1680" baseline="0">
                <a:latin typeface="Georgia"/>
              </a:defRPr>
            </a:lvl4pPr>
            <a:lvl5pPr marL="1304607" indent="-274313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289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78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23659" y="2321386"/>
            <a:ext cx="8443021" cy="1885301"/>
          </a:xfrm>
          <a:prstGeom prst="rect">
            <a:avLst/>
          </a:prstGeom>
        </p:spPr>
        <p:txBody>
          <a:bodyPr/>
          <a:lstStyle>
            <a:lvl1pPr algn="r">
              <a:lnSpc>
                <a:spcPts val="7560"/>
              </a:lnSpc>
              <a:defRPr b="0" spc="-120" baseline="0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6300"/>
              </a:lnSpc>
            </a:pPr>
            <a:r>
              <a:rPr lang="en-US" sz="7560" smtClean="0"/>
              <a:t>Click to edit Master title style</a:t>
            </a:r>
            <a:endParaRPr lang="fi-FI" sz="7560" dirty="0"/>
          </a:p>
        </p:txBody>
      </p:sp>
    </p:spTree>
    <p:extLst>
      <p:ext uri="{BB962C8B-B14F-4D97-AF65-F5344CB8AC3E}">
        <p14:creationId xmlns:p14="http://schemas.microsoft.com/office/powerpoint/2010/main" val="762024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r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6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18" y="1599996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392" y="6237355"/>
            <a:ext cx="1906435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4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3478">
          <p15:clr>
            <a:srgbClr val="FBAE40"/>
          </p15:clr>
        </p15:guide>
        <p15:guide id="5" pos="29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8" y="318136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18" y="1599996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73" y="6237355"/>
            <a:ext cx="1906433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30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3478">
          <p15:clr>
            <a:srgbClr val="FBAE40"/>
          </p15:clr>
        </p15:guide>
        <p15:guide id="3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82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8" y="318136"/>
            <a:ext cx="10656159" cy="8642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4418" y="1599996"/>
            <a:ext cx="8063871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0">
                <a:latin typeface="Georgia" panose="02040502050405020303" pitchFamily="18" charset="0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73" y="6236869"/>
            <a:ext cx="1906433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7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78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971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01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87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6180-5278-4879-BE91-800F0F25A9C0}" type="datetimeFigureOut">
              <a:rPr lang="fi-FI" smtClean="0"/>
              <a:t>2.9.2019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5D319-6549-4BA1-ACFD-4C88227E7E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99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2608" y="6021288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2608" y="6180039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2.9.2019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2608" y="6365777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43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2608" y="6021294"/>
            <a:ext cx="4826000" cy="15875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2608" y="6180037"/>
            <a:ext cx="4826000" cy="18573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20173-7D7F-4FBC-A781-33E654CAA422}" type="datetime1">
              <a:rPr lang="fi-FI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2.9.2019</a:t>
            </a:fld>
            <a:endParaRPr lang="fi-FI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2608" y="6365778"/>
            <a:ext cx="48260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BCDE0-955E-2A43-932A-046BF80DB991}" type="slidenum">
              <a:rPr lang="fi-FI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2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/>
  <p:txStyles>
    <p:titleStyle>
      <a:lvl1pPr algn="ctr" defTabSz="548740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5487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5487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5487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5487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548740" algn="ctr" defTabSz="5487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097478" algn="ctr" defTabSz="5487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646218" algn="ctr" defTabSz="5487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194956" algn="ctr" defTabSz="5487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11555" indent="-411555" algn="l" defTabSz="5487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891702" indent="-342961" algn="l" defTabSz="5487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371847" indent="-274370" algn="l" defTabSz="5487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587" indent="-274370" algn="l" defTabSz="5487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469326" indent="-274370" algn="l" defTabSz="54874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3018066" indent="-274370" algn="l" defTabSz="5487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805" indent="-274370" algn="l" defTabSz="5487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542" indent="-274370" algn="l" defTabSz="5487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4282" indent="-274370" algn="l" defTabSz="5487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740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78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6218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56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95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2435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73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913" algn="l" defTabSz="5487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2608" y="6021288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2608" y="6180039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465CE8-81BA-4C51-BB8D-E07F008AA252}" type="datetime1">
              <a:rPr lang="fi-FI" smtClean="0"/>
              <a:pPr>
                <a:defRPr/>
              </a:pPr>
              <a:t>2.9.2019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2608" y="6365777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419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hf hdr="0" ftr="0"/>
  <p:txStyles>
    <p:titleStyle>
      <a:lvl1pPr algn="ctr" defTabSz="548640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891540" indent="-34290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eija.leppanen@aalto.fi" TargetMode="Externa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33"/>
          <p:cNvSpPr/>
          <p:nvPr/>
        </p:nvSpPr>
        <p:spPr>
          <a:xfrm>
            <a:off x="624419" y="1581812"/>
            <a:ext cx="10536917" cy="344964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uorakulmio 33"/>
          <p:cNvSpPr/>
          <p:nvPr/>
        </p:nvSpPr>
        <p:spPr>
          <a:xfrm>
            <a:off x="624419" y="5288097"/>
            <a:ext cx="10536917" cy="136609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101" y="1489061"/>
            <a:ext cx="10943167" cy="3202209"/>
          </a:xfrm>
        </p:spPr>
        <p:txBody>
          <a:bodyPr/>
          <a:lstStyle/>
          <a:p>
            <a:r>
              <a:rPr lang="fi-FI" sz="8000" dirty="0"/>
              <a:t>Career </a:t>
            </a:r>
            <a:r>
              <a:rPr lang="fi-FI" sz="8000" dirty="0" smtClean="0"/>
              <a:t>Services – </a:t>
            </a:r>
            <a:br>
              <a:rPr lang="fi-FI" sz="8000" dirty="0" smtClean="0"/>
            </a:br>
            <a:r>
              <a:rPr lang="fi-FI" sz="8000" dirty="0" err="1" smtClean="0"/>
              <a:t>We’re</a:t>
            </a:r>
            <a:r>
              <a:rPr lang="fi-FI" sz="8000" dirty="0" smtClean="0"/>
              <a:t> </a:t>
            </a:r>
            <a:r>
              <a:rPr lang="fi-FI" sz="8000" dirty="0"/>
              <a:t>Here to Help!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100" y="5398266"/>
            <a:ext cx="9693669" cy="779854"/>
          </a:xfrm>
        </p:spPr>
        <p:txBody>
          <a:bodyPr>
            <a:noAutofit/>
          </a:bodyPr>
          <a:lstStyle/>
          <a:p>
            <a:r>
              <a:rPr lang="fi-FI" sz="2400" b="1" dirty="0" smtClean="0"/>
              <a:t>Aila Saloranta</a:t>
            </a:r>
            <a:r>
              <a:rPr lang="fi-FI" sz="2400" dirty="0"/>
              <a:t> </a:t>
            </a: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aila.saloranta@aalto.fi</a:t>
            </a:r>
            <a:br>
              <a:rPr lang="fi-FI" sz="2400" dirty="0" smtClean="0"/>
            </a:b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743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487980"/>
              </p:ext>
            </p:extLst>
          </p:nvPr>
        </p:nvGraphicFramePr>
        <p:xfrm>
          <a:off x="1488877" y="7614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61313210"/>
              </p:ext>
            </p:extLst>
          </p:nvPr>
        </p:nvGraphicFramePr>
        <p:xfrm>
          <a:off x="1774000" y="1531664"/>
          <a:ext cx="8056424" cy="4692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3413" y="666263"/>
            <a:ext cx="19975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C00000"/>
                </a:solidFill>
              </a:rPr>
              <a:t>Career</a:t>
            </a:r>
            <a:br>
              <a:rPr lang="fi-FI" sz="2400" b="1" dirty="0" smtClean="0">
                <a:solidFill>
                  <a:srgbClr val="C00000"/>
                </a:solidFill>
              </a:rPr>
            </a:br>
            <a:r>
              <a:rPr lang="fi-FI" b="1" dirty="0" smtClean="0">
                <a:solidFill>
                  <a:srgbClr val="C00000"/>
                </a:solidFill>
              </a:rPr>
              <a:t>as a </a:t>
            </a:r>
            <a:r>
              <a:rPr lang="fi-FI" b="1" dirty="0" err="1" smtClean="0">
                <a:solidFill>
                  <a:srgbClr val="C00000"/>
                </a:solidFill>
              </a:rPr>
              <a:t>game</a:t>
            </a:r>
            <a:r>
              <a:rPr lang="fi-FI" b="1" dirty="0" smtClean="0">
                <a:solidFill>
                  <a:srgbClr val="C00000"/>
                </a:solidFill>
              </a:rPr>
              <a:t> </a:t>
            </a:r>
            <a:r>
              <a:rPr lang="fi-FI" b="1" dirty="0" err="1" smtClean="0">
                <a:solidFill>
                  <a:srgbClr val="C00000"/>
                </a:solidFill>
              </a:rPr>
              <a:t>changer</a:t>
            </a:r>
            <a:r>
              <a:rPr lang="fi-FI" b="1" dirty="0" smtClean="0">
                <a:solidFill>
                  <a:srgbClr val="C00000"/>
                </a:solidFill>
              </a:rPr>
              <a:t> </a:t>
            </a:r>
            <a:endParaRPr lang="fi-FI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0956" y="3440652"/>
            <a:ext cx="19877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C00000"/>
                </a:solidFill>
              </a:rPr>
              <a:t>Summer </a:t>
            </a:r>
            <a:r>
              <a:rPr lang="fi-FI" sz="2400" b="1" dirty="0" err="1" smtClean="0">
                <a:solidFill>
                  <a:srgbClr val="C00000"/>
                </a:solidFill>
              </a:rPr>
              <a:t>job</a:t>
            </a:r>
            <a:r>
              <a:rPr lang="fi-FI" sz="2400" b="1" dirty="0" smtClean="0">
                <a:solidFill>
                  <a:srgbClr val="C00000"/>
                </a:solidFill>
              </a:rPr>
              <a:t/>
            </a:r>
            <a:br>
              <a:rPr lang="fi-FI" sz="2400" b="1" dirty="0" smtClean="0">
                <a:solidFill>
                  <a:srgbClr val="C00000"/>
                </a:solidFill>
              </a:rPr>
            </a:br>
            <a:r>
              <a:rPr lang="fi-FI" sz="2400" b="1" dirty="0" smtClean="0">
                <a:solidFill>
                  <a:srgbClr val="C00000"/>
                </a:solidFill>
              </a:rPr>
              <a:t>in </a:t>
            </a:r>
            <a:r>
              <a:rPr lang="fi-FI" sz="2400" b="1" dirty="0" err="1" smtClean="0">
                <a:solidFill>
                  <a:srgbClr val="C00000"/>
                </a:solidFill>
              </a:rPr>
              <a:t>your</a:t>
            </a:r>
            <a:r>
              <a:rPr lang="fi-FI" sz="2400" b="1" dirty="0" smtClean="0">
                <a:solidFill>
                  <a:srgbClr val="C00000"/>
                </a:solidFill>
              </a:rPr>
              <a:t> </a:t>
            </a:r>
            <a:r>
              <a:rPr lang="fi-FI" sz="2400" b="1" dirty="0" err="1" smtClean="0">
                <a:solidFill>
                  <a:srgbClr val="C00000"/>
                </a:solidFill>
              </a:rPr>
              <a:t>field</a:t>
            </a:r>
            <a:r>
              <a:rPr lang="fi-FI" sz="2400" b="1" dirty="0" smtClean="0">
                <a:solidFill>
                  <a:srgbClr val="C00000"/>
                </a:solidFill>
              </a:rPr>
              <a:t> of studies</a:t>
            </a:r>
            <a:endParaRPr lang="fi-FI" sz="2400" b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32000" y="1405378"/>
            <a:ext cx="0" cy="4812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89277" y="1035595"/>
            <a:ext cx="67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Years</a:t>
            </a:r>
            <a:endParaRPr lang="fi-FI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909339" y="3896591"/>
            <a:ext cx="136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02424" y="14299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fi-FI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4309" y="3742702"/>
            <a:ext cx="261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i-FI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i-FI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10049" y="6212476"/>
            <a:ext cx="136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5566" y="1583851"/>
            <a:ext cx="136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32456" y="6058587"/>
            <a:ext cx="261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endParaRPr lang="fi-FI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63954" y="3596044"/>
            <a:ext cx="319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C00000"/>
                </a:solidFill>
              </a:rPr>
              <a:t>Training / </a:t>
            </a:r>
            <a:r>
              <a:rPr lang="fi-FI" sz="2400" b="1" dirty="0" err="1" smtClean="0">
                <a:solidFill>
                  <a:srgbClr val="C00000"/>
                </a:solidFill>
              </a:rPr>
              <a:t>Information</a:t>
            </a:r>
            <a:endParaRPr lang="fi-FI" sz="2400" b="1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23283" y="1576193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i-FI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48" y="665417"/>
            <a:ext cx="8560601" cy="57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74" y="750134"/>
            <a:ext cx="9736922" cy="56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33"/>
          <p:cNvSpPr/>
          <p:nvPr/>
        </p:nvSpPr>
        <p:spPr>
          <a:xfrm>
            <a:off x="573913" y="2208078"/>
            <a:ext cx="11271827" cy="1527975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7205" y="2579160"/>
            <a:ext cx="10890079" cy="864215"/>
          </a:xfrm>
        </p:spPr>
        <p:txBody>
          <a:bodyPr/>
          <a:lstStyle/>
          <a:p>
            <a:r>
              <a:rPr lang="en-GB" sz="5400" dirty="0" smtClean="0">
                <a:solidFill>
                  <a:schemeClr val="bg1"/>
                </a:solidFill>
              </a:rPr>
              <a:t>Thanks &amp; see you later!</a:t>
            </a:r>
            <a:br>
              <a:rPr lang="en-GB" sz="5400" dirty="0" smtClean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Suorakulmio 33"/>
          <p:cNvSpPr/>
          <p:nvPr/>
        </p:nvSpPr>
        <p:spPr>
          <a:xfrm>
            <a:off x="666277" y="4618180"/>
            <a:ext cx="11271827" cy="104371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prstClr val="white"/>
                </a:solidFill>
                <a:latin typeface="Arial"/>
              </a:rPr>
              <a:t/>
            </a:r>
            <a:br>
              <a:rPr lang="fi-FI" sz="2400" b="1" dirty="0">
                <a:solidFill>
                  <a:prstClr val="white"/>
                </a:solidFill>
                <a:latin typeface="Arial"/>
              </a:rPr>
            </a:br>
            <a:endParaRPr lang="fi-FI" sz="2400" b="1" dirty="0" smtClean="0">
              <a:solidFill>
                <a:prstClr val="white"/>
              </a:solidFill>
              <a:latin typeface="Arial"/>
            </a:endParaRPr>
          </a:p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prstClr val="white"/>
                </a:solidFill>
                <a:latin typeface="Arial"/>
              </a:rPr>
              <a:t/>
            </a:r>
            <a:br>
              <a:rPr lang="fi-FI" sz="2400" b="1" dirty="0">
                <a:solidFill>
                  <a:prstClr val="white"/>
                </a:solidFill>
                <a:latin typeface="Arial"/>
              </a:rPr>
            </a:br>
            <a:r>
              <a:rPr lang="en-GB" sz="3200" b="1" dirty="0" smtClean="0">
                <a:solidFill>
                  <a:prstClr val="white"/>
                </a:solidFill>
              </a:rPr>
              <a:t>careerservices@aalto.fi</a:t>
            </a:r>
            <a:br>
              <a:rPr lang="en-GB" sz="3200" b="1" dirty="0" smtClean="0">
                <a:solidFill>
                  <a:prstClr val="white"/>
                </a:solidFill>
              </a:rPr>
            </a:br>
            <a:r>
              <a:rPr lang="fi-FI" sz="2400" b="1" dirty="0" smtClean="0">
                <a:solidFill>
                  <a:prstClr val="white"/>
                </a:solidFill>
                <a:latin typeface="Arial"/>
              </a:rPr>
              <a:t/>
            </a:r>
            <a:br>
              <a:rPr lang="fi-FI" sz="2400" b="1" dirty="0" smtClean="0">
                <a:solidFill>
                  <a:prstClr val="white"/>
                </a:solidFill>
                <a:latin typeface="Arial"/>
              </a:rPr>
            </a:br>
            <a:r>
              <a:rPr lang="fi-FI" sz="2400" b="1" dirty="0" smtClean="0">
                <a:solidFill>
                  <a:prstClr val="white"/>
                </a:solidFill>
                <a:latin typeface="Arial"/>
              </a:rPr>
              <a:t>		</a:t>
            </a:r>
            <a:endParaRPr kumimoji="0" lang="fi-FI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7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33"/>
          <p:cNvSpPr/>
          <p:nvPr/>
        </p:nvSpPr>
        <p:spPr>
          <a:xfrm>
            <a:off x="464544" y="187703"/>
            <a:ext cx="11271827" cy="1527975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uorakulmio 33"/>
          <p:cNvSpPr/>
          <p:nvPr/>
        </p:nvSpPr>
        <p:spPr>
          <a:xfrm>
            <a:off x="613670" y="2017486"/>
            <a:ext cx="6251587" cy="3773714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7" y="318136"/>
            <a:ext cx="11818963" cy="864215"/>
          </a:xfrm>
        </p:spPr>
        <p:txBody>
          <a:bodyPr/>
          <a:lstStyle/>
          <a:p>
            <a:r>
              <a:rPr lang="en-GB" sz="5400" dirty="0" smtClean="0">
                <a:solidFill>
                  <a:schemeClr val="bg1"/>
                </a:solidFill>
              </a:rPr>
              <a:t/>
            </a:r>
            <a:br>
              <a:rPr lang="en-GB" sz="5400" dirty="0" smtClean="0">
                <a:solidFill>
                  <a:schemeClr val="bg1"/>
                </a:solidFill>
              </a:rPr>
            </a:br>
            <a:r>
              <a:rPr lang="en-GB" sz="5400" dirty="0" smtClean="0">
                <a:solidFill>
                  <a:schemeClr val="bg1"/>
                </a:solidFill>
              </a:rPr>
              <a:t>Aalto </a:t>
            </a:r>
            <a:r>
              <a:rPr lang="en-GB" sz="5400" dirty="0" err="1" smtClean="0">
                <a:solidFill>
                  <a:schemeClr val="bg1"/>
                </a:solidFill>
              </a:rPr>
              <a:t>CareerWeb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63915" y="2424700"/>
            <a:ext cx="4821708" cy="28515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J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cs typeface="Calibri Light"/>
              </a:rPr>
              <a:t>ob 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and internship adverts suitable for Aalto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cs typeface="Calibri Light"/>
              </a:rPr>
              <a:t>students</a:t>
            </a:r>
          </a:p>
          <a:p>
            <a:endParaRPr lang="en-US" sz="2800" b="1" dirty="0" smtClean="0">
              <a:solidFill>
                <a:schemeClr val="bg1"/>
              </a:solidFill>
              <a:latin typeface="+mn-lt"/>
              <a:cs typeface="Calibri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b="1" dirty="0" smtClean="0">
                <a:solidFill>
                  <a:schemeClr val="bg1"/>
                </a:solidFill>
                <a:latin typeface="+mn-lt"/>
                <a:cs typeface="Calibri Light"/>
              </a:rPr>
              <a:t>10 000+ </a:t>
            </a:r>
            <a:r>
              <a:rPr lang="fi-FI" sz="2800" b="1" dirty="0" err="1" smtClean="0">
                <a:solidFill>
                  <a:schemeClr val="bg1"/>
                </a:solidFill>
                <a:latin typeface="+mn-lt"/>
                <a:cs typeface="Calibri Light"/>
              </a:rPr>
              <a:t>jobs</a:t>
            </a:r>
            <a:r>
              <a:rPr lang="fi-FI" sz="2800" b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dirty="0" err="1" smtClean="0">
                <a:solidFill>
                  <a:schemeClr val="bg1"/>
                </a:solidFill>
                <a:latin typeface="+mn-lt"/>
                <a:cs typeface="Calibri Light"/>
              </a:rPr>
              <a:t>yearly</a:t>
            </a:r>
            <a:r>
              <a:rPr lang="fi-FI" sz="2800" b="1" dirty="0" smtClean="0">
                <a:solidFill>
                  <a:schemeClr val="bg1"/>
                </a:solidFill>
                <a:latin typeface="+mn-lt"/>
                <a:cs typeface="Calibri Light"/>
              </a:rPr>
              <a:t/>
            </a:r>
            <a:br>
              <a:rPr lang="fi-FI" sz="2800" b="1" dirty="0" smtClean="0">
                <a:solidFill>
                  <a:schemeClr val="bg1"/>
                </a:solidFill>
                <a:latin typeface="+mn-lt"/>
                <a:cs typeface="Calibri Light"/>
              </a:rPr>
            </a:br>
            <a:endParaRPr lang="fi-FI" sz="2800" b="1" dirty="0" smtClean="0">
              <a:solidFill>
                <a:schemeClr val="bg1"/>
              </a:solidFill>
              <a:latin typeface="+mn-lt"/>
              <a:cs typeface="Calibri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b="1" dirty="0" err="1">
                <a:solidFill>
                  <a:schemeClr val="bg1"/>
                </a:solidFill>
                <a:latin typeface="+mn-lt"/>
              </a:rPr>
              <a:t>O</a:t>
            </a:r>
            <a:r>
              <a:rPr lang="fi-FI" sz="2800" b="1" dirty="0" err="1" smtClean="0">
                <a:solidFill>
                  <a:schemeClr val="bg1"/>
                </a:solidFill>
                <a:latin typeface="+mn-lt"/>
              </a:rPr>
              <a:t>nly</a:t>
            </a:r>
            <a:r>
              <a:rPr lang="fi-FI" sz="2800" b="1" dirty="0" smtClean="0">
                <a:solidFill>
                  <a:schemeClr val="bg1"/>
                </a:solidFill>
                <a:latin typeface="+mn-lt"/>
              </a:rPr>
              <a:t> for Aalto </a:t>
            </a:r>
            <a:r>
              <a:rPr lang="fi-FI" sz="2800" b="1" dirty="0" err="1" smtClean="0">
                <a:solidFill>
                  <a:schemeClr val="bg1"/>
                </a:solidFill>
                <a:latin typeface="+mn-lt"/>
              </a:rPr>
              <a:t>students</a:t>
            </a:r>
            <a:endParaRPr lang="fi-FI" sz="2800" b="1" dirty="0" smtClean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38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orakulmio 33"/>
          <p:cNvSpPr/>
          <p:nvPr/>
        </p:nvSpPr>
        <p:spPr>
          <a:xfrm>
            <a:off x="609600" y="0"/>
            <a:ext cx="109728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588" y="416548"/>
            <a:ext cx="10410824" cy="1526262"/>
          </a:xfrm>
          <a:prstGeom prst="rect">
            <a:avLst/>
          </a:prstGeom>
        </p:spPr>
        <p:txBody>
          <a:bodyPr/>
          <a:lstStyle/>
          <a:p>
            <a:r>
              <a:rPr lang="en-GB" sz="5400" dirty="0" smtClean="0">
                <a:solidFill>
                  <a:schemeClr val="bg1"/>
                </a:solidFill>
              </a:rPr>
              <a:t>Get to know employers at the recruitment events</a:t>
            </a: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33570" y="3086132"/>
            <a:ext cx="6507739" cy="169541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i-FI" sz="2800" b="1" i="1" dirty="0" smtClean="0">
                <a:solidFill>
                  <a:schemeClr val="bg1"/>
                </a:solidFill>
              </a:rPr>
              <a:t>”It </a:t>
            </a:r>
            <a:r>
              <a:rPr lang="fi-FI" sz="2800" b="1" i="1" dirty="0" err="1" smtClean="0">
                <a:solidFill>
                  <a:schemeClr val="bg1"/>
                </a:solidFill>
              </a:rPr>
              <a:t>was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easy</a:t>
            </a:r>
            <a:r>
              <a:rPr lang="fi-FI" sz="2800" b="1" i="1" dirty="0" smtClean="0">
                <a:solidFill>
                  <a:schemeClr val="bg1"/>
                </a:solidFill>
              </a:rPr>
              <a:t> to </a:t>
            </a:r>
            <a:r>
              <a:rPr lang="fi-FI" sz="2800" b="1" i="1" dirty="0" err="1" smtClean="0">
                <a:solidFill>
                  <a:schemeClr val="bg1"/>
                </a:solidFill>
              </a:rPr>
              <a:t>get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information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about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companies</a:t>
            </a:r>
            <a:r>
              <a:rPr lang="fi-FI" sz="2800" b="1" i="1" dirty="0" smtClean="0">
                <a:solidFill>
                  <a:schemeClr val="bg1"/>
                </a:solidFill>
              </a:rPr>
              <a:t> and </a:t>
            </a:r>
            <a:r>
              <a:rPr lang="fi-FI" sz="2800" b="1" i="1" dirty="0" err="1" smtClean="0">
                <a:solidFill>
                  <a:schemeClr val="bg1"/>
                </a:solidFill>
              </a:rPr>
              <a:t>jobs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available</a:t>
            </a:r>
            <a:r>
              <a:rPr lang="fi-FI" sz="2800" b="1" i="1" dirty="0" smtClean="0">
                <a:solidFill>
                  <a:schemeClr val="bg1"/>
                </a:solidFill>
              </a:rPr>
              <a:t> at </a:t>
            </a:r>
            <a:r>
              <a:rPr lang="fi-FI" sz="2800" b="1" i="1" dirty="0" err="1" smtClean="0">
                <a:solidFill>
                  <a:schemeClr val="bg1"/>
                </a:solidFill>
              </a:rPr>
              <a:t>the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recruitment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events</a:t>
            </a:r>
            <a:r>
              <a:rPr lang="fi-FI" sz="2800" b="1" i="1" dirty="0" smtClean="0">
                <a:solidFill>
                  <a:schemeClr val="bg1"/>
                </a:solidFill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fi-FI" sz="2800" b="1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88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55" y="6237355"/>
            <a:ext cx="1715790" cy="3888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48006" y="4541941"/>
            <a:ext cx="7528358" cy="169541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fi-FI" sz="2800" b="1" i="1" dirty="0" smtClean="0">
                <a:solidFill>
                  <a:schemeClr val="bg1"/>
                </a:solidFill>
              </a:rPr>
              <a:t>Aalto </a:t>
            </a:r>
            <a:r>
              <a:rPr lang="fi-FI" sz="2800" b="1" i="1" dirty="0" err="1" smtClean="0">
                <a:solidFill>
                  <a:schemeClr val="bg1"/>
                </a:solidFill>
              </a:rPr>
              <a:t>Talent</a:t>
            </a:r>
            <a:r>
              <a:rPr lang="fi-FI" sz="2800" b="1" i="1" dirty="0" smtClean="0">
                <a:solidFill>
                  <a:schemeClr val="bg1"/>
                </a:solidFill>
              </a:rPr>
              <a:t> Expo – </a:t>
            </a:r>
            <a:r>
              <a:rPr lang="fi-FI" sz="2800" b="1" i="1" dirty="0" err="1" smtClean="0">
                <a:solidFill>
                  <a:schemeClr val="bg1"/>
                </a:solidFill>
              </a:rPr>
              <a:t>career</a:t>
            </a:r>
            <a:r>
              <a:rPr lang="fi-FI" sz="2800" b="1" i="1" dirty="0" smtClean="0">
                <a:solidFill>
                  <a:schemeClr val="bg1"/>
                </a:solidFill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</a:rPr>
              <a:t>fair</a:t>
            </a:r>
            <a:r>
              <a:rPr lang="fi-FI" sz="2800" b="1" i="1" dirty="0" smtClean="0">
                <a:solidFill>
                  <a:schemeClr val="bg1"/>
                </a:solidFill>
              </a:rPr>
              <a:t/>
            </a:r>
            <a:br>
              <a:rPr lang="fi-FI" sz="2800" b="1" i="1" dirty="0" smtClean="0">
                <a:solidFill>
                  <a:schemeClr val="bg1"/>
                </a:solidFill>
              </a:rPr>
            </a:br>
            <a:r>
              <a:rPr lang="fi-FI" sz="2800" b="1" i="1" dirty="0" err="1" smtClean="0">
                <a:solidFill>
                  <a:schemeClr val="bg1"/>
                </a:solidFill>
              </a:rPr>
              <a:t>Thursday</a:t>
            </a:r>
            <a:r>
              <a:rPr lang="fi-FI" sz="2800" b="1" i="1" dirty="0" smtClean="0">
                <a:solidFill>
                  <a:schemeClr val="bg1"/>
                </a:solidFill>
              </a:rPr>
              <a:t> 31 October, 2019, </a:t>
            </a:r>
            <a:r>
              <a:rPr lang="fi-FI" sz="2800" b="1" i="1" dirty="0" err="1" smtClean="0">
                <a:solidFill>
                  <a:schemeClr val="bg1"/>
                </a:solidFill>
              </a:rPr>
              <a:t>Otahalli</a:t>
            </a:r>
            <a:endParaRPr lang="fi-FI" sz="2800" b="1" i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chemeClr val="bg1"/>
                </a:solidFill>
              </a:rPr>
              <a:t>Summer Job Day – career event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Thursday 16 January, 2020, </a:t>
            </a:r>
            <a:r>
              <a:rPr lang="en-US" sz="2800" b="1" i="1" dirty="0" err="1" smtClean="0">
                <a:solidFill>
                  <a:schemeClr val="bg1"/>
                </a:solidFill>
              </a:rPr>
              <a:t>Otakaari</a:t>
            </a:r>
            <a:r>
              <a:rPr lang="en-US" sz="2800" b="1" i="1" dirty="0" smtClean="0">
                <a:solidFill>
                  <a:schemeClr val="bg1"/>
                </a:solidFill>
              </a:rPr>
              <a:t> 1</a:t>
            </a:r>
            <a:endParaRPr lang="fi-FI" sz="2800" b="1" i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i-FI" sz="2800" b="1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88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33"/>
          <p:cNvSpPr/>
          <p:nvPr/>
        </p:nvSpPr>
        <p:spPr>
          <a:xfrm>
            <a:off x="464545" y="187703"/>
            <a:ext cx="11015031" cy="1645298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uorakulmio 33"/>
          <p:cNvSpPr/>
          <p:nvPr/>
        </p:nvSpPr>
        <p:spPr>
          <a:xfrm>
            <a:off x="464545" y="2512612"/>
            <a:ext cx="5297278" cy="2592125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6"/>
            <a:ext cx="11119563" cy="1514865"/>
          </a:xfrm>
        </p:spPr>
        <p:txBody>
          <a:bodyPr/>
          <a:lstStyle/>
          <a:p>
            <a:r>
              <a:rPr lang="en-GB" sz="5400" dirty="0" smtClean="0">
                <a:solidFill>
                  <a:schemeClr val="bg1"/>
                </a:solidFill>
              </a:rPr>
              <a:t>Learn job hunting skills at our trainings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4418" y="2766654"/>
            <a:ext cx="4872999" cy="1849413"/>
          </a:xfrm>
        </p:spPr>
        <p:txBody>
          <a:bodyPr/>
          <a:lstStyle/>
          <a:p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”I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received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concrete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tips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to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the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job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search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process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, and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can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now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better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understand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the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recruiter’s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perspective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 as </a:t>
            </a:r>
            <a:r>
              <a:rPr lang="fi-FI" sz="2800" b="1" i="1" dirty="0" err="1" smtClean="0">
                <a:solidFill>
                  <a:schemeClr val="bg1"/>
                </a:solidFill>
                <a:latin typeface="+mn-lt"/>
                <a:cs typeface="Calibri Light"/>
              </a:rPr>
              <a:t>well</a:t>
            </a:r>
            <a:r>
              <a:rPr lang="fi-FI" sz="2800" b="1" i="1" dirty="0" smtClean="0">
                <a:solidFill>
                  <a:schemeClr val="bg1"/>
                </a:solidFill>
                <a:latin typeface="+mn-lt"/>
                <a:cs typeface="Calibri Light"/>
              </a:rPr>
              <a:t>.”</a:t>
            </a:r>
          </a:p>
          <a:p>
            <a:endParaRPr lang="fi-FI" sz="2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4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0" y="5889065"/>
            <a:ext cx="2516023" cy="1126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9312"/>
          <a:stretch/>
        </p:blipFill>
        <p:spPr>
          <a:xfrm>
            <a:off x="5335570" y="0"/>
            <a:ext cx="6856429" cy="6858000"/>
          </a:xfrm>
          <a:prstGeom prst="rect">
            <a:avLst/>
          </a:prstGeom>
        </p:spPr>
      </p:pic>
      <p:sp>
        <p:nvSpPr>
          <p:cNvPr id="8" name="Suorakulmio 33"/>
          <p:cNvSpPr/>
          <p:nvPr/>
        </p:nvSpPr>
        <p:spPr>
          <a:xfrm>
            <a:off x="241451" y="340587"/>
            <a:ext cx="11542054" cy="1140643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1800" y="1912815"/>
            <a:ext cx="4894344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You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receive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tips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to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improve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your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CV,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motivation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letter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or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LinkedIn-profile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.</a:t>
            </a:r>
            <a:b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</a:b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Practise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for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the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job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interview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, and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have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less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stress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at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the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real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job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 </a:t>
            </a:r>
            <a:r>
              <a:rPr kumimoji="0" lang="fi-FI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interview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.</a:t>
            </a:r>
            <a:r>
              <a:rPr kumimoji="0" lang="fi-F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 Light"/>
              </a:rPr>
              <a:t> </a:t>
            </a:r>
          </a:p>
          <a:p>
            <a:pPr marL="457189" marR="0" lvl="0" indent="-457189" algn="l" defTabSz="329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Georgia" charset="0"/>
            </a:endParaRPr>
          </a:p>
          <a:p>
            <a:pPr marL="457189" marR="0" lvl="0" indent="-457189" algn="l" defTabSz="329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Georgia" charset="0"/>
            </a:endParaRPr>
          </a:p>
        </p:txBody>
      </p:sp>
      <p:sp>
        <p:nvSpPr>
          <p:cNvPr id="25" name="object 4"/>
          <p:cNvSpPr txBox="1">
            <a:spLocks noGrp="1"/>
          </p:cNvSpPr>
          <p:nvPr>
            <p:ph type="title"/>
          </p:nvPr>
        </p:nvSpPr>
        <p:spPr>
          <a:xfrm>
            <a:off x="431800" y="551835"/>
            <a:ext cx="9891775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dirty="0" smtClean="0">
                <a:solidFill>
                  <a:schemeClr val="bg1"/>
                </a:solidFill>
                <a:latin typeface="+mj-lt"/>
                <a:ea typeface="Arial Hebrew Scholar" charset="-79"/>
                <a:cs typeface="Arial Hebrew Scholar" charset="-79"/>
              </a:rPr>
              <a:t>Come to the CV guidance</a:t>
            </a:r>
            <a:endParaRPr lang="en-US" sz="5600" dirty="0">
              <a:solidFill>
                <a:schemeClr val="bg1"/>
              </a:solidFill>
              <a:latin typeface="+mj-lt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12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i-FI" dirty="0" err="1"/>
              <a:t>Subscribe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Career Services’ </a:t>
            </a:r>
            <a:r>
              <a:rPr lang="fi-FI" dirty="0" err="1"/>
              <a:t>Newsletter</a:t>
            </a:r>
            <a:r>
              <a:rPr lang="fi-FI" dirty="0"/>
              <a:t> in </a:t>
            </a:r>
            <a:r>
              <a:rPr lang="fi-FI" dirty="0" err="1"/>
              <a:t>WebOodi</a:t>
            </a:r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8" name="Content Placeholder 7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544094"/>
            <a:ext cx="9848850" cy="37062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10602" y="1614399"/>
            <a:ext cx="777686" cy="345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71575" y="3861048"/>
            <a:ext cx="5503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984016" y="2074039"/>
            <a:ext cx="5249078" cy="1040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60"/>
              </a:spcAft>
            </a:pPr>
            <a: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 information</a:t>
            </a:r>
            <a:b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4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Conditions for giving out student information</a:t>
            </a:r>
            <a:b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Modify</a:t>
            </a:r>
            <a:b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4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Change conditions for giving out student information</a:t>
            </a:r>
            <a:endParaRPr lang="fi-FI" sz="144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651373" y="2065024"/>
            <a:ext cx="518458" cy="1615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36771" y="2506500"/>
            <a:ext cx="3456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36771" y="2736889"/>
            <a:ext cx="386424" cy="8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36771" y="2962618"/>
            <a:ext cx="386424" cy="4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97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576" y="332191"/>
            <a:ext cx="9848850" cy="1195798"/>
          </a:xfrm>
        </p:spPr>
        <p:txBody>
          <a:bodyPr/>
          <a:lstStyle/>
          <a:p>
            <a:pPr algn="ctr"/>
            <a:r>
              <a:rPr lang="en-US" i="1" dirty="0">
                <a:solidFill>
                  <a:srgbClr val="0070C0"/>
                </a:solidFill>
                <a:latin typeface="Georgia" pitchFamily="18" charset="0"/>
              </a:rPr>
              <a:t>into.aalto.fi/</a:t>
            </a:r>
            <a:r>
              <a:rPr lang="en-US" i="1" dirty="0" err="1">
                <a:solidFill>
                  <a:srgbClr val="0070C0"/>
                </a:solidFill>
                <a:latin typeface="Georgia" pitchFamily="18" charset="0"/>
              </a:rPr>
              <a:t>careerweb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39" y="930090"/>
            <a:ext cx="7776864" cy="4752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9881" y="3843717"/>
            <a:ext cx="10404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40" b="1" dirty="0"/>
              <a:t>PERSONAL </a:t>
            </a:r>
            <a:br>
              <a:rPr lang="fi-FI" sz="1440" b="1" dirty="0"/>
            </a:br>
            <a:r>
              <a:rPr lang="fi-FI" sz="1440" b="1" dirty="0"/>
              <a:t>GUIDANCE</a:t>
            </a:r>
            <a:endParaRPr lang="en-US" sz="144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18243" y="3083011"/>
            <a:ext cx="56137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40" b="1" dirty="0"/>
              <a:t>JOBS</a:t>
            </a:r>
            <a:endParaRPr lang="en-US" sz="1440" b="1" dirty="0"/>
          </a:p>
        </p:txBody>
      </p:sp>
      <p:sp>
        <p:nvSpPr>
          <p:cNvPr id="9" name="Rectangle 8"/>
          <p:cNvSpPr/>
          <p:nvPr/>
        </p:nvSpPr>
        <p:spPr>
          <a:xfrm>
            <a:off x="1171576" y="4504177"/>
            <a:ext cx="213833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40" b="1" dirty="0"/>
              <a:t>TRAINING</a:t>
            </a:r>
            <a:br>
              <a:rPr lang="fi-FI" sz="1440" b="1" dirty="0"/>
            </a:br>
            <a:r>
              <a:rPr lang="fi-FI" sz="1440" b="1" dirty="0"/>
              <a:t>- Job </a:t>
            </a:r>
            <a:r>
              <a:rPr lang="fi-FI" sz="1440" b="1" dirty="0" err="1"/>
              <a:t>hunting</a:t>
            </a:r>
            <a:r>
              <a:rPr lang="fi-FI" sz="1440" b="1" dirty="0"/>
              <a:t> </a:t>
            </a:r>
            <a:r>
              <a:rPr lang="fi-FI" sz="1440" b="1" dirty="0" err="1"/>
              <a:t>skills</a:t>
            </a:r>
            <a:endParaRPr lang="fi-FI" sz="1440" dirty="0"/>
          </a:p>
        </p:txBody>
      </p:sp>
      <p:sp>
        <p:nvSpPr>
          <p:cNvPr id="11" name="Rectangle 10"/>
          <p:cNvSpPr/>
          <p:nvPr/>
        </p:nvSpPr>
        <p:spPr>
          <a:xfrm>
            <a:off x="6873687" y="4981587"/>
            <a:ext cx="205192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40" b="1" dirty="0"/>
              <a:t>CAREER EVENTS</a:t>
            </a:r>
          </a:p>
          <a:p>
            <a:r>
              <a:rPr lang="fi-FI" sz="1440" b="1" dirty="0"/>
              <a:t>- </a:t>
            </a:r>
            <a:r>
              <a:rPr lang="fi-FI" sz="1440" b="1" dirty="0" err="1"/>
              <a:t>employers</a:t>
            </a:r>
            <a:r>
              <a:rPr lang="fi-FI" sz="1440" b="1" dirty="0"/>
              <a:t>, alumni</a:t>
            </a:r>
            <a:endParaRPr lang="en-US" sz="144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71226" y="5263969"/>
            <a:ext cx="432048" cy="2716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40742" y="4717099"/>
            <a:ext cx="761450" cy="49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55724" y="4120716"/>
            <a:ext cx="515940" cy="111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10273" y="3186844"/>
            <a:ext cx="491920" cy="62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3"/>
          </p:cNvCxnSpPr>
          <p:nvPr/>
        </p:nvCxnSpPr>
        <p:spPr>
          <a:xfrm>
            <a:off x="2541903" y="3249212"/>
            <a:ext cx="460290" cy="166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5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0" y="5889065"/>
            <a:ext cx="2516023" cy="1126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70" y="1"/>
            <a:ext cx="6635930" cy="6858000"/>
          </a:xfrm>
          <a:prstGeom prst="rect">
            <a:avLst/>
          </a:prstGeom>
        </p:spPr>
      </p:pic>
      <p:sp>
        <p:nvSpPr>
          <p:cNvPr id="8" name="Suorakulmio 33"/>
          <p:cNvSpPr/>
          <p:nvPr/>
        </p:nvSpPr>
        <p:spPr>
          <a:xfrm>
            <a:off x="241451" y="340587"/>
            <a:ext cx="5173387" cy="1140643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</a:pPr>
            <a:endParaRPr lang="fi-FI" sz="216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509" y="1692478"/>
            <a:ext cx="5164940" cy="3970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i-FI" sz="2000" b="1" dirty="0" err="1" smtClean="0"/>
              <a:t>Internship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grants</a:t>
            </a:r>
            <a:r>
              <a:rPr lang="fi-FI" sz="20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Public </a:t>
            </a:r>
            <a:r>
              <a:rPr lang="fi-FI" dirty="0" err="1"/>
              <a:t>Sector</a:t>
            </a:r>
            <a:r>
              <a:rPr lang="fi-FI" dirty="0"/>
              <a:t> </a:t>
            </a:r>
            <a:r>
              <a:rPr lang="fi-FI" dirty="0" smtClean="0"/>
              <a:t>in 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International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More </a:t>
            </a:r>
            <a:r>
              <a:rPr lang="fi-FI" dirty="0" err="1" smtClean="0"/>
              <a:t>information</a:t>
            </a:r>
            <a:r>
              <a:rPr lang="fi-FI" dirty="0" smtClean="0"/>
              <a:t> on </a:t>
            </a:r>
            <a:r>
              <a:rPr lang="fi-FI" dirty="0" err="1" smtClean="0"/>
              <a:t>CareerWeb</a:t>
            </a:r>
            <a:endParaRPr lang="fi-FI" dirty="0" smtClean="0"/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 smtClean="0"/>
              <a:t>Personal </a:t>
            </a:r>
            <a:r>
              <a:rPr lang="fi-FI" sz="2000" b="1" dirty="0"/>
              <a:t>Career </a:t>
            </a:r>
            <a:r>
              <a:rPr lang="fi-FI" sz="2000" b="1" dirty="0" err="1" smtClean="0"/>
              <a:t>Coaching</a:t>
            </a:r>
            <a:endParaRPr lang="fi-FI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Aalto </a:t>
            </a:r>
            <a:r>
              <a:rPr lang="fi-FI" dirty="0" err="1"/>
              <a:t>career</a:t>
            </a:r>
            <a:r>
              <a:rPr lang="fi-FI" dirty="0"/>
              <a:t> </a:t>
            </a:r>
            <a:r>
              <a:rPr lang="fi-FI" dirty="0" err="1" smtClean="0"/>
              <a:t>psychologist</a:t>
            </a:r>
            <a:endParaRPr lang="fi-FI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smtClean="0">
                <a:hlinkClick r:id="rId5"/>
              </a:rPr>
              <a:t>seija.leppanen@aalto.fi</a:t>
            </a:r>
            <a:endParaRPr lang="fi-FI" dirty="0" smtClean="0"/>
          </a:p>
          <a:p>
            <a:pPr lvl="1"/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Student–Alumni Mentoring </a:t>
            </a:r>
            <a:r>
              <a:rPr lang="en-US" sz="2000" b="1" dirty="0" err="1" smtClean="0"/>
              <a:t>Programme</a:t>
            </a:r>
            <a:endParaRPr lang="en-US" sz="2000" b="1" dirty="0" smtClean="0"/>
          </a:p>
          <a:p>
            <a:r>
              <a:rPr lang="fi-FI" sz="2400" dirty="0" smtClean="0">
                <a:solidFill>
                  <a:srgbClr val="000000"/>
                </a:solidFill>
                <a:cs typeface="Calibri Light"/>
              </a:rPr>
              <a:t> </a:t>
            </a:r>
          </a:p>
          <a:p>
            <a:pPr marL="457189" marR="0" lvl="0" indent="-457189" algn="l" defTabSz="329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Georgia" charset="0"/>
            </a:endParaRPr>
          </a:p>
          <a:p>
            <a:pPr marL="457189" marR="0" lvl="0" indent="-457189" algn="l" defTabSz="329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Georgia" charset="0"/>
            </a:endParaRPr>
          </a:p>
        </p:txBody>
      </p:sp>
      <p:sp>
        <p:nvSpPr>
          <p:cNvPr id="25" name="object 4"/>
          <p:cNvSpPr txBox="1">
            <a:spLocks noGrp="1"/>
          </p:cNvSpPr>
          <p:nvPr>
            <p:ph type="title"/>
          </p:nvPr>
        </p:nvSpPr>
        <p:spPr>
          <a:xfrm>
            <a:off x="313509" y="551835"/>
            <a:ext cx="11096613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dirty="0" smtClean="0">
                <a:solidFill>
                  <a:schemeClr val="bg1"/>
                </a:solidFill>
                <a:latin typeface="+mj-lt"/>
                <a:ea typeface="Arial Hebrew Scholar" charset="-79"/>
                <a:cs typeface="Arial Hebrew Scholar" charset="-79"/>
              </a:rPr>
              <a:t>Other Services</a:t>
            </a:r>
            <a:endParaRPr lang="en-US" sz="5600" dirty="0">
              <a:solidFill>
                <a:schemeClr val="bg1"/>
              </a:solidFill>
              <a:latin typeface="+mj-lt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5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983" y="462558"/>
            <a:ext cx="93393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Master student’s roadmap 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to a career as 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a game changer</a:t>
            </a:r>
            <a:endParaRPr lang="fi-FI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87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lto University">
  <a:themeElements>
    <a:clrScheme name="Aalto-yliopisto">
      <a:dk1>
        <a:sysClr val="windowText" lastClr="000000"/>
      </a:dk1>
      <a:lt1>
        <a:sysClr val="window" lastClr="FFFFFF"/>
      </a:lt1>
      <a:dk2>
        <a:srgbClr val="005EB8"/>
      </a:dk2>
      <a:lt2>
        <a:srgbClr val="8C857B"/>
      </a:lt2>
      <a:accent1>
        <a:srgbClr val="FFCD00"/>
      </a:accent1>
      <a:accent2>
        <a:srgbClr val="EF3340"/>
      </a:accent2>
      <a:accent3>
        <a:srgbClr val="005EB8"/>
      </a:accent3>
      <a:accent4>
        <a:srgbClr val="8C857B"/>
      </a:accent4>
      <a:accent5>
        <a:srgbClr val="7D55C7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DFF5384-7925-49C9-826D-99D946B8D539}" vid="{3183760B-E33B-4B04-9A52-658182C5CADE}"/>
    </a:ext>
  </a:extLst>
</a:theme>
</file>

<file path=ppt/theme/theme3.xml><?xml version="1.0" encoding="utf-8"?>
<a:theme xmlns:a="http://schemas.openxmlformats.org/drawingml/2006/main" name="1_Aalto University">
  <a:themeElements>
    <a:clrScheme name="Aalto-yliopisto">
      <a:dk1>
        <a:sysClr val="windowText" lastClr="000000"/>
      </a:dk1>
      <a:lt1>
        <a:sysClr val="window" lastClr="FFFFFF"/>
      </a:lt1>
      <a:dk2>
        <a:srgbClr val="005EB8"/>
      </a:dk2>
      <a:lt2>
        <a:srgbClr val="8C857B"/>
      </a:lt2>
      <a:accent1>
        <a:srgbClr val="FFCD00"/>
      </a:accent1>
      <a:accent2>
        <a:srgbClr val="EF3340"/>
      </a:accent2>
      <a:accent3>
        <a:srgbClr val="005EB8"/>
      </a:accent3>
      <a:accent4>
        <a:srgbClr val="8C857B"/>
      </a:accent4>
      <a:accent5>
        <a:srgbClr val="7D55C7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4.xml><?xml version="1.0" encoding="utf-8"?>
<a:theme xmlns:a="http://schemas.openxmlformats.org/drawingml/2006/main" name="2_Aalto University">
  <a:themeElements>
    <a:clrScheme name="Aalto-yliopisto">
      <a:dk1>
        <a:sysClr val="windowText" lastClr="000000"/>
      </a:dk1>
      <a:lt1>
        <a:sysClr val="window" lastClr="FFFFFF"/>
      </a:lt1>
      <a:dk2>
        <a:srgbClr val="005EB8"/>
      </a:dk2>
      <a:lt2>
        <a:srgbClr val="8C857B"/>
      </a:lt2>
      <a:accent1>
        <a:srgbClr val="FFCD00"/>
      </a:accent1>
      <a:accent2>
        <a:srgbClr val="EF3340"/>
      </a:accent2>
      <a:accent3>
        <a:srgbClr val="005EB8"/>
      </a:accent3>
      <a:accent4>
        <a:srgbClr val="8C857B"/>
      </a:accent4>
      <a:accent5>
        <a:srgbClr val="7D55C7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Aalto University_PPT_presentation_2016_v2.pptx" id="{81CFCB0A-78E0-4F16-ABE1-518411715093}" vid="{63B073A6-E303-4498-8084-9612A931114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158</Words>
  <Application>Microsoft Office PowerPoint</Application>
  <PresentationFormat>Widescreen</PresentationFormat>
  <Paragraphs>62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MS PGothic</vt:lpstr>
      <vt:lpstr>MS PGothic</vt:lpstr>
      <vt:lpstr>Arial</vt:lpstr>
      <vt:lpstr>Arial Hebrew Scholar</vt:lpstr>
      <vt:lpstr>Calibri</vt:lpstr>
      <vt:lpstr>Calibri Light</vt:lpstr>
      <vt:lpstr>Courier New</vt:lpstr>
      <vt:lpstr>Georgia</vt:lpstr>
      <vt:lpstr>Lucida Grande</vt:lpstr>
      <vt:lpstr>Nimbus Sans</vt:lpstr>
      <vt:lpstr>Poppins</vt:lpstr>
      <vt:lpstr>Times New Roman</vt:lpstr>
      <vt:lpstr>Wingdings</vt:lpstr>
      <vt:lpstr>ヒラギノ角ゴ Pro W3</vt:lpstr>
      <vt:lpstr>Office Theme</vt:lpstr>
      <vt:lpstr>Aalto University</vt:lpstr>
      <vt:lpstr>1_Aalto University</vt:lpstr>
      <vt:lpstr>2_Aalto University</vt:lpstr>
      <vt:lpstr>Career Services –  We’re Here to Help!</vt:lpstr>
      <vt:lpstr> Aalto CareerWeb</vt:lpstr>
      <vt:lpstr>Get to know employers at the recruitment events</vt:lpstr>
      <vt:lpstr>Learn job hunting skills at our trainings</vt:lpstr>
      <vt:lpstr>Come to the CV guidance</vt:lpstr>
      <vt:lpstr>Subscribe to the Career Services’ Newsletter in WebOodi </vt:lpstr>
      <vt:lpstr>into.aalto.fi/careerweb</vt:lpstr>
      <vt:lpstr>Other Services</vt:lpstr>
      <vt:lpstr> </vt:lpstr>
      <vt:lpstr>PowerPoint Presentation</vt:lpstr>
      <vt:lpstr>PowerPoint Presentation</vt:lpstr>
      <vt:lpstr>PowerPoint Presentation</vt:lpstr>
      <vt:lpstr>Thanks &amp; see you later! 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Saloranta Aila</dc:creator>
  <cp:lastModifiedBy>Saloranta Aila</cp:lastModifiedBy>
  <cp:revision>62</cp:revision>
  <cp:lastPrinted>2017-05-31T06:50:50Z</cp:lastPrinted>
  <dcterms:created xsi:type="dcterms:W3CDTF">2017-05-12T13:32:00Z</dcterms:created>
  <dcterms:modified xsi:type="dcterms:W3CDTF">2019-09-02T13:05:49Z</dcterms:modified>
</cp:coreProperties>
</file>