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Advent Pro Light" panose="020B0604020202020204" charset="0"/>
      <p:regular r:id="rId8"/>
      <p:bold r:id="rId9"/>
      <p:italic r:id="rId10"/>
      <p:boldItalic r:id="rId11"/>
    </p:embeddedFont>
    <p:embeddedFont>
      <p:font typeface="Advent Pro Medium" panose="020B0604020202020204" charset="0"/>
      <p:regular r:id="rId12"/>
      <p:bold r:id="rId13"/>
      <p:italic r:id="rId14"/>
      <p:boldItalic r:id="rId15"/>
    </p:embeddedFont>
    <p:embeddedFont>
      <p:font typeface="Aileron Regular"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League Spartan"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8945" autoAdjust="0"/>
  </p:normalViewPr>
  <p:slideViewPr>
    <p:cSldViewPr>
      <p:cViewPr>
        <p:scale>
          <a:sx n="53" d="100"/>
          <a:sy n="53" d="100"/>
        </p:scale>
        <p:origin x="802"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03.09.2019</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03.09.2019</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03.09.2019</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03.09.2019</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l="666" t="8989" b="698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5029200" y="1028700"/>
            <a:ext cx="8229600" cy="8229600"/>
          </a:xfrm>
          <a:prstGeom prst="rect">
            <a:avLst/>
          </a:prstGeom>
        </p:spPr>
      </p:pic>
      <p:sp>
        <p:nvSpPr>
          <p:cNvPr id="3" name="TextBox 3"/>
          <p:cNvSpPr txBox="1"/>
          <p:nvPr/>
        </p:nvSpPr>
        <p:spPr>
          <a:xfrm>
            <a:off x="5615087" y="4080891"/>
            <a:ext cx="7057826" cy="2125218"/>
          </a:xfrm>
          <a:prstGeom prst="rect">
            <a:avLst/>
          </a:prstGeom>
        </p:spPr>
        <p:txBody>
          <a:bodyPr lIns="0" tIns="0" rIns="0" bIns="0" rtlCol="0" anchor="t">
            <a:spAutoFit/>
          </a:bodyPr>
          <a:lstStyle/>
          <a:p>
            <a:pPr algn="ctr">
              <a:lnSpc>
                <a:spcPts val="5586"/>
              </a:lnSpc>
            </a:pPr>
            <a:r>
              <a:rPr lang="en-US" sz="4200" b="1" spc="-50" dirty="0">
                <a:solidFill>
                  <a:srgbClr val="FFFFFF"/>
                </a:solidFill>
                <a:latin typeface="Advent Pro Light"/>
              </a:rPr>
              <a:t>Enni Sanasvuori  </a:t>
            </a:r>
          </a:p>
          <a:p>
            <a:pPr algn="ctr">
              <a:lnSpc>
                <a:spcPts val="5586"/>
              </a:lnSpc>
            </a:pPr>
            <a:r>
              <a:rPr lang="en-US" sz="4200" b="1" spc="-50" dirty="0">
                <a:solidFill>
                  <a:srgbClr val="FFFFFF"/>
                </a:solidFill>
                <a:latin typeface="Advent Pro Light"/>
              </a:rPr>
              <a:t>Personal learning portfolio </a:t>
            </a:r>
          </a:p>
          <a:p>
            <a:pPr algn="ctr">
              <a:lnSpc>
                <a:spcPts val="5586"/>
              </a:lnSpc>
            </a:pPr>
            <a:r>
              <a:rPr lang="en-US" sz="4200" b="1" spc="-50" dirty="0">
                <a:solidFill>
                  <a:srgbClr val="FFFFFF"/>
                </a:solidFill>
                <a:latin typeface="Advent Pro Light"/>
              </a:rPr>
              <a:t>2018-2019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rcRect l="666" t="8989" b="698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619069" y="-504443"/>
            <a:ext cx="19476327" cy="12185419"/>
            <a:chOff x="0" y="0"/>
            <a:chExt cx="5040457" cy="3153576"/>
          </a:xfrm>
        </p:grpSpPr>
        <p:sp>
          <p:nvSpPr>
            <p:cNvPr id="3" name="Freeform 3"/>
            <p:cNvSpPr/>
            <p:nvPr/>
          </p:nvSpPr>
          <p:spPr>
            <a:xfrm>
              <a:off x="0" y="0"/>
              <a:ext cx="5040457" cy="3153576"/>
            </a:xfrm>
            <a:custGeom>
              <a:avLst/>
              <a:gdLst/>
              <a:ahLst/>
              <a:cxnLst/>
              <a:rect l="l" t="t" r="r" b="b"/>
              <a:pathLst>
                <a:path w="5040457" h="3153576">
                  <a:moveTo>
                    <a:pt x="0" y="0"/>
                  </a:moveTo>
                  <a:lnTo>
                    <a:pt x="5040457" y="0"/>
                  </a:lnTo>
                  <a:lnTo>
                    <a:pt x="5040457" y="3153576"/>
                  </a:lnTo>
                  <a:lnTo>
                    <a:pt x="0" y="3153576"/>
                  </a:lnTo>
                  <a:close/>
                </a:path>
              </a:pathLst>
            </a:custGeom>
            <a:solidFill>
              <a:srgbClr val="000000">
                <a:alpha val="10980"/>
              </a:srgbClr>
            </a:solidFill>
          </p:spPr>
        </p:sp>
        <p:sp>
          <p:nvSpPr>
            <p:cNvPr id="4" name="Freeform 4"/>
            <p:cNvSpPr/>
            <p:nvPr/>
          </p:nvSpPr>
          <p:spPr>
            <a:xfrm>
              <a:off x="59690" y="59690"/>
              <a:ext cx="4919807" cy="3032926"/>
            </a:xfrm>
            <a:custGeom>
              <a:avLst/>
              <a:gdLst/>
              <a:ahLst/>
              <a:cxnLst/>
              <a:rect l="l" t="t" r="r" b="b"/>
              <a:pathLst>
                <a:path w="4919807" h="3032926">
                  <a:moveTo>
                    <a:pt x="0" y="0"/>
                  </a:moveTo>
                  <a:lnTo>
                    <a:pt x="4919807" y="0"/>
                  </a:lnTo>
                  <a:lnTo>
                    <a:pt x="4919807" y="3032926"/>
                  </a:lnTo>
                  <a:lnTo>
                    <a:pt x="0" y="3032926"/>
                  </a:lnTo>
                  <a:close/>
                </a:path>
              </a:pathLst>
            </a:custGeom>
            <a:solidFill>
              <a:srgbClr val="000000">
                <a:alpha val="10980"/>
              </a:srgbClr>
            </a:solidFill>
          </p:spPr>
        </p:sp>
      </p:grpSp>
      <p:grpSp>
        <p:nvGrpSpPr>
          <p:cNvPr id="5" name="Group 5"/>
          <p:cNvGrpSpPr/>
          <p:nvPr/>
        </p:nvGrpSpPr>
        <p:grpSpPr>
          <a:xfrm rot="5400000">
            <a:off x="-35729" y="-2212687"/>
            <a:ext cx="12678728" cy="12630871"/>
            <a:chOff x="0" y="0"/>
            <a:chExt cx="3130550" cy="3118733"/>
          </a:xfrm>
        </p:grpSpPr>
        <p:sp>
          <p:nvSpPr>
            <p:cNvPr id="6" name="Freeform 6"/>
            <p:cNvSpPr/>
            <p:nvPr/>
          </p:nvSpPr>
          <p:spPr>
            <a:xfrm>
              <a:off x="0" y="0"/>
              <a:ext cx="3130550" cy="3118733"/>
            </a:xfrm>
            <a:custGeom>
              <a:avLst/>
              <a:gdLst/>
              <a:ahLst/>
              <a:cxnLst/>
              <a:rect l="l" t="t" r="r" b="b"/>
              <a:pathLst>
                <a:path w="3130550" h="3118733">
                  <a:moveTo>
                    <a:pt x="0" y="1123950"/>
                  </a:moveTo>
                  <a:lnTo>
                    <a:pt x="0" y="3118733"/>
                  </a:lnTo>
                  <a:lnTo>
                    <a:pt x="3130550" y="3118733"/>
                  </a:lnTo>
                  <a:lnTo>
                    <a:pt x="3130550" y="0"/>
                  </a:lnTo>
                  <a:close/>
                </a:path>
              </a:pathLst>
            </a:custGeom>
            <a:solidFill>
              <a:srgbClr val="000000">
                <a:alpha val="85882"/>
              </a:srgbClr>
            </a:solidFill>
          </p:spPr>
        </p:sp>
      </p:grpSp>
      <p:grpSp>
        <p:nvGrpSpPr>
          <p:cNvPr id="7" name="Group 7"/>
          <p:cNvGrpSpPr>
            <a:grpSpLocks noChangeAspect="1"/>
          </p:cNvGrpSpPr>
          <p:nvPr/>
        </p:nvGrpSpPr>
        <p:grpSpPr>
          <a:xfrm rot="5995824">
            <a:off x="7242264" y="1886174"/>
            <a:ext cx="10449000" cy="5715477"/>
            <a:chOff x="0" y="0"/>
            <a:chExt cx="6324600" cy="3459480"/>
          </a:xfrm>
        </p:grpSpPr>
        <p:sp>
          <p:nvSpPr>
            <p:cNvPr id="8" name="Freeform 8"/>
            <p:cNvSpPr/>
            <p:nvPr/>
          </p:nvSpPr>
          <p:spPr>
            <a:xfrm>
              <a:off x="0" y="-10160"/>
              <a:ext cx="6367780" cy="3472180"/>
            </a:xfrm>
            <a:custGeom>
              <a:avLst/>
              <a:gdLst/>
              <a:ahLst/>
              <a:cxnLst/>
              <a:rect l="l" t="t" r="r" b="b"/>
              <a:pathLst>
                <a:path w="6367780" h="3472180">
                  <a:moveTo>
                    <a:pt x="6300470" y="2284730"/>
                  </a:moveTo>
                  <a:cubicBezTo>
                    <a:pt x="6088380" y="2305050"/>
                    <a:pt x="5880100" y="2364740"/>
                    <a:pt x="5713730" y="2302510"/>
                  </a:cubicBezTo>
                  <a:cubicBezTo>
                    <a:pt x="5660390" y="2307590"/>
                    <a:pt x="5751830" y="2141220"/>
                    <a:pt x="5690870" y="2068830"/>
                  </a:cubicBezTo>
                  <a:cubicBezTo>
                    <a:pt x="5637530" y="2073910"/>
                    <a:pt x="5532120" y="2084070"/>
                    <a:pt x="5478780" y="2089150"/>
                  </a:cubicBezTo>
                  <a:cubicBezTo>
                    <a:pt x="5414010" y="1977390"/>
                    <a:pt x="5509260" y="1850390"/>
                    <a:pt x="5444490" y="1738630"/>
                  </a:cubicBezTo>
                  <a:cubicBezTo>
                    <a:pt x="5379720" y="1626870"/>
                    <a:pt x="5176520" y="1725930"/>
                    <a:pt x="5115560" y="1652270"/>
                  </a:cubicBezTo>
                  <a:cubicBezTo>
                    <a:pt x="4949190" y="1590040"/>
                    <a:pt x="5210810" y="1525270"/>
                    <a:pt x="5369560" y="1510030"/>
                  </a:cubicBezTo>
                  <a:cubicBezTo>
                    <a:pt x="5308600" y="1437640"/>
                    <a:pt x="5474970" y="1499870"/>
                    <a:pt x="5468620" y="1422400"/>
                  </a:cubicBezTo>
                  <a:cubicBezTo>
                    <a:pt x="5461000" y="1338580"/>
                    <a:pt x="5452110" y="1254760"/>
                    <a:pt x="5411470" y="1179830"/>
                  </a:cubicBezTo>
                  <a:lnTo>
                    <a:pt x="5480050" y="1164590"/>
                  </a:lnTo>
                  <a:cubicBezTo>
                    <a:pt x="5654040" y="1123950"/>
                    <a:pt x="5761990" y="944880"/>
                    <a:pt x="5761990" y="944880"/>
                  </a:cubicBezTo>
                  <a:cubicBezTo>
                    <a:pt x="5801360" y="909320"/>
                    <a:pt x="5836920" y="844550"/>
                    <a:pt x="5788660" y="821690"/>
                  </a:cubicBezTo>
                  <a:cubicBezTo>
                    <a:pt x="5698490" y="820420"/>
                    <a:pt x="5478780" y="852170"/>
                    <a:pt x="5469890" y="793750"/>
                  </a:cubicBezTo>
                  <a:cubicBezTo>
                    <a:pt x="5467350" y="779780"/>
                    <a:pt x="5511800" y="773430"/>
                    <a:pt x="5554980" y="765810"/>
                  </a:cubicBezTo>
                  <a:cubicBezTo>
                    <a:pt x="5546090" y="707390"/>
                    <a:pt x="5661660" y="571500"/>
                    <a:pt x="5704840" y="565150"/>
                  </a:cubicBezTo>
                  <a:cubicBezTo>
                    <a:pt x="5744210" y="529590"/>
                    <a:pt x="5995670" y="403860"/>
                    <a:pt x="6035040" y="368300"/>
                  </a:cubicBezTo>
                  <a:cubicBezTo>
                    <a:pt x="6160770" y="304800"/>
                    <a:pt x="5732780" y="144780"/>
                    <a:pt x="5551170" y="127000"/>
                  </a:cubicBezTo>
                  <a:cubicBezTo>
                    <a:pt x="5458460" y="110490"/>
                    <a:pt x="5541010" y="54610"/>
                    <a:pt x="5534660" y="10160"/>
                  </a:cubicBezTo>
                  <a:cubicBezTo>
                    <a:pt x="5448300" y="38100"/>
                    <a:pt x="5398770" y="0"/>
                    <a:pt x="5312410" y="27940"/>
                  </a:cubicBezTo>
                  <a:cubicBezTo>
                    <a:pt x="5309870" y="13970"/>
                    <a:pt x="5044440" y="36830"/>
                    <a:pt x="4912360" y="57150"/>
                  </a:cubicBezTo>
                  <a:cubicBezTo>
                    <a:pt x="4912360" y="57150"/>
                    <a:pt x="4870450" y="78740"/>
                    <a:pt x="4738370" y="97790"/>
                  </a:cubicBezTo>
                  <a:cubicBezTo>
                    <a:pt x="4693920" y="104140"/>
                    <a:pt x="4696460" y="119380"/>
                    <a:pt x="4699000" y="133350"/>
                  </a:cubicBezTo>
                  <a:cubicBezTo>
                    <a:pt x="4696459" y="119380"/>
                    <a:pt x="4696459" y="119380"/>
                    <a:pt x="4695190" y="104140"/>
                  </a:cubicBezTo>
                  <a:cubicBezTo>
                    <a:pt x="4655820" y="139700"/>
                    <a:pt x="4563110" y="123190"/>
                    <a:pt x="4521200" y="144780"/>
                  </a:cubicBezTo>
                  <a:cubicBezTo>
                    <a:pt x="4518659" y="130810"/>
                    <a:pt x="4518659" y="130810"/>
                    <a:pt x="4517390" y="115570"/>
                  </a:cubicBezTo>
                  <a:cubicBezTo>
                    <a:pt x="4467860" y="140970"/>
                    <a:pt x="4414520" y="144780"/>
                    <a:pt x="4361180" y="149860"/>
                  </a:cubicBezTo>
                  <a:cubicBezTo>
                    <a:pt x="4359910" y="149860"/>
                    <a:pt x="4358640" y="149860"/>
                    <a:pt x="4357370" y="148590"/>
                  </a:cubicBezTo>
                  <a:cubicBezTo>
                    <a:pt x="4323080" y="139700"/>
                    <a:pt x="4357370" y="109220"/>
                    <a:pt x="4357370" y="90170"/>
                  </a:cubicBezTo>
                  <a:cubicBezTo>
                    <a:pt x="4152900" y="92710"/>
                    <a:pt x="3938270" y="91440"/>
                    <a:pt x="3723640" y="96520"/>
                  </a:cubicBezTo>
                  <a:cubicBezTo>
                    <a:pt x="3509010" y="101600"/>
                    <a:pt x="3294380" y="110490"/>
                    <a:pt x="3088640" y="130810"/>
                  </a:cubicBezTo>
                  <a:cubicBezTo>
                    <a:pt x="2745740" y="160020"/>
                    <a:pt x="2329180" y="115570"/>
                    <a:pt x="1988820" y="147320"/>
                  </a:cubicBezTo>
                  <a:cubicBezTo>
                    <a:pt x="1885950" y="156210"/>
                    <a:pt x="1714500" y="116840"/>
                    <a:pt x="1644650" y="165100"/>
                  </a:cubicBezTo>
                  <a:lnTo>
                    <a:pt x="1747520" y="165100"/>
                  </a:lnTo>
                  <a:cubicBezTo>
                    <a:pt x="1644650" y="194310"/>
                    <a:pt x="1541780" y="163830"/>
                    <a:pt x="1438910" y="173990"/>
                  </a:cubicBezTo>
                  <a:cubicBezTo>
                    <a:pt x="1438910" y="193040"/>
                    <a:pt x="1438910" y="203200"/>
                    <a:pt x="1404620" y="213360"/>
                  </a:cubicBezTo>
                  <a:cubicBezTo>
                    <a:pt x="1473200" y="213360"/>
                    <a:pt x="1576070" y="204470"/>
                    <a:pt x="1644650" y="214630"/>
                  </a:cubicBezTo>
                  <a:lnTo>
                    <a:pt x="1644650" y="243840"/>
                  </a:lnTo>
                  <a:cubicBezTo>
                    <a:pt x="1576070" y="252730"/>
                    <a:pt x="1473200" y="233680"/>
                    <a:pt x="1404620" y="242570"/>
                  </a:cubicBezTo>
                  <a:lnTo>
                    <a:pt x="1404620" y="281940"/>
                  </a:lnTo>
                  <a:cubicBezTo>
                    <a:pt x="1404620" y="292100"/>
                    <a:pt x="1370330" y="292100"/>
                    <a:pt x="1336040" y="290830"/>
                  </a:cubicBezTo>
                  <a:lnTo>
                    <a:pt x="1473200" y="290830"/>
                  </a:lnTo>
                  <a:lnTo>
                    <a:pt x="1473200" y="330200"/>
                  </a:lnTo>
                  <a:cubicBezTo>
                    <a:pt x="1473200" y="340360"/>
                    <a:pt x="1438910" y="340360"/>
                    <a:pt x="1404620" y="339090"/>
                  </a:cubicBezTo>
                  <a:cubicBezTo>
                    <a:pt x="1404620" y="358140"/>
                    <a:pt x="1370330" y="378460"/>
                    <a:pt x="1404620" y="388620"/>
                  </a:cubicBezTo>
                  <a:lnTo>
                    <a:pt x="1507490" y="388620"/>
                  </a:lnTo>
                  <a:cubicBezTo>
                    <a:pt x="1370330" y="397510"/>
                    <a:pt x="1300480" y="447040"/>
                    <a:pt x="1300480" y="476250"/>
                  </a:cubicBezTo>
                  <a:cubicBezTo>
                    <a:pt x="1334770" y="466090"/>
                    <a:pt x="1334770" y="496570"/>
                    <a:pt x="1369060" y="486410"/>
                  </a:cubicBezTo>
                  <a:cubicBezTo>
                    <a:pt x="1266190" y="515620"/>
                    <a:pt x="1162050" y="553720"/>
                    <a:pt x="1300480" y="563880"/>
                  </a:cubicBezTo>
                  <a:cubicBezTo>
                    <a:pt x="1451610" y="567690"/>
                    <a:pt x="1604010" y="571500"/>
                    <a:pt x="1757680" y="574040"/>
                  </a:cubicBezTo>
                  <a:cubicBezTo>
                    <a:pt x="1173480" y="685800"/>
                    <a:pt x="580390" y="727710"/>
                    <a:pt x="0" y="849630"/>
                  </a:cubicBezTo>
                  <a:cubicBezTo>
                    <a:pt x="177800" y="838200"/>
                    <a:pt x="313690" y="848360"/>
                    <a:pt x="487680" y="807720"/>
                  </a:cubicBezTo>
                  <a:cubicBezTo>
                    <a:pt x="490220" y="821690"/>
                    <a:pt x="494030" y="850900"/>
                    <a:pt x="538480" y="844550"/>
                  </a:cubicBezTo>
                  <a:cubicBezTo>
                    <a:pt x="803910" y="820420"/>
                    <a:pt x="1107440" y="746760"/>
                    <a:pt x="1248410" y="784860"/>
                  </a:cubicBezTo>
                  <a:cubicBezTo>
                    <a:pt x="1294130" y="792480"/>
                    <a:pt x="1344930" y="830580"/>
                    <a:pt x="1477010" y="811530"/>
                  </a:cubicBezTo>
                  <a:cubicBezTo>
                    <a:pt x="1432560" y="817880"/>
                    <a:pt x="1389380" y="824230"/>
                    <a:pt x="1344930" y="830580"/>
                  </a:cubicBezTo>
                  <a:cubicBezTo>
                    <a:pt x="1347470" y="844550"/>
                    <a:pt x="1351280" y="873760"/>
                    <a:pt x="1351280" y="873760"/>
                  </a:cubicBezTo>
                  <a:cubicBezTo>
                    <a:pt x="1483360" y="864870"/>
                    <a:pt x="1640840" y="853440"/>
                    <a:pt x="1785620" y="843280"/>
                  </a:cubicBezTo>
                  <a:cubicBezTo>
                    <a:pt x="1548130" y="872490"/>
                    <a:pt x="1325880" y="897890"/>
                    <a:pt x="1223010" y="908050"/>
                  </a:cubicBezTo>
                  <a:cubicBezTo>
                    <a:pt x="1215390" y="909320"/>
                    <a:pt x="1207770" y="910590"/>
                    <a:pt x="1200150" y="910590"/>
                  </a:cubicBezTo>
                  <a:cubicBezTo>
                    <a:pt x="1064260" y="924560"/>
                    <a:pt x="899160" y="946150"/>
                    <a:pt x="786130" y="969010"/>
                  </a:cubicBezTo>
                  <a:cubicBezTo>
                    <a:pt x="734060" y="980440"/>
                    <a:pt x="681990" y="994410"/>
                    <a:pt x="628650" y="1007110"/>
                  </a:cubicBezTo>
                  <a:cubicBezTo>
                    <a:pt x="654050" y="1008380"/>
                    <a:pt x="676910" y="1009650"/>
                    <a:pt x="697230" y="1010920"/>
                  </a:cubicBezTo>
                  <a:cubicBezTo>
                    <a:pt x="642620" y="1017270"/>
                    <a:pt x="588010" y="1022350"/>
                    <a:pt x="567690" y="1029970"/>
                  </a:cubicBezTo>
                  <a:cubicBezTo>
                    <a:pt x="453390" y="1054100"/>
                    <a:pt x="520700" y="1059180"/>
                    <a:pt x="566420" y="1070610"/>
                  </a:cubicBezTo>
                  <a:cubicBezTo>
                    <a:pt x="599440" y="1074420"/>
                    <a:pt x="557530" y="1090930"/>
                    <a:pt x="608330" y="1092200"/>
                  </a:cubicBezTo>
                  <a:cubicBezTo>
                    <a:pt x="572770" y="1096010"/>
                    <a:pt x="553720" y="1098550"/>
                    <a:pt x="518160" y="1102360"/>
                  </a:cubicBezTo>
                  <a:cubicBezTo>
                    <a:pt x="514350" y="1109980"/>
                    <a:pt x="628650" y="1085850"/>
                    <a:pt x="605790" y="1099820"/>
                  </a:cubicBezTo>
                  <a:cubicBezTo>
                    <a:pt x="571500" y="1102360"/>
                    <a:pt x="532130" y="1111250"/>
                    <a:pt x="496570" y="1115060"/>
                  </a:cubicBezTo>
                  <a:cubicBezTo>
                    <a:pt x="510540" y="1122680"/>
                    <a:pt x="622300" y="1103630"/>
                    <a:pt x="617220" y="1113790"/>
                  </a:cubicBezTo>
                  <a:cubicBezTo>
                    <a:pt x="598170" y="1117600"/>
                    <a:pt x="514350" y="1112520"/>
                    <a:pt x="508000" y="1125220"/>
                  </a:cubicBezTo>
                  <a:cubicBezTo>
                    <a:pt x="506730" y="1127760"/>
                    <a:pt x="543560" y="1123950"/>
                    <a:pt x="561340" y="1121410"/>
                  </a:cubicBezTo>
                  <a:cubicBezTo>
                    <a:pt x="450850" y="1137920"/>
                    <a:pt x="389890" y="1155700"/>
                    <a:pt x="494030" y="1156970"/>
                  </a:cubicBezTo>
                  <a:cubicBezTo>
                    <a:pt x="458470" y="1160780"/>
                    <a:pt x="407670" y="1162050"/>
                    <a:pt x="370840" y="1167130"/>
                  </a:cubicBezTo>
                  <a:cubicBezTo>
                    <a:pt x="389890" y="1165860"/>
                    <a:pt x="421640" y="1164590"/>
                    <a:pt x="439420" y="1162050"/>
                  </a:cubicBezTo>
                  <a:cubicBezTo>
                    <a:pt x="417830" y="1164590"/>
                    <a:pt x="397510" y="1167130"/>
                    <a:pt x="375920" y="1168400"/>
                  </a:cubicBezTo>
                  <a:lnTo>
                    <a:pt x="387350" y="1172210"/>
                  </a:lnTo>
                  <a:cubicBezTo>
                    <a:pt x="403860" y="1172210"/>
                    <a:pt x="419100" y="1170940"/>
                    <a:pt x="435610" y="1169670"/>
                  </a:cubicBezTo>
                  <a:cubicBezTo>
                    <a:pt x="421640" y="1170940"/>
                    <a:pt x="407670" y="1172210"/>
                    <a:pt x="393700" y="1174750"/>
                  </a:cubicBezTo>
                  <a:cubicBezTo>
                    <a:pt x="405130" y="1177290"/>
                    <a:pt x="417830" y="1179830"/>
                    <a:pt x="430530" y="1181100"/>
                  </a:cubicBezTo>
                  <a:cubicBezTo>
                    <a:pt x="481330" y="1182370"/>
                    <a:pt x="530860" y="1188720"/>
                    <a:pt x="557530" y="1184910"/>
                  </a:cubicBezTo>
                  <a:cubicBezTo>
                    <a:pt x="777240" y="1164590"/>
                    <a:pt x="996950" y="1143000"/>
                    <a:pt x="1216660" y="1118870"/>
                  </a:cubicBezTo>
                  <a:cubicBezTo>
                    <a:pt x="1216660" y="1115060"/>
                    <a:pt x="1203960" y="1111250"/>
                    <a:pt x="1221740" y="1107440"/>
                  </a:cubicBezTo>
                  <a:cubicBezTo>
                    <a:pt x="1278890" y="1097280"/>
                    <a:pt x="1325880" y="1106170"/>
                    <a:pt x="1383030" y="1094740"/>
                  </a:cubicBezTo>
                  <a:lnTo>
                    <a:pt x="1386840" y="1087120"/>
                  </a:lnTo>
                  <a:cubicBezTo>
                    <a:pt x="1399540" y="1087120"/>
                    <a:pt x="1413510" y="1085850"/>
                    <a:pt x="1426210" y="1085850"/>
                  </a:cubicBezTo>
                  <a:cubicBezTo>
                    <a:pt x="1427480" y="1097280"/>
                    <a:pt x="1430020" y="1107440"/>
                    <a:pt x="1430020" y="1115060"/>
                  </a:cubicBezTo>
                  <a:lnTo>
                    <a:pt x="1517650" y="1102360"/>
                  </a:lnTo>
                  <a:lnTo>
                    <a:pt x="1521460" y="1131570"/>
                  </a:lnTo>
                  <a:cubicBezTo>
                    <a:pt x="1257300" y="1169670"/>
                    <a:pt x="1037590" y="1202690"/>
                    <a:pt x="773430" y="1240790"/>
                  </a:cubicBezTo>
                  <a:cubicBezTo>
                    <a:pt x="817880" y="1234440"/>
                    <a:pt x="905510" y="1221740"/>
                    <a:pt x="949960" y="1215390"/>
                  </a:cubicBezTo>
                  <a:cubicBezTo>
                    <a:pt x="952500" y="1229360"/>
                    <a:pt x="953770" y="1244600"/>
                    <a:pt x="998220" y="1238250"/>
                  </a:cubicBezTo>
                  <a:cubicBezTo>
                    <a:pt x="821690" y="1263650"/>
                    <a:pt x="600710" y="1281430"/>
                    <a:pt x="429260" y="1336040"/>
                  </a:cubicBezTo>
                  <a:cubicBezTo>
                    <a:pt x="387350" y="1357630"/>
                    <a:pt x="438150" y="1394460"/>
                    <a:pt x="571500" y="1389380"/>
                  </a:cubicBezTo>
                  <a:cubicBezTo>
                    <a:pt x="703580" y="1370330"/>
                    <a:pt x="791210" y="1357630"/>
                    <a:pt x="923290" y="1337310"/>
                  </a:cubicBezTo>
                  <a:lnTo>
                    <a:pt x="927100" y="1366520"/>
                  </a:lnTo>
                  <a:cubicBezTo>
                    <a:pt x="839470" y="1379220"/>
                    <a:pt x="704850" y="1384300"/>
                    <a:pt x="619760" y="1410970"/>
                  </a:cubicBezTo>
                  <a:cubicBezTo>
                    <a:pt x="577850" y="1432560"/>
                    <a:pt x="713740" y="1441450"/>
                    <a:pt x="671830" y="1463040"/>
                  </a:cubicBezTo>
                  <a:cubicBezTo>
                    <a:pt x="627380" y="1469390"/>
                    <a:pt x="584200" y="1475740"/>
                    <a:pt x="542290" y="1497330"/>
                  </a:cubicBezTo>
                  <a:cubicBezTo>
                    <a:pt x="674370" y="1478280"/>
                    <a:pt x="848360" y="1437640"/>
                    <a:pt x="981710" y="1432560"/>
                  </a:cubicBezTo>
                  <a:cubicBezTo>
                    <a:pt x="1010920" y="1437640"/>
                    <a:pt x="1041400" y="1442720"/>
                    <a:pt x="1059180" y="1454150"/>
                  </a:cubicBezTo>
                  <a:cubicBezTo>
                    <a:pt x="1050290" y="1465580"/>
                    <a:pt x="1042670" y="1479550"/>
                    <a:pt x="1035050" y="1496060"/>
                  </a:cubicBezTo>
                  <a:cubicBezTo>
                    <a:pt x="1088390" y="1490980"/>
                    <a:pt x="1140460" y="1485900"/>
                    <a:pt x="1193800" y="1480820"/>
                  </a:cubicBezTo>
                  <a:cubicBezTo>
                    <a:pt x="1046480" y="1612900"/>
                    <a:pt x="876300" y="1511300"/>
                    <a:pt x="721360" y="1565910"/>
                  </a:cubicBezTo>
                  <a:cubicBezTo>
                    <a:pt x="728980" y="1643380"/>
                    <a:pt x="732790" y="1682750"/>
                    <a:pt x="683260" y="1727200"/>
                  </a:cubicBezTo>
                  <a:cubicBezTo>
                    <a:pt x="788670" y="1717040"/>
                    <a:pt x="944880" y="1662430"/>
                    <a:pt x="1054100" y="1691640"/>
                  </a:cubicBezTo>
                  <a:lnTo>
                    <a:pt x="1065530" y="1808480"/>
                  </a:lnTo>
                  <a:cubicBezTo>
                    <a:pt x="962660" y="1858010"/>
                    <a:pt x="796290" y="1795780"/>
                    <a:pt x="694690" y="1844040"/>
                  </a:cubicBezTo>
                  <a:cubicBezTo>
                    <a:pt x="698500" y="1883410"/>
                    <a:pt x="706120" y="1960880"/>
                    <a:pt x="709930" y="2000250"/>
                  </a:cubicBezTo>
                  <a:cubicBezTo>
                    <a:pt x="713740" y="2039620"/>
                    <a:pt x="660400" y="2044700"/>
                    <a:pt x="608330" y="2049780"/>
                  </a:cubicBezTo>
                  <a:cubicBezTo>
                    <a:pt x="661670" y="2044700"/>
                    <a:pt x="767080" y="2034540"/>
                    <a:pt x="820420" y="2029460"/>
                  </a:cubicBezTo>
                  <a:cubicBezTo>
                    <a:pt x="824230" y="2068830"/>
                    <a:pt x="831850" y="2146300"/>
                    <a:pt x="835660" y="2185670"/>
                  </a:cubicBezTo>
                  <a:cubicBezTo>
                    <a:pt x="839470" y="2225040"/>
                    <a:pt x="786130" y="2230120"/>
                    <a:pt x="734060" y="2235200"/>
                  </a:cubicBezTo>
                  <a:cubicBezTo>
                    <a:pt x="741680" y="2312670"/>
                    <a:pt x="695960" y="2396490"/>
                    <a:pt x="753110" y="2429510"/>
                  </a:cubicBezTo>
                  <a:cubicBezTo>
                    <a:pt x="806450" y="2424430"/>
                    <a:pt x="858520" y="2419350"/>
                    <a:pt x="911860" y="2414270"/>
                  </a:cubicBezTo>
                  <a:cubicBezTo>
                    <a:pt x="703580" y="2473960"/>
                    <a:pt x="617220" y="2678430"/>
                    <a:pt x="627380" y="2795270"/>
                  </a:cubicBezTo>
                  <a:cubicBezTo>
                    <a:pt x="676910" y="2750820"/>
                    <a:pt x="688340" y="2867660"/>
                    <a:pt x="736600" y="2824480"/>
                  </a:cubicBezTo>
                  <a:cubicBezTo>
                    <a:pt x="589280" y="2956560"/>
                    <a:pt x="445770" y="3128010"/>
                    <a:pt x="660400" y="3145790"/>
                  </a:cubicBezTo>
                  <a:cubicBezTo>
                    <a:pt x="1078230" y="3131820"/>
                    <a:pt x="1496060" y="3103880"/>
                    <a:pt x="1916430" y="3065780"/>
                  </a:cubicBezTo>
                  <a:cubicBezTo>
                    <a:pt x="1986280" y="3061970"/>
                    <a:pt x="2115820" y="3046730"/>
                    <a:pt x="2119630" y="3073400"/>
                  </a:cubicBezTo>
                  <a:cubicBezTo>
                    <a:pt x="2120900" y="3081020"/>
                    <a:pt x="2090420" y="3084830"/>
                    <a:pt x="2058670" y="3088640"/>
                  </a:cubicBezTo>
                  <a:cubicBezTo>
                    <a:pt x="2062480" y="3117850"/>
                    <a:pt x="1978660" y="3188970"/>
                    <a:pt x="1946910" y="3192780"/>
                  </a:cubicBezTo>
                  <a:cubicBezTo>
                    <a:pt x="1917700" y="3211830"/>
                    <a:pt x="1738630" y="3280410"/>
                    <a:pt x="1710690" y="3299460"/>
                  </a:cubicBezTo>
                  <a:cubicBezTo>
                    <a:pt x="1621790" y="3333750"/>
                    <a:pt x="1913890" y="3406140"/>
                    <a:pt x="2039620" y="3411220"/>
                  </a:cubicBezTo>
                  <a:cubicBezTo>
                    <a:pt x="2103120" y="3417570"/>
                    <a:pt x="2044700" y="3448050"/>
                    <a:pt x="2047240" y="3469640"/>
                  </a:cubicBezTo>
                  <a:cubicBezTo>
                    <a:pt x="2108200" y="3454400"/>
                    <a:pt x="2141220" y="3472180"/>
                    <a:pt x="2202180" y="3455670"/>
                  </a:cubicBezTo>
                  <a:cubicBezTo>
                    <a:pt x="2203450" y="3463290"/>
                    <a:pt x="2388870" y="3445510"/>
                    <a:pt x="2481580" y="3432810"/>
                  </a:cubicBezTo>
                  <a:cubicBezTo>
                    <a:pt x="2481580" y="3432810"/>
                    <a:pt x="2512060" y="3421380"/>
                    <a:pt x="2603500" y="3408680"/>
                  </a:cubicBezTo>
                  <a:cubicBezTo>
                    <a:pt x="2633980" y="3404870"/>
                    <a:pt x="2633980" y="3397250"/>
                    <a:pt x="2632710" y="3389630"/>
                  </a:cubicBezTo>
                  <a:cubicBezTo>
                    <a:pt x="2633980" y="3397250"/>
                    <a:pt x="2633980" y="3397250"/>
                    <a:pt x="2635250" y="3403600"/>
                  </a:cubicBezTo>
                  <a:cubicBezTo>
                    <a:pt x="2664460" y="3384550"/>
                    <a:pt x="2727960" y="3390900"/>
                    <a:pt x="2757170" y="3379470"/>
                  </a:cubicBezTo>
                  <a:cubicBezTo>
                    <a:pt x="2758440" y="3387090"/>
                    <a:pt x="2758440" y="3387090"/>
                    <a:pt x="2759710" y="3393440"/>
                  </a:cubicBezTo>
                  <a:cubicBezTo>
                    <a:pt x="2819400" y="3370580"/>
                    <a:pt x="2882900" y="3376930"/>
                    <a:pt x="2943860" y="3360420"/>
                  </a:cubicBezTo>
                  <a:lnTo>
                    <a:pt x="2946400" y="3375660"/>
                  </a:lnTo>
                  <a:cubicBezTo>
                    <a:pt x="2976880" y="3371851"/>
                    <a:pt x="3008630" y="3366770"/>
                    <a:pt x="3008630" y="3374390"/>
                  </a:cubicBezTo>
                  <a:cubicBezTo>
                    <a:pt x="3009900" y="3382010"/>
                    <a:pt x="3009900" y="3382010"/>
                    <a:pt x="3011170" y="3388360"/>
                  </a:cubicBezTo>
                  <a:cubicBezTo>
                    <a:pt x="3042920" y="3390901"/>
                    <a:pt x="3102610" y="3368040"/>
                    <a:pt x="3105150" y="3383280"/>
                  </a:cubicBezTo>
                  <a:lnTo>
                    <a:pt x="3102610" y="3368040"/>
                  </a:lnTo>
                  <a:cubicBezTo>
                    <a:pt x="3225800" y="3351530"/>
                    <a:pt x="3319780" y="3346450"/>
                    <a:pt x="3412490" y="3341370"/>
                  </a:cubicBezTo>
                  <a:cubicBezTo>
                    <a:pt x="3662680" y="3337560"/>
                    <a:pt x="3968750" y="3280410"/>
                    <a:pt x="4244340" y="3228340"/>
                  </a:cubicBezTo>
                  <a:cubicBezTo>
                    <a:pt x="4274820" y="3224530"/>
                    <a:pt x="4304030" y="3205480"/>
                    <a:pt x="4271010" y="3195320"/>
                  </a:cubicBezTo>
                  <a:cubicBezTo>
                    <a:pt x="4301490" y="3191510"/>
                    <a:pt x="4333240" y="3186430"/>
                    <a:pt x="4363720" y="3182620"/>
                  </a:cubicBezTo>
                  <a:cubicBezTo>
                    <a:pt x="4425950" y="3173730"/>
                    <a:pt x="4391660" y="3155950"/>
                    <a:pt x="4452620" y="3148330"/>
                  </a:cubicBezTo>
                  <a:cubicBezTo>
                    <a:pt x="4940300" y="3044190"/>
                    <a:pt x="5439410" y="3013710"/>
                    <a:pt x="5929630" y="2924810"/>
                  </a:cubicBezTo>
                  <a:cubicBezTo>
                    <a:pt x="5805170" y="2933700"/>
                    <a:pt x="5711190" y="2932430"/>
                    <a:pt x="5588000" y="2956560"/>
                  </a:cubicBezTo>
                  <a:cubicBezTo>
                    <a:pt x="5586730" y="2948940"/>
                    <a:pt x="5585460" y="2934970"/>
                    <a:pt x="5553710" y="2938780"/>
                  </a:cubicBezTo>
                  <a:cubicBezTo>
                    <a:pt x="5368290" y="2956560"/>
                    <a:pt x="5153660" y="3001010"/>
                    <a:pt x="5057140" y="2984500"/>
                  </a:cubicBezTo>
                  <a:cubicBezTo>
                    <a:pt x="5025390" y="2981960"/>
                    <a:pt x="4991100" y="2964180"/>
                    <a:pt x="4899660" y="2976880"/>
                  </a:cubicBezTo>
                  <a:cubicBezTo>
                    <a:pt x="4930140" y="2973070"/>
                    <a:pt x="4961890" y="2967990"/>
                    <a:pt x="4992370" y="2964180"/>
                  </a:cubicBezTo>
                  <a:cubicBezTo>
                    <a:pt x="4991100" y="2956560"/>
                    <a:pt x="4989830" y="2942590"/>
                    <a:pt x="4989830" y="2942590"/>
                  </a:cubicBezTo>
                  <a:cubicBezTo>
                    <a:pt x="4865370" y="2952750"/>
                    <a:pt x="4710430" y="2965450"/>
                    <a:pt x="4585970" y="2975610"/>
                  </a:cubicBezTo>
                  <a:cubicBezTo>
                    <a:pt x="4585970" y="2975610"/>
                    <a:pt x="4583430" y="2961640"/>
                    <a:pt x="4583430" y="2954020"/>
                  </a:cubicBezTo>
                  <a:lnTo>
                    <a:pt x="4521200" y="2962910"/>
                  </a:lnTo>
                  <a:cubicBezTo>
                    <a:pt x="4452620" y="2919730"/>
                    <a:pt x="4792980" y="2881630"/>
                    <a:pt x="4945380" y="2853690"/>
                  </a:cubicBezTo>
                  <a:cubicBezTo>
                    <a:pt x="4944110" y="2846070"/>
                    <a:pt x="4942840" y="2832100"/>
                    <a:pt x="4941570" y="2824480"/>
                  </a:cubicBezTo>
                  <a:lnTo>
                    <a:pt x="4879340" y="2833370"/>
                  </a:lnTo>
                  <a:lnTo>
                    <a:pt x="4876800" y="2819400"/>
                  </a:lnTo>
                  <a:cubicBezTo>
                    <a:pt x="5039360" y="2797810"/>
                    <a:pt x="5177790" y="2778760"/>
                    <a:pt x="5334000" y="2757170"/>
                  </a:cubicBezTo>
                  <a:cubicBezTo>
                    <a:pt x="5312410" y="2759710"/>
                    <a:pt x="5290820" y="2763520"/>
                    <a:pt x="5276850" y="2764790"/>
                  </a:cubicBezTo>
                  <a:cubicBezTo>
                    <a:pt x="5275580" y="2757170"/>
                    <a:pt x="5274310" y="2750820"/>
                    <a:pt x="5243830" y="2754630"/>
                  </a:cubicBezTo>
                  <a:cubicBezTo>
                    <a:pt x="5367020" y="2738120"/>
                    <a:pt x="5521960" y="2724150"/>
                    <a:pt x="5643880" y="2692400"/>
                  </a:cubicBezTo>
                  <a:cubicBezTo>
                    <a:pt x="5673090" y="2680970"/>
                    <a:pt x="5640070" y="2663190"/>
                    <a:pt x="5546090" y="2668270"/>
                  </a:cubicBezTo>
                  <a:cubicBezTo>
                    <a:pt x="5453380" y="2680970"/>
                    <a:pt x="5392420" y="2688591"/>
                    <a:pt x="5299710" y="2701291"/>
                  </a:cubicBezTo>
                  <a:lnTo>
                    <a:pt x="5297170" y="2687320"/>
                  </a:lnTo>
                  <a:cubicBezTo>
                    <a:pt x="5359400" y="2678430"/>
                    <a:pt x="5452110" y="2673350"/>
                    <a:pt x="5513070" y="2658110"/>
                  </a:cubicBezTo>
                  <a:cubicBezTo>
                    <a:pt x="5543550" y="2646680"/>
                    <a:pt x="5448300" y="2644140"/>
                    <a:pt x="5478780" y="2632710"/>
                  </a:cubicBezTo>
                  <a:cubicBezTo>
                    <a:pt x="5509259" y="2628900"/>
                    <a:pt x="5541009" y="2623820"/>
                    <a:pt x="5570220" y="2612390"/>
                  </a:cubicBezTo>
                  <a:cubicBezTo>
                    <a:pt x="5477510" y="2625090"/>
                    <a:pt x="5355590" y="2649220"/>
                    <a:pt x="5261610" y="2654300"/>
                  </a:cubicBezTo>
                  <a:cubicBezTo>
                    <a:pt x="5234940" y="2651760"/>
                    <a:pt x="5209540" y="2649220"/>
                    <a:pt x="5199380" y="2640330"/>
                  </a:cubicBezTo>
                  <a:cubicBezTo>
                    <a:pt x="5554980" y="2588260"/>
                    <a:pt x="5909310" y="2534920"/>
                    <a:pt x="6262370" y="2486660"/>
                  </a:cubicBezTo>
                  <a:cubicBezTo>
                    <a:pt x="6367780" y="2435860"/>
                    <a:pt x="6308090" y="2363470"/>
                    <a:pt x="6300470" y="2284730"/>
                  </a:cubicBezTo>
                  <a:close/>
                </a:path>
              </a:pathLst>
            </a:custGeom>
            <a:solidFill>
              <a:srgbClr val="6F988F">
                <a:alpha val="92941"/>
              </a:srgbClr>
            </a:solidFill>
          </p:spPr>
        </p:sp>
        <p:sp>
          <p:nvSpPr>
            <p:cNvPr id="9" name="Freeform 9"/>
            <p:cNvSpPr/>
            <p:nvPr/>
          </p:nvSpPr>
          <p:spPr>
            <a:xfrm>
              <a:off x="5367020" y="2740660"/>
              <a:ext cx="1270" cy="0"/>
            </a:xfrm>
            <a:custGeom>
              <a:avLst/>
              <a:gdLst/>
              <a:ahLst/>
              <a:cxnLst/>
              <a:rect l="l" t="t" r="r" b="b"/>
              <a:pathLst>
                <a:path w="1270">
                  <a:moveTo>
                    <a:pt x="0" y="0"/>
                  </a:moveTo>
                  <a:lnTo>
                    <a:pt x="1270" y="0"/>
                  </a:lnTo>
                  <a:lnTo>
                    <a:pt x="0" y="0"/>
                  </a:lnTo>
                  <a:close/>
                </a:path>
              </a:pathLst>
            </a:custGeom>
            <a:solidFill>
              <a:srgbClr val="FFFFFF"/>
            </a:solidFill>
            <a:ln>
              <a:solidFill>
                <a:srgbClr val="000000"/>
              </a:solidFill>
            </a:ln>
          </p:spPr>
        </p:sp>
        <p:sp>
          <p:nvSpPr>
            <p:cNvPr id="10" name="Freeform 10"/>
            <p:cNvSpPr/>
            <p:nvPr/>
          </p:nvSpPr>
          <p:spPr>
            <a:xfrm>
              <a:off x="5337810" y="2740660"/>
              <a:ext cx="29210" cy="3810"/>
            </a:xfrm>
            <a:custGeom>
              <a:avLst/>
              <a:gdLst/>
              <a:ahLst/>
              <a:cxnLst/>
              <a:rect l="l" t="t" r="r" b="b"/>
              <a:pathLst>
                <a:path w="29210" h="3810">
                  <a:moveTo>
                    <a:pt x="0" y="3810"/>
                  </a:moveTo>
                  <a:cubicBezTo>
                    <a:pt x="10160" y="2540"/>
                    <a:pt x="20320" y="1270"/>
                    <a:pt x="29210" y="0"/>
                  </a:cubicBezTo>
                  <a:cubicBezTo>
                    <a:pt x="19050" y="1270"/>
                    <a:pt x="8890" y="2540"/>
                    <a:pt x="0" y="3810"/>
                  </a:cubicBezTo>
                  <a:close/>
                </a:path>
              </a:pathLst>
            </a:custGeom>
            <a:solidFill>
              <a:srgbClr val="FFFFFF"/>
            </a:solidFill>
            <a:ln>
              <a:solidFill>
                <a:srgbClr val="000000"/>
              </a:solidFill>
            </a:ln>
          </p:spPr>
        </p:sp>
        <p:sp>
          <p:nvSpPr>
            <p:cNvPr id="11" name="Freeform 11"/>
            <p:cNvSpPr/>
            <p:nvPr/>
          </p:nvSpPr>
          <p:spPr>
            <a:xfrm>
              <a:off x="5368290" y="2735580"/>
              <a:ext cx="35560" cy="5080"/>
            </a:xfrm>
            <a:custGeom>
              <a:avLst/>
              <a:gdLst/>
              <a:ahLst/>
              <a:cxnLst/>
              <a:rect l="l" t="t" r="r" b="b"/>
              <a:pathLst>
                <a:path w="35560" h="5080">
                  <a:moveTo>
                    <a:pt x="0" y="5080"/>
                  </a:moveTo>
                  <a:cubicBezTo>
                    <a:pt x="13970" y="3810"/>
                    <a:pt x="25400" y="1270"/>
                    <a:pt x="35560" y="0"/>
                  </a:cubicBezTo>
                  <a:cubicBezTo>
                    <a:pt x="24130" y="1270"/>
                    <a:pt x="11430" y="3810"/>
                    <a:pt x="0" y="5080"/>
                  </a:cubicBezTo>
                  <a:close/>
                </a:path>
              </a:pathLst>
            </a:custGeom>
            <a:solidFill>
              <a:srgbClr val="FFFFFF"/>
            </a:solidFill>
            <a:ln>
              <a:solidFill>
                <a:srgbClr val="000000"/>
              </a:solidFill>
            </a:ln>
          </p:spPr>
        </p:sp>
      </p:grpSp>
      <p:sp>
        <p:nvSpPr>
          <p:cNvPr id="12" name="TextBox 12"/>
          <p:cNvSpPr txBox="1"/>
          <p:nvPr/>
        </p:nvSpPr>
        <p:spPr>
          <a:xfrm>
            <a:off x="1619069" y="2088512"/>
            <a:ext cx="3332442" cy="533400"/>
          </a:xfrm>
          <a:prstGeom prst="rect">
            <a:avLst/>
          </a:prstGeom>
        </p:spPr>
        <p:txBody>
          <a:bodyPr lIns="0" tIns="0" rIns="0" bIns="0" rtlCol="0" anchor="t">
            <a:spAutoFit/>
          </a:bodyPr>
          <a:lstStyle/>
          <a:p>
            <a:pPr algn="ctr">
              <a:lnSpc>
                <a:spcPts val="4200"/>
              </a:lnSpc>
            </a:pPr>
            <a:r>
              <a:rPr lang="en-US" sz="3000">
                <a:solidFill>
                  <a:srgbClr val="FFFFFF"/>
                </a:solidFill>
                <a:latin typeface="Advent Pro Light"/>
              </a:rPr>
              <a:t>Energy &amp; environment</a:t>
            </a:r>
          </a:p>
        </p:txBody>
      </p:sp>
      <p:sp>
        <p:nvSpPr>
          <p:cNvPr id="13" name="TextBox 13"/>
          <p:cNvSpPr txBox="1"/>
          <p:nvPr/>
        </p:nvSpPr>
        <p:spPr>
          <a:xfrm>
            <a:off x="1467097" y="4084783"/>
            <a:ext cx="3636385" cy="476250"/>
          </a:xfrm>
          <a:prstGeom prst="rect">
            <a:avLst/>
          </a:prstGeom>
        </p:spPr>
        <p:txBody>
          <a:bodyPr lIns="0" tIns="0" rIns="0" bIns="0" rtlCol="0" anchor="t">
            <a:spAutoFit/>
          </a:bodyPr>
          <a:lstStyle/>
          <a:p>
            <a:pPr algn="ctr">
              <a:lnSpc>
                <a:spcPts val="3690"/>
              </a:lnSpc>
            </a:pPr>
            <a:r>
              <a:rPr lang="en-US" sz="3000">
                <a:solidFill>
                  <a:srgbClr val="FFFFFF"/>
                </a:solidFill>
                <a:latin typeface="Advent Pro Light"/>
              </a:rPr>
              <a:t>Water &amp; Environment </a:t>
            </a:r>
          </a:p>
        </p:txBody>
      </p:sp>
      <p:sp>
        <p:nvSpPr>
          <p:cNvPr id="14" name="TextBox 14"/>
          <p:cNvSpPr txBox="1"/>
          <p:nvPr/>
        </p:nvSpPr>
        <p:spPr>
          <a:xfrm>
            <a:off x="10752273" y="1402077"/>
            <a:ext cx="3206889" cy="991235"/>
          </a:xfrm>
          <a:prstGeom prst="rect">
            <a:avLst/>
          </a:prstGeom>
        </p:spPr>
        <p:txBody>
          <a:bodyPr lIns="0" tIns="0" rIns="0" bIns="0" rtlCol="0" anchor="t">
            <a:spAutoFit/>
          </a:bodyPr>
          <a:lstStyle/>
          <a:p>
            <a:pPr algn="ctr">
              <a:lnSpc>
                <a:spcPts val="3919"/>
              </a:lnSpc>
            </a:pPr>
            <a:r>
              <a:rPr lang="en-US" sz="2800">
                <a:solidFill>
                  <a:srgbClr val="FFFFFF"/>
                </a:solidFill>
                <a:latin typeface="Advent Pro Light"/>
              </a:rPr>
              <a:t>Computational    methods &amp; statistics</a:t>
            </a:r>
          </a:p>
        </p:txBody>
      </p:sp>
      <p:sp>
        <p:nvSpPr>
          <p:cNvPr id="15" name="TextBox 15"/>
          <p:cNvSpPr txBox="1"/>
          <p:nvPr/>
        </p:nvSpPr>
        <p:spPr>
          <a:xfrm>
            <a:off x="10752273" y="3334716"/>
            <a:ext cx="4373273" cy="1696085"/>
          </a:xfrm>
          <a:prstGeom prst="rect">
            <a:avLst/>
          </a:prstGeom>
        </p:spPr>
        <p:txBody>
          <a:bodyPr lIns="0" tIns="0" rIns="0" bIns="0" rtlCol="0" anchor="t">
            <a:spAutoFit/>
          </a:bodyPr>
          <a:lstStyle/>
          <a:p>
            <a:pPr marL="260033" lvl="1" indent="-130016" algn="l">
              <a:lnSpc>
                <a:spcPts val="2204"/>
              </a:lnSpc>
              <a:buFont typeface="Arial"/>
              <a:buChar char="•"/>
            </a:pPr>
            <a:r>
              <a:rPr lang="en-US" sz="1600" spc="-14">
                <a:solidFill>
                  <a:srgbClr val="000000"/>
                </a:solidFill>
                <a:latin typeface="Advent Pro Medium"/>
              </a:rPr>
              <a:t>Computational Assignments in Applied Mathematics</a:t>
            </a:r>
          </a:p>
          <a:p>
            <a:pPr marL="260033" lvl="1" indent="-130016" algn="l">
              <a:lnSpc>
                <a:spcPts val="2204"/>
              </a:lnSpc>
              <a:buFont typeface="Arial"/>
              <a:buChar char="•"/>
            </a:pPr>
            <a:r>
              <a:rPr lang="en-US" sz="1575" spc="-14">
                <a:solidFill>
                  <a:srgbClr val="000000"/>
                </a:solidFill>
                <a:latin typeface="Advent Pro Medium"/>
              </a:rPr>
              <a:t>Geometric Models in Engineering</a:t>
            </a:r>
          </a:p>
          <a:p>
            <a:pPr marL="264160" lvl="1" indent="-132080" algn="l">
              <a:lnSpc>
                <a:spcPts val="2240"/>
              </a:lnSpc>
              <a:buFont typeface="Arial"/>
              <a:buChar char="•"/>
            </a:pPr>
            <a:r>
              <a:rPr lang="en-US" sz="1600" spc="-14">
                <a:solidFill>
                  <a:srgbClr val="000000"/>
                </a:solidFill>
                <a:latin typeface="Advent Pro Medium"/>
              </a:rPr>
              <a:t>Application Programming in Engineering</a:t>
            </a:r>
          </a:p>
          <a:p>
            <a:pPr marL="264160" lvl="1" indent="-132080" algn="l">
              <a:lnSpc>
                <a:spcPts val="2240"/>
              </a:lnSpc>
              <a:buFont typeface="Arial"/>
              <a:buChar char="•"/>
            </a:pPr>
            <a:r>
              <a:rPr lang="en-US" sz="1600" spc="-14">
                <a:solidFill>
                  <a:srgbClr val="000000"/>
                </a:solidFill>
                <a:latin typeface="Advent Pro Medium"/>
              </a:rPr>
              <a:t>Introduction of Optimization</a:t>
            </a:r>
          </a:p>
          <a:p>
            <a:pPr marL="264160" lvl="1" indent="-132080" algn="l">
              <a:lnSpc>
                <a:spcPts val="2240"/>
              </a:lnSpc>
              <a:buFont typeface="Arial"/>
              <a:buChar char="•"/>
            </a:pPr>
            <a:r>
              <a:rPr lang="en-US" sz="1600" spc="-14">
                <a:solidFill>
                  <a:srgbClr val="000000"/>
                </a:solidFill>
                <a:latin typeface="Advent Pro Medium"/>
              </a:rPr>
              <a:t>Models for Decision Support in Engineering</a:t>
            </a:r>
          </a:p>
          <a:p>
            <a:pPr marL="264160" lvl="1" indent="-132080" algn="l">
              <a:lnSpc>
                <a:spcPts val="2240"/>
              </a:lnSpc>
              <a:buFont typeface="Arial"/>
              <a:buChar char="•"/>
            </a:pPr>
            <a:r>
              <a:rPr lang="en-US" sz="1600" spc="-14">
                <a:solidFill>
                  <a:srgbClr val="000000"/>
                </a:solidFill>
                <a:latin typeface="Advent Pro Medium"/>
              </a:rPr>
              <a:t>Statistical and Stochastic Methods in Engineering</a:t>
            </a:r>
          </a:p>
        </p:txBody>
      </p:sp>
      <p:sp>
        <p:nvSpPr>
          <p:cNvPr id="16" name="TextBox 16"/>
          <p:cNvSpPr txBox="1"/>
          <p:nvPr/>
        </p:nvSpPr>
        <p:spPr>
          <a:xfrm>
            <a:off x="10513899" y="2853688"/>
            <a:ext cx="2692334" cy="413385"/>
          </a:xfrm>
          <a:prstGeom prst="rect">
            <a:avLst/>
          </a:prstGeom>
        </p:spPr>
        <p:txBody>
          <a:bodyPr lIns="0" tIns="0" rIns="0" bIns="0" rtlCol="0" anchor="t">
            <a:spAutoFit/>
          </a:bodyPr>
          <a:lstStyle/>
          <a:p>
            <a:pPr algn="ctr">
              <a:lnSpc>
                <a:spcPts val="3359"/>
              </a:lnSpc>
            </a:pPr>
            <a:r>
              <a:rPr lang="en-US" sz="2400" spc="-148">
                <a:solidFill>
                  <a:srgbClr val="000000"/>
                </a:solidFill>
                <a:latin typeface="Advent Pro Medium"/>
              </a:rPr>
              <a:t>B.Sc. (Tech.) minor studies</a:t>
            </a:r>
          </a:p>
        </p:txBody>
      </p:sp>
      <p:sp>
        <p:nvSpPr>
          <p:cNvPr id="17" name="TextBox 17"/>
          <p:cNvSpPr txBox="1"/>
          <p:nvPr/>
        </p:nvSpPr>
        <p:spPr>
          <a:xfrm>
            <a:off x="10513899" y="5375910"/>
            <a:ext cx="3626189" cy="413385"/>
          </a:xfrm>
          <a:prstGeom prst="rect">
            <a:avLst/>
          </a:prstGeom>
        </p:spPr>
        <p:txBody>
          <a:bodyPr lIns="0" tIns="0" rIns="0" bIns="0" rtlCol="0" anchor="t">
            <a:spAutoFit/>
          </a:bodyPr>
          <a:lstStyle/>
          <a:p>
            <a:pPr algn="ctr">
              <a:lnSpc>
                <a:spcPts val="3359"/>
              </a:lnSpc>
            </a:pPr>
            <a:r>
              <a:rPr lang="en-US" sz="2400" spc="-148">
                <a:solidFill>
                  <a:srgbClr val="000000"/>
                </a:solidFill>
                <a:latin typeface="Advent Pro Medium"/>
              </a:rPr>
              <a:t>M.Sc. (Tech.) planned elective studies</a:t>
            </a:r>
          </a:p>
        </p:txBody>
      </p:sp>
      <p:sp>
        <p:nvSpPr>
          <p:cNvPr id="18" name="TextBox 18"/>
          <p:cNvSpPr txBox="1"/>
          <p:nvPr/>
        </p:nvSpPr>
        <p:spPr>
          <a:xfrm>
            <a:off x="10752273" y="5923280"/>
            <a:ext cx="3766267" cy="1402715"/>
          </a:xfrm>
          <a:prstGeom prst="rect">
            <a:avLst/>
          </a:prstGeom>
        </p:spPr>
        <p:txBody>
          <a:bodyPr lIns="0" tIns="0" rIns="0" bIns="0" rtlCol="0" anchor="t">
            <a:spAutoFit/>
          </a:bodyPr>
          <a:lstStyle/>
          <a:p>
            <a:pPr marL="260033" lvl="1" indent="-130016" algn="l">
              <a:lnSpc>
                <a:spcPts val="2204"/>
              </a:lnSpc>
              <a:buFont typeface="Arial"/>
              <a:buChar char="•"/>
            </a:pPr>
            <a:r>
              <a:rPr lang="en-US" sz="1600" spc="-14">
                <a:solidFill>
                  <a:srgbClr val="000000"/>
                </a:solidFill>
                <a:latin typeface="Advent Pro Medium"/>
              </a:rPr>
              <a:t>Stochastic Processes</a:t>
            </a:r>
          </a:p>
          <a:p>
            <a:pPr marL="260033" lvl="1" indent="-130016" algn="l">
              <a:lnSpc>
                <a:spcPts val="2204"/>
              </a:lnSpc>
              <a:buFont typeface="Arial"/>
              <a:buChar char="•"/>
            </a:pPr>
            <a:r>
              <a:rPr lang="en-US" sz="1600" spc="-14">
                <a:solidFill>
                  <a:srgbClr val="000000"/>
                </a:solidFill>
                <a:latin typeface="Advent Pro Medium"/>
              </a:rPr>
              <a:t>Statistical inference</a:t>
            </a:r>
          </a:p>
          <a:p>
            <a:pPr marL="260033" lvl="1" indent="-130016" algn="l">
              <a:lnSpc>
                <a:spcPts val="2204"/>
              </a:lnSpc>
              <a:buFont typeface="Arial"/>
              <a:buChar char="•"/>
            </a:pPr>
            <a:r>
              <a:rPr lang="en-US" sz="1600" spc="-14">
                <a:solidFill>
                  <a:srgbClr val="000000"/>
                </a:solidFill>
                <a:latin typeface="Advent Pro Medium"/>
              </a:rPr>
              <a:t>Prediction and Time Series Analysi</a:t>
            </a:r>
            <a:r>
              <a:rPr lang="en-US" sz="1575" spc="-14">
                <a:solidFill>
                  <a:srgbClr val="000000"/>
                </a:solidFill>
                <a:latin typeface="Advent Pro Medium"/>
              </a:rPr>
              <a:t>s</a:t>
            </a:r>
          </a:p>
          <a:p>
            <a:pPr marL="260033" lvl="1" indent="-130016" algn="l">
              <a:lnSpc>
                <a:spcPts val="2204"/>
              </a:lnSpc>
              <a:buFont typeface="Arial"/>
              <a:buChar char="•"/>
            </a:pPr>
            <a:r>
              <a:rPr lang="en-US" sz="1600" spc="-14">
                <a:solidFill>
                  <a:srgbClr val="000000"/>
                </a:solidFill>
                <a:latin typeface="Advent Pro Medium"/>
              </a:rPr>
              <a:t>Random graphs and network statistics</a:t>
            </a:r>
          </a:p>
          <a:p>
            <a:pPr marL="264160" lvl="1" indent="-132080" algn="l">
              <a:lnSpc>
                <a:spcPts val="2240"/>
              </a:lnSpc>
              <a:buFont typeface="Arial"/>
              <a:buChar char="•"/>
            </a:pPr>
            <a:r>
              <a:rPr lang="en-US" sz="1600" spc="-14">
                <a:solidFill>
                  <a:srgbClr val="000000"/>
                </a:solidFill>
                <a:latin typeface="Advent Pro Medium"/>
              </a:rPr>
              <a:t>Multivariate statistical analysis</a:t>
            </a:r>
          </a:p>
        </p:txBody>
      </p:sp>
      <p:sp>
        <p:nvSpPr>
          <p:cNvPr id="19" name="TextBox 19"/>
          <p:cNvSpPr txBox="1"/>
          <p:nvPr/>
        </p:nvSpPr>
        <p:spPr>
          <a:xfrm rot="-5400000">
            <a:off x="-3649638" y="5422582"/>
            <a:ext cx="8623250" cy="733425"/>
          </a:xfrm>
          <a:prstGeom prst="rect">
            <a:avLst/>
          </a:prstGeom>
        </p:spPr>
        <p:txBody>
          <a:bodyPr lIns="0" tIns="0" rIns="0" bIns="0" rtlCol="0" anchor="t">
            <a:spAutoFit/>
          </a:bodyPr>
          <a:lstStyle/>
          <a:p>
            <a:pPr algn="ctr">
              <a:lnSpc>
                <a:spcPts val="6040"/>
              </a:lnSpc>
            </a:pPr>
            <a:r>
              <a:rPr lang="en-US" sz="4000" spc="3200">
                <a:solidFill>
                  <a:srgbClr val="FFFFFF"/>
                </a:solidFill>
                <a:latin typeface="Advent Pro Light"/>
              </a:rPr>
              <a:t>ENGINEERING</a:t>
            </a:r>
          </a:p>
        </p:txBody>
      </p:sp>
      <p:sp>
        <p:nvSpPr>
          <p:cNvPr id="20" name="TextBox 20"/>
          <p:cNvSpPr txBox="1"/>
          <p:nvPr/>
        </p:nvSpPr>
        <p:spPr>
          <a:xfrm>
            <a:off x="1857584" y="2588892"/>
            <a:ext cx="1525015" cy="312420"/>
          </a:xfrm>
          <a:prstGeom prst="rect">
            <a:avLst/>
          </a:prstGeom>
        </p:spPr>
        <p:txBody>
          <a:bodyPr lIns="0" tIns="0" rIns="0" bIns="0" rtlCol="0" anchor="t">
            <a:spAutoFit/>
          </a:bodyPr>
          <a:lstStyle/>
          <a:p>
            <a:pPr algn="l">
              <a:lnSpc>
                <a:spcPts val="2520"/>
              </a:lnSpc>
            </a:pPr>
            <a:r>
              <a:rPr lang="en-US" sz="1800" spc="23">
                <a:solidFill>
                  <a:srgbClr val="6F988F"/>
                </a:solidFill>
                <a:latin typeface="Advent Pro Medium"/>
              </a:rPr>
              <a:t>B.Sc. (Tech.) 2018</a:t>
            </a:r>
          </a:p>
        </p:txBody>
      </p:sp>
      <p:sp>
        <p:nvSpPr>
          <p:cNvPr id="21" name="TextBox 21"/>
          <p:cNvSpPr txBox="1"/>
          <p:nvPr/>
        </p:nvSpPr>
        <p:spPr>
          <a:xfrm>
            <a:off x="1857584" y="4559935"/>
            <a:ext cx="964702" cy="312420"/>
          </a:xfrm>
          <a:prstGeom prst="rect">
            <a:avLst/>
          </a:prstGeom>
        </p:spPr>
        <p:txBody>
          <a:bodyPr lIns="0" tIns="0" rIns="0" bIns="0" rtlCol="0" anchor="t">
            <a:spAutoFit/>
          </a:bodyPr>
          <a:lstStyle/>
          <a:p>
            <a:pPr algn="l">
              <a:lnSpc>
                <a:spcPts val="2520"/>
              </a:lnSpc>
            </a:pPr>
            <a:r>
              <a:rPr lang="en-US" sz="1800" spc="-111">
                <a:solidFill>
                  <a:srgbClr val="6F988F"/>
                </a:solidFill>
                <a:latin typeface="Advent Pro Medium"/>
              </a:rPr>
              <a:t>M.Sc. (Tech.) </a:t>
            </a:r>
          </a:p>
        </p:txBody>
      </p:sp>
      <p:sp>
        <p:nvSpPr>
          <p:cNvPr id="22" name="TextBox 22"/>
          <p:cNvSpPr txBox="1"/>
          <p:nvPr/>
        </p:nvSpPr>
        <p:spPr>
          <a:xfrm>
            <a:off x="2137740" y="3135009"/>
            <a:ext cx="6458884" cy="566420"/>
          </a:xfrm>
          <a:prstGeom prst="rect">
            <a:avLst/>
          </a:prstGeom>
        </p:spPr>
        <p:txBody>
          <a:bodyPr lIns="0" tIns="0" rIns="0" bIns="0" rtlCol="0" anchor="t">
            <a:spAutoFit/>
          </a:bodyPr>
          <a:lstStyle/>
          <a:p>
            <a:pPr algn="l">
              <a:lnSpc>
                <a:spcPts val="2240"/>
              </a:lnSpc>
            </a:pPr>
            <a:r>
              <a:rPr lang="en-US" sz="1600" spc="-14">
                <a:solidFill>
                  <a:srgbClr val="93C8BD"/>
                </a:solidFill>
                <a:latin typeface="Advent Pro Medium"/>
              </a:rPr>
              <a:t>My bachelor's studies provided me with a wide tool set and knowledge base in physics, mathematics, chemistry and different fields of engineering.</a:t>
            </a:r>
          </a:p>
        </p:txBody>
      </p:sp>
      <p:sp>
        <p:nvSpPr>
          <p:cNvPr id="23" name="TextBox 23"/>
          <p:cNvSpPr txBox="1"/>
          <p:nvPr/>
        </p:nvSpPr>
        <p:spPr>
          <a:xfrm>
            <a:off x="2137740" y="5105400"/>
            <a:ext cx="6303241" cy="1678305"/>
          </a:xfrm>
          <a:prstGeom prst="rect">
            <a:avLst/>
          </a:prstGeom>
        </p:spPr>
        <p:txBody>
          <a:bodyPr lIns="0" tIns="0" rIns="0" bIns="0" rtlCol="0" anchor="t">
            <a:spAutoFit/>
          </a:bodyPr>
          <a:lstStyle/>
          <a:p>
            <a:pPr algn="just">
              <a:lnSpc>
                <a:spcPts val="2204"/>
              </a:lnSpc>
            </a:pPr>
            <a:r>
              <a:rPr lang="en-US" sz="1600" spc="-14">
                <a:solidFill>
                  <a:srgbClr val="93C8BD"/>
                </a:solidFill>
                <a:latin typeface="Advent Pro Medium"/>
              </a:rPr>
              <a:t>I have strong interest in learning more about hydrological modelling and water resources management during my master's major studies.</a:t>
            </a:r>
            <a:r>
              <a:rPr lang="en-US" sz="1575" spc="-14">
                <a:solidFill>
                  <a:srgbClr val="93C8BD"/>
                </a:solidFill>
                <a:latin typeface="Advent Pro Medium"/>
              </a:rPr>
              <a:t> I also plan on deepening my knowledge further in statistics, energy and electricity markets and different aspects of sustainability, to improve my knowledge and skills in how we can build a more environmentally friendly and sustainable society in the future.</a:t>
            </a:r>
          </a:p>
          <a:p>
            <a:pPr algn="l">
              <a:lnSpc>
                <a:spcPts val="2204"/>
              </a:lnSpc>
            </a:pPr>
            <a:endParaRPr lang="en-US" sz="1575" spc="-14">
              <a:solidFill>
                <a:srgbClr val="93C8BD"/>
              </a:solidFill>
              <a:latin typeface="Advent Pro Medium"/>
            </a:endParaRPr>
          </a:p>
        </p:txBody>
      </p:sp>
      <p:sp>
        <p:nvSpPr>
          <p:cNvPr id="24" name="TextBox 24"/>
          <p:cNvSpPr txBox="1"/>
          <p:nvPr/>
        </p:nvSpPr>
        <p:spPr>
          <a:xfrm>
            <a:off x="1619069" y="7306945"/>
            <a:ext cx="10240998" cy="2358136"/>
          </a:xfrm>
          <a:prstGeom prst="rect">
            <a:avLst/>
          </a:prstGeom>
        </p:spPr>
        <p:txBody>
          <a:bodyPr lIns="0" tIns="0" rIns="0" bIns="0" rtlCol="0" anchor="t">
            <a:spAutoFit/>
          </a:bodyPr>
          <a:lstStyle/>
          <a:p>
            <a:pPr algn="l">
              <a:lnSpc>
                <a:spcPts val="2322"/>
              </a:lnSpc>
            </a:pPr>
            <a:r>
              <a:rPr lang="en-US" sz="1800" spc="-16">
                <a:solidFill>
                  <a:srgbClr val="FFFFFF"/>
                </a:solidFill>
                <a:latin typeface="Advent Pro Medium"/>
              </a:rPr>
              <a:t>Work experience: </a:t>
            </a:r>
          </a:p>
          <a:p>
            <a:pPr algn="l">
              <a:lnSpc>
                <a:spcPts val="2322"/>
              </a:lnSpc>
            </a:pPr>
            <a:r>
              <a:rPr lang="en-US" sz="1800" spc="-16">
                <a:solidFill>
                  <a:srgbClr val="93C8BD"/>
                </a:solidFill>
                <a:latin typeface="Advent Pro Medium"/>
              </a:rPr>
              <a:t>         Course assistant, autumns 2017 &amp; 2018</a:t>
            </a:r>
          </a:p>
          <a:p>
            <a:pPr algn="l">
              <a:lnSpc>
                <a:spcPts val="2322"/>
              </a:lnSpc>
            </a:pPr>
            <a:r>
              <a:rPr lang="en-US" sz="1800" spc="-16">
                <a:solidFill>
                  <a:srgbClr val="93C8BD"/>
                </a:solidFill>
                <a:latin typeface="Advent Pro Medium"/>
              </a:rPr>
              <a:t>         Summer internships: Statistics Finland, 2018 &amp; 2019</a:t>
            </a:r>
          </a:p>
          <a:p>
            <a:pPr algn="l">
              <a:lnSpc>
                <a:spcPts val="2322"/>
              </a:lnSpc>
            </a:pPr>
            <a:r>
              <a:rPr lang="en-US" sz="1800" spc="-16">
                <a:solidFill>
                  <a:srgbClr val="93C8BD"/>
                </a:solidFill>
                <a:latin typeface="Advent Pro Medium"/>
              </a:rPr>
              <a:t>         Intern: Centre for Economic Development, Transport and the Environment, spring 2019</a:t>
            </a:r>
          </a:p>
          <a:p>
            <a:pPr algn="l">
              <a:lnSpc>
                <a:spcPts val="2322"/>
              </a:lnSpc>
            </a:pPr>
            <a:endParaRPr lang="en-US" sz="1800" spc="-16">
              <a:solidFill>
                <a:srgbClr val="93C8BD"/>
              </a:solidFill>
              <a:latin typeface="Advent Pro Medium"/>
            </a:endParaRPr>
          </a:p>
          <a:p>
            <a:pPr algn="l">
              <a:lnSpc>
                <a:spcPts val="2322"/>
              </a:lnSpc>
            </a:pPr>
            <a:r>
              <a:rPr lang="en-US" sz="1800" spc="-16">
                <a:solidFill>
                  <a:srgbClr val="FFFFFF"/>
                </a:solidFill>
                <a:latin typeface="Advent Pro Medium"/>
              </a:rPr>
              <a:t>Additional experience:</a:t>
            </a:r>
          </a:p>
          <a:p>
            <a:pPr algn="l">
              <a:lnSpc>
                <a:spcPts val="2322"/>
              </a:lnSpc>
            </a:pPr>
            <a:r>
              <a:rPr lang="en-US" sz="1800" spc="-16">
                <a:solidFill>
                  <a:srgbClr val="FFFFFF"/>
                </a:solidFill>
                <a:latin typeface="Advent Pro Medium"/>
              </a:rPr>
              <a:t>         </a:t>
            </a:r>
            <a:r>
              <a:rPr lang="en-US" sz="1800" spc="-16">
                <a:solidFill>
                  <a:srgbClr val="93C8BD"/>
                </a:solidFill>
                <a:latin typeface="Advent Pro Medium"/>
              </a:rPr>
              <a:t>Akva board member 2018 &amp; 2019</a:t>
            </a:r>
          </a:p>
          <a:p>
            <a:pPr algn="l">
              <a:lnSpc>
                <a:spcPts val="2322"/>
              </a:lnSpc>
            </a:pPr>
            <a:r>
              <a:rPr lang="en-US" sz="1800" spc="-16">
                <a:solidFill>
                  <a:srgbClr val="FFFFFF"/>
                </a:solidFill>
                <a:latin typeface="Advent Pro Medium"/>
              </a:rPr>
              <a:t>        </a:t>
            </a:r>
            <a:r>
              <a:rPr lang="en-US" sz="1800" spc="-16">
                <a:solidFill>
                  <a:srgbClr val="93C8BD"/>
                </a:solidFill>
                <a:latin typeface="Advent Pro Medium"/>
              </a:rPr>
              <a:t> International tutor 2018</a:t>
            </a:r>
          </a:p>
        </p:txBody>
      </p:sp>
      <p:sp>
        <p:nvSpPr>
          <p:cNvPr id="25" name="TextBox 25"/>
          <p:cNvSpPr txBox="1"/>
          <p:nvPr/>
        </p:nvSpPr>
        <p:spPr>
          <a:xfrm>
            <a:off x="15125547" y="7287895"/>
            <a:ext cx="2956926" cy="1506220"/>
          </a:xfrm>
          <a:prstGeom prst="rect">
            <a:avLst/>
          </a:prstGeom>
        </p:spPr>
        <p:txBody>
          <a:bodyPr lIns="0" tIns="0" rIns="0" bIns="0" rtlCol="0" anchor="t">
            <a:spAutoFit/>
          </a:bodyPr>
          <a:lstStyle/>
          <a:p>
            <a:pPr marL="280670" lvl="1" indent="-140335" algn="l">
              <a:lnSpc>
                <a:spcPts val="2379"/>
              </a:lnSpc>
              <a:buFont typeface="Arial"/>
              <a:buChar char="•"/>
            </a:pPr>
            <a:r>
              <a:rPr lang="en-US" sz="1700" spc="-15">
                <a:solidFill>
                  <a:srgbClr val="FFFFFF"/>
                </a:solidFill>
                <a:latin typeface="Advent Pro Medium"/>
              </a:rPr>
              <a:t>Matlab, RStudio</a:t>
            </a:r>
          </a:p>
          <a:p>
            <a:pPr marL="280670" lvl="1" indent="-140335" algn="l">
              <a:lnSpc>
                <a:spcPts val="2379"/>
              </a:lnSpc>
              <a:buFont typeface="Arial"/>
              <a:buChar char="•"/>
            </a:pPr>
            <a:r>
              <a:rPr lang="en-US" sz="1700" spc="-15">
                <a:solidFill>
                  <a:srgbClr val="FFFFFF"/>
                </a:solidFill>
                <a:latin typeface="Advent Pro Medium"/>
              </a:rPr>
              <a:t>MS Office package</a:t>
            </a:r>
          </a:p>
          <a:p>
            <a:pPr marL="280670" lvl="1" indent="-140335" algn="l">
              <a:lnSpc>
                <a:spcPts val="2379"/>
              </a:lnSpc>
              <a:buFont typeface="Arial"/>
              <a:buChar char="•"/>
            </a:pPr>
            <a:r>
              <a:rPr lang="en-US" sz="1700" spc="-15">
                <a:solidFill>
                  <a:srgbClr val="FFFFFF"/>
                </a:solidFill>
                <a:latin typeface="Advent Pro Medium"/>
              </a:rPr>
              <a:t>ArgGIS</a:t>
            </a:r>
          </a:p>
          <a:p>
            <a:pPr marL="280670" lvl="1" indent="-140335" algn="l">
              <a:lnSpc>
                <a:spcPts val="2379"/>
              </a:lnSpc>
              <a:buFont typeface="Arial"/>
              <a:buChar char="•"/>
            </a:pPr>
            <a:r>
              <a:rPr lang="en-US" sz="1700" spc="-15">
                <a:solidFill>
                  <a:srgbClr val="FFFFFF"/>
                </a:solidFill>
                <a:latin typeface="Advent Pro Medium"/>
              </a:rPr>
              <a:t>Photoshop CS</a:t>
            </a:r>
          </a:p>
          <a:p>
            <a:pPr marL="280670" lvl="1" indent="-140335" algn="l">
              <a:lnSpc>
                <a:spcPts val="2379"/>
              </a:lnSpc>
              <a:buFont typeface="Arial"/>
              <a:buChar char="•"/>
            </a:pPr>
            <a:r>
              <a:rPr lang="en-US" sz="1700" spc="-15">
                <a:solidFill>
                  <a:srgbClr val="FFFFFF"/>
                </a:solidFill>
                <a:latin typeface="Advent Pro Medium"/>
              </a:rPr>
              <a:t>Basics of programming: Python</a:t>
            </a:r>
          </a:p>
        </p:txBody>
      </p:sp>
      <p:sp>
        <p:nvSpPr>
          <p:cNvPr id="26" name="TextBox 26"/>
          <p:cNvSpPr txBox="1"/>
          <p:nvPr/>
        </p:nvSpPr>
        <p:spPr>
          <a:xfrm>
            <a:off x="15186832" y="6717030"/>
            <a:ext cx="995830" cy="493395"/>
          </a:xfrm>
          <a:prstGeom prst="rect">
            <a:avLst/>
          </a:prstGeom>
        </p:spPr>
        <p:txBody>
          <a:bodyPr lIns="0" tIns="0" rIns="0" bIns="0" rtlCol="0" anchor="t">
            <a:spAutoFit/>
          </a:bodyPr>
          <a:lstStyle/>
          <a:p>
            <a:pPr algn="ctr">
              <a:lnSpc>
                <a:spcPts val="3919"/>
              </a:lnSpc>
            </a:pPr>
            <a:r>
              <a:rPr lang="en-US" sz="2800" spc="-173">
                <a:solidFill>
                  <a:srgbClr val="FFFFFF"/>
                </a:solidFill>
                <a:latin typeface="Advent Pro Light"/>
              </a:rPr>
              <a:t>IT Skills:</a:t>
            </a:r>
          </a:p>
        </p:txBody>
      </p:sp>
      <p:sp>
        <p:nvSpPr>
          <p:cNvPr id="27" name="TextBox 27"/>
          <p:cNvSpPr txBox="1"/>
          <p:nvPr/>
        </p:nvSpPr>
        <p:spPr>
          <a:xfrm>
            <a:off x="723900" y="718185"/>
            <a:ext cx="7172922" cy="554355"/>
          </a:xfrm>
          <a:prstGeom prst="rect">
            <a:avLst/>
          </a:prstGeom>
        </p:spPr>
        <p:txBody>
          <a:bodyPr lIns="0" tIns="0" rIns="0" bIns="0" rtlCol="0" anchor="t">
            <a:spAutoFit/>
          </a:bodyPr>
          <a:lstStyle/>
          <a:p>
            <a:pPr>
              <a:lnSpc>
                <a:spcPts val="4480"/>
              </a:lnSpc>
            </a:pPr>
            <a:r>
              <a:rPr lang="en-US" sz="3200">
                <a:solidFill>
                  <a:srgbClr val="FFFFFF"/>
                </a:solidFill>
                <a:latin typeface="Advent Pro Light"/>
              </a:rPr>
              <a:t>Overview of my studies and work experience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2682" y="718185"/>
            <a:ext cx="7172922" cy="554355"/>
          </a:xfrm>
          <a:prstGeom prst="rect">
            <a:avLst/>
          </a:prstGeom>
        </p:spPr>
        <p:txBody>
          <a:bodyPr lIns="0" tIns="0" rIns="0" bIns="0" rtlCol="0" anchor="t">
            <a:spAutoFit/>
          </a:bodyPr>
          <a:lstStyle/>
          <a:p>
            <a:pPr>
              <a:lnSpc>
                <a:spcPts val="4480"/>
              </a:lnSpc>
            </a:pPr>
            <a:r>
              <a:rPr lang="en-US" sz="3200">
                <a:solidFill>
                  <a:srgbClr val="FFFFFF"/>
                </a:solidFill>
                <a:latin typeface="Advent Pro Light"/>
              </a:rPr>
              <a:t>First year of master's</a:t>
            </a:r>
          </a:p>
        </p:txBody>
      </p:sp>
      <p:grpSp>
        <p:nvGrpSpPr>
          <p:cNvPr id="3" name="Group 3"/>
          <p:cNvGrpSpPr/>
          <p:nvPr/>
        </p:nvGrpSpPr>
        <p:grpSpPr>
          <a:xfrm>
            <a:off x="-1793158" y="-1400003"/>
            <a:ext cx="22212703" cy="12333441"/>
            <a:chOff x="0" y="0"/>
            <a:chExt cx="29616938" cy="16444588"/>
          </a:xfrm>
        </p:grpSpPr>
        <p:grpSp>
          <p:nvGrpSpPr>
            <p:cNvPr id="4" name="Group 4"/>
            <p:cNvGrpSpPr/>
            <p:nvPr/>
          </p:nvGrpSpPr>
          <p:grpSpPr>
            <a:xfrm>
              <a:off x="0" y="0"/>
              <a:ext cx="29616938" cy="16444588"/>
              <a:chOff x="0" y="0"/>
              <a:chExt cx="3109773" cy="1726679"/>
            </a:xfrm>
          </p:grpSpPr>
          <p:sp>
            <p:nvSpPr>
              <p:cNvPr id="5" name="Freeform 5"/>
              <p:cNvSpPr/>
              <p:nvPr/>
            </p:nvSpPr>
            <p:spPr>
              <a:xfrm>
                <a:off x="0" y="0"/>
                <a:ext cx="3109773" cy="1726679"/>
              </a:xfrm>
              <a:custGeom>
                <a:avLst/>
                <a:gdLst/>
                <a:ahLst/>
                <a:cxnLst/>
                <a:rect l="l" t="t" r="r" b="b"/>
                <a:pathLst>
                  <a:path w="3109773" h="1726679">
                    <a:moveTo>
                      <a:pt x="0" y="0"/>
                    </a:moveTo>
                    <a:lnTo>
                      <a:pt x="3109773" y="0"/>
                    </a:lnTo>
                    <a:lnTo>
                      <a:pt x="3109773" y="1726679"/>
                    </a:lnTo>
                    <a:lnTo>
                      <a:pt x="0" y="1726679"/>
                    </a:lnTo>
                    <a:close/>
                  </a:path>
                </a:pathLst>
              </a:custGeom>
              <a:solidFill>
                <a:srgbClr val="000000"/>
              </a:solidFill>
            </p:spPr>
          </p:sp>
        </p:grpSp>
        <p:pic>
          <p:nvPicPr>
            <p:cNvPr id="6" name="Picture 6"/>
            <p:cNvPicPr>
              <a:picLocks noChangeAspect="1"/>
            </p:cNvPicPr>
            <p:nvPr/>
          </p:nvPicPr>
          <p:blipFill>
            <a:blip r:embed="rId3">
              <a:alphaModFix amt="57000"/>
            </a:blip>
            <a:srcRect/>
            <a:stretch>
              <a:fillRect/>
            </a:stretch>
          </p:blipFill>
          <p:spPr>
            <a:xfrm>
              <a:off x="2643511" y="5405233"/>
              <a:ext cx="5252838" cy="4543705"/>
            </a:xfrm>
            <a:prstGeom prst="rect">
              <a:avLst/>
            </a:prstGeom>
          </p:spPr>
        </p:pic>
        <p:pic>
          <p:nvPicPr>
            <p:cNvPr id="7" name="Picture 7"/>
            <p:cNvPicPr>
              <a:picLocks noChangeAspect="1"/>
            </p:cNvPicPr>
            <p:nvPr/>
          </p:nvPicPr>
          <p:blipFill>
            <a:blip r:embed="rId3"/>
            <a:srcRect/>
            <a:stretch>
              <a:fillRect/>
            </a:stretch>
          </p:blipFill>
          <p:spPr>
            <a:xfrm rot="-10800000">
              <a:off x="2643511" y="9920978"/>
              <a:ext cx="5252838" cy="4543705"/>
            </a:xfrm>
            <a:prstGeom prst="rect">
              <a:avLst/>
            </a:prstGeom>
          </p:spPr>
        </p:pic>
        <p:sp>
          <p:nvSpPr>
            <p:cNvPr id="8" name="TextBox 8"/>
            <p:cNvSpPr txBox="1"/>
            <p:nvPr/>
          </p:nvSpPr>
          <p:spPr>
            <a:xfrm>
              <a:off x="3921074" y="10124950"/>
              <a:ext cx="2697713" cy="1781542"/>
            </a:xfrm>
            <a:prstGeom prst="rect">
              <a:avLst/>
            </a:prstGeom>
          </p:spPr>
          <p:txBody>
            <a:bodyPr lIns="0" tIns="0" rIns="0" bIns="0" rtlCol="0" anchor="t">
              <a:spAutoFit/>
            </a:bodyPr>
            <a:lstStyle/>
            <a:p>
              <a:pPr algn="ctr">
                <a:lnSpc>
                  <a:spcPts val="2701"/>
                </a:lnSpc>
              </a:pPr>
              <a:r>
                <a:rPr lang="en-US" sz="1543" b="0" i="0" spc="77">
                  <a:solidFill>
                    <a:srgbClr val="191919"/>
                  </a:solidFill>
                  <a:latin typeface="Aileron Regular"/>
                </a:rPr>
                <a:t>Compulsory courses, team work, presentations, introduction</a:t>
              </a:r>
            </a:p>
          </p:txBody>
        </p:sp>
        <p:pic>
          <p:nvPicPr>
            <p:cNvPr id="9" name="Picture 9"/>
            <p:cNvPicPr>
              <a:picLocks noChangeAspect="1"/>
            </p:cNvPicPr>
            <p:nvPr/>
          </p:nvPicPr>
          <p:blipFill>
            <a:blip r:embed="rId4">
              <a:alphaModFix amt="58000"/>
            </a:blip>
            <a:srcRect/>
            <a:stretch>
              <a:fillRect/>
            </a:stretch>
          </p:blipFill>
          <p:spPr>
            <a:xfrm>
              <a:off x="7296749" y="5405233"/>
              <a:ext cx="5252838" cy="4543705"/>
            </a:xfrm>
            <a:prstGeom prst="rect">
              <a:avLst/>
            </a:prstGeom>
          </p:spPr>
        </p:pic>
        <p:pic>
          <p:nvPicPr>
            <p:cNvPr id="10" name="Picture 10"/>
            <p:cNvPicPr>
              <a:picLocks noChangeAspect="1"/>
            </p:cNvPicPr>
            <p:nvPr/>
          </p:nvPicPr>
          <p:blipFill>
            <a:blip r:embed="rId4"/>
            <a:srcRect/>
            <a:stretch>
              <a:fillRect/>
            </a:stretch>
          </p:blipFill>
          <p:spPr>
            <a:xfrm rot="-10800000">
              <a:off x="7296749" y="9920978"/>
              <a:ext cx="5252838" cy="4543705"/>
            </a:xfrm>
            <a:prstGeom prst="rect">
              <a:avLst/>
            </a:prstGeom>
          </p:spPr>
        </p:pic>
        <p:sp>
          <p:nvSpPr>
            <p:cNvPr id="11" name="TextBox 11"/>
            <p:cNvSpPr txBox="1"/>
            <p:nvPr/>
          </p:nvSpPr>
          <p:spPr>
            <a:xfrm>
              <a:off x="3769305" y="6884977"/>
              <a:ext cx="3002099" cy="2701488"/>
            </a:xfrm>
            <a:prstGeom prst="rect">
              <a:avLst/>
            </a:prstGeom>
          </p:spPr>
          <p:txBody>
            <a:bodyPr lIns="0" tIns="0" rIns="0" bIns="0" rtlCol="0" anchor="t">
              <a:spAutoFit/>
            </a:bodyPr>
            <a:lstStyle/>
            <a:p>
              <a:pPr algn="ctr">
                <a:lnSpc>
                  <a:spcPts val="2501"/>
                </a:lnSpc>
              </a:pPr>
              <a:r>
                <a:rPr lang="en-US" sz="1543" b="0" spc="138">
                  <a:solidFill>
                    <a:srgbClr val="FFFFFF"/>
                  </a:solidFill>
                  <a:latin typeface="Aileron Regular"/>
                </a:rPr>
                <a:t>Water &amp; Environment,</a:t>
              </a:r>
            </a:p>
            <a:p>
              <a:pPr algn="ctr">
                <a:lnSpc>
                  <a:spcPts val="2501"/>
                </a:lnSpc>
              </a:pPr>
              <a:endParaRPr lang="en-US" sz="1543" b="0" spc="138">
                <a:solidFill>
                  <a:srgbClr val="FFFFFF"/>
                </a:solidFill>
                <a:latin typeface="Aileron Regular"/>
              </a:endParaRPr>
            </a:p>
            <a:p>
              <a:pPr algn="ctr">
                <a:lnSpc>
                  <a:spcPts val="2161"/>
                </a:lnSpc>
              </a:pPr>
              <a:r>
                <a:rPr lang="en-US" sz="1543" b="0" spc="138">
                  <a:solidFill>
                    <a:srgbClr val="FFFFFF"/>
                  </a:solidFill>
                  <a:latin typeface="Aileron Regular"/>
                </a:rPr>
                <a:t>Computational Methods in Water and Environmental Engineering</a:t>
              </a:r>
            </a:p>
          </p:txBody>
        </p:sp>
        <p:pic>
          <p:nvPicPr>
            <p:cNvPr id="12" name="Picture 12"/>
            <p:cNvPicPr>
              <a:picLocks noChangeAspect="1"/>
            </p:cNvPicPr>
            <p:nvPr/>
          </p:nvPicPr>
          <p:blipFill>
            <a:blip r:embed="rId5">
              <a:alphaModFix amt="59000"/>
            </a:blip>
            <a:srcRect/>
            <a:stretch>
              <a:fillRect/>
            </a:stretch>
          </p:blipFill>
          <p:spPr>
            <a:xfrm>
              <a:off x="11949988" y="5405233"/>
              <a:ext cx="5252838" cy="4543705"/>
            </a:xfrm>
            <a:prstGeom prst="rect">
              <a:avLst/>
            </a:prstGeom>
          </p:spPr>
        </p:pic>
        <p:pic>
          <p:nvPicPr>
            <p:cNvPr id="13" name="Picture 13"/>
            <p:cNvPicPr>
              <a:picLocks noChangeAspect="1"/>
            </p:cNvPicPr>
            <p:nvPr/>
          </p:nvPicPr>
          <p:blipFill>
            <a:blip r:embed="rId5"/>
            <a:srcRect/>
            <a:stretch>
              <a:fillRect/>
            </a:stretch>
          </p:blipFill>
          <p:spPr>
            <a:xfrm rot="-10800000">
              <a:off x="11949988" y="9920978"/>
              <a:ext cx="5252838" cy="4543705"/>
            </a:xfrm>
            <a:prstGeom prst="rect">
              <a:avLst/>
            </a:prstGeom>
          </p:spPr>
        </p:pic>
        <p:pic>
          <p:nvPicPr>
            <p:cNvPr id="14" name="Picture 14"/>
            <p:cNvPicPr>
              <a:picLocks noChangeAspect="1"/>
            </p:cNvPicPr>
            <p:nvPr/>
          </p:nvPicPr>
          <p:blipFill>
            <a:blip r:embed="rId6">
              <a:alphaModFix amt="65999"/>
            </a:blip>
            <a:srcRect/>
            <a:stretch>
              <a:fillRect/>
            </a:stretch>
          </p:blipFill>
          <p:spPr>
            <a:xfrm>
              <a:off x="16603226" y="5405233"/>
              <a:ext cx="5252838" cy="4543705"/>
            </a:xfrm>
            <a:prstGeom prst="rect">
              <a:avLst/>
            </a:prstGeom>
          </p:spPr>
        </p:pic>
        <p:pic>
          <p:nvPicPr>
            <p:cNvPr id="15" name="Picture 15"/>
            <p:cNvPicPr>
              <a:picLocks noChangeAspect="1"/>
            </p:cNvPicPr>
            <p:nvPr/>
          </p:nvPicPr>
          <p:blipFill>
            <a:blip r:embed="rId6"/>
            <a:srcRect/>
            <a:stretch>
              <a:fillRect/>
            </a:stretch>
          </p:blipFill>
          <p:spPr>
            <a:xfrm rot="-10800000">
              <a:off x="16603226" y="9920978"/>
              <a:ext cx="5252838" cy="4543705"/>
            </a:xfrm>
            <a:prstGeom prst="rect">
              <a:avLst/>
            </a:prstGeom>
          </p:spPr>
        </p:pic>
        <p:pic>
          <p:nvPicPr>
            <p:cNvPr id="16" name="Picture 16"/>
            <p:cNvPicPr>
              <a:picLocks noChangeAspect="1"/>
            </p:cNvPicPr>
            <p:nvPr/>
          </p:nvPicPr>
          <p:blipFill>
            <a:blip r:embed="rId7">
              <a:alphaModFix amt="70000"/>
            </a:blip>
            <a:srcRect/>
            <a:stretch>
              <a:fillRect/>
            </a:stretch>
          </p:blipFill>
          <p:spPr>
            <a:xfrm>
              <a:off x="21256464" y="5405233"/>
              <a:ext cx="5252838" cy="4543705"/>
            </a:xfrm>
            <a:prstGeom prst="rect">
              <a:avLst/>
            </a:prstGeom>
          </p:spPr>
        </p:pic>
        <p:pic>
          <p:nvPicPr>
            <p:cNvPr id="17" name="Picture 17"/>
            <p:cNvPicPr>
              <a:picLocks noChangeAspect="1"/>
            </p:cNvPicPr>
            <p:nvPr/>
          </p:nvPicPr>
          <p:blipFill>
            <a:blip r:embed="rId7"/>
            <a:srcRect/>
            <a:stretch>
              <a:fillRect/>
            </a:stretch>
          </p:blipFill>
          <p:spPr>
            <a:xfrm rot="-10800000">
              <a:off x="21256464" y="9920978"/>
              <a:ext cx="5252838" cy="4543705"/>
            </a:xfrm>
            <a:prstGeom prst="rect">
              <a:avLst/>
            </a:prstGeom>
          </p:spPr>
        </p:pic>
        <p:pic>
          <p:nvPicPr>
            <p:cNvPr id="18" name="Picture 18"/>
            <p:cNvPicPr>
              <a:picLocks noChangeAspect="1"/>
            </p:cNvPicPr>
            <p:nvPr/>
          </p:nvPicPr>
          <p:blipFill>
            <a:blip r:embed="rId3"/>
            <a:srcRect/>
            <a:stretch>
              <a:fillRect/>
            </a:stretch>
          </p:blipFill>
          <p:spPr>
            <a:xfrm rot="-10800000">
              <a:off x="3769305" y="5405233"/>
              <a:ext cx="1500625" cy="1298041"/>
            </a:xfrm>
            <a:prstGeom prst="rect">
              <a:avLst/>
            </a:prstGeom>
          </p:spPr>
        </p:pic>
        <p:pic>
          <p:nvPicPr>
            <p:cNvPr id="19" name="Picture 19"/>
            <p:cNvPicPr>
              <a:picLocks noChangeAspect="1"/>
            </p:cNvPicPr>
            <p:nvPr/>
          </p:nvPicPr>
          <p:blipFill>
            <a:blip r:embed="rId4"/>
            <a:srcRect/>
            <a:stretch>
              <a:fillRect/>
            </a:stretch>
          </p:blipFill>
          <p:spPr>
            <a:xfrm rot="-10800000">
              <a:off x="8422543" y="5405233"/>
              <a:ext cx="1500625" cy="1298041"/>
            </a:xfrm>
            <a:prstGeom prst="rect">
              <a:avLst/>
            </a:prstGeom>
          </p:spPr>
        </p:pic>
        <p:pic>
          <p:nvPicPr>
            <p:cNvPr id="20" name="Picture 20"/>
            <p:cNvPicPr>
              <a:picLocks noChangeAspect="1"/>
            </p:cNvPicPr>
            <p:nvPr/>
          </p:nvPicPr>
          <p:blipFill>
            <a:blip r:embed="rId5"/>
            <a:srcRect/>
            <a:stretch>
              <a:fillRect/>
            </a:stretch>
          </p:blipFill>
          <p:spPr>
            <a:xfrm rot="-10800000">
              <a:off x="13075781" y="5405233"/>
              <a:ext cx="1500625" cy="1298041"/>
            </a:xfrm>
            <a:prstGeom prst="rect">
              <a:avLst/>
            </a:prstGeom>
          </p:spPr>
        </p:pic>
        <p:pic>
          <p:nvPicPr>
            <p:cNvPr id="21" name="Picture 21"/>
            <p:cNvPicPr>
              <a:picLocks noChangeAspect="1"/>
            </p:cNvPicPr>
            <p:nvPr/>
          </p:nvPicPr>
          <p:blipFill>
            <a:blip r:embed="rId6"/>
            <a:srcRect/>
            <a:stretch>
              <a:fillRect/>
            </a:stretch>
          </p:blipFill>
          <p:spPr>
            <a:xfrm rot="-10800000">
              <a:off x="17737473" y="5405233"/>
              <a:ext cx="1500625" cy="1298041"/>
            </a:xfrm>
            <a:prstGeom prst="rect">
              <a:avLst/>
            </a:prstGeom>
          </p:spPr>
        </p:pic>
        <p:pic>
          <p:nvPicPr>
            <p:cNvPr id="22" name="Picture 22"/>
            <p:cNvPicPr>
              <a:picLocks noChangeAspect="1"/>
            </p:cNvPicPr>
            <p:nvPr/>
          </p:nvPicPr>
          <p:blipFill>
            <a:blip r:embed="rId7"/>
            <a:srcRect/>
            <a:stretch>
              <a:fillRect/>
            </a:stretch>
          </p:blipFill>
          <p:spPr>
            <a:xfrm rot="-10800000">
              <a:off x="22382258" y="5405233"/>
              <a:ext cx="1500625" cy="1298041"/>
            </a:xfrm>
            <a:prstGeom prst="rect">
              <a:avLst/>
            </a:prstGeom>
          </p:spPr>
        </p:pic>
        <p:sp>
          <p:nvSpPr>
            <p:cNvPr id="23" name="TextBox 23"/>
            <p:cNvSpPr txBox="1"/>
            <p:nvPr/>
          </p:nvSpPr>
          <p:spPr>
            <a:xfrm>
              <a:off x="22686644" y="10272944"/>
              <a:ext cx="2392478" cy="2696584"/>
            </a:xfrm>
            <a:prstGeom prst="rect">
              <a:avLst/>
            </a:prstGeom>
          </p:spPr>
          <p:txBody>
            <a:bodyPr lIns="0" tIns="0" rIns="0" bIns="0" rtlCol="0" anchor="t">
              <a:spAutoFit/>
            </a:bodyPr>
            <a:lstStyle/>
            <a:p>
              <a:pPr algn="ctr">
                <a:lnSpc>
                  <a:spcPts val="2701"/>
                </a:lnSpc>
              </a:pPr>
              <a:r>
                <a:rPr lang="en-US" sz="1543" b="0" i="0" spc="77">
                  <a:solidFill>
                    <a:srgbClr val="000000"/>
                  </a:solidFill>
                  <a:latin typeface="Aileron Regular"/>
                </a:rPr>
                <a:t>Data  processing &amp; visualization,  scientific poster design, Rstudio, global water questions</a:t>
              </a:r>
            </a:p>
          </p:txBody>
        </p:sp>
        <p:sp>
          <p:nvSpPr>
            <p:cNvPr id="24" name="TextBox 24"/>
            <p:cNvSpPr txBox="1"/>
            <p:nvPr/>
          </p:nvSpPr>
          <p:spPr>
            <a:xfrm>
              <a:off x="4134220" y="5507301"/>
              <a:ext cx="770794" cy="630831"/>
            </a:xfrm>
            <a:prstGeom prst="rect">
              <a:avLst/>
            </a:prstGeom>
          </p:spPr>
          <p:txBody>
            <a:bodyPr lIns="0" tIns="0" rIns="0" bIns="0" rtlCol="0" anchor="t">
              <a:spAutoFit/>
            </a:bodyPr>
            <a:lstStyle/>
            <a:p>
              <a:pPr algn="ctr">
                <a:lnSpc>
                  <a:spcPts val="4287"/>
                </a:lnSpc>
              </a:pPr>
              <a:r>
                <a:rPr lang="en-US" sz="2646" b="1" spc="238">
                  <a:solidFill>
                    <a:srgbClr val="FFFFFF"/>
                  </a:solidFill>
                  <a:latin typeface="Aileron Regular"/>
                </a:rPr>
                <a:t>1</a:t>
              </a:r>
            </a:p>
          </p:txBody>
        </p:sp>
        <p:sp>
          <p:nvSpPr>
            <p:cNvPr id="25" name="TextBox 25"/>
            <p:cNvSpPr txBox="1"/>
            <p:nvPr/>
          </p:nvSpPr>
          <p:spPr>
            <a:xfrm>
              <a:off x="8787458" y="5507301"/>
              <a:ext cx="770794" cy="630831"/>
            </a:xfrm>
            <a:prstGeom prst="rect">
              <a:avLst/>
            </a:prstGeom>
          </p:spPr>
          <p:txBody>
            <a:bodyPr lIns="0" tIns="0" rIns="0" bIns="0" rtlCol="0" anchor="t">
              <a:spAutoFit/>
            </a:bodyPr>
            <a:lstStyle/>
            <a:p>
              <a:pPr algn="ctr">
                <a:lnSpc>
                  <a:spcPts val="4287"/>
                </a:lnSpc>
              </a:pPr>
              <a:r>
                <a:rPr lang="en-US" sz="2646" b="1" spc="238">
                  <a:solidFill>
                    <a:srgbClr val="FFFFFF"/>
                  </a:solidFill>
                  <a:latin typeface="Aileron Regular"/>
                </a:rPr>
                <a:t>2</a:t>
              </a:r>
            </a:p>
          </p:txBody>
        </p:sp>
        <p:sp>
          <p:nvSpPr>
            <p:cNvPr id="26" name="TextBox 26"/>
            <p:cNvSpPr txBox="1"/>
            <p:nvPr/>
          </p:nvSpPr>
          <p:spPr>
            <a:xfrm>
              <a:off x="13440697" y="5507301"/>
              <a:ext cx="770794" cy="630831"/>
            </a:xfrm>
            <a:prstGeom prst="rect">
              <a:avLst/>
            </a:prstGeom>
          </p:spPr>
          <p:txBody>
            <a:bodyPr lIns="0" tIns="0" rIns="0" bIns="0" rtlCol="0" anchor="t">
              <a:spAutoFit/>
            </a:bodyPr>
            <a:lstStyle/>
            <a:p>
              <a:pPr algn="ctr">
                <a:lnSpc>
                  <a:spcPts val="4287"/>
                </a:lnSpc>
              </a:pPr>
              <a:r>
                <a:rPr lang="en-US" sz="2646" b="1" spc="238">
                  <a:solidFill>
                    <a:srgbClr val="FFFFFF"/>
                  </a:solidFill>
                  <a:latin typeface="Aileron Regular"/>
                </a:rPr>
                <a:t>3</a:t>
              </a:r>
            </a:p>
          </p:txBody>
        </p:sp>
        <p:sp>
          <p:nvSpPr>
            <p:cNvPr id="27" name="TextBox 27"/>
            <p:cNvSpPr txBox="1"/>
            <p:nvPr/>
          </p:nvSpPr>
          <p:spPr>
            <a:xfrm>
              <a:off x="18092541" y="5507301"/>
              <a:ext cx="770794" cy="630831"/>
            </a:xfrm>
            <a:prstGeom prst="rect">
              <a:avLst/>
            </a:prstGeom>
          </p:spPr>
          <p:txBody>
            <a:bodyPr lIns="0" tIns="0" rIns="0" bIns="0" rtlCol="0" anchor="t">
              <a:spAutoFit/>
            </a:bodyPr>
            <a:lstStyle/>
            <a:p>
              <a:pPr algn="ctr">
                <a:lnSpc>
                  <a:spcPts val="4287"/>
                </a:lnSpc>
              </a:pPr>
              <a:r>
                <a:rPr lang="en-US" sz="2646" b="1" spc="238">
                  <a:solidFill>
                    <a:srgbClr val="FFFFFF"/>
                  </a:solidFill>
                  <a:latin typeface="Aileron Regular"/>
                </a:rPr>
                <a:t>4</a:t>
              </a:r>
            </a:p>
          </p:txBody>
        </p:sp>
        <p:sp>
          <p:nvSpPr>
            <p:cNvPr id="28" name="TextBox 28"/>
            <p:cNvSpPr txBox="1"/>
            <p:nvPr/>
          </p:nvSpPr>
          <p:spPr>
            <a:xfrm>
              <a:off x="22747173" y="5507301"/>
              <a:ext cx="770794" cy="630831"/>
            </a:xfrm>
            <a:prstGeom prst="rect">
              <a:avLst/>
            </a:prstGeom>
          </p:spPr>
          <p:txBody>
            <a:bodyPr lIns="0" tIns="0" rIns="0" bIns="0" rtlCol="0" anchor="t">
              <a:spAutoFit/>
            </a:bodyPr>
            <a:lstStyle/>
            <a:p>
              <a:pPr algn="ctr">
                <a:lnSpc>
                  <a:spcPts val="4287"/>
                </a:lnSpc>
              </a:pPr>
              <a:r>
                <a:rPr lang="en-US" sz="2646" b="1" spc="238">
                  <a:solidFill>
                    <a:srgbClr val="FFFFFF"/>
                  </a:solidFill>
                  <a:latin typeface="Aileron Regular"/>
                </a:rPr>
                <a:t>5</a:t>
              </a:r>
            </a:p>
          </p:txBody>
        </p:sp>
        <p:sp>
          <p:nvSpPr>
            <p:cNvPr id="29" name="TextBox 29"/>
            <p:cNvSpPr txBox="1"/>
            <p:nvPr/>
          </p:nvSpPr>
          <p:spPr>
            <a:xfrm>
              <a:off x="8422119" y="7172073"/>
              <a:ext cx="3002099" cy="2117771"/>
            </a:xfrm>
            <a:prstGeom prst="rect">
              <a:avLst/>
            </a:prstGeom>
          </p:spPr>
          <p:txBody>
            <a:bodyPr lIns="0" tIns="0" rIns="0" bIns="0" rtlCol="0" anchor="t">
              <a:spAutoFit/>
            </a:bodyPr>
            <a:lstStyle/>
            <a:p>
              <a:pPr algn="ctr">
                <a:lnSpc>
                  <a:spcPts val="2655"/>
                </a:lnSpc>
              </a:pPr>
              <a:r>
                <a:rPr lang="en-US" sz="1543" b="0" spc="138">
                  <a:solidFill>
                    <a:srgbClr val="FFFFFF"/>
                  </a:solidFill>
                  <a:latin typeface="Aileron Regular"/>
                </a:rPr>
                <a:t>Groundwater Hydrology,</a:t>
              </a:r>
            </a:p>
            <a:p>
              <a:pPr algn="ctr">
                <a:lnSpc>
                  <a:spcPts val="2176"/>
                </a:lnSpc>
              </a:pPr>
              <a:endParaRPr lang="en-US" sz="1543" b="0" spc="138">
                <a:solidFill>
                  <a:srgbClr val="FFFFFF"/>
                </a:solidFill>
                <a:latin typeface="Aileron Regular"/>
              </a:endParaRPr>
            </a:p>
            <a:p>
              <a:pPr algn="ctr">
                <a:lnSpc>
                  <a:spcPts val="2655"/>
                </a:lnSpc>
              </a:pPr>
              <a:r>
                <a:rPr lang="en-US" sz="1543" b="0" spc="138">
                  <a:solidFill>
                    <a:srgbClr val="FFFFFF"/>
                  </a:solidFill>
                  <a:latin typeface="Aileron Regular"/>
                </a:rPr>
                <a:t>Sustainable Built Environment</a:t>
              </a:r>
            </a:p>
          </p:txBody>
        </p:sp>
        <p:sp>
          <p:nvSpPr>
            <p:cNvPr id="30" name="TextBox 30"/>
            <p:cNvSpPr txBox="1"/>
            <p:nvPr/>
          </p:nvSpPr>
          <p:spPr>
            <a:xfrm>
              <a:off x="13075357" y="6769612"/>
              <a:ext cx="3002099" cy="2932218"/>
            </a:xfrm>
            <a:prstGeom prst="rect">
              <a:avLst/>
            </a:prstGeom>
          </p:spPr>
          <p:txBody>
            <a:bodyPr lIns="0" tIns="0" rIns="0" bIns="0" rtlCol="0" anchor="t">
              <a:spAutoFit/>
            </a:bodyPr>
            <a:lstStyle/>
            <a:p>
              <a:pPr algn="ctr">
                <a:lnSpc>
                  <a:spcPts val="2562"/>
                </a:lnSpc>
              </a:pPr>
              <a:r>
                <a:rPr lang="en-US" sz="1543" b="0" spc="138">
                  <a:solidFill>
                    <a:srgbClr val="FFFFFF"/>
                  </a:solidFill>
                  <a:latin typeface="Aileron Regular"/>
                </a:rPr>
                <a:t>Water and Governance,</a:t>
              </a:r>
            </a:p>
            <a:p>
              <a:pPr algn="ctr">
                <a:lnSpc>
                  <a:spcPts val="2562"/>
                </a:lnSpc>
              </a:pPr>
              <a:endParaRPr lang="en-US" sz="1543" b="0" spc="138">
                <a:solidFill>
                  <a:srgbClr val="FFFFFF"/>
                </a:solidFill>
                <a:latin typeface="Aileron Regular"/>
              </a:endParaRPr>
            </a:p>
            <a:p>
              <a:pPr algn="ctr">
                <a:lnSpc>
                  <a:spcPts val="2562"/>
                </a:lnSpc>
              </a:pPr>
              <a:r>
                <a:rPr lang="en-US" sz="1543" b="0" spc="138">
                  <a:solidFill>
                    <a:srgbClr val="FFFFFF"/>
                  </a:solidFill>
                  <a:latin typeface="Aileron Regular"/>
                </a:rPr>
                <a:t>Hydrological Modelling,</a:t>
              </a:r>
            </a:p>
            <a:p>
              <a:pPr algn="ctr">
                <a:lnSpc>
                  <a:spcPts val="2192"/>
                </a:lnSpc>
              </a:pPr>
              <a:endParaRPr lang="en-US" sz="1543" b="0" spc="138">
                <a:solidFill>
                  <a:srgbClr val="FFFFFF"/>
                </a:solidFill>
                <a:latin typeface="Aileron Regular"/>
              </a:endParaRPr>
            </a:p>
            <a:p>
              <a:pPr algn="ctr">
                <a:lnSpc>
                  <a:spcPts val="2562"/>
                </a:lnSpc>
              </a:pPr>
              <a:r>
                <a:rPr lang="en-US" sz="1543" b="0" spc="138">
                  <a:solidFill>
                    <a:srgbClr val="FFFFFF"/>
                  </a:solidFill>
                  <a:latin typeface="Aileron Regular"/>
                </a:rPr>
                <a:t>Statistical Inference</a:t>
              </a:r>
            </a:p>
          </p:txBody>
        </p:sp>
        <p:sp>
          <p:nvSpPr>
            <p:cNvPr id="31" name="TextBox 31"/>
            <p:cNvSpPr txBox="1"/>
            <p:nvPr/>
          </p:nvSpPr>
          <p:spPr>
            <a:xfrm>
              <a:off x="17737473" y="7525652"/>
              <a:ext cx="3002099" cy="1458238"/>
            </a:xfrm>
            <a:prstGeom prst="rect">
              <a:avLst/>
            </a:prstGeom>
          </p:spPr>
          <p:txBody>
            <a:bodyPr lIns="0" tIns="0" rIns="0" bIns="0" rtlCol="0" anchor="t">
              <a:spAutoFit/>
            </a:bodyPr>
            <a:lstStyle/>
            <a:p>
              <a:pPr algn="ctr">
                <a:lnSpc>
                  <a:spcPts val="2176"/>
                </a:lnSpc>
              </a:pPr>
              <a:r>
                <a:rPr lang="en-US" sz="1543" b="0" spc="138">
                  <a:solidFill>
                    <a:srgbClr val="FFFFFF"/>
                  </a:solidFill>
                  <a:latin typeface="Aileron Regular"/>
                </a:rPr>
                <a:t>Surface Water Resources,</a:t>
              </a:r>
            </a:p>
            <a:p>
              <a:pPr algn="ctr">
                <a:lnSpc>
                  <a:spcPts val="2176"/>
                </a:lnSpc>
              </a:pPr>
              <a:endParaRPr lang="en-US" sz="1543" b="0" spc="138">
                <a:solidFill>
                  <a:srgbClr val="FFFFFF"/>
                </a:solidFill>
                <a:latin typeface="Aileron Regular"/>
              </a:endParaRPr>
            </a:p>
            <a:p>
              <a:pPr algn="ctr">
                <a:lnSpc>
                  <a:spcPts val="2176"/>
                </a:lnSpc>
              </a:pPr>
              <a:r>
                <a:rPr lang="en-US" sz="1543" b="0" spc="138">
                  <a:solidFill>
                    <a:srgbClr val="FFFFFF"/>
                  </a:solidFill>
                  <a:latin typeface="Aileron Regular"/>
                </a:rPr>
                <a:t>Statistical Inference</a:t>
              </a:r>
            </a:p>
          </p:txBody>
        </p:sp>
        <p:sp>
          <p:nvSpPr>
            <p:cNvPr id="32" name="TextBox 32"/>
            <p:cNvSpPr txBox="1"/>
            <p:nvPr/>
          </p:nvSpPr>
          <p:spPr>
            <a:xfrm>
              <a:off x="22382258" y="8066887"/>
              <a:ext cx="3002099" cy="821440"/>
            </a:xfrm>
            <a:prstGeom prst="rect">
              <a:avLst/>
            </a:prstGeom>
          </p:spPr>
          <p:txBody>
            <a:bodyPr lIns="0" tIns="0" rIns="0" bIns="0" rtlCol="0" anchor="t">
              <a:spAutoFit/>
            </a:bodyPr>
            <a:lstStyle/>
            <a:p>
              <a:pPr algn="ctr">
                <a:lnSpc>
                  <a:spcPts val="2547"/>
                </a:lnSpc>
              </a:pPr>
              <a:r>
                <a:rPr lang="en-US" sz="1543" b="0" spc="138">
                  <a:solidFill>
                    <a:srgbClr val="FFFFFF"/>
                  </a:solidFill>
                  <a:latin typeface="Aileron Regular"/>
                </a:rPr>
                <a:t>Water and People in a Changing World</a:t>
              </a:r>
            </a:p>
          </p:txBody>
        </p:sp>
        <p:sp>
          <p:nvSpPr>
            <p:cNvPr id="33" name="TextBox 33"/>
            <p:cNvSpPr txBox="1"/>
            <p:nvPr/>
          </p:nvSpPr>
          <p:spPr>
            <a:xfrm>
              <a:off x="8574312" y="10220200"/>
              <a:ext cx="2697713" cy="2436253"/>
            </a:xfrm>
            <a:prstGeom prst="rect">
              <a:avLst/>
            </a:prstGeom>
          </p:spPr>
          <p:txBody>
            <a:bodyPr lIns="0" tIns="0" rIns="0" bIns="0" rtlCol="0" anchor="t">
              <a:spAutoFit/>
            </a:bodyPr>
            <a:lstStyle/>
            <a:p>
              <a:pPr algn="ctr">
                <a:lnSpc>
                  <a:spcPts val="1790"/>
                </a:lnSpc>
              </a:pPr>
              <a:r>
                <a:rPr lang="en-US" sz="1543" b="0" i="0" spc="77">
                  <a:solidFill>
                    <a:srgbClr val="191919"/>
                  </a:solidFill>
                  <a:latin typeface="Aileron Regular"/>
                </a:rPr>
                <a:t>Project (team) work, modelling, mathematical foundations of GW hydrology</a:t>
              </a:r>
            </a:p>
            <a:p>
              <a:pPr algn="ctr">
                <a:lnSpc>
                  <a:spcPts val="1790"/>
                </a:lnSpc>
              </a:pPr>
              <a:endParaRPr lang="en-US" sz="1543" b="0" i="0" spc="77">
                <a:solidFill>
                  <a:srgbClr val="191919"/>
                </a:solidFill>
                <a:latin typeface="Aileron Regular"/>
              </a:endParaRPr>
            </a:p>
            <a:p>
              <a:pPr algn="ctr">
                <a:lnSpc>
                  <a:spcPts val="1790"/>
                </a:lnSpc>
              </a:pPr>
              <a:r>
                <a:rPr lang="en-US" sz="1543" b="0" i="0" spc="77">
                  <a:solidFill>
                    <a:srgbClr val="191919"/>
                  </a:solidFill>
                  <a:latin typeface="Aileron Regular"/>
                </a:rPr>
                <a:t>3 dimensions of sustainability</a:t>
              </a:r>
            </a:p>
          </p:txBody>
        </p:sp>
        <p:sp>
          <p:nvSpPr>
            <p:cNvPr id="34" name="TextBox 34"/>
            <p:cNvSpPr txBox="1"/>
            <p:nvPr/>
          </p:nvSpPr>
          <p:spPr>
            <a:xfrm>
              <a:off x="13075781" y="10053155"/>
              <a:ext cx="3002099" cy="2320318"/>
            </a:xfrm>
            <a:prstGeom prst="rect">
              <a:avLst/>
            </a:prstGeom>
          </p:spPr>
          <p:txBody>
            <a:bodyPr lIns="0" tIns="0" rIns="0" bIns="0" rtlCol="0" anchor="t">
              <a:spAutoFit/>
            </a:bodyPr>
            <a:lstStyle/>
            <a:p>
              <a:pPr algn="ctr">
                <a:lnSpc>
                  <a:spcPts val="1974"/>
                </a:lnSpc>
              </a:pPr>
              <a:r>
                <a:rPr lang="en-US" sz="1400" b="0" i="0" spc="70">
                  <a:solidFill>
                    <a:srgbClr val="191919"/>
                  </a:solidFill>
                  <a:latin typeface="Aileron Regular"/>
                </a:rPr>
                <a:t>What is governance (actors, institutions, interactions), FIN wat&amp;env gov, WFD, project work, modelling,</a:t>
              </a:r>
            </a:p>
            <a:p>
              <a:pPr algn="ctr">
                <a:lnSpc>
                  <a:spcPts val="1974"/>
                </a:lnSpc>
              </a:pPr>
              <a:r>
                <a:rPr lang="en-US" sz="1400" b="0" i="0" spc="70">
                  <a:solidFill>
                    <a:srgbClr val="191919"/>
                  </a:solidFill>
                  <a:latin typeface="Aileron Regular"/>
                </a:rPr>
                <a:t>writing, presentation and visualisation</a:t>
              </a:r>
            </a:p>
          </p:txBody>
        </p:sp>
        <p:sp>
          <p:nvSpPr>
            <p:cNvPr id="35" name="TextBox 35"/>
            <p:cNvSpPr txBox="1"/>
            <p:nvPr/>
          </p:nvSpPr>
          <p:spPr>
            <a:xfrm>
              <a:off x="17889242" y="10182100"/>
              <a:ext cx="2697713" cy="2194705"/>
            </a:xfrm>
            <a:prstGeom prst="rect">
              <a:avLst/>
            </a:prstGeom>
          </p:spPr>
          <p:txBody>
            <a:bodyPr lIns="0" tIns="0" rIns="0" bIns="0" rtlCol="0" anchor="t">
              <a:spAutoFit/>
            </a:bodyPr>
            <a:lstStyle/>
            <a:p>
              <a:pPr algn="ctr">
                <a:lnSpc>
                  <a:spcPts val="2176"/>
                </a:lnSpc>
              </a:pPr>
              <a:r>
                <a:rPr lang="en-US" sz="1543" b="0" i="0" spc="77">
                  <a:solidFill>
                    <a:srgbClr val="191919"/>
                  </a:solidFill>
                  <a:latin typeface="Aileron Regular"/>
                </a:rPr>
                <a:t>Writing skills (article), flood frequency analysis</a:t>
              </a:r>
            </a:p>
            <a:p>
              <a:pPr algn="ctr">
                <a:lnSpc>
                  <a:spcPts val="2176"/>
                </a:lnSpc>
              </a:pPr>
              <a:endParaRPr lang="en-US" sz="1543" b="0" i="0" spc="77">
                <a:solidFill>
                  <a:srgbClr val="191919"/>
                </a:solidFill>
                <a:latin typeface="Aileron Regular"/>
              </a:endParaRPr>
            </a:p>
            <a:p>
              <a:pPr algn="ctr">
                <a:lnSpc>
                  <a:spcPts val="2176"/>
                </a:lnSpc>
              </a:pPr>
              <a:r>
                <a:rPr lang="en-US" sz="1543" b="0" i="0" spc="77">
                  <a:solidFill>
                    <a:srgbClr val="191919"/>
                  </a:solidFill>
                  <a:latin typeface="Aileron Regular"/>
                </a:rPr>
                <a:t>statistical testing, R</a:t>
              </a:r>
            </a:p>
            <a:p>
              <a:pPr algn="ctr">
                <a:lnSpc>
                  <a:spcPts val="2176"/>
                </a:lnSpc>
              </a:pPr>
              <a:endParaRPr lang="en-US" sz="1543" b="0" i="0" spc="77">
                <a:solidFill>
                  <a:srgbClr val="191919"/>
                </a:solidFill>
                <a:latin typeface="Aileron Regular"/>
              </a:endParaRPr>
            </a:p>
          </p:txBody>
        </p:sp>
      </p:grpSp>
      <p:sp>
        <p:nvSpPr>
          <p:cNvPr id="36" name="TextBox 36"/>
          <p:cNvSpPr txBox="1"/>
          <p:nvPr/>
        </p:nvSpPr>
        <p:spPr>
          <a:xfrm>
            <a:off x="1028700" y="718185"/>
            <a:ext cx="7172922" cy="554355"/>
          </a:xfrm>
          <a:prstGeom prst="rect">
            <a:avLst/>
          </a:prstGeom>
        </p:spPr>
        <p:txBody>
          <a:bodyPr lIns="0" tIns="0" rIns="0" bIns="0" rtlCol="0" anchor="t">
            <a:spAutoFit/>
          </a:bodyPr>
          <a:lstStyle/>
          <a:p>
            <a:pPr>
              <a:lnSpc>
                <a:spcPts val="4480"/>
              </a:lnSpc>
            </a:pPr>
            <a:r>
              <a:rPr lang="en-US" sz="3200">
                <a:solidFill>
                  <a:srgbClr val="FFFFFF"/>
                </a:solidFill>
                <a:latin typeface="Advent Pro Light"/>
              </a:rPr>
              <a:t>First year of Master's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1250" t="16441" r="16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92452" y="-566089"/>
            <a:ext cx="20625717" cy="11419177"/>
            <a:chOff x="0" y="0"/>
            <a:chExt cx="5812734" cy="3218150"/>
          </a:xfrm>
        </p:grpSpPr>
        <p:sp>
          <p:nvSpPr>
            <p:cNvPr id="3" name="Freeform 3"/>
            <p:cNvSpPr/>
            <p:nvPr/>
          </p:nvSpPr>
          <p:spPr>
            <a:xfrm>
              <a:off x="0" y="0"/>
              <a:ext cx="5812734" cy="3218150"/>
            </a:xfrm>
            <a:custGeom>
              <a:avLst/>
              <a:gdLst/>
              <a:ahLst/>
              <a:cxnLst/>
              <a:rect l="l" t="t" r="r" b="b"/>
              <a:pathLst>
                <a:path w="5812734" h="3218150">
                  <a:moveTo>
                    <a:pt x="5547304" y="0"/>
                  </a:moveTo>
                  <a:lnTo>
                    <a:pt x="265430" y="0"/>
                  </a:lnTo>
                  <a:cubicBezTo>
                    <a:pt x="265430" y="146050"/>
                    <a:pt x="147320" y="265430"/>
                    <a:pt x="0" y="265430"/>
                  </a:cubicBezTo>
                  <a:lnTo>
                    <a:pt x="0" y="2952720"/>
                  </a:lnTo>
                  <a:cubicBezTo>
                    <a:pt x="146050" y="2952720"/>
                    <a:pt x="265430" y="3070830"/>
                    <a:pt x="265430" y="3218150"/>
                  </a:cubicBezTo>
                  <a:lnTo>
                    <a:pt x="5547304" y="3218150"/>
                  </a:lnTo>
                  <a:cubicBezTo>
                    <a:pt x="5547304" y="3072100"/>
                    <a:pt x="5665414" y="2952720"/>
                    <a:pt x="5812734" y="2952720"/>
                  </a:cubicBezTo>
                  <a:lnTo>
                    <a:pt x="5812734" y="265430"/>
                  </a:lnTo>
                  <a:cubicBezTo>
                    <a:pt x="5666684" y="265430"/>
                    <a:pt x="5547304" y="147320"/>
                    <a:pt x="5547304" y="0"/>
                  </a:cubicBezTo>
                  <a:close/>
                </a:path>
              </a:pathLst>
            </a:custGeom>
            <a:solidFill>
              <a:srgbClr val="FFFFFF">
                <a:alpha val="24705"/>
              </a:srgbClr>
            </a:solidFill>
          </p:spPr>
        </p:sp>
      </p:grpSp>
      <p:sp>
        <p:nvSpPr>
          <p:cNvPr id="4" name="TextBox 4"/>
          <p:cNvSpPr txBox="1"/>
          <p:nvPr/>
        </p:nvSpPr>
        <p:spPr>
          <a:xfrm>
            <a:off x="7833676" y="6568258"/>
            <a:ext cx="2160547" cy="459105"/>
          </a:xfrm>
          <a:prstGeom prst="rect">
            <a:avLst/>
          </a:prstGeom>
        </p:spPr>
        <p:txBody>
          <a:bodyPr lIns="0" tIns="0" rIns="0" bIns="0" rtlCol="0" anchor="t">
            <a:spAutoFit/>
          </a:bodyPr>
          <a:lstStyle/>
          <a:p>
            <a:pPr algn="ctr">
              <a:lnSpc>
                <a:spcPts val="3779"/>
              </a:lnSpc>
            </a:pPr>
            <a:r>
              <a:rPr lang="en-US" sz="2700" b="1" spc="143">
                <a:solidFill>
                  <a:srgbClr val="FFFFFF"/>
                </a:solidFill>
                <a:latin typeface="Advent Pro Light"/>
              </a:rPr>
              <a:t>My strengths</a:t>
            </a:r>
          </a:p>
        </p:txBody>
      </p:sp>
      <p:sp>
        <p:nvSpPr>
          <p:cNvPr id="5" name="TextBox 5"/>
          <p:cNvSpPr txBox="1"/>
          <p:nvPr/>
        </p:nvSpPr>
        <p:spPr>
          <a:xfrm>
            <a:off x="7119399" y="590550"/>
            <a:ext cx="3390123" cy="438150"/>
          </a:xfrm>
          <a:prstGeom prst="rect">
            <a:avLst/>
          </a:prstGeom>
        </p:spPr>
        <p:txBody>
          <a:bodyPr lIns="0" tIns="0" rIns="0" bIns="0" rtlCol="0" anchor="t">
            <a:spAutoFit/>
          </a:bodyPr>
          <a:lstStyle/>
          <a:p>
            <a:pPr algn="ctr">
              <a:lnSpc>
                <a:spcPts val="3500"/>
              </a:lnSpc>
            </a:pPr>
            <a:r>
              <a:rPr lang="en-US" sz="2500" spc="132">
                <a:solidFill>
                  <a:srgbClr val="000000"/>
                </a:solidFill>
                <a:latin typeface="Advent Pro Light"/>
              </a:rPr>
              <a:t>Areas of improvement</a:t>
            </a:r>
          </a:p>
        </p:txBody>
      </p:sp>
      <p:sp>
        <p:nvSpPr>
          <p:cNvPr id="6" name="TextBox 6"/>
          <p:cNvSpPr txBox="1"/>
          <p:nvPr/>
        </p:nvSpPr>
        <p:spPr>
          <a:xfrm>
            <a:off x="5251635" y="1339186"/>
            <a:ext cx="6290843" cy="255270"/>
          </a:xfrm>
          <a:prstGeom prst="rect">
            <a:avLst/>
          </a:prstGeom>
        </p:spPr>
        <p:txBody>
          <a:bodyPr lIns="0" tIns="0" rIns="0" bIns="0" rtlCol="0" anchor="t">
            <a:spAutoFit/>
          </a:bodyPr>
          <a:lstStyle/>
          <a:p>
            <a:pPr algn="l">
              <a:lnSpc>
                <a:spcPts val="1980"/>
              </a:lnSpc>
            </a:pPr>
            <a:r>
              <a:rPr lang="en-US" sz="1800" spc="-16">
                <a:solidFill>
                  <a:srgbClr val="000000"/>
                </a:solidFill>
                <a:latin typeface="Advent Pro Medium"/>
              </a:rPr>
              <a:t>I want to improve my verbal communication and presentation skills.</a:t>
            </a:r>
          </a:p>
        </p:txBody>
      </p:sp>
      <p:sp>
        <p:nvSpPr>
          <p:cNvPr id="7" name="TextBox 7"/>
          <p:cNvSpPr txBox="1"/>
          <p:nvPr/>
        </p:nvSpPr>
        <p:spPr>
          <a:xfrm>
            <a:off x="8951418" y="2421928"/>
            <a:ext cx="3466548" cy="312420"/>
          </a:xfrm>
          <a:prstGeom prst="rect">
            <a:avLst/>
          </a:prstGeom>
        </p:spPr>
        <p:txBody>
          <a:bodyPr lIns="0" tIns="0" rIns="0" bIns="0" rtlCol="0" anchor="t">
            <a:spAutoFit/>
          </a:bodyPr>
          <a:lstStyle/>
          <a:p>
            <a:pPr algn="l">
              <a:lnSpc>
                <a:spcPts val="2520"/>
              </a:lnSpc>
            </a:pPr>
            <a:r>
              <a:rPr lang="en-US" sz="1800" spc="-16">
                <a:solidFill>
                  <a:srgbClr val="000000"/>
                </a:solidFill>
                <a:latin typeface="Advent Pro Medium"/>
              </a:rPr>
              <a:t>Personal and professional confidence.</a:t>
            </a:r>
          </a:p>
        </p:txBody>
      </p:sp>
      <p:sp>
        <p:nvSpPr>
          <p:cNvPr id="8" name="TextBox 8"/>
          <p:cNvSpPr txBox="1"/>
          <p:nvPr/>
        </p:nvSpPr>
        <p:spPr>
          <a:xfrm>
            <a:off x="4186400" y="2053184"/>
            <a:ext cx="5103084" cy="544004"/>
          </a:xfrm>
          <a:prstGeom prst="rect">
            <a:avLst/>
          </a:prstGeom>
        </p:spPr>
        <p:txBody>
          <a:bodyPr lIns="0" tIns="0" rIns="0" bIns="0" rtlCol="0" anchor="t">
            <a:spAutoFit/>
          </a:bodyPr>
          <a:lstStyle/>
          <a:p>
            <a:pPr algn="l">
              <a:lnSpc>
                <a:spcPts val="2124"/>
              </a:lnSpc>
            </a:pPr>
            <a:r>
              <a:rPr lang="en-US" sz="1800" spc="-16">
                <a:solidFill>
                  <a:srgbClr val="000000"/>
                </a:solidFill>
                <a:latin typeface="Advent Pro Medium"/>
              </a:rPr>
              <a:t>Academic writing and use of language. Deepening my professional english skills.</a:t>
            </a:r>
          </a:p>
        </p:txBody>
      </p:sp>
      <p:sp>
        <p:nvSpPr>
          <p:cNvPr id="9" name="TextBox 9"/>
          <p:cNvSpPr txBox="1"/>
          <p:nvPr/>
        </p:nvSpPr>
        <p:spPr>
          <a:xfrm>
            <a:off x="6770733" y="3239264"/>
            <a:ext cx="3097005" cy="281940"/>
          </a:xfrm>
          <a:prstGeom prst="rect">
            <a:avLst/>
          </a:prstGeom>
        </p:spPr>
        <p:txBody>
          <a:bodyPr lIns="0" tIns="0" rIns="0" bIns="0" rtlCol="0" anchor="t">
            <a:spAutoFit/>
          </a:bodyPr>
          <a:lstStyle/>
          <a:p>
            <a:pPr algn="l">
              <a:lnSpc>
                <a:spcPts val="2240"/>
              </a:lnSpc>
            </a:pPr>
            <a:r>
              <a:rPr lang="en-US" sz="1600" spc="-14">
                <a:solidFill>
                  <a:srgbClr val="000000"/>
                </a:solidFill>
                <a:latin typeface="Advent Pro Medium"/>
              </a:rPr>
              <a:t>Gaining more professional experience.</a:t>
            </a:r>
          </a:p>
        </p:txBody>
      </p:sp>
      <p:sp>
        <p:nvSpPr>
          <p:cNvPr id="10" name="TextBox 10"/>
          <p:cNvSpPr txBox="1"/>
          <p:nvPr/>
        </p:nvSpPr>
        <p:spPr>
          <a:xfrm>
            <a:off x="8601117" y="8001000"/>
            <a:ext cx="2941362" cy="297180"/>
          </a:xfrm>
          <a:prstGeom prst="rect">
            <a:avLst/>
          </a:prstGeom>
        </p:spPr>
        <p:txBody>
          <a:bodyPr lIns="0" tIns="0" rIns="0" bIns="0" rtlCol="0" anchor="t">
            <a:spAutoFit/>
          </a:bodyPr>
          <a:lstStyle/>
          <a:p>
            <a:pPr algn="l">
              <a:lnSpc>
                <a:spcPts val="2379"/>
              </a:lnSpc>
            </a:pPr>
            <a:r>
              <a:rPr lang="en-US" sz="1700" spc="-15">
                <a:solidFill>
                  <a:srgbClr val="FFFFFF"/>
                </a:solidFill>
                <a:latin typeface="Advent Pro Medium"/>
              </a:rPr>
              <a:t>I am resilient and hardworking.</a:t>
            </a:r>
          </a:p>
        </p:txBody>
      </p:sp>
      <p:sp>
        <p:nvSpPr>
          <p:cNvPr id="11" name="TextBox 11"/>
          <p:cNvSpPr txBox="1"/>
          <p:nvPr/>
        </p:nvSpPr>
        <p:spPr>
          <a:xfrm>
            <a:off x="4312251" y="7318659"/>
            <a:ext cx="4668994" cy="599440"/>
          </a:xfrm>
          <a:prstGeom prst="rect">
            <a:avLst/>
          </a:prstGeom>
        </p:spPr>
        <p:txBody>
          <a:bodyPr lIns="0" tIns="0" rIns="0" bIns="0" rtlCol="0" anchor="t">
            <a:spAutoFit/>
          </a:bodyPr>
          <a:lstStyle/>
          <a:p>
            <a:pPr algn="just">
              <a:lnSpc>
                <a:spcPts val="2379"/>
              </a:lnSpc>
            </a:pPr>
            <a:r>
              <a:rPr lang="en-US" sz="1700" spc="-15">
                <a:solidFill>
                  <a:srgbClr val="FFFFFF"/>
                </a:solidFill>
                <a:latin typeface="Advent Pro Medium"/>
              </a:rPr>
              <a:t>I can concentrate and work on small details, while maintaining the quality of the big picture as well.</a:t>
            </a:r>
          </a:p>
        </p:txBody>
      </p:sp>
      <p:sp>
        <p:nvSpPr>
          <p:cNvPr id="12" name="TextBox 12"/>
          <p:cNvSpPr txBox="1"/>
          <p:nvPr/>
        </p:nvSpPr>
        <p:spPr>
          <a:xfrm>
            <a:off x="4186400" y="8260080"/>
            <a:ext cx="4235975" cy="566420"/>
          </a:xfrm>
          <a:prstGeom prst="rect">
            <a:avLst/>
          </a:prstGeom>
        </p:spPr>
        <p:txBody>
          <a:bodyPr lIns="0" tIns="0" rIns="0" bIns="0" rtlCol="0" anchor="t">
            <a:spAutoFit/>
          </a:bodyPr>
          <a:lstStyle/>
          <a:p>
            <a:pPr algn="l">
              <a:lnSpc>
                <a:spcPts val="2240"/>
              </a:lnSpc>
            </a:pPr>
            <a:r>
              <a:rPr lang="en-US" sz="1600" spc="-14">
                <a:solidFill>
                  <a:srgbClr val="FFFFFF"/>
                </a:solidFill>
                <a:latin typeface="Advent Pro Medium"/>
              </a:rPr>
              <a:t>I have been complimented on having good social skills and being people-oriented.</a:t>
            </a:r>
          </a:p>
        </p:txBody>
      </p:sp>
      <p:sp>
        <p:nvSpPr>
          <p:cNvPr id="13" name="TextBox 13"/>
          <p:cNvSpPr txBox="1"/>
          <p:nvPr/>
        </p:nvSpPr>
        <p:spPr>
          <a:xfrm>
            <a:off x="10939087" y="8299450"/>
            <a:ext cx="2832412" cy="312420"/>
          </a:xfrm>
          <a:prstGeom prst="rect">
            <a:avLst/>
          </a:prstGeom>
        </p:spPr>
        <p:txBody>
          <a:bodyPr lIns="0" tIns="0" rIns="0" bIns="0" rtlCol="0" anchor="t">
            <a:spAutoFit/>
          </a:bodyPr>
          <a:lstStyle/>
          <a:p>
            <a:pPr algn="l">
              <a:lnSpc>
                <a:spcPts val="2520"/>
              </a:lnSpc>
            </a:pPr>
            <a:r>
              <a:rPr lang="en-US" sz="1800" spc="-16">
                <a:solidFill>
                  <a:srgbClr val="FFFFFF"/>
                </a:solidFill>
                <a:latin typeface="Advent Pro Medium"/>
              </a:rPr>
              <a:t>I am curious and a fast-learner.</a:t>
            </a:r>
          </a:p>
        </p:txBody>
      </p:sp>
      <p:sp>
        <p:nvSpPr>
          <p:cNvPr id="14" name="TextBox 14"/>
          <p:cNvSpPr txBox="1"/>
          <p:nvPr/>
        </p:nvSpPr>
        <p:spPr>
          <a:xfrm>
            <a:off x="9144000" y="1725524"/>
            <a:ext cx="5716333" cy="327660"/>
          </a:xfrm>
          <a:prstGeom prst="rect">
            <a:avLst/>
          </a:prstGeom>
        </p:spPr>
        <p:txBody>
          <a:bodyPr lIns="0" tIns="0" rIns="0" bIns="0" rtlCol="0" anchor="t">
            <a:spAutoFit/>
          </a:bodyPr>
          <a:lstStyle/>
          <a:p>
            <a:pPr algn="l">
              <a:lnSpc>
                <a:spcPts val="2660"/>
              </a:lnSpc>
            </a:pPr>
            <a:r>
              <a:rPr lang="en-US" sz="1900" spc="-17">
                <a:solidFill>
                  <a:srgbClr val="000000"/>
                </a:solidFill>
                <a:latin typeface="Advent Pro Medium"/>
              </a:rPr>
              <a:t>I should improve my tolerance of uncertainty and change.</a:t>
            </a:r>
          </a:p>
        </p:txBody>
      </p:sp>
      <p:sp>
        <p:nvSpPr>
          <p:cNvPr id="15" name="TextBox 15"/>
          <p:cNvSpPr txBox="1"/>
          <p:nvPr/>
        </p:nvSpPr>
        <p:spPr>
          <a:xfrm>
            <a:off x="9720407" y="7384699"/>
            <a:ext cx="2832412" cy="533400"/>
          </a:xfrm>
          <a:prstGeom prst="rect">
            <a:avLst/>
          </a:prstGeom>
        </p:spPr>
        <p:txBody>
          <a:bodyPr lIns="0" tIns="0" rIns="0" bIns="0" rtlCol="0" anchor="t">
            <a:spAutoFit/>
          </a:bodyPr>
          <a:lstStyle/>
          <a:p>
            <a:pPr algn="l">
              <a:lnSpc>
                <a:spcPts val="2100"/>
              </a:lnSpc>
            </a:pPr>
            <a:r>
              <a:rPr lang="en-US" sz="1500" spc="-13">
                <a:solidFill>
                  <a:srgbClr val="FFFFFF"/>
                </a:solidFill>
                <a:latin typeface="Advent Pro Medium"/>
              </a:rPr>
              <a:t>I enjoy writing and have been told I write well.</a:t>
            </a:r>
          </a:p>
        </p:txBody>
      </p:sp>
      <p:sp>
        <p:nvSpPr>
          <p:cNvPr id="16" name="TextBox 16"/>
          <p:cNvSpPr txBox="1"/>
          <p:nvPr/>
        </p:nvSpPr>
        <p:spPr>
          <a:xfrm>
            <a:off x="4312251" y="9083040"/>
            <a:ext cx="4197945" cy="312420"/>
          </a:xfrm>
          <a:prstGeom prst="rect">
            <a:avLst/>
          </a:prstGeom>
        </p:spPr>
        <p:txBody>
          <a:bodyPr lIns="0" tIns="0" rIns="0" bIns="0" rtlCol="0" anchor="t">
            <a:spAutoFit/>
          </a:bodyPr>
          <a:lstStyle/>
          <a:p>
            <a:pPr algn="l">
              <a:lnSpc>
                <a:spcPts val="2520"/>
              </a:lnSpc>
            </a:pPr>
            <a:r>
              <a:rPr lang="en-US" sz="1800" spc="-16">
                <a:solidFill>
                  <a:srgbClr val="FFFFFF"/>
                </a:solidFill>
                <a:latin typeface="Advent Pro Medium"/>
              </a:rPr>
              <a:t>I am an extrovert, emphatic, and a team player.</a:t>
            </a:r>
          </a:p>
        </p:txBody>
      </p:sp>
      <p:sp>
        <p:nvSpPr>
          <p:cNvPr id="17" name="TextBox 17"/>
          <p:cNvSpPr txBox="1"/>
          <p:nvPr/>
        </p:nvSpPr>
        <p:spPr>
          <a:xfrm>
            <a:off x="9144000" y="8887460"/>
            <a:ext cx="5244872" cy="632460"/>
          </a:xfrm>
          <a:prstGeom prst="rect">
            <a:avLst/>
          </a:prstGeom>
        </p:spPr>
        <p:txBody>
          <a:bodyPr lIns="0" tIns="0" rIns="0" bIns="0" rtlCol="0" anchor="t">
            <a:spAutoFit/>
          </a:bodyPr>
          <a:lstStyle/>
          <a:p>
            <a:pPr algn="l">
              <a:lnSpc>
                <a:spcPts val="2520"/>
              </a:lnSpc>
            </a:pPr>
            <a:r>
              <a:rPr lang="en-US" sz="1800" spc="-16">
                <a:solidFill>
                  <a:srgbClr val="FFFFFF"/>
                </a:solidFill>
                <a:latin typeface="Advent Pro Medium"/>
              </a:rPr>
              <a:t>I constantly want to improve and grow as a person as well as professionally.</a:t>
            </a:r>
          </a:p>
        </p:txBody>
      </p:sp>
      <p:sp>
        <p:nvSpPr>
          <p:cNvPr id="18" name="TextBox 18"/>
          <p:cNvSpPr txBox="1"/>
          <p:nvPr/>
        </p:nvSpPr>
        <p:spPr>
          <a:xfrm>
            <a:off x="4743389" y="2696248"/>
            <a:ext cx="4793508" cy="312420"/>
          </a:xfrm>
          <a:prstGeom prst="rect">
            <a:avLst/>
          </a:prstGeom>
        </p:spPr>
        <p:txBody>
          <a:bodyPr lIns="0" tIns="0" rIns="0" bIns="0" rtlCol="0" anchor="t">
            <a:spAutoFit/>
          </a:bodyPr>
          <a:lstStyle/>
          <a:p>
            <a:pPr algn="l">
              <a:lnSpc>
                <a:spcPts val="2520"/>
              </a:lnSpc>
            </a:pPr>
            <a:r>
              <a:rPr lang="en-US" sz="1800" spc="-16">
                <a:solidFill>
                  <a:srgbClr val="000000"/>
                </a:solidFill>
                <a:latin typeface="Advent Pro Medium"/>
              </a:rPr>
              <a:t>I could still improve my time management skills.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13309" t="13273" b="1394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10800000">
            <a:off x="-703273" y="-244643"/>
            <a:ext cx="7516907" cy="10776286"/>
            <a:chOff x="0" y="0"/>
            <a:chExt cx="3463782" cy="4965700"/>
          </a:xfrm>
        </p:grpSpPr>
        <p:sp>
          <p:nvSpPr>
            <p:cNvPr id="3" name="Freeform 3"/>
            <p:cNvSpPr/>
            <p:nvPr/>
          </p:nvSpPr>
          <p:spPr>
            <a:xfrm>
              <a:off x="0" y="0"/>
              <a:ext cx="3463782" cy="4965700"/>
            </a:xfrm>
            <a:custGeom>
              <a:avLst/>
              <a:gdLst/>
              <a:ahLst/>
              <a:cxnLst/>
              <a:rect l="l" t="t" r="r" b="b"/>
              <a:pathLst>
                <a:path w="3463782" h="4965700">
                  <a:moveTo>
                    <a:pt x="3463782" y="0"/>
                  </a:moveTo>
                  <a:lnTo>
                    <a:pt x="3463782" y="4965700"/>
                  </a:lnTo>
                  <a:lnTo>
                    <a:pt x="896620" y="4965700"/>
                  </a:lnTo>
                  <a:lnTo>
                    <a:pt x="896620" y="3385820"/>
                  </a:lnTo>
                  <a:lnTo>
                    <a:pt x="0" y="2487930"/>
                  </a:lnTo>
                  <a:lnTo>
                    <a:pt x="896620" y="1591310"/>
                  </a:lnTo>
                  <a:lnTo>
                    <a:pt x="896620" y="0"/>
                  </a:lnTo>
                  <a:lnTo>
                    <a:pt x="3463782" y="0"/>
                  </a:lnTo>
                  <a:close/>
                </a:path>
              </a:pathLst>
            </a:custGeom>
            <a:solidFill>
              <a:srgbClr val="0F499B">
                <a:alpha val="54901"/>
              </a:srgbClr>
            </a:solidFill>
          </p:spPr>
        </p:sp>
      </p:grpSp>
      <p:sp>
        <p:nvSpPr>
          <p:cNvPr id="4" name="TextBox 4"/>
          <p:cNvSpPr txBox="1"/>
          <p:nvPr/>
        </p:nvSpPr>
        <p:spPr>
          <a:xfrm>
            <a:off x="7252142" y="4516541"/>
            <a:ext cx="10078340" cy="1512845"/>
          </a:xfrm>
          <a:prstGeom prst="rect">
            <a:avLst/>
          </a:prstGeom>
        </p:spPr>
        <p:txBody>
          <a:bodyPr lIns="0" tIns="0" rIns="0" bIns="0" rtlCol="0" anchor="t">
            <a:spAutoFit/>
          </a:bodyPr>
          <a:lstStyle/>
          <a:p>
            <a:pPr algn="l">
              <a:lnSpc>
                <a:spcPts val="5999"/>
              </a:lnSpc>
            </a:pPr>
            <a:r>
              <a:rPr lang="en-US" sz="4799" spc="480">
                <a:solidFill>
                  <a:srgbClr val="FFFFFF"/>
                </a:solidFill>
                <a:latin typeface="League Spartan"/>
              </a:rPr>
              <a:t>MY PROFESSIONAL GOALS, AIMS AND WISHES</a:t>
            </a:r>
          </a:p>
        </p:txBody>
      </p:sp>
      <p:grpSp>
        <p:nvGrpSpPr>
          <p:cNvPr id="5" name="Group 5"/>
          <p:cNvGrpSpPr/>
          <p:nvPr/>
        </p:nvGrpSpPr>
        <p:grpSpPr>
          <a:xfrm rot="-2700000">
            <a:off x="5838244" y="2759077"/>
            <a:ext cx="232459" cy="2919301"/>
            <a:chOff x="0" y="0"/>
            <a:chExt cx="152400" cy="1913890"/>
          </a:xfrm>
        </p:grpSpPr>
        <p:sp>
          <p:nvSpPr>
            <p:cNvPr id="6" name="Freeform 6"/>
            <p:cNvSpPr/>
            <p:nvPr/>
          </p:nvSpPr>
          <p:spPr>
            <a:xfrm>
              <a:off x="0" y="0"/>
              <a:ext cx="152400" cy="1913890"/>
            </a:xfrm>
            <a:custGeom>
              <a:avLst/>
              <a:gdLst/>
              <a:ahLst/>
              <a:cxnLst/>
              <a:rect l="l" t="t" r="r" b="b"/>
              <a:pathLst>
                <a:path w="152400" h="1913890">
                  <a:moveTo>
                    <a:pt x="0" y="0"/>
                  </a:moveTo>
                  <a:lnTo>
                    <a:pt x="152400" y="0"/>
                  </a:lnTo>
                  <a:lnTo>
                    <a:pt x="152400" y="1913890"/>
                  </a:lnTo>
                  <a:lnTo>
                    <a:pt x="0" y="1913890"/>
                  </a:lnTo>
                  <a:close/>
                </a:path>
              </a:pathLst>
            </a:custGeom>
            <a:solidFill>
              <a:srgbClr val="125CC3"/>
            </a:solidFill>
          </p:spPr>
        </p:sp>
        <p:sp>
          <p:nvSpPr>
            <p:cNvPr id="7" name="Freeform 7"/>
            <p:cNvSpPr/>
            <p:nvPr/>
          </p:nvSpPr>
          <p:spPr>
            <a:xfrm>
              <a:off x="59690" y="59690"/>
              <a:ext cx="31750" cy="1793240"/>
            </a:xfrm>
            <a:custGeom>
              <a:avLst/>
              <a:gdLst/>
              <a:ahLst/>
              <a:cxnLst/>
              <a:rect l="l" t="t" r="r" b="b"/>
              <a:pathLst>
                <a:path w="31750" h="1793240">
                  <a:moveTo>
                    <a:pt x="0" y="0"/>
                  </a:moveTo>
                  <a:lnTo>
                    <a:pt x="31750" y="0"/>
                  </a:lnTo>
                  <a:lnTo>
                    <a:pt x="31750" y="1793240"/>
                  </a:lnTo>
                  <a:lnTo>
                    <a:pt x="0" y="1793240"/>
                  </a:lnTo>
                  <a:close/>
                </a:path>
              </a:pathLst>
            </a:custGeom>
            <a:solidFill>
              <a:srgbClr val="125CC3"/>
            </a:solidFill>
          </p:spPr>
        </p:sp>
      </p:grpSp>
      <p:grpSp>
        <p:nvGrpSpPr>
          <p:cNvPr id="8" name="Group 8"/>
          <p:cNvGrpSpPr/>
          <p:nvPr/>
        </p:nvGrpSpPr>
        <p:grpSpPr>
          <a:xfrm rot="-8100000">
            <a:off x="5786554" y="4816050"/>
            <a:ext cx="220420" cy="2768113"/>
            <a:chOff x="0" y="0"/>
            <a:chExt cx="152400" cy="1913890"/>
          </a:xfrm>
        </p:grpSpPr>
        <p:sp>
          <p:nvSpPr>
            <p:cNvPr id="9" name="Freeform 9"/>
            <p:cNvSpPr/>
            <p:nvPr/>
          </p:nvSpPr>
          <p:spPr>
            <a:xfrm>
              <a:off x="0" y="0"/>
              <a:ext cx="152400" cy="1913890"/>
            </a:xfrm>
            <a:custGeom>
              <a:avLst/>
              <a:gdLst/>
              <a:ahLst/>
              <a:cxnLst/>
              <a:rect l="l" t="t" r="r" b="b"/>
              <a:pathLst>
                <a:path w="152400" h="1913890">
                  <a:moveTo>
                    <a:pt x="0" y="0"/>
                  </a:moveTo>
                  <a:lnTo>
                    <a:pt x="152400" y="0"/>
                  </a:lnTo>
                  <a:lnTo>
                    <a:pt x="152400" y="1913890"/>
                  </a:lnTo>
                  <a:lnTo>
                    <a:pt x="0" y="1913890"/>
                  </a:lnTo>
                  <a:close/>
                </a:path>
              </a:pathLst>
            </a:custGeom>
            <a:solidFill>
              <a:srgbClr val="125CC3"/>
            </a:solidFill>
          </p:spPr>
        </p:sp>
        <p:sp>
          <p:nvSpPr>
            <p:cNvPr id="10" name="Freeform 10"/>
            <p:cNvSpPr/>
            <p:nvPr/>
          </p:nvSpPr>
          <p:spPr>
            <a:xfrm>
              <a:off x="59690" y="59690"/>
              <a:ext cx="31750" cy="1793240"/>
            </a:xfrm>
            <a:custGeom>
              <a:avLst/>
              <a:gdLst/>
              <a:ahLst/>
              <a:cxnLst/>
              <a:rect l="l" t="t" r="r" b="b"/>
              <a:pathLst>
                <a:path w="31750" h="1793240">
                  <a:moveTo>
                    <a:pt x="0" y="0"/>
                  </a:moveTo>
                  <a:lnTo>
                    <a:pt x="31750" y="0"/>
                  </a:lnTo>
                  <a:lnTo>
                    <a:pt x="31750" y="1793240"/>
                  </a:lnTo>
                  <a:lnTo>
                    <a:pt x="0" y="1793240"/>
                  </a:lnTo>
                  <a:close/>
                </a:path>
              </a:pathLst>
            </a:custGeom>
            <a:solidFill>
              <a:srgbClr val="125CC3"/>
            </a:solidFill>
          </p:spPr>
        </p:sp>
      </p:grpSp>
      <p:sp>
        <p:nvSpPr>
          <p:cNvPr id="11" name="TextBox 11"/>
          <p:cNvSpPr txBox="1"/>
          <p:nvPr/>
        </p:nvSpPr>
        <p:spPr>
          <a:xfrm>
            <a:off x="415361" y="2913439"/>
            <a:ext cx="4107462" cy="4820158"/>
          </a:xfrm>
          <a:prstGeom prst="rect">
            <a:avLst/>
          </a:prstGeom>
        </p:spPr>
        <p:txBody>
          <a:bodyPr lIns="0" tIns="0" rIns="0" bIns="0" rtlCol="0" anchor="t">
            <a:spAutoFit/>
          </a:bodyPr>
          <a:lstStyle/>
          <a:p>
            <a:pPr algn="l">
              <a:lnSpc>
                <a:spcPts val="2376"/>
              </a:lnSpc>
            </a:pPr>
            <a:r>
              <a:rPr lang="en-US" sz="1800" spc="-16">
                <a:solidFill>
                  <a:srgbClr val="FFFFFF"/>
                </a:solidFill>
                <a:latin typeface="Advent Pro Medium"/>
              </a:rPr>
              <a:t>I want to work on my areas of improvement and grow as a person during my master’s studies. </a:t>
            </a:r>
          </a:p>
          <a:p>
            <a:pPr algn="l">
              <a:lnSpc>
                <a:spcPts val="2376"/>
              </a:lnSpc>
            </a:pPr>
            <a:endParaRPr lang="en-US" sz="1800" spc="-16">
              <a:solidFill>
                <a:srgbClr val="FFFFFF"/>
              </a:solidFill>
              <a:latin typeface="Advent Pro Medium"/>
            </a:endParaRPr>
          </a:p>
          <a:p>
            <a:pPr algn="l">
              <a:lnSpc>
                <a:spcPts val="2376"/>
              </a:lnSpc>
            </a:pPr>
            <a:r>
              <a:rPr lang="en-US" sz="1800" spc="-16">
                <a:solidFill>
                  <a:srgbClr val="FFFFFF"/>
                </a:solidFill>
                <a:latin typeface="Advent Pro Medium"/>
              </a:rPr>
              <a:t>I want to deepen my knowledge in water and environmental engineering as well as deepen my knowhow in computational methods and statistical analysis to learn the tools needed in applying my knowledge in real-life problem solving in my professional life.</a:t>
            </a:r>
          </a:p>
          <a:p>
            <a:pPr algn="l">
              <a:lnSpc>
                <a:spcPts val="2376"/>
              </a:lnSpc>
            </a:pPr>
            <a:endParaRPr lang="en-US" sz="1800" spc="-16">
              <a:solidFill>
                <a:srgbClr val="FFFFFF"/>
              </a:solidFill>
              <a:latin typeface="Advent Pro Medium"/>
            </a:endParaRPr>
          </a:p>
          <a:p>
            <a:pPr algn="l">
              <a:lnSpc>
                <a:spcPts val="2376"/>
              </a:lnSpc>
            </a:pPr>
            <a:r>
              <a:rPr lang="en-US" sz="1800" spc="-16">
                <a:solidFill>
                  <a:srgbClr val="FFFFFF"/>
                </a:solidFill>
                <a:latin typeface="Advent Pro Medium"/>
              </a:rPr>
              <a:t>I am interested in learning more about the effects humans have on the environment and water and what is required of us to build a more environmentally sustainable society. </a:t>
            </a:r>
          </a:p>
          <a:p>
            <a:pPr algn="l">
              <a:lnSpc>
                <a:spcPts val="2376"/>
              </a:lnSpc>
            </a:pPr>
            <a:endParaRPr lang="en-US" sz="1800" spc="-16">
              <a:solidFill>
                <a:srgbClr val="FFFFFF"/>
              </a:solidFill>
              <a:latin typeface="Advent Pro Medium"/>
            </a:endParaRPr>
          </a:p>
        </p:txBody>
      </p:sp>
      <p:sp>
        <p:nvSpPr>
          <p:cNvPr id="12" name="TextBox 12"/>
          <p:cNvSpPr txBox="1"/>
          <p:nvPr/>
        </p:nvSpPr>
        <p:spPr>
          <a:xfrm>
            <a:off x="7252142" y="6181056"/>
            <a:ext cx="10240998" cy="2653094"/>
          </a:xfrm>
          <a:prstGeom prst="rect">
            <a:avLst/>
          </a:prstGeom>
        </p:spPr>
        <p:txBody>
          <a:bodyPr lIns="0" tIns="0" rIns="0" bIns="0" rtlCol="0" anchor="t">
            <a:spAutoFit/>
          </a:bodyPr>
          <a:lstStyle/>
          <a:p>
            <a:pPr algn="l">
              <a:lnSpc>
                <a:spcPts val="2322"/>
              </a:lnSpc>
            </a:pPr>
            <a:r>
              <a:rPr lang="en-US" sz="1800" spc="-16">
                <a:solidFill>
                  <a:srgbClr val="FFFFFF"/>
                </a:solidFill>
                <a:latin typeface="Advent Pro Medium"/>
              </a:rPr>
              <a:t>What I have recognised in myself, is that I am passionate especially about climate change and the well being of ecosystems and the sustainability of life on earth. In the future I hope to work with these subjects in my professional life. </a:t>
            </a:r>
          </a:p>
          <a:p>
            <a:pPr algn="l">
              <a:lnSpc>
                <a:spcPts val="2322"/>
              </a:lnSpc>
            </a:pPr>
            <a:r>
              <a:rPr lang="en-US" sz="1800" spc="-16">
                <a:solidFill>
                  <a:srgbClr val="FFFFFF"/>
                </a:solidFill>
                <a:latin typeface="Advent Pro Medium"/>
              </a:rPr>
              <a:t>In a workplace, I highly value positive work atmosphere where constructive feedback is provided and there exists a strong team-spirit among the employees.</a:t>
            </a:r>
          </a:p>
          <a:p>
            <a:pPr algn="l">
              <a:lnSpc>
                <a:spcPts val="2322"/>
              </a:lnSpc>
            </a:pPr>
            <a:endParaRPr lang="en-US" sz="1800" spc="-16">
              <a:solidFill>
                <a:srgbClr val="FFFFFF"/>
              </a:solidFill>
              <a:latin typeface="Advent Pro Medium"/>
            </a:endParaRPr>
          </a:p>
          <a:p>
            <a:pPr algn="l">
              <a:lnSpc>
                <a:spcPts val="2322"/>
              </a:lnSpc>
            </a:pPr>
            <a:endParaRPr lang="en-US" sz="1800" spc="-16">
              <a:solidFill>
                <a:srgbClr val="FFFFFF"/>
              </a:solidFill>
              <a:latin typeface="Advent Pro Medium"/>
            </a:endParaRPr>
          </a:p>
          <a:p>
            <a:pPr algn="l">
              <a:lnSpc>
                <a:spcPts val="2322"/>
              </a:lnSpc>
            </a:pPr>
            <a:endParaRPr lang="en-US" sz="1800" spc="-16">
              <a:solidFill>
                <a:srgbClr val="FFFFFF"/>
              </a:solidFill>
              <a:latin typeface="Advent Pro Medium"/>
            </a:endParaRPr>
          </a:p>
          <a:p>
            <a:pPr algn="l">
              <a:lnSpc>
                <a:spcPts val="2322"/>
              </a:lnSpc>
            </a:pPr>
            <a:endParaRPr lang="en-US" sz="1800" spc="-16">
              <a:solidFill>
                <a:srgbClr val="FFFFFF"/>
              </a:solidFill>
              <a:latin typeface="Advent Pro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705</Words>
  <Application>Microsoft Office PowerPoint</Application>
  <PresentationFormat>Mukautettu</PresentationFormat>
  <Paragraphs>102</Paragraphs>
  <Slides>5</Slides>
  <Notes>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vt:i4>
      </vt:variant>
    </vt:vector>
  </HeadingPairs>
  <TitlesOfParts>
    <vt:vector size="12" baseType="lpstr">
      <vt:lpstr>Advent Pro Light</vt:lpstr>
      <vt:lpstr>Arial</vt:lpstr>
      <vt:lpstr>Aileron Regular</vt:lpstr>
      <vt:lpstr>Advent Pro Medium</vt:lpstr>
      <vt:lpstr>League Spartan</vt:lpstr>
      <vt:lpstr>Calibri</vt:lpstr>
      <vt:lpstr>Office Theme</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v1</dc:title>
  <dc:creator>Enni</dc:creator>
  <cp:lastModifiedBy>Sanasvuori Enni</cp:lastModifiedBy>
  <cp:revision>4</cp:revision>
  <dcterms:created xsi:type="dcterms:W3CDTF">2006-08-16T00:00:00Z</dcterms:created>
  <dcterms:modified xsi:type="dcterms:W3CDTF">2019-09-03T18:55:13Z</dcterms:modified>
  <dc:identifier>DADOf8hoxyY</dc:identifier>
</cp:coreProperties>
</file>