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72" r:id="rId4"/>
    <p:sldId id="270" r:id="rId5"/>
    <p:sldId id="273" r:id="rId6"/>
    <p:sldId id="274" r:id="rId7"/>
    <p:sldId id="275" r:id="rId8"/>
    <p:sldId id="276" r:id="rId9"/>
    <p:sldId id="280" r:id="rId10"/>
    <p:sldId id="282" r:id="rId11"/>
    <p:sldId id="284" r:id="rId12"/>
    <p:sldId id="283" r:id="rId13"/>
    <p:sldId id="291" r:id="rId14"/>
    <p:sldId id="292" r:id="rId15"/>
    <p:sldId id="278" r:id="rId16"/>
    <p:sldId id="289" r:id="rId17"/>
    <p:sldId id="264" r:id="rId18"/>
    <p:sldId id="265" r:id="rId19"/>
    <p:sldId id="267" r:id="rId20"/>
    <p:sldId id="294" r:id="rId21"/>
    <p:sldId id="298" r:id="rId22"/>
    <p:sldId id="263" r:id="rId23"/>
    <p:sldId id="297" r:id="rId24"/>
    <p:sldId id="296" r:id="rId25"/>
    <p:sldId id="285" r:id="rId26"/>
    <p:sldId id="286"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F0F0A9EA-066F-E043-9C14-E7E09C5B1CD2}" type="datetimeFigureOut">
              <a:rPr lang="en-US" smtClean="0"/>
              <a:t>15/09/15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278510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0F0A9EA-066F-E043-9C14-E7E09C5B1CD2}" type="datetimeFigureOut">
              <a:rPr lang="en-US" smtClean="0"/>
              <a:t>15/09/15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379950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0F0A9EA-066F-E043-9C14-E7E09C5B1CD2}" type="datetimeFigureOut">
              <a:rPr lang="en-US" smtClean="0"/>
              <a:t>15/09/15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342014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0F0A9EA-066F-E043-9C14-E7E09C5B1CD2}" type="datetimeFigureOut">
              <a:rPr lang="en-US" smtClean="0"/>
              <a:t>15/09/15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108980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F0F0A9EA-066F-E043-9C14-E7E09C5B1CD2}" type="datetimeFigureOut">
              <a:rPr lang="en-US" smtClean="0"/>
              <a:t>15/09/15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388458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F0F0A9EA-066F-E043-9C14-E7E09C5B1CD2}" type="datetimeFigureOut">
              <a:rPr lang="en-US" smtClean="0"/>
              <a:t>15/09/15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428850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F0F0A9EA-066F-E043-9C14-E7E09C5B1CD2}" type="datetimeFigureOut">
              <a:rPr lang="en-US" smtClean="0"/>
              <a:t>15/09/15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20345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0F0A9EA-066F-E043-9C14-E7E09C5B1CD2}" type="datetimeFigureOut">
              <a:rPr lang="en-US" smtClean="0"/>
              <a:t>15/09/15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209738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A9EA-066F-E043-9C14-E7E09C5B1CD2}" type="datetimeFigureOut">
              <a:rPr lang="en-US" smtClean="0"/>
              <a:t>15/09/15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374711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0F0A9EA-066F-E043-9C14-E7E09C5B1CD2}" type="datetimeFigureOut">
              <a:rPr lang="en-US" smtClean="0"/>
              <a:t>15/09/15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304113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0F0A9EA-066F-E043-9C14-E7E09C5B1CD2}" type="datetimeFigureOut">
              <a:rPr lang="en-US" smtClean="0"/>
              <a:t>15/09/15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35FEB-945B-094A-A2C9-4A6149EDAA2A}" type="slidenum">
              <a:rPr lang="en-US" smtClean="0"/>
              <a:t>‹#›</a:t>
            </a:fld>
            <a:endParaRPr lang="en-US"/>
          </a:p>
        </p:txBody>
      </p:sp>
    </p:spTree>
    <p:extLst>
      <p:ext uri="{BB962C8B-B14F-4D97-AF65-F5344CB8AC3E}">
        <p14:creationId xmlns:p14="http://schemas.microsoft.com/office/powerpoint/2010/main" val="226157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A9EA-066F-E043-9C14-E7E09C5B1CD2}" type="datetimeFigureOut">
              <a:rPr lang="en-US" smtClean="0"/>
              <a:t>15/09/15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35FEB-945B-094A-A2C9-4A6149EDAA2A}" type="slidenum">
              <a:rPr lang="en-US" smtClean="0"/>
              <a:t>‹#›</a:t>
            </a:fld>
            <a:endParaRPr lang="en-US"/>
          </a:p>
        </p:txBody>
      </p:sp>
    </p:spTree>
    <p:extLst>
      <p:ext uri="{BB962C8B-B14F-4D97-AF65-F5344CB8AC3E}">
        <p14:creationId xmlns:p14="http://schemas.microsoft.com/office/powerpoint/2010/main" val="33039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lancco.com/blog/data-erasure-as-a-service-deaas/" TargetMode="Externa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lancco.com/blog/data-erasure-in-virtualized-environmen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qldfatheroftheyear.org.au" TargetMode="Externa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dnewsfinland.com/archive/point-of-view/finns-are-like-squirrels/" TargetMode="External"/><Relationship Id="rId3"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143" y="423333"/>
            <a:ext cx="5491239" cy="1446550"/>
          </a:xfrm>
          <a:prstGeom prst="rect">
            <a:avLst/>
          </a:prstGeom>
          <a:noFill/>
        </p:spPr>
        <p:txBody>
          <a:bodyPr wrap="square" rtlCol="0">
            <a:spAutoFit/>
          </a:bodyPr>
          <a:lstStyle/>
          <a:p>
            <a:pPr algn="ctr"/>
            <a:r>
              <a:rPr lang="en-US" sz="2800" b="1" dirty="0" smtClean="0"/>
              <a:t>Business </a:t>
            </a:r>
            <a:r>
              <a:rPr lang="en-US" sz="2800" b="1" dirty="0"/>
              <a:t>Communication </a:t>
            </a:r>
            <a:r>
              <a:rPr lang="en-US" sz="2800" b="1" dirty="0" smtClean="0"/>
              <a:t>Skills</a:t>
            </a:r>
          </a:p>
          <a:p>
            <a:pPr algn="ctr"/>
            <a:r>
              <a:rPr lang="en-US" b="1" dirty="0" smtClean="0"/>
              <a:t>61A00200</a:t>
            </a:r>
          </a:p>
          <a:p>
            <a:pPr algn="ctr"/>
            <a:endParaRPr lang="en-US" b="1" dirty="0"/>
          </a:p>
          <a:p>
            <a:pPr algn="ctr"/>
            <a:r>
              <a:rPr lang="en-US" sz="2400" b="1" dirty="0" smtClean="0"/>
              <a:t>Session 2 </a:t>
            </a:r>
            <a:r>
              <a:rPr lang="en-US" sz="2400" dirty="0" smtClean="0"/>
              <a:t>(14 September)</a:t>
            </a:r>
          </a:p>
        </p:txBody>
      </p:sp>
      <p:sp>
        <p:nvSpPr>
          <p:cNvPr id="4" name="TextBox 3"/>
          <p:cNvSpPr txBox="1"/>
          <p:nvPr/>
        </p:nvSpPr>
        <p:spPr>
          <a:xfrm>
            <a:off x="2208073" y="5620274"/>
            <a:ext cx="4076096" cy="369332"/>
          </a:xfrm>
          <a:prstGeom prst="rect">
            <a:avLst/>
          </a:prstGeom>
          <a:noFill/>
        </p:spPr>
        <p:txBody>
          <a:bodyPr wrap="square" rtlCol="0">
            <a:spAutoFit/>
          </a:bodyPr>
          <a:lstStyle/>
          <a:p>
            <a:pPr algn="ctr"/>
            <a:r>
              <a:rPr lang="en-GB" b="1" dirty="0"/>
              <a:t>Lecturer</a:t>
            </a:r>
            <a:r>
              <a:rPr lang="en-GB" dirty="0"/>
              <a:t>: Mark </a:t>
            </a:r>
            <a:r>
              <a:rPr lang="en-GB" dirty="0" smtClean="0"/>
              <a:t>Badham</a:t>
            </a:r>
            <a:endParaRPr lang="en-US" dirty="0"/>
          </a:p>
        </p:txBody>
      </p:sp>
      <p:pic>
        <p:nvPicPr>
          <p:cNvPr id="5" name="Picture 4" descr="effective-communication-meet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5789" y="2160375"/>
            <a:ext cx="2890394" cy="3203894"/>
          </a:xfrm>
          <a:prstGeom prst="rect">
            <a:avLst/>
          </a:prstGeom>
        </p:spPr>
      </p:pic>
    </p:spTree>
    <p:extLst>
      <p:ext uri="{BB962C8B-B14F-4D97-AF65-F5344CB8AC3E}">
        <p14:creationId xmlns:p14="http://schemas.microsoft.com/office/powerpoint/2010/main" val="421364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129" y="1502214"/>
            <a:ext cx="5531207" cy="461665"/>
          </a:xfrm>
          <a:prstGeom prst="rect">
            <a:avLst/>
          </a:prstGeom>
          <a:noFill/>
        </p:spPr>
        <p:txBody>
          <a:bodyPr wrap="square" rtlCol="0">
            <a:spAutoFit/>
          </a:bodyPr>
          <a:lstStyle/>
          <a:p>
            <a:pPr lvl="1" algn="ctr"/>
            <a:r>
              <a:rPr lang="en-US" sz="2400" b="1" dirty="0" smtClean="0"/>
              <a:t>MACRO Writing</a:t>
            </a:r>
            <a:endParaRPr lang="en-US" sz="2400" b="1" dirty="0"/>
          </a:p>
        </p:txBody>
      </p:sp>
      <p:sp>
        <p:nvSpPr>
          <p:cNvPr id="3" name="TextBox 2"/>
          <p:cNvSpPr txBox="1"/>
          <p:nvPr/>
        </p:nvSpPr>
        <p:spPr>
          <a:xfrm>
            <a:off x="818998" y="2397777"/>
            <a:ext cx="3489646" cy="430887"/>
          </a:xfrm>
          <a:prstGeom prst="rect">
            <a:avLst/>
          </a:prstGeom>
          <a:noFill/>
        </p:spPr>
        <p:txBody>
          <a:bodyPr wrap="square" rtlCol="0">
            <a:spAutoFit/>
          </a:bodyPr>
          <a:lstStyle/>
          <a:p>
            <a:r>
              <a:rPr lang="en-US" sz="2200" b="1" dirty="0" smtClean="0"/>
              <a:t>Progression &amp; linkages:</a:t>
            </a:r>
            <a:endParaRPr lang="en-US" sz="2200" b="1" dirty="0"/>
          </a:p>
        </p:txBody>
      </p:sp>
      <p:sp>
        <p:nvSpPr>
          <p:cNvPr id="4" name="TextBox 3"/>
          <p:cNvSpPr txBox="1"/>
          <p:nvPr/>
        </p:nvSpPr>
        <p:spPr>
          <a:xfrm>
            <a:off x="818998" y="3567066"/>
            <a:ext cx="4261167" cy="1384995"/>
          </a:xfrm>
          <a:prstGeom prst="rect">
            <a:avLst/>
          </a:prstGeom>
          <a:noFill/>
        </p:spPr>
        <p:txBody>
          <a:bodyPr wrap="square" rtlCol="0">
            <a:spAutoFit/>
          </a:bodyPr>
          <a:lstStyle/>
          <a:p>
            <a:r>
              <a:rPr lang="en-US" sz="2200" dirty="0" smtClean="0"/>
              <a:t>Introduction</a:t>
            </a:r>
          </a:p>
          <a:p>
            <a:pPr lvl="1"/>
            <a:r>
              <a:rPr lang="en-US" sz="2200" dirty="0" smtClean="0"/>
              <a:t>Section heading 1</a:t>
            </a:r>
          </a:p>
          <a:p>
            <a:pPr lvl="2"/>
            <a:r>
              <a:rPr lang="en-US" sz="2200" dirty="0" smtClean="0"/>
              <a:t>First subsection heading</a:t>
            </a:r>
          </a:p>
          <a:p>
            <a:endParaRPr lang="en-US" dirty="0"/>
          </a:p>
        </p:txBody>
      </p:sp>
      <p:sp>
        <p:nvSpPr>
          <p:cNvPr id="7" name="TextBox 6"/>
          <p:cNvSpPr txBox="1"/>
          <p:nvPr/>
        </p:nvSpPr>
        <p:spPr>
          <a:xfrm>
            <a:off x="1768563" y="75045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pic>
        <p:nvPicPr>
          <p:cNvPr id="6" name="Picture 5" descr="43014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058" y="2519786"/>
            <a:ext cx="2842336" cy="2131752"/>
          </a:xfrm>
          <a:prstGeom prst="rect">
            <a:avLst/>
          </a:prstGeom>
        </p:spPr>
      </p:pic>
    </p:spTree>
    <p:extLst>
      <p:ext uri="{BB962C8B-B14F-4D97-AF65-F5344CB8AC3E}">
        <p14:creationId xmlns:p14="http://schemas.microsoft.com/office/powerpoint/2010/main" val="2803856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4520" y="1828009"/>
            <a:ext cx="3893210" cy="1107996"/>
          </a:xfrm>
          <a:prstGeom prst="rect">
            <a:avLst/>
          </a:prstGeom>
          <a:noFill/>
        </p:spPr>
        <p:txBody>
          <a:bodyPr wrap="square" rtlCol="0">
            <a:spAutoFit/>
          </a:bodyPr>
          <a:lstStyle/>
          <a:p>
            <a:pPr marL="285750" indent="-285750">
              <a:buFont typeface="Arial"/>
              <a:buChar char="•"/>
            </a:pPr>
            <a:r>
              <a:rPr lang="en-US" sz="2200" dirty="0" smtClean="0"/>
              <a:t>Avoid wordiness</a:t>
            </a:r>
          </a:p>
          <a:p>
            <a:pPr marL="285750" indent="-285750">
              <a:buFont typeface="Arial"/>
              <a:buChar char="•"/>
            </a:pPr>
            <a:r>
              <a:rPr lang="en-US" sz="2200" dirty="0" smtClean="0"/>
              <a:t>Shorten &amp; vary lengths of sentences</a:t>
            </a:r>
            <a:endParaRPr lang="en-US" sz="2200" dirty="0"/>
          </a:p>
        </p:txBody>
      </p:sp>
      <p:sp>
        <p:nvSpPr>
          <p:cNvPr id="4" name="TextBox 3"/>
          <p:cNvSpPr txBox="1"/>
          <p:nvPr/>
        </p:nvSpPr>
        <p:spPr>
          <a:xfrm>
            <a:off x="1044520" y="3181210"/>
            <a:ext cx="4166210" cy="2800766"/>
          </a:xfrm>
          <a:prstGeom prst="rect">
            <a:avLst/>
          </a:prstGeom>
          <a:noFill/>
        </p:spPr>
        <p:txBody>
          <a:bodyPr wrap="square" rtlCol="0">
            <a:spAutoFit/>
          </a:bodyPr>
          <a:lstStyle/>
          <a:p>
            <a:r>
              <a:rPr lang="en-US" sz="2200" b="1" dirty="0" smtClean="0"/>
              <a:t>Style</a:t>
            </a:r>
            <a:r>
              <a:rPr lang="en-US" sz="2200" dirty="0" smtClean="0"/>
              <a:t> – depends on:</a:t>
            </a:r>
          </a:p>
          <a:p>
            <a:pPr marL="285750" indent="-285750">
              <a:buFont typeface="Arial"/>
              <a:buChar char="•"/>
            </a:pPr>
            <a:r>
              <a:rPr lang="en-US" sz="2200" dirty="0" smtClean="0"/>
              <a:t>Relationship with audience</a:t>
            </a:r>
          </a:p>
          <a:p>
            <a:pPr marL="285750" indent="-285750">
              <a:buFont typeface="Arial"/>
              <a:buChar char="•"/>
            </a:pPr>
            <a:r>
              <a:rPr lang="en-US" sz="2200" dirty="0" smtClean="0"/>
              <a:t>Communication context: indirect &amp; impersonal in academic context </a:t>
            </a:r>
            <a:r>
              <a:rPr lang="en-US" sz="2200" dirty="0" err="1" smtClean="0"/>
              <a:t>vs</a:t>
            </a:r>
            <a:r>
              <a:rPr lang="en-US" sz="2200" dirty="0" smtClean="0"/>
              <a:t> direct &amp; personal in business</a:t>
            </a:r>
          </a:p>
          <a:p>
            <a:pPr marL="285750" indent="-285750">
              <a:buFont typeface="Arial"/>
              <a:buChar char="•"/>
            </a:pPr>
            <a:r>
              <a:rPr lang="en-US" sz="2200" dirty="0" smtClean="0"/>
              <a:t>Nature of message: good </a:t>
            </a:r>
            <a:r>
              <a:rPr lang="en-US" sz="2200" dirty="0" err="1" smtClean="0"/>
              <a:t>vs</a:t>
            </a:r>
            <a:r>
              <a:rPr lang="en-US" sz="2200" dirty="0" smtClean="0"/>
              <a:t> bad news, sensitive </a:t>
            </a:r>
            <a:r>
              <a:rPr lang="en-US" sz="2200" dirty="0" err="1" smtClean="0"/>
              <a:t>vs</a:t>
            </a:r>
            <a:r>
              <a:rPr lang="en-US" sz="2200" dirty="0" smtClean="0"/>
              <a:t> non sensitive</a:t>
            </a:r>
          </a:p>
        </p:txBody>
      </p:sp>
      <p:sp>
        <p:nvSpPr>
          <p:cNvPr id="5" name="TextBox 4"/>
          <p:cNvSpPr txBox="1"/>
          <p:nvPr/>
        </p:nvSpPr>
        <p:spPr>
          <a:xfrm>
            <a:off x="1626129" y="801873"/>
            <a:ext cx="5531207" cy="461665"/>
          </a:xfrm>
          <a:prstGeom prst="rect">
            <a:avLst/>
          </a:prstGeom>
          <a:noFill/>
        </p:spPr>
        <p:txBody>
          <a:bodyPr wrap="square" rtlCol="0">
            <a:spAutoFit/>
          </a:bodyPr>
          <a:lstStyle/>
          <a:p>
            <a:pPr algn="ctr"/>
            <a:r>
              <a:rPr lang="en-US" sz="2400" b="1" dirty="0" smtClean="0">
                <a:solidFill>
                  <a:srgbClr val="000090"/>
                </a:solidFill>
              </a:rPr>
              <a:t>MICRO</a:t>
            </a:r>
            <a:r>
              <a:rPr lang="en-US" sz="2400" b="1" dirty="0" smtClean="0"/>
              <a:t> Writing</a:t>
            </a:r>
            <a:endParaRPr lang="en-US" sz="2400" b="1" dirty="0"/>
          </a:p>
        </p:txBody>
      </p:sp>
      <p:sp>
        <p:nvSpPr>
          <p:cNvPr id="6" name="TextBox 5"/>
          <p:cNvSpPr txBox="1"/>
          <p:nvPr/>
        </p:nvSpPr>
        <p:spPr>
          <a:xfrm>
            <a:off x="4937730" y="1844893"/>
            <a:ext cx="3667689" cy="769441"/>
          </a:xfrm>
          <a:prstGeom prst="rect">
            <a:avLst/>
          </a:prstGeom>
          <a:noFill/>
        </p:spPr>
        <p:txBody>
          <a:bodyPr wrap="square" rtlCol="0">
            <a:spAutoFit/>
          </a:bodyPr>
          <a:lstStyle/>
          <a:p>
            <a:pPr marL="342900" indent="-342900">
              <a:buFont typeface="Arial"/>
              <a:buChar char="•"/>
            </a:pPr>
            <a:r>
              <a:rPr lang="en-US" sz="2200" dirty="0" smtClean="0"/>
              <a:t>Bold, underline, capitalize, headings, sub-headings</a:t>
            </a:r>
            <a:endParaRPr lang="en-US" sz="2200" dirty="0"/>
          </a:p>
        </p:txBody>
      </p:sp>
      <p:pic>
        <p:nvPicPr>
          <p:cNvPr id="2" name="Picture 1" descr="pencil_thick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239" y="3181210"/>
            <a:ext cx="1954194" cy="2048064"/>
          </a:xfrm>
          <a:prstGeom prst="rect">
            <a:avLst/>
          </a:prstGeom>
        </p:spPr>
      </p:pic>
    </p:spTree>
    <p:extLst>
      <p:ext uri="{BB962C8B-B14F-4D97-AF65-F5344CB8AC3E}">
        <p14:creationId xmlns:p14="http://schemas.microsoft.com/office/powerpoint/2010/main" val="2990173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5564" y="2374037"/>
            <a:ext cx="4618986" cy="4154983"/>
          </a:xfrm>
          <a:prstGeom prst="rect">
            <a:avLst/>
          </a:prstGeom>
          <a:noFill/>
        </p:spPr>
        <p:txBody>
          <a:bodyPr wrap="square" rtlCol="0">
            <a:spAutoFit/>
          </a:bodyPr>
          <a:lstStyle/>
          <a:p>
            <a:r>
              <a:rPr lang="en-US" sz="2200" b="1" dirty="0" smtClean="0"/>
              <a:t>Addition</a:t>
            </a:r>
            <a:r>
              <a:rPr lang="en-US" sz="2200" dirty="0" smtClean="0"/>
              <a:t>: And, in addition, again, also, similarly, finally…</a:t>
            </a:r>
          </a:p>
          <a:p>
            <a:r>
              <a:rPr lang="en-US" sz="2200" b="1" dirty="0" smtClean="0"/>
              <a:t>Contrast</a:t>
            </a:r>
            <a:r>
              <a:rPr lang="en-US" sz="2200" dirty="0" smtClean="0"/>
              <a:t>: But, however, or, nevertheless, on the other hand…</a:t>
            </a:r>
          </a:p>
          <a:p>
            <a:r>
              <a:rPr lang="en-US" sz="2200" b="1" dirty="0" smtClean="0"/>
              <a:t>Example</a:t>
            </a:r>
            <a:r>
              <a:rPr lang="en-US" sz="2200" dirty="0" smtClean="0"/>
              <a:t>: For example, for instance, such as, that is…</a:t>
            </a:r>
          </a:p>
          <a:p>
            <a:r>
              <a:rPr lang="en-US" sz="2200" b="1" dirty="0" smtClean="0"/>
              <a:t>Sequence</a:t>
            </a:r>
            <a:r>
              <a:rPr lang="en-US" sz="2200" dirty="0" smtClean="0"/>
              <a:t>: First, second, third… then…</a:t>
            </a:r>
          </a:p>
          <a:p>
            <a:r>
              <a:rPr lang="en-US" sz="2200" b="1" dirty="0" smtClean="0"/>
              <a:t>Conclusion</a:t>
            </a:r>
            <a:r>
              <a:rPr lang="en-US" sz="2200" dirty="0" smtClean="0"/>
              <a:t>: Finally, therefore, in conclusion, as a result…</a:t>
            </a:r>
          </a:p>
          <a:p>
            <a:r>
              <a:rPr lang="en-US" sz="2200" b="1" dirty="0" smtClean="0"/>
              <a:t>Clarification/summary</a:t>
            </a:r>
            <a:r>
              <a:rPr lang="en-US" sz="2200" dirty="0" smtClean="0"/>
              <a:t>: In other words, what this means is, to summarize…</a:t>
            </a:r>
            <a:endParaRPr lang="en-US" sz="2200" dirty="0"/>
          </a:p>
        </p:txBody>
      </p:sp>
      <p:sp>
        <p:nvSpPr>
          <p:cNvPr id="4" name="TextBox 3"/>
          <p:cNvSpPr txBox="1"/>
          <p:nvPr/>
        </p:nvSpPr>
        <p:spPr>
          <a:xfrm>
            <a:off x="1186954" y="1817495"/>
            <a:ext cx="5970381" cy="430887"/>
          </a:xfrm>
          <a:prstGeom prst="rect">
            <a:avLst/>
          </a:prstGeom>
          <a:noFill/>
        </p:spPr>
        <p:txBody>
          <a:bodyPr wrap="square" rtlCol="0">
            <a:spAutoFit/>
          </a:bodyPr>
          <a:lstStyle/>
          <a:p>
            <a:r>
              <a:rPr lang="en-US" sz="2200" b="1" dirty="0" smtClean="0"/>
              <a:t>Transitions </a:t>
            </a:r>
            <a:r>
              <a:rPr lang="en-US" sz="2200" dirty="0" smtClean="0"/>
              <a:t>(Hansel &amp; Gretel bread crumbs):</a:t>
            </a:r>
            <a:endParaRPr lang="en-US" sz="2200" dirty="0"/>
          </a:p>
        </p:txBody>
      </p:sp>
      <p:sp>
        <p:nvSpPr>
          <p:cNvPr id="5" name="TextBox 4"/>
          <p:cNvSpPr txBox="1"/>
          <p:nvPr/>
        </p:nvSpPr>
        <p:spPr>
          <a:xfrm>
            <a:off x="1626129" y="1074888"/>
            <a:ext cx="5531207" cy="461665"/>
          </a:xfrm>
          <a:prstGeom prst="rect">
            <a:avLst/>
          </a:prstGeom>
          <a:noFill/>
        </p:spPr>
        <p:txBody>
          <a:bodyPr wrap="square" rtlCol="0">
            <a:spAutoFit/>
          </a:bodyPr>
          <a:lstStyle/>
          <a:p>
            <a:pPr algn="ctr"/>
            <a:r>
              <a:rPr lang="en-US" sz="2400" b="1" dirty="0" smtClean="0"/>
              <a:t>MICRO Writing</a:t>
            </a:r>
            <a:endParaRPr lang="en-US" sz="2400" b="1" dirty="0"/>
          </a:p>
        </p:txBody>
      </p:sp>
      <p:pic>
        <p:nvPicPr>
          <p:cNvPr id="7" name="Picture 6"/>
          <p:cNvPicPr>
            <a:picLocks noChangeAspect="1"/>
          </p:cNvPicPr>
          <p:nvPr/>
        </p:nvPicPr>
        <p:blipFill>
          <a:blip r:embed="rId2"/>
          <a:stretch>
            <a:fillRect/>
          </a:stretch>
        </p:blipFill>
        <p:spPr>
          <a:xfrm>
            <a:off x="6114550" y="4701129"/>
            <a:ext cx="2567752" cy="1827891"/>
          </a:xfrm>
          <a:prstGeom prst="rect">
            <a:avLst/>
          </a:prstGeom>
        </p:spPr>
      </p:pic>
    </p:spTree>
    <p:extLst>
      <p:ext uri="{BB962C8B-B14F-4D97-AF65-F5344CB8AC3E}">
        <p14:creationId xmlns:p14="http://schemas.microsoft.com/office/powerpoint/2010/main" val="3579791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170" y="2947487"/>
            <a:ext cx="6361564" cy="369332"/>
          </a:xfrm>
          <a:prstGeom prst="rect">
            <a:avLst/>
          </a:prstGeom>
          <a:noFill/>
        </p:spPr>
        <p:txBody>
          <a:bodyPr wrap="square" rtlCol="0">
            <a:spAutoFit/>
          </a:bodyPr>
          <a:lstStyle/>
          <a:p>
            <a:r>
              <a:rPr lang="en-US" dirty="0">
                <a:hlinkClick r:id="rId2"/>
              </a:rPr>
              <a:t>http://www.blancco.com/blog/data-erasure-as-a-service-deaas</a:t>
            </a:r>
            <a:r>
              <a:rPr lang="en-US" dirty="0" smtClean="0">
                <a:hlinkClick r:id="rId2"/>
              </a:rPr>
              <a:t>/</a:t>
            </a:r>
            <a:r>
              <a:rPr lang="en-US" dirty="0" smtClean="0"/>
              <a:t> </a:t>
            </a:r>
            <a:endParaRPr lang="en-US" dirty="0"/>
          </a:p>
        </p:txBody>
      </p:sp>
      <p:sp>
        <p:nvSpPr>
          <p:cNvPr id="3" name="TextBox 2"/>
          <p:cNvSpPr txBox="1"/>
          <p:nvPr/>
        </p:nvSpPr>
        <p:spPr>
          <a:xfrm>
            <a:off x="1626129" y="801873"/>
            <a:ext cx="5531207" cy="461665"/>
          </a:xfrm>
          <a:prstGeom prst="rect">
            <a:avLst/>
          </a:prstGeom>
          <a:noFill/>
        </p:spPr>
        <p:txBody>
          <a:bodyPr wrap="square" rtlCol="0">
            <a:spAutoFit/>
          </a:bodyPr>
          <a:lstStyle/>
          <a:p>
            <a:pPr algn="ctr"/>
            <a:r>
              <a:rPr lang="en-US" sz="2400" b="1" dirty="0" smtClean="0"/>
              <a:t>MICRO Writing</a:t>
            </a:r>
            <a:endParaRPr lang="en-US" sz="2400" b="1" dirty="0"/>
          </a:p>
        </p:txBody>
      </p:sp>
      <p:sp>
        <p:nvSpPr>
          <p:cNvPr id="4" name="TextBox 3"/>
          <p:cNvSpPr txBox="1"/>
          <p:nvPr/>
        </p:nvSpPr>
        <p:spPr>
          <a:xfrm>
            <a:off x="1626128" y="1641487"/>
            <a:ext cx="6460606" cy="769441"/>
          </a:xfrm>
          <a:prstGeom prst="rect">
            <a:avLst/>
          </a:prstGeom>
          <a:noFill/>
        </p:spPr>
        <p:txBody>
          <a:bodyPr wrap="square" rtlCol="0">
            <a:spAutoFit/>
          </a:bodyPr>
          <a:lstStyle/>
          <a:p>
            <a:r>
              <a:rPr lang="en-US" sz="2200" b="1" dirty="0" smtClean="0"/>
              <a:t>EXERCISE</a:t>
            </a:r>
            <a:r>
              <a:rPr lang="en-US" sz="2200" dirty="0" smtClean="0"/>
              <a:t>: Improve heading &amp; first 1-2 sentences in this blog post</a:t>
            </a:r>
            <a:endParaRPr lang="en-US" sz="2200" dirty="0"/>
          </a:p>
        </p:txBody>
      </p:sp>
      <p:pic>
        <p:nvPicPr>
          <p:cNvPr id="5" name="Picture 4" descr="HTWB-blogging-20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842" y="3847490"/>
            <a:ext cx="2857500" cy="2705100"/>
          </a:xfrm>
          <a:prstGeom prst="rect">
            <a:avLst/>
          </a:prstGeom>
        </p:spPr>
      </p:pic>
    </p:spTree>
    <p:extLst>
      <p:ext uri="{BB962C8B-B14F-4D97-AF65-F5344CB8AC3E}">
        <p14:creationId xmlns:p14="http://schemas.microsoft.com/office/powerpoint/2010/main" val="35808458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129" y="801873"/>
            <a:ext cx="5531207" cy="461665"/>
          </a:xfrm>
          <a:prstGeom prst="rect">
            <a:avLst/>
          </a:prstGeom>
          <a:noFill/>
        </p:spPr>
        <p:txBody>
          <a:bodyPr wrap="square" rtlCol="0">
            <a:spAutoFit/>
          </a:bodyPr>
          <a:lstStyle/>
          <a:p>
            <a:pPr algn="ctr"/>
            <a:r>
              <a:rPr lang="en-US" sz="2400" b="1" dirty="0" smtClean="0"/>
              <a:t>MICRO Writing</a:t>
            </a:r>
            <a:endParaRPr lang="en-US" sz="2400" b="1" dirty="0"/>
          </a:p>
        </p:txBody>
      </p:sp>
      <p:sp>
        <p:nvSpPr>
          <p:cNvPr id="3" name="TextBox 2"/>
          <p:cNvSpPr txBox="1"/>
          <p:nvPr/>
        </p:nvSpPr>
        <p:spPr>
          <a:xfrm>
            <a:off x="862585" y="1426043"/>
            <a:ext cx="7487717" cy="430887"/>
          </a:xfrm>
          <a:prstGeom prst="rect">
            <a:avLst/>
          </a:prstGeom>
          <a:noFill/>
        </p:spPr>
        <p:txBody>
          <a:bodyPr wrap="square" rtlCol="0">
            <a:spAutoFit/>
          </a:bodyPr>
          <a:lstStyle/>
          <a:p>
            <a:r>
              <a:rPr lang="en-US" sz="2200" b="1" dirty="0" smtClean="0"/>
              <a:t>EXERCISE</a:t>
            </a:r>
            <a:r>
              <a:rPr lang="en-US" sz="2200" dirty="0" smtClean="0"/>
              <a:t>: Here is an improved version… Discuss the changes</a:t>
            </a:r>
            <a:endParaRPr lang="en-US" sz="2200" dirty="0"/>
          </a:p>
        </p:txBody>
      </p:sp>
      <p:sp>
        <p:nvSpPr>
          <p:cNvPr id="4" name="TextBox 3"/>
          <p:cNvSpPr txBox="1"/>
          <p:nvPr/>
        </p:nvSpPr>
        <p:spPr>
          <a:xfrm>
            <a:off x="778723" y="2300477"/>
            <a:ext cx="7308011" cy="4247317"/>
          </a:xfrm>
          <a:prstGeom prst="rect">
            <a:avLst/>
          </a:prstGeom>
          <a:noFill/>
        </p:spPr>
        <p:txBody>
          <a:bodyPr wrap="square" rtlCol="0">
            <a:spAutoFit/>
          </a:bodyPr>
          <a:lstStyle/>
          <a:p>
            <a:r>
              <a:rPr lang="en-US" b="1" dirty="0" smtClean="0"/>
              <a:t>Your </a:t>
            </a:r>
            <a:r>
              <a:rPr lang="en-US" b="1" dirty="0"/>
              <a:t>golden opportunity in “The Cloud”: Data Erasure as a Service (</a:t>
            </a:r>
            <a:r>
              <a:rPr lang="en-US" b="1" dirty="0" err="1"/>
              <a:t>DEaaS</a:t>
            </a:r>
            <a:r>
              <a:rPr lang="en-US" b="1" dirty="0" smtClean="0"/>
              <a:t>)</a:t>
            </a:r>
          </a:p>
          <a:p>
            <a:endParaRPr lang="en-US" dirty="0" smtClean="0"/>
          </a:p>
          <a:p>
            <a:r>
              <a:rPr lang="en-US" dirty="0" smtClean="0"/>
              <a:t>If </a:t>
            </a:r>
            <a:r>
              <a:rPr lang="en-US" dirty="0"/>
              <a:t>you’re a cloud provider, I have some especially good news. Data Erasure as a Service (</a:t>
            </a:r>
            <a:r>
              <a:rPr lang="en-US" dirty="0" err="1"/>
              <a:t>DEaaS</a:t>
            </a:r>
            <a:r>
              <a:rPr lang="en-US" dirty="0"/>
              <a:t>) offers you a golden opportunity to increase revenue through an extra service to customers.</a:t>
            </a:r>
          </a:p>
          <a:p>
            <a:r>
              <a:rPr lang="en-US" dirty="0"/>
              <a:t> </a:t>
            </a:r>
          </a:p>
          <a:p>
            <a:r>
              <a:rPr lang="en-US" dirty="0"/>
              <a:t>But before I get to that… “The Cloud” and the virtualized world has become quite a hot topic, hasn’t it!</a:t>
            </a:r>
          </a:p>
          <a:p>
            <a:r>
              <a:rPr lang="en-US" dirty="0"/>
              <a:t> </a:t>
            </a:r>
          </a:p>
          <a:p>
            <a:r>
              <a:rPr lang="en-US" dirty="0"/>
              <a:t>In my </a:t>
            </a:r>
            <a:r>
              <a:rPr lang="en-US" dirty="0">
                <a:hlinkClick r:id="rId2"/>
              </a:rPr>
              <a:t>previous blog</a:t>
            </a:r>
            <a:r>
              <a:rPr lang="en-US" dirty="0"/>
              <a:t> about virtualization, I mostly wrote about </a:t>
            </a:r>
            <a:r>
              <a:rPr lang="en-US" dirty="0" err="1"/>
              <a:t>Blancco</a:t>
            </a:r>
            <a:r>
              <a:rPr lang="en-US" dirty="0"/>
              <a:t> solutions which integrate with different VMware environments. This time around, let’s take a broader view of the virtualized world</a:t>
            </a:r>
            <a:r>
              <a:rPr lang="en-US" dirty="0" smtClean="0"/>
              <a:t>.</a:t>
            </a:r>
          </a:p>
          <a:p>
            <a:endParaRPr lang="en-US" dirty="0"/>
          </a:p>
          <a:p>
            <a:r>
              <a:rPr lang="en-US" dirty="0"/>
              <a:t>Many people have been rushing to understand the new terminology surrounding “The Cloud”.  </a:t>
            </a:r>
            <a:r>
              <a:rPr lang="en-US" dirty="0" smtClean="0"/>
              <a:t> </a:t>
            </a:r>
            <a:endParaRPr lang="en-US" dirty="0"/>
          </a:p>
        </p:txBody>
      </p:sp>
    </p:spTree>
    <p:extLst>
      <p:ext uri="{BB962C8B-B14F-4D97-AF65-F5344CB8AC3E}">
        <p14:creationId xmlns:p14="http://schemas.microsoft.com/office/powerpoint/2010/main" val="475198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215" y="949614"/>
            <a:ext cx="5709251" cy="3077765"/>
          </a:xfrm>
          <a:prstGeom prst="rect">
            <a:avLst/>
          </a:prstGeom>
          <a:noFill/>
        </p:spPr>
        <p:txBody>
          <a:bodyPr wrap="square" rtlCol="0">
            <a:spAutoFit/>
          </a:bodyPr>
          <a:lstStyle/>
          <a:p>
            <a:r>
              <a:rPr lang="en-US" sz="2200" b="1" dirty="0" smtClean="0"/>
              <a:t>EXERCISE: Queensland Father of the Year sponsorship request</a:t>
            </a:r>
          </a:p>
          <a:p>
            <a:endParaRPr lang="en-US" sz="2200" b="1" dirty="0" smtClean="0"/>
          </a:p>
          <a:p>
            <a:r>
              <a:rPr lang="en-US" sz="2200" b="1" dirty="0" smtClean="0"/>
              <a:t>Task: </a:t>
            </a:r>
            <a:r>
              <a:rPr lang="en-US" sz="2200" dirty="0" smtClean="0"/>
              <a:t>You are asked to seek sponsorship from a 5 star hotel (</a:t>
            </a:r>
            <a:r>
              <a:rPr lang="en-US" sz="2200" dirty="0" err="1" smtClean="0"/>
              <a:t>eg</a:t>
            </a:r>
            <a:r>
              <a:rPr lang="en-US" sz="2200" dirty="0" smtClean="0"/>
              <a:t> Hyatt) for this event. </a:t>
            </a:r>
            <a:r>
              <a:rPr lang="en-US" sz="2200" b="1" dirty="0" smtClean="0"/>
              <a:t>Plan the contents </a:t>
            </a:r>
            <a:r>
              <a:rPr lang="en-US" sz="2200" dirty="0" smtClean="0"/>
              <a:t>of your sponsorship proposal…</a:t>
            </a:r>
          </a:p>
          <a:p>
            <a:endParaRPr lang="en-US" sz="2200" dirty="0"/>
          </a:p>
          <a:p>
            <a:r>
              <a:rPr lang="en-US" sz="2200" b="1" dirty="0" smtClean="0"/>
              <a:t>Research</a:t>
            </a:r>
            <a:r>
              <a:rPr lang="en-US" sz="2200" dirty="0" smtClean="0"/>
              <a:t>: interview me… 5 </a:t>
            </a:r>
            <a:r>
              <a:rPr lang="en-US" sz="2200" dirty="0" err="1" smtClean="0"/>
              <a:t>Ws</a:t>
            </a:r>
            <a:r>
              <a:rPr lang="en-US" sz="2200" dirty="0" smtClean="0"/>
              <a:t> &amp; 1 H</a:t>
            </a:r>
          </a:p>
          <a:p>
            <a:endParaRPr lang="en-US" dirty="0" smtClean="0"/>
          </a:p>
        </p:txBody>
      </p:sp>
      <p:sp>
        <p:nvSpPr>
          <p:cNvPr id="3" name="Rectangle 2"/>
          <p:cNvSpPr/>
          <p:nvPr/>
        </p:nvSpPr>
        <p:spPr>
          <a:xfrm>
            <a:off x="1002018" y="4021734"/>
            <a:ext cx="4572000" cy="1384995"/>
          </a:xfrm>
          <a:prstGeom prst="rect">
            <a:avLst/>
          </a:prstGeom>
        </p:spPr>
        <p:txBody>
          <a:bodyPr>
            <a:spAutoFit/>
          </a:bodyPr>
          <a:lstStyle/>
          <a:p>
            <a:endParaRPr lang="en-US" b="1" dirty="0"/>
          </a:p>
          <a:p>
            <a:r>
              <a:rPr lang="en-US" sz="2200" dirty="0"/>
              <a:t>Show “QFOTY ad</a:t>
            </a:r>
            <a:r>
              <a:rPr lang="en-US" sz="2200" dirty="0" smtClean="0"/>
              <a:t>”</a:t>
            </a:r>
          </a:p>
          <a:p>
            <a:endParaRPr lang="en-US" sz="2200" dirty="0"/>
          </a:p>
          <a:p>
            <a:r>
              <a:rPr lang="en-US" sz="2200" dirty="0">
                <a:hlinkClick r:id="rId2"/>
              </a:rPr>
              <a:t>http://</a:t>
            </a:r>
            <a:r>
              <a:rPr lang="en-US" sz="2200" dirty="0" smtClean="0">
                <a:hlinkClick r:id="rId2"/>
              </a:rPr>
              <a:t>qldfatheroftheyear.org.au</a:t>
            </a:r>
            <a:r>
              <a:rPr lang="en-US" sz="2200" dirty="0" smtClean="0"/>
              <a:t> </a:t>
            </a:r>
            <a:endParaRPr lang="en-US" sz="2200" dirty="0"/>
          </a:p>
        </p:txBody>
      </p:sp>
      <p:pic>
        <p:nvPicPr>
          <p:cNvPr id="4" name="Picture 3" descr="Mandarin_Oriental_Miami_1_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18" y="3673941"/>
            <a:ext cx="2596896" cy="1732788"/>
          </a:xfrm>
          <a:prstGeom prst="rect">
            <a:avLst/>
          </a:prstGeom>
        </p:spPr>
      </p:pic>
    </p:spTree>
    <p:extLst>
      <p:ext uri="{BB962C8B-B14F-4D97-AF65-F5344CB8AC3E}">
        <p14:creationId xmlns:p14="http://schemas.microsoft.com/office/powerpoint/2010/main" val="22433710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7519" y="655872"/>
            <a:ext cx="5922903" cy="5847754"/>
          </a:xfrm>
          <a:prstGeom prst="rect">
            <a:avLst/>
          </a:prstGeom>
          <a:noFill/>
        </p:spPr>
        <p:txBody>
          <a:bodyPr wrap="square" rtlCol="0">
            <a:spAutoFit/>
          </a:bodyPr>
          <a:lstStyle/>
          <a:p>
            <a:r>
              <a:rPr lang="en-US" sz="2200" b="1" dirty="0"/>
              <a:t>EXERCISE: Queensland Father of the Year sponsorship </a:t>
            </a:r>
            <a:r>
              <a:rPr lang="en-US" sz="2200" b="1" dirty="0" smtClean="0"/>
              <a:t>request</a:t>
            </a:r>
          </a:p>
          <a:p>
            <a:endParaRPr lang="en-US" sz="2200" b="1" dirty="0"/>
          </a:p>
          <a:p>
            <a:pPr lvl="1"/>
            <a:r>
              <a:rPr lang="en-US" sz="2200" b="1" dirty="0"/>
              <a:t>Who? </a:t>
            </a:r>
            <a:r>
              <a:rPr lang="en-US" sz="2200" dirty="0"/>
              <a:t>Target audience: companies that would benefit from association with </a:t>
            </a:r>
            <a:r>
              <a:rPr lang="en-US" sz="2200" dirty="0" smtClean="0"/>
              <a:t>QFOTY. </a:t>
            </a:r>
            <a:r>
              <a:rPr lang="en-US" sz="2200" dirty="0"/>
              <a:t>Who is supporting the event? Who benefits from the event? Who is running the event? </a:t>
            </a:r>
          </a:p>
          <a:p>
            <a:pPr lvl="1"/>
            <a:r>
              <a:rPr lang="en-US" sz="2200" b="1" dirty="0"/>
              <a:t>Where? </a:t>
            </a:r>
            <a:r>
              <a:rPr lang="en-US" sz="2200" dirty="0"/>
              <a:t>Throughout state of Queensland</a:t>
            </a:r>
          </a:p>
          <a:p>
            <a:pPr lvl="1"/>
            <a:r>
              <a:rPr lang="en-US" sz="2200" b="1" dirty="0"/>
              <a:t>What? </a:t>
            </a:r>
            <a:r>
              <a:rPr lang="en-US" sz="2200" dirty="0"/>
              <a:t>What is QFOTY event? What are the benefits to sponsors? What are the event goals? What does the event require of the sponsoring company? What is the main message of the event? </a:t>
            </a:r>
          </a:p>
          <a:p>
            <a:pPr lvl="1"/>
            <a:r>
              <a:rPr lang="en-US" sz="2200" b="1" dirty="0"/>
              <a:t>How? </a:t>
            </a:r>
            <a:r>
              <a:rPr lang="en-US" sz="2200" dirty="0"/>
              <a:t>How can companies sponsor the event? </a:t>
            </a:r>
          </a:p>
          <a:p>
            <a:pPr lvl="1"/>
            <a:r>
              <a:rPr lang="en-US" sz="2200" b="1" dirty="0"/>
              <a:t>Why? </a:t>
            </a:r>
            <a:r>
              <a:rPr lang="en-US" sz="2200" dirty="0"/>
              <a:t>Why should companies sponsor the event? Why is SU </a:t>
            </a:r>
            <a:r>
              <a:rPr lang="en-US" sz="2200" dirty="0" err="1"/>
              <a:t>Qld</a:t>
            </a:r>
            <a:r>
              <a:rPr lang="en-US" sz="2200" dirty="0"/>
              <a:t> running the event? </a:t>
            </a:r>
          </a:p>
          <a:p>
            <a:pPr lvl="1"/>
            <a:r>
              <a:rPr lang="en-US" sz="2200" b="1" dirty="0"/>
              <a:t>When?</a:t>
            </a:r>
            <a:r>
              <a:rPr lang="en-US" sz="2200" dirty="0"/>
              <a:t> </a:t>
            </a:r>
          </a:p>
        </p:txBody>
      </p:sp>
    </p:spTree>
    <p:extLst>
      <p:ext uri="{BB962C8B-B14F-4D97-AF65-F5344CB8AC3E}">
        <p14:creationId xmlns:p14="http://schemas.microsoft.com/office/powerpoint/2010/main" val="3754813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367081"/>
            <a:ext cx="8277934" cy="4729637"/>
          </a:xfrm>
          <a:prstGeom prst="rect">
            <a:avLst/>
          </a:prstGeom>
          <a:noFill/>
          <a:ln w="9525">
            <a:noFill/>
            <a:miter lim="800000"/>
            <a:headEnd/>
            <a:tailEnd/>
          </a:ln>
        </p:spPr>
        <p:txBody>
          <a:bodyPr/>
          <a:lstStyle/>
          <a:p>
            <a:pPr fontAlgn="base">
              <a:spcBef>
                <a:spcPts val="600"/>
              </a:spcBef>
              <a:spcAft>
                <a:spcPts val="600"/>
              </a:spcAft>
            </a:pPr>
            <a:r>
              <a:rPr lang="en-US" sz="2100" dirty="0">
                <a:solidFill>
                  <a:srgbClr val="000000"/>
                </a:solidFill>
              </a:rPr>
              <a:t>6-8 minute business-related persuasive presentation </a:t>
            </a:r>
          </a:p>
          <a:p>
            <a:pPr fontAlgn="base">
              <a:spcBef>
                <a:spcPts val="600"/>
              </a:spcBef>
              <a:spcAft>
                <a:spcPts val="600"/>
              </a:spcAft>
            </a:pPr>
            <a:r>
              <a:rPr lang="en-US" sz="2100" dirty="0">
                <a:solidFill>
                  <a:srgbClr val="000000"/>
                </a:solidFill>
              </a:rPr>
              <a:t>Your target audience:</a:t>
            </a:r>
          </a:p>
          <a:p>
            <a:pPr marL="342900" indent="-342900" fontAlgn="base">
              <a:spcBef>
                <a:spcPts val="600"/>
              </a:spcBef>
              <a:spcAft>
                <a:spcPts val="600"/>
              </a:spcAft>
              <a:buFont typeface="Arial" panose="020B0604020202020204" pitchFamily="34" charset="0"/>
              <a:buChar char="•"/>
            </a:pPr>
            <a:r>
              <a:rPr lang="en-US" sz="2100" b="1" dirty="0">
                <a:solidFill>
                  <a:srgbClr val="000000"/>
                </a:solidFill>
              </a:rPr>
              <a:t>school</a:t>
            </a:r>
            <a:r>
              <a:rPr lang="en-US" sz="2100" dirty="0">
                <a:solidFill>
                  <a:srgbClr val="000000"/>
                </a:solidFill>
              </a:rPr>
              <a:t>: Aalto management, fellow students, potential students, exchange students, corporate partners  </a:t>
            </a:r>
          </a:p>
          <a:p>
            <a:pPr marL="342900" indent="-342900" fontAlgn="base">
              <a:spcBef>
                <a:spcPts val="600"/>
              </a:spcBef>
              <a:spcAft>
                <a:spcPts val="600"/>
              </a:spcAft>
              <a:buFont typeface="Arial" panose="020B0604020202020204" pitchFamily="34" charset="0"/>
              <a:buChar char="•"/>
            </a:pPr>
            <a:r>
              <a:rPr lang="en-US" sz="2100" b="1" dirty="0">
                <a:solidFill>
                  <a:srgbClr val="000000"/>
                </a:solidFill>
              </a:rPr>
              <a:t>company where you work</a:t>
            </a:r>
            <a:r>
              <a:rPr lang="en-US" sz="2100" dirty="0">
                <a:solidFill>
                  <a:srgbClr val="000000"/>
                </a:solidFill>
              </a:rPr>
              <a:t>: top management, colleagues, company personnel, customers, suppliers, buyers, partners </a:t>
            </a:r>
            <a:r>
              <a:rPr lang="en-US" sz="2100" dirty="0" err="1">
                <a:solidFill>
                  <a:srgbClr val="000000"/>
                </a:solidFill>
              </a:rPr>
              <a:t>etc</a:t>
            </a:r>
            <a:endParaRPr lang="en-US" sz="2100" dirty="0">
              <a:solidFill>
                <a:srgbClr val="000000"/>
              </a:solidFill>
            </a:endParaRPr>
          </a:p>
          <a:p>
            <a:pPr fontAlgn="base">
              <a:spcBef>
                <a:spcPts val="600"/>
              </a:spcBef>
              <a:spcAft>
                <a:spcPts val="600"/>
              </a:spcAft>
            </a:pPr>
            <a:endParaRPr lang="en-GB" sz="2000" dirty="0">
              <a:solidFill>
                <a:srgbClr val="000000"/>
              </a:solidFill>
            </a:endParaRPr>
          </a:p>
          <a:p>
            <a:pPr marL="457200" indent="-457200" fontAlgn="base">
              <a:spcBef>
                <a:spcPts val="600"/>
              </a:spcBef>
              <a:spcAft>
                <a:spcPts val="600"/>
              </a:spcAft>
              <a:buFont typeface="+mj-lt"/>
              <a:buAutoNum type="arabicPeriod"/>
            </a:pPr>
            <a:r>
              <a:rPr lang="en-GB" sz="2000" b="1" dirty="0">
                <a:solidFill>
                  <a:srgbClr val="000000"/>
                </a:solidFill>
              </a:rPr>
              <a:t>Strategy outline </a:t>
            </a:r>
            <a:r>
              <a:rPr lang="en-GB" sz="2000" dirty="0">
                <a:solidFill>
                  <a:srgbClr val="000000"/>
                </a:solidFill>
              </a:rPr>
              <a:t>using </a:t>
            </a:r>
            <a:r>
              <a:rPr lang="en-GB" sz="2000" dirty="0" err="1">
                <a:solidFill>
                  <a:srgbClr val="000000"/>
                </a:solidFill>
              </a:rPr>
              <a:t>Munter</a:t>
            </a:r>
            <a:r>
              <a:rPr lang="en-GB" sz="2000" dirty="0">
                <a:solidFill>
                  <a:srgbClr val="000000"/>
                </a:solidFill>
              </a:rPr>
              <a:t> Chapter 1 (10%) </a:t>
            </a:r>
          </a:p>
          <a:p>
            <a:pPr fontAlgn="base">
              <a:spcBef>
                <a:spcPts val="600"/>
              </a:spcBef>
              <a:spcAft>
                <a:spcPts val="600"/>
              </a:spcAft>
            </a:pPr>
            <a:r>
              <a:rPr lang="en-US" sz="2000" dirty="0">
                <a:solidFill>
                  <a:srgbClr val="000000"/>
                </a:solidFill>
              </a:rPr>
              <a:t>       - audience analysis, objective, credibility, structure</a:t>
            </a:r>
          </a:p>
          <a:p>
            <a:pPr marL="457200" indent="-457200" fontAlgn="base">
              <a:spcBef>
                <a:spcPts val="600"/>
              </a:spcBef>
              <a:spcAft>
                <a:spcPts val="600"/>
              </a:spcAft>
              <a:buFontTx/>
              <a:buAutoNum type="arabicPeriod" startAt="2"/>
            </a:pPr>
            <a:r>
              <a:rPr lang="en-US" sz="2000" b="1" dirty="0">
                <a:solidFill>
                  <a:srgbClr val="000000"/>
                </a:solidFill>
              </a:rPr>
              <a:t>Presentation</a:t>
            </a:r>
            <a:r>
              <a:rPr lang="en-US" sz="2000" dirty="0">
                <a:solidFill>
                  <a:srgbClr val="000000"/>
                </a:solidFill>
              </a:rPr>
              <a:t> (given to an audience of 5 classmates)</a:t>
            </a:r>
          </a:p>
          <a:p>
            <a:pPr marL="457200" indent="-457200" fontAlgn="base">
              <a:spcBef>
                <a:spcPts val="600"/>
              </a:spcBef>
              <a:spcAft>
                <a:spcPts val="600"/>
              </a:spcAft>
              <a:buFontTx/>
              <a:buAutoNum type="arabicPeriod" startAt="2"/>
            </a:pPr>
            <a:r>
              <a:rPr lang="en-GB" sz="2000" b="1" dirty="0">
                <a:solidFill>
                  <a:srgbClr val="000000"/>
                </a:solidFill>
              </a:rPr>
              <a:t>Self-reflection  </a:t>
            </a:r>
            <a:r>
              <a:rPr lang="en-GB" sz="2000" dirty="0">
                <a:solidFill>
                  <a:srgbClr val="000000"/>
                </a:solidFill>
              </a:rPr>
              <a:t>(15 %</a:t>
            </a:r>
            <a:r>
              <a:rPr lang="en-GB" sz="2000" dirty="0" smtClean="0">
                <a:solidFill>
                  <a:srgbClr val="000000"/>
                </a:solidFill>
              </a:rPr>
              <a:t>)</a:t>
            </a:r>
            <a:endParaRPr lang="en-GB" sz="2000" dirty="0">
              <a:solidFill>
                <a:srgbClr val="000000"/>
              </a:solidFill>
            </a:endParaRPr>
          </a:p>
        </p:txBody>
      </p:sp>
      <p:sp>
        <p:nvSpPr>
          <p:cNvPr id="70659" name="Rectangle 2"/>
          <p:cNvSpPr>
            <a:spLocks noChangeArrowheads="1"/>
          </p:cNvSpPr>
          <p:nvPr/>
        </p:nvSpPr>
        <p:spPr bwMode="auto">
          <a:xfrm>
            <a:off x="647702" y="444081"/>
            <a:ext cx="7737475" cy="6951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A2 </a:t>
            </a:r>
            <a:r>
              <a:rPr lang="en-GB" sz="2800" b="1" u="sng" dirty="0">
                <a:solidFill>
                  <a:srgbClr val="000000"/>
                </a:solidFill>
              </a:rPr>
              <a:t>Individual</a:t>
            </a:r>
            <a:r>
              <a:rPr lang="en-GB" sz="2800" b="1" dirty="0">
                <a:solidFill>
                  <a:srgbClr val="000000"/>
                </a:solidFill>
              </a:rPr>
              <a:t> persuasive presentation</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491276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511222" y="1824637"/>
            <a:ext cx="8619128" cy="4084844"/>
          </a:xfrm>
          <a:prstGeom prst="rect">
            <a:avLst/>
          </a:prstGeom>
          <a:noFill/>
          <a:ln w="9525">
            <a:noFill/>
            <a:miter lim="800000"/>
            <a:headEnd/>
            <a:tailEnd/>
          </a:ln>
        </p:spPr>
        <p:txBody>
          <a:bodyPr/>
          <a:lstStyle/>
          <a:p>
            <a:pPr fontAlgn="base"/>
            <a:r>
              <a:rPr lang="en-GB" sz="2200" b="1" dirty="0">
                <a:solidFill>
                  <a:srgbClr val="000000"/>
                </a:solidFill>
              </a:rPr>
              <a:t>Procedure</a:t>
            </a:r>
            <a:endParaRPr lang="en-US" sz="2200" dirty="0">
              <a:solidFill>
                <a:srgbClr val="000000"/>
              </a:solidFill>
            </a:endParaRPr>
          </a:p>
          <a:p>
            <a:pPr marL="457200" indent="-457200" fontAlgn="base">
              <a:spcBef>
                <a:spcPts val="600"/>
              </a:spcBef>
              <a:spcAft>
                <a:spcPts val="600"/>
              </a:spcAft>
              <a:buFontTx/>
              <a:buAutoNum type="arabicPeriod"/>
            </a:pPr>
            <a:r>
              <a:rPr lang="en-US" sz="2200" dirty="0">
                <a:solidFill>
                  <a:srgbClr val="FF0000"/>
                </a:solidFill>
              </a:rPr>
              <a:t>Choose a </a:t>
            </a:r>
            <a:r>
              <a:rPr lang="en-US" sz="2200" b="1" dirty="0" smtClean="0">
                <a:solidFill>
                  <a:srgbClr val="FF0000"/>
                </a:solidFill>
              </a:rPr>
              <a:t>topic</a:t>
            </a:r>
            <a:endParaRPr lang="en-US" sz="2200" b="1" dirty="0">
              <a:solidFill>
                <a:srgbClr val="FF0000"/>
              </a:solidFill>
            </a:endParaRPr>
          </a:p>
          <a:p>
            <a:pPr marL="457200" indent="-457200" fontAlgn="base">
              <a:spcBef>
                <a:spcPts val="600"/>
              </a:spcBef>
              <a:spcAft>
                <a:spcPts val="600"/>
              </a:spcAft>
              <a:buFontTx/>
              <a:buAutoNum type="arabicPeriod"/>
            </a:pPr>
            <a:r>
              <a:rPr lang="en-US" sz="2200" dirty="0">
                <a:solidFill>
                  <a:srgbClr val="FF0000"/>
                </a:solidFill>
              </a:rPr>
              <a:t>Prepare </a:t>
            </a:r>
            <a:r>
              <a:rPr lang="en-US" sz="2200" b="1" dirty="0">
                <a:solidFill>
                  <a:srgbClr val="FF0000"/>
                </a:solidFill>
              </a:rPr>
              <a:t>strategy outline</a:t>
            </a:r>
            <a:r>
              <a:rPr lang="en-US" sz="2200" dirty="0">
                <a:solidFill>
                  <a:srgbClr val="FF0000"/>
                </a:solidFill>
              </a:rPr>
              <a:t> (A2a) for </a:t>
            </a:r>
            <a:r>
              <a:rPr lang="en-US" sz="2200" dirty="0" smtClean="0">
                <a:solidFill>
                  <a:srgbClr val="FF0000"/>
                </a:solidFill>
              </a:rPr>
              <a:t>Session 2 </a:t>
            </a:r>
            <a:r>
              <a:rPr lang="en-US" sz="2200" dirty="0">
                <a:solidFill>
                  <a:srgbClr val="FF0000"/>
                </a:solidFill>
              </a:rPr>
              <a:t>(your analysis of the presentation situation)</a:t>
            </a:r>
          </a:p>
          <a:p>
            <a:pPr marL="457200" indent="-457200" fontAlgn="base">
              <a:spcBef>
                <a:spcPts val="600"/>
              </a:spcBef>
              <a:spcAft>
                <a:spcPts val="600"/>
              </a:spcAft>
              <a:buFontTx/>
              <a:buAutoNum type="arabicPeriod"/>
            </a:pPr>
            <a:r>
              <a:rPr lang="en-US" sz="2200" dirty="0">
                <a:solidFill>
                  <a:srgbClr val="000000"/>
                </a:solidFill>
              </a:rPr>
              <a:t>Prepare the actual presentation including any slides you intend to use (maximum of 5)</a:t>
            </a:r>
          </a:p>
          <a:p>
            <a:pPr marL="457200" indent="-457200" fontAlgn="base">
              <a:spcBef>
                <a:spcPts val="600"/>
              </a:spcBef>
              <a:spcAft>
                <a:spcPts val="600"/>
              </a:spcAft>
              <a:buFontTx/>
              <a:buAutoNum type="arabicPeriod"/>
            </a:pPr>
            <a:r>
              <a:rPr lang="en-US" sz="2200" b="1" dirty="0">
                <a:solidFill>
                  <a:srgbClr val="0000FF"/>
                </a:solidFill>
              </a:rPr>
              <a:t>Present</a:t>
            </a:r>
            <a:r>
              <a:rPr lang="en-US" sz="2200" dirty="0">
                <a:solidFill>
                  <a:srgbClr val="0000FF"/>
                </a:solidFill>
              </a:rPr>
              <a:t>: 6-8 minute presentation with peer </a:t>
            </a:r>
            <a:r>
              <a:rPr lang="en-US" sz="2200" dirty="0" smtClean="0">
                <a:solidFill>
                  <a:srgbClr val="0000FF"/>
                </a:solidFill>
              </a:rPr>
              <a:t>feedback (Session 3)</a:t>
            </a:r>
            <a:endParaRPr lang="en-US" sz="2200" dirty="0">
              <a:solidFill>
                <a:srgbClr val="0000FF"/>
              </a:solidFill>
            </a:endParaRPr>
          </a:p>
          <a:p>
            <a:pPr marL="457200" indent="-457200" fontAlgn="base">
              <a:spcBef>
                <a:spcPts val="600"/>
              </a:spcBef>
              <a:spcAft>
                <a:spcPts val="600"/>
              </a:spcAft>
              <a:buFontTx/>
              <a:buAutoNum type="arabicPeriod"/>
            </a:pPr>
            <a:r>
              <a:rPr lang="en-US" sz="2200" dirty="0">
                <a:solidFill>
                  <a:srgbClr val="000000"/>
                </a:solidFill>
              </a:rPr>
              <a:t>Write a </a:t>
            </a:r>
            <a:r>
              <a:rPr lang="en-US" sz="2200" b="1" dirty="0">
                <a:solidFill>
                  <a:srgbClr val="000000"/>
                </a:solidFill>
              </a:rPr>
              <a:t>reflection paper </a:t>
            </a:r>
            <a:r>
              <a:rPr lang="en-US" sz="2200" dirty="0">
                <a:solidFill>
                  <a:srgbClr val="000000"/>
                </a:solidFill>
              </a:rPr>
              <a:t>(A2b) - due one week after presentation</a:t>
            </a:r>
          </a:p>
          <a:p>
            <a:pPr fontAlgn="base">
              <a:spcBef>
                <a:spcPts val="600"/>
              </a:spcBef>
              <a:spcAft>
                <a:spcPts val="600"/>
              </a:spcAft>
            </a:pPr>
            <a:endParaRPr lang="en-GB" sz="2000" dirty="0">
              <a:solidFill>
                <a:srgbClr val="000000"/>
              </a:solidFill>
            </a:endParaRPr>
          </a:p>
          <a:p>
            <a:pPr fontAlgn="base">
              <a:spcBef>
                <a:spcPts val="600"/>
              </a:spcBef>
              <a:spcAft>
                <a:spcPts val="600"/>
              </a:spcAft>
            </a:pPr>
            <a:endParaRPr lang="fi-FI" sz="2000" dirty="0">
              <a:solidFill>
                <a:srgbClr val="000000"/>
              </a:solidFill>
            </a:endParaRPr>
          </a:p>
          <a:p>
            <a:pPr fontAlgn="base">
              <a:spcBef>
                <a:spcPts val="600"/>
              </a:spcBef>
              <a:spcAft>
                <a:spcPts val="600"/>
              </a:spcAft>
            </a:pPr>
            <a:endParaRPr lang="fi-FI" sz="2400" dirty="0">
              <a:solidFill>
                <a:srgbClr val="000000"/>
              </a:solidFill>
            </a:endParaRPr>
          </a:p>
        </p:txBody>
      </p:sp>
      <p:sp>
        <p:nvSpPr>
          <p:cNvPr id="70659" name="Rectangle 2"/>
          <p:cNvSpPr>
            <a:spLocks noChangeArrowheads="1"/>
          </p:cNvSpPr>
          <p:nvPr/>
        </p:nvSpPr>
        <p:spPr bwMode="auto">
          <a:xfrm>
            <a:off x="51122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A2 </a:t>
            </a:r>
            <a:r>
              <a:rPr lang="en-GB" sz="2800" b="1" u="sng" dirty="0">
                <a:solidFill>
                  <a:srgbClr val="000000"/>
                </a:solidFill>
              </a:rPr>
              <a:t>Individual</a:t>
            </a:r>
            <a:r>
              <a:rPr lang="en-GB" sz="2800" b="1" dirty="0">
                <a:solidFill>
                  <a:srgbClr val="000000"/>
                </a:solidFill>
              </a:rPr>
              <a:t> persuasive presentation</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1231845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37292" y="1238972"/>
            <a:ext cx="8247063" cy="3520973"/>
          </a:xfrm>
          <a:prstGeom prst="rect">
            <a:avLst/>
          </a:prstGeom>
          <a:noFill/>
          <a:ln w="9525">
            <a:noFill/>
            <a:miter lim="800000"/>
            <a:headEnd/>
            <a:tailEnd/>
          </a:ln>
        </p:spPr>
        <p:txBody>
          <a:bodyPr/>
          <a:lstStyle/>
          <a:p>
            <a:pPr marL="457200" indent="-457200" fontAlgn="base">
              <a:spcBef>
                <a:spcPct val="0"/>
              </a:spcBef>
              <a:spcAft>
                <a:spcPts val="600"/>
              </a:spcAft>
              <a:buFont typeface="+mj-lt"/>
              <a:buAutoNum type="arabicPeriod"/>
            </a:pPr>
            <a:r>
              <a:rPr lang="en-GB" sz="2000" dirty="0">
                <a:solidFill>
                  <a:srgbClr val="000000"/>
                </a:solidFill>
              </a:rPr>
              <a:t>Presentation </a:t>
            </a:r>
            <a:r>
              <a:rPr lang="en-GB" sz="2000" b="1" dirty="0">
                <a:solidFill>
                  <a:srgbClr val="000000"/>
                </a:solidFill>
              </a:rPr>
              <a:t>topic</a:t>
            </a:r>
            <a:endParaRPr lang="fi-FI" sz="2000" b="1" dirty="0">
              <a:solidFill>
                <a:srgbClr val="000000"/>
              </a:solidFill>
            </a:endParaRPr>
          </a:p>
          <a:p>
            <a:pPr marL="457200" indent="-457200" fontAlgn="base">
              <a:spcBef>
                <a:spcPct val="0"/>
              </a:spcBef>
              <a:spcAft>
                <a:spcPts val="600"/>
              </a:spcAft>
              <a:buFont typeface="+mj-lt"/>
              <a:buAutoNum type="arabicPeriod"/>
            </a:pPr>
            <a:r>
              <a:rPr lang="en-GB" sz="2000" b="1" dirty="0">
                <a:solidFill>
                  <a:srgbClr val="000000"/>
                </a:solidFill>
              </a:rPr>
              <a:t>Message outcome / </a:t>
            </a:r>
            <a:r>
              <a:rPr lang="en-GB" sz="2000" b="1" dirty="0" smtClean="0">
                <a:solidFill>
                  <a:srgbClr val="000000"/>
                </a:solidFill>
              </a:rPr>
              <a:t>objective</a:t>
            </a:r>
            <a:endParaRPr lang="fi-FI" sz="2000" dirty="0">
              <a:solidFill>
                <a:srgbClr val="000000"/>
              </a:solidFill>
            </a:endParaRPr>
          </a:p>
          <a:p>
            <a:pPr marL="457200" indent="-457200" fontAlgn="base">
              <a:spcBef>
                <a:spcPct val="0"/>
              </a:spcBef>
              <a:spcAft>
                <a:spcPts val="600"/>
              </a:spcAft>
              <a:buFont typeface="+mj-lt"/>
              <a:buAutoNum type="arabicPeriod"/>
            </a:pPr>
            <a:r>
              <a:rPr lang="en-GB" sz="2000" b="1" dirty="0">
                <a:solidFill>
                  <a:srgbClr val="000000"/>
                </a:solidFill>
              </a:rPr>
              <a:t>Audience </a:t>
            </a:r>
            <a:r>
              <a:rPr lang="en-GB" sz="2000" b="1" dirty="0" smtClean="0">
                <a:solidFill>
                  <a:srgbClr val="000000"/>
                </a:solidFill>
              </a:rPr>
              <a:t>analysis</a:t>
            </a:r>
          </a:p>
          <a:p>
            <a:pPr marL="457200" indent="-457200" fontAlgn="base">
              <a:spcBef>
                <a:spcPct val="0"/>
              </a:spcBef>
              <a:spcAft>
                <a:spcPts val="600"/>
              </a:spcAft>
              <a:buFont typeface="+mj-lt"/>
              <a:buAutoNum type="arabicPeriod"/>
            </a:pPr>
            <a:r>
              <a:rPr lang="en-GB" sz="2000" b="1" dirty="0" smtClean="0">
                <a:solidFill>
                  <a:srgbClr val="000000"/>
                </a:solidFill>
              </a:rPr>
              <a:t>Credibility</a:t>
            </a:r>
            <a:endParaRPr lang="en-GB" sz="2000" dirty="0">
              <a:solidFill>
                <a:srgbClr val="000000"/>
              </a:solidFill>
            </a:endParaRPr>
          </a:p>
          <a:p>
            <a:pPr marL="457200" indent="-457200" fontAlgn="base">
              <a:spcBef>
                <a:spcPct val="0"/>
              </a:spcBef>
              <a:spcAft>
                <a:spcPts val="600"/>
              </a:spcAft>
              <a:buFont typeface="+mj-lt"/>
              <a:buAutoNum type="arabicPeriod"/>
            </a:pPr>
            <a:r>
              <a:rPr lang="en-GB" sz="2000" b="1" dirty="0" smtClean="0">
                <a:solidFill>
                  <a:srgbClr val="000000"/>
                </a:solidFill>
              </a:rPr>
              <a:t>Content </a:t>
            </a:r>
            <a:r>
              <a:rPr lang="en-GB" sz="2000" b="1" dirty="0">
                <a:solidFill>
                  <a:srgbClr val="000000"/>
                </a:solidFill>
              </a:rPr>
              <a:t>and </a:t>
            </a:r>
            <a:r>
              <a:rPr lang="en-GB" sz="2000" b="1" dirty="0" smtClean="0">
                <a:solidFill>
                  <a:srgbClr val="000000"/>
                </a:solidFill>
              </a:rPr>
              <a:t>structure</a:t>
            </a:r>
            <a:endParaRPr lang="en-GB" sz="2000" dirty="0">
              <a:solidFill>
                <a:srgbClr val="000000"/>
              </a:solidFill>
            </a:endParaRPr>
          </a:p>
          <a:p>
            <a:pPr marL="457200" indent="-457200" fontAlgn="base">
              <a:spcBef>
                <a:spcPct val="0"/>
              </a:spcBef>
              <a:spcAft>
                <a:spcPts val="600"/>
              </a:spcAft>
              <a:buFont typeface="+mj-lt"/>
              <a:buAutoNum type="arabicPeriod"/>
            </a:pPr>
            <a:r>
              <a:rPr lang="en-GB" sz="2000" b="1" dirty="0" smtClean="0">
                <a:solidFill>
                  <a:srgbClr val="000000"/>
                </a:solidFill>
              </a:rPr>
              <a:t>Evidence</a:t>
            </a:r>
            <a:r>
              <a:rPr lang="en-GB" sz="2000" dirty="0" smtClean="0">
                <a:solidFill>
                  <a:srgbClr val="000000"/>
                </a:solidFill>
              </a:rPr>
              <a:t>: What </a:t>
            </a:r>
            <a:r>
              <a:rPr lang="en-GB" sz="2000" dirty="0">
                <a:solidFill>
                  <a:srgbClr val="000000"/>
                </a:solidFill>
              </a:rPr>
              <a:t>evidence will you provide to support your position?</a:t>
            </a:r>
            <a:endParaRPr lang="fi-FI" sz="2000" dirty="0">
              <a:solidFill>
                <a:srgbClr val="000000"/>
              </a:solidFill>
            </a:endParaRPr>
          </a:p>
          <a:p>
            <a:pPr marL="457200" indent="-457200" fontAlgn="base">
              <a:spcBef>
                <a:spcPct val="0"/>
              </a:spcBef>
              <a:spcAft>
                <a:spcPts val="600"/>
              </a:spcAft>
              <a:buFont typeface="+mj-lt"/>
              <a:buAutoNum type="arabicPeriod"/>
            </a:pPr>
            <a:r>
              <a:rPr lang="en-GB" sz="2000" b="1" dirty="0" smtClean="0">
                <a:solidFill>
                  <a:srgbClr val="000000"/>
                </a:solidFill>
              </a:rPr>
              <a:t>Audience benefits</a:t>
            </a:r>
            <a:r>
              <a:rPr lang="en-GB" sz="2000" dirty="0" smtClean="0">
                <a:solidFill>
                  <a:srgbClr val="000000"/>
                </a:solidFill>
              </a:rPr>
              <a:t>: What </a:t>
            </a:r>
            <a:r>
              <a:rPr lang="en-GB" sz="2000" dirty="0">
                <a:solidFill>
                  <a:srgbClr val="000000"/>
                </a:solidFill>
              </a:rPr>
              <a:t>audience benefits will you focus on</a:t>
            </a:r>
            <a:r>
              <a:rPr lang="en-GB" sz="2000" dirty="0" smtClean="0">
                <a:solidFill>
                  <a:srgbClr val="000000"/>
                </a:solidFill>
              </a:rPr>
              <a:t>?</a:t>
            </a:r>
            <a:endParaRPr lang="fi-FI" sz="2000" dirty="0">
              <a:solidFill>
                <a:srgbClr val="000000"/>
              </a:solidFill>
            </a:endParaRPr>
          </a:p>
        </p:txBody>
      </p:sp>
      <p:sp>
        <p:nvSpPr>
          <p:cNvPr id="70659" name="Rectangle 2"/>
          <p:cNvSpPr>
            <a:spLocks noChangeArrowheads="1"/>
          </p:cNvSpPr>
          <p:nvPr/>
        </p:nvSpPr>
        <p:spPr bwMode="auto">
          <a:xfrm>
            <a:off x="637291" y="416311"/>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A2a Strategy outline</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8251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3" y="1201133"/>
            <a:ext cx="7793038" cy="4484686"/>
          </a:xfrm>
          <a:prstGeom prst="rect">
            <a:avLst/>
          </a:prstGeom>
          <a:noFill/>
          <a:ln w="9525">
            <a:noFill/>
            <a:miter lim="800000"/>
            <a:headEnd/>
            <a:tailEnd/>
          </a:ln>
        </p:spPr>
        <p:txBody>
          <a:bodyPr/>
          <a:lstStyle/>
          <a:p>
            <a:pPr marL="457200" indent="-457200">
              <a:lnSpc>
                <a:spcPct val="160000"/>
              </a:lnSpc>
              <a:spcBef>
                <a:spcPct val="20000"/>
              </a:spcBef>
              <a:buFont typeface="Verdana" pitchFamily="34" charset="0"/>
              <a:buAutoNum type="arabicPeriod"/>
            </a:pPr>
            <a:r>
              <a:rPr lang="en-GB" sz="2000" dirty="0" smtClean="0"/>
              <a:t>Effective </a:t>
            </a:r>
            <a:r>
              <a:rPr lang="en-GB" sz="2000" b="1" dirty="0" smtClean="0"/>
              <a:t>Business Writing</a:t>
            </a:r>
          </a:p>
          <a:p>
            <a:pPr marL="457200" lvl="0" indent="-457200">
              <a:spcBef>
                <a:spcPts val="600"/>
              </a:spcBef>
              <a:spcAft>
                <a:spcPts val="600"/>
              </a:spcAft>
              <a:buFont typeface="+mj-lt"/>
              <a:buAutoNum type="arabicPeriod"/>
            </a:pPr>
            <a:r>
              <a:rPr lang="en-GB" sz="2000" dirty="0" smtClean="0">
                <a:solidFill>
                  <a:srgbClr val="FF0000"/>
                </a:solidFill>
              </a:rPr>
              <a:t>Review &amp; edit </a:t>
            </a:r>
            <a:r>
              <a:rPr lang="en-GB" sz="2000" b="1" dirty="0" smtClean="0">
                <a:solidFill>
                  <a:srgbClr val="FF0000"/>
                </a:solidFill>
              </a:rPr>
              <a:t>A1 Written Request </a:t>
            </a:r>
            <a:r>
              <a:rPr lang="en-GB" sz="2000" dirty="0" smtClean="0">
                <a:solidFill>
                  <a:srgbClr val="FF0000"/>
                </a:solidFill>
              </a:rPr>
              <a:t>in groups: Strategy Analysis &amp; Request</a:t>
            </a:r>
          </a:p>
          <a:p>
            <a:pPr marL="457200" indent="-457200">
              <a:spcBef>
                <a:spcPts val="600"/>
              </a:spcBef>
              <a:spcAft>
                <a:spcPts val="600"/>
              </a:spcAft>
              <a:buFont typeface="+mj-lt"/>
              <a:buAutoNum type="arabicPeriod"/>
            </a:pPr>
            <a:r>
              <a:rPr lang="en-GB" sz="2000" dirty="0">
                <a:solidFill>
                  <a:srgbClr val="FF0000"/>
                </a:solidFill>
              </a:rPr>
              <a:t>Fine-tune </a:t>
            </a:r>
            <a:r>
              <a:rPr lang="en-GB" sz="2000" b="1" dirty="0">
                <a:solidFill>
                  <a:srgbClr val="FF0000"/>
                </a:solidFill>
              </a:rPr>
              <a:t>A2a Individual Persuasive Presentation Strategy Outline</a:t>
            </a:r>
            <a:endParaRPr lang="en-GB" sz="2000" dirty="0">
              <a:solidFill>
                <a:srgbClr val="FF0000"/>
              </a:solidFill>
            </a:endParaRPr>
          </a:p>
          <a:p>
            <a:pPr marL="457200" lvl="0" indent="-457200">
              <a:spcBef>
                <a:spcPts val="600"/>
              </a:spcBef>
              <a:spcAft>
                <a:spcPts val="600"/>
              </a:spcAft>
              <a:buFont typeface="+mj-lt"/>
              <a:buAutoNum type="arabicPeriod"/>
            </a:pPr>
            <a:r>
              <a:rPr lang="en-GB" sz="2000" dirty="0" smtClean="0"/>
              <a:t>High impact </a:t>
            </a:r>
            <a:r>
              <a:rPr lang="en-GB" sz="2000" b="1" dirty="0" smtClean="0"/>
              <a:t>Introductions &amp; Conclusions</a:t>
            </a:r>
          </a:p>
        </p:txBody>
      </p:sp>
      <p:sp>
        <p:nvSpPr>
          <p:cNvPr id="70659" name="Rectangle 2"/>
          <p:cNvSpPr>
            <a:spLocks noChangeArrowheads="1"/>
          </p:cNvSpPr>
          <p:nvPr/>
        </p:nvSpPr>
        <p:spPr bwMode="auto">
          <a:xfrm>
            <a:off x="637799" y="483658"/>
            <a:ext cx="7737475" cy="750056"/>
          </a:xfrm>
          <a:prstGeom prst="rect">
            <a:avLst/>
          </a:prstGeom>
          <a:noFill/>
          <a:ln w="9525">
            <a:noFill/>
            <a:miter lim="800000"/>
            <a:headEnd/>
            <a:tailEnd/>
          </a:ln>
        </p:spPr>
        <p:txBody>
          <a:bodyPr/>
          <a:lstStyle/>
          <a:p>
            <a:pPr algn="ctr"/>
            <a:r>
              <a:rPr lang="en-GB" sz="3200" b="1" dirty="0"/>
              <a:t>Today’s agenda</a:t>
            </a:r>
            <a:endParaRPr lang="en-GB" sz="3200" b="1" dirty="0">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pic>
        <p:nvPicPr>
          <p:cNvPr id="3" name="Picture 2" descr="7863427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248" y="3868372"/>
            <a:ext cx="4351326" cy="2709334"/>
          </a:xfrm>
          <a:prstGeom prst="rect">
            <a:avLst/>
          </a:prstGeom>
        </p:spPr>
      </p:pic>
    </p:spTree>
    <p:extLst>
      <p:ext uri="{BB962C8B-B14F-4D97-AF65-F5344CB8AC3E}">
        <p14:creationId xmlns:p14="http://schemas.microsoft.com/office/powerpoint/2010/main" val="13928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222" y="1518908"/>
            <a:ext cx="5891964" cy="3323987"/>
          </a:xfrm>
          <a:prstGeom prst="rect">
            <a:avLst/>
          </a:prstGeom>
          <a:noFill/>
        </p:spPr>
        <p:txBody>
          <a:bodyPr wrap="square" rtlCol="0">
            <a:spAutoFit/>
          </a:bodyPr>
          <a:lstStyle/>
          <a:p>
            <a:r>
              <a:rPr lang="en-US" sz="2100" b="1" dirty="0" smtClean="0"/>
              <a:t>Exercise</a:t>
            </a:r>
            <a:r>
              <a:rPr lang="en-US" sz="2100" dirty="0" smtClean="0"/>
              <a:t>: In pairs, fine-tune each others’ strategy outline</a:t>
            </a:r>
          </a:p>
          <a:p>
            <a:endParaRPr lang="en-US" sz="2100" dirty="0"/>
          </a:p>
          <a:p>
            <a:r>
              <a:rPr lang="en-US" sz="2100" b="1" dirty="0" smtClean="0"/>
              <a:t>Announcement</a:t>
            </a:r>
            <a:r>
              <a:rPr lang="en-US" sz="2100" dirty="0" smtClean="0"/>
              <a:t>: 60 second individual presentation ‘trailers’ will be held at the end of this session – prepare now</a:t>
            </a:r>
          </a:p>
          <a:p>
            <a:endParaRPr lang="en-GB" sz="2100" dirty="0" smtClean="0">
              <a:solidFill>
                <a:srgbClr val="0000FF"/>
              </a:solidFill>
            </a:endParaRPr>
          </a:p>
          <a:p>
            <a:r>
              <a:rPr lang="en-GB" sz="2100" b="1" dirty="0" smtClean="0">
                <a:solidFill>
                  <a:srgbClr val="0000FF"/>
                </a:solidFill>
              </a:rPr>
              <a:t>(Revised) Deadline for Strategy Outline</a:t>
            </a:r>
            <a:r>
              <a:rPr lang="en-GB" sz="2100" dirty="0" smtClean="0">
                <a:solidFill>
                  <a:srgbClr val="0000FF"/>
                </a:solidFill>
              </a:rPr>
              <a:t>: </a:t>
            </a:r>
            <a:r>
              <a:rPr lang="en-GB" sz="2100" dirty="0" smtClean="0">
                <a:solidFill>
                  <a:srgbClr val="000000"/>
                </a:solidFill>
              </a:rPr>
              <a:t>5pm </a:t>
            </a:r>
            <a:r>
              <a:rPr lang="en-GB" sz="2100" dirty="0">
                <a:solidFill>
                  <a:srgbClr val="000000"/>
                </a:solidFill>
              </a:rPr>
              <a:t>this </a:t>
            </a:r>
            <a:r>
              <a:rPr lang="en-US" sz="2100" dirty="0">
                <a:solidFill>
                  <a:srgbClr val="000000"/>
                </a:solidFill>
              </a:rPr>
              <a:t>Wednesday 16 September</a:t>
            </a:r>
            <a:r>
              <a:rPr lang="en-GB" sz="2100" dirty="0">
                <a:solidFill>
                  <a:srgbClr val="000000"/>
                </a:solidFill>
              </a:rPr>
              <a:t>. Place in </a:t>
            </a:r>
            <a:r>
              <a:rPr lang="en-GB" sz="2100" dirty="0" err="1">
                <a:solidFill>
                  <a:srgbClr val="000000"/>
                </a:solidFill>
              </a:rPr>
              <a:t>MyCourses</a:t>
            </a:r>
            <a:r>
              <a:rPr lang="en-GB" sz="2100" dirty="0">
                <a:solidFill>
                  <a:srgbClr val="000000"/>
                </a:solidFill>
              </a:rPr>
              <a:t> + bring 2 copies to class in Session 3 (next week</a:t>
            </a:r>
            <a:r>
              <a:rPr lang="en-GB" sz="2100" dirty="0" smtClean="0">
                <a:solidFill>
                  <a:srgbClr val="000000"/>
                </a:solidFill>
              </a:rPr>
              <a:t>)</a:t>
            </a:r>
            <a:endParaRPr lang="en-GB" sz="2100" dirty="0">
              <a:solidFill>
                <a:srgbClr val="000000"/>
              </a:solidFill>
            </a:endParaRPr>
          </a:p>
        </p:txBody>
      </p:sp>
      <p:sp>
        <p:nvSpPr>
          <p:cNvPr id="4" name="Rectangle 2"/>
          <p:cNvSpPr>
            <a:spLocks noChangeArrowheads="1"/>
          </p:cNvSpPr>
          <p:nvPr/>
        </p:nvSpPr>
        <p:spPr bwMode="auto">
          <a:xfrm>
            <a:off x="511222" y="704479"/>
            <a:ext cx="7737475" cy="814429"/>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A2 </a:t>
            </a:r>
            <a:r>
              <a:rPr lang="en-GB" sz="2800" b="1" u="sng" dirty="0">
                <a:solidFill>
                  <a:srgbClr val="000000"/>
                </a:solidFill>
              </a:rPr>
              <a:t>Individual</a:t>
            </a:r>
            <a:r>
              <a:rPr lang="en-GB" sz="2800" b="1" dirty="0">
                <a:solidFill>
                  <a:srgbClr val="000000"/>
                </a:solidFill>
              </a:rPr>
              <a:t> persuasive presentation</a:t>
            </a:r>
            <a:endParaRPr lang="en-GB" sz="2800" b="1" dirty="0">
              <a:solidFill>
                <a:srgbClr val="000000"/>
              </a:solidFill>
              <a:latin typeface="Verdana" pitchFamily="34" charset="0"/>
            </a:endParaRPr>
          </a:p>
        </p:txBody>
      </p:sp>
    </p:spTree>
    <p:extLst>
      <p:ext uri="{BB962C8B-B14F-4D97-AF65-F5344CB8AC3E}">
        <p14:creationId xmlns:p14="http://schemas.microsoft.com/office/powerpoint/2010/main" val="16996157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2" y="2343323"/>
            <a:ext cx="5551620" cy="830997"/>
          </a:xfrm>
          <a:prstGeom prst="rect">
            <a:avLst/>
          </a:prstGeom>
          <a:noFill/>
        </p:spPr>
        <p:txBody>
          <a:bodyPr wrap="square" rtlCol="0">
            <a:spAutoFit/>
          </a:bodyPr>
          <a:lstStyle/>
          <a:p>
            <a:r>
              <a:rPr lang="en-US" sz="2400" dirty="0" smtClean="0"/>
              <a:t>Feedback – common challenges to overcome</a:t>
            </a:r>
            <a:endParaRPr lang="en-US" sz="2400" dirty="0"/>
          </a:p>
        </p:txBody>
      </p:sp>
      <p:sp>
        <p:nvSpPr>
          <p:cNvPr id="3" name="Rectangle 2"/>
          <p:cNvSpPr>
            <a:spLocks noChangeArrowheads="1"/>
          </p:cNvSpPr>
          <p:nvPr/>
        </p:nvSpPr>
        <p:spPr bwMode="auto">
          <a:xfrm>
            <a:off x="511222" y="704479"/>
            <a:ext cx="7737475" cy="814429"/>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A2 </a:t>
            </a:r>
            <a:r>
              <a:rPr lang="en-GB" sz="2800" b="1" u="sng" dirty="0">
                <a:solidFill>
                  <a:srgbClr val="000000"/>
                </a:solidFill>
              </a:rPr>
              <a:t>Individual</a:t>
            </a:r>
            <a:r>
              <a:rPr lang="en-GB" sz="2800" b="1" dirty="0">
                <a:solidFill>
                  <a:srgbClr val="000000"/>
                </a:solidFill>
              </a:rPr>
              <a:t> persuasive presentation</a:t>
            </a:r>
            <a:endParaRPr lang="en-GB" sz="2800" b="1" dirty="0">
              <a:solidFill>
                <a:srgbClr val="000000"/>
              </a:solidFill>
              <a:latin typeface="Verdana" pitchFamily="34" charset="0"/>
            </a:endParaRPr>
          </a:p>
        </p:txBody>
      </p:sp>
    </p:spTree>
    <p:extLst>
      <p:ext uri="{BB962C8B-B14F-4D97-AF65-F5344CB8AC3E}">
        <p14:creationId xmlns:p14="http://schemas.microsoft.com/office/powerpoint/2010/main" val="4211893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pPr fontAlgn="base">
              <a:spcBef>
                <a:spcPct val="0"/>
              </a:spcBef>
              <a:spcAft>
                <a:spcPct val="0"/>
              </a:spcAft>
            </a:pPr>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824638"/>
            <a:ext cx="8294281" cy="1332832"/>
          </a:xfrm>
          <a:prstGeom prst="rect">
            <a:avLst/>
          </a:prstGeom>
          <a:noFill/>
          <a:ln w="9525">
            <a:noFill/>
            <a:miter lim="800000"/>
            <a:headEnd/>
            <a:tailEnd/>
          </a:ln>
        </p:spPr>
        <p:txBody>
          <a:bodyPr/>
          <a:lstStyle/>
          <a:p>
            <a:pPr marL="342900" indent="-342900" fontAlgn="base">
              <a:spcBef>
                <a:spcPts val="600"/>
              </a:spcBef>
              <a:spcAft>
                <a:spcPts val="600"/>
              </a:spcAft>
              <a:buFont typeface="Arial"/>
              <a:buChar char="•"/>
            </a:pPr>
            <a:r>
              <a:rPr lang="en-GB" sz="2200" dirty="0" smtClean="0">
                <a:solidFill>
                  <a:srgbClr val="000000"/>
                </a:solidFill>
              </a:rPr>
              <a:t>A1a  </a:t>
            </a:r>
            <a:r>
              <a:rPr lang="en-GB" sz="2200" b="1" dirty="0">
                <a:solidFill>
                  <a:srgbClr val="000000"/>
                </a:solidFill>
              </a:rPr>
              <a:t>Communication strategy analysis</a:t>
            </a:r>
            <a:r>
              <a:rPr lang="en-GB" sz="2200" dirty="0">
                <a:solidFill>
                  <a:srgbClr val="000000"/>
                </a:solidFill>
              </a:rPr>
              <a:t> using </a:t>
            </a:r>
            <a:r>
              <a:rPr lang="en-GB" sz="2200" dirty="0" err="1">
                <a:solidFill>
                  <a:srgbClr val="000000"/>
                </a:solidFill>
              </a:rPr>
              <a:t>Munter</a:t>
            </a:r>
            <a:r>
              <a:rPr lang="en-GB" sz="2200" dirty="0">
                <a:solidFill>
                  <a:srgbClr val="000000"/>
                </a:solidFill>
              </a:rPr>
              <a:t> </a:t>
            </a:r>
            <a:r>
              <a:rPr lang="en-GB" sz="2200" dirty="0" err="1">
                <a:solidFill>
                  <a:srgbClr val="000000"/>
                </a:solidFill>
              </a:rPr>
              <a:t>Ch</a:t>
            </a:r>
            <a:r>
              <a:rPr lang="en-GB" sz="2200" dirty="0">
                <a:solidFill>
                  <a:srgbClr val="000000"/>
                </a:solidFill>
              </a:rPr>
              <a:t> 1 (10%) </a:t>
            </a:r>
          </a:p>
          <a:p>
            <a:pPr marL="342900" indent="-342900" fontAlgn="base">
              <a:spcBef>
                <a:spcPts val="600"/>
              </a:spcBef>
              <a:spcAft>
                <a:spcPts val="600"/>
              </a:spcAft>
              <a:buFont typeface="Arial"/>
              <a:buChar char="•"/>
            </a:pPr>
            <a:r>
              <a:rPr lang="en-GB" sz="2200" dirty="0" smtClean="0">
                <a:solidFill>
                  <a:srgbClr val="000000"/>
                </a:solidFill>
              </a:rPr>
              <a:t>A1b  </a:t>
            </a:r>
            <a:r>
              <a:rPr lang="en-GB" sz="2200" b="1" dirty="0">
                <a:solidFill>
                  <a:srgbClr val="000000"/>
                </a:solidFill>
              </a:rPr>
              <a:t>Email request </a:t>
            </a:r>
            <a:r>
              <a:rPr lang="en-GB" sz="2200" dirty="0">
                <a:solidFill>
                  <a:srgbClr val="000000"/>
                </a:solidFill>
              </a:rPr>
              <a:t>(15 %</a:t>
            </a:r>
            <a:r>
              <a:rPr lang="en-GB" sz="2200" dirty="0" smtClean="0">
                <a:solidFill>
                  <a:srgbClr val="000000"/>
                </a:solidFill>
              </a:rPr>
              <a:t>)</a:t>
            </a:r>
          </a:p>
          <a:p>
            <a:pPr fontAlgn="base">
              <a:spcBef>
                <a:spcPts val="600"/>
              </a:spcBef>
              <a:spcAft>
                <a:spcPts val="600"/>
              </a:spcAft>
            </a:pPr>
            <a:endParaRPr lang="en-GB" sz="2200" dirty="0">
              <a:solidFill>
                <a:srgbClr val="000000"/>
              </a:solidFill>
            </a:endParaRPr>
          </a:p>
          <a:p>
            <a:pPr lvl="0" fontAlgn="base">
              <a:spcBef>
                <a:spcPts val="600"/>
              </a:spcBef>
              <a:spcAft>
                <a:spcPts val="600"/>
              </a:spcAft>
            </a:pPr>
            <a:r>
              <a:rPr lang="en-GB" sz="2400" dirty="0"/>
              <a:t>Review &amp; edit </a:t>
            </a:r>
            <a:r>
              <a:rPr lang="en-GB" sz="2400" b="1" dirty="0"/>
              <a:t>A1 Written Request </a:t>
            </a:r>
            <a:r>
              <a:rPr lang="en-GB" sz="2400" dirty="0"/>
              <a:t>in groups: Strategy Analysis &amp; </a:t>
            </a:r>
            <a:r>
              <a:rPr lang="en-GB" sz="2400" dirty="0" smtClean="0"/>
              <a:t>Request</a:t>
            </a:r>
            <a:endParaRPr lang="en-GB" sz="2400" dirty="0"/>
          </a:p>
        </p:txBody>
      </p:sp>
      <p:sp>
        <p:nvSpPr>
          <p:cNvPr id="70659"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a:t>
            </a:r>
            <a:r>
              <a:rPr lang="en-GB" sz="2800" b="1" u="sng" dirty="0">
                <a:solidFill>
                  <a:srgbClr val="000000"/>
                </a:solidFill>
              </a:rPr>
              <a:t>group</a:t>
            </a:r>
            <a:r>
              <a:rPr lang="en-GB" sz="2800" b="1" dirty="0">
                <a:solidFill>
                  <a:srgbClr val="000000"/>
                </a:solidFill>
              </a:rPr>
              <a:t>)</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
        <p:nvSpPr>
          <p:cNvPr id="2" name="TextBox 1"/>
          <p:cNvSpPr txBox="1"/>
          <p:nvPr/>
        </p:nvSpPr>
        <p:spPr>
          <a:xfrm>
            <a:off x="647702" y="4273671"/>
            <a:ext cx="6804074" cy="1785104"/>
          </a:xfrm>
          <a:prstGeom prst="rect">
            <a:avLst/>
          </a:prstGeom>
          <a:noFill/>
        </p:spPr>
        <p:txBody>
          <a:bodyPr wrap="square" rtlCol="0">
            <a:spAutoFit/>
          </a:bodyPr>
          <a:lstStyle/>
          <a:p>
            <a:r>
              <a:rPr lang="en-US" sz="2200" dirty="0" smtClean="0">
                <a:solidFill>
                  <a:srgbClr val="0000FF"/>
                </a:solidFill>
              </a:rPr>
              <a:t>Deadlines:</a:t>
            </a:r>
          </a:p>
          <a:p>
            <a:pPr marL="342900" indent="-342900">
              <a:buFont typeface="Arial"/>
              <a:buChar char="•"/>
            </a:pPr>
            <a:r>
              <a:rPr lang="en-US" sz="2200" dirty="0" smtClean="0">
                <a:solidFill>
                  <a:srgbClr val="000000"/>
                </a:solidFill>
              </a:rPr>
              <a:t>Draft due today </a:t>
            </a:r>
          </a:p>
          <a:p>
            <a:pPr marL="342900" indent="-342900">
              <a:buFont typeface="Arial"/>
              <a:buChar char="•"/>
            </a:pPr>
            <a:r>
              <a:rPr lang="en-US" sz="2200" dirty="0" smtClean="0">
                <a:solidFill>
                  <a:srgbClr val="000000"/>
                </a:solidFill>
              </a:rPr>
              <a:t>Teacher to email feedback by Wednesday 16 September</a:t>
            </a:r>
          </a:p>
          <a:p>
            <a:pPr marL="342900" indent="-342900">
              <a:buFont typeface="Arial"/>
              <a:buChar char="•"/>
            </a:pPr>
            <a:r>
              <a:rPr lang="en-US" sz="2200" dirty="0" smtClean="0">
                <a:solidFill>
                  <a:srgbClr val="000000"/>
                </a:solidFill>
              </a:rPr>
              <a:t>Final due 12pm Monday 21 September via </a:t>
            </a:r>
            <a:r>
              <a:rPr lang="en-US" sz="2200" dirty="0" err="1" smtClean="0">
                <a:solidFill>
                  <a:srgbClr val="000000"/>
                </a:solidFill>
              </a:rPr>
              <a:t>MyCourses</a:t>
            </a:r>
            <a:endParaRPr lang="en-US" sz="2200" dirty="0">
              <a:solidFill>
                <a:srgbClr val="000000"/>
              </a:solidFill>
            </a:endParaRPr>
          </a:p>
        </p:txBody>
      </p:sp>
    </p:spTree>
    <p:extLst>
      <p:ext uri="{BB962C8B-B14F-4D97-AF65-F5344CB8AC3E}">
        <p14:creationId xmlns:p14="http://schemas.microsoft.com/office/powerpoint/2010/main" val="1956274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47702" y="822325"/>
            <a:ext cx="7737475" cy="1143000"/>
          </a:xfrm>
          <a:prstGeom prst="rect">
            <a:avLst/>
          </a:prstGeom>
          <a:noFill/>
          <a:ln w="9525">
            <a:noFill/>
            <a:miter lim="800000"/>
            <a:headEnd/>
            <a:tailEnd/>
          </a:ln>
        </p:spPr>
        <p:txBody>
          <a:bodyPr/>
          <a:lstStyle/>
          <a:p>
            <a:pPr fontAlgn="base">
              <a:spcBef>
                <a:spcPct val="0"/>
              </a:spcBef>
              <a:spcAft>
                <a:spcPct val="0"/>
              </a:spcAft>
            </a:pPr>
            <a:r>
              <a:rPr lang="en-GB" sz="2800" b="1" dirty="0">
                <a:solidFill>
                  <a:srgbClr val="000000"/>
                </a:solidFill>
              </a:rPr>
              <a:t>A1 Written request (</a:t>
            </a:r>
            <a:r>
              <a:rPr lang="en-GB" sz="2800" b="1" u="sng" dirty="0">
                <a:solidFill>
                  <a:srgbClr val="000000"/>
                </a:solidFill>
              </a:rPr>
              <a:t>group</a:t>
            </a:r>
            <a:r>
              <a:rPr lang="en-GB" sz="2800" b="1" dirty="0">
                <a:solidFill>
                  <a:srgbClr val="000000"/>
                </a:solidFill>
              </a:rPr>
              <a:t>)</a:t>
            </a:r>
            <a:endParaRPr lang="en-GB" sz="2800" b="1" dirty="0">
              <a:solidFill>
                <a:srgbClr val="000000"/>
              </a:solidFill>
              <a:latin typeface="Verdana" pitchFamily="34" charset="0"/>
            </a:endParaRPr>
          </a:p>
        </p:txBody>
      </p:sp>
      <p:sp>
        <p:nvSpPr>
          <p:cNvPr id="3" name="TextBox 2"/>
          <p:cNvSpPr txBox="1"/>
          <p:nvPr/>
        </p:nvSpPr>
        <p:spPr>
          <a:xfrm>
            <a:off x="647702" y="2343323"/>
            <a:ext cx="5551620" cy="830997"/>
          </a:xfrm>
          <a:prstGeom prst="rect">
            <a:avLst/>
          </a:prstGeom>
          <a:noFill/>
        </p:spPr>
        <p:txBody>
          <a:bodyPr wrap="square" rtlCol="0">
            <a:spAutoFit/>
          </a:bodyPr>
          <a:lstStyle/>
          <a:p>
            <a:r>
              <a:rPr lang="en-US" sz="2400" dirty="0" smtClean="0"/>
              <a:t>Feedback – common challenges to overcome</a:t>
            </a:r>
            <a:endParaRPr lang="en-US" sz="2400" dirty="0"/>
          </a:p>
        </p:txBody>
      </p:sp>
    </p:spTree>
    <p:extLst>
      <p:ext uri="{BB962C8B-B14F-4D97-AF65-F5344CB8AC3E}">
        <p14:creationId xmlns:p14="http://schemas.microsoft.com/office/powerpoint/2010/main" val="6695686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21"/>
            <a:ext cx="8229600" cy="1143000"/>
          </a:xfrm>
        </p:spPr>
        <p:txBody>
          <a:bodyPr>
            <a:normAutofit fontScale="90000"/>
          </a:bodyPr>
          <a:lstStyle/>
          <a:p>
            <a:r>
              <a:rPr lang="en-US" dirty="0"/>
              <a:t>60 second individual presentation ‘trailers</a:t>
            </a:r>
            <a:r>
              <a:rPr lang="en-US" dirty="0" smtClean="0"/>
              <a:t>’</a:t>
            </a:r>
            <a:endParaRPr lang="en-US" dirty="0"/>
          </a:p>
        </p:txBody>
      </p:sp>
      <p:pic>
        <p:nvPicPr>
          <p:cNvPr id="4" name="Picture 3"/>
          <p:cNvPicPr>
            <a:picLocks noChangeAspect="1"/>
          </p:cNvPicPr>
          <p:nvPr/>
        </p:nvPicPr>
        <p:blipFill>
          <a:blip r:embed="rId2"/>
          <a:stretch>
            <a:fillRect/>
          </a:stretch>
        </p:blipFill>
        <p:spPr>
          <a:xfrm>
            <a:off x="1854126" y="2698696"/>
            <a:ext cx="5031279" cy="3353198"/>
          </a:xfrm>
          <a:prstGeom prst="rect">
            <a:avLst/>
          </a:prstGeom>
        </p:spPr>
      </p:pic>
      <p:sp>
        <p:nvSpPr>
          <p:cNvPr id="3" name="TextBox 2"/>
          <p:cNvSpPr txBox="1"/>
          <p:nvPr/>
        </p:nvSpPr>
        <p:spPr>
          <a:xfrm>
            <a:off x="995087" y="2055763"/>
            <a:ext cx="3063821" cy="369332"/>
          </a:xfrm>
          <a:prstGeom prst="rect">
            <a:avLst/>
          </a:prstGeom>
          <a:noFill/>
        </p:spPr>
        <p:txBody>
          <a:bodyPr wrap="square" rtlCol="0">
            <a:spAutoFit/>
          </a:bodyPr>
          <a:lstStyle/>
          <a:p>
            <a:r>
              <a:rPr lang="en-US" dirty="0" smtClean="0"/>
              <a:t>Outline context 1</a:t>
            </a:r>
            <a:r>
              <a:rPr lang="en-US" baseline="30000" dirty="0" smtClean="0"/>
              <a:t>st</a:t>
            </a:r>
            <a:r>
              <a:rPr lang="en-US" dirty="0" smtClean="0"/>
              <a:t> 	</a:t>
            </a:r>
            <a:endParaRPr lang="en-US" dirty="0"/>
          </a:p>
        </p:txBody>
      </p:sp>
    </p:spTree>
    <p:extLst>
      <p:ext uri="{BB962C8B-B14F-4D97-AF65-F5344CB8AC3E}">
        <p14:creationId xmlns:p14="http://schemas.microsoft.com/office/powerpoint/2010/main" val="1555500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High Impact Intros &amp; Conclusions</a:t>
            </a:r>
            <a:endParaRPr lang="en-US" sz="3600" b="1" dirty="0"/>
          </a:p>
        </p:txBody>
      </p:sp>
      <p:sp>
        <p:nvSpPr>
          <p:cNvPr id="3" name="TextBox 2"/>
          <p:cNvSpPr txBox="1"/>
          <p:nvPr/>
        </p:nvSpPr>
        <p:spPr>
          <a:xfrm>
            <a:off x="783390" y="1792398"/>
            <a:ext cx="3679559" cy="2585323"/>
          </a:xfrm>
          <a:prstGeom prst="rect">
            <a:avLst/>
          </a:prstGeom>
          <a:noFill/>
        </p:spPr>
        <p:txBody>
          <a:bodyPr wrap="square" rtlCol="0">
            <a:spAutoFit/>
          </a:bodyPr>
          <a:lstStyle/>
          <a:p>
            <a:r>
              <a:rPr lang="en-US" b="1" dirty="0" smtClean="0"/>
              <a:t>Intros</a:t>
            </a:r>
            <a:r>
              <a:rPr lang="en-US" dirty="0" smtClean="0"/>
              <a:t>:</a:t>
            </a:r>
          </a:p>
          <a:p>
            <a:pPr marL="285750" indent="-285750">
              <a:buFont typeface="Arial"/>
              <a:buChar char="•"/>
            </a:pPr>
            <a:r>
              <a:rPr lang="en-US" dirty="0" smtClean="0"/>
              <a:t>Create motivation: what’s in it for me?</a:t>
            </a:r>
          </a:p>
          <a:p>
            <a:pPr marL="742950" lvl="1" indent="-285750">
              <a:buFont typeface="Arial"/>
              <a:buChar char="•"/>
            </a:pPr>
            <a:r>
              <a:rPr lang="en-US" dirty="0" smtClean="0"/>
              <a:t>Promise of new ideas or info</a:t>
            </a:r>
          </a:p>
          <a:p>
            <a:pPr marL="742950" lvl="1" indent="-285750">
              <a:buFont typeface="Arial"/>
              <a:buChar char="•"/>
            </a:pPr>
            <a:r>
              <a:rPr lang="en-US" dirty="0" smtClean="0"/>
              <a:t>Solution to a problem they are facing</a:t>
            </a:r>
          </a:p>
          <a:p>
            <a:pPr marL="285750" indent="-285750">
              <a:buFont typeface="Arial"/>
              <a:buChar char="•"/>
            </a:pPr>
            <a:r>
              <a:rPr lang="en-US" dirty="0" smtClean="0"/>
              <a:t>Gain credibility</a:t>
            </a:r>
          </a:p>
          <a:p>
            <a:pPr marL="285750" indent="-285750">
              <a:buFont typeface="Arial"/>
              <a:buChar char="•"/>
            </a:pPr>
            <a:r>
              <a:rPr lang="en-US" dirty="0"/>
              <a:t>Context/</a:t>
            </a:r>
            <a:r>
              <a:rPr lang="en-US" dirty="0" smtClean="0"/>
              <a:t>Overview</a:t>
            </a:r>
          </a:p>
          <a:p>
            <a:pPr marL="285750" indent="-285750">
              <a:buFont typeface="Arial"/>
              <a:buChar char="•"/>
            </a:pPr>
            <a:r>
              <a:rPr lang="en-US" dirty="0"/>
              <a:t>Arouse interest – “grabbers</a:t>
            </a:r>
            <a:r>
              <a:rPr lang="en-US" dirty="0" smtClean="0"/>
              <a:t>”</a:t>
            </a:r>
            <a:endParaRPr lang="en-US" dirty="0"/>
          </a:p>
        </p:txBody>
      </p:sp>
      <p:sp>
        <p:nvSpPr>
          <p:cNvPr id="4" name="TextBox 3"/>
          <p:cNvSpPr txBox="1"/>
          <p:nvPr/>
        </p:nvSpPr>
        <p:spPr>
          <a:xfrm>
            <a:off x="5068296" y="1792398"/>
            <a:ext cx="3477777" cy="2585323"/>
          </a:xfrm>
          <a:prstGeom prst="rect">
            <a:avLst/>
          </a:prstGeom>
          <a:noFill/>
        </p:spPr>
        <p:txBody>
          <a:bodyPr wrap="square" rtlCol="0">
            <a:spAutoFit/>
          </a:bodyPr>
          <a:lstStyle/>
          <a:p>
            <a:r>
              <a:rPr lang="en-US" b="1" dirty="0" smtClean="0"/>
              <a:t>Great Grabbers!</a:t>
            </a:r>
          </a:p>
          <a:p>
            <a:pPr marL="285750" indent="-285750">
              <a:buFont typeface="Arial"/>
              <a:buChar char="•"/>
            </a:pPr>
            <a:r>
              <a:rPr lang="en-US" dirty="0" smtClean="0"/>
              <a:t>Surprise: interesting facts, stats or controversial claims</a:t>
            </a:r>
          </a:p>
          <a:p>
            <a:pPr lvl="1"/>
            <a:r>
              <a:rPr lang="en-US" dirty="0">
                <a:hlinkClick r:id="rId2"/>
              </a:rPr>
              <a:t>http://www.goodnewsfinland.com/archive/point-of-view/finns-are-like-squirrels</a:t>
            </a:r>
            <a:r>
              <a:rPr lang="en-US" dirty="0" smtClean="0">
                <a:hlinkClick r:id="rId2"/>
              </a:rPr>
              <a:t>/</a:t>
            </a:r>
            <a:r>
              <a:rPr lang="en-US" dirty="0" smtClean="0"/>
              <a:t> </a:t>
            </a:r>
          </a:p>
          <a:p>
            <a:pPr marL="285750" indent="-285750">
              <a:buFont typeface="Arial"/>
              <a:buChar char="•"/>
            </a:pPr>
            <a:r>
              <a:rPr lang="en-US" dirty="0" smtClean="0"/>
              <a:t>Quotation</a:t>
            </a:r>
          </a:p>
          <a:p>
            <a:pPr marL="285750" indent="-285750">
              <a:buFont typeface="Arial"/>
              <a:buChar char="•"/>
            </a:pPr>
            <a:r>
              <a:rPr lang="en-US" dirty="0" smtClean="0"/>
              <a:t>Question</a:t>
            </a:r>
          </a:p>
        </p:txBody>
      </p:sp>
      <p:pic>
        <p:nvPicPr>
          <p:cNvPr id="5" name="Picture 4" descr="223032-Kung Fu High Impact 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690" y="4654721"/>
            <a:ext cx="3937002" cy="2203451"/>
          </a:xfrm>
          <a:prstGeom prst="rect">
            <a:avLst/>
          </a:prstGeom>
        </p:spPr>
      </p:pic>
    </p:spTree>
    <p:extLst>
      <p:ext uri="{BB962C8B-B14F-4D97-AF65-F5344CB8AC3E}">
        <p14:creationId xmlns:p14="http://schemas.microsoft.com/office/powerpoint/2010/main" val="7191896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High Impact Intros &amp; Conclusions</a:t>
            </a:r>
            <a:endParaRPr lang="en-US" sz="3600" b="1" dirty="0"/>
          </a:p>
        </p:txBody>
      </p:sp>
      <p:sp>
        <p:nvSpPr>
          <p:cNvPr id="4" name="TextBox 3"/>
          <p:cNvSpPr txBox="1"/>
          <p:nvPr/>
        </p:nvSpPr>
        <p:spPr>
          <a:xfrm>
            <a:off x="1376865" y="1922970"/>
            <a:ext cx="6026989" cy="2585323"/>
          </a:xfrm>
          <a:prstGeom prst="rect">
            <a:avLst/>
          </a:prstGeom>
          <a:noFill/>
        </p:spPr>
        <p:txBody>
          <a:bodyPr wrap="square" rtlCol="0">
            <a:spAutoFit/>
          </a:bodyPr>
          <a:lstStyle/>
          <a:p>
            <a:r>
              <a:rPr lang="en-US" b="1" dirty="0" smtClean="0"/>
              <a:t>Conclusions</a:t>
            </a:r>
          </a:p>
          <a:p>
            <a:endParaRPr lang="en-US" dirty="0"/>
          </a:p>
          <a:p>
            <a:pPr marL="285750" indent="-285750">
              <a:buFont typeface="Arial"/>
              <a:buChar char="•"/>
            </a:pPr>
            <a:r>
              <a:rPr lang="en-US" dirty="0" smtClean="0"/>
              <a:t>Repeat key message/s</a:t>
            </a:r>
          </a:p>
          <a:p>
            <a:pPr marL="285750" indent="-285750">
              <a:buFont typeface="Arial"/>
              <a:buChar char="•"/>
            </a:pPr>
            <a:r>
              <a:rPr lang="en-US" dirty="0" smtClean="0"/>
              <a:t>Call for action - next steps</a:t>
            </a:r>
          </a:p>
          <a:p>
            <a:pPr marL="285750" indent="-285750">
              <a:buFont typeface="Arial"/>
              <a:buChar char="•"/>
            </a:pPr>
            <a:r>
              <a:rPr lang="en-US" dirty="0" smtClean="0"/>
              <a:t>Link back to Intro</a:t>
            </a:r>
          </a:p>
          <a:p>
            <a:pPr marL="285750" indent="-285750">
              <a:buFont typeface="Arial"/>
              <a:buChar char="•"/>
            </a:pPr>
            <a:r>
              <a:rPr lang="en-US" dirty="0" smtClean="0"/>
              <a:t>Finish on high note (something to clap about &amp; get audience talking in the break)</a:t>
            </a:r>
          </a:p>
          <a:p>
            <a:pPr marL="285750" indent="-285750">
              <a:buFont typeface="Arial"/>
              <a:buChar char="•"/>
            </a:pPr>
            <a:r>
              <a:rPr lang="en-US" dirty="0"/>
              <a:t>“</a:t>
            </a:r>
            <a:r>
              <a:rPr lang="en-US" dirty="0" err="1"/>
              <a:t>Feelgood</a:t>
            </a:r>
            <a:r>
              <a:rPr lang="en-US" dirty="0"/>
              <a:t>” or “goodwill” endings</a:t>
            </a:r>
          </a:p>
          <a:p>
            <a:pPr marL="285750" indent="-285750">
              <a:buFont typeface="Arial"/>
              <a:buChar char="•"/>
            </a:pPr>
            <a:endParaRPr lang="en-US" dirty="0"/>
          </a:p>
        </p:txBody>
      </p:sp>
      <p:pic>
        <p:nvPicPr>
          <p:cNvPr id="2" name="Picture 1" descr="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341" y="4464175"/>
            <a:ext cx="3191764" cy="2393823"/>
          </a:xfrm>
          <a:prstGeom prst="rect">
            <a:avLst/>
          </a:prstGeom>
        </p:spPr>
      </p:pic>
    </p:spTree>
    <p:extLst>
      <p:ext uri="{BB962C8B-B14F-4D97-AF65-F5344CB8AC3E}">
        <p14:creationId xmlns:p14="http://schemas.microsoft.com/office/powerpoint/2010/main" val="22602308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703265" y="709613"/>
            <a:ext cx="7737475" cy="1143000"/>
          </a:xfrm>
          <a:prstGeom prst="rect">
            <a:avLst/>
          </a:prstGeom>
          <a:noFill/>
          <a:ln w="9525">
            <a:noFill/>
            <a:miter lim="800000"/>
            <a:headEnd/>
            <a:tailEnd/>
          </a:ln>
        </p:spPr>
        <p:txBody>
          <a:bodyPr/>
          <a:lstStyle/>
          <a:p>
            <a:endParaRPr lang="en-GB" sz="3200" b="1">
              <a:solidFill>
                <a:srgbClr val="CC0000"/>
              </a:solidFill>
              <a:latin typeface="Verdana" pitchFamily="34" charset="0"/>
            </a:endParaRPr>
          </a:p>
        </p:txBody>
      </p:sp>
      <p:sp>
        <p:nvSpPr>
          <p:cNvPr id="70658" name="Rectangle 3"/>
          <p:cNvSpPr>
            <a:spLocks noChangeArrowheads="1"/>
          </p:cNvSpPr>
          <p:nvPr/>
        </p:nvSpPr>
        <p:spPr bwMode="auto">
          <a:xfrm>
            <a:off x="647702" y="1697038"/>
            <a:ext cx="7665027" cy="4638851"/>
          </a:xfrm>
          <a:prstGeom prst="rect">
            <a:avLst/>
          </a:prstGeom>
          <a:noFill/>
          <a:ln w="9525">
            <a:noFill/>
            <a:miter lim="800000"/>
            <a:headEnd/>
            <a:tailEnd/>
          </a:ln>
        </p:spPr>
        <p:txBody>
          <a:bodyPr/>
          <a:lstStyle/>
          <a:p>
            <a:pPr marL="457200" indent="-457200">
              <a:buFont typeface="+mj-lt"/>
              <a:buAutoNum type="arabicPeriod"/>
            </a:pPr>
            <a:r>
              <a:rPr lang="en-GB" sz="2200" b="1" dirty="0" smtClean="0"/>
              <a:t>Deadline for final version of written </a:t>
            </a:r>
            <a:r>
              <a:rPr lang="en-GB" sz="2200" b="1" dirty="0"/>
              <a:t>request (A1</a:t>
            </a:r>
            <a:r>
              <a:rPr lang="en-GB" sz="2200" b="1" dirty="0" smtClean="0"/>
              <a:t>)</a:t>
            </a:r>
            <a:r>
              <a:rPr lang="en-GB" sz="2200" dirty="0" smtClean="0"/>
              <a:t>: </a:t>
            </a:r>
            <a:r>
              <a:rPr lang="en-US" sz="2200" dirty="0" smtClean="0">
                <a:solidFill>
                  <a:srgbClr val="0000FF"/>
                </a:solidFill>
              </a:rPr>
              <a:t>I will email </a:t>
            </a:r>
            <a:r>
              <a:rPr lang="en-US" sz="2200" dirty="0">
                <a:solidFill>
                  <a:srgbClr val="0000FF"/>
                </a:solidFill>
              </a:rPr>
              <a:t>feedback by Wednesday 16 </a:t>
            </a:r>
            <a:r>
              <a:rPr lang="en-US" sz="2200" dirty="0" smtClean="0">
                <a:solidFill>
                  <a:srgbClr val="0000FF"/>
                </a:solidFill>
              </a:rPr>
              <a:t>September. Final </a:t>
            </a:r>
            <a:r>
              <a:rPr lang="en-US" sz="2200" dirty="0">
                <a:solidFill>
                  <a:srgbClr val="0000FF"/>
                </a:solidFill>
              </a:rPr>
              <a:t>due 2pm Monday 21 September via </a:t>
            </a:r>
            <a:r>
              <a:rPr lang="en-US" sz="2200" dirty="0" err="1">
                <a:solidFill>
                  <a:srgbClr val="0000FF"/>
                </a:solidFill>
              </a:rPr>
              <a:t>MyCourses</a:t>
            </a:r>
            <a:endParaRPr lang="en-US" sz="2200" dirty="0">
              <a:solidFill>
                <a:srgbClr val="0000FF"/>
              </a:solidFill>
            </a:endParaRPr>
          </a:p>
          <a:p>
            <a:pPr marL="457200" indent="-457200">
              <a:spcBef>
                <a:spcPts val="600"/>
              </a:spcBef>
              <a:spcAft>
                <a:spcPts val="600"/>
              </a:spcAft>
              <a:buFont typeface="+mj-lt"/>
              <a:buAutoNum type="arabicPeriod"/>
            </a:pPr>
            <a:r>
              <a:rPr lang="en-GB" sz="2200" b="1" dirty="0" smtClean="0"/>
              <a:t>Deadline </a:t>
            </a:r>
            <a:r>
              <a:rPr lang="en-GB" sz="2200" b="1" dirty="0"/>
              <a:t>for Strategy Outline </a:t>
            </a:r>
            <a:r>
              <a:rPr lang="en-GB" sz="2200" b="1" dirty="0" smtClean="0"/>
              <a:t>of A2a </a:t>
            </a:r>
            <a:r>
              <a:rPr lang="en-GB" sz="2200" b="1" dirty="0"/>
              <a:t>Individual Persuasive </a:t>
            </a:r>
            <a:r>
              <a:rPr lang="en-GB" sz="2200" b="1" dirty="0" smtClean="0"/>
              <a:t>Presentation: </a:t>
            </a:r>
            <a:r>
              <a:rPr lang="en-GB" sz="2200" dirty="0">
                <a:solidFill>
                  <a:srgbClr val="0000FF"/>
                </a:solidFill>
              </a:rPr>
              <a:t>5pm this </a:t>
            </a:r>
            <a:r>
              <a:rPr lang="en-US" sz="2200" dirty="0">
                <a:solidFill>
                  <a:srgbClr val="0000FF"/>
                </a:solidFill>
              </a:rPr>
              <a:t>Wednesday 16 September</a:t>
            </a:r>
            <a:r>
              <a:rPr lang="en-GB" sz="2200" dirty="0" smtClean="0"/>
              <a:t>. Place in </a:t>
            </a:r>
            <a:r>
              <a:rPr lang="en-GB" sz="2200" dirty="0" err="1" smtClean="0"/>
              <a:t>MyCourses</a:t>
            </a:r>
            <a:r>
              <a:rPr lang="en-GB" sz="2200" dirty="0" smtClean="0"/>
              <a:t> + </a:t>
            </a:r>
            <a:r>
              <a:rPr lang="en-GB" sz="2200" dirty="0" smtClean="0">
                <a:solidFill>
                  <a:srgbClr val="0000FF"/>
                </a:solidFill>
              </a:rPr>
              <a:t>bring 2 copies to class in Session 3 </a:t>
            </a:r>
            <a:r>
              <a:rPr lang="en-GB" sz="2200" dirty="0"/>
              <a:t>(next week</a:t>
            </a:r>
            <a:r>
              <a:rPr lang="en-GB" sz="2200" dirty="0" smtClean="0"/>
              <a:t>)</a:t>
            </a:r>
            <a:endParaRPr lang="en-GB" sz="2200" dirty="0" smtClean="0">
              <a:solidFill>
                <a:srgbClr val="0000FF"/>
              </a:solidFill>
            </a:endParaRPr>
          </a:p>
          <a:p>
            <a:pPr marL="457200" indent="-457200">
              <a:spcBef>
                <a:spcPts val="600"/>
              </a:spcBef>
              <a:spcAft>
                <a:spcPts val="600"/>
              </a:spcAft>
              <a:buFont typeface="+mj-lt"/>
              <a:buAutoNum type="arabicPeriod"/>
            </a:pPr>
            <a:r>
              <a:rPr lang="en-US" sz="2200" b="1" dirty="0" err="1" smtClean="0"/>
              <a:t>Finalise</a:t>
            </a:r>
            <a:r>
              <a:rPr lang="en-US" sz="2200" b="1" dirty="0" smtClean="0"/>
              <a:t> your </a:t>
            </a:r>
            <a:r>
              <a:rPr lang="en-GB" sz="2200" b="1" dirty="0"/>
              <a:t>A2a Individual Persuasive </a:t>
            </a:r>
            <a:r>
              <a:rPr lang="en-GB" sz="2200" b="1" dirty="0" smtClean="0"/>
              <a:t>Presentation </a:t>
            </a:r>
            <a:r>
              <a:rPr lang="en-GB" sz="2200" dirty="0" smtClean="0"/>
              <a:t>– to be presented to small groups in Session 3 (next week)</a:t>
            </a:r>
          </a:p>
          <a:p>
            <a:pPr marL="457200" lvl="0" indent="-457200">
              <a:spcBef>
                <a:spcPts val="600"/>
              </a:spcBef>
              <a:spcAft>
                <a:spcPts val="600"/>
              </a:spcAft>
              <a:buFont typeface="+mj-lt"/>
              <a:buAutoNum type="arabicPeriod"/>
            </a:pPr>
            <a:r>
              <a:rPr lang="en-GB" sz="2200" b="1" dirty="0"/>
              <a:t>Prepare for in-class test </a:t>
            </a:r>
            <a:r>
              <a:rPr lang="en-GB" sz="2200" dirty="0"/>
              <a:t>in Session 4: Read </a:t>
            </a:r>
            <a:r>
              <a:rPr lang="en-GB" sz="2200" dirty="0" err="1"/>
              <a:t>Munter</a:t>
            </a:r>
            <a:r>
              <a:rPr lang="en-GB" sz="2200" dirty="0"/>
              <a:t> chapters I, III and </a:t>
            </a:r>
            <a:r>
              <a:rPr lang="en-GB" sz="2200" dirty="0" smtClean="0"/>
              <a:t>IV</a:t>
            </a:r>
            <a:endParaRPr lang="fi-FI" sz="2200" b="1" dirty="0">
              <a:solidFill>
                <a:srgbClr val="FF0000"/>
              </a:solidFill>
            </a:endParaRPr>
          </a:p>
        </p:txBody>
      </p:sp>
      <p:sp>
        <p:nvSpPr>
          <p:cNvPr id="70659" name="Rectangle 2"/>
          <p:cNvSpPr>
            <a:spLocks noChangeArrowheads="1"/>
          </p:cNvSpPr>
          <p:nvPr/>
        </p:nvSpPr>
        <p:spPr bwMode="auto">
          <a:xfrm>
            <a:off x="661990" y="822325"/>
            <a:ext cx="7737475" cy="874713"/>
          </a:xfrm>
          <a:prstGeom prst="rect">
            <a:avLst/>
          </a:prstGeom>
          <a:noFill/>
          <a:ln w="9525">
            <a:noFill/>
            <a:miter lim="800000"/>
            <a:headEnd/>
            <a:tailEnd/>
          </a:ln>
        </p:spPr>
        <p:txBody>
          <a:bodyPr/>
          <a:lstStyle/>
          <a:p>
            <a:pPr algn="ctr"/>
            <a:r>
              <a:rPr lang="en-GB" sz="2800" b="1" dirty="0" smtClean="0">
                <a:solidFill>
                  <a:srgbClr val="000000"/>
                </a:solidFill>
              </a:rPr>
              <a:t>Assignments over the coming week</a:t>
            </a:r>
            <a:endParaRPr lang="en-GB" sz="2800" b="1" dirty="0">
              <a:solidFill>
                <a:srgbClr val="000000"/>
              </a:solidFill>
              <a:latin typeface="Verdan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37" y="6293130"/>
            <a:ext cx="1774378" cy="343927"/>
          </a:xfrm>
          <a:prstGeom prst="rect">
            <a:avLst/>
          </a:prstGeom>
        </p:spPr>
      </p:pic>
    </p:spTree>
    <p:extLst>
      <p:ext uri="{BB962C8B-B14F-4D97-AF65-F5344CB8AC3E}">
        <p14:creationId xmlns:p14="http://schemas.microsoft.com/office/powerpoint/2010/main" val="56506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823" y="4282677"/>
            <a:ext cx="4154341" cy="1785104"/>
          </a:xfrm>
          <a:prstGeom prst="rect">
            <a:avLst/>
          </a:prstGeom>
          <a:noFill/>
        </p:spPr>
        <p:txBody>
          <a:bodyPr wrap="square" rtlCol="0">
            <a:spAutoFit/>
          </a:bodyPr>
          <a:lstStyle/>
          <a:p>
            <a:r>
              <a:rPr lang="en-US" sz="2200" dirty="0" smtClean="0"/>
              <a:t>TIPS:</a:t>
            </a:r>
          </a:p>
          <a:p>
            <a:pPr marL="285750" indent="-285750">
              <a:buFont typeface="Arial"/>
              <a:buChar char="•"/>
            </a:pPr>
            <a:r>
              <a:rPr lang="en-US" sz="2200" dirty="0" smtClean="0"/>
              <a:t>Write </a:t>
            </a:r>
            <a:r>
              <a:rPr lang="en-US" sz="2200" dirty="0"/>
              <a:t>1</a:t>
            </a:r>
            <a:r>
              <a:rPr lang="en-US" sz="2200" baseline="30000" dirty="0"/>
              <a:t>st</a:t>
            </a:r>
            <a:r>
              <a:rPr lang="en-US" sz="2200" dirty="0"/>
              <a:t> draft</a:t>
            </a:r>
          </a:p>
          <a:p>
            <a:pPr marL="285750" indent="-285750">
              <a:buFont typeface="Arial"/>
              <a:buChar char="•"/>
            </a:pPr>
            <a:r>
              <a:rPr lang="en-US" sz="2200" dirty="0"/>
              <a:t>Edit &amp;/or ask someone to check &amp;/or test it</a:t>
            </a:r>
          </a:p>
          <a:p>
            <a:pPr marL="285750" indent="-285750">
              <a:buFont typeface="Arial"/>
              <a:buChar char="•"/>
            </a:pPr>
            <a:r>
              <a:rPr lang="en-US" sz="2200" dirty="0" smtClean="0"/>
              <a:t>Edit again</a:t>
            </a:r>
            <a:endParaRPr lang="en-US" sz="2200" dirty="0"/>
          </a:p>
        </p:txBody>
      </p:sp>
      <p:sp>
        <p:nvSpPr>
          <p:cNvPr id="3" name="TextBox 2"/>
          <p:cNvSpPr txBox="1"/>
          <p:nvPr/>
        </p:nvSpPr>
        <p:spPr>
          <a:xfrm>
            <a:off x="1198823" y="1804268"/>
            <a:ext cx="4439210" cy="1969770"/>
          </a:xfrm>
          <a:prstGeom prst="rect">
            <a:avLst/>
          </a:prstGeom>
          <a:noFill/>
        </p:spPr>
        <p:txBody>
          <a:bodyPr wrap="square" rtlCol="0">
            <a:spAutoFit/>
          </a:bodyPr>
          <a:lstStyle/>
          <a:p>
            <a:r>
              <a:rPr lang="en-US" sz="2200" b="1" dirty="0" smtClean="0"/>
              <a:t>FIRST: Prepare Strategy Analysis</a:t>
            </a:r>
          </a:p>
          <a:p>
            <a:pPr marL="285750" indent="-285750">
              <a:buFont typeface="Arial"/>
              <a:buChar char="•"/>
            </a:pPr>
            <a:r>
              <a:rPr lang="en-US" sz="2000" dirty="0" smtClean="0"/>
              <a:t>Communicator strategy</a:t>
            </a:r>
          </a:p>
          <a:p>
            <a:pPr marL="285750" indent="-285750">
              <a:buFont typeface="Arial"/>
              <a:buChar char="•"/>
            </a:pPr>
            <a:r>
              <a:rPr lang="en-US" sz="2000" dirty="0" smtClean="0"/>
              <a:t>Audience strategy</a:t>
            </a:r>
          </a:p>
          <a:p>
            <a:pPr marL="285750" indent="-285750">
              <a:buFont typeface="Arial"/>
              <a:buChar char="•"/>
            </a:pPr>
            <a:r>
              <a:rPr lang="en-US" sz="2000" dirty="0" smtClean="0"/>
              <a:t>Message strategy</a:t>
            </a:r>
          </a:p>
          <a:p>
            <a:pPr marL="285750" indent="-285750">
              <a:buFont typeface="Arial"/>
              <a:buChar char="•"/>
            </a:pPr>
            <a:r>
              <a:rPr lang="en-US" sz="2000" dirty="0" smtClean="0"/>
              <a:t>Channel Choice strategy</a:t>
            </a:r>
          </a:p>
          <a:p>
            <a:pPr marL="285750" indent="-285750">
              <a:buFont typeface="Arial"/>
              <a:buChar char="•"/>
            </a:pPr>
            <a:r>
              <a:rPr lang="en-US" sz="2000" dirty="0" smtClean="0"/>
              <a:t>Culture strategy</a:t>
            </a:r>
            <a:endParaRPr lang="en-US" sz="2000" dirty="0"/>
          </a:p>
        </p:txBody>
      </p:sp>
      <p:sp>
        <p:nvSpPr>
          <p:cNvPr id="5" name="TextBox 4"/>
          <p:cNvSpPr txBox="1"/>
          <p:nvPr/>
        </p:nvSpPr>
        <p:spPr>
          <a:xfrm>
            <a:off x="1768563" y="115268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sp>
        <p:nvSpPr>
          <p:cNvPr id="7" name="TextBox 6"/>
          <p:cNvSpPr txBox="1"/>
          <p:nvPr/>
        </p:nvSpPr>
        <p:spPr>
          <a:xfrm>
            <a:off x="2065302" y="486678"/>
            <a:ext cx="4961470" cy="584776"/>
          </a:xfrm>
          <a:prstGeom prst="rect">
            <a:avLst/>
          </a:prstGeom>
          <a:noFill/>
        </p:spPr>
        <p:txBody>
          <a:bodyPr wrap="square" rtlCol="0">
            <a:spAutoFit/>
          </a:bodyPr>
          <a:lstStyle/>
          <a:p>
            <a:pPr algn="ctr"/>
            <a:r>
              <a:rPr lang="en-US" sz="3200" b="1" dirty="0" smtClean="0"/>
              <a:t>BUSINESS WRITING</a:t>
            </a:r>
            <a:endParaRPr lang="en-US" sz="3200" b="1" dirty="0"/>
          </a:p>
        </p:txBody>
      </p:sp>
      <p:pic>
        <p:nvPicPr>
          <p:cNvPr id="4" name="Picture 3" descr="Business-Wri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016" y="2336510"/>
            <a:ext cx="2707684" cy="2707684"/>
          </a:xfrm>
          <a:prstGeom prst="rect">
            <a:avLst/>
          </a:prstGeom>
        </p:spPr>
      </p:pic>
    </p:spTree>
    <p:extLst>
      <p:ext uri="{BB962C8B-B14F-4D97-AF65-F5344CB8AC3E}">
        <p14:creationId xmlns:p14="http://schemas.microsoft.com/office/powerpoint/2010/main" val="21005638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8997" y="1744917"/>
            <a:ext cx="5459991" cy="1754327"/>
          </a:xfrm>
          <a:prstGeom prst="rect">
            <a:avLst/>
          </a:prstGeom>
          <a:noFill/>
        </p:spPr>
        <p:txBody>
          <a:bodyPr wrap="square" rtlCol="0">
            <a:spAutoFit/>
          </a:bodyPr>
          <a:lstStyle/>
          <a:p>
            <a:r>
              <a:rPr lang="en-US" b="1" dirty="0" smtClean="0"/>
              <a:t>1. Research:</a:t>
            </a:r>
          </a:p>
          <a:p>
            <a:pPr marL="285750" indent="-285750">
              <a:buFont typeface="Arial"/>
              <a:buChar char="•"/>
            </a:pPr>
            <a:r>
              <a:rPr lang="en-US" dirty="0" smtClean="0"/>
              <a:t>Interview/s</a:t>
            </a:r>
          </a:p>
          <a:p>
            <a:pPr marL="285750" indent="-285750">
              <a:buFont typeface="Arial"/>
              <a:buChar char="•"/>
            </a:pPr>
            <a:r>
              <a:rPr lang="en-US" dirty="0" smtClean="0"/>
              <a:t>Company documents</a:t>
            </a:r>
          </a:p>
          <a:p>
            <a:pPr marL="285750" indent="-285750">
              <a:buFont typeface="Arial"/>
              <a:buChar char="•"/>
            </a:pPr>
            <a:r>
              <a:rPr lang="en-US" dirty="0" smtClean="0"/>
              <a:t>Company communications (</a:t>
            </a:r>
            <a:r>
              <a:rPr lang="en-US" dirty="0" err="1" smtClean="0"/>
              <a:t>eg</a:t>
            </a:r>
            <a:r>
              <a:rPr lang="en-US" dirty="0" smtClean="0"/>
              <a:t> emails)</a:t>
            </a:r>
          </a:p>
          <a:p>
            <a:pPr marL="285750" indent="-285750">
              <a:buFont typeface="Arial"/>
              <a:buChar char="•"/>
            </a:pPr>
            <a:r>
              <a:rPr lang="en-US" dirty="0" smtClean="0"/>
              <a:t>Surveys</a:t>
            </a:r>
          </a:p>
          <a:p>
            <a:endParaRPr lang="en-US" dirty="0"/>
          </a:p>
        </p:txBody>
      </p:sp>
      <p:sp>
        <p:nvSpPr>
          <p:cNvPr id="4" name="TextBox 3"/>
          <p:cNvSpPr txBox="1"/>
          <p:nvPr/>
        </p:nvSpPr>
        <p:spPr>
          <a:xfrm>
            <a:off x="890215" y="3596667"/>
            <a:ext cx="4640993" cy="646331"/>
          </a:xfrm>
          <a:prstGeom prst="rect">
            <a:avLst/>
          </a:prstGeom>
          <a:noFill/>
        </p:spPr>
        <p:txBody>
          <a:bodyPr wrap="square" rtlCol="0">
            <a:spAutoFit/>
          </a:bodyPr>
          <a:lstStyle/>
          <a:p>
            <a:r>
              <a:rPr lang="en-US" b="1" dirty="0" smtClean="0"/>
              <a:t>2. Organize (Structure)</a:t>
            </a:r>
            <a:r>
              <a:rPr lang="en-US" dirty="0" smtClean="0"/>
              <a:t>:</a:t>
            </a:r>
          </a:p>
          <a:p>
            <a:r>
              <a:rPr lang="en-US" dirty="0" smtClean="0"/>
              <a:t>Group ideas: </a:t>
            </a:r>
            <a:r>
              <a:rPr lang="en-US" dirty="0" err="1" smtClean="0"/>
              <a:t>mindmap</a:t>
            </a:r>
            <a:r>
              <a:rPr lang="en-US" dirty="0" smtClean="0"/>
              <a:t>/idea chart</a:t>
            </a:r>
            <a:endParaRPr lang="en-US" dirty="0"/>
          </a:p>
        </p:txBody>
      </p:sp>
      <p:sp>
        <p:nvSpPr>
          <p:cNvPr id="10" name="TextBox 9"/>
          <p:cNvSpPr txBox="1"/>
          <p:nvPr/>
        </p:nvSpPr>
        <p:spPr>
          <a:xfrm>
            <a:off x="890215" y="4504910"/>
            <a:ext cx="2848692" cy="1754327"/>
          </a:xfrm>
          <a:prstGeom prst="rect">
            <a:avLst/>
          </a:prstGeom>
          <a:noFill/>
        </p:spPr>
        <p:txBody>
          <a:bodyPr wrap="square" rtlCol="0">
            <a:spAutoFit/>
          </a:bodyPr>
          <a:lstStyle/>
          <a:p>
            <a:r>
              <a:rPr lang="en-US" dirty="0" smtClean="0"/>
              <a:t>3. </a:t>
            </a:r>
            <a:r>
              <a:rPr lang="en-US" b="1" dirty="0" smtClean="0"/>
              <a:t>Focus</a:t>
            </a:r>
            <a:r>
              <a:rPr lang="en-US" dirty="0" smtClean="0"/>
              <a:t>: </a:t>
            </a:r>
          </a:p>
          <a:p>
            <a:pPr marL="285750" indent="-285750">
              <a:buFont typeface="Arial"/>
              <a:buChar char="•"/>
            </a:pPr>
            <a:r>
              <a:rPr lang="en-US" dirty="0" smtClean="0"/>
              <a:t>Skim</a:t>
            </a:r>
          </a:p>
          <a:p>
            <a:pPr marL="285750" indent="-285750">
              <a:buFont typeface="Arial"/>
              <a:buChar char="•"/>
            </a:pPr>
            <a:r>
              <a:rPr lang="en-US" dirty="0" smtClean="0"/>
              <a:t>Nutshell</a:t>
            </a:r>
          </a:p>
          <a:p>
            <a:pPr marL="285750" indent="-285750">
              <a:buFont typeface="Arial"/>
              <a:buChar char="•"/>
            </a:pPr>
            <a:r>
              <a:rPr lang="en-US" dirty="0" smtClean="0"/>
              <a:t>Bottom line</a:t>
            </a:r>
          </a:p>
          <a:p>
            <a:pPr marL="285750" indent="-285750">
              <a:buFont typeface="Arial"/>
              <a:buChar char="•"/>
            </a:pPr>
            <a:r>
              <a:rPr lang="en-US" dirty="0" smtClean="0"/>
              <a:t>Elevator pitch</a:t>
            </a:r>
          </a:p>
          <a:p>
            <a:pPr marL="285750" indent="-285750">
              <a:buFont typeface="Arial"/>
              <a:buChar char="•"/>
            </a:pPr>
            <a:r>
              <a:rPr lang="en-US" dirty="0" smtClean="0"/>
              <a:t>Busy boss</a:t>
            </a:r>
            <a:endParaRPr lang="en-US" dirty="0"/>
          </a:p>
        </p:txBody>
      </p:sp>
      <p:sp>
        <p:nvSpPr>
          <p:cNvPr id="11" name="TextBox 10"/>
          <p:cNvSpPr txBox="1"/>
          <p:nvPr/>
        </p:nvSpPr>
        <p:spPr>
          <a:xfrm>
            <a:off x="5590556" y="1828009"/>
            <a:ext cx="2670647" cy="1200329"/>
          </a:xfrm>
          <a:prstGeom prst="rect">
            <a:avLst/>
          </a:prstGeom>
          <a:noFill/>
        </p:spPr>
        <p:txBody>
          <a:bodyPr wrap="square" rtlCol="0">
            <a:spAutoFit/>
          </a:bodyPr>
          <a:lstStyle/>
          <a:p>
            <a:r>
              <a:rPr lang="en-US" b="1" dirty="0" smtClean="0"/>
              <a:t>4. Draft</a:t>
            </a:r>
            <a:r>
              <a:rPr lang="en-US" dirty="0" smtClean="0"/>
              <a:t>:</a:t>
            </a:r>
          </a:p>
          <a:p>
            <a:pPr marL="285750" indent="-285750">
              <a:buFont typeface="Arial"/>
              <a:buChar char="•"/>
            </a:pPr>
            <a:r>
              <a:rPr lang="en-US" dirty="0" smtClean="0"/>
              <a:t>Organize &amp; focus</a:t>
            </a:r>
          </a:p>
          <a:p>
            <a:pPr marL="285750" indent="-285750">
              <a:buFont typeface="Arial"/>
              <a:buChar char="•"/>
            </a:pPr>
            <a:r>
              <a:rPr lang="en-US" dirty="0" smtClean="0"/>
              <a:t>Compose in any order</a:t>
            </a:r>
          </a:p>
          <a:p>
            <a:pPr marL="285750" indent="-285750">
              <a:buFont typeface="Arial"/>
              <a:buChar char="•"/>
            </a:pPr>
            <a:r>
              <a:rPr lang="en-US" dirty="0" smtClean="0"/>
              <a:t>Don’t edit yet</a:t>
            </a:r>
          </a:p>
        </p:txBody>
      </p:sp>
      <p:sp>
        <p:nvSpPr>
          <p:cNvPr id="12" name="TextBox 11"/>
          <p:cNvSpPr txBox="1"/>
          <p:nvPr/>
        </p:nvSpPr>
        <p:spPr>
          <a:xfrm>
            <a:off x="5531208" y="3608537"/>
            <a:ext cx="2729995" cy="2031325"/>
          </a:xfrm>
          <a:prstGeom prst="rect">
            <a:avLst/>
          </a:prstGeom>
          <a:noFill/>
        </p:spPr>
        <p:txBody>
          <a:bodyPr wrap="square" rtlCol="0">
            <a:spAutoFit/>
          </a:bodyPr>
          <a:lstStyle/>
          <a:p>
            <a:r>
              <a:rPr lang="en-US" b="1" dirty="0" smtClean="0"/>
              <a:t>5. Edit</a:t>
            </a:r>
            <a:r>
              <a:rPr lang="en-US" dirty="0" smtClean="0"/>
              <a:t>:</a:t>
            </a:r>
          </a:p>
          <a:p>
            <a:pPr marL="285750" indent="-285750">
              <a:buFont typeface="Arial"/>
              <a:buChar char="•"/>
            </a:pPr>
            <a:r>
              <a:rPr lang="en-US" dirty="0" smtClean="0"/>
              <a:t>For strategy 1</a:t>
            </a:r>
            <a:r>
              <a:rPr lang="en-US" baseline="30000" dirty="0" smtClean="0"/>
              <a:t>st</a:t>
            </a:r>
            <a:endParaRPr lang="en-US" dirty="0" smtClean="0"/>
          </a:p>
          <a:p>
            <a:pPr marL="285750" indent="-285750">
              <a:buFont typeface="Arial"/>
              <a:buChar char="•"/>
            </a:pPr>
            <a:r>
              <a:rPr lang="en-US" dirty="0" smtClean="0"/>
              <a:t>For macro issues</a:t>
            </a:r>
          </a:p>
          <a:p>
            <a:pPr marL="285750" indent="-285750">
              <a:buFont typeface="Arial"/>
              <a:buChar char="•"/>
            </a:pPr>
            <a:r>
              <a:rPr lang="en-US" dirty="0" smtClean="0"/>
              <a:t>For micro issues</a:t>
            </a:r>
          </a:p>
          <a:p>
            <a:pPr marL="285750" indent="-285750">
              <a:buFont typeface="Arial"/>
              <a:buChar char="•"/>
            </a:pPr>
            <a:r>
              <a:rPr lang="en-US" dirty="0" smtClean="0"/>
              <a:t>For correctness (</a:t>
            </a:r>
            <a:r>
              <a:rPr lang="en-US" dirty="0" err="1" smtClean="0"/>
              <a:t>eg</a:t>
            </a:r>
            <a:r>
              <a:rPr lang="en-US" dirty="0" smtClean="0"/>
              <a:t> spelling, grammar &amp; punctuation)</a:t>
            </a:r>
            <a:endParaRPr lang="en-US" dirty="0"/>
          </a:p>
        </p:txBody>
      </p:sp>
      <p:sp>
        <p:nvSpPr>
          <p:cNvPr id="15" name="TextBox 14"/>
          <p:cNvSpPr txBox="1"/>
          <p:nvPr/>
        </p:nvSpPr>
        <p:spPr>
          <a:xfrm>
            <a:off x="1768563" y="115268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spTree>
    <p:extLst>
      <p:ext uri="{BB962C8B-B14F-4D97-AF65-F5344CB8AC3E}">
        <p14:creationId xmlns:p14="http://schemas.microsoft.com/office/powerpoint/2010/main" val="2042716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053" y="2269803"/>
            <a:ext cx="4572000" cy="2800766"/>
          </a:xfrm>
          <a:prstGeom prst="rect">
            <a:avLst/>
          </a:prstGeom>
        </p:spPr>
        <p:txBody>
          <a:bodyPr>
            <a:spAutoFit/>
          </a:bodyPr>
          <a:lstStyle/>
          <a:p>
            <a:r>
              <a:rPr lang="en-US" sz="2200" b="1" dirty="0"/>
              <a:t>1. </a:t>
            </a:r>
            <a:r>
              <a:rPr lang="en-US" sz="2200" b="1" dirty="0" smtClean="0"/>
              <a:t>Research: </a:t>
            </a:r>
            <a:r>
              <a:rPr lang="en-US" sz="2200" dirty="0" smtClean="0"/>
              <a:t>Interview</a:t>
            </a:r>
          </a:p>
          <a:p>
            <a:pPr marL="285750" indent="-285750">
              <a:buFont typeface="Arial"/>
              <a:buChar char="•"/>
            </a:pPr>
            <a:endParaRPr lang="en-US" sz="2200" dirty="0"/>
          </a:p>
          <a:p>
            <a:pPr marL="285750" indent="-285750">
              <a:buFont typeface="Arial"/>
              <a:buChar char="•"/>
            </a:pPr>
            <a:r>
              <a:rPr lang="en-US" sz="2200" dirty="0" smtClean="0"/>
              <a:t>Who?</a:t>
            </a:r>
          </a:p>
          <a:p>
            <a:pPr marL="285750" indent="-285750">
              <a:buFont typeface="Arial"/>
              <a:buChar char="•"/>
            </a:pPr>
            <a:r>
              <a:rPr lang="en-US" sz="2200" dirty="0" smtClean="0"/>
              <a:t>What?</a:t>
            </a:r>
          </a:p>
          <a:p>
            <a:pPr marL="285750" indent="-285750">
              <a:buFont typeface="Arial"/>
              <a:buChar char="•"/>
            </a:pPr>
            <a:r>
              <a:rPr lang="en-US" sz="2200" dirty="0" smtClean="0"/>
              <a:t>Where?</a:t>
            </a:r>
          </a:p>
          <a:p>
            <a:pPr marL="285750" indent="-285750">
              <a:buFont typeface="Arial"/>
              <a:buChar char="•"/>
            </a:pPr>
            <a:r>
              <a:rPr lang="en-US" sz="2200" dirty="0" smtClean="0"/>
              <a:t>When?</a:t>
            </a:r>
          </a:p>
          <a:p>
            <a:pPr marL="285750" indent="-285750">
              <a:buFont typeface="Arial"/>
              <a:buChar char="•"/>
            </a:pPr>
            <a:r>
              <a:rPr lang="en-US" sz="2200" dirty="0" smtClean="0"/>
              <a:t>Why?</a:t>
            </a:r>
          </a:p>
          <a:p>
            <a:pPr marL="285750" indent="-285750">
              <a:buFont typeface="Arial"/>
              <a:buChar char="•"/>
            </a:pPr>
            <a:r>
              <a:rPr lang="en-US" sz="2200" dirty="0" smtClean="0"/>
              <a:t>How?</a:t>
            </a:r>
            <a:endParaRPr lang="en-US" sz="2200" dirty="0"/>
          </a:p>
        </p:txBody>
      </p:sp>
      <p:sp>
        <p:nvSpPr>
          <p:cNvPr id="4" name="TextBox 3"/>
          <p:cNvSpPr txBox="1"/>
          <p:nvPr/>
        </p:nvSpPr>
        <p:spPr>
          <a:xfrm>
            <a:off x="1768563" y="115268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pic>
        <p:nvPicPr>
          <p:cNvPr id="5" name="Picture 4" descr="interview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483" y="2598940"/>
            <a:ext cx="4048125" cy="2686050"/>
          </a:xfrm>
          <a:prstGeom prst="rect">
            <a:avLst/>
          </a:prstGeom>
        </p:spPr>
      </p:pic>
    </p:spTree>
    <p:extLst>
      <p:ext uri="{BB962C8B-B14F-4D97-AF65-F5344CB8AC3E}">
        <p14:creationId xmlns:p14="http://schemas.microsoft.com/office/powerpoint/2010/main" val="12696483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264" y="1954427"/>
            <a:ext cx="4572000" cy="3754874"/>
          </a:xfrm>
          <a:prstGeom prst="rect">
            <a:avLst/>
          </a:prstGeom>
        </p:spPr>
        <p:txBody>
          <a:bodyPr>
            <a:spAutoFit/>
          </a:bodyPr>
          <a:lstStyle/>
          <a:p>
            <a:r>
              <a:rPr lang="en-US" sz="2200" b="1" dirty="0"/>
              <a:t>3. </a:t>
            </a:r>
            <a:r>
              <a:rPr lang="en-US" sz="2200" b="1" dirty="0" smtClean="0"/>
              <a:t>Focus techniques</a:t>
            </a:r>
            <a:r>
              <a:rPr lang="en-US" sz="2200" dirty="0" smtClean="0"/>
              <a:t>: </a:t>
            </a:r>
          </a:p>
          <a:p>
            <a:endParaRPr lang="en-US" sz="2200" dirty="0" smtClean="0"/>
          </a:p>
          <a:p>
            <a:r>
              <a:rPr lang="en-US" sz="2200" b="1" dirty="0" smtClean="0"/>
              <a:t>Skim: </a:t>
            </a:r>
          </a:p>
          <a:p>
            <a:pPr marL="285750" indent="-285750">
              <a:buFont typeface="Arial"/>
              <a:buChar char="•"/>
            </a:pPr>
            <a:r>
              <a:rPr lang="en-US" sz="2200" dirty="0" smtClean="0"/>
              <a:t>Imagine reader skimming…</a:t>
            </a:r>
            <a:endParaRPr lang="en-US" sz="2200" dirty="0"/>
          </a:p>
          <a:p>
            <a:pPr marL="285750" indent="-285750">
              <a:buFont typeface="Arial"/>
              <a:buChar char="•"/>
            </a:pPr>
            <a:r>
              <a:rPr lang="en-US" sz="2200" dirty="0" smtClean="0"/>
              <a:t>What does reader need to know 1</a:t>
            </a:r>
            <a:r>
              <a:rPr lang="en-US" sz="2200" baseline="30000" dirty="0" smtClean="0"/>
              <a:t>st</a:t>
            </a:r>
            <a:r>
              <a:rPr lang="en-US" sz="2200" dirty="0" smtClean="0"/>
              <a:t>, 2</a:t>
            </a:r>
            <a:r>
              <a:rPr lang="en-US" sz="2200" baseline="30000" dirty="0" smtClean="0"/>
              <a:t>nd</a:t>
            </a:r>
            <a:r>
              <a:rPr lang="en-US" sz="2200" dirty="0" smtClean="0"/>
              <a:t>, 3</a:t>
            </a:r>
            <a:r>
              <a:rPr lang="en-US" sz="2200" baseline="30000" dirty="0" smtClean="0"/>
              <a:t>rd</a:t>
            </a:r>
            <a:r>
              <a:rPr lang="en-US" sz="2200" dirty="0" smtClean="0"/>
              <a:t>… if he/she skims text?</a:t>
            </a:r>
          </a:p>
          <a:p>
            <a:endParaRPr lang="en-US" sz="2200" dirty="0" smtClean="0"/>
          </a:p>
          <a:p>
            <a:r>
              <a:rPr lang="en-US" sz="2200" b="1" dirty="0"/>
              <a:t>Nutshell</a:t>
            </a:r>
            <a:r>
              <a:rPr lang="en-US" sz="2200" dirty="0"/>
              <a:t>… main points only</a:t>
            </a:r>
          </a:p>
          <a:p>
            <a:endParaRPr lang="en-US" sz="2200" dirty="0"/>
          </a:p>
          <a:p>
            <a:r>
              <a:rPr lang="en-US" sz="2200" b="1" dirty="0"/>
              <a:t>Bottom line</a:t>
            </a:r>
            <a:r>
              <a:rPr lang="en-US" sz="2200" dirty="0"/>
              <a:t>… </a:t>
            </a:r>
            <a:r>
              <a:rPr lang="en-US" sz="2200" dirty="0" smtClean="0"/>
              <a:t>one key point</a:t>
            </a:r>
            <a:endParaRPr lang="en-US" sz="2200" dirty="0"/>
          </a:p>
          <a:p>
            <a:endParaRPr lang="en-US" dirty="0"/>
          </a:p>
        </p:txBody>
      </p:sp>
      <p:sp>
        <p:nvSpPr>
          <p:cNvPr id="5" name="TextBox 4"/>
          <p:cNvSpPr txBox="1"/>
          <p:nvPr/>
        </p:nvSpPr>
        <p:spPr>
          <a:xfrm>
            <a:off x="1768563" y="115268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pic>
        <p:nvPicPr>
          <p:cNvPr id="4" name="Picture 3" descr="skimm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909" y="2850485"/>
            <a:ext cx="3398265" cy="2254849"/>
          </a:xfrm>
          <a:prstGeom prst="rect">
            <a:avLst/>
          </a:prstGeom>
        </p:spPr>
      </p:pic>
    </p:spTree>
    <p:extLst>
      <p:ext uri="{BB962C8B-B14F-4D97-AF65-F5344CB8AC3E}">
        <p14:creationId xmlns:p14="http://schemas.microsoft.com/office/powerpoint/2010/main" val="2311795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367" y="1665598"/>
            <a:ext cx="5452037" cy="2400657"/>
          </a:xfrm>
          <a:prstGeom prst="rect">
            <a:avLst/>
          </a:prstGeom>
        </p:spPr>
        <p:txBody>
          <a:bodyPr wrap="square">
            <a:spAutoFit/>
          </a:bodyPr>
          <a:lstStyle/>
          <a:p>
            <a:r>
              <a:rPr lang="en-US" sz="2200" b="1" dirty="0"/>
              <a:t>4. Draft</a:t>
            </a:r>
            <a:r>
              <a:rPr lang="en-US" sz="2200" dirty="0" smtClean="0"/>
              <a:t>:</a:t>
            </a:r>
          </a:p>
          <a:p>
            <a:endParaRPr lang="en-US" sz="2200" dirty="0"/>
          </a:p>
          <a:p>
            <a:pPr marL="285750" indent="-285750">
              <a:buFont typeface="Arial"/>
              <a:buChar char="•"/>
            </a:pPr>
            <a:r>
              <a:rPr lang="en-US" sz="2200" dirty="0" smtClean="0"/>
              <a:t>Don’t start with blank page</a:t>
            </a:r>
          </a:p>
          <a:p>
            <a:pPr marL="285750" indent="-285750">
              <a:buFont typeface="Arial"/>
              <a:buChar char="•"/>
            </a:pPr>
            <a:r>
              <a:rPr lang="en-US" sz="2200" dirty="0" smtClean="0"/>
              <a:t>Start with lots of text</a:t>
            </a:r>
          </a:p>
          <a:p>
            <a:pPr marL="285750" indent="-285750">
              <a:buFont typeface="Arial"/>
              <a:buChar char="•"/>
            </a:pPr>
            <a:r>
              <a:rPr lang="en-US" sz="2200" dirty="0" smtClean="0"/>
              <a:t>Like sculpture, begin with ‘mess’ (in Draft stage) &amp; methodically perfect (in Edit stage)</a:t>
            </a:r>
          </a:p>
          <a:p>
            <a:endParaRPr lang="en-US" dirty="0"/>
          </a:p>
        </p:txBody>
      </p:sp>
      <p:sp>
        <p:nvSpPr>
          <p:cNvPr id="4" name="TextBox 3"/>
          <p:cNvSpPr txBox="1"/>
          <p:nvPr/>
        </p:nvSpPr>
        <p:spPr>
          <a:xfrm>
            <a:off x="1768563" y="691015"/>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pic>
        <p:nvPicPr>
          <p:cNvPr id="6" name="Picture 5" descr="use-chisel-sculpture-tool-800x8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58" y="3946437"/>
            <a:ext cx="4187618" cy="2791745"/>
          </a:xfrm>
          <a:prstGeom prst="rect">
            <a:avLst/>
          </a:prstGeom>
        </p:spPr>
      </p:pic>
    </p:spTree>
    <p:extLst>
      <p:ext uri="{BB962C8B-B14F-4D97-AF65-F5344CB8AC3E}">
        <p14:creationId xmlns:p14="http://schemas.microsoft.com/office/powerpoint/2010/main" val="37248916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0915" y="1337177"/>
            <a:ext cx="4572000" cy="2031325"/>
          </a:xfrm>
          <a:prstGeom prst="rect">
            <a:avLst/>
          </a:prstGeom>
        </p:spPr>
        <p:txBody>
          <a:bodyPr>
            <a:spAutoFit/>
          </a:bodyPr>
          <a:lstStyle/>
          <a:p>
            <a:r>
              <a:rPr lang="en-US" b="1" dirty="0"/>
              <a:t>5. Edit</a:t>
            </a:r>
            <a:r>
              <a:rPr lang="en-US" dirty="0"/>
              <a:t>:</a:t>
            </a:r>
          </a:p>
          <a:p>
            <a:pPr marL="285750" indent="-285750">
              <a:buFont typeface="Arial"/>
              <a:buChar char="•"/>
            </a:pPr>
            <a:r>
              <a:rPr lang="en-US" dirty="0"/>
              <a:t>For </a:t>
            </a:r>
            <a:r>
              <a:rPr lang="en-US" b="1" dirty="0"/>
              <a:t>strategy</a:t>
            </a:r>
            <a:r>
              <a:rPr lang="en-US" dirty="0"/>
              <a:t> </a:t>
            </a:r>
            <a:r>
              <a:rPr lang="en-US" dirty="0" smtClean="0"/>
              <a:t>1</a:t>
            </a:r>
            <a:r>
              <a:rPr lang="en-US" baseline="30000" dirty="0" smtClean="0"/>
              <a:t>st</a:t>
            </a:r>
          </a:p>
          <a:p>
            <a:pPr marL="742950" lvl="1" indent="-285750">
              <a:buFont typeface="Arial"/>
              <a:buChar char="•"/>
            </a:pPr>
            <a:r>
              <a:rPr lang="en-US" dirty="0"/>
              <a:t>Communicator strategy</a:t>
            </a:r>
          </a:p>
          <a:p>
            <a:pPr marL="742950" lvl="1" indent="-285750">
              <a:buFont typeface="Arial"/>
              <a:buChar char="•"/>
            </a:pPr>
            <a:r>
              <a:rPr lang="en-US" dirty="0"/>
              <a:t>Audience strategy</a:t>
            </a:r>
          </a:p>
          <a:p>
            <a:pPr marL="742950" lvl="1" indent="-285750">
              <a:buFont typeface="Arial"/>
              <a:buChar char="•"/>
            </a:pPr>
            <a:r>
              <a:rPr lang="en-US" dirty="0"/>
              <a:t>Message strategy</a:t>
            </a:r>
          </a:p>
          <a:p>
            <a:pPr marL="742950" lvl="1" indent="-285750">
              <a:buFont typeface="Arial"/>
              <a:buChar char="•"/>
            </a:pPr>
            <a:r>
              <a:rPr lang="en-US" dirty="0"/>
              <a:t>Channel Choice strategy</a:t>
            </a:r>
          </a:p>
          <a:p>
            <a:pPr marL="742950" lvl="1" indent="-285750">
              <a:buFont typeface="Arial"/>
              <a:buChar char="•"/>
            </a:pPr>
            <a:r>
              <a:rPr lang="en-US" dirty="0"/>
              <a:t>Culture </a:t>
            </a:r>
            <a:r>
              <a:rPr lang="en-US" dirty="0" smtClean="0"/>
              <a:t>strategy</a:t>
            </a:r>
            <a:endParaRPr lang="en-US" dirty="0"/>
          </a:p>
        </p:txBody>
      </p:sp>
      <p:sp>
        <p:nvSpPr>
          <p:cNvPr id="4" name="Rectangle 3"/>
          <p:cNvSpPr/>
          <p:nvPr/>
        </p:nvSpPr>
        <p:spPr>
          <a:xfrm>
            <a:off x="1110915" y="3521332"/>
            <a:ext cx="4572000" cy="2585323"/>
          </a:xfrm>
          <a:prstGeom prst="rect">
            <a:avLst/>
          </a:prstGeom>
        </p:spPr>
        <p:txBody>
          <a:bodyPr>
            <a:spAutoFit/>
          </a:bodyPr>
          <a:lstStyle/>
          <a:p>
            <a:pPr marL="285750" lvl="1" indent="-285750">
              <a:buFont typeface="Arial"/>
              <a:buChar char="•"/>
            </a:pPr>
            <a:r>
              <a:rPr lang="en-US" dirty="0"/>
              <a:t>For </a:t>
            </a:r>
            <a:r>
              <a:rPr lang="en-US" b="1" dirty="0"/>
              <a:t>macro</a:t>
            </a:r>
            <a:r>
              <a:rPr lang="en-US" dirty="0"/>
              <a:t> </a:t>
            </a:r>
            <a:r>
              <a:rPr lang="en-US" dirty="0" smtClean="0"/>
              <a:t>issues: </a:t>
            </a:r>
            <a:r>
              <a:rPr lang="en-US" dirty="0"/>
              <a:t>Paragraphs &amp; </a:t>
            </a:r>
            <a:r>
              <a:rPr lang="en-US" dirty="0" smtClean="0"/>
              <a:t>sections</a:t>
            </a:r>
          </a:p>
          <a:p>
            <a:pPr marL="742950" lvl="1" indent="-285750">
              <a:buFont typeface="Arial"/>
              <a:buChar char="•"/>
            </a:pPr>
            <a:r>
              <a:rPr lang="en-US" dirty="0" smtClean="0"/>
              <a:t>Progression &amp; linkages &amp; connections</a:t>
            </a:r>
          </a:p>
          <a:p>
            <a:pPr marL="285750" indent="-285750">
              <a:buFont typeface="Arial"/>
              <a:buChar char="•"/>
            </a:pPr>
            <a:endParaRPr lang="en-US" dirty="0"/>
          </a:p>
          <a:p>
            <a:pPr marL="285750" indent="-285750">
              <a:buFont typeface="Arial"/>
              <a:buChar char="•"/>
            </a:pPr>
            <a:r>
              <a:rPr lang="en-US" dirty="0"/>
              <a:t>For </a:t>
            </a:r>
            <a:r>
              <a:rPr lang="en-US" b="1" dirty="0"/>
              <a:t>micro</a:t>
            </a:r>
            <a:r>
              <a:rPr lang="en-US" dirty="0"/>
              <a:t> </a:t>
            </a:r>
            <a:r>
              <a:rPr lang="en-US" dirty="0" smtClean="0"/>
              <a:t>issues: sentences &amp; words</a:t>
            </a:r>
          </a:p>
          <a:p>
            <a:pPr marL="742950" lvl="1" indent="-285750">
              <a:buFont typeface="Arial"/>
              <a:buChar char="•"/>
            </a:pPr>
            <a:r>
              <a:rPr lang="en-US" dirty="0" smtClean="0"/>
              <a:t>Brevity </a:t>
            </a:r>
          </a:p>
          <a:p>
            <a:pPr marL="742950" lvl="1" indent="-285750">
              <a:buFont typeface="Arial"/>
              <a:buChar char="•"/>
            </a:pPr>
            <a:r>
              <a:rPr lang="en-US" dirty="0" smtClean="0"/>
              <a:t>Appropriate style (formal/informal)</a:t>
            </a:r>
          </a:p>
          <a:p>
            <a:pPr marL="285750" indent="-285750">
              <a:buFont typeface="Arial"/>
              <a:buChar char="•"/>
            </a:pPr>
            <a:endParaRPr lang="en-US" dirty="0"/>
          </a:p>
          <a:p>
            <a:pPr marL="285750" indent="-285750">
              <a:buFont typeface="Arial"/>
              <a:buChar char="•"/>
            </a:pPr>
            <a:r>
              <a:rPr lang="en-US" dirty="0"/>
              <a:t>For </a:t>
            </a:r>
            <a:r>
              <a:rPr lang="en-US" b="1" dirty="0"/>
              <a:t>correctness</a:t>
            </a:r>
            <a:r>
              <a:rPr lang="en-US" dirty="0"/>
              <a:t> (</a:t>
            </a:r>
            <a:r>
              <a:rPr lang="en-US" dirty="0" err="1"/>
              <a:t>eg</a:t>
            </a:r>
            <a:r>
              <a:rPr lang="en-US" dirty="0"/>
              <a:t> spelling, grammar &amp; punctuation)</a:t>
            </a:r>
          </a:p>
        </p:txBody>
      </p:sp>
      <p:sp>
        <p:nvSpPr>
          <p:cNvPr id="6" name="Merge 5"/>
          <p:cNvSpPr/>
          <p:nvPr/>
        </p:nvSpPr>
        <p:spPr>
          <a:xfrm>
            <a:off x="5471859" y="1645802"/>
            <a:ext cx="2753735" cy="4194330"/>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68563" y="779405"/>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spTree>
    <p:extLst>
      <p:ext uri="{BB962C8B-B14F-4D97-AF65-F5344CB8AC3E}">
        <p14:creationId xmlns:p14="http://schemas.microsoft.com/office/powerpoint/2010/main" val="3081456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129" y="1970451"/>
            <a:ext cx="5531207" cy="430887"/>
          </a:xfrm>
          <a:prstGeom prst="rect">
            <a:avLst/>
          </a:prstGeom>
          <a:noFill/>
        </p:spPr>
        <p:txBody>
          <a:bodyPr wrap="square" rtlCol="0">
            <a:spAutoFit/>
          </a:bodyPr>
          <a:lstStyle/>
          <a:p>
            <a:pPr algn="ctr"/>
            <a:r>
              <a:rPr lang="en-US" sz="2200" b="1" dirty="0" smtClean="0">
                <a:solidFill>
                  <a:srgbClr val="000090"/>
                </a:solidFill>
              </a:rPr>
              <a:t>MACRO</a:t>
            </a:r>
            <a:r>
              <a:rPr lang="en-US" sz="2200" b="1" dirty="0" smtClean="0"/>
              <a:t> Writing</a:t>
            </a:r>
            <a:endParaRPr lang="en-US" sz="2200" b="1" dirty="0"/>
          </a:p>
        </p:txBody>
      </p:sp>
      <p:sp>
        <p:nvSpPr>
          <p:cNvPr id="3" name="TextBox 2"/>
          <p:cNvSpPr txBox="1"/>
          <p:nvPr/>
        </p:nvSpPr>
        <p:spPr>
          <a:xfrm>
            <a:off x="1044519" y="2836975"/>
            <a:ext cx="3727037" cy="2123658"/>
          </a:xfrm>
          <a:prstGeom prst="rect">
            <a:avLst/>
          </a:prstGeom>
          <a:noFill/>
        </p:spPr>
        <p:txBody>
          <a:bodyPr wrap="square" rtlCol="0">
            <a:spAutoFit/>
          </a:bodyPr>
          <a:lstStyle/>
          <a:p>
            <a:pPr marL="285750" indent="-285750">
              <a:buFont typeface="Arial"/>
              <a:buChar char="•"/>
            </a:pPr>
            <a:r>
              <a:rPr lang="en-US" sz="2200" dirty="0" smtClean="0"/>
              <a:t>Headings &amp; subheadings</a:t>
            </a:r>
          </a:p>
          <a:p>
            <a:pPr marL="285750" indent="-285750">
              <a:buFont typeface="Arial"/>
              <a:buChar char="•"/>
            </a:pPr>
            <a:r>
              <a:rPr lang="en-US" sz="2200" dirty="0" smtClean="0"/>
              <a:t>Stand-alone sense</a:t>
            </a:r>
          </a:p>
          <a:p>
            <a:pPr marL="285750" indent="-285750">
              <a:buFont typeface="Arial"/>
              <a:buChar char="•"/>
            </a:pPr>
            <a:r>
              <a:rPr lang="en-US" sz="2200" dirty="0" smtClean="0"/>
              <a:t>Action words</a:t>
            </a:r>
          </a:p>
          <a:p>
            <a:pPr marL="285750" indent="-285750">
              <a:buFont typeface="Arial"/>
              <a:buChar char="•"/>
            </a:pPr>
            <a:r>
              <a:rPr lang="en-US" sz="2200" dirty="0" smtClean="0"/>
              <a:t>Questions</a:t>
            </a:r>
          </a:p>
          <a:p>
            <a:pPr marL="285750" indent="-285750">
              <a:buFont typeface="Arial"/>
              <a:buChar char="•"/>
            </a:pPr>
            <a:r>
              <a:rPr lang="en-US" sz="2200" dirty="0" smtClean="0"/>
              <a:t>White space: indents, spacing, lists</a:t>
            </a:r>
          </a:p>
        </p:txBody>
      </p:sp>
      <p:sp>
        <p:nvSpPr>
          <p:cNvPr id="5" name="TextBox 4"/>
          <p:cNvSpPr txBox="1"/>
          <p:nvPr/>
        </p:nvSpPr>
        <p:spPr>
          <a:xfrm>
            <a:off x="1768563" y="1152680"/>
            <a:ext cx="5388773" cy="461665"/>
          </a:xfrm>
          <a:prstGeom prst="rect">
            <a:avLst/>
          </a:prstGeom>
          <a:noFill/>
        </p:spPr>
        <p:txBody>
          <a:bodyPr wrap="square" rtlCol="0">
            <a:spAutoFit/>
          </a:bodyPr>
          <a:lstStyle/>
          <a:p>
            <a:pPr algn="ctr"/>
            <a:r>
              <a:rPr lang="en-US" sz="2400" b="1" dirty="0" smtClean="0"/>
              <a:t>Composing Techniques</a:t>
            </a:r>
            <a:endParaRPr lang="en-US" sz="2400" b="1" dirty="0"/>
          </a:p>
        </p:txBody>
      </p:sp>
      <p:pic>
        <p:nvPicPr>
          <p:cNvPr id="6" name="Picture 5" descr="3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840" y="3317998"/>
            <a:ext cx="1892300" cy="1727200"/>
          </a:xfrm>
          <a:prstGeom prst="rect">
            <a:avLst/>
          </a:prstGeom>
        </p:spPr>
      </p:pic>
    </p:spTree>
    <p:extLst>
      <p:ext uri="{BB962C8B-B14F-4D97-AF65-F5344CB8AC3E}">
        <p14:creationId xmlns:p14="http://schemas.microsoft.com/office/powerpoint/2010/main" val="27991214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1222</TotalTime>
  <Words>1366</Words>
  <Application>Microsoft Macintosh PowerPoint</Application>
  <PresentationFormat>On-screen Show (4:3)</PresentationFormat>
  <Paragraphs>219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60 second individual presentation ‘trailers’</vt:lpstr>
      <vt:lpstr>High Impact Intros &amp; Conclusions</vt:lpstr>
      <vt:lpstr>PowerPoint Presentation</vt:lpstr>
      <vt:lpstr>PowerPoint Presentation</vt:lpstr>
    </vt:vector>
  </TitlesOfParts>
  <Company>Aalto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Badham Mark</dc:creator>
  <cp:lastModifiedBy>Badham Mark</cp:lastModifiedBy>
  <cp:revision>59</cp:revision>
  <dcterms:created xsi:type="dcterms:W3CDTF">2014-10-28T11:40:28Z</dcterms:created>
  <dcterms:modified xsi:type="dcterms:W3CDTF">2015-09-15T07:30:01Z</dcterms:modified>
</cp:coreProperties>
</file>