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4" r:id="rId2"/>
    <p:sldMasterId id="2147483836" r:id="rId3"/>
    <p:sldMasterId id="2147483860" r:id="rId4"/>
    <p:sldMasterId id="2147483889" r:id="rId5"/>
    <p:sldMasterId id="2147484002" r:id="rId6"/>
  </p:sldMasterIdLst>
  <p:notesMasterIdLst>
    <p:notesMasterId r:id="rId54"/>
  </p:notesMasterIdLst>
  <p:handoutMasterIdLst>
    <p:handoutMasterId r:id="rId55"/>
  </p:handoutMasterIdLst>
  <p:sldIdLst>
    <p:sldId id="1721" r:id="rId7"/>
    <p:sldId id="1370" r:id="rId8"/>
    <p:sldId id="1658" r:id="rId9"/>
    <p:sldId id="483" r:id="rId10"/>
    <p:sldId id="1718" r:id="rId11"/>
    <p:sldId id="1713" r:id="rId12"/>
    <p:sldId id="1674" r:id="rId13"/>
    <p:sldId id="1360" r:id="rId14"/>
    <p:sldId id="1676" r:id="rId15"/>
    <p:sldId id="1722" r:id="rId16"/>
    <p:sldId id="1723" r:id="rId17"/>
    <p:sldId id="1724" r:id="rId18"/>
    <p:sldId id="1725" r:id="rId19"/>
    <p:sldId id="1726" r:id="rId20"/>
    <p:sldId id="1727" r:id="rId21"/>
    <p:sldId id="1728" r:id="rId22"/>
    <p:sldId id="1361" r:id="rId23"/>
    <p:sldId id="1719" r:id="rId24"/>
    <p:sldId id="1677" r:id="rId25"/>
    <p:sldId id="1714" r:id="rId26"/>
    <p:sldId id="1678" r:id="rId27"/>
    <p:sldId id="1702" r:id="rId28"/>
    <p:sldId id="1706" r:id="rId29"/>
    <p:sldId id="1703" r:id="rId30"/>
    <p:sldId id="1707" r:id="rId31"/>
    <p:sldId id="1704" r:id="rId32"/>
    <p:sldId id="1705" r:id="rId33"/>
    <p:sldId id="1710" r:id="rId34"/>
    <p:sldId id="1711" r:id="rId35"/>
    <p:sldId id="1708" r:id="rId36"/>
    <p:sldId id="1679" r:id="rId37"/>
    <p:sldId id="1680" r:id="rId38"/>
    <p:sldId id="1701" r:id="rId39"/>
    <p:sldId id="1681" r:id="rId40"/>
    <p:sldId id="1682" r:id="rId41"/>
    <p:sldId id="1683" r:id="rId42"/>
    <p:sldId id="1684" r:id="rId43"/>
    <p:sldId id="1685" r:id="rId44"/>
    <p:sldId id="1715" r:id="rId45"/>
    <p:sldId id="1686" r:id="rId46"/>
    <p:sldId id="1712" r:id="rId47"/>
    <p:sldId id="1687" r:id="rId48"/>
    <p:sldId id="1688" r:id="rId49"/>
    <p:sldId id="1689" r:id="rId50"/>
    <p:sldId id="1717" r:id="rId51"/>
    <p:sldId id="1698" r:id="rId52"/>
    <p:sldId id="1692" r:id="rId5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FF"/>
    <a:srgbClr val="FF66FF"/>
    <a:srgbClr val="CC00CC"/>
    <a:srgbClr val="CC0099"/>
    <a:srgbClr val="800080"/>
    <a:srgbClr val="660066"/>
    <a:srgbClr val="FFCC99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9822" autoAdjust="0"/>
  </p:normalViewPr>
  <p:slideViewPr>
    <p:cSldViewPr snapToGrid="0">
      <p:cViewPr varScale="1">
        <p:scale>
          <a:sx n="110" d="100"/>
          <a:sy n="110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FF99"/>
              </a:solidFill>
              <a:ln>
                <a:noFill/>
              </a:ln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24.0</c:v>
                </c:pt>
                <c:pt idx="1">
                  <c:v>22.0</c:v>
                </c:pt>
                <c:pt idx="2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484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484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484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4843">
              <a:defRPr sz="1200"/>
            </a:lvl1pPr>
          </a:lstStyle>
          <a:p>
            <a:pPr>
              <a:defRPr/>
            </a:pPr>
            <a:fld id="{6566D05E-58ED-4175-86C7-3B68B036A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49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484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484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7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484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4843">
              <a:defRPr sz="1200"/>
            </a:lvl1pPr>
          </a:lstStyle>
          <a:p>
            <a:pPr>
              <a:defRPr/>
            </a:pPr>
            <a:fld id="{355F596B-698C-48A7-818F-DAB998FD9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Comprenhensive knowledge of company’s product. Including product features and recent innovative product. Sales and negotiating, best product mix to meet customer need. </a:t>
            </a:r>
            <a:r>
              <a:rPr lang="ko-KR" altLang="en-US" b="1" smtClean="0">
                <a:solidFill>
                  <a:srgbClr val="7F7F7F"/>
                </a:solidFill>
                <a:latin typeface="Arial" charset="0"/>
                <a:cs typeface="Arial" charset="0"/>
              </a:rPr>
              <a:t>그 이외 </a:t>
            </a: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key competence, help to ensure the company vision and strategy. President’s management policy.</a:t>
            </a:r>
          </a:p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In the same boat, rowing same direction.</a:t>
            </a:r>
            <a:endParaRPr lang="ko-KR" altLang="ko-KR" b="1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A8651-C62A-4929-ABD2-1E96B63407E8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Comprenhensive knowledge of company’s product. Including product features and recent innovative product. Sales and negotiating, best product mix to meet customer need. </a:t>
            </a:r>
            <a:r>
              <a:rPr lang="ko-KR" altLang="en-US" b="1" smtClean="0">
                <a:solidFill>
                  <a:srgbClr val="7F7F7F"/>
                </a:solidFill>
                <a:latin typeface="Arial" charset="0"/>
                <a:cs typeface="Arial" charset="0"/>
              </a:rPr>
              <a:t>그 이외 </a:t>
            </a: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key competence, help to ensure the company vision and strategy. President’s management policy.</a:t>
            </a:r>
          </a:p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In the same boat, rowing same direction.</a:t>
            </a:r>
            <a:endParaRPr lang="ko-KR" altLang="ko-KR" b="1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A8651-C62A-4929-ABD2-1E96B63407E8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6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Comprenhensive knowledge of company’s product. Including product features and recent innovative product. Sales and negotiating, best product mix to meet customer need. </a:t>
            </a:r>
            <a:r>
              <a:rPr lang="ko-KR" altLang="en-US" b="1" smtClean="0">
                <a:solidFill>
                  <a:srgbClr val="7F7F7F"/>
                </a:solidFill>
                <a:latin typeface="Arial" charset="0"/>
                <a:cs typeface="Arial" charset="0"/>
              </a:rPr>
              <a:t>그 이외 </a:t>
            </a: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key competence, help to ensure the company vision and strategy. President’s management policy.</a:t>
            </a:r>
          </a:p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In the same boat, rowing same direction.</a:t>
            </a:r>
            <a:endParaRPr lang="ko-KR" altLang="ko-KR" b="1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A8651-C62A-4929-ABD2-1E96B63407E8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5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Comprenhensive knowledge of company’s product. Including product features and recent innovative product. Sales and negotiating, best product mix to meet customer need. </a:t>
            </a:r>
            <a:r>
              <a:rPr lang="ko-KR" altLang="en-US" b="1" smtClean="0">
                <a:solidFill>
                  <a:srgbClr val="7F7F7F"/>
                </a:solidFill>
                <a:latin typeface="Arial" charset="0"/>
                <a:cs typeface="Arial" charset="0"/>
              </a:rPr>
              <a:t>그 이외 </a:t>
            </a: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key competence, help to ensure the company vision and strategy. President’s management policy.</a:t>
            </a:r>
          </a:p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In the same boat, rowing same direction.</a:t>
            </a:r>
            <a:endParaRPr lang="ko-KR" altLang="ko-KR" b="1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A8651-C62A-4929-ABD2-1E96B63407E8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0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Comprenhensive knowledge of company’s product. Including product features and recent innovative product. Sales and negotiating, best product mix to meet customer need. </a:t>
            </a:r>
            <a:r>
              <a:rPr lang="ko-KR" altLang="en-US" b="1" smtClean="0">
                <a:solidFill>
                  <a:srgbClr val="7F7F7F"/>
                </a:solidFill>
                <a:latin typeface="Arial" charset="0"/>
                <a:cs typeface="Arial" charset="0"/>
              </a:rPr>
              <a:t>그 이외 </a:t>
            </a: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key competence, help to ensure the company vision and strategy. President’s management policy.</a:t>
            </a:r>
          </a:p>
          <a:p>
            <a:pPr eaLnBrk="1" latinLnBrk="1" hangingPunct="1">
              <a:spcBef>
                <a:spcPct val="0"/>
              </a:spcBef>
            </a:pPr>
            <a:r>
              <a:rPr lang="en-US" altLang="ko-KR" b="1" smtClean="0">
                <a:solidFill>
                  <a:srgbClr val="7F7F7F"/>
                </a:solidFill>
                <a:latin typeface="Arial" charset="0"/>
                <a:cs typeface="Arial" charset="0"/>
              </a:rPr>
              <a:t>In the same boat, rowing same direction.</a:t>
            </a:r>
            <a:endParaRPr lang="ko-KR" altLang="ko-KR" b="1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A8651-C62A-4929-ABD2-1E96B63407E8}" type="slidenum">
              <a:rPr lang="ko-KR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8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7B2AD-B0DC-4184-84CF-71D9070594F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427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9638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1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w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w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BB10E7-C43A-414D-9C08-3B32050351FD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FCDD1B-D7F4-4493-90BC-1BFA473B14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83302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40F848-501E-41FF-AA2C-69EF462E7502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203BB6-A936-4C97-98BB-F1495D7639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95916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6881F0-D7B3-4483-A633-9A842CFA476E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EB19C8-CFA0-44E8-ABA0-B6ABC98FCF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2039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0D56E8-4383-48E1-A62D-94069868D49A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C7A66D-43DC-42C0-8B8C-C2D3872C01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09989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1E0A9B-1513-432E-B876-2400F7D5AEB1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8EAD77-11EE-48C4-8D29-71F1839BC37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61002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0178CD-DAE3-4DAE-9AE1-3E33C33161FA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ACC04A-3DFA-4DB2-98AE-9FD38FDA69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14506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05DE39-0361-4B15-9935-933FEABD4A50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4AE0B6-D987-4BE5-862F-EA0233BCDE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97778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C4C0B3-4A05-4AF2-8201-6AA68A6BE118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2EA75A-D196-4B68-B619-DA9F7FEECE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69861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E89E72-D604-45CA-AF56-A3B6DDFFC2CA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1DBBA7-ECBF-47EB-8F59-4EA9135045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22066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F7E4EC-F896-437C-9DA5-F565C4B89755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F8EBD4-E142-47A7-B6A2-AA7B42EEFA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02523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59D75B-669C-4CEB-9732-08153CFBF738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FFE033-9FB6-4E2F-80FC-E27FB8B442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87538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C32E38-C507-478A-8628-A6238F69132D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325AD7-D5C3-49BE-A4D6-124D061B92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63101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EFAF66-1F04-401D-9807-31F447179520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B1BE3F-E3E4-410C-8D03-9DE4372CDC9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27167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9642A7-E5AC-43B7-875D-6084741999C8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2922BD-21DF-4F26-B90A-F30A5399FF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7920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42C96B-94ED-4B4C-9EB7-AFA2BE380119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5007B5-BF93-4864-97D2-22BB657E0C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19917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608C52-FB4D-4E02-AFD3-29ACDDD55D7F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F979FE-7EA1-4063-B780-51DAA278B5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70700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4C142A-0DD6-4005-8D23-89DAA592C41B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2CAAB-BDC1-442A-AD59-4F161A59A5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96978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041223-1E75-449A-9DAC-FD473B2D4F9E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6F6EF9-D1A6-4262-B226-182820C3E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63526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875CEC-D5A0-4CF8-83A9-646DBBB592D3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41BF73-87CB-4094-82CB-32CE46222D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36869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50BC71-27B7-4C5E-A7B7-5E83980F730C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333E1-3F3B-48F8-9519-CEB9EB5F5F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1600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2EBA44-C119-461C-BCD6-672772341558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A41DBA-4D44-44D5-A0B5-930B90995EA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78087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3EBE9B-FE87-4EF8-AC63-039833448ACF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 latinLnBrk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86B832-3C3C-48AF-BF1C-CD69A91E9F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99751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6525" y="144463"/>
            <a:ext cx="8864600" cy="6577012"/>
            <a:chOff x="86" y="91"/>
            <a:chExt cx="5584" cy="4143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6" y="2133"/>
              <a:ext cx="5584" cy="2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 altLang="ko-KR" smtClean="0">
                <a:solidFill>
                  <a:srgbClr val="000000"/>
                </a:solidFill>
                <a:ea typeface="Gulim" pitchFamily="34" charset="-127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588" y="91"/>
              <a:ext cx="5081" cy="2042"/>
            </a:xfrm>
            <a:custGeom>
              <a:avLst/>
              <a:gdLst/>
              <a:ahLst/>
              <a:cxnLst>
                <a:cxn ang="0">
                  <a:pos x="886" y="0"/>
                </a:cxn>
                <a:cxn ang="0">
                  <a:pos x="1410" y="0"/>
                </a:cxn>
                <a:cxn ang="0">
                  <a:pos x="1935" y="0"/>
                </a:cxn>
                <a:cxn ang="0">
                  <a:pos x="2459" y="0"/>
                </a:cxn>
                <a:cxn ang="0">
                  <a:pos x="2983" y="0"/>
                </a:cxn>
                <a:cxn ang="0">
                  <a:pos x="3508" y="0"/>
                </a:cxn>
                <a:cxn ang="0">
                  <a:pos x="4032" y="0"/>
                </a:cxn>
                <a:cxn ang="0">
                  <a:pos x="4557" y="0"/>
                </a:cxn>
                <a:cxn ang="0">
                  <a:pos x="5081" y="0"/>
                </a:cxn>
                <a:cxn ang="0">
                  <a:pos x="5081" y="510"/>
                </a:cxn>
                <a:cxn ang="0">
                  <a:pos x="5081" y="1021"/>
                </a:cxn>
                <a:cxn ang="0">
                  <a:pos x="5081" y="1531"/>
                </a:cxn>
                <a:cxn ang="0">
                  <a:pos x="5081" y="2042"/>
                </a:cxn>
                <a:cxn ang="0">
                  <a:pos x="4557" y="2042"/>
                </a:cxn>
                <a:cxn ang="0">
                  <a:pos x="4032" y="2042"/>
                </a:cxn>
                <a:cxn ang="0">
                  <a:pos x="3508" y="2042"/>
                </a:cxn>
                <a:cxn ang="0">
                  <a:pos x="2983" y="2042"/>
                </a:cxn>
                <a:cxn ang="0">
                  <a:pos x="2459" y="2042"/>
                </a:cxn>
                <a:cxn ang="0">
                  <a:pos x="1935" y="2042"/>
                </a:cxn>
                <a:cxn ang="0">
                  <a:pos x="1410" y="2042"/>
                </a:cxn>
                <a:cxn ang="0">
                  <a:pos x="886" y="2042"/>
                </a:cxn>
                <a:cxn ang="0">
                  <a:pos x="886" y="1595"/>
                </a:cxn>
                <a:cxn ang="0">
                  <a:pos x="443" y="1595"/>
                </a:cxn>
                <a:cxn ang="0">
                  <a:pos x="0" y="1595"/>
                </a:cxn>
                <a:cxn ang="0">
                  <a:pos x="0" y="1237"/>
                </a:cxn>
                <a:cxn ang="0">
                  <a:pos x="443" y="1237"/>
                </a:cxn>
                <a:cxn ang="0">
                  <a:pos x="886" y="1237"/>
                </a:cxn>
                <a:cxn ang="0">
                  <a:pos x="886" y="790"/>
                </a:cxn>
                <a:cxn ang="0">
                  <a:pos x="443" y="790"/>
                </a:cxn>
                <a:cxn ang="0">
                  <a:pos x="0" y="790"/>
                </a:cxn>
                <a:cxn ang="0">
                  <a:pos x="0" y="448"/>
                </a:cxn>
                <a:cxn ang="0">
                  <a:pos x="443" y="448"/>
                </a:cxn>
                <a:cxn ang="0">
                  <a:pos x="886" y="448"/>
                </a:cxn>
                <a:cxn ang="0">
                  <a:pos x="886" y="0"/>
                </a:cxn>
              </a:cxnLst>
              <a:rect l="0" t="0" r="r" b="b"/>
              <a:pathLst>
                <a:path w="5081" h="2042">
                  <a:moveTo>
                    <a:pt x="886" y="0"/>
                  </a:moveTo>
                  <a:lnTo>
                    <a:pt x="1410" y="0"/>
                  </a:lnTo>
                  <a:lnTo>
                    <a:pt x="1935" y="0"/>
                  </a:lnTo>
                  <a:lnTo>
                    <a:pt x="2459" y="0"/>
                  </a:lnTo>
                  <a:lnTo>
                    <a:pt x="2983" y="0"/>
                  </a:lnTo>
                  <a:lnTo>
                    <a:pt x="3508" y="0"/>
                  </a:lnTo>
                  <a:lnTo>
                    <a:pt x="4032" y="0"/>
                  </a:lnTo>
                  <a:lnTo>
                    <a:pt x="4557" y="0"/>
                  </a:lnTo>
                  <a:lnTo>
                    <a:pt x="5081" y="0"/>
                  </a:lnTo>
                  <a:lnTo>
                    <a:pt x="5081" y="510"/>
                  </a:lnTo>
                  <a:lnTo>
                    <a:pt x="5081" y="1021"/>
                  </a:lnTo>
                  <a:lnTo>
                    <a:pt x="5081" y="1531"/>
                  </a:lnTo>
                  <a:lnTo>
                    <a:pt x="5081" y="2042"/>
                  </a:lnTo>
                  <a:lnTo>
                    <a:pt x="4557" y="2042"/>
                  </a:lnTo>
                  <a:lnTo>
                    <a:pt x="4032" y="2042"/>
                  </a:lnTo>
                  <a:lnTo>
                    <a:pt x="3508" y="2042"/>
                  </a:lnTo>
                  <a:lnTo>
                    <a:pt x="2983" y="2042"/>
                  </a:lnTo>
                  <a:lnTo>
                    <a:pt x="2459" y="2042"/>
                  </a:lnTo>
                  <a:lnTo>
                    <a:pt x="1935" y="2042"/>
                  </a:lnTo>
                  <a:lnTo>
                    <a:pt x="1410" y="2042"/>
                  </a:lnTo>
                  <a:lnTo>
                    <a:pt x="886" y="2042"/>
                  </a:lnTo>
                  <a:lnTo>
                    <a:pt x="886" y="1595"/>
                  </a:lnTo>
                  <a:lnTo>
                    <a:pt x="443" y="1595"/>
                  </a:lnTo>
                  <a:lnTo>
                    <a:pt x="0" y="1595"/>
                  </a:lnTo>
                  <a:lnTo>
                    <a:pt x="0" y="1237"/>
                  </a:lnTo>
                  <a:lnTo>
                    <a:pt x="443" y="1237"/>
                  </a:lnTo>
                  <a:lnTo>
                    <a:pt x="886" y="1237"/>
                  </a:lnTo>
                  <a:lnTo>
                    <a:pt x="886" y="790"/>
                  </a:lnTo>
                  <a:lnTo>
                    <a:pt x="443" y="790"/>
                  </a:lnTo>
                  <a:lnTo>
                    <a:pt x="0" y="790"/>
                  </a:lnTo>
                  <a:lnTo>
                    <a:pt x="0" y="448"/>
                  </a:lnTo>
                  <a:lnTo>
                    <a:pt x="443" y="448"/>
                  </a:lnTo>
                  <a:lnTo>
                    <a:pt x="886" y="448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altLang="ko-KR" smtClean="0">
                <a:solidFill>
                  <a:srgbClr val="000000"/>
                </a:solidFill>
                <a:ea typeface="Gulim" pitchFamily="34" charset="-127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890"/>
              <a:ext cx="381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reeform 6"/>
          <p:cNvSpPr>
            <a:spLocks/>
          </p:cNvSpPr>
          <p:nvPr/>
        </p:nvSpPr>
        <p:spPr bwMode="auto">
          <a:xfrm>
            <a:off x="136525" y="3386138"/>
            <a:ext cx="2203450" cy="2532062"/>
          </a:xfrm>
          <a:custGeom>
            <a:avLst/>
            <a:gdLst/>
            <a:ahLst/>
            <a:cxnLst>
              <a:cxn ang="0">
                <a:pos x="1388" y="1595"/>
              </a:cxn>
              <a:cxn ang="0">
                <a:pos x="1388" y="1148"/>
              </a:cxn>
              <a:cxn ang="0">
                <a:pos x="945" y="1148"/>
              </a:cxn>
              <a:cxn ang="0">
                <a:pos x="502" y="1148"/>
              </a:cxn>
              <a:cxn ang="0">
                <a:pos x="502" y="789"/>
              </a:cxn>
              <a:cxn ang="0">
                <a:pos x="945" y="789"/>
              </a:cxn>
              <a:cxn ang="0">
                <a:pos x="1388" y="789"/>
              </a:cxn>
              <a:cxn ang="0">
                <a:pos x="1388" y="341"/>
              </a:cxn>
              <a:cxn ang="0">
                <a:pos x="945" y="341"/>
              </a:cxn>
              <a:cxn ang="0">
                <a:pos x="502" y="341"/>
              </a:cxn>
              <a:cxn ang="0">
                <a:pos x="502" y="0"/>
              </a:cxn>
              <a:cxn ang="0">
                <a:pos x="0" y="0"/>
              </a:cxn>
              <a:cxn ang="0">
                <a:pos x="0" y="798"/>
              </a:cxn>
              <a:cxn ang="0">
                <a:pos x="0" y="1595"/>
              </a:cxn>
              <a:cxn ang="0">
                <a:pos x="693" y="1595"/>
              </a:cxn>
              <a:cxn ang="0">
                <a:pos x="1388" y="1595"/>
              </a:cxn>
            </a:cxnLst>
            <a:rect l="0" t="0" r="r" b="b"/>
            <a:pathLst>
              <a:path w="1388" h="1595">
                <a:moveTo>
                  <a:pt x="1388" y="1595"/>
                </a:moveTo>
                <a:lnTo>
                  <a:pt x="1388" y="1148"/>
                </a:lnTo>
                <a:lnTo>
                  <a:pt x="945" y="1148"/>
                </a:lnTo>
                <a:lnTo>
                  <a:pt x="502" y="1148"/>
                </a:lnTo>
                <a:lnTo>
                  <a:pt x="502" y="789"/>
                </a:lnTo>
                <a:lnTo>
                  <a:pt x="945" y="789"/>
                </a:lnTo>
                <a:lnTo>
                  <a:pt x="1388" y="789"/>
                </a:lnTo>
                <a:lnTo>
                  <a:pt x="1388" y="341"/>
                </a:lnTo>
                <a:lnTo>
                  <a:pt x="945" y="341"/>
                </a:lnTo>
                <a:lnTo>
                  <a:pt x="502" y="341"/>
                </a:lnTo>
                <a:lnTo>
                  <a:pt x="502" y="0"/>
                </a:lnTo>
                <a:lnTo>
                  <a:pt x="0" y="0"/>
                </a:lnTo>
                <a:lnTo>
                  <a:pt x="0" y="798"/>
                </a:lnTo>
                <a:lnTo>
                  <a:pt x="0" y="1595"/>
                </a:lnTo>
                <a:lnTo>
                  <a:pt x="693" y="1595"/>
                </a:lnTo>
                <a:lnTo>
                  <a:pt x="1388" y="1595"/>
                </a:ln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i-FI" altLang="ko-KR" smtClean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84440" y="3644900"/>
            <a:ext cx="6192837" cy="1296988"/>
          </a:xfrm>
        </p:spPr>
        <p:txBody>
          <a:bodyPr anchor="b"/>
          <a:lstStyle>
            <a:lvl1pPr algn="ctr">
              <a:spcAft>
                <a:spcPct val="10000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484440" y="4941888"/>
            <a:ext cx="6192837" cy="12954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name and author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1D43F2-8341-4363-88F5-BBA411DC5A0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13B6E2-C87B-4478-A311-ADB7A318E528}" type="datetime2">
              <a:rPr lang="en-US" altLang="ko-KR">
                <a:solidFill>
                  <a:srgbClr val="FFFFFF"/>
                </a:solidFill>
              </a:rPr>
              <a:pPr/>
              <a:t>Tuesday 8 September 15</a:t>
            </a:fld>
            <a:endParaRPr lang="fi-FI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381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17E13-1AD0-45AA-A345-498C54B42CD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BC16-001B-44E1-9D64-0069F362BAFF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7426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7B885-A1E3-410C-872D-3FA85B6F14F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DF00C-1D97-49F4-81A1-886FB85AED8E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0493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28779"/>
            <a:ext cx="3668712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628779"/>
            <a:ext cx="3668713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3144C-5443-4DEC-8EC9-A520DCDA189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34307-4CBC-4E41-9F28-485ECECF959C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700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BED9C-2B11-4CAF-B9D0-01DD1CAEB7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12932-D667-4BD5-BCDC-8050D805FEB2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436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BBA13-B78D-4AEB-B66C-19378F4EE92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3804-1208-466E-BA23-215E6544A731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6742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2AC3A-D852-4378-8981-F9D83B9169C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8E745-FB35-4B89-88CF-2615985C8FC1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2122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0EAAB-5D35-455C-8D2E-28D610BE33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AD18-35AE-4AFA-A665-22C655D24B2F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2946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57D19-5408-4789-AE5F-F89C5CEDF8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29AF0-C1B8-4AE9-9EDD-209334F84AD5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0610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2BE37-5A2F-4F73-892A-4AC43A55ED8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C7335-2D83-4894-87D4-655F01C8B34A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4823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2" y="395288"/>
            <a:ext cx="1871663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395288"/>
            <a:ext cx="5465762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6BA3-29D8-47E7-8A5E-8430E22BCA5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68513-47B4-40A7-A620-91B0F62D4A31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3872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B6DFF-1DA3-4B9E-B781-6B05FED3E3E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AFE86-48E0-4029-9F72-FCA4A7689824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1840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2988" y="395288"/>
            <a:ext cx="7489825" cy="9636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42988" y="1628779"/>
            <a:ext cx="3668712" cy="46085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864100" y="1628775"/>
            <a:ext cx="3668713" cy="22272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864100" y="4008438"/>
            <a:ext cx="3668713" cy="22288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F2407-9BF6-43A4-970C-8F0D04041ED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39BD-A636-43E9-BEB5-ACE48EAED0E0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6222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1042988" y="395288"/>
            <a:ext cx="7489825" cy="584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25F83-698D-47D0-9B18-261F6995A2C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ACF68-6C02-40E6-9717-61A0390D3F3D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2029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2988" y="395288"/>
            <a:ext cx="7489825" cy="9636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042988" y="1628779"/>
            <a:ext cx="3668712" cy="46085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4100" y="1628779"/>
            <a:ext cx="3668713" cy="46085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26A40-B0F6-4122-BEFB-BAC3EDFCCBC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B9F9-ADBF-4C26-9632-77FA09793547}" type="datetime2">
              <a:rPr lang="en-US" altLang="ko-KR">
                <a:solidFill>
                  <a:srgbClr val="000000"/>
                </a:solidFill>
              </a:rPr>
              <a:pPr/>
              <a:t>Tuesday 8 September 15</a:t>
            </a:fld>
            <a:endParaRPr lang="fi-FI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3151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8117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46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72763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398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081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9311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11502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18195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7347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29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9353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59326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7DE7D5-B9A9-432B-8755-AD3B76A2BCF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8913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6525" y="144463"/>
            <a:ext cx="8864600" cy="6577012"/>
            <a:chOff x="86" y="91"/>
            <a:chExt cx="5584" cy="4143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6" y="2133"/>
              <a:ext cx="5584" cy="2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588" y="91"/>
              <a:ext cx="5081" cy="2042"/>
            </a:xfrm>
            <a:custGeom>
              <a:avLst/>
              <a:gdLst>
                <a:gd name="T0" fmla="*/ 886 w 5081"/>
                <a:gd name="T1" fmla="*/ 0 h 2042"/>
                <a:gd name="T2" fmla="*/ 1410 w 5081"/>
                <a:gd name="T3" fmla="*/ 0 h 2042"/>
                <a:gd name="T4" fmla="*/ 1935 w 5081"/>
                <a:gd name="T5" fmla="*/ 0 h 2042"/>
                <a:gd name="T6" fmla="*/ 2459 w 5081"/>
                <a:gd name="T7" fmla="*/ 0 h 2042"/>
                <a:gd name="T8" fmla="*/ 2983 w 5081"/>
                <a:gd name="T9" fmla="*/ 0 h 2042"/>
                <a:gd name="T10" fmla="*/ 3508 w 5081"/>
                <a:gd name="T11" fmla="*/ 0 h 2042"/>
                <a:gd name="T12" fmla="*/ 4032 w 5081"/>
                <a:gd name="T13" fmla="*/ 0 h 2042"/>
                <a:gd name="T14" fmla="*/ 4557 w 5081"/>
                <a:gd name="T15" fmla="*/ 0 h 2042"/>
                <a:gd name="T16" fmla="*/ 5081 w 5081"/>
                <a:gd name="T17" fmla="*/ 0 h 2042"/>
                <a:gd name="T18" fmla="*/ 5081 w 5081"/>
                <a:gd name="T19" fmla="*/ 510 h 2042"/>
                <a:gd name="T20" fmla="*/ 5081 w 5081"/>
                <a:gd name="T21" fmla="*/ 1021 h 2042"/>
                <a:gd name="T22" fmla="*/ 5081 w 5081"/>
                <a:gd name="T23" fmla="*/ 1531 h 2042"/>
                <a:gd name="T24" fmla="*/ 5081 w 5081"/>
                <a:gd name="T25" fmla="*/ 2042 h 2042"/>
                <a:gd name="T26" fmla="*/ 4557 w 5081"/>
                <a:gd name="T27" fmla="*/ 2042 h 2042"/>
                <a:gd name="T28" fmla="*/ 4032 w 5081"/>
                <a:gd name="T29" fmla="*/ 2042 h 2042"/>
                <a:gd name="T30" fmla="*/ 3508 w 5081"/>
                <a:gd name="T31" fmla="*/ 2042 h 2042"/>
                <a:gd name="T32" fmla="*/ 2983 w 5081"/>
                <a:gd name="T33" fmla="*/ 2042 h 2042"/>
                <a:gd name="T34" fmla="*/ 2459 w 5081"/>
                <a:gd name="T35" fmla="*/ 2042 h 2042"/>
                <a:gd name="T36" fmla="*/ 1935 w 5081"/>
                <a:gd name="T37" fmla="*/ 2042 h 2042"/>
                <a:gd name="T38" fmla="*/ 1410 w 5081"/>
                <a:gd name="T39" fmla="*/ 2042 h 2042"/>
                <a:gd name="T40" fmla="*/ 886 w 5081"/>
                <a:gd name="T41" fmla="*/ 2042 h 2042"/>
                <a:gd name="T42" fmla="*/ 886 w 5081"/>
                <a:gd name="T43" fmla="*/ 1595 h 2042"/>
                <a:gd name="T44" fmla="*/ 443 w 5081"/>
                <a:gd name="T45" fmla="*/ 1595 h 2042"/>
                <a:gd name="T46" fmla="*/ 0 w 5081"/>
                <a:gd name="T47" fmla="*/ 1595 h 2042"/>
                <a:gd name="T48" fmla="*/ 0 w 5081"/>
                <a:gd name="T49" fmla="*/ 1237 h 2042"/>
                <a:gd name="T50" fmla="*/ 443 w 5081"/>
                <a:gd name="T51" fmla="*/ 1237 h 2042"/>
                <a:gd name="T52" fmla="*/ 886 w 5081"/>
                <a:gd name="T53" fmla="*/ 1237 h 2042"/>
                <a:gd name="T54" fmla="*/ 886 w 5081"/>
                <a:gd name="T55" fmla="*/ 790 h 2042"/>
                <a:gd name="T56" fmla="*/ 443 w 5081"/>
                <a:gd name="T57" fmla="*/ 790 h 2042"/>
                <a:gd name="T58" fmla="*/ 0 w 5081"/>
                <a:gd name="T59" fmla="*/ 790 h 2042"/>
                <a:gd name="T60" fmla="*/ 0 w 5081"/>
                <a:gd name="T61" fmla="*/ 448 h 2042"/>
                <a:gd name="T62" fmla="*/ 443 w 5081"/>
                <a:gd name="T63" fmla="*/ 448 h 2042"/>
                <a:gd name="T64" fmla="*/ 886 w 5081"/>
                <a:gd name="T65" fmla="*/ 448 h 2042"/>
                <a:gd name="T66" fmla="*/ 886 w 5081"/>
                <a:gd name="T67" fmla="*/ 0 h 20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81" h="2042">
                  <a:moveTo>
                    <a:pt x="886" y="0"/>
                  </a:moveTo>
                  <a:lnTo>
                    <a:pt x="1410" y="0"/>
                  </a:lnTo>
                  <a:lnTo>
                    <a:pt x="1935" y="0"/>
                  </a:lnTo>
                  <a:lnTo>
                    <a:pt x="2459" y="0"/>
                  </a:lnTo>
                  <a:lnTo>
                    <a:pt x="2983" y="0"/>
                  </a:lnTo>
                  <a:lnTo>
                    <a:pt x="3508" y="0"/>
                  </a:lnTo>
                  <a:lnTo>
                    <a:pt x="4032" y="0"/>
                  </a:lnTo>
                  <a:lnTo>
                    <a:pt x="4557" y="0"/>
                  </a:lnTo>
                  <a:lnTo>
                    <a:pt x="5081" y="0"/>
                  </a:lnTo>
                  <a:lnTo>
                    <a:pt x="5081" y="510"/>
                  </a:lnTo>
                  <a:lnTo>
                    <a:pt x="5081" y="1021"/>
                  </a:lnTo>
                  <a:lnTo>
                    <a:pt x="5081" y="1531"/>
                  </a:lnTo>
                  <a:lnTo>
                    <a:pt x="5081" y="2042"/>
                  </a:lnTo>
                  <a:lnTo>
                    <a:pt x="4557" y="2042"/>
                  </a:lnTo>
                  <a:lnTo>
                    <a:pt x="4032" y="2042"/>
                  </a:lnTo>
                  <a:lnTo>
                    <a:pt x="3508" y="2042"/>
                  </a:lnTo>
                  <a:lnTo>
                    <a:pt x="2983" y="2042"/>
                  </a:lnTo>
                  <a:lnTo>
                    <a:pt x="2459" y="2042"/>
                  </a:lnTo>
                  <a:lnTo>
                    <a:pt x="1935" y="2042"/>
                  </a:lnTo>
                  <a:lnTo>
                    <a:pt x="1410" y="2042"/>
                  </a:lnTo>
                  <a:lnTo>
                    <a:pt x="886" y="2042"/>
                  </a:lnTo>
                  <a:lnTo>
                    <a:pt x="886" y="1595"/>
                  </a:lnTo>
                  <a:lnTo>
                    <a:pt x="443" y="1595"/>
                  </a:lnTo>
                  <a:lnTo>
                    <a:pt x="0" y="1595"/>
                  </a:lnTo>
                  <a:lnTo>
                    <a:pt x="0" y="1237"/>
                  </a:lnTo>
                  <a:lnTo>
                    <a:pt x="443" y="1237"/>
                  </a:lnTo>
                  <a:lnTo>
                    <a:pt x="886" y="1237"/>
                  </a:lnTo>
                  <a:lnTo>
                    <a:pt x="886" y="790"/>
                  </a:lnTo>
                  <a:lnTo>
                    <a:pt x="443" y="790"/>
                  </a:lnTo>
                  <a:lnTo>
                    <a:pt x="0" y="790"/>
                  </a:lnTo>
                  <a:lnTo>
                    <a:pt x="0" y="448"/>
                  </a:lnTo>
                  <a:lnTo>
                    <a:pt x="443" y="448"/>
                  </a:lnTo>
                  <a:lnTo>
                    <a:pt x="886" y="448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890"/>
              <a:ext cx="381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reeform 6"/>
          <p:cNvSpPr>
            <a:spLocks/>
          </p:cNvSpPr>
          <p:nvPr/>
        </p:nvSpPr>
        <p:spPr bwMode="auto">
          <a:xfrm>
            <a:off x="136525" y="3386138"/>
            <a:ext cx="2203450" cy="2532062"/>
          </a:xfrm>
          <a:custGeom>
            <a:avLst/>
            <a:gdLst>
              <a:gd name="T0" fmla="*/ 2147483647 w 1388"/>
              <a:gd name="T1" fmla="*/ 2147483647 h 1595"/>
              <a:gd name="T2" fmla="*/ 2147483647 w 1388"/>
              <a:gd name="T3" fmla="*/ 2147483647 h 1595"/>
              <a:gd name="T4" fmla="*/ 2147483647 w 1388"/>
              <a:gd name="T5" fmla="*/ 2147483647 h 1595"/>
              <a:gd name="T6" fmla="*/ 2147483647 w 1388"/>
              <a:gd name="T7" fmla="*/ 2147483647 h 1595"/>
              <a:gd name="T8" fmla="*/ 2147483647 w 1388"/>
              <a:gd name="T9" fmla="*/ 2147483647 h 1595"/>
              <a:gd name="T10" fmla="*/ 2147483647 w 1388"/>
              <a:gd name="T11" fmla="*/ 2147483647 h 1595"/>
              <a:gd name="T12" fmla="*/ 2147483647 w 1388"/>
              <a:gd name="T13" fmla="*/ 2147483647 h 1595"/>
              <a:gd name="T14" fmla="*/ 2147483647 w 1388"/>
              <a:gd name="T15" fmla="*/ 2147483647 h 1595"/>
              <a:gd name="T16" fmla="*/ 2147483647 w 1388"/>
              <a:gd name="T17" fmla="*/ 2147483647 h 1595"/>
              <a:gd name="T18" fmla="*/ 2147483647 w 1388"/>
              <a:gd name="T19" fmla="*/ 2147483647 h 1595"/>
              <a:gd name="T20" fmla="*/ 2147483647 w 1388"/>
              <a:gd name="T21" fmla="*/ 0 h 1595"/>
              <a:gd name="T22" fmla="*/ 0 w 1388"/>
              <a:gd name="T23" fmla="*/ 0 h 1595"/>
              <a:gd name="T24" fmla="*/ 0 w 1388"/>
              <a:gd name="T25" fmla="*/ 2147483647 h 1595"/>
              <a:gd name="T26" fmla="*/ 0 w 1388"/>
              <a:gd name="T27" fmla="*/ 2147483647 h 1595"/>
              <a:gd name="T28" fmla="*/ 2147483647 w 1388"/>
              <a:gd name="T29" fmla="*/ 2147483647 h 1595"/>
              <a:gd name="T30" fmla="*/ 2147483647 w 1388"/>
              <a:gd name="T31" fmla="*/ 2147483647 h 1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88" h="1595">
                <a:moveTo>
                  <a:pt x="1388" y="1595"/>
                </a:moveTo>
                <a:lnTo>
                  <a:pt x="1388" y="1148"/>
                </a:lnTo>
                <a:lnTo>
                  <a:pt x="945" y="1148"/>
                </a:lnTo>
                <a:lnTo>
                  <a:pt x="502" y="1148"/>
                </a:lnTo>
                <a:lnTo>
                  <a:pt x="502" y="789"/>
                </a:lnTo>
                <a:lnTo>
                  <a:pt x="945" y="789"/>
                </a:lnTo>
                <a:lnTo>
                  <a:pt x="1388" y="789"/>
                </a:lnTo>
                <a:lnTo>
                  <a:pt x="1388" y="341"/>
                </a:lnTo>
                <a:lnTo>
                  <a:pt x="945" y="341"/>
                </a:lnTo>
                <a:lnTo>
                  <a:pt x="502" y="341"/>
                </a:lnTo>
                <a:lnTo>
                  <a:pt x="502" y="0"/>
                </a:lnTo>
                <a:lnTo>
                  <a:pt x="0" y="0"/>
                </a:lnTo>
                <a:lnTo>
                  <a:pt x="0" y="798"/>
                </a:lnTo>
                <a:lnTo>
                  <a:pt x="0" y="1595"/>
                </a:lnTo>
                <a:lnTo>
                  <a:pt x="693" y="1595"/>
                </a:lnTo>
                <a:lnTo>
                  <a:pt x="1388" y="159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84440" y="3644900"/>
            <a:ext cx="6192837" cy="1296988"/>
          </a:xfrm>
        </p:spPr>
        <p:txBody>
          <a:bodyPr anchor="b"/>
          <a:lstStyle>
            <a:lvl1pPr algn="ctr">
              <a:spcAft>
                <a:spcPct val="10000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484440" y="4941888"/>
            <a:ext cx="6192837" cy="12954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name and author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D414EC-6280-460D-AB63-57BB68C504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52D871-A70D-4ADF-84DC-A6F0275D6D0C}" type="datetime2">
              <a:rPr lang="en-US">
                <a:solidFill>
                  <a:srgbClr val="FFFFFF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7203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80A-1871-411A-A037-89D95AA4EC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9171-1C24-41F4-8F6B-0D5723BE59EB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1923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062F-FDAD-471F-8B5A-CE2F43C7A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34B54-78AA-48BE-A447-3826E3E5F59B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783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28779"/>
            <a:ext cx="3668712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628779"/>
            <a:ext cx="3668713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3983-9481-4DF7-8F01-68DFDA42B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3CC6-4FFD-4D57-90D0-70F81FF7EF87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8170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2108-503B-4DE3-89FE-05D972AF4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4477-6E3F-4028-8A57-AC3D002905E9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6484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D010-891F-4BE8-8818-BAECBDE02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3939-84AD-4458-877C-FB8C46918F74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5134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70B3-5639-4F22-ABE1-C45FBD6D83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FF94-A196-4873-9CB4-BCE7FE665407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736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15CA6-B5CB-4128-9DD3-30A8BFEE7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E034-8F58-4040-B2C1-79A47FF4E5B9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9643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41FF3-6822-4C87-9515-9C2501E18C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1DA3-5D24-4EFA-BC55-1745C88BDA87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388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0415F-15E8-4925-8EAE-44E0AFEBC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331DD-57BE-45EF-8B83-A9B96C3F589F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4111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2" y="395288"/>
            <a:ext cx="1871663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395288"/>
            <a:ext cx="5465762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40EA-3F4C-47BD-A1F6-F708B60A6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79A43-D7D5-4A9C-9989-F1906D5747F2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5191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theme" Target="../theme/theme5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NTU_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 xmlns:p14="http://schemas.microsoft.com/office/powerpoint/2010/main"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52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맑은 고딕"/>
              </a:defRPr>
            </a:lvl1pPr>
          </a:lstStyle>
          <a:p>
            <a:pPr>
              <a:defRPr/>
            </a:pPr>
            <a:fld id="{D1341F06-0B58-4829-821B-4D58335424C6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맑은 고딕"/>
              </a:defRPr>
            </a:lvl1pPr>
          </a:lstStyle>
          <a:p>
            <a:pPr>
              <a:defRPr/>
            </a:pPr>
            <a:fld id="{4B1B980E-9A6E-4514-A71D-2E6129E659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8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 spd="slow">
    <p:wipe/>
  </p:transition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301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맑은 고딕"/>
                <a:cs typeface="+mn-cs"/>
              </a:defRPr>
            </a:lvl1pPr>
          </a:lstStyle>
          <a:p>
            <a:pPr>
              <a:defRPr/>
            </a:pPr>
            <a:fld id="{EA9C03E3-6CED-4B40-87F8-1589A9915A24}" type="datetimeFigureOut">
              <a:rPr lang="ko-KR" altLang="fi-FI"/>
              <a:pPr>
                <a:defRPr/>
              </a:pPr>
              <a:t>08/09/15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맑은 고딕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맑은 고딕"/>
                <a:cs typeface="+mn-cs"/>
              </a:defRPr>
            </a:lvl1pPr>
          </a:lstStyle>
          <a:p>
            <a:pPr>
              <a:defRPr/>
            </a:pPr>
            <a:fld id="{2242BF1C-F50E-4BC6-B241-19E17C7554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09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 spd="slow">
    <p:wipe/>
  </p:transition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36525" y="793750"/>
            <a:ext cx="88646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i-FI" altLang="ko-KR" smtClean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295277" y="144467"/>
            <a:ext cx="8704263" cy="649287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840" y="0"/>
              </a:cxn>
              <a:cxn ang="0">
                <a:pos x="1503" y="0"/>
              </a:cxn>
              <a:cxn ang="0">
                <a:pos x="2167" y="0"/>
              </a:cxn>
              <a:cxn ang="0">
                <a:pos x="2830" y="0"/>
              </a:cxn>
              <a:cxn ang="0">
                <a:pos x="3493" y="0"/>
              </a:cxn>
              <a:cxn ang="0">
                <a:pos x="4156" y="0"/>
              </a:cxn>
              <a:cxn ang="0">
                <a:pos x="4820" y="0"/>
              </a:cxn>
              <a:cxn ang="0">
                <a:pos x="5483" y="0"/>
              </a:cxn>
              <a:cxn ang="0">
                <a:pos x="5483" y="409"/>
              </a:cxn>
              <a:cxn ang="0">
                <a:pos x="4820" y="409"/>
              </a:cxn>
              <a:cxn ang="0">
                <a:pos x="4156" y="409"/>
              </a:cxn>
              <a:cxn ang="0">
                <a:pos x="3493" y="409"/>
              </a:cxn>
              <a:cxn ang="0">
                <a:pos x="2830" y="409"/>
              </a:cxn>
              <a:cxn ang="0">
                <a:pos x="2167" y="409"/>
              </a:cxn>
              <a:cxn ang="0">
                <a:pos x="1503" y="409"/>
              </a:cxn>
              <a:cxn ang="0">
                <a:pos x="840" y="409"/>
              </a:cxn>
              <a:cxn ang="0">
                <a:pos x="177" y="409"/>
              </a:cxn>
              <a:cxn ang="0">
                <a:pos x="177" y="319"/>
              </a:cxn>
              <a:cxn ang="0">
                <a:pos x="0" y="319"/>
              </a:cxn>
              <a:cxn ang="0">
                <a:pos x="0" y="248"/>
              </a:cxn>
              <a:cxn ang="0">
                <a:pos x="177" y="248"/>
              </a:cxn>
              <a:cxn ang="0">
                <a:pos x="177" y="158"/>
              </a:cxn>
              <a:cxn ang="0">
                <a:pos x="0" y="158"/>
              </a:cxn>
              <a:cxn ang="0">
                <a:pos x="0" y="90"/>
              </a:cxn>
              <a:cxn ang="0">
                <a:pos x="177" y="90"/>
              </a:cxn>
              <a:cxn ang="0">
                <a:pos x="177" y="0"/>
              </a:cxn>
            </a:cxnLst>
            <a:rect l="0" t="0" r="r" b="b"/>
            <a:pathLst>
              <a:path w="5483" h="409">
                <a:moveTo>
                  <a:pt x="177" y="0"/>
                </a:moveTo>
                <a:lnTo>
                  <a:pt x="840" y="0"/>
                </a:lnTo>
                <a:lnTo>
                  <a:pt x="1503" y="0"/>
                </a:lnTo>
                <a:lnTo>
                  <a:pt x="2167" y="0"/>
                </a:lnTo>
                <a:lnTo>
                  <a:pt x="2830" y="0"/>
                </a:lnTo>
                <a:lnTo>
                  <a:pt x="3493" y="0"/>
                </a:lnTo>
                <a:lnTo>
                  <a:pt x="4156" y="0"/>
                </a:lnTo>
                <a:lnTo>
                  <a:pt x="4820" y="0"/>
                </a:lnTo>
                <a:lnTo>
                  <a:pt x="5483" y="0"/>
                </a:lnTo>
                <a:lnTo>
                  <a:pt x="5483" y="409"/>
                </a:lnTo>
                <a:lnTo>
                  <a:pt x="4820" y="409"/>
                </a:lnTo>
                <a:lnTo>
                  <a:pt x="4156" y="409"/>
                </a:lnTo>
                <a:lnTo>
                  <a:pt x="3493" y="409"/>
                </a:lnTo>
                <a:lnTo>
                  <a:pt x="2830" y="409"/>
                </a:lnTo>
                <a:lnTo>
                  <a:pt x="2167" y="409"/>
                </a:lnTo>
                <a:lnTo>
                  <a:pt x="1503" y="409"/>
                </a:lnTo>
                <a:lnTo>
                  <a:pt x="840" y="409"/>
                </a:lnTo>
                <a:lnTo>
                  <a:pt x="177" y="409"/>
                </a:lnTo>
                <a:lnTo>
                  <a:pt x="177" y="319"/>
                </a:lnTo>
                <a:lnTo>
                  <a:pt x="0" y="319"/>
                </a:lnTo>
                <a:lnTo>
                  <a:pt x="0" y="248"/>
                </a:lnTo>
                <a:lnTo>
                  <a:pt x="177" y="248"/>
                </a:lnTo>
                <a:lnTo>
                  <a:pt x="177" y="158"/>
                </a:lnTo>
                <a:lnTo>
                  <a:pt x="0" y="158"/>
                </a:lnTo>
                <a:lnTo>
                  <a:pt x="0" y="90"/>
                </a:lnTo>
                <a:lnTo>
                  <a:pt x="177" y="90"/>
                </a:lnTo>
                <a:lnTo>
                  <a:pt x="177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i-FI" altLang="ko-KR" smtClean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95288"/>
            <a:ext cx="74898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28779"/>
            <a:ext cx="74898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90" y="6453192"/>
            <a:ext cx="5184775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4" y="6453192"/>
            <a:ext cx="4318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ea typeface="Gulim" pitchFamily="34" charset="-127"/>
              </a:defRPr>
            </a:lvl1pPr>
          </a:lstStyle>
          <a:p>
            <a:fld id="{99313627-5F18-4555-AB2F-CAAE9ADAEFA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136525" y="793753"/>
            <a:ext cx="439738" cy="506413"/>
          </a:xfrm>
          <a:custGeom>
            <a:avLst/>
            <a:gdLst/>
            <a:ahLst/>
            <a:cxnLst>
              <a:cxn ang="0">
                <a:pos x="277" y="319"/>
              </a:cxn>
              <a:cxn ang="0">
                <a:pos x="277" y="229"/>
              </a:cxn>
              <a:cxn ang="0">
                <a:pos x="100" y="229"/>
              </a:cxn>
              <a:cxn ang="0">
                <a:pos x="100" y="157"/>
              </a:cxn>
              <a:cxn ang="0">
                <a:pos x="277" y="157"/>
              </a:cxn>
              <a:cxn ang="0">
                <a:pos x="277" y="68"/>
              </a:cxn>
              <a:cxn ang="0">
                <a:pos x="100" y="68"/>
              </a:cxn>
              <a:cxn ang="0">
                <a:pos x="100" y="0"/>
              </a:cxn>
              <a:cxn ang="0">
                <a:pos x="0" y="0"/>
              </a:cxn>
              <a:cxn ang="0">
                <a:pos x="0" y="319"/>
              </a:cxn>
              <a:cxn ang="0">
                <a:pos x="277" y="319"/>
              </a:cxn>
            </a:cxnLst>
            <a:rect l="0" t="0" r="r" b="b"/>
            <a:pathLst>
              <a:path w="277" h="319">
                <a:moveTo>
                  <a:pt x="277" y="319"/>
                </a:moveTo>
                <a:lnTo>
                  <a:pt x="277" y="229"/>
                </a:lnTo>
                <a:lnTo>
                  <a:pt x="100" y="229"/>
                </a:lnTo>
                <a:lnTo>
                  <a:pt x="100" y="157"/>
                </a:lnTo>
                <a:lnTo>
                  <a:pt x="277" y="157"/>
                </a:lnTo>
                <a:lnTo>
                  <a:pt x="277" y="68"/>
                </a:lnTo>
                <a:lnTo>
                  <a:pt x="100" y="68"/>
                </a:lnTo>
                <a:lnTo>
                  <a:pt x="100" y="0"/>
                </a:lnTo>
                <a:lnTo>
                  <a:pt x="0" y="0"/>
                </a:lnTo>
                <a:lnTo>
                  <a:pt x="0" y="319"/>
                </a:lnTo>
                <a:lnTo>
                  <a:pt x="277" y="319"/>
                </a:lnTo>
                <a:close/>
              </a:path>
            </a:pathLst>
          </a:custGeom>
          <a:solidFill>
            <a:schemeClr val="bg1">
              <a:alpha val="60001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i-FI" altLang="ko-KR" smtClean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7764" y="6453188"/>
            <a:ext cx="18732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ea typeface="Gulim" pitchFamily="34" charset="-127"/>
              </a:defRPr>
            </a:lvl1pPr>
          </a:lstStyle>
          <a:p>
            <a:fld id="{D401E32E-32E9-4525-A3AF-BD8E76D4BC89}" type="datetime2">
              <a:rPr lang="en-US" altLang="ko-KR" smtClean="0">
                <a:solidFill>
                  <a:srgbClr val="000000"/>
                </a:solidFill>
              </a:rPr>
              <a:pPr/>
              <a:t>Tuesday 8 September 15</a:t>
            </a:fld>
            <a:endParaRPr lang="fi-FI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</p:sldLayoutIdLst>
  <p:transition xmlns:p14="http://schemas.microsoft.com/office/powerpoint/2010/main" spd="slow">
    <p:wip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1952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639763" indent="-1762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804863" indent="-1635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981075" indent="-17462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1438275" indent="-174625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1895475" indent="-174625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2352675" indent="-174625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2809875" indent="-174625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NTU_re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99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p:transition xmlns:p14="http://schemas.microsoft.com/office/powerpoint/2010/main"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136525" y="793750"/>
            <a:ext cx="88646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 userDrawn="1"/>
        </p:nvSpPr>
        <p:spPr bwMode="auto">
          <a:xfrm>
            <a:off x="295277" y="144467"/>
            <a:ext cx="8704263" cy="649287"/>
          </a:xfrm>
          <a:custGeom>
            <a:avLst/>
            <a:gdLst>
              <a:gd name="T0" fmla="*/ 2147483647 w 5483"/>
              <a:gd name="T1" fmla="*/ 0 h 409"/>
              <a:gd name="T2" fmla="*/ 2147483647 w 5483"/>
              <a:gd name="T3" fmla="*/ 0 h 409"/>
              <a:gd name="T4" fmla="*/ 2147483647 w 5483"/>
              <a:gd name="T5" fmla="*/ 0 h 409"/>
              <a:gd name="T6" fmla="*/ 2147483647 w 5483"/>
              <a:gd name="T7" fmla="*/ 0 h 409"/>
              <a:gd name="T8" fmla="*/ 2147483647 w 5483"/>
              <a:gd name="T9" fmla="*/ 0 h 409"/>
              <a:gd name="T10" fmla="*/ 2147483647 w 5483"/>
              <a:gd name="T11" fmla="*/ 0 h 409"/>
              <a:gd name="T12" fmla="*/ 2147483647 w 5483"/>
              <a:gd name="T13" fmla="*/ 0 h 409"/>
              <a:gd name="T14" fmla="*/ 2147483647 w 5483"/>
              <a:gd name="T15" fmla="*/ 0 h 409"/>
              <a:gd name="T16" fmla="*/ 2147483647 w 5483"/>
              <a:gd name="T17" fmla="*/ 0 h 409"/>
              <a:gd name="T18" fmla="*/ 2147483647 w 5483"/>
              <a:gd name="T19" fmla="*/ 2147483647 h 409"/>
              <a:gd name="T20" fmla="*/ 2147483647 w 5483"/>
              <a:gd name="T21" fmla="*/ 2147483647 h 409"/>
              <a:gd name="T22" fmla="*/ 2147483647 w 5483"/>
              <a:gd name="T23" fmla="*/ 2147483647 h 409"/>
              <a:gd name="T24" fmla="*/ 2147483647 w 5483"/>
              <a:gd name="T25" fmla="*/ 2147483647 h 409"/>
              <a:gd name="T26" fmla="*/ 2147483647 w 5483"/>
              <a:gd name="T27" fmla="*/ 2147483647 h 409"/>
              <a:gd name="T28" fmla="*/ 2147483647 w 5483"/>
              <a:gd name="T29" fmla="*/ 2147483647 h 409"/>
              <a:gd name="T30" fmla="*/ 2147483647 w 5483"/>
              <a:gd name="T31" fmla="*/ 2147483647 h 409"/>
              <a:gd name="T32" fmla="*/ 2147483647 w 5483"/>
              <a:gd name="T33" fmla="*/ 2147483647 h 409"/>
              <a:gd name="T34" fmla="*/ 2147483647 w 5483"/>
              <a:gd name="T35" fmla="*/ 2147483647 h 409"/>
              <a:gd name="T36" fmla="*/ 2147483647 w 5483"/>
              <a:gd name="T37" fmla="*/ 2147483647 h 409"/>
              <a:gd name="T38" fmla="*/ 0 w 5483"/>
              <a:gd name="T39" fmla="*/ 2147483647 h 409"/>
              <a:gd name="T40" fmla="*/ 0 w 5483"/>
              <a:gd name="T41" fmla="*/ 2147483647 h 409"/>
              <a:gd name="T42" fmla="*/ 2147483647 w 5483"/>
              <a:gd name="T43" fmla="*/ 2147483647 h 409"/>
              <a:gd name="T44" fmla="*/ 2147483647 w 5483"/>
              <a:gd name="T45" fmla="*/ 2147483647 h 409"/>
              <a:gd name="T46" fmla="*/ 0 w 5483"/>
              <a:gd name="T47" fmla="*/ 2147483647 h 409"/>
              <a:gd name="T48" fmla="*/ 0 w 5483"/>
              <a:gd name="T49" fmla="*/ 2147483647 h 409"/>
              <a:gd name="T50" fmla="*/ 2147483647 w 5483"/>
              <a:gd name="T51" fmla="*/ 2147483647 h 409"/>
              <a:gd name="T52" fmla="*/ 2147483647 w 5483"/>
              <a:gd name="T53" fmla="*/ 0 h 4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483" h="409">
                <a:moveTo>
                  <a:pt x="177" y="0"/>
                </a:moveTo>
                <a:lnTo>
                  <a:pt x="840" y="0"/>
                </a:lnTo>
                <a:lnTo>
                  <a:pt x="1503" y="0"/>
                </a:lnTo>
                <a:lnTo>
                  <a:pt x="2167" y="0"/>
                </a:lnTo>
                <a:lnTo>
                  <a:pt x="2830" y="0"/>
                </a:lnTo>
                <a:lnTo>
                  <a:pt x="3493" y="0"/>
                </a:lnTo>
                <a:lnTo>
                  <a:pt x="4156" y="0"/>
                </a:lnTo>
                <a:lnTo>
                  <a:pt x="4820" y="0"/>
                </a:lnTo>
                <a:lnTo>
                  <a:pt x="5483" y="0"/>
                </a:lnTo>
                <a:lnTo>
                  <a:pt x="5483" y="409"/>
                </a:lnTo>
                <a:lnTo>
                  <a:pt x="4820" y="409"/>
                </a:lnTo>
                <a:lnTo>
                  <a:pt x="4156" y="409"/>
                </a:lnTo>
                <a:lnTo>
                  <a:pt x="3493" y="409"/>
                </a:lnTo>
                <a:lnTo>
                  <a:pt x="2830" y="409"/>
                </a:lnTo>
                <a:lnTo>
                  <a:pt x="2167" y="409"/>
                </a:lnTo>
                <a:lnTo>
                  <a:pt x="1503" y="409"/>
                </a:lnTo>
                <a:lnTo>
                  <a:pt x="840" y="409"/>
                </a:lnTo>
                <a:lnTo>
                  <a:pt x="177" y="409"/>
                </a:lnTo>
                <a:lnTo>
                  <a:pt x="177" y="319"/>
                </a:lnTo>
                <a:lnTo>
                  <a:pt x="0" y="319"/>
                </a:lnTo>
                <a:lnTo>
                  <a:pt x="0" y="248"/>
                </a:lnTo>
                <a:lnTo>
                  <a:pt x="177" y="248"/>
                </a:lnTo>
                <a:lnTo>
                  <a:pt x="177" y="158"/>
                </a:lnTo>
                <a:lnTo>
                  <a:pt x="0" y="158"/>
                </a:lnTo>
                <a:lnTo>
                  <a:pt x="0" y="90"/>
                </a:lnTo>
                <a:lnTo>
                  <a:pt x="177" y="90"/>
                </a:lnTo>
                <a:lnTo>
                  <a:pt x="17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95288"/>
            <a:ext cx="74898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28779"/>
            <a:ext cx="74898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90" y="6453192"/>
            <a:ext cx="5184775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name and author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4" y="6453192"/>
            <a:ext cx="4318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6ED87BB-8307-4111-800D-D5E5D6D784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136525" y="793753"/>
            <a:ext cx="439738" cy="506413"/>
          </a:xfrm>
          <a:custGeom>
            <a:avLst/>
            <a:gdLst>
              <a:gd name="T0" fmla="*/ 2147483647 w 277"/>
              <a:gd name="T1" fmla="*/ 2147483647 h 319"/>
              <a:gd name="T2" fmla="*/ 2147483647 w 277"/>
              <a:gd name="T3" fmla="*/ 2147483647 h 319"/>
              <a:gd name="T4" fmla="*/ 2147483647 w 277"/>
              <a:gd name="T5" fmla="*/ 2147483647 h 319"/>
              <a:gd name="T6" fmla="*/ 2147483647 w 277"/>
              <a:gd name="T7" fmla="*/ 2147483647 h 319"/>
              <a:gd name="T8" fmla="*/ 2147483647 w 277"/>
              <a:gd name="T9" fmla="*/ 2147483647 h 319"/>
              <a:gd name="T10" fmla="*/ 2147483647 w 277"/>
              <a:gd name="T11" fmla="*/ 2147483647 h 319"/>
              <a:gd name="T12" fmla="*/ 2147483647 w 277"/>
              <a:gd name="T13" fmla="*/ 2147483647 h 319"/>
              <a:gd name="T14" fmla="*/ 2147483647 w 277"/>
              <a:gd name="T15" fmla="*/ 0 h 319"/>
              <a:gd name="T16" fmla="*/ 0 w 277"/>
              <a:gd name="T17" fmla="*/ 0 h 319"/>
              <a:gd name="T18" fmla="*/ 0 w 277"/>
              <a:gd name="T19" fmla="*/ 2147483647 h 319"/>
              <a:gd name="T20" fmla="*/ 2147483647 w 277"/>
              <a:gd name="T21" fmla="*/ 2147483647 h 3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7" h="319">
                <a:moveTo>
                  <a:pt x="277" y="319"/>
                </a:moveTo>
                <a:lnTo>
                  <a:pt x="277" y="229"/>
                </a:lnTo>
                <a:lnTo>
                  <a:pt x="100" y="229"/>
                </a:lnTo>
                <a:lnTo>
                  <a:pt x="100" y="157"/>
                </a:lnTo>
                <a:lnTo>
                  <a:pt x="277" y="157"/>
                </a:lnTo>
                <a:lnTo>
                  <a:pt x="277" y="68"/>
                </a:lnTo>
                <a:lnTo>
                  <a:pt x="100" y="68"/>
                </a:lnTo>
                <a:lnTo>
                  <a:pt x="100" y="0"/>
                </a:lnTo>
                <a:lnTo>
                  <a:pt x="0" y="0"/>
                </a:lnTo>
                <a:lnTo>
                  <a:pt x="0" y="319"/>
                </a:lnTo>
                <a:lnTo>
                  <a:pt x="277" y="319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7764" y="6453188"/>
            <a:ext cx="18732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541B136-2346-4E40-90C3-A574ECF99B41}" type="datetime2">
              <a:rPr lang="en-US">
                <a:solidFill>
                  <a:srgbClr val="000000"/>
                </a:solidFill>
              </a:rPr>
              <a:pPr>
                <a:defRPr/>
              </a:pPr>
              <a:t>Tuesday 8 September 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 spd="slow">
    <p:wip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1952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639763" indent="-1762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804863" indent="-1635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981075" indent="-17462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1438275" indent="-174625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1895475" indent="-174625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2352675" indent="-174625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2809875" indent="-174625" algn="l" rtl="0" fontAlgn="base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www.blancco.com/us/products/total-data-erasure/blancco-5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frm=1&amp;source=images&amp;cd=&amp;cad=rja&amp;uact=8&amp;docid=2NS2aTclyjGSqM&amp;tbnid=Bt5EgiYdGtJ_kM:&amp;ved=0CAUQjRw&amp;url=http://www.buzzle.com/articles/car-salesman-salary.html&amp;ei=HIANVO2VH-LqyQOO84C4Ag&amp;bvm=bv.74649129,d.bGQ&amp;psig=AFQjCNEgGs8yvPd3-V0oqyt75glEABOOXg&amp;ust=1410257295936412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423333"/>
            <a:ext cx="54912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Business </a:t>
            </a:r>
            <a:r>
              <a:rPr lang="en-US" sz="2800" b="1" dirty="0"/>
              <a:t>Communication Skills (3cr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b="1" dirty="0" smtClean="0"/>
              <a:t>61A00200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073" y="5620274"/>
            <a:ext cx="40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Lecturer: Mark </a:t>
            </a:r>
            <a:r>
              <a:rPr lang="en-GB" b="1" dirty="0" smtClean="0"/>
              <a:t>Badham</a:t>
            </a:r>
            <a:endParaRPr lang="en-US" dirty="0"/>
          </a:p>
        </p:txBody>
      </p:sp>
      <p:pic>
        <p:nvPicPr>
          <p:cNvPr id="5" name="Picture 4" descr="effective-communication-mee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8" y="1676111"/>
            <a:ext cx="3155933" cy="34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64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1824637"/>
            <a:ext cx="8277934" cy="30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r>
              <a:rPr lang="en-GB" sz="2200" b="1" dirty="0">
                <a:solidFill>
                  <a:srgbClr val="000000"/>
                </a:solidFill>
              </a:rPr>
              <a:t>S</a:t>
            </a:r>
            <a:r>
              <a:rPr lang="en-US" sz="2200" b="1" dirty="0" err="1">
                <a:solidFill>
                  <a:srgbClr val="000000"/>
                </a:solidFill>
              </a:rPr>
              <a:t>ituation</a:t>
            </a:r>
            <a:endParaRPr lang="en-US" sz="2200" b="1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Write a request to IKEA to persuade them to participate in a school project you are working on </a:t>
            </a:r>
          </a:p>
          <a:p>
            <a:pPr fontAlgn="base">
              <a:spcBef>
                <a:spcPts val="1800"/>
              </a:spcBef>
            </a:pPr>
            <a:r>
              <a:rPr lang="en-US" sz="2200" b="1" dirty="0">
                <a:solidFill>
                  <a:srgbClr val="000000"/>
                </a:solidFill>
              </a:rPr>
              <a:t>Writer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(Your group)</a:t>
            </a:r>
          </a:p>
          <a:p>
            <a:pPr fontAlgn="base">
              <a:spcBef>
                <a:spcPts val="600"/>
              </a:spcBef>
            </a:pPr>
            <a:r>
              <a:rPr lang="en-US" sz="2200" dirty="0" err="1">
                <a:solidFill>
                  <a:srgbClr val="000000"/>
                </a:solidFill>
              </a:rPr>
              <a:t>AaltoBiz</a:t>
            </a:r>
            <a:r>
              <a:rPr lang="en-US" sz="2200" dirty="0">
                <a:solidFill>
                  <a:srgbClr val="000000"/>
                </a:solidFill>
              </a:rPr>
              <a:t> student and a part-time </a:t>
            </a:r>
            <a:r>
              <a:rPr lang="en-US" sz="2200" dirty="0" smtClean="0">
                <a:solidFill>
                  <a:srgbClr val="000000"/>
                </a:solidFill>
              </a:rPr>
              <a:t>cashier at </a:t>
            </a:r>
            <a:r>
              <a:rPr lang="en-US" sz="2200" dirty="0">
                <a:solidFill>
                  <a:srgbClr val="000000"/>
                </a:solidFill>
              </a:rPr>
              <a:t>Ikea. </a:t>
            </a:r>
          </a:p>
          <a:p>
            <a:pPr fontAlgn="base">
              <a:spcBef>
                <a:spcPts val="1800"/>
              </a:spcBef>
            </a:pPr>
            <a:r>
              <a:rPr lang="en-US" sz="2200" b="1" dirty="0">
                <a:solidFill>
                  <a:srgbClr val="000000"/>
                </a:solidFill>
              </a:rPr>
              <a:t>Recipient</a:t>
            </a:r>
          </a:p>
          <a:p>
            <a:pPr fontAlgn="base"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IKEA Finland’s environmental manager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A1 Written request: IKEA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89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1824637"/>
            <a:ext cx="8277934" cy="30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r>
              <a:rPr lang="en-GB" sz="2200" b="1" dirty="0">
                <a:solidFill>
                  <a:srgbClr val="000000"/>
                </a:solidFill>
              </a:rPr>
              <a:t>S</a:t>
            </a:r>
            <a:r>
              <a:rPr lang="en-US" sz="2200" b="1" dirty="0" err="1">
                <a:solidFill>
                  <a:srgbClr val="000000"/>
                </a:solidFill>
              </a:rPr>
              <a:t>ituation</a:t>
            </a:r>
            <a:endParaRPr lang="en-US" sz="2200" b="1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Write a request to </a:t>
            </a:r>
            <a:r>
              <a:rPr lang="en-US" sz="2200" dirty="0" err="1">
                <a:solidFill>
                  <a:srgbClr val="000000"/>
                </a:solidFill>
              </a:rPr>
              <a:t>Medicus</a:t>
            </a:r>
            <a:r>
              <a:rPr lang="en-US" sz="2200" dirty="0">
                <a:solidFill>
                  <a:srgbClr val="000000"/>
                </a:solidFill>
              </a:rPr>
              <a:t> (pharmaceutical company) to persuade them to participate in a school project</a:t>
            </a:r>
          </a:p>
          <a:p>
            <a:pPr fontAlgn="base">
              <a:spcBef>
                <a:spcPts val="1800"/>
              </a:spcBef>
            </a:pPr>
            <a:r>
              <a:rPr lang="en-US" sz="2200" b="1" dirty="0">
                <a:solidFill>
                  <a:srgbClr val="000000"/>
                </a:solidFill>
              </a:rPr>
              <a:t>Writer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(Your group)</a:t>
            </a:r>
          </a:p>
          <a:p>
            <a:pPr fontAlgn="base">
              <a:spcBef>
                <a:spcPts val="600"/>
              </a:spcBef>
            </a:pPr>
            <a:r>
              <a:rPr lang="en-US" sz="2200" dirty="0" err="1">
                <a:solidFill>
                  <a:srgbClr val="000000"/>
                </a:solidFill>
              </a:rPr>
              <a:t>AaltoBiz</a:t>
            </a:r>
            <a:r>
              <a:rPr lang="en-US" sz="2200" dirty="0">
                <a:solidFill>
                  <a:srgbClr val="000000"/>
                </a:solidFill>
              </a:rPr>
              <a:t> student and a part-time </a:t>
            </a:r>
            <a:r>
              <a:rPr lang="en-US" sz="2200" dirty="0" smtClean="0">
                <a:solidFill>
                  <a:srgbClr val="000000"/>
                </a:solidFill>
              </a:rPr>
              <a:t>worker at </a:t>
            </a:r>
            <a:r>
              <a:rPr lang="en-US" sz="2200" dirty="0" err="1">
                <a:solidFill>
                  <a:srgbClr val="000000"/>
                </a:solidFill>
              </a:rPr>
              <a:t>Medicus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ts val="1800"/>
              </a:spcBef>
            </a:pPr>
            <a:r>
              <a:rPr lang="en-US" sz="2200" b="1" dirty="0">
                <a:solidFill>
                  <a:srgbClr val="000000"/>
                </a:solidFill>
              </a:rPr>
              <a:t>Recipient</a:t>
            </a:r>
          </a:p>
          <a:p>
            <a:pPr fontAlgn="base">
              <a:spcBef>
                <a:spcPts val="600"/>
              </a:spcBef>
            </a:pPr>
            <a:r>
              <a:rPr lang="en-US" sz="2200" dirty="0" err="1">
                <a:solidFill>
                  <a:srgbClr val="000000"/>
                </a:solidFill>
              </a:rPr>
              <a:t>Medicus</a:t>
            </a:r>
            <a:r>
              <a:rPr lang="en-US" sz="2200" dirty="0">
                <a:solidFill>
                  <a:srgbClr val="000000"/>
                </a:solidFill>
              </a:rPr>
              <a:t> Finland’s responsibility manager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A1 Written request: MEDICUS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24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1824637"/>
            <a:ext cx="8294281" cy="292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000000"/>
                </a:solidFill>
              </a:rPr>
              <a:t>2</a:t>
            </a:r>
            <a:r>
              <a:rPr lang="en-GB" sz="2200" b="1" dirty="0">
                <a:solidFill>
                  <a:srgbClr val="000000"/>
                </a:solidFill>
              </a:rPr>
              <a:t> </a:t>
            </a:r>
            <a:r>
              <a:rPr lang="en-GB" sz="2200" dirty="0">
                <a:solidFill>
                  <a:srgbClr val="000000"/>
                </a:solidFill>
              </a:rPr>
              <a:t>deliverables:</a:t>
            </a:r>
            <a:br>
              <a:rPr lang="en-GB" sz="2200" dirty="0">
                <a:solidFill>
                  <a:srgbClr val="000000"/>
                </a:solidFill>
              </a:rPr>
            </a:br>
            <a:endParaRPr lang="fi-FI" sz="22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000000"/>
                </a:solidFill>
              </a:rPr>
              <a:t>A1a  </a:t>
            </a:r>
            <a:r>
              <a:rPr lang="en-GB" sz="2200" b="1" dirty="0">
                <a:solidFill>
                  <a:srgbClr val="000000"/>
                </a:solidFill>
              </a:rPr>
              <a:t>Communication strategy a</a:t>
            </a:r>
            <a:r>
              <a:rPr lang="en-GB" sz="2200" dirty="0">
                <a:solidFill>
                  <a:srgbClr val="000000"/>
                </a:solidFill>
              </a:rPr>
              <a:t>nalysis using </a:t>
            </a:r>
            <a:r>
              <a:rPr lang="en-GB" sz="2200" dirty="0" err="1">
                <a:solidFill>
                  <a:srgbClr val="000000"/>
                </a:solidFill>
              </a:rPr>
              <a:t>Munter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Ch</a:t>
            </a:r>
            <a:r>
              <a:rPr lang="en-GB" sz="2200" dirty="0">
                <a:solidFill>
                  <a:srgbClr val="000000"/>
                </a:solidFill>
              </a:rPr>
              <a:t> 1 (10%)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</a:rPr>
              <a:t>       - audience analysis, objective, credibility, structure</a:t>
            </a:r>
            <a:br>
              <a:rPr lang="en-US" sz="2200" dirty="0">
                <a:solidFill>
                  <a:srgbClr val="000000"/>
                </a:solidFill>
              </a:rPr>
            </a:br>
            <a:endParaRPr lang="fi-FI" sz="22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000000"/>
                </a:solidFill>
              </a:rPr>
              <a:t>A1b  </a:t>
            </a:r>
            <a:r>
              <a:rPr lang="en-GB" sz="2200" b="1" dirty="0">
                <a:solidFill>
                  <a:srgbClr val="000000"/>
                </a:solidFill>
              </a:rPr>
              <a:t>Email request </a:t>
            </a:r>
            <a:r>
              <a:rPr lang="en-GB" sz="2200" dirty="0">
                <a:solidFill>
                  <a:srgbClr val="000000"/>
                </a:solidFill>
              </a:rPr>
              <a:t>(15 %)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A1 Written request (group)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39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1824637"/>
            <a:ext cx="8277934" cy="408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000000"/>
                </a:solidFill>
              </a:rPr>
              <a:t>6-8 minute business-related persuasive presentation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000000"/>
                </a:solidFill>
              </a:rPr>
              <a:t>Your target </a:t>
            </a:r>
            <a:r>
              <a:rPr lang="en-US" sz="2100" dirty="0" smtClean="0">
                <a:solidFill>
                  <a:srgbClr val="000000"/>
                </a:solidFill>
              </a:rPr>
              <a:t>audience could be:</a:t>
            </a:r>
            <a:endParaRPr lang="en-US" sz="21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</a:rPr>
              <a:t>school</a:t>
            </a:r>
            <a:r>
              <a:rPr lang="en-US" sz="2100" dirty="0">
                <a:solidFill>
                  <a:srgbClr val="000000"/>
                </a:solidFill>
              </a:rPr>
              <a:t>: Aalto management, fellow students, potential students, exchange students, corporate partners 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</a:rPr>
              <a:t>company where you work</a:t>
            </a:r>
            <a:r>
              <a:rPr lang="en-US" sz="2100" dirty="0">
                <a:solidFill>
                  <a:srgbClr val="000000"/>
                </a:solidFill>
              </a:rPr>
              <a:t>: top management, colleagues, company personnel, customers, suppliers, buyers, partners </a:t>
            </a:r>
            <a:r>
              <a:rPr lang="en-US" sz="2100" dirty="0" err="1">
                <a:solidFill>
                  <a:srgbClr val="000000"/>
                </a:solidFill>
              </a:rPr>
              <a:t>etc</a:t>
            </a:r>
            <a:endParaRPr lang="en-US" sz="21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A2 Individual persuasive presentation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4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511222" y="1824637"/>
            <a:ext cx="8619128" cy="408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r>
              <a:rPr lang="en-GB" sz="2200" b="1" dirty="0">
                <a:solidFill>
                  <a:srgbClr val="000000"/>
                </a:solidFill>
              </a:rPr>
              <a:t>Procedure</a:t>
            </a:r>
            <a:endParaRPr lang="en-US" sz="22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Choose a presentation </a:t>
            </a:r>
            <a:r>
              <a:rPr lang="en-US" sz="2200" b="1" dirty="0">
                <a:solidFill>
                  <a:srgbClr val="000000"/>
                </a:solidFill>
              </a:rPr>
              <a:t>topic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Prepare </a:t>
            </a:r>
            <a:r>
              <a:rPr lang="en-US" sz="2200" b="1" dirty="0">
                <a:solidFill>
                  <a:srgbClr val="000000"/>
                </a:solidFill>
              </a:rPr>
              <a:t>strategy outline</a:t>
            </a:r>
            <a:r>
              <a:rPr lang="en-US" sz="2200" dirty="0">
                <a:solidFill>
                  <a:srgbClr val="000000"/>
                </a:solidFill>
              </a:rPr>
              <a:t> (A2a) for week 2 (your analysis of the presentation situation)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Prepare the actual presentation including any slides you intend to use (maximum of 5)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b="1" dirty="0">
                <a:solidFill>
                  <a:srgbClr val="000000"/>
                </a:solidFill>
              </a:rPr>
              <a:t>Present</a:t>
            </a:r>
            <a:r>
              <a:rPr lang="en-US" sz="2200" dirty="0">
                <a:solidFill>
                  <a:srgbClr val="000000"/>
                </a:solidFill>
              </a:rPr>
              <a:t>: 6-8 minute presentation with peer feedback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Write a </a:t>
            </a:r>
            <a:r>
              <a:rPr lang="en-US" sz="2200" b="1" dirty="0">
                <a:solidFill>
                  <a:srgbClr val="000000"/>
                </a:solidFill>
              </a:rPr>
              <a:t>reflection paper </a:t>
            </a:r>
            <a:r>
              <a:rPr lang="en-US" sz="2200" dirty="0">
                <a:solidFill>
                  <a:srgbClr val="000000"/>
                </a:solidFill>
              </a:rPr>
              <a:t>(A2b) - due one week after presentation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51122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A2 Individual persuasive presentation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2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1824637"/>
            <a:ext cx="8294281" cy="292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000000"/>
                </a:solidFill>
              </a:rPr>
              <a:t>3</a:t>
            </a:r>
            <a:r>
              <a:rPr lang="en-GB" sz="2200" b="1" dirty="0">
                <a:solidFill>
                  <a:srgbClr val="000000"/>
                </a:solidFill>
              </a:rPr>
              <a:t> </a:t>
            </a:r>
            <a:r>
              <a:rPr lang="en-GB" sz="2200" dirty="0">
                <a:solidFill>
                  <a:srgbClr val="000000"/>
                </a:solidFill>
              </a:rPr>
              <a:t>deliverables:</a:t>
            </a:r>
            <a:br>
              <a:rPr lang="en-GB" sz="2200" dirty="0">
                <a:solidFill>
                  <a:srgbClr val="000000"/>
                </a:solidFill>
              </a:rPr>
            </a:br>
            <a:endParaRPr lang="fi-FI" sz="22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200" b="1" dirty="0">
                <a:solidFill>
                  <a:srgbClr val="000000"/>
                </a:solidFill>
              </a:rPr>
              <a:t>Strategy outline </a:t>
            </a:r>
            <a:r>
              <a:rPr lang="en-GB" sz="2200" dirty="0">
                <a:solidFill>
                  <a:srgbClr val="000000"/>
                </a:solidFill>
              </a:rPr>
              <a:t>using </a:t>
            </a:r>
            <a:r>
              <a:rPr lang="en-GB" sz="2200" dirty="0" err="1">
                <a:solidFill>
                  <a:srgbClr val="000000"/>
                </a:solidFill>
              </a:rPr>
              <a:t>Munter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chapter </a:t>
            </a:r>
            <a:r>
              <a:rPr lang="en-GB" sz="2200" dirty="0">
                <a:solidFill>
                  <a:srgbClr val="000000"/>
                </a:solidFill>
              </a:rPr>
              <a:t>1 (10%)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</a:rPr>
              <a:t>       - audience analysis, objective, credibility, structure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eriod" startAt="2"/>
            </a:pPr>
            <a:r>
              <a:rPr lang="en-US" sz="2200" b="1" dirty="0">
                <a:solidFill>
                  <a:srgbClr val="000000"/>
                </a:solidFill>
              </a:rPr>
              <a:t>Presentation</a:t>
            </a:r>
            <a:r>
              <a:rPr lang="en-US" sz="2200" dirty="0">
                <a:solidFill>
                  <a:srgbClr val="000000"/>
                </a:solidFill>
              </a:rPr>
              <a:t> (given to an audience of 5 classmates)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eriod" startAt="2"/>
            </a:pPr>
            <a:r>
              <a:rPr lang="en-GB" sz="2200" b="1" dirty="0">
                <a:solidFill>
                  <a:srgbClr val="000000"/>
                </a:solidFill>
              </a:rPr>
              <a:t>Self-reflection  </a:t>
            </a:r>
            <a:r>
              <a:rPr lang="en-GB" sz="2200" dirty="0">
                <a:solidFill>
                  <a:srgbClr val="000000"/>
                </a:solidFill>
              </a:rPr>
              <a:t>(15 %)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A2 Individual persuasive presentation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3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37292" y="1238972"/>
            <a:ext cx="8247063" cy="47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Presentation </a:t>
            </a:r>
            <a:r>
              <a:rPr lang="en-GB" sz="2000" b="1" dirty="0">
                <a:solidFill>
                  <a:srgbClr val="000000"/>
                </a:solidFill>
              </a:rPr>
              <a:t>topic</a:t>
            </a:r>
            <a:endParaRPr lang="fi-FI" sz="2000" b="1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Message outcome / objective</a:t>
            </a:r>
            <a:r>
              <a:rPr lang="en-GB" sz="2000" dirty="0">
                <a:solidFill>
                  <a:srgbClr val="000000"/>
                </a:solidFill>
              </a:rPr>
              <a:t>: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What do you want your audience to think, feel or do as a result of your message?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Audience analysis</a:t>
            </a:r>
            <a:r>
              <a:rPr lang="en-GB" sz="2000" dirty="0">
                <a:solidFill>
                  <a:srgbClr val="000000"/>
                </a:solidFill>
              </a:rPr>
              <a:t>: Who is your audience? What do they know and expect? What do they feel? How can you persuade them?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Credibility</a:t>
            </a:r>
            <a:r>
              <a:rPr lang="en-GB" sz="2000" dirty="0">
                <a:solidFill>
                  <a:srgbClr val="000000"/>
                </a:solidFill>
              </a:rPr>
              <a:t>: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What is your initial credibility as a communicator in the situation you have chosen for your presentation? How will you endeavour to enhance your credibility?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Content and structure</a:t>
            </a:r>
            <a:r>
              <a:rPr lang="en-GB" sz="2000" dirty="0">
                <a:solidFill>
                  <a:srgbClr val="000000"/>
                </a:solidFill>
              </a:rPr>
              <a:t>: How will you organise your ideas? Direct or indirect? Can you use any of the organisational patterns provided?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What </a:t>
            </a:r>
            <a:r>
              <a:rPr lang="en-GB" sz="2000" b="1" dirty="0">
                <a:solidFill>
                  <a:srgbClr val="000000"/>
                </a:solidFill>
              </a:rPr>
              <a:t>evidence</a:t>
            </a:r>
            <a:r>
              <a:rPr lang="en-GB" sz="2000" dirty="0">
                <a:solidFill>
                  <a:srgbClr val="000000"/>
                </a:solidFill>
              </a:rPr>
              <a:t> will you provide to support your position?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</a:rPr>
              <a:t>What </a:t>
            </a:r>
            <a:r>
              <a:rPr lang="en-GB" sz="2000" b="1" dirty="0">
                <a:solidFill>
                  <a:srgbClr val="000000"/>
                </a:solidFill>
              </a:rPr>
              <a:t>audience benefits </a:t>
            </a:r>
            <a:r>
              <a:rPr lang="en-GB" sz="2000" dirty="0">
                <a:solidFill>
                  <a:srgbClr val="000000"/>
                </a:solidFill>
              </a:rPr>
              <a:t>will you focus on?</a:t>
            </a:r>
            <a:endParaRPr lang="fi-FI" sz="2000" dirty="0">
              <a:solidFill>
                <a:srgbClr val="000000"/>
              </a:solidFill>
            </a:endParaRP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37291" y="416311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A2a Strategy outline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1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2800" dirty="0" smtClean="0"/>
              <a:t>Class </a:t>
            </a:r>
            <a:r>
              <a:rPr lang="fi-FI" sz="2800" dirty="0" err="1" smtClean="0"/>
              <a:t>contribution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589092"/>
            <a:ext cx="8477250" cy="27590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Grade </a:t>
            </a:r>
            <a:r>
              <a:rPr lang="en-US" b="1" dirty="0"/>
              <a:t>5:</a:t>
            </a:r>
            <a:r>
              <a:rPr lang="en-US" dirty="0"/>
              <a:t> Excellent contribution. </a:t>
            </a:r>
            <a:r>
              <a:rPr lang="en-US" b="1" dirty="0"/>
              <a:t>Came to class thoroughly prepared </a:t>
            </a:r>
            <a:r>
              <a:rPr lang="en-US" dirty="0"/>
              <a:t>having done all the required readings and preparation work. Always took an </a:t>
            </a:r>
            <a:r>
              <a:rPr lang="en-US" b="1" dirty="0"/>
              <a:t>active role in class discussions and group activities</a:t>
            </a:r>
            <a:r>
              <a:rPr lang="en-US" dirty="0"/>
              <a:t>. Contributions were always constructive and often insightful.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NB Full grading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criteria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course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outline and individual assignments</a:t>
            </a:r>
            <a:endParaRPr lang="fi-FI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FontTx/>
              <a:buNone/>
              <a:defRPr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&amp; Communication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strategy?</a:t>
            </a:r>
          </a:p>
          <a:p>
            <a:r>
              <a:rPr lang="en-US" dirty="0" smtClean="0"/>
              <a:t>Why is it important to Business Communication?</a:t>
            </a:r>
          </a:p>
          <a:p>
            <a:r>
              <a:rPr lang="en-US" dirty="0" smtClean="0"/>
              <a:t>How do you build Business Communication Strategies?</a:t>
            </a:r>
          </a:p>
          <a:p>
            <a:r>
              <a:rPr lang="en-US" dirty="0" smtClean="0"/>
              <a:t>RACE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79" y="3658809"/>
            <a:ext cx="45847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16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84136" y="0"/>
            <a:ext cx="9250363" cy="3841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48" y="3859217"/>
            <a:ext cx="9401175" cy="29987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215900" y="1025527"/>
            <a:ext cx="8820150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934" tIns="54934" rIns="142827" bIns="54934" anchor="b"/>
          <a:lstStyle/>
          <a:p>
            <a:pPr latinLnBrk="1"/>
            <a:endParaRPr lang="ko-KR" altLang="ko-KR" sz="2500" b="1">
              <a:solidFill>
                <a:srgbClr val="7F7F7F"/>
              </a:solidFill>
            </a:endParaRPr>
          </a:p>
        </p:txBody>
      </p:sp>
      <p:sp>
        <p:nvSpPr>
          <p:cNvPr id="19" name="정오각형 18"/>
          <p:cNvSpPr/>
          <p:nvPr/>
        </p:nvSpPr>
        <p:spPr>
          <a:xfrm flipV="1">
            <a:off x="3281151" y="2644157"/>
            <a:ext cx="2520280" cy="1846399"/>
          </a:xfrm>
          <a:prstGeom prst="pentag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정오각형 23"/>
          <p:cNvSpPr/>
          <p:nvPr/>
        </p:nvSpPr>
        <p:spPr>
          <a:xfrm>
            <a:off x="3281364" y="750888"/>
            <a:ext cx="2519362" cy="18478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정오각형 24"/>
          <p:cNvSpPr/>
          <p:nvPr/>
        </p:nvSpPr>
        <p:spPr>
          <a:xfrm rot="6759222" flipV="1">
            <a:off x="1400175" y="1590675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정오각형 25"/>
          <p:cNvSpPr/>
          <p:nvPr/>
        </p:nvSpPr>
        <p:spPr>
          <a:xfrm rot="1741959" flipV="1">
            <a:off x="2163763" y="4049713"/>
            <a:ext cx="2520950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정오각형 26"/>
          <p:cNvSpPr/>
          <p:nvPr/>
        </p:nvSpPr>
        <p:spPr>
          <a:xfrm rot="19929677" flipV="1">
            <a:off x="4446589" y="4041776"/>
            <a:ext cx="2520950" cy="1846263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3" name="직사각형 17"/>
          <p:cNvSpPr>
            <a:spLocks noChangeArrowheads="1"/>
          </p:cNvSpPr>
          <p:nvPr/>
        </p:nvSpPr>
        <p:spPr bwMode="auto">
          <a:xfrm>
            <a:off x="3672058" y="1096966"/>
            <a:ext cx="1737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Define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objectives,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choose style</a:t>
            </a:r>
          </a:p>
        </p:txBody>
      </p:sp>
      <p:sp>
        <p:nvSpPr>
          <p:cNvPr id="105484" name="직사각형 30"/>
          <p:cNvSpPr>
            <a:spLocks noChangeArrowheads="1"/>
          </p:cNvSpPr>
          <p:nvPr/>
        </p:nvSpPr>
        <p:spPr bwMode="auto">
          <a:xfrm>
            <a:off x="3465410" y="3133726"/>
            <a:ext cx="2122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Communicating</a:t>
            </a:r>
          </a:p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strategically</a:t>
            </a:r>
          </a:p>
        </p:txBody>
      </p:sp>
      <p:sp>
        <p:nvSpPr>
          <p:cNvPr id="105485" name="직사각형 31"/>
          <p:cNvSpPr>
            <a:spLocks noChangeArrowheads="1"/>
          </p:cNvSpPr>
          <p:nvPr/>
        </p:nvSpPr>
        <p:spPr bwMode="auto">
          <a:xfrm>
            <a:off x="1863644" y="2435226"/>
            <a:ext cx="1297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Analyse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audience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944854" y="4503739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sp>
        <p:nvSpPr>
          <p:cNvPr id="105487" name="직사각형 34"/>
          <p:cNvSpPr>
            <a:spLocks noChangeArrowheads="1"/>
          </p:cNvSpPr>
          <p:nvPr/>
        </p:nvSpPr>
        <p:spPr bwMode="auto">
          <a:xfrm>
            <a:off x="4978391" y="4510089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Craft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message</a:t>
            </a:r>
          </a:p>
        </p:txBody>
      </p:sp>
      <p:sp>
        <p:nvSpPr>
          <p:cNvPr id="36" name="정오각형 35"/>
          <p:cNvSpPr/>
          <p:nvPr/>
        </p:nvSpPr>
        <p:spPr>
          <a:xfrm rot="14873285" flipH="1" flipV="1">
            <a:off x="5689600" y="1601788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9" name="직사각형 33"/>
          <p:cNvSpPr>
            <a:spLocks noChangeArrowheads="1"/>
          </p:cNvSpPr>
          <p:nvPr/>
        </p:nvSpPr>
        <p:spPr bwMode="auto">
          <a:xfrm>
            <a:off x="5901780" y="2422525"/>
            <a:ext cx="1393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Assess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credibility</a:t>
            </a:r>
          </a:p>
        </p:txBody>
      </p:sp>
      <p:sp>
        <p:nvSpPr>
          <p:cNvPr id="105490" name="TextBox 1"/>
          <p:cNvSpPr txBox="1">
            <a:spLocks noChangeArrowheads="1"/>
          </p:cNvSpPr>
          <p:nvPr/>
        </p:nvSpPr>
        <p:spPr bwMode="auto">
          <a:xfrm>
            <a:off x="487363" y="4603750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DESIGN</a:t>
            </a:r>
          </a:p>
        </p:txBody>
      </p:sp>
      <p:sp>
        <p:nvSpPr>
          <p:cNvPr id="105491" name="TextBox 19"/>
          <p:cNvSpPr txBox="1">
            <a:spLocks noChangeArrowheads="1"/>
          </p:cNvSpPr>
          <p:nvPr/>
        </p:nvSpPr>
        <p:spPr bwMode="auto">
          <a:xfrm>
            <a:off x="415925" y="1406525"/>
            <a:ext cx="154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262333017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3" y="1201133"/>
            <a:ext cx="7793038" cy="29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400" dirty="0" smtClean="0"/>
              <a:t>YOU and business communication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400" dirty="0" smtClean="0"/>
              <a:t>Course </a:t>
            </a:r>
            <a:r>
              <a:rPr lang="en-GB" sz="2400" dirty="0"/>
              <a:t>objectives, assessment, schedule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400" dirty="0" smtClean="0"/>
              <a:t>Intro to Communicating </a:t>
            </a:r>
            <a:r>
              <a:rPr lang="en-GB" sz="2400" dirty="0"/>
              <a:t>S</a:t>
            </a:r>
            <a:r>
              <a:rPr lang="en-GB" sz="2400" dirty="0" smtClean="0"/>
              <a:t>trategically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400" dirty="0" smtClean="0"/>
              <a:t>Case analysis and class discussion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37799" y="483658"/>
            <a:ext cx="7737475" cy="7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/>
              <a:t>Today’s agenda</a:t>
            </a:r>
            <a:endParaRPr lang="en-GB" sz="3200" b="1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3" name="Picture 2" descr="786342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39" y="3884241"/>
            <a:ext cx="4351326" cy="29008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5" y="1393976"/>
            <a:ext cx="7038475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39" y="5336811"/>
            <a:ext cx="3401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Shannon-Weaver Model (1949)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096" y="628953"/>
            <a:ext cx="4305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An early communication model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1641054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3775077" y="2206629"/>
            <a:ext cx="511016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Who are they?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What do they </a:t>
            </a:r>
            <a:r>
              <a:rPr lang="en-GB" sz="2200" b="1" dirty="0">
                <a:solidFill>
                  <a:srgbClr val="000000"/>
                </a:solidFill>
              </a:rPr>
              <a:t>know</a:t>
            </a:r>
            <a:r>
              <a:rPr lang="en-GB" sz="2200" dirty="0">
                <a:solidFill>
                  <a:srgbClr val="000000"/>
                </a:solidFill>
              </a:rPr>
              <a:t> and </a:t>
            </a:r>
            <a:r>
              <a:rPr lang="en-GB" sz="2200" b="1" dirty="0">
                <a:solidFill>
                  <a:srgbClr val="000000"/>
                </a:solidFill>
              </a:rPr>
              <a:t>expect</a:t>
            </a:r>
            <a:r>
              <a:rPr lang="en-GB" sz="2200" dirty="0">
                <a:solidFill>
                  <a:srgbClr val="000000"/>
                </a:solidFill>
              </a:rPr>
              <a:t>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What do they </a:t>
            </a:r>
            <a:r>
              <a:rPr lang="en-GB" sz="2200" b="1" dirty="0">
                <a:solidFill>
                  <a:srgbClr val="000000"/>
                </a:solidFill>
              </a:rPr>
              <a:t>feel</a:t>
            </a:r>
            <a:r>
              <a:rPr lang="en-GB" sz="2200" dirty="0">
                <a:solidFill>
                  <a:srgbClr val="000000"/>
                </a:solidFill>
              </a:rPr>
              <a:t>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 smtClean="0">
                <a:solidFill>
                  <a:srgbClr val="000000"/>
                </a:solidFill>
              </a:rPr>
              <a:t>What will </a:t>
            </a:r>
            <a:r>
              <a:rPr lang="en-GB" sz="2200" b="1" dirty="0" smtClean="0">
                <a:solidFill>
                  <a:srgbClr val="000000"/>
                </a:solidFill>
              </a:rPr>
              <a:t>persuade</a:t>
            </a:r>
            <a:r>
              <a:rPr lang="en-GB" sz="2200" dirty="0" smtClean="0">
                <a:solidFill>
                  <a:srgbClr val="000000"/>
                </a:solidFill>
              </a:rPr>
              <a:t> them?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37327" y="4452942"/>
            <a:ext cx="2347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Munter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</a:t>
            </a:r>
            <a:r>
              <a:rPr lang="en-GB" sz="1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2012) 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adapted</a:t>
            </a:r>
            <a:endParaRPr lang="en-GB" sz="12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정오각형 24"/>
          <p:cNvSpPr/>
          <p:nvPr/>
        </p:nvSpPr>
        <p:spPr>
          <a:xfrm rot="6759222" flipV="1">
            <a:off x="920750" y="1925640"/>
            <a:ext cx="2020888" cy="2303462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4286" y="653143"/>
            <a:ext cx="3616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“AUDIENCE STRATEGY”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9961861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7" name="Picture 8" descr="vision_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7" y="1857445"/>
            <a:ext cx="3025029" cy="347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779840" y="2002937"/>
            <a:ext cx="1296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06730" y="1644165"/>
            <a:ext cx="1788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Decision-</a:t>
            </a:r>
            <a:r>
              <a:rPr kumimoji="0" lang="fi-F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maker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3906761" y="2793999"/>
            <a:ext cx="1457403" cy="2065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507789" y="2867898"/>
            <a:ext cx="1686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Opinion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leader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 flipV="1">
            <a:off x="3193142" y="2902857"/>
            <a:ext cx="2242457" cy="2235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17204" y="5019037"/>
            <a:ext cx="139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Gatekeeper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99380" y="642541"/>
            <a:ext cx="2559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Who</a:t>
            </a: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</a:t>
            </a:r>
            <a:r>
              <a:rPr kumimoji="0" lang="fi-FI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are</a:t>
            </a:r>
            <a:r>
              <a:rPr kumimoji="0" lang="fi-FI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</a:t>
            </a:r>
            <a:r>
              <a:rPr kumimoji="0" lang="fi-FI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they</a:t>
            </a:r>
            <a:r>
              <a:rPr kumimoji="0" lang="fi-FI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?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199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3775077" y="2206629"/>
            <a:ext cx="511016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Who are they?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What do they </a:t>
            </a:r>
            <a:r>
              <a:rPr lang="en-GB" sz="2200" b="1" dirty="0">
                <a:solidFill>
                  <a:srgbClr val="000000"/>
                </a:solidFill>
              </a:rPr>
              <a:t>know</a:t>
            </a:r>
            <a:r>
              <a:rPr lang="en-GB" sz="2200" dirty="0">
                <a:solidFill>
                  <a:srgbClr val="000000"/>
                </a:solidFill>
              </a:rPr>
              <a:t> and </a:t>
            </a:r>
            <a:r>
              <a:rPr lang="en-GB" sz="2200" b="1" dirty="0">
                <a:solidFill>
                  <a:srgbClr val="000000"/>
                </a:solidFill>
              </a:rPr>
              <a:t>expect</a:t>
            </a:r>
            <a:r>
              <a:rPr lang="en-GB" sz="2200" dirty="0">
                <a:solidFill>
                  <a:srgbClr val="000000"/>
                </a:solidFill>
              </a:rPr>
              <a:t>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What do they </a:t>
            </a:r>
            <a:r>
              <a:rPr lang="en-GB" sz="2200" b="1" dirty="0">
                <a:solidFill>
                  <a:srgbClr val="000000"/>
                </a:solidFill>
              </a:rPr>
              <a:t>feel</a:t>
            </a:r>
            <a:r>
              <a:rPr lang="en-GB" sz="2200" dirty="0">
                <a:solidFill>
                  <a:srgbClr val="000000"/>
                </a:solidFill>
              </a:rPr>
              <a:t>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 smtClean="0">
                <a:solidFill>
                  <a:srgbClr val="000000"/>
                </a:solidFill>
              </a:rPr>
              <a:t>What will </a:t>
            </a:r>
            <a:r>
              <a:rPr lang="en-GB" sz="2200" b="1" dirty="0" smtClean="0">
                <a:solidFill>
                  <a:srgbClr val="000000"/>
                </a:solidFill>
              </a:rPr>
              <a:t>persuade</a:t>
            </a:r>
            <a:r>
              <a:rPr lang="en-GB" sz="2200" dirty="0" smtClean="0">
                <a:solidFill>
                  <a:srgbClr val="000000"/>
                </a:solidFill>
              </a:rPr>
              <a:t> them?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37327" y="4452942"/>
            <a:ext cx="2347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Munter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</a:t>
            </a:r>
            <a:r>
              <a:rPr lang="en-GB" sz="1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2012) 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adapted</a:t>
            </a:r>
            <a:endParaRPr lang="en-GB" sz="12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정오각형 24"/>
          <p:cNvSpPr/>
          <p:nvPr/>
        </p:nvSpPr>
        <p:spPr>
          <a:xfrm rot="6759222" flipV="1">
            <a:off x="920750" y="1925640"/>
            <a:ext cx="2020888" cy="2303462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083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7" name="Picture 8" descr="vision_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7" y="1857445"/>
            <a:ext cx="3025029" cy="347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779840" y="2002937"/>
            <a:ext cx="1296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kern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84563" y="1877404"/>
            <a:ext cx="3397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Decision-maker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-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knows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the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topic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inside out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3995740" y="2713211"/>
            <a:ext cx="1368425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kern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69134" y="3024234"/>
            <a:ext cx="3891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Opinion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leader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–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engineer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doesn’t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know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much</a:t>
            </a:r>
            <a:r>
              <a:rPr lang="fi-FI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about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topic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 flipV="1">
            <a:off x="3193143" y="2902857"/>
            <a:ext cx="1971524" cy="1548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kern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183590" y="4283103"/>
            <a:ext cx="3443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Gatekeeper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- </a:t>
            </a:r>
            <a:r>
              <a:rPr lang="fi-FI" kern="0" dirty="0" err="1">
                <a:solidFill>
                  <a:srgbClr val="000000"/>
                </a:solidFill>
                <a:cs typeface="Arial"/>
              </a:rPr>
              <a:t>p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oor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English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skills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46861" y="642541"/>
            <a:ext cx="5271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What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do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they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know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 &amp; </a:t>
            </a: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expect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?</a:t>
            </a:r>
            <a:endParaRPr lang="en-US" sz="2800" b="1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6476" y="5467048"/>
            <a:ext cx="52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Timing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length, place on agenda, when to distribute/communicate)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Visual aids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technology available)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Formality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formal/informal, dress)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377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3775077" y="2206629"/>
            <a:ext cx="511016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Who are they?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What do they know and expect?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What do they feel?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 smtClean="0">
                <a:solidFill>
                  <a:srgbClr val="000000"/>
                </a:solidFill>
              </a:rPr>
              <a:t>What will persuade them?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37327" y="4452942"/>
            <a:ext cx="2347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Munter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</a:t>
            </a:r>
            <a:r>
              <a:rPr lang="en-GB" sz="1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2012) 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adapted</a:t>
            </a:r>
            <a:endParaRPr lang="en-GB" sz="12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정오각형 24"/>
          <p:cNvSpPr/>
          <p:nvPr/>
        </p:nvSpPr>
        <p:spPr>
          <a:xfrm rot="6759222" flipV="1">
            <a:off x="920750" y="1925640"/>
            <a:ext cx="2020888" cy="2303462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083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7" name="Picture 8" descr="vision_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7" y="1857445"/>
            <a:ext cx="3025029" cy="347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54476" y="1818602"/>
            <a:ext cx="3123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Anxious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about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your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proposal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174548" y="3830888"/>
            <a:ext cx="3020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Low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level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of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interest</a:t>
            </a:r>
            <a:r>
              <a:rPr lang="fi-FI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in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topic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326374" y="2736740"/>
            <a:ext cx="3116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Past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bad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experience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with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topic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59860" y="642541"/>
            <a:ext cx="3238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What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do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they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feel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?</a:t>
            </a:r>
            <a:endParaRPr lang="en-US" sz="2800" b="1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392510" y="4970470"/>
            <a:ext cx="44165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Desired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action: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easy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or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hard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?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If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hard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…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Get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straight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to the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point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Short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or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long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message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Blancco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5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3779840" y="2002937"/>
            <a:ext cx="1296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kern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3995740" y="2713211"/>
            <a:ext cx="1368425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kern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3193143" y="2902857"/>
            <a:ext cx="1947333" cy="1088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kern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4230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4" grpId="0"/>
      <p:bldP spid="11" grpId="0" animBg="1"/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7" name="Picture 8" descr="vision_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7" y="1857445"/>
            <a:ext cx="3025029" cy="347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06824" y="1891174"/>
            <a:ext cx="4059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Tangible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benefits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? (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Blancco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products)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753970" y="3552698"/>
            <a:ext cx="1595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Ego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benefits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?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382624" y="2717208"/>
            <a:ext cx="1557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Job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benefits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?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03641" y="642541"/>
            <a:ext cx="4415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What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will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persuade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them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?</a:t>
            </a:r>
            <a:endParaRPr lang="en-US" sz="28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102349" y="4486660"/>
            <a:ext cx="1890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Career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benefits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?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86" y="5793619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http://www.blancco.com/us/products/total-data-erasure/blancco-5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576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7" name="Picture 8" descr="vision_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7" y="1857445"/>
            <a:ext cx="3025029" cy="347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08618" y="1915365"/>
            <a:ext cx="4314001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b="1" kern="0" dirty="0" err="1" smtClean="0">
                <a:solidFill>
                  <a:srgbClr val="000000"/>
                </a:solidFill>
                <a:cs typeface="Arial"/>
              </a:rPr>
              <a:t>Credibility</a:t>
            </a:r>
            <a:r>
              <a:rPr lang="fi-FI" b="1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b="1" kern="0" dirty="0" err="1" smtClean="0">
                <a:solidFill>
                  <a:srgbClr val="000000"/>
                </a:solidFill>
                <a:cs typeface="Arial"/>
              </a:rPr>
              <a:t>through</a:t>
            </a:r>
            <a:r>
              <a:rPr lang="fi-FI" b="1" kern="0" dirty="0" smtClean="0">
                <a:solidFill>
                  <a:srgbClr val="000000"/>
                </a:solidFill>
                <a:cs typeface="Arial"/>
              </a:rPr>
              <a:t>: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Common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ground</a:t>
            </a:r>
            <a:endParaRPr lang="fi-FI" kern="0" dirty="0" smtClean="0">
              <a:solidFill>
                <a:srgbClr val="000000"/>
              </a:solidFill>
              <a:cs typeface="Arial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Goodwill /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reciprocity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(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Dunham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gift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Goodwill /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liking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(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greet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at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door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By association (CEO intro)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Punishment/threats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(Taiwan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art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expo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)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02739" y="642541"/>
            <a:ext cx="4616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What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will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persuade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them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?</a:t>
            </a:r>
            <a:endParaRPr lang="en-US" sz="2800" b="1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3366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7" name="Picture 8" descr="vision_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7" y="1857445"/>
            <a:ext cx="3025029" cy="347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269619" y="1915364"/>
            <a:ext cx="4833902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b="1" kern="0" dirty="0" smtClean="0">
                <a:solidFill>
                  <a:srgbClr val="000000"/>
                </a:solidFill>
                <a:cs typeface="Arial"/>
              </a:rPr>
              <a:t>Message </a:t>
            </a:r>
            <a:r>
              <a:rPr lang="fi-FI" b="1" kern="0" dirty="0" err="1" smtClean="0">
                <a:solidFill>
                  <a:srgbClr val="000000"/>
                </a:solidFill>
                <a:cs typeface="Arial"/>
              </a:rPr>
              <a:t>Structure</a:t>
            </a:r>
            <a:r>
              <a:rPr lang="fi-FI" b="1" kern="0" dirty="0" smtClean="0">
                <a:solidFill>
                  <a:srgbClr val="000000"/>
                </a:solidFill>
                <a:cs typeface="Arial"/>
              </a:rPr>
              <a:t>: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Opening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&amp; </a:t>
            </a:r>
            <a:r>
              <a:rPr lang="fi-FI" kern="0" dirty="0" err="1">
                <a:solidFill>
                  <a:srgbClr val="000000"/>
                </a:solidFill>
                <a:cs typeface="Arial"/>
              </a:rPr>
              <a:t>C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losing</a:t>
            </a:r>
            <a:endParaRPr lang="fi-FI" kern="0" dirty="0" smtClean="0">
              <a:solidFill>
                <a:srgbClr val="000000"/>
              </a:solidFill>
              <a:cs typeface="Arial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Problem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/ </a:t>
            </a:r>
            <a:r>
              <a:rPr lang="fi-FI" kern="0" dirty="0" err="1">
                <a:solidFill>
                  <a:srgbClr val="000000"/>
                </a:solidFill>
                <a:cs typeface="Arial"/>
              </a:rPr>
              <a:t>S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olution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(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Here’s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the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problem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… help!)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2-sided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approach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(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list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all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arguments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smtClean="0">
                <a:solidFill>
                  <a:srgbClr val="000000"/>
                </a:solidFill>
                <a:cs typeface="Arial"/>
              </a:rPr>
              <a:t>”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Ask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for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more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” (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extreme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+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acceptable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options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Yes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yes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yes</a:t>
            </a:r>
            <a:r>
              <a:rPr lang="fi-FI" kern="0" dirty="0" smtClean="0">
                <a:solidFill>
                  <a:srgbClr val="000000"/>
                </a:solidFill>
                <a:cs typeface="Arial"/>
              </a:rPr>
              <a:t>… ah </a:t>
            </a:r>
            <a:r>
              <a:rPr lang="fi-FI" kern="0" dirty="0" err="1" smtClean="0">
                <a:solidFill>
                  <a:srgbClr val="000000"/>
                </a:solidFill>
                <a:cs typeface="Arial"/>
              </a:rPr>
              <a:t>yes</a:t>
            </a:r>
            <a:endParaRPr lang="fi-FI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03641" y="642541"/>
            <a:ext cx="4415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What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will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b="1" kern="0" dirty="0" err="1" smtClean="0">
                <a:solidFill>
                  <a:srgbClr val="000000"/>
                </a:solidFill>
                <a:cs typeface="Arial"/>
              </a:rPr>
              <a:t>persuade</a:t>
            </a:r>
            <a:r>
              <a:rPr lang="fi-FI" sz="2800" b="1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00" kern="0" dirty="0" err="1" smtClean="0">
                <a:solidFill>
                  <a:srgbClr val="000000"/>
                </a:solidFill>
                <a:cs typeface="Arial"/>
              </a:rPr>
              <a:t>them</a:t>
            </a:r>
            <a:r>
              <a:rPr lang="fi-FI" sz="2800" kern="0" dirty="0" smtClean="0">
                <a:solidFill>
                  <a:srgbClr val="000000"/>
                </a:solidFill>
                <a:cs typeface="Arial"/>
              </a:rPr>
              <a:t>?</a:t>
            </a:r>
            <a:endParaRPr lang="en-US" sz="28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6225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1" y="1835271"/>
            <a:ext cx="8326179" cy="323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200" dirty="0" smtClean="0"/>
              <a:t>What kind of business </a:t>
            </a:r>
            <a:r>
              <a:rPr lang="en-GB" sz="2200" b="1" dirty="0" smtClean="0"/>
              <a:t>writing</a:t>
            </a:r>
            <a:r>
              <a:rPr lang="en-GB" sz="2200" dirty="0" smtClean="0"/>
              <a:t> have you done (reports </a:t>
            </a:r>
            <a:r>
              <a:rPr lang="en-GB" sz="2200" dirty="0" err="1" smtClean="0"/>
              <a:t>etc</a:t>
            </a:r>
            <a:r>
              <a:rPr lang="en-GB" sz="2200" dirty="0" smtClean="0"/>
              <a:t>)? </a:t>
            </a:r>
            <a:endParaRPr lang="en-GB" sz="2200" dirty="0"/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200" dirty="0" smtClean="0"/>
              <a:t>Have you given business </a:t>
            </a:r>
            <a:r>
              <a:rPr lang="en-GB" sz="2200" b="1" dirty="0" smtClean="0"/>
              <a:t>presentations</a:t>
            </a:r>
            <a:r>
              <a:rPr lang="en-GB" sz="2200" dirty="0" smtClean="0"/>
              <a:t>? Topics, audience ..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200" dirty="0"/>
              <a:t>Y</a:t>
            </a:r>
            <a:r>
              <a:rPr lang="en-GB" sz="2200" dirty="0" smtClean="0"/>
              <a:t>our </a:t>
            </a:r>
            <a:r>
              <a:rPr lang="en-GB" sz="2200" b="1" dirty="0" smtClean="0"/>
              <a:t>strengths</a:t>
            </a:r>
            <a:r>
              <a:rPr lang="en-GB" sz="2200" dirty="0" smtClean="0"/>
              <a:t> as a communicator? 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200" b="1" dirty="0" smtClean="0"/>
              <a:t>Skills</a:t>
            </a:r>
            <a:r>
              <a:rPr lang="en-GB" sz="2200" dirty="0" smtClean="0"/>
              <a:t> you would like to develop? Why?</a:t>
            </a:r>
            <a:endParaRPr lang="en-GB" sz="2200" dirty="0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61990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 dirty="0" smtClean="0"/>
              <a:t>YOU &amp; business communication</a:t>
            </a:r>
            <a:endParaRPr lang="en-GB" sz="2800" b="1" dirty="0">
              <a:latin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3" name="Picture 2" descr="conferenc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86" y="4366653"/>
            <a:ext cx="3737020" cy="2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939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3775077" y="2206629"/>
            <a:ext cx="511016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Who are they?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What do they know and expect?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>
                <a:solidFill>
                  <a:srgbClr val="000000"/>
                </a:solidFill>
              </a:rPr>
              <a:t>What do they feel?</a:t>
            </a:r>
          </a:p>
          <a:p>
            <a:pPr marL="609600" indent="-609600">
              <a:lnSpc>
                <a:spcPct val="135000"/>
              </a:lnSpc>
              <a:buFontTx/>
              <a:buAutoNum type="arabicPeriod"/>
            </a:pPr>
            <a:r>
              <a:rPr lang="en-GB" sz="2200" dirty="0" smtClean="0">
                <a:solidFill>
                  <a:srgbClr val="000000"/>
                </a:solidFill>
              </a:rPr>
              <a:t>What will persuade them?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37327" y="4452942"/>
            <a:ext cx="2347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Munter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</a:t>
            </a:r>
            <a:r>
              <a:rPr lang="en-GB" sz="1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2012) 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adapted</a:t>
            </a:r>
            <a:endParaRPr lang="en-GB" sz="12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정오각형 24"/>
          <p:cNvSpPr/>
          <p:nvPr/>
        </p:nvSpPr>
        <p:spPr>
          <a:xfrm rot="6759222" flipV="1">
            <a:off x="920750" y="1925640"/>
            <a:ext cx="2020888" cy="2303462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7525" name="직사각형 31"/>
          <p:cNvSpPr>
            <a:spLocks noChangeArrowheads="1"/>
          </p:cNvSpPr>
          <p:nvPr/>
        </p:nvSpPr>
        <p:spPr bwMode="auto">
          <a:xfrm>
            <a:off x="1274405" y="2652716"/>
            <a:ext cx="1518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Analyse </a:t>
            </a:r>
          </a:p>
          <a:p>
            <a:pPr algn="ctr" latinLnBrk="1"/>
            <a:r>
              <a:rPr lang="en-US" altLang="ko-KR" sz="2400" b="1">
                <a:solidFill>
                  <a:srgbClr val="FFFFFF"/>
                </a:solidFill>
                <a:ea typeface="Gulim" pitchFamily="34" charset="-127"/>
              </a:rPr>
              <a:t>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083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84136" y="0"/>
            <a:ext cx="9250363" cy="3841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48" y="3859217"/>
            <a:ext cx="9401175" cy="29987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215900" y="1025527"/>
            <a:ext cx="8820150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934" tIns="54934" rIns="142827" bIns="54934" anchor="b"/>
          <a:lstStyle/>
          <a:p>
            <a:pPr latinLnBrk="1"/>
            <a:endParaRPr lang="ko-KR" altLang="ko-KR" sz="2500" b="1">
              <a:solidFill>
                <a:srgbClr val="7F7F7F"/>
              </a:solidFill>
            </a:endParaRPr>
          </a:p>
        </p:txBody>
      </p:sp>
      <p:sp>
        <p:nvSpPr>
          <p:cNvPr id="19" name="정오각형 18"/>
          <p:cNvSpPr/>
          <p:nvPr/>
        </p:nvSpPr>
        <p:spPr>
          <a:xfrm flipV="1">
            <a:off x="3281151" y="2644157"/>
            <a:ext cx="2520280" cy="1846399"/>
          </a:xfrm>
          <a:prstGeom prst="pentag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정오각형 23"/>
          <p:cNvSpPr/>
          <p:nvPr/>
        </p:nvSpPr>
        <p:spPr>
          <a:xfrm>
            <a:off x="3281364" y="750888"/>
            <a:ext cx="2519362" cy="18478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정오각형 24"/>
          <p:cNvSpPr/>
          <p:nvPr/>
        </p:nvSpPr>
        <p:spPr>
          <a:xfrm rot="6759222" flipV="1">
            <a:off x="1400175" y="1590675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정오각형 25"/>
          <p:cNvSpPr/>
          <p:nvPr/>
        </p:nvSpPr>
        <p:spPr>
          <a:xfrm rot="1741959" flipV="1">
            <a:off x="2163763" y="4049713"/>
            <a:ext cx="2520950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정오각형 26"/>
          <p:cNvSpPr/>
          <p:nvPr/>
        </p:nvSpPr>
        <p:spPr>
          <a:xfrm rot="19929677" flipV="1">
            <a:off x="4446589" y="4041776"/>
            <a:ext cx="2520950" cy="1846263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3" name="직사각형 17"/>
          <p:cNvSpPr>
            <a:spLocks noChangeArrowheads="1"/>
          </p:cNvSpPr>
          <p:nvPr/>
        </p:nvSpPr>
        <p:spPr bwMode="auto">
          <a:xfrm>
            <a:off x="3672058" y="1096966"/>
            <a:ext cx="1737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Define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objectives,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choose style</a:t>
            </a:r>
          </a:p>
        </p:txBody>
      </p:sp>
      <p:sp>
        <p:nvSpPr>
          <p:cNvPr id="105484" name="직사각형 30"/>
          <p:cNvSpPr>
            <a:spLocks noChangeArrowheads="1"/>
          </p:cNvSpPr>
          <p:nvPr/>
        </p:nvSpPr>
        <p:spPr bwMode="auto">
          <a:xfrm>
            <a:off x="3465410" y="3133726"/>
            <a:ext cx="2122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Communicating</a:t>
            </a:r>
          </a:p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strategically</a:t>
            </a:r>
          </a:p>
        </p:txBody>
      </p:sp>
      <p:sp>
        <p:nvSpPr>
          <p:cNvPr id="105485" name="직사각형 31"/>
          <p:cNvSpPr>
            <a:spLocks noChangeArrowheads="1"/>
          </p:cNvSpPr>
          <p:nvPr/>
        </p:nvSpPr>
        <p:spPr bwMode="auto">
          <a:xfrm>
            <a:off x="1863644" y="2435226"/>
            <a:ext cx="1297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Analyse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audience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944854" y="4503739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sp>
        <p:nvSpPr>
          <p:cNvPr id="105487" name="직사각형 34"/>
          <p:cNvSpPr>
            <a:spLocks noChangeArrowheads="1"/>
          </p:cNvSpPr>
          <p:nvPr/>
        </p:nvSpPr>
        <p:spPr bwMode="auto">
          <a:xfrm>
            <a:off x="4978391" y="4510089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Craft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message</a:t>
            </a:r>
          </a:p>
        </p:txBody>
      </p:sp>
      <p:sp>
        <p:nvSpPr>
          <p:cNvPr id="36" name="정오각형 35"/>
          <p:cNvSpPr/>
          <p:nvPr/>
        </p:nvSpPr>
        <p:spPr>
          <a:xfrm rot="14873285" flipH="1" flipV="1">
            <a:off x="5689600" y="1601788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9" name="직사각형 33"/>
          <p:cNvSpPr>
            <a:spLocks noChangeArrowheads="1"/>
          </p:cNvSpPr>
          <p:nvPr/>
        </p:nvSpPr>
        <p:spPr bwMode="auto">
          <a:xfrm>
            <a:off x="5901780" y="2422525"/>
            <a:ext cx="1393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Assess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credibility</a:t>
            </a:r>
          </a:p>
        </p:txBody>
      </p:sp>
      <p:sp>
        <p:nvSpPr>
          <p:cNvPr id="105490" name="TextBox 1"/>
          <p:cNvSpPr txBox="1">
            <a:spLocks noChangeArrowheads="1"/>
          </p:cNvSpPr>
          <p:nvPr/>
        </p:nvSpPr>
        <p:spPr bwMode="auto">
          <a:xfrm>
            <a:off x="487363" y="4603750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DESIGN</a:t>
            </a:r>
          </a:p>
        </p:txBody>
      </p:sp>
      <p:sp>
        <p:nvSpPr>
          <p:cNvPr id="105491" name="TextBox 19"/>
          <p:cNvSpPr txBox="1">
            <a:spLocks noChangeArrowheads="1"/>
          </p:cNvSpPr>
          <p:nvPr/>
        </p:nvSpPr>
        <p:spPr bwMode="auto">
          <a:xfrm>
            <a:off x="415925" y="1406525"/>
            <a:ext cx="154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41767506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3651250" y="2166938"/>
            <a:ext cx="51625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>
                <a:solidFill>
                  <a:srgbClr val="000000"/>
                </a:solidFill>
              </a:rPr>
              <a:t>General</a:t>
            </a:r>
            <a:r>
              <a:rPr lang="en-GB" sz="2200" dirty="0">
                <a:solidFill>
                  <a:srgbClr val="000000"/>
                </a:solidFill>
              </a:rPr>
              <a:t>: broad, overall objective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>
                <a:solidFill>
                  <a:srgbClr val="000000"/>
                </a:solidFill>
              </a:rPr>
              <a:t>Action</a:t>
            </a:r>
            <a:r>
              <a:rPr lang="en-GB" sz="2200" dirty="0">
                <a:solidFill>
                  <a:srgbClr val="000000"/>
                </a:solidFill>
              </a:rPr>
              <a:t>: accomplish a specific result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 smtClean="0">
                <a:solidFill>
                  <a:srgbClr val="000000"/>
                </a:solidFill>
              </a:rPr>
              <a:t>Communication (specific)</a:t>
            </a:r>
            <a:r>
              <a:rPr lang="en-GB" sz="2200" dirty="0" smtClean="0">
                <a:solidFill>
                  <a:srgbClr val="000000"/>
                </a:solidFill>
              </a:rPr>
              <a:t>: </a:t>
            </a:r>
            <a:r>
              <a:rPr lang="en-GB" sz="2200" dirty="0">
                <a:solidFill>
                  <a:srgbClr val="000000"/>
                </a:solidFill>
              </a:rPr>
              <a:t>‘As a result of this </a:t>
            </a:r>
            <a:r>
              <a:rPr lang="en-GB" sz="2200" dirty="0" smtClean="0">
                <a:solidFill>
                  <a:srgbClr val="000000"/>
                </a:solidFill>
              </a:rPr>
              <a:t>message…’</a:t>
            </a:r>
            <a:endParaRPr lang="en-GB" sz="2200" dirty="0">
              <a:solidFill>
                <a:srgbClr val="000000"/>
              </a:solidFill>
            </a:endParaRPr>
          </a:p>
          <a:p>
            <a:pPr>
              <a:lnSpc>
                <a:spcPct val="135000"/>
              </a:lnSpc>
            </a:pPr>
            <a:endParaRPr lang="en-GB" sz="2300" dirty="0">
              <a:solidFill>
                <a:srgbClr val="00000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699856" y="4624238"/>
            <a:ext cx="1868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Munter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</a:t>
            </a:r>
            <a:r>
              <a:rPr lang="en-GB" sz="1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2012) </a:t>
            </a:r>
            <a:r>
              <a:rPr lang="en-GB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adapted</a:t>
            </a:r>
            <a:endParaRPr lang="en-GB" sz="12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8" name="정오각형 23"/>
          <p:cNvSpPr/>
          <p:nvPr/>
        </p:nvSpPr>
        <p:spPr>
          <a:xfrm>
            <a:off x="612777" y="2058988"/>
            <a:ext cx="2519363" cy="1846262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8549" name="직사각형 17"/>
          <p:cNvSpPr>
            <a:spLocks noChangeArrowheads="1"/>
          </p:cNvSpPr>
          <p:nvPr/>
        </p:nvSpPr>
        <p:spPr bwMode="auto">
          <a:xfrm>
            <a:off x="837180" y="2373167"/>
            <a:ext cx="2048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Define </a:t>
            </a:r>
          </a:p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objectives, </a:t>
            </a:r>
          </a:p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choose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3809" y="919238"/>
            <a:ext cx="4390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“COMMUNICATOR STRATEGY”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11475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3651251" y="2166941"/>
            <a:ext cx="5373997" cy="29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>
                <a:solidFill>
                  <a:srgbClr val="000000"/>
                </a:solidFill>
              </a:rPr>
              <a:t>General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smtClean="0">
                <a:solidFill>
                  <a:srgbClr val="000000"/>
                </a:solidFill>
              </a:rPr>
              <a:t>increase number of cars sold</a:t>
            </a: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>
                <a:solidFill>
                  <a:srgbClr val="000000"/>
                </a:solidFill>
              </a:rPr>
              <a:t>Action</a:t>
            </a:r>
            <a:r>
              <a:rPr lang="en-GB" sz="2000" dirty="0" smtClean="0">
                <a:solidFill>
                  <a:srgbClr val="000000"/>
                </a:solidFill>
              </a:rPr>
              <a:t>: sell 20 cars by end of third quarter</a:t>
            </a:r>
            <a:endParaRPr lang="en-GB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en-GB" sz="2000" b="1" dirty="0" smtClean="0">
                <a:solidFill>
                  <a:srgbClr val="000000"/>
                </a:solidFill>
              </a:rPr>
              <a:t>Communication (specific)</a:t>
            </a:r>
            <a:r>
              <a:rPr lang="en-GB" sz="2000" dirty="0" smtClean="0">
                <a:solidFill>
                  <a:srgbClr val="000000"/>
                </a:solidFill>
              </a:rPr>
              <a:t>: ‘</a:t>
            </a:r>
            <a:r>
              <a:rPr lang="fi-FI" sz="2000" dirty="0" smtClean="0"/>
              <a:t>As </a:t>
            </a:r>
            <a:r>
              <a:rPr lang="fi-FI" sz="2000" dirty="0"/>
              <a:t>a </a:t>
            </a:r>
            <a:r>
              <a:rPr lang="fi-FI" sz="2000" dirty="0" err="1"/>
              <a:t>result</a:t>
            </a:r>
            <a:r>
              <a:rPr lang="fi-FI" sz="2000" dirty="0"/>
              <a:t> of </a:t>
            </a:r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 smtClean="0"/>
              <a:t>direct</a:t>
            </a:r>
            <a:r>
              <a:rPr lang="fi-FI" sz="2000" dirty="0" smtClean="0"/>
              <a:t> </a:t>
            </a:r>
            <a:r>
              <a:rPr lang="fi-FI" sz="2000" dirty="0" err="1" smtClean="0"/>
              <a:t>marketing</a:t>
            </a:r>
            <a:r>
              <a:rPr lang="fi-FI" sz="2000" dirty="0" smtClean="0"/>
              <a:t> </a:t>
            </a:r>
            <a:r>
              <a:rPr lang="fi-FI" sz="2000" dirty="0" err="1" smtClean="0"/>
              <a:t>message</a:t>
            </a:r>
            <a:r>
              <a:rPr lang="fi-FI" sz="2000" dirty="0" smtClean="0"/>
              <a:t>, </a:t>
            </a:r>
            <a:r>
              <a:rPr lang="fi-FI" sz="2000" dirty="0"/>
              <a:t>50 </a:t>
            </a:r>
            <a:r>
              <a:rPr lang="fi-FI" sz="2000" dirty="0" err="1"/>
              <a:t>potential</a:t>
            </a:r>
            <a:r>
              <a:rPr lang="fi-FI" sz="2000" dirty="0"/>
              <a:t> </a:t>
            </a:r>
            <a:r>
              <a:rPr lang="fi-FI" sz="2000" dirty="0" err="1"/>
              <a:t>customers</a:t>
            </a:r>
            <a:r>
              <a:rPr lang="fi-FI" sz="2000" dirty="0"/>
              <a:t>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 smtClean="0"/>
              <a:t>come</a:t>
            </a:r>
            <a:r>
              <a:rPr lang="fi-FI" sz="2000" dirty="0" smtClean="0"/>
              <a:t> </a:t>
            </a:r>
            <a:r>
              <a:rPr lang="fi-FI" sz="2000" dirty="0"/>
              <a:t>to </a:t>
            </a:r>
            <a:r>
              <a:rPr lang="fi-FI" sz="2000" dirty="0" err="1"/>
              <a:t>test</a:t>
            </a:r>
            <a:r>
              <a:rPr lang="fi-FI" sz="2000" dirty="0"/>
              <a:t> </a:t>
            </a:r>
            <a:r>
              <a:rPr lang="fi-FI" sz="2000" dirty="0" err="1"/>
              <a:t>drive</a:t>
            </a:r>
            <a:r>
              <a:rPr lang="fi-FI" sz="2000" dirty="0"/>
              <a:t> the new </a:t>
            </a:r>
            <a:r>
              <a:rPr lang="fi-FI" sz="2000" dirty="0" err="1"/>
              <a:t>model</a:t>
            </a:r>
            <a:r>
              <a:rPr lang="fi-FI" sz="2000" dirty="0"/>
              <a:t> </a:t>
            </a:r>
            <a:r>
              <a:rPr lang="fi-FI" sz="2000" dirty="0" err="1"/>
              <a:t>next</a:t>
            </a:r>
            <a:r>
              <a:rPr lang="fi-FI" sz="2000" dirty="0"/>
              <a:t> </a:t>
            </a:r>
            <a:r>
              <a:rPr lang="fi-FI" sz="2000" dirty="0" err="1" smtClean="0"/>
              <a:t>Saturday</a:t>
            </a:r>
            <a:r>
              <a:rPr lang="en-US" sz="2000" dirty="0" smtClean="0"/>
              <a:t> .</a:t>
            </a:r>
            <a:r>
              <a:rPr lang="en-GB" sz="2200" dirty="0" smtClean="0">
                <a:solidFill>
                  <a:srgbClr val="000000"/>
                </a:solidFill>
              </a:rPr>
              <a:t>..’</a:t>
            </a:r>
            <a:endParaRPr lang="en-GB" sz="2200" dirty="0">
              <a:solidFill>
                <a:srgbClr val="000000"/>
              </a:solidFill>
            </a:endParaRPr>
          </a:p>
          <a:p>
            <a:pPr>
              <a:lnSpc>
                <a:spcPct val="135000"/>
              </a:lnSpc>
            </a:pPr>
            <a:endParaRPr lang="en-GB" sz="2300" dirty="0">
              <a:solidFill>
                <a:srgbClr val="000000"/>
              </a:solidFill>
            </a:endParaRPr>
          </a:p>
        </p:txBody>
      </p:sp>
      <p:sp>
        <p:nvSpPr>
          <p:cNvPr id="108549" name="직사각형 17"/>
          <p:cNvSpPr>
            <a:spLocks noChangeArrowheads="1"/>
          </p:cNvSpPr>
          <p:nvPr/>
        </p:nvSpPr>
        <p:spPr bwMode="auto">
          <a:xfrm>
            <a:off x="837180" y="2373167"/>
            <a:ext cx="2048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Define </a:t>
            </a:r>
          </a:p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objectives, </a:t>
            </a:r>
          </a:p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choose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UFRUXGBYXFxgXFxgXFBQYGBcWFxcXFRUYHSggGBolHBUUITEhJSkrLi4uFx8zODMsNygtLisBCgoKDg0OGhAQGiwlHB8sLCwsLC0sLCwsLCwsLCwsLCwsLCwsLCwsLCwsLCwsLCwsLCwsLC8sLCssNywsLCssN//AABEIAOEA4QMBIgACEQEDEQH/xAAcAAABBQEBAQAAAAAAAAAAAAAGAAMEBQcCAQj/xABGEAACAAQDBAYGCAMGBgMAAAABAgADBBESITEFBkFREyJhcYGRBxQyobHRFSNCUlOSwfAzYnIWQ1SCouEXRGOTwtIkJXP/xAAaAQADAQEBAQAAAAAAAAAAAAABAgMABAUG/8QAKREAAgIBAwIGAgMBAAAAAAAAAAECEQMSITEEUQUTIjJBcWGhFDPBUv/aAAwDAQACEQMRAD8AKv7RTf8ADy/NoX9oZ3+HlebQRfQY5+6PRsQc/dEtUhqQOHeCd/h5X+qPDt+d+BK/1QS/Qa8/dCGw15+6Bql3NSBv6enfgyv9XzhfTk78GV5N84JvoVefujobGXn7o2qXc1IGPpyf+FK8m+cdDbs/8KV+U/OCb6GXnHo2MvP3RtUu5qQNDbc/8KV+VvnDsvb1QNJcof5W+cEP0OnOPRshO2Dcu5qRRf2jqfuy/wAp+cef2hqr+zL/ACn5wQDZKdse/RKdsD1dw7A+dv1XKX+U/OF9PVXKX+U/OCH6KTthfRadsb1G2B76equUv8v+8eHb1Vyl/lPzgi+i07YX0WnbG37m2BltvVXKX+U/OGG2tUfdl/lPzgs+ik7YX0Unb5xrl3NSBEbWqPuS/wApj07YqPw5fkYLTstOR84X0XL5Hzg6p9zUgR+maj8OX5GOTtWf+FL98F/0XL5GF9Fy+XvgapdzUuwHnas/8KX745balR+FL98GR2XL5e+Edly+Xvg6pdzVHsBbbVqPwpfk3zj36Un/AIUv/V84MW2VLtp749+i5fKDql3NUQOO8VRLBYSZeQP3oj0PpEmvrKljxMGdZsmWZbi2qn4RilIpWa68mPxjamFRizSP7aTPuS/MwoCukMKE1yG0RNq6Qcx5iF0q/eXzEZlV1WBA9gbkjyiqG3m0EsX/AH2RXQQ1mwmev3l8x845NXL++n5hGP1FZPMvGCq9YC1gYiydqTjkWHkPlAcQ6zafXpX4ifmEeevyvxE/MIx07Rm/fPkPlEb6UncXPu+UHQDWbUdoyfxU8xC+lJP4qecYpM21MH2z+/CCvcmckyVPmT5qgKVALkW0JsO3sEHQbUH/ANLSfxF845+mJH4i+/5RjO0N9JrZSVlg3NzhzIBsLX52hSN5pydZ7NxtYZdhFoVpIdJtGzfTMj8Rff8AKPJO2pDsUSYGYC5C3JtztaMkpd75sx0AWVhLKp6mYBYDn2xqlHs4SZ/V+0pvwguNCk/1tf5vytC9bHJ/yt8okx5Ao1kf1ocn/KY99aH3X/KYi7b2zJpU6SocIt7A63IF7AcTGH78ekmdVsZdPjkyOABs8wD7UwgZX+6PfBUbMa9tbfajpjadMwtyAuR3gaQtl77UdQ2CVMu3BSLMe4GPmcKSc+/tMTpS2wnS3Hl2Q2hGTPp6r2qku3SB1B0uIhPvTTDVj5f7xluwNqTq5ZVG8xSwYmW8w3NsJ6vNr5W7osaTciZOuROkK12GAAsRgJW7W9m5HGF0mcqD3+1tN98+Q+ceHe+l+8fd84zX+xtT6vNnuyoEVmCH23VTmQBoO2Jkz0bzejx9PL0Q2wtazW+3odeEDQbWHZ3zpfvn3fOPDvnTfeP+n5wEzvRdMVkXp0OJsJPRt1cib3v2R1L9GTBh9eMOEtfomx3BsQJevGDoNqDJd8pJZVWXNcsbAqFw+JvF56w/4T+a/OBii3eFNKRbhiHJva2RsdOEGEJwMRJk97H6pvzL84xwIvr09SCvWOTZHOx8dY21tDGI76uEq55N/aTT+gQVuFbFv6kOyFAZ9IjmffCg6A6gtrmts0Tssp2G3eIF6XbA+7BJOfFsWqy9ieh88MZzIm28Yrsc6TYftUltnVE5VH1by9e0gfrAWNsvjGQ14QX7G62ydpryRGHhf5RmQqWFrNyjGQUvtF+6IE7aDX1MMs5I1MQnUjiTDGJk+sN87nxi2pq0Gm6NjhUviy5gZE34WvA1PDEi0EMrZRNJLe1zZjlc+yxBvwtaJz2K4oOT2LzdbZKT3UICUW+InIWPC+t9IJ94N2ikq8lMWt7m8ebkUDJTpoMXW1z14wWLjAI6pHK8cspbndCGxkuz9nTFcP0ZUKwvrmMQjdqg3aWeat71vANvS2CmndXCShz5cvfE7Z2+9IySlDv9WoDFlzsBYmwz1ikJWtznywp7EPfDez1WZLR57SQZKOLAnGTcMOqjWtYZ9sRztyoIuJk3TiTy/wAsTKqko615VQGms0pDLUywjJa5OYcHPvEPLsqQP8V4CSvwWLqcTlcJWB+88ubWy1RpjZWIxMps1s8zM79BALtnd2ZTKrA3B5i3fGzVGzJYRuiWpL2JUNNAQnUYgBpFJsWvl1StKmyThU8c1J4gGJzyVwdGHHaafJkqXNlsSxysBmewcz3Q40ki4PVtkQwIIOuYOhg/2fuqiTqlyvVUEygclxEG1mv1dAL9sQvSJsdeik1CA9J7DnUMAMs+Njlc6iMsiboZ4Go2Ceya95M+XOl5NLZWtzsRcdxEaJTelFlLN6tJLFmOIMVyJuAwHtW7YzvdmVepkM5Cr0qXvpbEL3vlawMfRR2ts1f72kHdgimxzSRlE/0n1lpinomDoyDq2wXvmLe1bkYdHpSqTKwCnk4sKrj65vhtY4NBpGnHevZi/wDMU3hh/QROTa1Kac1KzJZkC5LgDDkbHQc4xkjJJvpLrDbBSyV64drJNbGbWzF8teEe/wDEXaLOGFNLsAVwdDNIzN74icV+4xob+kPZg/5hfBHP/jDLek/Zg/vmPdKmf+sYND+zK+bPplmTlwtjHVClQBhFrBs4KV0HcIq59Yk6nSdLJKOFZSbg2N7EjhFnKzUdw+ESa3GR0YxvfOmxVdQP5UbyFo2QiMr3ll3rpw5yh+kGHIfgBvVxCiZ0Z5QovpJ2G9Js/DQ18sqcPUZcS2xAcbeEBkqnljVV8hGk7J3jo5qVHRy2wpLLzA9zjUAmwBJvpFLT+kHZ0v8Ah0rA3v7AGfO5PKOZ4nJrc9HF1+PHF1BNsrt3LNJ2mgtY0wNu7Hw8YyOZPuFzU92vjH0JsDe6RVTJqyqcK/ROxLBeuF+ybZ2zEZ43pZmWulDRL2YT8oulR585a5OXcEZDEgEAnuEcz5E0nqy3PcrH4CDin9KtUVBEmlQm+Qln/wBo8f0pV/BpC90r5mDYtAVI2VUv7NNUN3Sn+UaBucZy0rU86S0vNsJYWYBsyGUjQk3EVtTv9XuimbOswdXUKmAWXMYvvA8tILzOSooxV0wA6158sf3b/aIv9nMHuMTybovgpS3ZLpVlTV6JybWAyNrZQxsvdNZU3GKmY4vbCCSAeGI37oiypqnha4BxG9r20JGdor9obcmy3lsv1a+y5Q4pLAcdBhPfnHIrPQaVWVu8NdWU8m1WyNjYAFcmIXrE69kXu5e661MhJ00Fb3KWyfCfvHkdYzev2ya+ul4yTKVsKAm11FySe1reUazK29NAWXRyg75A3yRF5nu5a9kO9tjnTt2iTs3d5dnVImyndpc04JstusRiPVmLxJDWB7DBp6yPuP8AkMDOzqINO9YmTHEywDS8XUDAcBxF7kd8FdNOxqG5/prDxZHLGtyFtKa5lTBLlviKsFyAzI7TGT0wmSZ7SsJRh9liL6A8MuMbVAd6RKAiSJ8vo1KMDMbCOkYZBbPwA4840o2HFkcdito5yuhVxa4sQf33xOpAl2l4VKHOxAIt3GAxNpzJxIp5TTSM2wi4UDM3OkX27FQ09wONrnkBCKDLuaLeZuTRzVYCSqluIvcHmBGG737EFHPmSkcTERsIcC1zlkRoDw8I+idt7SWkpZk37q9X+Zzko8yI+fqmoJvi6xYktf7RJub+cdmPG63ODJk1MHqWZrG0bqjHu3ULyWoH+rFGXChlHMAqew5eRg/3S3gkydnVFHMLYnE0o1rqS4yXLMQzgxLMsnqbX/f7zjmWucTF6oAZMR+726cI9qJTYrtK6IAXtYi/nzhBzfd3Fx7IpcyLS1zBsThYjWCWmo1wr7Z6o+23LvgZ3GfFsiQf5X9054LKI/Vp/SPhEpDI89STl7yf1jPqrZqHahUC15JOp/WNIgDqzbaydsph8Y0OQvgovogc4UXVxzEKOogCvo/pC8ypR1YBqaZa4Ivl/vGfNOtkRYxr+4Mqd6wGm2sVmLa2n7tA3teipwG6TAqqTjmWAOvsSxqxiYEyN6K7tXhbkBpUwe4ZRnMxbFltoSPI2jQvRpWodqSejBCkuq4s2thOtsojbZlUSzKhQXeYruCLMAGxG+Zytf4QApgdSAm1gcjF7LlypdnazuNBqq+HE98V7tlkLDlHgMLZWh2rqS5xHX95QRejzeb1SpGPORN6k5dRbPC9uwnPsgYZRHMmwe1rEi/YYBjYN4NjzKRump7TKV87a9EDnbPVOR4XiBL3Tl1cl/7suCwKk4ENvtA6qeMTPRfvG0yU1E9iVVmlljfFL+0nhfyiDvXteYlHSypUsS0q8QmTAckAKkSVPaCc+QjKK5K+ZLTRlOxbS5uB8IZHOFuBtlr26iNX3f3tK2W4K6XFoz/ejduZTthmyioNgWzK3vlnbviu3dmMuJAfZJic4lMMvg2mWjtUtMlgAOAC+LEbakAN1V8AYJ9gbQQCajOoCOBcsAM1BNrxkew6uaSAXax4XIEX2wtzHZFJmoZfWJ6uKYxubZnIDIQuJWxuofpRpU/eClT2p8rwa/wiprt9qGxVmaaDkVEskMOXWteKSm3Wp5YLNKmzSM88sX9Kg5xzU7dpqZC3QCWAMvq7FiOANtY6ljTOFzp0yTO9INFSyurImy0+yFlqgY8AM89R5wK7p+kBhWFZyXlTiSMCrenAFlvh9oW17TABvFtudWTelnHPREHsyxfRR+sGfo8lr60LgEdGQwI4XUE++L48UaZPJN7Iu/TBtfKTTqcv4r24/ZT/AMjGXTiSez4xcb17RM+qmuTcYsCn+VOqvna/iYprwOAo6WZaHle4yiGxyh2WY1hJez9ktUT5ctXwTGNlYg2ueBI52gvrvRvXNh68uYQMyzsCT4rpAZJqWlOkwE9RlYEe0pVgQR3W90bBTbRqmAcVpwsAysUQqQe0LCSVmlKi13P2bMp9nJTzrdIvSXCm4s0wuLHuMEWzx9WnYLQKyNq1qp0geRPUEizIUY25MvyiTs/fGQ5tOVqZtLtnLvxAcaeIESlAaOQKDAFtSXfaknh1T8DBytyAVIYHMG+viMjARtzZc96oTieiRAQCubm/boIRRaY+pErAO38p+UKKf1Bfx6j/ALhhRXWJpJWzduINoS5C2zd1PfZvflGS74zC9ZPVmPUmOoHAdY6CNvkbFpEqemLDpekLDqm4Y8PfCr9m0CzXaYhxliWOHidczAtASoxn0foU2jSNb+8A8wRDW+NMU2hVpYjFOdvA2a4842eTW0Ethglte4ANgM798Z36WJ8s1xEtbMqKrm9wTfFl4EeUBsMUBbwhHphEQpQUM1K3AIyZTcH9+UdzWsR2x7bKMYmbE2s0qYk6Xk6MDbhcaqewgnzjb9v7OlbQ2WegUdZROkgZWcDFhI4HNl8Y+e5pKHGNNGHMc+8Rr/oX3iBx0rNcEdLK/wDNR8fOCjEfYTLtWhMmaSZsoBbaFhokw9o0PaO2Ak7vrKdgCyOCQc9DfMGCPeaVN2VtMzJLYVmkzVyuCjsekQg8mBNu0Ra704ZwWpRQrEL0oGmfsTVPFWFs4nkR6vhM8byeXkV3wClHRTC2BXZmbqgZAAnLO1jxjXKCR0KJLH2QEHcBYmA/cWiDVIYi4ljH3nRR5mNGraQ2x/atn8hAxIfxlwjOOOC4/wBIJmWzgK9JlRjoHvmeklm/G2IXtBXVTcIgG31qMVNOXhYW78QMXWx4rSZmcodZb9vwMGO6lX0a1k37lOVH9UxlVfeIDAcx329xi4k1GGnmqPtvLB7kDN8SI6oP0shJepECY0eDSG8WcduImOczdD3j4iPGuufCOas9Rv3pD1LNDr28YAR1c8119x740f0cVQMgyj9hjkeAbMW7NYzFPq2sfZPuMEW722jTFz0bTFIBbD7SgfaHPWGFktjWGnqiFVIsc7dvfA1Mpbsxv7Vz46wtl7dk1AvJcNzGjDvU5xN9XJZSSbnMIPba/uUdp8LwpP8AA1sdp8g3p3w53KNnJI43BIwd4IglrN5HKBUlAuQMWd0B44b2JHf5RAk0hawPVA+6Cyj+nLrN/M2nARcSJEuWuqqOLMTme1jxjabG1NFF6xVf9P8AKIUXX0jT/iyvziFBpC6pAvs7fyXOYN0HtOuIhhiS5At3dsRt7tqzPWpkiWDclQoGbMWAIsfGMpoq55Th0NiP3aCik216xOWa7hagYcLE9Vyul78bDnEHC+C9mhbvej9jZ6x7tkQik9XMEXY5E+EZbvZOx1tSf+q48FOEfCNO9H21az65apy3XXCciVWzFiByNwBccIyGa2NmY5kknxJJ/WBVDRGjHpMeH3whAGOGOfdHt4bvmf3pHQMYx1aGdkbTeinpMS9lcMvYb6dxGVu2HkMN1ChhaMA170tlKigpa2XoGAvyWaLYT3MFEV3o3rEny/VJwGIBzIPNDnMknszLAdkV2xJxmbtbQk5k08zEt9QpaXN/94E91tqCRUyJ3BXUk9l7N7iYLGi2naN03N2F6uJhYZlyF7VB6p/WCbEDESXMyNuZ9+cMzphGkBKhsuWWWTlLllFvXKwKXB6o1HK+UZ9tSgmTaaon3ARVNgSbmxFyBBvvb0jysCKzuxyVRdjhBawHgICpFBteZKMmZI6NMDA4gq4lA/q1tbhFI0Qk+xnV80/q/SJcticQ4XEQUzEsjtPwiVKayMeJMXT9Ij5OVOcSdYjpD0KMM1AupHZEOhc2BBsePhlE14rKa2JkJIzuLC5MB8hReKwcWYWMT92iwqZSXALN0YLXw2aw61u+KKXRqP7x17Tl8YmypzymUkhsJDK4yIIIIuOWmcazUmalIoklNlgeYGwhlQBFblLU5u3abARE2/vKlA/RnDNnMLtZ+spOfXa3LjqeyLHeze2TIp0nS1Vpri0okYRitmwvbEF7IxqbUM7M7MSzEsxOpLG5PnCRnZniphVW781Uy4V+iHKWMJ/Mc4o5+0pjm7u8w83mOx98VxMJpgGsNYyikTOmPIe+PIgetiFA1GosJtFMW5ZGGElWyPVI1B5Q12xpFTQTEbGXIaxAZx1rcpn4idh7xA7UbLl1JYSQJNSvtyb/AFb/AM0o8onCeotmwPHxuhnY+9U6XhRrOBkpNw6f0uM7dhiqbkIaSWVchhhYXBB1B0jotGkRiIDOOZhsCYjzJ+dgCx7MgO8mGUnuxIYBRqBfPKFGJEnSO44SHFEYwiI5MJmjxYwDVfQzRrOp9oSXF0mBUbkQ6OpEZM1K0ovKf2pbPLPerERtnoPk/wDx6lwLBpqqP8qAn3tGe+lCg6DatQALCcEnp/mUK/8ArRvOCY1vcGu6ehkTGN2wKr/1IMLHxtfxi7njhGZeiTbeCRVSyrP0YE5VWxYgnC4UE552PjFjP9K1JwlVDeCD4tGMFrVMqRM6ac2FZct20JOZAyAzJ1FhziJtb0g0summTwJjFQMKNLZC5OQtcezzPCAHb2/sqet0kTVbS7OAttfZXXOB6p3rlzU6ObTl0ta3TOuo1AGQzzg8GBRhZU7Af0h6QLqIm7YrqeYQZdN0IAAwrNJBtbPMam1zEQVaZAJh7cRPuiqmhNJ6ghwxwuusPLKJ0hxRh88oj+ogOJmIjuHG9s4tVprHMXtHkzDocrxqCcNPQDrFbnnpERJBuQDdG0sb4SeHdHc+SuGz+HdFatOAbgm3eYSTGRP23VTnmkT3LsgEsG9wFUAKq8hYeJiKscObmGp022QhLGHJ1RhyGsStkbBnVLAKpz05nt7B2mFs6iVbTZtiL5ryHBiOPdFxM3mKXEkADmRmfkOyKQUeZE5uXESf/wAMZ38v/dX5QorP7UT+fuEKH1Y+36I1m7/s1ddusMjMRr8JiFD74qd4tmJUAPLl9DUJmkyWQyE8mtoDnnBNNtOXDNlhwMjlcgjsGcRk2LTn+GXlH+Rzl/la4jz/AC99mfRvQ1ujOZqCrUkgJVSsnX71svL4QLT1cEi9iMiCPiI0TevdudJYVUlgzLqQLEjjjXQg8xFJtKlWqlCfJFnUWdRrfUg9o4HiI6Pd9nmZsXlu1wwZkpfX4R0ZGRJNzroBbshIYfGeXCEJEMC0cicpyxC/fDNRJdgtjZTmT7rR2lOgUgAfrGMSLWjpT++cQqWqFgr68D84JtxZUp6+Qk/2ManPQkBioPIEiMA3LcLY5paKTLYdYgu/9TnFbwBA8ICPTzsu4palRmpeUT2EYgD+UxqZqUbRl84BPTfNts9BxM+Xb8kyGMZluTtxaOeZrXsEIsDa9yPha/hHO88uVOdp8hHQklnlka363SoLZKRqPGKncuhFVtGnlPnLxFmHMKpPxsPGNx27smlI6aaGltLUqrSzhYKBZV0IOWQuIWvkdNVTRgLzTa3CGgcov9qbvMSWkKzIbnCSMaDt0BgfW9iQGIGtgTbyh92Ts5tc25xLk0JJGY84q584LY37oeoanFfPTW+vfCtMpBx+TbNyNlSBICz0pWcZi2FnsfvE8RFD6SNmy5JSdJCqHOFlFgA1rhgO0A+UDW7W3ElzFZpcpwOZKEdpYXB8REHfLe/1h1VfYViTbTll2QkXJSL5Fj0bEaZPvESon2HWHjHk2YAL5Q3KlgkFtOWp8RHTbZxI4SSzdYiw4XhYoscVwbA+OXuipmNaBJDCmzbQpckYSxaxvktrnTUw9s2nRleZNfCFHVH2na+Vh2QxV1BdixtfsEIE7mzDYXMKVmRDLRJpRnfkP38YxiZ0YhQx0nbChtSMbhLoJw6pYq/2Ti1I4Ex20usX2pYmeWL8wsYvqiSXsCALEG/HLlD0c/lI9nzn8pAyu01N0e8s6FZguh7MWsBW2aVqCeJqC8ib7ajMW5g8xqI12ZIDizKGHJheKTau7MuZLdFut+F7qDzA4QUpRd3ZNzxzTjJVZlO8ezFH18rNGsTbt+14xQrP4CCijJpprUk8fVsSFJ0BPDuMD+2tkerTLAHA2aH4rfmItJWrR5soOEtLPSuQHCILU4U5CJKPePWIAzPiYmKVzUyl7Hj+msEm6FVS01Qk2qd2WUcQlqhczGANusSFVRe+uZgb2jJJGJdRnEvYtOlQhxMVZb37RYkfCGirYHsaTtD0yJfDS0Vr5BprC9/6UvbzjPd7t8Kuqe1R7Keyi+wptrf7R7THtRsFldll3K8DyuL5+cVNTlcHhlaGlFoEZJlt6O9sSqasWfNLYFRx1VLG5GQsPGC/b3pKSoIWTJmhf5iq3PbYmMwlygNCYRMZRA2Ga7zzL2UKmZGuJvCKiuqA00ktKxW4FqeYOQxDqvYWzimlzSD+xeNZ9FdJLrZE2U8qVMMoq1nJBwuD7ORFgVPnD7UJbsx7aGo7z2+/jHFM5F7HWJm8cnBUzUtbBMmqByCuQB7ohgRP5KfB6SY56OJ9PJtrD8ulF7+6DRrPaSmvYtw0HziyQRxLEOiKJCWN21ihnG7d5Pu1i/GsUU2WcUwAcf3aBMZCLgm2gGgiVSAqMeEEXIvx8ogyxEylfhCozPClzeO7WU9pH7+EOmVHFtPE+enwgNUMmMYYUPYY8hQn0ka4cIYausYHxP7Y7Sr7YbY+i/iBHL2pziQKtWgYSq7odFVyMbYlPo74IO/+7Ynp0ie0B+zAbQTRUymp5/8AEXQ8csgRGirtEjIi4ORHOM+3s2SZLesSL4b3y1XsPZAvQ/w+TmzdM8kKfuXAHVEtpTlHyINu/ugu3f3cSbKZ5+SkHCNPH5Q1tWnl1chXthmCxuBnlqIgUuMGxdiBwLad0GWBt7cHlrKoXa3KPaNM9M5U3mS79Vxrbke2I2zZmCdYXAfK3fp8YNpkhWUrkb68Yq6DZaiZhdb4SGQ8RY5ZxbyOxz+cXNSuFrZZhT42F4A65+u2QGbeOZgrq5zTHYqfZsBfiBA5W07ZsRkeNoeS2FjyVytwidRUKup6wDHQfOGqegLpNmXssro8XNhMfALHsgi2ARkLALlwGfbeJxVvcpJ7bAzPpypIbIjWCb0c18yTPmNLvlLBIH2rOuR56mKnbI+sf+ow7uxtL1aaJmAuSQqm9kGeeLnw0hZGRT7yT8dVOf70x2/MxJ+JiEjaRM3izqZrWsGdiOGV4hCJFC6Ah9IjUbYkB4jIxJliKoUkJHYMNrDkMY5IziDUVGF2Wwzte4z/ANokz6yWurDwzPkIrKioV3ut7WAz45xrCkSJkpWz0MMCUV18xDstofR4OlMYbWfkY6Qa/vQQ6aO4uMu/j3RHwkHOFlFrkB1lHse4ByhQlIxpPSDmI9FQo1YecD4WTxeYe5THYWTynHwA+MTWH8nuy8cfxD9l4a5B9secL6ST7/vijxS+EqYe8gR4WX8FvzCG/jruyT8byf8AKLp9oA+yw84Qq2IKsbqdRFbKlSCjF+kluPZAGJT4iK9agp7LYl5H95QHga4Y8PF4ydZIL7RazKFZIxIS0ljZgf7s8+4xEamUmwe/8rKrZcCpbMjuMTtmV6sCDmpFmU8ohVVMZbCWSCp60pjmCNcJ7YrhnXpkcniHTRmvNxbokUtA9/s9hwtp4mwidUUOGWznRVJh/ZcsMBcFW7VYi/ZmRD+9U7BThRmzsBnfMAXPw98dDkeHQO7FoicTNyzyjrbCLh0FrconynwSGZsI8Txy4wP7V2oCtlHiYya+RqHl2d/9dVumQUyrgAZhWxZ9gis2KeplBNu3Uy32ZWLMYKWDJh4scFxYQI7HqlWWDcRO1qZRJ6SBXnNr8SY4kMypdXKnlqvkYVY1xfmYrprmIzKRJe2s+jPNeGhubmKt2tEgzyUCn7JNj2Hh8YjvCDkqmnMp6uh4cDFpJcnkPfFXs2b9g6HTsMWsoWyz8YpEVknBf7RHdaKzaFObE4j3ExZhoh7SPUbugy4MgfURKlCGJQh+WYmhiZKeH0MRUMSEByAzi8WEeEyHlmXyPviNiIyIse0ZxJl1d1wsL8jxH+0UvuGkLoV+7+/OFDXjHsao9hNIYSQTD8tSTa8N02kO/bEYkdNRc2McTacLziVc2iJPaMYi5xHqKa+Yyb4xKBjoiMwLYp5c0qbjIiCGlmLUSjLY24qeKONLdkVFfT36y6j3iIlPPKHEPGJThf2d3SdS8b0y9r5C3d/apQtLmthZMjcXB/mHZDu2qgTjLKm6DFmPvZfoIqqlenQTJf8AFQZfzqNVPOJOzJ0p5RKrhe4DAZC/Ekc4GOd7MTrOl8t6o+1je87Yaa38yj33gTf2YLt55OKSqj74v4AxVS9i4pd1bPkRDpWcd0hvdRCZcwC3tG/OxWBWjQi45ZeUX+yZplhxowfW+n7tFRITrTNMiSfE8IklU2Xe8UR605Q8+zUMtGEyxKgkWvnEauPCLWVLGFR2CEyGxlBPpyoMRG7YI6yn6jZcD7oHSIVDNUd0y3MXMmZwax5Hj3GKekHWi5VYpEVj9/LsiDtRvqz4D9beQiSzW/QRX7RPUz53/SGlwBFeOcPiGU0hxImhiQkTqCpwOrXtY6jVb5Yh2i94gS4dUxRBLCsnL0jYcTy8RwlvatwJ43hgdkS6iXisVAGLPsOQy7NDESSLNY+PllBtox1ChXhQ2oIX007hErF1hE+ZsGcntSm8B8ohzZRXUEd8PZzjoeI87OEGMSBJuIxiswnOHJbQ9MlR4JBAvDAG3SK6qp8JuPZOvZFqORjh1Gh0gNGKyhrDKfXKJ1chlt08v2T/ABFHDtisqJVjh8vlEzZFba8t/ZOX+0c+SNepHq9HmjOPk5OHwTdtVfSJIw53Zr27ocoakKMOptFXPkGU2C/UbOW3AXyKx7L6o7ecWxTUlZ53U4JYZOLHG6P6zFkWOXhp8YHg+CZZ80v1io6ygkXggM6zXsrDjeItDLU1ZmLkCQMP2bW0IidN5GbjGis3goZahXktilsD1r3seR5RLkg4RcaAfCPd6KdEWYUUL1xkNDcco9LZDuEJlQcTG5jXuLagwIuLEjkbQaA5ZG8CW1EtNfvv5xNIpIapW64i9ljKBxDmDF/TTriKQEZ7NHifcIg7RHVtytFg7ZZZfGIFWpwGGkBFWhh9Y4ybsPxjpYkhh9DDqQykOrFEFF5sg4pbKc7HxsezjxjiuVVSy8WBPMxUKxGYuO6HvXG0brfGDZjqFDXSjkfOFGsx9VTYFN4dDChQ0STAWZ7UTJWkKFFRCLO1hcI8hRgjD6xzOhQoKAVVb7S98R5ft/5oUKJy4ZbD719otd4P4Ur+ofGI0/VvCPYUS6b5O/xf3r6E3DuhjY/8Y/1QoUUj/azzZ/1oa3x9lv8A9B8Ibl/KFCieb3DYeDsanxga23/FPcPhHsKJIpIrRFxs7WFCh48iMkPESr9gwoUOwIqk1EPNwhQokhh1IdEKFDoKHV0htoUKCE5hQoUAx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325563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QUEhQUFRUXGBYXFxgXFxgXFBQYGBcWFxcXFRUYHSggGBolHBUUITEhJSkrLi4uFx8zODMsNygtLisBCgoKDg0OGhAQGiwlHB8sLCwsLC0sLCwsLCwsLCwsLCwsLCwsLCwsLCwsLCwsLCwsLCwsLC8sLCssNywsLCssN//AABEIAOEA4QMBIgACEQEDEQH/xAAcAAABBQEBAQAAAAAAAAAAAAAGAAMEBQcCAQj/xABGEAACAAQDBAYGCAMGBgMAAAABAgADBBESITEFBkFREyJhcYGRBxQyobHRFSNCUlOSwfAzYnIWQ1SCouEXRGOTwtIkJXP/xAAaAQADAQEBAQAAAAAAAAAAAAABAgMABAUG/8QAKREAAgIBAwIGAgMBAAAAAAAAAAECEQMSITEEUQUTIjJBcWGhFDPBUv/aAAwDAQACEQMRAD8AKv7RTf8ADy/NoX9oZ3+HlebQRfQY5+6PRsQc/dEtUhqQOHeCd/h5X+qPDt+d+BK/1QS/Qa8/dCGw15+6Bql3NSBv6enfgyv9XzhfTk78GV5N84JvoVefujobGXn7o2qXc1IGPpyf+FK8m+cdDbs/8KV+U/OCb6GXnHo2MvP3RtUu5qQNDbc/8KV+VvnDsvb1QNJcof5W+cEP0OnOPRshO2Dcu5qRRf2jqfuy/wAp+cef2hqr+zL/ACn5wQDZKdse/RKdsD1dw7A+dv1XKX+U/OF9PVXKX+U/OCH6KTthfRadsb1G2B76equUv8v+8eHb1Vyl/lPzgi+i07YX0WnbG37m2BltvVXKX+U/OGG2tUfdl/lPzgs+ik7YX0Unb5xrl3NSBEbWqPuS/wApj07YqPw5fkYLTstOR84X0XL5Hzg6p9zUgR+maj8OX5GOTtWf+FL98F/0XL5GF9Fy+XvgapdzUuwHnas/8KX745balR+FL98GR2XL5e+Edly+Xvg6pdzVHsBbbVqPwpfk3zj36Un/AIUv/V84MW2VLtp749+i5fKDql3NUQOO8VRLBYSZeQP3oj0PpEmvrKljxMGdZsmWZbi2qn4RilIpWa68mPxjamFRizSP7aTPuS/MwoCukMKE1yG0RNq6Qcx5iF0q/eXzEZlV1WBA9gbkjyiqG3m0EsX/AH2RXQQ1mwmev3l8x845NXL++n5hGP1FZPMvGCq9YC1gYiydqTjkWHkPlAcQ6zafXpX4ifmEeevyvxE/MIx07Rm/fPkPlEb6UncXPu+UHQDWbUdoyfxU8xC+lJP4qecYpM21MH2z+/CCvcmckyVPmT5qgKVALkW0JsO3sEHQbUH/ANLSfxF845+mJH4i+/5RjO0N9JrZSVlg3NzhzIBsLX52hSN5pydZ7NxtYZdhFoVpIdJtGzfTMj8Rff8AKPJO2pDsUSYGYC5C3JtztaMkpd75sx0AWVhLKp6mYBYDn2xqlHs4SZ/V+0pvwguNCk/1tf5vytC9bHJ/yt8okx5Ao1kf1ocn/KY99aH3X/KYi7b2zJpU6SocIt7A63IF7AcTGH78ekmdVsZdPjkyOABs8wD7UwgZX+6PfBUbMa9tbfajpjadMwtyAuR3gaQtl77UdQ2CVMu3BSLMe4GPmcKSc+/tMTpS2wnS3Hl2Q2hGTPp6r2qku3SB1B0uIhPvTTDVj5f7xluwNqTq5ZVG8xSwYmW8w3NsJ6vNr5W7osaTciZOuROkK12GAAsRgJW7W9m5HGF0mcqD3+1tN98+Q+ceHe+l+8fd84zX+xtT6vNnuyoEVmCH23VTmQBoO2Jkz0bzejx9PL0Q2wtazW+3odeEDQbWHZ3zpfvn3fOPDvnTfeP+n5wEzvRdMVkXp0OJsJPRt1cib3v2R1L9GTBh9eMOEtfomx3BsQJevGDoNqDJd8pJZVWXNcsbAqFw+JvF56w/4T+a/OBii3eFNKRbhiHJva2RsdOEGEJwMRJk97H6pvzL84xwIvr09SCvWOTZHOx8dY21tDGI76uEq55N/aTT+gQVuFbFv6kOyFAZ9IjmffCg6A6gtrmts0Tssp2G3eIF6XbA+7BJOfFsWqy9ieh88MZzIm28Yrsc6TYftUltnVE5VH1by9e0gfrAWNsvjGQ14QX7G62ydpryRGHhf5RmQqWFrNyjGQUvtF+6IE7aDX1MMs5I1MQnUjiTDGJk+sN87nxi2pq0Gm6NjhUviy5gZE34WvA1PDEi0EMrZRNJLe1zZjlc+yxBvwtaJz2K4oOT2LzdbZKT3UICUW+InIWPC+t9IJ94N2ikq8lMWt7m8ebkUDJTpoMXW1z14wWLjAI6pHK8cspbndCGxkuz9nTFcP0ZUKwvrmMQjdqg3aWeat71vANvS2CmndXCShz5cvfE7Z2+9IySlDv9WoDFlzsBYmwz1ikJWtznywp7EPfDez1WZLR57SQZKOLAnGTcMOqjWtYZ9sRztyoIuJk3TiTy/wAsTKqko615VQGms0pDLUywjJa5OYcHPvEPLsqQP8V4CSvwWLqcTlcJWB+88ubWy1RpjZWIxMps1s8zM79BALtnd2ZTKrA3B5i3fGzVGzJYRuiWpL2JUNNAQnUYgBpFJsWvl1StKmyThU8c1J4gGJzyVwdGHHaafJkqXNlsSxysBmewcz3Q40ki4PVtkQwIIOuYOhg/2fuqiTqlyvVUEygclxEG1mv1dAL9sQvSJsdeik1CA9J7DnUMAMs+Njlc6iMsiboZ4Go2Ceya95M+XOl5NLZWtzsRcdxEaJTelFlLN6tJLFmOIMVyJuAwHtW7YzvdmVepkM5Cr0qXvpbEL3vlawMfRR2ts1f72kHdgimxzSRlE/0n1lpinomDoyDq2wXvmLe1bkYdHpSqTKwCnk4sKrj65vhtY4NBpGnHevZi/wDMU3hh/QROTa1Kac1KzJZkC5LgDDkbHQc4xkjJJvpLrDbBSyV64drJNbGbWzF8teEe/wDEXaLOGFNLsAVwdDNIzN74icV+4xob+kPZg/5hfBHP/jDLek/Zg/vmPdKmf+sYND+zK+bPplmTlwtjHVClQBhFrBs4KV0HcIq59Yk6nSdLJKOFZSbg2N7EjhFnKzUdw+ESa3GR0YxvfOmxVdQP5UbyFo2QiMr3ll3rpw5yh+kGHIfgBvVxCiZ0Z5QovpJ2G9Js/DQ18sqcPUZcS2xAcbeEBkqnljVV8hGk7J3jo5qVHRy2wpLLzA9zjUAmwBJvpFLT+kHZ0v8Ah0rA3v7AGfO5PKOZ4nJrc9HF1+PHF1BNsrt3LNJ2mgtY0wNu7Hw8YyOZPuFzU92vjH0JsDe6RVTJqyqcK/ROxLBeuF+ybZ2zEZ43pZmWulDRL2YT8oulR585a5OXcEZDEgEAnuEcz5E0nqy3PcrH4CDin9KtUVBEmlQm+Qln/wBo8f0pV/BpC90r5mDYtAVI2VUv7NNUN3Sn+UaBucZy0rU86S0vNsJYWYBsyGUjQk3EVtTv9XuimbOswdXUKmAWXMYvvA8tILzOSooxV0wA6158sf3b/aIv9nMHuMTybovgpS3ZLpVlTV6JybWAyNrZQxsvdNZU3GKmY4vbCCSAeGI37oiypqnha4BxG9r20JGdor9obcmy3lsv1a+y5Q4pLAcdBhPfnHIrPQaVWVu8NdWU8m1WyNjYAFcmIXrE69kXu5e661MhJ00Fb3KWyfCfvHkdYzev2ya+ul4yTKVsKAm11FySe1reUazK29NAWXRyg75A3yRF5nu5a9kO9tjnTt2iTs3d5dnVImyndpc04JstusRiPVmLxJDWB7DBp6yPuP8AkMDOzqINO9YmTHEywDS8XUDAcBxF7kd8FdNOxqG5/prDxZHLGtyFtKa5lTBLlviKsFyAzI7TGT0wmSZ7SsJRh9liL6A8MuMbVAd6RKAiSJ8vo1KMDMbCOkYZBbPwA4840o2HFkcdito5yuhVxa4sQf33xOpAl2l4VKHOxAIt3GAxNpzJxIp5TTSM2wi4UDM3OkX27FQ09wONrnkBCKDLuaLeZuTRzVYCSqluIvcHmBGG737EFHPmSkcTERsIcC1zlkRoDw8I+idt7SWkpZk37q9X+Zzko8yI+fqmoJvi6xYktf7RJub+cdmPG63ODJk1MHqWZrG0bqjHu3ULyWoH+rFGXChlHMAqew5eRg/3S3gkydnVFHMLYnE0o1rqS4yXLMQzgxLMsnqbX/f7zjmWucTF6oAZMR+726cI9qJTYrtK6IAXtYi/nzhBzfd3Fx7IpcyLS1zBsThYjWCWmo1wr7Z6o+23LvgZ3GfFsiQf5X9054LKI/Vp/SPhEpDI89STl7yf1jPqrZqHahUC15JOp/WNIgDqzbaydsph8Y0OQvgovogc4UXVxzEKOogCvo/pC8ypR1YBqaZa4Ivl/vGfNOtkRYxr+4Mqd6wGm2sVmLa2n7tA3teipwG6TAqqTjmWAOvsSxqxiYEyN6K7tXhbkBpUwe4ZRnMxbFltoSPI2jQvRpWodqSejBCkuq4s2thOtsojbZlUSzKhQXeYruCLMAGxG+Zytf4QApgdSAm1gcjF7LlypdnazuNBqq+HE98V7tlkLDlHgMLZWh2rqS5xHX95QRejzeb1SpGPORN6k5dRbPC9uwnPsgYZRHMmwe1rEi/YYBjYN4NjzKRump7TKV87a9EDnbPVOR4XiBL3Tl1cl/7suCwKk4ENvtA6qeMTPRfvG0yU1E9iVVmlljfFL+0nhfyiDvXteYlHSypUsS0q8QmTAckAKkSVPaCc+QjKK5K+ZLTRlOxbS5uB8IZHOFuBtlr26iNX3f3tK2W4K6XFoz/ejduZTthmyioNgWzK3vlnbviu3dmMuJAfZJic4lMMvg2mWjtUtMlgAOAC+LEbakAN1V8AYJ9gbQQCajOoCOBcsAM1BNrxkew6uaSAXax4XIEX2wtzHZFJmoZfWJ6uKYxubZnIDIQuJWxuofpRpU/eClT2p8rwa/wiprt9qGxVmaaDkVEskMOXWteKSm3Wp5YLNKmzSM88sX9Kg5xzU7dpqZC3QCWAMvq7FiOANtY6ljTOFzp0yTO9INFSyurImy0+yFlqgY8AM89R5wK7p+kBhWFZyXlTiSMCrenAFlvh9oW17TABvFtudWTelnHPREHsyxfRR+sGfo8lr60LgEdGQwI4XUE++L48UaZPJN7Iu/TBtfKTTqcv4r24/ZT/AMjGXTiSez4xcb17RM+qmuTcYsCn+VOqvna/iYprwOAo6WZaHle4yiGxyh2WY1hJez9ktUT5ctXwTGNlYg2ueBI52gvrvRvXNh68uYQMyzsCT4rpAZJqWlOkwE9RlYEe0pVgQR3W90bBTbRqmAcVpwsAysUQqQe0LCSVmlKi13P2bMp9nJTzrdIvSXCm4s0wuLHuMEWzx9WnYLQKyNq1qp0geRPUEizIUY25MvyiTs/fGQ5tOVqZtLtnLvxAcaeIESlAaOQKDAFtSXfaknh1T8DBytyAVIYHMG+viMjARtzZc96oTieiRAQCubm/boIRRaY+pErAO38p+UKKf1Bfx6j/ALhhRXWJpJWzduINoS5C2zd1PfZvflGS74zC9ZPVmPUmOoHAdY6CNvkbFpEqemLDpekLDqm4Y8PfCr9m0CzXaYhxliWOHidczAtASoxn0foU2jSNb+8A8wRDW+NMU2hVpYjFOdvA2a4842eTW0Ethglte4ANgM798Z36WJ8s1xEtbMqKrm9wTfFl4EeUBsMUBbwhHphEQpQUM1K3AIyZTcH9+UdzWsR2x7bKMYmbE2s0qYk6Xk6MDbhcaqewgnzjb9v7OlbQ2WegUdZROkgZWcDFhI4HNl8Y+e5pKHGNNGHMc+8Rr/oX3iBx0rNcEdLK/wDNR8fOCjEfYTLtWhMmaSZsoBbaFhokw9o0PaO2Ak7vrKdgCyOCQc9DfMGCPeaVN2VtMzJLYVmkzVyuCjsekQg8mBNu0Ra704ZwWpRQrEL0oGmfsTVPFWFs4nkR6vhM8byeXkV3wClHRTC2BXZmbqgZAAnLO1jxjXKCR0KJLH2QEHcBYmA/cWiDVIYi4ljH3nRR5mNGraQ2x/atn8hAxIfxlwjOOOC4/wBIJmWzgK9JlRjoHvmeklm/G2IXtBXVTcIgG31qMVNOXhYW78QMXWx4rSZmcodZb9vwMGO6lX0a1k37lOVH9UxlVfeIDAcx329xi4k1GGnmqPtvLB7kDN8SI6oP0shJepECY0eDSG8WcduImOczdD3j4iPGuufCOas9Rv3pD1LNDr28YAR1c8119x740f0cVQMgyj9hjkeAbMW7NYzFPq2sfZPuMEW722jTFz0bTFIBbD7SgfaHPWGFktjWGnqiFVIsc7dvfA1Mpbsxv7Vz46wtl7dk1AvJcNzGjDvU5xN9XJZSSbnMIPba/uUdp8LwpP8AA1sdp8g3p3w53KNnJI43BIwd4IglrN5HKBUlAuQMWd0B44b2JHf5RAk0hawPVA+6Cyj+nLrN/M2nARcSJEuWuqqOLMTme1jxjabG1NFF6xVf9P8AKIUXX0jT/iyvziFBpC6pAvs7fyXOYN0HtOuIhhiS5At3dsRt7tqzPWpkiWDclQoGbMWAIsfGMpoq55Th0NiP3aCik216xOWa7hagYcLE9Vyul78bDnEHC+C9mhbvej9jZ6x7tkQik9XMEXY5E+EZbvZOx1tSf+q48FOEfCNO9H21az65apy3XXCciVWzFiByNwBccIyGa2NmY5kknxJJ/WBVDRGjHpMeH3whAGOGOfdHt4bvmf3pHQMYx1aGdkbTeinpMS9lcMvYb6dxGVu2HkMN1ChhaMA170tlKigpa2XoGAvyWaLYT3MFEV3o3rEny/VJwGIBzIPNDnMknszLAdkV2xJxmbtbQk5k08zEt9QpaXN/94E91tqCRUyJ3BXUk9l7N7iYLGi2naN03N2F6uJhYZlyF7VB6p/WCbEDESXMyNuZ9+cMzphGkBKhsuWWWTlLllFvXKwKXB6o1HK+UZ9tSgmTaaon3ARVNgSbmxFyBBvvb0jysCKzuxyVRdjhBawHgICpFBteZKMmZI6NMDA4gq4lA/q1tbhFI0Qk+xnV80/q/SJcticQ4XEQUzEsjtPwiVKayMeJMXT9Ij5OVOcSdYjpD0KMM1AupHZEOhc2BBsePhlE14rKa2JkJIzuLC5MB8hReKwcWYWMT92iwqZSXALN0YLXw2aw61u+KKXRqP7x17Tl8YmypzymUkhsJDK4yIIIIuOWmcazUmalIoklNlgeYGwhlQBFblLU5u3abARE2/vKlA/RnDNnMLtZ+spOfXa3LjqeyLHeze2TIp0nS1Vpri0okYRitmwvbEF7IxqbUM7M7MSzEsxOpLG5PnCRnZniphVW781Uy4V+iHKWMJ/Mc4o5+0pjm7u8w83mOx98VxMJpgGsNYyikTOmPIe+PIgetiFA1GosJtFMW5ZGGElWyPVI1B5Q12xpFTQTEbGXIaxAZx1rcpn4idh7xA7UbLl1JYSQJNSvtyb/AFb/AM0o8onCeotmwPHxuhnY+9U6XhRrOBkpNw6f0uM7dhiqbkIaSWVchhhYXBB1B0jotGkRiIDOOZhsCYjzJ+dgCx7MgO8mGUnuxIYBRqBfPKFGJEnSO44SHFEYwiI5MJmjxYwDVfQzRrOp9oSXF0mBUbkQ6OpEZM1K0ovKf2pbPLPerERtnoPk/wDx6lwLBpqqP8qAn3tGe+lCg6DatQALCcEnp/mUK/8ArRvOCY1vcGu6ehkTGN2wKr/1IMLHxtfxi7njhGZeiTbeCRVSyrP0YE5VWxYgnC4UE552PjFjP9K1JwlVDeCD4tGMFrVMqRM6ac2FZct20JOZAyAzJ1FhziJtb0g0summTwJjFQMKNLZC5OQtcezzPCAHb2/sqet0kTVbS7OAttfZXXOB6p3rlzU6ObTl0ta3TOuo1AGQzzg8GBRhZU7Af0h6QLqIm7YrqeYQZdN0IAAwrNJBtbPMam1zEQVaZAJh7cRPuiqmhNJ6ghwxwuusPLKJ0hxRh88oj+ogOJmIjuHG9s4tVprHMXtHkzDocrxqCcNPQDrFbnnpERJBuQDdG0sb4SeHdHc+SuGz+HdFatOAbgm3eYSTGRP23VTnmkT3LsgEsG9wFUAKq8hYeJiKscObmGp022QhLGHJ1RhyGsStkbBnVLAKpz05nt7B2mFs6iVbTZtiL5ryHBiOPdFxM3mKXEkADmRmfkOyKQUeZE5uXESf/wAMZ38v/dX5QorP7UT+fuEKH1Y+36I1m7/s1ddusMjMRr8JiFD74qd4tmJUAPLl9DUJmkyWQyE8mtoDnnBNNtOXDNlhwMjlcgjsGcRk2LTn+GXlH+Rzl/la4jz/AC99mfRvQ1ujOZqCrUkgJVSsnX71svL4QLT1cEi9iMiCPiI0TevdudJYVUlgzLqQLEjjjXQg8xFJtKlWqlCfJFnUWdRrfUg9o4HiI6Pd9nmZsXlu1wwZkpfX4R0ZGRJNzroBbshIYfGeXCEJEMC0cicpyxC/fDNRJdgtjZTmT7rR2lOgUgAfrGMSLWjpT++cQqWqFgr68D84JtxZUp6+Qk/2ManPQkBioPIEiMA3LcLY5paKTLYdYgu/9TnFbwBA8ICPTzsu4palRmpeUT2EYgD+UxqZqUbRl84BPTfNts9BxM+Xb8kyGMZluTtxaOeZrXsEIsDa9yPha/hHO88uVOdp8hHQklnlka363SoLZKRqPGKncuhFVtGnlPnLxFmHMKpPxsPGNx27smlI6aaGltLUqrSzhYKBZV0IOWQuIWvkdNVTRgLzTa3CGgcov9qbvMSWkKzIbnCSMaDt0BgfW9iQGIGtgTbyh92Ts5tc25xLk0JJGY84q584LY37oeoanFfPTW+vfCtMpBx+TbNyNlSBICz0pWcZi2FnsfvE8RFD6SNmy5JSdJCqHOFlFgA1rhgO0A+UDW7W3ElzFZpcpwOZKEdpYXB8REHfLe/1h1VfYViTbTll2QkXJSL5Fj0bEaZPvESon2HWHjHk2YAL5Q3KlgkFtOWp8RHTbZxI4SSzdYiw4XhYoscVwbA+OXuipmNaBJDCmzbQpckYSxaxvktrnTUw9s2nRleZNfCFHVH2na+Vh2QxV1BdixtfsEIE7mzDYXMKVmRDLRJpRnfkP38YxiZ0YhQx0nbChtSMbhLoJw6pYq/2Ti1I4Ex20usX2pYmeWL8wsYvqiSXsCALEG/HLlD0c/lI9nzn8pAyu01N0e8s6FZguh7MWsBW2aVqCeJqC8ib7ajMW5g8xqI12ZIDizKGHJheKTau7MuZLdFut+F7qDzA4QUpRd3ZNzxzTjJVZlO8ezFH18rNGsTbt+14xQrP4CCijJpprUk8fVsSFJ0BPDuMD+2tkerTLAHA2aH4rfmItJWrR5soOEtLPSuQHCILU4U5CJKPePWIAzPiYmKVzUyl7Hj+msEm6FVS01Qk2qd2WUcQlqhczGANusSFVRe+uZgb2jJJGJdRnEvYtOlQhxMVZb37RYkfCGirYHsaTtD0yJfDS0Vr5BprC9/6UvbzjPd7t8Kuqe1R7Keyi+wptrf7R7THtRsFldll3K8DyuL5+cVNTlcHhlaGlFoEZJlt6O9sSqasWfNLYFRx1VLG5GQsPGC/b3pKSoIWTJmhf5iq3PbYmMwlygNCYRMZRA2Ga7zzL2UKmZGuJvCKiuqA00ktKxW4FqeYOQxDqvYWzimlzSD+xeNZ9FdJLrZE2U8qVMMoq1nJBwuD7ORFgVPnD7UJbsx7aGo7z2+/jHFM5F7HWJm8cnBUzUtbBMmqByCuQB7ohgRP5KfB6SY56OJ9PJtrD8ulF7+6DRrPaSmvYtw0HziyQRxLEOiKJCWN21ihnG7d5Pu1i/GsUU2WcUwAcf3aBMZCLgm2gGgiVSAqMeEEXIvx8ogyxEylfhCozPClzeO7WU9pH7+EOmVHFtPE+enwgNUMmMYYUPYY8hQn0ka4cIYausYHxP7Y7Sr7YbY+i/iBHL2pziQKtWgYSq7odFVyMbYlPo74IO/+7Ynp0ie0B+zAbQTRUymp5/8AEXQ8csgRGirtEjIi4ORHOM+3s2SZLesSL4b3y1XsPZAvQ/w+TmzdM8kKfuXAHVEtpTlHyINu/ugu3f3cSbKZ5+SkHCNPH5Q1tWnl1chXthmCxuBnlqIgUuMGxdiBwLad0GWBt7cHlrKoXa3KPaNM9M5U3mS79Vxrbke2I2zZmCdYXAfK3fp8YNpkhWUrkb68Yq6DZaiZhdb4SGQ8RY5ZxbyOxz+cXNSuFrZZhT42F4A65+u2QGbeOZgrq5zTHYqfZsBfiBA5W07ZsRkeNoeS2FjyVytwidRUKup6wDHQfOGqegLpNmXssro8XNhMfALHsgi2ARkLALlwGfbeJxVvcpJ7bAzPpypIbIjWCb0c18yTPmNLvlLBIH2rOuR56mKnbI+sf+ow7uxtL1aaJmAuSQqm9kGeeLnw0hZGRT7yT8dVOf70x2/MxJ+JiEjaRM3izqZrWsGdiOGV4hCJFC6Ah9IjUbYkB4jIxJliKoUkJHYMNrDkMY5IziDUVGF2Wwzte4z/ANokz6yWurDwzPkIrKioV3ut7WAz45xrCkSJkpWz0MMCUV18xDstofR4OlMYbWfkY6Qa/vQQ6aO4uMu/j3RHwkHOFlFrkB1lHse4ByhQlIxpPSDmI9FQo1YecD4WTxeYe5THYWTynHwA+MTWH8nuy8cfxD9l4a5B9secL6ST7/vijxS+EqYe8gR4WX8FvzCG/jruyT8byf8AKLp9oA+yw84Qq2IKsbqdRFbKlSCjF+kluPZAGJT4iK9agp7LYl5H95QHga4Y8PF4ydZIL7RazKFZIxIS0ljZgf7s8+4xEamUmwe/8rKrZcCpbMjuMTtmV6sCDmpFmU8ohVVMZbCWSCp60pjmCNcJ7YrhnXpkcniHTRmvNxbokUtA9/s9hwtp4mwidUUOGWznRVJh/ZcsMBcFW7VYi/ZmRD+9U7BThRmzsBnfMAXPw98dDkeHQO7FoicTNyzyjrbCLh0FrconynwSGZsI8Txy4wP7V2oCtlHiYya+RqHl2d/9dVumQUyrgAZhWxZ9gis2KeplBNu3Uy32ZWLMYKWDJh4scFxYQI7HqlWWDcRO1qZRJ6SBXnNr8SY4kMypdXKnlqvkYVY1xfmYrprmIzKRJe2s+jPNeGhubmKt2tEgzyUCn7JNj2Hh8YjvCDkqmnMp6uh4cDFpJcnkPfFXs2b9g6HTsMWsoWyz8YpEVknBf7RHdaKzaFObE4j3ExZhoh7SPUbugy4MgfURKlCGJQh+WYmhiZKeH0MRUMSEByAzi8WEeEyHlmXyPviNiIyIse0ZxJl1d1wsL8jxH+0UvuGkLoV+7+/OFDXjHsao9hNIYSQTD8tSTa8N02kO/bEYkdNRc2McTacLziVc2iJPaMYi5xHqKa+Yyb4xKBjoiMwLYp5c0qbjIiCGlmLUSjLY24qeKONLdkVFfT36y6j3iIlPPKHEPGJThf2d3SdS8b0y9r5C3d/apQtLmthZMjcXB/mHZDu2qgTjLKm6DFmPvZfoIqqlenQTJf8AFQZfzqNVPOJOzJ0p5RKrhe4DAZC/Ekc4GOd7MTrOl8t6o+1je87Yaa38yj33gTf2YLt55OKSqj74v4AxVS9i4pd1bPkRDpWcd0hvdRCZcwC3tG/OxWBWjQi45ZeUX+yZplhxowfW+n7tFRITrTNMiSfE8IklU2Xe8UR605Q8+zUMtGEyxKgkWvnEauPCLWVLGFR2CEyGxlBPpyoMRG7YI6yn6jZcD7oHSIVDNUd0y3MXMmZwax5Hj3GKekHWi5VYpEVj9/LsiDtRvqz4D9beQiSzW/QRX7RPUz53/SGlwBFeOcPiGU0hxImhiQkTqCpwOrXtY6jVb5Yh2i94gS4dUxRBLCsnL0jYcTy8RwlvatwJ43hgdkS6iXisVAGLPsOQy7NDESSLNY+PllBtox1ChXhQ2oIX007hErF1hE+ZsGcntSm8B8ohzZRXUEd8PZzjoeI87OEGMSBJuIxiswnOHJbQ9MlR4JBAvDAG3SK6qp8JuPZOvZFqORjh1Gh0gNGKyhrDKfXKJ1chlt08v2T/ABFHDtisqJVjh8vlEzZFba8t/ZOX+0c+SNepHq9HmjOPk5OHwTdtVfSJIw53Zr27ocoakKMOptFXPkGU2C/UbOW3AXyKx7L6o7ecWxTUlZ53U4JYZOLHG6P6zFkWOXhp8YHg+CZZ80v1io6ygkXggM6zXsrDjeItDLU1ZmLkCQMP2bW0IidN5GbjGis3goZahXktilsD1r3seR5RLkg4RcaAfCPd6KdEWYUUL1xkNDcco9LZDuEJlQcTG5jXuLagwIuLEjkbQaA5ZG8CW1EtNfvv5xNIpIapW64i9ljKBxDmDF/TTriKQEZ7NHifcIg7RHVtytFg7ZZZfGIFWpwGGkBFWhh9Y4ybsPxjpYkhh9DDqQykOrFEFF5sg4pbKc7HxsezjxjiuVVSy8WBPMxUKxGYuO6HvXG0brfGDZjqFDXSjkfOFGsx9VTYFN4dDChQ0STAWZ7UTJWkKFFRCLO1hcI8hRgjD6xzOhQoKAVVb7S98R5ft/5oUKJy4ZbD719otd4P4Ur+ofGI0/VvCPYUS6b5O/xf3r6E3DuhjY/8Y/1QoUUj/azzZ/1oa3x9lv8A9B8Ibl/KFCieb3DYeDsanxga23/FPcPhHsKJIpIrRFxs7WFCh48iMkPESr9gwoUOwIqk1EPNwhQokhh1IdEKFDoKHV0htoUKCE5hQoUAx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9875" y="-1173163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9" y="2047875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843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/>
          <p:cNvSpPr/>
          <p:nvPr/>
        </p:nvSpPr>
        <p:spPr>
          <a:xfrm rot="16200000">
            <a:off x="3244850" y="1090613"/>
            <a:ext cx="3308350" cy="4699000"/>
          </a:xfrm>
          <a:prstGeom prst="rtTriangl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3233738" y="1054100"/>
            <a:ext cx="3308350" cy="4699000"/>
          </a:xfrm>
          <a:prstGeom prst="rtTriangl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5" y="544513"/>
            <a:ext cx="7735887" cy="685800"/>
          </a:xfrm>
        </p:spPr>
        <p:txBody>
          <a:bodyPr anchor="t"/>
          <a:lstStyle/>
          <a:p>
            <a:r>
              <a:rPr lang="en-GB" sz="3200" b="1" smtClean="0">
                <a:latin typeface="Arial" charset="0"/>
              </a:rPr>
              <a:t>Communication style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67015" y="3994150"/>
            <a:ext cx="708025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i-FI" sz="2200" b="1" dirty="0" err="1">
                <a:solidFill>
                  <a:prstClr val="white"/>
                </a:solidFill>
                <a:latin typeface="Arial" pitchFamily="34" charset="0"/>
              </a:rPr>
              <a:t>Tell</a:t>
            </a:r>
            <a:endParaRPr lang="en-US" sz="2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622675" y="3362325"/>
            <a:ext cx="844550" cy="43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i-FI" sz="2200" b="1" dirty="0" err="1">
                <a:solidFill>
                  <a:prstClr val="white"/>
                </a:solidFill>
                <a:latin typeface="Arial" pitchFamily="34" charset="0"/>
              </a:rPr>
              <a:t>Sell</a:t>
            </a:r>
            <a:endParaRPr lang="en-US" sz="2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68775" y="2665413"/>
            <a:ext cx="1266825" cy="430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i-FI" sz="2200" b="1" dirty="0" err="1">
                <a:solidFill>
                  <a:prstClr val="white"/>
                </a:solidFill>
                <a:latin typeface="Arial" pitchFamily="34" charset="0"/>
              </a:rPr>
              <a:t>Consult</a:t>
            </a:r>
            <a:endParaRPr lang="en-US" sz="2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540375" y="2032000"/>
            <a:ext cx="865188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i-FI" sz="2200" b="1" dirty="0">
                <a:solidFill>
                  <a:prstClr val="white"/>
                </a:solidFill>
                <a:latin typeface="Arial" pitchFamily="34" charset="0"/>
              </a:rPr>
              <a:t>Join</a:t>
            </a:r>
            <a:endParaRPr lang="en-US" sz="2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71615" y="1752600"/>
            <a:ext cx="64633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b="1" dirty="0" err="1">
                <a:solidFill>
                  <a:srgbClr val="000000"/>
                </a:solidFill>
                <a:latin typeface="Arial" pitchFamily="34" charset="0"/>
              </a:rPr>
              <a:t>Low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19227" y="4735514"/>
            <a:ext cx="69762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b="1" dirty="0" err="1">
                <a:solidFill>
                  <a:srgbClr val="000000"/>
                </a:solidFill>
                <a:latin typeface="Arial" pitchFamily="34" charset="0"/>
              </a:rPr>
              <a:t>High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662740" y="5222875"/>
            <a:ext cx="69762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b="1" dirty="0" err="1">
                <a:solidFill>
                  <a:srgbClr val="000000"/>
                </a:solidFill>
                <a:latin typeface="Arial" pitchFamily="34" charset="0"/>
              </a:rPr>
              <a:t>High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82852" y="5283200"/>
            <a:ext cx="64633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b="1">
                <a:solidFill>
                  <a:srgbClr val="000000"/>
                </a:solidFill>
                <a:latin typeface="Arial" pitchFamily="34" charset="0"/>
              </a:rPr>
              <a:t>Low</a:t>
            </a:r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25850" y="5291139"/>
            <a:ext cx="256063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i-FI" b="1" dirty="0" err="1">
                <a:solidFill>
                  <a:srgbClr val="660066"/>
                </a:solidFill>
                <a:latin typeface="Arial" pitchFamily="34" charset="0"/>
              </a:rPr>
              <a:t>Audience</a:t>
            </a:r>
            <a:r>
              <a:rPr lang="fi-FI" b="1" dirty="0">
                <a:solidFill>
                  <a:srgbClr val="660066"/>
                </a:solidFill>
                <a:latin typeface="Arial" pitchFamily="34" charset="0"/>
              </a:rPr>
              <a:t> </a:t>
            </a:r>
            <a:r>
              <a:rPr lang="fi-FI" b="1" dirty="0" err="1">
                <a:solidFill>
                  <a:srgbClr val="660066"/>
                </a:solidFill>
                <a:latin typeface="Arial" pitchFamily="34" charset="0"/>
              </a:rPr>
              <a:t>involvement</a:t>
            </a:r>
            <a:endParaRPr lang="en-US" b="1" dirty="0">
              <a:solidFill>
                <a:srgbClr val="660066"/>
              </a:solidFill>
              <a:latin typeface="Arial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276350" y="2978150"/>
            <a:ext cx="1049338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i-FI" b="1" dirty="0">
                <a:solidFill>
                  <a:srgbClr val="660066"/>
                </a:solidFill>
                <a:latin typeface="Arial" pitchFamily="34" charset="0"/>
              </a:rPr>
              <a:t>Content</a:t>
            </a:r>
          </a:p>
          <a:p>
            <a:pPr algn="ctr" eaLnBrk="0" hangingPunct="0">
              <a:defRPr/>
            </a:pPr>
            <a:r>
              <a:rPr lang="fi-FI" b="1" dirty="0" err="1">
                <a:solidFill>
                  <a:srgbClr val="660066"/>
                </a:solidFill>
                <a:latin typeface="Arial" pitchFamily="34" charset="0"/>
              </a:rPr>
              <a:t>control</a:t>
            </a:r>
            <a:endParaRPr lang="en-US" b="1" dirty="0">
              <a:solidFill>
                <a:srgbClr val="660066"/>
              </a:solidFill>
              <a:latin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038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84136" y="0"/>
            <a:ext cx="9250363" cy="3841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48" y="3859217"/>
            <a:ext cx="9401175" cy="29987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215900" y="1025527"/>
            <a:ext cx="8820150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934" tIns="54934" rIns="142827" bIns="54934" anchor="b"/>
          <a:lstStyle/>
          <a:p>
            <a:pPr latinLnBrk="1"/>
            <a:endParaRPr lang="ko-KR" altLang="ko-KR" sz="2500" b="1">
              <a:solidFill>
                <a:srgbClr val="7F7F7F"/>
              </a:solidFill>
            </a:endParaRPr>
          </a:p>
        </p:txBody>
      </p:sp>
      <p:sp>
        <p:nvSpPr>
          <p:cNvPr id="19" name="정오각형 18"/>
          <p:cNvSpPr/>
          <p:nvPr/>
        </p:nvSpPr>
        <p:spPr>
          <a:xfrm flipV="1">
            <a:off x="3281151" y="2644157"/>
            <a:ext cx="2520280" cy="1846399"/>
          </a:xfrm>
          <a:prstGeom prst="pentag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정오각형 23"/>
          <p:cNvSpPr/>
          <p:nvPr/>
        </p:nvSpPr>
        <p:spPr>
          <a:xfrm>
            <a:off x="3281364" y="750888"/>
            <a:ext cx="2519362" cy="18478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정오각형 24"/>
          <p:cNvSpPr/>
          <p:nvPr/>
        </p:nvSpPr>
        <p:spPr>
          <a:xfrm rot="6759222" flipV="1">
            <a:off x="1400175" y="1590675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정오각형 25"/>
          <p:cNvSpPr/>
          <p:nvPr/>
        </p:nvSpPr>
        <p:spPr>
          <a:xfrm rot="1741959" flipV="1">
            <a:off x="2163763" y="4049713"/>
            <a:ext cx="2520950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정오각형 26"/>
          <p:cNvSpPr/>
          <p:nvPr/>
        </p:nvSpPr>
        <p:spPr>
          <a:xfrm rot="19929677" flipV="1">
            <a:off x="4446589" y="4041776"/>
            <a:ext cx="2520950" cy="1846263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3" name="직사각형 17"/>
          <p:cNvSpPr>
            <a:spLocks noChangeArrowheads="1"/>
          </p:cNvSpPr>
          <p:nvPr/>
        </p:nvSpPr>
        <p:spPr bwMode="auto">
          <a:xfrm>
            <a:off x="3672058" y="1096966"/>
            <a:ext cx="1737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Define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objectives,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choose style</a:t>
            </a:r>
          </a:p>
        </p:txBody>
      </p:sp>
      <p:sp>
        <p:nvSpPr>
          <p:cNvPr id="105484" name="직사각형 30"/>
          <p:cNvSpPr>
            <a:spLocks noChangeArrowheads="1"/>
          </p:cNvSpPr>
          <p:nvPr/>
        </p:nvSpPr>
        <p:spPr bwMode="auto">
          <a:xfrm>
            <a:off x="3465410" y="3133726"/>
            <a:ext cx="2122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Communicating</a:t>
            </a:r>
          </a:p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strategically</a:t>
            </a:r>
          </a:p>
        </p:txBody>
      </p:sp>
      <p:sp>
        <p:nvSpPr>
          <p:cNvPr id="105485" name="직사각형 31"/>
          <p:cNvSpPr>
            <a:spLocks noChangeArrowheads="1"/>
          </p:cNvSpPr>
          <p:nvPr/>
        </p:nvSpPr>
        <p:spPr bwMode="auto">
          <a:xfrm>
            <a:off x="1863644" y="2435226"/>
            <a:ext cx="1297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Analyse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audience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944854" y="4503739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sp>
        <p:nvSpPr>
          <p:cNvPr id="105487" name="직사각형 34"/>
          <p:cNvSpPr>
            <a:spLocks noChangeArrowheads="1"/>
          </p:cNvSpPr>
          <p:nvPr/>
        </p:nvSpPr>
        <p:spPr bwMode="auto">
          <a:xfrm>
            <a:off x="4978391" y="4510089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Craft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message</a:t>
            </a:r>
          </a:p>
        </p:txBody>
      </p:sp>
      <p:sp>
        <p:nvSpPr>
          <p:cNvPr id="36" name="정오각형 35"/>
          <p:cNvSpPr/>
          <p:nvPr/>
        </p:nvSpPr>
        <p:spPr>
          <a:xfrm rot="14873285" flipH="1" flipV="1">
            <a:off x="5689600" y="1601788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9" name="직사각형 33"/>
          <p:cNvSpPr>
            <a:spLocks noChangeArrowheads="1"/>
          </p:cNvSpPr>
          <p:nvPr/>
        </p:nvSpPr>
        <p:spPr bwMode="auto">
          <a:xfrm>
            <a:off x="5901780" y="2422525"/>
            <a:ext cx="1393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Assess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credibility</a:t>
            </a:r>
          </a:p>
        </p:txBody>
      </p:sp>
      <p:sp>
        <p:nvSpPr>
          <p:cNvPr id="105490" name="TextBox 1"/>
          <p:cNvSpPr txBox="1">
            <a:spLocks noChangeArrowheads="1"/>
          </p:cNvSpPr>
          <p:nvPr/>
        </p:nvSpPr>
        <p:spPr bwMode="auto">
          <a:xfrm>
            <a:off x="487363" y="4603750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DESIGN</a:t>
            </a:r>
          </a:p>
        </p:txBody>
      </p:sp>
      <p:sp>
        <p:nvSpPr>
          <p:cNvPr id="105491" name="TextBox 19"/>
          <p:cNvSpPr txBox="1">
            <a:spLocks noChangeArrowheads="1"/>
          </p:cNvSpPr>
          <p:nvPr/>
        </p:nvSpPr>
        <p:spPr bwMode="auto">
          <a:xfrm>
            <a:off x="415925" y="1406525"/>
            <a:ext cx="154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268028623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846286" y="2035179"/>
            <a:ext cx="4953229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35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altLang="ko-KR" sz="2200" kern="0" dirty="0" smtClean="0">
                <a:solidFill>
                  <a:srgbClr val="000000"/>
                </a:solidFill>
                <a:latin typeface="Arial"/>
                <a:ea typeface="Gulim" pitchFamily="34" charset="-127"/>
                <a:cs typeface="Arial"/>
              </a:rPr>
              <a:t>(Your) Rank</a:t>
            </a:r>
            <a:r>
              <a:rPr lang="en-GB" altLang="ko-KR" sz="2200" kern="0" dirty="0">
                <a:solidFill>
                  <a:srgbClr val="000099"/>
                </a:solidFill>
                <a:latin typeface="Arial"/>
                <a:ea typeface="Gulim" pitchFamily="34" charset="-127"/>
                <a:cs typeface="Arial"/>
              </a:rPr>
              <a:t>	</a:t>
            </a:r>
          </a:p>
          <a:p>
            <a:pPr marL="609600" indent="-609600">
              <a:lnSpc>
                <a:spcPct val="135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altLang="ko-KR" sz="2200" kern="0" dirty="0" smtClean="0">
                <a:solidFill>
                  <a:srgbClr val="000000"/>
                </a:solidFill>
                <a:latin typeface="Arial"/>
                <a:ea typeface="Gulim" pitchFamily="34" charset="-127"/>
                <a:cs typeface="Arial"/>
              </a:rPr>
              <a:t>(Their) Goodwill</a:t>
            </a:r>
            <a:r>
              <a:rPr lang="en-GB" altLang="ko-KR" sz="2200" kern="0" dirty="0">
                <a:solidFill>
                  <a:srgbClr val="000000"/>
                </a:solidFill>
                <a:latin typeface="Arial"/>
                <a:ea typeface="Gulim" pitchFamily="34" charset="-127"/>
                <a:cs typeface="Arial"/>
              </a:rPr>
              <a:t> (</a:t>
            </a:r>
            <a:r>
              <a:rPr lang="en-GB" altLang="ko-KR" sz="2200" kern="0" dirty="0" smtClean="0">
                <a:solidFill>
                  <a:srgbClr val="000000"/>
                </a:solidFill>
                <a:latin typeface="Arial"/>
                <a:ea typeface="Gulim" pitchFamily="34" charset="-127"/>
                <a:cs typeface="Arial"/>
              </a:rPr>
              <a:t>towards you)  </a:t>
            </a:r>
            <a:r>
              <a:rPr lang="en-GB" altLang="ko-KR" sz="2200" kern="0" dirty="0">
                <a:solidFill>
                  <a:srgbClr val="000099"/>
                </a:solidFill>
                <a:latin typeface="Arial"/>
                <a:ea typeface="Gulim" pitchFamily="34" charset="-127"/>
                <a:cs typeface="Arial"/>
              </a:rPr>
              <a:t>	</a:t>
            </a:r>
            <a:endParaRPr lang="en-GB" altLang="ko-KR" sz="2200" kern="0" dirty="0">
              <a:solidFill>
                <a:srgbClr val="000000"/>
              </a:solidFill>
              <a:latin typeface="Arial"/>
              <a:ea typeface="Gulim" pitchFamily="34" charset="-127"/>
              <a:cs typeface="Arial"/>
            </a:endParaRPr>
          </a:p>
          <a:p>
            <a:pPr marL="609600" indent="-609600">
              <a:lnSpc>
                <a:spcPct val="135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GB" altLang="ko-KR" sz="2200" kern="0" dirty="0">
                <a:solidFill>
                  <a:srgbClr val="000000"/>
                </a:solidFill>
                <a:latin typeface="Arial"/>
                <a:ea typeface="Gulim" pitchFamily="34" charset="-127"/>
                <a:cs typeface="Arial"/>
              </a:rPr>
              <a:t>(Your) Expertise</a:t>
            </a:r>
            <a:r>
              <a:rPr lang="en-GB" altLang="ko-KR" sz="2200" kern="0" dirty="0">
                <a:solidFill>
                  <a:srgbClr val="CC0000"/>
                </a:solidFill>
                <a:latin typeface="Arial"/>
                <a:ea typeface="Gulim" pitchFamily="34" charset="-127"/>
                <a:cs typeface="Arial"/>
              </a:rPr>
              <a:t>	</a:t>
            </a:r>
            <a:endParaRPr lang="en-GB" altLang="ko-KR" sz="2200" kern="0" dirty="0">
              <a:solidFill>
                <a:srgbClr val="000000"/>
              </a:solidFill>
              <a:latin typeface="Arial"/>
              <a:ea typeface="Gulim" pitchFamily="34" charset="-127"/>
              <a:cs typeface="Arial"/>
            </a:endParaRPr>
          </a:p>
          <a:p>
            <a:pPr marL="609600" indent="-609600">
              <a:lnSpc>
                <a:spcPct val="135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GB" altLang="ko-KR" sz="2200" kern="0" dirty="0">
                <a:solidFill>
                  <a:srgbClr val="000000"/>
                </a:solidFill>
                <a:latin typeface="Arial"/>
                <a:ea typeface="Gulim" pitchFamily="34" charset="-127"/>
                <a:cs typeface="Arial"/>
              </a:rPr>
              <a:t>(Their) </a:t>
            </a:r>
            <a:r>
              <a:rPr lang="en-GB" altLang="ko-KR" sz="2200" kern="0" dirty="0" smtClean="0">
                <a:latin typeface="Arial"/>
                <a:ea typeface="Gulim" pitchFamily="34" charset="-127"/>
                <a:cs typeface="Arial"/>
              </a:rPr>
              <a:t>Image</a:t>
            </a:r>
            <a:r>
              <a:rPr lang="en-GB" altLang="ko-KR" sz="2200" kern="0" dirty="0">
                <a:latin typeface="Arial"/>
                <a:ea typeface="Gulim" pitchFamily="34" charset="-127"/>
                <a:cs typeface="Arial"/>
              </a:rPr>
              <a:t> </a:t>
            </a:r>
            <a:r>
              <a:rPr lang="en-GB" altLang="ko-KR" sz="2200" kern="0" dirty="0" smtClean="0">
                <a:latin typeface="Arial"/>
                <a:ea typeface="Gulim" pitchFamily="34" charset="-127"/>
                <a:cs typeface="Arial"/>
              </a:rPr>
              <a:t>(of you)  </a:t>
            </a:r>
            <a:r>
              <a:rPr lang="en-GB" altLang="ko-KR" sz="2200" kern="0" dirty="0">
                <a:latin typeface="Arial"/>
                <a:ea typeface="Gulim" pitchFamily="34" charset="-127"/>
                <a:cs typeface="Arial"/>
              </a:rPr>
              <a:t>	</a:t>
            </a:r>
          </a:p>
          <a:p>
            <a:pPr marL="609600" indent="-609600">
              <a:lnSpc>
                <a:spcPct val="135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GB" altLang="ko-KR" sz="2200" kern="0" dirty="0" smtClean="0">
                <a:solidFill>
                  <a:srgbClr val="000000"/>
                </a:solidFill>
                <a:latin typeface="Arial"/>
                <a:ea typeface="Gulim" pitchFamily="34" charset="-127"/>
                <a:cs typeface="Arial"/>
              </a:rPr>
              <a:t>(Your &amp; their) Common </a:t>
            </a:r>
            <a:r>
              <a:rPr lang="en-GB" altLang="ko-KR" sz="2200" kern="0" dirty="0">
                <a:solidFill>
                  <a:srgbClr val="000000"/>
                </a:solidFill>
                <a:latin typeface="Arial"/>
                <a:ea typeface="Gulim" pitchFamily="34" charset="-127"/>
                <a:cs typeface="Arial"/>
              </a:rPr>
              <a:t>ground</a:t>
            </a:r>
            <a:r>
              <a:rPr lang="en-GB" altLang="ko-KR" sz="2200" b="1" kern="0" dirty="0">
                <a:solidFill>
                  <a:srgbClr val="000099"/>
                </a:solidFill>
                <a:latin typeface="Arial"/>
                <a:ea typeface="Gulim" pitchFamily="34" charset="-127"/>
                <a:cs typeface="Arial"/>
              </a:rPr>
              <a:t>	</a:t>
            </a:r>
            <a:endParaRPr lang="en-GB" altLang="ko-KR" sz="2200" kern="0" dirty="0">
              <a:solidFill>
                <a:srgbClr val="000000"/>
              </a:solidFill>
              <a:latin typeface="Arial"/>
              <a:ea typeface="Gulim" pitchFamily="34" charset="-127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2" y="5072067"/>
            <a:ext cx="2246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sz="1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Kotter</a:t>
            </a:r>
            <a:r>
              <a:rPr lang="fi-FI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(1982) , </a:t>
            </a:r>
            <a:r>
              <a:rPr lang="fi-FI" sz="1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Munter</a:t>
            </a:r>
            <a:r>
              <a:rPr lang="fi-FI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</a:rPr>
              <a:t> </a:t>
            </a:r>
            <a:r>
              <a:rPr lang="fi-FI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fi-FI" sz="1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2012)</a:t>
            </a:r>
            <a:endParaRPr lang="en-US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90" y="2252667"/>
            <a:ext cx="23780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3810" y="919238"/>
            <a:ext cx="45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“COMMUNICATOR STRATEGY”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68836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1840" y="1676400"/>
            <a:ext cx="8199437" cy="36210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ko-KR" sz="2200" b="1" dirty="0" smtClean="0">
                <a:solidFill>
                  <a:srgbClr val="404040"/>
                </a:solidFill>
                <a:ea typeface="Gulim" pitchFamily="34" charset="-127"/>
              </a:rPr>
              <a:t>Source</a:t>
            </a:r>
            <a:r>
              <a:rPr lang="ko-KR" altLang="en-GB" sz="2200" b="1" dirty="0" smtClean="0">
                <a:solidFill>
                  <a:srgbClr val="404040"/>
                </a:solidFill>
                <a:ea typeface="Gulim" pitchFamily="34" charset="-127"/>
              </a:rPr>
              <a:t>		</a:t>
            </a:r>
            <a:r>
              <a:rPr lang="en-GB" altLang="ko-KR" sz="2200" b="1" dirty="0" smtClean="0">
                <a:solidFill>
                  <a:srgbClr val="404040"/>
                </a:solidFill>
                <a:ea typeface="Gulim" pitchFamily="34" charset="-127"/>
              </a:rPr>
              <a:t>Emphasise </a:t>
            </a:r>
          </a:p>
          <a:p>
            <a:pPr marL="609600" indent="-609600" eaLnBrk="1" hangingPunct="1">
              <a:lnSpc>
                <a:spcPct val="135000"/>
              </a:lnSpc>
              <a:buFontTx/>
              <a:buAutoNum type="arabicPeriod"/>
              <a:defRPr/>
            </a:pPr>
            <a:r>
              <a:rPr lang="en-GB" altLang="ko-KR" sz="2200" b="1" dirty="0" smtClean="0">
                <a:solidFill>
                  <a:schemeClr val="tx1"/>
                </a:solidFill>
                <a:ea typeface="Gulim" pitchFamily="34" charset="-127"/>
              </a:rPr>
              <a:t>Rank</a:t>
            </a:r>
            <a:r>
              <a:rPr lang="en-GB" altLang="ko-KR" sz="2200" b="1" dirty="0" smtClean="0">
                <a:ea typeface="Gulim" pitchFamily="34" charset="-127"/>
              </a:rPr>
              <a:t>		</a:t>
            </a:r>
            <a:r>
              <a:rPr lang="en-GB" altLang="ko-KR" sz="2200" dirty="0" smtClean="0">
                <a:solidFill>
                  <a:schemeClr val="tx1"/>
                </a:solidFill>
                <a:ea typeface="Gulim" pitchFamily="34" charset="-127"/>
              </a:rPr>
              <a:t>title, position</a:t>
            </a:r>
          </a:p>
          <a:p>
            <a:pPr marL="609600" indent="-609600" eaLnBrk="1" hangingPunct="1">
              <a:lnSpc>
                <a:spcPct val="135000"/>
              </a:lnSpc>
              <a:buFontTx/>
              <a:buAutoNum type="arabicPeriod"/>
              <a:defRPr/>
            </a:pPr>
            <a:r>
              <a:rPr lang="en-GB" altLang="ko-KR" sz="2200" b="1" dirty="0" smtClean="0">
                <a:solidFill>
                  <a:schemeClr val="tx1"/>
                </a:solidFill>
                <a:ea typeface="Gulim" pitchFamily="34" charset="-127"/>
              </a:rPr>
              <a:t>Goodwill</a:t>
            </a:r>
            <a:r>
              <a:rPr lang="en-GB" altLang="ko-KR" sz="2200" dirty="0" smtClean="0">
                <a:solidFill>
                  <a:schemeClr val="tx1"/>
                </a:solidFill>
                <a:ea typeface="Gulim" pitchFamily="34" charset="-127"/>
              </a:rPr>
              <a:t>	  </a:t>
            </a:r>
            <a:r>
              <a:rPr lang="en-GB" altLang="ko-KR" sz="2200" dirty="0" smtClean="0">
                <a:ea typeface="Gulim" pitchFamily="34" charset="-127"/>
              </a:rPr>
              <a:t>	</a:t>
            </a:r>
            <a:r>
              <a:rPr lang="en-GB" altLang="ko-KR" sz="2200" dirty="0" smtClean="0">
                <a:solidFill>
                  <a:schemeClr val="tx1"/>
                </a:solidFill>
                <a:ea typeface="Gulim" pitchFamily="34" charset="-127"/>
              </a:rPr>
              <a:t>established relationship with audience</a:t>
            </a:r>
          </a:p>
          <a:p>
            <a:pPr marL="609600" indent="-609600" eaLnBrk="1" hangingPunct="1">
              <a:lnSpc>
                <a:spcPct val="135000"/>
              </a:lnSpc>
              <a:buFontTx/>
              <a:buAutoNum type="arabicPeriod"/>
              <a:defRPr/>
            </a:pPr>
            <a:r>
              <a:rPr lang="en-GB" altLang="ko-KR" sz="2200" b="1" dirty="0" smtClean="0">
                <a:solidFill>
                  <a:schemeClr val="tx1"/>
                </a:solidFill>
                <a:ea typeface="Gulim" pitchFamily="34" charset="-127"/>
              </a:rPr>
              <a:t>Expertise</a:t>
            </a:r>
            <a:r>
              <a:rPr lang="en-GB" altLang="ko-KR" sz="2200" b="1" dirty="0" smtClean="0">
                <a:solidFill>
                  <a:srgbClr val="CC0000"/>
                </a:solidFill>
                <a:ea typeface="Gulim" pitchFamily="34" charset="-127"/>
              </a:rPr>
              <a:t>		</a:t>
            </a:r>
            <a:r>
              <a:rPr lang="en-GB" altLang="ko-KR" sz="2200" dirty="0" smtClean="0">
                <a:solidFill>
                  <a:schemeClr val="tx1"/>
                </a:solidFill>
                <a:ea typeface="Gulim" pitchFamily="34" charset="-127"/>
              </a:rPr>
              <a:t>knowledge, qualifications, track record</a:t>
            </a:r>
          </a:p>
          <a:p>
            <a:pPr marL="609600" indent="-609600" eaLnBrk="1" hangingPunct="1">
              <a:lnSpc>
                <a:spcPct val="135000"/>
              </a:lnSpc>
              <a:buFontTx/>
              <a:buAutoNum type="arabicPeriod"/>
              <a:defRPr/>
            </a:pPr>
            <a:r>
              <a:rPr lang="en-GB" altLang="ko-KR" sz="2200" b="1" dirty="0" smtClean="0">
                <a:solidFill>
                  <a:schemeClr val="tx1"/>
                </a:solidFill>
                <a:ea typeface="Gulim" pitchFamily="34" charset="-127"/>
              </a:rPr>
              <a:t>Image</a:t>
            </a:r>
            <a:r>
              <a:rPr lang="en-GB" altLang="ko-KR" sz="2200" b="1" dirty="0" smtClean="0">
                <a:ea typeface="Gulim" pitchFamily="34" charset="-127"/>
              </a:rPr>
              <a:t>	  	</a:t>
            </a:r>
            <a:r>
              <a:rPr lang="en-GB" altLang="ko-KR" sz="2200" dirty="0" smtClean="0">
                <a:solidFill>
                  <a:schemeClr val="tx1"/>
                </a:solidFill>
                <a:ea typeface="Gulim" pitchFamily="34" charset="-127"/>
              </a:rPr>
              <a:t>attributes the audience finds attractive </a:t>
            </a:r>
          </a:p>
          <a:p>
            <a:pPr marL="609600" indent="-609600" eaLnBrk="1" hangingPunct="1">
              <a:lnSpc>
                <a:spcPct val="135000"/>
              </a:lnSpc>
              <a:buFontTx/>
              <a:buAutoNum type="arabicPeriod"/>
              <a:defRPr/>
            </a:pPr>
            <a:r>
              <a:rPr lang="en-GB" altLang="ko-KR" sz="2200" b="1" dirty="0" smtClean="0">
                <a:solidFill>
                  <a:schemeClr val="tx1"/>
                </a:solidFill>
                <a:ea typeface="Gulim" pitchFamily="34" charset="-127"/>
              </a:rPr>
              <a:t>Com ground</a:t>
            </a:r>
            <a:r>
              <a:rPr lang="en-GB" altLang="ko-KR" sz="2200" b="1" dirty="0" smtClean="0">
                <a:ea typeface="Gulim" pitchFamily="34" charset="-127"/>
              </a:rPr>
              <a:t>	</a:t>
            </a:r>
            <a:r>
              <a:rPr lang="en-GB" altLang="ko-KR" sz="2200" dirty="0" smtClean="0">
                <a:solidFill>
                  <a:schemeClr val="tx1"/>
                </a:solidFill>
                <a:ea typeface="Gulim" pitchFamily="34" charset="-127"/>
              </a:rPr>
              <a:t>shared values, ideas, and beliefs</a:t>
            </a:r>
          </a:p>
        </p:txBody>
      </p:sp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744539" y="5059367"/>
            <a:ext cx="7423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i-FI" sz="1200" dirty="0" err="1">
                <a:solidFill>
                  <a:srgbClr val="000000"/>
                </a:solidFill>
              </a:rPr>
              <a:t>Based</a:t>
            </a:r>
            <a:r>
              <a:rPr lang="fi-FI" sz="1200" dirty="0">
                <a:solidFill>
                  <a:srgbClr val="000000"/>
                </a:solidFill>
              </a:rPr>
              <a:t> on </a:t>
            </a:r>
            <a:r>
              <a:rPr lang="fi-FI" sz="1200" b="1" i="1" dirty="0">
                <a:solidFill>
                  <a:srgbClr val="000000"/>
                </a:solidFill>
              </a:rPr>
              <a:t>Power and </a:t>
            </a:r>
            <a:r>
              <a:rPr lang="fi-FI" sz="1200" b="1" i="1" dirty="0" err="1">
                <a:solidFill>
                  <a:srgbClr val="000000"/>
                </a:solidFill>
              </a:rPr>
              <a:t>Influence</a:t>
            </a:r>
            <a:r>
              <a:rPr lang="fi-FI" sz="1200" b="1" i="1" dirty="0">
                <a:solidFill>
                  <a:srgbClr val="000000"/>
                </a:solidFill>
              </a:rPr>
              <a:t>, </a:t>
            </a:r>
            <a:r>
              <a:rPr lang="fi-FI" sz="1200" dirty="0" err="1">
                <a:solidFill>
                  <a:srgbClr val="000000"/>
                </a:solidFill>
              </a:rPr>
              <a:t>Kotter</a:t>
            </a:r>
            <a:r>
              <a:rPr lang="fi-FI" sz="1200" dirty="0">
                <a:solidFill>
                  <a:srgbClr val="000000"/>
                </a:solidFill>
              </a:rPr>
              <a:t> (1982) and </a:t>
            </a:r>
            <a:r>
              <a:rPr lang="fi-FI" sz="1200" b="1" i="1" dirty="0">
                <a:solidFill>
                  <a:srgbClr val="000000"/>
                </a:solidFill>
              </a:rPr>
              <a:t>Guide to </a:t>
            </a:r>
            <a:r>
              <a:rPr lang="fi-FI" sz="1200" b="1" i="1" dirty="0" err="1">
                <a:solidFill>
                  <a:srgbClr val="000000"/>
                </a:solidFill>
              </a:rPr>
              <a:t>Managerial</a:t>
            </a:r>
            <a:r>
              <a:rPr lang="fi-FI" sz="1200" b="1" i="1" dirty="0">
                <a:solidFill>
                  <a:srgbClr val="000000"/>
                </a:solidFill>
              </a:rPr>
              <a:t> </a:t>
            </a:r>
            <a:r>
              <a:rPr lang="fi-FI" sz="1200" b="1" i="1" dirty="0" err="1">
                <a:solidFill>
                  <a:srgbClr val="000000"/>
                </a:solidFill>
              </a:rPr>
              <a:t>Communication</a:t>
            </a:r>
            <a:r>
              <a:rPr lang="fi-FI" sz="1200" b="1" i="1" dirty="0">
                <a:solidFill>
                  <a:srgbClr val="000000"/>
                </a:solidFill>
              </a:rPr>
              <a:t>,</a:t>
            </a:r>
            <a:r>
              <a:rPr lang="fi-FI" sz="1200" dirty="0">
                <a:solidFill>
                  <a:srgbClr val="000000"/>
                </a:solidFill>
              </a:rPr>
              <a:t> </a:t>
            </a:r>
            <a:r>
              <a:rPr lang="fi-FI" sz="1200" dirty="0" err="1">
                <a:solidFill>
                  <a:srgbClr val="000000"/>
                </a:solidFill>
              </a:rPr>
              <a:t>Munter</a:t>
            </a:r>
            <a:r>
              <a:rPr lang="fi-FI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i-FI" sz="1200" dirty="0">
                <a:solidFill>
                  <a:srgbClr val="000000"/>
                </a:solidFill>
              </a:rPr>
              <a:t>(</a:t>
            </a:r>
            <a:r>
              <a:rPr lang="fi-FI" sz="1200" dirty="0" smtClean="0">
                <a:solidFill>
                  <a:srgbClr val="000000"/>
                </a:solidFill>
              </a:rPr>
              <a:t>2012)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1619" name="Text Box 29"/>
          <p:cNvSpPr txBox="1">
            <a:spLocks noChangeArrowheads="1"/>
          </p:cNvSpPr>
          <p:nvPr/>
        </p:nvSpPr>
        <p:spPr bwMode="auto">
          <a:xfrm>
            <a:off x="684213" y="565151"/>
            <a:ext cx="55419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800" b="1">
                <a:solidFill>
                  <a:srgbClr val="000000"/>
                </a:solidFill>
              </a:rPr>
              <a:t>Assess and enhance credibility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31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84136" y="0"/>
            <a:ext cx="9250363" cy="3841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48" y="3859217"/>
            <a:ext cx="9401175" cy="29987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215900" y="1025527"/>
            <a:ext cx="8820150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934" tIns="54934" rIns="142827" bIns="54934" anchor="b"/>
          <a:lstStyle/>
          <a:p>
            <a:pPr latinLnBrk="1"/>
            <a:endParaRPr lang="ko-KR" altLang="ko-KR" sz="2500" b="1">
              <a:solidFill>
                <a:srgbClr val="7F7F7F"/>
              </a:solidFill>
            </a:endParaRPr>
          </a:p>
        </p:txBody>
      </p:sp>
      <p:sp>
        <p:nvSpPr>
          <p:cNvPr id="19" name="정오각형 18"/>
          <p:cNvSpPr/>
          <p:nvPr/>
        </p:nvSpPr>
        <p:spPr>
          <a:xfrm flipV="1">
            <a:off x="3281151" y="2644157"/>
            <a:ext cx="2520280" cy="1846399"/>
          </a:xfrm>
          <a:prstGeom prst="pentag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정오각형 23"/>
          <p:cNvSpPr/>
          <p:nvPr/>
        </p:nvSpPr>
        <p:spPr>
          <a:xfrm>
            <a:off x="3281364" y="750888"/>
            <a:ext cx="2519362" cy="18478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정오각형 24"/>
          <p:cNvSpPr/>
          <p:nvPr/>
        </p:nvSpPr>
        <p:spPr>
          <a:xfrm rot="6759222" flipV="1">
            <a:off x="1400175" y="1590675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정오각형 25"/>
          <p:cNvSpPr/>
          <p:nvPr/>
        </p:nvSpPr>
        <p:spPr>
          <a:xfrm rot="1741959" flipV="1">
            <a:off x="2163763" y="4049713"/>
            <a:ext cx="2520950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정오각형 26"/>
          <p:cNvSpPr/>
          <p:nvPr/>
        </p:nvSpPr>
        <p:spPr>
          <a:xfrm rot="19929677" flipV="1">
            <a:off x="4446589" y="4041776"/>
            <a:ext cx="2520950" cy="1846263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3" name="직사각형 17"/>
          <p:cNvSpPr>
            <a:spLocks noChangeArrowheads="1"/>
          </p:cNvSpPr>
          <p:nvPr/>
        </p:nvSpPr>
        <p:spPr bwMode="auto">
          <a:xfrm>
            <a:off x="3672058" y="1096966"/>
            <a:ext cx="1737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Define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objectives,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choose style</a:t>
            </a:r>
          </a:p>
        </p:txBody>
      </p:sp>
      <p:sp>
        <p:nvSpPr>
          <p:cNvPr id="105484" name="직사각형 30"/>
          <p:cNvSpPr>
            <a:spLocks noChangeArrowheads="1"/>
          </p:cNvSpPr>
          <p:nvPr/>
        </p:nvSpPr>
        <p:spPr bwMode="auto">
          <a:xfrm>
            <a:off x="3465410" y="3133726"/>
            <a:ext cx="2122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Communicating</a:t>
            </a:r>
          </a:p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strategically</a:t>
            </a:r>
          </a:p>
        </p:txBody>
      </p:sp>
      <p:sp>
        <p:nvSpPr>
          <p:cNvPr id="105485" name="직사각형 31"/>
          <p:cNvSpPr>
            <a:spLocks noChangeArrowheads="1"/>
          </p:cNvSpPr>
          <p:nvPr/>
        </p:nvSpPr>
        <p:spPr bwMode="auto">
          <a:xfrm>
            <a:off x="1863644" y="2435226"/>
            <a:ext cx="1297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Analyse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audience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944854" y="4503739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sp>
        <p:nvSpPr>
          <p:cNvPr id="105487" name="직사각형 34"/>
          <p:cNvSpPr>
            <a:spLocks noChangeArrowheads="1"/>
          </p:cNvSpPr>
          <p:nvPr/>
        </p:nvSpPr>
        <p:spPr bwMode="auto">
          <a:xfrm>
            <a:off x="4978391" y="4510089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Craft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message</a:t>
            </a:r>
          </a:p>
        </p:txBody>
      </p:sp>
      <p:sp>
        <p:nvSpPr>
          <p:cNvPr id="36" name="정오각형 35"/>
          <p:cNvSpPr/>
          <p:nvPr/>
        </p:nvSpPr>
        <p:spPr>
          <a:xfrm rot="14873285" flipH="1" flipV="1">
            <a:off x="5689600" y="1601788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9" name="직사각형 33"/>
          <p:cNvSpPr>
            <a:spLocks noChangeArrowheads="1"/>
          </p:cNvSpPr>
          <p:nvPr/>
        </p:nvSpPr>
        <p:spPr bwMode="auto">
          <a:xfrm>
            <a:off x="5901780" y="2422525"/>
            <a:ext cx="1393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Assess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credibility</a:t>
            </a:r>
          </a:p>
        </p:txBody>
      </p:sp>
      <p:sp>
        <p:nvSpPr>
          <p:cNvPr id="105490" name="TextBox 1"/>
          <p:cNvSpPr txBox="1">
            <a:spLocks noChangeArrowheads="1"/>
          </p:cNvSpPr>
          <p:nvPr/>
        </p:nvSpPr>
        <p:spPr bwMode="auto">
          <a:xfrm>
            <a:off x="487363" y="4603750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DESIGN</a:t>
            </a:r>
          </a:p>
        </p:txBody>
      </p:sp>
      <p:sp>
        <p:nvSpPr>
          <p:cNvPr id="105491" name="TextBox 19"/>
          <p:cNvSpPr txBox="1">
            <a:spLocks noChangeArrowheads="1"/>
          </p:cNvSpPr>
          <p:nvPr/>
        </p:nvSpPr>
        <p:spPr bwMode="auto">
          <a:xfrm>
            <a:off x="415925" y="1406525"/>
            <a:ext cx="154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4263189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정오각형 25"/>
          <p:cNvSpPr/>
          <p:nvPr/>
        </p:nvSpPr>
        <p:spPr>
          <a:xfrm rot="1741959" flipV="1">
            <a:off x="183318" y="1782613"/>
            <a:ext cx="2519362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32"/>
          <p:cNvSpPr/>
          <p:nvPr/>
        </p:nvSpPr>
        <p:spPr>
          <a:xfrm>
            <a:off x="905496" y="2162028"/>
            <a:ext cx="1308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0438" y="414868"/>
            <a:ext cx="8178800" cy="963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rint channels: </a:t>
            </a:r>
            <a:r>
              <a:rPr lang="en-US" sz="2200" dirty="0" smtClean="0">
                <a:latin typeface="Arial"/>
                <a:cs typeface="Arial"/>
              </a:rPr>
              <a:t>memos, brochures, newsletters, reports, policy manuals, annual reports... </a:t>
            </a:r>
            <a:endParaRPr lang="en-US" sz="2200" b="1" dirty="0" smtClean="0"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43199" y="1636486"/>
            <a:ext cx="6255658" cy="11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Electronic channels: </a:t>
            </a:r>
            <a:r>
              <a:rPr lang="en-US" sz="2200" dirty="0" smtClean="0">
                <a:latin typeface="Arial"/>
                <a:cs typeface="Arial"/>
              </a:rPr>
              <a:t>email, Intranet, blogs, podcasts, chat rooms, video conferencing...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2533" y="5430761"/>
            <a:ext cx="7743371" cy="8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Face-to-face channel tools: </a:t>
            </a:r>
            <a:r>
              <a:rPr lang="en-US" sz="2200" dirty="0" smtClean="0">
                <a:latin typeface="Arial"/>
                <a:cs typeface="Arial"/>
              </a:rPr>
              <a:t>speeches, team meetings, board meetings, social events...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2839549"/>
            <a:ext cx="3554829" cy="25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78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349250"/>
            <a:ext cx="8229600" cy="1143000"/>
          </a:xfrm>
        </p:spPr>
        <p:txBody>
          <a:bodyPr/>
          <a:lstStyle/>
          <a:p>
            <a:r>
              <a:rPr lang="fi-FI" sz="2800" dirty="0" smtClean="0">
                <a:solidFill>
                  <a:schemeClr val="tx1"/>
                </a:solidFill>
                <a:latin typeface="Arial" charset="0"/>
              </a:rPr>
              <a:t>Learning </a:t>
            </a:r>
            <a:r>
              <a:rPr lang="fi-FI" sz="2800" dirty="0" err="1" smtClean="0">
                <a:solidFill>
                  <a:schemeClr val="tx1"/>
                </a:solidFill>
                <a:latin typeface="Arial" charset="0"/>
              </a:rPr>
              <a:t>outcomes</a:t>
            </a:r>
            <a:endParaRPr lang="en-US" sz="28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1027" y="1506541"/>
            <a:ext cx="8956675" cy="3894137"/>
          </a:xfrm>
        </p:spPr>
        <p:txBody>
          <a:bodyPr/>
          <a:lstStyle/>
          <a:p>
            <a:pPr marL="0" indent="-381000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GB" dirty="0">
                <a:solidFill>
                  <a:schemeClr val="tx1"/>
                </a:solidFill>
              </a:rPr>
              <a:t>O</a:t>
            </a:r>
            <a:r>
              <a:rPr lang="en-GB" dirty="0" smtClean="0">
                <a:solidFill>
                  <a:schemeClr val="tx1"/>
                </a:solidFill>
              </a:rPr>
              <a:t>n completion you will be able to:</a:t>
            </a:r>
          </a:p>
          <a:p>
            <a:pPr marL="0" indent="-381000"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analyse </a:t>
            </a:r>
            <a:r>
              <a:rPr lang="en-GB" b="1" dirty="0" smtClean="0">
                <a:solidFill>
                  <a:schemeClr val="tx1"/>
                </a:solidFill>
              </a:rPr>
              <a:t>audiences</a:t>
            </a:r>
            <a:r>
              <a:rPr lang="en-GB" dirty="0" smtClean="0">
                <a:solidFill>
                  <a:schemeClr val="tx1"/>
                </a:solidFill>
              </a:rPr>
              <a:t> &amp; define </a:t>
            </a:r>
            <a:r>
              <a:rPr lang="en-GB" b="1" dirty="0" smtClean="0">
                <a:solidFill>
                  <a:schemeClr val="tx1"/>
                </a:solidFill>
              </a:rPr>
              <a:t>objectives</a:t>
            </a:r>
            <a:r>
              <a:rPr lang="en-GB" dirty="0" smtClean="0">
                <a:solidFill>
                  <a:schemeClr val="tx1"/>
                </a:solidFill>
              </a:rPr>
              <a:t> to create </a:t>
            </a:r>
            <a:r>
              <a:rPr lang="en-GB" b="1" dirty="0" smtClean="0">
                <a:solidFill>
                  <a:schemeClr val="tx1"/>
                </a:solidFill>
              </a:rPr>
              <a:t>targeted messages  </a:t>
            </a:r>
          </a:p>
          <a:p>
            <a:pPr marL="0" indent="-381000">
              <a:spcBef>
                <a:spcPts val="1200"/>
              </a:spcBef>
              <a:spcAft>
                <a:spcPts val="600"/>
              </a:spcAft>
            </a:pPr>
            <a:r>
              <a:rPr lang="en-GB" b="1" dirty="0" smtClean="0">
                <a:solidFill>
                  <a:schemeClr val="tx1"/>
                </a:solidFill>
              </a:rPr>
              <a:t>write</a:t>
            </a:r>
            <a:r>
              <a:rPr lang="en-GB" dirty="0" smtClean="0">
                <a:solidFill>
                  <a:schemeClr val="tx1"/>
                </a:solidFill>
              </a:rPr>
              <a:t> coherent, convincing, reader-friendly documents</a:t>
            </a:r>
          </a:p>
          <a:p>
            <a:pPr marL="0" indent="-381000"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craft clear, focused and engaging business </a:t>
            </a:r>
            <a:r>
              <a:rPr lang="en-GB" b="1" dirty="0" smtClean="0">
                <a:solidFill>
                  <a:schemeClr val="tx1"/>
                </a:solidFill>
              </a:rPr>
              <a:t>presentations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-381000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critically assess your own and others’ communications</a:t>
            </a: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26" y="419614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5764213" y="5819779"/>
            <a:ext cx="3027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altLang="ko-KR" sz="1200" b="1" dirty="0">
                <a:solidFill>
                  <a:srgbClr val="000000">
                    <a:lumMod val="75000"/>
                    <a:lumOff val="25000"/>
                  </a:srgbClr>
                </a:solidFill>
                <a:ea typeface="Gulim" pitchFamily="34" charset="-127"/>
              </a:rPr>
              <a:t>Adapted from </a:t>
            </a:r>
            <a:r>
              <a:rPr lang="en-GB" altLang="ko-KR" sz="1200" b="1" dirty="0" err="1">
                <a:solidFill>
                  <a:srgbClr val="000000">
                    <a:lumMod val="75000"/>
                    <a:lumOff val="25000"/>
                  </a:srgbClr>
                </a:solidFill>
                <a:ea typeface="Gulim" pitchFamily="34" charset="-127"/>
              </a:rPr>
              <a:t>Lengel</a:t>
            </a:r>
            <a:r>
              <a:rPr lang="en-GB" altLang="ko-KR" sz="1200" b="1" dirty="0">
                <a:solidFill>
                  <a:srgbClr val="000000">
                    <a:lumMod val="75000"/>
                    <a:lumOff val="25000"/>
                  </a:srgbClr>
                </a:solidFill>
                <a:ea typeface="Gulim" pitchFamily="34" charset="-127"/>
              </a:rPr>
              <a:t> and Daft (1988)</a:t>
            </a:r>
            <a:endParaRPr lang="fi-FI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>
              <a:defRPr/>
            </a:pPr>
            <a:endParaRPr lang="en-GB" altLang="ko-KR" sz="1200" b="1" dirty="0">
              <a:solidFill>
                <a:srgbClr val="000000">
                  <a:lumMod val="50000"/>
                  <a:lumOff val="50000"/>
                </a:srgbClr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112642" name="Text Box 6"/>
          <p:cNvSpPr txBox="1">
            <a:spLocks noChangeArrowheads="1"/>
          </p:cNvSpPr>
          <p:nvPr/>
        </p:nvSpPr>
        <p:spPr bwMode="auto">
          <a:xfrm>
            <a:off x="3643313" y="1863725"/>
            <a:ext cx="740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000" b="1">
                <a:solidFill>
                  <a:srgbClr val="000000"/>
                </a:solidFill>
                <a:ea typeface="Gulim" pitchFamily="34" charset="-127"/>
              </a:rPr>
              <a:t>Rich</a:t>
            </a:r>
            <a:endParaRPr lang="en-GB" altLang="ko-KR" sz="24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2643" name="Text Box 7"/>
          <p:cNvSpPr txBox="1">
            <a:spLocks noChangeArrowheads="1"/>
          </p:cNvSpPr>
          <p:nvPr/>
        </p:nvSpPr>
        <p:spPr bwMode="auto">
          <a:xfrm>
            <a:off x="3641727" y="5384800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000" b="1">
                <a:solidFill>
                  <a:srgbClr val="000000"/>
                </a:solidFill>
                <a:ea typeface="Gulim" pitchFamily="34" charset="-127"/>
              </a:rPr>
              <a:t>Lean</a:t>
            </a:r>
            <a:endParaRPr lang="en-GB" altLang="ko-KR" sz="24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2644" name="Text Box 12"/>
          <p:cNvSpPr txBox="1">
            <a:spLocks noChangeArrowheads="1"/>
          </p:cNvSpPr>
          <p:nvPr/>
        </p:nvSpPr>
        <p:spPr bwMode="auto">
          <a:xfrm>
            <a:off x="4649788" y="240347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ko-KR" sz="2000">
                <a:solidFill>
                  <a:srgbClr val="000000"/>
                </a:solidFill>
                <a:ea typeface="Gulim" pitchFamily="34" charset="-127"/>
              </a:rPr>
              <a:t>Physical presence (F2F)</a:t>
            </a:r>
            <a:endParaRPr lang="en-GB" altLang="ko-KR" sz="24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2645" name="Text Box 13"/>
          <p:cNvSpPr txBox="1">
            <a:spLocks noChangeArrowheads="1"/>
          </p:cNvSpPr>
          <p:nvPr/>
        </p:nvSpPr>
        <p:spPr bwMode="auto">
          <a:xfrm>
            <a:off x="4649788" y="3268663"/>
            <a:ext cx="3502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000">
                <a:solidFill>
                  <a:srgbClr val="000000"/>
                </a:solidFill>
                <a:ea typeface="Gulim" pitchFamily="34" charset="-127"/>
              </a:rPr>
              <a:t>Interactive media (telephone)</a:t>
            </a:r>
            <a:endParaRPr lang="en-GB" altLang="ko-KR" sz="24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2646" name="Text Box 14"/>
          <p:cNvSpPr txBox="1">
            <a:spLocks noChangeArrowheads="1"/>
          </p:cNvSpPr>
          <p:nvPr/>
        </p:nvSpPr>
        <p:spPr bwMode="auto">
          <a:xfrm>
            <a:off x="4649789" y="4840288"/>
            <a:ext cx="4073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000">
                <a:solidFill>
                  <a:srgbClr val="000000"/>
                </a:solidFill>
                <a:ea typeface="Gulim" pitchFamily="34" charset="-127"/>
              </a:rPr>
              <a:t>Impersonal static media (bulletins)</a:t>
            </a:r>
            <a:endParaRPr lang="en-GB" altLang="ko-KR" sz="24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2647" name="Text Box 15"/>
          <p:cNvSpPr txBox="1">
            <a:spLocks noChangeArrowheads="1"/>
          </p:cNvSpPr>
          <p:nvPr/>
        </p:nvSpPr>
        <p:spPr bwMode="auto">
          <a:xfrm>
            <a:off x="4649790" y="4143375"/>
            <a:ext cx="4511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000">
                <a:solidFill>
                  <a:srgbClr val="000000"/>
                </a:solidFill>
                <a:ea typeface="Gulim" pitchFamily="34" charset="-127"/>
              </a:rPr>
              <a:t>Personal static media (letters, reports)</a:t>
            </a:r>
            <a:endParaRPr lang="en-GB" altLang="ko-KR" sz="24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505869" y="3839369"/>
            <a:ext cx="3017838" cy="0"/>
          </a:xfrm>
          <a:prstGeom prst="straightConnector1">
            <a:avLst/>
          </a:prstGeom>
          <a:ln w="22225">
            <a:solidFill>
              <a:srgbClr val="CC00CC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9" name="TextBox 23"/>
          <p:cNvSpPr txBox="1">
            <a:spLocks noChangeArrowheads="1"/>
          </p:cNvSpPr>
          <p:nvPr/>
        </p:nvSpPr>
        <p:spPr bwMode="auto">
          <a:xfrm>
            <a:off x="1995716" y="1158728"/>
            <a:ext cx="62774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Media </a:t>
            </a:r>
            <a:r>
              <a:rPr lang="en-US" sz="2200" b="1" dirty="0" smtClean="0">
                <a:solidFill>
                  <a:srgbClr val="000000"/>
                </a:solidFill>
              </a:rPr>
              <a:t>Richness (for engagement) </a:t>
            </a:r>
            <a:r>
              <a:rPr lang="en-US" sz="2200" b="1" dirty="0">
                <a:solidFill>
                  <a:srgbClr val="000000"/>
                </a:solidFill>
              </a:rPr>
              <a:t>Hierarchy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443290" y="5130800"/>
            <a:ext cx="1189037" cy="1588"/>
          </a:xfrm>
          <a:prstGeom prst="line">
            <a:avLst/>
          </a:prstGeom>
          <a:ln w="158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30590" y="4343400"/>
            <a:ext cx="1189037" cy="1588"/>
          </a:xfrm>
          <a:prstGeom prst="line">
            <a:avLst/>
          </a:prstGeom>
          <a:ln w="158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30590" y="3467100"/>
            <a:ext cx="1189037" cy="1588"/>
          </a:xfrm>
          <a:prstGeom prst="line">
            <a:avLst/>
          </a:prstGeom>
          <a:ln w="158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30590" y="2501900"/>
            <a:ext cx="1189037" cy="1588"/>
          </a:xfrm>
          <a:prstGeom prst="line">
            <a:avLst/>
          </a:prstGeom>
          <a:ln w="158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4" name="Text Box 13"/>
          <p:cNvSpPr txBox="1">
            <a:spLocks noChangeArrowheads="1"/>
          </p:cNvSpPr>
          <p:nvPr/>
        </p:nvSpPr>
        <p:spPr bwMode="auto">
          <a:xfrm>
            <a:off x="4649788" y="3687763"/>
            <a:ext cx="3600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000">
                <a:solidFill>
                  <a:srgbClr val="000000"/>
                </a:solidFill>
                <a:ea typeface="Gulim" pitchFamily="34" charset="-127"/>
              </a:rPr>
              <a:t>Interactive media (email, sms)</a:t>
            </a:r>
            <a:endParaRPr lang="en-GB" altLang="ko-KR" sz="24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30590" y="3886200"/>
            <a:ext cx="1189037" cy="1588"/>
          </a:xfrm>
          <a:prstGeom prst="line">
            <a:avLst/>
          </a:prstGeom>
          <a:ln w="158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정오각형 25"/>
          <p:cNvSpPr/>
          <p:nvPr/>
        </p:nvSpPr>
        <p:spPr>
          <a:xfrm rot="1741959" flipV="1">
            <a:off x="388938" y="2605088"/>
            <a:ext cx="2519362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32"/>
          <p:cNvSpPr/>
          <p:nvPr/>
        </p:nvSpPr>
        <p:spPr>
          <a:xfrm>
            <a:off x="1111116" y="2984503"/>
            <a:ext cx="1308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43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정오각형 25"/>
          <p:cNvSpPr/>
          <p:nvPr/>
        </p:nvSpPr>
        <p:spPr>
          <a:xfrm rot="1741959" flipV="1">
            <a:off x="388938" y="2605088"/>
            <a:ext cx="2519362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32"/>
          <p:cNvSpPr/>
          <p:nvPr/>
        </p:nvSpPr>
        <p:spPr>
          <a:xfrm>
            <a:off x="1111116" y="2984503"/>
            <a:ext cx="1308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0857" y="1826381"/>
            <a:ext cx="385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to </a:t>
            </a:r>
            <a:r>
              <a:rPr lang="en-US" b="1" dirty="0" smtClean="0"/>
              <a:t>write</a:t>
            </a:r>
            <a:r>
              <a:rPr lang="en-US" dirty="0" smtClean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5047" y="3229429"/>
            <a:ext cx="403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to </a:t>
            </a:r>
            <a:r>
              <a:rPr lang="en-US" b="1" dirty="0" smtClean="0"/>
              <a:t>present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7618" y="5031619"/>
            <a:ext cx="268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to </a:t>
            </a:r>
            <a:r>
              <a:rPr lang="en-US" b="1" dirty="0" smtClean="0"/>
              <a:t>combine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4095" y="2140857"/>
            <a:ext cx="280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Record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Precision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Mass audience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580190"/>
            <a:ext cx="3713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Instant feedback / interaction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Build community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Everyone gets message at same time? (Bradford)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65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84136" y="0"/>
            <a:ext cx="9250363" cy="3841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48" y="3859217"/>
            <a:ext cx="9401175" cy="29987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215900" y="1025527"/>
            <a:ext cx="8820150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934" tIns="54934" rIns="142827" bIns="54934" anchor="b"/>
          <a:lstStyle/>
          <a:p>
            <a:pPr latinLnBrk="1"/>
            <a:endParaRPr lang="ko-KR" altLang="ko-KR" sz="2500" b="1">
              <a:solidFill>
                <a:srgbClr val="7F7F7F"/>
              </a:solidFill>
            </a:endParaRPr>
          </a:p>
        </p:txBody>
      </p:sp>
      <p:sp>
        <p:nvSpPr>
          <p:cNvPr id="19" name="정오각형 18"/>
          <p:cNvSpPr/>
          <p:nvPr/>
        </p:nvSpPr>
        <p:spPr>
          <a:xfrm flipV="1">
            <a:off x="3281151" y="2644157"/>
            <a:ext cx="2520280" cy="1846399"/>
          </a:xfrm>
          <a:prstGeom prst="pentag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정오각형 23"/>
          <p:cNvSpPr/>
          <p:nvPr/>
        </p:nvSpPr>
        <p:spPr>
          <a:xfrm>
            <a:off x="3281364" y="750888"/>
            <a:ext cx="2519362" cy="18478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정오각형 24"/>
          <p:cNvSpPr/>
          <p:nvPr/>
        </p:nvSpPr>
        <p:spPr>
          <a:xfrm rot="6759222" flipV="1">
            <a:off x="1400175" y="1590675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정오각형 25"/>
          <p:cNvSpPr/>
          <p:nvPr/>
        </p:nvSpPr>
        <p:spPr>
          <a:xfrm rot="1741959" flipV="1">
            <a:off x="2163763" y="4049713"/>
            <a:ext cx="2520950" cy="1846262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정오각형 26"/>
          <p:cNvSpPr/>
          <p:nvPr/>
        </p:nvSpPr>
        <p:spPr>
          <a:xfrm rot="19929677" flipV="1">
            <a:off x="4446589" y="4041776"/>
            <a:ext cx="2520950" cy="1846263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3" name="직사각형 17"/>
          <p:cNvSpPr>
            <a:spLocks noChangeArrowheads="1"/>
          </p:cNvSpPr>
          <p:nvPr/>
        </p:nvSpPr>
        <p:spPr bwMode="auto">
          <a:xfrm>
            <a:off x="3672058" y="1096966"/>
            <a:ext cx="1737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Define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objectives,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choose style</a:t>
            </a:r>
          </a:p>
        </p:txBody>
      </p:sp>
      <p:sp>
        <p:nvSpPr>
          <p:cNvPr id="105484" name="직사각형 30"/>
          <p:cNvSpPr>
            <a:spLocks noChangeArrowheads="1"/>
          </p:cNvSpPr>
          <p:nvPr/>
        </p:nvSpPr>
        <p:spPr bwMode="auto">
          <a:xfrm>
            <a:off x="3465410" y="3133726"/>
            <a:ext cx="2122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Communicating</a:t>
            </a:r>
          </a:p>
          <a:p>
            <a:pPr algn="ctr" latinLnBrk="1"/>
            <a:r>
              <a:rPr lang="en-US" altLang="ko-KR" sz="2000" b="1">
                <a:solidFill>
                  <a:prstClr val="black"/>
                </a:solidFill>
              </a:rPr>
              <a:t>strategically</a:t>
            </a:r>
          </a:p>
        </p:txBody>
      </p:sp>
      <p:sp>
        <p:nvSpPr>
          <p:cNvPr id="105485" name="직사각형 31"/>
          <p:cNvSpPr>
            <a:spLocks noChangeArrowheads="1"/>
          </p:cNvSpPr>
          <p:nvPr/>
        </p:nvSpPr>
        <p:spPr bwMode="auto">
          <a:xfrm>
            <a:off x="1863644" y="2435226"/>
            <a:ext cx="1297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Analyse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audience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944854" y="4503739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Choose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channel</a:t>
            </a:r>
          </a:p>
        </p:txBody>
      </p:sp>
      <p:sp>
        <p:nvSpPr>
          <p:cNvPr id="105487" name="직사각형 34"/>
          <p:cNvSpPr>
            <a:spLocks noChangeArrowheads="1"/>
          </p:cNvSpPr>
          <p:nvPr/>
        </p:nvSpPr>
        <p:spPr bwMode="auto">
          <a:xfrm>
            <a:off x="4978391" y="4510089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Craft 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message</a:t>
            </a:r>
          </a:p>
        </p:txBody>
      </p:sp>
      <p:sp>
        <p:nvSpPr>
          <p:cNvPr id="36" name="정오각형 35"/>
          <p:cNvSpPr/>
          <p:nvPr/>
        </p:nvSpPr>
        <p:spPr>
          <a:xfrm rot="14873285" flipH="1" flipV="1">
            <a:off x="5689600" y="1601788"/>
            <a:ext cx="2019300" cy="2305050"/>
          </a:xfrm>
          <a:prstGeom prst="pent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489" name="직사각형 33"/>
          <p:cNvSpPr>
            <a:spLocks noChangeArrowheads="1"/>
          </p:cNvSpPr>
          <p:nvPr/>
        </p:nvSpPr>
        <p:spPr bwMode="auto">
          <a:xfrm>
            <a:off x="5901780" y="2422525"/>
            <a:ext cx="1393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Assess</a:t>
            </a:r>
          </a:p>
          <a:p>
            <a:pPr algn="ctr" latinLnBrk="1"/>
            <a:r>
              <a:rPr lang="en-US" altLang="ko-KR" sz="2000" b="1">
                <a:solidFill>
                  <a:prstClr val="white"/>
                </a:solidFill>
              </a:rPr>
              <a:t>credibility</a:t>
            </a:r>
          </a:p>
        </p:txBody>
      </p:sp>
      <p:sp>
        <p:nvSpPr>
          <p:cNvPr id="105490" name="TextBox 1"/>
          <p:cNvSpPr txBox="1">
            <a:spLocks noChangeArrowheads="1"/>
          </p:cNvSpPr>
          <p:nvPr/>
        </p:nvSpPr>
        <p:spPr bwMode="auto">
          <a:xfrm>
            <a:off x="487363" y="4603750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DESIGN</a:t>
            </a:r>
          </a:p>
        </p:txBody>
      </p:sp>
      <p:sp>
        <p:nvSpPr>
          <p:cNvPr id="105491" name="TextBox 19"/>
          <p:cNvSpPr txBox="1">
            <a:spLocks noChangeArrowheads="1"/>
          </p:cNvSpPr>
          <p:nvPr/>
        </p:nvSpPr>
        <p:spPr bwMode="auto">
          <a:xfrm>
            <a:off x="415925" y="1406525"/>
            <a:ext cx="154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prstClr val="black"/>
                </a:solidFill>
              </a:rPr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40011783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916238" y="2017713"/>
            <a:ext cx="5688012" cy="365607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defRPr/>
            </a:pPr>
            <a:r>
              <a:rPr lang="en-US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Message </a:t>
            </a:r>
            <a:r>
              <a:rPr lang="en-US" sz="2200" b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Direct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(get to the point) or </a:t>
            </a: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ndirect</a:t>
            </a:r>
            <a:r>
              <a:rPr lang="en-US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Message content:	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Achieving </a:t>
            </a:r>
            <a:r>
              <a:rPr lang="en-US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appropriate mix of </a:t>
            </a:r>
            <a:endParaRPr lang="en-US" sz="22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thos 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(character/trustworthiness)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Pathos 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(emotions)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ogos</a:t>
            </a:r>
            <a:r>
              <a:rPr lang="en-US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(logic).</a:t>
            </a:r>
            <a:endParaRPr lang="en-US" sz="2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800100" lvl="1" indent="-342900">
              <a:spcBef>
                <a:spcPts val="1200"/>
              </a:spcBef>
              <a:defRPr/>
            </a:pPr>
            <a:r>
              <a:rPr lang="en-US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      </a:t>
            </a:r>
          </a:p>
          <a:p>
            <a:pPr marL="1257300" lvl="2" indent="-342900">
              <a:spcBef>
                <a:spcPts val="1200"/>
              </a:spcBef>
              <a:defRPr/>
            </a:pPr>
            <a:r>
              <a:rPr lang="en-US" sz="23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SG" sz="23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ts val="1200"/>
              </a:spcBef>
              <a:defRPr/>
            </a:pP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934134" y="5806804"/>
            <a:ext cx="568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Calibri" pitchFamily="34" charset="0"/>
              </a:rPr>
              <a:t>Aristotle in </a:t>
            </a:r>
            <a:r>
              <a:rPr lang="en-US" sz="1200" b="1" i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Calibri" pitchFamily="34" charset="0"/>
              </a:rPr>
              <a:t>Business Communication</a:t>
            </a:r>
            <a:r>
              <a:rPr lang="en-US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Calibri" pitchFamily="34" charset="0"/>
              </a:rPr>
              <a:t> (2007)</a:t>
            </a:r>
          </a:p>
        </p:txBody>
      </p:sp>
      <p:sp>
        <p:nvSpPr>
          <p:cNvPr id="12" name="정오각형 26"/>
          <p:cNvSpPr/>
          <p:nvPr/>
        </p:nvSpPr>
        <p:spPr>
          <a:xfrm rot="19929677" flipV="1">
            <a:off x="441327" y="2495550"/>
            <a:ext cx="2519363" cy="1847850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3669" name="직사각형 34"/>
          <p:cNvSpPr>
            <a:spLocks noChangeArrowheads="1"/>
          </p:cNvSpPr>
          <p:nvPr/>
        </p:nvSpPr>
        <p:spPr bwMode="auto">
          <a:xfrm>
            <a:off x="894269" y="2900366"/>
            <a:ext cx="1503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Craft </a:t>
            </a:r>
          </a:p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message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4762" y="556381"/>
            <a:ext cx="3930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“MESSAGE STRATEGY”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905" y="1209524"/>
            <a:ext cx="4922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Beginnings &amp; endings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529624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3"/>
          <p:cNvSpPr txBox="1">
            <a:spLocks noChangeArrowheads="1"/>
          </p:cNvSpPr>
          <p:nvPr/>
        </p:nvSpPr>
        <p:spPr bwMode="auto">
          <a:xfrm>
            <a:off x="2319340" y="1676403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400" b="1">
                <a:solidFill>
                  <a:srgbClr val="000000"/>
                </a:solidFill>
                <a:ea typeface="Gulim" pitchFamily="34" charset="-127"/>
              </a:rPr>
              <a:t>Direct</a:t>
            </a:r>
            <a:endParaRPr lang="en-GB" altLang="ko-KR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5302252" y="1676403"/>
            <a:ext cx="1295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400" b="1">
                <a:solidFill>
                  <a:srgbClr val="000000"/>
                </a:solidFill>
                <a:ea typeface="Gulim" pitchFamily="34" charset="-127"/>
              </a:rPr>
              <a:t>Indirect</a:t>
            </a:r>
            <a:endParaRPr lang="en-GB" altLang="ko-KR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1987550" y="3124200"/>
            <a:ext cx="1828800" cy="167640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14692" name="Text Box 7"/>
          <p:cNvSpPr txBox="1">
            <a:spLocks noChangeArrowheads="1"/>
          </p:cNvSpPr>
          <p:nvPr/>
        </p:nvSpPr>
        <p:spPr bwMode="auto">
          <a:xfrm>
            <a:off x="2268538" y="3733800"/>
            <a:ext cx="1277914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400" b="1">
                <a:solidFill>
                  <a:srgbClr val="000000"/>
                </a:solidFill>
                <a:ea typeface="Gulim" pitchFamily="34" charset="-127"/>
              </a:rPr>
              <a:t>Explain</a:t>
            </a:r>
            <a:endParaRPr lang="en-GB" altLang="ko-KR" sz="2800" b="1">
              <a:solidFill>
                <a:srgbClr val="000000"/>
              </a:solidFill>
              <a:ea typeface="Gulim" pitchFamily="34" charset="-127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7204" y="2286000"/>
            <a:ext cx="1828800" cy="762000"/>
            <a:chOff x="1152" y="1440"/>
            <a:chExt cx="1248" cy="480"/>
          </a:xfrm>
          <a:solidFill>
            <a:srgbClr val="660066"/>
          </a:solidFill>
        </p:grpSpPr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1152" y="1440"/>
              <a:ext cx="1248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0971" name="Text Box 10"/>
            <p:cNvSpPr txBox="1">
              <a:spLocks noChangeArrowheads="1"/>
            </p:cNvSpPr>
            <p:nvPr/>
          </p:nvSpPr>
          <p:spPr bwMode="auto">
            <a:xfrm>
              <a:off x="1248" y="1536"/>
              <a:ext cx="1082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altLang="ko-KR" sz="2400" b="1" dirty="0">
                  <a:solidFill>
                    <a:srgbClr val="FFFFFF"/>
                  </a:solidFill>
                  <a:ea typeface="Gulim" pitchFamily="34" charset="-127"/>
                </a:rPr>
                <a:t>Main idea</a:t>
              </a:r>
              <a:endParaRPr lang="en-GB" altLang="ko-KR" sz="2000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  <p:sp>
        <p:nvSpPr>
          <p:cNvPr id="114694" name="Rectangle 12"/>
          <p:cNvSpPr>
            <a:spLocks noChangeArrowheads="1"/>
          </p:cNvSpPr>
          <p:nvPr/>
        </p:nvSpPr>
        <p:spPr bwMode="auto">
          <a:xfrm>
            <a:off x="5011738" y="2286000"/>
            <a:ext cx="1828800" cy="167640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14695" name="Text Box 13"/>
          <p:cNvSpPr txBox="1">
            <a:spLocks noChangeArrowheads="1"/>
          </p:cNvSpPr>
          <p:nvPr/>
        </p:nvSpPr>
        <p:spPr bwMode="auto">
          <a:xfrm>
            <a:off x="5292725" y="2895603"/>
            <a:ext cx="1277914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ko-KR" sz="2400" b="1">
                <a:solidFill>
                  <a:srgbClr val="000000"/>
                </a:solidFill>
                <a:ea typeface="Gulim" pitchFamily="34" charset="-127"/>
              </a:rPr>
              <a:t>Explain</a:t>
            </a:r>
            <a:endParaRPr lang="en-GB" altLang="ko-KR" sz="2800" b="1">
              <a:solidFill>
                <a:srgbClr val="000000"/>
              </a:solidFill>
              <a:ea typeface="Gulim" pitchFamily="34" charset="-127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11391" y="4038600"/>
            <a:ext cx="1828800" cy="762000"/>
            <a:chOff x="3312" y="2544"/>
            <a:chExt cx="1248" cy="480"/>
          </a:xfrm>
          <a:solidFill>
            <a:srgbClr val="660066"/>
          </a:solidFill>
        </p:grpSpPr>
        <p:sp>
          <p:nvSpPr>
            <p:cNvPr id="40968" name="Rectangle 15"/>
            <p:cNvSpPr>
              <a:spLocks noChangeArrowheads="1"/>
            </p:cNvSpPr>
            <p:nvPr/>
          </p:nvSpPr>
          <p:spPr bwMode="auto">
            <a:xfrm>
              <a:off x="3312" y="2544"/>
              <a:ext cx="1248" cy="4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0969" name="Text Box 16"/>
            <p:cNvSpPr txBox="1">
              <a:spLocks noChangeArrowheads="1"/>
            </p:cNvSpPr>
            <p:nvPr/>
          </p:nvSpPr>
          <p:spPr bwMode="auto">
            <a:xfrm>
              <a:off x="3408" y="2640"/>
              <a:ext cx="1082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altLang="ko-KR" sz="2400" b="1" dirty="0">
                  <a:solidFill>
                    <a:srgbClr val="FFFFFF"/>
                  </a:solidFill>
                  <a:ea typeface="Gulim" pitchFamily="34" charset="-127"/>
                </a:rPr>
                <a:t>Main idea</a:t>
              </a:r>
              <a:endParaRPr lang="en-GB" altLang="ko-KR" sz="2000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  <p:sp>
        <p:nvSpPr>
          <p:cNvPr id="114697" name="Text Box 29"/>
          <p:cNvSpPr txBox="1">
            <a:spLocks noChangeArrowheads="1"/>
          </p:cNvSpPr>
          <p:nvPr/>
        </p:nvSpPr>
        <p:spPr bwMode="auto">
          <a:xfrm>
            <a:off x="1728329" y="565150"/>
            <a:ext cx="5400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800" b="1" dirty="0" err="1">
                <a:solidFill>
                  <a:srgbClr val="000000"/>
                </a:solidFill>
              </a:rPr>
              <a:t>Choose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message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organisation</a:t>
            </a:r>
            <a:endParaRPr lang="fi-FI" sz="2800" b="1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218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정오각형 26"/>
          <p:cNvSpPr/>
          <p:nvPr/>
        </p:nvSpPr>
        <p:spPr>
          <a:xfrm rot="19929677" flipV="1">
            <a:off x="441327" y="2495550"/>
            <a:ext cx="2519363" cy="1847850"/>
          </a:xfrm>
          <a:prstGeom prst="pentagon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4"/>
          <p:cNvSpPr>
            <a:spLocks noChangeArrowheads="1"/>
          </p:cNvSpPr>
          <p:nvPr/>
        </p:nvSpPr>
        <p:spPr bwMode="auto">
          <a:xfrm>
            <a:off x="894269" y="2900366"/>
            <a:ext cx="1503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Craft </a:t>
            </a:r>
          </a:p>
          <a:p>
            <a:pPr algn="ctr" latinLnBrk="1"/>
            <a:r>
              <a:rPr lang="en-US" altLang="ko-KR" sz="2400" b="1" dirty="0">
                <a:solidFill>
                  <a:srgbClr val="FFFFFF"/>
                </a:solidFill>
                <a:ea typeface="Gulim" pitchFamily="34" charset="-127"/>
              </a:rPr>
              <a:t>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6" y="1209524"/>
            <a:ext cx="4922762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Beginnings &amp; Endings</a:t>
            </a:r>
          </a:p>
          <a:p>
            <a:endParaRPr lang="en-US" sz="2200" dirty="0" smtClean="0"/>
          </a:p>
          <a:p>
            <a:r>
              <a:rPr lang="en-US" sz="2200" b="1" dirty="0" smtClean="0"/>
              <a:t>The Middle: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Chunking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Repetition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Flagging signals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unexpected gets attention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524" y="4728139"/>
            <a:ext cx="8127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Storytelling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3044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260350"/>
            <a:ext cx="850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PWR Automation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266827"/>
            <a:ext cx="8570912" cy="503237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  <a:defRPr/>
            </a:pPr>
            <a:r>
              <a:rPr lang="en-GB" sz="2200" dirty="0" smtClean="0"/>
              <a:t>Why was the message unsuccessful?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200" dirty="0" smtClean="0"/>
              <a:t>What would have been a better strategy? Why?</a:t>
            </a:r>
          </a:p>
          <a:p>
            <a:pPr>
              <a:buFontTx/>
              <a:buNone/>
              <a:defRPr/>
            </a:pPr>
            <a:endParaRPr lang="en-GB" sz="2200" dirty="0" smtClean="0"/>
          </a:p>
          <a:p>
            <a:pPr>
              <a:buFontTx/>
              <a:buNone/>
              <a:defRPr/>
            </a:pPr>
            <a:r>
              <a:rPr lang="en-GB" sz="2200" dirty="0" smtClean="0"/>
              <a:t>Comment on: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Objective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Audience analysis (who, knowledge, attitude, motivation)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Style (tell, sell, consult, join)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Credibility (rank, goodwill, expertise, image, common ground)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Medium: channel choice (routine, urgency, feedback?)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Message: content and structure (direct v indirect, rhetorical mix) </a:t>
            </a:r>
            <a:endParaRPr lang="en-US" sz="2200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847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1697038"/>
            <a:ext cx="7665027" cy="46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Read </a:t>
            </a:r>
            <a:r>
              <a:rPr lang="en-GB" sz="2400" dirty="0" err="1"/>
              <a:t>Munter</a:t>
            </a:r>
            <a:r>
              <a:rPr lang="en-GB" sz="2400" dirty="0"/>
              <a:t> chapters I,III and IV</a:t>
            </a:r>
            <a:endParaRPr lang="fi-FI" sz="2400" dirty="0"/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Read </a:t>
            </a:r>
            <a:r>
              <a:rPr lang="en-GB" sz="2400" dirty="0" smtClean="0"/>
              <a:t>‘Aristotle </a:t>
            </a:r>
            <a:r>
              <a:rPr lang="en-GB" sz="2400" dirty="0"/>
              <a:t>and </a:t>
            </a:r>
            <a:r>
              <a:rPr lang="en-GB" sz="2400" dirty="0" smtClean="0"/>
              <a:t>persuasion’ </a:t>
            </a:r>
            <a:r>
              <a:rPr lang="en-GB" sz="2400" dirty="0" err="1"/>
              <a:t>handout</a:t>
            </a:r>
            <a:endParaRPr lang="fi-FI" sz="2400" dirty="0"/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Prepare written request (A1) in groups – bring to class next </a:t>
            </a:r>
            <a:r>
              <a:rPr lang="en-GB" sz="2400" dirty="0" smtClean="0"/>
              <a:t>week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 smtClean="0"/>
              <a:t>Deadline </a:t>
            </a:r>
            <a:r>
              <a:rPr lang="en-GB" sz="2400" b="1" dirty="0"/>
              <a:t>for A2 Individual Persuasive Presentation Strategy Outline (A2a) due next Session. </a:t>
            </a:r>
            <a:r>
              <a:rPr lang="en-GB" sz="2400" dirty="0"/>
              <a:t>Bring 2 copies.</a:t>
            </a:r>
            <a:r>
              <a:rPr lang="en-US" sz="2400" dirty="0"/>
              <a:t> </a:t>
            </a:r>
            <a:endParaRPr lang="fi-FI" sz="2400" dirty="0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61990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For next week</a:t>
            </a:r>
            <a:endParaRPr lang="en-GB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82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143" y="1487714"/>
            <a:ext cx="6640286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200" b="1" dirty="0" err="1"/>
              <a:t>O</a:t>
            </a:r>
            <a:r>
              <a:rPr lang="en-US" sz="2200" b="1" dirty="0" err="1" smtClean="0"/>
              <a:t>rganisational</a:t>
            </a:r>
            <a:r>
              <a:rPr lang="en-US" sz="2200" b="1" dirty="0" smtClean="0"/>
              <a:t> communication</a:t>
            </a:r>
            <a:endParaRPr lang="en-US" sz="2200" dirty="0"/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M</a:t>
            </a:r>
            <a:r>
              <a:rPr lang="en-US" sz="2200" b="1" dirty="0" smtClean="0"/>
              <a:t>edia publicity</a:t>
            </a:r>
            <a:endParaRPr lang="en-US" sz="2200" dirty="0"/>
          </a:p>
          <a:p>
            <a:pPr marL="285750" lvl="0" indent="-285750">
              <a:buFont typeface="Arial"/>
              <a:buChar char="•"/>
            </a:pPr>
            <a:r>
              <a:rPr lang="en-US" sz="2200" b="1" dirty="0" smtClean="0"/>
              <a:t>Magazine editor</a:t>
            </a:r>
            <a:r>
              <a:rPr lang="en-US" sz="2200" dirty="0" smtClean="0"/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/>
              <a:t>W</a:t>
            </a:r>
            <a:r>
              <a:rPr lang="en-US" sz="2200" dirty="0" smtClean="0"/>
              <a:t>eekly </a:t>
            </a:r>
            <a:r>
              <a:rPr lang="en-US" sz="2200" b="1" dirty="0"/>
              <a:t>TV show</a:t>
            </a:r>
            <a:r>
              <a:rPr lang="en-US" sz="2200" dirty="0"/>
              <a:t> </a:t>
            </a:r>
            <a:r>
              <a:rPr lang="en-US" sz="2200" dirty="0" smtClean="0"/>
              <a:t>&amp; monthly </a:t>
            </a:r>
            <a:r>
              <a:rPr lang="en-US" sz="2200" dirty="0"/>
              <a:t>health program on </a:t>
            </a:r>
            <a:r>
              <a:rPr lang="en-US" sz="2200" b="1" dirty="0" smtClean="0"/>
              <a:t>radio</a:t>
            </a:r>
            <a:r>
              <a:rPr lang="en-US" sz="2200" dirty="0" smtClean="0"/>
              <a:t> </a:t>
            </a:r>
            <a:endParaRPr lang="en-US" sz="2200" dirty="0"/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S</a:t>
            </a:r>
            <a:r>
              <a:rPr lang="en-US" sz="2200" b="1" dirty="0" smtClean="0"/>
              <a:t>peeches</a:t>
            </a:r>
            <a:r>
              <a:rPr lang="en-US" sz="2200" dirty="0" smtClean="0"/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P</a:t>
            </a:r>
            <a:r>
              <a:rPr lang="en-US" sz="2200" b="1" dirty="0" smtClean="0"/>
              <a:t>ublications</a:t>
            </a:r>
            <a:r>
              <a:rPr lang="en-US" sz="2200" dirty="0" smtClean="0"/>
              <a:t> </a:t>
            </a:r>
            <a:r>
              <a:rPr lang="en-US" sz="2200" dirty="0"/>
              <a:t>(annual reports, magazines, newsletters, brochures, books, white papers, websites, intranets),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orporate </a:t>
            </a:r>
            <a:r>
              <a:rPr lang="en-US" sz="2200" b="1" dirty="0"/>
              <a:t>social media</a:t>
            </a:r>
            <a:r>
              <a:rPr lang="en-US" sz="2200" dirty="0"/>
              <a:t> sites,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M</a:t>
            </a:r>
            <a:r>
              <a:rPr lang="en-US" sz="2200" b="1" dirty="0" smtClean="0"/>
              <a:t>edia spokesperson</a:t>
            </a:r>
            <a:r>
              <a:rPr lang="en-US" sz="2200" dirty="0" smtClean="0"/>
              <a:t>, </a:t>
            </a:r>
            <a:endParaRPr lang="en-US" sz="2200" dirty="0"/>
          </a:p>
          <a:p>
            <a:pPr marL="285750" lvl="0" indent="-285750">
              <a:buFont typeface="Arial"/>
              <a:buChar char="•"/>
            </a:pPr>
            <a:r>
              <a:rPr lang="en-US" sz="2200" dirty="0"/>
              <a:t>N</a:t>
            </a:r>
            <a:r>
              <a:rPr lang="en-US" sz="2200" dirty="0" smtClean="0"/>
              <a:t>ational </a:t>
            </a:r>
            <a:r>
              <a:rPr lang="en-US" sz="2200" b="1" dirty="0"/>
              <a:t>lobbying</a:t>
            </a:r>
            <a:r>
              <a:rPr lang="en-US" sz="2200" dirty="0"/>
              <a:t> campaigns,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/>
              <a:t>P</a:t>
            </a:r>
            <a:r>
              <a:rPr lang="en-US" sz="2200" b="1" dirty="0" smtClean="0"/>
              <a:t>ublic </a:t>
            </a:r>
            <a:r>
              <a:rPr lang="en-US" sz="2200" b="1" dirty="0"/>
              <a:t>relations</a:t>
            </a:r>
            <a:r>
              <a:rPr lang="en-US" sz="2200" dirty="0"/>
              <a:t> company.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3333" y="677333"/>
            <a:ext cx="446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Mark Badham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65590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84" y="774095"/>
            <a:ext cx="469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Gloria Jeans’ Coffees: </a:t>
            </a:r>
            <a:r>
              <a:rPr lang="en-US" dirty="0" smtClean="0"/>
              <a:t>Franchisee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8667" y="2092475"/>
            <a:ext cx="394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Gold Coast City Council: </a:t>
            </a:r>
            <a:r>
              <a:rPr lang="en-US" dirty="0"/>
              <a:t>Mayor’s public </a:t>
            </a:r>
            <a:r>
              <a:rPr lang="en-US" dirty="0" smtClean="0"/>
              <a:t>speeches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191" y="3168953"/>
            <a:ext cx="325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Gold Coast City Council</a:t>
            </a:r>
            <a:r>
              <a:rPr lang="en-US" dirty="0"/>
              <a:t>: </a:t>
            </a:r>
            <a:r>
              <a:rPr lang="en-US" dirty="0" smtClean="0"/>
              <a:t>Taiwanese Art Exhibition sponsorship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85" y="682823"/>
            <a:ext cx="1706397" cy="1135529"/>
          </a:xfrm>
          <a:prstGeom prst="rect">
            <a:avLst/>
          </a:prstGeom>
        </p:spPr>
      </p:pic>
      <p:pic>
        <p:nvPicPr>
          <p:cNvPr id="7" name="Picture 6" descr="2010-9-24-taiwan-univ-arts-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8" y="2896618"/>
            <a:ext cx="5281841" cy="39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5341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68925" y="795886"/>
            <a:ext cx="8030526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  <a:cs typeface="Arial"/>
              </a:rPr>
              <a:t>How’s the workload (81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hrs</a:t>
            </a:r>
            <a:r>
              <a:rPr lang="en-US" sz="2800" b="1" kern="0" dirty="0" smtClean="0">
                <a:solidFill>
                  <a:srgbClr val="000000"/>
                </a:solidFill>
                <a:latin typeface="Arial"/>
                <a:cs typeface="Arial"/>
              </a:rPr>
              <a:t>/3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cr</a:t>
            </a:r>
            <a:r>
              <a:rPr lang="en-US" sz="2800" b="1" kern="0" dirty="0" smtClean="0">
                <a:solidFill>
                  <a:srgbClr val="000000"/>
                </a:solidFill>
                <a:latin typeface="Arial"/>
                <a:cs typeface="Arial"/>
              </a:rPr>
              <a:t>) divided up?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9936755"/>
              </p:ext>
            </p:extLst>
          </p:nvPr>
        </p:nvGraphicFramePr>
        <p:xfrm>
          <a:off x="1657079" y="1803212"/>
          <a:ext cx="5943509" cy="377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025" y="2139119"/>
            <a:ext cx="1284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Class</a:t>
            </a:r>
          </a:p>
          <a:p>
            <a:pPr algn="ctr"/>
            <a:r>
              <a:rPr lang="en-US" sz="2200" dirty="0" smtClean="0"/>
              <a:t>24 hours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006076" y="5086429"/>
            <a:ext cx="1754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Preparation</a:t>
            </a:r>
          </a:p>
          <a:p>
            <a:pPr algn="ctr"/>
            <a:r>
              <a:rPr lang="en-US" sz="2200" dirty="0" smtClean="0"/>
              <a:t>22 hours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23765" y="3154838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Assignments</a:t>
            </a:r>
          </a:p>
          <a:p>
            <a:pPr algn="ctr"/>
            <a:r>
              <a:rPr lang="en-US" sz="2200" dirty="0" smtClean="0"/>
              <a:t>35 hours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388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928690" y="763588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>
                <a:solidFill>
                  <a:srgbClr val="000000"/>
                </a:solidFill>
              </a:rPr>
              <a:t>Graded deliverables</a:t>
            </a:r>
            <a:endParaRPr lang="en-GB" sz="28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969962" y="1625602"/>
            <a:ext cx="7696201" cy="303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>
                <a:solidFill>
                  <a:srgbClr val="CC0099"/>
                </a:solidFill>
              </a:rPr>
              <a:t>A1</a:t>
            </a:r>
            <a:r>
              <a:rPr lang="en-GB" sz="2200" b="1" dirty="0">
                <a:solidFill>
                  <a:srgbClr val="CC00CC"/>
                </a:solidFill>
              </a:rPr>
              <a:t>	</a:t>
            </a:r>
            <a:r>
              <a:rPr lang="en-GB" sz="2200" dirty="0" smtClean="0">
                <a:solidFill>
                  <a:srgbClr val="000000"/>
                </a:solidFill>
              </a:rPr>
              <a:t>Written request (group)			25 </a:t>
            </a:r>
            <a:r>
              <a:rPr lang="en-GB" sz="2200" dirty="0">
                <a:solidFill>
                  <a:srgbClr val="000000"/>
                </a:solidFill>
              </a:rPr>
              <a:t>	</a:t>
            </a:r>
            <a:endParaRPr lang="en-GB" sz="2200" dirty="0" smtClean="0">
              <a:solidFill>
                <a:srgbClr val="000000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 smtClean="0">
                <a:solidFill>
                  <a:srgbClr val="CC0099"/>
                </a:solidFill>
              </a:rPr>
              <a:t>A2</a:t>
            </a:r>
            <a:r>
              <a:rPr lang="en-GB" sz="2200" b="1" dirty="0">
                <a:solidFill>
                  <a:srgbClr val="CC00CC"/>
                </a:solidFill>
              </a:rPr>
              <a:t>	</a:t>
            </a:r>
            <a:r>
              <a:rPr lang="en-GB" sz="2200" dirty="0">
                <a:solidFill>
                  <a:srgbClr val="000000"/>
                </a:solidFill>
              </a:rPr>
              <a:t>P</a:t>
            </a:r>
            <a:r>
              <a:rPr lang="en-GB" sz="2200" dirty="0" smtClean="0">
                <a:solidFill>
                  <a:srgbClr val="000000"/>
                </a:solidFill>
              </a:rPr>
              <a:t>ersuasive presentation (individual)		20</a:t>
            </a:r>
            <a:endParaRPr lang="en-GB" sz="2200" dirty="0">
              <a:solidFill>
                <a:srgbClr val="000000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>
                <a:solidFill>
                  <a:srgbClr val="CC0099"/>
                </a:solidFill>
              </a:rPr>
              <a:t>A3</a:t>
            </a:r>
            <a:r>
              <a:rPr lang="en-GB" sz="2200" b="1" dirty="0">
                <a:solidFill>
                  <a:srgbClr val="CC00CC"/>
                </a:solidFill>
              </a:rPr>
              <a:t>	</a:t>
            </a:r>
            <a:r>
              <a:rPr lang="en-GB" sz="2200" dirty="0" smtClean="0">
                <a:solidFill>
                  <a:srgbClr val="000000"/>
                </a:solidFill>
              </a:rPr>
              <a:t>Exam (individual)				20</a:t>
            </a:r>
            <a:endParaRPr lang="en-GB" sz="2200" dirty="0">
              <a:solidFill>
                <a:srgbClr val="000000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>
                <a:solidFill>
                  <a:srgbClr val="CC0099"/>
                </a:solidFill>
              </a:rPr>
              <a:t>A4</a:t>
            </a:r>
            <a:r>
              <a:rPr lang="en-GB" sz="2200" b="1" dirty="0">
                <a:solidFill>
                  <a:srgbClr val="CC00CC"/>
                </a:solidFill>
              </a:rPr>
              <a:t>	</a:t>
            </a:r>
            <a:r>
              <a:rPr lang="en-GB" sz="2200" dirty="0" smtClean="0">
                <a:solidFill>
                  <a:srgbClr val="000000"/>
                </a:solidFill>
              </a:rPr>
              <a:t>Persuasive </a:t>
            </a:r>
            <a:r>
              <a:rPr lang="en-GB" sz="2200" dirty="0">
                <a:solidFill>
                  <a:srgbClr val="000000"/>
                </a:solidFill>
              </a:rPr>
              <a:t>team </a:t>
            </a:r>
            <a:r>
              <a:rPr lang="en-GB" sz="2200" dirty="0" smtClean="0">
                <a:solidFill>
                  <a:srgbClr val="000000"/>
                </a:solidFill>
              </a:rPr>
              <a:t>presentation </a:t>
            </a:r>
            <a:r>
              <a:rPr lang="en-GB" sz="2200" dirty="0">
                <a:solidFill>
                  <a:srgbClr val="000000"/>
                </a:solidFill>
              </a:rPr>
              <a:t>(</a:t>
            </a:r>
            <a:r>
              <a:rPr lang="en-GB" sz="2200" dirty="0" err="1" smtClean="0">
                <a:solidFill>
                  <a:srgbClr val="000000"/>
                </a:solidFill>
              </a:rPr>
              <a:t>gp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&amp; </a:t>
            </a:r>
            <a:r>
              <a:rPr lang="en-GB" sz="2200" dirty="0" err="1" smtClean="0">
                <a:solidFill>
                  <a:srgbClr val="000000"/>
                </a:solidFill>
              </a:rPr>
              <a:t>ind</a:t>
            </a:r>
            <a:r>
              <a:rPr lang="en-GB" sz="2200" dirty="0" smtClean="0">
                <a:solidFill>
                  <a:srgbClr val="000000"/>
                </a:solidFill>
              </a:rPr>
              <a:t>)</a:t>
            </a:r>
            <a:r>
              <a:rPr lang="en-GB" sz="2200" dirty="0">
                <a:solidFill>
                  <a:srgbClr val="000000"/>
                </a:solidFill>
              </a:rPr>
              <a:t>	</a:t>
            </a:r>
            <a:r>
              <a:rPr lang="en-GB" sz="2200" dirty="0" smtClean="0">
                <a:solidFill>
                  <a:srgbClr val="000000"/>
                </a:solidFill>
              </a:rPr>
              <a:t>25</a:t>
            </a:r>
            <a:r>
              <a:rPr lang="en-GB" sz="2200" dirty="0">
                <a:solidFill>
                  <a:srgbClr val="000099"/>
                </a:solidFill>
              </a:rPr>
              <a:t>	</a:t>
            </a: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>
                <a:solidFill>
                  <a:srgbClr val="CC0099"/>
                </a:solidFill>
              </a:rPr>
              <a:t>Class  </a:t>
            </a:r>
            <a:r>
              <a:rPr lang="en-GB" sz="2200" dirty="0">
                <a:solidFill>
                  <a:srgbClr val="000000"/>
                </a:solidFill>
              </a:rPr>
              <a:t>Preparedness, </a:t>
            </a:r>
            <a:r>
              <a:rPr lang="en-GB" sz="2200" dirty="0" smtClean="0">
                <a:solidFill>
                  <a:srgbClr val="000000"/>
                </a:solidFill>
              </a:rPr>
              <a:t>contribution			10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400" b="1" dirty="0">
              <a:solidFill>
                <a:srgbClr val="CC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928690" y="763588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Graded deliverables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969962" y="1625602"/>
            <a:ext cx="7696201" cy="303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A1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Written request (group)			25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A2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ersuasive presentation (individual)		20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A3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Exam (individual)				20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A4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Persuasive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team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presentation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2200" dirty="0" err="1" smtClean="0">
                <a:solidFill>
                  <a:schemeClr val="bg1">
                    <a:lumMod val="50000"/>
                  </a:schemeClr>
                </a:solidFill>
              </a:rPr>
              <a:t>gp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GB" sz="2200" dirty="0" err="1" smtClean="0">
                <a:solidFill>
                  <a:schemeClr val="bg1">
                    <a:lumMod val="50000"/>
                  </a:schemeClr>
                </a:solidFill>
              </a:rPr>
              <a:t>ind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defRPr/>
            </a:pP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Class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Preparedness,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contribution			10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400" b="1" dirty="0">
              <a:solidFill>
                <a:srgbClr val="CC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9414" y="2159000"/>
            <a:ext cx="62960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 smtClean="0"/>
              <a:t>60% </a:t>
            </a:r>
            <a:r>
              <a:rPr lang="en-GB" sz="6600" b="1" dirty="0"/>
              <a:t>individual</a:t>
            </a:r>
          </a:p>
          <a:p>
            <a:r>
              <a:rPr lang="en-GB" sz="6600" b="1" dirty="0" smtClean="0"/>
              <a:t>40% </a:t>
            </a:r>
            <a:r>
              <a:rPr lang="en-GB" sz="6600" b="1" dirty="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2874694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nbs_slides_template(2008)-red">
  <a:themeElements>
    <a:clrScheme name="nbs_slides_template(2008)-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s_slides_template(2008)-red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slides_template(2008)-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SE Excutive Education WHITE">
  <a:themeElements>
    <a:clrScheme name="HSE Excutive Education WHITE 1">
      <a:dk1>
        <a:srgbClr val="000000"/>
      </a:dk1>
      <a:lt1>
        <a:srgbClr val="FFFFFF"/>
      </a:lt1>
      <a:dk2>
        <a:srgbClr val="FFFFFF"/>
      </a:dk2>
      <a:lt2>
        <a:srgbClr val="B5B5A8"/>
      </a:lt2>
      <a:accent1>
        <a:srgbClr val="0094B3"/>
      </a:accent1>
      <a:accent2>
        <a:srgbClr val="7AB800"/>
      </a:accent2>
      <a:accent3>
        <a:srgbClr val="FFFFFF"/>
      </a:accent3>
      <a:accent4>
        <a:srgbClr val="000000"/>
      </a:accent4>
      <a:accent5>
        <a:srgbClr val="AAC8D6"/>
      </a:accent5>
      <a:accent6>
        <a:srgbClr val="6EA600"/>
      </a:accent6>
      <a:hlink>
        <a:srgbClr val="A30050"/>
      </a:hlink>
      <a:folHlink>
        <a:srgbClr val="C2B000"/>
      </a:folHlink>
    </a:clrScheme>
    <a:fontScheme name="HSE Excutive Education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E Excutive Education WHITE 1">
        <a:dk1>
          <a:srgbClr val="000000"/>
        </a:dk1>
        <a:lt1>
          <a:srgbClr val="FFFFFF"/>
        </a:lt1>
        <a:dk2>
          <a:srgbClr val="FFFFFF"/>
        </a:dk2>
        <a:lt2>
          <a:srgbClr val="B5B5A8"/>
        </a:lt2>
        <a:accent1>
          <a:srgbClr val="0094B3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C8D6"/>
        </a:accent5>
        <a:accent6>
          <a:srgbClr val="6EA600"/>
        </a:accent6>
        <a:hlink>
          <a:srgbClr val="A30050"/>
        </a:hlink>
        <a:folHlink>
          <a:srgbClr val="C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E Excutive Education WHITE 2">
        <a:dk1>
          <a:srgbClr val="000000"/>
        </a:dk1>
        <a:lt1>
          <a:srgbClr val="FFFFFF"/>
        </a:lt1>
        <a:dk2>
          <a:srgbClr val="FFFFFF"/>
        </a:dk2>
        <a:lt2>
          <a:srgbClr val="B5B5A8"/>
        </a:lt2>
        <a:accent1>
          <a:srgbClr val="7AB800"/>
        </a:accent1>
        <a:accent2>
          <a:srgbClr val="A3005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930048"/>
        </a:accent6>
        <a:hlink>
          <a:srgbClr val="C2B000"/>
        </a:hlink>
        <a:folHlink>
          <a:srgbClr val="0094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E Excutive Education WHITE 3">
        <a:dk1>
          <a:srgbClr val="000000"/>
        </a:dk1>
        <a:lt1>
          <a:srgbClr val="FFFFFF"/>
        </a:lt1>
        <a:dk2>
          <a:srgbClr val="FFFFFF"/>
        </a:dk2>
        <a:lt2>
          <a:srgbClr val="B5B5A8"/>
        </a:lt2>
        <a:accent1>
          <a:srgbClr val="A30050"/>
        </a:accent1>
        <a:accent2>
          <a:srgbClr val="C2B000"/>
        </a:accent2>
        <a:accent3>
          <a:srgbClr val="FFFFFF"/>
        </a:accent3>
        <a:accent4>
          <a:srgbClr val="000000"/>
        </a:accent4>
        <a:accent5>
          <a:srgbClr val="CEAAB3"/>
        </a:accent5>
        <a:accent6>
          <a:srgbClr val="B09F00"/>
        </a:accent6>
        <a:hlink>
          <a:srgbClr val="0094B3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E Excutive Education WHITE 4">
        <a:dk1>
          <a:srgbClr val="000000"/>
        </a:dk1>
        <a:lt1>
          <a:srgbClr val="FFFFFF"/>
        </a:lt1>
        <a:dk2>
          <a:srgbClr val="FFFFFF"/>
        </a:dk2>
        <a:lt2>
          <a:srgbClr val="B5B5A8"/>
        </a:lt2>
        <a:accent1>
          <a:srgbClr val="C2B000"/>
        </a:accent1>
        <a:accent2>
          <a:srgbClr val="0094B3"/>
        </a:accent2>
        <a:accent3>
          <a:srgbClr val="FFFFFF"/>
        </a:accent3>
        <a:accent4>
          <a:srgbClr val="000000"/>
        </a:accent4>
        <a:accent5>
          <a:srgbClr val="DDD4AA"/>
        </a:accent5>
        <a:accent6>
          <a:srgbClr val="0086A2"/>
        </a:accent6>
        <a:hlink>
          <a:srgbClr val="7AB800"/>
        </a:hlink>
        <a:folHlink>
          <a:srgbClr val="A30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bs_slides_template(2008)-red">
  <a:themeElements>
    <a:clrScheme name="nbs_slides_template(2008)-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s_slides_template(2008)-red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slides_template(2008)-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HSE Excutive Education WHITE">
  <a:themeElements>
    <a:clrScheme name="HSE Excutive Education WHITE 1">
      <a:dk1>
        <a:srgbClr val="000000"/>
      </a:dk1>
      <a:lt1>
        <a:srgbClr val="FFFFFF"/>
      </a:lt1>
      <a:dk2>
        <a:srgbClr val="FFFFFF"/>
      </a:dk2>
      <a:lt2>
        <a:srgbClr val="B5B5A8"/>
      </a:lt2>
      <a:accent1>
        <a:srgbClr val="0094B3"/>
      </a:accent1>
      <a:accent2>
        <a:srgbClr val="7AB800"/>
      </a:accent2>
      <a:accent3>
        <a:srgbClr val="FFFFFF"/>
      </a:accent3>
      <a:accent4>
        <a:srgbClr val="000000"/>
      </a:accent4>
      <a:accent5>
        <a:srgbClr val="AAC8D6"/>
      </a:accent5>
      <a:accent6>
        <a:srgbClr val="6EA600"/>
      </a:accent6>
      <a:hlink>
        <a:srgbClr val="A30050"/>
      </a:hlink>
      <a:folHlink>
        <a:srgbClr val="C2B000"/>
      </a:folHlink>
    </a:clrScheme>
    <a:fontScheme name="HSE Excutive Education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E Excutive Education WHITE 1">
        <a:dk1>
          <a:srgbClr val="000000"/>
        </a:dk1>
        <a:lt1>
          <a:srgbClr val="FFFFFF"/>
        </a:lt1>
        <a:dk2>
          <a:srgbClr val="FFFFFF"/>
        </a:dk2>
        <a:lt2>
          <a:srgbClr val="B5B5A8"/>
        </a:lt2>
        <a:accent1>
          <a:srgbClr val="0094B3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C8D6"/>
        </a:accent5>
        <a:accent6>
          <a:srgbClr val="6EA600"/>
        </a:accent6>
        <a:hlink>
          <a:srgbClr val="A30050"/>
        </a:hlink>
        <a:folHlink>
          <a:srgbClr val="C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E Excutive Education WHITE 2">
        <a:dk1>
          <a:srgbClr val="000000"/>
        </a:dk1>
        <a:lt1>
          <a:srgbClr val="FFFFFF"/>
        </a:lt1>
        <a:dk2>
          <a:srgbClr val="FFFFFF"/>
        </a:dk2>
        <a:lt2>
          <a:srgbClr val="B5B5A8"/>
        </a:lt2>
        <a:accent1>
          <a:srgbClr val="7AB800"/>
        </a:accent1>
        <a:accent2>
          <a:srgbClr val="A3005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930048"/>
        </a:accent6>
        <a:hlink>
          <a:srgbClr val="C2B000"/>
        </a:hlink>
        <a:folHlink>
          <a:srgbClr val="0094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E Excutive Education WHITE 3">
        <a:dk1>
          <a:srgbClr val="000000"/>
        </a:dk1>
        <a:lt1>
          <a:srgbClr val="FFFFFF"/>
        </a:lt1>
        <a:dk2>
          <a:srgbClr val="FFFFFF"/>
        </a:dk2>
        <a:lt2>
          <a:srgbClr val="B5B5A8"/>
        </a:lt2>
        <a:accent1>
          <a:srgbClr val="A30050"/>
        </a:accent1>
        <a:accent2>
          <a:srgbClr val="C2B000"/>
        </a:accent2>
        <a:accent3>
          <a:srgbClr val="FFFFFF"/>
        </a:accent3>
        <a:accent4>
          <a:srgbClr val="000000"/>
        </a:accent4>
        <a:accent5>
          <a:srgbClr val="CEAAB3"/>
        </a:accent5>
        <a:accent6>
          <a:srgbClr val="B09F00"/>
        </a:accent6>
        <a:hlink>
          <a:srgbClr val="0094B3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E Excutive Education WHITE 4">
        <a:dk1>
          <a:srgbClr val="000000"/>
        </a:dk1>
        <a:lt1>
          <a:srgbClr val="FFFFFF"/>
        </a:lt1>
        <a:dk2>
          <a:srgbClr val="FFFFFF"/>
        </a:dk2>
        <a:lt2>
          <a:srgbClr val="B5B5A8"/>
        </a:lt2>
        <a:accent1>
          <a:srgbClr val="C2B000"/>
        </a:accent1>
        <a:accent2>
          <a:srgbClr val="0094B3"/>
        </a:accent2>
        <a:accent3>
          <a:srgbClr val="FFFFFF"/>
        </a:accent3>
        <a:accent4>
          <a:srgbClr val="000000"/>
        </a:accent4>
        <a:accent5>
          <a:srgbClr val="DDD4AA"/>
        </a:accent5>
        <a:accent6>
          <a:srgbClr val="0086A2"/>
        </a:accent6>
        <a:hlink>
          <a:srgbClr val="7AB800"/>
        </a:hlink>
        <a:folHlink>
          <a:srgbClr val="A30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9978</TotalTime>
  <Words>1843</Words>
  <Application>Microsoft Macintosh PowerPoint</Application>
  <PresentationFormat>On-screen Show (4:3)</PresentationFormat>
  <Paragraphs>405</Paragraphs>
  <Slides>47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nbs_slides_template(2008)-red</vt:lpstr>
      <vt:lpstr>1_Office 테마</vt:lpstr>
      <vt:lpstr>Office 테마</vt:lpstr>
      <vt:lpstr>HSE Excutive Education WHITE</vt:lpstr>
      <vt:lpstr>1_nbs_slides_template(2008)-red</vt:lpstr>
      <vt:lpstr>1_HSE Excutive Education WHITE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contribution</vt:lpstr>
      <vt:lpstr>Strategy &amp; Communication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PWR Automation case</vt:lpstr>
      <vt:lpstr>PowerPoint Presentation</vt:lpstr>
    </vt:vector>
  </TitlesOfParts>
  <Company>ntu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swlo</dc:creator>
  <cp:lastModifiedBy>Badham Mark</cp:lastModifiedBy>
  <cp:revision>1140</cp:revision>
  <cp:lastPrinted>2014-09-29T08:57:51Z</cp:lastPrinted>
  <dcterms:created xsi:type="dcterms:W3CDTF">2008-03-07T06:38:36Z</dcterms:created>
  <dcterms:modified xsi:type="dcterms:W3CDTF">2015-09-08T08:57:26Z</dcterms:modified>
</cp:coreProperties>
</file>