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3"/>
  </p:notesMasterIdLst>
  <p:handoutMasterIdLst>
    <p:handoutMasterId r:id="rId14"/>
  </p:handoutMasterIdLst>
  <p:sldIdLst>
    <p:sldId id="282" r:id="rId4"/>
    <p:sldId id="292" r:id="rId5"/>
    <p:sldId id="297" r:id="rId6"/>
    <p:sldId id="283" r:id="rId7"/>
    <p:sldId id="291" r:id="rId8"/>
    <p:sldId id="293" r:id="rId9"/>
    <p:sldId id="284" r:id="rId10"/>
    <p:sldId id="298" r:id="rId11"/>
    <p:sldId id="296" r:id="rId12"/>
  </p:sldIdLst>
  <p:sldSz cx="12192000" cy="6858000"/>
  <p:notesSz cx="6858000" cy="9144000"/>
  <p:defaultTextStyle>
    <a:defPPr rtl="0"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Tekijä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1" autoAdjust="0"/>
  </p:normalViewPr>
  <p:slideViewPr>
    <p:cSldViewPr snapToGrid="0">
      <p:cViewPr varScale="1">
        <p:scale>
          <a:sx n="90" d="100"/>
          <a:sy n="90" d="100"/>
        </p:scale>
        <p:origin x="144" y="4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9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4-20T19:27:17.02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AEDE56-9CB0-4A6F-89FD-507B68EBC661}" type="datetime1">
              <a:rPr lang="fi-FI" smtClean="0"/>
              <a:pPr rtl="0"/>
              <a:t>21.4.2020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1E3EB1-1EF6-44B8-B9C5-BE9E67E99AEE}" type="datetime1">
              <a:rPr lang="fi-FI" smtClean="0"/>
              <a:pPr rtl="0"/>
              <a:t>21.4.2020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pPr rtl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210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pPr rtl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271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pPr rtl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930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pPr rtl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95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pPr rtl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4545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pPr rtl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10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pPr rtl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726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i-FI" smtClean="0"/>
              <a:pPr rtl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331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i-FI" dirty="0"/>
              <a:t>Kiitos!</a:t>
            </a:r>
          </a:p>
        </p:txBody>
      </p:sp>
      <p:sp>
        <p:nvSpPr>
          <p:cNvPr id="7" name="Tekstin paikkamerkki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Koko nimi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Puhelinnumero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Sähköpostin tai sosiaalisen median kahva</a:t>
            </a:r>
          </a:p>
        </p:txBody>
      </p:sp>
      <p:sp>
        <p:nvSpPr>
          <p:cNvPr id="10" name="Tekstin paikkamerkki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Yrityksen sivusto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6" name="Tekstin paikkamerkki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11" name="Tekstin paikkamerkki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15" name="Tekstin paikkamerkki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17" name="Tekstin paikkamerkki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2362874"/>
            <a:ext cx="4459766" cy="405221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5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esityksen otsikkoa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oti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1482254"/>
            <a:ext cx="4459766" cy="4053600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5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erotindian otsikkoa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oti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507201"/>
            <a:ext cx="4459766" cy="4053600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5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erotindian otsikkoa napsauttamalla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4419038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valo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61841"/>
            <a:ext cx="5472000" cy="702159"/>
          </a:xfrm>
        </p:spPr>
        <p:txBody>
          <a:bodyPr rtlCol="0"/>
          <a:lstStyle>
            <a:lvl1pPr>
              <a:lnSpc>
                <a:spcPct val="7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valo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61841"/>
            <a:ext cx="5472000" cy="702159"/>
          </a:xfrm>
        </p:spPr>
        <p:txBody>
          <a:bodyPr rtlCol="0"/>
          <a:lstStyle>
            <a:lvl1pPr>
              <a:lnSpc>
                <a:spcPct val="7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valo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161841"/>
            <a:ext cx="5472000" cy="702159"/>
          </a:xfrm>
        </p:spPr>
        <p:txBody>
          <a:bodyPr rtlCol="0"/>
          <a:lstStyle>
            <a:lvl1pPr>
              <a:lnSpc>
                <a:spcPct val="7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uolivapaa piirto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11" name="Puolivapaa piirto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13" name="Puolivapaa piirto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14" name="Puolivapaa piirto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15" name="Puolivapaa piirto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i-FI" dirty="0"/>
              <a:t>Alaotsikko</a:t>
            </a:r>
          </a:p>
        </p:txBody>
      </p:sp>
      <p:sp>
        <p:nvSpPr>
          <p:cNvPr id="3" name="Vertailu, vasen paikkamerkki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dirty="0"/>
              <a:t>Muokkaa tekstin perustyyliä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12" name="Vertailu, vasen paikkamerkki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fi-FI" dirty="0"/>
              <a:t>Muokkaa tekstin perustyyliä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i val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i-FI" dirty="0"/>
              <a:t>Lisää tai vedä ja pudota valokuva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rtlCol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fi-FI" dirty="0"/>
              <a:t>Kirjoita kuvateksti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fi-FI" dirty="0"/>
              <a:t>Muokkaa sivun otsikkoa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fi-FI" dirty="0"/>
              <a:t>Muokkaa tekstin perustyyliä</a:t>
            </a:r>
          </a:p>
          <a:p>
            <a:pPr lvl="1" rtl="0"/>
            <a:r>
              <a:rPr lang="fi-FI" dirty="0"/>
              <a:t>Toinen taso</a:t>
            </a:r>
          </a:p>
          <a:p>
            <a:pPr lvl="2" rtl="0"/>
            <a:r>
              <a:rPr lang="fi-FI" dirty="0"/>
              <a:t>Kolmas taso</a:t>
            </a:r>
          </a:p>
          <a:p>
            <a:pPr lvl="3" rtl="0"/>
            <a:r>
              <a:rPr lang="fi-FI" dirty="0"/>
              <a:t>Neljäs taso</a:t>
            </a:r>
          </a:p>
          <a:p>
            <a:pPr lvl="4" rtl="0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i-FI" dirty="0"/>
              <a:t>Lisää alatunniste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fld id="{19B51A1E-902D-48AF-9020-955120F399B6}" type="slidenum">
              <a:rPr lang="fi-FI" smtClean="0"/>
              <a:pPr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 descr="Dian kuva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kstiruutu 24" descr="Dian korostus otsikkoruutuun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12621"/>
            <a:ext cx="4493659" cy="3712489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 rtlCol="0"/>
          <a:lstStyle/>
          <a:p>
            <a:r>
              <a:rPr lang="fi-FI" sz="3400" b="0" dirty="0" err="1"/>
              <a:t>Coach</a:t>
            </a:r>
            <a:r>
              <a:rPr lang="fi-FI" sz="3400" b="0" dirty="0"/>
              <a:t> – Kate </a:t>
            </a:r>
            <a:r>
              <a:rPr lang="fi-FI" sz="3400" b="0" dirty="0" err="1"/>
              <a:t>Spade</a:t>
            </a:r>
            <a:r>
              <a:rPr lang="fi-FI" sz="3400" b="0" dirty="0"/>
              <a:t> </a:t>
            </a:r>
            <a:r>
              <a:rPr lang="fi-FI" sz="3400" b="0" dirty="0" err="1"/>
              <a:t>merger</a:t>
            </a:r>
            <a:r>
              <a:rPr lang="fi-FI" sz="3400" b="0" dirty="0"/>
              <a:t> </a:t>
            </a:r>
            <a:r>
              <a:rPr lang="fi-FI" sz="3400" b="0" dirty="0" err="1"/>
              <a:t>puts</a:t>
            </a:r>
            <a:r>
              <a:rPr lang="fi-FI" sz="3400" b="0" dirty="0"/>
              <a:t> Michael </a:t>
            </a:r>
            <a:r>
              <a:rPr lang="fi-FI" sz="3400" b="0" dirty="0" err="1"/>
              <a:t>Kors</a:t>
            </a:r>
            <a:r>
              <a:rPr lang="fi-FI" sz="3400" b="0" dirty="0"/>
              <a:t> in a </a:t>
            </a:r>
            <a:r>
              <a:rPr lang="fi-FI" sz="3400" b="0" dirty="0" err="1"/>
              <a:t>Spot</a:t>
            </a:r>
            <a:endParaRPr lang="fi-FI" sz="3400" b="0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7926" y="6034358"/>
            <a:ext cx="4000500" cy="690752"/>
          </a:xfrm>
        </p:spPr>
        <p:txBody>
          <a:bodyPr rtlCol="0"/>
          <a:lstStyle/>
          <a:p>
            <a:pPr rtl="0"/>
            <a:r>
              <a:rPr lang="fi-FI" dirty="0"/>
              <a:t>Paavola, Mirva &amp; Vasili Simanov</a:t>
            </a:r>
            <a:br>
              <a:rPr lang="fi-FI" dirty="0"/>
            </a:br>
            <a:r>
              <a:rPr lang="fi-FI" dirty="0"/>
              <a:t>20.4.2020</a:t>
            </a:r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Erotindian kuva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5293" y="2408157"/>
            <a:ext cx="4459766" cy="3619419"/>
          </a:xfrm>
        </p:spPr>
        <p:txBody>
          <a:bodyPr rtlCol="0"/>
          <a:lstStyle/>
          <a:p>
            <a:pPr rtl="0"/>
            <a:r>
              <a:rPr lang="fi-FI" sz="3400" b="0" dirty="0"/>
              <a:t>Yrityskauppa – </a:t>
            </a:r>
            <a:r>
              <a:rPr lang="fi-FI" sz="3400" b="0" dirty="0" err="1"/>
              <a:t>Coach</a:t>
            </a:r>
            <a:r>
              <a:rPr lang="fi-FI" sz="3400" b="0" dirty="0"/>
              <a:t> &amp; Kate </a:t>
            </a:r>
            <a:r>
              <a:rPr lang="fi-FI" sz="3400" b="0" dirty="0" err="1"/>
              <a:t>Spade</a:t>
            </a:r>
            <a:br>
              <a:rPr lang="fi-FI" sz="3400" b="0" dirty="0"/>
            </a:br>
            <a:br>
              <a:rPr lang="fi-FI" sz="3400" b="0" dirty="0"/>
            </a:br>
            <a:r>
              <a:rPr lang="fi-FI" sz="3400" b="0" dirty="0"/>
              <a:t>Taustat, tekijät ja yhteensopivuus</a:t>
            </a:r>
          </a:p>
        </p:txBody>
      </p:sp>
      <p:sp>
        <p:nvSpPr>
          <p:cNvPr id="15" name="Puolivapaa piirto 5" descr="Korostusalue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16" name="Puolivapaa piirto 5" descr="Ontto korostusalue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Markkinakatsaus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/>
          <a:p>
            <a:pPr rtl="0"/>
            <a:r>
              <a:rPr lang="fi-FI" dirty="0" err="1"/>
              <a:t>Coachin</a:t>
            </a:r>
            <a:r>
              <a:rPr lang="fi-FI" dirty="0"/>
              <a:t> pääkilpailijat Pohjois-Amerikassa olivat MK ja Louis Vuitton. Kilpailijat kasvaneet, ja </a:t>
            </a:r>
            <a:r>
              <a:rPr lang="fi-FI" dirty="0" err="1"/>
              <a:t>Coachin</a:t>
            </a:r>
            <a:r>
              <a:rPr lang="fi-FI" dirty="0"/>
              <a:t> osuus laski. Merkit ovat ns. ”</a:t>
            </a:r>
            <a:r>
              <a:rPr lang="fi-FI" dirty="0" err="1"/>
              <a:t>Affordable</a:t>
            </a:r>
            <a:r>
              <a:rPr lang="fi-FI" dirty="0"/>
              <a:t> </a:t>
            </a:r>
            <a:r>
              <a:rPr lang="fi-FI" dirty="0" err="1"/>
              <a:t>luxury</a:t>
            </a:r>
            <a:r>
              <a:rPr lang="fi-FI" dirty="0"/>
              <a:t>”-tason kilpailijoita.</a:t>
            </a:r>
          </a:p>
        </p:txBody>
      </p:sp>
      <p:sp>
        <p:nvSpPr>
          <p:cNvPr id="29" name="Sisällön paikkamerkki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556000"/>
            <a:ext cx="5472000" cy="3600000"/>
          </a:xfrm>
        </p:spPr>
        <p:txBody>
          <a:bodyPr rtlCol="0"/>
          <a:lstStyle/>
          <a:p>
            <a:pPr marL="0" indent="0" rtl="0">
              <a:buNone/>
            </a:pPr>
            <a:r>
              <a:rPr lang="fi-FI" sz="2800" dirty="0"/>
              <a:t>Yritysostoa edeltävä tilanne</a:t>
            </a:r>
          </a:p>
          <a:p>
            <a:pPr rtl="0"/>
            <a:r>
              <a:rPr lang="fi-FI" dirty="0" err="1"/>
              <a:t>Coach</a:t>
            </a:r>
            <a:r>
              <a:rPr lang="fi-FI" dirty="0"/>
              <a:t> markkinajohtaja ja suurimmillaan vuonna 2011 – Osuus 29%</a:t>
            </a:r>
          </a:p>
          <a:p>
            <a:pPr rtl="0"/>
            <a:r>
              <a:rPr lang="fi-FI" dirty="0"/>
              <a:t>Lasku alkoi vuonna 2011, ja vuonna 2015 osuus markkinasta </a:t>
            </a:r>
            <a:r>
              <a:rPr lang="fi-FI" dirty="0" err="1"/>
              <a:t>enään</a:t>
            </a:r>
            <a:r>
              <a:rPr lang="fi-FI" dirty="0"/>
              <a:t> 18%, sama kuin Vuittonilla.</a:t>
            </a:r>
          </a:p>
          <a:p>
            <a:pPr rtl="0"/>
            <a:r>
              <a:rPr lang="fi-FI" dirty="0"/>
              <a:t>Michael </a:t>
            </a:r>
            <a:r>
              <a:rPr lang="fi-FI" dirty="0" err="1"/>
              <a:t>Kors</a:t>
            </a:r>
            <a:r>
              <a:rPr lang="fi-FI" dirty="0"/>
              <a:t> kasvanut vahvasti ja ampaissut </a:t>
            </a:r>
            <a:r>
              <a:rPr lang="fi-FI" dirty="0" err="1"/>
              <a:t>Coachin</a:t>
            </a:r>
            <a:r>
              <a:rPr lang="fi-FI" dirty="0"/>
              <a:t> ohi, ollen markkinajohtaja vuonna 2015 sen 25% osuudella.</a:t>
            </a:r>
          </a:p>
          <a:p>
            <a:pPr rtl="0"/>
            <a:r>
              <a:rPr lang="fi-FI" dirty="0"/>
              <a:t>Vuittonin osuus vakaa läpi vuosien.</a:t>
            </a:r>
          </a:p>
        </p:txBody>
      </p:sp>
      <p:pic>
        <p:nvPicPr>
          <p:cNvPr id="14" name="Kuvan paikkamerkki 13">
            <a:extLst>
              <a:ext uri="{FF2B5EF4-FFF2-40B4-BE49-F238E27FC236}">
                <a16:creationId xmlns:a16="http://schemas.microsoft.com/office/drawing/2014/main" id="{FEA01CFE-4F0B-CC44-BFE2-2E561B199D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6948786" y="2376298"/>
            <a:ext cx="2132028" cy="2125239"/>
          </a:xfrm>
        </p:spPr>
      </p:pic>
      <p:pic>
        <p:nvPicPr>
          <p:cNvPr id="19" name="Kuvan paikkamerkki 18">
            <a:extLst>
              <a:ext uri="{FF2B5EF4-FFF2-40B4-BE49-F238E27FC236}">
                <a16:creationId xmlns:a16="http://schemas.microsoft.com/office/drawing/2014/main" id="{0E34C8FB-E520-F145-92A4-42863771C42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/>
          <a:srcRect/>
          <a:stretch/>
        </p:blipFill>
        <p:spPr>
          <a:xfrm>
            <a:off x="8952430" y="3552739"/>
            <a:ext cx="2125239" cy="2125239"/>
          </a:xfrm>
        </p:spPr>
      </p:pic>
      <p:pic>
        <p:nvPicPr>
          <p:cNvPr id="17" name="Kuvan paikkamerkki 16">
            <a:extLst>
              <a:ext uri="{FF2B5EF4-FFF2-40B4-BE49-F238E27FC236}">
                <a16:creationId xmlns:a16="http://schemas.microsoft.com/office/drawing/2014/main" id="{893F9275-F9D8-C846-B8BE-3571B6BA9792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5"/>
          <a:srcRect/>
          <a:stretch/>
        </p:blipFill>
        <p:spPr>
          <a:xfrm>
            <a:off x="8812419" y="1509037"/>
            <a:ext cx="2405261" cy="1467209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385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 anchor="ctr">
            <a:normAutofit/>
          </a:bodyPr>
          <a:lstStyle/>
          <a:p>
            <a:pPr rtl="0"/>
            <a:r>
              <a:rPr lang="fi-FI" sz="3000"/>
              <a:t>Syyt yritysoston tapahtumiseen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662304"/>
          </a:xfrm>
        </p:spPr>
        <p:txBody>
          <a:bodyPr rtlCol="0">
            <a:normAutofit/>
          </a:bodyPr>
          <a:lstStyle/>
          <a:p>
            <a:pPr rtl="0"/>
            <a:r>
              <a:rPr lang="fi-FI" dirty="0" err="1"/>
              <a:t>Coachin</a:t>
            </a:r>
            <a:r>
              <a:rPr lang="fi-FI" dirty="0"/>
              <a:t> myyntiluvut olivat laskussa ja brändi ei ole pystynyt houkuttelemaan </a:t>
            </a:r>
            <a:r>
              <a:rPr lang="fi-FI" dirty="0" err="1"/>
              <a:t>milleniaalien</a:t>
            </a:r>
            <a:r>
              <a:rPr lang="fi-FI" dirty="0"/>
              <a:t> segmenttiä. Kilpailijat olivat jo menneet ohi, ja brändin oli tehtävä asialle jotain.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5D9DFE5A-6A3D-455D-B01B-AD424D85A3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/>
        </p:blipFill>
        <p:spPr>
          <a:xfrm>
            <a:off x="432000" y="1895760"/>
            <a:ext cx="5472000" cy="3912480"/>
          </a:xfrm>
          <a:prstGeom prst="rect">
            <a:avLst/>
          </a:prstGeom>
          <a:noFill/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8002" y="2724816"/>
            <a:ext cx="5483998" cy="2273904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fi-FI" dirty="0"/>
              <a:t>Syitä, miksi kohteeksi valikoitui Kate </a:t>
            </a:r>
            <a:r>
              <a:rPr lang="fi-FI" dirty="0" err="1"/>
              <a:t>Spade</a:t>
            </a:r>
            <a:endParaRPr lang="fi-FI" dirty="0"/>
          </a:p>
          <a:p>
            <a:pPr rtl="0"/>
            <a:r>
              <a:rPr lang="fi-FI" dirty="0"/>
              <a:t>Kate </a:t>
            </a:r>
            <a:r>
              <a:rPr lang="fi-FI" dirty="0" err="1"/>
              <a:t>Spaden</a:t>
            </a:r>
            <a:r>
              <a:rPr lang="fi-FI" dirty="0"/>
              <a:t> puolesta oli ilmoitettu pääomaomistajien puolesta aikeet yhtiön myymisestä.</a:t>
            </a:r>
          </a:p>
          <a:p>
            <a:pPr rtl="0"/>
            <a:r>
              <a:rPr lang="fi-FI" dirty="0"/>
              <a:t>Laajentuminen uudelle segmentille.</a:t>
            </a:r>
          </a:p>
          <a:p>
            <a:pPr rtl="0"/>
            <a:r>
              <a:rPr lang="fi-FI" dirty="0"/>
              <a:t>Ostettavan Kate </a:t>
            </a:r>
            <a:r>
              <a:rPr lang="fi-FI" dirty="0" err="1"/>
              <a:t>Spaden</a:t>
            </a:r>
            <a:r>
              <a:rPr lang="fi-FI" dirty="0"/>
              <a:t> kansainvälistymisen kiihdyttäminen </a:t>
            </a:r>
            <a:r>
              <a:rPr lang="fi-FI" dirty="0" err="1"/>
              <a:t>Coachin</a:t>
            </a:r>
            <a:r>
              <a:rPr lang="fi-FI" dirty="0"/>
              <a:t> tarjoaman jakeluverkon avulla.</a:t>
            </a:r>
          </a:p>
          <a:p>
            <a:pPr marL="0" indent="0" rtl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27656" y="6277243"/>
            <a:ext cx="464344" cy="400188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fi-FI" smtClean="0"/>
              <a:pPr rtl="0"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Yhteensopivuus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C06D93-65F2-4552-88CF-83318CBE2CF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5472000" cy="360000"/>
          </a:xfrm>
        </p:spPr>
        <p:txBody>
          <a:bodyPr rtlCol="0"/>
          <a:lstStyle/>
          <a:p>
            <a:pPr rtl="0"/>
            <a:r>
              <a:rPr lang="fi-FI" dirty="0"/>
              <a:t>Yhtiöiden lähtökohdat ja historiat ovat hyvin erilaisia. </a:t>
            </a:r>
          </a:p>
        </p:txBody>
      </p:sp>
      <p:sp>
        <p:nvSpPr>
          <p:cNvPr id="29" name="Sisällön paikkamerkki 28">
            <a:extLst>
              <a:ext uri="{FF2B5EF4-FFF2-40B4-BE49-F238E27FC236}">
                <a16:creationId xmlns:a16="http://schemas.microsoft.com/office/drawing/2014/main" id="{07FF37F8-D747-444C-8664-2DF836965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1" y="1524741"/>
            <a:ext cx="5472199" cy="4631259"/>
          </a:xfrm>
        </p:spPr>
        <p:txBody>
          <a:bodyPr rtlCol="0"/>
          <a:lstStyle/>
          <a:p>
            <a:pPr marL="0" indent="0" rtl="0">
              <a:buNone/>
            </a:pPr>
            <a:r>
              <a:rPr lang="fi-FI" sz="2800" dirty="0" err="1"/>
              <a:t>Coach</a:t>
            </a:r>
            <a:r>
              <a:rPr lang="fi-FI" sz="2800" dirty="0"/>
              <a:t> – Ikoninen naistenlaukkubrändi</a:t>
            </a:r>
          </a:p>
          <a:p>
            <a:pPr rtl="0"/>
            <a:r>
              <a:rPr lang="fi-FI" dirty="0"/>
              <a:t>Laatua ja </a:t>
            </a:r>
            <a:r>
              <a:rPr lang="fi-FI" dirty="0" err="1"/>
              <a:t>huippudesignia</a:t>
            </a:r>
            <a:r>
              <a:rPr lang="fi-FI" dirty="0"/>
              <a:t>. Vuodesta toiseen lojaali asiakaskunta.</a:t>
            </a:r>
          </a:p>
          <a:p>
            <a:pPr rtl="0"/>
            <a:r>
              <a:rPr lang="fi-FI" dirty="0"/>
              <a:t>Käsilaukun omistaminen kuin kannanotto tiettyyn ryhmään kuulumisesta.</a:t>
            </a:r>
          </a:p>
          <a:p>
            <a:r>
              <a:rPr lang="fi-FI" dirty="0"/>
              <a:t>Vahva osaaminen käsin valmistettujen nahkalaukkujen valmistajana</a:t>
            </a:r>
          </a:p>
          <a:p>
            <a:pPr marL="0" indent="0">
              <a:buNone/>
            </a:pPr>
            <a:r>
              <a:rPr lang="fi-FI" sz="2800" dirty="0"/>
              <a:t>Kate </a:t>
            </a:r>
            <a:r>
              <a:rPr lang="fi-FI" sz="2800" dirty="0" err="1"/>
              <a:t>Spade</a:t>
            </a:r>
            <a:r>
              <a:rPr lang="fi-FI" sz="2800" dirty="0"/>
              <a:t> – Luksusta </a:t>
            </a:r>
            <a:r>
              <a:rPr lang="fi-FI" sz="2800" dirty="0" err="1"/>
              <a:t>milleniaaleille</a:t>
            </a:r>
            <a:endParaRPr lang="fi-FI" sz="2800" dirty="0"/>
          </a:p>
          <a:p>
            <a:r>
              <a:rPr lang="fi-FI" dirty="0"/>
              <a:t>Värien käyttö, lapsen- ja leikinomaisuus.</a:t>
            </a:r>
          </a:p>
          <a:p>
            <a:r>
              <a:rPr lang="fi-FI" dirty="0"/>
              <a:t>Tyyli edustaa laatua, mutta ei kiiltoa ja konservatiivista luksusta.</a:t>
            </a:r>
          </a:p>
          <a:p>
            <a:r>
              <a:rPr lang="fi-FI" dirty="0"/>
              <a:t>Ilmentää käyttäjäänsä – näkyvillä verkossa, somessa.</a:t>
            </a:r>
          </a:p>
          <a:p>
            <a:pPr marL="0" indent="0" rtl="0">
              <a:buNone/>
            </a:pPr>
            <a:r>
              <a:rPr lang="fi-FI" dirty="0"/>
              <a:t>.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C6CDA85C-88C0-6444-B1E8-D661956A20E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/>
          <a:srcRect/>
          <a:stretch/>
        </p:blipFill>
        <p:spPr>
          <a:xfrm>
            <a:off x="6248200" y="1524741"/>
            <a:ext cx="5511800" cy="3086608"/>
          </a:xfrm>
        </p:spPr>
      </p:pic>
      <p:sp>
        <p:nvSpPr>
          <p:cNvPr id="66" name="Puolivapaa piirto 5" descr="Ontto korostusalue">
            <a:extLst>
              <a:ext uri="{FF2B5EF4-FFF2-40B4-BE49-F238E27FC236}">
                <a16:creationId xmlns:a16="http://schemas.microsoft.com/office/drawing/2014/main" id="{3EEE5409-3F6C-485D-B4C2-5247917F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288002" y="3719753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67" name="Puolivapaa piirto 5" descr="Kiinteä korostusalue">
            <a:extLst>
              <a:ext uri="{FF2B5EF4-FFF2-40B4-BE49-F238E27FC236}">
                <a16:creationId xmlns:a16="http://schemas.microsoft.com/office/drawing/2014/main" id="{0D74D4D5-6A4C-4248-8A92-B8CA1C918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1460" y="4272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n paikkamerkki 12" descr="Kuvan paikkamerkki">
            <a:extLst>
              <a:ext uri="{FF2B5EF4-FFF2-40B4-BE49-F238E27FC236}">
                <a16:creationId xmlns:a16="http://schemas.microsoft.com/office/drawing/2014/main" id="{588C9C3E-7C4B-EA46-9848-A17249AC33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5" name="Puolivapaa piirto 5" descr="Ontto korostus">
            <a:extLst>
              <a:ext uri="{FF2B5EF4-FFF2-40B4-BE49-F238E27FC236}">
                <a16:creationId xmlns:a16="http://schemas.microsoft.com/office/drawing/2014/main" id="{10117390-DCFE-4FAE-B3FD-DAECFE779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713227" y="2049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31" name="Tekstiruutu 30" descr="Merkintäkorostus otsikkoon">
            <a:extLst>
              <a:ext uri="{FF2B5EF4-FFF2-40B4-BE49-F238E27FC236}">
                <a16:creationId xmlns:a16="http://schemas.microsoft.com/office/drawing/2014/main" id="{8FC2E368-898A-440B-A15C-4C5FB13C5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1897242" y="2364840"/>
            <a:ext cx="2494930" cy="3139768"/>
          </a:xfrm>
          <a:custGeom>
            <a:avLst/>
            <a:gdLst>
              <a:gd name="connsiteX0" fmla="*/ 2000924 w 2494930"/>
              <a:gd name="connsiteY0" fmla="*/ 1087415 h 3139768"/>
              <a:gd name="connsiteX1" fmla="*/ 2072963 w 2494930"/>
              <a:gd name="connsiteY1" fmla="*/ 1129282 h 3139768"/>
              <a:gd name="connsiteX2" fmla="*/ 2304085 w 2494930"/>
              <a:gd name="connsiteY2" fmla="*/ 1529014 h 3139768"/>
              <a:gd name="connsiteX3" fmla="*/ 2304085 w 2494930"/>
              <a:gd name="connsiteY3" fmla="*/ 1610754 h 3139768"/>
              <a:gd name="connsiteX4" fmla="*/ 2072963 w 2494930"/>
              <a:gd name="connsiteY4" fmla="*/ 2010486 h 3139768"/>
              <a:gd name="connsiteX5" fmla="*/ 2000924 w 2494930"/>
              <a:gd name="connsiteY5" fmla="*/ 2052353 h 3139768"/>
              <a:gd name="connsiteX6" fmla="*/ 1537679 w 2494930"/>
              <a:gd name="connsiteY6" fmla="*/ 2052353 h 3139768"/>
              <a:gd name="connsiteX7" fmla="*/ 1466641 w 2494930"/>
              <a:gd name="connsiteY7" fmla="*/ 2010486 h 3139768"/>
              <a:gd name="connsiteX8" fmla="*/ 1234518 w 2494930"/>
              <a:gd name="connsiteY8" fmla="*/ 1610754 h 3139768"/>
              <a:gd name="connsiteX9" fmla="*/ 1234518 w 2494930"/>
              <a:gd name="connsiteY9" fmla="*/ 1529014 h 3139768"/>
              <a:gd name="connsiteX10" fmla="*/ 1466641 w 2494930"/>
              <a:gd name="connsiteY10" fmla="*/ 1129282 h 3139768"/>
              <a:gd name="connsiteX11" fmla="*/ 1537679 w 2494930"/>
              <a:gd name="connsiteY11" fmla="*/ 1087415 h 3139768"/>
              <a:gd name="connsiteX12" fmla="*/ 2000924 w 2494930"/>
              <a:gd name="connsiteY12" fmla="*/ 1087415 h 3139768"/>
              <a:gd name="connsiteX13" fmla="*/ 1516872 w 2494930"/>
              <a:gd name="connsiteY13" fmla="*/ 0 h 3139768"/>
              <a:gd name="connsiteX14" fmla="*/ 1481849 w 2494930"/>
              <a:gd name="connsiteY14" fmla="*/ 0 h 3139768"/>
              <a:gd name="connsiteX15" fmla="*/ 1237282 w 2494930"/>
              <a:gd name="connsiteY15" fmla="*/ 0 h 3139768"/>
              <a:gd name="connsiteX16" fmla="*/ 99481 w 2494930"/>
              <a:gd name="connsiteY16" fmla="*/ 0 h 3139768"/>
              <a:gd name="connsiteX17" fmla="*/ 0 w 2494930"/>
              <a:gd name="connsiteY17" fmla="*/ 100333 h 3139768"/>
              <a:gd name="connsiteX18" fmla="*/ 0 w 2494930"/>
              <a:gd name="connsiteY18" fmla="*/ 1039826 h 3139768"/>
              <a:gd name="connsiteX19" fmla="*/ 0 w 2494930"/>
              <a:gd name="connsiteY19" fmla="*/ 2099942 h 3139768"/>
              <a:gd name="connsiteX20" fmla="*/ 0 w 2494930"/>
              <a:gd name="connsiteY20" fmla="*/ 3039435 h 3139768"/>
              <a:gd name="connsiteX21" fmla="*/ 99481 w 2494930"/>
              <a:gd name="connsiteY21" fmla="*/ 3139768 h 3139768"/>
              <a:gd name="connsiteX22" fmla="*/ 1237282 w 2494930"/>
              <a:gd name="connsiteY22" fmla="*/ 3139768 h 3139768"/>
              <a:gd name="connsiteX23" fmla="*/ 1481849 w 2494930"/>
              <a:gd name="connsiteY23" fmla="*/ 3139768 h 3139768"/>
              <a:gd name="connsiteX24" fmla="*/ 1556045 w 2494930"/>
              <a:gd name="connsiteY24" fmla="*/ 3139768 h 3139768"/>
              <a:gd name="connsiteX25" fmla="*/ 1600213 w 2494930"/>
              <a:gd name="connsiteY25" fmla="*/ 3121251 h 3139768"/>
              <a:gd name="connsiteX26" fmla="*/ 1699900 w 2494930"/>
              <a:gd name="connsiteY26" fmla="*/ 3020706 h 3139768"/>
              <a:gd name="connsiteX27" fmla="*/ 2458009 w 2494930"/>
              <a:gd name="connsiteY27" fmla="*/ 1709539 h 3139768"/>
              <a:gd name="connsiteX28" fmla="*/ 2458009 w 2494930"/>
              <a:gd name="connsiteY28" fmla="*/ 1441420 h 3139768"/>
              <a:gd name="connsiteX29" fmla="*/ 1699900 w 2494930"/>
              <a:gd name="connsiteY29" fmla="*/ 130253 h 3139768"/>
              <a:gd name="connsiteX30" fmla="*/ 1535140 w 2494930"/>
              <a:gd name="connsiteY30" fmla="*/ 2427 h 313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94930" h="3139768">
                <a:moveTo>
                  <a:pt x="2000924" y="1087415"/>
                </a:moveTo>
                <a:cubicBezTo>
                  <a:pt x="2030940" y="1087415"/>
                  <a:pt x="2057955" y="1103365"/>
                  <a:pt x="2072963" y="1129282"/>
                </a:cubicBezTo>
                <a:cubicBezTo>
                  <a:pt x="2304085" y="1529014"/>
                  <a:pt x="2304085" y="1529014"/>
                  <a:pt x="2304085" y="1529014"/>
                </a:cubicBezTo>
                <a:cubicBezTo>
                  <a:pt x="2319093" y="1553935"/>
                  <a:pt x="2319093" y="1585834"/>
                  <a:pt x="2304085" y="1610754"/>
                </a:cubicBezTo>
                <a:cubicBezTo>
                  <a:pt x="2072963" y="2010486"/>
                  <a:pt x="2072963" y="2010486"/>
                  <a:pt x="2072963" y="2010486"/>
                </a:cubicBezTo>
                <a:cubicBezTo>
                  <a:pt x="2057955" y="2036404"/>
                  <a:pt x="2030940" y="2052353"/>
                  <a:pt x="2000924" y="2052353"/>
                </a:cubicBezTo>
                <a:cubicBezTo>
                  <a:pt x="1537679" y="2052353"/>
                  <a:pt x="1537679" y="2052353"/>
                  <a:pt x="1537679" y="2052353"/>
                </a:cubicBezTo>
                <a:cubicBezTo>
                  <a:pt x="1508663" y="2052353"/>
                  <a:pt x="1480649" y="2036404"/>
                  <a:pt x="1466641" y="2010486"/>
                </a:cubicBezTo>
                <a:cubicBezTo>
                  <a:pt x="1234518" y="1610754"/>
                  <a:pt x="1234518" y="1610754"/>
                  <a:pt x="1234518" y="1610754"/>
                </a:cubicBezTo>
                <a:cubicBezTo>
                  <a:pt x="1219510" y="1585834"/>
                  <a:pt x="1219510" y="1553935"/>
                  <a:pt x="1234518" y="1529014"/>
                </a:cubicBezTo>
                <a:cubicBezTo>
                  <a:pt x="1466641" y="1129282"/>
                  <a:pt x="1466641" y="1129282"/>
                  <a:pt x="1466641" y="1129282"/>
                </a:cubicBezTo>
                <a:cubicBezTo>
                  <a:pt x="1480649" y="1103365"/>
                  <a:pt x="1508663" y="1087415"/>
                  <a:pt x="1537679" y="1087415"/>
                </a:cubicBezTo>
                <a:cubicBezTo>
                  <a:pt x="2000924" y="1087415"/>
                  <a:pt x="2000924" y="1087415"/>
                  <a:pt x="2000924" y="1087415"/>
                </a:cubicBezTo>
                <a:close/>
                <a:moveTo>
                  <a:pt x="1516872" y="0"/>
                </a:moveTo>
                <a:lnTo>
                  <a:pt x="1481849" y="0"/>
                </a:lnTo>
                <a:lnTo>
                  <a:pt x="1237282" y="0"/>
                </a:lnTo>
                <a:lnTo>
                  <a:pt x="99481" y="0"/>
                </a:lnTo>
                <a:cubicBezTo>
                  <a:pt x="44540" y="0"/>
                  <a:pt x="0" y="44921"/>
                  <a:pt x="0" y="100333"/>
                </a:cubicBezTo>
                <a:lnTo>
                  <a:pt x="0" y="1039826"/>
                </a:lnTo>
                <a:lnTo>
                  <a:pt x="0" y="2099942"/>
                </a:lnTo>
                <a:lnTo>
                  <a:pt x="0" y="3039435"/>
                </a:lnTo>
                <a:cubicBezTo>
                  <a:pt x="0" y="3094847"/>
                  <a:pt x="44540" y="3139768"/>
                  <a:pt x="99481" y="3139768"/>
                </a:cubicBezTo>
                <a:lnTo>
                  <a:pt x="1237282" y="3139768"/>
                </a:lnTo>
                <a:lnTo>
                  <a:pt x="1481849" y="3139768"/>
                </a:lnTo>
                <a:lnTo>
                  <a:pt x="1556045" y="3139768"/>
                </a:lnTo>
                <a:lnTo>
                  <a:pt x="1600213" y="3121251"/>
                </a:lnTo>
                <a:cubicBezTo>
                  <a:pt x="1640826" y="3097545"/>
                  <a:pt x="1675286" y="3063213"/>
                  <a:pt x="1699900" y="3020706"/>
                </a:cubicBezTo>
                <a:cubicBezTo>
                  <a:pt x="1699900" y="3020706"/>
                  <a:pt x="1699900" y="3020706"/>
                  <a:pt x="2458009" y="1709539"/>
                </a:cubicBezTo>
                <a:cubicBezTo>
                  <a:pt x="2507237" y="1627796"/>
                  <a:pt x="2507237" y="1523164"/>
                  <a:pt x="2458009" y="1441420"/>
                </a:cubicBezTo>
                <a:cubicBezTo>
                  <a:pt x="2458009" y="1441420"/>
                  <a:pt x="2458009" y="1441420"/>
                  <a:pt x="1699900" y="130253"/>
                </a:cubicBezTo>
                <a:cubicBezTo>
                  <a:pt x="1662979" y="66493"/>
                  <a:pt x="1603905" y="21126"/>
                  <a:pt x="1535140" y="2427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fi-FI" dirty="0"/>
          </a:p>
        </p:txBody>
      </p:sp>
      <p:sp>
        <p:nvSpPr>
          <p:cNvPr id="21" name="Tasakylkinen kolmio 20" descr="Varjostuskorostus otsikkoon">
            <a:extLst>
              <a:ext uri="{FF2B5EF4-FFF2-40B4-BE49-F238E27FC236}">
                <a16:creationId xmlns:a16="http://schemas.microsoft.com/office/drawing/2014/main" id="{59A98ED3-718C-409B-BC1D-07842F9F5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3915924" y="496252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117" y="1816509"/>
            <a:ext cx="4459766" cy="3146839"/>
          </a:xfrm>
        </p:spPr>
        <p:txBody>
          <a:bodyPr rtlCol="0"/>
          <a:lstStyle/>
          <a:p>
            <a:pPr rtl="0"/>
            <a:r>
              <a:rPr lang="fi-FI" sz="3400" dirty="0"/>
              <a:t>Yritysoston analysointi</a:t>
            </a:r>
            <a:br>
              <a:rPr lang="fi-FI" sz="3400" dirty="0"/>
            </a:br>
            <a:r>
              <a:rPr lang="fi-FI" sz="3400" dirty="0"/>
              <a:t>… ja yhtiöiden tulevaisuus.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</p:spPr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7656" y="6277243"/>
            <a:ext cx="464344" cy="400188"/>
          </a:xfrm>
        </p:spPr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dirty="0"/>
              <a:t>Yritysoston hyödyt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59263"/>
            <a:ext cx="5472000" cy="360000"/>
          </a:xfrm>
        </p:spPr>
        <p:txBody>
          <a:bodyPr rtlCol="0"/>
          <a:lstStyle/>
          <a:p>
            <a:pPr rtl="0"/>
            <a:r>
              <a:rPr lang="fi-FI" dirty="0" err="1"/>
              <a:t>Coach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67097"/>
            <a:ext cx="5472000" cy="1882828"/>
          </a:xfrm>
        </p:spPr>
        <p:txBody>
          <a:bodyPr rtlCol="0"/>
          <a:lstStyle/>
          <a:p>
            <a:pPr rtl="0"/>
            <a:r>
              <a:rPr lang="fi-FI" dirty="0"/>
              <a:t>Osto osapuolena toimiva </a:t>
            </a:r>
            <a:r>
              <a:rPr lang="fi-FI" dirty="0" err="1"/>
              <a:t>Coach</a:t>
            </a:r>
            <a:r>
              <a:rPr lang="fi-FI" dirty="0"/>
              <a:t> tavoitteli ensisijaisesti markkinaosuuden ja myynnin kasvua </a:t>
            </a:r>
          </a:p>
          <a:p>
            <a:pPr lvl="1" rtl="0"/>
            <a:r>
              <a:rPr lang="fi-FI" dirty="0"/>
              <a:t>Haasteena yhtiöiden erilaiset asiakaskunnat</a:t>
            </a:r>
          </a:p>
          <a:p>
            <a:pPr lvl="1" rtl="0"/>
            <a:r>
              <a:rPr lang="fi-FI" dirty="0"/>
              <a:t>Imua markkinaan haettiin Kate </a:t>
            </a:r>
            <a:r>
              <a:rPr lang="fi-FI" dirty="0" err="1"/>
              <a:t>Spaden</a:t>
            </a:r>
            <a:r>
              <a:rPr lang="fi-FI" dirty="0"/>
              <a:t> some-</a:t>
            </a:r>
            <a:r>
              <a:rPr lang="fi-FI" dirty="0" err="1"/>
              <a:t>preesenssin</a:t>
            </a:r>
            <a:r>
              <a:rPr lang="fi-FI" dirty="0"/>
              <a:t> ja relevanttisuuden kautta.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59788"/>
            <a:ext cx="5472000" cy="358775"/>
          </a:xfrm>
        </p:spPr>
        <p:txBody>
          <a:bodyPr rtlCol="0"/>
          <a:lstStyle/>
          <a:p>
            <a:pPr rtl="0"/>
            <a:r>
              <a:rPr lang="fi-FI" dirty="0"/>
              <a:t>Kate </a:t>
            </a:r>
            <a:r>
              <a:rPr lang="fi-FI" dirty="0" err="1"/>
              <a:t>Spade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63789"/>
            <a:ext cx="5472113" cy="1883984"/>
          </a:xfrm>
        </p:spPr>
        <p:txBody>
          <a:bodyPr rtlCol="0"/>
          <a:lstStyle/>
          <a:p>
            <a:pPr rtl="0"/>
            <a:r>
              <a:rPr lang="fi-FI" dirty="0"/>
              <a:t>Brändi sai entistä enemmän tavoitettavuutta </a:t>
            </a:r>
            <a:r>
              <a:rPr lang="fi-FI" dirty="0" err="1"/>
              <a:t>Coachin</a:t>
            </a:r>
            <a:r>
              <a:rPr lang="fi-FI" dirty="0"/>
              <a:t> tuomien jakelukanavien ja go-to market osaamisen.</a:t>
            </a:r>
          </a:p>
          <a:p>
            <a:pPr lvl="1" rtl="0"/>
            <a:r>
              <a:rPr lang="fi-FI" dirty="0"/>
              <a:t>Mahdollisuus kehittää brändiään</a:t>
            </a:r>
          </a:p>
          <a:p>
            <a:pPr lvl="1" rtl="0"/>
            <a:r>
              <a:rPr lang="fi-FI" dirty="0"/>
              <a:t>Brändi saataville useammille asiakkaille ympäri maapallon.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i-FI" smtClean="0"/>
              <a:pPr rtl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CAB7C210-AA05-479E-8CBD-145775240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Brändien tulevaisuus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1355E25-2798-4B01-8ADB-3B7635C1F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Oleellista menestykselle on brändien pitäminen erillään, jotta ne pysyvät uskollisena omalle identiteetilleen.</a:t>
            </a:r>
          </a:p>
          <a:p>
            <a:r>
              <a:rPr lang="fi-FI" dirty="0"/>
              <a:t>Brändit tuntevat asiakaskuntansa, ja niiden pitäisi keskittyä tuottamaan tuotteita omalle segmentilleen.</a:t>
            </a:r>
          </a:p>
          <a:p>
            <a:r>
              <a:rPr lang="fi-FI" dirty="0"/>
              <a:t>Luksustuotteiden yleisen kiinnostuksen laskun myötä on brändien seurattava megatrendejä tarkasti ja tarvittaessa mukautua sen mukaan.</a:t>
            </a:r>
          </a:p>
          <a:p>
            <a:r>
              <a:rPr lang="fi-FI" dirty="0"/>
              <a:t>Brändien täytyy pysytellä poissa luksusmerkille haitallisesta alennusmyyntipolitiikasta, mitä on testattu aiemmin.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3CC2C967-9EF9-4B5B-ABFD-DEEE7490D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fi-FI" smtClean="0"/>
              <a:pPr rtl="0"/>
              <a:t>8</a:t>
            </a:fld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29CEBB46-AB75-4BEC-B935-8BA20CB8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473" y="3361157"/>
            <a:ext cx="3831054" cy="306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44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n paikkamerkki 11" descr="Kuvan paikkamerkki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kstiruutu 37" descr="Korostus otsikkolohkoon">
            <a:extLst>
              <a:ext uri="{FF2B5EF4-FFF2-40B4-BE49-F238E27FC236}">
                <a16:creationId xmlns:a16="http://schemas.microsoft.com/office/drawing/2014/main" id="{B231FB9C-F234-41D0-A4CE-8C29A5F2F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54303" y="3842399"/>
            <a:ext cx="846997" cy="2200275"/>
          </a:xfrm>
          <a:custGeom>
            <a:avLst/>
            <a:gdLst>
              <a:gd name="connsiteX0" fmla="*/ 99480 w 846997"/>
              <a:gd name="connsiteY0" fmla="*/ 0 h 2200275"/>
              <a:gd name="connsiteX1" fmla="*/ 846997 w 846997"/>
              <a:gd name="connsiteY1" fmla="*/ 0 h 2200275"/>
              <a:gd name="connsiteX2" fmla="*/ 846997 w 846997"/>
              <a:gd name="connsiteY2" fmla="*/ 2200275 h 2200275"/>
              <a:gd name="connsiteX3" fmla="*/ 99480 w 846997"/>
              <a:gd name="connsiteY3" fmla="*/ 2200275 h 2200275"/>
              <a:gd name="connsiteX4" fmla="*/ 0 w 846997"/>
              <a:gd name="connsiteY4" fmla="*/ 2099942 h 2200275"/>
              <a:gd name="connsiteX5" fmla="*/ 0 w 846997"/>
              <a:gd name="connsiteY5" fmla="*/ 100333 h 2200275"/>
              <a:gd name="connsiteX6" fmla="*/ 99480 w 846997"/>
              <a:gd name="connsiteY6" fmla="*/ 0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997" h="2200275">
                <a:moveTo>
                  <a:pt x="99480" y="0"/>
                </a:moveTo>
                <a:lnTo>
                  <a:pt x="846997" y="0"/>
                </a:lnTo>
                <a:lnTo>
                  <a:pt x="846997" y="2200275"/>
                </a:lnTo>
                <a:lnTo>
                  <a:pt x="99480" y="2200275"/>
                </a:lnTo>
                <a:cubicBezTo>
                  <a:pt x="44539" y="2200275"/>
                  <a:pt x="0" y="2155354"/>
                  <a:pt x="0" y="2099942"/>
                </a:cubicBezTo>
                <a:lnTo>
                  <a:pt x="0" y="100333"/>
                </a:lnTo>
                <a:cubicBezTo>
                  <a:pt x="0" y="44921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fi-FI" dirty="0"/>
          </a:p>
        </p:txBody>
      </p:sp>
      <p:sp>
        <p:nvSpPr>
          <p:cNvPr id="35" name="Tasakylkinen kolmio 34" descr="Varjostus otsikkolohkoon">
            <a:extLst>
              <a:ext uri="{FF2B5EF4-FFF2-40B4-BE49-F238E27FC236}">
                <a16:creationId xmlns:a16="http://schemas.microsoft.com/office/drawing/2014/main" id="{FE193317-B8BD-46CA-B0A6-8A7511B08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59065" y="5556894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dirty="0"/>
          </a:p>
        </p:txBody>
      </p:sp>
      <p:sp>
        <p:nvSpPr>
          <p:cNvPr id="32" name="Puolivapaa piirto 5" descr="Kiinteä korostusalue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257349" y="235501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33" name="Puolivapaa piirto 5" descr="Ontto korostusalue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fi-FI" dirty="0"/>
          </a:p>
        </p:txBody>
      </p:sp>
      <p:sp>
        <p:nvSpPr>
          <p:cNvPr id="20" name="Otsikko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5784_TF16411253" id="{3B477670-B068-4FE8-9B64-DC99136DC4B6}" vid="{F567DD6D-EE69-479C-A926-DCAFE249C78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b0879af-3eba-417a-a55a-ffe6dcd6ca77"/>
    <ds:schemaRef ds:uri="6dc4bcd6-49db-4c07-9060-8acfc67cef9f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Laajakuva</PresentationFormat>
  <Paragraphs>58</Paragraphs>
  <Slides>9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Times New Roman</vt:lpstr>
      <vt:lpstr>Office-teema</vt:lpstr>
      <vt:lpstr>Coach – Kate Spade merger puts Michael Kors in a Spot</vt:lpstr>
      <vt:lpstr>Yrityskauppa – Coach &amp; Kate Spade  Taustat, tekijät ja yhteensopivuus</vt:lpstr>
      <vt:lpstr>Markkinakatsaus</vt:lpstr>
      <vt:lpstr>Syyt yritysoston tapahtumiseen</vt:lpstr>
      <vt:lpstr>Yhteensopivuus</vt:lpstr>
      <vt:lpstr>Yritysoston analysointi … ja yhtiöiden tulevaisuus.</vt:lpstr>
      <vt:lpstr>Yritysoston hyödyt </vt:lpstr>
      <vt:lpstr>Brändien tulevaisuus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2020-04-20T16:47:20Z</dcterms:created>
  <dcterms:modified xsi:type="dcterms:W3CDTF">2020-04-21T13:10:06Z</dcterms:modified>
</cp:coreProperties>
</file>