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19"/>
  </p:notesMasterIdLst>
  <p:sldIdLst>
    <p:sldId id="256" r:id="rId2"/>
    <p:sldId id="265" r:id="rId3"/>
    <p:sldId id="264" r:id="rId4"/>
    <p:sldId id="277" r:id="rId5"/>
    <p:sldId id="285" r:id="rId6"/>
    <p:sldId id="278" r:id="rId7"/>
    <p:sldId id="280" r:id="rId8"/>
    <p:sldId id="281" r:id="rId9"/>
    <p:sldId id="282" r:id="rId10"/>
    <p:sldId id="283" r:id="rId11"/>
    <p:sldId id="284" r:id="rId12"/>
    <p:sldId id="268" r:id="rId13"/>
    <p:sldId id="274" r:id="rId14"/>
    <p:sldId id="262" r:id="rId15"/>
    <p:sldId id="275" r:id="rId16"/>
    <p:sldId id="276" r:id="rId17"/>
    <p:sldId id="263" r:id="rId18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900"/>
    <a:srgbClr val="ED2939"/>
    <a:srgbClr val="006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2" autoAdjust="0"/>
    <p:restoredTop sz="86364" autoAdjust="0"/>
  </p:normalViewPr>
  <p:slideViewPr>
    <p:cSldViewPr>
      <p:cViewPr varScale="1">
        <p:scale>
          <a:sx n="74" d="100"/>
          <a:sy n="74" d="100"/>
        </p:scale>
        <p:origin x="16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A0F605D-4BBC-4D41-8A9E-2A20F4BD87C1}" type="datetimeFigureOut">
              <a:rPr lang="fi-FI"/>
              <a:pPr>
                <a:defRPr/>
              </a:pPr>
              <a:t>29.1.2019</a:t>
            </a:fld>
            <a:endParaRPr lang="fi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fi-FI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C414B17A-7760-4DF4-B734-581E2C1CC07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79543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14B17A-7760-4DF4-B734-581E2C1CC079}" type="slidenum">
              <a:rPr lang="fi-FI" smtClean="0"/>
              <a:pPr>
                <a:defRPr/>
              </a:pPr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97220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5B4ACD-2AC2-453B-941A-830E321F799D}" type="slidenum">
              <a:rPr lang="fi-FI" smtClean="0"/>
              <a:pPr>
                <a:defRPr/>
              </a:pPr>
              <a:t>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0570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The terms might change to GSMA specific.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14B17A-7760-4DF4-B734-581E2C1CC079}" type="slidenum">
              <a:rPr lang="fi-FI" smtClean="0"/>
              <a:pPr>
                <a:defRPr/>
              </a:pPr>
              <a:t>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95809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14B17A-7760-4DF4-B734-581E2C1CC079}" type="slidenum">
              <a:rPr lang="fi-FI" smtClean="0"/>
              <a:pPr>
                <a:defRPr/>
              </a:pPr>
              <a:t>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3735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14B17A-7760-4DF4-B734-581E2C1CC079}" type="slidenum">
              <a:rPr lang="fi-FI" smtClean="0"/>
              <a:pPr>
                <a:defRPr/>
              </a:pPr>
              <a:t>10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276264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14B17A-7760-4DF4-B734-581E2C1CC079}" type="slidenum">
              <a:rPr lang="fi-FI" smtClean="0"/>
              <a:pPr>
                <a:defRPr/>
              </a:pPr>
              <a:t>11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88787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89130D-3250-4E0E-BDC3-CD7C6BE9A7DB}" type="slidenum">
              <a:rPr lang="fi-FI" smtClean="0"/>
              <a:pPr>
                <a:defRPr/>
              </a:pPr>
              <a:t>16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79162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Aalto_EN_Electr-Eng_21_RGB_2"/>
          <p:cNvPicPr>
            <a:picLocks noChangeAspect="1" noChangeArrowheads="1"/>
          </p:cNvPicPr>
          <p:nvPr userDrawn="1"/>
        </p:nvPicPr>
        <p:blipFill>
          <a:blip r:embed="rId2" cstate="print"/>
          <a:srcRect t="1408"/>
          <a:stretch>
            <a:fillRect/>
          </a:stretch>
        </p:blipFill>
        <p:spPr bwMode="auto">
          <a:xfrm>
            <a:off x="26988" y="0"/>
            <a:ext cx="20891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 userDrawn="1"/>
        </p:nvSpPr>
        <p:spPr>
          <a:xfrm>
            <a:off x="406400" y="1712913"/>
            <a:ext cx="8326438" cy="3921125"/>
          </a:xfrm>
          <a:prstGeom prst="rect">
            <a:avLst/>
          </a:prstGeom>
          <a:solidFill>
            <a:srgbClr val="FF7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>
            <a:normAutofit/>
          </a:bodyPr>
          <a:lstStyle>
            <a:lvl1pPr marL="0" indent="0" algn="l"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6"/>
          </p:nvPr>
        </p:nvSpPr>
        <p:spPr>
          <a:xfrm>
            <a:off x="2862263" y="5961063"/>
            <a:ext cx="2027237" cy="176212"/>
          </a:xfrm>
        </p:spPr>
        <p:txBody>
          <a:bodyPr wrap="none"/>
          <a:lstStyle>
            <a:lvl1pPr>
              <a:defRPr sz="12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E12476D-F641-449D-A846-E233FD62F023}" type="datetime1">
              <a:rPr lang="en-US"/>
              <a:pPr>
                <a:defRPr/>
              </a:pPr>
              <a:t>1/29/2019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4A300-76C2-461E-B308-2101EA2946A7}" type="datetime1">
              <a:rPr lang="en-US"/>
              <a:pPr>
                <a:defRPr/>
              </a:pPr>
              <a:t>1/29/2019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462A0-EF6D-43B8-A603-0CBF4B77A1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2400" y="1584000"/>
            <a:ext cx="3924000" cy="413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4000"/>
            <a:ext cx="3924000" cy="413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buNone/>
              <a:defRPr sz="1400"/>
            </a:lvl6pPr>
            <a:lvl7pPr>
              <a:buNone/>
              <a:defRPr sz="1400"/>
            </a:lvl7pPr>
            <a:lvl8pPr>
              <a:buNone/>
              <a:defRPr sz="1400"/>
            </a:lvl8pPr>
            <a:lvl9pPr>
              <a:buNone/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2E215-4ACB-472D-92BA-4A0F4F73AB2E}" type="datetime1">
              <a:rPr lang="en-US"/>
              <a:pPr>
                <a:defRPr/>
              </a:pPr>
              <a:t>1/29/2019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D2A59-28D2-4351-8CAF-8F47D3531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5983B-B6DF-462B-8C4F-35CDFBCC413B}" type="datetime1">
              <a:rPr lang="en-US"/>
              <a:pPr>
                <a:defRPr/>
              </a:pPr>
              <a:t>1/29/2019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24853-FCD5-4BEA-8404-C769338FA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6BF46-A8E0-49DA-A4DA-B42B8AB554DE}" type="datetime1">
              <a:rPr lang="en-US"/>
              <a:pPr>
                <a:defRPr/>
              </a:pPr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5E2B7-B913-493A-8937-F108C1FC3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marg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00" y="1584000"/>
            <a:ext cx="6285600" cy="41364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F845E-22E8-422B-AD7B-34EBD4DF0787}" type="datetime1">
              <a:rPr lang="en-US"/>
              <a:pPr>
                <a:defRPr/>
              </a:pPr>
              <a:t>1/29/2019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A2554-0F28-43DC-BA72-83928ECAE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Aalto_EN_Electr-Eng_21_RGB_2"/>
          <p:cNvPicPr>
            <a:picLocks noChangeAspect="1" noChangeArrowheads="1"/>
          </p:cNvPicPr>
          <p:nvPr userDrawn="1"/>
        </p:nvPicPr>
        <p:blipFill>
          <a:blip r:embed="rId2" cstate="print"/>
          <a:srcRect t="1408"/>
          <a:stretch>
            <a:fillRect/>
          </a:stretch>
        </p:blipFill>
        <p:spPr bwMode="auto">
          <a:xfrm>
            <a:off x="26988" y="0"/>
            <a:ext cx="20891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rgbClr val="FF7900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rgbClr val="FF7900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6"/>
          </p:nvPr>
        </p:nvSpPr>
        <p:spPr>
          <a:xfrm>
            <a:off x="2862263" y="5961063"/>
            <a:ext cx="2027237" cy="176212"/>
          </a:xfrm>
        </p:spPr>
        <p:txBody>
          <a:bodyPr wrap="none"/>
          <a:lstStyle>
            <a:lvl1pPr>
              <a:defRPr sz="12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382DE91-1E14-4E64-B99C-1D83F834039F}" type="datetime1">
              <a:rPr lang="en-US"/>
              <a:pPr>
                <a:defRPr/>
              </a:pPr>
              <a:t>1/29/2019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titl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Aalto_EN_Electr-Eng_13_RGB_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900" y="5815013"/>
            <a:ext cx="2519363" cy="104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406400" y="406400"/>
            <a:ext cx="8326438" cy="5472113"/>
          </a:xfrm>
          <a:prstGeom prst="rect">
            <a:avLst/>
          </a:prstGeom>
          <a:solidFill>
            <a:srgbClr val="FF7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00" y="547200"/>
            <a:ext cx="7772400" cy="2206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88D2B-75CA-44F7-AF39-EEB7F7C5FCF4}" type="datetime1">
              <a:rPr lang="en-US"/>
              <a:pPr>
                <a:defRPr/>
              </a:pPr>
              <a:t>1/29/2019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8449A-1555-48F7-9D08-55F71CD618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alto_EN_Electr-Eng_13_RGB_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5900" y="5815013"/>
            <a:ext cx="2519363" cy="104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73088" y="488950"/>
            <a:ext cx="79883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73088" y="1584325"/>
            <a:ext cx="7988300" cy="413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30588" y="6275388"/>
            <a:ext cx="1544637" cy="1254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2103D4A-CBF7-4037-A7DF-F4BC0084C4A4}" type="datetime1">
              <a:rPr lang="en-US"/>
              <a:pPr>
                <a:defRPr/>
              </a:pPr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0588" y="6145213"/>
            <a:ext cx="1544637" cy="1254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30588" y="6400800"/>
            <a:ext cx="1544637" cy="1254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73EB4D6-9DBD-4153-883D-8104EFC3B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1500" y="5813425"/>
            <a:ext cx="7988300" cy="65088"/>
          </a:xfrm>
          <a:prstGeom prst="rect">
            <a:avLst/>
          </a:prstGeom>
          <a:solidFill>
            <a:srgbClr val="FF7900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3" r:id="rId7"/>
    <p:sldLayoutId id="2147483674" r:id="rId8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200" b="1" kern="1200">
          <a:solidFill>
            <a:srgbClr val="FF79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Arial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ts val="4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ts val="4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ts val="4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ts val="3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3088" y="1771650"/>
            <a:ext cx="7772400" cy="133191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S-38.3046 Value Network Design for Internet</a:t>
            </a:r>
            <a:r>
              <a:rPr lang="fi-FI" dirty="0" smtClean="0"/>
              <a:t/>
            </a:r>
            <a:br>
              <a:rPr lang="fi-FI" dirty="0" smtClean="0"/>
            </a:br>
            <a:endParaRPr lang="en-US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73088" y="3143250"/>
            <a:ext cx="6284912" cy="2339975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 smtClean="0"/>
              <a:t>Embedded SIM – Value Network Configuration</a:t>
            </a:r>
          </a:p>
          <a:p>
            <a:pPr eaLnBrk="1" hangingPunct="1"/>
            <a:r>
              <a:rPr lang="en-US" sz="3200" dirty="0" smtClean="0"/>
              <a:t>25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March, 2014</a:t>
            </a:r>
            <a:endParaRPr lang="en-US" dirty="0" smtClean="0"/>
          </a:p>
          <a:p>
            <a:pPr eaLnBrk="1" hangingPunct="1"/>
            <a:endParaRPr lang="en-US" sz="600" dirty="0" smtClean="0"/>
          </a:p>
          <a:p>
            <a:pPr eaLnBrk="1" hangingPunct="1"/>
            <a:r>
              <a:rPr lang="en-US" sz="2800" dirty="0" smtClean="0"/>
              <a:t>Group </a:t>
            </a:r>
            <a:r>
              <a:rPr lang="en-US" sz="2800" i="1" dirty="0" err="1" smtClean="0"/>
              <a:t>eSIM</a:t>
            </a:r>
            <a:endParaRPr lang="en-US" sz="2800" i="1" dirty="0" smtClean="0"/>
          </a:p>
          <a:p>
            <a:pPr eaLnBrk="1" hangingPunct="1"/>
            <a:r>
              <a:rPr lang="en-US" dirty="0" smtClean="0"/>
              <a:t>Qin Jin</a:t>
            </a:r>
          </a:p>
          <a:p>
            <a:pPr eaLnBrk="1" hangingPunct="1"/>
            <a:r>
              <a:rPr lang="en-US" dirty="0" smtClean="0"/>
              <a:t>Munira Shahnaz</a:t>
            </a:r>
          </a:p>
          <a:p>
            <a:pPr eaLnBrk="1" hangingPunct="1"/>
            <a:r>
              <a:rPr lang="en-US" dirty="0" smtClean="0"/>
              <a:t>Erik Kosonen</a:t>
            </a:r>
          </a:p>
          <a:p>
            <a:pPr eaLnBrk="1" hangingPunct="1"/>
            <a:r>
              <a:rPr lang="en-US" dirty="0" smtClean="0"/>
              <a:t>Risto Sivonen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M2M SP Centric</a:t>
            </a:r>
            <a:endParaRPr lang="fi-FI" dirty="0"/>
          </a:p>
        </p:txBody>
      </p:sp>
      <p:pic>
        <p:nvPicPr>
          <p:cNvPr id="2050" name="Picture 2" descr="https://lh4.googleusercontent.com/Ny68zr3XbAtSMI1IGVXojpSlqp0Kc8XTkRdYZcBpDCl-7LyVXzLyKYPL0OSzAWSIx1Umux1sm3IkQuph4Jqpcv8DZY_-QARIy_vbn8asdL5pFnc5C0oTjAZ27TiSP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268760"/>
            <a:ext cx="4324350" cy="4457701"/>
          </a:xfrm>
          <a:prstGeom prst="rect">
            <a:avLst/>
          </a:prstGeom>
          <a:noFill/>
        </p:spPr>
      </p:pic>
      <p:sp>
        <p:nvSpPr>
          <p:cNvPr id="11" name="Content Placeholder 6"/>
          <p:cNvSpPr>
            <a:spLocks noGrp="1"/>
          </p:cNvSpPr>
          <p:nvPr>
            <p:ph sz="half" idx="2"/>
          </p:nvPr>
        </p:nvSpPr>
        <p:spPr>
          <a:xfrm>
            <a:off x="4860032" y="1584000"/>
            <a:ext cx="3712168" cy="12689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 smtClean="0"/>
              <a:t>M2M SP takes MVNO role and buys subscription management from </a:t>
            </a:r>
            <a:r>
              <a:rPr lang="fi-FI" dirty="0" err="1" smtClean="0"/>
              <a:t>other</a:t>
            </a:r>
            <a:r>
              <a:rPr lang="fi-FI" dirty="0" smtClean="0"/>
              <a:t> </a:t>
            </a:r>
            <a:r>
              <a:rPr lang="fi-FI" dirty="0" err="1" smtClean="0"/>
              <a:t>parties</a:t>
            </a:r>
            <a:r>
              <a:rPr lang="fi-FI" dirty="0" smtClean="0"/>
              <a:t>.</a:t>
            </a:r>
          </a:p>
        </p:txBody>
      </p:sp>
      <p:grpSp>
        <p:nvGrpSpPr>
          <p:cNvPr id="12" name="Group 7"/>
          <p:cNvGrpSpPr>
            <a:grpSpLocks noChangeAspect="1"/>
          </p:cNvGrpSpPr>
          <p:nvPr/>
        </p:nvGrpSpPr>
        <p:grpSpPr bwMode="auto">
          <a:xfrm>
            <a:off x="6108502" y="3501007"/>
            <a:ext cx="2267148" cy="2267967"/>
            <a:chOff x="2627784" y="1628800"/>
            <a:chExt cx="3888432" cy="3888432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4572000" y="1628800"/>
              <a:ext cx="0" cy="3888432"/>
            </a:xfrm>
            <a:prstGeom prst="line">
              <a:avLst/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>
              <a:off x="4572000" y="1629502"/>
              <a:ext cx="0" cy="3888432"/>
            </a:xfrm>
            <a:prstGeom prst="line">
              <a:avLst/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ounded Rectangle 14"/>
          <p:cNvSpPr>
            <a:spLocks noChangeAspect="1"/>
          </p:cNvSpPr>
          <p:nvPr/>
        </p:nvSpPr>
        <p:spPr>
          <a:xfrm>
            <a:off x="6084169" y="4365104"/>
            <a:ext cx="1728192" cy="1368152"/>
          </a:xfrm>
          <a:prstGeom prst="roundRect">
            <a:avLst>
              <a:gd name="adj" fmla="val 9690"/>
            </a:avLst>
          </a:prstGeom>
          <a:gradFill flip="none" rotWithShape="1">
            <a:gsLst>
              <a:gs pos="100000">
                <a:schemeClr val="accent5">
                  <a:tint val="50000"/>
                  <a:satMod val="300000"/>
                  <a:alpha val="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anchor="ctr" anchorCtr="0"/>
          <a:lstStyle/>
          <a:p>
            <a:pPr algn="ctr">
              <a:defRPr/>
            </a:pPr>
            <a:r>
              <a:rPr lang="fi-FI" sz="1400" b="1" dirty="0" smtClean="0"/>
              <a:t>M2M SP </a:t>
            </a:r>
          </a:p>
          <a:p>
            <a:pPr algn="ctr">
              <a:defRPr/>
            </a:pPr>
            <a:r>
              <a:rPr lang="fi-FI" sz="1400" b="1" dirty="0" smtClean="0"/>
              <a:t>driven</a:t>
            </a:r>
            <a:endParaRPr lang="fi-FI" sz="1300" dirty="0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5004048" y="4293096"/>
            <a:ext cx="10147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b="1" dirty="0"/>
              <a:t>Terminal </a:t>
            </a:r>
            <a:br>
              <a:rPr lang="en-US" sz="1200" b="1" dirty="0"/>
            </a:br>
            <a:r>
              <a:rPr lang="en-US" sz="1200" b="1" dirty="0"/>
              <a:t>vendor </a:t>
            </a:r>
          </a:p>
          <a:p>
            <a:pPr algn="r"/>
            <a:r>
              <a:rPr lang="en-US" sz="1200" b="1" dirty="0"/>
              <a:t>innovation</a:t>
            </a: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4965078" y="3944089"/>
            <a:ext cx="10470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b="1" dirty="0" smtClean="0"/>
              <a:t>Incremental</a:t>
            </a:r>
            <a:endParaRPr lang="en-US" sz="1200" b="1" dirty="0"/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5220072" y="5085184"/>
            <a:ext cx="73128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b="1" dirty="0" smtClean="0"/>
              <a:t>Radical</a:t>
            </a:r>
            <a:endParaRPr lang="en-US" sz="1200" b="1" dirty="0"/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7505357" y="3212976"/>
            <a:ext cx="59503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Small</a:t>
            </a:r>
            <a:endParaRPr lang="fi-FI" sz="1200" b="1" dirty="0"/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6345214" y="3224009"/>
            <a:ext cx="6030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Large</a:t>
            </a:r>
            <a:endParaRPr lang="fi-FI" sz="1200" b="1" dirty="0"/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6645892" y="2823319"/>
            <a:ext cx="12186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/>
              <a:t>Footprint </a:t>
            </a:r>
            <a:r>
              <a:rPr lang="en-US" sz="1200" b="1" dirty="0"/>
              <a:t>of</a:t>
            </a:r>
          </a:p>
          <a:p>
            <a:pPr algn="ctr"/>
            <a:r>
              <a:rPr lang="en-US" sz="1200" b="1" dirty="0"/>
              <a:t>M2M alliances</a:t>
            </a:r>
            <a:endParaRPr lang="fi-FI" sz="1200" b="1" dirty="0"/>
          </a:p>
        </p:txBody>
      </p:sp>
      <p:sp>
        <p:nvSpPr>
          <p:cNvPr id="22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/>
          <a:lstStyle/>
          <a:p>
            <a:r>
              <a:rPr lang="fi-FI" dirty="0" err="1" smtClean="0"/>
              <a:t>Current</a:t>
            </a:r>
            <a:r>
              <a:rPr lang="fi-FI" dirty="0" smtClean="0"/>
              <a:t> </a:t>
            </a:r>
            <a:r>
              <a:rPr lang="fi-FI" dirty="0" err="1" smtClean="0"/>
              <a:t>presenter</a:t>
            </a:r>
            <a:r>
              <a:rPr lang="fi-FI" dirty="0" smtClean="0"/>
              <a:t>:</a:t>
            </a:r>
          </a:p>
          <a:p>
            <a:r>
              <a:rPr lang="fi-FI" dirty="0" err="1"/>
              <a:t>Munira</a:t>
            </a:r>
            <a:r>
              <a:rPr lang="fi-FI" dirty="0"/>
              <a:t> </a:t>
            </a:r>
            <a:r>
              <a:rPr lang="fi-FI" dirty="0" err="1"/>
              <a:t>Shahnaz</a:t>
            </a:r>
            <a:endParaRPr lang="fi-FI" dirty="0"/>
          </a:p>
          <a:p>
            <a:endParaRPr lang="fi-FI" dirty="0" smtClean="0"/>
          </a:p>
        </p:txBody>
      </p:sp>
      <p:sp>
        <p:nvSpPr>
          <p:cNvPr id="23" name="Date Placeholder 5"/>
          <p:cNvSpPr>
            <a:spLocks noGrp="1"/>
          </p:cNvSpPr>
          <p:nvPr>
            <p:ph type="dt" sz="quarter" idx="15"/>
          </p:nvPr>
        </p:nvSpPr>
        <p:spPr>
          <a:xfrm>
            <a:off x="3430588" y="6275388"/>
            <a:ext cx="1544637" cy="125412"/>
          </a:xfrm>
        </p:spPr>
        <p:txBody>
          <a:bodyPr/>
          <a:lstStyle/>
          <a:p>
            <a:r>
              <a:rPr lang="en-US" dirty="0" smtClean="0"/>
              <a:t>March 25, 2014</a:t>
            </a:r>
            <a:endParaRPr lang="en-US" dirty="0"/>
          </a:p>
        </p:txBody>
      </p:sp>
      <p:sp>
        <p:nvSpPr>
          <p:cNvPr id="24" name="Footer Placeholder 6"/>
          <p:cNvSpPr>
            <a:spLocks noGrp="1"/>
          </p:cNvSpPr>
          <p:nvPr>
            <p:ph type="ftr" sz="quarter" idx="16"/>
          </p:nvPr>
        </p:nvSpPr>
        <p:spPr>
          <a:xfrm>
            <a:off x="3430588" y="6145213"/>
            <a:ext cx="1544637" cy="125412"/>
          </a:xfrm>
        </p:spPr>
        <p:txBody>
          <a:bodyPr/>
          <a:lstStyle/>
          <a:p>
            <a:r>
              <a:rPr lang="en-US" smtClean="0"/>
              <a:t>Embedded SIM</a:t>
            </a:r>
            <a:endParaRPr lang="en-US"/>
          </a:p>
        </p:txBody>
      </p:sp>
      <p:sp>
        <p:nvSpPr>
          <p:cNvPr id="25" name="Slide Number Placeholder 7"/>
          <p:cNvSpPr>
            <a:spLocks noGrp="1"/>
          </p:cNvSpPr>
          <p:nvPr>
            <p:ph type="sldNum" sz="quarter" idx="17"/>
          </p:nvPr>
        </p:nvSpPr>
        <p:spPr>
          <a:xfrm>
            <a:off x="3430588" y="6400800"/>
            <a:ext cx="1544637" cy="125413"/>
          </a:xfrm>
        </p:spPr>
        <p:txBody>
          <a:bodyPr/>
          <a:lstStyle/>
          <a:p>
            <a:fld id="{DDEC7AC6-11E5-4145-A0F6-A5AF571F8DB7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Global operator or alliance driven</a:t>
            </a:r>
            <a:endParaRPr lang="fi-FI" dirty="0"/>
          </a:p>
        </p:txBody>
      </p:sp>
      <p:pic>
        <p:nvPicPr>
          <p:cNvPr id="1026" name="Picture 2" descr="https://lh4.googleusercontent.com/xqynwTcqf3v9ELI7CU_aooANPHPCcq351SDPZqfDva96uC2D01iz1ka34uMbR8NzDigfHX3tL6-syEamxBwpGEifG1Hhf3UiBS1zlResfc5551_SFSCGPRll9RecZ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340768"/>
            <a:ext cx="4076700" cy="4352926"/>
          </a:xfrm>
          <a:prstGeom prst="rect">
            <a:avLst/>
          </a:prstGeom>
          <a:noFill/>
        </p:spPr>
      </p:pic>
      <p:sp>
        <p:nvSpPr>
          <p:cNvPr id="11" name="Content Placeholder 6"/>
          <p:cNvSpPr>
            <a:spLocks noGrp="1"/>
          </p:cNvSpPr>
          <p:nvPr>
            <p:ph sz="half" idx="2"/>
          </p:nvPr>
        </p:nvSpPr>
        <p:spPr>
          <a:xfrm>
            <a:off x="4860032" y="1584000"/>
            <a:ext cx="3712168" cy="12689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dirty="0" smtClean="0"/>
              <a:t>Operator or alliance large enough to maintain subscription management takes over </a:t>
            </a:r>
          </a:p>
          <a:p>
            <a:pPr marL="0" indent="0">
              <a:buNone/>
            </a:pPr>
            <a:r>
              <a:rPr lang="fi-FI" dirty="0" smtClean="0"/>
              <a:t>Terminal vendor or M2M SP little chance to expand towards MVNO</a:t>
            </a:r>
            <a:endParaRPr lang="fi-FI" dirty="0"/>
          </a:p>
        </p:txBody>
      </p:sp>
      <p:grpSp>
        <p:nvGrpSpPr>
          <p:cNvPr id="12" name="Group 7"/>
          <p:cNvGrpSpPr>
            <a:grpSpLocks noChangeAspect="1"/>
          </p:cNvGrpSpPr>
          <p:nvPr/>
        </p:nvGrpSpPr>
        <p:grpSpPr bwMode="auto">
          <a:xfrm>
            <a:off x="6108502" y="3501007"/>
            <a:ext cx="2267148" cy="2267967"/>
            <a:chOff x="2627784" y="1628800"/>
            <a:chExt cx="3888432" cy="3888432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4572000" y="1628800"/>
              <a:ext cx="0" cy="3888432"/>
            </a:xfrm>
            <a:prstGeom prst="line">
              <a:avLst/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>
              <a:off x="4572000" y="1629502"/>
              <a:ext cx="0" cy="3888432"/>
            </a:xfrm>
            <a:prstGeom prst="line">
              <a:avLst/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ounded Rectangle 14"/>
          <p:cNvSpPr>
            <a:spLocks noChangeAspect="1"/>
          </p:cNvSpPr>
          <p:nvPr/>
        </p:nvSpPr>
        <p:spPr>
          <a:xfrm>
            <a:off x="6084169" y="3501008"/>
            <a:ext cx="1728192" cy="1368152"/>
          </a:xfrm>
          <a:prstGeom prst="roundRect">
            <a:avLst>
              <a:gd name="adj" fmla="val 9690"/>
            </a:avLst>
          </a:prstGeom>
          <a:gradFill flip="none" rotWithShape="1">
            <a:gsLst>
              <a:gs pos="100000">
                <a:schemeClr val="accent5">
                  <a:tint val="50000"/>
                  <a:satMod val="300000"/>
                  <a:alpha val="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anchor="ctr" anchorCtr="0"/>
          <a:lstStyle/>
          <a:p>
            <a:pPr algn="ctr">
              <a:defRPr/>
            </a:pPr>
            <a:r>
              <a:rPr lang="fi-FI" sz="1400" b="1" dirty="0" smtClean="0"/>
              <a:t>Global operator or alliance driven</a:t>
            </a:r>
            <a:endParaRPr lang="fi-FI" sz="1300" dirty="0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5004048" y="4293096"/>
            <a:ext cx="10147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b="1" dirty="0"/>
              <a:t>Terminal </a:t>
            </a:r>
            <a:br>
              <a:rPr lang="en-US" sz="1200" b="1" dirty="0"/>
            </a:br>
            <a:r>
              <a:rPr lang="en-US" sz="1200" b="1" dirty="0"/>
              <a:t>vendor </a:t>
            </a:r>
          </a:p>
          <a:p>
            <a:pPr algn="r"/>
            <a:r>
              <a:rPr lang="en-US" sz="1200" b="1" dirty="0"/>
              <a:t>innovation</a:t>
            </a: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4965078" y="3944089"/>
            <a:ext cx="10470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b="1" dirty="0" smtClean="0"/>
              <a:t>Incremental</a:t>
            </a:r>
            <a:endParaRPr lang="en-US" sz="1200" b="1" dirty="0"/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5220072" y="5085184"/>
            <a:ext cx="73128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b="1" dirty="0" smtClean="0"/>
              <a:t>Radical</a:t>
            </a:r>
            <a:endParaRPr lang="en-US" sz="1200" b="1" dirty="0"/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7505357" y="3212976"/>
            <a:ext cx="59503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Small</a:t>
            </a:r>
            <a:endParaRPr lang="fi-FI" sz="1200" b="1" dirty="0"/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6345214" y="3224009"/>
            <a:ext cx="6030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Large</a:t>
            </a:r>
            <a:endParaRPr lang="fi-FI" sz="1200" b="1" dirty="0"/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6645892" y="2823319"/>
            <a:ext cx="12186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/>
              <a:t>Footprint </a:t>
            </a:r>
            <a:r>
              <a:rPr lang="en-US" sz="1200" b="1" dirty="0"/>
              <a:t>of</a:t>
            </a:r>
          </a:p>
          <a:p>
            <a:pPr algn="ctr"/>
            <a:r>
              <a:rPr lang="en-US" sz="1200" b="1" dirty="0"/>
              <a:t>M2M alliances</a:t>
            </a:r>
            <a:endParaRPr lang="fi-FI" sz="1200" b="1" dirty="0"/>
          </a:p>
        </p:txBody>
      </p:sp>
      <p:sp>
        <p:nvSpPr>
          <p:cNvPr id="22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/>
          <a:lstStyle/>
          <a:p>
            <a:r>
              <a:rPr lang="fi-FI" dirty="0" err="1" smtClean="0"/>
              <a:t>Current</a:t>
            </a:r>
            <a:r>
              <a:rPr lang="fi-FI" dirty="0" smtClean="0"/>
              <a:t> </a:t>
            </a:r>
            <a:r>
              <a:rPr lang="fi-FI" dirty="0" err="1" smtClean="0"/>
              <a:t>presenter</a:t>
            </a:r>
            <a:r>
              <a:rPr lang="fi-FI" dirty="0" smtClean="0"/>
              <a:t>:</a:t>
            </a:r>
          </a:p>
          <a:p>
            <a:r>
              <a:rPr lang="fi-FI" dirty="0" err="1" smtClean="0"/>
              <a:t>Munira</a:t>
            </a:r>
            <a:r>
              <a:rPr lang="fi-FI" dirty="0" smtClean="0"/>
              <a:t> </a:t>
            </a:r>
            <a:r>
              <a:rPr lang="fi-FI" dirty="0" err="1" smtClean="0"/>
              <a:t>Shahnaz</a:t>
            </a:r>
            <a:endParaRPr lang="fi-FI" dirty="0"/>
          </a:p>
        </p:txBody>
      </p:sp>
      <p:sp>
        <p:nvSpPr>
          <p:cNvPr id="23" name="Date Placeholder 5"/>
          <p:cNvSpPr>
            <a:spLocks noGrp="1"/>
          </p:cNvSpPr>
          <p:nvPr>
            <p:ph type="dt" sz="quarter" idx="15"/>
          </p:nvPr>
        </p:nvSpPr>
        <p:spPr>
          <a:xfrm>
            <a:off x="3430588" y="6275388"/>
            <a:ext cx="1544637" cy="125412"/>
          </a:xfrm>
        </p:spPr>
        <p:txBody>
          <a:bodyPr/>
          <a:lstStyle/>
          <a:p>
            <a:r>
              <a:rPr lang="en-US" dirty="0" smtClean="0"/>
              <a:t>March 25, 2014</a:t>
            </a:r>
            <a:endParaRPr lang="en-US" dirty="0"/>
          </a:p>
        </p:txBody>
      </p:sp>
      <p:sp>
        <p:nvSpPr>
          <p:cNvPr id="24" name="Footer Placeholder 6"/>
          <p:cNvSpPr>
            <a:spLocks noGrp="1"/>
          </p:cNvSpPr>
          <p:nvPr>
            <p:ph type="ftr" sz="quarter" idx="16"/>
          </p:nvPr>
        </p:nvSpPr>
        <p:spPr>
          <a:xfrm>
            <a:off x="3430588" y="6145213"/>
            <a:ext cx="1544637" cy="125412"/>
          </a:xfrm>
        </p:spPr>
        <p:txBody>
          <a:bodyPr/>
          <a:lstStyle/>
          <a:p>
            <a:r>
              <a:rPr lang="en-US" smtClean="0"/>
              <a:t>Embedded SIM</a:t>
            </a:r>
            <a:endParaRPr lang="en-US"/>
          </a:p>
        </p:txBody>
      </p:sp>
      <p:sp>
        <p:nvSpPr>
          <p:cNvPr id="25" name="Slide Number Placeholder 7"/>
          <p:cNvSpPr>
            <a:spLocks noGrp="1"/>
          </p:cNvSpPr>
          <p:nvPr>
            <p:ph type="sldNum" sz="quarter" idx="17"/>
          </p:nvPr>
        </p:nvSpPr>
        <p:spPr>
          <a:xfrm>
            <a:off x="3430588" y="6400800"/>
            <a:ext cx="1544637" cy="125413"/>
          </a:xfrm>
        </p:spPr>
        <p:txBody>
          <a:bodyPr/>
          <a:lstStyle/>
          <a:p>
            <a:fld id="{DDEC7AC6-11E5-4145-A0F6-A5AF571F8DB7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11" descr="cinterion_mim_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7393" y="764704"/>
            <a:ext cx="8459063" cy="2952328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7" name="Rounded Rectangle 6"/>
          <p:cNvSpPr/>
          <p:nvPr/>
        </p:nvSpPr>
        <p:spPr>
          <a:xfrm rot="16200000">
            <a:off x="2627784" y="-315415"/>
            <a:ext cx="3744416" cy="8496944"/>
          </a:xfrm>
          <a:prstGeom prst="roundRect">
            <a:avLst>
              <a:gd name="adj" fmla="val 8908"/>
            </a:avLst>
          </a:prstGeom>
          <a:gradFill>
            <a:gsLst>
              <a:gs pos="20000">
                <a:srgbClr val="5E9EFF">
                  <a:alpha val="0"/>
                </a:srgbClr>
              </a:gs>
              <a:gs pos="6000">
                <a:srgbClr val="85C2FF">
                  <a:alpha val="0"/>
                </a:srgbClr>
              </a:gs>
              <a:gs pos="70000">
                <a:srgbClr val="C4D6EB"/>
              </a:gs>
              <a:gs pos="100000">
                <a:srgbClr val="FFEBFA"/>
              </a:gs>
            </a:gsLst>
            <a:lin ang="108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Conclusions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2400" y="1584000"/>
            <a:ext cx="4719680" cy="4136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sz="2200" dirty="0" smtClean="0"/>
              <a:t>Large MNO alliances and M2M platform vendors can create value from market need for mobility</a:t>
            </a:r>
          </a:p>
          <a:p>
            <a:pPr marL="358775" indent="-358775"/>
            <a:r>
              <a:rPr lang="fi-FI" dirty="0" smtClean="0"/>
              <a:t>Value creation high to ”global operator”</a:t>
            </a:r>
          </a:p>
          <a:p>
            <a:pPr marL="0" indent="0">
              <a:buNone/>
            </a:pPr>
            <a:endParaRPr lang="fi-FI" sz="1100" dirty="0" smtClean="0"/>
          </a:p>
          <a:p>
            <a:pPr marL="0" indent="0">
              <a:buNone/>
            </a:pPr>
            <a:r>
              <a:rPr lang="fi-FI" sz="2200" dirty="0" smtClean="0"/>
              <a:t>Terminal vendors can create value from need for terminal interoperability</a:t>
            </a:r>
          </a:p>
          <a:p>
            <a:r>
              <a:rPr lang="fi-FI" dirty="0" smtClean="0"/>
              <a:t>Value creation high to terminal vendor as M2M SP and MVNO at same time</a:t>
            </a:r>
          </a:p>
          <a:p>
            <a:r>
              <a:rPr lang="fi-FI" dirty="0" smtClean="0"/>
              <a:t>Difficult to expand to MNO business</a:t>
            </a:r>
          </a:p>
          <a:p>
            <a:r>
              <a:rPr lang="fi-FI" dirty="0" smtClean="0"/>
              <a:t>Forced to create agreements with MNOs</a:t>
            </a:r>
          </a:p>
          <a:p>
            <a:pPr>
              <a:buNone/>
            </a:pPr>
            <a:endParaRPr lang="fi-FI" sz="1100" dirty="0" smtClean="0"/>
          </a:p>
          <a:p>
            <a:pPr>
              <a:buNone/>
            </a:pPr>
            <a:r>
              <a:rPr lang="fi-FI" sz="2200" dirty="0" smtClean="0"/>
              <a:t>Weaknesses</a:t>
            </a:r>
          </a:p>
          <a:p>
            <a:r>
              <a:rPr lang="fi-FI" dirty="0" smtClean="0"/>
              <a:t>GSMA presents operator point of view</a:t>
            </a:r>
          </a:p>
          <a:p>
            <a:r>
              <a:rPr lang="fi-FI" dirty="0" smtClean="0"/>
              <a:t>M2M platform vendor not fully included</a:t>
            </a:r>
          </a:p>
        </p:txBody>
      </p:sp>
      <p:sp>
        <p:nvSpPr>
          <p:cNvPr id="11" name="Date Placeholder 5"/>
          <p:cNvSpPr>
            <a:spLocks noGrp="1"/>
          </p:cNvSpPr>
          <p:nvPr>
            <p:ph type="dt" sz="quarter" idx="15"/>
          </p:nvPr>
        </p:nvSpPr>
        <p:spPr>
          <a:xfrm>
            <a:off x="3430588" y="6275388"/>
            <a:ext cx="1544637" cy="125412"/>
          </a:xfrm>
        </p:spPr>
        <p:txBody>
          <a:bodyPr/>
          <a:lstStyle/>
          <a:p>
            <a:r>
              <a:rPr lang="en-US" dirty="0" smtClean="0"/>
              <a:t>March 25, 2014</a:t>
            </a:r>
            <a:endParaRPr lang="en-US" dirty="0"/>
          </a:p>
        </p:txBody>
      </p:sp>
      <p:sp>
        <p:nvSpPr>
          <p:cNvPr id="12" name="Footer Placeholder 6"/>
          <p:cNvSpPr>
            <a:spLocks noGrp="1"/>
          </p:cNvSpPr>
          <p:nvPr>
            <p:ph type="ftr" sz="quarter" idx="16"/>
          </p:nvPr>
        </p:nvSpPr>
        <p:spPr>
          <a:xfrm>
            <a:off x="3430588" y="6145213"/>
            <a:ext cx="1544637" cy="125412"/>
          </a:xfrm>
        </p:spPr>
        <p:txBody>
          <a:bodyPr/>
          <a:lstStyle/>
          <a:p>
            <a:r>
              <a:rPr lang="en-US" smtClean="0"/>
              <a:t>Embedded SIM</a:t>
            </a:r>
            <a:endParaRPr lang="en-US"/>
          </a:p>
        </p:txBody>
      </p:sp>
      <p:sp>
        <p:nvSpPr>
          <p:cNvPr id="13" name="Slide Number Placeholder 7"/>
          <p:cNvSpPr>
            <a:spLocks noGrp="1"/>
          </p:cNvSpPr>
          <p:nvPr>
            <p:ph type="sldNum" sz="quarter" idx="17"/>
          </p:nvPr>
        </p:nvSpPr>
        <p:spPr>
          <a:xfrm>
            <a:off x="3430588" y="6400800"/>
            <a:ext cx="1544637" cy="125413"/>
          </a:xfrm>
        </p:spPr>
        <p:txBody>
          <a:bodyPr/>
          <a:lstStyle/>
          <a:p>
            <a:fld id="{DDEC7AC6-11E5-4145-A0F6-A5AF571F8DB7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/>
          <a:lstStyle/>
          <a:p>
            <a:r>
              <a:rPr lang="fi-FI" dirty="0" smtClean="0"/>
              <a:t>Current presenter:</a:t>
            </a:r>
          </a:p>
          <a:p>
            <a:r>
              <a:rPr lang="fi-FI" dirty="0" smtClean="0"/>
              <a:t>Risto Sivonen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References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CASE FIRM (2014) Interview and material provided by case firm during and after the interview.</a:t>
            </a:r>
          </a:p>
          <a:p>
            <a:pPr>
              <a:buNone/>
            </a:pPr>
            <a:r>
              <a:rPr lang="en-US" dirty="0" err="1" smtClean="0"/>
              <a:t>eSIM</a:t>
            </a:r>
            <a:r>
              <a:rPr lang="en-US" dirty="0" smtClean="0"/>
              <a:t> (2014) Presentation of </a:t>
            </a:r>
            <a:r>
              <a:rPr lang="en-US" dirty="0" err="1" smtClean="0"/>
              <a:t>eSIM</a:t>
            </a:r>
            <a:r>
              <a:rPr lang="en-US" dirty="0" smtClean="0"/>
              <a:t> group on scenarios in relation to embedded SIM. Aalto University, March 2014.</a:t>
            </a:r>
          </a:p>
          <a:p>
            <a:pPr>
              <a:buNone/>
            </a:pPr>
            <a:r>
              <a:rPr lang="en-US" dirty="0"/>
              <a:t>ETSI (2013) </a:t>
            </a:r>
            <a:r>
              <a:rPr lang="en-US" dirty="0" smtClean="0"/>
              <a:t>Smart </a:t>
            </a:r>
            <a:r>
              <a:rPr lang="en-US" dirty="0"/>
              <a:t>Cards</a:t>
            </a:r>
            <a:r>
              <a:rPr lang="en-US" dirty="0" smtClean="0"/>
              <a:t>; Embedded </a:t>
            </a:r>
            <a:r>
              <a:rPr lang="en-US" dirty="0"/>
              <a:t>UICC</a:t>
            </a:r>
            <a:r>
              <a:rPr lang="en-US" dirty="0" smtClean="0"/>
              <a:t>; Requirements Specification. Release 12. </a:t>
            </a:r>
            <a:r>
              <a:rPr lang="fi-FI" dirty="0"/>
              <a:t>ETSI </a:t>
            </a:r>
            <a:r>
              <a:rPr lang="en-US" dirty="0"/>
              <a:t>Technical specification. </a:t>
            </a:r>
            <a:r>
              <a:rPr lang="fi-FI" dirty="0" smtClean="0"/>
              <a:t>TS </a:t>
            </a:r>
            <a:r>
              <a:rPr lang="fi-FI" dirty="0"/>
              <a:t>103 383 V12.0.0 (2013-02</a:t>
            </a:r>
            <a:r>
              <a:rPr lang="fi-FI" dirty="0" smtClean="0"/>
              <a:t>).</a:t>
            </a:r>
            <a:endParaRPr lang="en-US" dirty="0"/>
          </a:p>
          <a:p>
            <a:pPr>
              <a:buNone/>
            </a:pPr>
            <a:r>
              <a:rPr lang="en-US" dirty="0" smtClean="0"/>
              <a:t>GSMA (2013a) Embedded SIM Remote Provisioning Architecture, Version 1.1., 17 December 2013. GSM Association, Official Document 12FAST.13.</a:t>
            </a:r>
          </a:p>
          <a:p>
            <a:pPr>
              <a:buNone/>
            </a:pPr>
            <a:r>
              <a:rPr lang="en-US" dirty="0" smtClean="0"/>
              <a:t>GSMA (2013b).GSMA Embedded SIM: Accelerating growth and operational efficiency in the M2M world. GSM Association Reference Messaging Pack, 9th December 2013. Available online, http://www.gsma.com/connectedliving/wp-content/uploads/2012/03/embedded_sim_imv1v091213vFinal.pdf. Referred on 9th March, 2014.</a:t>
            </a:r>
          </a:p>
          <a:p>
            <a:pPr>
              <a:buNone/>
            </a:pPr>
            <a:r>
              <a:rPr lang="en-US" dirty="0" smtClean="0"/>
              <a:t>GSMG (2012a) Reprogrammable SIMs: Technology, Evolution and Implications. Final paper. 25 September 2012. Available online, http://stakeholders.ofcom.org.uk/binaries/research/telecoms-research/reprogrammable-sims.pdf. Referred on 9th March, 2014.</a:t>
            </a:r>
          </a:p>
          <a:p>
            <a:pPr>
              <a:buNone/>
            </a:pP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Additional information for discussion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i-FI" dirty="0" smtClean="0"/>
              <a:t>SIM and embedded SIM: Basics</a:t>
            </a:r>
          </a:p>
        </p:txBody>
      </p:sp>
      <p:sp>
        <p:nvSpPr>
          <p:cNvPr id="8196" name="Content Placeholder 3"/>
          <p:cNvSpPr>
            <a:spLocks noGrp="1"/>
          </p:cNvSpPr>
          <p:nvPr>
            <p:ph sz="half" idx="2"/>
          </p:nvPr>
        </p:nvSpPr>
        <p:spPr>
          <a:xfrm>
            <a:off x="4964113" y="1268413"/>
            <a:ext cx="3640137" cy="1944687"/>
          </a:xfrm>
        </p:spPr>
        <p:txBody>
          <a:bodyPr>
            <a:normAutofit fontScale="850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sz="1800" dirty="0" smtClean="0"/>
              <a:t>Embedded SIM </a:t>
            </a:r>
            <a:r>
              <a:rPr lang="en-US" sz="1300" dirty="0" smtClean="0"/>
              <a:t>(GSMA, 2013c)</a:t>
            </a:r>
            <a:endParaRPr lang="en-US" sz="1800" dirty="0" smtClean="0"/>
          </a:p>
          <a:p>
            <a:pPr>
              <a:defRPr/>
            </a:pPr>
            <a:r>
              <a:rPr lang="en-US" sz="1600" dirty="0" smtClean="0"/>
              <a:t>Reprogrammable over-the-air</a:t>
            </a:r>
          </a:p>
          <a:p>
            <a:pPr>
              <a:defRPr/>
            </a:pPr>
            <a:r>
              <a:rPr lang="en-US" sz="1600" dirty="0" smtClean="0"/>
              <a:t>Embedded Universal Circuit Card (</a:t>
            </a:r>
            <a:r>
              <a:rPr lang="en-US" sz="1600" dirty="0" err="1" smtClean="0"/>
              <a:t>eUICC</a:t>
            </a:r>
            <a:r>
              <a:rPr lang="en-US" sz="1600" dirty="0" smtClean="0"/>
              <a:t>) can be machine installed permanently on printed circuit boards</a:t>
            </a:r>
          </a:p>
          <a:p>
            <a:pPr>
              <a:defRPr/>
            </a:pPr>
            <a:r>
              <a:rPr lang="en-US" sz="1600" dirty="0" err="1" smtClean="0"/>
              <a:t>eUICC</a:t>
            </a:r>
            <a:r>
              <a:rPr lang="en-US" sz="1600" dirty="0" smtClean="0"/>
              <a:t> is smaller and compliant to greater variation of user environments</a:t>
            </a:r>
          </a:p>
          <a:p>
            <a:pPr>
              <a:defRPr/>
            </a:pPr>
            <a:r>
              <a:rPr lang="en-US" sz="1600" dirty="0" smtClean="0"/>
              <a:t>Standardization under work by GSMA and ETSI</a:t>
            </a:r>
          </a:p>
          <a:p>
            <a:pPr>
              <a:defRPr/>
            </a:pPr>
            <a:endParaRPr lang="fi-FI" sz="1800" dirty="0" smtClean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858000" y="6145213"/>
            <a:ext cx="1703388" cy="381000"/>
          </a:xfrm>
        </p:spPr>
        <p:txBody>
          <a:bodyPr/>
          <a:lstStyle/>
          <a:p>
            <a:pPr>
              <a:defRPr/>
            </a:pPr>
            <a:r>
              <a:rPr lang="fi-FI" dirty="0" smtClean="0"/>
              <a:t>Current presenter:</a:t>
            </a:r>
          </a:p>
          <a:p>
            <a:pPr>
              <a:defRPr/>
            </a:pPr>
            <a:r>
              <a:rPr lang="fi-FI" dirty="0" smtClean="0"/>
              <a:t>Qin Jin</a:t>
            </a:r>
            <a:endParaRPr lang="fi-FI" dirty="0"/>
          </a:p>
        </p:txBody>
      </p:sp>
      <p:sp>
        <p:nvSpPr>
          <p:cNvPr id="11" name="Date Placeholder 5"/>
          <p:cNvSpPr>
            <a:spLocks noGrp="1"/>
          </p:cNvSpPr>
          <p:nvPr>
            <p:ph type="dt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March 25, 2014</a:t>
            </a:r>
            <a:endParaRPr lang="en-US" dirty="0"/>
          </a:p>
        </p:txBody>
      </p:sp>
      <p:sp>
        <p:nvSpPr>
          <p:cNvPr id="12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Embedded SIM</a:t>
            </a:r>
            <a:endParaRPr lang="en-US"/>
          </a:p>
        </p:txBody>
      </p:sp>
      <p:sp>
        <p:nvSpPr>
          <p:cNvPr id="13" name="Slide Number Placehold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E34DE13D-0CBA-4674-8D08-BBBE43E8A70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half" idx="1"/>
          </p:nvPr>
        </p:nvSpPr>
        <p:spPr>
          <a:xfrm>
            <a:off x="573088" y="3068638"/>
            <a:ext cx="4214812" cy="2736850"/>
          </a:xfrm>
        </p:spPr>
        <p:txBody>
          <a:bodyPr>
            <a:normAutofit fontScale="700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fi-FI" sz="2400" dirty="0" smtClean="0"/>
              <a:t>Uses of SIM apart from authentication            </a:t>
            </a:r>
            <a:r>
              <a:rPr lang="fi-FI" sz="1600" dirty="0" smtClean="0"/>
              <a:t>(Rankl and Effing, 2010)</a:t>
            </a:r>
            <a:endParaRPr lang="fi-FI" sz="1800" dirty="0" smtClean="0"/>
          </a:p>
          <a:p>
            <a:pPr>
              <a:defRPr/>
            </a:pPr>
            <a:r>
              <a:rPr lang="en-US" dirty="0" smtClean="0"/>
              <a:t>Protection of program execution against manipulation</a:t>
            </a:r>
          </a:p>
          <a:p>
            <a:pPr>
              <a:defRPr/>
            </a:pPr>
            <a:r>
              <a:rPr lang="en-US" dirty="0" smtClean="0"/>
              <a:t>Data storage: E.g., dialing numbers, text messages, personal configuration settings for mobile devices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400" dirty="0" smtClean="0"/>
              <a:t>Generations and variations of SIM</a:t>
            </a:r>
            <a:r>
              <a:rPr lang="fi-FI" sz="2400" dirty="0" smtClean="0"/>
              <a:t>             </a:t>
            </a:r>
            <a:r>
              <a:rPr lang="fi-FI" sz="1600" dirty="0" smtClean="0"/>
              <a:t>(Rankl and Effing, 2010)</a:t>
            </a:r>
            <a:endParaRPr lang="en-US" sz="2300" dirty="0" smtClean="0"/>
          </a:p>
          <a:p>
            <a:pPr>
              <a:defRPr/>
            </a:pPr>
            <a:r>
              <a:rPr lang="en-US" dirty="0" smtClean="0"/>
              <a:t>SIM for GSM, USIM (UMTS) and R-UIM (CDMA 2000) for 3G</a:t>
            </a:r>
          </a:p>
          <a:p>
            <a:pPr>
              <a:defRPr/>
            </a:pPr>
            <a:r>
              <a:rPr lang="en-US" dirty="0" smtClean="0"/>
              <a:t>Ongoing development by 3GPP and ETSI</a:t>
            </a:r>
          </a:p>
          <a:p>
            <a:pPr>
              <a:defRPr/>
            </a:pPr>
            <a:r>
              <a:rPr lang="en-US" dirty="0" smtClean="0"/>
              <a:t>Different physical sizes</a:t>
            </a:r>
          </a:p>
        </p:txBody>
      </p:sp>
      <p:pic>
        <p:nvPicPr>
          <p:cNvPr id="8201" name="Content Placeholder 13" descr="SkySIM_PRESS_IMAG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713" y="908050"/>
            <a:ext cx="27654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2" name="Rectangle 9"/>
          <p:cNvSpPr>
            <a:spLocks noChangeArrowheads="1"/>
          </p:cNvSpPr>
          <p:nvPr/>
        </p:nvSpPr>
        <p:spPr bwMode="auto">
          <a:xfrm>
            <a:off x="2987675" y="981075"/>
            <a:ext cx="1728788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1600" b="1" u="sng">
                <a:latin typeface="Bradley Hand ITC" pitchFamily="66" charset="0"/>
              </a:rPr>
              <a:t>LEFT</a:t>
            </a:r>
            <a:r>
              <a:rPr lang="fi-FI" sz="1600" b="1">
                <a:latin typeface="Bradley Hand ITC" pitchFamily="66" charset="0"/>
              </a:rPr>
              <a:t>: SIM is  a smart card for authenticating a mobile device user for wireless networks </a:t>
            </a:r>
          </a:p>
          <a:p>
            <a:r>
              <a:rPr lang="fi-FI" sz="1100"/>
              <a:t>(Rankl and Effing, 2010)</a:t>
            </a:r>
            <a:endParaRPr lang="fi-FI" sz="1600"/>
          </a:p>
        </p:txBody>
      </p:sp>
      <p:pic>
        <p:nvPicPr>
          <p:cNvPr id="8203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7813" y="3141663"/>
            <a:ext cx="19050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4" name="Rectangle 9"/>
          <p:cNvSpPr>
            <a:spLocks noChangeArrowheads="1"/>
          </p:cNvSpPr>
          <p:nvPr/>
        </p:nvSpPr>
        <p:spPr bwMode="auto">
          <a:xfrm>
            <a:off x="4964113" y="3321050"/>
            <a:ext cx="17684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1600" b="1" u="sng">
                <a:latin typeface="Bradley Hand ITC" pitchFamily="66" charset="0"/>
              </a:rPr>
              <a:t>RIGHT</a:t>
            </a:r>
            <a:r>
              <a:rPr lang="fi-FI" sz="1600" b="1">
                <a:latin typeface="Bradley Hand ITC" pitchFamily="66" charset="0"/>
              </a:rPr>
              <a:t>: eUICC is smaller than standard SIM</a:t>
            </a:r>
            <a:endParaRPr lang="fi-FI" sz="1400" b="1"/>
          </a:p>
        </p:txBody>
      </p:sp>
      <p:sp>
        <p:nvSpPr>
          <p:cNvPr id="8205" name="Rectangle 21"/>
          <p:cNvSpPr>
            <a:spLocks noChangeArrowheads="1"/>
          </p:cNvSpPr>
          <p:nvPr/>
        </p:nvSpPr>
        <p:spPr bwMode="auto">
          <a:xfrm>
            <a:off x="431800" y="2565400"/>
            <a:ext cx="2052638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2863" indent="-42863"/>
            <a:r>
              <a:rPr lang="fi-FI" sz="1100"/>
              <a:t>(Photo: Giesecke &amp; Devrient, www.gi-de.com)</a:t>
            </a:r>
          </a:p>
        </p:txBody>
      </p:sp>
      <p:sp>
        <p:nvSpPr>
          <p:cNvPr id="8206" name="Rectangle 13"/>
          <p:cNvSpPr>
            <a:spLocks noChangeArrowheads="1"/>
          </p:cNvSpPr>
          <p:nvPr/>
        </p:nvSpPr>
        <p:spPr bwMode="auto">
          <a:xfrm>
            <a:off x="4964113" y="4106863"/>
            <a:ext cx="17684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2863" indent="-85725"/>
            <a:r>
              <a:rPr lang="fi-FI" sz="1100" dirty="0"/>
              <a:t>(Photo: Gemalto, www.gemalto.com)</a:t>
            </a:r>
          </a:p>
        </p:txBody>
      </p:sp>
      <p:sp>
        <p:nvSpPr>
          <p:cNvPr id="18" name="Content Placeholder 3"/>
          <p:cNvSpPr txBox="1">
            <a:spLocks/>
          </p:cNvSpPr>
          <p:nvPr/>
        </p:nvSpPr>
        <p:spPr bwMode="auto">
          <a:xfrm>
            <a:off x="4964113" y="4724400"/>
            <a:ext cx="3640137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normAutofit fontScale="85000" lnSpcReduction="20000"/>
          </a:bodyPr>
          <a:lstStyle/>
          <a:p>
            <a:pPr eaLnBrk="0" hangingPunct="0">
              <a:spcBef>
                <a:spcPts val="600"/>
              </a:spcBef>
              <a:buFont typeface="Arial" charset="0"/>
              <a:buNone/>
              <a:defRPr/>
            </a:pPr>
            <a:r>
              <a:rPr lang="en-US" dirty="0">
                <a:latin typeface="+mn-lt"/>
                <a:cs typeface="+mn-cs"/>
              </a:rPr>
              <a:t>There are alternative development paths</a:t>
            </a:r>
          </a:p>
          <a:p>
            <a:pPr marL="342900" indent="-342900" eaLnBrk="0" hangingPunct="0">
              <a:spcBef>
                <a:spcPts val="600"/>
              </a:spcBef>
              <a:buFont typeface="Arial" charset="0"/>
              <a:buChar char="•"/>
              <a:defRPr/>
            </a:pPr>
            <a:r>
              <a:rPr lang="en-US" sz="1600" dirty="0">
                <a:latin typeface="+mn-lt"/>
                <a:cs typeface="+mn-cs"/>
              </a:rPr>
              <a:t>E.g., Virtual SIM or </a:t>
            </a:r>
            <a:r>
              <a:rPr lang="en-US" sz="1600" dirty="0" err="1">
                <a:latin typeface="+mn-lt"/>
                <a:cs typeface="+mn-cs"/>
              </a:rPr>
              <a:t>SoftSIM</a:t>
            </a:r>
            <a:r>
              <a:rPr lang="en-US" sz="1600" dirty="0">
                <a:latin typeface="+mn-lt"/>
                <a:cs typeface="+mn-cs"/>
              </a:rPr>
              <a:t> does not have the secure element or global SIM’s of operator alliances </a:t>
            </a:r>
            <a:r>
              <a:rPr lang="en-US" sz="1300" dirty="0"/>
              <a:t>(Case firm, 2014; GSMA, 2013c; </a:t>
            </a:r>
            <a:r>
              <a:rPr lang="fi-FI" sz="1400" dirty="0"/>
              <a:t>Telefónica. 2013</a:t>
            </a:r>
            <a:r>
              <a:rPr lang="en-US" sz="1300" dirty="0"/>
              <a:t>)</a:t>
            </a:r>
            <a:endParaRPr lang="en-US" sz="1600" dirty="0">
              <a:latin typeface="+mn-lt"/>
              <a:cs typeface="+mn-cs"/>
            </a:endParaRPr>
          </a:p>
          <a:p>
            <a:pPr marL="342900" indent="-342900" eaLnBrk="0" hangingPunct="0">
              <a:spcBef>
                <a:spcPts val="600"/>
              </a:spcBef>
              <a:buFont typeface="Arial" charset="0"/>
              <a:buChar char="•"/>
              <a:defRPr/>
            </a:pPr>
            <a:endParaRPr lang="en-US" sz="1600" dirty="0">
              <a:latin typeface="+mn-lt"/>
              <a:cs typeface="+mn-cs"/>
            </a:endParaRPr>
          </a:p>
          <a:p>
            <a:pPr marL="342900" indent="-342900" eaLnBrk="0" hangingPunct="0">
              <a:spcBef>
                <a:spcPts val="600"/>
              </a:spcBef>
              <a:buFont typeface="Arial" charset="0"/>
              <a:buChar char="•"/>
              <a:defRPr/>
            </a:pPr>
            <a:endParaRPr lang="fi-FI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Types and examples of </a:t>
            </a:r>
            <a:r>
              <a:rPr lang="fi-FI" i="1" smtClean="0"/>
              <a:t>connected devices</a:t>
            </a:r>
          </a:p>
        </p:txBody>
      </p:sp>
      <p:sp>
        <p:nvSpPr>
          <p:cNvPr id="9" name="Date Placeholder 5"/>
          <p:cNvSpPr>
            <a:spLocks noGrp="1"/>
          </p:cNvSpPr>
          <p:nvPr>
            <p:ph type="dt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March 25, 2014</a:t>
            </a:r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Embedded SIM</a:t>
            </a:r>
            <a:endParaRPr lang="en-US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567FFE3B-4D06-4E5E-B7A6-E24DF9DD86B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24582" name="TextBox 14"/>
          <p:cNvSpPr txBox="1">
            <a:spLocks noChangeArrowheads="1"/>
          </p:cNvSpPr>
          <p:nvPr/>
        </p:nvSpPr>
        <p:spPr bwMode="auto">
          <a:xfrm>
            <a:off x="1258888" y="1485900"/>
            <a:ext cx="18526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i-FI"/>
              <a:t>Mobile networks</a:t>
            </a:r>
          </a:p>
          <a:p>
            <a:pPr algn="ctr"/>
            <a:r>
              <a:rPr lang="fi-FI"/>
              <a:t>(cellular)</a:t>
            </a:r>
          </a:p>
        </p:txBody>
      </p:sp>
      <p:sp>
        <p:nvSpPr>
          <p:cNvPr id="24583" name="TextBox 15"/>
          <p:cNvSpPr txBox="1">
            <a:spLocks noChangeArrowheads="1"/>
          </p:cNvSpPr>
          <p:nvPr/>
        </p:nvSpPr>
        <p:spPr bwMode="auto">
          <a:xfrm>
            <a:off x="3276600" y="1484313"/>
            <a:ext cx="24479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i-FI"/>
              <a:t>Short-range wireless (e.g., WiFi, ZigBee, Bluetooth)</a:t>
            </a:r>
          </a:p>
        </p:txBody>
      </p:sp>
      <p:sp>
        <p:nvSpPr>
          <p:cNvPr id="24584" name="TextBox 16"/>
          <p:cNvSpPr txBox="1">
            <a:spLocks noChangeArrowheads="1"/>
          </p:cNvSpPr>
          <p:nvPr/>
        </p:nvSpPr>
        <p:spPr bwMode="auto">
          <a:xfrm>
            <a:off x="5651500" y="1484313"/>
            <a:ext cx="24495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Wired</a:t>
            </a:r>
          </a:p>
          <a:p>
            <a:pPr algn="ctr"/>
            <a:r>
              <a:rPr lang="en-US"/>
              <a:t>(e.g., Ethernet, PLC, Fiber, Cat5, Coax)</a:t>
            </a:r>
            <a:endParaRPr lang="fi-FI"/>
          </a:p>
        </p:txBody>
      </p:sp>
      <p:sp>
        <p:nvSpPr>
          <p:cNvPr id="24585" name="Rectangle 29"/>
          <p:cNvSpPr>
            <a:spLocks noChangeArrowheads="1"/>
          </p:cNvSpPr>
          <p:nvPr/>
        </p:nvSpPr>
        <p:spPr bwMode="auto">
          <a:xfrm>
            <a:off x="6084888" y="5903913"/>
            <a:ext cx="203517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1100"/>
              <a:t>(Modified from Gartner, 2012)</a:t>
            </a:r>
          </a:p>
        </p:txBody>
      </p:sp>
      <p:pic>
        <p:nvPicPr>
          <p:cNvPr id="245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2420938"/>
            <a:ext cx="7162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043608" y="1772816"/>
            <a:ext cx="1944216" cy="648072"/>
          </a:xfrm>
          <a:prstGeom prst="roundRect">
            <a:avLst>
              <a:gd name="adj" fmla="val 295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fi-FI" sz="1400" b="1" dirty="0" smtClean="0">
                <a:solidFill>
                  <a:schemeClr val="tx1"/>
                </a:solidFill>
              </a:rPr>
              <a:t>eUICC, i.e. eSIM</a:t>
            </a:r>
            <a:endParaRPr lang="fi-FI" sz="1400" b="1" dirty="0">
              <a:solidFill>
                <a:schemeClr val="tx1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 sz="140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 sz="1400"/>
          </a:p>
        </p:txBody>
      </p:sp>
      <p:sp>
        <p:nvSpPr>
          <p:cNvPr id="4" name="Rounded Rectangle 3"/>
          <p:cNvSpPr/>
          <p:nvPr/>
        </p:nvSpPr>
        <p:spPr>
          <a:xfrm>
            <a:off x="1115616" y="2060848"/>
            <a:ext cx="1584176" cy="2880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sz="1400" b="1" dirty="0" smtClean="0">
                <a:solidFill>
                  <a:schemeClr val="tx1"/>
                </a:solidFill>
              </a:rPr>
              <a:t>eUICC SW</a:t>
            </a:r>
            <a:endParaRPr lang="fi-FI" sz="1400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71600" y="1484784"/>
            <a:ext cx="2376264" cy="1008112"/>
          </a:xfrm>
          <a:prstGeom prst="roundRect">
            <a:avLst>
              <a:gd name="adj" fmla="val 295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fi-FI" sz="1400" b="1" dirty="0" smtClean="0">
                <a:solidFill>
                  <a:schemeClr val="tx1"/>
                </a:solidFill>
              </a:rPr>
              <a:t>Communications module</a:t>
            </a:r>
            <a:endParaRPr lang="fi-FI" sz="1400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99592" y="1196752"/>
            <a:ext cx="2736304" cy="1368152"/>
          </a:xfrm>
          <a:prstGeom prst="roundRect">
            <a:avLst>
              <a:gd name="adj" fmla="val 295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fi-FI" sz="1400" b="1" dirty="0" smtClean="0">
                <a:solidFill>
                  <a:schemeClr val="tx1"/>
                </a:solidFill>
              </a:rPr>
              <a:t>Device, i.e. terminal</a:t>
            </a:r>
            <a:endParaRPr lang="fi-FI" sz="1400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27584" y="908720"/>
            <a:ext cx="3024336" cy="1728192"/>
          </a:xfrm>
          <a:prstGeom prst="roundRect">
            <a:avLst>
              <a:gd name="adj" fmla="val 295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fi-FI" sz="1400" b="1" dirty="0" smtClean="0">
                <a:solidFill>
                  <a:schemeClr val="tx1"/>
                </a:solidFill>
              </a:rPr>
              <a:t>Host device</a:t>
            </a:r>
            <a:endParaRPr lang="fi-FI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99592" y="3275692"/>
            <a:ext cx="1656000" cy="540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r>
              <a:rPr lang="fi-FI" sz="1400" b="1" dirty="0" smtClean="0"/>
              <a:t>eUICC Vendor</a:t>
            </a:r>
            <a:endParaRPr lang="fi-FI" sz="1400" dirty="0"/>
          </a:p>
        </p:txBody>
      </p:sp>
      <p:sp>
        <p:nvSpPr>
          <p:cNvPr id="11" name="Rectangle 10"/>
          <p:cNvSpPr/>
          <p:nvPr/>
        </p:nvSpPr>
        <p:spPr>
          <a:xfrm>
            <a:off x="2771800" y="3275692"/>
            <a:ext cx="1656000" cy="540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r>
              <a:rPr lang="fi-FI" sz="1400" b="1" dirty="0" smtClean="0"/>
              <a:t>Communications module vendor</a:t>
            </a:r>
            <a:endParaRPr lang="fi-FI" sz="1400" dirty="0"/>
          </a:p>
        </p:txBody>
      </p:sp>
      <p:sp>
        <p:nvSpPr>
          <p:cNvPr id="12" name="Rectangle 11"/>
          <p:cNvSpPr/>
          <p:nvPr/>
        </p:nvSpPr>
        <p:spPr>
          <a:xfrm>
            <a:off x="4644008" y="3275692"/>
            <a:ext cx="1656000" cy="540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r>
              <a:rPr lang="fi-FI" sz="1400" b="1" dirty="0" smtClean="0"/>
              <a:t>Device/ terminal</a:t>
            </a:r>
          </a:p>
          <a:p>
            <a:r>
              <a:rPr lang="fi-FI" sz="1400" b="1" dirty="0" smtClean="0"/>
              <a:t>vendor</a:t>
            </a:r>
            <a:endParaRPr lang="fi-FI" sz="1400" dirty="0"/>
          </a:p>
        </p:txBody>
      </p:sp>
      <p:sp>
        <p:nvSpPr>
          <p:cNvPr id="13" name="Rectangle 12"/>
          <p:cNvSpPr/>
          <p:nvPr/>
        </p:nvSpPr>
        <p:spPr>
          <a:xfrm>
            <a:off x="6516216" y="3275692"/>
            <a:ext cx="1656000" cy="540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r>
              <a:rPr lang="fi-FI" sz="1400" b="1" dirty="0" smtClean="0"/>
              <a:t>Host device</a:t>
            </a:r>
          </a:p>
          <a:p>
            <a:r>
              <a:rPr lang="fi-FI" sz="1400" b="1" dirty="0" smtClean="0"/>
              <a:t>vendor</a:t>
            </a:r>
            <a:endParaRPr lang="fi-FI" sz="1400" dirty="0"/>
          </a:p>
        </p:txBody>
      </p:sp>
      <p:cxnSp>
        <p:nvCxnSpPr>
          <p:cNvPr id="15" name="Elbow Connector 14"/>
          <p:cNvCxnSpPr>
            <a:stCxn id="9" idx="3"/>
            <a:endCxn id="11" idx="1"/>
          </p:cNvCxnSpPr>
          <p:nvPr/>
        </p:nvCxnSpPr>
        <p:spPr>
          <a:xfrm>
            <a:off x="2555592" y="3545692"/>
            <a:ext cx="21620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4"/>
          <p:cNvCxnSpPr>
            <a:stCxn id="11" idx="3"/>
            <a:endCxn id="12" idx="1"/>
          </p:cNvCxnSpPr>
          <p:nvPr/>
        </p:nvCxnSpPr>
        <p:spPr>
          <a:xfrm>
            <a:off x="4427800" y="3545692"/>
            <a:ext cx="21620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4"/>
          <p:cNvCxnSpPr>
            <a:stCxn id="12" idx="3"/>
            <a:endCxn id="13" idx="1"/>
          </p:cNvCxnSpPr>
          <p:nvPr/>
        </p:nvCxnSpPr>
        <p:spPr>
          <a:xfrm>
            <a:off x="6300008" y="3545692"/>
            <a:ext cx="21620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828953" y="2924944"/>
            <a:ext cx="56872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400" b="1" dirty="0" smtClean="0"/>
              <a:t>Terminal vendor of Scenario analysis presentation broken down:</a:t>
            </a:r>
            <a:endParaRPr lang="fi-FI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 descr="cinterion_mim_round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217393" y="764704"/>
            <a:ext cx="8459063" cy="2952328"/>
          </a:xfrm>
          <a:effectLst>
            <a:softEdge rad="317500"/>
          </a:effectLst>
        </p:spPr>
      </p:pic>
      <p:sp>
        <p:nvSpPr>
          <p:cNvPr id="13" name="Rounded Rectangle 12"/>
          <p:cNvSpPr/>
          <p:nvPr/>
        </p:nvSpPr>
        <p:spPr>
          <a:xfrm rot="16200000">
            <a:off x="2627784" y="-315415"/>
            <a:ext cx="3744416" cy="8496944"/>
          </a:xfrm>
          <a:prstGeom prst="roundRect">
            <a:avLst>
              <a:gd name="adj" fmla="val 8908"/>
            </a:avLst>
          </a:prstGeom>
          <a:gradFill>
            <a:gsLst>
              <a:gs pos="20000">
                <a:srgbClr val="5E9EFF">
                  <a:alpha val="0"/>
                </a:srgbClr>
              </a:gs>
              <a:gs pos="6000">
                <a:srgbClr val="85C2FF">
                  <a:alpha val="0"/>
                </a:srgbClr>
              </a:gs>
              <a:gs pos="70000">
                <a:srgbClr val="C4D6EB"/>
              </a:gs>
              <a:gs pos="100000">
                <a:srgbClr val="FFEBFA"/>
              </a:gs>
            </a:gsLst>
            <a:lin ang="108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SIM and embedded SIM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016" y="1656008"/>
            <a:ext cx="4256002" cy="2277048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fi-FI" dirty="0" smtClean="0"/>
              <a:t>SIM</a:t>
            </a:r>
            <a:r>
              <a:rPr lang="fi-FI" baseline="30000" dirty="0" smtClean="0"/>
              <a:t> </a:t>
            </a:r>
            <a:r>
              <a:rPr lang="fi-FI" dirty="0" smtClean="0"/>
              <a:t>smart cards problematic for various reasons</a:t>
            </a:r>
            <a:r>
              <a:rPr lang="fi-FI" baseline="30000" dirty="0" smtClean="0"/>
              <a:t> </a:t>
            </a:r>
            <a:r>
              <a:rPr lang="fi-FI" sz="1400" baseline="30000" dirty="0" smtClean="0"/>
              <a:t>1)</a:t>
            </a:r>
            <a:r>
              <a:rPr lang="fi-FI" dirty="0" smtClean="0"/>
              <a:t>  		    </a:t>
            </a:r>
            <a:r>
              <a:rPr lang="fi-FI" sz="1100" dirty="0" smtClean="0"/>
              <a:t>(Case firm, 2014; eSIM, 2014; GSMG, 2012)</a:t>
            </a:r>
            <a:endParaRPr lang="fi-FI" sz="1600" dirty="0" smtClean="0"/>
          </a:p>
          <a:p>
            <a:pPr marL="0" indent="0">
              <a:buNone/>
              <a:defRPr/>
            </a:pPr>
            <a:r>
              <a:rPr lang="fi-FI" dirty="0" smtClean="0"/>
              <a:t>SIM as a network </a:t>
            </a:r>
            <a:r>
              <a:rPr lang="fi-FI" dirty="0" err="1" smtClean="0"/>
              <a:t>access</a:t>
            </a:r>
            <a:r>
              <a:rPr lang="fi-FI" dirty="0" smtClean="0"/>
              <a:t> </a:t>
            </a:r>
            <a:r>
              <a:rPr lang="fi-FI" dirty="0" err="1" smtClean="0"/>
              <a:t>application</a:t>
            </a:r>
            <a:r>
              <a:rPr lang="fi-FI" dirty="0" smtClean="0"/>
              <a:t> can be included on embedded Universal Integrated Circuit Card (eUICC) </a:t>
            </a:r>
            <a:r>
              <a:rPr lang="fi-FI" sz="1100" dirty="0" smtClean="0"/>
              <a:t>(GSMA, 2013a)</a:t>
            </a:r>
            <a:endParaRPr lang="fi-FI" dirty="0" smtClean="0"/>
          </a:p>
          <a:p>
            <a:pPr marL="0" indent="0">
              <a:buNone/>
              <a:defRPr/>
            </a:pPr>
            <a:endParaRPr lang="fi-FI" dirty="0" smtClean="0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dirty="0" smtClean="0"/>
              <a:t>March 25, 2014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Embedded SIM</a:t>
            </a:r>
            <a:endParaRPr lang="en-US"/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DEC7AC6-11E5-4145-A0F6-A5AF571F8DB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540177" y="3455422"/>
            <a:ext cx="248820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2863" indent="-85725"/>
            <a:r>
              <a:rPr lang="fi-FI" sz="1100" dirty="0"/>
              <a:t>(Photo: </a:t>
            </a:r>
            <a:r>
              <a:rPr lang="fi-FI" sz="1100" dirty="0" smtClean="0"/>
              <a:t>Gemalto, www.gemalto.com</a:t>
            </a:r>
            <a:r>
              <a:rPr lang="fi-FI" sz="1100" dirty="0"/>
              <a:t>)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827584" y="4410436"/>
            <a:ext cx="936104" cy="324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600" dirty="0" smtClean="0"/>
              <a:t>SIM</a:t>
            </a:r>
            <a:endParaRPr lang="fi-FI" sz="1600" dirty="0"/>
          </a:p>
        </p:txBody>
      </p:sp>
      <p:sp>
        <p:nvSpPr>
          <p:cNvPr id="16" name="Rounded Rectangle 15"/>
          <p:cNvSpPr/>
          <p:nvPr/>
        </p:nvSpPr>
        <p:spPr>
          <a:xfrm>
            <a:off x="2123728" y="4410436"/>
            <a:ext cx="1800200" cy="324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600" dirty="0" smtClean="0"/>
              <a:t>Reprogrammable </a:t>
            </a:r>
            <a:endParaRPr lang="fi-FI" sz="1600" dirty="0"/>
          </a:p>
        </p:txBody>
      </p:sp>
      <p:sp>
        <p:nvSpPr>
          <p:cNvPr id="17" name="Rounded Rectangle 16"/>
          <p:cNvSpPr/>
          <p:nvPr/>
        </p:nvSpPr>
        <p:spPr>
          <a:xfrm>
            <a:off x="2123728" y="4761184"/>
            <a:ext cx="1800200" cy="324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600" dirty="0" smtClean="0"/>
              <a:t>Traditional</a:t>
            </a:r>
            <a:endParaRPr lang="fi-FI" sz="1600" dirty="0"/>
          </a:p>
        </p:txBody>
      </p:sp>
      <p:sp>
        <p:nvSpPr>
          <p:cNvPr id="18" name="Rectangle 17"/>
          <p:cNvSpPr/>
          <p:nvPr/>
        </p:nvSpPr>
        <p:spPr>
          <a:xfrm>
            <a:off x="1691680" y="3861048"/>
            <a:ext cx="17091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400" b="1" dirty="0" smtClean="0"/>
              <a:t>Credentials</a:t>
            </a:r>
          </a:p>
          <a:p>
            <a:r>
              <a:rPr lang="fi-FI" sz="1400" b="1" dirty="0" smtClean="0"/>
              <a:t>reprogrammable?</a:t>
            </a:r>
            <a:endParaRPr lang="fi-FI" sz="1400" b="1" dirty="0"/>
          </a:p>
        </p:txBody>
      </p:sp>
      <p:sp>
        <p:nvSpPr>
          <p:cNvPr id="19" name="Rectangle 18"/>
          <p:cNvSpPr/>
          <p:nvPr/>
        </p:nvSpPr>
        <p:spPr>
          <a:xfrm>
            <a:off x="1691680" y="5137447"/>
            <a:ext cx="21162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sz="1400" b="1" dirty="0" smtClean="0"/>
              <a:t>Non-reprogrammable?</a:t>
            </a:r>
            <a:endParaRPr lang="fi-FI" sz="1400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4283968" y="4410436"/>
            <a:ext cx="1152128" cy="324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600" dirty="0" smtClean="0"/>
              <a:t>eUICC</a:t>
            </a:r>
            <a:endParaRPr lang="fi-FI" sz="1600" dirty="0"/>
          </a:p>
        </p:txBody>
      </p:sp>
      <p:sp>
        <p:nvSpPr>
          <p:cNvPr id="21" name="Rounded Rectangle 20"/>
          <p:cNvSpPr/>
          <p:nvPr/>
        </p:nvSpPr>
        <p:spPr>
          <a:xfrm>
            <a:off x="4283968" y="4761184"/>
            <a:ext cx="1152128" cy="324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600" dirty="0" smtClean="0"/>
              <a:t>Soft SIM</a:t>
            </a:r>
            <a:endParaRPr lang="fi-FI" sz="1600" dirty="0"/>
          </a:p>
        </p:txBody>
      </p:sp>
      <p:sp>
        <p:nvSpPr>
          <p:cNvPr id="22" name="Rectangle 21"/>
          <p:cNvSpPr/>
          <p:nvPr/>
        </p:nvSpPr>
        <p:spPr>
          <a:xfrm>
            <a:off x="4067944" y="4096817"/>
            <a:ext cx="10198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sz="1400" b="1" dirty="0" smtClean="0"/>
              <a:t>Physical?</a:t>
            </a:r>
            <a:endParaRPr lang="fi-FI" sz="1400" b="1" dirty="0"/>
          </a:p>
        </p:txBody>
      </p:sp>
      <p:sp>
        <p:nvSpPr>
          <p:cNvPr id="23" name="Rectangle 22"/>
          <p:cNvSpPr/>
          <p:nvPr/>
        </p:nvSpPr>
        <p:spPr>
          <a:xfrm>
            <a:off x="4067944" y="5137447"/>
            <a:ext cx="11960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sz="1400" b="1" dirty="0" smtClean="0"/>
              <a:t>Virtualized?</a:t>
            </a:r>
            <a:endParaRPr lang="fi-FI" sz="1400" b="1" dirty="0"/>
          </a:p>
        </p:txBody>
      </p:sp>
      <p:sp>
        <p:nvSpPr>
          <p:cNvPr id="24" name="Rounded Rectangle 23"/>
          <p:cNvSpPr/>
          <p:nvPr/>
        </p:nvSpPr>
        <p:spPr>
          <a:xfrm>
            <a:off x="5796136" y="4410436"/>
            <a:ext cx="1872208" cy="324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600" dirty="0" smtClean="0"/>
              <a:t>Surface mounted</a:t>
            </a:r>
            <a:endParaRPr lang="fi-FI" sz="1600" dirty="0"/>
          </a:p>
        </p:txBody>
      </p:sp>
      <p:sp>
        <p:nvSpPr>
          <p:cNvPr id="25" name="Rounded Rectangle 24"/>
          <p:cNvSpPr/>
          <p:nvPr/>
        </p:nvSpPr>
        <p:spPr>
          <a:xfrm>
            <a:off x="5796136" y="4770476"/>
            <a:ext cx="1872208" cy="324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600" dirty="0" smtClean="0"/>
              <a:t>Secure element</a:t>
            </a:r>
            <a:endParaRPr lang="fi-FI" sz="1600" dirty="0"/>
          </a:p>
        </p:txBody>
      </p:sp>
      <p:sp>
        <p:nvSpPr>
          <p:cNvPr id="26" name="Rounded Rectangle 25"/>
          <p:cNvSpPr/>
          <p:nvPr/>
        </p:nvSpPr>
        <p:spPr>
          <a:xfrm>
            <a:off x="5796136" y="5121224"/>
            <a:ext cx="1872208" cy="324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1600" dirty="0" smtClean="0"/>
              <a:t>Smart card</a:t>
            </a:r>
            <a:endParaRPr lang="fi-FI" sz="1600" dirty="0"/>
          </a:p>
        </p:txBody>
      </p:sp>
      <p:sp>
        <p:nvSpPr>
          <p:cNvPr id="27" name="Rectangle 26"/>
          <p:cNvSpPr/>
          <p:nvPr/>
        </p:nvSpPr>
        <p:spPr>
          <a:xfrm>
            <a:off x="5580112" y="4077072"/>
            <a:ext cx="16241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sz="1400" b="1" dirty="0" smtClean="0"/>
              <a:t>Location of SIM?</a:t>
            </a:r>
            <a:endParaRPr lang="fi-FI" sz="1400" b="1" dirty="0"/>
          </a:p>
        </p:txBody>
      </p:sp>
      <p:cxnSp>
        <p:nvCxnSpPr>
          <p:cNvPr id="28" name="Elbow Connector 31"/>
          <p:cNvCxnSpPr>
            <a:stCxn id="15" idx="3"/>
            <a:endCxn id="16" idx="1"/>
          </p:cNvCxnSpPr>
          <p:nvPr/>
        </p:nvCxnSpPr>
        <p:spPr>
          <a:xfrm>
            <a:off x="1763688" y="4572436"/>
            <a:ext cx="360040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15" idx="3"/>
            <a:endCxn id="17" idx="1"/>
          </p:cNvCxnSpPr>
          <p:nvPr/>
        </p:nvCxnSpPr>
        <p:spPr>
          <a:xfrm>
            <a:off x="1763688" y="4572436"/>
            <a:ext cx="360040" cy="350748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0" name="Elbow Connector 35"/>
          <p:cNvCxnSpPr>
            <a:stCxn id="16" idx="3"/>
            <a:endCxn id="20" idx="1"/>
          </p:cNvCxnSpPr>
          <p:nvPr/>
        </p:nvCxnSpPr>
        <p:spPr>
          <a:xfrm>
            <a:off x="3923928" y="4572436"/>
            <a:ext cx="360040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16" idx="3"/>
            <a:endCxn id="21" idx="1"/>
          </p:cNvCxnSpPr>
          <p:nvPr/>
        </p:nvCxnSpPr>
        <p:spPr>
          <a:xfrm>
            <a:off x="3923928" y="4572436"/>
            <a:ext cx="360040" cy="350748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Elbow Connector 41"/>
          <p:cNvCxnSpPr>
            <a:stCxn id="20" idx="3"/>
            <a:endCxn id="24" idx="1"/>
          </p:cNvCxnSpPr>
          <p:nvPr/>
        </p:nvCxnSpPr>
        <p:spPr>
          <a:xfrm>
            <a:off x="5436096" y="4572436"/>
            <a:ext cx="360040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20" idx="3"/>
            <a:endCxn id="25" idx="1"/>
          </p:cNvCxnSpPr>
          <p:nvPr/>
        </p:nvCxnSpPr>
        <p:spPr>
          <a:xfrm>
            <a:off x="5436096" y="4572436"/>
            <a:ext cx="360040" cy="360040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20" idx="3"/>
            <a:endCxn id="26" idx="1"/>
          </p:cNvCxnSpPr>
          <p:nvPr/>
        </p:nvCxnSpPr>
        <p:spPr>
          <a:xfrm>
            <a:off x="5436096" y="4572436"/>
            <a:ext cx="360040" cy="710788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5383490" y="5543654"/>
            <a:ext cx="242887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100" dirty="0" smtClean="0"/>
              <a:t>(Figure modified from GSMG, 2012)</a:t>
            </a:r>
            <a:endParaRPr lang="fi-FI" sz="1100" dirty="0"/>
          </a:p>
        </p:txBody>
      </p:sp>
      <p:sp>
        <p:nvSpPr>
          <p:cNvPr id="36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858000" y="6145213"/>
            <a:ext cx="1703388" cy="381000"/>
          </a:xfrm>
        </p:spPr>
        <p:txBody>
          <a:bodyPr/>
          <a:lstStyle/>
          <a:p>
            <a:pPr>
              <a:defRPr/>
            </a:pPr>
            <a:r>
              <a:rPr lang="fi-FI" dirty="0" smtClean="0"/>
              <a:t>Current presenter:</a:t>
            </a:r>
          </a:p>
          <a:p>
            <a:pPr>
              <a:defRPr/>
            </a:pPr>
            <a:r>
              <a:rPr lang="fi-FI" dirty="0" smtClean="0"/>
              <a:t>Risto Sivonen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02970" y="5543654"/>
            <a:ext cx="237917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100" baseline="30000" dirty="0" smtClean="0"/>
              <a:t>1)</a:t>
            </a:r>
            <a:r>
              <a:rPr lang="fi-FI" sz="1100" dirty="0" smtClean="0"/>
              <a:t> SIM = Subsrciber identity module</a:t>
            </a:r>
            <a:endParaRPr lang="fi-FI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ounded Rectangle 59"/>
          <p:cNvSpPr/>
          <p:nvPr/>
        </p:nvSpPr>
        <p:spPr>
          <a:xfrm rot="16200000">
            <a:off x="2627784" y="-315415"/>
            <a:ext cx="3744416" cy="8496944"/>
          </a:xfrm>
          <a:prstGeom prst="roundRect">
            <a:avLst>
              <a:gd name="adj" fmla="val 8908"/>
            </a:avLst>
          </a:prstGeom>
          <a:gradFill>
            <a:gsLst>
              <a:gs pos="20000">
                <a:srgbClr val="5E9EFF">
                  <a:alpha val="0"/>
                </a:srgbClr>
              </a:gs>
              <a:gs pos="6000">
                <a:srgbClr val="85C2FF">
                  <a:alpha val="0"/>
                </a:srgbClr>
              </a:gs>
              <a:gs pos="70000">
                <a:srgbClr val="C4D6EB"/>
              </a:gs>
              <a:gs pos="100000">
                <a:srgbClr val="FFEBFA"/>
              </a:gs>
            </a:gsLst>
            <a:lin ang="108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Research problem</a:t>
            </a:r>
            <a:endParaRPr lang="fi-FI" dirty="0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dirty="0" smtClean="0"/>
              <a:t>March 25, 2014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Embedded SIM</a:t>
            </a:r>
            <a:endParaRPr lang="en-US"/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DEC7AC6-11E5-4145-A0F6-A5AF571F8DB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644008" y="1412776"/>
            <a:ext cx="3780000" cy="2592288"/>
          </a:xfrm>
          <a:prstGeom prst="rect">
            <a:avLst/>
          </a:prstGeom>
          <a:ln/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>
              <a:buFont typeface="Arial" charset="0"/>
              <a:buNone/>
              <a:defRPr/>
            </a:pPr>
            <a:endParaRPr lang="fi-FI" sz="800" dirty="0" smtClean="0"/>
          </a:p>
          <a:p>
            <a:pPr marL="174625">
              <a:buFont typeface="Arial" charset="0"/>
              <a:buNone/>
              <a:defRPr/>
            </a:pPr>
            <a:r>
              <a:rPr lang="fi-FI" sz="2400" dirty="0" smtClean="0"/>
              <a:t>Case </a:t>
            </a:r>
          </a:p>
          <a:p>
            <a:pPr>
              <a:tabLst>
                <a:tab pos="180975" algn="l"/>
              </a:tabLst>
              <a:defRPr/>
            </a:pPr>
            <a:endParaRPr lang="fi-FI" sz="1100" dirty="0" smtClean="0"/>
          </a:p>
          <a:p>
            <a:pPr>
              <a:tabLst>
                <a:tab pos="180975" algn="l"/>
              </a:tabLst>
              <a:defRPr/>
            </a:pPr>
            <a:r>
              <a:rPr lang="fi-FI" dirty="0" smtClean="0"/>
              <a:t>	European MNO</a:t>
            </a:r>
          </a:p>
          <a:p>
            <a:pPr marL="180975" indent="-180975">
              <a:tabLst>
                <a:tab pos="180975" algn="l"/>
              </a:tabLst>
              <a:defRPr/>
            </a:pPr>
            <a:endParaRPr lang="fi-FI" sz="1000" dirty="0" smtClean="0"/>
          </a:p>
          <a:p>
            <a:pPr marL="180975" indent="-180975">
              <a:tabLst>
                <a:tab pos="180975" algn="l"/>
              </a:tabLst>
              <a:defRPr/>
            </a:pPr>
            <a:r>
              <a:rPr lang="fi-FI" dirty="0" smtClean="0"/>
              <a:t>	M2M mobile traffic with embedded SIM</a:t>
            </a:r>
          </a:p>
          <a:p>
            <a:pPr marL="180975" indent="-180975">
              <a:tabLst>
                <a:tab pos="180975" algn="l"/>
              </a:tabLst>
              <a:defRPr/>
            </a:pPr>
            <a:endParaRPr lang="fi-FI" sz="1000" dirty="0" smtClean="0"/>
          </a:p>
          <a:p>
            <a:pPr marL="180975" indent="-180975">
              <a:tabLst>
                <a:tab pos="180975" algn="l"/>
              </a:tabLst>
              <a:defRPr/>
            </a:pPr>
            <a:r>
              <a:rPr lang="fi-FI" dirty="0" smtClean="0"/>
              <a:t>	5-10 years, until embedded SIM used in M2M market</a:t>
            </a:r>
            <a:endParaRPr lang="fi-FI" dirty="0"/>
          </a:p>
        </p:txBody>
      </p:sp>
      <p:sp>
        <p:nvSpPr>
          <p:cNvPr id="52" name="Rectangle 51"/>
          <p:cNvSpPr/>
          <p:nvPr/>
        </p:nvSpPr>
        <p:spPr>
          <a:xfrm>
            <a:off x="611560" y="4149080"/>
            <a:ext cx="7776864" cy="1523494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marL="457200" indent="-282575" eaLnBrk="1" hangingPunct="1">
              <a:defRPr/>
            </a:pPr>
            <a:endParaRPr lang="fi-FI" sz="700" dirty="0" smtClean="0"/>
          </a:p>
          <a:p>
            <a:pPr marL="457200" indent="-282575" algn="ctr" eaLnBrk="1" hangingPunct="1">
              <a:defRPr/>
            </a:pPr>
            <a:r>
              <a:rPr lang="fi-FI" sz="2400" dirty="0" smtClean="0"/>
              <a:t>Key uncertainties</a:t>
            </a:r>
            <a:endParaRPr lang="fi-FI" sz="600" dirty="0" smtClean="0"/>
          </a:p>
          <a:p>
            <a:pPr marL="449263" indent="-276225" eaLnBrk="1" hangingPunct="1">
              <a:buFont typeface="+mj-lt"/>
              <a:buAutoNum type="arabicPeriod"/>
              <a:defRPr/>
            </a:pPr>
            <a:r>
              <a:rPr lang="fi-FI" dirty="0" smtClean="0"/>
              <a:t>Will terminal vendors behave as market changing innovators?</a:t>
            </a:r>
            <a:endParaRPr lang="fi-FI" sz="900" dirty="0" smtClean="0"/>
          </a:p>
          <a:p>
            <a:pPr marL="449263" indent="-276225">
              <a:buFont typeface="+mj-lt"/>
              <a:buAutoNum type="arabicPeriod"/>
              <a:defRPr/>
            </a:pPr>
            <a:r>
              <a:rPr lang="en-US" dirty="0" smtClean="0"/>
              <a:t>Will global operator alliances or M2M platform vendors that unite alliances get a large footprint compared to individual MNOs?</a:t>
            </a:r>
            <a:endParaRPr lang="fi-FI" dirty="0" smtClean="0"/>
          </a:p>
        </p:txBody>
      </p:sp>
      <p:sp>
        <p:nvSpPr>
          <p:cNvPr id="54" name="Rectangle 53"/>
          <p:cNvSpPr/>
          <p:nvPr/>
        </p:nvSpPr>
        <p:spPr>
          <a:xfrm>
            <a:off x="611560" y="1412776"/>
            <a:ext cx="3780000" cy="2592288"/>
          </a:xfrm>
          <a:prstGeom prst="rect">
            <a:avLst/>
          </a:prstGeom>
          <a:ln/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marL="174625">
              <a:buNone/>
              <a:defRPr/>
            </a:pPr>
            <a:endParaRPr lang="fi-FI" sz="800" dirty="0" smtClean="0"/>
          </a:p>
          <a:p>
            <a:pPr marL="174625">
              <a:defRPr/>
            </a:pPr>
            <a:r>
              <a:rPr lang="fi-FI" sz="2400" dirty="0" smtClean="0"/>
              <a:t>Underlying trends</a:t>
            </a:r>
          </a:p>
          <a:p>
            <a:pPr marL="174625">
              <a:defRPr/>
            </a:pPr>
            <a:endParaRPr lang="fi-FI" sz="1000" dirty="0" smtClean="0"/>
          </a:p>
          <a:p>
            <a:pPr marL="174625">
              <a:buNone/>
              <a:defRPr/>
            </a:pPr>
            <a:r>
              <a:rPr lang="fi-FI" dirty="0" smtClean="0"/>
              <a:t>Mobile M2M traffic is increasing</a:t>
            </a:r>
          </a:p>
          <a:p>
            <a:pPr marL="174625">
              <a:buNone/>
              <a:defRPr/>
            </a:pPr>
            <a:endParaRPr lang="fi-FI" sz="1000" dirty="0" smtClean="0"/>
          </a:p>
          <a:p>
            <a:pPr marL="174625">
              <a:buNone/>
              <a:defRPr/>
            </a:pPr>
            <a:r>
              <a:rPr lang="fi-FI" dirty="0" smtClean="0"/>
              <a:t>Mobile M2M is driving development of embedded SIM</a:t>
            </a:r>
          </a:p>
        </p:txBody>
      </p:sp>
      <p:sp>
        <p:nvSpPr>
          <p:cNvPr id="59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858000" y="6145213"/>
            <a:ext cx="1703388" cy="381000"/>
          </a:xfrm>
        </p:spPr>
        <p:txBody>
          <a:bodyPr/>
          <a:lstStyle/>
          <a:p>
            <a:pPr>
              <a:defRPr/>
            </a:pPr>
            <a:r>
              <a:rPr lang="fi-FI" dirty="0" smtClean="0"/>
              <a:t>Current presenter:</a:t>
            </a:r>
          </a:p>
          <a:p>
            <a:pPr>
              <a:defRPr/>
            </a:pPr>
            <a:r>
              <a:rPr lang="fi-FI" dirty="0" smtClean="0"/>
              <a:t>Risto Sivonen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020272" y="5831686"/>
            <a:ext cx="147565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 algn="r">
              <a:buNone/>
              <a:defRPr/>
            </a:pPr>
            <a:r>
              <a:rPr lang="fi-FI" sz="1100" dirty="0" smtClean="0"/>
              <a:t>(eSIM, 2014)</a:t>
            </a:r>
            <a:endParaRPr lang="fi-FI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16200000">
            <a:off x="2627784" y="-315415"/>
            <a:ext cx="3744416" cy="8496944"/>
          </a:xfrm>
          <a:prstGeom prst="roundRect">
            <a:avLst>
              <a:gd name="adj" fmla="val 8908"/>
            </a:avLst>
          </a:prstGeom>
          <a:gradFill>
            <a:gsLst>
              <a:gs pos="20000">
                <a:srgbClr val="5E9EFF">
                  <a:alpha val="0"/>
                </a:srgbClr>
              </a:gs>
              <a:gs pos="6000">
                <a:srgbClr val="85C2FF">
                  <a:alpha val="0"/>
                </a:srgbClr>
              </a:gs>
              <a:gs pos="70000">
                <a:srgbClr val="C4D6EB"/>
              </a:gs>
              <a:gs pos="100000">
                <a:srgbClr val="FFEBFA"/>
              </a:gs>
            </a:gsLst>
            <a:lin ang="108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Learning</a:t>
            </a:r>
            <a:br>
              <a:rPr lang="fi-FI" smtClean="0"/>
            </a:br>
            <a:r>
              <a:rPr lang="fi-FI" smtClean="0"/>
              <a:t>scenarios</a:t>
            </a:r>
          </a:p>
        </p:txBody>
      </p:sp>
      <p:sp>
        <p:nvSpPr>
          <p:cNvPr id="23" name="Date Placeholder 5"/>
          <p:cNvSpPr>
            <a:spLocks noGrp="1"/>
          </p:cNvSpPr>
          <p:nvPr>
            <p:ph type="dt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March 25, 2014</a:t>
            </a:r>
            <a:endParaRPr lang="en-US" dirty="0"/>
          </a:p>
        </p:txBody>
      </p:sp>
      <p:sp>
        <p:nvSpPr>
          <p:cNvPr id="24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Embedded SIM</a:t>
            </a:r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53E578C2-6BC6-477A-A231-F2154960C8D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6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858000" y="6145213"/>
            <a:ext cx="1703388" cy="381000"/>
          </a:xfrm>
        </p:spPr>
        <p:txBody>
          <a:bodyPr/>
          <a:lstStyle/>
          <a:p>
            <a:pPr>
              <a:defRPr/>
            </a:pPr>
            <a:r>
              <a:rPr lang="fi-FI" dirty="0" smtClean="0"/>
              <a:t>Current presenter:</a:t>
            </a:r>
          </a:p>
          <a:p>
            <a:pPr>
              <a:defRPr/>
            </a:pPr>
            <a:r>
              <a:rPr lang="fi-FI" dirty="0" smtClean="0"/>
              <a:t>Risto Sivonen</a:t>
            </a:r>
          </a:p>
        </p:txBody>
      </p:sp>
      <p:grpSp>
        <p:nvGrpSpPr>
          <p:cNvPr id="2" name="Group 7"/>
          <p:cNvGrpSpPr>
            <a:grpSpLocks noChangeAspect="1"/>
          </p:cNvGrpSpPr>
          <p:nvPr/>
        </p:nvGrpSpPr>
        <p:grpSpPr bwMode="auto">
          <a:xfrm>
            <a:off x="3984625" y="1376363"/>
            <a:ext cx="4391025" cy="4392612"/>
            <a:chOff x="2627784" y="1628800"/>
            <a:chExt cx="3888432" cy="3888432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4572000" y="1628800"/>
              <a:ext cx="0" cy="3888432"/>
            </a:xfrm>
            <a:prstGeom prst="line">
              <a:avLst/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>
              <a:off x="4572000" y="1629502"/>
              <a:ext cx="0" cy="3888432"/>
            </a:xfrm>
            <a:prstGeom prst="line">
              <a:avLst/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392" name="Rectangle 10"/>
          <p:cNvSpPr>
            <a:spLocks noChangeArrowheads="1"/>
          </p:cNvSpPr>
          <p:nvPr/>
        </p:nvSpPr>
        <p:spPr bwMode="auto">
          <a:xfrm>
            <a:off x="1619250" y="3041650"/>
            <a:ext cx="18732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200" b="1" dirty="0"/>
              <a:t>Terminal </a:t>
            </a:r>
            <a:br>
              <a:rPr lang="en-US" sz="2200" b="1" dirty="0"/>
            </a:br>
            <a:r>
              <a:rPr lang="en-US" sz="2200" b="1" dirty="0"/>
              <a:t>vendor </a:t>
            </a:r>
          </a:p>
          <a:p>
            <a:pPr algn="r"/>
            <a:r>
              <a:rPr lang="en-US" sz="2200" b="1" dirty="0"/>
              <a:t>innovation</a:t>
            </a:r>
          </a:p>
        </p:txBody>
      </p:sp>
      <p:sp>
        <p:nvSpPr>
          <p:cNvPr id="16393" name="Rectangle 12"/>
          <p:cNvSpPr>
            <a:spLocks noChangeArrowheads="1"/>
          </p:cNvSpPr>
          <p:nvPr/>
        </p:nvSpPr>
        <p:spPr bwMode="auto">
          <a:xfrm>
            <a:off x="2289175" y="2135188"/>
            <a:ext cx="16335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b="1" dirty="0"/>
              <a:t>Incremental</a:t>
            </a:r>
          </a:p>
          <a:p>
            <a:pPr algn="r"/>
            <a:r>
              <a:rPr lang="en-US" b="1" dirty="0"/>
              <a:t>improvement</a:t>
            </a:r>
            <a:endParaRPr lang="fi-FI" b="1" dirty="0"/>
          </a:p>
        </p:txBody>
      </p:sp>
      <p:sp>
        <p:nvSpPr>
          <p:cNvPr id="16394" name="Rectangle 13"/>
          <p:cNvSpPr>
            <a:spLocks noChangeArrowheads="1"/>
          </p:cNvSpPr>
          <p:nvPr/>
        </p:nvSpPr>
        <p:spPr bwMode="auto">
          <a:xfrm>
            <a:off x="2609850" y="4438650"/>
            <a:ext cx="13128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b="1" dirty="0"/>
              <a:t>Radical</a:t>
            </a:r>
          </a:p>
          <a:p>
            <a:pPr algn="r"/>
            <a:r>
              <a:rPr lang="en-US" b="1" dirty="0"/>
              <a:t>disruption</a:t>
            </a:r>
            <a:endParaRPr lang="fi-FI" b="1"/>
          </a:p>
        </p:txBody>
      </p:sp>
      <p:sp>
        <p:nvSpPr>
          <p:cNvPr id="16395" name="Rectangle 14"/>
          <p:cNvSpPr>
            <a:spLocks noChangeArrowheads="1"/>
          </p:cNvSpPr>
          <p:nvPr/>
        </p:nvSpPr>
        <p:spPr bwMode="auto">
          <a:xfrm>
            <a:off x="6934200" y="1042988"/>
            <a:ext cx="800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Small</a:t>
            </a:r>
            <a:endParaRPr lang="fi-FI" b="1"/>
          </a:p>
        </p:txBody>
      </p:sp>
      <p:sp>
        <p:nvSpPr>
          <p:cNvPr id="16396" name="Rectangle 15"/>
          <p:cNvSpPr>
            <a:spLocks noChangeArrowheads="1"/>
          </p:cNvSpPr>
          <p:nvPr/>
        </p:nvSpPr>
        <p:spPr bwMode="auto">
          <a:xfrm>
            <a:off x="4637088" y="1042988"/>
            <a:ext cx="812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Large</a:t>
            </a:r>
            <a:endParaRPr lang="fi-FI" b="1"/>
          </a:p>
        </p:txBody>
      </p:sp>
      <p:sp>
        <p:nvSpPr>
          <p:cNvPr id="17" name="Rounded Rectangle 16"/>
          <p:cNvSpPr/>
          <p:nvPr/>
        </p:nvSpPr>
        <p:spPr>
          <a:xfrm>
            <a:off x="3983531" y="1412776"/>
            <a:ext cx="2088232" cy="2016224"/>
          </a:xfrm>
          <a:prstGeom prst="roundRect">
            <a:avLst>
              <a:gd name="adj" fmla="val 9690"/>
            </a:avLst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algn="ctr">
              <a:defRPr/>
            </a:pPr>
            <a:r>
              <a:rPr lang="fi-FI" sz="1400" b="1" u="sng" dirty="0"/>
              <a:t>Consolidating giants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fi-FI" sz="1300" dirty="0"/>
              <a:t>Few global operator alliances for M2M market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fi-FI" sz="1300" dirty="0"/>
              <a:t>Few large M2M platform vendors unite global  operator alliances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fi-FI" sz="1300" dirty="0"/>
              <a:t>MNOs provide services mainly to large alliances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fi-FI" sz="1300" dirty="0"/>
              <a:t>Terminal vendors supply</a:t>
            </a:r>
          </a:p>
          <a:p>
            <a:pPr marL="85725" indent="-85725">
              <a:buFont typeface="Arial" pitchFamily="34" charset="0"/>
              <a:buChar char="•"/>
              <a:defRPr/>
            </a:pPr>
            <a:endParaRPr lang="fi-FI" sz="1300" dirty="0"/>
          </a:p>
        </p:txBody>
      </p:sp>
      <p:sp>
        <p:nvSpPr>
          <p:cNvPr id="18" name="Rounded Rectangle 17"/>
          <p:cNvSpPr/>
          <p:nvPr/>
        </p:nvSpPr>
        <p:spPr>
          <a:xfrm>
            <a:off x="6287787" y="1412776"/>
            <a:ext cx="2088232" cy="2016224"/>
          </a:xfrm>
          <a:prstGeom prst="roundRect">
            <a:avLst>
              <a:gd name="adj" fmla="val 9690"/>
            </a:avLst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algn="ctr">
              <a:defRPr/>
            </a:pPr>
            <a:r>
              <a:rPr lang="fi-FI" sz="1400" b="1" u="sng" dirty="0"/>
              <a:t>Local derby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fi-FI" sz="1300" dirty="0"/>
              <a:t>Local MNOs rule on M2M markets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fi-FI" sz="1300" dirty="0"/>
              <a:t>Competitive local markets for M2M platform vendors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fi-FI" sz="1300" dirty="0"/>
              <a:t>High local MNO profit due to high service level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fi-FI" sz="1300" dirty="0"/>
              <a:t>Terminal vendors supply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287787" y="3717032"/>
            <a:ext cx="2088232" cy="2016224"/>
          </a:xfrm>
          <a:prstGeom prst="roundRect">
            <a:avLst>
              <a:gd name="adj" fmla="val 9690"/>
            </a:avLst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algn="ctr">
              <a:defRPr/>
            </a:pPr>
            <a:r>
              <a:rPr lang="fi-FI" sz="1400" b="1" u="sng" dirty="0"/>
              <a:t>Rise of oligarchy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fi-FI" sz="1300" dirty="0"/>
              <a:t>Large terminal vendors raise heads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fi-FI" sz="1300" dirty="0"/>
              <a:t>Terminal vendors forced to local MNO agreements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fi-FI" sz="1300" dirty="0"/>
              <a:t>Competitive market for M2M platform vendors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fi-FI" sz="1300" dirty="0"/>
              <a:t>MNOs serve global and local actors at home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983531" y="3717032"/>
            <a:ext cx="2088232" cy="2016224"/>
          </a:xfrm>
          <a:prstGeom prst="roundRect">
            <a:avLst>
              <a:gd name="adj" fmla="val 9690"/>
            </a:avLst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algn="ctr">
              <a:defRPr/>
            </a:pPr>
            <a:r>
              <a:rPr lang="fi-FI" sz="1400" b="1" u="sng" dirty="0"/>
              <a:t>Star wars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fi-FI" sz="1300" dirty="0"/>
              <a:t>Alliances support M2M interfaces of largest terminal vendors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fi-FI" sz="1300" dirty="0"/>
              <a:t>Terminal compliance of M2M platform matters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fi-FI" sz="1300" dirty="0"/>
              <a:t>MNOs provide services mainly to large alliances</a:t>
            </a:r>
          </a:p>
        </p:txBody>
      </p:sp>
      <p:sp>
        <p:nvSpPr>
          <p:cNvPr id="16409" name="Rectangle 11"/>
          <p:cNvSpPr>
            <a:spLocks noChangeArrowheads="1"/>
          </p:cNvSpPr>
          <p:nvPr/>
        </p:nvSpPr>
        <p:spPr bwMode="auto">
          <a:xfrm>
            <a:off x="4829175" y="355600"/>
            <a:ext cx="26527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200" b="1" dirty="0"/>
              <a:t>Global footprint of</a:t>
            </a:r>
          </a:p>
          <a:p>
            <a:pPr algn="ctr"/>
            <a:r>
              <a:rPr lang="en-US" sz="2200" b="1" dirty="0"/>
              <a:t>M2M alliances</a:t>
            </a:r>
            <a:endParaRPr lang="fi-FI" sz="2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ounded Rectangle 64"/>
          <p:cNvSpPr/>
          <p:nvPr/>
        </p:nvSpPr>
        <p:spPr>
          <a:xfrm rot="16200000">
            <a:off x="2627784" y="-315415"/>
            <a:ext cx="3744416" cy="8496944"/>
          </a:xfrm>
          <a:prstGeom prst="roundRect">
            <a:avLst>
              <a:gd name="adj" fmla="val 8908"/>
            </a:avLst>
          </a:prstGeom>
          <a:gradFill>
            <a:gsLst>
              <a:gs pos="20000">
                <a:srgbClr val="5E9EFF">
                  <a:alpha val="0"/>
                </a:srgbClr>
              </a:gs>
              <a:gs pos="6000">
                <a:srgbClr val="85C2FF">
                  <a:alpha val="0"/>
                </a:srgbClr>
              </a:gs>
              <a:gs pos="70000">
                <a:srgbClr val="C4D6EB"/>
              </a:gs>
              <a:gs pos="100000">
                <a:srgbClr val="FFEBFA"/>
              </a:gs>
            </a:gsLst>
            <a:lin ang="108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60" name="Straight Connector 59"/>
          <p:cNvCxnSpPr/>
          <p:nvPr/>
        </p:nvCxnSpPr>
        <p:spPr>
          <a:xfrm>
            <a:off x="4572000" y="1844824"/>
            <a:ext cx="0" cy="3602141"/>
          </a:xfrm>
          <a:prstGeom prst="line">
            <a:avLst/>
          </a:prstGeom>
          <a:ln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SIM </a:t>
            </a:r>
            <a:r>
              <a:rPr lang="fi-FI" dirty="0" err="1" smtClean="0"/>
              <a:t>life-cycle</a:t>
            </a:r>
            <a:r>
              <a:rPr lang="fi-FI" dirty="0" smtClean="0"/>
              <a:t> </a:t>
            </a:r>
            <a:r>
              <a:rPr lang="fi-FI" dirty="0" err="1" smtClean="0"/>
              <a:t>differences</a:t>
            </a:r>
            <a:endParaRPr lang="fi-FI" dirty="0"/>
          </a:p>
        </p:txBody>
      </p:sp>
      <p:sp>
        <p:nvSpPr>
          <p:cNvPr id="6" name="Chevron 5"/>
          <p:cNvSpPr/>
          <p:nvPr/>
        </p:nvSpPr>
        <p:spPr>
          <a:xfrm>
            <a:off x="395856" y="2007714"/>
            <a:ext cx="1440000" cy="720080"/>
          </a:xfrm>
          <a:prstGeom prst="chevr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9077" y="2142148"/>
            <a:ext cx="122661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300" b="1" dirty="0" smtClean="0"/>
              <a:t>Manufacture </a:t>
            </a:r>
          </a:p>
          <a:p>
            <a:pPr algn="ctr"/>
            <a:r>
              <a:rPr lang="en-US" sz="1300" b="1" dirty="0" smtClean="0"/>
              <a:t>of UICC</a:t>
            </a:r>
            <a:endParaRPr lang="fi-FI" sz="1300" b="1" dirty="0"/>
          </a:p>
        </p:txBody>
      </p:sp>
      <p:sp>
        <p:nvSpPr>
          <p:cNvPr id="22" name="Rectangle 21"/>
          <p:cNvSpPr/>
          <p:nvPr/>
        </p:nvSpPr>
        <p:spPr>
          <a:xfrm>
            <a:off x="6588224" y="5158933"/>
            <a:ext cx="209223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100" dirty="0" smtClean="0"/>
              <a:t> (Modified from GSMA, 2013b)</a:t>
            </a:r>
            <a:endParaRPr lang="fi-FI" sz="1100" dirty="0"/>
          </a:p>
        </p:txBody>
      </p:sp>
      <p:sp>
        <p:nvSpPr>
          <p:cNvPr id="23" name="Chevron 22"/>
          <p:cNvSpPr/>
          <p:nvPr/>
        </p:nvSpPr>
        <p:spPr>
          <a:xfrm>
            <a:off x="1547984" y="2007714"/>
            <a:ext cx="1440000" cy="720080"/>
          </a:xfrm>
          <a:prstGeom prst="chevr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835672" y="2209800"/>
            <a:ext cx="1112805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300" b="1" dirty="0" smtClean="0"/>
              <a:t>Select MNO</a:t>
            </a:r>
            <a:endParaRPr lang="fi-FI" sz="1300" b="1" dirty="0"/>
          </a:p>
        </p:txBody>
      </p:sp>
      <p:sp>
        <p:nvSpPr>
          <p:cNvPr id="25" name="Chevron 24"/>
          <p:cNvSpPr/>
          <p:nvPr/>
        </p:nvSpPr>
        <p:spPr>
          <a:xfrm>
            <a:off x="2699952" y="2007714"/>
            <a:ext cx="1440000" cy="720080"/>
          </a:xfrm>
          <a:prstGeom prst="chevr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021647" y="2209800"/>
            <a:ext cx="1112805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300" b="1" dirty="0" smtClean="0"/>
              <a:t>Personalize</a:t>
            </a:r>
            <a:endParaRPr lang="fi-FI" sz="1300" b="1" dirty="0"/>
          </a:p>
        </p:txBody>
      </p:sp>
      <p:sp>
        <p:nvSpPr>
          <p:cNvPr id="27" name="Chevron 26"/>
          <p:cNvSpPr/>
          <p:nvPr/>
        </p:nvSpPr>
        <p:spPr>
          <a:xfrm>
            <a:off x="3852080" y="2007714"/>
            <a:ext cx="1440000" cy="720080"/>
          </a:xfrm>
          <a:prstGeom prst="chevr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168164" y="2209800"/>
            <a:ext cx="1124026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300" b="1" dirty="0" smtClean="0"/>
              <a:t>Distribution</a:t>
            </a:r>
            <a:endParaRPr lang="fi-FI" sz="1300" b="1" dirty="0"/>
          </a:p>
        </p:txBody>
      </p:sp>
      <p:sp>
        <p:nvSpPr>
          <p:cNvPr id="29" name="Chevron 28"/>
          <p:cNvSpPr/>
          <p:nvPr/>
        </p:nvSpPr>
        <p:spPr>
          <a:xfrm>
            <a:off x="5004208" y="2007714"/>
            <a:ext cx="1440000" cy="720080"/>
          </a:xfrm>
          <a:prstGeom prst="chevr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219888" y="2142148"/>
            <a:ext cx="99418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300" b="1" dirty="0" smtClean="0"/>
              <a:t>SIM </a:t>
            </a:r>
          </a:p>
          <a:p>
            <a:pPr algn="ctr"/>
            <a:r>
              <a:rPr lang="en-US" sz="1300" b="1" dirty="0" smtClean="0"/>
              <a:t>Activation</a:t>
            </a:r>
            <a:endParaRPr lang="fi-FI" sz="1300" b="1" dirty="0"/>
          </a:p>
        </p:txBody>
      </p:sp>
      <p:sp>
        <p:nvSpPr>
          <p:cNvPr id="31" name="Chevron 30"/>
          <p:cNvSpPr/>
          <p:nvPr/>
        </p:nvSpPr>
        <p:spPr>
          <a:xfrm>
            <a:off x="6156496" y="2007714"/>
            <a:ext cx="1440000" cy="720080"/>
          </a:xfrm>
          <a:prstGeom prst="chevr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565604" y="2209800"/>
            <a:ext cx="686406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300" b="1" dirty="0" smtClean="0"/>
              <a:t>Usage</a:t>
            </a:r>
            <a:endParaRPr lang="fi-FI" sz="1300" b="1" dirty="0"/>
          </a:p>
        </p:txBody>
      </p:sp>
      <p:sp>
        <p:nvSpPr>
          <p:cNvPr id="33" name="Chevron 32"/>
          <p:cNvSpPr/>
          <p:nvPr/>
        </p:nvSpPr>
        <p:spPr>
          <a:xfrm>
            <a:off x="7308464" y="1998132"/>
            <a:ext cx="1440000" cy="720080"/>
          </a:xfrm>
          <a:prstGeom prst="chevr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632328" y="2209800"/>
            <a:ext cx="994183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300" b="1" dirty="0" smtClean="0"/>
              <a:t>End of life</a:t>
            </a:r>
            <a:endParaRPr lang="fi-FI" sz="1300" b="1" dirty="0"/>
          </a:p>
        </p:txBody>
      </p:sp>
      <p:sp>
        <p:nvSpPr>
          <p:cNvPr id="36" name="Chevron 35"/>
          <p:cNvSpPr/>
          <p:nvPr/>
        </p:nvSpPr>
        <p:spPr>
          <a:xfrm>
            <a:off x="755576" y="3665349"/>
            <a:ext cx="1440000" cy="720080"/>
          </a:xfrm>
          <a:prstGeom prst="chevr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968797" y="3867435"/>
            <a:ext cx="122661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300" b="1" dirty="0" smtClean="0"/>
              <a:t>Manufacture </a:t>
            </a:r>
          </a:p>
          <a:p>
            <a:pPr algn="ctr"/>
            <a:r>
              <a:rPr lang="en-US" sz="1300" b="1" dirty="0" smtClean="0"/>
              <a:t>of </a:t>
            </a:r>
            <a:r>
              <a:rPr lang="en-US" sz="1300" b="1" dirty="0" err="1" smtClean="0"/>
              <a:t>eUICC</a:t>
            </a:r>
            <a:endParaRPr lang="fi-FI" sz="1300" b="1" dirty="0"/>
          </a:p>
        </p:txBody>
      </p:sp>
      <p:sp>
        <p:nvSpPr>
          <p:cNvPr id="38" name="Chevron 37"/>
          <p:cNvSpPr/>
          <p:nvPr/>
        </p:nvSpPr>
        <p:spPr>
          <a:xfrm>
            <a:off x="1907704" y="3665349"/>
            <a:ext cx="1440000" cy="720080"/>
          </a:xfrm>
          <a:prstGeom prst="chevr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237946" y="3692932"/>
            <a:ext cx="992579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300" b="1" dirty="0" err="1" smtClean="0"/>
              <a:t>Bssic</a:t>
            </a:r>
            <a:r>
              <a:rPr lang="en-US" sz="1300" b="1" dirty="0" smtClean="0"/>
              <a:t> </a:t>
            </a:r>
          </a:p>
          <a:p>
            <a:pPr algn="ctr"/>
            <a:r>
              <a:rPr lang="en-US" sz="1300" b="1" dirty="0" err="1" smtClean="0"/>
              <a:t>personali</a:t>
            </a:r>
            <a:r>
              <a:rPr lang="en-US" sz="1300" b="1" dirty="0" smtClean="0"/>
              <a:t>-</a:t>
            </a:r>
          </a:p>
          <a:p>
            <a:pPr algn="ctr"/>
            <a:r>
              <a:rPr lang="en-US" sz="1300" b="1" dirty="0" err="1" smtClean="0"/>
              <a:t>zation</a:t>
            </a:r>
            <a:endParaRPr lang="fi-FI" sz="1300" b="1" dirty="0"/>
          </a:p>
        </p:txBody>
      </p:sp>
      <p:sp>
        <p:nvSpPr>
          <p:cNvPr id="40" name="Chevron 39"/>
          <p:cNvSpPr/>
          <p:nvPr/>
        </p:nvSpPr>
        <p:spPr>
          <a:xfrm>
            <a:off x="3059832" y="3665349"/>
            <a:ext cx="1440000" cy="720080"/>
          </a:xfrm>
          <a:prstGeom prst="chevr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324352" y="3877017"/>
            <a:ext cx="112402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300" b="1" dirty="0" smtClean="0"/>
              <a:t>Distribution</a:t>
            </a:r>
            <a:endParaRPr lang="fi-FI" sz="1300" b="1" dirty="0"/>
          </a:p>
        </p:txBody>
      </p:sp>
      <p:sp>
        <p:nvSpPr>
          <p:cNvPr id="44" name="Rounded Rectangle 43"/>
          <p:cNvSpPr/>
          <p:nvPr/>
        </p:nvSpPr>
        <p:spPr>
          <a:xfrm>
            <a:off x="4644008" y="3737357"/>
            <a:ext cx="1296000" cy="612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300" b="1" dirty="0" smtClean="0"/>
              <a:t>Select / Change MNO</a:t>
            </a:r>
            <a:endParaRPr lang="fi-FI" sz="1300" b="1" dirty="0"/>
          </a:p>
        </p:txBody>
      </p:sp>
      <p:sp>
        <p:nvSpPr>
          <p:cNvPr id="45" name="Rounded Rectangle 44"/>
          <p:cNvSpPr/>
          <p:nvPr/>
        </p:nvSpPr>
        <p:spPr>
          <a:xfrm>
            <a:off x="6012160" y="3106773"/>
            <a:ext cx="1296000" cy="612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300" b="1" dirty="0" smtClean="0"/>
              <a:t>Personalize</a:t>
            </a:r>
          </a:p>
          <a:p>
            <a:pPr algn="ctr"/>
            <a:r>
              <a:rPr lang="fi-FI" sz="1300" b="1" dirty="0" smtClean="0"/>
              <a:t>(operational Profile)</a:t>
            </a:r>
            <a:endParaRPr lang="fi-FI" sz="1300" b="1" dirty="0"/>
          </a:p>
        </p:txBody>
      </p:sp>
      <p:sp>
        <p:nvSpPr>
          <p:cNvPr id="46" name="Rounded Rectangle 45"/>
          <p:cNvSpPr/>
          <p:nvPr/>
        </p:nvSpPr>
        <p:spPr>
          <a:xfrm>
            <a:off x="7380312" y="3737357"/>
            <a:ext cx="1296000" cy="612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300" b="1" dirty="0" smtClean="0"/>
              <a:t>Usage</a:t>
            </a:r>
            <a:endParaRPr lang="fi-FI" sz="1300" b="1" dirty="0"/>
          </a:p>
        </p:txBody>
      </p:sp>
      <p:sp>
        <p:nvSpPr>
          <p:cNvPr id="47" name="Rounded Rectangle 46"/>
          <p:cNvSpPr/>
          <p:nvPr/>
        </p:nvSpPr>
        <p:spPr>
          <a:xfrm>
            <a:off x="6012160" y="4330909"/>
            <a:ext cx="1296000" cy="612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300" b="1" dirty="0" smtClean="0"/>
              <a:t>End of Subscription</a:t>
            </a:r>
            <a:endParaRPr lang="fi-FI" sz="1300" b="1" dirty="0"/>
          </a:p>
        </p:txBody>
      </p:sp>
      <p:cxnSp>
        <p:nvCxnSpPr>
          <p:cNvPr id="49" name="Shape 48"/>
          <p:cNvCxnSpPr>
            <a:stCxn id="44" idx="0"/>
            <a:endCxn id="45" idx="1"/>
          </p:cNvCxnSpPr>
          <p:nvPr/>
        </p:nvCxnSpPr>
        <p:spPr>
          <a:xfrm rot="5400000" flipH="1" flipV="1">
            <a:off x="5489792" y="3214989"/>
            <a:ext cx="324584" cy="720152"/>
          </a:xfrm>
          <a:prstGeom prst="curved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hape 49"/>
          <p:cNvCxnSpPr>
            <a:stCxn id="45" idx="3"/>
            <a:endCxn id="46" idx="0"/>
          </p:cNvCxnSpPr>
          <p:nvPr/>
        </p:nvCxnSpPr>
        <p:spPr>
          <a:xfrm>
            <a:off x="7308160" y="3412773"/>
            <a:ext cx="720152" cy="324584"/>
          </a:xfrm>
          <a:prstGeom prst="curved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hape 52"/>
          <p:cNvCxnSpPr>
            <a:stCxn id="46" idx="2"/>
            <a:endCxn id="47" idx="3"/>
          </p:cNvCxnSpPr>
          <p:nvPr/>
        </p:nvCxnSpPr>
        <p:spPr>
          <a:xfrm rot="5400000">
            <a:off x="7524460" y="4133057"/>
            <a:ext cx="287552" cy="720152"/>
          </a:xfrm>
          <a:prstGeom prst="curved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hape 55"/>
          <p:cNvCxnSpPr>
            <a:stCxn id="47" idx="1"/>
            <a:endCxn id="44" idx="2"/>
          </p:cNvCxnSpPr>
          <p:nvPr/>
        </p:nvCxnSpPr>
        <p:spPr>
          <a:xfrm rot="10800000">
            <a:off x="5292008" y="4349357"/>
            <a:ext cx="720152" cy="287552"/>
          </a:xfrm>
          <a:prstGeom prst="curved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333107" y="1556792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b="1" dirty="0" smtClean="0"/>
              <a:t>SIM on smart card:</a:t>
            </a:r>
            <a:endParaRPr lang="fi-FI" b="1" dirty="0"/>
          </a:p>
        </p:txBody>
      </p:sp>
      <p:sp>
        <p:nvSpPr>
          <p:cNvPr id="63" name="Rectangle 62"/>
          <p:cNvSpPr/>
          <p:nvPr/>
        </p:nvSpPr>
        <p:spPr>
          <a:xfrm>
            <a:off x="377533" y="3286725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b="1" dirty="0" smtClean="0"/>
              <a:t>eUICC:</a:t>
            </a:r>
            <a:endParaRPr lang="fi-FI" b="1" dirty="0"/>
          </a:p>
        </p:txBody>
      </p:sp>
      <p:sp>
        <p:nvSpPr>
          <p:cNvPr id="66" name="Rectangle 65"/>
          <p:cNvSpPr/>
          <p:nvPr/>
        </p:nvSpPr>
        <p:spPr>
          <a:xfrm>
            <a:off x="3039844" y="4798893"/>
            <a:ext cx="11721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i-FI" b="1" dirty="0" smtClean="0"/>
              <a:t>Pre-</a:t>
            </a:r>
          </a:p>
          <a:p>
            <a:pPr algn="r"/>
            <a:r>
              <a:rPr lang="fi-FI" b="1" dirty="0" smtClean="0"/>
              <a:t>issuance</a:t>
            </a:r>
            <a:endParaRPr lang="fi-FI" b="1" dirty="0"/>
          </a:p>
        </p:txBody>
      </p:sp>
      <p:sp>
        <p:nvSpPr>
          <p:cNvPr id="67" name="Rectangle 66"/>
          <p:cNvSpPr/>
          <p:nvPr/>
        </p:nvSpPr>
        <p:spPr>
          <a:xfrm>
            <a:off x="4984060" y="4798893"/>
            <a:ext cx="11721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b="1" dirty="0" smtClean="0"/>
              <a:t>Post-</a:t>
            </a:r>
          </a:p>
          <a:p>
            <a:r>
              <a:rPr lang="fi-FI" b="1" dirty="0" smtClean="0"/>
              <a:t>issuance</a:t>
            </a:r>
            <a:endParaRPr lang="fi-FI" b="1" dirty="0"/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4067992" y="5143254"/>
            <a:ext cx="432000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4644008" y="5143254"/>
            <a:ext cx="432000" cy="0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4" name="Date Placeholder 5"/>
          <p:cNvSpPr>
            <a:spLocks noGrp="1"/>
          </p:cNvSpPr>
          <p:nvPr>
            <p:ph type="dt" sz="quarter" idx="15"/>
          </p:nvPr>
        </p:nvSpPr>
        <p:spPr>
          <a:xfrm>
            <a:off x="3430588" y="6275388"/>
            <a:ext cx="1544637" cy="1254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25, 2014</a:t>
            </a:r>
            <a:endParaRPr lang="en-US" dirty="0"/>
          </a:p>
        </p:txBody>
      </p:sp>
      <p:sp>
        <p:nvSpPr>
          <p:cNvPr id="75" name="Footer Placeholder 7"/>
          <p:cNvSpPr>
            <a:spLocks noGrp="1"/>
          </p:cNvSpPr>
          <p:nvPr>
            <p:ph type="ftr" sz="quarter" idx="16"/>
          </p:nvPr>
        </p:nvSpPr>
        <p:spPr>
          <a:xfrm>
            <a:off x="3430588" y="6145213"/>
            <a:ext cx="1544637" cy="1254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Embedded SIM</a:t>
            </a:r>
          </a:p>
        </p:txBody>
      </p:sp>
      <p:sp>
        <p:nvSpPr>
          <p:cNvPr id="76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3430588" y="6400800"/>
            <a:ext cx="1544637" cy="125413"/>
          </a:xfrm>
        </p:spPr>
        <p:txBody>
          <a:bodyPr/>
          <a:lstStyle/>
          <a:p>
            <a:pPr>
              <a:defRPr/>
            </a:pPr>
            <a:fld id="{53E578C2-6BC6-477A-A231-F2154960C8D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858000" y="6145213"/>
            <a:ext cx="1703388" cy="381000"/>
          </a:xfrm>
        </p:spPr>
        <p:txBody>
          <a:bodyPr/>
          <a:lstStyle/>
          <a:p>
            <a:pPr>
              <a:defRPr/>
            </a:pPr>
            <a:r>
              <a:rPr lang="fi-FI" dirty="0" smtClean="0"/>
              <a:t>Current presenter:</a:t>
            </a:r>
          </a:p>
          <a:p>
            <a:pPr>
              <a:defRPr/>
            </a:pPr>
            <a:r>
              <a:rPr lang="fi-FI" dirty="0" smtClean="0"/>
              <a:t>Risto Sivonen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Overview</a:t>
            </a:r>
            <a:r>
              <a:rPr lang="fi-FI" dirty="0" smtClean="0"/>
              <a:t> of </a:t>
            </a:r>
            <a:r>
              <a:rPr lang="fi-FI" dirty="0" err="1" smtClean="0"/>
              <a:t>Roles</a:t>
            </a:r>
            <a:r>
              <a:rPr lang="fi-FI" dirty="0" smtClean="0"/>
              <a:t> &amp; Technical </a:t>
            </a:r>
            <a:r>
              <a:rPr lang="fi-FI" dirty="0" err="1" smtClean="0"/>
              <a:t>components</a:t>
            </a:r>
            <a:endParaRPr lang="fi-FI" dirty="0" smtClean="0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 err="1" smtClean="0"/>
              <a:t>Current</a:t>
            </a:r>
            <a:r>
              <a:rPr lang="fi-FI" dirty="0" smtClean="0"/>
              <a:t> </a:t>
            </a:r>
            <a:r>
              <a:rPr lang="fi-FI" dirty="0" err="1" smtClean="0"/>
              <a:t>presenter</a:t>
            </a:r>
            <a:r>
              <a:rPr lang="fi-FI" dirty="0" smtClean="0"/>
              <a:t>:</a:t>
            </a:r>
          </a:p>
          <a:p>
            <a:r>
              <a:rPr lang="fi-FI" dirty="0" err="1" smtClean="0"/>
              <a:t>Qin</a:t>
            </a:r>
            <a:r>
              <a:rPr lang="fi-FI" dirty="0" smtClean="0"/>
              <a:t> </a:t>
            </a:r>
            <a:r>
              <a:rPr lang="fi-FI" dirty="0" err="1" smtClean="0"/>
              <a:t>Jin</a:t>
            </a:r>
            <a:endParaRPr lang="fi-FI" dirty="0"/>
          </a:p>
        </p:txBody>
      </p:sp>
      <p:sp>
        <p:nvSpPr>
          <p:cNvPr id="7" name="Date Placeholder 5"/>
          <p:cNvSpPr>
            <a:spLocks noGrp="1"/>
          </p:cNvSpPr>
          <p:nvPr>
            <p:ph type="dt" sz="quarter" idx="15"/>
          </p:nvPr>
        </p:nvSpPr>
        <p:spPr/>
        <p:txBody>
          <a:bodyPr/>
          <a:lstStyle/>
          <a:p>
            <a:r>
              <a:rPr lang="en-US" dirty="0" smtClean="0"/>
              <a:t>March 25, 2014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Embedded SIM</a:t>
            </a:r>
            <a:endParaRPr lang="en-US"/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DEC7AC6-11E5-4145-A0F6-A5AF571F8DB7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028" name="Picture 4" descr="\\home.org.aalto.fi\eakosone\data\Desktop\component_desc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963" y="2459739"/>
            <a:ext cx="3077841" cy="2294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5689091"/>
              </p:ext>
            </p:extLst>
          </p:nvPr>
        </p:nvGraphicFramePr>
        <p:xfrm>
          <a:off x="827584" y="1536710"/>
          <a:ext cx="4392488" cy="4236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Visio" r:id="rId5" imgW="4819489" imgH="4648689" progId="Visio.Drawing.11">
                  <p:embed/>
                </p:oleObj>
              </mc:Choice>
              <mc:Fallback>
                <p:oleObj name="Visio" r:id="rId5" imgW="4819489" imgH="4648689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7584" y="1536710"/>
                        <a:ext cx="4392488" cy="42362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6693221" y="5543654"/>
            <a:ext cx="198323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100" dirty="0" smtClean="0"/>
              <a:t> (ETSI, 2013; GSMA, 2013a)</a:t>
            </a:r>
            <a:endParaRPr lang="fi-FI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MNO driven</a:t>
            </a:r>
            <a:endParaRPr lang="fi-FI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860032" y="1584000"/>
            <a:ext cx="3712168" cy="12689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dirty="0" smtClean="0"/>
              <a:t>MNO serves M2M SP and buys subscription management from outside parties</a:t>
            </a:r>
          </a:p>
          <a:p>
            <a:pPr marL="0" indent="0">
              <a:buNone/>
            </a:pPr>
            <a:r>
              <a:rPr lang="fi-FI" dirty="0" smtClean="0"/>
              <a:t>No radical activity or threat of alliance</a:t>
            </a:r>
            <a:endParaRPr lang="fi-FI" dirty="0"/>
          </a:p>
        </p:txBody>
      </p:sp>
      <p:pic>
        <p:nvPicPr>
          <p:cNvPr id="5122" name="Picture 2" descr="https://lh5.googleusercontent.com/KWZ8PwhW7ad8nV-XEX2G8iE9jjEF_iBWK9hhnZTI4g67zNCAUcbJupiZ_VkAg8QK121r2TrG4geyffYdfT7nsGSDCfT-CTZ8aj0lOjxAZlVPCX4Q2Fxs-7eLrY-sl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340768"/>
            <a:ext cx="4343400" cy="4410076"/>
          </a:xfrm>
          <a:prstGeom prst="rect">
            <a:avLst/>
          </a:prstGeom>
          <a:noFill/>
        </p:spPr>
      </p:pic>
      <p:grpSp>
        <p:nvGrpSpPr>
          <p:cNvPr id="12" name="Group 7"/>
          <p:cNvGrpSpPr>
            <a:grpSpLocks noChangeAspect="1"/>
          </p:cNvGrpSpPr>
          <p:nvPr/>
        </p:nvGrpSpPr>
        <p:grpSpPr bwMode="auto">
          <a:xfrm>
            <a:off x="6108502" y="3501007"/>
            <a:ext cx="2267148" cy="2267967"/>
            <a:chOff x="2627784" y="1628800"/>
            <a:chExt cx="3888432" cy="3888432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4572000" y="1628800"/>
              <a:ext cx="0" cy="3888432"/>
            </a:xfrm>
            <a:prstGeom prst="line">
              <a:avLst/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>
              <a:off x="4572000" y="1629502"/>
              <a:ext cx="0" cy="3888432"/>
            </a:xfrm>
            <a:prstGeom prst="line">
              <a:avLst/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ounded Rectangle 14"/>
          <p:cNvSpPr>
            <a:spLocks noChangeAspect="1"/>
          </p:cNvSpPr>
          <p:nvPr/>
        </p:nvSpPr>
        <p:spPr>
          <a:xfrm>
            <a:off x="6804248" y="3480706"/>
            <a:ext cx="1571770" cy="1460462"/>
          </a:xfrm>
          <a:prstGeom prst="roundRect">
            <a:avLst>
              <a:gd name="adj" fmla="val 9690"/>
            </a:avLst>
          </a:prstGeom>
          <a:gradFill flip="none" rotWithShape="1">
            <a:gsLst>
              <a:gs pos="100000">
                <a:schemeClr val="accent5">
                  <a:tint val="50000"/>
                  <a:satMod val="300000"/>
                  <a:alpha val="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anchor="ctr" anchorCtr="0"/>
          <a:lstStyle/>
          <a:p>
            <a:pPr algn="ctr">
              <a:defRPr/>
            </a:pPr>
            <a:r>
              <a:rPr lang="fi-FI" sz="1400" b="1" dirty="0" smtClean="0"/>
              <a:t>MNO </a:t>
            </a:r>
          </a:p>
          <a:p>
            <a:pPr algn="ctr">
              <a:defRPr/>
            </a:pPr>
            <a:r>
              <a:rPr lang="fi-FI" sz="1400" b="1" dirty="0" smtClean="0"/>
              <a:t>driven</a:t>
            </a:r>
            <a:endParaRPr lang="fi-FI" sz="1300" dirty="0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5004048" y="4293096"/>
            <a:ext cx="10147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b="1" dirty="0"/>
              <a:t>Terminal </a:t>
            </a:r>
            <a:br>
              <a:rPr lang="en-US" sz="1200" b="1" dirty="0"/>
            </a:br>
            <a:r>
              <a:rPr lang="en-US" sz="1200" b="1" dirty="0"/>
              <a:t>vendor </a:t>
            </a:r>
          </a:p>
          <a:p>
            <a:pPr algn="r"/>
            <a:r>
              <a:rPr lang="en-US" sz="1200" b="1" dirty="0"/>
              <a:t>innovation</a:t>
            </a: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4965078" y="3944089"/>
            <a:ext cx="10470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b="1" dirty="0" smtClean="0"/>
              <a:t>Incremental</a:t>
            </a:r>
            <a:endParaRPr lang="en-US" sz="1200" b="1" dirty="0"/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5220072" y="5085184"/>
            <a:ext cx="73128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b="1" dirty="0" smtClean="0"/>
              <a:t>Radical</a:t>
            </a:r>
            <a:endParaRPr lang="en-US" sz="1200" b="1" dirty="0"/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7505357" y="3212976"/>
            <a:ext cx="59503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Small</a:t>
            </a:r>
            <a:endParaRPr lang="fi-FI" sz="1200" b="1" dirty="0"/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6345214" y="3224009"/>
            <a:ext cx="6030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Large</a:t>
            </a:r>
            <a:endParaRPr lang="fi-FI" sz="1200" b="1" dirty="0"/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6645892" y="2823319"/>
            <a:ext cx="12186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/>
              <a:t>Footprint </a:t>
            </a:r>
            <a:r>
              <a:rPr lang="en-US" sz="1200" b="1" dirty="0"/>
              <a:t>of</a:t>
            </a:r>
          </a:p>
          <a:p>
            <a:pPr algn="ctr"/>
            <a:r>
              <a:rPr lang="en-US" sz="1200" b="1" dirty="0"/>
              <a:t>M2M alliances</a:t>
            </a:r>
            <a:endParaRPr lang="fi-FI" sz="1200" b="1" dirty="0"/>
          </a:p>
        </p:txBody>
      </p:sp>
      <p:sp>
        <p:nvSpPr>
          <p:cNvPr id="22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/>
          <a:lstStyle/>
          <a:p>
            <a:r>
              <a:rPr lang="fi-FI" dirty="0" err="1" smtClean="0"/>
              <a:t>Current</a:t>
            </a:r>
            <a:r>
              <a:rPr lang="fi-FI" dirty="0" smtClean="0"/>
              <a:t> </a:t>
            </a:r>
            <a:r>
              <a:rPr lang="fi-FI" dirty="0" err="1" smtClean="0"/>
              <a:t>presenter</a:t>
            </a:r>
            <a:r>
              <a:rPr lang="fi-FI" dirty="0" smtClean="0"/>
              <a:t>:</a:t>
            </a:r>
          </a:p>
          <a:p>
            <a:r>
              <a:rPr lang="fi-FI" dirty="0" err="1"/>
              <a:t>Qin</a:t>
            </a:r>
            <a:r>
              <a:rPr lang="fi-FI" dirty="0"/>
              <a:t> </a:t>
            </a:r>
            <a:r>
              <a:rPr lang="fi-FI" dirty="0" err="1"/>
              <a:t>Jin</a:t>
            </a:r>
            <a:endParaRPr lang="fi-FI" dirty="0" smtClean="0"/>
          </a:p>
        </p:txBody>
      </p:sp>
      <p:sp>
        <p:nvSpPr>
          <p:cNvPr id="23" name="Date Placeholder 5"/>
          <p:cNvSpPr>
            <a:spLocks noGrp="1"/>
          </p:cNvSpPr>
          <p:nvPr>
            <p:ph type="dt" sz="quarter" idx="15"/>
          </p:nvPr>
        </p:nvSpPr>
        <p:spPr>
          <a:xfrm>
            <a:off x="3430588" y="6275388"/>
            <a:ext cx="1544637" cy="125412"/>
          </a:xfrm>
        </p:spPr>
        <p:txBody>
          <a:bodyPr/>
          <a:lstStyle/>
          <a:p>
            <a:r>
              <a:rPr lang="en-US" dirty="0" smtClean="0"/>
              <a:t>March 25, 2014</a:t>
            </a:r>
            <a:endParaRPr lang="en-US" dirty="0"/>
          </a:p>
        </p:txBody>
      </p:sp>
      <p:sp>
        <p:nvSpPr>
          <p:cNvPr id="24" name="Footer Placeholder 6"/>
          <p:cNvSpPr>
            <a:spLocks noGrp="1"/>
          </p:cNvSpPr>
          <p:nvPr>
            <p:ph type="ftr" sz="quarter" idx="16"/>
          </p:nvPr>
        </p:nvSpPr>
        <p:spPr>
          <a:xfrm>
            <a:off x="3430588" y="6145213"/>
            <a:ext cx="1544637" cy="125412"/>
          </a:xfrm>
        </p:spPr>
        <p:txBody>
          <a:bodyPr/>
          <a:lstStyle/>
          <a:p>
            <a:r>
              <a:rPr lang="en-US" smtClean="0"/>
              <a:t>Embedded SIM</a:t>
            </a:r>
            <a:endParaRPr lang="en-US"/>
          </a:p>
        </p:txBody>
      </p:sp>
      <p:sp>
        <p:nvSpPr>
          <p:cNvPr id="25" name="Slide Number Placeholder 7"/>
          <p:cNvSpPr>
            <a:spLocks noGrp="1"/>
          </p:cNvSpPr>
          <p:nvPr>
            <p:ph type="sldNum" sz="quarter" idx="17"/>
          </p:nvPr>
        </p:nvSpPr>
        <p:spPr>
          <a:xfrm>
            <a:off x="3430588" y="6400800"/>
            <a:ext cx="1544637" cy="125413"/>
          </a:xfrm>
        </p:spPr>
        <p:txBody>
          <a:bodyPr/>
          <a:lstStyle/>
          <a:p>
            <a:fld id="{DDEC7AC6-11E5-4145-A0F6-A5AF571F8DB7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MVNO driven</a:t>
            </a:r>
            <a:endParaRPr lang="fi-FI" dirty="0"/>
          </a:p>
        </p:txBody>
      </p:sp>
      <p:pic>
        <p:nvPicPr>
          <p:cNvPr id="4098" name="Picture 2" descr="https://lh3.googleusercontent.com/EUNgvBu48sPi1Kds-iQml4xZ4iwVur7nfkLNYERPKJ0k9PIl1cRltN0pWMAuxqi8PDrSE5ArVVAnjZ6ZDMYp0eEQ6GiB3EshxotyHtJrxwWVSbXJy2GuPHa1Jff5w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268760"/>
            <a:ext cx="4324350" cy="4467226"/>
          </a:xfrm>
          <a:prstGeom prst="rect">
            <a:avLst/>
          </a:prstGeom>
          <a:noFill/>
        </p:spPr>
      </p:pic>
      <p:sp>
        <p:nvSpPr>
          <p:cNvPr id="11" name="Content Placeholder 6"/>
          <p:cNvSpPr>
            <a:spLocks noGrp="1"/>
          </p:cNvSpPr>
          <p:nvPr>
            <p:ph sz="half" idx="2"/>
          </p:nvPr>
        </p:nvSpPr>
        <p:spPr>
          <a:xfrm>
            <a:off x="4860032" y="1584000"/>
            <a:ext cx="3712168" cy="12689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 smtClean="0"/>
              <a:t>MVNO (e.g., vendor or alliance) buys services from local MNO</a:t>
            </a:r>
          </a:p>
          <a:p>
            <a:pPr marL="0" indent="0">
              <a:buNone/>
            </a:pPr>
            <a:endParaRPr lang="fi-FI" dirty="0"/>
          </a:p>
        </p:txBody>
      </p:sp>
      <p:grpSp>
        <p:nvGrpSpPr>
          <p:cNvPr id="12" name="Group 7"/>
          <p:cNvGrpSpPr>
            <a:grpSpLocks noChangeAspect="1"/>
          </p:cNvGrpSpPr>
          <p:nvPr/>
        </p:nvGrpSpPr>
        <p:grpSpPr bwMode="auto">
          <a:xfrm>
            <a:off x="6108502" y="3501007"/>
            <a:ext cx="2267148" cy="2267967"/>
            <a:chOff x="2627784" y="1628800"/>
            <a:chExt cx="3888432" cy="3888432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4572000" y="1628800"/>
              <a:ext cx="0" cy="3888432"/>
            </a:xfrm>
            <a:prstGeom prst="line">
              <a:avLst/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>
              <a:off x="4572000" y="1629502"/>
              <a:ext cx="0" cy="3888432"/>
            </a:xfrm>
            <a:prstGeom prst="line">
              <a:avLst/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5004048" y="4293096"/>
            <a:ext cx="10147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b="1" dirty="0"/>
              <a:t>Terminal </a:t>
            </a:r>
            <a:br>
              <a:rPr lang="en-US" sz="1200" b="1" dirty="0"/>
            </a:br>
            <a:r>
              <a:rPr lang="en-US" sz="1200" b="1" dirty="0"/>
              <a:t>vendor </a:t>
            </a:r>
          </a:p>
          <a:p>
            <a:pPr algn="r"/>
            <a:r>
              <a:rPr lang="en-US" sz="1200" b="1" dirty="0"/>
              <a:t>innovation</a:t>
            </a: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4965078" y="3944089"/>
            <a:ext cx="10470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b="1" dirty="0" smtClean="0"/>
              <a:t>Incremental</a:t>
            </a:r>
            <a:endParaRPr lang="en-US" sz="1200" b="1" dirty="0"/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5220072" y="5085184"/>
            <a:ext cx="73128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b="1" dirty="0" smtClean="0"/>
              <a:t>Radical</a:t>
            </a:r>
            <a:endParaRPr lang="en-US" sz="1200" b="1" dirty="0"/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7505357" y="3212976"/>
            <a:ext cx="59503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Small</a:t>
            </a:r>
            <a:endParaRPr lang="fi-FI" sz="1200" b="1" dirty="0"/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6345214" y="3224009"/>
            <a:ext cx="6030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Large</a:t>
            </a:r>
            <a:endParaRPr lang="fi-FI" sz="1200" b="1" dirty="0"/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6645892" y="2823319"/>
            <a:ext cx="12186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/>
              <a:t>Footprint </a:t>
            </a:r>
            <a:r>
              <a:rPr lang="en-US" sz="1200" b="1" dirty="0"/>
              <a:t>of</a:t>
            </a:r>
          </a:p>
          <a:p>
            <a:pPr algn="ctr"/>
            <a:r>
              <a:rPr lang="en-US" sz="1200" b="1" dirty="0"/>
              <a:t>M2M alliances</a:t>
            </a:r>
            <a:endParaRPr lang="fi-FI" sz="1200" b="1" dirty="0"/>
          </a:p>
        </p:txBody>
      </p:sp>
      <p:sp>
        <p:nvSpPr>
          <p:cNvPr id="22" name="Rounded Rectangle 21"/>
          <p:cNvSpPr>
            <a:spLocks noChangeAspect="1"/>
          </p:cNvSpPr>
          <p:nvPr/>
        </p:nvSpPr>
        <p:spPr>
          <a:xfrm>
            <a:off x="6804248" y="4293096"/>
            <a:ext cx="1571770" cy="1460462"/>
          </a:xfrm>
          <a:prstGeom prst="roundRect">
            <a:avLst>
              <a:gd name="adj" fmla="val 9690"/>
            </a:avLst>
          </a:prstGeom>
          <a:gradFill flip="none" rotWithShape="1">
            <a:gsLst>
              <a:gs pos="100000">
                <a:schemeClr val="accent5">
                  <a:tint val="50000"/>
                  <a:satMod val="300000"/>
                  <a:alpha val="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anchor="ctr" anchorCtr="0"/>
          <a:lstStyle/>
          <a:p>
            <a:pPr algn="ctr">
              <a:defRPr/>
            </a:pPr>
            <a:r>
              <a:rPr lang="fi-FI" sz="1400" b="1" dirty="0" smtClean="0"/>
              <a:t>MVNO </a:t>
            </a:r>
          </a:p>
          <a:p>
            <a:pPr algn="ctr">
              <a:defRPr/>
            </a:pPr>
            <a:r>
              <a:rPr lang="fi-FI" sz="1400" b="1" dirty="0" smtClean="0"/>
              <a:t>driven</a:t>
            </a:r>
            <a:endParaRPr lang="fi-FI" sz="1300" dirty="0"/>
          </a:p>
        </p:txBody>
      </p:sp>
      <p:sp>
        <p:nvSpPr>
          <p:cNvPr id="2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/>
          <a:lstStyle/>
          <a:p>
            <a:r>
              <a:rPr lang="fi-FI" dirty="0" err="1" smtClean="0"/>
              <a:t>Current</a:t>
            </a:r>
            <a:r>
              <a:rPr lang="fi-FI" dirty="0" smtClean="0"/>
              <a:t> </a:t>
            </a:r>
            <a:r>
              <a:rPr lang="fi-FI" dirty="0" err="1" smtClean="0"/>
              <a:t>presenter</a:t>
            </a:r>
            <a:r>
              <a:rPr lang="fi-FI" dirty="0" smtClean="0"/>
              <a:t>:</a:t>
            </a:r>
          </a:p>
          <a:p>
            <a:r>
              <a:rPr lang="fi-FI" dirty="0" smtClean="0"/>
              <a:t>Erik Kosonen</a:t>
            </a:r>
            <a:endParaRPr lang="fi-FI" dirty="0"/>
          </a:p>
        </p:txBody>
      </p:sp>
      <p:sp>
        <p:nvSpPr>
          <p:cNvPr id="24" name="Date Placeholder 5"/>
          <p:cNvSpPr>
            <a:spLocks noGrp="1"/>
          </p:cNvSpPr>
          <p:nvPr>
            <p:ph type="dt" sz="quarter" idx="15"/>
          </p:nvPr>
        </p:nvSpPr>
        <p:spPr>
          <a:xfrm>
            <a:off x="3430588" y="6275388"/>
            <a:ext cx="1544637" cy="125412"/>
          </a:xfrm>
        </p:spPr>
        <p:txBody>
          <a:bodyPr/>
          <a:lstStyle/>
          <a:p>
            <a:r>
              <a:rPr lang="en-US" dirty="0" smtClean="0"/>
              <a:t>March 25, 2014</a:t>
            </a:r>
            <a:endParaRPr lang="en-US" dirty="0"/>
          </a:p>
        </p:txBody>
      </p:sp>
      <p:sp>
        <p:nvSpPr>
          <p:cNvPr id="25" name="Footer Placeholder 6"/>
          <p:cNvSpPr>
            <a:spLocks noGrp="1"/>
          </p:cNvSpPr>
          <p:nvPr>
            <p:ph type="ftr" sz="quarter" idx="16"/>
          </p:nvPr>
        </p:nvSpPr>
        <p:spPr>
          <a:xfrm>
            <a:off x="3430588" y="6145213"/>
            <a:ext cx="1544637" cy="125412"/>
          </a:xfrm>
        </p:spPr>
        <p:txBody>
          <a:bodyPr/>
          <a:lstStyle/>
          <a:p>
            <a:r>
              <a:rPr lang="en-US" smtClean="0"/>
              <a:t>Embedded SIM</a:t>
            </a:r>
            <a:endParaRPr lang="en-US"/>
          </a:p>
        </p:txBody>
      </p:sp>
      <p:sp>
        <p:nvSpPr>
          <p:cNvPr id="26" name="Slide Number Placeholder 7"/>
          <p:cNvSpPr>
            <a:spLocks noGrp="1"/>
          </p:cNvSpPr>
          <p:nvPr>
            <p:ph type="sldNum" sz="quarter" idx="17"/>
          </p:nvPr>
        </p:nvSpPr>
        <p:spPr>
          <a:xfrm>
            <a:off x="3430588" y="6400800"/>
            <a:ext cx="1544637" cy="125413"/>
          </a:xfrm>
        </p:spPr>
        <p:txBody>
          <a:bodyPr/>
          <a:lstStyle/>
          <a:p>
            <a:fld id="{DDEC7AC6-11E5-4145-A0F6-A5AF571F8DB7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Large MVNO driven</a:t>
            </a:r>
            <a:endParaRPr lang="fi-FI" dirty="0"/>
          </a:p>
        </p:txBody>
      </p:sp>
      <p:pic>
        <p:nvPicPr>
          <p:cNvPr id="3074" name="Picture 2" descr="https://lh3.googleusercontent.com/G9oF2rd58yxIxJyYacTnf1G5hLnchhPAL8GL6lvw09HDqejmblS2lNG5pNxDiVhhaoHmbrm8sxWdKBjCAl6q5g-JrohD-LIEgFjjLKwObyWds_9XpiGOxE6nqCEaF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4295775" cy="4181476"/>
          </a:xfrm>
          <a:prstGeom prst="rect">
            <a:avLst/>
          </a:prstGeom>
          <a:noFill/>
        </p:spPr>
      </p:pic>
      <p:sp>
        <p:nvSpPr>
          <p:cNvPr id="11" name="Content Placeholder 6"/>
          <p:cNvSpPr>
            <a:spLocks noGrp="1"/>
          </p:cNvSpPr>
          <p:nvPr>
            <p:ph sz="half" idx="2"/>
          </p:nvPr>
        </p:nvSpPr>
        <p:spPr>
          <a:xfrm>
            <a:off x="4860032" y="1584000"/>
            <a:ext cx="3712168" cy="12689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 smtClean="0"/>
              <a:t>MVNO (e.g., vendor or alliance) buys services from local MNO</a:t>
            </a:r>
          </a:p>
          <a:p>
            <a:pPr marL="0" indent="0">
              <a:buNone/>
            </a:pPr>
            <a:r>
              <a:rPr lang="fi-FI" dirty="0" smtClean="0"/>
              <a:t>Radical approach towards subscription management</a:t>
            </a:r>
            <a:endParaRPr lang="fi-FI" dirty="0"/>
          </a:p>
        </p:txBody>
      </p:sp>
      <p:grpSp>
        <p:nvGrpSpPr>
          <p:cNvPr id="12" name="Group 7"/>
          <p:cNvGrpSpPr>
            <a:grpSpLocks noChangeAspect="1"/>
          </p:cNvGrpSpPr>
          <p:nvPr/>
        </p:nvGrpSpPr>
        <p:grpSpPr bwMode="auto">
          <a:xfrm>
            <a:off x="6108502" y="3501007"/>
            <a:ext cx="2267148" cy="2267967"/>
            <a:chOff x="2627784" y="1628800"/>
            <a:chExt cx="3888432" cy="3888432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4572000" y="1628800"/>
              <a:ext cx="0" cy="3888432"/>
            </a:xfrm>
            <a:prstGeom prst="line">
              <a:avLst/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>
              <a:off x="4572000" y="1629502"/>
              <a:ext cx="0" cy="3888432"/>
            </a:xfrm>
            <a:prstGeom prst="line">
              <a:avLst/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5004048" y="4293096"/>
            <a:ext cx="10147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b="1" dirty="0"/>
              <a:t>Terminal </a:t>
            </a:r>
            <a:br>
              <a:rPr lang="en-US" sz="1200" b="1" dirty="0"/>
            </a:br>
            <a:r>
              <a:rPr lang="en-US" sz="1200" b="1" dirty="0"/>
              <a:t>vendor </a:t>
            </a:r>
          </a:p>
          <a:p>
            <a:pPr algn="r"/>
            <a:r>
              <a:rPr lang="en-US" sz="1200" b="1" dirty="0"/>
              <a:t>innovation</a:t>
            </a: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4965078" y="3944089"/>
            <a:ext cx="10470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b="1" dirty="0" smtClean="0"/>
              <a:t>Incremental</a:t>
            </a:r>
            <a:endParaRPr lang="en-US" sz="1200" b="1" dirty="0"/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5220072" y="5085184"/>
            <a:ext cx="73128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b="1" dirty="0" smtClean="0"/>
              <a:t>Radical</a:t>
            </a:r>
            <a:endParaRPr lang="en-US" sz="1200" b="1" dirty="0"/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7505357" y="3212976"/>
            <a:ext cx="59503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Small</a:t>
            </a:r>
            <a:endParaRPr lang="fi-FI" sz="1200" b="1" dirty="0"/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6345214" y="3224009"/>
            <a:ext cx="6030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Large</a:t>
            </a:r>
            <a:endParaRPr lang="fi-FI" sz="1200" b="1" dirty="0"/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6645892" y="2823319"/>
            <a:ext cx="12186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/>
              <a:t>Footprint </a:t>
            </a:r>
            <a:r>
              <a:rPr lang="en-US" sz="1200" b="1" dirty="0"/>
              <a:t>of</a:t>
            </a:r>
          </a:p>
          <a:p>
            <a:pPr algn="ctr"/>
            <a:r>
              <a:rPr lang="en-US" sz="1200" b="1" dirty="0"/>
              <a:t>M2M alliances</a:t>
            </a:r>
            <a:endParaRPr lang="fi-FI" sz="1200" b="1" dirty="0"/>
          </a:p>
        </p:txBody>
      </p:sp>
      <p:sp>
        <p:nvSpPr>
          <p:cNvPr id="24" name="Rounded Rectangle 23"/>
          <p:cNvSpPr>
            <a:spLocks noChangeAspect="1"/>
          </p:cNvSpPr>
          <p:nvPr/>
        </p:nvSpPr>
        <p:spPr>
          <a:xfrm>
            <a:off x="6444208" y="4077072"/>
            <a:ext cx="1571770" cy="1676486"/>
          </a:xfrm>
          <a:prstGeom prst="roundRect">
            <a:avLst>
              <a:gd name="adj" fmla="val 9690"/>
            </a:avLst>
          </a:prstGeom>
          <a:gradFill flip="none" rotWithShape="1">
            <a:gsLst>
              <a:gs pos="100000">
                <a:schemeClr val="accent5">
                  <a:tint val="50000"/>
                  <a:satMod val="300000"/>
                  <a:alpha val="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anchor="ctr" anchorCtr="0"/>
          <a:lstStyle/>
          <a:p>
            <a:pPr algn="ctr">
              <a:defRPr/>
            </a:pPr>
            <a:r>
              <a:rPr lang="fi-FI" sz="1400" b="1" dirty="0" smtClean="0"/>
              <a:t>MVNO </a:t>
            </a:r>
          </a:p>
          <a:p>
            <a:pPr algn="ctr">
              <a:defRPr/>
            </a:pPr>
            <a:r>
              <a:rPr lang="fi-FI" sz="1400" b="1" dirty="0" smtClean="0"/>
              <a:t>driven</a:t>
            </a:r>
            <a:endParaRPr lang="fi-FI" sz="1300" dirty="0"/>
          </a:p>
        </p:txBody>
      </p:sp>
      <p:sp>
        <p:nvSpPr>
          <p:cNvPr id="2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/>
          <a:lstStyle/>
          <a:p>
            <a:r>
              <a:rPr lang="fi-FI" dirty="0" err="1" smtClean="0"/>
              <a:t>Current</a:t>
            </a:r>
            <a:r>
              <a:rPr lang="fi-FI" dirty="0" smtClean="0"/>
              <a:t> </a:t>
            </a:r>
            <a:r>
              <a:rPr lang="fi-FI" dirty="0" err="1" smtClean="0"/>
              <a:t>presenter</a:t>
            </a:r>
            <a:r>
              <a:rPr lang="fi-FI" dirty="0" smtClean="0"/>
              <a:t>:</a:t>
            </a:r>
          </a:p>
          <a:p>
            <a:r>
              <a:rPr lang="fi-FI" dirty="0" smtClean="0"/>
              <a:t>Erik Kosonen</a:t>
            </a:r>
            <a:endParaRPr lang="fi-FI" dirty="0"/>
          </a:p>
        </p:txBody>
      </p:sp>
      <p:sp>
        <p:nvSpPr>
          <p:cNvPr id="26" name="Date Placeholder 5"/>
          <p:cNvSpPr>
            <a:spLocks noGrp="1"/>
          </p:cNvSpPr>
          <p:nvPr>
            <p:ph type="dt" sz="quarter" idx="15"/>
          </p:nvPr>
        </p:nvSpPr>
        <p:spPr>
          <a:xfrm>
            <a:off x="3430588" y="6275388"/>
            <a:ext cx="1544637" cy="125412"/>
          </a:xfrm>
        </p:spPr>
        <p:txBody>
          <a:bodyPr/>
          <a:lstStyle/>
          <a:p>
            <a:r>
              <a:rPr lang="en-US" dirty="0" smtClean="0"/>
              <a:t>March 25, 2014</a:t>
            </a:r>
            <a:endParaRPr lang="en-US" dirty="0"/>
          </a:p>
        </p:txBody>
      </p:sp>
      <p:sp>
        <p:nvSpPr>
          <p:cNvPr id="27" name="Footer Placeholder 6"/>
          <p:cNvSpPr>
            <a:spLocks noGrp="1"/>
          </p:cNvSpPr>
          <p:nvPr>
            <p:ph type="ftr" sz="quarter" idx="16"/>
          </p:nvPr>
        </p:nvSpPr>
        <p:spPr>
          <a:xfrm>
            <a:off x="3430588" y="6145213"/>
            <a:ext cx="1544637" cy="125412"/>
          </a:xfrm>
        </p:spPr>
        <p:txBody>
          <a:bodyPr/>
          <a:lstStyle/>
          <a:p>
            <a:r>
              <a:rPr lang="en-US" smtClean="0"/>
              <a:t>Embedded SIM</a:t>
            </a:r>
            <a:endParaRPr lang="en-US"/>
          </a:p>
        </p:txBody>
      </p:sp>
      <p:sp>
        <p:nvSpPr>
          <p:cNvPr id="28" name="Slide Number Placeholder 7"/>
          <p:cNvSpPr>
            <a:spLocks noGrp="1"/>
          </p:cNvSpPr>
          <p:nvPr>
            <p:ph type="sldNum" sz="quarter" idx="17"/>
          </p:nvPr>
        </p:nvSpPr>
        <p:spPr>
          <a:xfrm>
            <a:off x="3430588" y="6400800"/>
            <a:ext cx="1544637" cy="125413"/>
          </a:xfrm>
        </p:spPr>
        <p:txBody>
          <a:bodyPr/>
          <a:lstStyle/>
          <a:p>
            <a:fld id="{DDEC7AC6-11E5-4145-A0F6-A5AF571F8DB7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303046_slide_templat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009B3A"/>
      </a:accent1>
      <a:accent2>
        <a:srgbClr val="FF7900"/>
      </a:accent2>
      <a:accent3>
        <a:srgbClr val="0065BD"/>
      </a:accent3>
      <a:accent4>
        <a:srgbClr val="ED2939"/>
      </a:accent4>
      <a:accent5>
        <a:srgbClr val="FECB00"/>
      </a:accent5>
      <a:accent6>
        <a:srgbClr val="6639B7"/>
      </a:accent6>
      <a:hlink>
        <a:srgbClr val="0065BD"/>
      </a:hlink>
      <a:folHlink>
        <a:srgbClr val="ED2939"/>
      </a:folHlink>
    </a:clrScheme>
    <a:fontScheme name="Aalto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s303046_slide_template</Template>
  <TotalTime>2626</TotalTime>
  <Words>1186</Words>
  <Application>Microsoft Office PowerPoint</Application>
  <PresentationFormat>On-screen Show (4:3)</PresentationFormat>
  <Paragraphs>301</Paragraphs>
  <Slides>17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Bradley Hand ITC</vt:lpstr>
      <vt:lpstr>Georgia</vt:lpstr>
      <vt:lpstr>Symbol</vt:lpstr>
      <vt:lpstr>s303046_slide_template</vt:lpstr>
      <vt:lpstr>Visio</vt:lpstr>
      <vt:lpstr>S-38.3046 Value Network Design for Internet </vt:lpstr>
      <vt:lpstr>SIM and embedded SIM</vt:lpstr>
      <vt:lpstr>Research problem</vt:lpstr>
      <vt:lpstr>Learning scenarios</vt:lpstr>
      <vt:lpstr>SIM life-cycle differences</vt:lpstr>
      <vt:lpstr>Overview of Roles &amp; Technical components</vt:lpstr>
      <vt:lpstr>MNO driven</vt:lpstr>
      <vt:lpstr>MVNO driven</vt:lpstr>
      <vt:lpstr>Large MVNO driven</vt:lpstr>
      <vt:lpstr>M2M SP Centric</vt:lpstr>
      <vt:lpstr>Global operator or alliance driven</vt:lpstr>
      <vt:lpstr>Conclusions</vt:lpstr>
      <vt:lpstr>References</vt:lpstr>
      <vt:lpstr>Additional information for discussion</vt:lpstr>
      <vt:lpstr>SIM and embedded SIM: Basics</vt:lpstr>
      <vt:lpstr>Types and examples of connected devices</vt:lpstr>
      <vt:lpstr>PowerPoint Presentation</vt:lpstr>
    </vt:vector>
  </TitlesOfParts>
  <Company>TKK Tietoliikenne- ja tietoverkkotekniikan laitos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S-38.3046 Value Network Design for Internet</dc:title>
  <dc:creator>jokariko</dc:creator>
  <cp:lastModifiedBy>Benseny Quintana Jaume</cp:lastModifiedBy>
  <cp:revision>192</cp:revision>
  <dcterms:created xsi:type="dcterms:W3CDTF">2011-03-14T14:12:18Z</dcterms:created>
  <dcterms:modified xsi:type="dcterms:W3CDTF">2019-01-29T14:29:01Z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TieturiVerId">
    <vt:lpwstr>002</vt:lpwstr>
  </property>
</Properties>
</file>