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60" r:id="rId1"/>
  </p:sldMasterIdLst>
  <p:notesMasterIdLst>
    <p:notesMasterId r:id="rId9"/>
  </p:notesMasterIdLst>
  <p:handoutMasterIdLst>
    <p:handoutMasterId r:id="rId10"/>
  </p:handoutMasterIdLst>
  <p:sldIdLst>
    <p:sldId id="313" r:id="rId2"/>
    <p:sldId id="353" r:id="rId3"/>
    <p:sldId id="354" r:id="rId4"/>
    <p:sldId id="355" r:id="rId5"/>
    <p:sldId id="356" r:id="rId6"/>
    <p:sldId id="357" r:id="rId7"/>
    <p:sldId id="358" r:id="rId8"/>
  </p:sldIdLst>
  <p:sldSz cx="9144000" cy="5715000" type="screen16x10"/>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67">
          <p15:clr>
            <a:srgbClr val="A4A3A4"/>
          </p15:clr>
        </p15:guide>
        <p15:guide id="2" orient="horz" pos="3070">
          <p15:clr>
            <a:srgbClr val="A4A3A4"/>
          </p15:clr>
        </p15:guide>
        <p15:guide id="3" pos="295">
          <p15:clr>
            <a:srgbClr val="A4A3A4"/>
          </p15:clr>
        </p15:guide>
        <p15:guide id="4" pos="546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3340"/>
    <a:srgbClr val="FFCD00"/>
    <a:srgbClr val="005EB8"/>
    <a:srgbClr val="FFCDB8"/>
    <a:srgbClr val="FFCF06"/>
    <a:srgbClr val="F8C704"/>
    <a:srgbClr val="EFC002"/>
    <a:srgbClr val="00A8B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85" autoAdjust="0"/>
    <p:restoredTop sz="94660"/>
  </p:normalViewPr>
  <p:slideViewPr>
    <p:cSldViewPr snapToObjects="1">
      <p:cViewPr>
        <p:scale>
          <a:sx n="76" d="100"/>
          <a:sy n="76" d="100"/>
        </p:scale>
        <p:origin x="944" y="56"/>
      </p:cViewPr>
      <p:guideLst>
        <p:guide orient="horz" pos="167"/>
        <p:guide orient="horz" pos="3070"/>
        <p:guide pos="295"/>
        <p:guide pos="5465"/>
      </p:guideLst>
    </p:cSldViewPr>
  </p:slideViewPr>
  <p:notesTextViewPr>
    <p:cViewPr>
      <p:scale>
        <a:sx n="100" d="100"/>
        <a:sy n="100" d="100"/>
      </p:scale>
      <p:origin x="0" y="0"/>
    </p:cViewPr>
  </p:notesTextViewPr>
  <p:sorterViewPr>
    <p:cViewPr>
      <p:scale>
        <a:sx n="184" d="100"/>
        <a:sy n="184"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fi-FI"/>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939D04D9-2D90-E741-8C77-A958108973E5}" type="datetimeFigureOut">
              <a:rPr lang="en-US"/>
              <a:pPr>
                <a:defRPr/>
              </a:pPr>
              <a:t>9/28/2020</a:t>
            </a:fld>
            <a:endParaRPr lang="fi-FI"/>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fi-FI"/>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381337A6-C487-9645-B543-6BBD05A1D191}" type="slidenum">
              <a:rPr lang="fi-FI"/>
              <a:pPr>
                <a:defRPr/>
              </a:pPr>
              <a:t>‹#›</a:t>
            </a:fld>
            <a:endParaRPr lang="fi-FI"/>
          </a:p>
        </p:txBody>
      </p:sp>
    </p:spTree>
    <p:extLst>
      <p:ext uri="{BB962C8B-B14F-4D97-AF65-F5344CB8AC3E}">
        <p14:creationId xmlns:p14="http://schemas.microsoft.com/office/powerpoint/2010/main" val="38245393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ＭＳ Ｐゴシック" charset="-128"/>
                <a:cs typeface="ＭＳ Ｐゴシック" charset="-128"/>
              </a:defRPr>
            </a:lvl1pPr>
          </a:lstStyle>
          <a:p>
            <a:pPr>
              <a:defRPr/>
            </a:pPr>
            <a:endParaRPr lang="fi-FI"/>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1FE7B0BA-8FA8-3A4A-9820-CF1299A8B616}" type="datetime1">
              <a:rPr lang="fi-FI"/>
              <a:pPr>
                <a:defRPr/>
              </a:pPr>
              <a:t>28.9.2020</a:t>
            </a:fld>
            <a:endParaRPr lang="fi-FI"/>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pPr lvl="0"/>
            <a:endParaRPr lang="fi-FI"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i-FI" noProof="0"/>
              <a:t>Click to edit Master text styles</a:t>
            </a:r>
          </a:p>
          <a:p>
            <a:pPr lvl="1"/>
            <a:r>
              <a:rPr lang="fi-FI" noProof="0"/>
              <a:t>Second level</a:t>
            </a:r>
          </a:p>
          <a:p>
            <a:pPr lvl="2"/>
            <a:r>
              <a:rPr lang="fi-FI" noProof="0"/>
              <a:t>Third level</a:t>
            </a:r>
          </a:p>
          <a:p>
            <a:pPr lvl="3"/>
            <a:r>
              <a:rPr lang="fi-FI" noProof="0"/>
              <a:t>Fourth level</a:t>
            </a:r>
          </a:p>
          <a:p>
            <a:pPr lvl="4"/>
            <a:r>
              <a:rPr lang="fi-FI"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ＭＳ Ｐゴシック" charset="-128"/>
                <a:cs typeface="ＭＳ Ｐゴシック" charset="-128"/>
              </a:defRPr>
            </a:lvl1pPr>
          </a:lstStyle>
          <a:p>
            <a:pPr>
              <a:defRPr/>
            </a:pPr>
            <a:endParaRPr lang="fi-FI"/>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D66A5FF2-0573-2649-A39A-26FA52E05379}" type="slidenum">
              <a:rPr lang="fi-FI"/>
              <a:pPr>
                <a:defRPr/>
              </a:pPr>
              <a:t>‹#›</a:t>
            </a:fld>
            <a:endParaRPr lang="fi-FI"/>
          </a:p>
        </p:txBody>
      </p:sp>
    </p:spTree>
    <p:extLst>
      <p:ext uri="{BB962C8B-B14F-4D97-AF65-F5344CB8AC3E}">
        <p14:creationId xmlns:p14="http://schemas.microsoft.com/office/powerpoint/2010/main" val="309729138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D66A5FF2-0573-2649-A39A-26FA52E05379}" type="slidenum">
              <a:rPr lang="fi-FI" smtClean="0"/>
              <a:pPr>
                <a:defRPr/>
              </a:pPr>
              <a:t>4</a:t>
            </a:fld>
            <a:endParaRPr lang="fi-FI"/>
          </a:p>
        </p:txBody>
      </p:sp>
    </p:spTree>
    <p:extLst>
      <p:ext uri="{BB962C8B-B14F-4D97-AF65-F5344CB8AC3E}">
        <p14:creationId xmlns:p14="http://schemas.microsoft.com/office/powerpoint/2010/main" val="9123940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bg>
      <p:bgPr>
        <a:solidFill>
          <a:schemeClr val="tx2"/>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468313" y="1417341"/>
            <a:ext cx="8207375" cy="2952327"/>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fi-FI"/>
              <a:t>Click to edit Master title style</a:t>
            </a:r>
            <a:endParaRPr lang="en-US" dirty="0"/>
          </a:p>
        </p:txBody>
      </p:sp>
      <p:sp>
        <p:nvSpPr>
          <p:cNvPr id="6" name="Subtitle 2"/>
          <p:cNvSpPr>
            <a:spLocks noGrp="1"/>
          </p:cNvSpPr>
          <p:nvPr>
            <p:ph type="subTitle" idx="1"/>
          </p:nvPr>
        </p:nvSpPr>
        <p:spPr>
          <a:xfrm>
            <a:off x="468314" y="4429748"/>
            <a:ext cx="5495420" cy="660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err="1"/>
              <a:t>Click</a:t>
            </a:r>
            <a:r>
              <a:rPr lang="fi-FI" dirty="0"/>
              <a:t> to </a:t>
            </a:r>
            <a:r>
              <a:rPr lang="fi-FI" dirty="0" err="1"/>
              <a:t>edit</a:t>
            </a:r>
            <a:r>
              <a:rPr lang="fi-FI" dirty="0"/>
              <a:t> </a:t>
            </a:r>
            <a:r>
              <a:rPr lang="fi-FI" dirty="0" err="1"/>
              <a:t>Master</a:t>
            </a:r>
            <a:r>
              <a:rPr lang="fi-FI" dirty="0"/>
              <a:t> </a:t>
            </a:r>
            <a:r>
              <a:rPr lang="fi-FI" dirty="0" err="1"/>
              <a:t>subtitle</a:t>
            </a:r>
            <a:r>
              <a:rPr lang="fi-FI" dirty="0"/>
              <a:t> </a:t>
            </a:r>
            <a:r>
              <a:rPr lang="fi-FI" dirty="0" err="1"/>
              <a:t>style</a:t>
            </a:r>
            <a:endParaRPr lang="en-US" dirty="0"/>
          </a:p>
        </p:txBody>
      </p:sp>
      <p:pic>
        <p:nvPicPr>
          <p:cNvPr id="7"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763713" cy="1606550"/>
          </a:xfrm>
          <a:prstGeom prst="rect">
            <a:avLst/>
          </a:prstGeom>
        </p:spPr>
      </p:pic>
    </p:spTree>
    <p:extLst>
      <p:ext uri="{BB962C8B-B14F-4D97-AF65-F5344CB8AC3E}">
        <p14:creationId xmlns:p14="http://schemas.microsoft.com/office/powerpoint/2010/main" val="4071106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with BG image">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468313" y="1417636"/>
            <a:ext cx="8207375" cy="2952032"/>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8" name="Subtitle 2"/>
          <p:cNvSpPr>
            <a:spLocks noGrp="1"/>
          </p:cNvSpPr>
          <p:nvPr>
            <p:ph type="subTitle" idx="1"/>
          </p:nvPr>
        </p:nvSpPr>
        <p:spPr>
          <a:xfrm>
            <a:off x="468314" y="4429748"/>
            <a:ext cx="5495420" cy="660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err="1"/>
              <a:t>Click</a:t>
            </a:r>
            <a:r>
              <a:rPr lang="fi-FI" dirty="0"/>
              <a:t> to </a:t>
            </a:r>
            <a:r>
              <a:rPr lang="fi-FI" dirty="0" err="1"/>
              <a:t>edit</a:t>
            </a:r>
            <a:r>
              <a:rPr lang="fi-FI" dirty="0"/>
              <a:t> </a:t>
            </a:r>
            <a:r>
              <a:rPr lang="fi-FI" dirty="0" err="1"/>
              <a:t>Master</a:t>
            </a:r>
            <a:r>
              <a:rPr lang="fi-FI" dirty="0"/>
              <a:t> </a:t>
            </a:r>
            <a:r>
              <a:rPr lang="fi-FI" dirty="0" err="1"/>
              <a:t>subtitle</a:t>
            </a:r>
            <a:r>
              <a:rPr lang="fi-FI" dirty="0"/>
              <a:t> </a:t>
            </a:r>
            <a:r>
              <a:rPr lang="fi-FI" dirty="0" err="1"/>
              <a:t>style</a:t>
            </a:r>
            <a:endParaRPr lang="en-US" dirty="0"/>
          </a:p>
        </p:txBody>
      </p:sp>
      <p:pic>
        <p:nvPicPr>
          <p:cNvPr id="5"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763713" cy="1606550"/>
          </a:xfrm>
          <a:prstGeom prst="rect">
            <a:avLst/>
          </a:prstGeom>
        </p:spPr>
      </p:pic>
    </p:spTree>
    <p:extLst>
      <p:ext uri="{BB962C8B-B14F-4D97-AF65-F5344CB8AC3E}">
        <p14:creationId xmlns:p14="http://schemas.microsoft.com/office/powerpoint/2010/main" val="118822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Text">
    <p:spTree>
      <p:nvGrpSpPr>
        <p:cNvPr id="1" name=""/>
        <p:cNvGrpSpPr/>
        <p:nvPr/>
      </p:nvGrpSpPr>
      <p:grpSpPr>
        <a:xfrm>
          <a:off x="0" y="0"/>
          <a:ext cx="0" cy="0"/>
          <a:chOff x="0" y="0"/>
          <a:chExt cx="0" cy="0"/>
        </a:xfrm>
      </p:grpSpPr>
      <p:sp>
        <p:nvSpPr>
          <p:cNvPr id="16" name="Title 1"/>
          <p:cNvSpPr>
            <a:spLocks noGrp="1"/>
          </p:cNvSpPr>
          <p:nvPr>
            <p:ph type="ctrTitle"/>
          </p:nvPr>
        </p:nvSpPr>
        <p:spPr>
          <a:xfrm>
            <a:off x="468312" y="1418400"/>
            <a:ext cx="8208000" cy="2952000"/>
          </a:xfrm>
          <a:prstGeom prst="rect">
            <a:avLst/>
          </a:prstGeom>
        </p:spPr>
        <p:txBody>
          <a:bodyPr lIns="0" tIns="0" rIns="0" bIns="0" anchor="b">
            <a:noAutofit/>
          </a:bodyPr>
          <a:lstStyle>
            <a:lvl1pPr algn="l">
              <a:lnSpc>
                <a:spcPct val="80000"/>
              </a:lnSpc>
              <a:defRPr sz="7200" b="1" spc="-200">
                <a:solidFill>
                  <a:schemeClr val="tx2"/>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7" name="Subtitle 2"/>
          <p:cNvSpPr>
            <a:spLocks noGrp="1"/>
          </p:cNvSpPr>
          <p:nvPr>
            <p:ph type="subTitle" idx="1"/>
          </p:nvPr>
        </p:nvSpPr>
        <p:spPr>
          <a:xfrm>
            <a:off x="468314" y="4429748"/>
            <a:ext cx="5388448" cy="660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err="1"/>
              <a:t>Click</a:t>
            </a:r>
            <a:r>
              <a:rPr lang="fi-FI" dirty="0"/>
              <a:t> to </a:t>
            </a:r>
            <a:r>
              <a:rPr lang="fi-FI" dirty="0" err="1"/>
              <a:t>edit</a:t>
            </a:r>
            <a:r>
              <a:rPr lang="fi-FI" dirty="0"/>
              <a:t> </a:t>
            </a:r>
            <a:r>
              <a:rPr lang="fi-FI" dirty="0" err="1"/>
              <a:t>Master</a:t>
            </a:r>
            <a:r>
              <a:rPr lang="fi-FI" dirty="0"/>
              <a:t> </a:t>
            </a:r>
            <a:r>
              <a:rPr lang="fi-FI" dirty="0" err="1"/>
              <a:t>subtitle</a:t>
            </a:r>
            <a:r>
              <a:rPr lang="fi-FI" dirty="0"/>
              <a:t> </a:t>
            </a:r>
            <a:r>
              <a:rPr lang="fi-FI" dirty="0" err="1"/>
              <a:t>style</a:t>
            </a:r>
            <a:endParaRPr lang="en-US" dirty="0"/>
          </a:p>
        </p:txBody>
      </p:sp>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763713" cy="1606550"/>
          </a:xfrm>
          <a:prstGeom prst="rect">
            <a:avLst/>
          </a:prstGeom>
        </p:spPr>
      </p:pic>
    </p:spTree>
    <p:extLst>
      <p:ext uri="{BB962C8B-B14F-4D97-AF65-F5344CB8AC3E}">
        <p14:creationId xmlns:p14="http://schemas.microsoft.com/office/powerpoint/2010/main" val="1129277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Image">
    <p:spTree>
      <p:nvGrpSpPr>
        <p:cNvPr id="1" name=""/>
        <p:cNvGrpSpPr/>
        <p:nvPr/>
      </p:nvGrpSpPr>
      <p:grpSpPr>
        <a:xfrm>
          <a:off x="0" y="0"/>
          <a:ext cx="0" cy="0"/>
          <a:chOff x="0" y="0"/>
          <a:chExt cx="0" cy="0"/>
        </a:xfrm>
      </p:grpSpPr>
      <p:sp>
        <p:nvSpPr>
          <p:cNvPr id="16" name="Title 1"/>
          <p:cNvSpPr>
            <a:spLocks noGrp="1"/>
          </p:cNvSpPr>
          <p:nvPr>
            <p:ph type="ctrTitle"/>
          </p:nvPr>
        </p:nvSpPr>
        <p:spPr>
          <a:xfrm>
            <a:off x="468313" y="1657740"/>
            <a:ext cx="3319477" cy="2694083"/>
          </a:xfrm>
          <a:prstGeom prst="rect">
            <a:avLst/>
          </a:prstGeom>
        </p:spPr>
        <p:txBody>
          <a:bodyPr lIns="0" tIns="0" rIns="0" bIns="0" anchor="t">
            <a:noAutofit/>
          </a:bodyPr>
          <a:lstStyle>
            <a:lvl1pPr algn="l">
              <a:lnSpc>
                <a:spcPct val="80000"/>
              </a:lnSpc>
              <a:defRPr sz="6000" b="1" spc="-200">
                <a:solidFill>
                  <a:schemeClr val="tx2"/>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7" name="Subtitle 2"/>
          <p:cNvSpPr>
            <a:spLocks noGrp="1"/>
          </p:cNvSpPr>
          <p:nvPr>
            <p:ph type="subTitle" idx="1"/>
          </p:nvPr>
        </p:nvSpPr>
        <p:spPr>
          <a:xfrm>
            <a:off x="468313" y="4531740"/>
            <a:ext cx="3319477" cy="486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err="1"/>
              <a:t>Click</a:t>
            </a:r>
            <a:r>
              <a:rPr lang="fi-FI" dirty="0"/>
              <a:t> to </a:t>
            </a:r>
            <a:r>
              <a:rPr lang="fi-FI" dirty="0" err="1"/>
              <a:t>edit</a:t>
            </a:r>
            <a:r>
              <a:rPr lang="fi-FI" dirty="0"/>
              <a:t> </a:t>
            </a:r>
            <a:r>
              <a:rPr lang="fi-FI" dirty="0" err="1"/>
              <a:t>Master</a:t>
            </a:r>
            <a:r>
              <a:rPr lang="fi-FI" dirty="0"/>
              <a:t> </a:t>
            </a:r>
            <a:r>
              <a:rPr lang="fi-FI" dirty="0" err="1"/>
              <a:t>subtitle</a:t>
            </a:r>
            <a:r>
              <a:rPr lang="fi-FI" dirty="0"/>
              <a:t> </a:t>
            </a:r>
            <a:r>
              <a:rPr lang="fi-FI" dirty="0" err="1"/>
              <a:t>style</a:t>
            </a:r>
            <a:endParaRPr lang="en-US" dirty="0"/>
          </a:p>
        </p:txBody>
      </p:sp>
      <p:sp>
        <p:nvSpPr>
          <p:cNvPr id="4" name="Picture Placeholder 3"/>
          <p:cNvSpPr>
            <a:spLocks noGrp="1"/>
          </p:cNvSpPr>
          <p:nvPr>
            <p:ph type="pic" sz="quarter" idx="10"/>
          </p:nvPr>
        </p:nvSpPr>
        <p:spPr>
          <a:xfrm>
            <a:off x="4349262" y="150000"/>
            <a:ext cx="4629692" cy="5415000"/>
          </a:xfrm>
          <a:prstGeom prst="rect">
            <a:avLst/>
          </a:prstGeom>
        </p:spPr>
        <p:txBody>
          <a:bodyPr vert="horz"/>
          <a:lstStyle/>
          <a:p>
            <a:pPr lvl="0"/>
            <a:endParaRPr lang="fi-FI" noProof="0"/>
          </a:p>
        </p:txBody>
      </p:sp>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763713" cy="1606550"/>
          </a:xfrm>
          <a:prstGeom prst="rect">
            <a:avLst/>
          </a:prstGeom>
        </p:spPr>
      </p:pic>
    </p:spTree>
    <p:extLst>
      <p:ext uri="{BB962C8B-B14F-4D97-AF65-F5344CB8AC3E}">
        <p14:creationId xmlns:p14="http://schemas.microsoft.com/office/powerpoint/2010/main" val="3935045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p:bg>
      <p:bgPr>
        <a:solidFill>
          <a:schemeClr val="tx2"/>
        </a:solidFill>
        <a:effectLst/>
      </p:bgPr>
    </p:bg>
    <p:spTree>
      <p:nvGrpSpPr>
        <p:cNvPr id="1" name=""/>
        <p:cNvGrpSpPr/>
        <p:nvPr/>
      </p:nvGrpSpPr>
      <p:grpSpPr>
        <a:xfrm>
          <a:off x="0" y="0"/>
          <a:ext cx="0" cy="0"/>
          <a:chOff x="0" y="0"/>
          <a:chExt cx="0" cy="0"/>
        </a:xfrm>
      </p:grpSpPr>
      <p:sp>
        <p:nvSpPr>
          <p:cNvPr id="9" name="Title 1"/>
          <p:cNvSpPr>
            <a:spLocks noGrp="1"/>
          </p:cNvSpPr>
          <p:nvPr>
            <p:ph type="ctrTitle"/>
          </p:nvPr>
        </p:nvSpPr>
        <p:spPr>
          <a:xfrm>
            <a:off x="468313" y="1593555"/>
            <a:ext cx="8207375" cy="2196667"/>
          </a:xfrm>
          <a:prstGeom prst="rect">
            <a:avLst/>
          </a:prstGeom>
        </p:spPr>
        <p:txBody>
          <a:bodyPr lIns="0" tIns="0" rIns="0" bIns="0" anchor="t">
            <a:noAutofit/>
          </a:bodyPr>
          <a:lstStyle>
            <a:lvl1pPr algn="l">
              <a:lnSpc>
                <a:spcPct val="80000"/>
              </a:lnSpc>
              <a:defRPr sz="7200" b="1" spc="-200">
                <a:solidFill>
                  <a:schemeClr val="bg1"/>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cxnSp>
        <p:nvCxnSpPr>
          <p:cNvPr id="7" name="Straight Connector 4"/>
          <p:cNvCxnSpPr/>
          <p:nvPr userDrawn="1"/>
        </p:nvCxnSpPr>
        <p:spPr>
          <a:xfrm>
            <a:off x="468313" y="4873625"/>
            <a:ext cx="8207375"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5"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4712400"/>
            <a:ext cx="2248911" cy="957600"/>
          </a:xfrm>
          <a:prstGeom prst="rect">
            <a:avLst/>
          </a:prstGeom>
        </p:spPr>
      </p:pic>
    </p:spTree>
    <p:extLst>
      <p:ext uri="{BB962C8B-B14F-4D97-AF65-F5344CB8AC3E}">
        <p14:creationId xmlns:p14="http://schemas.microsoft.com/office/powerpoint/2010/main" val="183687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Title 1"/>
          <p:cNvSpPr>
            <a:spLocks noGrp="1"/>
          </p:cNvSpPr>
          <p:nvPr>
            <p:ph type="ctrTitle"/>
          </p:nvPr>
        </p:nvSpPr>
        <p:spPr>
          <a:xfrm>
            <a:off x="468313" y="265113"/>
            <a:ext cx="8207375" cy="9964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0" name="Content Placeholder 10"/>
          <p:cNvSpPr>
            <a:spLocks noGrp="1"/>
          </p:cNvSpPr>
          <p:nvPr>
            <p:ph sz="quarter" idx="14"/>
          </p:nvPr>
        </p:nvSpPr>
        <p:spPr>
          <a:xfrm>
            <a:off x="468314" y="1261611"/>
            <a:ext cx="8207374" cy="3336083"/>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endParaRPr lang="fi-FI" dirty="0"/>
          </a:p>
          <a:p>
            <a:pPr lvl="4"/>
            <a:r>
              <a:rPr lang="fi-FI" dirty="0" err="1"/>
              <a:t>Fifth</a:t>
            </a:r>
            <a:r>
              <a:rPr lang="fi-FI" dirty="0"/>
              <a:t> </a:t>
            </a:r>
            <a:r>
              <a:rPr lang="fi-FI" dirty="0" err="1"/>
              <a:t>level</a:t>
            </a:r>
            <a:endParaRPr lang="fi-FI" dirty="0"/>
          </a:p>
        </p:txBody>
      </p:sp>
      <p:sp>
        <p:nvSpPr>
          <p:cNvPr id="6" name="Date Placeholder 12"/>
          <p:cNvSpPr>
            <a:spLocks noGrp="1"/>
          </p:cNvSpPr>
          <p:nvPr>
            <p:ph type="dt" sz="half" idx="15"/>
          </p:nvPr>
        </p:nvSpPr>
        <p:spPr/>
        <p:txBody>
          <a:bodyPr/>
          <a:lstStyle>
            <a:lvl1pPr>
              <a:defRPr i="1"/>
            </a:lvl1pPr>
          </a:lstStyle>
          <a:p>
            <a:pPr>
              <a:defRPr/>
            </a:pPr>
            <a:r>
              <a:rPr lang="fi-FI" dirty="0" err="1"/>
              <a:t>Insert</a:t>
            </a:r>
            <a:r>
              <a:rPr lang="fi-FI" dirty="0"/>
              <a:t> </a:t>
            </a:r>
            <a:r>
              <a:rPr lang="fi-FI" dirty="0" err="1"/>
              <a:t>presentation</a:t>
            </a:r>
            <a:r>
              <a:rPr lang="fi-FI" dirty="0"/>
              <a:t> </a:t>
            </a:r>
            <a:r>
              <a:rPr lang="fi-FI" dirty="0" err="1"/>
              <a:t>date</a:t>
            </a:r>
            <a:endParaRPr lang="fi-FI" dirty="0"/>
          </a:p>
        </p:txBody>
      </p:sp>
      <p:sp>
        <p:nvSpPr>
          <p:cNvPr id="8" name="Slide Number Placeholder 14"/>
          <p:cNvSpPr>
            <a:spLocks noGrp="1"/>
          </p:cNvSpPr>
          <p:nvPr>
            <p:ph type="sldNum" sz="quarter" idx="17"/>
          </p:nvPr>
        </p:nvSpPr>
        <p:spPr/>
        <p:txBody>
          <a:bodyPr/>
          <a:lstStyle>
            <a:lvl1pPr>
              <a:defRPr/>
            </a:lvl1pPr>
          </a:lstStyle>
          <a:p>
            <a:pPr>
              <a:defRPr/>
            </a:pPr>
            <a:fld id="{49EFD4B7-1CC6-864B-A72A-C978B70BBA9B}" type="slidenum">
              <a:rPr lang="fi-FI"/>
              <a:pPr>
                <a:defRPr/>
              </a:pPr>
              <a:t>‹#›</a:t>
            </a:fld>
            <a:endParaRPr lang="fi-FI"/>
          </a:p>
        </p:txBody>
      </p:sp>
      <p:cxnSp>
        <p:nvCxnSpPr>
          <p:cNvPr id="12" name="Straight Connector 4"/>
          <p:cNvCxnSpPr/>
          <p:nvPr userDrawn="1"/>
        </p:nvCxnSpPr>
        <p:spPr>
          <a:xfrm>
            <a:off x="468313" y="4873007"/>
            <a:ext cx="820737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9"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4712400"/>
            <a:ext cx="2248908" cy="957600"/>
          </a:xfrm>
          <a:prstGeom prst="rect">
            <a:avLst/>
          </a:prstGeom>
        </p:spPr>
      </p:pic>
      <p:sp>
        <p:nvSpPr>
          <p:cNvPr id="4" name="TextBox 3"/>
          <p:cNvSpPr txBox="1"/>
          <p:nvPr userDrawn="1"/>
        </p:nvSpPr>
        <p:spPr>
          <a:xfrm>
            <a:off x="144000" y="5521796"/>
            <a:ext cx="8532456" cy="123111"/>
          </a:xfrm>
          <a:prstGeom prst="rect">
            <a:avLst/>
          </a:prstGeom>
          <a:noFill/>
        </p:spPr>
        <p:txBody>
          <a:bodyPr wrap="square" lIns="0" tIns="0" rIns="0" bIns="0" rtlCol="0">
            <a:spAutoFit/>
          </a:bodyPr>
          <a:lstStyle/>
          <a:p>
            <a:pPr algn="r"/>
            <a:r>
              <a:rPr lang="en-US" sz="800" b="0" i="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MS-E2191 </a:t>
            </a:r>
            <a:r>
              <a:rPr lang="en-US" sz="800" b="0" i="1" u="none" strike="noStrike" kern="1200" dirty="0">
                <a:solidFill>
                  <a:schemeClr val="bg1">
                    <a:lumMod val="50000"/>
                  </a:schemeClr>
                </a:solidFill>
                <a:effectLst/>
                <a:latin typeface="Verdana" panose="020B0604030504040204" pitchFamily="34" charset="0"/>
                <a:ea typeface="Verdana" panose="020B0604030504040204" pitchFamily="34" charset="0"/>
                <a:cs typeface="Verdana" panose="020B0604030504040204" pitchFamily="34" charset="0"/>
              </a:rPr>
              <a:t>Graduate Seminar on Operations Research: </a:t>
            </a:r>
            <a:r>
              <a:rPr lang="fi-FI" sz="800" i="1" kern="1200" dirty="0">
                <a:solidFill>
                  <a:schemeClr val="bg1">
                    <a:lumMod val="50000"/>
                  </a:schemeClr>
                </a:solidFill>
                <a:effectLst/>
                <a:latin typeface="Verdana" panose="020B0604030504040204" pitchFamily="34" charset="0"/>
                <a:ea typeface="Verdana" panose="020B0604030504040204" pitchFamily="34" charset="0"/>
                <a:cs typeface="Verdana" panose="020B0604030504040204" pitchFamily="34" charset="0"/>
              </a:rPr>
              <a:t>“Decision-Making </a:t>
            </a:r>
            <a:r>
              <a:rPr lang="fi-FI" sz="800" i="1" kern="1200" dirty="0" err="1">
                <a:solidFill>
                  <a:schemeClr val="bg1">
                    <a:lumMod val="50000"/>
                  </a:schemeClr>
                </a:solidFill>
                <a:effectLst/>
                <a:latin typeface="Verdana" panose="020B0604030504040204" pitchFamily="34" charset="0"/>
                <a:ea typeface="Verdana" panose="020B0604030504040204" pitchFamily="34" charset="0"/>
                <a:cs typeface="Verdana" panose="020B0604030504040204" pitchFamily="34" charset="0"/>
              </a:rPr>
              <a:t>under</a:t>
            </a:r>
            <a:r>
              <a:rPr lang="fi-FI" sz="800" i="1" kern="1200" dirty="0">
                <a:solidFill>
                  <a:schemeClr val="bg1">
                    <a:lumMod val="50000"/>
                  </a:schemeClr>
                </a:solidFill>
                <a:effectLst/>
                <a:latin typeface="Verdana" panose="020B0604030504040204" pitchFamily="34" charset="0"/>
                <a:ea typeface="Verdana" panose="020B0604030504040204" pitchFamily="34" charset="0"/>
                <a:cs typeface="Verdana" panose="020B0604030504040204" pitchFamily="34" charset="0"/>
              </a:rPr>
              <a:t> </a:t>
            </a:r>
            <a:r>
              <a:rPr lang="fi-FI" sz="800" i="1" kern="1200" dirty="0" err="1">
                <a:solidFill>
                  <a:schemeClr val="bg1">
                    <a:lumMod val="50000"/>
                  </a:schemeClr>
                </a:solidFill>
                <a:effectLst/>
                <a:latin typeface="Verdana" panose="020B0604030504040204" pitchFamily="34" charset="0"/>
                <a:ea typeface="Verdana" panose="020B0604030504040204" pitchFamily="34" charset="0"/>
                <a:cs typeface="Verdana" panose="020B0604030504040204" pitchFamily="34" charset="0"/>
              </a:rPr>
              <a:t>Uncertainty</a:t>
            </a:r>
            <a:r>
              <a:rPr lang="fi-FI" sz="800" i="1" kern="1200" dirty="0">
                <a:solidFill>
                  <a:schemeClr val="bg1">
                    <a:lumMod val="50000"/>
                  </a:schemeClr>
                </a:solidFill>
                <a:effectLst/>
                <a:latin typeface="Verdana" panose="020B0604030504040204" pitchFamily="34" charset="0"/>
                <a:ea typeface="Verdana" panose="020B0604030504040204" pitchFamily="34" charset="0"/>
                <a:cs typeface="Verdana" panose="020B0604030504040204" pitchFamily="34" charset="0"/>
              </a:rPr>
              <a:t>”</a:t>
            </a:r>
            <a:endParaRPr lang="fi-FI" sz="800" b="1" i="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810708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
    <p:spTree>
      <p:nvGrpSpPr>
        <p:cNvPr id="1" name=""/>
        <p:cNvGrpSpPr/>
        <p:nvPr/>
      </p:nvGrpSpPr>
      <p:grpSpPr>
        <a:xfrm>
          <a:off x="0" y="0"/>
          <a:ext cx="0" cy="0"/>
          <a:chOff x="0" y="0"/>
          <a:chExt cx="0" cy="0"/>
        </a:xfrm>
      </p:grpSpPr>
      <p:sp>
        <p:nvSpPr>
          <p:cNvPr id="10" name="Title 1"/>
          <p:cNvSpPr>
            <a:spLocks noGrp="1"/>
          </p:cNvSpPr>
          <p:nvPr>
            <p:ph type="ctrTitle"/>
          </p:nvPr>
        </p:nvSpPr>
        <p:spPr>
          <a:xfrm>
            <a:off x="463308" y="265113"/>
            <a:ext cx="8212380" cy="9964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1" name="Content Placeholder 10"/>
          <p:cNvSpPr>
            <a:spLocks noGrp="1"/>
          </p:cNvSpPr>
          <p:nvPr>
            <p:ph sz="quarter" idx="14"/>
          </p:nvPr>
        </p:nvSpPr>
        <p:spPr>
          <a:xfrm>
            <a:off x="463308" y="1261611"/>
            <a:ext cx="3988079" cy="3336083"/>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endParaRPr lang="fi-FI" dirty="0"/>
          </a:p>
          <a:p>
            <a:pPr lvl="4"/>
            <a:r>
              <a:rPr lang="fi-FI" dirty="0" err="1"/>
              <a:t>Fifth</a:t>
            </a:r>
            <a:r>
              <a:rPr lang="fi-FI" dirty="0"/>
              <a:t> </a:t>
            </a:r>
            <a:r>
              <a:rPr lang="fi-FI" dirty="0" err="1"/>
              <a:t>level</a:t>
            </a:r>
            <a:endParaRPr lang="fi-FI" dirty="0"/>
          </a:p>
        </p:txBody>
      </p:sp>
      <p:sp>
        <p:nvSpPr>
          <p:cNvPr id="40" name="Content Placeholder 10"/>
          <p:cNvSpPr>
            <a:spLocks noGrp="1"/>
          </p:cNvSpPr>
          <p:nvPr>
            <p:ph sz="quarter" idx="18"/>
          </p:nvPr>
        </p:nvSpPr>
        <p:spPr>
          <a:xfrm>
            <a:off x="4687609" y="1261611"/>
            <a:ext cx="3988079" cy="3336083"/>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cxnSp>
        <p:nvCxnSpPr>
          <p:cNvPr id="13" name="Straight Connector 4"/>
          <p:cNvCxnSpPr/>
          <p:nvPr userDrawn="1"/>
        </p:nvCxnSpPr>
        <p:spPr>
          <a:xfrm>
            <a:off x="468313" y="4873007"/>
            <a:ext cx="820737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12"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4712400"/>
            <a:ext cx="2248908" cy="957600"/>
          </a:xfrm>
          <a:prstGeom prst="rect">
            <a:avLst/>
          </a:prstGeom>
        </p:spPr>
      </p:pic>
      <p:sp>
        <p:nvSpPr>
          <p:cNvPr id="14" name="Date Placeholder 12"/>
          <p:cNvSpPr>
            <a:spLocks noGrp="1"/>
          </p:cNvSpPr>
          <p:nvPr>
            <p:ph type="dt" sz="half" idx="15"/>
          </p:nvPr>
        </p:nvSpPr>
        <p:spPr>
          <a:xfrm>
            <a:off x="5056956" y="5150032"/>
            <a:ext cx="3619500" cy="154782"/>
          </a:xfrm>
        </p:spPr>
        <p:txBody>
          <a:bodyPr/>
          <a:lstStyle>
            <a:lvl1pPr>
              <a:defRPr i="1"/>
            </a:lvl1pPr>
          </a:lstStyle>
          <a:p>
            <a:pPr>
              <a:defRPr/>
            </a:pPr>
            <a:r>
              <a:rPr lang="fi-FI" dirty="0" err="1"/>
              <a:t>Insert</a:t>
            </a:r>
            <a:r>
              <a:rPr lang="fi-FI" dirty="0"/>
              <a:t> </a:t>
            </a:r>
            <a:r>
              <a:rPr lang="fi-FI" dirty="0" err="1"/>
              <a:t>presentation</a:t>
            </a:r>
            <a:r>
              <a:rPr lang="fi-FI" dirty="0"/>
              <a:t> </a:t>
            </a:r>
            <a:r>
              <a:rPr lang="fi-FI" dirty="0" err="1"/>
              <a:t>date</a:t>
            </a:r>
            <a:endParaRPr lang="fi-FI" dirty="0"/>
          </a:p>
        </p:txBody>
      </p:sp>
      <p:sp>
        <p:nvSpPr>
          <p:cNvPr id="15" name="Footer Placeholder 13"/>
          <p:cNvSpPr>
            <a:spLocks noGrp="1"/>
          </p:cNvSpPr>
          <p:nvPr>
            <p:ph type="ftr" sz="quarter" idx="16"/>
          </p:nvPr>
        </p:nvSpPr>
        <p:spPr>
          <a:xfrm>
            <a:off x="5056956" y="5017740"/>
            <a:ext cx="3619500" cy="132292"/>
          </a:xfrm>
        </p:spPr>
        <p:txBody>
          <a:bodyPr/>
          <a:lstStyle>
            <a:lvl1pPr>
              <a:defRPr i="1"/>
            </a:lvl1pPr>
          </a:lstStyle>
          <a:p>
            <a:pPr>
              <a:defRPr/>
            </a:pPr>
            <a:r>
              <a:rPr lang="en-US" dirty="0"/>
              <a:t>Insert presentation title here</a:t>
            </a:r>
            <a:endParaRPr lang="fi-FI" dirty="0"/>
          </a:p>
        </p:txBody>
      </p:sp>
      <p:sp>
        <p:nvSpPr>
          <p:cNvPr id="16" name="Slide Number Placeholder 14"/>
          <p:cNvSpPr>
            <a:spLocks noGrp="1"/>
          </p:cNvSpPr>
          <p:nvPr>
            <p:ph type="sldNum" sz="quarter" idx="17"/>
          </p:nvPr>
        </p:nvSpPr>
        <p:spPr>
          <a:xfrm>
            <a:off x="5056956" y="5304814"/>
            <a:ext cx="3619500" cy="134938"/>
          </a:xfrm>
        </p:spPr>
        <p:txBody>
          <a:bodyPr/>
          <a:lstStyle>
            <a:lvl1pPr>
              <a:defRPr/>
            </a:lvl1pPr>
          </a:lstStyle>
          <a:p>
            <a:pPr>
              <a:defRPr/>
            </a:pPr>
            <a:fld id="{49EFD4B7-1CC6-864B-A72A-C978B70BBA9B}" type="slidenum">
              <a:rPr lang="fi-FI"/>
              <a:pPr>
                <a:defRPr/>
              </a:pPr>
              <a:t>‹#›</a:t>
            </a:fld>
            <a:endParaRPr lang="fi-FI"/>
          </a:p>
        </p:txBody>
      </p:sp>
      <p:sp>
        <p:nvSpPr>
          <p:cNvPr id="18" name="TextBox 17"/>
          <p:cNvSpPr txBox="1"/>
          <p:nvPr userDrawn="1"/>
        </p:nvSpPr>
        <p:spPr>
          <a:xfrm>
            <a:off x="144000" y="5521796"/>
            <a:ext cx="8532456" cy="123111"/>
          </a:xfrm>
          <a:prstGeom prst="rect">
            <a:avLst/>
          </a:prstGeom>
          <a:noFill/>
        </p:spPr>
        <p:txBody>
          <a:bodyPr wrap="square" lIns="0" tIns="0" rIns="0" bIns="0" rtlCol="0">
            <a:spAutoFit/>
          </a:bodyPr>
          <a:lstStyle/>
          <a:p>
            <a:pPr algn="r"/>
            <a:r>
              <a:rPr lang="en-US" sz="800" b="0" i="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MS-E2191 </a:t>
            </a:r>
            <a:r>
              <a:rPr lang="en-US" sz="800" b="0" i="1" u="none" strike="noStrike" kern="1200" dirty="0">
                <a:solidFill>
                  <a:schemeClr val="bg1">
                    <a:lumMod val="50000"/>
                  </a:schemeClr>
                </a:solidFill>
                <a:effectLst/>
                <a:latin typeface="Verdana" panose="020B0604030504040204" pitchFamily="34" charset="0"/>
                <a:ea typeface="Verdana" panose="020B0604030504040204" pitchFamily="34" charset="0"/>
                <a:cs typeface="Verdana" panose="020B0604030504040204" pitchFamily="34" charset="0"/>
              </a:rPr>
              <a:t>Graduate Seminar on Operations Research: </a:t>
            </a:r>
            <a:r>
              <a:rPr lang="fi-FI" sz="800" i="1" kern="1200" dirty="0">
                <a:solidFill>
                  <a:schemeClr val="bg1">
                    <a:lumMod val="50000"/>
                  </a:schemeClr>
                </a:solidFill>
                <a:effectLst/>
                <a:latin typeface="Verdana" panose="020B0604030504040204" pitchFamily="34" charset="0"/>
                <a:ea typeface="Verdana" panose="020B0604030504040204" pitchFamily="34" charset="0"/>
                <a:cs typeface="Verdana" panose="020B0604030504040204" pitchFamily="34" charset="0"/>
              </a:rPr>
              <a:t>“Decision-Making </a:t>
            </a:r>
            <a:r>
              <a:rPr lang="fi-FI" sz="800" i="1" kern="1200" dirty="0" err="1">
                <a:solidFill>
                  <a:schemeClr val="bg1">
                    <a:lumMod val="50000"/>
                  </a:schemeClr>
                </a:solidFill>
                <a:effectLst/>
                <a:latin typeface="Verdana" panose="020B0604030504040204" pitchFamily="34" charset="0"/>
                <a:ea typeface="Verdana" panose="020B0604030504040204" pitchFamily="34" charset="0"/>
                <a:cs typeface="Verdana" panose="020B0604030504040204" pitchFamily="34" charset="0"/>
              </a:rPr>
              <a:t>under</a:t>
            </a:r>
            <a:r>
              <a:rPr lang="fi-FI" sz="800" i="1" kern="1200" dirty="0">
                <a:solidFill>
                  <a:schemeClr val="bg1">
                    <a:lumMod val="50000"/>
                  </a:schemeClr>
                </a:solidFill>
                <a:effectLst/>
                <a:latin typeface="Verdana" panose="020B0604030504040204" pitchFamily="34" charset="0"/>
                <a:ea typeface="Verdana" panose="020B0604030504040204" pitchFamily="34" charset="0"/>
                <a:cs typeface="Verdana" panose="020B0604030504040204" pitchFamily="34" charset="0"/>
              </a:rPr>
              <a:t> </a:t>
            </a:r>
            <a:r>
              <a:rPr lang="fi-FI" sz="800" i="1" kern="1200" dirty="0" err="1">
                <a:solidFill>
                  <a:schemeClr val="bg1">
                    <a:lumMod val="50000"/>
                  </a:schemeClr>
                </a:solidFill>
                <a:effectLst/>
                <a:latin typeface="Verdana" panose="020B0604030504040204" pitchFamily="34" charset="0"/>
                <a:ea typeface="Verdana" panose="020B0604030504040204" pitchFamily="34" charset="0"/>
                <a:cs typeface="Verdana" panose="020B0604030504040204" pitchFamily="34" charset="0"/>
              </a:rPr>
              <a:t>Uncertainty</a:t>
            </a:r>
            <a:endParaRPr lang="fi-FI" sz="800" b="1" i="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820082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5056956" y="5017740"/>
            <a:ext cx="3619500" cy="132292"/>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endParaRPr lang="fi-FI"/>
          </a:p>
        </p:txBody>
      </p:sp>
      <p:sp>
        <p:nvSpPr>
          <p:cNvPr id="8" name="Date Placeholder 7"/>
          <p:cNvSpPr>
            <a:spLocks noGrp="1"/>
          </p:cNvSpPr>
          <p:nvPr>
            <p:ph type="dt" sz="half" idx="2"/>
          </p:nvPr>
        </p:nvSpPr>
        <p:spPr>
          <a:xfrm>
            <a:off x="5056956" y="5150032"/>
            <a:ext cx="3619500" cy="154782"/>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fld id="{ED520173-7D7F-4FBC-A781-33E654CAA422}" type="datetime1">
              <a:rPr lang="fi-FI" smtClean="0"/>
              <a:t>28.9.2020</a:t>
            </a:fld>
            <a:endParaRPr lang="fi-FI"/>
          </a:p>
        </p:txBody>
      </p:sp>
      <p:sp>
        <p:nvSpPr>
          <p:cNvPr id="9" name="Slide Number Placeholder 8"/>
          <p:cNvSpPr>
            <a:spLocks noGrp="1"/>
          </p:cNvSpPr>
          <p:nvPr>
            <p:ph type="sldNum" sz="quarter" idx="4"/>
          </p:nvPr>
        </p:nvSpPr>
        <p:spPr>
          <a:xfrm>
            <a:off x="5056956" y="5304814"/>
            <a:ext cx="3619500" cy="134938"/>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fld id="{805BCDE0-955E-2A43-932A-046BF80DB991}" type="slidenum">
              <a:rPr lang="fi-FI"/>
              <a:pPr>
                <a:defRPr/>
              </a:pPr>
              <a:t>‹#›</a:t>
            </a:fld>
            <a:endParaRPr lang="fi-FI"/>
          </a:p>
        </p:txBody>
      </p:sp>
    </p:spTree>
  </p:cSld>
  <p:clrMap bg1="lt1" tx1="dk1" bg2="lt2" tx2="dk2" accent1="accent1" accent2="accent2" accent3="accent3" accent4="accent4" accent5="accent5" accent6="accent6" hlink="hlink" folHlink="folHlink"/>
  <p:sldLayoutIdLst>
    <p:sldLayoutId id="2147484747" r:id="rId1"/>
    <p:sldLayoutId id="2147484751" r:id="rId2"/>
    <p:sldLayoutId id="2147484753" r:id="rId3"/>
    <p:sldLayoutId id="2147484756" r:id="rId4"/>
    <p:sldLayoutId id="2147484759" r:id="rId5"/>
    <p:sldLayoutId id="2147484762" r:id="rId6"/>
    <p:sldLayoutId id="2147484765" r:id="rId7"/>
  </p:sldLayoutIdLst>
  <p:hf hdr="0" ftr="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MS PGothic" pitchFamily="34" charset="-128"/>
        </a:defRPr>
      </a:lvl1pPr>
      <a:lvl2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2pPr>
      <a:lvl3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3pPr>
      <a:lvl4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4pPr>
      <a:lvl5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5pPr>
      <a:lvl6pPr marL="4572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6pPr>
      <a:lvl7pPr marL="9144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7pPr>
      <a:lvl8pPr marL="13716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8pPr>
      <a:lvl9pPr marL="18288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S PGothic" pitchFamily="34"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S PGothic"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468313" y="1417341"/>
            <a:ext cx="8207375" cy="1224135"/>
          </a:xfrm>
        </p:spPr>
        <p:txBody>
          <a:bodyPr/>
          <a:lstStyle/>
          <a:p>
            <a:r>
              <a:rPr lang="en-US" sz="6000" i="1" dirty="0"/>
              <a:t>HW3 Model Answer</a:t>
            </a:r>
            <a:endParaRPr lang="fi-FI" sz="6000" i="1" dirty="0"/>
          </a:p>
        </p:txBody>
      </p:sp>
      <p:sp>
        <p:nvSpPr>
          <p:cNvPr id="3" name="Alaotsikko 2"/>
          <p:cNvSpPr>
            <a:spLocks noGrp="1"/>
          </p:cNvSpPr>
          <p:nvPr>
            <p:ph type="subTitle" idx="1"/>
          </p:nvPr>
        </p:nvSpPr>
        <p:spPr>
          <a:xfrm>
            <a:off x="468314" y="3793604"/>
            <a:ext cx="5495420" cy="864096"/>
          </a:xfrm>
        </p:spPr>
        <p:txBody>
          <a:bodyPr>
            <a:normAutofit/>
          </a:bodyPr>
          <a:lstStyle/>
          <a:p>
            <a:r>
              <a:rPr lang="en-US" dirty="0"/>
              <a:t>Walter Rehn</a:t>
            </a:r>
          </a:p>
          <a:p>
            <a:r>
              <a:rPr lang="en-US" i="0" dirty="0"/>
              <a:t>Presentation</a:t>
            </a:r>
            <a:r>
              <a:rPr lang="en-US" dirty="0"/>
              <a:t> 3</a:t>
            </a:r>
          </a:p>
          <a:p>
            <a:r>
              <a:rPr lang="en-US" dirty="0"/>
              <a:t>02.10.2020</a:t>
            </a:r>
            <a:endParaRPr lang="fi-FI" dirty="0"/>
          </a:p>
        </p:txBody>
      </p:sp>
      <p:sp>
        <p:nvSpPr>
          <p:cNvPr id="4" name="Alaotsikko 2"/>
          <p:cNvSpPr txBox="1">
            <a:spLocks/>
          </p:cNvSpPr>
          <p:nvPr/>
        </p:nvSpPr>
        <p:spPr>
          <a:xfrm>
            <a:off x="3779912" y="4877326"/>
            <a:ext cx="5256584" cy="576064"/>
          </a:xfrm>
          <a:prstGeom prst="rect">
            <a:avLst/>
          </a:prstGeom>
        </p:spPr>
        <p:txBody>
          <a:bodyPr lIns="0" tIns="0" rIns="0" bIns="0" anchor="t">
            <a:normAutofit/>
          </a:bodyPr>
          <a:lstStyle>
            <a:lvl1pPr marL="0" indent="0" algn="l" defTabSz="457200" rtl="0" eaLnBrk="0" fontAlgn="base" hangingPunct="0">
              <a:spcBef>
                <a:spcPts val="0"/>
              </a:spcBef>
              <a:spcAft>
                <a:spcPct val="0"/>
              </a:spcAft>
              <a:buFont typeface="Arial" charset="0"/>
              <a:buNone/>
              <a:defRPr sz="1600" i="1" kern="1200">
                <a:solidFill>
                  <a:schemeClr val="bg1"/>
                </a:solidFill>
                <a:latin typeface="Georgia"/>
                <a:ea typeface="ＭＳ Ｐゴシック" charset="0"/>
                <a:cs typeface="Georgia"/>
              </a:defRPr>
            </a:lvl1pPr>
            <a:lvl2pPr marL="457200" indent="0" algn="ctr" defTabSz="457200" rtl="0" eaLnBrk="0" fontAlgn="base" hangingPunct="0">
              <a:spcBef>
                <a:spcPct val="20000"/>
              </a:spcBef>
              <a:spcAft>
                <a:spcPct val="0"/>
              </a:spcAft>
              <a:buFont typeface="Arial" charset="0"/>
              <a:buNone/>
              <a:defRPr sz="2800" kern="1200">
                <a:solidFill>
                  <a:schemeClr val="tx1">
                    <a:tint val="75000"/>
                  </a:schemeClr>
                </a:solidFill>
                <a:latin typeface="+mn-lt"/>
                <a:ea typeface="MS PGothic" pitchFamily="34" charset="-128"/>
                <a:cs typeface="MS PGothic" charset="0"/>
              </a:defRPr>
            </a:lvl2pPr>
            <a:lvl3pPr marL="914400" indent="0" algn="ctr" defTabSz="457200" rtl="0" eaLnBrk="0" fontAlgn="base" hangingPunct="0">
              <a:spcBef>
                <a:spcPct val="20000"/>
              </a:spcBef>
              <a:spcAft>
                <a:spcPct val="0"/>
              </a:spcAft>
              <a:buFont typeface="Arial" charset="0"/>
              <a:buNone/>
              <a:defRPr sz="2400" kern="1200">
                <a:solidFill>
                  <a:schemeClr val="tx1">
                    <a:tint val="75000"/>
                  </a:schemeClr>
                </a:solidFill>
                <a:latin typeface="+mn-lt"/>
                <a:ea typeface="ヒラギノ角ゴ Pro W3" charset="-128"/>
                <a:cs typeface="ヒラギノ角ゴ Pro W3" charset="-128"/>
              </a:defRPr>
            </a:lvl3pPr>
            <a:lvl4pPr marL="1371600" indent="0" algn="ctr" defTabSz="457200" rtl="0" eaLnBrk="0" fontAlgn="base" hangingPunct="0">
              <a:spcBef>
                <a:spcPct val="20000"/>
              </a:spcBef>
              <a:spcAft>
                <a:spcPct val="0"/>
              </a:spcAft>
              <a:buFont typeface="Arial" charset="0"/>
              <a:buNone/>
              <a:defRPr sz="2000" kern="1200">
                <a:solidFill>
                  <a:schemeClr val="tx1">
                    <a:tint val="75000"/>
                  </a:schemeClr>
                </a:solidFill>
                <a:latin typeface="+mn-lt"/>
                <a:ea typeface="ヒラギノ角ゴ Pro W3" charset="-128"/>
                <a:cs typeface="ヒラギノ角ゴ Pro W3" charset="0"/>
              </a:defRPr>
            </a:lvl4pPr>
            <a:lvl5pPr marL="1828800" indent="0" algn="ctr" defTabSz="457200" rtl="0" eaLnBrk="0" fontAlgn="base" hangingPunct="0">
              <a:spcBef>
                <a:spcPct val="20000"/>
              </a:spcBef>
              <a:spcAft>
                <a:spcPct val="0"/>
              </a:spcAft>
              <a:buFont typeface="Arial" charset="0"/>
              <a:buNone/>
              <a:defRPr sz="2000" kern="1200">
                <a:solidFill>
                  <a:schemeClr val="tx1">
                    <a:tint val="75000"/>
                  </a:schemeClr>
                </a:solidFill>
                <a:latin typeface="+mn-lt"/>
                <a:ea typeface="ＭＳ Ｐゴシック" charset="0"/>
                <a:cs typeface="MS PGothic" pitchFamily="34" charset="-128"/>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r>
              <a:rPr lang="en-US" i="0" dirty="0"/>
              <a:t>MS-E2191 Graduate Seminar on Operations Research</a:t>
            </a:r>
          </a:p>
          <a:p>
            <a:pPr algn="r"/>
            <a:r>
              <a:rPr lang="en-US" i="0" dirty="0"/>
              <a:t>Fall 2020</a:t>
            </a:r>
          </a:p>
          <a:p>
            <a:pPr algn="r"/>
            <a:endParaRPr lang="fi-FI" i="0" dirty="0"/>
          </a:p>
        </p:txBody>
      </p:sp>
      <p:sp>
        <p:nvSpPr>
          <p:cNvPr id="5" name="Rectangle 4"/>
          <p:cNvSpPr/>
          <p:nvPr/>
        </p:nvSpPr>
        <p:spPr>
          <a:xfrm>
            <a:off x="107504" y="5484168"/>
            <a:ext cx="9036496" cy="230832"/>
          </a:xfrm>
          <a:prstGeom prst="rect">
            <a:avLst/>
          </a:prstGeom>
        </p:spPr>
        <p:txBody>
          <a:bodyPr wrap="square">
            <a:spAutoFit/>
          </a:bodyPr>
          <a:lstStyle/>
          <a:p>
            <a:pPr algn="r"/>
            <a:r>
              <a:rPr lang="en-US" sz="900" i="1" dirty="0">
                <a:solidFill>
                  <a:schemeClr val="bg1"/>
                </a:solidFill>
                <a:latin typeface="arial" panose="020B0604020202020204" pitchFamily="34" charset="0"/>
              </a:rPr>
              <a:t>The document can be stored and made available to the public on the open internet pages of Aalto University. All other rights are reserved.</a:t>
            </a:r>
            <a:endParaRPr lang="fi-FI" sz="900" dirty="0">
              <a:solidFill>
                <a:schemeClr val="bg1"/>
              </a:solidFill>
            </a:endParaRPr>
          </a:p>
        </p:txBody>
      </p:sp>
    </p:spTree>
    <p:extLst>
      <p:ext uri="{BB962C8B-B14F-4D97-AF65-F5344CB8AC3E}">
        <p14:creationId xmlns:p14="http://schemas.microsoft.com/office/powerpoint/2010/main" val="2309321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Homework assignment</a:t>
            </a:r>
            <a:endParaRPr lang="fi-FI" dirty="0"/>
          </a:p>
        </p:txBody>
      </p:sp>
      <p:sp>
        <p:nvSpPr>
          <p:cNvPr id="3" name="Content Placeholder 2"/>
          <p:cNvSpPr>
            <a:spLocks noGrp="1"/>
          </p:cNvSpPr>
          <p:nvPr>
            <p:ph sz="quarter" idx="14"/>
          </p:nvPr>
        </p:nvSpPr>
        <p:spPr>
          <a:xfrm>
            <a:off x="468314" y="763362"/>
            <a:ext cx="8207374" cy="3336083"/>
          </a:xfrm>
        </p:spPr>
        <p:txBody>
          <a:bodyPr/>
          <a:lstStyle/>
          <a:p>
            <a:r>
              <a:rPr lang="en-GB" sz="1600" b="0" dirty="0"/>
              <a:t>Andy, Bea and Carlos are considering a group investment, and want to determine their preference on risk. With the bisection method, points on their utility functions have been determined in the table below. </a:t>
            </a:r>
          </a:p>
          <a:p>
            <a:pPr lvl="1"/>
            <a:r>
              <a:rPr lang="en-GB" sz="1500" b="0" dirty="0"/>
              <a:t>A: Plot the three investor’s personal utility functions in the same figure. Fit an appropriate function for each investor. Determine for each investor whether they are risk-neutral, prone, or averse. (</a:t>
            </a:r>
            <a:r>
              <a:rPr lang="en-GB" sz="1500" b="0" dirty="0" err="1"/>
              <a:t>MatLab</a:t>
            </a:r>
            <a:r>
              <a:rPr lang="en-GB" sz="1500" b="0" dirty="0"/>
              <a:t> works well) </a:t>
            </a:r>
          </a:p>
          <a:p>
            <a:pPr marL="25200" lvl="1" indent="0">
              <a:buNone/>
            </a:pPr>
            <a:r>
              <a:rPr lang="en-GB" sz="1500" b="0" dirty="0"/>
              <a:t>The group has many investment options to choose from, with varying risk. </a:t>
            </a:r>
          </a:p>
          <a:p>
            <a:pPr lvl="1"/>
            <a:r>
              <a:rPr lang="en-GB" sz="1500" b="0" dirty="0"/>
              <a:t>B: Assuming that the group chooses their investment according to their average preference, what kind of investment regarding risk will they choose? Who has the most influence on their choice (i.e. highest effect on average)? Which of the investors represents the group’s average preference best?</a:t>
            </a:r>
            <a:endParaRPr lang="fi-FI" sz="1500" b="0" dirty="0"/>
          </a:p>
        </p:txBody>
      </p:sp>
      <p:sp>
        <p:nvSpPr>
          <p:cNvPr id="4" name="Date Placeholder 3"/>
          <p:cNvSpPr>
            <a:spLocks noGrp="1"/>
          </p:cNvSpPr>
          <p:nvPr>
            <p:ph type="dt" sz="half" idx="15"/>
          </p:nvPr>
        </p:nvSpPr>
        <p:spPr/>
        <p:txBody>
          <a:bodyPr/>
          <a:lstStyle/>
          <a:p>
            <a:pPr>
              <a:defRPr/>
            </a:pPr>
            <a:r>
              <a:rPr lang="fi-FI" dirty="0"/>
              <a:t>02.10.2020</a:t>
            </a:r>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2</a:t>
            </a:fld>
            <a:endParaRPr lang="fi-FI" dirty="0"/>
          </a:p>
        </p:txBody>
      </p:sp>
      <p:graphicFrame>
        <p:nvGraphicFramePr>
          <p:cNvPr id="9" name="Table 8">
            <a:extLst>
              <a:ext uri="{FF2B5EF4-FFF2-40B4-BE49-F238E27FC236}">
                <a16:creationId xmlns:a16="http://schemas.microsoft.com/office/drawing/2014/main" id="{E7BDE98B-C55A-4C90-9F87-679E564521DF}"/>
              </a:ext>
            </a:extLst>
          </p:cNvPr>
          <p:cNvGraphicFramePr>
            <a:graphicFrameLocks noGrp="1"/>
          </p:cNvGraphicFramePr>
          <p:nvPr>
            <p:extLst>
              <p:ext uri="{D42A27DB-BD31-4B8C-83A1-F6EECF244321}">
                <p14:modId xmlns:p14="http://schemas.microsoft.com/office/powerpoint/2010/main" val="1158660168"/>
              </p:ext>
            </p:extLst>
          </p:nvPr>
        </p:nvGraphicFramePr>
        <p:xfrm>
          <a:off x="2373606" y="3370195"/>
          <a:ext cx="4493100" cy="1458500"/>
        </p:xfrm>
        <a:graphic>
          <a:graphicData uri="http://schemas.openxmlformats.org/drawingml/2006/table">
            <a:tbl>
              <a:tblPr>
                <a:tableStyleId>{5C22544A-7EE6-4342-B048-85BDC9FD1C3A}</a:tableStyleId>
              </a:tblPr>
              <a:tblGrid>
                <a:gridCol w="748850">
                  <a:extLst>
                    <a:ext uri="{9D8B030D-6E8A-4147-A177-3AD203B41FA5}">
                      <a16:colId xmlns:a16="http://schemas.microsoft.com/office/drawing/2014/main" val="379550916"/>
                    </a:ext>
                  </a:extLst>
                </a:gridCol>
                <a:gridCol w="748850">
                  <a:extLst>
                    <a:ext uri="{9D8B030D-6E8A-4147-A177-3AD203B41FA5}">
                      <a16:colId xmlns:a16="http://schemas.microsoft.com/office/drawing/2014/main" val="3964968975"/>
                    </a:ext>
                  </a:extLst>
                </a:gridCol>
                <a:gridCol w="748850">
                  <a:extLst>
                    <a:ext uri="{9D8B030D-6E8A-4147-A177-3AD203B41FA5}">
                      <a16:colId xmlns:a16="http://schemas.microsoft.com/office/drawing/2014/main" val="3938451129"/>
                    </a:ext>
                  </a:extLst>
                </a:gridCol>
                <a:gridCol w="748850">
                  <a:extLst>
                    <a:ext uri="{9D8B030D-6E8A-4147-A177-3AD203B41FA5}">
                      <a16:colId xmlns:a16="http://schemas.microsoft.com/office/drawing/2014/main" val="3414198318"/>
                    </a:ext>
                  </a:extLst>
                </a:gridCol>
                <a:gridCol w="748850">
                  <a:extLst>
                    <a:ext uri="{9D8B030D-6E8A-4147-A177-3AD203B41FA5}">
                      <a16:colId xmlns:a16="http://schemas.microsoft.com/office/drawing/2014/main" val="2908105981"/>
                    </a:ext>
                  </a:extLst>
                </a:gridCol>
                <a:gridCol w="748850">
                  <a:extLst>
                    <a:ext uri="{9D8B030D-6E8A-4147-A177-3AD203B41FA5}">
                      <a16:colId xmlns:a16="http://schemas.microsoft.com/office/drawing/2014/main" val="2313766046"/>
                    </a:ext>
                  </a:extLst>
                </a:gridCol>
              </a:tblGrid>
              <a:tr h="364625">
                <a:tc>
                  <a:txBody>
                    <a:bodyPr/>
                    <a:lstStyle/>
                    <a:p>
                      <a:pPr algn="l" rtl="0" fontAlgn="b"/>
                      <a:r>
                        <a:rPr lang="en-GB" sz="1400" u="none" strike="noStrike" dirty="0">
                          <a:effectLst/>
                        </a:rPr>
                        <a:t>Andy</a:t>
                      </a:r>
                      <a:endParaRPr lang="en-GB" sz="1400" b="0" i="0" u="none" strike="noStrike" dirty="0">
                        <a:solidFill>
                          <a:srgbClr val="000000"/>
                        </a:solidFill>
                        <a:effectLst/>
                        <a:latin typeface="Arial" panose="020B0604020202020204" pitchFamily="34" charset="0"/>
                      </a:endParaRPr>
                    </a:p>
                  </a:txBody>
                  <a:tcPr marL="6350" marR="6350" marT="635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GB" sz="1100" u="none" strike="noStrike" dirty="0">
                          <a:effectLst/>
                        </a:rPr>
                        <a:t>0</a:t>
                      </a:r>
                      <a:endParaRPr lang="en-GB" sz="1100" b="0" i="0" u="none" strike="noStrike" dirty="0">
                        <a:solidFill>
                          <a:srgbClr val="000000"/>
                        </a:solidFill>
                        <a:effectLst/>
                        <a:latin typeface="Arial" panose="020B0604020202020204" pitchFamily="34" charset="0"/>
                      </a:endParaRPr>
                    </a:p>
                  </a:txBody>
                  <a:tcPr marL="6350" marR="6350" marT="635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GB" sz="1100" u="none" strike="noStrike" dirty="0">
                          <a:effectLst/>
                        </a:rPr>
                        <a:t>710</a:t>
                      </a:r>
                      <a:endParaRPr lang="en-GB" sz="1100" b="0" i="0" u="none" strike="noStrike" dirty="0">
                        <a:solidFill>
                          <a:srgbClr val="000000"/>
                        </a:solidFill>
                        <a:effectLst/>
                        <a:latin typeface="Calibri" panose="020F0502020204030204" pitchFamily="34" charset="0"/>
                      </a:endParaRPr>
                    </a:p>
                  </a:txBody>
                  <a:tcPr marL="6350" marR="6350" marT="635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GB" sz="1100" u="none" strike="noStrike" dirty="0">
                          <a:effectLst/>
                        </a:rPr>
                        <a:t>1100</a:t>
                      </a:r>
                      <a:endParaRPr lang="en-GB" sz="1100" b="0" i="0" u="none" strike="noStrike" dirty="0">
                        <a:solidFill>
                          <a:srgbClr val="000000"/>
                        </a:solidFill>
                        <a:effectLst/>
                        <a:latin typeface="Calibri" panose="020F0502020204030204" pitchFamily="34" charset="0"/>
                      </a:endParaRPr>
                    </a:p>
                  </a:txBody>
                  <a:tcPr marL="6350" marR="6350" marT="635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GB" sz="1100" u="none" strike="noStrike" dirty="0">
                          <a:effectLst/>
                        </a:rPr>
                        <a:t>1630</a:t>
                      </a:r>
                      <a:endParaRPr lang="en-GB" sz="1100" b="0" i="0" u="none" strike="noStrike" dirty="0">
                        <a:solidFill>
                          <a:srgbClr val="000000"/>
                        </a:solidFill>
                        <a:effectLst/>
                        <a:latin typeface="Calibri" panose="020F0502020204030204" pitchFamily="34" charset="0"/>
                      </a:endParaRPr>
                    </a:p>
                  </a:txBody>
                  <a:tcPr marL="6350" marR="6350" marT="635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GB" sz="1100" u="none" strike="noStrike" dirty="0">
                          <a:effectLst/>
                        </a:rPr>
                        <a:t>2000</a:t>
                      </a:r>
                      <a:endParaRPr lang="en-GB" sz="1100" b="0" i="0" u="none" strike="noStrike" dirty="0">
                        <a:solidFill>
                          <a:srgbClr val="000000"/>
                        </a:solidFill>
                        <a:effectLst/>
                        <a:latin typeface="Calibri" panose="020F0502020204030204" pitchFamily="34" charset="0"/>
                      </a:endParaRPr>
                    </a:p>
                  </a:txBody>
                  <a:tcPr marL="6350" marR="6350" marT="635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73138616"/>
                  </a:ext>
                </a:extLst>
              </a:tr>
              <a:tr h="364625">
                <a:tc>
                  <a:txBody>
                    <a:bodyPr/>
                    <a:lstStyle/>
                    <a:p>
                      <a:pPr algn="l" rtl="0" fontAlgn="b"/>
                      <a:r>
                        <a:rPr lang="en-GB" sz="1400" u="none" strike="noStrike" dirty="0">
                          <a:effectLst/>
                        </a:rPr>
                        <a:t>Bea</a:t>
                      </a:r>
                      <a:endParaRPr lang="en-GB" sz="1400" b="0" i="0" u="none" strike="noStrike" dirty="0">
                        <a:solidFill>
                          <a:srgbClr val="000000"/>
                        </a:solidFill>
                        <a:effectLst/>
                        <a:latin typeface="Arial" panose="020B0604020202020204" pitchFamily="34" charset="0"/>
                      </a:endParaRPr>
                    </a:p>
                  </a:txBody>
                  <a:tcPr marL="6350" marR="6350" marT="635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GB" sz="1100" u="none" strike="noStrike" dirty="0">
                          <a:effectLst/>
                        </a:rPr>
                        <a:t>0</a:t>
                      </a:r>
                      <a:endParaRPr lang="en-GB" sz="1100" b="0" i="0" u="none" strike="noStrike" dirty="0">
                        <a:solidFill>
                          <a:srgbClr val="000000"/>
                        </a:solidFill>
                        <a:effectLst/>
                        <a:latin typeface="Calibri" panose="020F0502020204030204" pitchFamily="34" charset="0"/>
                      </a:endParaRPr>
                    </a:p>
                  </a:txBody>
                  <a:tcPr marL="6350" marR="6350" marT="635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GB" sz="1100" b="0" i="0" u="none" strike="noStrike" dirty="0">
                          <a:solidFill>
                            <a:srgbClr val="000000"/>
                          </a:solidFill>
                          <a:effectLst/>
                          <a:latin typeface="Calibri" panose="020F0502020204030204" pitchFamily="34" charset="0"/>
                        </a:rPr>
                        <a:t>410</a:t>
                      </a:r>
                    </a:p>
                  </a:txBody>
                  <a:tcPr marL="6350" marR="6350" marT="635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GB" sz="1100" u="none" strike="noStrike" dirty="0">
                          <a:effectLst/>
                        </a:rPr>
                        <a:t>800</a:t>
                      </a:r>
                      <a:endParaRPr lang="en-GB" sz="1100" b="0" i="0" u="none" strike="noStrike" dirty="0">
                        <a:solidFill>
                          <a:srgbClr val="000000"/>
                        </a:solidFill>
                        <a:effectLst/>
                        <a:latin typeface="Calibri" panose="020F0502020204030204" pitchFamily="34" charset="0"/>
                      </a:endParaRPr>
                    </a:p>
                  </a:txBody>
                  <a:tcPr marL="6350" marR="6350" marT="635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GB" sz="1100" u="none" strike="noStrike" dirty="0">
                          <a:effectLst/>
                        </a:rPr>
                        <a:t>1300</a:t>
                      </a:r>
                      <a:endParaRPr lang="en-GB" sz="1100" b="0" i="0" u="none" strike="noStrike" dirty="0">
                        <a:solidFill>
                          <a:srgbClr val="000000"/>
                        </a:solidFill>
                        <a:effectLst/>
                        <a:latin typeface="Calibri" panose="020F0502020204030204" pitchFamily="34" charset="0"/>
                      </a:endParaRPr>
                    </a:p>
                  </a:txBody>
                  <a:tcPr marL="6350" marR="6350" marT="635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GB" sz="1100" u="none" strike="noStrike" dirty="0">
                          <a:effectLst/>
                        </a:rPr>
                        <a:t>2000</a:t>
                      </a:r>
                      <a:endParaRPr lang="en-GB" sz="1100" b="0" i="0" u="none" strike="noStrike" dirty="0">
                        <a:solidFill>
                          <a:srgbClr val="000000"/>
                        </a:solidFill>
                        <a:effectLst/>
                        <a:latin typeface="Calibri" panose="020F0502020204030204" pitchFamily="34" charset="0"/>
                      </a:endParaRPr>
                    </a:p>
                  </a:txBody>
                  <a:tcPr marL="6350" marR="6350" marT="635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1581691"/>
                  </a:ext>
                </a:extLst>
              </a:tr>
              <a:tr h="364625">
                <a:tc>
                  <a:txBody>
                    <a:bodyPr/>
                    <a:lstStyle/>
                    <a:p>
                      <a:pPr algn="l" rtl="0" fontAlgn="b"/>
                      <a:r>
                        <a:rPr lang="en-GB" sz="1400" u="none" strike="noStrike" dirty="0">
                          <a:effectLst/>
                        </a:rPr>
                        <a:t>Carlos</a:t>
                      </a:r>
                      <a:endParaRPr lang="en-GB" sz="1400" b="0" i="0" u="none" strike="noStrike" dirty="0">
                        <a:solidFill>
                          <a:srgbClr val="000000"/>
                        </a:solidFill>
                        <a:effectLst/>
                        <a:latin typeface="Arial" panose="020B0604020202020204" pitchFamily="34" charset="0"/>
                      </a:endParaRPr>
                    </a:p>
                  </a:txBody>
                  <a:tcPr marL="6350" marR="6350" marT="635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GB" sz="1100" u="none" strike="noStrike" dirty="0">
                          <a:effectLst/>
                        </a:rPr>
                        <a:t>0</a:t>
                      </a:r>
                      <a:endParaRPr lang="en-GB" sz="1100" b="0" i="0" u="none" strike="noStrike" dirty="0">
                        <a:solidFill>
                          <a:srgbClr val="000000"/>
                        </a:solidFill>
                        <a:effectLst/>
                        <a:latin typeface="Calibri" panose="020F0502020204030204" pitchFamily="34" charset="0"/>
                      </a:endParaRPr>
                    </a:p>
                  </a:txBody>
                  <a:tcPr marL="6350" marR="6350" marT="635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GB" sz="1100" u="none" strike="noStrike" dirty="0">
                          <a:effectLst/>
                        </a:rPr>
                        <a:t>1000</a:t>
                      </a:r>
                      <a:endParaRPr lang="en-GB" sz="1100" b="0" i="0" u="none" strike="noStrike" dirty="0">
                        <a:solidFill>
                          <a:srgbClr val="000000"/>
                        </a:solidFill>
                        <a:effectLst/>
                        <a:latin typeface="Calibri" panose="020F0502020204030204" pitchFamily="34" charset="0"/>
                      </a:endParaRPr>
                    </a:p>
                  </a:txBody>
                  <a:tcPr marL="6350" marR="6350" marT="635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GB" sz="1100" u="none" strike="noStrike" dirty="0">
                          <a:effectLst/>
                        </a:rPr>
                        <a:t>1400</a:t>
                      </a:r>
                      <a:endParaRPr lang="en-GB" sz="1100" b="0" i="0" u="none" strike="noStrike" dirty="0">
                        <a:solidFill>
                          <a:srgbClr val="000000"/>
                        </a:solidFill>
                        <a:effectLst/>
                        <a:latin typeface="Calibri" panose="020F0502020204030204" pitchFamily="34" charset="0"/>
                      </a:endParaRPr>
                    </a:p>
                  </a:txBody>
                  <a:tcPr marL="6350" marR="6350" marT="635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GB" sz="1100" u="none" strike="noStrike" dirty="0">
                          <a:effectLst/>
                        </a:rPr>
                        <a:t>1700</a:t>
                      </a:r>
                      <a:endParaRPr lang="en-GB" sz="1100" b="0" i="0" u="none" strike="noStrike" dirty="0">
                        <a:solidFill>
                          <a:srgbClr val="000000"/>
                        </a:solidFill>
                        <a:effectLst/>
                        <a:latin typeface="Arial" panose="020B0604020202020204" pitchFamily="34" charset="0"/>
                      </a:endParaRPr>
                    </a:p>
                  </a:txBody>
                  <a:tcPr marL="6350" marR="6350" marT="635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b"/>
                      <a:r>
                        <a:rPr lang="en-GB" sz="1100" u="none" strike="noStrike" dirty="0">
                          <a:effectLst/>
                        </a:rPr>
                        <a:t>2000</a:t>
                      </a:r>
                      <a:endParaRPr lang="en-GB" sz="1100" b="0" i="0" u="none" strike="noStrike" dirty="0">
                        <a:solidFill>
                          <a:srgbClr val="000000"/>
                        </a:solidFill>
                        <a:effectLst/>
                        <a:latin typeface="Arial" panose="020B0604020202020204" pitchFamily="34" charset="0"/>
                      </a:endParaRPr>
                    </a:p>
                  </a:txBody>
                  <a:tcPr marL="6350" marR="6350" marT="635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030592"/>
                  </a:ext>
                </a:extLst>
              </a:tr>
              <a:tr h="364625">
                <a:tc>
                  <a:txBody>
                    <a:bodyPr/>
                    <a:lstStyle/>
                    <a:p>
                      <a:pPr algn="l" rtl="0" fontAlgn="b"/>
                      <a:r>
                        <a:rPr lang="en-GB" sz="1100" b="1" u="none" strike="noStrike" dirty="0">
                          <a:effectLst/>
                        </a:rPr>
                        <a:t>u(x)</a:t>
                      </a:r>
                      <a:endParaRPr lang="en-GB" sz="1100" b="1"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en-GB" sz="1100" b="1" u="none" strike="noStrike" dirty="0">
                          <a:effectLst/>
                        </a:rPr>
                        <a:t>0</a:t>
                      </a:r>
                      <a:endParaRPr lang="en-GB" sz="1100" b="1" i="0" u="none" strike="noStrike" dirty="0">
                        <a:solidFill>
                          <a:srgbClr val="000000"/>
                        </a:solidFill>
                        <a:effectLst/>
                        <a:latin typeface="Arial" panose="020B0604020202020204" pitchFamily="34" charset="0"/>
                      </a:endParaRPr>
                    </a:p>
                  </a:txBody>
                  <a:tcPr marL="6350" marR="6350" marT="635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en-GB" sz="1100" b="1" u="none" strike="noStrike" dirty="0">
                          <a:effectLst/>
                        </a:rPr>
                        <a:t>0.25</a:t>
                      </a:r>
                      <a:endParaRPr lang="en-GB" sz="1100" b="1" i="0" u="none" strike="noStrike" dirty="0">
                        <a:solidFill>
                          <a:srgbClr val="000000"/>
                        </a:solidFill>
                        <a:effectLst/>
                        <a:latin typeface="Arial" panose="020B0604020202020204" pitchFamily="34" charset="0"/>
                      </a:endParaRPr>
                    </a:p>
                  </a:txBody>
                  <a:tcPr marL="6350" marR="6350" marT="635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en-GB" sz="1100" b="1" u="none" strike="noStrike" dirty="0">
                          <a:effectLst/>
                        </a:rPr>
                        <a:t>0.5</a:t>
                      </a:r>
                      <a:endParaRPr lang="en-GB" sz="1100" b="1" i="0" u="none" strike="noStrike" dirty="0">
                        <a:solidFill>
                          <a:srgbClr val="000000"/>
                        </a:solidFill>
                        <a:effectLst/>
                        <a:latin typeface="Arial" panose="020B0604020202020204" pitchFamily="34" charset="0"/>
                      </a:endParaRPr>
                    </a:p>
                  </a:txBody>
                  <a:tcPr marL="6350" marR="6350" marT="635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en-GB" sz="1100" b="1" u="none" strike="noStrike" dirty="0">
                          <a:effectLst/>
                        </a:rPr>
                        <a:t>0.75</a:t>
                      </a:r>
                      <a:endParaRPr lang="en-GB" sz="1100" b="1" i="0" u="none" strike="noStrike" dirty="0">
                        <a:solidFill>
                          <a:srgbClr val="000000"/>
                        </a:solidFill>
                        <a:effectLst/>
                        <a:latin typeface="Arial" panose="020B0604020202020204" pitchFamily="34" charset="0"/>
                      </a:endParaRPr>
                    </a:p>
                  </a:txBody>
                  <a:tcPr marL="6350" marR="6350" marT="635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en-GB" sz="1100" b="1" u="none" strike="noStrike" dirty="0">
                          <a:effectLst/>
                        </a:rPr>
                        <a:t>1</a:t>
                      </a:r>
                      <a:endParaRPr lang="en-GB" sz="1100" b="1" i="0" u="none" strike="noStrike" dirty="0">
                        <a:solidFill>
                          <a:srgbClr val="000000"/>
                        </a:solidFill>
                        <a:effectLst/>
                        <a:latin typeface="Arial" panose="020B0604020202020204" pitchFamily="34" charset="0"/>
                      </a:endParaRPr>
                    </a:p>
                  </a:txBody>
                  <a:tcPr marL="6350" marR="6350" marT="6350"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40440785"/>
                  </a:ext>
                </a:extLst>
              </a:tr>
            </a:tbl>
          </a:graphicData>
        </a:graphic>
      </p:graphicFrame>
    </p:spTree>
    <p:extLst>
      <p:ext uri="{BB962C8B-B14F-4D97-AF65-F5344CB8AC3E}">
        <p14:creationId xmlns:p14="http://schemas.microsoft.com/office/powerpoint/2010/main" val="3011578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AE679-704F-440A-8C7C-96A1F65222DF}"/>
              </a:ext>
            </a:extLst>
          </p:cNvPr>
          <p:cNvSpPr>
            <a:spLocks noGrp="1"/>
          </p:cNvSpPr>
          <p:nvPr>
            <p:ph type="ctrTitle"/>
          </p:nvPr>
        </p:nvSpPr>
        <p:spPr/>
        <p:txBody>
          <a:bodyPr/>
          <a:lstStyle/>
          <a:p>
            <a:r>
              <a:rPr lang="en-GB" dirty="0"/>
              <a:t>A: Plotting and fitting functions</a:t>
            </a:r>
          </a:p>
        </p:txBody>
      </p:sp>
      <p:sp>
        <p:nvSpPr>
          <p:cNvPr id="3" name="Content Placeholder 2">
            <a:extLst>
              <a:ext uri="{FF2B5EF4-FFF2-40B4-BE49-F238E27FC236}">
                <a16:creationId xmlns:a16="http://schemas.microsoft.com/office/drawing/2014/main" id="{67A5E4DF-3729-48F1-BB8D-89608D99425D}"/>
              </a:ext>
            </a:extLst>
          </p:cNvPr>
          <p:cNvSpPr>
            <a:spLocks noGrp="1"/>
          </p:cNvSpPr>
          <p:nvPr>
            <p:ph sz="quarter" idx="14"/>
          </p:nvPr>
        </p:nvSpPr>
        <p:spPr/>
        <p:txBody>
          <a:bodyPr/>
          <a:lstStyle/>
          <a:p>
            <a:r>
              <a:rPr lang="en-GB" b="0" dirty="0"/>
              <a:t>Using the data given in the assignment, functions can be plotted in </a:t>
            </a:r>
            <a:r>
              <a:rPr lang="en-GB" b="0" dirty="0" err="1"/>
              <a:t>MatLab</a:t>
            </a:r>
            <a:r>
              <a:rPr lang="en-GB" b="0" dirty="0"/>
              <a:t> with the function plot().</a:t>
            </a:r>
          </a:p>
          <a:p>
            <a:endParaRPr lang="en-GB" b="0" dirty="0"/>
          </a:p>
          <a:p>
            <a:endParaRPr lang="en-GB" b="0" dirty="0"/>
          </a:p>
        </p:txBody>
      </p:sp>
      <p:sp>
        <p:nvSpPr>
          <p:cNvPr id="4" name="Date Placeholder 3">
            <a:extLst>
              <a:ext uri="{FF2B5EF4-FFF2-40B4-BE49-F238E27FC236}">
                <a16:creationId xmlns:a16="http://schemas.microsoft.com/office/drawing/2014/main" id="{A8FCFA78-D8F8-4D1E-BCD5-1546D0D43760}"/>
              </a:ext>
            </a:extLst>
          </p:cNvPr>
          <p:cNvSpPr>
            <a:spLocks noGrp="1"/>
          </p:cNvSpPr>
          <p:nvPr>
            <p:ph type="dt" sz="half" idx="15"/>
          </p:nvPr>
        </p:nvSpPr>
        <p:spPr/>
        <p:txBody>
          <a:bodyPr/>
          <a:lstStyle/>
          <a:p>
            <a:pPr>
              <a:defRPr/>
            </a:pPr>
            <a:r>
              <a:rPr lang="fi-FI"/>
              <a:t>Insert presentation date</a:t>
            </a:r>
            <a:endParaRPr lang="fi-FI" dirty="0"/>
          </a:p>
        </p:txBody>
      </p:sp>
      <p:sp>
        <p:nvSpPr>
          <p:cNvPr id="5" name="Slide Number Placeholder 4">
            <a:extLst>
              <a:ext uri="{FF2B5EF4-FFF2-40B4-BE49-F238E27FC236}">
                <a16:creationId xmlns:a16="http://schemas.microsoft.com/office/drawing/2014/main" id="{061F5383-298A-4D70-B8B5-740D95B0B1DA}"/>
              </a:ext>
            </a:extLst>
          </p:cNvPr>
          <p:cNvSpPr>
            <a:spLocks noGrp="1"/>
          </p:cNvSpPr>
          <p:nvPr>
            <p:ph type="sldNum" sz="quarter" idx="17"/>
          </p:nvPr>
        </p:nvSpPr>
        <p:spPr/>
        <p:txBody>
          <a:bodyPr/>
          <a:lstStyle/>
          <a:p>
            <a:pPr>
              <a:defRPr/>
            </a:pPr>
            <a:fld id="{49EFD4B7-1CC6-864B-A72A-C978B70BBA9B}" type="slidenum">
              <a:rPr lang="fi-FI" smtClean="0"/>
              <a:pPr>
                <a:defRPr/>
              </a:pPr>
              <a:t>3</a:t>
            </a:fld>
            <a:endParaRPr lang="fi-FI"/>
          </a:p>
        </p:txBody>
      </p:sp>
      <p:pic>
        <p:nvPicPr>
          <p:cNvPr id="15" name="Picture 14" descr="Chart&#10;&#10;Description automatically generated">
            <a:extLst>
              <a:ext uri="{FF2B5EF4-FFF2-40B4-BE49-F238E27FC236}">
                <a16:creationId xmlns:a16="http://schemas.microsoft.com/office/drawing/2014/main" id="{EFCCCDF8-69EF-4657-A628-D796C8EA14B2}"/>
              </a:ext>
            </a:extLst>
          </p:cNvPr>
          <p:cNvPicPr>
            <a:picLocks noChangeAspect="1"/>
          </p:cNvPicPr>
          <p:nvPr/>
        </p:nvPicPr>
        <p:blipFill>
          <a:blip r:embed="rId2"/>
          <a:stretch>
            <a:fillRect/>
          </a:stretch>
        </p:blipFill>
        <p:spPr>
          <a:xfrm>
            <a:off x="4139952" y="1624946"/>
            <a:ext cx="4248472" cy="3186354"/>
          </a:xfrm>
          <a:prstGeom prst="rect">
            <a:avLst/>
          </a:prstGeom>
        </p:spPr>
      </p:pic>
    </p:spTree>
    <p:extLst>
      <p:ext uri="{BB962C8B-B14F-4D97-AF65-F5344CB8AC3E}">
        <p14:creationId xmlns:p14="http://schemas.microsoft.com/office/powerpoint/2010/main" val="108749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AE679-704F-440A-8C7C-96A1F65222DF}"/>
              </a:ext>
            </a:extLst>
          </p:cNvPr>
          <p:cNvSpPr>
            <a:spLocks noGrp="1"/>
          </p:cNvSpPr>
          <p:nvPr>
            <p:ph type="ctrTitle"/>
          </p:nvPr>
        </p:nvSpPr>
        <p:spPr/>
        <p:txBody>
          <a:bodyPr/>
          <a:lstStyle/>
          <a:p>
            <a:r>
              <a:rPr lang="en-GB" dirty="0"/>
              <a:t>A: Plotting and fitting functions</a:t>
            </a:r>
          </a:p>
        </p:txBody>
      </p:sp>
      <p:sp>
        <p:nvSpPr>
          <p:cNvPr id="3" name="Content Placeholder 2">
            <a:extLst>
              <a:ext uri="{FF2B5EF4-FFF2-40B4-BE49-F238E27FC236}">
                <a16:creationId xmlns:a16="http://schemas.microsoft.com/office/drawing/2014/main" id="{67A5E4DF-3729-48F1-BB8D-89608D99425D}"/>
              </a:ext>
            </a:extLst>
          </p:cNvPr>
          <p:cNvSpPr>
            <a:spLocks noGrp="1"/>
          </p:cNvSpPr>
          <p:nvPr>
            <p:ph sz="quarter" idx="14"/>
          </p:nvPr>
        </p:nvSpPr>
        <p:spPr>
          <a:xfrm>
            <a:off x="458318" y="829120"/>
            <a:ext cx="8207374" cy="3336083"/>
          </a:xfrm>
        </p:spPr>
        <p:txBody>
          <a:bodyPr/>
          <a:lstStyle/>
          <a:p>
            <a:r>
              <a:rPr lang="en-GB" sz="1800" b="0" dirty="0"/>
              <a:t>A second degree polynomial is appropriate in this case. The function 	 fit(</a:t>
            </a:r>
            <a:r>
              <a:rPr lang="en-GB" sz="1800" b="0" dirty="0" err="1"/>
              <a:t>xdata</a:t>
            </a:r>
            <a:r>
              <a:rPr lang="en-GB" sz="1800" b="0" dirty="0"/>
              <a:t>, </a:t>
            </a:r>
            <a:r>
              <a:rPr lang="en-GB" sz="1800" b="0" dirty="0" err="1"/>
              <a:t>ydata</a:t>
            </a:r>
            <a:r>
              <a:rPr lang="en-GB" sz="1800" b="0" dirty="0"/>
              <a:t>, </a:t>
            </a:r>
            <a:r>
              <a:rPr lang="en-GB" sz="1800" b="0" dirty="0" err="1"/>
              <a:t>fitType</a:t>
            </a:r>
            <a:r>
              <a:rPr lang="en-GB" sz="1800" b="0" dirty="0"/>
              <a:t>) with </a:t>
            </a:r>
            <a:r>
              <a:rPr lang="en-GB" sz="1800" b="0" dirty="0" err="1"/>
              <a:t>fitType</a:t>
            </a:r>
            <a:r>
              <a:rPr lang="en-GB" sz="1800" b="0" dirty="0"/>
              <a:t>=‘poly2’ is nice for this.</a:t>
            </a:r>
          </a:p>
          <a:p>
            <a:endParaRPr lang="en-GB" b="0" dirty="0"/>
          </a:p>
          <a:p>
            <a:endParaRPr lang="en-GB" b="0" dirty="0"/>
          </a:p>
          <a:p>
            <a:endParaRPr lang="en-GB" b="0" dirty="0"/>
          </a:p>
          <a:p>
            <a:endParaRPr lang="en-GB" b="0" dirty="0"/>
          </a:p>
          <a:p>
            <a:endParaRPr lang="en-GB" b="0" dirty="0"/>
          </a:p>
          <a:p>
            <a:endParaRPr lang="en-GB" b="0" dirty="0"/>
          </a:p>
          <a:p>
            <a:r>
              <a:rPr lang="en-GB" sz="1600" b="0" dirty="0"/>
              <a:t>The fit()-function also prints the coefficients for the fitted curves.</a:t>
            </a:r>
          </a:p>
          <a:p>
            <a:r>
              <a:rPr lang="en-GB" sz="1600" b="0" dirty="0"/>
              <a:t>Andy: 8.062e-08x^2 + 0.0003401x + -0.004992</a:t>
            </a:r>
          </a:p>
          <a:p>
            <a:r>
              <a:rPr lang="en-GB" sz="1600" b="0" dirty="0"/>
              <a:t>Bea: -1.031e-07x^2 + 0.0007117x + -0.007935</a:t>
            </a:r>
          </a:p>
          <a:p>
            <a:r>
              <a:rPr lang="en-GB" sz="1600" b="0" dirty="0"/>
              <a:t>Carlos: 2.456e-07x^2 + 1.464e-05 + -0.001762</a:t>
            </a:r>
          </a:p>
        </p:txBody>
      </p:sp>
      <p:sp>
        <p:nvSpPr>
          <p:cNvPr id="4" name="Date Placeholder 3">
            <a:extLst>
              <a:ext uri="{FF2B5EF4-FFF2-40B4-BE49-F238E27FC236}">
                <a16:creationId xmlns:a16="http://schemas.microsoft.com/office/drawing/2014/main" id="{A8FCFA78-D8F8-4D1E-BCD5-1546D0D43760}"/>
              </a:ext>
            </a:extLst>
          </p:cNvPr>
          <p:cNvSpPr>
            <a:spLocks noGrp="1"/>
          </p:cNvSpPr>
          <p:nvPr>
            <p:ph type="dt" sz="half" idx="15"/>
          </p:nvPr>
        </p:nvSpPr>
        <p:spPr/>
        <p:txBody>
          <a:bodyPr/>
          <a:lstStyle/>
          <a:p>
            <a:pPr>
              <a:defRPr/>
            </a:pPr>
            <a:r>
              <a:rPr lang="fi-FI"/>
              <a:t>Insert presentation date</a:t>
            </a:r>
            <a:endParaRPr lang="fi-FI" dirty="0"/>
          </a:p>
        </p:txBody>
      </p:sp>
      <p:sp>
        <p:nvSpPr>
          <p:cNvPr id="5" name="Slide Number Placeholder 4">
            <a:extLst>
              <a:ext uri="{FF2B5EF4-FFF2-40B4-BE49-F238E27FC236}">
                <a16:creationId xmlns:a16="http://schemas.microsoft.com/office/drawing/2014/main" id="{061F5383-298A-4D70-B8B5-740D95B0B1DA}"/>
              </a:ext>
            </a:extLst>
          </p:cNvPr>
          <p:cNvSpPr>
            <a:spLocks noGrp="1"/>
          </p:cNvSpPr>
          <p:nvPr>
            <p:ph type="sldNum" sz="quarter" idx="17"/>
          </p:nvPr>
        </p:nvSpPr>
        <p:spPr/>
        <p:txBody>
          <a:bodyPr/>
          <a:lstStyle/>
          <a:p>
            <a:pPr>
              <a:defRPr/>
            </a:pPr>
            <a:fld id="{49EFD4B7-1CC6-864B-A72A-C978B70BBA9B}" type="slidenum">
              <a:rPr lang="fi-FI" smtClean="0"/>
              <a:pPr>
                <a:defRPr/>
              </a:pPr>
              <a:t>4</a:t>
            </a:fld>
            <a:endParaRPr lang="fi-FI"/>
          </a:p>
        </p:txBody>
      </p:sp>
      <p:pic>
        <p:nvPicPr>
          <p:cNvPr id="14" name="Picture 13" descr="Chart, line chart&#10;&#10;Description automatically generated">
            <a:extLst>
              <a:ext uri="{FF2B5EF4-FFF2-40B4-BE49-F238E27FC236}">
                <a16:creationId xmlns:a16="http://schemas.microsoft.com/office/drawing/2014/main" id="{0D8B4594-8266-43D4-B073-0907D2321F93}"/>
              </a:ext>
            </a:extLst>
          </p:cNvPr>
          <p:cNvPicPr>
            <a:picLocks noChangeAspect="1"/>
          </p:cNvPicPr>
          <p:nvPr/>
        </p:nvPicPr>
        <p:blipFill>
          <a:blip r:embed="rId3"/>
          <a:stretch>
            <a:fillRect/>
          </a:stretch>
        </p:blipFill>
        <p:spPr>
          <a:xfrm>
            <a:off x="268972" y="1501876"/>
            <a:ext cx="2873896" cy="2155422"/>
          </a:xfrm>
          <a:prstGeom prst="rect">
            <a:avLst/>
          </a:prstGeom>
        </p:spPr>
      </p:pic>
      <p:pic>
        <p:nvPicPr>
          <p:cNvPr id="16" name="Picture 15" descr="Chart, line chart&#10;&#10;Description automatically generated">
            <a:extLst>
              <a:ext uri="{FF2B5EF4-FFF2-40B4-BE49-F238E27FC236}">
                <a16:creationId xmlns:a16="http://schemas.microsoft.com/office/drawing/2014/main" id="{8D8C7748-D5C7-4179-8654-072DDB626D38}"/>
              </a:ext>
            </a:extLst>
          </p:cNvPr>
          <p:cNvPicPr>
            <a:picLocks noChangeAspect="1"/>
          </p:cNvPicPr>
          <p:nvPr/>
        </p:nvPicPr>
        <p:blipFill>
          <a:blip r:embed="rId4"/>
          <a:stretch>
            <a:fillRect/>
          </a:stretch>
        </p:blipFill>
        <p:spPr>
          <a:xfrm>
            <a:off x="3059288" y="1501876"/>
            <a:ext cx="2873896" cy="2155422"/>
          </a:xfrm>
          <a:prstGeom prst="rect">
            <a:avLst/>
          </a:prstGeom>
        </p:spPr>
      </p:pic>
      <p:pic>
        <p:nvPicPr>
          <p:cNvPr id="18" name="Picture 17" descr="Chart, line chart&#10;&#10;Description automatically generated">
            <a:extLst>
              <a:ext uri="{FF2B5EF4-FFF2-40B4-BE49-F238E27FC236}">
                <a16:creationId xmlns:a16="http://schemas.microsoft.com/office/drawing/2014/main" id="{C7244226-464F-43ED-9E09-7DCF08C6EF11}"/>
              </a:ext>
            </a:extLst>
          </p:cNvPr>
          <p:cNvPicPr>
            <a:picLocks noChangeAspect="1"/>
          </p:cNvPicPr>
          <p:nvPr/>
        </p:nvPicPr>
        <p:blipFill>
          <a:blip r:embed="rId5"/>
          <a:stretch>
            <a:fillRect/>
          </a:stretch>
        </p:blipFill>
        <p:spPr>
          <a:xfrm>
            <a:off x="5809606" y="1501876"/>
            <a:ext cx="2873896" cy="2155422"/>
          </a:xfrm>
          <a:prstGeom prst="rect">
            <a:avLst/>
          </a:prstGeom>
        </p:spPr>
      </p:pic>
    </p:spTree>
    <p:extLst>
      <p:ext uri="{BB962C8B-B14F-4D97-AF65-F5344CB8AC3E}">
        <p14:creationId xmlns:p14="http://schemas.microsoft.com/office/powerpoint/2010/main" val="256600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AE679-704F-440A-8C7C-96A1F65222DF}"/>
              </a:ext>
            </a:extLst>
          </p:cNvPr>
          <p:cNvSpPr>
            <a:spLocks noGrp="1"/>
          </p:cNvSpPr>
          <p:nvPr>
            <p:ph type="ctrTitle"/>
          </p:nvPr>
        </p:nvSpPr>
        <p:spPr/>
        <p:txBody>
          <a:bodyPr/>
          <a:lstStyle/>
          <a:p>
            <a:r>
              <a:rPr lang="en-GB" dirty="0"/>
              <a:t>A: Plotting and fitting functions</a:t>
            </a:r>
          </a:p>
        </p:txBody>
      </p:sp>
      <p:sp>
        <p:nvSpPr>
          <p:cNvPr id="3" name="Content Placeholder 2">
            <a:extLst>
              <a:ext uri="{FF2B5EF4-FFF2-40B4-BE49-F238E27FC236}">
                <a16:creationId xmlns:a16="http://schemas.microsoft.com/office/drawing/2014/main" id="{67A5E4DF-3729-48F1-BB8D-89608D99425D}"/>
              </a:ext>
            </a:extLst>
          </p:cNvPr>
          <p:cNvSpPr>
            <a:spLocks noGrp="1"/>
          </p:cNvSpPr>
          <p:nvPr>
            <p:ph sz="quarter" idx="14"/>
          </p:nvPr>
        </p:nvSpPr>
        <p:spPr/>
        <p:txBody>
          <a:bodyPr/>
          <a:lstStyle/>
          <a:p>
            <a:r>
              <a:rPr lang="en-GB" b="0" dirty="0"/>
              <a:t>Judging by their functions, we could define that</a:t>
            </a:r>
          </a:p>
          <a:p>
            <a:r>
              <a:rPr lang="en-GB" b="0" dirty="0"/>
              <a:t>Andy is slightly risk-prone</a:t>
            </a:r>
          </a:p>
          <a:p>
            <a:r>
              <a:rPr lang="en-GB" b="0" dirty="0"/>
              <a:t>Bea is risk-averse</a:t>
            </a:r>
          </a:p>
          <a:p>
            <a:r>
              <a:rPr lang="en-GB" b="0" dirty="0"/>
              <a:t>Carlos is risk-prone</a:t>
            </a:r>
          </a:p>
          <a:p>
            <a:endParaRPr lang="en-GB" b="0" dirty="0"/>
          </a:p>
        </p:txBody>
      </p:sp>
      <p:sp>
        <p:nvSpPr>
          <p:cNvPr id="4" name="Date Placeholder 3">
            <a:extLst>
              <a:ext uri="{FF2B5EF4-FFF2-40B4-BE49-F238E27FC236}">
                <a16:creationId xmlns:a16="http://schemas.microsoft.com/office/drawing/2014/main" id="{A8FCFA78-D8F8-4D1E-BCD5-1546D0D43760}"/>
              </a:ext>
            </a:extLst>
          </p:cNvPr>
          <p:cNvSpPr>
            <a:spLocks noGrp="1"/>
          </p:cNvSpPr>
          <p:nvPr>
            <p:ph type="dt" sz="half" idx="15"/>
          </p:nvPr>
        </p:nvSpPr>
        <p:spPr/>
        <p:txBody>
          <a:bodyPr/>
          <a:lstStyle/>
          <a:p>
            <a:pPr>
              <a:defRPr/>
            </a:pPr>
            <a:r>
              <a:rPr lang="fi-FI"/>
              <a:t>Insert presentation date</a:t>
            </a:r>
            <a:endParaRPr lang="fi-FI" dirty="0"/>
          </a:p>
        </p:txBody>
      </p:sp>
      <p:sp>
        <p:nvSpPr>
          <p:cNvPr id="5" name="Slide Number Placeholder 4">
            <a:extLst>
              <a:ext uri="{FF2B5EF4-FFF2-40B4-BE49-F238E27FC236}">
                <a16:creationId xmlns:a16="http://schemas.microsoft.com/office/drawing/2014/main" id="{061F5383-298A-4D70-B8B5-740D95B0B1DA}"/>
              </a:ext>
            </a:extLst>
          </p:cNvPr>
          <p:cNvSpPr>
            <a:spLocks noGrp="1"/>
          </p:cNvSpPr>
          <p:nvPr>
            <p:ph type="sldNum" sz="quarter" idx="17"/>
          </p:nvPr>
        </p:nvSpPr>
        <p:spPr/>
        <p:txBody>
          <a:bodyPr/>
          <a:lstStyle/>
          <a:p>
            <a:pPr>
              <a:defRPr/>
            </a:pPr>
            <a:fld id="{49EFD4B7-1CC6-864B-A72A-C978B70BBA9B}" type="slidenum">
              <a:rPr lang="fi-FI" smtClean="0"/>
              <a:pPr>
                <a:defRPr/>
              </a:pPr>
              <a:t>5</a:t>
            </a:fld>
            <a:endParaRPr lang="fi-FI"/>
          </a:p>
        </p:txBody>
      </p:sp>
    </p:spTree>
    <p:extLst>
      <p:ext uri="{BB962C8B-B14F-4D97-AF65-F5344CB8AC3E}">
        <p14:creationId xmlns:p14="http://schemas.microsoft.com/office/powerpoint/2010/main" val="877868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AE679-704F-440A-8C7C-96A1F65222DF}"/>
              </a:ext>
            </a:extLst>
          </p:cNvPr>
          <p:cNvSpPr>
            <a:spLocks noGrp="1"/>
          </p:cNvSpPr>
          <p:nvPr>
            <p:ph type="ctrTitle"/>
          </p:nvPr>
        </p:nvSpPr>
        <p:spPr/>
        <p:txBody>
          <a:bodyPr/>
          <a:lstStyle/>
          <a:p>
            <a:r>
              <a:rPr lang="en-GB" dirty="0"/>
              <a:t>B: Average preference</a:t>
            </a:r>
          </a:p>
        </p:txBody>
      </p:sp>
      <p:sp>
        <p:nvSpPr>
          <p:cNvPr id="3" name="Content Placeholder 2">
            <a:extLst>
              <a:ext uri="{FF2B5EF4-FFF2-40B4-BE49-F238E27FC236}">
                <a16:creationId xmlns:a16="http://schemas.microsoft.com/office/drawing/2014/main" id="{67A5E4DF-3729-48F1-BB8D-89608D99425D}"/>
              </a:ext>
            </a:extLst>
          </p:cNvPr>
          <p:cNvSpPr>
            <a:spLocks noGrp="1"/>
          </p:cNvSpPr>
          <p:nvPr>
            <p:ph sz="quarter" idx="14"/>
          </p:nvPr>
        </p:nvSpPr>
        <p:spPr/>
        <p:txBody>
          <a:bodyPr/>
          <a:lstStyle/>
          <a:p>
            <a:r>
              <a:rPr lang="en-GB" b="0" dirty="0"/>
              <a:t>Calculate the average utility function for the three investors, and fit a function in the same way as in part A.</a:t>
            </a:r>
          </a:p>
          <a:p>
            <a:endParaRPr lang="en-GB" b="0" dirty="0"/>
          </a:p>
          <a:p>
            <a:r>
              <a:rPr lang="en-GB" b="0" dirty="0"/>
              <a:t>If the group acts according to the</a:t>
            </a:r>
          </a:p>
          <a:p>
            <a:r>
              <a:rPr lang="en-GB" b="0" dirty="0"/>
              <a:t>average preference, they will be</a:t>
            </a:r>
          </a:p>
          <a:p>
            <a:r>
              <a:rPr lang="en-GB" b="0" dirty="0"/>
              <a:t>slightly risk-prone.</a:t>
            </a:r>
          </a:p>
          <a:p>
            <a:r>
              <a:rPr lang="en-GB" b="0" dirty="0"/>
              <a:t>The average is almost the same</a:t>
            </a:r>
          </a:p>
          <a:p>
            <a:r>
              <a:rPr lang="en-GB" b="0" dirty="0"/>
              <a:t>as Andy’s preference.</a:t>
            </a:r>
          </a:p>
        </p:txBody>
      </p:sp>
      <p:sp>
        <p:nvSpPr>
          <p:cNvPr id="4" name="Date Placeholder 3">
            <a:extLst>
              <a:ext uri="{FF2B5EF4-FFF2-40B4-BE49-F238E27FC236}">
                <a16:creationId xmlns:a16="http://schemas.microsoft.com/office/drawing/2014/main" id="{A8FCFA78-D8F8-4D1E-BCD5-1546D0D43760}"/>
              </a:ext>
            </a:extLst>
          </p:cNvPr>
          <p:cNvSpPr>
            <a:spLocks noGrp="1"/>
          </p:cNvSpPr>
          <p:nvPr>
            <p:ph type="dt" sz="half" idx="15"/>
          </p:nvPr>
        </p:nvSpPr>
        <p:spPr/>
        <p:txBody>
          <a:bodyPr/>
          <a:lstStyle/>
          <a:p>
            <a:pPr>
              <a:defRPr/>
            </a:pPr>
            <a:r>
              <a:rPr lang="fi-FI"/>
              <a:t>Insert presentation date</a:t>
            </a:r>
            <a:endParaRPr lang="fi-FI" dirty="0"/>
          </a:p>
        </p:txBody>
      </p:sp>
      <p:sp>
        <p:nvSpPr>
          <p:cNvPr id="5" name="Slide Number Placeholder 4">
            <a:extLst>
              <a:ext uri="{FF2B5EF4-FFF2-40B4-BE49-F238E27FC236}">
                <a16:creationId xmlns:a16="http://schemas.microsoft.com/office/drawing/2014/main" id="{061F5383-298A-4D70-B8B5-740D95B0B1DA}"/>
              </a:ext>
            </a:extLst>
          </p:cNvPr>
          <p:cNvSpPr>
            <a:spLocks noGrp="1"/>
          </p:cNvSpPr>
          <p:nvPr>
            <p:ph type="sldNum" sz="quarter" idx="17"/>
          </p:nvPr>
        </p:nvSpPr>
        <p:spPr/>
        <p:txBody>
          <a:bodyPr/>
          <a:lstStyle/>
          <a:p>
            <a:pPr>
              <a:defRPr/>
            </a:pPr>
            <a:fld id="{49EFD4B7-1CC6-864B-A72A-C978B70BBA9B}" type="slidenum">
              <a:rPr lang="fi-FI" smtClean="0"/>
              <a:pPr>
                <a:defRPr/>
              </a:pPr>
              <a:t>6</a:t>
            </a:fld>
            <a:endParaRPr lang="fi-FI"/>
          </a:p>
        </p:txBody>
      </p:sp>
      <p:pic>
        <p:nvPicPr>
          <p:cNvPr id="9" name="Picture 8" descr="Chart, line chart&#10;&#10;Description automatically generated">
            <a:extLst>
              <a:ext uri="{FF2B5EF4-FFF2-40B4-BE49-F238E27FC236}">
                <a16:creationId xmlns:a16="http://schemas.microsoft.com/office/drawing/2014/main" id="{A78D1DEA-3C0C-455A-AEC1-104A974ADFDE}"/>
              </a:ext>
            </a:extLst>
          </p:cNvPr>
          <p:cNvPicPr>
            <a:picLocks noChangeAspect="1"/>
          </p:cNvPicPr>
          <p:nvPr/>
        </p:nvPicPr>
        <p:blipFill>
          <a:blip r:embed="rId2"/>
          <a:stretch>
            <a:fillRect/>
          </a:stretch>
        </p:blipFill>
        <p:spPr>
          <a:xfrm>
            <a:off x="4469105" y="1927109"/>
            <a:ext cx="3767156" cy="2825367"/>
          </a:xfrm>
          <a:prstGeom prst="rect">
            <a:avLst/>
          </a:prstGeom>
        </p:spPr>
      </p:pic>
    </p:spTree>
    <p:extLst>
      <p:ext uri="{BB962C8B-B14F-4D97-AF65-F5344CB8AC3E}">
        <p14:creationId xmlns:p14="http://schemas.microsoft.com/office/powerpoint/2010/main" val="1439147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AE679-704F-440A-8C7C-96A1F65222DF}"/>
              </a:ext>
            </a:extLst>
          </p:cNvPr>
          <p:cNvSpPr>
            <a:spLocks noGrp="1"/>
          </p:cNvSpPr>
          <p:nvPr>
            <p:ph type="ctrTitle"/>
          </p:nvPr>
        </p:nvSpPr>
        <p:spPr/>
        <p:txBody>
          <a:bodyPr/>
          <a:lstStyle/>
          <a:p>
            <a:r>
              <a:rPr lang="en-GB" dirty="0"/>
              <a:t>B: Average preference</a:t>
            </a:r>
          </a:p>
        </p:txBody>
      </p:sp>
      <p:sp>
        <p:nvSpPr>
          <p:cNvPr id="3" name="Content Placeholder 2">
            <a:extLst>
              <a:ext uri="{FF2B5EF4-FFF2-40B4-BE49-F238E27FC236}">
                <a16:creationId xmlns:a16="http://schemas.microsoft.com/office/drawing/2014/main" id="{67A5E4DF-3729-48F1-BB8D-89608D99425D}"/>
              </a:ext>
            </a:extLst>
          </p:cNvPr>
          <p:cNvSpPr>
            <a:spLocks noGrp="1"/>
          </p:cNvSpPr>
          <p:nvPr>
            <p:ph sz="quarter" idx="14"/>
          </p:nvPr>
        </p:nvSpPr>
        <p:spPr/>
        <p:txBody>
          <a:bodyPr/>
          <a:lstStyle/>
          <a:p>
            <a:r>
              <a:rPr lang="en-GB" b="0" dirty="0"/>
              <a:t>The investor who has the highest effect on the average is the one who’s utility function differs the most from the neutral-reference. </a:t>
            </a:r>
          </a:p>
          <a:p>
            <a:endParaRPr lang="en-GB" b="0" dirty="0"/>
          </a:p>
          <a:p>
            <a:endParaRPr lang="en-GB" b="0" dirty="0"/>
          </a:p>
          <a:p>
            <a:endParaRPr lang="en-GB" b="0" dirty="0"/>
          </a:p>
          <a:p>
            <a:endParaRPr lang="en-GB" b="0" dirty="0"/>
          </a:p>
          <a:p>
            <a:r>
              <a:rPr lang="en-GB" b="0" dirty="0"/>
              <a:t>Carlos differs the most and thus has the most effect on the choice.</a:t>
            </a:r>
          </a:p>
        </p:txBody>
      </p:sp>
      <p:sp>
        <p:nvSpPr>
          <p:cNvPr id="4" name="Date Placeholder 3">
            <a:extLst>
              <a:ext uri="{FF2B5EF4-FFF2-40B4-BE49-F238E27FC236}">
                <a16:creationId xmlns:a16="http://schemas.microsoft.com/office/drawing/2014/main" id="{A8FCFA78-D8F8-4D1E-BCD5-1546D0D43760}"/>
              </a:ext>
            </a:extLst>
          </p:cNvPr>
          <p:cNvSpPr>
            <a:spLocks noGrp="1"/>
          </p:cNvSpPr>
          <p:nvPr>
            <p:ph type="dt" sz="half" idx="15"/>
          </p:nvPr>
        </p:nvSpPr>
        <p:spPr/>
        <p:txBody>
          <a:bodyPr/>
          <a:lstStyle/>
          <a:p>
            <a:pPr>
              <a:defRPr/>
            </a:pPr>
            <a:r>
              <a:rPr lang="fi-FI"/>
              <a:t>Insert presentation date</a:t>
            </a:r>
            <a:endParaRPr lang="fi-FI" dirty="0"/>
          </a:p>
        </p:txBody>
      </p:sp>
      <p:sp>
        <p:nvSpPr>
          <p:cNvPr id="5" name="Slide Number Placeholder 4">
            <a:extLst>
              <a:ext uri="{FF2B5EF4-FFF2-40B4-BE49-F238E27FC236}">
                <a16:creationId xmlns:a16="http://schemas.microsoft.com/office/drawing/2014/main" id="{061F5383-298A-4D70-B8B5-740D95B0B1DA}"/>
              </a:ext>
            </a:extLst>
          </p:cNvPr>
          <p:cNvSpPr>
            <a:spLocks noGrp="1"/>
          </p:cNvSpPr>
          <p:nvPr>
            <p:ph type="sldNum" sz="quarter" idx="17"/>
          </p:nvPr>
        </p:nvSpPr>
        <p:spPr/>
        <p:txBody>
          <a:bodyPr/>
          <a:lstStyle/>
          <a:p>
            <a:pPr>
              <a:defRPr/>
            </a:pPr>
            <a:fld id="{49EFD4B7-1CC6-864B-A72A-C978B70BBA9B}" type="slidenum">
              <a:rPr lang="fi-FI" smtClean="0"/>
              <a:pPr>
                <a:defRPr/>
              </a:pPr>
              <a:t>7</a:t>
            </a:fld>
            <a:endParaRPr lang="fi-FI"/>
          </a:p>
        </p:txBody>
      </p:sp>
      <p:graphicFrame>
        <p:nvGraphicFramePr>
          <p:cNvPr id="6" name="Table 6">
            <a:extLst>
              <a:ext uri="{FF2B5EF4-FFF2-40B4-BE49-F238E27FC236}">
                <a16:creationId xmlns:a16="http://schemas.microsoft.com/office/drawing/2014/main" id="{A87D3DB0-3341-4B3B-9A51-C1477D5BC440}"/>
              </a:ext>
            </a:extLst>
          </p:cNvPr>
          <p:cNvGraphicFramePr>
            <a:graphicFrameLocks noGrp="1"/>
          </p:cNvGraphicFramePr>
          <p:nvPr>
            <p:extLst>
              <p:ext uri="{D42A27DB-BD31-4B8C-83A1-F6EECF244321}">
                <p14:modId xmlns:p14="http://schemas.microsoft.com/office/powerpoint/2010/main" val="3791024359"/>
              </p:ext>
            </p:extLst>
          </p:nvPr>
        </p:nvGraphicFramePr>
        <p:xfrm>
          <a:off x="1524000" y="2308860"/>
          <a:ext cx="6219571" cy="1112520"/>
        </p:xfrm>
        <a:graphic>
          <a:graphicData uri="http://schemas.openxmlformats.org/drawingml/2006/table">
            <a:tbl>
              <a:tblPr firstRow="1" bandRow="1">
                <a:tableStyleId>{69CF1AB2-1976-4502-BF36-3FF5EA218861}</a:tableStyleId>
              </a:tblPr>
              <a:tblGrid>
                <a:gridCol w="1139571">
                  <a:extLst>
                    <a:ext uri="{9D8B030D-6E8A-4147-A177-3AD203B41FA5}">
                      <a16:colId xmlns:a16="http://schemas.microsoft.com/office/drawing/2014/main" val="1495683142"/>
                    </a:ext>
                  </a:extLst>
                </a:gridCol>
                <a:gridCol w="1016000">
                  <a:extLst>
                    <a:ext uri="{9D8B030D-6E8A-4147-A177-3AD203B41FA5}">
                      <a16:colId xmlns:a16="http://schemas.microsoft.com/office/drawing/2014/main" val="1386503227"/>
                    </a:ext>
                  </a:extLst>
                </a:gridCol>
                <a:gridCol w="1016000">
                  <a:extLst>
                    <a:ext uri="{9D8B030D-6E8A-4147-A177-3AD203B41FA5}">
                      <a16:colId xmlns:a16="http://schemas.microsoft.com/office/drawing/2014/main" val="797094088"/>
                    </a:ext>
                  </a:extLst>
                </a:gridCol>
                <a:gridCol w="1016000">
                  <a:extLst>
                    <a:ext uri="{9D8B030D-6E8A-4147-A177-3AD203B41FA5}">
                      <a16:colId xmlns:a16="http://schemas.microsoft.com/office/drawing/2014/main" val="3601911787"/>
                    </a:ext>
                  </a:extLst>
                </a:gridCol>
                <a:gridCol w="1016000">
                  <a:extLst>
                    <a:ext uri="{9D8B030D-6E8A-4147-A177-3AD203B41FA5}">
                      <a16:colId xmlns:a16="http://schemas.microsoft.com/office/drawing/2014/main" val="1744646880"/>
                    </a:ext>
                  </a:extLst>
                </a:gridCol>
                <a:gridCol w="1016000">
                  <a:extLst>
                    <a:ext uri="{9D8B030D-6E8A-4147-A177-3AD203B41FA5}">
                      <a16:colId xmlns:a16="http://schemas.microsoft.com/office/drawing/2014/main" val="3943020114"/>
                    </a:ext>
                  </a:extLst>
                </a:gridCol>
              </a:tblGrid>
              <a:tr h="370840">
                <a:tc>
                  <a:txBody>
                    <a:bodyPr/>
                    <a:lstStyle/>
                    <a:p>
                      <a:r>
                        <a:rPr lang="en-GB" b="0" dirty="0"/>
                        <a:t>Andy</a:t>
                      </a:r>
                    </a:p>
                  </a:txBody>
                  <a:tcPr/>
                </a:tc>
                <a:tc>
                  <a:txBody>
                    <a:bodyPr/>
                    <a:lstStyle/>
                    <a:p>
                      <a:r>
                        <a:rPr lang="en-GB" sz="1200" b="0" dirty="0"/>
                        <a:t>0</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b="0" dirty="0"/>
                        <a:t>210</a:t>
                      </a:r>
                    </a:p>
                  </a:txBody>
                  <a:tcPr/>
                </a:tc>
                <a:tc>
                  <a:txBody>
                    <a:bodyPr/>
                    <a:lstStyle/>
                    <a:p>
                      <a:r>
                        <a:rPr lang="en-GB" sz="1200" b="0" dirty="0"/>
                        <a:t>100</a:t>
                      </a:r>
                    </a:p>
                  </a:txBody>
                  <a:tcPr/>
                </a:tc>
                <a:tc>
                  <a:txBody>
                    <a:bodyPr/>
                    <a:lstStyle/>
                    <a:p>
                      <a:r>
                        <a:rPr lang="en-GB" sz="1200" b="0" dirty="0"/>
                        <a:t>130</a:t>
                      </a:r>
                    </a:p>
                  </a:txBody>
                  <a:tcPr/>
                </a:tc>
                <a:tc>
                  <a:txBody>
                    <a:bodyPr/>
                    <a:lstStyle/>
                    <a:p>
                      <a:r>
                        <a:rPr lang="en-GB" sz="1200" b="0" dirty="0"/>
                        <a:t>0</a:t>
                      </a:r>
                    </a:p>
                  </a:txBody>
                  <a:tcPr/>
                </a:tc>
                <a:extLst>
                  <a:ext uri="{0D108BD9-81ED-4DB2-BD59-A6C34878D82A}">
                    <a16:rowId xmlns:a16="http://schemas.microsoft.com/office/drawing/2014/main" val="4051073953"/>
                  </a:ext>
                </a:extLst>
              </a:tr>
              <a:tr h="370840">
                <a:tc>
                  <a:txBody>
                    <a:bodyPr/>
                    <a:lstStyle/>
                    <a:p>
                      <a:r>
                        <a:rPr lang="en-GB" dirty="0"/>
                        <a:t>Bea</a:t>
                      </a:r>
                    </a:p>
                  </a:txBody>
                  <a:tcPr/>
                </a:tc>
                <a:tc>
                  <a:txBody>
                    <a:bodyPr/>
                    <a:lstStyle/>
                    <a:p>
                      <a:r>
                        <a:rPr lang="en-GB" sz="1200" b="0" dirty="0"/>
                        <a:t>0</a:t>
                      </a:r>
                    </a:p>
                  </a:txBody>
                  <a:tcPr/>
                </a:tc>
                <a:tc>
                  <a:txBody>
                    <a:bodyPr/>
                    <a:lstStyle/>
                    <a:p>
                      <a:r>
                        <a:rPr lang="en-GB" sz="1200" b="0" dirty="0"/>
                        <a:t>-90</a:t>
                      </a:r>
                    </a:p>
                  </a:txBody>
                  <a:tcPr/>
                </a:tc>
                <a:tc>
                  <a:txBody>
                    <a:bodyPr/>
                    <a:lstStyle/>
                    <a:p>
                      <a:r>
                        <a:rPr lang="en-GB" sz="1200" b="0" dirty="0"/>
                        <a:t>-200</a:t>
                      </a:r>
                    </a:p>
                  </a:txBody>
                  <a:tcPr/>
                </a:tc>
                <a:tc>
                  <a:txBody>
                    <a:bodyPr/>
                    <a:lstStyle/>
                    <a:p>
                      <a:r>
                        <a:rPr lang="en-GB" sz="1200" b="0" dirty="0"/>
                        <a:t>-200</a:t>
                      </a:r>
                    </a:p>
                  </a:txBody>
                  <a:tcPr/>
                </a:tc>
                <a:tc>
                  <a:txBody>
                    <a:bodyPr/>
                    <a:lstStyle/>
                    <a:p>
                      <a:r>
                        <a:rPr lang="en-GB" sz="1200" b="0" dirty="0"/>
                        <a:t>0</a:t>
                      </a:r>
                    </a:p>
                  </a:txBody>
                  <a:tcPr/>
                </a:tc>
                <a:extLst>
                  <a:ext uri="{0D108BD9-81ED-4DB2-BD59-A6C34878D82A}">
                    <a16:rowId xmlns:a16="http://schemas.microsoft.com/office/drawing/2014/main" val="274408359"/>
                  </a:ext>
                </a:extLst>
              </a:tr>
              <a:tr h="370840">
                <a:tc>
                  <a:txBody>
                    <a:bodyPr/>
                    <a:lstStyle/>
                    <a:p>
                      <a:r>
                        <a:rPr lang="en-GB" dirty="0"/>
                        <a:t>Carlos</a:t>
                      </a:r>
                    </a:p>
                  </a:txBody>
                  <a:tcPr/>
                </a:tc>
                <a:tc>
                  <a:txBody>
                    <a:bodyPr/>
                    <a:lstStyle/>
                    <a:p>
                      <a:r>
                        <a:rPr lang="en-GB" sz="1200" b="1" dirty="0"/>
                        <a:t>0</a:t>
                      </a:r>
                    </a:p>
                  </a:txBody>
                  <a:tcPr/>
                </a:tc>
                <a:tc>
                  <a:txBody>
                    <a:bodyPr/>
                    <a:lstStyle/>
                    <a:p>
                      <a:r>
                        <a:rPr lang="en-GB" sz="1200" b="1" dirty="0"/>
                        <a:t>500</a:t>
                      </a:r>
                    </a:p>
                  </a:txBody>
                  <a:tcPr/>
                </a:tc>
                <a:tc>
                  <a:txBody>
                    <a:bodyPr/>
                    <a:lstStyle/>
                    <a:p>
                      <a:r>
                        <a:rPr lang="en-GB" sz="1200" b="1" dirty="0"/>
                        <a:t>400</a:t>
                      </a:r>
                    </a:p>
                  </a:txBody>
                  <a:tcPr/>
                </a:tc>
                <a:tc>
                  <a:txBody>
                    <a:bodyPr/>
                    <a:lstStyle/>
                    <a:p>
                      <a:r>
                        <a:rPr lang="en-GB" sz="1200" b="1" dirty="0"/>
                        <a:t>200</a:t>
                      </a:r>
                    </a:p>
                  </a:txBody>
                  <a:tcPr/>
                </a:tc>
                <a:tc>
                  <a:txBody>
                    <a:bodyPr/>
                    <a:lstStyle/>
                    <a:p>
                      <a:r>
                        <a:rPr lang="en-GB" sz="1200" b="1" dirty="0"/>
                        <a:t>0</a:t>
                      </a:r>
                    </a:p>
                  </a:txBody>
                  <a:tcPr/>
                </a:tc>
                <a:extLst>
                  <a:ext uri="{0D108BD9-81ED-4DB2-BD59-A6C34878D82A}">
                    <a16:rowId xmlns:a16="http://schemas.microsoft.com/office/drawing/2014/main" val="524365281"/>
                  </a:ext>
                </a:extLst>
              </a:tr>
            </a:tbl>
          </a:graphicData>
        </a:graphic>
      </p:graphicFrame>
    </p:spTree>
    <p:extLst>
      <p:ext uri="{BB962C8B-B14F-4D97-AF65-F5344CB8AC3E}">
        <p14:creationId xmlns:p14="http://schemas.microsoft.com/office/powerpoint/2010/main" val="4147421090"/>
      </p:ext>
    </p:extLst>
  </p:cSld>
  <p:clrMapOvr>
    <a:masterClrMapping/>
  </p:clrMapOvr>
</p:sld>
</file>

<file path=ppt/theme/theme1.xml><?xml version="1.0" encoding="utf-8"?>
<a:theme xmlns:a="http://schemas.openxmlformats.org/drawingml/2006/main" name="Aalto University">
  <a:themeElements>
    <a:clrScheme name="Aalto-perus">
      <a:dk1>
        <a:sysClr val="windowText" lastClr="000000"/>
      </a:dk1>
      <a:lt1>
        <a:sysClr val="window" lastClr="FFFFFF"/>
      </a:lt1>
      <a:dk2>
        <a:srgbClr val="FF671F"/>
      </a:dk2>
      <a:lt2>
        <a:srgbClr val="8C857B"/>
      </a:lt2>
      <a:accent1>
        <a:srgbClr val="FF671F"/>
      </a:accent1>
      <a:accent2>
        <a:srgbClr val="FFCD00"/>
      </a:accent2>
      <a:accent3>
        <a:srgbClr val="EF3340"/>
      </a:accent3>
      <a:accent4>
        <a:srgbClr val="005EB8"/>
      </a:accent4>
      <a:accent5>
        <a:srgbClr val="8C857B"/>
      </a:accent5>
      <a:accent6>
        <a:srgbClr val="00965E"/>
      </a:accent6>
      <a:hlink>
        <a:srgbClr val="000000"/>
      </a:hlink>
      <a:folHlink>
        <a:srgbClr val="928B81"/>
      </a:folHlink>
    </a:clrScheme>
    <a:fontScheme name="Aalto-yliopist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488</Words>
  <Application>Microsoft Office PowerPoint</Application>
  <PresentationFormat>On-screen Show (16:10)</PresentationFormat>
  <Paragraphs>101</Paragraphs>
  <Slides>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Arial</vt:lpstr>
      <vt:lpstr>Calibri</vt:lpstr>
      <vt:lpstr>Courier New</vt:lpstr>
      <vt:lpstr>Georgia</vt:lpstr>
      <vt:lpstr>Lucida Grande</vt:lpstr>
      <vt:lpstr>Verdana</vt:lpstr>
      <vt:lpstr>Aalto University</vt:lpstr>
      <vt:lpstr>HW3 Model Answer</vt:lpstr>
      <vt:lpstr>Homework assignment</vt:lpstr>
      <vt:lpstr>A: Plotting and fitting functions</vt:lpstr>
      <vt:lpstr>A: Plotting and fitting functions</vt:lpstr>
      <vt:lpstr>A: Plotting and fitting functions</vt:lpstr>
      <vt:lpstr>B: Average preference</vt:lpstr>
      <vt:lpstr>B: Average preference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2013-12-22T17:24:12Z</dcterms:created>
  <dcterms:modified xsi:type="dcterms:W3CDTF">2020-09-28T16:45:18Z</dcterms:modified>
</cp:coreProperties>
</file>