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24" r:id="rId2"/>
    <p:sldMasterId id="2147483736" r:id="rId3"/>
  </p:sldMasterIdLst>
  <p:notesMasterIdLst>
    <p:notesMasterId r:id="rId22"/>
  </p:notesMasterIdLst>
  <p:handoutMasterIdLst>
    <p:handoutMasterId r:id="rId23"/>
  </p:handoutMasterIdLst>
  <p:sldIdLst>
    <p:sldId id="545" r:id="rId4"/>
    <p:sldId id="573" r:id="rId5"/>
    <p:sldId id="1306" r:id="rId6"/>
    <p:sldId id="782" r:id="rId7"/>
    <p:sldId id="1318" r:id="rId8"/>
    <p:sldId id="1307" r:id="rId9"/>
    <p:sldId id="1285" r:id="rId10"/>
    <p:sldId id="1308" r:id="rId11"/>
    <p:sldId id="1325" r:id="rId12"/>
    <p:sldId id="1322" r:id="rId13"/>
    <p:sldId id="1321" r:id="rId14"/>
    <p:sldId id="514" r:id="rId15"/>
    <p:sldId id="1267" r:id="rId16"/>
    <p:sldId id="1319" r:id="rId17"/>
    <p:sldId id="1320" r:id="rId18"/>
    <p:sldId id="1313" r:id="rId19"/>
    <p:sldId id="1314" r:id="rId20"/>
    <p:sldId id="1315" r:id="rId21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a Saarinen" initials="" lastIdx="2" clrIdx="0"/>
  <p:cmAuthor id="2" name="Esa Saarinen" initials="E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800000"/>
    <a:srgbClr val="A0193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393"/>
    <p:restoredTop sz="92135"/>
  </p:normalViewPr>
  <p:slideViewPr>
    <p:cSldViewPr>
      <p:cViewPr varScale="1">
        <p:scale>
          <a:sx n="97" d="100"/>
          <a:sy n="97" d="100"/>
        </p:scale>
        <p:origin x="208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814E9320-8A35-3640-A50C-83758F0C03D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905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369C805E-34AD-7340-AF3E-991825087E5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2811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C805E-34AD-7340-AF3E-991825087E5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ＭＳ Ｐゴシック" pitchFamily="-106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08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C805E-34AD-7340-AF3E-991825087E5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ＭＳ Ｐゴシック" pitchFamily="-106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12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USKOT ETTÄ P – JA AIVAN OIKEIN P</a:t>
            </a:r>
          </a:p>
          <a:p>
            <a:endParaRPr lang="fi-FI" dirty="0"/>
          </a:p>
          <a:p>
            <a:r>
              <a:rPr lang="fi-FI" dirty="0"/>
              <a:t>USKOT ETTÄ EI-P – JA AIVAN OIKEIN EI-P</a:t>
            </a:r>
          </a:p>
          <a:p>
            <a:endParaRPr lang="fi-FI" dirty="0"/>
          </a:p>
          <a:p>
            <a:r>
              <a:rPr lang="fi-FI" dirty="0"/>
              <a:t>USKOT ETTÄ SÄ ET VOI X EDES KASVUN KAUTTA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9C805E-34AD-7340-AF3E-991825087E5C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044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C805E-34AD-7340-AF3E-991825087E5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6" charset="0"/>
                <a:ea typeface="ＭＳ Ｐゴシック" pitchFamily="-106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349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osoitt.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335E9-742E-064A-AD72-5B68CF33AA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CDBE5-E9D9-C840-8BDA-831536AFD7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74C1-DFBC-0946-8214-281129CCB9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osoitt.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335E9-742E-064A-AD72-5B68CF33AA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96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C611-71B2-1749-9883-66D4AEB27E4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36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A7AB9-C49E-F240-A6F8-8F6A85E6BC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5086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22953-739F-C741-8B35-A9852AC299C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437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D5A0-C695-F741-9167-2FAB5E1DAE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51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001D0-377D-0042-A4B1-40D33BAC1D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424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FA9B-A5CB-1544-9789-512B02C4E4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1597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95ED-B6CD-4D49-B8DC-322674C8BF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C611-71B2-1749-9883-66D4AEB27E4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D2B3-D983-1B4B-AEE0-389AF0A6E9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88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CDBE5-E9D9-C840-8BDA-831536AFD7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55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74C1-DFBC-0946-8214-281129CCB9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9274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osoitt.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335E9-742E-064A-AD72-5B68CF33AAF2}" type="slidenum">
              <a:rPr lang="fi-FI">
                <a:solidFill>
                  <a:srgbClr val="000000"/>
                </a:solidFill>
                <a:latin typeface="Georgia"/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76668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C611-71B2-1749-9883-66D4AEB27E4F}" type="slidenum">
              <a:rPr lang="fi-FI">
                <a:solidFill>
                  <a:srgbClr val="000000"/>
                </a:solidFill>
                <a:latin typeface="Georgia"/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42275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A7AB9-C49E-F240-A6F8-8F6A85E6BC74}" type="slidenum">
              <a:rPr lang="fi-FI">
                <a:solidFill>
                  <a:srgbClr val="000000"/>
                </a:solidFill>
                <a:latin typeface="Georgia"/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99054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22953-739F-C741-8B35-A9852AC299CE}" type="slidenum">
              <a:rPr lang="fi-FI">
                <a:solidFill>
                  <a:srgbClr val="000000"/>
                </a:solidFill>
                <a:latin typeface="Georgia"/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10165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D5A0-C695-F741-9167-2FAB5E1DAE37}" type="slidenum">
              <a:rPr lang="fi-FI">
                <a:solidFill>
                  <a:srgbClr val="000000"/>
                </a:solidFill>
                <a:latin typeface="Georgia"/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35686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001D0-377D-0042-A4B1-40D33BAC1DE9}" type="slidenum">
              <a:rPr lang="fi-FI">
                <a:solidFill>
                  <a:srgbClr val="000000"/>
                </a:solidFill>
                <a:latin typeface="Georgia"/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13516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FA9B-A5CB-1544-9789-512B02C4E483}" type="slidenum">
              <a:rPr lang="fi-FI">
                <a:solidFill>
                  <a:srgbClr val="000000"/>
                </a:solidFill>
                <a:latin typeface="Georgia"/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0540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A7AB9-C49E-F240-A6F8-8F6A85E6BC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95ED-B6CD-4D49-B8DC-322674C8BF00}" type="slidenum">
              <a:rPr lang="fi-FI">
                <a:solidFill>
                  <a:srgbClr val="000000"/>
                </a:solidFill>
                <a:latin typeface="Georgia"/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22620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D2B3-D983-1B4B-AEE0-389AF0A6E9BD}" type="slidenum">
              <a:rPr lang="fi-FI">
                <a:solidFill>
                  <a:srgbClr val="000000"/>
                </a:solidFill>
                <a:latin typeface="Georgia"/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85963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CDBE5-E9D9-C840-8BDA-831536AFD76F}" type="slidenum">
              <a:rPr lang="fi-FI">
                <a:solidFill>
                  <a:srgbClr val="000000"/>
                </a:solidFill>
                <a:latin typeface="Georgia"/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30927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74C1-DFBC-0946-8214-281129CCB90D}" type="slidenum">
              <a:rPr lang="fi-FI">
                <a:solidFill>
                  <a:srgbClr val="000000"/>
                </a:solidFill>
                <a:latin typeface="Georgia"/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5756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22953-739F-C741-8B35-A9852AC299C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D5A0-C695-F741-9167-2FAB5E1DAE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001D0-377D-0042-A4B1-40D33BAC1D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FA9B-A5CB-1544-9789-512B02C4E4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95ED-B6CD-4D49-B8DC-322674C8BF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D2B3-D983-1B4B-AEE0-389AF0A6E9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DDE9EAC0-6C27-7445-BD37-466916AFB77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DDE9EAC0-6C27-7445-BD37-466916AFB77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6020C-6007-2B48-A64C-1C503CB08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alphaModFix amt="70000"/>
          </a:blip>
          <a:srcRect l="20129" t="23886" r="22858" b="24877"/>
          <a:stretch/>
        </p:blipFill>
        <p:spPr>
          <a:xfrm>
            <a:off x="8134198" y="6082990"/>
            <a:ext cx="892426" cy="7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5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DDE9EAC0-6C27-7445-BD37-466916AFB773}" type="slidenum">
              <a:rPr lang="fi-FI">
                <a:solidFill>
                  <a:srgbClr val="000000"/>
                </a:solidFill>
                <a:latin typeface="Georgia"/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8183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992888" cy="1440160"/>
          </a:xfrm>
        </p:spPr>
        <p:txBody>
          <a:bodyPr/>
          <a:lstStyle/>
          <a:p>
            <a:r>
              <a:rPr lang="fi-FI" noProof="0" dirty="0" err="1">
                <a:solidFill>
                  <a:srgbClr val="800000"/>
                </a:solidFill>
              </a:rPr>
              <a:t>Alastalon</a:t>
            </a:r>
            <a:r>
              <a:rPr lang="fi-FI" noProof="0" dirty="0">
                <a:solidFill>
                  <a:srgbClr val="800000"/>
                </a:solidFill>
              </a:rPr>
              <a:t> salissa</a:t>
            </a:r>
            <a:br>
              <a:rPr lang="fi-FI" noProof="0" dirty="0">
                <a:solidFill>
                  <a:srgbClr val="800000"/>
                </a:solidFill>
              </a:rPr>
            </a:br>
            <a:r>
              <a:rPr lang="fi-FI" sz="4000" noProof="0" dirty="0">
                <a:solidFill>
                  <a:schemeClr val="tx1"/>
                </a:solidFill>
              </a:rPr>
              <a:t>Filosofia ja systeemiajattelu 2021 luento 4</a:t>
            </a:r>
            <a:br>
              <a:rPr lang="fi-FI" sz="4000" noProof="0" dirty="0">
                <a:solidFill>
                  <a:schemeClr val="tx1"/>
                </a:solidFill>
              </a:rPr>
            </a:br>
            <a:r>
              <a:rPr lang="fi-FI" sz="4000" dirty="0" err="1">
                <a:solidFill>
                  <a:schemeClr val="tx1"/>
                </a:solidFill>
              </a:rPr>
              <a:t>Zoom</a:t>
            </a:r>
            <a:r>
              <a:rPr lang="fi-FI" sz="4000" noProof="0" dirty="0">
                <a:solidFill>
                  <a:schemeClr val="tx1"/>
                </a:solidFill>
              </a:rPr>
              <a:t>, </a:t>
            </a:r>
            <a:r>
              <a:rPr lang="fi-FI" sz="4000" dirty="0">
                <a:solidFill>
                  <a:schemeClr val="tx1"/>
                </a:solidFill>
              </a:rPr>
              <a:t>3.3</a:t>
            </a:r>
            <a:r>
              <a:rPr lang="fi-FI" sz="4000" dirty="0"/>
              <a:t>.2021 </a:t>
            </a:r>
            <a:br>
              <a:rPr lang="fi-FI" sz="4000" dirty="0"/>
            </a:br>
            <a:br>
              <a:rPr lang="fi-FI" sz="4000" noProof="0" dirty="0">
                <a:solidFill>
                  <a:srgbClr val="800000"/>
                </a:solidFill>
              </a:rPr>
            </a:br>
            <a:br>
              <a:rPr lang="fi-FI" noProof="0" dirty="0">
                <a:solidFill>
                  <a:srgbClr val="800000"/>
                </a:solidFill>
              </a:rPr>
            </a:br>
            <a:endParaRPr lang="fi-FI" noProof="0" dirty="0">
              <a:solidFill>
                <a:srgbClr val="800000"/>
              </a:solidFill>
            </a:endParaRPr>
          </a:p>
        </p:txBody>
      </p:sp>
      <p:sp>
        <p:nvSpPr>
          <p:cNvPr id="16387" name="Alaotsikko 2"/>
          <p:cNvSpPr>
            <a:spLocks noGrp="1"/>
          </p:cNvSpPr>
          <p:nvPr>
            <p:ph type="subTitle" idx="1"/>
          </p:nvPr>
        </p:nvSpPr>
        <p:spPr>
          <a:xfrm>
            <a:off x="1331640" y="3811488"/>
            <a:ext cx="6264696" cy="1849760"/>
          </a:xfrm>
        </p:spPr>
        <p:txBody>
          <a:bodyPr/>
          <a:lstStyle/>
          <a:p>
            <a:r>
              <a:rPr lang="fi-FI" dirty="0"/>
              <a:t>Prof.</a:t>
            </a:r>
            <a:r>
              <a:rPr lang="fi-FI" noProof="0" dirty="0"/>
              <a:t> Esa Saarinen</a:t>
            </a:r>
            <a:br>
              <a:rPr lang="fi-FI" noProof="0" dirty="0"/>
            </a:br>
            <a:r>
              <a:rPr lang="fi-FI" noProof="0" dirty="0"/>
              <a:t>Tuotantotalouden laitos,</a:t>
            </a:r>
          </a:p>
          <a:p>
            <a:r>
              <a:rPr lang="fi-FI" dirty="0"/>
              <a:t>Aalto-yliopisto</a:t>
            </a:r>
            <a:endParaRPr lang="fi-FI" noProof="0" dirty="0"/>
          </a:p>
          <a:p>
            <a:r>
              <a:rPr lang="fi-FI" dirty="0"/>
              <a:t>Filosofi, Queen Pipsan mies</a:t>
            </a:r>
            <a:r>
              <a:rPr lang="fi-FI" noProof="0" dirty="0"/>
              <a:t> </a:t>
            </a:r>
          </a:p>
          <a:p>
            <a:r>
              <a:rPr lang="fi-FI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67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EFBADC-D181-7E44-A2C1-7CBB3EC2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03296E5-8DEF-0E4D-B3E4-FA342266A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4054" y="1124743"/>
            <a:ext cx="6460360" cy="572203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37B8165-46A4-DE4C-BBD8-0F0B2CD6E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224"/>
            <a:ext cx="4102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D8D194-2916-8B4C-8D87-05215578A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8A0000"/>
                </a:solidFill>
              </a:rPr>
              <a:t>Vs. Että kieli itsessään pyritään lukitsemaan, omistamaan, varastamaan itselle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D5749C38-13FD-A249-B591-9943686CBE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61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930275"/>
            <a:ext cx="7772400" cy="1470025"/>
          </a:xfrm>
        </p:spPr>
        <p:txBody>
          <a:bodyPr/>
          <a:lstStyle/>
          <a:p>
            <a:r>
              <a:rPr lang="en-US" sz="3200" dirty="0">
                <a:solidFill>
                  <a:srgbClr val="800000"/>
                </a:solidFill>
              </a:rPr>
              <a:t>Growth (incremental) mindset vs. </a:t>
            </a:r>
            <a:br>
              <a:rPr lang="en-US" sz="3200" dirty="0">
                <a:solidFill>
                  <a:srgbClr val="800000"/>
                </a:solidFill>
              </a:rPr>
            </a:br>
            <a:r>
              <a:rPr lang="en-US" sz="3200" dirty="0">
                <a:solidFill>
                  <a:srgbClr val="800000"/>
                </a:solidFill>
              </a:rPr>
              <a:t>fixed mindset </a:t>
            </a:r>
            <a:r>
              <a:rPr lang="en-US" sz="3200" dirty="0" err="1">
                <a:solidFill>
                  <a:srgbClr val="800000"/>
                </a:solidFill>
              </a:rPr>
              <a:t>eli</a:t>
            </a:r>
            <a:br>
              <a:rPr lang="en-US" sz="3200" dirty="0">
                <a:solidFill>
                  <a:srgbClr val="800000"/>
                </a:solidFill>
              </a:rPr>
            </a:br>
            <a:r>
              <a:rPr lang="en-US" sz="3200" dirty="0" err="1">
                <a:solidFill>
                  <a:srgbClr val="800000"/>
                </a:solidFill>
              </a:rPr>
              <a:t>kasvun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asenne</a:t>
            </a:r>
            <a:r>
              <a:rPr lang="en-US" sz="3200" dirty="0">
                <a:solidFill>
                  <a:srgbClr val="800000"/>
                </a:solidFill>
              </a:rPr>
              <a:t> vs. </a:t>
            </a:r>
            <a:r>
              <a:rPr lang="en-US" sz="3200" dirty="0" err="1">
                <a:solidFill>
                  <a:srgbClr val="800000"/>
                </a:solidFill>
              </a:rPr>
              <a:t>muuttumattomuuden</a:t>
            </a:r>
            <a:r>
              <a:rPr lang="en-US" sz="3200" dirty="0">
                <a:solidFill>
                  <a:srgbClr val="800000"/>
                </a:solidFill>
              </a:rPr>
              <a:t> tai </a:t>
            </a:r>
            <a:r>
              <a:rPr lang="en-US" sz="3200" dirty="0" err="1">
                <a:solidFill>
                  <a:srgbClr val="800000"/>
                </a:solidFill>
              </a:rPr>
              <a:t>jähmettyneisyyksien</a:t>
            </a:r>
            <a:r>
              <a:rPr lang="en-US" sz="3200" dirty="0">
                <a:solidFill>
                  <a:srgbClr val="800000"/>
                </a:solidFill>
              </a:rPr>
              <a:t> (</a:t>
            </a:r>
            <a:r>
              <a:rPr lang="en-US" sz="3200" dirty="0" err="1">
                <a:solidFill>
                  <a:srgbClr val="800000"/>
                </a:solidFill>
              </a:rPr>
              <a:t>esineellistävä</a:t>
            </a:r>
            <a:r>
              <a:rPr lang="en-US" sz="3200" dirty="0">
                <a:solidFill>
                  <a:srgbClr val="800000"/>
                </a:solidFill>
              </a:rPr>
              <a:t>) </a:t>
            </a:r>
            <a:r>
              <a:rPr lang="en-US" sz="3200" dirty="0" err="1">
                <a:solidFill>
                  <a:srgbClr val="800000"/>
                </a:solidFill>
              </a:rPr>
              <a:t>ajattelu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2F5CEFE-6E84-094E-B9C0-EB8887639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895600"/>
            <a:ext cx="2643860" cy="396240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952" y="2781300"/>
            <a:ext cx="25527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56" y="485800"/>
            <a:ext cx="8458200" cy="1143000"/>
          </a:xfrm>
        </p:spPr>
        <p:txBody>
          <a:bodyPr/>
          <a:lstStyle/>
          <a:p>
            <a:r>
              <a:rPr lang="fi-FI" sz="2400" dirty="0">
                <a:solidFill>
                  <a:srgbClr val="800000"/>
                </a:solidFill>
              </a:rPr>
              <a:t>Tehtäviin suuntautunut ulospäin katsova järjestelmä </a:t>
            </a:r>
            <a:br>
              <a:rPr lang="fi-FI" sz="2400" dirty="0">
                <a:solidFill>
                  <a:srgbClr val="800000"/>
                </a:solidFill>
              </a:rPr>
            </a:br>
            <a:r>
              <a:rPr lang="fi-FI" sz="2400" dirty="0">
                <a:solidFill>
                  <a:srgbClr val="800000"/>
                </a:solidFill>
              </a:rPr>
              <a:t>ja </a:t>
            </a:r>
            <a:r>
              <a:rPr lang="fi-FI" sz="2400" dirty="0" err="1">
                <a:solidFill>
                  <a:srgbClr val="800000"/>
                </a:solidFill>
              </a:rPr>
              <a:t>tehtävista</a:t>
            </a:r>
            <a:r>
              <a:rPr lang="fi-FI" sz="2400" dirty="0">
                <a:solidFill>
                  <a:srgbClr val="800000"/>
                </a:solidFill>
              </a:rPr>
              <a:t> irtautunut, reflektiivinen </a:t>
            </a:r>
            <a:br>
              <a:rPr lang="fi-FI" sz="2400" dirty="0">
                <a:solidFill>
                  <a:srgbClr val="800000"/>
                </a:solidFill>
              </a:rPr>
            </a:br>
            <a:r>
              <a:rPr lang="fi-FI" sz="2400" dirty="0">
                <a:solidFill>
                  <a:srgbClr val="800000"/>
                </a:solidFill>
              </a:rPr>
              <a:t>ja sisäänpäin suuntautunut järjestelmä</a:t>
            </a:r>
            <a:br>
              <a:rPr lang="fi-FI" sz="2800" dirty="0">
                <a:solidFill>
                  <a:srgbClr val="800000"/>
                </a:solidFill>
              </a:rPr>
            </a:br>
            <a:endParaRPr lang="fi-FI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91" y="1412776"/>
            <a:ext cx="6544765" cy="46085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000" dirty="0"/>
              <a:t>Sosiaalinen tunneneurotiede korostaa ”lepotilan” (</a:t>
            </a:r>
            <a:r>
              <a:rPr lang="fi-FI" sz="2000" dirty="0" err="1"/>
              <a:t>default</a:t>
            </a:r>
            <a:r>
              <a:rPr lang="fi-FI" sz="2000" dirty="0"/>
              <a:t> </a:t>
            </a:r>
            <a:r>
              <a:rPr lang="fi-FI" sz="2000" dirty="0" err="1"/>
              <a:t>mode</a:t>
            </a:r>
            <a:r>
              <a:rPr lang="fi-FI" sz="2000" dirty="0"/>
              <a:t>) tärkeyttä sisäänpäin katsovan järjestelmän kannalta ja mm. moraalikantoja muodostettaessa, tulevaisuuden kuvittelemisessa ja oman ihmisyyden tiedostamisessa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”Lepotila” (tehtävistä) ei ole toimettomuutta, vaan käyskennellessään mieli voi toimia huomattavan rakentavasti myös tulevia tehtäviä silmälläpitäen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Sisäänpäinkatsova</a:t>
            </a:r>
            <a:r>
              <a:rPr lang="fi-FI" sz="2000" dirty="0"/>
              <a:t> järjestelmä häiriintyy helposti ulkoisista ärsykkeistä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Tehtäviin suuntautunut ulospäin katsova järjestelmä voi kohdallasi olla ylikorostunut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Olet luultavasti ylenkatseellinen omaan sisäänpäin katsovaan järjestelmääsi ja mielenvaelteluusi nähden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277" y="1700808"/>
            <a:ext cx="2384227" cy="35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C44460E-F4BD-A547-9527-34677B813C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8A0000"/>
                </a:solidFill>
              </a:rPr>
              <a:t>”Viipyminen”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C7C4E990-01C8-2646-92D8-4B4238F42D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2269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C44460E-F4BD-A547-9527-34677B81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r>
              <a:rPr lang="fi-FI" dirty="0">
                <a:solidFill>
                  <a:srgbClr val="8A0000"/>
                </a:solidFill>
              </a:rPr>
              <a:t>”Viipyminen”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C7C4E990-01C8-2646-92D8-4B4238F42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086600" cy="1752600"/>
          </a:xfrm>
        </p:spPr>
        <p:txBody>
          <a:bodyPr/>
          <a:lstStyle/>
          <a:p>
            <a:r>
              <a:rPr lang="fi-FI" dirty="0"/>
              <a:t>Rakel Liehu: Runot 1974-1997</a:t>
            </a:r>
          </a:p>
          <a:p>
            <a:r>
              <a:rPr lang="fi-FI" dirty="0"/>
              <a:t>”aavistat, et tavoita” (s. 51 Kilven Lyytikäinen kirjeet Suomelle)</a:t>
            </a:r>
          </a:p>
          <a:p>
            <a:r>
              <a:rPr lang="fi-FI" dirty="0"/>
              <a:t>Ei ”käsittämätöntä”</a:t>
            </a:r>
          </a:p>
        </p:txBody>
      </p:sp>
    </p:spTree>
    <p:extLst>
      <p:ext uri="{BB962C8B-B14F-4D97-AF65-F5344CB8AC3E}">
        <p14:creationId xmlns:p14="http://schemas.microsoft.com/office/powerpoint/2010/main" val="401988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7CF0C6F-917B-9E4C-9E7C-BE002E13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80033"/>
            <a:ext cx="7772400" cy="1143000"/>
          </a:xfrm>
        </p:spPr>
        <p:txBody>
          <a:bodyPr/>
          <a:lstStyle/>
          <a:p>
            <a:r>
              <a:rPr lang="fi-FI" dirty="0">
                <a:solidFill>
                  <a:srgbClr val="8A0000"/>
                </a:solidFill>
              </a:rPr>
              <a:t>”Mikä tässä on fundamentaalista?”</a:t>
            </a:r>
          </a:p>
        </p:txBody>
      </p:sp>
      <p:pic>
        <p:nvPicPr>
          <p:cNvPr id="12" name="Sisällön paikkamerkki 11" descr="Kuva, joka sisältää kohteen sisä, henkilö, seinä, lattia&#10;&#10;Kuvaus luotu automaattisesti">
            <a:extLst>
              <a:ext uri="{FF2B5EF4-FFF2-40B4-BE49-F238E27FC236}">
                <a16:creationId xmlns:a16="http://schemas.microsoft.com/office/drawing/2014/main" id="{F1AFC6C6-EDBA-FC4D-877D-B05D4EEF7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328" y="1556792"/>
            <a:ext cx="5385440" cy="3528392"/>
          </a:xfrm>
        </p:spPr>
      </p:pic>
      <p:pic>
        <p:nvPicPr>
          <p:cNvPr id="1026" name="Picture 2" descr="Kuva: Helsingin yliopistomuseo, Ari Aalto.​">
            <a:extLst>
              <a:ext uri="{FF2B5EF4-FFF2-40B4-BE49-F238E27FC236}">
                <a16:creationId xmlns:a16="http://schemas.microsoft.com/office/drawing/2014/main" id="{E6B8E046-F278-E94A-B43A-4C5336A99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2" y="1556792"/>
            <a:ext cx="381000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6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E5F6B1C-F94B-D94D-90B7-E9818937DE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8A0000"/>
                </a:solidFill>
              </a:rPr>
              <a:t>Mahtipaikka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0B60ACAF-7C58-594F-BB0B-D82B7263AE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740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E5F6B1C-F94B-D94D-90B7-E9818937D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fi-FI" dirty="0">
                <a:solidFill>
                  <a:srgbClr val="8A0000"/>
                </a:solidFill>
              </a:rPr>
              <a:t>Mahtipaikka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0B60ACAF-7C58-594F-BB0B-D82B7263A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162721"/>
            <a:ext cx="6400800" cy="1752600"/>
          </a:xfrm>
        </p:spPr>
        <p:txBody>
          <a:bodyPr/>
          <a:lstStyle/>
          <a:p>
            <a:r>
              <a:rPr lang="fi-FI" dirty="0"/>
              <a:t>Jossa koet voivasi kasvaa ja kehittyä ja luottaa elämän suureen kantoaaltoon; Jossa ne auktoriteettihahmot jotka määrittelevät paikan ovat reiluja, oikeudenmukaisia, huolehtivat kokonaisuudesta ja kaikista; Mahdissaan </a:t>
            </a:r>
            <a:r>
              <a:rPr lang="fi-FI" dirty="0" err="1"/>
              <a:t>inklusiivinen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916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026E98-C95B-4C47-8B35-912307D6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1D7C9-B170-6D4A-83F6-BB1D67AD88A6}"/>
              </a:ext>
            </a:extLst>
          </p:cNvPr>
          <p:cNvSpPr txBox="1"/>
          <p:nvPr/>
        </p:nvSpPr>
        <p:spPr>
          <a:xfrm>
            <a:off x="8564137" y="646770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5" charset="0"/>
              <a:ea typeface="ＭＳ Ｐゴシック" pitchFamily="-105" charset="-128"/>
            </a:endParaRP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844645F-357D-E64E-B9FE-2DD33F465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5736" y="143"/>
            <a:ext cx="4896544" cy="6929229"/>
          </a:xfrm>
        </p:spPr>
      </p:pic>
    </p:spTree>
    <p:extLst>
      <p:ext uri="{BB962C8B-B14F-4D97-AF65-F5344CB8AC3E}">
        <p14:creationId xmlns:p14="http://schemas.microsoft.com/office/powerpoint/2010/main" val="309067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F9BC9B7-E163-8144-A1D0-AF6B29A11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534898"/>
            <a:ext cx="7772400" cy="1470025"/>
          </a:xfrm>
        </p:spPr>
        <p:txBody>
          <a:bodyPr/>
          <a:lstStyle/>
          <a:p>
            <a:r>
              <a:rPr lang="fi-FI" dirty="0">
                <a:solidFill>
                  <a:srgbClr val="8A0000"/>
                </a:solidFill>
              </a:rPr>
              <a:t>Sokrateen toimeliaisuus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B57F6627-8A94-134A-91A2-37AE45A0A7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Erotuksena ”viisauden rakastaminen” maailmasta irrottautuneena eliittielämänä</a:t>
            </a:r>
          </a:p>
        </p:txBody>
      </p:sp>
    </p:spTree>
    <p:extLst>
      <p:ext uri="{BB962C8B-B14F-4D97-AF65-F5344CB8AC3E}">
        <p14:creationId xmlns:p14="http://schemas.microsoft.com/office/powerpoint/2010/main" val="422036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02624" cy="2880320"/>
          </a:xfrm>
        </p:spPr>
        <p:txBody>
          <a:bodyPr/>
          <a:lstStyle/>
          <a:p>
            <a:r>
              <a:rPr lang="en-US" sz="4000" dirty="0" err="1">
                <a:solidFill>
                  <a:srgbClr val="800000"/>
                </a:solidFill>
              </a:rPr>
              <a:t>Mielemme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ei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pysty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samanaikaisesti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toimimaan</a:t>
            </a:r>
            <a:br>
              <a:rPr lang="en-US" sz="4000" dirty="0">
                <a:solidFill>
                  <a:srgbClr val="800000"/>
                </a:solidFill>
              </a:rPr>
            </a:br>
            <a:r>
              <a:rPr lang="en-US" sz="4000" dirty="0" err="1">
                <a:solidFill>
                  <a:srgbClr val="800000"/>
                </a:solidFill>
              </a:rPr>
              <a:t>suoritefokuksella</a:t>
            </a:r>
            <a:r>
              <a:rPr lang="en-US" sz="4000" dirty="0">
                <a:solidFill>
                  <a:srgbClr val="800000"/>
                </a:solidFill>
              </a:rPr>
              <a:t> ja  </a:t>
            </a:r>
            <a:br>
              <a:rPr lang="en-US" sz="4000" dirty="0">
                <a:solidFill>
                  <a:srgbClr val="800000"/>
                </a:solidFill>
              </a:rPr>
            </a:br>
            <a:r>
              <a:rPr lang="en-US" sz="4000" dirty="0">
                <a:solidFill>
                  <a:srgbClr val="800000"/>
                </a:solidFill>
              </a:rPr>
              <a:t>ja </a:t>
            </a:r>
            <a:r>
              <a:rPr lang="en-US" sz="4000" dirty="0" err="1">
                <a:solidFill>
                  <a:srgbClr val="800000"/>
                </a:solidFill>
              </a:rPr>
              <a:t>reflektoimaan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vapaasti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br>
              <a:rPr lang="en-US" sz="4000" dirty="0">
                <a:solidFill>
                  <a:srgbClr val="800000"/>
                </a:solidFill>
              </a:rPr>
            </a:br>
            <a:endParaRPr lang="fi-FI" sz="4000" dirty="0">
              <a:solidFill>
                <a:srgbClr val="8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7584" y="4196680"/>
            <a:ext cx="7848872" cy="1752600"/>
          </a:xfrm>
        </p:spPr>
        <p:txBody>
          <a:bodyPr/>
          <a:lstStyle/>
          <a:p>
            <a:pPr algn="l"/>
            <a:r>
              <a:rPr lang="fi-FI" sz="2400" dirty="0"/>
              <a:t>Et voi samanaikaisesti juosta kohti maalia ja pyrähdellä sinne tänne hetken mielijohteesta</a:t>
            </a:r>
          </a:p>
        </p:txBody>
      </p:sp>
    </p:spTree>
    <p:extLst>
      <p:ext uri="{BB962C8B-B14F-4D97-AF65-F5344CB8AC3E}">
        <p14:creationId xmlns:p14="http://schemas.microsoft.com/office/powerpoint/2010/main" val="193096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3C022EF-E43C-E446-AFD9-58A7C1205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8A0000"/>
                </a:solidFill>
              </a:rPr>
              <a:t>Ajattelun viipyily, vilistys ja mekaaninen tuotantoteho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C40C1F12-DDE5-D84A-B101-B2DE789DC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82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B7CC1DE-6746-FB45-9741-A25CEA65F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fi-FI" dirty="0">
                <a:solidFill>
                  <a:srgbClr val="8A0000"/>
                </a:solidFill>
              </a:rPr>
              <a:t>Uskomuksesi kasvun esteenä – sinä itse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EC39A67E-5F0A-8B42-A18D-8097A5B2DC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Peter </a:t>
            </a:r>
            <a:r>
              <a:rPr lang="fi-FI" dirty="0" err="1"/>
              <a:t>Senge</a:t>
            </a:r>
            <a:r>
              <a:rPr lang="fi-FI" dirty="0"/>
              <a:t>: ”</a:t>
            </a:r>
            <a:r>
              <a:rPr lang="fi-FI" dirty="0" err="1"/>
              <a:t>Mental</a:t>
            </a:r>
            <a:r>
              <a:rPr lang="fi-FI" dirty="0"/>
              <a:t> </a:t>
            </a:r>
            <a:r>
              <a:rPr lang="fi-FI" dirty="0" err="1"/>
              <a:t>Models</a:t>
            </a:r>
            <a:r>
              <a:rPr lang="fi-FI" dirty="0"/>
              <a:t>” ja ”Personal </a:t>
            </a:r>
            <a:r>
              <a:rPr lang="fi-FI" dirty="0" err="1"/>
              <a:t>Mastery</a:t>
            </a:r>
            <a:r>
              <a:rPr lang="fi-FI" dirty="0"/>
              <a:t>”, kirjassa </a:t>
            </a:r>
          </a:p>
          <a:p>
            <a:r>
              <a:rPr lang="fi-FI" i="1" dirty="0" err="1"/>
              <a:t>The</a:t>
            </a:r>
            <a:r>
              <a:rPr lang="fi-FI" i="1" dirty="0"/>
              <a:t> </a:t>
            </a:r>
            <a:r>
              <a:rPr lang="fi-FI" i="1" dirty="0" err="1"/>
              <a:t>Fifth</a:t>
            </a:r>
            <a:r>
              <a:rPr lang="fi-FI" i="1" dirty="0"/>
              <a:t> </a:t>
            </a:r>
            <a:r>
              <a:rPr lang="fi-FI" i="1" dirty="0" err="1"/>
              <a:t>Discipline</a:t>
            </a:r>
            <a:r>
              <a:rPr lang="fi-FI" i="1" dirty="0"/>
              <a:t>, </a:t>
            </a:r>
            <a:r>
              <a:rPr lang="fi-FI" dirty="0"/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349982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3727197-6DC9-6146-A0A0-EAA4D2725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470025"/>
          </a:xfrm>
        </p:spPr>
        <p:txBody>
          <a:bodyPr/>
          <a:lstStyle/>
          <a:p>
            <a:r>
              <a:rPr lang="fi-FI" dirty="0">
                <a:solidFill>
                  <a:srgbClr val="8A0000"/>
                </a:solidFill>
              </a:rPr>
              <a:t>Sanat elävinä, </a:t>
            </a:r>
            <a:br>
              <a:rPr lang="fi-FI" dirty="0">
                <a:solidFill>
                  <a:srgbClr val="8A0000"/>
                </a:solidFill>
              </a:rPr>
            </a:br>
            <a:r>
              <a:rPr lang="fi-FI" dirty="0">
                <a:solidFill>
                  <a:srgbClr val="8A0000"/>
                </a:solidFill>
              </a:rPr>
              <a:t>oman ajatteluelämäsi elävyyttä ja siis elämäsi elävyyttä vahvistavina voimina</a:t>
            </a:r>
            <a:br>
              <a:rPr lang="fi-FI" dirty="0">
                <a:solidFill>
                  <a:srgbClr val="8A0000"/>
                </a:solidFill>
              </a:rPr>
            </a:br>
            <a:r>
              <a:rPr lang="fi-FI" dirty="0">
                <a:solidFill>
                  <a:srgbClr val="8A0000"/>
                </a:solidFill>
              </a:rPr>
              <a:t>vs.</a:t>
            </a:r>
            <a:br>
              <a:rPr lang="fi-FI" dirty="0">
                <a:solidFill>
                  <a:srgbClr val="8A0000"/>
                </a:solidFill>
              </a:rPr>
            </a:br>
            <a:r>
              <a:rPr lang="fi-FI" dirty="0">
                <a:solidFill>
                  <a:srgbClr val="8A0000"/>
                </a:solidFill>
              </a:rPr>
              <a:t>Sanat esineellistävinä elämän kaventajina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58BF39F0-FFBF-494A-891C-59A9DCF24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145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5873554-F57B-6D48-9D9D-20704094D8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8A0000"/>
                </a:solidFill>
              </a:rPr>
              <a:t>Sanat elävinä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D287BBFF-C9B9-0C4F-9B40-9AA492EFD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14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59647AA-3ABF-6A41-A0A1-68E2E7F7E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8A0000"/>
                </a:solidFill>
              </a:rPr>
              <a:t>Kielen ”osoitteellisuus”</a:t>
            </a:r>
            <a:br>
              <a:rPr lang="fi-FI" dirty="0">
                <a:solidFill>
                  <a:srgbClr val="8A0000"/>
                </a:solidFill>
              </a:rPr>
            </a:br>
            <a:r>
              <a:rPr lang="fi-FI" dirty="0">
                <a:solidFill>
                  <a:srgbClr val="8A0000"/>
                </a:solidFill>
              </a:rPr>
              <a:t>silloinkin kun se on ”käsittämätöntä”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B3F9E6F6-549F-A349-ACD1-5BBD08D32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0341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Mukautet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lank Presentation">
  <a:themeElements>
    <a:clrScheme name="Mukautet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Mukautet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161524</TotalTime>
  <Words>354</Words>
  <Application>Microsoft Macintosh PowerPoint</Application>
  <PresentationFormat>Näytössä katseltava diaesitys (4:3)</PresentationFormat>
  <Paragraphs>42</Paragraphs>
  <Slides>18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Arial</vt:lpstr>
      <vt:lpstr>Georgia</vt:lpstr>
      <vt:lpstr>Blank Presentation</vt:lpstr>
      <vt:lpstr>4_Blank Presentation</vt:lpstr>
      <vt:lpstr>1_Blank Presentation</vt:lpstr>
      <vt:lpstr>Alastalon salissa Filosofia ja systeemiajattelu 2021 luento 4 Zoom, 3.3.2021    </vt:lpstr>
      <vt:lpstr>PowerPoint-esitys</vt:lpstr>
      <vt:lpstr>Sokrateen toimeliaisuus</vt:lpstr>
      <vt:lpstr>Mielemme ei pysty samanaikaisesti toimimaan suoritefokuksella ja   ja reflektoimaan vapaasti  </vt:lpstr>
      <vt:lpstr>Ajattelun viipyily, vilistys ja mekaaninen tuotantoteho</vt:lpstr>
      <vt:lpstr>Uskomuksesi kasvun esteenä – sinä itse</vt:lpstr>
      <vt:lpstr>Sanat elävinä,  oman ajatteluelämäsi elävyyttä ja siis elämäsi elävyyttä vahvistavina voimina vs. Sanat esineellistävinä elämän kaventajina</vt:lpstr>
      <vt:lpstr>Sanat elävinä</vt:lpstr>
      <vt:lpstr>Kielen ”osoitteellisuus” silloinkin kun se on ”käsittämätöntä”</vt:lpstr>
      <vt:lpstr>PowerPoint-esitys</vt:lpstr>
      <vt:lpstr>Vs. Että kieli itsessään pyritään lukitsemaan, omistamaan, varastamaan itselle</vt:lpstr>
      <vt:lpstr>Growth (incremental) mindset vs.  fixed mindset eli kasvun asenne vs. muuttumattomuuden tai jähmettyneisyyksien (esineellistävä) ajattelu</vt:lpstr>
      <vt:lpstr>Tehtäviin suuntautunut ulospäin katsova järjestelmä  ja tehtävista irtautunut, reflektiivinen  ja sisäänpäin suuntautunut järjestelmä </vt:lpstr>
      <vt:lpstr>”Viipyminen”</vt:lpstr>
      <vt:lpstr>”Viipyminen”</vt:lpstr>
      <vt:lpstr>”Mikä tässä on fundamentaalista?”</vt:lpstr>
      <vt:lpstr>Mahtipaikka</vt:lpstr>
      <vt:lpstr>Mahtipaikka</vt:lpstr>
    </vt:vector>
  </TitlesOfParts>
  <Company>Muutostehdas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Saarinen: Johtajuuden avainsanat MJK Instituutti 30.3.2006</dc:title>
  <dc:creator>Esa Saarinen</dc:creator>
  <cp:lastModifiedBy>Esa Saarinen</cp:lastModifiedBy>
  <cp:revision>873</cp:revision>
  <cp:lastPrinted>2006-09-10T10:47:14Z</cp:lastPrinted>
  <dcterms:created xsi:type="dcterms:W3CDTF">2011-12-08T08:19:00Z</dcterms:created>
  <dcterms:modified xsi:type="dcterms:W3CDTF">2021-03-03T16:05:33Z</dcterms:modified>
</cp:coreProperties>
</file>