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2"/>
  </p:sldMasterIdLst>
  <p:notesMasterIdLst>
    <p:notesMasterId r:id="rId52"/>
  </p:notesMasterIdLst>
  <p:sldIdLst>
    <p:sldId id="256" r:id="rId3"/>
    <p:sldId id="260" r:id="rId4"/>
    <p:sldId id="30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8A51F-5BAA-0F98-7C98-00E296D356D8}" v="12" dt="2018-09-04T12:21:47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BE0C1-9F34-4FD1-A3EA-D145C17CC423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D1E76-A7DB-4399-910D-885EAECFAF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28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A9C0-D27C-4727-B1A3-B5C13E599B95}" type="datetime1">
              <a:rPr lang="en-US" smtClean="0"/>
              <a:t>9/7/2020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4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BBE3-2B24-403A-8DB2-379CF2B8AA9E}" type="datetime1">
              <a:rPr lang="en-US" smtClean="0"/>
              <a:t>9/7/2020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05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43A-DCAC-4EB5-96E9-FB77F79D6374}" type="datetime1">
              <a:rPr lang="en-US" smtClean="0"/>
              <a:t>9/7/2020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00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1826-0F1A-4A43-9FB3-4438027C87F3}" type="datetime1">
              <a:rPr lang="en-US" smtClean="0"/>
              <a:t>9/7/2020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61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D76F-596E-4474-9761-6B714E6920B5}" type="datetime1">
              <a:rPr lang="en-US" smtClean="0"/>
              <a:t>9/7/2020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6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6A1A-3DA5-4AB8-B9D9-CBE19AE74FF7}" type="datetime1">
              <a:rPr lang="en-US" smtClean="0"/>
              <a:t>9/7/2020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550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F069-0539-4CED-BC5D-9E7CC71EDCA2}" type="datetime1">
              <a:rPr lang="en-US" smtClean="0"/>
              <a:t>9/7/2020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39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1CF2-88A4-4755-B2CA-1DEDF57B27BE}" type="datetime1">
              <a:rPr lang="en-US" smtClean="0"/>
              <a:t>9/7/2020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12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5F55-CA60-4F0A-89E1-FD4ECEF3BAE2}" type="datetime1">
              <a:rPr lang="en-US" smtClean="0"/>
              <a:t>9/7/2020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532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CE1-43A9-4821-ADBF-FA540BC1C0A1}" type="datetime1">
              <a:rPr lang="en-US" smtClean="0"/>
              <a:t>9/7/2020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77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6142-62C5-4EB2-9801-7D7D32B2AE10}" type="datetime1">
              <a:rPr lang="en-US" smtClean="0"/>
              <a:t>9/7/2020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14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090F-956E-4806-8D38-0ADB4469BEB1}" type="datetime1">
              <a:rPr lang="en-US" smtClean="0"/>
              <a:t>9/7/2020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1C9D1-69AE-432B-89F9-D64612FAAEEF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215" y="185738"/>
            <a:ext cx="9715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2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.pitt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&amp;esrc=s&amp;source=images&amp;cd=&amp;cad=rja&amp;uact=8&amp;ved=0CAYQjB1qFQoTCNLtoPugt8cCFYbWLAodoDoHeg&amp;url=http://terrapinsa005.weebly.com/homework.html&amp;ei=w5HVVZKACoatswGg9ZzQBw&amp;psig=AFQjCNE-PD16_q9KMUkN9rNktmKVkAxcaA&amp;ust=144014623511641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&amp;esrc=s&amp;source=images&amp;cd=&amp;cad=rja&amp;uact=8&amp;ved=0CAYQjB1qFQoTCNLtoPugt8cCFYbWLAodoDoHeg&amp;url=http://terrapinsa005.weebly.com/homework.html&amp;ei=w5HVVZKACoatswGg9ZzQBw&amp;psig=AFQjCNE-PD16_q9KMUkN9rNktmKVkAxcaA&amp;ust=144014623511641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&amp;esrc=s&amp;source=images&amp;cd=&amp;cad=rja&amp;uact=8&amp;ved=0CAYQjB1qFQoTCNLtoPugt8cCFYbWLAodoDoHeg&amp;url=http://terrapinsa005.weebly.com/homework.html&amp;ei=w5HVVZKACoatswGg9ZzQBw&amp;psig=AFQjCNE-PD16_q9KMUkN9rNktmKVkAxcaA&amp;ust=144014623511641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rvillenjk12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rvillenjk12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rvillenjk12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rvillenjk12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rvillenjk12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rvillenjk12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rvillenjk12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anoparticl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rvillenjk12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iumlabs.com/104/Q2_2010_Newsletter.h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&amp;esrc=s&amp;source=images&amp;cd=&amp;cad=rja&amp;uact=8&amp;ved=0CAYQjB1qFQoTCP-vqKD50scCFYMSLAod8P0IjA&amp;url=http://www.vroomgirls.com/active-safety-system/&amp;ei=OBbkVf-zCIOlsAHw-6PgCA&amp;psig=AFQjCNGQXDUCYLDkzuUwg3SijFZ2WccPIQ&amp;ust=1441096714220932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0911" y="818147"/>
            <a:ext cx="7769225" cy="27191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fi-FI" sz="3600" dirty="0">
                <a:solidFill>
                  <a:schemeClr val="tx1"/>
                </a:solidFill>
              </a:rPr>
              <a:t>CHEM-E5140</a:t>
            </a:r>
            <a:br>
              <a:rPr lang="en-US" altLang="fi-FI" sz="3600" dirty="0">
                <a:solidFill>
                  <a:schemeClr val="tx1"/>
                </a:solidFill>
              </a:rPr>
            </a:br>
            <a:r>
              <a:rPr lang="en-US" altLang="fi-FI" sz="3600" dirty="0">
                <a:solidFill>
                  <a:schemeClr val="tx1"/>
                </a:solidFill>
              </a:rPr>
              <a:t>Materials Characterization</a:t>
            </a:r>
            <a:br>
              <a:rPr lang="en-US" altLang="fi-FI" sz="3600" dirty="0">
                <a:solidFill>
                  <a:schemeClr val="tx1"/>
                </a:solidFill>
              </a:rPr>
            </a:br>
            <a:r>
              <a:rPr lang="en-US" altLang="fi-FI" sz="3600" dirty="0">
                <a:solidFill>
                  <a:schemeClr val="tx1"/>
                </a:solidFill>
              </a:rPr>
              <a:t>Laboratory</a:t>
            </a:r>
            <a:br>
              <a:rPr lang="en-US" altLang="fi-FI" sz="3600" dirty="0">
                <a:solidFill>
                  <a:schemeClr val="tx1"/>
                </a:solidFill>
              </a:rPr>
            </a:br>
            <a:r>
              <a:rPr lang="en-US" altLang="fi-FI" sz="3600" dirty="0">
                <a:solidFill>
                  <a:schemeClr val="tx1"/>
                </a:solidFill>
              </a:rPr>
              <a:t>General Introduction of Course</a:t>
            </a:r>
            <a:br>
              <a:rPr lang="en-US" altLang="fi-FI" sz="3600" dirty="0">
                <a:solidFill>
                  <a:schemeClr val="tx1"/>
                </a:solidFill>
              </a:rPr>
            </a:br>
            <a:r>
              <a:rPr lang="en-US" altLang="fi-FI" sz="3600" dirty="0">
                <a:solidFill>
                  <a:schemeClr val="tx1"/>
                </a:solidFill>
              </a:rPr>
              <a:t>7.9.2020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1937" y="4363453"/>
            <a:ext cx="3087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Dr</a:t>
            </a:r>
            <a:r>
              <a:rPr lang="fi-FI" dirty="0"/>
              <a:t>. Girish </a:t>
            </a:r>
            <a:r>
              <a:rPr lang="fi-FI" dirty="0" err="1"/>
              <a:t>Chandra</a:t>
            </a:r>
            <a:r>
              <a:rPr lang="fi-FI" dirty="0"/>
              <a:t> Tewari</a:t>
            </a:r>
          </a:p>
          <a:p>
            <a:r>
              <a:rPr lang="fi-FI" dirty="0" err="1"/>
              <a:t>Email:</a:t>
            </a:r>
            <a:r>
              <a:rPr lang="fi-FI" dirty="0" err="1">
                <a:solidFill>
                  <a:srgbClr val="0070C0"/>
                </a:solidFill>
              </a:rPr>
              <a:t>girish.tewari@aalto.fi</a:t>
            </a:r>
            <a:endParaRPr lang="fi-F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29709" y="94558"/>
            <a:ext cx="8596668" cy="1320800"/>
          </a:xfrm>
        </p:spPr>
        <p:txBody>
          <a:bodyPr/>
          <a:lstStyle/>
          <a:p>
            <a:r>
              <a:rPr lang="en-GB" altLang="en-US" dirty="0"/>
              <a:t>Laboratory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73" y="1560051"/>
            <a:ext cx="8596668" cy="38807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defRPr/>
            </a:pPr>
            <a:r>
              <a:rPr lang="en-GB" sz="3000" dirty="0"/>
              <a:t>XRD</a:t>
            </a:r>
            <a:endParaRPr lang="en-GB" dirty="0"/>
          </a:p>
          <a:p>
            <a:pPr>
              <a:defRPr/>
            </a:pPr>
            <a:r>
              <a:rPr lang="en-GB" dirty="0"/>
              <a:t>Nanoindentation</a:t>
            </a:r>
          </a:p>
          <a:p>
            <a:pPr>
              <a:defRPr/>
            </a:pPr>
            <a:r>
              <a:rPr lang="en-GB" dirty="0"/>
              <a:t>SEM</a:t>
            </a:r>
            <a:r>
              <a:rPr lang="en-GB" dirty="0">
                <a:cs typeface="Calibri"/>
              </a:rPr>
              <a:t>+OM</a:t>
            </a:r>
          </a:p>
          <a:p>
            <a:pPr>
              <a:defRPr/>
            </a:pPr>
            <a:r>
              <a:rPr lang="en-GB" sz="3000" dirty="0"/>
              <a:t>ET(Electronic Transport)</a:t>
            </a:r>
            <a:endParaRPr lang="en-GB" dirty="0"/>
          </a:p>
          <a:p>
            <a:pPr>
              <a:defRPr/>
            </a:pPr>
            <a:r>
              <a:rPr lang="en-GB" sz="3000" dirty="0"/>
              <a:t>Raman</a:t>
            </a: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sz="2000" dirty="0"/>
              <a:t>Select a 1 group from </a:t>
            </a:r>
            <a:r>
              <a:rPr lang="en-GB" dirty="0">
                <a:solidFill>
                  <a:srgbClr val="FF0000"/>
                </a:solidFill>
              </a:rPr>
              <a:t>MyCourses – Assignments </a:t>
            </a:r>
            <a:r>
              <a:rPr lang="en-GB" sz="2000" dirty="0"/>
              <a:t>(one/each work)</a:t>
            </a:r>
          </a:p>
          <a:p>
            <a:pPr>
              <a:defRPr/>
            </a:pPr>
            <a:r>
              <a:rPr lang="en-GB" sz="2000" dirty="0"/>
              <a:t>Arrive in time</a:t>
            </a:r>
          </a:p>
          <a:p>
            <a:pPr>
              <a:defRPr/>
            </a:pPr>
            <a:r>
              <a:rPr lang="en-GB" sz="2000" dirty="0"/>
              <a:t>In a case of sudden illness try to change the time with a friend</a:t>
            </a:r>
          </a:p>
          <a:p>
            <a:pPr marL="0" indent="0">
              <a:buNone/>
              <a:defRPr/>
            </a:pPr>
            <a:r>
              <a:rPr lang="en-GB" sz="2000" dirty="0"/>
              <a:t>     (no additional lab times!)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957263"/>
            <a:ext cx="3378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6024563" y="3361531"/>
            <a:ext cx="3600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/>
              <a:t>Raman microscope, </a:t>
            </a:r>
            <a:r>
              <a:rPr lang="en-US" altLang="en-US" sz="1200" dirty="0">
                <a:hlinkClick r:id="rId3"/>
              </a:rPr>
              <a:t>www.nano.pitt.edu</a:t>
            </a:r>
            <a:r>
              <a:rPr lang="en-US" altLang="en-US" sz="1200" dirty="0"/>
              <a:t>, 19.8.2015</a:t>
            </a:r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3217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77284" y="-19262"/>
            <a:ext cx="8596668" cy="1320800"/>
          </a:xfrm>
        </p:spPr>
        <p:txBody>
          <a:bodyPr/>
          <a:lstStyle/>
          <a:p>
            <a:r>
              <a:rPr lang="en-GB" altLang="en-US" dirty="0"/>
              <a:t>How to sign in a laboratory group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592" y="1009650"/>
            <a:ext cx="7812776" cy="573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6"/>
          <p:cNvSpPr>
            <a:spLocks noChangeArrowheads="1"/>
          </p:cNvSpPr>
          <p:nvPr/>
        </p:nvSpPr>
        <p:spPr bwMode="auto">
          <a:xfrm>
            <a:off x="2986954" y="4870452"/>
            <a:ext cx="1851026" cy="450850"/>
          </a:xfrm>
          <a:prstGeom prst="ellipse">
            <a:avLst/>
          </a:prstGeom>
          <a:noFill/>
          <a:ln w="12700" algn="ctr">
            <a:solidFill>
              <a:srgbClr val="ED29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5021090" y="4772821"/>
            <a:ext cx="3140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If you know you can not attend, do not book a time!</a:t>
            </a:r>
          </a:p>
        </p:txBody>
      </p:sp>
    </p:spTree>
    <p:extLst>
      <p:ext uri="{BB962C8B-B14F-4D97-AF65-F5344CB8AC3E}">
        <p14:creationId xmlns:p14="http://schemas.microsoft.com/office/powerpoint/2010/main" val="44936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3813" y="-233363"/>
            <a:ext cx="8596668" cy="1320800"/>
          </a:xfrm>
        </p:spPr>
        <p:txBody>
          <a:bodyPr/>
          <a:lstStyle/>
          <a:p>
            <a:r>
              <a:rPr lang="en-GB" altLang="en-US" dirty="0"/>
              <a:t>How to sign in a laboratory group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778919" y="5588002"/>
            <a:ext cx="7224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Always try to book other than the last group, to add some flexibility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If you get ill, cancel your group and book the last session!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403" y="701425"/>
            <a:ext cx="9199964" cy="488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5497909" y="3892635"/>
            <a:ext cx="1786731" cy="720725"/>
          </a:xfrm>
          <a:prstGeom prst="ellipse">
            <a:avLst/>
          </a:prstGeom>
          <a:noFill/>
          <a:ln w="12700" algn="ctr">
            <a:solidFill>
              <a:srgbClr val="ED29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395704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6632" y="0"/>
            <a:ext cx="8596668" cy="1320800"/>
          </a:xfrm>
        </p:spPr>
        <p:txBody>
          <a:bodyPr/>
          <a:lstStyle/>
          <a:p>
            <a:r>
              <a:rPr lang="en-GB" altLang="en-US" dirty="0"/>
              <a:t>Laboratory work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23876" y="1502569"/>
            <a:ext cx="7985125" cy="42941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altLang="en-US" dirty="0"/>
              <a:t>XRD</a:t>
            </a:r>
          </a:p>
          <a:p>
            <a:r>
              <a:rPr lang="en-GB" altLang="en-US" dirty="0"/>
              <a:t>Nanoindentation </a:t>
            </a:r>
            <a:endParaRPr lang="en-GB" altLang="en-US" dirty="0">
              <a:cs typeface="Calibri"/>
            </a:endParaRPr>
          </a:p>
          <a:p>
            <a:r>
              <a:rPr lang="en-GB" altLang="en-US" dirty="0"/>
              <a:t>SEM</a:t>
            </a:r>
            <a:r>
              <a:rPr lang="en-GB" altLang="en-US" dirty="0">
                <a:cs typeface="Calibri"/>
              </a:rPr>
              <a:t>+OM</a:t>
            </a:r>
          </a:p>
          <a:p>
            <a:r>
              <a:rPr lang="en-GB" altLang="en-US" dirty="0"/>
              <a:t>ET</a:t>
            </a:r>
            <a:endParaRPr lang="en-GB" dirty="0"/>
          </a:p>
          <a:p>
            <a:r>
              <a:rPr lang="en-GB" altLang="en-US" dirty="0"/>
              <a:t>Raman</a:t>
            </a:r>
            <a:endParaRPr lang="en-GB" dirty="0"/>
          </a:p>
          <a:p>
            <a:endParaRPr lang="en-GB" altLang="en-US" dirty="0"/>
          </a:p>
          <a:p>
            <a:r>
              <a:rPr lang="en-GB" altLang="en-US" dirty="0">
                <a:solidFill>
                  <a:srgbClr val="00B050"/>
                </a:solidFill>
              </a:rPr>
              <a:t>Take pictures</a:t>
            </a:r>
            <a:r>
              <a:rPr lang="en-GB" altLang="en-US" dirty="0"/>
              <a:t> </a:t>
            </a:r>
            <a:r>
              <a:rPr lang="en-GB" altLang="en-US" sz="2000" dirty="0"/>
              <a:t>during the lab work and use them in your report</a:t>
            </a:r>
          </a:p>
          <a:p>
            <a:r>
              <a:rPr lang="en-GB" altLang="en-US" sz="2000" dirty="0"/>
              <a:t>Take a </a:t>
            </a:r>
            <a:r>
              <a:rPr lang="en-GB" altLang="en-US" dirty="0">
                <a:solidFill>
                  <a:schemeClr val="accent1"/>
                </a:solidFill>
              </a:rPr>
              <a:t>group </a:t>
            </a:r>
            <a:r>
              <a:rPr lang="en-GB" altLang="en-US" dirty="0">
                <a:solidFill>
                  <a:srgbClr val="00B050"/>
                </a:solidFill>
              </a:rPr>
              <a:t>selfie</a:t>
            </a:r>
            <a:r>
              <a:rPr lang="en-GB" altLang="en-US" dirty="0"/>
              <a:t> </a:t>
            </a:r>
            <a:r>
              <a:rPr lang="en-GB" altLang="en-US" sz="2000" dirty="0"/>
              <a:t>with the equipment (confirm that you were in the lab) -&gt; include to your report (cover page)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6288088" y="3352379"/>
            <a:ext cx="2927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800" dirty="0"/>
              <a:t>Selfie with the equipment</a:t>
            </a:r>
          </a:p>
        </p:txBody>
      </p:sp>
      <p:pic>
        <p:nvPicPr>
          <p:cNvPr id="19461" name="Picture 2" descr="A person posing for the camera&#10;&#10;Description generated with very high confidenc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52926"/>
            <a:ext cx="2478505" cy="301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58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Laboratory instructions?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095501" y="1582738"/>
            <a:ext cx="7985125" cy="406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No – Why not?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0237" y="2240715"/>
            <a:ext cx="3311525" cy="9223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This is a Master’s level, these are considered that you are working as a researcher!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8887" y="3990891"/>
            <a:ext cx="5103814" cy="12001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Learning outcome:</a:t>
            </a:r>
          </a:p>
          <a:p>
            <a:pPr>
              <a:defRPr/>
            </a:pPr>
            <a:r>
              <a:rPr lang="en-US" dirty="0"/>
              <a:t>How to listen in laboratory</a:t>
            </a:r>
          </a:p>
          <a:p>
            <a:pPr>
              <a:defRPr/>
            </a:pPr>
            <a:r>
              <a:rPr lang="en-US" dirty="0"/>
              <a:t>How to prepare notes</a:t>
            </a:r>
          </a:p>
          <a:p>
            <a:pPr>
              <a:defRPr/>
            </a:pPr>
            <a:r>
              <a:rPr lang="en-US" dirty="0"/>
              <a:t>Parameter’s might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1589" y="4268703"/>
            <a:ext cx="3311525" cy="9223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Learn to be Present at the lab</a:t>
            </a:r>
          </a:p>
          <a:p>
            <a:pPr>
              <a:defRPr/>
            </a:pPr>
            <a:r>
              <a:rPr lang="en-US" dirty="0"/>
              <a:t>Not to sleep in the lab</a:t>
            </a:r>
          </a:p>
          <a:p>
            <a:pPr>
              <a:defRPr/>
            </a:pPr>
            <a:r>
              <a:rPr lang="en-US" dirty="0"/>
              <a:t>Just 1-2 h - &gt; Focus</a:t>
            </a:r>
          </a:p>
        </p:txBody>
      </p:sp>
    </p:spTree>
    <p:extLst>
      <p:ext uri="{BB962C8B-B14F-4D97-AF65-F5344CB8AC3E}">
        <p14:creationId xmlns:p14="http://schemas.microsoft.com/office/powerpoint/2010/main" val="24259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418433" y="2014141"/>
            <a:ext cx="3998912" cy="982662"/>
          </a:xfrm>
        </p:spPr>
        <p:txBody>
          <a:bodyPr/>
          <a:lstStyle/>
          <a:p>
            <a:r>
              <a:rPr lang="en-GB" altLang="en-US" dirty="0"/>
              <a:t>Format is power point</a:t>
            </a:r>
          </a:p>
          <a:p>
            <a:pPr lvl="1"/>
            <a:r>
              <a:rPr lang="en-GB" altLang="en-US" dirty="0"/>
              <a:t>Why?</a:t>
            </a:r>
          </a:p>
          <a:p>
            <a:pPr lvl="1"/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1" y="1763713"/>
            <a:ext cx="5563084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08126" y="3320256"/>
            <a:ext cx="3892549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defRPr/>
            </a:pPr>
            <a:r>
              <a:rPr lang="en-GB" kern="0" dirty="0"/>
              <a:t>Visualize your story</a:t>
            </a:r>
          </a:p>
          <a:p>
            <a:pPr lvl="1">
              <a:defRPr/>
            </a:pPr>
            <a:r>
              <a:rPr lang="en-GB" kern="0" dirty="0"/>
              <a:t>Compact message</a:t>
            </a:r>
          </a:p>
          <a:p>
            <a:pPr lvl="1">
              <a:defRPr/>
            </a:pPr>
            <a:r>
              <a:rPr lang="en-GB" kern="0" dirty="0"/>
              <a:t>Difficult to copy-paste</a:t>
            </a:r>
          </a:p>
        </p:txBody>
      </p:sp>
    </p:spTree>
    <p:extLst>
      <p:ext uri="{BB962C8B-B14F-4D97-AF65-F5344CB8AC3E}">
        <p14:creationId xmlns:p14="http://schemas.microsoft.com/office/powerpoint/2010/main" val="12473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0263" y="104640"/>
            <a:ext cx="10515600" cy="1325563"/>
          </a:xfrm>
        </p:spPr>
        <p:txBody>
          <a:bodyPr/>
          <a:lstStyle/>
          <a:p>
            <a:r>
              <a:rPr lang="en-GB" altLang="en-US" dirty="0"/>
              <a:t>Pre-task:</a:t>
            </a:r>
            <a:br>
              <a:rPr lang="en-GB" altLang="en-US" dirty="0"/>
            </a:br>
            <a:r>
              <a:rPr lang="en-GB" altLang="en-US" sz="2400" dirty="0"/>
              <a:t>How to prepare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43542" y="2451894"/>
            <a:ext cx="7985125" cy="1630362"/>
          </a:xfrm>
        </p:spPr>
        <p:txBody>
          <a:bodyPr>
            <a:normAutofit fontScale="92500"/>
          </a:bodyPr>
          <a:lstStyle/>
          <a:p>
            <a:r>
              <a:rPr lang="en-GB" altLang="en-US" dirty="0"/>
              <a:t>Prepare 4-6 slides</a:t>
            </a:r>
          </a:p>
          <a:p>
            <a:pPr lvl="1"/>
            <a:r>
              <a:rPr lang="en-GB" altLang="en-US" dirty="0"/>
              <a:t>What information the method provides and how does it work?</a:t>
            </a:r>
          </a:p>
          <a:p>
            <a:pPr lvl="1"/>
            <a:r>
              <a:rPr lang="en-GB" altLang="en-US" dirty="0"/>
              <a:t>What kind of samples can be analysed?</a:t>
            </a:r>
          </a:p>
          <a:p>
            <a:pPr lvl="1"/>
            <a:r>
              <a:rPr lang="en-US" altLang="en-US" dirty="0"/>
              <a:t>Is the method destructive for the sample?</a:t>
            </a:r>
          </a:p>
        </p:txBody>
      </p:sp>
      <p:grpSp>
        <p:nvGrpSpPr>
          <p:cNvPr id="22532" name="Group 2"/>
          <p:cNvGrpSpPr>
            <a:grpSpLocks/>
          </p:cNvGrpSpPr>
          <p:nvPr/>
        </p:nvGrpSpPr>
        <p:grpSpPr bwMode="auto">
          <a:xfrm>
            <a:off x="7824789" y="115889"/>
            <a:ext cx="2687637" cy="1963737"/>
            <a:chOff x="6300192" y="116632"/>
            <a:chExt cx="2688233" cy="1962635"/>
          </a:xfrm>
        </p:grpSpPr>
        <p:pic>
          <p:nvPicPr>
            <p:cNvPr id="22535" name="Picture 5" descr="https://encrypted-tbn2.gstatic.com/images?q=tbn:ANd9GcSCggw4S9GlmcHxN2q50Rca8cLAKD4c_z7EihtJugcwDOPvGlsan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16632"/>
              <a:ext cx="1608113" cy="190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Box 1"/>
            <p:cNvSpPr txBox="1">
              <a:spLocks noChangeArrowheads="1"/>
            </p:cNvSpPr>
            <p:nvPr/>
          </p:nvSpPr>
          <p:spPr bwMode="auto">
            <a:xfrm>
              <a:off x="6828185" y="1802268"/>
              <a:ext cx="2160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terrapinsa005.weebly.com</a:t>
              </a:r>
              <a:endParaRPr lang="en-GB" altLang="en-US" sz="120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701" y="4621214"/>
            <a:ext cx="6800849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defRPr/>
            </a:pPr>
            <a:r>
              <a:rPr lang="en-GB" kern="0" dirty="0"/>
              <a:t>Your picture of the operating mechanism of the device </a:t>
            </a:r>
          </a:p>
          <a:p>
            <a:pPr marL="457200" lvl="1" indent="0">
              <a:buNone/>
              <a:defRPr/>
            </a:pPr>
            <a:r>
              <a:rPr lang="en-GB" kern="0" dirty="0"/>
              <a:t>    (drawn with hand or by yourself with computer)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893" y="2210742"/>
            <a:ext cx="2717196" cy="286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Pre-task (flip):</a:t>
            </a:r>
            <a:br>
              <a:rPr lang="en-GB" altLang="en-US"/>
            </a:br>
            <a:r>
              <a:rPr lang="en-GB" altLang="en-US" sz="2400"/>
              <a:t>How to prepare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Prepare 4-6 slides</a:t>
            </a:r>
          </a:p>
          <a:p>
            <a:pPr lvl="1">
              <a:defRPr/>
            </a:pPr>
            <a:r>
              <a:rPr lang="en-GB" altLang="en-US" dirty="0"/>
              <a:t>What information the method provides and how does it work?</a:t>
            </a:r>
          </a:p>
          <a:p>
            <a:pPr lvl="1">
              <a:defRPr/>
            </a:pPr>
            <a:r>
              <a:rPr lang="en-GB" altLang="en-US" dirty="0"/>
              <a:t>What kind of samples can be analysed?</a:t>
            </a:r>
          </a:p>
          <a:p>
            <a:pPr lvl="1">
              <a:defRPr/>
            </a:pPr>
            <a:r>
              <a:rPr lang="en-US" altLang="en-US" dirty="0"/>
              <a:t>Is the method destructive for the sample?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Your picture of the operating mechanism of the device </a:t>
            </a:r>
          </a:p>
          <a:p>
            <a:pPr marL="457200" lvl="1" indent="0">
              <a:buNone/>
              <a:defRPr/>
            </a:pPr>
            <a:r>
              <a:rPr lang="en-GB" dirty="0"/>
              <a:t>    (drawn with hand or by yourself with computer)  </a:t>
            </a:r>
          </a:p>
          <a:p>
            <a:pPr lvl="1">
              <a:defRPr/>
            </a:pPr>
            <a:r>
              <a:rPr lang="en-GB" dirty="0"/>
              <a:t>Bring the homework to class (we work with them)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303837" y="3386139"/>
            <a:ext cx="4705350" cy="369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Submit to MyCourses before the next lecture</a:t>
            </a:r>
          </a:p>
        </p:txBody>
      </p:sp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7824789" y="115889"/>
            <a:ext cx="2687637" cy="1963737"/>
            <a:chOff x="6300192" y="116632"/>
            <a:chExt cx="2688233" cy="1962635"/>
          </a:xfrm>
        </p:grpSpPr>
        <p:pic>
          <p:nvPicPr>
            <p:cNvPr id="23558" name="Picture 5" descr="https://encrypted-tbn2.gstatic.com/images?q=tbn:ANd9GcSCggw4S9GlmcHxN2q50Rca8cLAKD4c_z7EihtJugcwDOPvGlsan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16632"/>
              <a:ext cx="1608113" cy="190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Box 8"/>
            <p:cNvSpPr txBox="1">
              <a:spLocks noChangeArrowheads="1"/>
            </p:cNvSpPr>
            <p:nvPr/>
          </p:nvSpPr>
          <p:spPr bwMode="auto">
            <a:xfrm>
              <a:off x="6828185" y="1802268"/>
              <a:ext cx="2160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terrapinsa005.weebly.com</a:t>
              </a:r>
              <a:endParaRPr lang="en-GB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93074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Pre-task (flip):</a:t>
            </a:r>
            <a:br>
              <a:rPr lang="en-GB" altLang="en-US"/>
            </a:br>
            <a:r>
              <a:rPr lang="en-GB" altLang="en-US" sz="2400"/>
              <a:t>How to prepare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Prepare 4-6 slides:</a:t>
            </a:r>
          </a:p>
          <a:p>
            <a:pPr lvl="1">
              <a:defRPr/>
            </a:pPr>
            <a:r>
              <a:rPr lang="en-GB" altLang="en-US" dirty="0"/>
              <a:t>What information the method provides and how does it work?</a:t>
            </a:r>
          </a:p>
          <a:p>
            <a:pPr lvl="1">
              <a:defRPr/>
            </a:pPr>
            <a:r>
              <a:rPr lang="en-GB" altLang="en-US" dirty="0"/>
              <a:t>What kind of samples can be analysed?</a:t>
            </a:r>
          </a:p>
          <a:p>
            <a:pPr lvl="1">
              <a:defRPr/>
            </a:pPr>
            <a:r>
              <a:rPr lang="en-US" altLang="en-US" dirty="0"/>
              <a:t>Is the method destructive for the sample?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r>
              <a:rPr lang="en-GB" dirty="0"/>
              <a:t>Your picture of the operating mechanism of the device </a:t>
            </a:r>
          </a:p>
          <a:p>
            <a:pPr marL="457200" lvl="1" indent="0">
              <a:buNone/>
              <a:defRPr/>
            </a:pPr>
            <a:r>
              <a:rPr lang="en-GB" dirty="0"/>
              <a:t>    (drawn with hand or by yourself with computer)  </a:t>
            </a:r>
          </a:p>
          <a:p>
            <a:pPr marL="457200" lvl="1" indent="0">
              <a:buNone/>
              <a:defRPr/>
            </a:pPr>
            <a:endParaRPr lang="en-GB" dirty="0"/>
          </a:p>
          <a:p>
            <a:pPr marL="457200" lvl="1" indent="0">
              <a:buNone/>
              <a:defRPr/>
            </a:pPr>
            <a:r>
              <a:rPr lang="en-GB" dirty="0"/>
              <a:t>+ Questions for the expert and ask them during the lecture or lab work – response to your report (required for higher grades)</a:t>
            </a:r>
          </a:p>
        </p:txBody>
      </p:sp>
      <p:sp>
        <p:nvSpPr>
          <p:cNvPr id="24580" name="Right Arrow 3"/>
          <p:cNvSpPr>
            <a:spLocks noChangeArrowheads="1"/>
          </p:cNvSpPr>
          <p:nvPr/>
        </p:nvSpPr>
        <p:spPr bwMode="auto">
          <a:xfrm>
            <a:off x="4095752" y="5681663"/>
            <a:ext cx="1582737" cy="431800"/>
          </a:xfrm>
          <a:prstGeom prst="rightArrow">
            <a:avLst>
              <a:gd name="adj1" fmla="val 50000"/>
              <a:gd name="adj2" fmla="val 499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5745164" y="5713414"/>
            <a:ext cx="4103687" cy="36988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Arial" charset="0"/>
              </a:rPr>
              <a:t>Introduction for your laboratory report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2791327" y="3464791"/>
            <a:ext cx="6031831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Submit to MyCourses before the lecture (max size 5 MB)</a:t>
            </a:r>
          </a:p>
        </p:txBody>
      </p:sp>
      <p:grpSp>
        <p:nvGrpSpPr>
          <p:cNvPr id="24583" name="Group 6"/>
          <p:cNvGrpSpPr>
            <a:grpSpLocks/>
          </p:cNvGrpSpPr>
          <p:nvPr/>
        </p:nvGrpSpPr>
        <p:grpSpPr bwMode="auto">
          <a:xfrm>
            <a:off x="7824789" y="115889"/>
            <a:ext cx="2687637" cy="1963737"/>
            <a:chOff x="6300192" y="116632"/>
            <a:chExt cx="2688233" cy="1962635"/>
          </a:xfrm>
        </p:grpSpPr>
        <p:pic>
          <p:nvPicPr>
            <p:cNvPr id="24584" name="Picture 5" descr="https://encrypted-tbn2.gstatic.com/images?q=tbn:ANd9GcSCggw4S9GlmcHxN2q50Rca8cLAKD4c_z7EihtJugcwDOPvGlsan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16632"/>
              <a:ext cx="1608113" cy="190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TextBox 8"/>
            <p:cNvSpPr txBox="1">
              <a:spLocks noChangeArrowheads="1"/>
            </p:cNvSpPr>
            <p:nvPr/>
          </p:nvSpPr>
          <p:spPr bwMode="auto">
            <a:xfrm>
              <a:off x="6828185" y="1802268"/>
              <a:ext cx="2160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terrapinsa005.weebly.com</a:t>
              </a:r>
              <a:endParaRPr lang="en-GB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88510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2116" y="-33338"/>
            <a:ext cx="8596668" cy="1320800"/>
          </a:xfrm>
        </p:spPr>
        <p:txBody>
          <a:bodyPr/>
          <a:lstStyle/>
          <a:p>
            <a:r>
              <a:rPr lang="en-GB" altLang="en-US" dirty="0"/>
              <a:t>How to hand in pre-task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863725" y="6326191"/>
            <a:ext cx="846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Remember to submit Before the lecture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CEA53-FC57-4ACE-B15E-72B7F0D17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6742" y="1044577"/>
            <a:ext cx="7196323" cy="528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6">
            <a:extLst>
              <a:ext uri="{FF2B5EF4-FFF2-40B4-BE49-F238E27FC236}">
                <a16:creationId xmlns:a16="http://schemas.microsoft.com/office/drawing/2014/main" id="{C48442DA-F8B7-47B6-A8E2-50EDC2018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345" y="5175921"/>
            <a:ext cx="1873250" cy="576263"/>
          </a:xfrm>
          <a:prstGeom prst="ellipse">
            <a:avLst/>
          </a:prstGeom>
          <a:noFill/>
          <a:ln w="12700" algn="ctr">
            <a:solidFill>
              <a:srgbClr val="ED293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2688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5515" y="220923"/>
            <a:ext cx="3490330" cy="1292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fi-FI" sz="2000" dirty="0"/>
          </a:p>
          <a:p>
            <a:pPr algn="ctr">
              <a:defRPr/>
            </a:pPr>
            <a:r>
              <a:rPr lang="fi-FI" sz="2000" dirty="0" err="1"/>
              <a:t>Material</a:t>
            </a:r>
            <a:r>
              <a:rPr lang="fi-FI" sz="2000" dirty="0"/>
              <a:t> </a:t>
            </a:r>
            <a:r>
              <a:rPr lang="fi-FI" sz="2000" dirty="0" err="1"/>
              <a:t>Characterization</a:t>
            </a:r>
            <a:r>
              <a:rPr lang="fi-FI" sz="2000" dirty="0"/>
              <a:t> </a:t>
            </a:r>
          </a:p>
          <a:p>
            <a:pPr algn="ctr">
              <a:defRPr/>
            </a:pPr>
            <a:r>
              <a:rPr lang="fi-FI" sz="2000" dirty="0" err="1"/>
              <a:t>Techniques</a:t>
            </a:r>
            <a:endParaRPr lang="fi-FI" sz="2000" dirty="0"/>
          </a:p>
          <a:p>
            <a:pPr>
              <a:defRPr/>
            </a:pP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1492584" y="5536615"/>
            <a:ext cx="3563938" cy="984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fi-FI" sz="2000" dirty="0"/>
          </a:p>
          <a:p>
            <a:pPr algn="ctr">
              <a:defRPr/>
            </a:pPr>
            <a:r>
              <a:rPr lang="fi-FI" sz="2000" dirty="0"/>
              <a:t>Analysis of data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1492584" y="3975397"/>
            <a:ext cx="3570288" cy="984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fi-FI" sz="2000" dirty="0"/>
          </a:p>
          <a:p>
            <a:pPr algn="ctr">
              <a:defRPr/>
            </a:pPr>
            <a:r>
              <a:rPr lang="fi-FI" sz="2000" dirty="0" err="1"/>
              <a:t>Laboratory</a:t>
            </a:r>
            <a:r>
              <a:rPr lang="fi-FI" sz="2000" dirty="0"/>
              <a:t> </a:t>
            </a:r>
            <a:r>
              <a:rPr lang="fi-FI" sz="2000" dirty="0" err="1"/>
              <a:t>practice</a:t>
            </a:r>
            <a:endParaRPr lang="fi-FI" sz="2000" dirty="0"/>
          </a:p>
          <a:p>
            <a:pPr>
              <a:defRPr/>
            </a:pP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494986" y="3981851"/>
            <a:ext cx="3563938" cy="984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fi-FI" sz="2000" dirty="0"/>
          </a:p>
          <a:p>
            <a:pPr algn="ctr">
              <a:defRPr/>
            </a:pPr>
            <a:r>
              <a:rPr lang="fi-FI" sz="2000" dirty="0" err="1"/>
              <a:t>What</a:t>
            </a:r>
            <a:r>
              <a:rPr lang="fi-FI" sz="2000" dirty="0"/>
              <a:t> </a:t>
            </a:r>
            <a:r>
              <a:rPr lang="fi-FI" sz="2000" dirty="0" err="1"/>
              <a:t>can</a:t>
            </a:r>
            <a:r>
              <a:rPr lang="fi-FI" sz="2000" dirty="0"/>
              <a:t> I </a:t>
            </a:r>
            <a:r>
              <a:rPr lang="fi-FI" sz="2000" dirty="0" err="1"/>
              <a:t>analyse</a:t>
            </a:r>
            <a:r>
              <a:rPr lang="fi-FI" sz="2000" dirty="0"/>
              <a:t>?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5494986" y="5536615"/>
            <a:ext cx="35639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i-FI" sz="2000" dirty="0"/>
              <a:t>How </a:t>
            </a:r>
            <a:r>
              <a:rPr lang="fi-FI" sz="2000" dirty="0" err="1"/>
              <a:t>do</a:t>
            </a:r>
            <a:r>
              <a:rPr lang="fi-FI" sz="2000" dirty="0"/>
              <a:t> I </a:t>
            </a:r>
            <a:r>
              <a:rPr lang="fi-FI" sz="2000" dirty="0" err="1"/>
              <a:t>get</a:t>
            </a:r>
            <a:r>
              <a:rPr lang="fi-FI" sz="2000" dirty="0"/>
              <a:t> the </a:t>
            </a:r>
            <a:r>
              <a:rPr lang="fi-FI" sz="2000" dirty="0" err="1"/>
              <a:t>information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I </a:t>
            </a:r>
            <a:r>
              <a:rPr lang="fi-FI" sz="2000" dirty="0" err="1"/>
              <a:t>need</a:t>
            </a:r>
            <a:r>
              <a:rPr lang="fi-FI" sz="2000" dirty="0"/>
              <a:t>?</a:t>
            </a:r>
          </a:p>
          <a:p>
            <a:pPr algn="just">
              <a:defRPr/>
            </a:pPr>
            <a:endParaRPr lang="fi-FI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083239" y="1654625"/>
            <a:ext cx="5975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dirty="0" err="1"/>
              <a:t>Probing</a:t>
            </a:r>
            <a:r>
              <a:rPr lang="fi-FI" dirty="0"/>
              <a:t> </a:t>
            </a:r>
            <a:r>
              <a:rPr lang="fi-FI" dirty="0" err="1"/>
              <a:t>physical</a:t>
            </a:r>
            <a:r>
              <a:rPr lang="fi-FI" dirty="0"/>
              <a:t> and </a:t>
            </a:r>
            <a:r>
              <a:rPr lang="fi-FI" dirty="0" err="1"/>
              <a:t>chemical</a:t>
            </a:r>
            <a:r>
              <a:rPr lang="fi-FI" dirty="0"/>
              <a:t> </a:t>
            </a:r>
            <a:r>
              <a:rPr lang="fi-FI" dirty="0" err="1"/>
              <a:t>properties</a:t>
            </a:r>
            <a:r>
              <a:rPr lang="fi-FI" dirty="0"/>
              <a:t> of </a:t>
            </a:r>
            <a:r>
              <a:rPr lang="fi-FI" dirty="0" err="1"/>
              <a:t>materials</a:t>
            </a:r>
            <a:r>
              <a:rPr lang="fi-FI" dirty="0"/>
              <a:t> (</a:t>
            </a:r>
            <a:r>
              <a:rPr lang="fi-FI" dirty="0" err="1"/>
              <a:t>Bulk</a:t>
            </a:r>
            <a:r>
              <a:rPr lang="fi-FI" dirty="0"/>
              <a:t>, </a:t>
            </a:r>
            <a:r>
              <a:rPr lang="fi-FI" dirty="0" err="1"/>
              <a:t>Surfaces</a:t>
            </a:r>
            <a:r>
              <a:rPr lang="fi-FI" dirty="0"/>
              <a:t> and </a:t>
            </a:r>
            <a:r>
              <a:rPr lang="fi-FI" dirty="0" err="1"/>
              <a:t>Interfaces</a:t>
            </a:r>
            <a:r>
              <a:rPr lang="fi-FI" dirty="0"/>
              <a:t>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Single </a:t>
            </a:r>
            <a:r>
              <a:rPr lang="fi-FI" dirty="0" err="1"/>
              <a:t>crystals</a:t>
            </a:r>
            <a:r>
              <a:rPr lang="fi-FI" dirty="0"/>
              <a:t> and </a:t>
            </a:r>
            <a:r>
              <a:rPr lang="fi-FI" dirty="0" err="1"/>
              <a:t>powder</a:t>
            </a:r>
            <a:r>
              <a:rPr lang="fi-FI" dirty="0"/>
              <a:t>(3D)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 err="1"/>
              <a:t>Thin</a:t>
            </a:r>
            <a:r>
              <a:rPr lang="fi-FI" dirty="0"/>
              <a:t> </a:t>
            </a:r>
            <a:r>
              <a:rPr lang="fi-FI" dirty="0" err="1"/>
              <a:t>films</a:t>
            </a:r>
            <a:r>
              <a:rPr lang="fi-FI" dirty="0"/>
              <a:t>(2D)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 err="1"/>
              <a:t>Nanostructures</a:t>
            </a:r>
            <a:r>
              <a:rPr lang="fi-FI" dirty="0"/>
              <a:t>(1D and 0D)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4247" y="3374988"/>
            <a:ext cx="75932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r>
              <a:rPr lang="fi-FI" dirty="0"/>
              <a:t>Remote </a:t>
            </a:r>
            <a:r>
              <a:rPr lang="fi-FI" dirty="0" err="1"/>
              <a:t>Contact</a:t>
            </a:r>
            <a:r>
              <a:rPr lang="fi-FI" dirty="0"/>
              <a:t> Session (</a:t>
            </a:r>
            <a:r>
              <a:rPr lang="fi-FI" dirty="0" err="1"/>
              <a:t>Theoretical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(</a:t>
            </a:r>
            <a:r>
              <a:rPr lang="fi-FI" dirty="0" err="1"/>
              <a:t>Principle</a:t>
            </a:r>
            <a:r>
              <a:rPr lang="fi-FI" dirty="0"/>
              <a:t> &amp; </a:t>
            </a:r>
            <a:r>
              <a:rPr lang="fi-FI" dirty="0" err="1"/>
              <a:t>Instrumentation</a:t>
            </a:r>
            <a:r>
              <a:rPr lang="fi-FI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56080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GB" altLang="en-US" dirty="0"/>
              <a:t>Laboratory report:</a:t>
            </a:r>
            <a:br>
              <a:rPr lang="en-GB" altLang="en-US" dirty="0"/>
            </a:br>
            <a:r>
              <a:rPr lang="en-GB" altLang="en-US" sz="2400" dirty="0"/>
              <a:t>How to prepare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Introduction: your pre-task + operating image</a:t>
            </a:r>
          </a:p>
          <a:p>
            <a:endParaRPr lang="en-GB" altLang="en-US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151314" y="2565400"/>
            <a:ext cx="2592387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50"/>
                </a:solidFill>
              </a:rPr>
              <a:t>This you already have!</a:t>
            </a: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7907338" y="3511551"/>
            <a:ext cx="2076450" cy="2220913"/>
            <a:chOff x="6382946" y="3510821"/>
            <a:chExt cx="2076450" cy="2221642"/>
          </a:xfrm>
        </p:grpSpPr>
        <p:pic>
          <p:nvPicPr>
            <p:cNvPr id="2663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946" y="3510821"/>
              <a:ext cx="207645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Box 4"/>
            <p:cNvSpPr txBox="1">
              <a:spLocks noChangeArrowheads="1"/>
            </p:cNvSpPr>
            <p:nvPr/>
          </p:nvSpPr>
          <p:spPr bwMode="auto">
            <a:xfrm>
              <a:off x="6587188" y="5455464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www.somervillenjk12.org</a:t>
              </a:r>
              <a:endParaRPr lang="en-GB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84860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report:</a:t>
            </a:r>
            <a:br>
              <a:rPr lang="en-GB" altLang="en-US"/>
            </a:br>
            <a:r>
              <a:rPr lang="en-GB" altLang="en-US" sz="2400"/>
              <a:t>How to prepare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Introduction: your pre-task + operating image</a:t>
            </a:r>
          </a:p>
          <a:p>
            <a:pPr lvl="1"/>
            <a:r>
              <a:rPr lang="en-GB" altLang="en-US"/>
              <a:t>Also add here the group selfie (confirmation your presence)</a:t>
            </a:r>
          </a:p>
          <a:p>
            <a:endParaRPr lang="en-GB" altLang="en-US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279651" y="2854158"/>
            <a:ext cx="2592387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B050"/>
                </a:solidFill>
              </a:rPr>
              <a:t>This you already have!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7907338" y="3424239"/>
            <a:ext cx="2076450" cy="2220913"/>
            <a:chOff x="6382946" y="3510821"/>
            <a:chExt cx="2076450" cy="2221642"/>
          </a:xfrm>
        </p:grpSpPr>
        <p:pic>
          <p:nvPicPr>
            <p:cNvPr id="27654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946" y="3510821"/>
              <a:ext cx="207645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Box 6"/>
            <p:cNvSpPr txBox="1">
              <a:spLocks noChangeArrowheads="1"/>
            </p:cNvSpPr>
            <p:nvPr/>
          </p:nvSpPr>
          <p:spPr bwMode="auto">
            <a:xfrm>
              <a:off x="6587188" y="5455464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www.somervillenjk12.org</a:t>
              </a:r>
              <a:endParaRPr lang="en-GB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78704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report:</a:t>
            </a:r>
            <a:br>
              <a:rPr lang="en-GB" altLang="en-US"/>
            </a:br>
            <a:r>
              <a:rPr lang="en-GB" altLang="en-US" sz="2400"/>
              <a:t>How to prepare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Introduction: your pre-task + operating image</a:t>
            </a:r>
          </a:p>
          <a:p>
            <a:endParaRPr lang="en-GB" altLang="en-US"/>
          </a:p>
          <a:p>
            <a:r>
              <a:rPr lang="en-GB" altLang="en-US"/>
              <a:t>Experimental: the procedure (what did you do in the lab)</a:t>
            </a:r>
          </a:p>
          <a:p>
            <a:pPr lvl="1"/>
            <a:r>
              <a:rPr lang="en-GB" altLang="en-US"/>
              <a:t>Can involve text and pictures (you take in lab) </a:t>
            </a:r>
          </a:p>
          <a:p>
            <a:pPr lvl="1"/>
            <a:r>
              <a:rPr lang="en-GB" altLang="en-US"/>
              <a:t>Here if any sample preparation done</a:t>
            </a:r>
          </a:p>
          <a:p>
            <a:endParaRPr lang="en-GB" altLang="en-US"/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7907338" y="3511551"/>
            <a:ext cx="2076450" cy="2220913"/>
            <a:chOff x="6382946" y="3510821"/>
            <a:chExt cx="2076450" cy="2221642"/>
          </a:xfrm>
        </p:grpSpPr>
        <p:pic>
          <p:nvPicPr>
            <p:cNvPr id="2867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946" y="3510821"/>
              <a:ext cx="207645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6587188" y="5455464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www.somervillenjk12.org</a:t>
              </a:r>
              <a:endParaRPr lang="en-GB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4006188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 examples:</a:t>
            </a:r>
            <a:br>
              <a:rPr lang="en-GB" altLang="en-US"/>
            </a:br>
            <a:r>
              <a:rPr lang="en-GB" altLang="en-US"/>
              <a:t>Experimental</a:t>
            </a:r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800" y="1852614"/>
            <a:ext cx="6318250" cy="3557587"/>
          </a:xfrm>
        </p:spPr>
      </p:pic>
      <p:cxnSp>
        <p:nvCxnSpPr>
          <p:cNvPr id="4" name="Straight Arrow Connector 3"/>
          <p:cNvCxnSpPr/>
          <p:nvPr/>
        </p:nvCxnSpPr>
        <p:spPr>
          <a:xfrm>
            <a:off x="7070725" y="3471864"/>
            <a:ext cx="0" cy="109537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289801" y="2051050"/>
            <a:ext cx="23813" cy="251618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29703" idx="2"/>
          </p:cNvCxnSpPr>
          <p:nvPr/>
        </p:nvCxnSpPr>
        <p:spPr>
          <a:xfrm flipH="1" flipV="1">
            <a:off x="8318500" y="1436688"/>
            <a:ext cx="19050" cy="1096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7070725" y="1066800"/>
            <a:ext cx="249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microscope/camera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7085013" y="6264275"/>
            <a:ext cx="819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laser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83475" y="4691063"/>
            <a:ext cx="1062038" cy="1598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651875" y="4210050"/>
            <a:ext cx="25400" cy="1576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7843838" y="5853114"/>
            <a:ext cx="250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spectrometer</a:t>
            </a:r>
          </a:p>
        </p:txBody>
      </p:sp>
      <p:sp>
        <p:nvSpPr>
          <p:cNvPr id="29708" name="TextBox 11"/>
          <p:cNvSpPr txBox="1">
            <a:spLocks noChangeArrowheads="1"/>
          </p:cNvSpPr>
          <p:nvPr/>
        </p:nvSpPr>
        <p:spPr bwMode="auto">
          <a:xfrm>
            <a:off x="3841750" y="6037264"/>
            <a:ext cx="2495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direction of the laser</a:t>
            </a:r>
          </a:p>
        </p:txBody>
      </p:sp>
      <p:cxnSp>
        <p:nvCxnSpPr>
          <p:cNvPr id="13" name="Straight Arrow Connector 12"/>
          <p:cNvCxnSpPr>
            <a:endCxn id="29708" idx="0"/>
          </p:cNvCxnSpPr>
          <p:nvPr/>
        </p:nvCxnSpPr>
        <p:spPr>
          <a:xfrm flipH="1">
            <a:off x="5089525" y="4471989"/>
            <a:ext cx="1981200" cy="156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23039" y="3400425"/>
            <a:ext cx="561975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075364" y="1503363"/>
            <a:ext cx="1119187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12" name="TextBox 15"/>
          <p:cNvSpPr txBox="1">
            <a:spLocks noChangeArrowheads="1"/>
          </p:cNvSpPr>
          <p:nvPr/>
        </p:nvSpPr>
        <p:spPr bwMode="auto">
          <a:xfrm>
            <a:off x="5359400" y="11684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detector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97650" y="4567238"/>
            <a:ext cx="554038" cy="1065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14" name="TextBox 17"/>
          <p:cNvSpPr txBox="1">
            <a:spLocks noChangeArrowheads="1"/>
          </p:cNvSpPr>
          <p:nvPr/>
        </p:nvSpPr>
        <p:spPr bwMode="auto">
          <a:xfrm>
            <a:off x="6045200" y="5602288"/>
            <a:ext cx="123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sample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8014" y="3095626"/>
            <a:ext cx="1728787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Explain with power point! Visualizing!</a:t>
            </a:r>
          </a:p>
        </p:txBody>
      </p:sp>
    </p:spTree>
    <p:extLst>
      <p:ext uri="{BB962C8B-B14F-4D97-AF65-F5344CB8AC3E}">
        <p14:creationId xmlns:p14="http://schemas.microsoft.com/office/powerpoint/2010/main" val="292999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0659" y="92076"/>
            <a:ext cx="8596668" cy="1320800"/>
          </a:xfrm>
        </p:spPr>
        <p:txBody>
          <a:bodyPr/>
          <a:lstStyle/>
          <a:p>
            <a:r>
              <a:rPr lang="en-GB" altLang="en-US" dirty="0"/>
              <a:t>Laboratory report:</a:t>
            </a:r>
            <a:br>
              <a:rPr lang="en-GB" altLang="en-US" dirty="0"/>
            </a:br>
            <a:r>
              <a:rPr lang="en-GB" altLang="en-US" dirty="0"/>
              <a:t>Experimental - samples</a:t>
            </a:r>
          </a:p>
        </p:txBody>
      </p:sp>
      <p:pic>
        <p:nvPicPr>
          <p:cNvPr id="3072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3464" y="1568451"/>
            <a:ext cx="2008187" cy="3565525"/>
          </a:xfrm>
        </p:spPr>
      </p:pic>
      <p:sp>
        <p:nvSpPr>
          <p:cNvPr id="6" name="TextBox 5"/>
          <p:cNvSpPr txBox="1"/>
          <p:nvPr/>
        </p:nvSpPr>
        <p:spPr>
          <a:xfrm>
            <a:off x="7138988" y="488951"/>
            <a:ext cx="295275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Take images of your samples, and tell in detail what they are.</a:t>
            </a:r>
          </a:p>
        </p:txBody>
      </p:sp>
      <p:pic>
        <p:nvPicPr>
          <p:cNvPr id="307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1" y="4256088"/>
            <a:ext cx="38782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568450"/>
            <a:ext cx="38782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2071689" y="5145089"/>
            <a:ext cx="2473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Image 5: Bottle containing amylose from a potato 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5113338" y="3763964"/>
            <a:ext cx="387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Image 6: Amylose from a potato</a:t>
            </a:r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5080001" y="6483350"/>
            <a:ext cx="387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Image 7: Treated barley seeds</a:t>
            </a:r>
          </a:p>
        </p:txBody>
      </p:sp>
    </p:spTree>
    <p:extLst>
      <p:ext uri="{BB962C8B-B14F-4D97-AF65-F5344CB8AC3E}">
        <p14:creationId xmlns:p14="http://schemas.microsoft.com/office/powerpoint/2010/main" val="4010158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report:</a:t>
            </a:r>
            <a:br>
              <a:rPr lang="en-GB" altLang="en-US"/>
            </a:br>
            <a:r>
              <a:rPr lang="en-GB" altLang="en-US" sz="2400"/>
              <a:t>How to prepare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Introduction: your pre-task + operating image</a:t>
            </a:r>
          </a:p>
          <a:p>
            <a:endParaRPr lang="en-GB" altLang="en-US" dirty="0"/>
          </a:p>
          <a:p>
            <a:r>
              <a:rPr lang="en-GB" altLang="en-US" dirty="0"/>
              <a:t>Experimental: the procedure</a:t>
            </a:r>
          </a:p>
          <a:p>
            <a:endParaRPr lang="en-GB" altLang="en-US" dirty="0"/>
          </a:p>
          <a:p>
            <a:r>
              <a:rPr lang="en-GB" altLang="en-US" dirty="0"/>
              <a:t>Results: the result obtained</a:t>
            </a:r>
          </a:p>
          <a:p>
            <a:pPr lvl="1"/>
            <a:r>
              <a:rPr lang="en-GB" altLang="en-US" dirty="0"/>
              <a:t>Data presented in a clear way</a:t>
            </a:r>
          </a:p>
          <a:p>
            <a:pPr lvl="1"/>
            <a:r>
              <a:rPr lang="en-GB" altLang="en-US" dirty="0"/>
              <a:t>Compare the data to other researcher</a:t>
            </a:r>
          </a:p>
          <a:p>
            <a:pPr marL="914400" lvl="2" indent="0">
              <a:buNone/>
            </a:pPr>
            <a:r>
              <a:rPr lang="en-GB" altLang="en-US" dirty="0"/>
              <a:t>(for higher grade)</a:t>
            </a:r>
          </a:p>
          <a:p>
            <a:endParaRPr lang="en-GB" altLang="en-US" dirty="0"/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7907338" y="3511551"/>
            <a:ext cx="2076450" cy="2220913"/>
            <a:chOff x="6382946" y="3510821"/>
            <a:chExt cx="2076450" cy="2221642"/>
          </a:xfrm>
        </p:grpSpPr>
        <p:pic>
          <p:nvPicPr>
            <p:cNvPr id="3174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946" y="3510821"/>
              <a:ext cx="207645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TextBox 5"/>
            <p:cNvSpPr txBox="1">
              <a:spLocks noChangeArrowheads="1"/>
            </p:cNvSpPr>
            <p:nvPr/>
          </p:nvSpPr>
          <p:spPr bwMode="auto">
            <a:xfrm>
              <a:off x="6587188" y="5455464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www.somervillenjk12.org</a:t>
              </a:r>
              <a:endParaRPr lang="en-GB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221960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 examples:</a:t>
            </a:r>
            <a:br>
              <a:rPr lang="en-GB" altLang="en-US"/>
            </a:br>
            <a:r>
              <a:rPr lang="en-GB" altLang="en-US"/>
              <a:t>Results</a:t>
            </a: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1773239"/>
            <a:ext cx="44481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4800601" y="2565400"/>
            <a:ext cx="1287463" cy="960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287714" y="3598863"/>
            <a:ext cx="1512887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You can also highlight the wanted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1089" y="1844676"/>
            <a:ext cx="2376487" cy="1477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Remember to present you data in a clear form (easy for the reader to understand)</a:t>
            </a:r>
          </a:p>
        </p:txBody>
      </p:sp>
    </p:spTree>
    <p:extLst>
      <p:ext uri="{BB962C8B-B14F-4D97-AF65-F5344CB8AC3E}">
        <p14:creationId xmlns:p14="http://schemas.microsoft.com/office/powerpoint/2010/main" val="30192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report:</a:t>
            </a:r>
            <a:br>
              <a:rPr lang="en-GB" altLang="en-US"/>
            </a:br>
            <a:r>
              <a:rPr lang="en-GB" altLang="en-US" sz="2400"/>
              <a:t>How to prepare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en-US" dirty="0"/>
              <a:t>Introduction: your pre-task + operating image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Experimental: the procedure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Results: the result obtained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Discussion: Analysis of the results </a:t>
            </a:r>
          </a:p>
          <a:p>
            <a:pPr lvl="1">
              <a:defRPr/>
            </a:pPr>
            <a:r>
              <a:rPr lang="en-GB" altLang="en-US" dirty="0"/>
              <a:t>You can do the data analysis with peers but</a:t>
            </a:r>
          </a:p>
          <a:p>
            <a:pPr marL="457200" lvl="1" indent="0">
              <a:buNone/>
              <a:defRPr/>
            </a:pPr>
            <a:r>
              <a:rPr lang="en-GB" altLang="en-US" dirty="0"/>
              <a:t>     - &gt;Each of you will write their </a:t>
            </a:r>
            <a:r>
              <a:rPr lang="en-GB" altLang="en-US" dirty="0">
                <a:solidFill>
                  <a:srgbClr val="7030A0"/>
                </a:solidFill>
              </a:rPr>
              <a:t>own report</a:t>
            </a:r>
          </a:p>
          <a:p>
            <a:pPr lvl="1">
              <a:defRPr/>
            </a:pPr>
            <a:r>
              <a:rPr lang="en-GB" altLang="en-US" dirty="0"/>
              <a:t>No need for long discussion (bullet points)</a:t>
            </a:r>
          </a:p>
        </p:txBody>
      </p:sp>
      <p:grpSp>
        <p:nvGrpSpPr>
          <p:cNvPr id="33796" name="Group 3"/>
          <p:cNvGrpSpPr>
            <a:grpSpLocks/>
          </p:cNvGrpSpPr>
          <p:nvPr/>
        </p:nvGrpSpPr>
        <p:grpSpPr bwMode="auto">
          <a:xfrm>
            <a:off x="7907338" y="3511551"/>
            <a:ext cx="2076450" cy="2220913"/>
            <a:chOff x="6382946" y="3510821"/>
            <a:chExt cx="2076450" cy="2221642"/>
          </a:xfrm>
        </p:grpSpPr>
        <p:pic>
          <p:nvPicPr>
            <p:cNvPr id="3379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946" y="3510821"/>
              <a:ext cx="207645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TextBox 5"/>
            <p:cNvSpPr txBox="1">
              <a:spLocks noChangeArrowheads="1"/>
            </p:cNvSpPr>
            <p:nvPr/>
          </p:nvSpPr>
          <p:spPr bwMode="auto">
            <a:xfrm>
              <a:off x="6587188" y="5455464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www.somervillenjk12.org</a:t>
              </a:r>
              <a:endParaRPr lang="en-GB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634089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 examples:</a:t>
            </a:r>
            <a:br>
              <a:rPr lang="en-GB" altLang="en-US"/>
            </a:br>
            <a:r>
              <a:rPr lang="en-GB" altLang="en-US"/>
              <a:t>Analysis</a:t>
            </a: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2" y="1690688"/>
            <a:ext cx="81184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885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report:</a:t>
            </a:r>
            <a:br>
              <a:rPr lang="en-GB" altLang="en-US"/>
            </a:br>
            <a:r>
              <a:rPr lang="en-GB" altLang="en-US" sz="2400"/>
              <a:t>How to prepare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/>
              <a:t>Introduction: your pre-task + operating image</a:t>
            </a:r>
          </a:p>
          <a:p>
            <a:endParaRPr lang="en-GB" altLang="en-US"/>
          </a:p>
          <a:p>
            <a:r>
              <a:rPr lang="en-GB" altLang="en-US"/>
              <a:t>Experimental: the procedure</a:t>
            </a:r>
          </a:p>
          <a:p>
            <a:endParaRPr lang="en-GB" altLang="en-US"/>
          </a:p>
          <a:p>
            <a:r>
              <a:rPr lang="en-GB" altLang="en-US"/>
              <a:t>Results: the result obtained</a:t>
            </a:r>
          </a:p>
          <a:p>
            <a:endParaRPr lang="en-GB" altLang="en-US"/>
          </a:p>
          <a:p>
            <a:r>
              <a:rPr lang="en-GB" altLang="en-US"/>
              <a:t>Discussion: Analysis of the results </a:t>
            </a:r>
          </a:p>
          <a:p>
            <a:r>
              <a:rPr lang="en-GB" altLang="en-US"/>
              <a:t>Conclusions: </a:t>
            </a:r>
          </a:p>
          <a:p>
            <a:pPr lvl="1"/>
            <a:r>
              <a:rPr lang="en-GB" altLang="en-US"/>
              <a:t>1 slide for technical conclusions</a:t>
            </a:r>
          </a:p>
          <a:p>
            <a:pPr lvl="1"/>
            <a:r>
              <a:rPr lang="en-GB" altLang="en-US"/>
              <a:t>1 slide for reflection</a:t>
            </a:r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7907338" y="3511551"/>
            <a:ext cx="2076450" cy="2220913"/>
            <a:chOff x="6382946" y="3510821"/>
            <a:chExt cx="2076450" cy="2221642"/>
          </a:xfrm>
        </p:grpSpPr>
        <p:pic>
          <p:nvPicPr>
            <p:cNvPr id="3584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946" y="3510821"/>
              <a:ext cx="207645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TextBox 5"/>
            <p:cNvSpPr txBox="1">
              <a:spLocks noChangeArrowheads="1"/>
            </p:cNvSpPr>
            <p:nvPr/>
          </p:nvSpPr>
          <p:spPr bwMode="auto">
            <a:xfrm>
              <a:off x="6587188" y="5455464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www.somervillenjk12.org</a:t>
              </a:r>
              <a:endParaRPr lang="en-GB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97329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Teaching acitivites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855872" y="2224338"/>
            <a:ext cx="4181475" cy="3698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fi-FI" sz="1800" dirty="0"/>
              <a:t>Major Topic1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47851" y="2978111"/>
            <a:ext cx="8569325" cy="369887"/>
            <a:chOff x="323850" y="3294063"/>
            <a:chExt cx="8569325" cy="369887"/>
          </a:xfrm>
          <a:solidFill>
            <a:srgbClr val="92D050"/>
          </a:solidFill>
        </p:grpSpPr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323850" y="3294063"/>
              <a:ext cx="2316163" cy="36988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i-FI" altLang="fi-FI" sz="1800" dirty="0" err="1"/>
                <a:t>Week</a:t>
              </a:r>
              <a:r>
                <a:rPr lang="fi-FI" altLang="fi-FI" sz="1800" dirty="0"/>
                <a:t> 1</a:t>
              </a:r>
            </a:p>
          </p:txBody>
        </p:sp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2633663" y="3294063"/>
              <a:ext cx="1878012" cy="36988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i-FI" altLang="fi-FI" sz="1800" dirty="0" err="1"/>
                <a:t>Week</a:t>
              </a:r>
              <a:r>
                <a:rPr lang="fi-FI" altLang="fi-FI" sz="1800" dirty="0"/>
                <a:t> 2</a:t>
              </a:r>
            </a:p>
          </p:txBody>
        </p: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>
              <a:off x="4511675" y="3294063"/>
              <a:ext cx="2277977" cy="36988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i-FI" altLang="fi-FI" sz="1800" dirty="0" err="1"/>
                <a:t>Week</a:t>
              </a:r>
              <a:r>
                <a:rPr lang="fi-FI" altLang="fi-FI" sz="1800" dirty="0"/>
                <a:t> 3</a:t>
              </a:r>
            </a:p>
          </p:txBody>
        </p: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6789652" y="3294063"/>
              <a:ext cx="2103523" cy="36988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i-FI" altLang="fi-FI" sz="1800" dirty="0" err="1"/>
                <a:t>Week</a:t>
              </a:r>
              <a:r>
                <a:rPr lang="fi-FI" altLang="fi-FI" sz="1800" dirty="0"/>
                <a:t> 4</a:t>
              </a:r>
            </a:p>
          </p:txBody>
        </p:sp>
      </p:grpSp>
      <p:sp>
        <p:nvSpPr>
          <p:cNvPr id="13321" name="TextBox 6"/>
          <p:cNvSpPr txBox="1">
            <a:spLocks noChangeArrowheads="1"/>
          </p:cNvSpPr>
          <p:nvPr/>
        </p:nvSpPr>
        <p:spPr bwMode="auto">
          <a:xfrm>
            <a:off x="6029323" y="3352972"/>
            <a:ext cx="2290679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dirty="0" err="1"/>
              <a:t>Minor</a:t>
            </a:r>
            <a:r>
              <a:rPr lang="fi-FI" altLang="fi-FI" sz="1800" dirty="0"/>
              <a:t> </a:t>
            </a:r>
            <a:r>
              <a:rPr lang="fi-FI" altLang="fi-FI" sz="1800" dirty="0" err="1"/>
              <a:t>topic</a:t>
            </a:r>
            <a:endParaRPr lang="fi-FI" altLang="fi-FI" sz="1800" dirty="0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7226967" y="3727246"/>
            <a:ext cx="1860885" cy="3698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fi-FI" sz="1800" dirty="0" err="1"/>
              <a:t>Pre-task</a:t>
            </a:r>
            <a:endParaRPr lang="fi-FI" altLang="fi-FI" sz="1800" dirty="0"/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095875" y="3727665"/>
            <a:ext cx="1314952" cy="3698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fi-FI" sz="1800" dirty="0"/>
              <a:t>Class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039638" y="3731883"/>
            <a:ext cx="1179305" cy="368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fi-FI" sz="1800" dirty="0"/>
              <a:t>Read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045367" y="4105574"/>
            <a:ext cx="2268287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fi-FI" sz="1800" dirty="0" err="1"/>
              <a:t>Week</a:t>
            </a:r>
            <a:r>
              <a:rPr lang="fi-FI" altLang="fi-FI" sz="1800" dirty="0"/>
              <a:t> 1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8321675" y="4110419"/>
            <a:ext cx="2095501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fi-FI" sz="1800" dirty="0" err="1"/>
              <a:t>Week</a:t>
            </a:r>
            <a:r>
              <a:rPr lang="fi-FI" altLang="fi-FI" sz="1800" dirty="0"/>
              <a:t> 2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6045367" y="2221081"/>
            <a:ext cx="4371810" cy="36988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fi-FI" sz="1800" dirty="0"/>
              <a:t>Major </a:t>
            </a:r>
            <a:r>
              <a:rPr lang="fi-FI" altLang="fi-FI" sz="1800" dirty="0" err="1"/>
              <a:t>Topic</a:t>
            </a:r>
            <a:r>
              <a:rPr lang="fi-FI" altLang="fi-FI" sz="1800" dirty="0"/>
              <a:t> 2</a:t>
            </a:r>
          </a:p>
        </p:txBody>
      </p:sp>
      <p:grpSp>
        <p:nvGrpSpPr>
          <p:cNvPr id="9230" name="Group 1"/>
          <p:cNvGrpSpPr>
            <a:grpSpLocks/>
          </p:cNvGrpSpPr>
          <p:nvPr/>
        </p:nvGrpSpPr>
        <p:grpSpPr bwMode="auto">
          <a:xfrm>
            <a:off x="1847851" y="2598739"/>
            <a:ext cx="8562975" cy="371475"/>
            <a:chOff x="683568" y="3715444"/>
            <a:chExt cx="8562603" cy="37147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0" name="TextBox 6"/>
            <p:cNvSpPr txBox="1">
              <a:spLocks noChangeArrowheads="1"/>
            </p:cNvSpPr>
            <p:nvPr/>
          </p:nvSpPr>
          <p:spPr bwMode="auto">
            <a:xfrm>
              <a:off x="1547130" y="3717031"/>
              <a:ext cx="1441387" cy="3698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i-FI" altLang="fi-FI" sz="1800" dirty="0" err="1"/>
                <a:t>Pre-task</a:t>
              </a:r>
              <a:endParaRPr lang="fi-FI" altLang="fi-FI" sz="1800" dirty="0"/>
            </a:p>
          </p:txBody>
        </p:sp>
        <p:sp>
          <p:nvSpPr>
            <p:cNvPr id="31" name="TextBox 6"/>
            <p:cNvSpPr txBox="1">
              <a:spLocks noChangeArrowheads="1"/>
            </p:cNvSpPr>
            <p:nvPr/>
          </p:nvSpPr>
          <p:spPr bwMode="auto">
            <a:xfrm>
              <a:off x="2999630" y="3717031"/>
              <a:ext cx="852450" cy="3698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i-FI" altLang="fi-FI" sz="1800" dirty="0"/>
                <a:t>Class</a:t>
              </a:r>
            </a:p>
          </p:txBody>
        </p:sp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683568" y="3717031"/>
              <a:ext cx="863562" cy="3698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i-FI" altLang="fi-FI" sz="1800" dirty="0"/>
                <a:t>Read</a:t>
              </a:r>
            </a:p>
          </p:txBody>
        </p: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>
              <a:off x="3852080" y="3717031"/>
              <a:ext cx="1697044" cy="3698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i-FI" altLang="fi-FI" sz="1800" dirty="0" err="1"/>
                <a:t>Laboratory</a:t>
              </a:r>
              <a:endParaRPr lang="fi-FI" altLang="fi-FI" sz="1800" dirty="0"/>
            </a:p>
          </p:txBody>
        </p:sp>
        <p:sp>
          <p:nvSpPr>
            <p:cNvPr id="34" name="TextBox 6"/>
            <p:cNvSpPr txBox="1">
              <a:spLocks noChangeArrowheads="1"/>
            </p:cNvSpPr>
            <p:nvPr/>
          </p:nvSpPr>
          <p:spPr bwMode="auto">
            <a:xfrm>
              <a:off x="5549126" y="3717031"/>
              <a:ext cx="1599963" cy="36830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i-FI" altLang="fi-FI" sz="1800" dirty="0"/>
                <a:t>Report</a:t>
              </a:r>
            </a:p>
          </p:txBody>
        </p:sp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7149090" y="3715444"/>
              <a:ext cx="2097081" cy="3698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i-FI" altLang="fi-FI" sz="1800" dirty="0"/>
                <a:t>Feedback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4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report:</a:t>
            </a:r>
            <a:br>
              <a:rPr lang="en-GB" altLang="en-US"/>
            </a:br>
            <a:r>
              <a:rPr lang="en-GB" altLang="en-US" sz="2400"/>
              <a:t>How to prepare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/>
              <a:t>Introduction: your pre-task + operating image</a:t>
            </a:r>
          </a:p>
          <a:p>
            <a:endParaRPr lang="en-GB" altLang="en-US"/>
          </a:p>
          <a:p>
            <a:r>
              <a:rPr lang="en-GB" altLang="en-US"/>
              <a:t>Experimental: the procedure</a:t>
            </a:r>
          </a:p>
          <a:p>
            <a:endParaRPr lang="en-GB" altLang="en-US"/>
          </a:p>
          <a:p>
            <a:r>
              <a:rPr lang="en-GB" altLang="en-US"/>
              <a:t>Results: the result obtained</a:t>
            </a:r>
          </a:p>
          <a:p>
            <a:endParaRPr lang="en-GB" altLang="en-US"/>
          </a:p>
          <a:p>
            <a:r>
              <a:rPr lang="en-GB" altLang="en-US"/>
              <a:t>Discussion: Analysis of the results </a:t>
            </a:r>
          </a:p>
          <a:p>
            <a:r>
              <a:rPr lang="en-GB" altLang="en-US"/>
              <a:t>Conclusions</a:t>
            </a:r>
          </a:p>
          <a:p>
            <a:r>
              <a:rPr lang="en-GB" altLang="en-US"/>
              <a:t>References: add here all references used</a:t>
            </a: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8183563" y="3497263"/>
            <a:ext cx="2076450" cy="2220912"/>
            <a:chOff x="6382946" y="3510821"/>
            <a:chExt cx="2076450" cy="2221642"/>
          </a:xfrm>
        </p:grpSpPr>
        <p:pic>
          <p:nvPicPr>
            <p:cNvPr id="3686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946" y="3510821"/>
              <a:ext cx="207645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TextBox 5"/>
            <p:cNvSpPr txBox="1">
              <a:spLocks noChangeArrowheads="1"/>
            </p:cNvSpPr>
            <p:nvPr/>
          </p:nvSpPr>
          <p:spPr bwMode="auto">
            <a:xfrm>
              <a:off x="6587188" y="5455464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www.somervillenjk12.org</a:t>
              </a:r>
              <a:endParaRPr lang="en-GB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45879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Proper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Journal paper:</a:t>
            </a:r>
          </a:p>
          <a:p>
            <a:pPr marL="0" indent="0">
              <a:buNone/>
              <a:defRPr/>
            </a:pPr>
            <a:r>
              <a:rPr lang="en-US" dirty="0"/>
              <a:t> 1. Authors</a:t>
            </a:r>
          </a:p>
          <a:p>
            <a:pPr marL="0" indent="0">
              <a:buNone/>
              <a:defRPr/>
            </a:pPr>
            <a:r>
              <a:rPr lang="en-US" dirty="0"/>
              <a:t> 2. Title of the paper</a:t>
            </a:r>
          </a:p>
          <a:p>
            <a:pPr marL="0" indent="0">
              <a:buNone/>
              <a:defRPr/>
            </a:pPr>
            <a:r>
              <a:rPr lang="en-US" dirty="0"/>
              <a:t> 3. Journal name </a:t>
            </a:r>
          </a:p>
          <a:p>
            <a:pPr marL="0" indent="0">
              <a:buNone/>
              <a:defRPr/>
            </a:pPr>
            <a:r>
              <a:rPr lang="en-US" dirty="0"/>
              <a:t> 4. Volume – Year – Page numbers</a:t>
            </a:r>
          </a:p>
          <a:p>
            <a:pPr marL="0" indent="0">
              <a:buNone/>
              <a:defRPr/>
            </a:pPr>
            <a:r>
              <a:rPr lang="en-US" dirty="0"/>
              <a:t> 5. Possible DOI (if very new)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-&gt; </a:t>
            </a:r>
            <a:r>
              <a:rPr lang="en-US" dirty="0">
                <a:solidFill>
                  <a:schemeClr val="tx2"/>
                </a:solidFill>
              </a:rPr>
              <a:t>No Science direct/Research gate links (the links might not exist when I’m looking at them)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- &gt; </a:t>
            </a:r>
            <a:r>
              <a:rPr lang="en-US" sz="2000" dirty="0">
                <a:solidFill>
                  <a:schemeClr val="tx2"/>
                </a:solidFill>
              </a:rPr>
              <a:t>Reference style is free (as long as having the 4 component)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32400" y="1555751"/>
            <a:ext cx="55451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Example: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A. </a:t>
            </a:r>
            <a:r>
              <a:rPr lang="en-US" altLang="en-US" sz="1800" dirty="0" err="1"/>
              <a:t>Santasalo-Aarnio</a:t>
            </a:r>
            <a:r>
              <a:rPr lang="en-US" altLang="en-US" sz="1800" dirty="0"/>
              <a:t>, A. </a:t>
            </a:r>
            <a:r>
              <a:rPr lang="en-US" altLang="en-US" sz="1800" dirty="0" err="1"/>
              <a:t>Lokkiluoto</a:t>
            </a:r>
            <a:r>
              <a:rPr lang="en-US" altLang="en-US" sz="1800" dirty="0"/>
              <a:t>, J. Virtanen, M.M. </a:t>
            </a:r>
            <a:r>
              <a:rPr lang="en-US" altLang="en-US" sz="1800" dirty="0" err="1"/>
              <a:t>Gasik</a:t>
            </a:r>
            <a:r>
              <a:rPr lang="en-US" altLang="en-US" sz="1800" dirty="0"/>
              <a:t>, “Performance of </a:t>
            </a:r>
            <a:r>
              <a:rPr lang="en-US" altLang="en-US" sz="1800" dirty="0" err="1"/>
              <a:t>electrocatalytic</a:t>
            </a:r>
            <a:r>
              <a:rPr lang="en-US" altLang="en-US" sz="1800" dirty="0"/>
              <a:t> gold coating on bipolar plates for SO2 depolarized </a:t>
            </a:r>
            <a:r>
              <a:rPr lang="en-US" altLang="en-US" sz="1800" dirty="0" err="1"/>
              <a:t>electrolyser</a:t>
            </a:r>
            <a:r>
              <a:rPr lang="en-US" altLang="en-US" sz="1800" dirty="0"/>
              <a:t>.” </a:t>
            </a:r>
            <a:r>
              <a:rPr lang="en-US" altLang="en-US" sz="1800" i="1" dirty="0"/>
              <a:t>J. Power Sources</a:t>
            </a:r>
            <a:r>
              <a:rPr lang="en-US" altLang="en-US" sz="1800" dirty="0"/>
              <a:t> </a:t>
            </a:r>
            <a:r>
              <a:rPr lang="en-US" altLang="en-US" sz="1800" b="1" dirty="0"/>
              <a:t>306</a:t>
            </a:r>
            <a:r>
              <a:rPr lang="en-US" altLang="en-US" sz="1800" dirty="0"/>
              <a:t> (2016) 1-7.</a:t>
            </a:r>
          </a:p>
        </p:txBody>
      </p:sp>
    </p:spTree>
    <p:extLst>
      <p:ext uri="{BB962C8B-B14F-4D97-AF65-F5344CB8AC3E}">
        <p14:creationId xmlns:p14="http://schemas.microsoft.com/office/powerpoint/2010/main" val="35163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Web pages:</a:t>
            </a:r>
          </a:p>
          <a:p>
            <a:pPr marL="0" indent="0">
              <a:buNone/>
              <a:defRPr/>
            </a:pPr>
            <a:r>
              <a:rPr lang="en-US" dirty="0"/>
              <a:t> 1. Author/s (if not known. </a:t>
            </a:r>
            <a:r>
              <a:rPr lang="en-US" dirty="0" err="1"/>
              <a:t>Annon</a:t>
            </a:r>
            <a:r>
              <a:rPr lang="en-US" dirty="0"/>
              <a:t>.)</a:t>
            </a:r>
          </a:p>
          <a:p>
            <a:pPr marL="0" indent="0">
              <a:buNone/>
              <a:defRPr/>
            </a:pPr>
            <a:r>
              <a:rPr lang="en-US" dirty="0"/>
              <a:t> 2. Title of the page/section</a:t>
            </a:r>
          </a:p>
          <a:p>
            <a:pPr marL="0" indent="0">
              <a:buNone/>
              <a:defRPr/>
            </a:pPr>
            <a:r>
              <a:rPr lang="en-US" dirty="0"/>
              <a:t> 3. Link</a:t>
            </a:r>
          </a:p>
          <a:p>
            <a:pPr marL="0" indent="0">
              <a:buNone/>
              <a:defRPr/>
            </a:pPr>
            <a:r>
              <a:rPr lang="en-US" dirty="0"/>
              <a:t> 4. When visited (date)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16276" y="4518026"/>
            <a:ext cx="655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Annon. “Nanoparticle - Definition.” </a:t>
            </a:r>
            <a:r>
              <a:rPr lang="en-US" altLang="en-US" sz="1800" i="1">
                <a:hlinkClick r:id="rId2"/>
              </a:rPr>
              <a:t>https://en.wikipedia.org/wiki/Nanoparticle</a:t>
            </a:r>
            <a:r>
              <a:rPr lang="en-US" altLang="en-US" sz="1800" i="1"/>
              <a:t>, visited 11.9.2017</a:t>
            </a:r>
            <a:r>
              <a:rPr lang="en-US" altLang="en-US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8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Outcomes of the </a:t>
            </a:r>
            <a:br>
              <a:rPr lang="en-US" altLang="en-US"/>
            </a:br>
            <a:r>
              <a:rPr lang="en-US" altLang="en-US"/>
              <a:t>Laboratory and Reports	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Be present at laboratory situation</a:t>
            </a:r>
          </a:p>
          <a:p>
            <a:r>
              <a:rPr lang="en-US" altLang="en-US" dirty="0"/>
              <a:t>Keep excellent record on procedures/parameters</a:t>
            </a:r>
          </a:p>
          <a:p>
            <a:r>
              <a:rPr lang="en-US" altLang="en-US" dirty="0"/>
              <a:t>Explain the phenomena behind the experimental method</a:t>
            </a:r>
          </a:p>
          <a:p>
            <a:r>
              <a:rPr lang="en-US" altLang="en-US" dirty="0"/>
              <a:t>Present the obtained data in a clear, reader friendly form</a:t>
            </a:r>
          </a:p>
          <a:p>
            <a:r>
              <a:rPr lang="en-US" altLang="en-US" dirty="0"/>
              <a:t>Relate it to other measured references</a:t>
            </a:r>
          </a:p>
          <a:p>
            <a:r>
              <a:rPr lang="en-US" altLang="en-US" dirty="0"/>
              <a:t>Prepare good experimental conclusions</a:t>
            </a:r>
          </a:p>
          <a:p>
            <a:r>
              <a:rPr lang="en-US" altLang="en-US" dirty="0"/>
              <a:t>Learn to reflect on own laboratory skills</a:t>
            </a:r>
          </a:p>
          <a:p>
            <a:r>
              <a:rPr lang="en-US" altLang="en-US" dirty="0"/>
              <a:t>Growth path for professionalism</a:t>
            </a:r>
          </a:p>
        </p:txBody>
      </p:sp>
    </p:spTree>
    <p:extLst>
      <p:ext uri="{BB962C8B-B14F-4D97-AF65-F5344CB8AC3E}">
        <p14:creationId xmlns:p14="http://schemas.microsoft.com/office/powerpoint/2010/main" val="2694909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10515600" cy="1325563"/>
          </a:xfrm>
        </p:spPr>
        <p:txBody>
          <a:bodyPr/>
          <a:lstStyle/>
          <a:p>
            <a:r>
              <a:rPr lang="en-GB" altLang="en-US" dirty="0"/>
              <a:t>MyCourses Report </a:t>
            </a:r>
            <a:r>
              <a:rPr lang="en-GB" altLang="en-US" dirty="0" err="1"/>
              <a:t>Submisson</a:t>
            </a:r>
            <a:endParaRPr lang="en-GB" altLang="en-US" sz="28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17570" y="4536591"/>
            <a:ext cx="3878178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The submitted file can only be 10 MB!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96313" y="3552825"/>
            <a:ext cx="2233612" cy="368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Submit report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252664" y="2576514"/>
            <a:ext cx="936625" cy="433387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71626" y="2366964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2"/>
                </a:solidFill>
              </a:rPr>
              <a:t>Points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00601" y="6411914"/>
            <a:ext cx="4824413" cy="369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Return after 7 days – DL at 8 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B1BA0-2864-4C6B-BE70-46C565DE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874" y="995753"/>
            <a:ext cx="7254191" cy="532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688C7D-D283-4692-B6A6-0D1E937C5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869" y="5918200"/>
            <a:ext cx="1943100" cy="433388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99293E-464E-4282-91D7-3A60DC4DB7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61064" y="3695703"/>
            <a:ext cx="4146350" cy="2328108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43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 animBg="1"/>
      <p:bldP spid="16" grpId="0"/>
      <p:bldP spid="10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06387" y="63500"/>
            <a:ext cx="10515600" cy="1325563"/>
          </a:xfrm>
        </p:spPr>
        <p:txBody>
          <a:bodyPr/>
          <a:lstStyle/>
          <a:p>
            <a:r>
              <a:rPr lang="en-GB" altLang="en-US"/>
              <a:t>Laboratory report:</a:t>
            </a:r>
            <a:br>
              <a:rPr lang="en-GB" altLang="en-US"/>
            </a:br>
            <a:r>
              <a:rPr lang="en-GB" altLang="en-US"/>
              <a:t>Assessment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31825" y="1389062"/>
            <a:ext cx="10515600" cy="386715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altLang="en-US" dirty="0"/>
              <a:t>	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	Introduction:                                3 p.</a:t>
            </a:r>
            <a:endParaRPr lang="en-GB" altLang="en-US" dirty="0">
              <a:cs typeface="Calibri"/>
            </a:endParaRPr>
          </a:p>
          <a:p>
            <a:pPr marL="0" indent="0">
              <a:buNone/>
            </a:pPr>
            <a:r>
              <a:rPr lang="en-GB" altLang="en-US" dirty="0"/>
              <a:t>	Experimental:                              3 p.</a:t>
            </a:r>
            <a:endParaRPr lang="en-GB" altLang="en-US" dirty="0">
              <a:cs typeface="Calibri"/>
            </a:endParaRPr>
          </a:p>
          <a:p>
            <a:pPr marL="0" indent="0">
              <a:buNone/>
            </a:pPr>
            <a:r>
              <a:rPr lang="en-GB" altLang="en-US" dirty="0"/>
              <a:t>	Results:                                         3 p.</a:t>
            </a:r>
            <a:endParaRPr lang="en-GB" altLang="en-US" dirty="0">
              <a:cs typeface="Calibri"/>
            </a:endParaRPr>
          </a:p>
          <a:p>
            <a:pPr marL="0" indent="0">
              <a:buNone/>
            </a:pPr>
            <a:r>
              <a:rPr lang="en-GB" altLang="en-US" u="sng" dirty="0"/>
              <a:t>	Conclusions and reflection:      3 p.                    </a:t>
            </a:r>
            <a:endParaRPr lang="en-GB" altLang="en-US" u="sng" dirty="0">
              <a:cs typeface="Calibri"/>
            </a:endParaRPr>
          </a:p>
          <a:p>
            <a:pPr marL="0" indent="0">
              <a:buNone/>
            </a:pPr>
            <a:r>
              <a:rPr lang="en-GB" altLang="en-US" dirty="0"/>
              <a:t>	Total                                              12 p.</a:t>
            </a:r>
            <a:endParaRPr lang="en-GB" altLang="en-US" dirty="0">
              <a:cs typeface="Calibri"/>
            </a:endParaRP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	</a:t>
            </a:r>
          </a:p>
        </p:txBody>
      </p:sp>
      <p:grpSp>
        <p:nvGrpSpPr>
          <p:cNvPr id="41988" name="Group 3"/>
          <p:cNvGrpSpPr>
            <a:grpSpLocks/>
          </p:cNvGrpSpPr>
          <p:nvPr/>
        </p:nvGrpSpPr>
        <p:grpSpPr bwMode="auto">
          <a:xfrm>
            <a:off x="8328025" y="4076701"/>
            <a:ext cx="2076450" cy="2220913"/>
            <a:chOff x="6382946" y="3510821"/>
            <a:chExt cx="2076450" cy="2221642"/>
          </a:xfrm>
        </p:grpSpPr>
        <p:pic>
          <p:nvPicPr>
            <p:cNvPr id="4199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946" y="3510821"/>
              <a:ext cx="207645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TextBox 5"/>
            <p:cNvSpPr txBox="1">
              <a:spLocks noChangeArrowheads="1"/>
            </p:cNvSpPr>
            <p:nvPr/>
          </p:nvSpPr>
          <p:spPr bwMode="auto">
            <a:xfrm>
              <a:off x="6587188" y="5455464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www.somervillenjk12.org</a:t>
              </a:r>
              <a:endParaRPr lang="en-GB" altLang="en-US" sz="1200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66925" y="4576764"/>
            <a:ext cx="547370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Submission late pretask (-1 p.) and/or report (-1 p.)!</a:t>
            </a:r>
          </a:p>
        </p:txBody>
      </p:sp>
    </p:spTree>
    <p:extLst>
      <p:ext uri="{BB962C8B-B14F-4D97-AF65-F5344CB8AC3E}">
        <p14:creationId xmlns:p14="http://schemas.microsoft.com/office/powerpoint/2010/main" val="869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0134" y="76200"/>
            <a:ext cx="8596668" cy="1320800"/>
          </a:xfrm>
        </p:spPr>
        <p:txBody>
          <a:bodyPr/>
          <a:lstStyle/>
          <a:p>
            <a:r>
              <a:rPr lang="en-GB" altLang="en-US" dirty="0"/>
              <a:t>Laboratory report:</a:t>
            </a:r>
            <a:br>
              <a:rPr lang="en-GB" altLang="en-US" dirty="0"/>
            </a:br>
            <a:r>
              <a:rPr lang="en-GB" altLang="en-US" dirty="0"/>
              <a:t>Assessment matrix (MyCourses)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92314" y="1601788"/>
          <a:ext cx="7985125" cy="4329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0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1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3"/>
                      </a:pPr>
                      <a:r>
                        <a:rPr lang="en-US" sz="1300">
                          <a:effectLst/>
                        </a:rPr>
                        <a:t>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Pre-task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clear individual contribution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students does not understand the method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Light description of the method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And/or Parts lacking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Question lacking or not reported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Proper description of the method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student shows clear understanding of the method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student has understood thoroughly the method and it’s constrains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Experimental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Image of equipment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List of activities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Image and parts of the equipment explained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Light description of the activities during the labwork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Identify the purpose of parts of the equipment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Detailed description of activities in lab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Identify the purpose of parts of the equipment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Understanding the reasons behind the activities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1992313" y="3874920"/>
            <a:ext cx="7985125" cy="203993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45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96309" y="66675"/>
            <a:ext cx="8596668" cy="1320800"/>
          </a:xfrm>
        </p:spPr>
        <p:txBody>
          <a:bodyPr/>
          <a:lstStyle/>
          <a:p>
            <a:r>
              <a:rPr lang="en-GB" altLang="en-US" dirty="0"/>
              <a:t>Laboratory report:</a:t>
            </a:r>
            <a:br>
              <a:rPr lang="en-GB" altLang="en-US" dirty="0"/>
            </a:br>
            <a:r>
              <a:rPr lang="en-GB" altLang="en-US" dirty="0"/>
              <a:t>Assessment matrix (MyCourses)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92314" y="1601788"/>
          <a:ext cx="7985125" cy="4329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0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1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3"/>
                      </a:pPr>
                      <a:r>
                        <a:rPr lang="en-US" sz="1300">
                          <a:effectLst/>
                        </a:rPr>
                        <a:t>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Intro/Pretask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No clear individual contribution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The students does not understand the method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Parts lacking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- Light description of the method 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And/or Parts lacking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- No question or not asked/reported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 Description of the method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The student has understood the method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At least one questions to experts asked/reported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The student has understood thoroughly the method and it’s constrains 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 Various questions asked/reported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Experimental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Image of equipment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List of activities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Image and parts of the equipment explained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Light description of the activities during the labwork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Identify the purpose of parts of the equipment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Detailed description of activities in lab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Identify the purpose of parts of the equipment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Understanding the reasons behind the activities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111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report:</a:t>
            </a:r>
            <a:br>
              <a:rPr lang="en-GB" altLang="en-US"/>
            </a:br>
            <a:r>
              <a:rPr lang="en-GB" altLang="en-US"/>
              <a:t>Assessment matrix (MyCourses)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35224"/>
              </p:ext>
            </p:extLst>
          </p:nvPr>
        </p:nvGraphicFramePr>
        <p:xfrm>
          <a:off x="2095501" y="1628775"/>
          <a:ext cx="7985125" cy="3983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0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1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3"/>
                      </a:pPr>
                      <a:r>
                        <a:rPr lang="en-US" sz="1300">
                          <a:effectLst/>
                        </a:rPr>
                        <a:t>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Results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Figure/spectra presented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No or very light comments on data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No data comparison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Data modified (if required) 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Light comments on data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No data comparison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Data modified (if required) 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Proper analysis of data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Some data comparison with additional reference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Data modified to facilitate the interpretation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Detailed analysis of data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 dirty="0">
                          <a:effectLst/>
                        </a:rPr>
                        <a:t>Deep data comparison with additional reference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Conclusion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+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Reflection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+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Reference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What can be seen in the results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No reflection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Only one reference (course book)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-Obvious conclusions of the data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-Some reflection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-1-2 references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 Conclusions with connection to theory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 Relevant reflection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&gt; 2 references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 Detailed conclusions with connection to theory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 Deep reflection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 Various scientific journals as reference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095501" y="3933825"/>
            <a:ext cx="7985125" cy="19431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67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Laboratory report:</a:t>
            </a:r>
            <a:br>
              <a:rPr lang="en-GB" altLang="en-US"/>
            </a:br>
            <a:r>
              <a:rPr lang="en-GB" altLang="en-US"/>
              <a:t>Assessment matrix (MyCourses)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529365"/>
              </p:ext>
            </p:extLst>
          </p:nvPr>
        </p:nvGraphicFramePr>
        <p:xfrm>
          <a:off x="2095501" y="1628775"/>
          <a:ext cx="7985125" cy="4895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7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4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0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1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2 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3"/>
                      </a:pPr>
                      <a:r>
                        <a:rPr lang="en-US" sz="1300">
                          <a:effectLst/>
                        </a:rPr>
                        <a:t>p.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Results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Figure/spectra presented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No or light comments on data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No data comparison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Data not modified (if required) 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Light comments on data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No data comparison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Data modified (if required) 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Proper analysis of data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Some data comparison with additional reference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Data modified to facilitate the interpretation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Detailed analysis of data </a:t>
                      </a:r>
                      <a:endParaRPr lang="en-US" sz="100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300">
                          <a:effectLst/>
                        </a:rPr>
                        <a:t>Deep data comparison with additional references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Conclusion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+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Reflection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+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effectLst/>
                        </a:rPr>
                        <a:t>Reference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What can be seen in the results - No reflection - Minimum references (course book)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Obvious conclusions of the data -Some reflection -Few references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Conclusions with connection to theory - Relevant reflection - Various properly prepared references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Detailed conclusions with connection to theory - Deep reflection - Various reference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095501" y="1900072"/>
            <a:ext cx="7985125" cy="2070349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GB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4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77334" y="363537"/>
            <a:ext cx="10515600" cy="1325563"/>
          </a:xfrm>
        </p:spPr>
        <p:txBody>
          <a:bodyPr/>
          <a:lstStyle/>
          <a:p>
            <a:r>
              <a:rPr lang="fi-FI" altLang="fi-FI" dirty="0" err="1"/>
              <a:t>Teaching</a:t>
            </a:r>
            <a:r>
              <a:rPr lang="fi-FI" altLang="fi-FI" dirty="0"/>
              <a:t> </a:t>
            </a:r>
            <a:r>
              <a:rPr lang="fi-FI" altLang="fi-FI" dirty="0" err="1"/>
              <a:t>activities</a:t>
            </a:r>
            <a:r>
              <a:rPr lang="fi-FI" altLang="fi-FI" dirty="0"/>
              <a:t> – </a:t>
            </a:r>
            <a:r>
              <a:rPr lang="fi-FI" altLang="fi-FI" dirty="0" err="1"/>
              <a:t>Period</a:t>
            </a:r>
            <a:r>
              <a:rPr lang="fi-FI" altLang="fi-FI" dirty="0"/>
              <a:t> 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452185"/>
              </p:ext>
            </p:extLst>
          </p:nvPr>
        </p:nvGraphicFramePr>
        <p:xfrm>
          <a:off x="2095500" y="1582739"/>
          <a:ext cx="7361239" cy="4046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184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Week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err="1"/>
                        <a:t>Contact</a:t>
                      </a:r>
                      <a:r>
                        <a:rPr lang="fi-FI" sz="1800" baseline="0" dirty="0"/>
                        <a:t> session</a:t>
                      </a:r>
                      <a:endParaRPr lang="fi-FI" sz="1800" dirty="0"/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err="1"/>
                        <a:t>Laboratory</a:t>
                      </a:r>
                      <a:endParaRPr lang="fi-FI" sz="1800" dirty="0"/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err="1"/>
                        <a:t>Pre-task</a:t>
                      </a:r>
                      <a:endParaRPr lang="fi-FI" sz="1800" dirty="0"/>
                    </a:p>
                  </a:txBody>
                  <a:tcPr marL="91449" marR="91449" marT="45761" marB="457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615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37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 dirty="0"/>
                        <a:t>General</a:t>
                      </a:r>
                      <a:r>
                        <a:rPr lang="fi-FI" sz="1800" b="0" baseline="0" dirty="0"/>
                        <a:t> </a:t>
                      </a:r>
                      <a:r>
                        <a:rPr lang="fi-FI" sz="1800" b="0" baseline="0" dirty="0" err="1"/>
                        <a:t>issues</a:t>
                      </a:r>
                      <a:endParaRPr lang="fi-FI" sz="1800" b="0" dirty="0"/>
                    </a:p>
                    <a:p>
                      <a:pPr algn="ctr"/>
                      <a:r>
                        <a:rPr lang="fi-FI" sz="1800" b="0" dirty="0" err="1"/>
                        <a:t>Introduction</a:t>
                      </a:r>
                      <a:endParaRPr lang="fi-FI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-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800" dirty="0"/>
                        <a:t>XRD</a:t>
                      </a:r>
                      <a:endParaRPr lang="en-US" dirty="0"/>
                    </a:p>
                  </a:txBody>
                  <a:tcPr marL="91449" marR="91449" marT="45761" marB="457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84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38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dirty="0"/>
                        <a:t>XRD</a:t>
                      </a:r>
                      <a:endParaRPr lang="fi-FI" sz="1800" b="0" dirty="0" err="1"/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lvl="0" algn="ctr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fi-FI" sz="1800" dirty="0"/>
                        <a:t>XRD</a:t>
                      </a:r>
                      <a:endParaRPr lang="en-US" dirty="0"/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lvl="0" algn="ctr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fi-FI" sz="1800" dirty="0"/>
                        <a:t>TEM</a:t>
                      </a:r>
                    </a:p>
                  </a:txBody>
                  <a:tcPr marL="91449" marR="91449" marT="45761" marB="4576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502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39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dirty="0"/>
                        <a:t>TEM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-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err="1"/>
                        <a:t>Nanoindentation</a:t>
                      </a:r>
                      <a:endParaRPr lang="fi-FI" sz="1800" dirty="0"/>
                    </a:p>
                  </a:txBody>
                  <a:tcPr marL="91449" marR="91449" marT="45761" marB="4576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352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40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dirty="0" err="1"/>
                        <a:t>Nanoindentation</a:t>
                      </a:r>
                      <a:endParaRPr lang="fi-FI" sz="1800" b="0" dirty="0"/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err="1"/>
                        <a:t>Nanoindentation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800" b="0" dirty="0"/>
                        <a:t>Optical </a:t>
                      </a:r>
                      <a:r>
                        <a:rPr lang="fi-FI" sz="1800" b="0" dirty="0" err="1"/>
                        <a:t>Microscopy</a:t>
                      </a:r>
                      <a:r>
                        <a:rPr lang="fi-FI" sz="1800" b="0" dirty="0"/>
                        <a:t>(OM)</a:t>
                      </a:r>
                    </a:p>
                  </a:txBody>
                  <a:tcPr marL="91449" marR="91449" marT="45761" marB="4576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184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41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Optical </a:t>
                      </a:r>
                      <a:r>
                        <a:rPr lang="fi-FI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Microscopy</a:t>
                      </a:r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(OM)</a:t>
                      </a:r>
                      <a:endParaRPr lang="en-US" sz="1800" b="0" i="0" u="none" strike="noStrike" noProof="0" dirty="0"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fi-FI" sz="1800" b="0" dirty="0"/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0" dirty="0"/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SEM</a:t>
                      </a:r>
                    </a:p>
                  </a:txBody>
                  <a:tcPr marL="91449" marR="91449" marT="45761" marB="4576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184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42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 dirty="0"/>
                        <a:t>SEM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SEM+OM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EDS</a:t>
                      </a:r>
                    </a:p>
                  </a:txBody>
                  <a:tcPr marL="91449" marR="91449" marT="45761" marB="4576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184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43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800" b="0" dirty="0" err="1"/>
                        <a:t>Exam</a:t>
                      </a:r>
                      <a:r>
                        <a:rPr lang="fi-FI" sz="1800" b="0" dirty="0"/>
                        <a:t> </a:t>
                      </a:r>
                      <a:r>
                        <a:rPr lang="fi-FI" sz="1800" b="0" dirty="0" err="1"/>
                        <a:t>week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-</a:t>
                      </a:r>
                    </a:p>
                  </a:txBody>
                  <a:tcPr marL="91449" marR="91449" marT="45761" marB="457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-</a:t>
                      </a:r>
                    </a:p>
                  </a:txBody>
                  <a:tcPr marL="91449" marR="91449" marT="45761" marB="4576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728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reflection?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095501" y="1582739"/>
            <a:ext cx="7985125" cy="909637"/>
          </a:xfrm>
        </p:spPr>
        <p:txBody>
          <a:bodyPr/>
          <a:lstStyle/>
          <a:p>
            <a:r>
              <a:rPr lang="en-GB" altLang="en-US"/>
              <a:t>You already have a degree – you already know something of the techniques</a:t>
            </a:r>
          </a:p>
          <a:p>
            <a:endParaRPr lang="en-GB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65339" y="2636839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kern="0" dirty="0"/>
              <a:t>With reflection you connect the past and present knowledge – build a bridge between them:</a:t>
            </a:r>
          </a:p>
          <a:p>
            <a:pPr>
              <a:defRPr/>
            </a:pPr>
            <a:endParaRPr lang="en-GB" altLang="en-US" kern="0" dirty="0"/>
          </a:p>
          <a:p>
            <a:pPr lvl="1">
              <a:defRPr/>
            </a:pPr>
            <a:r>
              <a:rPr lang="en-GB" altLang="en-US" kern="0" dirty="0"/>
              <a:t>What did you know before of this topic</a:t>
            </a:r>
          </a:p>
          <a:p>
            <a:pPr lvl="1">
              <a:defRPr/>
            </a:pPr>
            <a:r>
              <a:rPr lang="en-GB" altLang="en-US" kern="0" dirty="0"/>
              <a:t>How is this related on something else you already knew</a:t>
            </a:r>
          </a:p>
          <a:p>
            <a:pPr lvl="1">
              <a:defRPr/>
            </a:pPr>
            <a:r>
              <a:rPr lang="en-GB" altLang="en-US" kern="0" dirty="0"/>
              <a:t>What was new to you?</a:t>
            </a:r>
          </a:p>
          <a:p>
            <a:pPr lvl="1">
              <a:defRPr/>
            </a:pPr>
            <a:r>
              <a:rPr lang="en-GB" altLang="en-US" kern="0" dirty="0"/>
              <a:t>We practice this here at each class!</a:t>
            </a:r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7175500" y="4673600"/>
            <a:ext cx="3024188" cy="2020888"/>
            <a:chOff x="5652120" y="4673767"/>
            <a:chExt cx="3024336" cy="2020257"/>
          </a:xfrm>
        </p:grpSpPr>
        <p:pic>
          <p:nvPicPr>
            <p:cNvPr id="47110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673767"/>
              <a:ext cx="3024336" cy="202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TextBox 2"/>
            <p:cNvSpPr txBox="1">
              <a:spLocks noChangeArrowheads="1"/>
            </p:cNvSpPr>
            <p:nvPr/>
          </p:nvSpPr>
          <p:spPr bwMode="auto">
            <a:xfrm>
              <a:off x="6444208" y="6404961"/>
              <a:ext cx="22322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bg1"/>
                  </a:solidFill>
                </a:rPr>
                <a:t>studiojoslizen.wordpress.com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9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Course assessment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fi-FI" dirty="0"/>
              <a:t>Laboratory report</a:t>
            </a:r>
          </a:p>
          <a:p>
            <a:pPr marL="800100" lvl="2" indent="0">
              <a:buNone/>
            </a:pPr>
            <a:r>
              <a:rPr lang="en-GB" altLang="fi-FI" u="sng" dirty="0"/>
              <a:t>Laboratory report (5 x 12p.)				60</a:t>
            </a:r>
          </a:p>
          <a:p>
            <a:pPr marL="800100" lvl="2" indent="0">
              <a:buNone/>
            </a:pPr>
            <a:r>
              <a:rPr lang="en-GB" altLang="fi-FI" dirty="0"/>
              <a:t>							60 p.</a:t>
            </a:r>
          </a:p>
          <a:p>
            <a:pPr marL="457200" indent="-457200">
              <a:buFontTx/>
              <a:buAutoNum type="arabicPeriod"/>
            </a:pPr>
            <a:r>
              <a:rPr lang="en-GB" altLang="fi-FI" dirty="0"/>
              <a:t>Contact sessions and exam</a:t>
            </a:r>
          </a:p>
          <a:p>
            <a:pPr marL="800100" lvl="2" indent="0">
              <a:buNone/>
            </a:pPr>
            <a:r>
              <a:rPr lang="en-GB" altLang="fi-FI" dirty="0"/>
              <a:t>Oral exam					30	</a:t>
            </a:r>
          </a:p>
          <a:p>
            <a:pPr marL="800100" lvl="2" indent="0">
              <a:buNone/>
            </a:pPr>
            <a:r>
              <a:rPr lang="en-GB" altLang="fi-FI" sz="1600" dirty="0"/>
              <a:t>       - A method (max. 10 p.) </a:t>
            </a:r>
          </a:p>
          <a:p>
            <a:pPr marL="800100" lvl="2" indent="0">
              <a:buNone/>
            </a:pPr>
            <a:r>
              <a:rPr lang="en-GB" altLang="fi-FI" sz="1600" dirty="0"/>
              <a:t>	     - Interpretation of a case ( max. 20 p.)</a:t>
            </a:r>
            <a:r>
              <a:rPr lang="en-GB" altLang="fi-FI" dirty="0"/>
              <a:t>		</a:t>
            </a:r>
            <a:r>
              <a:rPr lang="en-GB" altLang="fi-FI" u="sng" dirty="0"/>
              <a:t> </a:t>
            </a:r>
          </a:p>
          <a:p>
            <a:pPr marL="800100" lvl="2" indent="0">
              <a:buNone/>
            </a:pPr>
            <a:r>
              <a:rPr lang="en-GB" altLang="fi-FI" dirty="0"/>
              <a:t>Course feedback (</a:t>
            </a:r>
            <a:r>
              <a:rPr lang="en-GB" altLang="fi-FI" dirty="0" err="1"/>
              <a:t>webpropol</a:t>
            </a:r>
            <a:r>
              <a:rPr lang="en-GB" altLang="fi-FI" dirty="0"/>
              <a:t>)			 4</a:t>
            </a:r>
          </a:p>
          <a:p>
            <a:pPr marL="800100" lvl="2" indent="0">
              <a:buNone/>
            </a:pPr>
            <a:r>
              <a:rPr lang="en-GB" altLang="fi-FI" u="sng" dirty="0"/>
              <a:t>Analysis of the data: case study (volunteer)	                 6</a:t>
            </a:r>
          </a:p>
          <a:p>
            <a:pPr marL="800100" lvl="2" indent="0">
              <a:buNone/>
            </a:pPr>
            <a:r>
              <a:rPr lang="en-GB" altLang="fi-FI" dirty="0"/>
              <a:t>							40 p.</a:t>
            </a:r>
          </a:p>
          <a:p>
            <a:pPr marL="800100" lvl="2" indent="0">
              <a:buNone/>
            </a:pPr>
            <a:endParaRPr lang="en-GB" altLang="fi-FI" dirty="0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4032251" y="5949951"/>
            <a:ext cx="604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Minimum 60 p.</a:t>
            </a:r>
            <a:r>
              <a:rPr lang="en-US" altLang="en-US" sz="1800"/>
              <a:t> to pass the course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Grade table provided after all oral exams completed</a:t>
            </a:r>
          </a:p>
        </p:txBody>
      </p:sp>
    </p:spTree>
    <p:extLst>
      <p:ext uri="{BB962C8B-B14F-4D97-AF65-F5344CB8AC3E}">
        <p14:creationId xmlns:p14="http://schemas.microsoft.com/office/powerpoint/2010/main" val="3650072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Oral Exam</a:t>
            </a:r>
            <a:br>
              <a:rPr lang="en-GB" altLang="en-US"/>
            </a:br>
            <a:r>
              <a:rPr lang="en-GB" altLang="en-US" sz="2400"/>
              <a:t>First task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Describe a method</a:t>
            </a:r>
          </a:p>
          <a:p>
            <a:pPr lvl="1">
              <a:defRPr/>
            </a:pPr>
            <a:r>
              <a:rPr lang="en-GB" dirty="0"/>
              <a:t>All the methods learned at the course are in my doctoral hat – you will take one and answer to questions:</a:t>
            </a:r>
          </a:p>
          <a:p>
            <a:pPr lvl="1">
              <a:defRPr/>
            </a:pPr>
            <a:endParaRPr lang="en-GB" dirty="0"/>
          </a:p>
          <a:p>
            <a:pPr marL="914400" lvl="1" indent="-457200">
              <a:buFontTx/>
              <a:buAutoNum type="arabicPeriod"/>
              <a:defRPr/>
            </a:pPr>
            <a:r>
              <a:rPr lang="en-GB" dirty="0"/>
              <a:t>What information the method provides and how does it work? (0-3 p.)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GB" dirty="0"/>
              <a:t>What kind of samples can be analysed? (0-3 p.)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GB" dirty="0"/>
              <a:t>What could a possible result look and how is it analysed? </a:t>
            </a:r>
          </a:p>
          <a:p>
            <a:pPr marL="457200" lvl="1" indent="0">
              <a:buNone/>
              <a:defRPr/>
            </a:pPr>
            <a:r>
              <a:rPr lang="en-GB" dirty="0"/>
              <a:t>      (0-4 p.)</a:t>
            </a:r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581526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19738" y="704850"/>
            <a:ext cx="4464050" cy="647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You can book a time when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- Participated for 4 laboratories!</a:t>
            </a:r>
          </a:p>
        </p:txBody>
      </p:sp>
    </p:spTree>
    <p:extLst>
      <p:ext uri="{BB962C8B-B14F-4D97-AF65-F5344CB8AC3E}">
        <p14:creationId xmlns:p14="http://schemas.microsoft.com/office/powerpoint/2010/main" val="13874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Oral Exam</a:t>
            </a:r>
            <a:br>
              <a:rPr lang="en-GB" altLang="en-US"/>
            </a:br>
            <a:r>
              <a:rPr lang="en-GB" altLang="en-US" sz="2400"/>
              <a:t>Second task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 case:</a:t>
            </a:r>
          </a:p>
          <a:p>
            <a:pPr lvl="1">
              <a:defRPr/>
            </a:pPr>
            <a:r>
              <a:rPr lang="en-GB" dirty="0"/>
              <a:t>Real case (from a published paper):A material has been created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GB" dirty="0"/>
              <a:t>What methods would you use to characterize this sample? (0/5/10 p.)</a:t>
            </a:r>
          </a:p>
          <a:p>
            <a:pPr lvl="1">
              <a:buFontTx/>
              <a:buChar char="-"/>
              <a:defRPr/>
            </a:pPr>
            <a:endParaRPr lang="en-GB" dirty="0"/>
          </a:p>
          <a:p>
            <a:pPr lvl="1">
              <a:buFontTx/>
              <a:buChar char="-"/>
              <a:defRPr/>
            </a:pPr>
            <a:r>
              <a:rPr lang="en-GB" dirty="0"/>
              <a:t>You are given the data (2-3 image/spectra) from the paper </a:t>
            </a:r>
          </a:p>
          <a:p>
            <a:pPr marL="457200" lvl="1" indent="0">
              <a:buNone/>
              <a:defRPr/>
            </a:pPr>
            <a:endParaRPr lang="en-GB" dirty="0"/>
          </a:p>
          <a:p>
            <a:pPr marL="457200" lvl="1" indent="0">
              <a:buNone/>
              <a:defRPr/>
            </a:pPr>
            <a:r>
              <a:rPr lang="en-GB" dirty="0"/>
              <a:t>2. What does the data tell you?</a:t>
            </a:r>
          </a:p>
          <a:p>
            <a:pPr marL="457200" lvl="1" indent="0">
              <a:buNone/>
              <a:defRPr/>
            </a:pPr>
            <a:r>
              <a:rPr lang="en-GB" dirty="0"/>
              <a:t>    (0/5/10 p.)</a:t>
            </a: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4005263"/>
            <a:ext cx="3594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9"/>
          <p:cNvSpPr txBox="1">
            <a:spLocks noChangeArrowheads="1"/>
          </p:cNvSpPr>
          <p:nvPr/>
        </p:nvSpPr>
        <p:spPr bwMode="auto">
          <a:xfrm>
            <a:off x="5591176" y="5876926"/>
            <a:ext cx="4824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hlinkClick r:id="rId3"/>
              </a:rPr>
              <a:t>http://www.ceriumlabs.com/104/Q2_2010_Newsletter.htm</a:t>
            </a:r>
            <a:r>
              <a:rPr lang="en-GB" altLang="en-US" sz="1200"/>
              <a:t>, 19.8.2015</a:t>
            </a:r>
          </a:p>
        </p:txBody>
      </p:sp>
    </p:spTree>
    <p:extLst>
      <p:ext uri="{BB962C8B-B14F-4D97-AF65-F5344CB8AC3E}">
        <p14:creationId xmlns:p14="http://schemas.microsoft.com/office/powerpoint/2010/main" val="2241799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Contact sessions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lvl="2" indent="-285750">
              <a:defRPr/>
            </a:pPr>
            <a:r>
              <a:rPr lang="en-GB" altLang="fi-FI" dirty="0"/>
              <a:t>At the beginning of session of Major topic</a:t>
            </a:r>
          </a:p>
          <a:p>
            <a:pPr marL="800100" lvl="2" indent="0">
              <a:buNone/>
              <a:defRPr/>
            </a:pPr>
            <a:r>
              <a:rPr lang="en-GB" altLang="fi-FI" dirty="0"/>
              <a:t>		start the with pre-task </a:t>
            </a:r>
          </a:p>
          <a:p>
            <a:pPr marL="800100" lvl="2" indent="0">
              <a:buNone/>
              <a:defRPr/>
            </a:pPr>
            <a:endParaRPr lang="en-GB" altLang="fi-FI" dirty="0"/>
          </a:p>
          <a:p>
            <a:pPr marL="800100" lvl="2" indent="0">
              <a:buNone/>
              <a:defRPr/>
            </a:pPr>
            <a:endParaRPr lang="en-GB" altLang="fi-FI" dirty="0"/>
          </a:p>
          <a:p>
            <a:pPr marL="1085850" lvl="2" indent="-285750">
              <a:defRPr/>
            </a:pPr>
            <a:endParaRPr lang="en-GB" altLang="fi-FI" dirty="0"/>
          </a:p>
          <a:p>
            <a:pPr marL="1085850" lvl="2" indent="-285750">
              <a:defRPr/>
            </a:pPr>
            <a:r>
              <a:rPr lang="en-GB" altLang="fi-FI" dirty="0"/>
              <a:t>10 min go through your pre-tasks in groups </a:t>
            </a:r>
          </a:p>
          <a:p>
            <a:pPr marL="1085850" lvl="2" indent="-285750">
              <a:defRPr/>
            </a:pPr>
            <a:r>
              <a:rPr lang="en-GB" altLang="fi-FI" dirty="0"/>
              <a:t>Wrapped up so that one group will present the main points</a:t>
            </a:r>
          </a:p>
        </p:txBody>
      </p:sp>
      <p:sp>
        <p:nvSpPr>
          <p:cNvPr id="52228" name="TextBox 1"/>
          <p:cNvSpPr txBox="1">
            <a:spLocks noChangeArrowheads="1"/>
          </p:cNvSpPr>
          <p:nvPr/>
        </p:nvSpPr>
        <p:spPr bwMode="auto">
          <a:xfrm>
            <a:off x="4008439" y="2420939"/>
            <a:ext cx="3743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7900"/>
                </a:solidFill>
              </a:rPr>
              <a:t>Need to be early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2711451" y="4508501"/>
            <a:ext cx="6913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7900"/>
                </a:solidFill>
              </a:rPr>
              <a:t>At sessions we have the top expert of different techniques explaining to you how to analyse the data!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FF7900"/>
                </a:solidFill>
              </a:rPr>
              <a:t>Opportunity of a lifetime!</a:t>
            </a:r>
          </a:p>
        </p:txBody>
      </p:sp>
      <p:grpSp>
        <p:nvGrpSpPr>
          <p:cNvPr id="52230" name="Group 10"/>
          <p:cNvGrpSpPr>
            <a:grpSpLocks/>
          </p:cNvGrpSpPr>
          <p:nvPr/>
        </p:nvGrpSpPr>
        <p:grpSpPr bwMode="auto">
          <a:xfrm>
            <a:off x="7512050" y="781051"/>
            <a:ext cx="2820988" cy="1870075"/>
            <a:chOff x="5988325" y="781281"/>
            <a:chExt cx="2820286" cy="1869372"/>
          </a:xfrm>
        </p:grpSpPr>
        <p:pic>
          <p:nvPicPr>
            <p:cNvPr id="52231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325" y="781281"/>
              <a:ext cx="2808160" cy="1868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2" name="TextBox 9"/>
            <p:cNvSpPr txBox="1">
              <a:spLocks noChangeArrowheads="1"/>
            </p:cNvSpPr>
            <p:nvPr/>
          </p:nvSpPr>
          <p:spPr bwMode="auto">
            <a:xfrm>
              <a:off x="6000299" y="2373654"/>
              <a:ext cx="28083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hlinkClick r:id="rId3"/>
                </a:rPr>
                <a:t>www.vroomgirls.com</a:t>
              </a:r>
              <a:endParaRPr lang="en-GB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2448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37647" y="212725"/>
            <a:ext cx="8596668" cy="1320800"/>
          </a:xfrm>
        </p:spPr>
        <p:txBody>
          <a:bodyPr/>
          <a:lstStyle/>
          <a:p>
            <a:r>
              <a:rPr lang="en-GB" altLang="en-US"/>
              <a:t>Case: Data Analysis</a:t>
            </a:r>
            <a:br>
              <a:rPr lang="en-GB" altLang="en-US"/>
            </a:br>
            <a:r>
              <a:rPr lang="en-GB" altLang="en-US"/>
              <a:t>Team of 2 persons - </a:t>
            </a:r>
            <a:r>
              <a:rPr lang="en-GB" altLang="en-US" sz="2800"/>
              <a:t>Volunteer task (6 p.)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439" y="1503363"/>
            <a:ext cx="7985125" cy="184626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dirty="0"/>
              <a:t>Select a friend </a:t>
            </a:r>
          </a:p>
          <a:p>
            <a:pPr>
              <a:defRPr/>
            </a:pPr>
            <a:r>
              <a:rPr lang="en-GB" dirty="0"/>
              <a:t>Agree on one topic and time from (book only for one of you) </a:t>
            </a:r>
          </a:p>
          <a:p>
            <a:pPr marL="0" indent="0">
              <a:buNone/>
              <a:defRPr/>
            </a:pPr>
            <a:r>
              <a:rPr lang="en-GB" dirty="0"/>
              <a:t>    </a:t>
            </a:r>
            <a:r>
              <a:rPr lang="en-GB" dirty="0">
                <a:solidFill>
                  <a:srgbClr val="FF0000"/>
                </a:solidFill>
              </a:rPr>
              <a:t>MyCourses – Contact sessions</a:t>
            </a:r>
          </a:p>
          <a:p>
            <a:pPr>
              <a:defRPr/>
            </a:pPr>
            <a:r>
              <a:rPr lang="en-GB" dirty="0"/>
              <a:t>Please select one as soon as possible</a:t>
            </a:r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2208214" y="3819527"/>
            <a:ext cx="77755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Find a journal paper where this method has been used as </a:t>
            </a:r>
            <a:r>
              <a:rPr lang="en-GB" altLang="en-US" sz="1800">
                <a:solidFill>
                  <a:schemeClr val="accent1"/>
                </a:solidFill>
              </a:rPr>
              <a:t>ONE of the characterization methods</a:t>
            </a:r>
            <a:r>
              <a:rPr lang="en-GB" altLang="en-US" sz="180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Do not select a paper with only this method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Read their data analysis and discuss with your peer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28134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095501" y="476250"/>
            <a:ext cx="7985125" cy="1079500"/>
          </a:xfrm>
        </p:spPr>
        <p:txBody>
          <a:bodyPr/>
          <a:lstStyle/>
          <a:p>
            <a:r>
              <a:rPr lang="en-GB" altLang="en-US"/>
              <a:t>Case: Data Analysis </a:t>
            </a:r>
            <a:br>
              <a:rPr lang="en-GB" altLang="en-US"/>
            </a:br>
            <a:endParaRPr lang="en-GB" altLang="en-US" sz="280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Prepare a power point presentation:</a:t>
            </a:r>
          </a:p>
          <a:p>
            <a:pPr lvl="1">
              <a:defRPr/>
            </a:pPr>
            <a:r>
              <a:rPr lang="en-GB" altLang="en-US" dirty="0"/>
              <a:t>What is the studied sample?</a:t>
            </a:r>
          </a:p>
          <a:p>
            <a:pPr lvl="1">
              <a:defRPr/>
            </a:pPr>
            <a:r>
              <a:rPr lang="en-GB" altLang="en-US" dirty="0"/>
              <a:t>What different methods were used –&gt; What information did each of the method provide?</a:t>
            </a:r>
          </a:p>
          <a:p>
            <a:pPr lvl="1">
              <a:defRPr/>
            </a:pPr>
            <a:r>
              <a:rPr lang="en-GB" altLang="en-US" dirty="0"/>
              <a:t>Data of the selected method, what interpretations can be made?</a:t>
            </a:r>
          </a:p>
          <a:p>
            <a:pPr lvl="1">
              <a:defRPr/>
            </a:pPr>
            <a:r>
              <a:rPr lang="en-GB" altLang="en-US" dirty="0"/>
              <a:t>Was the characterization sufficient, would some more information be needed?</a:t>
            </a:r>
          </a:p>
          <a:p>
            <a:pPr lvl="1">
              <a:defRPr/>
            </a:pPr>
            <a:r>
              <a:rPr lang="en-GB" altLang="en-US" dirty="0">
                <a:solidFill>
                  <a:schemeClr val="tx2"/>
                </a:solidFill>
              </a:rPr>
              <a:t>Critically evaluate</a:t>
            </a:r>
            <a:r>
              <a:rPr lang="en-GB" altLang="en-US" dirty="0"/>
              <a:t>, if you keep the study reliable</a:t>
            </a:r>
          </a:p>
          <a:p>
            <a:pPr marL="457200" lvl="1" indent="0">
              <a:buNone/>
              <a:defRPr/>
            </a:pPr>
            <a:endParaRPr lang="en-GB" altLang="en-US" dirty="0"/>
          </a:p>
          <a:p>
            <a:pPr marL="457200" lvl="1" indent="0">
              <a:buNone/>
              <a:defRPr/>
            </a:pPr>
            <a:r>
              <a:rPr lang="en-GB" altLang="en-US" dirty="0"/>
              <a:t>Assessment: 0-6 p. Depending on the depth of analysis</a:t>
            </a:r>
          </a:p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6540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774032" y="48504"/>
            <a:ext cx="10515600" cy="1325563"/>
          </a:xfrm>
        </p:spPr>
        <p:txBody>
          <a:bodyPr/>
          <a:lstStyle/>
          <a:p>
            <a:r>
              <a:rPr lang="en-GB" altLang="en-US" dirty="0"/>
              <a:t>Case: Data analysis</a:t>
            </a:r>
            <a:br>
              <a:rPr lang="en-GB" altLang="en-US" dirty="0"/>
            </a:br>
            <a:r>
              <a:rPr lang="en-GB" altLang="en-US" dirty="0"/>
              <a:t>Book your time</a:t>
            </a:r>
          </a:p>
        </p:txBody>
      </p:sp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3199398" y="6177130"/>
            <a:ext cx="6192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Both team members will book the same slot (2 places)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See the </a:t>
            </a:r>
            <a:r>
              <a:rPr lang="en-GB" altLang="en-US" sz="1800" dirty="0">
                <a:solidFill>
                  <a:schemeClr val="tx2"/>
                </a:solidFill>
              </a:rPr>
              <a:t>TOPIC</a:t>
            </a:r>
            <a:r>
              <a:rPr lang="en-GB" altLang="en-US" sz="1800" dirty="0"/>
              <a:t> – under Comments</a:t>
            </a:r>
          </a:p>
        </p:txBody>
      </p:sp>
      <p:pic>
        <p:nvPicPr>
          <p:cNvPr id="553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0010" y="1379621"/>
            <a:ext cx="8742435" cy="479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465768" y="3212306"/>
            <a:ext cx="851157" cy="433387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200376" y="4922002"/>
            <a:ext cx="1943100" cy="433388"/>
          </a:xfrm>
          <a:prstGeom prst="ellips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32608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40894" y="357104"/>
            <a:ext cx="10515600" cy="1325563"/>
          </a:xfrm>
        </p:spPr>
        <p:txBody>
          <a:bodyPr/>
          <a:lstStyle/>
          <a:p>
            <a:r>
              <a:rPr lang="en-GB" altLang="en-US" dirty="0"/>
              <a:t>What if you just don’t have time to finish the course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676651" y="2781301"/>
            <a:ext cx="4822825" cy="550863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en-GB" altLang="en-US" dirty="0" err="1"/>
              <a:t>Pretask</a:t>
            </a:r>
            <a:r>
              <a:rPr lang="en-GB" altLang="en-US" dirty="0"/>
              <a:t> + Laboratory + Report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19464" y="3492584"/>
            <a:ext cx="53292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/>
              <a:t>Accepted combination of these three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/>
              <a:t>-&gt; can be utilized at later years!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/>
              <a:t>-&gt; If one of these items is missing, you need to redo the whole lab</a:t>
            </a:r>
          </a:p>
        </p:txBody>
      </p:sp>
    </p:spTree>
    <p:extLst>
      <p:ext uri="{BB962C8B-B14F-4D97-AF65-F5344CB8AC3E}">
        <p14:creationId xmlns:p14="http://schemas.microsoft.com/office/powerpoint/2010/main" val="22338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Materials Characterization</a:t>
            </a:r>
          </a:p>
        </p:txBody>
      </p:sp>
      <p:sp>
        <p:nvSpPr>
          <p:cNvPr id="573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Let’s start</a:t>
            </a:r>
          </a:p>
        </p:txBody>
      </p:sp>
    </p:spTree>
    <p:extLst>
      <p:ext uri="{BB962C8B-B14F-4D97-AF65-F5344CB8AC3E}">
        <p14:creationId xmlns:p14="http://schemas.microsoft.com/office/powerpoint/2010/main" val="337567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/>
              <a:t>Teaching</a:t>
            </a:r>
            <a:r>
              <a:rPr lang="fi-FI" altLang="fi-FI" dirty="0"/>
              <a:t> </a:t>
            </a:r>
            <a:r>
              <a:rPr lang="fi-FI" altLang="fi-FI" dirty="0" err="1"/>
              <a:t>activities</a:t>
            </a:r>
            <a:r>
              <a:rPr lang="fi-FI" altLang="fi-FI" dirty="0"/>
              <a:t> – </a:t>
            </a:r>
            <a:r>
              <a:rPr lang="fi-FI" altLang="fi-FI" dirty="0" err="1"/>
              <a:t>Period</a:t>
            </a:r>
            <a:r>
              <a:rPr lang="fi-FI" altLang="fi-FI" dirty="0"/>
              <a:t> II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917047"/>
              </p:ext>
            </p:extLst>
          </p:nvPr>
        </p:nvGraphicFramePr>
        <p:xfrm>
          <a:off x="2095500" y="1582739"/>
          <a:ext cx="7361239" cy="4587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02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Week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err="1"/>
                        <a:t>Contact</a:t>
                      </a:r>
                      <a:r>
                        <a:rPr lang="fi-FI" sz="1800" baseline="0" dirty="0"/>
                        <a:t> session</a:t>
                      </a:r>
                      <a:endParaRPr lang="fi-FI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err="1"/>
                        <a:t>Laboratory</a:t>
                      </a:r>
                      <a:endParaRPr lang="fi-FI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err="1"/>
                        <a:t>Pre-task</a:t>
                      </a:r>
                      <a:endParaRPr lang="fi-FI" sz="1800" dirty="0"/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44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 dirty="0"/>
                        <a:t>EDS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SEM</a:t>
                      </a:r>
                      <a:endParaRPr lang="fi-FI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Electronic Transport (ET)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45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lvl="0" algn="ctr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fi-FI" sz="1800" b="0" dirty="0"/>
                        <a:t>Electronic Transport(ET)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lvl="0" algn="ctr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Electronic Transport(ET)</a:t>
                      </a:r>
                      <a:endParaRPr lang="fi-FI" sz="18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lvl="0" algn="ctr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fi-FI" sz="1800" dirty="0" err="1"/>
                        <a:t>Raman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46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lvl="0" algn="ctr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fi-FI" sz="1800" b="0" dirty="0" err="1"/>
                        <a:t>Raman</a:t>
                      </a:r>
                      <a:endParaRPr lang="en-US" dirty="0" err="1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lvl="0" algn="ctr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fi-FI" sz="1800" dirty="0" err="1"/>
                        <a:t>Raman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lvl="0" algn="ctr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fi-FI" sz="1800" dirty="0"/>
                        <a:t>XPS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47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800" b="0" dirty="0"/>
                        <a:t>XPS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lvl="0" algn="ctr" defTabSz="914400" eaLnBrk="1" fontAlgn="auto" latinLnBrk="0" hangingPunct="1">
                        <a:buClrTx/>
                        <a:buSzTx/>
                        <a:buNone/>
                        <a:tabLst/>
                        <a:defRPr/>
                      </a:pPr>
                      <a:r>
                        <a:rPr lang="fi-FI" sz="1800" b="0" i="0" u="none" strike="noStrike" noProof="0" dirty="0" err="1">
                          <a:solidFill>
                            <a:srgbClr val="000000"/>
                          </a:solidFill>
                          <a:latin typeface="Trebuchet MS"/>
                        </a:rPr>
                        <a:t>Auger</a:t>
                      </a:r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latin typeface="Trebuchet MS"/>
                        </a:rPr>
                        <a:t> + SIMS</a:t>
                      </a:r>
                      <a:endParaRPr lang="fi-FI" sz="1800" dirty="0"/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89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48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 dirty="0" err="1"/>
                        <a:t>Auger</a:t>
                      </a:r>
                      <a:r>
                        <a:rPr lang="fi-FI" sz="1800" b="0" dirty="0"/>
                        <a:t> + SIMS</a:t>
                      </a:r>
                      <a:r>
                        <a:rPr lang="fi-FI" sz="1800" b="0" baseline="0" dirty="0"/>
                        <a:t> Course </a:t>
                      </a:r>
                      <a:r>
                        <a:rPr lang="fi-FI" sz="1800" b="0" baseline="0" dirty="0" err="1"/>
                        <a:t>Summary</a:t>
                      </a:r>
                      <a:endParaRPr lang="fi-FI" sz="1800" b="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-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89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49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fi-FI" sz="1800" b="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 err="1">
                          <a:solidFill>
                            <a:schemeClr val="tx1"/>
                          </a:solidFill>
                        </a:rPr>
                        <a:t>Oral</a:t>
                      </a:r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800" dirty="0" err="1">
                          <a:solidFill>
                            <a:schemeClr val="tx1"/>
                          </a:solidFill>
                        </a:rPr>
                        <a:t>Exam</a:t>
                      </a:r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800" dirty="0" err="1">
                          <a:solidFill>
                            <a:schemeClr val="tx1"/>
                          </a:solidFill>
                        </a:rPr>
                        <a:t>slots</a:t>
                      </a:r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 (3.12)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89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50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 dirty="0"/>
                        <a:t>-</a:t>
                      </a: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err="1"/>
                        <a:t>Oral</a:t>
                      </a:r>
                      <a:r>
                        <a:rPr lang="fi-FI" sz="1800" dirty="0"/>
                        <a:t> </a:t>
                      </a:r>
                      <a:r>
                        <a:rPr lang="fi-FI" sz="1800" dirty="0" err="1"/>
                        <a:t>exam</a:t>
                      </a:r>
                      <a:r>
                        <a:rPr lang="fi-FI" sz="1800" baseline="0" dirty="0" err="1"/>
                        <a:t>s</a:t>
                      </a:r>
                      <a:r>
                        <a:rPr lang="fi-FI" sz="1800" baseline="0" dirty="0"/>
                        <a:t> (3.12-6.12) </a:t>
                      </a:r>
                      <a:endParaRPr lang="fi-FI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-</a:t>
                      </a:r>
                    </a:p>
                  </a:txBody>
                  <a:tcPr marL="91449" marR="91449" marT="45729" marB="4572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25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to pass the course?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095501" y="1582738"/>
            <a:ext cx="7985125" cy="1485900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5 laboratory exercises</a:t>
            </a:r>
          </a:p>
          <a:p>
            <a:pPr lvl="1"/>
            <a:r>
              <a:rPr lang="en-GB" altLang="en-US" dirty="0"/>
              <a:t>If you miss one -&gt; extended report</a:t>
            </a:r>
          </a:p>
          <a:p>
            <a:pPr lvl="1"/>
            <a:r>
              <a:rPr lang="en-GB" altLang="en-US" dirty="0"/>
              <a:t>At least 4 laboratory participations are required to pass the course [get to the exam]</a:t>
            </a:r>
          </a:p>
          <a:p>
            <a:endParaRPr lang="en-GB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5501" y="3213101"/>
            <a:ext cx="79851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kern="0" dirty="0"/>
              <a:t>5 laboratory reports (including the pre-task), 60 %</a:t>
            </a:r>
          </a:p>
          <a:p>
            <a:pPr>
              <a:defRPr/>
            </a:pPr>
            <a:endParaRPr lang="en-GB" altLang="en-US" kern="0" dirty="0"/>
          </a:p>
          <a:p>
            <a:pPr>
              <a:defRPr/>
            </a:pPr>
            <a:r>
              <a:rPr lang="en-GB" altLang="en-US" kern="0" dirty="0"/>
              <a:t>Oral Exam, 30 %</a:t>
            </a:r>
          </a:p>
          <a:p>
            <a:pPr>
              <a:defRPr/>
            </a:pPr>
            <a:endParaRPr lang="en-GB" altLang="en-US" kern="0" dirty="0"/>
          </a:p>
          <a:p>
            <a:pPr>
              <a:defRPr/>
            </a:pPr>
            <a:r>
              <a:rPr lang="en-GB" altLang="en-US" kern="0" dirty="0"/>
              <a:t>Other tasks 10 % (Not obligatory)</a:t>
            </a:r>
            <a:endParaRPr lang="en-GB" altLang="en-US" kern="0" dirty="0">
              <a:cs typeface="Calibri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48151" y="5759451"/>
            <a:ext cx="3313113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Plagiarism: I do not tolerate!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Always additional work!</a:t>
            </a:r>
          </a:p>
        </p:txBody>
      </p:sp>
    </p:spTree>
    <p:extLst>
      <p:ext uri="{BB962C8B-B14F-4D97-AF65-F5344CB8AC3E}">
        <p14:creationId xmlns:p14="http://schemas.microsoft.com/office/powerpoint/2010/main" val="40407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Material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77334" y="1467516"/>
            <a:ext cx="8596668" cy="38807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fi-FI" altLang="fi-FI" dirty="0" err="1"/>
              <a:t>All</a:t>
            </a:r>
            <a:r>
              <a:rPr lang="fi-FI" altLang="fi-FI" dirty="0"/>
              <a:t>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course</a:t>
            </a:r>
            <a:r>
              <a:rPr lang="fi-FI" altLang="fi-FI" dirty="0"/>
              <a:t> </a:t>
            </a:r>
            <a:r>
              <a:rPr lang="fi-FI" altLang="fi-FI" dirty="0" err="1"/>
              <a:t>material</a:t>
            </a:r>
            <a:r>
              <a:rPr lang="fi-FI" altLang="fi-FI" dirty="0"/>
              <a:t> </a:t>
            </a:r>
            <a:r>
              <a:rPr lang="fi-FI" altLang="fi-FI" dirty="0" err="1"/>
              <a:t>will</a:t>
            </a:r>
            <a:r>
              <a:rPr lang="fi-FI" altLang="fi-FI" dirty="0"/>
              <a:t> </a:t>
            </a:r>
            <a:r>
              <a:rPr lang="fi-FI" altLang="fi-FI" dirty="0" err="1"/>
              <a:t>be</a:t>
            </a:r>
            <a:r>
              <a:rPr lang="fi-FI" altLang="fi-FI" dirty="0"/>
              <a:t> at </a:t>
            </a:r>
          </a:p>
          <a:p>
            <a:pPr marL="0" indent="0" algn="ctr">
              <a:buNone/>
            </a:pPr>
            <a:r>
              <a:rPr lang="fi-FI" altLang="fi-FI" dirty="0"/>
              <a:t>		</a:t>
            </a:r>
          </a:p>
          <a:p>
            <a:pPr marL="0" indent="0" algn="ctr">
              <a:buNone/>
            </a:pPr>
            <a:r>
              <a:rPr lang="fi-FI" altLang="fi-FI" sz="3000" dirty="0" err="1">
                <a:solidFill>
                  <a:srgbClr val="FF0000"/>
                </a:solidFill>
              </a:rPr>
              <a:t>MyCourses</a:t>
            </a:r>
          </a:p>
          <a:p>
            <a:pPr marL="0" indent="0" algn="ctr">
              <a:buNone/>
            </a:pPr>
            <a:endParaRPr lang="fi-FI" altLang="fi-FI" dirty="0"/>
          </a:p>
          <a:p>
            <a:pPr marL="0" indent="0" algn="ctr">
              <a:buNone/>
            </a:pPr>
            <a:r>
              <a:rPr lang="fi-FI" altLang="fi-FI" dirty="0" err="1"/>
              <a:t>Used</a:t>
            </a:r>
            <a:r>
              <a:rPr lang="fi-FI" altLang="fi-FI" dirty="0"/>
              <a:t> </a:t>
            </a:r>
            <a:r>
              <a:rPr lang="fi-FI" altLang="fi-FI" dirty="0" err="1"/>
              <a:t>also</a:t>
            </a:r>
            <a:r>
              <a:rPr lang="fi-FI" altLang="fi-FI" dirty="0"/>
              <a:t> for </a:t>
            </a:r>
            <a:r>
              <a:rPr lang="fi-FI" altLang="fi-FI" dirty="0" err="1"/>
              <a:t>submission</a:t>
            </a:r>
            <a:r>
              <a:rPr lang="fi-FI" altLang="fi-FI" dirty="0"/>
              <a:t> and </a:t>
            </a:r>
            <a:r>
              <a:rPr lang="fi-FI" altLang="fi-FI" dirty="0" err="1"/>
              <a:t>lab</a:t>
            </a:r>
            <a:r>
              <a:rPr lang="fi-FI" altLang="fi-FI" dirty="0"/>
              <a:t> </a:t>
            </a:r>
            <a:r>
              <a:rPr lang="fi-FI" altLang="fi-FI" dirty="0" err="1"/>
              <a:t>booking</a:t>
            </a:r>
            <a:endParaRPr lang="fi-FI" altLang="fi-FI" dirty="0"/>
          </a:p>
          <a:p>
            <a:pPr marL="0" indent="0" algn="ctr">
              <a:buNone/>
            </a:pPr>
            <a:endParaRPr lang="fi-FI" altLang="fi-FI" dirty="0"/>
          </a:p>
          <a:p>
            <a:pPr marL="0" indent="0" algn="ctr">
              <a:buNone/>
            </a:pPr>
            <a:r>
              <a:rPr lang="fi-FI" altLang="fi-FI" dirty="0"/>
              <a:t>I </a:t>
            </a:r>
            <a:r>
              <a:rPr lang="fi-FI" altLang="fi-FI" dirty="0" err="1"/>
              <a:t>will</a:t>
            </a:r>
            <a:r>
              <a:rPr lang="fi-FI" altLang="fi-FI" dirty="0"/>
              <a:t> </a:t>
            </a:r>
            <a:r>
              <a:rPr lang="fi-FI" altLang="fi-FI" dirty="0" err="1"/>
              <a:t>add</a:t>
            </a:r>
            <a:r>
              <a:rPr lang="fi-FI" altLang="fi-FI" dirty="0"/>
              <a:t>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lecture</a:t>
            </a:r>
            <a:r>
              <a:rPr lang="fi-FI" altLang="fi-FI" dirty="0"/>
              <a:t> </a:t>
            </a:r>
            <a:r>
              <a:rPr lang="fi-FI" altLang="fi-FI" dirty="0" err="1"/>
              <a:t>slides</a:t>
            </a:r>
            <a:r>
              <a:rPr lang="fi-FI" altLang="fi-FI" dirty="0"/>
              <a:t> AFTER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lecture</a:t>
            </a:r>
            <a:endParaRPr lang="fi-FI" altLang="fi-FI" dirty="0"/>
          </a:p>
          <a:p>
            <a:pPr marL="0" indent="0" algn="ctr">
              <a:buNone/>
            </a:pPr>
            <a:r>
              <a:rPr lang="fi-FI" altLang="fi-FI" dirty="0"/>
              <a:t>As </a:t>
            </a:r>
            <a:r>
              <a:rPr lang="fi-FI" altLang="fi-FI" dirty="0" err="1"/>
              <a:t>well</a:t>
            </a:r>
            <a:r>
              <a:rPr lang="fi-FI" altLang="fi-FI" dirty="0"/>
              <a:t> </a:t>
            </a:r>
            <a:r>
              <a:rPr lang="fi-FI" altLang="fi-FI" dirty="0" err="1"/>
              <a:t>the</a:t>
            </a:r>
            <a:r>
              <a:rPr lang="fi-FI" altLang="fi-FI" dirty="0"/>
              <a:t> </a:t>
            </a:r>
            <a:r>
              <a:rPr lang="fi-FI" altLang="fi-FI" dirty="0" err="1"/>
              <a:t>material</a:t>
            </a:r>
            <a:r>
              <a:rPr lang="fi-FI" altLang="fi-FI" dirty="0"/>
              <a:t> </a:t>
            </a:r>
            <a:r>
              <a:rPr lang="fi-FI" altLang="fi-FI" dirty="0" err="1"/>
              <a:t>we</a:t>
            </a:r>
            <a:r>
              <a:rPr lang="fi-FI" altLang="fi-FI" dirty="0"/>
              <a:t> </a:t>
            </a:r>
            <a:r>
              <a:rPr lang="fi-FI" altLang="fi-FI" dirty="0" err="1"/>
              <a:t>produce</a:t>
            </a:r>
            <a:r>
              <a:rPr lang="fi-FI" altLang="fi-FI" dirty="0"/>
              <a:t> </a:t>
            </a:r>
            <a:r>
              <a:rPr lang="fi-FI" altLang="fi-FI" dirty="0" err="1"/>
              <a:t>during</a:t>
            </a:r>
            <a:r>
              <a:rPr lang="fi-FI" altLang="fi-FI" dirty="0"/>
              <a:t> </a:t>
            </a:r>
            <a:r>
              <a:rPr lang="fi-FI" altLang="fi-FI" dirty="0" err="1"/>
              <a:t>lectures</a:t>
            </a:r>
            <a:endParaRPr lang="fi-FI" altLang="fi-FI" dirty="0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4" y="1467516"/>
            <a:ext cx="1982132" cy="148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3935414" y="5483227"/>
            <a:ext cx="4752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Final DL for ALL submissions – 3.12 at 8 pm</a:t>
            </a:r>
          </a:p>
        </p:txBody>
      </p:sp>
    </p:spTree>
    <p:extLst>
      <p:ext uri="{BB962C8B-B14F-4D97-AF65-F5344CB8AC3E}">
        <p14:creationId xmlns:p14="http://schemas.microsoft.com/office/powerpoint/2010/main" val="412901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3134" y="-125412"/>
            <a:ext cx="8596668" cy="1320800"/>
          </a:xfrm>
        </p:spPr>
        <p:txBody>
          <a:bodyPr/>
          <a:lstStyle/>
          <a:p>
            <a:r>
              <a:rPr lang="en-GB" altLang="en-US" dirty="0"/>
              <a:t>Course Book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9028648" y="4292089"/>
            <a:ext cx="3122255" cy="17543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Free e-book for Aalto students + additional chapters for Nanoindentation, Raman spectroscopy and Electronic Transport in semiconductors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18374" y="2541133"/>
            <a:ext cx="3122255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/>
              <a:t>Course book index (which pages are most relevant for the course and exam)</a:t>
            </a: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84" y="790178"/>
            <a:ext cx="8869363" cy="47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B15E3F-4088-4EEC-8ACB-0F98BFB32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 t="30445" r="-29709" b="-4299"/>
          <a:stretch/>
        </p:blipFill>
        <p:spPr>
          <a:xfrm>
            <a:off x="2028825" y="5581651"/>
            <a:ext cx="4591050" cy="12763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EA6328E-B5AC-4FAE-B444-D38930F5E593}"/>
              </a:ext>
            </a:extLst>
          </p:cNvPr>
          <p:cNvCxnSpPr>
            <a:cxnSpLocks/>
          </p:cNvCxnSpPr>
          <p:nvPr/>
        </p:nvCxnSpPr>
        <p:spPr>
          <a:xfrm flipH="1">
            <a:off x="3852808" y="3141298"/>
            <a:ext cx="5145005" cy="6001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8CB7E0-FD56-47EA-BAF4-048531CAA859}"/>
              </a:ext>
            </a:extLst>
          </p:cNvPr>
          <p:cNvCxnSpPr>
            <a:cxnSpLocks/>
            <a:stCxn id="14339" idx="1"/>
          </p:cNvCxnSpPr>
          <p:nvPr/>
        </p:nvCxnSpPr>
        <p:spPr>
          <a:xfrm flipH="1">
            <a:off x="5075436" y="5169252"/>
            <a:ext cx="3953212" cy="12387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1320800"/>
          </a:xfrm>
        </p:spPr>
        <p:txBody>
          <a:bodyPr/>
          <a:lstStyle/>
          <a:p>
            <a:r>
              <a:rPr lang="en-GB" altLang="en-US" dirty="0"/>
              <a:t>Flip the class room	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77334" y="1530350"/>
            <a:ext cx="8596668" cy="38807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altLang="en-US" dirty="0"/>
              <a:t>Before major topic, study the topic from course book and prepare your pre-task</a:t>
            </a:r>
          </a:p>
          <a:p>
            <a:endParaRPr lang="en-GB" altLang="en-US" dirty="0"/>
          </a:p>
          <a:p>
            <a:r>
              <a:rPr lang="en-GB" altLang="en-US" dirty="0"/>
              <a:t>With minor topics, strongly recommended, but not obligatory! [Read rather then – not on exam]</a:t>
            </a:r>
            <a:endParaRPr lang="en-GB" altLang="en-US" dirty="0">
              <a:cs typeface="Calibri"/>
            </a:endParaRPr>
          </a:p>
          <a:p>
            <a:endParaRPr lang="en-GB" altLang="en-US" dirty="0"/>
          </a:p>
          <a:p>
            <a:r>
              <a:rPr lang="en-GB" altLang="en-US" dirty="0"/>
              <a:t>Exam is based on the material on Course book!</a:t>
            </a:r>
          </a:p>
          <a:p>
            <a:endParaRPr lang="en-GB" altLang="en-US" dirty="0"/>
          </a:p>
          <a:p>
            <a:r>
              <a:rPr lang="en-GB" altLang="en-US" dirty="0"/>
              <a:t>At class, we do less “studying” and more doing…</a:t>
            </a:r>
            <a:endParaRPr lang="en-GB" alt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77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d55ec43d-61f7-45f9-b616-9d5642024941" Revision="1" Stencil="System.MyShapes" StencilVersion="1.0"/>
</Control>
</file>

<file path=customXml/itemProps1.xml><?xml version="1.0" encoding="utf-8"?>
<ds:datastoreItem xmlns:ds="http://schemas.openxmlformats.org/officeDocument/2006/customXml" ds:itemID="{C5F7E8EF-0E01-4A8D-AEE6-BC986559AD9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4236</TotalTime>
  <Words>2877</Words>
  <Application>Microsoft Office PowerPoint</Application>
  <PresentationFormat>Widescreen</PresentationFormat>
  <Paragraphs>532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Trebuchet MS</vt:lpstr>
      <vt:lpstr>Office Theme</vt:lpstr>
      <vt:lpstr>CHEM-E5140 Materials Characterization Laboratory General Introduction of Course 7.9.2020</vt:lpstr>
      <vt:lpstr>PowerPoint Presentation</vt:lpstr>
      <vt:lpstr>Teaching acitivites</vt:lpstr>
      <vt:lpstr>Teaching activities – Period I</vt:lpstr>
      <vt:lpstr>Teaching activities – Period II</vt:lpstr>
      <vt:lpstr>How to pass the course?</vt:lpstr>
      <vt:lpstr>Material</vt:lpstr>
      <vt:lpstr>Course Book</vt:lpstr>
      <vt:lpstr>Flip the class room </vt:lpstr>
      <vt:lpstr>Laboratory work</vt:lpstr>
      <vt:lpstr>How to sign in a laboratory group</vt:lpstr>
      <vt:lpstr>How to sign in a laboratory group</vt:lpstr>
      <vt:lpstr>Laboratory work</vt:lpstr>
      <vt:lpstr>Laboratory instructions?</vt:lpstr>
      <vt:lpstr>Laboratory report</vt:lpstr>
      <vt:lpstr>Pre-task: How to prepare</vt:lpstr>
      <vt:lpstr>Pre-task (flip): How to prepare</vt:lpstr>
      <vt:lpstr>Pre-task (flip): How to prepare</vt:lpstr>
      <vt:lpstr>How to hand in pre-task</vt:lpstr>
      <vt:lpstr>Laboratory report: How to prepare</vt:lpstr>
      <vt:lpstr>Laboratory report: How to prepare</vt:lpstr>
      <vt:lpstr>Laboratory report: How to prepare</vt:lpstr>
      <vt:lpstr>Laboratory report examples: Experimental</vt:lpstr>
      <vt:lpstr>Laboratory report: Experimental - samples</vt:lpstr>
      <vt:lpstr>Laboratory report: How to prepare</vt:lpstr>
      <vt:lpstr>Laboratory report examples: Results</vt:lpstr>
      <vt:lpstr>Laboratory report: How to prepare</vt:lpstr>
      <vt:lpstr>Laboratory report examples: Analysis</vt:lpstr>
      <vt:lpstr>Laboratory report: How to prepare</vt:lpstr>
      <vt:lpstr>Laboratory report: How to prepare</vt:lpstr>
      <vt:lpstr>Proper Reference</vt:lpstr>
      <vt:lpstr>Proper Reference</vt:lpstr>
      <vt:lpstr>Learning Outcomes of the  Laboratory and Reports </vt:lpstr>
      <vt:lpstr>MyCourses Report Submisson</vt:lpstr>
      <vt:lpstr>Laboratory report: Assessment</vt:lpstr>
      <vt:lpstr>Laboratory report: Assessment matrix (MyCourses)</vt:lpstr>
      <vt:lpstr>Laboratory report: Assessment matrix (MyCourses)</vt:lpstr>
      <vt:lpstr>Laboratory report: Assessment matrix (MyCourses)</vt:lpstr>
      <vt:lpstr>Laboratory report: Assessment matrix (MyCourses)</vt:lpstr>
      <vt:lpstr>What is reflection?</vt:lpstr>
      <vt:lpstr>Course assessment</vt:lpstr>
      <vt:lpstr>Oral Exam First task</vt:lpstr>
      <vt:lpstr>Oral Exam Second task</vt:lpstr>
      <vt:lpstr>Contact sessions</vt:lpstr>
      <vt:lpstr>Case: Data Analysis Team of 2 persons - Volunteer task (6 p.)</vt:lpstr>
      <vt:lpstr>Case: Data Analysis  </vt:lpstr>
      <vt:lpstr>Case: Data analysis Book your time</vt:lpstr>
      <vt:lpstr>What if you just don’t have time to finish the course</vt:lpstr>
      <vt:lpstr>Materials Characterization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CHEM-E5140 Materials Characterization Laboratory General Introduction of Course 10.9.2018</dc:title>
  <dc:creator>Tewari Girish</dc:creator>
  <cp:lastModifiedBy>Tewari Girish</cp:lastModifiedBy>
  <cp:revision>143</cp:revision>
  <dcterms:created xsi:type="dcterms:W3CDTF">1601-01-01T00:00:00Z</dcterms:created>
  <dcterms:modified xsi:type="dcterms:W3CDTF">2020-09-07T07:14:02Z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\\home.org.aalto.fi\tewarig1\data\Documents\backup\documents\Aalto Chem Teaching assignment\MATCHEM_E5140_2019\GeneralintroCHEM-E5140.pptx</vt:lpwstr>
  </property>
</Properties>
</file>