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2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8" r:id="rId17"/>
    <p:sldId id="330" r:id="rId18"/>
    <p:sldId id="274" r:id="rId19"/>
    <p:sldId id="275" r:id="rId20"/>
    <p:sldId id="276" r:id="rId21"/>
    <p:sldId id="279" r:id="rId22"/>
    <p:sldId id="278" r:id="rId23"/>
    <p:sldId id="283" r:id="rId24"/>
    <p:sldId id="277" r:id="rId25"/>
    <p:sldId id="280" r:id="rId26"/>
    <p:sldId id="281" r:id="rId27"/>
    <p:sldId id="287" r:id="rId28"/>
    <p:sldId id="288" r:id="rId29"/>
    <p:sldId id="289" r:id="rId30"/>
    <p:sldId id="257" r:id="rId31"/>
    <p:sldId id="296" r:id="rId32"/>
    <p:sldId id="325" r:id="rId33"/>
    <p:sldId id="322" r:id="rId34"/>
    <p:sldId id="323" r:id="rId35"/>
    <p:sldId id="324" r:id="rId36"/>
    <p:sldId id="262" r:id="rId37"/>
    <p:sldId id="263" r:id="rId38"/>
    <p:sldId id="264" r:id="rId39"/>
    <p:sldId id="265" r:id="rId40"/>
    <p:sldId id="266" r:id="rId41"/>
    <p:sldId id="326" r:id="rId42"/>
    <p:sldId id="293" r:id="rId43"/>
  </p:sldIdLst>
  <p:sldSz cx="9144000" cy="6858000" type="screen4x3"/>
  <p:notesSz cx="9928225" cy="6645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3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>
      <p:cViewPr varScale="1">
        <p:scale>
          <a:sx n="82" d="100"/>
          <a:sy n="82" d="100"/>
        </p:scale>
        <p:origin x="147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8" d="100"/>
        <a:sy n="198" d="100"/>
      </p:scale>
      <p:origin x="0" y="-21894"/>
    </p:cViewPr>
  </p:sorterViewPr>
  <p:notesViewPr>
    <p:cSldViewPr>
      <p:cViewPr varScale="1">
        <p:scale>
          <a:sx n="76" d="100"/>
          <a:sy n="76" d="100"/>
        </p:scale>
        <p:origin x="-3366" y="-108"/>
      </p:cViewPr>
      <p:guideLst>
        <p:guide orient="horz" pos="209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466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46F-5EA3-4DD0-A62A-4A5D93D21E2D}" type="datetimeFigureOut">
              <a:rPr lang="fi-FI" smtClean="0"/>
              <a:pPr/>
              <a:t>22.9.2020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466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9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22.9.2020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3588" y="498475"/>
            <a:ext cx="3321050" cy="249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156506"/>
            <a:ext cx="7942580" cy="299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46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57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90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50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19-23.09.2016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050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009B3A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19-23.09.2016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074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alto_FI_Kemian-tek_13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19-23.09.2016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19-23.09.2016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0C85-D80A-B14E-BFFE-F9E760741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FI_Kemian-tek_13_RGB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perustyylejä naps.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noProof="0"/>
              <a:t>19-23.09.2016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  <p:sldLayoutId id="2147483664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B3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CHEM- A1000 Korkeakouluopiskelijan ABC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EXCEL-opastusta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Syksy 2020, I periodi</a:t>
            </a:r>
            <a:b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Dos. Jari Aromaa</a:t>
            </a:r>
            <a:b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Valitse solu, johon kirjoitat kaavan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Aloita = merkillä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Jatka operaattoreilla, komennoilla ja soluviittauksilla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Lopeta painamalla ENTER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Jos ei tullut virheilmoitusta niin kaava on ainakin Excelin syntaksin mukainen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Jos kaavassa on virhe niin Excel yrittää arvata mikä se on:</a:t>
            </a:r>
          </a:p>
          <a:p>
            <a:pPr marL="857250" lvl="1" indent="-457200"/>
            <a:r>
              <a:rPr lang="fi-FI" dirty="0"/>
              <a:t>Puuttuva sulku, operaattori tai soluviittaus</a:t>
            </a:r>
          </a:p>
          <a:p>
            <a:pPr marL="857250" lvl="1" indent="-457200"/>
            <a:r>
              <a:rPr lang="fi-FI" dirty="0"/>
              <a:t>Viittaus vääräntyyppiseen tai tyhjään soluun</a:t>
            </a:r>
          </a:p>
          <a:p>
            <a:pPr marL="857250" lvl="1" indent="-457200"/>
            <a:r>
              <a:rPr lang="fi-FI" dirty="0"/>
              <a:t>Viittaus kyseisen kaavan sisältävään soluun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11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Vaikka kaava olisi syntaksin mukainen niin tulos voi olla väärä.</a:t>
            </a:r>
          </a:p>
          <a:p>
            <a:r>
              <a:rPr lang="fi-FI" dirty="0"/>
              <a:t>Syy on lähes aina virheellinen soluviittaus, joka johtuu solujen kopioinnista.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57" y="3225368"/>
            <a:ext cx="4218507" cy="24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Kaavasolun siirtäminen ei muuta kaavan soluviittauksia.</a:t>
            </a:r>
          </a:p>
          <a:p>
            <a:r>
              <a:rPr lang="fi-FI" dirty="0"/>
              <a:t>Kaavasolun kopioiminen uuteen soluun muuttaa soluviittauksia saman verran kuin on eroa solujen paikoissa.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3284984"/>
            <a:ext cx="5476531" cy="2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Soluviittaukset kiinnitetään $-merkillä.</a:t>
            </a:r>
          </a:p>
          <a:p>
            <a:r>
              <a:rPr lang="fi-FI" dirty="0"/>
              <a:t>SUMMA(A1:A4) viittaukset muuttuvat kun solua kopioidaan.</a:t>
            </a:r>
          </a:p>
          <a:p>
            <a:r>
              <a:rPr lang="fi-FI" dirty="0"/>
              <a:t>SUMMA($A$1:$A$4) viittaa aina samaan alueeseen vaikka kaavan kopioisikin toiseen soluun.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3747367"/>
            <a:ext cx="7737612" cy="20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LASKUESIMERKKI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Hae </a:t>
            </a:r>
            <a:r>
              <a:rPr lang="fi-FI" dirty="0" err="1"/>
              <a:t>MyCoursesista</a:t>
            </a:r>
            <a:r>
              <a:rPr lang="fi-FI" dirty="0"/>
              <a:t> tiedosto </a:t>
            </a:r>
            <a:r>
              <a:rPr lang="fi-FI" b="1" dirty="0"/>
              <a:t>Esimerkki-1-2020.xls</a:t>
            </a:r>
          </a:p>
          <a:p>
            <a:r>
              <a:rPr lang="fi-FI" dirty="0"/>
              <a:t>Tiedostossa on kaksi mittaustulosta raudan korroosionopeuden määrittämisestä jäähdytysnesteessä.</a:t>
            </a:r>
          </a:p>
          <a:p>
            <a:r>
              <a:rPr lang="fi-FI" dirty="0"/>
              <a:t>Käytetty mittaustekniikka on polarisaatiovastuksen määrittäminen, polarisaatiovastus on kääntäen verrannollinen virrantiheyteen, joka taas kuvaa sähkökemiallisen reaktion nopeutta Faradayn lain mukaan.</a:t>
            </a:r>
          </a:p>
        </p:txBody>
      </p:sp>
    </p:spTree>
    <p:extLst>
      <p:ext uri="{BB962C8B-B14F-4D97-AF65-F5344CB8AC3E}">
        <p14:creationId xmlns:p14="http://schemas.microsoft.com/office/powerpoint/2010/main" val="257113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LASKUESIMERKKI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4"/>
                <a:ext cx="7988400" cy="4136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𝑚𝐴</m:t>
                            </m:r>
                          </m:num>
                          <m:den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fi-FI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𝑚𝑉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]∙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𝑚𝑉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2.303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𝑚𝑉</m:t>
                            </m:r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𝑚𝑉</m:t>
                            </m:r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fi-FI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fi-FI" dirty="0"/>
                  <a:t> </a:t>
                </a:r>
                <a:br>
                  <a:rPr lang="fi-FI" dirty="0"/>
                </a:br>
                <a:endParaRPr lang="fi-FI" dirty="0"/>
              </a:p>
              <a:p>
                <a:r>
                  <a:rPr lang="fi-FI" dirty="0"/>
                  <a:t>Mittapisteet muunnetaan yksiköihin mV ja mA/cm</a:t>
                </a:r>
                <a:r>
                  <a:rPr lang="fi-FI" baseline="30000" dirty="0"/>
                  <a:t>2</a:t>
                </a:r>
              </a:p>
              <a:p>
                <a:r>
                  <a:rPr lang="fi-FI" dirty="0"/>
                  <a:t>Määritetään polarisaatiovastus </a:t>
                </a:r>
                <a:r>
                  <a:rPr lang="fi-FI" dirty="0" err="1"/>
                  <a:t>R</a:t>
                </a:r>
                <a:r>
                  <a:rPr lang="fi-FI" baseline="-25000" dirty="0" err="1"/>
                  <a:t>p</a:t>
                </a:r>
                <a:r>
                  <a:rPr lang="fi-FI" dirty="0"/>
                  <a:t> (</a:t>
                </a:r>
                <a:r>
                  <a:rPr lang="fi-FI" dirty="0" err="1"/>
                  <a:t>i,E</a:t>
                </a:r>
                <a:r>
                  <a:rPr lang="fi-FI" dirty="0"/>
                  <a:t>)-kuvaajan kulmakertoimena.</a:t>
                </a:r>
              </a:p>
              <a:p>
                <a:r>
                  <a:rPr lang="fi-FI" dirty="0"/>
                  <a:t>Lasketaan korroosiovirrantiheys anodisesta ja katodisesta </a:t>
                </a:r>
                <a:r>
                  <a:rPr lang="fi-FI" dirty="0" err="1"/>
                  <a:t>Tafelin</a:t>
                </a:r>
                <a:r>
                  <a:rPr lang="fi-FI" dirty="0"/>
                  <a:t> kertoimesta (</a:t>
                </a:r>
                <a:r>
                  <a:rPr lang="fi-FI" dirty="0" err="1"/>
                  <a:t>b</a:t>
                </a:r>
                <a:r>
                  <a:rPr lang="fi-FI" baseline="-25000" dirty="0" err="1"/>
                  <a:t>a</a:t>
                </a:r>
                <a:r>
                  <a:rPr lang="fi-FI" dirty="0"/>
                  <a:t> ja </a:t>
                </a:r>
                <a:r>
                  <a:rPr lang="fi-FI" dirty="0" err="1"/>
                  <a:t>b</a:t>
                </a:r>
                <a:r>
                  <a:rPr lang="fi-FI" baseline="-25000" dirty="0" err="1"/>
                  <a:t>c</a:t>
                </a:r>
                <a:r>
                  <a:rPr lang="fi-FI" dirty="0"/>
                  <a:t>) ja polarisaatiovastuksesta. </a:t>
                </a:r>
              </a:p>
              <a:p>
                <a:r>
                  <a:rPr lang="fi-FI" dirty="0"/>
                  <a:t>Katsokaa, että yksiköiden muunnokset menevät oikein ja että katodisesta </a:t>
                </a:r>
                <a:r>
                  <a:rPr lang="fi-FI" dirty="0" err="1"/>
                  <a:t>Tafelin</a:t>
                </a:r>
                <a:r>
                  <a:rPr lang="fi-FI" dirty="0"/>
                  <a:t> kertoimesta otetaan itseisarvo.</a:t>
                </a: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4"/>
                <a:ext cx="7988400" cy="4136400"/>
              </a:xfrm>
              <a:blipFill>
                <a:blip r:embed="rId2"/>
                <a:stretch>
                  <a:fillRect l="-2136" t="-147" r="-228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6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LASKUESIMERKKI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128" y="1295926"/>
            <a:ext cx="3091856" cy="4136400"/>
          </a:xfrm>
        </p:spPr>
        <p:txBody>
          <a:bodyPr>
            <a:normAutofit/>
          </a:bodyPr>
          <a:lstStyle/>
          <a:p>
            <a:r>
              <a:rPr lang="fi-FI" dirty="0"/>
              <a:t>Määritetään polarisaatiovastus </a:t>
            </a:r>
            <a:r>
              <a:rPr lang="fi-FI" dirty="0" err="1"/>
              <a:t>R</a:t>
            </a:r>
            <a:r>
              <a:rPr lang="fi-FI" baseline="-25000" dirty="0" err="1"/>
              <a:t>p</a:t>
            </a:r>
            <a:r>
              <a:rPr lang="fi-FI" dirty="0"/>
              <a:t> (</a:t>
            </a:r>
            <a:r>
              <a:rPr lang="fi-FI" dirty="0" err="1"/>
              <a:t>i,E</a:t>
            </a:r>
            <a:r>
              <a:rPr lang="fi-FI" dirty="0"/>
              <a:t>)-kuvaajan kulmakertoimena.</a:t>
            </a:r>
            <a:br>
              <a:rPr lang="fi-FI" dirty="0"/>
            </a:br>
            <a:endParaRPr lang="fi-FI" dirty="0"/>
          </a:p>
          <a:p>
            <a:r>
              <a:rPr lang="fi-FI" dirty="0" err="1"/>
              <a:t>Rp</a:t>
            </a:r>
            <a:r>
              <a:rPr lang="fi-FI" dirty="0"/>
              <a:t>	47431.93703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1029600"/>
            <a:ext cx="4863696" cy="47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LASKUESIMERKKI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568944" y="1124744"/>
                <a:ext cx="7988400" cy="4136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𝑚𝐴</m:t>
                            </m:r>
                          </m:num>
                          <m:den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fi-FI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𝑚𝑉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]∙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i-F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𝑚𝑉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2.303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𝑚𝑉</m:t>
                            </m:r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𝑚𝑉</m:t>
                            </m:r>
                          </m:e>
                        </m:d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fi-FI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fi-FI" dirty="0"/>
                  <a:t> </a:t>
                </a:r>
                <a:br>
                  <a:rPr lang="fi-FI" dirty="0"/>
                </a:br>
                <a:endParaRPr lang="fi-FI" dirty="0"/>
              </a:p>
              <a:p>
                <a:r>
                  <a:rPr lang="fi-FI" dirty="0"/>
                  <a:t>Lasketaan korroosiovirrantiheys anodisesta ja katodisesta </a:t>
                </a:r>
                <a:r>
                  <a:rPr lang="fi-FI" dirty="0" err="1"/>
                  <a:t>Tafelin</a:t>
                </a:r>
                <a:r>
                  <a:rPr lang="fi-FI" dirty="0"/>
                  <a:t> kertoimesta (</a:t>
                </a:r>
                <a:r>
                  <a:rPr lang="fi-FI" dirty="0" err="1"/>
                  <a:t>b</a:t>
                </a:r>
                <a:r>
                  <a:rPr lang="fi-FI" baseline="-25000" dirty="0" err="1"/>
                  <a:t>a</a:t>
                </a:r>
                <a:r>
                  <a:rPr lang="fi-FI" dirty="0"/>
                  <a:t> ja </a:t>
                </a:r>
                <a:r>
                  <a:rPr lang="fi-FI" dirty="0" err="1"/>
                  <a:t>b</a:t>
                </a:r>
                <a:r>
                  <a:rPr lang="fi-FI" baseline="-25000" dirty="0" err="1"/>
                  <a:t>c</a:t>
                </a:r>
                <a:r>
                  <a:rPr lang="fi-FI" dirty="0"/>
                  <a:t>) ja polarisaatiovastuksesta </a:t>
                </a:r>
                <a:r>
                  <a:rPr lang="fi-FI" dirty="0" err="1"/>
                  <a:t>R</a:t>
                </a:r>
                <a:r>
                  <a:rPr lang="fi-FI" baseline="-25000" dirty="0" err="1"/>
                  <a:t>p</a:t>
                </a:r>
                <a:r>
                  <a:rPr lang="fi-FI" dirty="0"/>
                  <a:t>, </a:t>
                </a:r>
                <a:r>
                  <a:rPr lang="fi-FI" dirty="0" err="1"/>
                  <a:t>icorr</a:t>
                </a:r>
                <a:r>
                  <a:rPr lang="fi-FI" dirty="0"/>
                  <a:t> 0.000522748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944" y="1124744"/>
                <a:ext cx="7988400" cy="4136400"/>
              </a:xfrm>
              <a:blipFill>
                <a:blip r:embed="rId2"/>
                <a:stretch>
                  <a:fillRect l="-21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56992"/>
            <a:ext cx="5472608" cy="24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Yksinkertaisin tapa tuoda mittauspisteet on syöttää luvut käsin. Menetelmä on järkevä vain kun lukuja on vähän.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Jos mittausohjelma toimii Windowsin alla, mittauspisteet voi yleensä siirtää kopioimalla ja liittämällä Windowsin leikepöydän kautta.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Monet mittausohjelmat tallentavat pisteet suoraan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EXCEL-tiedostona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9338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Mittausohjelmat tulostavat usein tekstitiedoston, jonka siirtäminen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EXCELiin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on mahdollista käyttämällä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EXCELin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"ohjattu tekstin tuonti" toimintoa.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Mittapisteiden tuominen onnistuu melko helposti, jos pistejoukot ovat kukin omalla rivillään.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Useimmissa mittausohjelmien tekemissä tiedostoissa desimaalierottimena on piste, joten Windowsin asetuksissa pitää myös olla desimaalierottimena piste, tai tehdä sopiva lisäasetus tuontivaiheessa.</a:t>
            </a:r>
          </a:p>
        </p:txBody>
      </p:sp>
    </p:spTree>
    <p:extLst>
      <p:ext uri="{BB962C8B-B14F-4D97-AF65-F5344CB8AC3E}">
        <p14:creationId xmlns:p14="http://schemas.microsoft.com/office/powerpoint/2010/main" val="12036574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luento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EXCELin</a:t>
            </a:r>
            <a:r>
              <a:rPr lang="fi-FI" dirty="0"/>
              <a:t> yleiset piirteet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Laskutoimitukset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Tekstitiedoston tuonti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Mittadatan esikäsittely</a:t>
            </a:r>
          </a:p>
          <a:p>
            <a:pPr marL="857250" lvl="1" indent="-457200"/>
            <a:r>
              <a:rPr lang="fi-FI" dirty="0"/>
              <a:t>Kuvaajat</a:t>
            </a:r>
          </a:p>
          <a:p>
            <a:pPr marL="857250" lvl="1" indent="-457200"/>
            <a:r>
              <a:rPr lang="fi-FI" dirty="0"/>
              <a:t>Suodatus</a:t>
            </a:r>
          </a:p>
        </p:txBody>
      </p:sp>
    </p:spTree>
    <p:extLst>
      <p:ext uri="{BB962C8B-B14F-4D97-AF65-F5344CB8AC3E}">
        <p14:creationId xmlns:p14="http://schemas.microsoft.com/office/powerpoint/2010/main" val="247483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lnSpcReduction="10000"/>
          </a:bodyPr>
          <a:lstStyle/>
          <a:p>
            <a:pPr marL="442913" lvl="0" indent="-442913"/>
            <a:r>
              <a:rPr lang="fi-FI" dirty="0">
                <a:solidFill>
                  <a:prstClr val="black"/>
                </a:solidFill>
              </a:rPr>
              <a:t>Hae tiedosto </a:t>
            </a:r>
            <a:r>
              <a:rPr lang="fi-FI" b="1" dirty="0">
                <a:solidFill>
                  <a:prstClr val="black"/>
                </a:solidFill>
              </a:rPr>
              <a:t>Esimerkki-2-2020.txt</a:t>
            </a:r>
          </a:p>
          <a:p>
            <a:pPr marL="442913" indent="-442913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Tekstitiedosto avataan normaalisti, tiedoston nimen tunnisteella ei ole väliä. 	</a:t>
            </a:r>
          </a:p>
          <a:p>
            <a:pPr marL="442913" indent="-442913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Koska EXCEL ei tunnista mittatiedostoa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EXCEL-tiedostoksi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, se tarjoaa toimintavaihtoehdoksi tietojen tuomista.</a:t>
            </a:r>
          </a:p>
          <a:p>
            <a:pPr marL="442913" indent="-442913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 tarjoaa jotakin vaihtoehtoa tietojen tuomiseksi ja jakamiseksi sarakkeisiin. </a:t>
            </a:r>
          </a:p>
          <a:p>
            <a:pPr marL="442913" indent="-442913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Ensimmäisessä vaiheessa valitaan alkuperäisen tietotyypin tiedostolajiksi ”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delimited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, erotettu</a:t>
            </a:r>
            <a:r>
              <a:rPr lang="ja-JP" altLang="fi-FI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fi-FI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fi-FI" altLang="ja-JP" dirty="0" err="1">
                <a:latin typeface="Arial" charset="0"/>
                <a:ea typeface="ＭＳ Ｐゴシック" charset="0"/>
                <a:cs typeface="ＭＳ Ｐゴシック" charset="0"/>
              </a:rPr>
              <a:t>fixed</a:t>
            </a:r>
            <a:r>
              <a:rPr lang="fi-FI" altLang="ja-JP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Arial" charset="0"/>
                <a:ea typeface="ＭＳ Ｐゴシック" charset="0"/>
                <a:cs typeface="ＭＳ Ｐゴシック" charset="0"/>
              </a:rPr>
              <a:t>width</a:t>
            </a:r>
            <a:r>
              <a:rPr lang="fi-FI" altLang="ja-JP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kiinteä leveys</a:t>
            </a:r>
            <a:r>
              <a:rPr lang="ja-JP" altLang="fi-FI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ei yleensä toimi.</a:t>
            </a:r>
          </a:p>
        </p:txBody>
      </p:sp>
    </p:spTree>
    <p:extLst>
      <p:ext uri="{BB962C8B-B14F-4D97-AF65-F5344CB8AC3E}">
        <p14:creationId xmlns:p14="http://schemas.microsoft.com/office/powerpoint/2010/main" val="31268918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6174432" cy="46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87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Ensimmäisessä vaiheessa valitaan, aloitetaanko tietojen tuominen tiedoston ensimmäiseltä riviltä, vai jätetäänkö erilaiset parametrien arvot ja kommenttirivit pois.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Kommenttirivejä voi olla yksi tai kymmeniä. Jotkut mittausohjelmat laittavat tekstitiedoston alkuun kaikki koelaitteiston asetukset omille riveilleen.</a:t>
            </a:r>
          </a:p>
        </p:txBody>
      </p:sp>
    </p:spTree>
    <p:extLst>
      <p:ext uri="{BB962C8B-B14F-4D97-AF65-F5344CB8AC3E}">
        <p14:creationId xmlns:p14="http://schemas.microsoft.com/office/powerpoint/2010/main" val="37191670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Toisessa vaiheessa on joskus kokeiltava eri erottimia, jotta mittapisteet saadaan jaettua sarakkeisiin.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Tavalliset erottimet ovat sarkain, välilyönti ja pilkku.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Rasti valintaruutuun "Käsittele perättäisiä erottimia yhtenä”, jos hajoaa liian moneen sarakkeeseen.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Kentässä "Tietojen esikatselu" näkyy nyt pystyviivoina jako sarakkeisiin, ja jos se näyttää hyvältä, voi jatkaa.</a:t>
            </a:r>
          </a:p>
        </p:txBody>
      </p:sp>
    </p:spTree>
    <p:extLst>
      <p:ext uri="{BB962C8B-B14F-4D97-AF65-F5344CB8AC3E}">
        <p14:creationId xmlns:p14="http://schemas.microsoft.com/office/powerpoint/2010/main" val="32925406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124744"/>
            <a:ext cx="60828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84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lnSpcReduction="10000"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Kolmannessa vaiheessa voidaan valita tuodaanko kaikki sarakkeet sekä määrittää sarakkeiden muodot.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Yleensä tässä vaiheessa ei tarvitse tehdä muuta kuin hyväksyä ohjelman ehdotus ja painaa nappia "Valmis".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Lopputuloksena saadaan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EXCEL-taulukkoon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mittapisteet ja mahdollisesti myös joukko kommenttirivejä.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Mittapisteet kannattaa heti nimetä ja merkitä myös niiden yksiköt.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Yksiköt voi saman tien muuttaa halutuiksi.</a:t>
            </a:r>
          </a:p>
        </p:txBody>
      </p:sp>
    </p:spTree>
    <p:extLst>
      <p:ext uri="{BB962C8B-B14F-4D97-AF65-F5344CB8AC3E}">
        <p14:creationId xmlns:p14="http://schemas.microsoft.com/office/powerpoint/2010/main" val="3681970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606924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77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858000" y="1569600"/>
            <a:ext cx="1879200" cy="4136400"/>
          </a:xfrm>
        </p:spPr>
        <p:txBody>
          <a:bodyPr>
            <a:normAutofit/>
          </a:bodyPr>
          <a:lstStyle/>
          <a:p>
            <a:r>
              <a:rPr lang="fi-FI" sz="2000" dirty="0"/>
              <a:t>Mittausdatan tuonti onnistui.</a:t>
            </a:r>
          </a:p>
          <a:p>
            <a:r>
              <a:rPr lang="fi-FI" sz="2000" dirty="0"/>
              <a:t>Sarakejako oikea.</a:t>
            </a:r>
          </a:p>
          <a:p>
            <a:r>
              <a:rPr lang="fi-FI" sz="2000" dirty="0"/>
              <a:t>Mittadata on numeroita.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30440"/>
            <a:ext cx="6235372" cy="27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81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207557" y="1568850"/>
            <a:ext cx="2869542" cy="4136400"/>
          </a:xfrm>
        </p:spPr>
        <p:txBody>
          <a:bodyPr>
            <a:normAutofit/>
          </a:bodyPr>
          <a:lstStyle/>
          <a:p>
            <a:r>
              <a:rPr lang="fi-FI" sz="2000" dirty="0"/>
              <a:t>Mittausdatan tuonti epäonnistui väärän desimaalierottimen takia.</a:t>
            </a:r>
          </a:p>
          <a:p>
            <a:r>
              <a:rPr lang="fi-FI" sz="2000" dirty="0"/>
              <a:t>Tietokoneessa erotin on pilkku, tiedostossa piste.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2" y="1569600"/>
            <a:ext cx="5819775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843" y="3105733"/>
            <a:ext cx="44807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Sisältö solun oikeassa reunassa on luku</a:t>
            </a:r>
          </a:p>
          <a:p>
            <a:r>
              <a:rPr lang="fi-FI" dirty="0"/>
              <a:t>Sisältö vasemmassa reunassa on tekstiä</a:t>
            </a:r>
          </a:p>
        </p:txBody>
      </p:sp>
    </p:spTree>
    <p:extLst>
      <p:ext uri="{BB962C8B-B14F-4D97-AF65-F5344CB8AC3E}">
        <p14:creationId xmlns:p14="http://schemas.microsoft.com/office/powerpoint/2010/main" val="694023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72400" y="1118508"/>
            <a:ext cx="7988400" cy="79832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Väärän desimaalierottimen ongelman saa korjattua 3-vaiheen lisäasetuksella, pilkku tai piste tiedoston mukaan.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2060848"/>
            <a:ext cx="7920880" cy="36991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63200" y="1837600"/>
            <a:ext cx="1794800" cy="76695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20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Taulukkolaskentaohjelma - laskee, piirtää kuvaajat, analysoi tulokset.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01208"/>
            <a:ext cx="3067050" cy="2286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09656"/>
            <a:ext cx="2047875" cy="24288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850" y="2353821"/>
            <a:ext cx="2032699" cy="335754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353821"/>
            <a:ext cx="2021266" cy="33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6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Datan esikäsittely ja siivoaminen auttaa löytämään datasta oleellisen tiedon.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Mittaustiedon keruun jälkeen esikäsittelyvaiheita ovat aineiston tarkastelu, esikarsinta ja suodatus, oleellisten mittausjaksojen valinta ja pisteiden määrän vähentäminen.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Esikäsittelyä on myös datan valmistelu analyysimenetelmien vaatimaan muotoon.</a:t>
            </a:r>
          </a:p>
        </p:txBody>
      </p:sp>
    </p:spTree>
    <p:extLst>
      <p:ext uri="{BB962C8B-B14F-4D97-AF65-F5344CB8AC3E}">
        <p14:creationId xmlns:p14="http://schemas.microsoft.com/office/powerpoint/2010/main" val="32824780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/>
          </p:cNvSpPr>
          <p:nvPr>
            <p:ph type="title"/>
          </p:nvPr>
        </p:nvSpPr>
        <p:spPr>
          <a:xfrm>
            <a:off x="467137" y="452194"/>
            <a:ext cx="7988400" cy="1080000"/>
          </a:xfrm>
          <a:noFill/>
        </p:spPr>
        <p:txBody>
          <a:bodyPr lIns="90488" tIns="44450" rIns="90488" bIns="44450">
            <a:no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9" y="1532194"/>
            <a:ext cx="5445863" cy="334834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228184" y="1432630"/>
            <a:ext cx="26693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/>
              <a:t>Ensimmäinen tehtävä on piirtää mittadatasta yksinkertainen kuva.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Kuva näyttää oikealta:</a:t>
            </a:r>
          </a:p>
          <a:p>
            <a:pPr marL="533400" lvl="1" indent="-261938">
              <a:buFontTx/>
              <a:buChar char="-"/>
            </a:pPr>
            <a:r>
              <a:rPr lang="fi-FI" sz="1600" dirty="0"/>
              <a:t>ei haulikolla ammuttu</a:t>
            </a:r>
          </a:p>
          <a:p>
            <a:pPr marL="533400" lvl="1" indent="-261938">
              <a:buFontTx/>
              <a:buChar char="-"/>
            </a:pPr>
            <a:r>
              <a:rPr lang="fi-FI" sz="1600" dirty="0"/>
              <a:t>ei katkoja</a:t>
            </a:r>
          </a:p>
          <a:p>
            <a:pPr marL="533400" lvl="1" indent="-261938">
              <a:buFontTx/>
              <a:buChar char="-"/>
            </a:pPr>
            <a:r>
              <a:rPr lang="fi-FI" sz="1600" dirty="0"/>
              <a:t>kuvaajan muoto sopii olemassa olevaan tietoon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Mittaus kelpuutetaan analyysiin.</a:t>
            </a:r>
          </a:p>
        </p:txBody>
      </p:sp>
    </p:spTree>
    <p:extLst>
      <p:ext uri="{BB962C8B-B14F-4D97-AF65-F5344CB8AC3E}">
        <p14:creationId xmlns:p14="http://schemas.microsoft.com/office/powerpoint/2010/main" val="27609619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/>
              <a:t>MITTAUSDATAN KÄSITTELY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Datan siivoamisen tehtäviä ovat: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Selvästi poikkeavien tulosten poisto (karkeat virheet)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Puuttuva datan paikkaus (ongelmia mittauksessa tai tulosten tallennuksessa tai virheiden poisto). 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Puuttuva data paikataan estimaatilla muiden muuttujien avulla tai aikasarjassa myös muuttujan oman historian avulla.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Puuttuva data voidaan myös yksinkertaisesti jättää pois datasta.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Suodatus (aikasarjat), häiriöpiikkien poisto, kohinan poisto.</a:t>
            </a:r>
          </a:p>
        </p:txBody>
      </p:sp>
    </p:spTree>
    <p:extLst>
      <p:ext uri="{BB962C8B-B14F-4D97-AF65-F5344CB8AC3E}">
        <p14:creationId xmlns:p14="http://schemas.microsoft.com/office/powerpoint/2010/main" val="24842626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MITTAUSDATAN ESIMERKKI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Hae tiedosto </a:t>
            </a:r>
            <a:r>
              <a:rPr lang="fi-FI" b="1" dirty="0">
                <a:solidFill>
                  <a:prstClr val="black"/>
                </a:solidFill>
              </a:rPr>
              <a:t>Esimerkki-3-2020.xls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Tiedostossa on yksi vakiopotentiaalissa tehdyn liuotuskokeen data, jossa on esitetty liukenemisen virrantiheys ajan funktiona.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Piirretään mittadatasta kuvaaja, arvioidaan sen laatua ja testataan paria työkalua datan siivoamiseen.</a:t>
            </a: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171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MITTAUSDATAN ESIMERKKI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Kuvaajan piirto mittapisteistä: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Pisteet yleensä sarakkeissa, maalaa hiirellä datasarakkeiden kirjaimet.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Valitse </a:t>
            </a:r>
            <a:r>
              <a:rPr lang="fi-FI" dirty="0" err="1"/>
              <a:t>Insert</a:t>
            </a:r>
            <a:r>
              <a:rPr lang="fi-FI" dirty="0"/>
              <a:t> (Lisää) -valikosta </a:t>
            </a:r>
            <a:r>
              <a:rPr lang="fi-FI" dirty="0" err="1"/>
              <a:t>Charts</a:t>
            </a:r>
            <a:r>
              <a:rPr lang="fi-FI" dirty="0"/>
              <a:t> (Kaaviot) ja sieltä </a:t>
            </a:r>
            <a:r>
              <a:rPr lang="fi-FI" dirty="0" err="1"/>
              <a:t>Scatter</a:t>
            </a:r>
            <a:r>
              <a:rPr lang="fi-FI" dirty="0"/>
              <a:t> </a:t>
            </a:r>
            <a:r>
              <a:rPr lang="fi-FI" dirty="0" err="1"/>
              <a:t>plot</a:t>
            </a:r>
            <a:r>
              <a:rPr lang="fi-FI" dirty="0"/>
              <a:t> (</a:t>
            </a:r>
            <a:r>
              <a:rPr lang="fi-FI" dirty="0" err="1"/>
              <a:t>xy</a:t>
            </a:r>
            <a:r>
              <a:rPr lang="fi-FI" dirty="0"/>
              <a:t>-kaavio, pistekaavio tms.)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Valitse kaaviotyypiksi joko erilliset pisteet tai murtoviiva, ei tasoitettuja viivakuvaajia.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72251"/>
            <a:ext cx="8382000" cy="12287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956376" y="3719791"/>
            <a:ext cx="216024" cy="108012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63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MITTAUSDATAN ESIMERKKI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1196752"/>
            <a:ext cx="709051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mediaanisuodatus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572400" y="1844824"/>
            <a:ext cx="7988400" cy="3875576"/>
          </a:xfrm>
          <a:noFill/>
        </p:spPr>
        <p:txBody>
          <a:bodyPr lIns="90488" tIns="44450" rIns="90488" bIns="44450">
            <a:normAutofit fontScale="92500"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Yksittäisten häiriöpiikkien poistoon soveltuu ns. mediaanisuodin.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Mediaanisuodin korvaa mitatun pistejoukon jokaisen arvon kyseisen arvon ympäriltä valitun joukon mediaanilla.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Mediaani = keskimmäinen arvo.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Mediaanisuodin selvittää yksittäisen häiriöpisteen, mutta ei useampaa peräkkäistä poikkeavaa pistettä tai tiuhaan toistuvia poikkeamia.</a:t>
            </a:r>
          </a:p>
          <a:p>
            <a:pPr marL="457200" indent="-457200"/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EXCELin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komento on MEDIAN(lukualue) tai MEDIAANI.</a:t>
            </a:r>
          </a:p>
        </p:txBody>
      </p:sp>
    </p:spTree>
    <p:extLst>
      <p:ext uri="{BB962C8B-B14F-4D97-AF65-F5344CB8AC3E}">
        <p14:creationId xmlns:p14="http://schemas.microsoft.com/office/powerpoint/2010/main" val="36200907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mediaanisuodatus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2326718"/>
            <a:ext cx="788160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96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mediaanisuodatus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67283"/>
            <a:ext cx="4085758" cy="266950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58" y="2261332"/>
            <a:ext cx="4085757" cy="26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4640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keskiarvosuodatus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572400" y="2204864"/>
            <a:ext cx="7988400" cy="3515536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Kohinan poistoon sopii liukuvan keskiarvon käyttö.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Liukuva keskiarvo on tyypillinen alipäästösuodin, joka suodattaa aikasarjasta pois nopeasti vaihtelevat komponentit (korkeat taajuudet).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Yleensä mitä suurempi alue keskiarvon laskemiseen valitaan, sen suurempi tasoitus saadaan aikaan.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Liukuva keskiarvo ei välttämättä toimi yksittäisten pisteiden poistoon.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AVERAGE(lukualue) tai KESKIARVO</a:t>
            </a:r>
          </a:p>
        </p:txBody>
      </p:sp>
    </p:spTree>
    <p:extLst>
      <p:ext uri="{BB962C8B-B14F-4D97-AF65-F5344CB8AC3E}">
        <p14:creationId xmlns:p14="http://schemas.microsoft.com/office/powerpoint/2010/main" val="496338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449" y="3140968"/>
            <a:ext cx="3295650" cy="1019175"/>
          </a:xfrm>
          <a:prstGeom prst="rect">
            <a:avLst/>
          </a:prstGeom>
        </p:spPr>
      </p:pic>
      <p:sp>
        <p:nvSpPr>
          <p:cNvPr id="9" name="Sisällön paikkamerkki 8"/>
          <p:cNvSpPr>
            <a:spLocks noGrp="1"/>
          </p:cNvSpPr>
          <p:nvPr>
            <p:ph sz="half" idx="4294967295"/>
          </p:nvPr>
        </p:nvSpPr>
        <p:spPr>
          <a:xfrm>
            <a:off x="4355976" y="1549996"/>
            <a:ext cx="4344863" cy="277968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Soluun kirjoitetaan kaava, joka alkaa = merkillä.</a:t>
            </a:r>
          </a:p>
          <a:p>
            <a:r>
              <a:rPr lang="fi-FI" dirty="0"/>
              <a:t>Kaavassa voi olla arvoja tai viittauksia soluihin tai solualueisiin, joissa on arvoja.</a:t>
            </a:r>
          </a:p>
          <a:p>
            <a:r>
              <a:rPr lang="fi-FI" dirty="0"/>
              <a:t>Kun viitatussa solussa oleva arvo muuttuu niin kaavan tuloskin muuttuu.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9" y="1550061"/>
            <a:ext cx="3295650" cy="140017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3" y="4330874"/>
            <a:ext cx="3886200" cy="140017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329750"/>
            <a:ext cx="38957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keskiarvosuodatus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95600"/>
            <a:ext cx="7164019" cy="39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027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/>
              <a:t>MITTAUSDATAN ESIMERKKI</a:t>
            </a:r>
            <a:br>
              <a:rPr lang="fi-FI" dirty="0"/>
            </a:br>
            <a:r>
              <a:rPr lang="fi-FI" dirty="0"/>
              <a:t>keskiarvosuodatus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12" y="2076024"/>
            <a:ext cx="4243181" cy="277236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76024"/>
            <a:ext cx="4219954" cy="27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6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YHTEENVETO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Laskee, piirtää kuvaajat, analysoi tulokset.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Tekstidatan hakua varten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EXCELissä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on hyvä ohjattu toiminto.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Mittapisteiden alkuarviointia varten kannattaa piirtää kuva. 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Kuvaaja on yleensä pistekuvaaja (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xy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-kuvaaja).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Käyttökelpoiseksi tulkittu data kannattaa muuntaa heti sopiviin yksiköihin.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Suodattaminen onnistuu tasavälein mitatuille sarjoille yksinkertaisilla matemaattisilla komennoilla.</a:t>
            </a:r>
          </a:p>
        </p:txBody>
      </p:sp>
    </p:spTree>
    <p:extLst>
      <p:ext uri="{BB962C8B-B14F-4D97-AF65-F5344CB8AC3E}">
        <p14:creationId xmlns:p14="http://schemas.microsoft.com/office/powerpoint/2010/main" val="15217827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Aritmeettisilla operaattoreilla lasketaan peruslaskutoimitukset</a:t>
            </a:r>
          </a:p>
        </p:txBody>
      </p:sp>
      <p:graphicFrame>
        <p:nvGraphicFramePr>
          <p:cNvPr id="12" name="Objekti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04307"/>
              </p:ext>
            </p:extLst>
          </p:nvPr>
        </p:nvGraphicFramePr>
        <p:xfrm>
          <a:off x="944306" y="2564904"/>
          <a:ext cx="7428005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Worksheet" r:id="rId3" imgW="4943433" imgH="1533600" progId="Excel.Sheet.12">
                  <p:embed/>
                </p:oleObj>
              </mc:Choice>
              <mc:Fallback>
                <p:oleObj name="Worksheet" r:id="rId3" imgW="4943433" imgH="153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306" y="2564904"/>
                        <a:ext cx="7428005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74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Vertailuoperaattoreilla tehdään päätelmiä, tuloksena on totuusarvo TOSI tai EPÄTOSI</a:t>
            </a: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01549"/>
              </p:ext>
            </p:extLst>
          </p:nvPr>
        </p:nvGraphicFramePr>
        <p:xfrm>
          <a:off x="856508" y="2780928"/>
          <a:ext cx="769570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Worksheet" r:id="rId3" imgW="5943735" imgH="1723950" progId="Excel.Sheet.12">
                  <p:embed/>
                </p:oleObj>
              </mc:Choice>
              <mc:Fallback>
                <p:oleObj name="Worksheet" r:id="rId3" imgW="5943735" imgH="1723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508" y="2780928"/>
                        <a:ext cx="769570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38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Tekstien liittämisoperaattorina käytetään et-merkkiä (&amp;), ja sillä liitetään merkkijonoja yhdeksi tekstiksi.</a:t>
            </a:r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77872"/>
              </p:ext>
            </p:extLst>
          </p:nvPr>
        </p:nvGraphicFramePr>
        <p:xfrm>
          <a:off x="899592" y="2708920"/>
          <a:ext cx="455276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Worksheet" r:id="rId3" imgW="2333678" imgH="1180980" progId="Excel.Sheet.12">
                  <p:embed/>
                </p:oleObj>
              </mc:Choice>
              <mc:Fallback>
                <p:oleObj name="Worksheet" r:id="rId3" imgW="2333678" imgH="1180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708920"/>
                        <a:ext cx="4552764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38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Viittausoperaattoreilla valitaan solualueita laskutoimituksia varten.</a:t>
            </a: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231807"/>
              </p:ext>
            </p:extLst>
          </p:nvPr>
        </p:nvGraphicFramePr>
        <p:xfrm>
          <a:off x="899591" y="2636912"/>
          <a:ext cx="7584659" cy="159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Worksheet" r:id="rId3" imgW="6400800" imgH="1342980" progId="Excel.Sheet.12">
                  <p:embed/>
                </p:oleObj>
              </mc:Choice>
              <mc:Fallback>
                <p:oleObj name="Worksheet" r:id="rId3" imgW="6400800" imgH="1342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2636912"/>
                        <a:ext cx="7584659" cy="1591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68281"/>
              </p:ext>
            </p:extLst>
          </p:nvPr>
        </p:nvGraphicFramePr>
        <p:xfrm>
          <a:off x="899590" y="4383447"/>
          <a:ext cx="2828595" cy="133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Worksheet" r:id="rId5" imgW="2438490" imgH="1152630" progId="Excel.Sheet.12">
                  <p:embed/>
                </p:oleObj>
              </mc:Choice>
              <mc:Fallback>
                <p:oleObj name="Worksheet" r:id="rId5" imgW="2438490" imgH="1152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0" y="4383447"/>
                        <a:ext cx="2828595" cy="1336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9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 - 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Komennoilla (funktioilla) voi tehdä monipuolisempaa laskentaa kuin operaattoreilla.</a:t>
            </a:r>
          </a:p>
          <a:p>
            <a:r>
              <a:rPr lang="fi-FI" dirty="0"/>
              <a:t>Excelin komennot on jaettu luokkiin, muun muassa:</a:t>
            </a:r>
          </a:p>
          <a:p>
            <a:pPr lvl="1"/>
            <a:r>
              <a:rPr lang="fi-FI" dirty="0"/>
              <a:t>Matemaattiset ja trigonometriset (esim. SIN, NELIÖJUURI)</a:t>
            </a:r>
          </a:p>
          <a:p>
            <a:pPr lvl="1"/>
            <a:r>
              <a:rPr lang="fi-FI" dirty="0"/>
              <a:t>Tilasto (esim. MEDIAANI, KULMAKERROIN, MAKS)</a:t>
            </a:r>
          </a:p>
          <a:p>
            <a:pPr lvl="1"/>
            <a:r>
              <a:rPr lang="fi-FI" dirty="0"/>
              <a:t>Rahoitus (esim. TUOTTO, MAKSETTU.KORKO)</a:t>
            </a:r>
          </a:p>
          <a:p>
            <a:pPr lvl="1"/>
            <a:r>
              <a:rPr lang="fi-FI" dirty="0"/>
              <a:t>Päivämäärä ja kellonaika (esim. TÄMÄ.PÄIVÄ, VIIKKO.NRO)</a:t>
            </a:r>
          </a:p>
          <a:p>
            <a:pPr lvl="1"/>
            <a:r>
              <a:rPr lang="fi-FI" dirty="0"/>
              <a:t>Tekniikka (esim. MUUNNA, SAMA.ARVO)</a:t>
            </a:r>
          </a:p>
          <a:p>
            <a:pPr lvl="1"/>
            <a:r>
              <a:rPr lang="fi-FI" dirty="0"/>
              <a:t>Teksti (esim. POIMI.TEKSTI, NROARVO)</a:t>
            </a:r>
          </a:p>
          <a:p>
            <a:pPr lvl="1"/>
            <a:r>
              <a:rPr lang="fi-FI" dirty="0"/>
              <a:t>Tietokanta (esim. TSUMMA, TMAKS)</a:t>
            </a:r>
          </a:p>
          <a:p>
            <a:pPr lvl="1"/>
            <a:r>
              <a:rPr lang="fi-FI" dirty="0"/>
              <a:t>Looginen (esim. JOS, JA, TAI)</a:t>
            </a:r>
          </a:p>
        </p:txBody>
      </p:sp>
    </p:spTree>
    <p:extLst>
      <p:ext uri="{BB962C8B-B14F-4D97-AF65-F5344CB8AC3E}">
        <p14:creationId xmlns:p14="http://schemas.microsoft.com/office/powerpoint/2010/main" val="411103922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Kemian-te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aalto_Kemian-tek.potx</Template>
  <TotalTime>3575</TotalTime>
  <Words>1304</Words>
  <Application>Microsoft Office PowerPoint</Application>
  <PresentationFormat>On-screen Show (4:3)</PresentationFormat>
  <Paragraphs>165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Georgia</vt:lpstr>
      <vt:lpstr>Symbol</vt:lpstr>
      <vt:lpstr>aalto_Kemian-tek</vt:lpstr>
      <vt:lpstr>Worksheet</vt:lpstr>
      <vt:lpstr>CHEM- A1000 Korkeakouluopiskelijan ABC   EXCEL-opastusta  Syksy 2020, I periodi Dos. Jari Aromaa </vt:lpstr>
      <vt:lpstr>1. luento</vt:lpstr>
      <vt:lpstr>EXCEL - yleistä</vt:lpstr>
      <vt:lpstr>EXCEL - yleistä</vt:lpstr>
      <vt:lpstr>EXCEL - yleistä</vt:lpstr>
      <vt:lpstr>EXCEL - yleistä</vt:lpstr>
      <vt:lpstr>EXCEL - yleistä</vt:lpstr>
      <vt:lpstr>EXCEL - yleistä</vt:lpstr>
      <vt:lpstr>EXCEL - yleistä</vt:lpstr>
      <vt:lpstr>LASKEMINEN</vt:lpstr>
      <vt:lpstr>LASKEMINEN</vt:lpstr>
      <vt:lpstr>LASKEMINEN</vt:lpstr>
      <vt:lpstr>LASKEMINEN</vt:lpstr>
      <vt:lpstr>LASKUESIMERKKI 1</vt:lpstr>
      <vt:lpstr>LASKUESIMERKKI 1</vt:lpstr>
      <vt:lpstr>LASKUESIMERKKI 1</vt:lpstr>
      <vt:lpstr>LASKUESIMERKKI 1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KÄSITTELY</vt:lpstr>
      <vt:lpstr>MITTAUSDATAN ESIMERKKI</vt:lpstr>
      <vt:lpstr>MITTAUSDATAN ESIMERKKI</vt:lpstr>
      <vt:lpstr>MITTAUSDATAN ESIMERKKI</vt:lpstr>
      <vt:lpstr>MITTAUSDATAN ESIMERKKI mediaanisuodatus</vt:lpstr>
      <vt:lpstr>MITTAUSDATAN ESIMERKKI mediaanisuodatus</vt:lpstr>
      <vt:lpstr>MITTAUSDATAN ESIMERKKI mediaanisuodatus</vt:lpstr>
      <vt:lpstr>MITTAUSDATAN ESIMERKKI keskiarvosuodatus</vt:lpstr>
      <vt:lpstr>MITTAUSDATAN ESIMERKKI keskiarvosuodatus</vt:lpstr>
      <vt:lpstr>MITTAUSDATAN ESIMERKKI keskiarvosuodatus</vt:lpstr>
      <vt:lpstr>YHTEENVETO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Aromaa Jari</cp:lastModifiedBy>
  <cp:revision>133</cp:revision>
  <cp:lastPrinted>2011-10-09T16:44:10Z</cp:lastPrinted>
  <dcterms:created xsi:type="dcterms:W3CDTF">2011-01-05T10:27:22Z</dcterms:created>
  <dcterms:modified xsi:type="dcterms:W3CDTF">2020-09-22T11:31:24Z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