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2" r:id="rId3"/>
    <p:sldId id="321" r:id="rId4"/>
    <p:sldId id="272" r:id="rId5"/>
    <p:sldId id="322" r:id="rId6"/>
    <p:sldId id="387" r:id="rId7"/>
    <p:sldId id="290" r:id="rId8"/>
    <p:sldId id="405" r:id="rId9"/>
    <p:sldId id="404" r:id="rId10"/>
    <p:sldId id="388" r:id="rId11"/>
    <p:sldId id="389" r:id="rId12"/>
    <p:sldId id="340" r:id="rId13"/>
    <p:sldId id="341" r:id="rId14"/>
    <p:sldId id="342" r:id="rId15"/>
    <p:sldId id="343" r:id="rId16"/>
    <p:sldId id="344" r:id="rId17"/>
    <p:sldId id="346" r:id="rId18"/>
    <p:sldId id="351" r:id="rId19"/>
    <p:sldId id="353" r:id="rId20"/>
    <p:sldId id="358" r:id="rId21"/>
    <p:sldId id="361" r:id="rId22"/>
    <p:sldId id="362" r:id="rId23"/>
    <p:sldId id="377" r:id="rId24"/>
    <p:sldId id="378" r:id="rId25"/>
    <p:sldId id="379" r:id="rId26"/>
    <p:sldId id="380" r:id="rId27"/>
    <p:sldId id="381" r:id="rId28"/>
    <p:sldId id="334" r:id="rId29"/>
    <p:sldId id="335" r:id="rId30"/>
    <p:sldId id="337" r:id="rId31"/>
    <p:sldId id="338" r:id="rId32"/>
    <p:sldId id="339" r:id="rId33"/>
    <p:sldId id="363" r:id="rId34"/>
    <p:sldId id="327" r:id="rId35"/>
    <p:sldId id="383" r:id="rId36"/>
    <p:sldId id="390" r:id="rId37"/>
    <p:sldId id="364" r:id="rId38"/>
    <p:sldId id="365" r:id="rId39"/>
    <p:sldId id="366" r:id="rId40"/>
    <p:sldId id="374" r:id="rId41"/>
    <p:sldId id="375" r:id="rId42"/>
    <p:sldId id="406" r:id="rId43"/>
    <p:sldId id="391" r:id="rId44"/>
    <p:sldId id="392" r:id="rId45"/>
    <p:sldId id="394" r:id="rId46"/>
    <p:sldId id="395" r:id="rId47"/>
    <p:sldId id="326" r:id="rId48"/>
    <p:sldId id="329" r:id="rId49"/>
    <p:sldId id="397" r:id="rId50"/>
    <p:sldId id="333" r:id="rId51"/>
    <p:sldId id="328" r:id="rId52"/>
    <p:sldId id="332" r:id="rId53"/>
    <p:sldId id="400" r:id="rId54"/>
    <p:sldId id="399" r:id="rId55"/>
    <p:sldId id="401" r:id="rId56"/>
    <p:sldId id="402" r:id="rId57"/>
    <p:sldId id="403" r:id="rId58"/>
  </p:sldIdLst>
  <p:sldSz cx="9144000" cy="6858000" type="screen4x3"/>
  <p:notesSz cx="9928225" cy="6645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3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71"/>
  </p:normalViewPr>
  <p:slideViewPr>
    <p:cSldViewPr>
      <p:cViewPr varScale="1">
        <p:scale>
          <a:sx n="95" d="100"/>
          <a:sy n="95" d="100"/>
        </p:scale>
        <p:origin x="14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456"/>
    </p:cViewPr>
  </p:sorterViewPr>
  <p:notesViewPr>
    <p:cSldViewPr>
      <p:cViewPr varScale="1">
        <p:scale>
          <a:sx n="76" d="100"/>
          <a:sy n="76" d="100"/>
        </p:scale>
        <p:origin x="-3366" y="-108"/>
      </p:cViewPr>
      <p:guideLst>
        <p:guide orient="horz" pos="2093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466" y="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46F-5EA3-4DD0-A62A-4A5D93D21E2D}" type="datetimeFigureOut">
              <a:rPr lang="fi-FI" smtClean="0"/>
              <a:pPr/>
              <a:t>28.9.2020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1163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466" y="6311630"/>
            <a:ext cx="4302389" cy="332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E01CD-3DD3-4F04-AE20-4EDE2C2AAB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99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28.9.2020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3588" y="498475"/>
            <a:ext cx="3321050" cy="2490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156506"/>
            <a:ext cx="7942580" cy="299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11858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311858"/>
            <a:ext cx="430223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46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57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860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26-29.09.2016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2050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684338" cy="1679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3997325" cy="5113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06925" y="836613"/>
            <a:ext cx="3997325" cy="5113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26-29.09.2016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CDD7B-566F-A54B-9F61-E5542F4F8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26-29.09.2016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734D6-E0FE-4849-9805-F79538B66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836613"/>
            <a:ext cx="8147050" cy="5113337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26-29.09.2016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02FB3-00F3-E74F-81E9-AB2231BB9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009B3A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26-29.09.2016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074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684338" cy="1679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alto_FI_Kemian-tek_13_RGB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14575" cy="10445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26-29.09.2016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26-29.09.2016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0C85-D80A-B14E-BFFE-F9E760741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FI_Kemian-tek_13_RGB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900" y="5811838"/>
            <a:ext cx="2314575" cy="104457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perustyylejä naps.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noProof="0"/>
              <a:t>26-29.09.2016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B3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CHEM- A1000 Korkeakouluopiskelijan ABC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EXCEL-opastusta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  <a:t>Syksy 2020, I periodi</a:t>
            </a:r>
            <a:b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700" i="1" dirty="0">
                <a:latin typeface="Arial" charset="0"/>
                <a:ea typeface="ＭＳ Ｐゴシック" charset="0"/>
                <a:cs typeface="ＭＳ Ｐゴシック" charset="0"/>
              </a:rPr>
              <a:t>Dos. Jari Aromaa</a:t>
            </a:r>
            <a:b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fi-FI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DATAN ANALYYSI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4" y="1121997"/>
            <a:ext cx="7508568" cy="4505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1844824"/>
            <a:ext cx="172819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22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DATAN ANALYYSI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Trendisuora tehdään pistekuvaajaan.</a:t>
            </a:r>
          </a:p>
          <a:p>
            <a:r>
              <a:rPr lang="fi-FI" dirty="0"/>
              <a:t>Riippuvuus voi olla lineaarinen, polynomi, eksponentiaalinen, logaritminen, potenssifunktio tai liukuva keskiarvo.</a:t>
            </a:r>
          </a:p>
          <a:p>
            <a:r>
              <a:rPr lang="fi-FI" dirty="0"/>
              <a:t>Funktio voidaan pakottaa kulkemaan origon kautta, jos riippuvuus sitä edellyttää, esimerkiksi painon muutos hetkellä t</a:t>
            </a:r>
            <a:r>
              <a:rPr lang="fi-FI" baseline="-25000" dirty="0"/>
              <a:t>0</a:t>
            </a:r>
            <a:r>
              <a:rPr lang="fi-FI" dirty="0"/>
              <a:t> = 0.</a:t>
            </a:r>
          </a:p>
          <a:p>
            <a:r>
              <a:rPr lang="fi-FI" dirty="0"/>
              <a:t>Funktion ja sen hyvyyden saa valittua näkymään.</a:t>
            </a:r>
          </a:p>
          <a:p>
            <a:r>
              <a:rPr lang="fi-FI" dirty="0"/>
              <a:t>Hyvyys = korrelaatio = R</a:t>
            </a:r>
            <a:r>
              <a:rPr lang="fi-FI" baseline="30000" dirty="0"/>
              <a:t>2</a:t>
            </a:r>
            <a:r>
              <a:rPr lang="fi-FI" dirty="0"/>
              <a:t> kertoo kuinka hyvin x-arvon muutos selittää y-arvon muutoksen.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8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DATAN TYYPIT</a:t>
            </a:r>
          </a:p>
        </p:txBody>
      </p:sp>
      <p:graphicFrame>
        <p:nvGraphicFramePr>
          <p:cNvPr id="322710" name="Group 1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29956"/>
              </p:ext>
            </p:extLst>
          </p:nvPr>
        </p:nvGraphicFramePr>
        <p:xfrm>
          <a:off x="573088" y="1584325"/>
          <a:ext cx="7988300" cy="3100388"/>
        </p:xfrm>
        <a:graphic>
          <a:graphicData uri="http://schemas.openxmlformats.org/drawingml/2006/table">
            <a:tbl>
              <a:tblPr/>
              <a:tblGrid>
                <a:gridCol w="39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Luokitus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8824" marR="988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Laatuero- eli nominaaliasteikko</a:t>
                      </a:r>
                    </a:p>
                  </a:txBody>
                  <a:tcPr marL="98824" marR="98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Luokitus ja järjestys</a:t>
                      </a:r>
                    </a:p>
                  </a:txBody>
                  <a:tcPr marL="98824" marR="988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Järjestys- eli ordinaaliasteikko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8824" marR="98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Luokitus, järjestys ja tasavälisyys</a:t>
                      </a:r>
                    </a:p>
                  </a:txBody>
                  <a:tcPr marL="98824" marR="988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Välimatka- eli intervalliasteikko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8824" marR="98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Luokitus, järjestys, tasavälisyys ja nollapiste</a:t>
                      </a:r>
                    </a:p>
                  </a:txBody>
                  <a:tcPr marL="98824" marR="988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Suhdeluku- eli suhdeasteikko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8824" marR="98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7062" name="Rectangle 134"/>
          <p:cNvSpPr>
            <a:spLocks noChangeArrowheads="1"/>
          </p:cNvSpPr>
          <p:nvPr/>
        </p:nvSpPr>
        <p:spPr bwMode="auto">
          <a:xfrm>
            <a:off x="683568" y="4941168"/>
            <a:ext cx="7345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6213" indent="-176213">
              <a:buFontTx/>
              <a:buChar char="•"/>
            </a:pPr>
            <a:r>
              <a:rPr lang="fi-FI" sz="2000" dirty="0"/>
              <a:t>Laatuero- ja järjestysasteikot ovat kvalitatiivisia asteikkoja.</a:t>
            </a:r>
          </a:p>
          <a:p>
            <a:pPr marL="176213" indent="-176213">
              <a:buFontTx/>
              <a:buChar char="•"/>
            </a:pPr>
            <a:r>
              <a:rPr lang="fi-FI" sz="2000" dirty="0"/>
              <a:t>Välimatka- ja suhdeasteikot ovat kvantitatiivisia asteikkoja.</a:t>
            </a:r>
          </a:p>
        </p:txBody>
      </p:sp>
    </p:spTree>
    <p:extLst>
      <p:ext uri="{BB962C8B-B14F-4D97-AF65-F5344CB8AC3E}">
        <p14:creationId xmlns:p14="http://schemas.microsoft.com/office/powerpoint/2010/main" val="37442160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MITTAUSDATAN TYYPIT</a:t>
            </a:r>
          </a:p>
        </p:txBody>
      </p:sp>
      <p:pic>
        <p:nvPicPr>
          <p:cNvPr id="88069" name="Picture 2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" b="-258"/>
          <a:stretch/>
        </p:blipFill>
        <p:spPr>
          <a:xfrm>
            <a:off x="683568" y="1268760"/>
            <a:ext cx="4032448" cy="4100797"/>
          </a:xfrm>
          <a:noFill/>
        </p:spPr>
      </p:pic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8070" name="Text Box 24"/>
          <p:cNvSpPr txBox="1">
            <a:spLocks noChangeArrowheads="1"/>
          </p:cNvSpPr>
          <p:nvPr/>
        </p:nvSpPr>
        <p:spPr bwMode="auto">
          <a:xfrm>
            <a:off x="4932040" y="1340768"/>
            <a:ext cx="37444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fi-FI" dirty="0" err="1">
                <a:solidFill>
                  <a:schemeClr val="tx2"/>
                </a:solidFill>
                <a:latin typeface="BellGothic" charset="0"/>
              </a:rPr>
              <a:t>Nominaaliasteikko</a:t>
            </a:r>
            <a:r>
              <a:rPr lang="fi-FI" dirty="0">
                <a:solidFill>
                  <a:schemeClr val="tx2"/>
                </a:solidFill>
                <a:latin typeface="BellGothic" charset="0"/>
              </a:rPr>
              <a:t>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fi-FI" dirty="0" err="1">
                <a:solidFill>
                  <a:schemeClr val="tx2"/>
                </a:solidFill>
                <a:latin typeface="BellGothic" charset="0"/>
              </a:rPr>
              <a:t>Kalkopyriitin</a:t>
            </a:r>
            <a:r>
              <a:rPr lang="fi-FI" dirty="0">
                <a:solidFill>
                  <a:schemeClr val="tx2"/>
                </a:solidFill>
                <a:latin typeface="BellGothic" charset="0"/>
              </a:rPr>
              <a:t> CuFeS</a:t>
            </a:r>
            <a:r>
              <a:rPr lang="fi-FI" baseline="-25000" dirty="0">
                <a:solidFill>
                  <a:schemeClr val="tx2"/>
                </a:solidFill>
                <a:latin typeface="BellGothic" charset="0"/>
              </a:rPr>
              <a:t>2</a:t>
            </a:r>
            <a:r>
              <a:rPr lang="fi-FI" dirty="0">
                <a:solidFill>
                  <a:schemeClr val="tx2"/>
                </a:solidFill>
                <a:latin typeface="BellGothic" charset="0"/>
              </a:rPr>
              <a:t> reaktiotuotekerros liuotuskokeen jälkeen.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fi-FI" dirty="0">
                <a:solidFill>
                  <a:schemeClr val="tx2"/>
                </a:solidFill>
                <a:latin typeface="BellGothic" charset="0"/>
              </a:rPr>
              <a:t>Värisävyjä on verrattu </a:t>
            </a:r>
            <a:r>
              <a:rPr lang="fi-FI" dirty="0" err="1">
                <a:solidFill>
                  <a:schemeClr val="tx2"/>
                </a:solidFill>
                <a:latin typeface="BellGothic" charset="0"/>
              </a:rPr>
              <a:t>RAL-standardiin</a:t>
            </a:r>
            <a:r>
              <a:rPr lang="fi-FI" dirty="0">
                <a:solidFill>
                  <a:schemeClr val="tx2"/>
                </a:solidFill>
                <a:latin typeface="BellGothic" charset="0"/>
              </a:rPr>
              <a:t> ja värisävystä on päätelty rautayhdisteiden esiintymistä.</a:t>
            </a:r>
          </a:p>
        </p:txBody>
      </p:sp>
      <p:sp>
        <p:nvSpPr>
          <p:cNvPr id="88071" name="Text Box 25"/>
          <p:cNvSpPr txBox="1">
            <a:spLocks noChangeArrowheads="1"/>
          </p:cNvSpPr>
          <p:nvPr/>
        </p:nvSpPr>
        <p:spPr bwMode="auto">
          <a:xfrm>
            <a:off x="683568" y="5445224"/>
            <a:ext cx="380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800" i="1" dirty="0">
                <a:solidFill>
                  <a:schemeClr val="tx2"/>
                </a:solidFill>
                <a:latin typeface="BellGothic" charset="0"/>
              </a:rPr>
              <a:t>Lähde: Mari Lundström, TKK, 2008.</a:t>
            </a:r>
          </a:p>
        </p:txBody>
      </p:sp>
    </p:spTree>
    <p:extLst>
      <p:ext uri="{BB962C8B-B14F-4D97-AF65-F5344CB8AC3E}">
        <p14:creationId xmlns:p14="http://schemas.microsoft.com/office/powerpoint/2010/main" val="24457634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88400" cy="1080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MITTAUSDATAN TYYPIT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0117" name="Rectangle 246"/>
          <p:cNvSpPr>
            <a:spLocks noChangeArrowheads="1"/>
          </p:cNvSpPr>
          <p:nvPr/>
        </p:nvSpPr>
        <p:spPr bwMode="auto">
          <a:xfrm>
            <a:off x="611560" y="1052736"/>
            <a:ext cx="7920879" cy="461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 err="1">
                <a:solidFill>
                  <a:schemeClr val="tx2"/>
                </a:solidFill>
              </a:rPr>
              <a:t>Ordinaaliasteikko</a:t>
            </a:r>
            <a:r>
              <a:rPr lang="fi-FI" dirty="0">
                <a:solidFill>
                  <a:schemeClr val="tx2"/>
                </a:solidFill>
              </a:rPr>
              <a:t>, mineraalin kovuus </a:t>
            </a:r>
            <a:r>
              <a:rPr lang="fi-FI" dirty="0" err="1">
                <a:solidFill>
                  <a:schemeClr val="tx2"/>
                </a:solidFill>
              </a:rPr>
              <a:t>Mohsín</a:t>
            </a:r>
            <a:r>
              <a:rPr lang="fi-FI" dirty="0">
                <a:solidFill>
                  <a:schemeClr val="tx2"/>
                </a:solidFill>
              </a:rPr>
              <a:t> kokeellisen asteikon mukaan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u="sng" dirty="0">
                <a:solidFill>
                  <a:schemeClr val="tx2"/>
                </a:solidFill>
              </a:rPr>
              <a:t>Mineraali 	</a:t>
            </a:r>
            <a:r>
              <a:rPr lang="fi-FI" u="sng" dirty="0" err="1">
                <a:solidFill>
                  <a:schemeClr val="tx2"/>
                </a:solidFill>
              </a:rPr>
              <a:t>Mohs'in</a:t>
            </a:r>
            <a:r>
              <a:rPr lang="fi-FI" u="sng" dirty="0">
                <a:solidFill>
                  <a:schemeClr val="tx2"/>
                </a:solidFill>
              </a:rPr>
              <a:t> arvo 	naarmutuskovuus </a:t>
            </a:r>
            <a:r>
              <a:rPr lang="fi-FI" dirty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Talkki 		1 		kynsi naarmuttaa helposti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Kipsi 		2 		kynsi naarmuttaa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Kalsiitti 		3 		kuparikolikko naarmuttaa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Fluoriitti 		4 		puukko naarmuttaa helposti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Apatiitti 		5 		puukko naarmuttaa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Maasälpä 	6 		teräsviila naarmuttaa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Kvartsi 		7 		naarmuttaa lasia 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Topaasi 		8 		naarmuttaa kvartsia 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Korundi 		9 		naarmuttaa topaasia 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dirty="0">
                <a:solidFill>
                  <a:schemeClr val="tx2"/>
                </a:solidFill>
              </a:rPr>
              <a:t>Timantti 		10 		ei naarmuunnu 	</a:t>
            </a:r>
          </a:p>
        </p:txBody>
      </p:sp>
    </p:spTree>
    <p:extLst>
      <p:ext uri="{BB962C8B-B14F-4D97-AF65-F5344CB8AC3E}">
        <p14:creationId xmlns:p14="http://schemas.microsoft.com/office/powerpoint/2010/main" val="41203572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MITTAUSDATAN TYYPIT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Intervalliasteikko: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Lämpötila Celsius- tai </a:t>
            </a:r>
            <a:r>
              <a:rPr lang="fi-FI" dirty="0" err="1">
                <a:latin typeface="Arial" charset="0"/>
                <a:ea typeface="ＭＳ Ｐゴシック" charset="0"/>
              </a:rPr>
              <a:t>Fahrenheit-asteikolla</a:t>
            </a:r>
            <a:r>
              <a:rPr lang="fi-FI" dirty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Elektrodipotentiaali referenssielektrodin suhteen.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Aika kalenterin avulla.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Lukuarvojen erotusta voi käyttää, mutta muita laskuja ei voi tehdä.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Jos lukujen yksikkö muunnetaan niin lukujen erotuskin muuttuu.</a:t>
            </a:r>
          </a:p>
        </p:txBody>
      </p:sp>
    </p:spTree>
    <p:extLst>
      <p:ext uri="{BB962C8B-B14F-4D97-AF65-F5344CB8AC3E}">
        <p14:creationId xmlns:p14="http://schemas.microsoft.com/office/powerpoint/2010/main" val="12448916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MITTAUSDATAN TYYPIT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Suhdeasteikko: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Lämpötila Kelvin-asteikolla.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Elektrodipotentiaali standardivetyelektrodin suhteen.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Reaktionopeus.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Lukumäärä.</a:t>
            </a:r>
          </a:p>
          <a:p>
            <a:pPr lvl="1"/>
            <a:r>
              <a:rPr lang="fi-FI" dirty="0">
                <a:latin typeface="Arial" charset="0"/>
                <a:ea typeface="ＭＳ Ｐゴシック" charset="0"/>
              </a:rPr>
              <a:t>Pitoisuus.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Mittauksilla on absoluuttinen nollapiste, ja lukuja voi käyttää erilaisissa laskuissa.</a:t>
            </a:r>
          </a:p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Jos mittauksen yksikkö muunnetaan niin mittausten väliset suhteet pysyvät vakioina.</a:t>
            </a:r>
          </a:p>
        </p:txBody>
      </p:sp>
    </p:spTree>
    <p:extLst>
      <p:ext uri="{BB962C8B-B14F-4D97-AF65-F5344CB8AC3E}">
        <p14:creationId xmlns:p14="http://schemas.microsoft.com/office/powerpoint/2010/main" val="2664466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KUVAAJAT</a:t>
            </a:r>
          </a:p>
        </p:txBody>
      </p:sp>
      <p:graphicFrame>
        <p:nvGraphicFramePr>
          <p:cNvPr id="50210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042829"/>
              </p:ext>
            </p:extLst>
          </p:nvPr>
        </p:nvGraphicFramePr>
        <p:xfrm>
          <a:off x="611560" y="1700808"/>
          <a:ext cx="7988300" cy="3853180"/>
        </p:xfrm>
        <a:graphic>
          <a:graphicData uri="http://schemas.openxmlformats.org/drawingml/2006/table">
            <a:tbl>
              <a:tblPr/>
              <a:tblGrid>
                <a:gridCol w="193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Pistekaavio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4" marR="91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Vertaa arvosarjojen pisteitä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keskenään tai esittää kaksi arvosarjaa yhtenä (x,y)-sarjana.</a:t>
                      </a: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Intervalli-asteikko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Viivakaavio</a:t>
                      </a:r>
                    </a:p>
                  </a:txBody>
                  <a:tcPr marL="91404" marR="91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Tasavälein, näyttää kehityssuunnan.</a:t>
                      </a: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Intervalli-asteikko</a:t>
                      </a: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Pylväskaavio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4" marR="91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Vertaa arvoja luokkien välillä. Luokka-akseli on vaakasuuntainen ja arvoakseli pystysuuntainen</a:t>
                      </a: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Luokittelu-asteikko</a:t>
                      </a: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Palkkikaavio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4" marR="91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Vertaa arvoja luokkien välillä. Luokka-akseli on pystysuuntainen ja arvoakseli vaakasuuntainen.</a:t>
                      </a: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Luokittelu-asteikko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4" marR="91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5403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KUVAAJAT -pistekaavio</a:t>
            </a:r>
          </a:p>
        </p:txBody>
      </p:sp>
      <p:pic>
        <p:nvPicPr>
          <p:cNvPr id="12698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98"/>
          <a:stretch/>
        </p:blipFill>
        <p:spPr>
          <a:xfrm>
            <a:off x="971600" y="1268760"/>
            <a:ext cx="3077472" cy="4488786"/>
          </a:xfrm>
          <a:noFill/>
        </p:spPr>
      </p:pic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427984" y="1412776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400" dirty="0"/>
              <a:t>Jos kuvaajassa on hajontaa niin pisteisiin pitää sovittaa jokin kuvaava funktio.</a:t>
            </a:r>
          </a:p>
          <a:p>
            <a:pPr marL="285750" indent="-285750">
              <a:buFont typeface="Arial"/>
              <a:buChar char="•"/>
            </a:pPr>
            <a:r>
              <a:rPr lang="fi-FI" sz="2400" dirty="0"/>
              <a:t>Mitatuille x-arvoille lasketaan sovitusfunktion avulla uudet y-arvot.</a:t>
            </a:r>
          </a:p>
          <a:p>
            <a:pPr marL="285750" indent="-285750">
              <a:buFont typeface="Arial"/>
              <a:buChar char="•"/>
            </a:pPr>
            <a:r>
              <a:rPr lang="fi-FI" sz="2400" dirty="0"/>
              <a:t>Kuvaajassa alkuperäiset pisteet irtopisteinä ja lasketut pisteet yhtenäisellä viivalla.</a:t>
            </a:r>
          </a:p>
        </p:txBody>
      </p:sp>
    </p:spTree>
    <p:extLst>
      <p:ext uri="{BB962C8B-B14F-4D97-AF65-F5344CB8AC3E}">
        <p14:creationId xmlns:p14="http://schemas.microsoft.com/office/powerpoint/2010/main" val="40978468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KUVAAJAT -viivakaavio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084168" y="1268760"/>
            <a:ext cx="2908680" cy="4136400"/>
          </a:xfrm>
        </p:spPr>
        <p:txBody>
          <a:bodyPr>
            <a:noAutofit/>
          </a:bodyPr>
          <a:lstStyle/>
          <a:p>
            <a:r>
              <a:rPr lang="fi-FI" sz="2000" dirty="0"/>
              <a:t>Viivakaaviossa pisteet ovat numero-järjestyksessä.</a:t>
            </a:r>
          </a:p>
          <a:p>
            <a:r>
              <a:rPr lang="fi-FI" sz="2000" dirty="0"/>
              <a:t>Voidaan käyttää mittausten kuvaamiseen silloin kun x-akselin lukuarvoilla ei ole merkitystä.</a:t>
            </a:r>
          </a:p>
          <a:p>
            <a:r>
              <a:rPr lang="fi-FI" sz="2000" dirty="0"/>
              <a:t>Esimerkiksi toistokoesarjan hajonnan tai muutostrendin kuvaaminen.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5771108" cy="39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luento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Mittadatan analyysi kuvaajan avulla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Kuvaajat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Analyysityökalut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Virhearviointi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Tavoitteen haku ja Ratkaisin (</a:t>
            </a:r>
            <a:r>
              <a:rPr lang="fi-FI" dirty="0" err="1"/>
              <a:t>solver</a:t>
            </a:r>
            <a:r>
              <a:rPr lang="fi-FI" dirty="0"/>
              <a:t>)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83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KUVAAJAT -pylväskaavio</a:t>
            </a:r>
          </a:p>
        </p:txBody>
      </p:sp>
      <p:pic>
        <p:nvPicPr>
          <p:cNvPr id="134149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-363" b="-3736"/>
          <a:stretch/>
        </p:blipFill>
        <p:spPr>
          <a:xfrm>
            <a:off x="3853143" y="1196752"/>
            <a:ext cx="5053160" cy="4350868"/>
          </a:xfrm>
          <a:noFill/>
        </p:spPr>
      </p:pic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4151" name="Picture 11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5" r="-6906"/>
          <a:stretch/>
        </p:blipFill>
        <p:spPr>
          <a:xfrm>
            <a:off x="0" y="1556792"/>
            <a:ext cx="3665537" cy="2276475"/>
          </a:xfrm>
          <a:noFill/>
        </p:spPr>
      </p:pic>
      <p:sp>
        <p:nvSpPr>
          <p:cNvPr id="134150" name="Text Box 4"/>
          <p:cNvSpPr txBox="1">
            <a:spLocks noChangeArrowheads="1"/>
          </p:cNvSpPr>
          <p:nvPr/>
        </p:nvSpPr>
        <p:spPr bwMode="auto">
          <a:xfrm>
            <a:off x="4067175" y="5229225"/>
            <a:ext cx="4481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1600" i="1">
                <a:latin typeface="BellGothic" charset="0"/>
              </a:rPr>
              <a:t>Lähde: Alex Lagerstedt, diplomityö, TKK 2005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23529" y="40770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Haluttu tuoda Mn</a:t>
            </a:r>
            <a:r>
              <a:rPr lang="fi-FI" baseline="30000" dirty="0"/>
              <a:t>2+</a:t>
            </a:r>
            <a:r>
              <a:rPr lang="fi-FI" dirty="0"/>
              <a:t> vaikutus esille, olisi voitu tehdä myös pistekaaviona.</a:t>
            </a:r>
          </a:p>
        </p:txBody>
      </p:sp>
    </p:spTree>
    <p:extLst>
      <p:ext uri="{BB962C8B-B14F-4D97-AF65-F5344CB8AC3E}">
        <p14:creationId xmlns:p14="http://schemas.microsoft.com/office/powerpoint/2010/main" val="24851808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KUVAAJAT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 fontScale="92500" lnSpcReduction="10000"/>
          </a:bodyPr>
          <a:lstStyle/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Asteikot valitaan niin, että pisteitä vastaavat arvot on helppo lukea.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Koordinaattiakselien asteikko on mielekäs ja pistejoukko sijoittuu tasaisesti koko kuvaajan alueelle.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Akseleiden asteikot tehdään yksinkertaisiksi, esimerkiksi 10 yksikön väleillä, aikasarjat esimerkiksi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sek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., min., tunti, vuorokausi…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Akselit on nimetty, eli otsikko ja mittayksikkö</a:t>
            </a:r>
          </a:p>
          <a:p>
            <a:pPr marL="838200" lvl="1" indent="-381000" eaLnBrk="1" hangingPunct="1"/>
            <a:r>
              <a:rPr lang="fi-FI" sz="2000" dirty="0">
                <a:latin typeface="Arial" charset="0"/>
                <a:ea typeface="ＭＳ Ｐゴシック" charset="0"/>
              </a:rPr>
              <a:t>Paine, </a:t>
            </a:r>
            <a:r>
              <a:rPr lang="fi-FI" sz="2000" dirty="0" err="1">
                <a:latin typeface="Arial" charset="0"/>
                <a:ea typeface="ＭＳ Ｐゴシック" charset="0"/>
              </a:rPr>
              <a:t>MPa</a:t>
            </a:r>
            <a:endParaRPr lang="fi-FI" sz="2000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/>
            <a:r>
              <a:rPr lang="fi-FI" sz="2000" dirty="0">
                <a:latin typeface="Arial" charset="0"/>
                <a:ea typeface="ＭＳ Ｐゴシック" charset="0"/>
              </a:rPr>
              <a:t>Paine (</a:t>
            </a:r>
            <a:r>
              <a:rPr lang="fi-FI" sz="2000" dirty="0" err="1">
                <a:latin typeface="Arial" charset="0"/>
                <a:ea typeface="ＭＳ Ｐゴシック" charset="0"/>
              </a:rPr>
              <a:t>MPa</a:t>
            </a:r>
            <a:r>
              <a:rPr lang="fi-FI" sz="2000" dirty="0">
                <a:latin typeface="Arial" charset="0"/>
                <a:ea typeface="ＭＳ Ｐゴシック" charset="0"/>
              </a:rPr>
              <a:t>)</a:t>
            </a:r>
          </a:p>
          <a:p>
            <a:pPr marL="838200" lvl="1" indent="-381000" eaLnBrk="1" hangingPunct="1"/>
            <a:r>
              <a:rPr lang="fi-FI" sz="2000" dirty="0">
                <a:latin typeface="Arial" charset="0"/>
                <a:ea typeface="ＭＳ Ｐゴシック" charset="0"/>
              </a:rPr>
              <a:t>PAINE, </a:t>
            </a:r>
            <a:r>
              <a:rPr lang="fi-FI" sz="2000" dirty="0" err="1">
                <a:latin typeface="Arial" charset="0"/>
                <a:ea typeface="ＭＳ Ｐゴシック" charset="0"/>
              </a:rPr>
              <a:t>MPa</a:t>
            </a:r>
            <a:endParaRPr lang="fi-FI" sz="2000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/>
            <a:r>
              <a:rPr lang="fi-FI" sz="2000" i="1" dirty="0">
                <a:latin typeface="Arial" charset="0"/>
                <a:ea typeface="ＭＳ Ｐゴシック" charset="0"/>
              </a:rPr>
              <a:t>p</a:t>
            </a:r>
            <a:r>
              <a:rPr lang="fi-FI" sz="2000" dirty="0">
                <a:latin typeface="Arial" charset="0"/>
                <a:ea typeface="ＭＳ Ｐゴシック" charset="0"/>
              </a:rPr>
              <a:t>, </a:t>
            </a:r>
            <a:r>
              <a:rPr lang="fi-FI" sz="2000" dirty="0" err="1">
                <a:latin typeface="Arial" charset="0"/>
                <a:ea typeface="ＭＳ Ｐゴシック" charset="0"/>
              </a:rPr>
              <a:t>MPa</a:t>
            </a:r>
            <a:endParaRPr lang="fi-FI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528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KUVAAJAT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Hyvä kuvaaja:</a:t>
            </a:r>
          </a:p>
          <a:p>
            <a:pPr marL="838200" lvl="1" indent="-3810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</a:rPr>
              <a:t>Kuvaajan tyyppi soveltuu datan esittämiseen.</a:t>
            </a:r>
          </a:p>
          <a:p>
            <a:pPr marL="838200" lvl="1" indent="-3810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</a:rPr>
              <a:t>Raaka mittausdata erillisinä pisteinä tai murtoviivana.</a:t>
            </a:r>
          </a:p>
          <a:p>
            <a:pPr marL="838200" lvl="1" indent="-3810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</a:rPr>
              <a:t>Lasketut ja analysoidut tiedot erillisinä pisteinä ja sovitettu kuvaaja.</a:t>
            </a:r>
          </a:p>
          <a:p>
            <a:pPr marL="838200" lvl="1" indent="-3810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</a:rPr>
              <a:t>Mittapisteet merkitään hyvin toisistaan erottuvilla symboleilla.</a:t>
            </a:r>
          </a:p>
          <a:p>
            <a:pPr marL="838200" lvl="1" indent="-3810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</a:rPr>
              <a:t>Tarvittaessa käytetään erilaisia viivatyyppejä.</a:t>
            </a:r>
          </a:p>
          <a:p>
            <a:pPr marL="838200" lvl="1" indent="-3810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</a:rPr>
              <a:t>Mittapisteitä ei erotella toisistaan vain värin perusteella.</a:t>
            </a:r>
          </a:p>
          <a:p>
            <a:pPr marL="838200" lvl="1" indent="-381000" eaLnBrk="1" hangingPunct="1">
              <a:spcBef>
                <a:spcPct val="10000"/>
              </a:spcBef>
            </a:pPr>
            <a:r>
              <a:rPr lang="fi-FI" dirty="0">
                <a:latin typeface="Arial" charset="0"/>
                <a:ea typeface="ＭＳ Ｐゴシック" charset="0"/>
              </a:rPr>
              <a:t>Kuvaaja on kokonaisuus, jonka voi ymmärtää ilman siihen liittyvää tekstiä, muista siis otsikko ja selventävät tekstit, kuten mittapisteiden selitykset.</a:t>
            </a:r>
          </a:p>
        </p:txBody>
      </p:sp>
    </p:spTree>
    <p:extLst>
      <p:ext uri="{BB962C8B-B14F-4D97-AF65-F5344CB8AC3E}">
        <p14:creationId xmlns:p14="http://schemas.microsoft.com/office/powerpoint/2010/main" val="5897354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KUVAAJAT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Kuvaaja tiedostosta </a:t>
            </a:r>
            <a:r>
              <a:rPr lang="fi-FI" b="1" dirty="0">
                <a:latin typeface="Arial" charset="0"/>
                <a:ea typeface="ＭＳ Ｐゴシック" charset="0"/>
                <a:cs typeface="ＭＳ Ｐゴシック" charset="0"/>
              </a:rPr>
              <a:t>Esimerkki-5-2020.xls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Mittaustulokset ovat lähes aina pistekuvaajia, eli jokin mitattu suure jonkin toisen funktiona.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Valitaan kaksi tai useampia sarakkeita jos yhteinen x-sarake, valitaan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Lisää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KaavioPistekaavio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EXCEL tekee oletusarvoisesti pienen kuvan mittapisteiden viereen.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Kuva kannattaa yleensä siirtää työskentelyä varten omaan työkirjaansa: Oikea hiirinäppäin kaavion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päällä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Siirrä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kaavioUusi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työkirja.</a:t>
            </a:r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77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KUVAAJAT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Piirretään ensin yhden pistejoukon kuvaaja.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Lisätään kuvaan toinen pistejoukko: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valitaan pisteet mahdollisine otsikoineen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kopioidaan pisteet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valitaan olemassa oleva kuvaaja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valitaan ”Liitä määräten”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lisätään pisteet uusina sarjoina, selitteet 1. rivillä (jos oli valittu) ja luokat (x-arvot) 1. sarakkeessa.</a:t>
            </a:r>
          </a:p>
        </p:txBody>
      </p:sp>
    </p:spTree>
    <p:extLst>
      <p:ext uri="{BB962C8B-B14F-4D97-AF65-F5344CB8AC3E}">
        <p14:creationId xmlns:p14="http://schemas.microsoft.com/office/powerpoint/2010/main" val="32928242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KUVAAJAT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236296" cy="44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KUVAAJAT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Excelin tekemän oletuskuvan muokkausta:</a:t>
            </a:r>
          </a:p>
          <a:p>
            <a:pPr lvl="1"/>
            <a:r>
              <a:rPr lang="fi-FI" dirty="0" err="1"/>
              <a:t>Kaksoisnapauttamalla</a:t>
            </a:r>
            <a:r>
              <a:rPr lang="fi-FI" dirty="0"/>
              <a:t> jotain kuvan elementtiä saa yleensä auki valikon, jossa on mahdollisuus tehdä muutoksia.</a:t>
            </a:r>
          </a:p>
          <a:p>
            <a:pPr lvl="1"/>
            <a:r>
              <a:rPr lang="fi-FI" dirty="0"/>
              <a:t>Muutetaan pisteiden väri, koko, muoto, täyttö ja viivanpaksuus</a:t>
            </a:r>
          </a:p>
          <a:p>
            <a:pPr lvl="1"/>
            <a:r>
              <a:rPr lang="fi-FI" dirty="0"/>
              <a:t>Muutetaan akseleiden viivanpaksuus ja fonttikoko</a:t>
            </a:r>
          </a:p>
          <a:p>
            <a:pPr lvl="1"/>
            <a:r>
              <a:rPr lang="fi-FI" dirty="0"/>
              <a:t>Lisätään akseleiden otsikot</a:t>
            </a:r>
          </a:p>
          <a:p>
            <a:pPr lvl="1"/>
            <a:r>
              <a:rPr lang="fi-FI" dirty="0"/>
              <a:t>Muutetaan pistejoukkojen selitteet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384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KUVAAJAT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776864" cy="47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0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DATAN ANALYYSI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 fontScale="92500"/>
          </a:bodyPr>
          <a:lstStyle/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Mikä olikaan tutkimuskysymys, eli minkä tiedon määrittäminen (laskeminen) on työn päämäärä?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Mistä havaittu muutos Y johtuu?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Johtuuko muutos Y tekijästä X tavalla T?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Analyysi voi olla esimerkiksi suureen arvo määrittäminen käyttäen hyväksi funktion sovituksella saatuja kertoimia: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elastisen alueen kimmokerroin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muokkauslujittumiseksponentti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virtahyötysuhde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korroosionopeus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reaktionopeutta kontrolloiva vaihe</a:t>
            </a:r>
          </a:p>
        </p:txBody>
      </p:sp>
    </p:spTree>
    <p:extLst>
      <p:ext uri="{BB962C8B-B14F-4D97-AF65-F5344CB8AC3E}">
        <p14:creationId xmlns:p14="http://schemas.microsoft.com/office/powerpoint/2010/main" val="423423248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DATAN ANALYYSI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Funktion sovitus – miten koetta kuvataan.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Yksi muuttuja vai monta muuttujaa?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Lineaarinen riippuvuus vai monimutkaisempi?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Voidaanko monimutkaiset riippuvuudet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linearisoida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857250" lvl="1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Onko funktion muoto johdettavissa teoriasta?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Mitä yhtälöitä tarvitaan halutun tiedon laskemiseen?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Millä edellytyksillä yhtälöt ovat voimassa?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Mitkä yhtälöiden suureista perustuvat omiin mittaustuloksiin?</a:t>
            </a:r>
          </a:p>
          <a:p>
            <a:pPr marL="838200" lvl="1" indent="-381000" eaLnBrk="1" hangingPunct="1"/>
            <a:r>
              <a:rPr lang="fi-FI" dirty="0">
                <a:latin typeface="Arial" charset="0"/>
                <a:ea typeface="ＭＳ Ｐゴシック" charset="0"/>
              </a:rPr>
              <a:t>Miten yhtälöissä esiintyvät suureet riippuvat mittaustuloksista?</a:t>
            </a:r>
          </a:p>
          <a:p>
            <a:pPr marL="838200" lvl="1" indent="-381000" eaLnBrk="1" hangingPunct="1"/>
            <a:endParaRPr lang="fi-FI" dirty="0">
              <a:latin typeface="Arial" charset="0"/>
              <a:ea typeface="ＭＳ Ｐゴシック" charset="0"/>
            </a:endParaRPr>
          </a:p>
          <a:p>
            <a:pPr marL="457200" indent="-457200" eaLnBrk="1" hangingPunct="1"/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891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EXCELIN TYÖKALUT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Excelin erikoistyökalut kuten datan analyysi ja ratkaisin on usein asennettava erikseen.</a:t>
            </a:r>
          </a:p>
          <a:p>
            <a:r>
              <a:rPr lang="fi-FI" dirty="0"/>
              <a:t>Yleensä polun </a:t>
            </a:r>
            <a:r>
              <a:rPr lang="fi-FI" u="sng" dirty="0" err="1"/>
              <a:t>File</a:t>
            </a:r>
            <a:r>
              <a:rPr lang="fi-FI" dirty="0"/>
              <a:t> -&gt; </a:t>
            </a:r>
            <a:r>
              <a:rPr lang="fi-FI" u="sng" dirty="0" err="1"/>
              <a:t>Options</a:t>
            </a:r>
            <a:r>
              <a:rPr lang="fi-FI" dirty="0"/>
              <a:t> -&gt; </a:t>
            </a:r>
            <a:r>
              <a:rPr lang="fi-FI" u="sng" dirty="0" err="1"/>
              <a:t>Add-ins</a:t>
            </a:r>
            <a:r>
              <a:rPr lang="fi-FI" dirty="0"/>
              <a:t> takana.</a:t>
            </a:r>
          </a:p>
          <a:p>
            <a:r>
              <a:rPr lang="fi-FI" dirty="0"/>
              <a:t>Mac-koneissa myös </a:t>
            </a:r>
            <a:r>
              <a:rPr lang="fi-FI" u="sng" dirty="0"/>
              <a:t>Työkalut</a:t>
            </a:r>
            <a:r>
              <a:rPr lang="fi-FI" dirty="0"/>
              <a:t> -&gt; </a:t>
            </a:r>
            <a:r>
              <a:rPr lang="fi-FI" u="sng" dirty="0"/>
              <a:t>Excel-apuohjelmat</a:t>
            </a:r>
          </a:p>
          <a:p>
            <a:r>
              <a:rPr lang="fi-FI" dirty="0"/>
              <a:t>Excel-apuohjelmista valitaan käyttöön ainakin</a:t>
            </a:r>
          </a:p>
          <a:p>
            <a:pPr lvl="1"/>
            <a:r>
              <a:rPr lang="fi-FI" dirty="0"/>
              <a:t>Analysis </a:t>
            </a:r>
            <a:r>
              <a:rPr lang="fi-FI" dirty="0" err="1"/>
              <a:t>Toolpak</a:t>
            </a:r>
            <a:endParaRPr lang="fi-FI" dirty="0"/>
          </a:p>
          <a:p>
            <a:pPr lvl="1"/>
            <a:r>
              <a:rPr lang="fi-FI" dirty="0" err="1"/>
              <a:t>Solver</a:t>
            </a:r>
            <a:endParaRPr lang="fi-FI" dirty="0"/>
          </a:p>
          <a:p>
            <a:r>
              <a:rPr lang="fi-FI" dirty="0"/>
              <a:t>Asennuksen jälkeen työkalut </a:t>
            </a:r>
            <a:br>
              <a:rPr lang="fi-FI" dirty="0"/>
            </a:br>
            <a:r>
              <a:rPr lang="fi-FI" dirty="0"/>
              <a:t>löytyvät Data (Tiedot)-valikosta, yleensä</a:t>
            </a:r>
            <a:br>
              <a:rPr lang="fi-FI" dirty="0"/>
            </a:br>
            <a:r>
              <a:rPr lang="fi-FI" dirty="0"/>
              <a:t>oikeassa laidassa.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918479"/>
            <a:ext cx="1872208" cy="18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88400" cy="10800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DATAN ANALYYSI -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linearisointi</a:t>
            </a:r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2338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62784"/>
              </p:ext>
            </p:extLst>
          </p:nvPr>
        </p:nvGraphicFramePr>
        <p:xfrm>
          <a:off x="683568" y="1124744"/>
          <a:ext cx="7987413" cy="4736975"/>
        </p:xfrm>
        <a:graphic>
          <a:graphicData uri="http://schemas.openxmlformats.org/drawingml/2006/table">
            <a:tbl>
              <a:tblPr/>
              <a:tblGrid>
                <a:gridCol w="1826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8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5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Funktion tyyppi</a:t>
                      </a:r>
                    </a:p>
                  </a:txBody>
                  <a:tcPr marL="85957" marR="85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x-akselille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y-akselille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 = a+bx</a:t>
                      </a:r>
                    </a:p>
                  </a:txBody>
                  <a:tcPr marL="85957" marR="85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 = ax</a:t>
                      </a:r>
                      <a:r>
                        <a:rPr kumimoji="0" lang="fi-FI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85957" marR="85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fi-FI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x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’, x’=x</a:t>
                      </a:r>
                      <a:r>
                        <a:rPr kumimoji="0" lang="fi-FI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ax</a:t>
                      </a:r>
                      <a:r>
                        <a:rPr kumimoji="0" lang="fi-FI" sz="2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endParaRPr kumimoji="0" lang="fi-FI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5957" marR="85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ln(x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ln(y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y’=a’+b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x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’, 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x’=ln(x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), 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a’=ln(a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)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fi-FI" sz="2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ax</a:t>
                      </a:r>
                      <a:endParaRPr kumimoji="0" lang="fi-FI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5957" marR="85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ln(y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y’=a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x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, 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y=ln(y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)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 = a/x</a:t>
                      </a:r>
                    </a:p>
                  </a:txBody>
                  <a:tcPr marL="85957" marR="85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1/x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fi-F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x</a:t>
                      </a:r>
                      <a:r>
                        <a:rPr kumimoji="0" lang="fi-F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’, x’=1/x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366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5957" marR="85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1/T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ln(r)</a:t>
                      </a: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5957" marR="85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87042" name="Object 6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93068097"/>
              </p:ext>
            </p:extLst>
          </p:nvPr>
        </p:nvGraphicFramePr>
        <p:xfrm>
          <a:off x="755576" y="4869160"/>
          <a:ext cx="16779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Kaava" r:id="rId3" imgW="685800" imgH="304560" progId="Equation.3">
                  <p:embed/>
                </p:oleObj>
              </mc:Choice>
              <mc:Fallback>
                <p:oleObj name="Kaava" r:id="rId3" imgW="6858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69160"/>
                        <a:ext cx="16779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65888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DATAN ANALYYSI –</a:t>
            </a:r>
            <a:r>
              <a:rPr lang="fi-FI" dirty="0" err="1"/>
              <a:t>linearisointi</a:t>
            </a:r>
            <a:r>
              <a:rPr lang="fi-FI" dirty="0"/>
              <a:t> 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3"/>
            <a:ext cx="7431803" cy="53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0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645914"/>
              </p:ext>
            </p:extLst>
          </p:nvPr>
        </p:nvGraphicFramePr>
        <p:xfrm>
          <a:off x="7308304" y="1340769"/>
          <a:ext cx="16557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Kaava" r:id="rId4" imgW="571320" imgH="228600" progId="Equation.3">
                  <p:embed/>
                </p:oleObj>
              </mc:Choice>
              <mc:Fallback>
                <p:oleObj name="Kaava" r:id="rId4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340769"/>
                        <a:ext cx="165576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4508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" y="836713"/>
            <a:ext cx="7200800" cy="52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DATAN ANALYYSI - </a:t>
            </a:r>
            <a:r>
              <a:rPr lang="fi-FI" dirty="0" err="1"/>
              <a:t>linearisointi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890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737262"/>
              </p:ext>
            </p:extLst>
          </p:nvPr>
        </p:nvGraphicFramePr>
        <p:xfrm>
          <a:off x="7020272" y="1340769"/>
          <a:ext cx="15081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Kaava" r:id="rId4" imgW="520560" imgH="228600" progId="Equation.3">
                  <p:embed/>
                </p:oleObj>
              </mc:Choice>
              <mc:Fallback>
                <p:oleObj name="Kaava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340769"/>
                        <a:ext cx="15081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06270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DATAN ANALYYSI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5616624" cy="34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6012161" y="1052736"/>
            <a:ext cx="28803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fi-FI" dirty="0">
                <a:latin typeface="BellGothic" charset="0"/>
              </a:rPr>
              <a:t>Satunnaiset x ja y välillä 0-100.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fi-FI" dirty="0">
                <a:latin typeface="BellGothic" charset="0"/>
              </a:rPr>
              <a:t>Lineaarinen riippuvuus laskettavissa.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fi-FI" dirty="0">
                <a:latin typeface="BellGothic" charset="0"/>
              </a:rPr>
              <a:t>Selitysaste on olematon.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fi-FI" dirty="0">
                <a:latin typeface="BellGothic" charset="0"/>
              </a:rPr>
              <a:t>Muuttujilla tuskin todellista riippuvuutta.</a:t>
            </a:r>
          </a:p>
        </p:txBody>
      </p:sp>
    </p:spTree>
    <p:extLst>
      <p:ext uri="{BB962C8B-B14F-4D97-AF65-F5344CB8AC3E}">
        <p14:creationId xmlns:p14="http://schemas.microsoft.com/office/powerpoint/2010/main" val="354875062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DATAN ANALYYSI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Excelissä on kolme keinoa analysoida ja kuvata muuttujien välisiä riippuvuuksia</a:t>
            </a:r>
          </a:p>
          <a:p>
            <a:pPr lvl="1"/>
            <a:r>
              <a:rPr lang="fi-FI" sz="2400" dirty="0"/>
              <a:t>Trendiviivat kuvaavat kahden muuttujan välistä riippuvuutta, useita eri funktiota</a:t>
            </a:r>
          </a:p>
          <a:p>
            <a:pPr lvl="1"/>
            <a:r>
              <a:rPr lang="fi-FI" sz="2400" dirty="0"/>
              <a:t>Regressio-komennot ovat matriisikomentoja, joilla saadaan analysoitua yhden tai useamman muuttujan vaikutus joko lineaarisena tai logaritmisena funktiona </a:t>
            </a:r>
          </a:p>
          <a:p>
            <a:pPr lvl="1"/>
            <a:r>
              <a:rPr lang="fi-FI" sz="2400" dirty="0"/>
              <a:t>Regressiotyökalu on Excelin erikseen asennettavassa Tietojen analyysi –ohjelmapaketissa, ja se toimii kuten lineaarinen Regressio-komento.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746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TRENDIVIIVAN KÄYTTÖ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Monista </a:t>
            </a:r>
            <a:r>
              <a:rPr lang="fi-FI" b="1" dirty="0"/>
              <a:t>Esimerkki-5-2020</a:t>
            </a:r>
            <a:r>
              <a:rPr lang="fi-FI" dirty="0"/>
              <a:t> tiedostoon tehty kuvaaja ja poista kuvaajasta Y-sarja 1 pisteet.</a:t>
            </a:r>
          </a:p>
          <a:p>
            <a:r>
              <a:rPr lang="fi-FI" dirty="0"/>
              <a:t>Tee lineaarisen trendisuoran sovitus Y-sarja 2 pisteisiin, valitse yhtälön ja korrelaatiokertoimen näyttö.</a:t>
            </a:r>
          </a:p>
          <a:p>
            <a:r>
              <a:rPr lang="fi-FI" dirty="0"/>
              <a:t>Kopioi pisteparit väliltä x = 1-15 ja liitä ne kuvaan uutena sarjana.</a:t>
            </a:r>
          </a:p>
          <a:p>
            <a:r>
              <a:rPr lang="fi-FI" dirty="0"/>
              <a:t>Valitse kuvassa uusi sarja ja tee siihen trendisuoran sovitus, valitse sovituksessa ennuste 20 pistettä eteenpäin sekä yhtälön ja korrelaatiokertoimen näyttö.</a:t>
            </a:r>
          </a:p>
          <a:p>
            <a:r>
              <a:rPr lang="fi-FI" dirty="0"/>
              <a:t>Antoivatko yhtälöksi alkuperäisen y = 1.2*x+3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502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TRENDIVIIVAN KÄYTTÖ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739607" cy="440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03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REGRESSIO-KOMENNOT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 eaLnBrk="1" hangingPunct="1"/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EXCELissä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on kaksi valmista komentoa funktion määrittämiseen: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LINEST (tai LINREGR) laskee suoran yhtälön.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LOGEST (tai LOGREGR) laskee yhtälön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y=ab</a:t>
            </a:r>
            <a:r>
              <a:rPr lang="fi-FI" baseline="30000" dirty="0" err="1"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Kumpikin funktio toimii useammalle muuttujalle ja tuottaa matriisin, jossa on funktion termien lisäksi tietoa sovituksen laadusta.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Tiedosto </a:t>
            </a:r>
            <a:r>
              <a:rPr lang="fi-FI" b="1" dirty="0">
                <a:latin typeface="Arial" charset="0"/>
                <a:ea typeface="ＭＳ Ｐゴシック" charset="0"/>
                <a:cs typeface="ＭＳ Ｐゴシック" charset="0"/>
              </a:rPr>
              <a:t>Esimerkki-6-2020.xlsx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, laskentataulukko </a:t>
            </a:r>
            <a:r>
              <a:rPr lang="fi-FI" b="1" dirty="0" err="1">
                <a:latin typeface="Arial" charset="0"/>
                <a:ea typeface="ＭＳ Ｐゴシック" charset="0"/>
                <a:cs typeface="ＭＳ Ｐゴシック" charset="0"/>
              </a:rPr>
              <a:t>Linregr</a:t>
            </a:r>
            <a:endParaRPr lang="fi-FI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237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1" y="260351"/>
            <a:ext cx="7772400" cy="432346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REGRESSIO-KOMENNOT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5" y="980729"/>
            <a:ext cx="7415212" cy="4212431"/>
          </a:xfrm>
          <a:noFill/>
        </p:spPr>
        <p:txBody>
          <a:bodyPr lIns="90488" tIns="44450" rIns="90488" bIns="44450"/>
          <a:lstStyle/>
          <a:p>
            <a:pPr marL="457200" indent="-457200"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LINEST (tai LINREGR) tulosmatriisi:</a:t>
            </a:r>
          </a:p>
        </p:txBody>
      </p:sp>
      <p:sp>
        <p:nvSpPr>
          <p:cNvPr id="101383" name="AutoShape 7" descr="Laskentataulukk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schemeClr val="tx2"/>
              </a:solidFill>
              <a:latin typeface="BellGothic" charset="0"/>
            </a:endParaRPr>
          </a:p>
        </p:txBody>
      </p:sp>
      <p:sp>
        <p:nvSpPr>
          <p:cNvPr id="101384" name="AutoShape 9" descr="Laskentataulukk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schemeClr val="tx2"/>
              </a:solidFill>
              <a:latin typeface="BellGothic" charset="0"/>
            </a:endParaRPr>
          </a:p>
        </p:txBody>
      </p:sp>
      <p:graphicFrame>
        <p:nvGraphicFramePr>
          <p:cNvPr id="101378" name="Object 31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5463224"/>
              </p:ext>
            </p:extLst>
          </p:nvPr>
        </p:nvGraphicFramePr>
        <p:xfrm>
          <a:off x="1116013" y="1671638"/>
          <a:ext cx="5976937" cy="401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Laskentataulukko" r:id="rId3" imgW="5076757" imgH="3409860" progId="Excel.Sheet.8">
                  <p:embed/>
                </p:oleObj>
              </mc:Choice>
              <mc:Fallback>
                <p:oleObj name="Laskentataulukko" r:id="rId3" imgW="5076757" imgH="34098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71638"/>
                        <a:ext cx="5976937" cy="401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Line 318"/>
          <p:cNvSpPr>
            <a:spLocks noChangeShapeType="1"/>
          </p:cNvSpPr>
          <p:nvPr/>
        </p:nvSpPr>
        <p:spPr bwMode="auto">
          <a:xfrm>
            <a:off x="3203773" y="2348880"/>
            <a:ext cx="79216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1386" name="Oval 319"/>
          <p:cNvSpPr>
            <a:spLocks noChangeArrowheads="1"/>
          </p:cNvSpPr>
          <p:nvPr/>
        </p:nvSpPr>
        <p:spPr bwMode="auto">
          <a:xfrm>
            <a:off x="3995936" y="1484548"/>
            <a:ext cx="3168352" cy="17286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i-FI">
              <a:solidFill>
                <a:schemeClr val="tx2"/>
              </a:solidFill>
              <a:latin typeface="Bell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4067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6672"/>
            <a:ext cx="7772400" cy="576064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REGRESSIO-KOMENNOT</a:t>
            </a:r>
          </a:p>
        </p:txBody>
      </p:sp>
      <p:sp>
        <p:nvSpPr>
          <p:cNvPr id="1024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124745"/>
            <a:ext cx="7969251" cy="3681413"/>
          </a:xfrm>
          <a:noFill/>
        </p:spPr>
        <p:txBody>
          <a:bodyPr lIns="90488" tIns="44450" rIns="90488" bIns="44450"/>
          <a:lstStyle/>
          <a:p>
            <a:pPr marL="457200" indent="-457200" eaLnBrk="1" hangingPunct="1"/>
            <a:r>
              <a:rPr lang="fi-FI" sz="2000" dirty="0">
                <a:latin typeface="Arial" charset="0"/>
                <a:ea typeface="ＭＳ Ｐゴシック" charset="0"/>
                <a:cs typeface="ＭＳ Ｐゴシック" charset="0"/>
              </a:rPr>
              <a:t>Tulosmatriisin saa luotua komennoilla: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fi-FI" sz="2000" dirty="0" err="1">
                <a:latin typeface="Arial" charset="0"/>
                <a:ea typeface="ＭＳ Ｐゴシック" charset="0"/>
              </a:rPr>
              <a:t>LINGREGR(y-arvot;x-arvot;TOSI;TOSI</a:t>
            </a:r>
            <a:r>
              <a:rPr lang="fi-FI" sz="2000" dirty="0">
                <a:latin typeface="Arial" charset="0"/>
                <a:ea typeface="ＭＳ Ｐゴシック" charset="0"/>
              </a:rPr>
              <a:t>) sopivaan ruutuun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fi-FI" sz="2000" dirty="0">
                <a:latin typeface="Arial" charset="0"/>
                <a:ea typeface="ＭＳ Ｐゴシック" charset="0"/>
              </a:rPr>
              <a:t>Maalataan </a:t>
            </a:r>
            <a:r>
              <a:rPr lang="fi-FI" sz="2000" dirty="0" err="1">
                <a:latin typeface="Arial" charset="0"/>
                <a:ea typeface="ＭＳ Ｐゴシック" charset="0"/>
              </a:rPr>
              <a:t>k.o</a:t>
            </a:r>
            <a:r>
              <a:rPr lang="fi-FI" sz="2000" dirty="0">
                <a:latin typeface="Arial" charset="0"/>
                <a:ea typeface="ＭＳ Ｐゴシック" charset="0"/>
              </a:rPr>
              <a:t>. ruudusta alkaen alas 5 ja vasemmalle niin monta kuin mallissa on eri muuttujia + vakiotermi (x2, x1 ja vakio eli kolme saraketta) 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fi-FI" sz="2000" dirty="0">
                <a:latin typeface="Arial" charset="0"/>
                <a:ea typeface="ＭＳ Ｐゴシック" charset="0"/>
              </a:rPr>
              <a:t>Painetaan F2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fi-FI" sz="2000" dirty="0">
                <a:latin typeface="Arial" charset="0"/>
                <a:ea typeface="ＭＳ Ｐゴシック" charset="0"/>
              </a:rPr>
              <a:t>Painetaan SHIFT+CTRL+ENTER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fi-FI" sz="2000" dirty="0">
                <a:latin typeface="Arial" charset="0"/>
                <a:ea typeface="ＭＳ Ｐゴシック" charset="0"/>
              </a:rPr>
              <a:t>Tulosmatriisi ilmestyy</a:t>
            </a:r>
          </a:p>
          <a:p>
            <a:pPr marL="457200" indent="-457200" eaLnBrk="1" hangingPunct="1"/>
            <a:endParaRPr lang="fi-FI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2402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16837142"/>
              </p:ext>
            </p:extLst>
          </p:nvPr>
        </p:nvGraphicFramePr>
        <p:xfrm>
          <a:off x="395537" y="4293097"/>
          <a:ext cx="36734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Laskentataulukko" r:id="rId3" imgW="2307351" imgH="804716" progId="Excel.Sheet.8">
                  <p:embed/>
                </p:oleObj>
              </mc:Choice>
              <mc:Fallback>
                <p:oleObj name="Laskentataulukko" r:id="rId3" imgW="2307351" imgH="80471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4293097"/>
                        <a:ext cx="367347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0927857"/>
              </p:ext>
            </p:extLst>
          </p:nvPr>
        </p:nvGraphicFramePr>
        <p:xfrm>
          <a:off x="4427984" y="4221089"/>
          <a:ext cx="41656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Laskentataulukko" r:id="rId5" imgW="2752649" imgH="819302" progId="Excel.Sheet.8">
                  <p:embed/>
                </p:oleObj>
              </mc:Choice>
              <mc:Fallback>
                <p:oleObj name="Laskentataulukko" r:id="rId5" imgW="2752649" imgH="819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221089"/>
                        <a:ext cx="41656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6219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DATAN ANALYYSI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 lnSpcReduction="10000"/>
          </a:bodyPr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Joissakin mittauksissa dataa tulee liikaa.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Ohjelmisto ei kykene lataamaan tai käsittelemään koko pistejoukkoa.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Ennen versiota 2010 / 2011 EXCEL kykeni käsittelemään korkeintaan 65536 pisteen sarjoja ja piirtämään kuvan vain 32000 pisteestä.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Pisteitä voidaan harventaa ottamalla niitä tasavälein alkuperäisestä pistejoukosta.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EXCEL tekee harvennuksen SAMPLING-työkalulla (OTANTA).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Liian raju harvennus voi hukata tietoa.</a:t>
            </a:r>
          </a:p>
        </p:txBody>
      </p:sp>
    </p:spTree>
    <p:extLst>
      <p:ext uri="{BB962C8B-B14F-4D97-AF65-F5344CB8AC3E}">
        <p14:creationId xmlns:p14="http://schemas.microsoft.com/office/powerpoint/2010/main" val="31596663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88400" cy="1080000"/>
          </a:xfrm>
        </p:spPr>
        <p:txBody>
          <a:bodyPr/>
          <a:lstStyle/>
          <a:p>
            <a:r>
              <a:rPr lang="fi-FI" dirty="0"/>
              <a:t>REGRESSIO-TYÖKALU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Monen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muuttujan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regressioanalyysiin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käytettävä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työkalu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fi-FI" sz="2400" dirty="0" err="1">
                <a:latin typeface="Arial" charset="0"/>
                <a:ea typeface="ＭＳ Ｐゴシック" charset="0"/>
                <a:cs typeface="ＭＳ Ｐゴシック" charset="0"/>
              </a:rPr>
              <a:t>EXCELin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 valikossa 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Data (Tiedot). </a:t>
            </a: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Valikosta löytyy Data Analysis (Tietojen analysointi), joka sisältää useita tilastollisia työkaluja. </a:t>
            </a:r>
          </a:p>
          <a:p>
            <a:pPr eaLnBrk="1" hangingPunct="1">
              <a:lnSpc>
                <a:spcPct val="90000"/>
              </a:lnSpc>
            </a:pP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Regressioanalyysiin käytetään työkalua REGRESSION.</a:t>
            </a:r>
            <a:b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fi-FI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Määritetään sinkin talteenottoelektrolyysin elektrolyyttiliuoksen johtokyvylle yhtälö mittausdatan avulla.</a:t>
            </a:r>
          </a:p>
          <a:p>
            <a:pPr>
              <a:lnSpc>
                <a:spcPct val="90000"/>
              </a:lnSpc>
            </a:pP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Tiedosto </a:t>
            </a:r>
            <a:r>
              <a:rPr lang="fi-FI" b="1" dirty="0">
                <a:latin typeface="Arial" charset="0"/>
                <a:ea typeface="ＭＳ Ｐゴシック" charset="0"/>
                <a:cs typeface="ＭＳ Ｐゴシック" charset="0"/>
              </a:rPr>
              <a:t>Esimerkki-6-2020.xlsx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, laskentataulukko </a:t>
            </a:r>
            <a:r>
              <a:rPr lang="fi-FI" b="1" dirty="0">
                <a:latin typeface="Arial" charset="0"/>
                <a:ea typeface="ＭＳ Ｐゴシック" charset="0"/>
                <a:cs typeface="ＭＳ Ｐゴシック" charset="0"/>
              </a:rPr>
              <a:t>Regressio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8706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REGRESSIO-TYÖKALU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763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46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REGRESSIO-TYÖKALU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10" name="Objekti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27702"/>
              </p:ext>
            </p:extLst>
          </p:nvPr>
        </p:nvGraphicFramePr>
        <p:xfrm>
          <a:off x="611560" y="1268760"/>
          <a:ext cx="7943954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Laskentataulukko" r:id="rId3" imgW="9439343" imgH="4448265" progId="Excel.Sheet.12">
                  <p:embed/>
                </p:oleObj>
              </mc:Choice>
              <mc:Fallback>
                <p:oleObj name="Laskentataulukko" r:id="rId3" imgW="9439343" imgH="4448265" progId="Excel.Sheet.12">
                  <p:embed/>
                  <p:pic>
                    <p:nvPicPr>
                      <p:cNvPr id="10" name="Objekt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7943954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611560" y="5157192"/>
            <a:ext cx="671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 [</a:t>
            </a:r>
            <a:r>
              <a:rPr lang="fi-FI" dirty="0" err="1"/>
              <a:t>mS/cm</a:t>
            </a:r>
            <a:r>
              <a:rPr lang="fi-FI" dirty="0"/>
              <a:t>] = 258.8+1.65*T [C] + 0.85*H2SO4 [g/l] – 0.90*Zn [g/l]</a:t>
            </a:r>
          </a:p>
        </p:txBody>
      </p:sp>
    </p:spTree>
    <p:extLst>
      <p:ext uri="{BB962C8B-B14F-4D97-AF65-F5344CB8AC3E}">
        <p14:creationId xmlns:p14="http://schemas.microsoft.com/office/powerpoint/2010/main" val="154442932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REGRESSIO-TYÖKALU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Kuinka hyvä malli on?</a:t>
            </a:r>
          </a:p>
          <a:p>
            <a:pPr lvl="1"/>
            <a:r>
              <a:rPr lang="fi-FI" dirty="0"/>
              <a:t>Pätee alueella T = 25-55 C, [H</a:t>
            </a:r>
            <a:r>
              <a:rPr lang="fi-FI" baseline="-25000" dirty="0"/>
              <a:t>2</a:t>
            </a:r>
            <a:r>
              <a:rPr lang="fi-FI" dirty="0"/>
              <a:t>SO</a:t>
            </a:r>
            <a:r>
              <a:rPr lang="fi-FI" baseline="-25000" dirty="0"/>
              <a:t>4</a:t>
            </a:r>
            <a:r>
              <a:rPr lang="fi-FI" dirty="0"/>
              <a:t>] = 130-200 g/l, </a:t>
            </a:r>
            <a:br>
              <a:rPr lang="fi-FI" dirty="0"/>
            </a:br>
            <a:r>
              <a:rPr lang="fi-FI" dirty="0"/>
              <a:t>[</a:t>
            </a:r>
            <a:r>
              <a:rPr lang="fi-FI" dirty="0" err="1"/>
              <a:t>Zn</a:t>
            </a:r>
            <a:r>
              <a:rPr lang="fi-FI" dirty="0"/>
              <a:t>] = 35-70 g/l.</a:t>
            </a:r>
          </a:p>
          <a:p>
            <a:pPr lvl="1"/>
            <a:r>
              <a:rPr lang="fi-FI" dirty="0"/>
              <a:t>Korrelaatiokerroin 0.557403646, selittää 55,7 % muutoksista.</a:t>
            </a:r>
          </a:p>
          <a:p>
            <a:pPr lvl="1"/>
            <a:r>
              <a:rPr lang="fi-FI" dirty="0"/>
              <a:t>Tilastollinen luotettavuus määritetty 95% luottamusvälillä, eli 5% todennäköisyys sille, että oikea tulos tulkitaan vääräksi.</a:t>
            </a:r>
          </a:p>
          <a:p>
            <a:pPr lvl="1"/>
            <a:r>
              <a:rPr lang="fi-FI" dirty="0"/>
              <a:t>F-arvo kertoo, oliko riippuvuus todellinen, Laskettu F = 186,39 ja se on suurempi kuin kriittinen arvo 2,62, eli on todellinen muuttujien ja johtokyvyn välillä.</a:t>
            </a:r>
          </a:p>
          <a:p>
            <a:pPr lvl="1"/>
            <a:r>
              <a:rPr lang="fi-FI" dirty="0"/>
              <a:t>t-testi kertoo, onko tietyn muuttujan vaikutus todellinen vai sattumaa. Lasketut tunnusluvut ovat itseisarvoltaan suurempia kuin kriittinen arvo 1,965, joten muuttujien vaikutus on todellinen.</a:t>
            </a:r>
          </a:p>
          <a:p>
            <a:pPr lvl="1"/>
            <a:r>
              <a:rPr lang="fi-FI" dirty="0"/>
              <a:t>Kriittiset arvot saadaan koeasetelmaa vastaten joko taulukoista tai esim. Excelin laskemina.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30778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VIRHEARVIOT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Mittaustulos ei koskaan ole absoluuttisen oikea.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Tulokseen ja sen tarkkuuteen vaikuttavat mittalaite, mittausmenetelmä, mittaaja, olosuhteet jne.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Mittaustulosten käsittelyllä selvitetään suureen mitatun arvon tarkkuus, luotettavuus ja virhelähteet.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Lopputuloksena selvitetään suureelle mahdollisimman todennäköinen arvo.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Mittauksen laatua kuvaavat: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tuloksen totuudenmukaisuus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virhetekijät ja niiden vaikutus.</a:t>
            </a:r>
          </a:p>
          <a:p>
            <a:pPr marL="457200" indent="-457200"/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4504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/>
          </p:cNvSpPr>
          <p:nvPr>
            <p:ph type="title"/>
          </p:nvPr>
        </p:nvSpPr>
        <p:spPr>
          <a:xfrm>
            <a:off x="539750" y="314325"/>
            <a:ext cx="7772400" cy="36513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VIRHEARVIOT</a:t>
            </a:r>
          </a:p>
        </p:txBody>
      </p:sp>
      <p:sp>
        <p:nvSpPr>
          <p:cNvPr id="84997" name="Rectangle 3"/>
          <p:cNvSpPr>
            <a:spLocks noGrp="1"/>
          </p:cNvSpPr>
          <p:nvPr>
            <p:ph type="body" idx="1"/>
          </p:nvPr>
        </p:nvSpPr>
        <p:spPr>
          <a:xfrm>
            <a:off x="539750" y="1268760"/>
            <a:ext cx="8064500" cy="4681190"/>
          </a:xfrm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Virheen arviota kutsutaan arvon epätarkkuudeksi, ja se ilmoitetaan suureen arvon yhteydessä, esimerkiksi 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P = 100±2 W.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Käytännössä oikea arvo x</a:t>
            </a:r>
            <a:r>
              <a:rPr lang="fi-FI" baseline="-25000" dirty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joudutaan korvaamaan mittaustulosten avulla määritetyllä todennäköisimmällä arvolla (parhaalla estimaatilla).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Tulos ilmoitetaan muodossa 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paras estimaatti ± todennäköinen virhe.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J.R. Taylor, An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fi-FI" dirty="0" err="1">
                <a:latin typeface="Arial" charset="0"/>
                <a:ea typeface="ＭＳ Ｐゴシック" charset="0"/>
                <a:cs typeface="ＭＳ Ｐゴシック" charset="0"/>
              </a:rPr>
              <a:t>Error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 Analysis: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Tulos </a:t>
            </a:r>
            <a:r>
              <a:rPr lang="fi-FI" i="1" dirty="0">
                <a:latin typeface="Arial" charset="0"/>
                <a:ea typeface="ＭＳ Ｐゴシック" charset="0"/>
              </a:rPr>
              <a:t>on todennäköisesti</a:t>
            </a:r>
            <a:r>
              <a:rPr lang="fi-FI" dirty="0">
                <a:latin typeface="Arial" charset="0"/>
                <a:ea typeface="ＭＳ Ｐゴシック" charset="0"/>
              </a:rPr>
              <a:t> virherajan sisällä</a:t>
            </a:r>
          </a:p>
          <a:p>
            <a:pPr marL="838200" lvl="1" indent="-381000"/>
            <a:r>
              <a:rPr lang="fi-FI" dirty="0">
                <a:latin typeface="Arial" charset="0"/>
                <a:ea typeface="ＭＳ Ｐゴシック" charset="0"/>
              </a:rPr>
              <a:t>Tulos </a:t>
            </a:r>
            <a:r>
              <a:rPr lang="fi-FI" i="1" dirty="0">
                <a:latin typeface="Arial" charset="0"/>
                <a:ea typeface="ＭＳ Ｐゴシック" charset="0"/>
              </a:rPr>
              <a:t>voi olla</a:t>
            </a:r>
            <a:r>
              <a:rPr lang="fi-FI" dirty="0">
                <a:latin typeface="Arial" charset="0"/>
                <a:ea typeface="ＭＳ Ｐゴシック" charset="0"/>
              </a:rPr>
              <a:t> hieman virherajan ulkopuolella.</a:t>
            </a:r>
          </a:p>
        </p:txBody>
      </p:sp>
    </p:spTree>
    <p:extLst>
      <p:ext uri="{BB962C8B-B14F-4D97-AF65-F5344CB8AC3E}">
        <p14:creationId xmlns:p14="http://schemas.microsoft.com/office/powerpoint/2010/main" val="5853870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2"/>
          <p:cNvSpPr>
            <a:spLocks noGrp="1"/>
          </p:cNvSpPr>
          <p:nvPr>
            <p:ph type="title"/>
          </p:nvPr>
        </p:nvSpPr>
        <p:spPr>
          <a:xfrm>
            <a:off x="611188" y="292100"/>
            <a:ext cx="7772400" cy="698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fi-FI">
                <a:latin typeface="Arial" charset="0"/>
                <a:ea typeface="ＭＳ Ｐゴシック" charset="0"/>
                <a:cs typeface="ＭＳ Ｐゴシック" charset="0"/>
              </a:rPr>
              <a:t>VIRHEARVIOT</a:t>
            </a:r>
          </a:p>
        </p:txBody>
      </p:sp>
      <p:sp>
        <p:nvSpPr>
          <p:cNvPr id="86022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1340768"/>
            <a:ext cx="7920038" cy="4609182"/>
          </a:xfrm>
          <a:noFill/>
        </p:spPr>
        <p:txBody>
          <a:bodyPr lIns="90488" tIns="44450" rIns="90488" bIns="44450"/>
          <a:lstStyle/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Mittaustuloksen absoluuttinen virhe on mittaustuloksen x ja mitatun suureen hypoteettisen oikean arvon erotus x</a:t>
            </a:r>
            <a:r>
              <a:rPr lang="fi-FI" baseline="-25000" dirty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Suhteellinen virhe lasketaan absoluuttisen virheen suhteena oikeaan arvoon</a:t>
            </a: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fi-FI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fi-FI" sz="20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fi-FI" sz="20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fi-FI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Suhteellinen virhe 10% on karkean mittauksen virhe, 1-2% on hyvä tarkkuus laboratorioharjoituksissa.</a:t>
            </a:r>
          </a:p>
          <a:p>
            <a:pPr marL="457200" indent="-457200"/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6018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1076848"/>
              </p:ext>
            </p:extLst>
          </p:nvPr>
        </p:nvGraphicFramePr>
        <p:xfrm>
          <a:off x="1115616" y="3645024"/>
          <a:ext cx="40894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Kaava" r:id="rId3" imgW="2108200" imgH="393700" progId="Equation.3">
                  <p:embed/>
                </p:oleObj>
              </mc:Choice>
              <mc:Fallback>
                <p:oleObj name="Kaava" r:id="rId3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645024"/>
                        <a:ext cx="40894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25190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VIRHETARKASTELUA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Virhetarkastelussa haetaan parasta estimaattia ja jotakin hajontaa sen ympärillä, </a:t>
            </a:r>
            <a:r>
              <a:rPr lang="fi-FI" b="1" dirty="0"/>
              <a:t>Esimerkki-7-2020-xlsx</a:t>
            </a:r>
            <a:r>
              <a:rPr lang="fi-FI" dirty="0"/>
              <a:t>.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" y="2420888"/>
            <a:ext cx="906097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9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dirty="0">
                <a:latin typeface="Arial" charset="0"/>
                <a:ea typeface="ＭＳ Ｐゴシック" charset="0"/>
                <a:cs typeface="ＭＳ Ｐゴシック" charset="0"/>
              </a:rPr>
              <a:t>VIRHETARKASTELUA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3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7960640" cy="4136400"/>
          </a:xfrm>
          <a:noFill/>
        </p:spPr>
        <p:txBody>
          <a:bodyPr lIns="90488" tIns="44450" rIns="90488" bIns="44450">
            <a:normAutofit/>
          </a:bodyPr>
          <a:lstStyle/>
          <a:p>
            <a:pPr marL="457200" indent="-457200"/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Poikkeavien tulosten poistoon tarvitaan jokin kriteeri.</a:t>
            </a:r>
          </a:p>
          <a:p>
            <a:pPr marL="457200" indent="-457200"/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Yleensä verrataan sitä kuinka paljon piste poikkeaa muista ja suhteutetaan se johonkin hajontaan.</a:t>
            </a:r>
          </a:p>
          <a:p>
            <a:pPr marL="457200" indent="-457200"/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Muutaman pisteen arviointiin esimerkiksi </a:t>
            </a:r>
            <a:r>
              <a:rPr lang="fi-FI" sz="2400" dirty="0" err="1">
                <a:latin typeface="Arial" charset="0"/>
                <a:ea typeface="ＭＳ Ｐゴシック" charset="0"/>
                <a:cs typeface="ＭＳ Ｐゴシック" charset="0"/>
              </a:rPr>
              <a:t>Dixonin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q-testi tai yksinkertaistettu </a:t>
            </a:r>
            <a:r>
              <a:rPr lang="fi-FI" sz="2400" dirty="0" err="1">
                <a:latin typeface="Arial" charset="0"/>
                <a:ea typeface="ＭＳ Ｐゴシック" charset="0"/>
                <a:cs typeface="ＭＳ Ｐゴシック" charset="0"/>
              </a:rPr>
              <a:t>Chauvenet’n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 testi.</a:t>
            </a:r>
          </a:p>
          <a:p>
            <a:pPr marL="457200" indent="-457200"/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q = </a:t>
            </a:r>
            <a:r>
              <a:rPr lang="fi-FI" sz="2400" dirty="0" err="1">
                <a:latin typeface="Arial" charset="0"/>
                <a:ea typeface="ＭＳ Ｐゴシック" charset="0"/>
                <a:cs typeface="ＭＳ Ｐゴシック" charset="0"/>
              </a:rPr>
              <a:t>itseisarvo(tarkasteltava-lähin)/(suurin-pienin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verrataan taulukkoarvoihin (Excel ei laske) ja jos</a:t>
            </a:r>
            <a:b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q &gt; </a:t>
            </a:r>
            <a:r>
              <a:rPr lang="fi-FI" sz="2400" dirty="0" err="1">
                <a:latin typeface="Arial" charset="0"/>
                <a:ea typeface="ＭＳ Ｐゴシック" charset="0"/>
                <a:cs typeface="ＭＳ Ｐゴシック" charset="0"/>
              </a:rPr>
              <a:t>q</a:t>
            </a:r>
            <a:r>
              <a:rPr lang="fi-FI" sz="2400" baseline="-25000" dirty="0" err="1">
                <a:latin typeface="Arial" charset="0"/>
                <a:ea typeface="ＭＳ Ｐゴシック" charset="0"/>
                <a:cs typeface="ＭＳ Ｐゴシック" charset="0"/>
              </a:rPr>
              <a:t>crit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 niin hylätään.</a:t>
            </a:r>
          </a:p>
          <a:p>
            <a:pPr marL="457200" indent="-457200"/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t = </a:t>
            </a:r>
            <a:r>
              <a:rPr lang="fi-FI" sz="2400" dirty="0" err="1">
                <a:latin typeface="Arial" charset="0"/>
                <a:ea typeface="ＭＳ Ｐゴシック" charset="0"/>
                <a:cs typeface="ＭＳ Ｐゴシック" charset="0"/>
              </a:rPr>
              <a:t>itseisarvo(tarkasteltava-keskiarvo)/keskihajonta</a:t>
            </a:r>
            <a:r>
              <a:rPr lang="fi-FI" sz="2400" dirty="0">
                <a:latin typeface="Arial" charset="0"/>
                <a:ea typeface="ＭＳ Ｐゴシック" charset="0"/>
                <a:cs typeface="ＭＳ Ｐゴシック" charset="0"/>
              </a:rPr>
              <a:t> ja jos yli 2 niin hylätään.</a:t>
            </a:r>
          </a:p>
          <a:p>
            <a:pPr marL="457200" indent="-457200">
              <a:buFont typeface="Arial" charset="0"/>
              <a:buNone/>
            </a:pPr>
            <a:endParaRPr lang="fi-FI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188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VIRHETARKASTELUA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Tarkastellaan virhearvioita ja tapoja tunnistaa poikkeava mittaustulos, </a:t>
            </a:r>
            <a:r>
              <a:rPr lang="fi-FI" b="1" dirty="0"/>
              <a:t>Esimerkki-7-2020.xlsx</a:t>
            </a:r>
            <a:r>
              <a:rPr lang="fi-FI" dirty="0"/>
              <a:t>. </a:t>
            </a:r>
          </a:p>
          <a:p>
            <a:r>
              <a:rPr lang="fi-FI" dirty="0"/>
              <a:t>Poikkeava mittaustulos </a:t>
            </a:r>
            <a:r>
              <a:rPr lang="fi-FI" dirty="0" err="1"/>
              <a:t>Dixonin</a:t>
            </a:r>
            <a:r>
              <a:rPr lang="fi-FI" dirty="0"/>
              <a:t> Q-testillä ja </a:t>
            </a:r>
            <a:r>
              <a:rPr lang="fi-FI" dirty="0" err="1"/>
              <a:t>Chauvenetin</a:t>
            </a:r>
            <a:r>
              <a:rPr lang="fi-FI" dirty="0"/>
              <a:t> kriteerillä.</a:t>
            </a:r>
          </a:p>
          <a:p>
            <a:endParaRPr lang="fi-FI" dirty="0"/>
          </a:p>
          <a:p>
            <a:r>
              <a:rPr lang="fi-FI" dirty="0"/>
              <a:t>Molempien testien pitäisi osoittaa, että yksi mittaus poikkeaa muista liikaa ja se hylätään jatkossa tulosten analyysistä.</a:t>
            </a:r>
          </a:p>
          <a:p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78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DATAN ANALYYSI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Tiedostossa </a:t>
            </a:r>
            <a:r>
              <a:rPr lang="fi-FI" b="1" dirty="0"/>
              <a:t>Esimerkki-4-2020.xlsx</a:t>
            </a:r>
            <a:r>
              <a:rPr lang="fi-FI" dirty="0"/>
              <a:t> on simuloitu painon muutos ajan funktiona metallin hapettuessa.</a:t>
            </a:r>
          </a:p>
          <a:p>
            <a:r>
              <a:rPr lang="fi-FI" dirty="0"/>
              <a:t>Tehdään mittadatalle seuraava analyysi nopeusvakion määrittämiseksi: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pisteiden harvennus SAMPLING-työkalulla jaksolla 5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suodatus 5 pisteen liukuvalla keskiarvolla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linearisointi</a:t>
            </a:r>
            <a:r>
              <a:rPr lang="fi-FI" dirty="0"/>
              <a:t> (</a:t>
            </a:r>
            <a:r>
              <a:rPr lang="fi-FI" dirty="0" err="1"/>
              <a:t>t,m)-pisteistä</a:t>
            </a:r>
            <a:r>
              <a:rPr lang="fi-FI" dirty="0"/>
              <a:t> (t,m</a:t>
            </a:r>
            <a:r>
              <a:rPr lang="fi-FI" baseline="30000" dirty="0"/>
              <a:t>2</a:t>
            </a:r>
            <a:r>
              <a:rPr lang="fi-FI" dirty="0"/>
              <a:t>)-pisteiksi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trendisuoran sovitus </a:t>
            </a:r>
            <a:r>
              <a:rPr lang="fi-FI" dirty="0" err="1"/>
              <a:t>linearisoituun</a:t>
            </a:r>
            <a:r>
              <a:rPr lang="fi-FI" dirty="0"/>
              <a:t> dataan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parabolisen nopeusvakion haku suoran kulmakertoimena.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967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HAKU -TYÖKALU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Tavoitteen haku –työkalulla saa määritettyä halutun kaavan tuloksen yhtä syötearvoa säätämällä.</a:t>
            </a:r>
          </a:p>
          <a:p>
            <a:r>
              <a:rPr lang="fi-FI" dirty="0"/>
              <a:t>Tavoitteen haku –työkalun toiminta vastaa sitä, että kokeilee eri lähtöarvoja kunnes tulos on haluttu.</a:t>
            </a:r>
          </a:p>
          <a:p>
            <a:r>
              <a:rPr lang="fi-FI" dirty="0"/>
              <a:t>Jos muuttujina on useampia arvoja niin on käytettävä </a:t>
            </a:r>
            <a:r>
              <a:rPr lang="fi-FI" dirty="0" err="1"/>
              <a:t>Ratkaisin-työkalua</a:t>
            </a:r>
            <a:r>
              <a:rPr lang="fi-FI" dirty="0"/>
              <a:t>.</a:t>
            </a:r>
          </a:p>
          <a:p>
            <a:r>
              <a:rPr lang="fi-FI" dirty="0"/>
              <a:t>Esimerkki Tavoitteen haku –työkalun käytöstä halutun liuoksen valmistamisessa, avaa tiedosto</a:t>
            </a:r>
            <a:br>
              <a:rPr lang="fi-FI" dirty="0"/>
            </a:br>
            <a:r>
              <a:rPr lang="fi-FI" b="1" dirty="0"/>
              <a:t>Esimerkki-8-2020.xlsx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07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HAKU -TYÖKALU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576387"/>
            <a:ext cx="776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4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RATKAISIN-TYÖKALU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Ratkaisin (</a:t>
            </a:r>
            <a:r>
              <a:rPr lang="fi-FI" dirty="0" err="1"/>
              <a:t>Solver</a:t>
            </a:r>
            <a:r>
              <a:rPr lang="fi-FI" dirty="0"/>
              <a:t>) on yksi numeerisista analyysityökaluista. </a:t>
            </a:r>
          </a:p>
          <a:p>
            <a:r>
              <a:rPr lang="fi-FI" dirty="0" err="1"/>
              <a:t>Ratkaisimen</a:t>
            </a:r>
            <a:r>
              <a:rPr lang="fi-FI" dirty="0"/>
              <a:t> avulla voi hakea yhdessä solussa olevalle kaavalle haluttua arvoa muuttamalla sen muuttujasoluja.</a:t>
            </a:r>
          </a:p>
          <a:p>
            <a:r>
              <a:rPr lang="fi-FI" dirty="0"/>
              <a:t>Ratkaisin säätää muuttujasolujen arvoja siten, että ne ovat annettujen rajoitteiden mukaisia ja tuottavat tavoitesolun kaavassa halutun tuloksen.</a:t>
            </a:r>
          </a:p>
          <a:p>
            <a:r>
              <a:rPr lang="fi-FI" dirty="0"/>
              <a:t>Käytetään esimerkiksi yhtälöryhmien ja epälineaaristen yhtälöiden ratkaisuun.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806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RATKAISIN-TYÖKALU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Lasketaan hapon laimennus kun käytössä on kolme erivahvuista happoa.</a:t>
            </a:r>
          </a:p>
          <a:p>
            <a:r>
              <a:rPr lang="fi-FI" dirty="0"/>
              <a:t>Kirjoitetaan ensin taulukko, jossa on happojen koostumukset ja määrät, laitetaan joku alkuarvaus sekoitettaville hapoille.</a:t>
            </a:r>
          </a:p>
          <a:p>
            <a:r>
              <a:rPr lang="fi-FI" dirty="0"/>
              <a:t>Minimoidaan tuotteen ja lähtöaineiden happomäärien erotusta muuttamalla lähtöaineiden määriä.</a:t>
            </a:r>
          </a:p>
          <a:p>
            <a:r>
              <a:rPr lang="fi-FI" dirty="0"/>
              <a:t>Lisätään tarvittaessa ehtoja, jos ratkaisu alkaa mennä päin seiniä.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990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RATKAISIN-TYÖKALU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1029600"/>
            <a:ext cx="7542426" cy="47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8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RATKAISIN-TYÖKALU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Epälineaarisen yhtälön ratkaisu.</a:t>
            </a:r>
          </a:p>
          <a:p>
            <a:r>
              <a:rPr lang="fi-FI" dirty="0"/>
              <a:t>x*ln(x)+2*x = 5</a:t>
            </a:r>
          </a:p>
          <a:p>
            <a:r>
              <a:rPr lang="fi-FI" dirty="0"/>
              <a:t>Valitaan jokin lähtöarvo ja kirjoitetaan se muuttujasoluun</a:t>
            </a:r>
          </a:p>
          <a:p>
            <a:r>
              <a:rPr lang="fi-FI" dirty="0"/>
              <a:t>Kirjoitetaan tavoitesoluun yllä oleva kaava</a:t>
            </a:r>
          </a:p>
          <a:p>
            <a:r>
              <a:rPr lang="fi-FI" dirty="0"/>
              <a:t>Kirjoitetaan kriteeriksi yllä oleva tulos</a:t>
            </a:r>
          </a:p>
          <a:p>
            <a:r>
              <a:rPr lang="fi-FI" dirty="0"/>
              <a:t>Laitetaan ratkaisin töihin, muuttujasolun arvoa muutetaan kunnes tavoitesolun arvo on 5.</a:t>
            </a: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421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RATKAISIN TYÖKALU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1003320"/>
            <a:ext cx="6375864" cy="47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7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Tulosten käsittelyssä datan harvennus ja siivoaminen helpottavat työskentelyä ja tekevät analyysistä tarkemman.</a:t>
            </a:r>
          </a:p>
          <a:p>
            <a:r>
              <a:rPr lang="fi-FI" dirty="0"/>
              <a:t>Kuvaajia kannattaa ja pitääkin muokata, jotta ne ovat helposti luettavissa.</a:t>
            </a:r>
          </a:p>
          <a:p>
            <a:r>
              <a:rPr lang="fi-FI" dirty="0"/>
              <a:t>Analyysityökaluilla voi määritellä erilaisia yhden muuttujan funktioita</a:t>
            </a:r>
          </a:p>
          <a:p>
            <a:r>
              <a:rPr lang="fi-FI" dirty="0"/>
              <a:t>Regressiotyökaluilla saa tehtyä usean muuttujan malleja.</a:t>
            </a:r>
          </a:p>
          <a:p>
            <a:r>
              <a:rPr lang="fi-FI" dirty="0"/>
              <a:t>Numeeriset työkalut soveltuvat yhtälöparien ja epälineaaristen </a:t>
            </a:r>
            <a:r>
              <a:rPr lang="fi-FI"/>
              <a:t>yhtälöiden ratkaisuun.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53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DATAN ANALYYSI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56" y="1916832"/>
            <a:ext cx="7772400" cy="3629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256" y="1200268"/>
            <a:ext cx="3970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Alkuperäisen datan kuvaaja</a:t>
            </a:r>
          </a:p>
        </p:txBody>
      </p:sp>
    </p:spTree>
    <p:extLst>
      <p:ext uri="{BB962C8B-B14F-4D97-AF65-F5344CB8AC3E}">
        <p14:creationId xmlns:p14="http://schemas.microsoft.com/office/powerpoint/2010/main" val="8903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DATAN ANALYYSI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9" y="2176809"/>
            <a:ext cx="5659531" cy="276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170590"/>
            <a:ext cx="2659977" cy="266566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607084" y="2483273"/>
            <a:ext cx="1512168" cy="491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580184" y="2619155"/>
            <a:ext cx="1512168" cy="952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88224" y="2728897"/>
            <a:ext cx="1512168" cy="1397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588224" y="2796968"/>
            <a:ext cx="1584176" cy="1973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6997" y="1484642"/>
            <a:ext cx="7086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Datan harvennus SAMPLING-työkalulla (OTANTA)</a:t>
            </a:r>
          </a:p>
        </p:txBody>
      </p:sp>
    </p:spTree>
    <p:extLst>
      <p:ext uri="{BB962C8B-B14F-4D97-AF65-F5344CB8AC3E}">
        <p14:creationId xmlns:p14="http://schemas.microsoft.com/office/powerpoint/2010/main" val="21625962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fi-FI" sz="3600" dirty="0">
                <a:latin typeface="Arial" charset="0"/>
                <a:ea typeface="ＭＳ Ｐゴシック" charset="0"/>
                <a:cs typeface="ＭＳ Ｐゴシック" charset="0"/>
              </a:rPr>
              <a:t>DATAN ANALYYSI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221372" y="1263843"/>
            <a:ext cx="8690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Datan suodatus liukuvalla keskiarvolla AVERAGE-komennolla </a:t>
            </a:r>
          </a:p>
          <a:p>
            <a:r>
              <a:rPr lang="fi-FI" sz="2400" dirty="0"/>
              <a:t>(KESKIARVO), harvennettu ja suodatettu kuvaaja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" r="9320"/>
          <a:stretch/>
        </p:blipFill>
        <p:spPr>
          <a:xfrm>
            <a:off x="221372" y="2246968"/>
            <a:ext cx="4358287" cy="2394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46968"/>
            <a:ext cx="4104456" cy="29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28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DATAN ANALYYSI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555256" y="1200268"/>
            <a:ext cx="708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Linearisointi</a:t>
            </a:r>
            <a:r>
              <a:rPr lang="fi-FI" sz="2400" dirty="0"/>
              <a:t>, massa korotetaan toiseen potenssiin.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2" y="1844824"/>
            <a:ext cx="69056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3992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Kemian-te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aalto_Kemian-tek.potx</Template>
  <TotalTime>5218</TotalTime>
  <Words>2257</Words>
  <Application>Microsoft Macintosh PowerPoint</Application>
  <PresentationFormat>Näytössä katseltava diaesitys (4:3)</PresentationFormat>
  <Paragraphs>318</Paragraphs>
  <Slides>57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57</vt:i4>
      </vt:variant>
    </vt:vector>
  </HeadingPairs>
  <TitlesOfParts>
    <vt:vector size="65" baseType="lpstr">
      <vt:lpstr>Arial</vt:lpstr>
      <vt:lpstr>BellGothic</vt:lpstr>
      <vt:lpstr>Calibri</vt:lpstr>
      <vt:lpstr>Georgia</vt:lpstr>
      <vt:lpstr>Symbol</vt:lpstr>
      <vt:lpstr>aalto_Kemian-tek</vt:lpstr>
      <vt:lpstr>Kaava</vt:lpstr>
      <vt:lpstr>Laskentataulukko</vt:lpstr>
      <vt:lpstr>CHEM- A1000 Korkeakouluopiskelijan ABC   EXCEL-opastusta  Syksy 2020, I periodi Dos. Jari Aromaa </vt:lpstr>
      <vt:lpstr>2. luento</vt:lpstr>
      <vt:lpstr>EXCELIN TYÖKALUT</vt:lpstr>
      <vt:lpstr>DATAN ANALYYSI</vt:lpstr>
      <vt:lpstr>DATAN ANALYYSI</vt:lpstr>
      <vt:lpstr>DATAN ANALYYSI</vt:lpstr>
      <vt:lpstr>DATAN ANALYYSI</vt:lpstr>
      <vt:lpstr>DATAN ANALYYSI</vt:lpstr>
      <vt:lpstr>DATAN ANALYYSI</vt:lpstr>
      <vt:lpstr>DATAN ANALYYSI</vt:lpstr>
      <vt:lpstr>DATAN ANALYYSI</vt:lpstr>
      <vt:lpstr>DATAN TYYPIT</vt:lpstr>
      <vt:lpstr>MITTAUSDATAN TYYPIT</vt:lpstr>
      <vt:lpstr>MITTAUSDATAN TYYPIT</vt:lpstr>
      <vt:lpstr>MITTAUSDATAN TYYPIT</vt:lpstr>
      <vt:lpstr>MITTAUSDATAN TYYPIT</vt:lpstr>
      <vt:lpstr>KUVAAJAT</vt:lpstr>
      <vt:lpstr>KUVAAJAT -pistekaavio</vt:lpstr>
      <vt:lpstr>KUVAAJAT -viivakaavio</vt:lpstr>
      <vt:lpstr>KUVAAJAT -pylväskaavio</vt:lpstr>
      <vt:lpstr>KUVAAJAT</vt:lpstr>
      <vt:lpstr>KUVAAJAT</vt:lpstr>
      <vt:lpstr>KUVAAJAT</vt:lpstr>
      <vt:lpstr>KUVAAJAT</vt:lpstr>
      <vt:lpstr>KUVAAJAT</vt:lpstr>
      <vt:lpstr>KUVAAJAT</vt:lpstr>
      <vt:lpstr>KUVAAJAT</vt:lpstr>
      <vt:lpstr>DATAN ANALYYSI</vt:lpstr>
      <vt:lpstr>DATAN ANALYYSI</vt:lpstr>
      <vt:lpstr>DATAN ANALYYSI - linearisointi</vt:lpstr>
      <vt:lpstr>DATAN ANALYYSI –linearisointi </vt:lpstr>
      <vt:lpstr>DATAN ANALYYSI - linearisointi</vt:lpstr>
      <vt:lpstr>DATAN ANALYYSI</vt:lpstr>
      <vt:lpstr>DATAN ANALYYSI</vt:lpstr>
      <vt:lpstr>TRENDIVIIVAN KÄYTTÖ</vt:lpstr>
      <vt:lpstr>TRENDIVIIVAN KÄYTTÖ</vt:lpstr>
      <vt:lpstr>REGRESSIO-KOMENNOT</vt:lpstr>
      <vt:lpstr>REGRESSIO-KOMENNOT</vt:lpstr>
      <vt:lpstr>REGRESSIO-KOMENNOT</vt:lpstr>
      <vt:lpstr>REGRESSIO-TYÖKALU</vt:lpstr>
      <vt:lpstr>REGRESSIO-TYÖKALU</vt:lpstr>
      <vt:lpstr>REGRESSIO-TYÖKALU</vt:lpstr>
      <vt:lpstr>REGRESSIO-TYÖKALU</vt:lpstr>
      <vt:lpstr>VIRHEARVIOT</vt:lpstr>
      <vt:lpstr>VIRHEARVIOT</vt:lpstr>
      <vt:lpstr>VIRHEARVIOT</vt:lpstr>
      <vt:lpstr>VIRHETARKASTELUA</vt:lpstr>
      <vt:lpstr>VIRHETARKASTELUA</vt:lpstr>
      <vt:lpstr>VIRHETARKASTELUA</vt:lpstr>
      <vt:lpstr>TAVOITTEEN HAKU -TYÖKALU</vt:lpstr>
      <vt:lpstr>TAVOITTEEN HAKU -TYÖKALU</vt:lpstr>
      <vt:lpstr>RATKAISIN-TYÖKALU</vt:lpstr>
      <vt:lpstr>RATKAISIN-TYÖKALU</vt:lpstr>
      <vt:lpstr>RATKAISIN-TYÖKALU</vt:lpstr>
      <vt:lpstr>RATKAISIN-TYÖKALU</vt:lpstr>
      <vt:lpstr>RATKAISIN TYÖKALU</vt:lpstr>
      <vt:lpstr>YHTEENVETO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Jari Aromaa</cp:lastModifiedBy>
  <cp:revision>214</cp:revision>
  <cp:lastPrinted>2011-10-09T16:44:10Z</cp:lastPrinted>
  <dcterms:created xsi:type="dcterms:W3CDTF">2011-01-05T10:27:22Z</dcterms:created>
  <dcterms:modified xsi:type="dcterms:W3CDTF">2020-09-28T10:38:37Z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