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1" r:id="rId3"/>
    <p:sldId id="324" r:id="rId4"/>
    <p:sldId id="325" r:id="rId5"/>
    <p:sldId id="326" r:id="rId6"/>
    <p:sldId id="327" r:id="rId7"/>
    <p:sldId id="322" r:id="rId8"/>
    <p:sldId id="323" r:id="rId9"/>
    <p:sldId id="328" r:id="rId10"/>
    <p:sldId id="329" r:id="rId11"/>
    <p:sldId id="330" r:id="rId12"/>
  </p:sldIdLst>
  <p:sldSz cx="9144000" cy="6858000" type="screen4x3"/>
  <p:notesSz cx="9928225" cy="66452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93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71"/>
  </p:normalViewPr>
  <p:slideViewPr>
    <p:cSldViewPr>
      <p:cViewPr varScale="1">
        <p:scale>
          <a:sx n="82" d="100"/>
          <a:sy n="82" d="100"/>
        </p:scale>
        <p:origin x="1471" y="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9456"/>
    </p:cViewPr>
  </p:sorterViewPr>
  <p:notesViewPr>
    <p:cSldViewPr>
      <p:cViewPr varScale="1">
        <p:scale>
          <a:sx n="76" d="100"/>
          <a:sy n="76" d="100"/>
        </p:scale>
        <p:origin x="-3366" y="-108"/>
      </p:cViewPr>
      <p:guideLst>
        <p:guide orient="horz" pos="2093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389" cy="3325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466" y="0"/>
            <a:ext cx="4302389" cy="3325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B46F-5EA3-4DD0-A62A-4A5D93D21E2D}" type="datetimeFigureOut">
              <a:rPr lang="fi-FI" smtClean="0"/>
              <a:pPr/>
              <a:t>26.9.2020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11630"/>
            <a:ext cx="4302389" cy="3325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466" y="6311630"/>
            <a:ext cx="4302389" cy="3325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E01CD-3DD3-4F04-AE20-4EDE2C2AAB9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78997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2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2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37303B11-5EFE-4A3B-B7C0-4ADE873E5104}" type="datetimeFigureOut">
              <a:rPr lang="fi-FI" smtClean="0"/>
              <a:pPr/>
              <a:t>26.9.2020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3588" y="498475"/>
            <a:ext cx="3321050" cy="2490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156506"/>
            <a:ext cx="7942580" cy="2990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11858"/>
            <a:ext cx="4302231" cy="332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311858"/>
            <a:ext cx="4302231" cy="332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605DA8A-5216-4F63-A012-E5BD46E625C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246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157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6800" y="1713600"/>
            <a:ext cx="8326800" cy="3920400"/>
          </a:xfrm>
          <a:prstGeom prst="rect">
            <a:avLst/>
          </a:prstGeom>
          <a:solidFill>
            <a:srgbClr val="009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fi-FI" noProof="0"/>
              <a:t>26-29.09.2016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2050" name="Picture 2" descr="Aalto_FI_Kemian-tek_21_RGB_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1684338" cy="16795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aulukon paikkamerkki 2"/>
          <p:cNvSpPr>
            <a:spLocks noGrp="1"/>
          </p:cNvSpPr>
          <p:nvPr>
            <p:ph type="tbl" idx="1"/>
          </p:nvPr>
        </p:nvSpPr>
        <p:spPr>
          <a:xfrm>
            <a:off x="457200" y="836613"/>
            <a:ext cx="8147050" cy="5113337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26-29.09.2016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02FB3-00F3-E74F-81E9-AB2231BB9E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perustyylejä naps.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26-29.09.2016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perustyylejä naps.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26-29.09.2016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perustyylejä naps.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26-29.09.2016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26-29.09.2016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perustyylejä naps.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6285600" cy="413640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26-29.09.2016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rgbClr val="009B3A"/>
                </a:solidFill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rgbClr val="009B3A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naps.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fi-FI" noProof="0"/>
              <a:t>26-29.09.2016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3074" name="Picture 2" descr="Aalto_FI_Kemian-tek_21_RGB_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1684338" cy="16795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Aalto_FI_Kemian-tek_13_RGB_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5811838"/>
            <a:ext cx="2314575" cy="104457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406800" y="406800"/>
            <a:ext cx="8326800" cy="5472000"/>
          </a:xfrm>
          <a:prstGeom prst="rect">
            <a:avLst/>
          </a:prstGeom>
          <a:solidFill>
            <a:srgbClr val="009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547200"/>
            <a:ext cx="7772400" cy="220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26-29.09.2016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26-29.09.2016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30C85-D80A-B14E-BFFE-F9E7607410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6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alto_FI_Kemian-tek_13_RGB_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5900" y="5811838"/>
            <a:ext cx="2314575" cy="1044575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noProof="0"/>
              <a:t>Muokkaa perustyylejä naps.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400" y="1584000"/>
            <a:ext cx="7988400" cy="4136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0800" y="62748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i-FI" noProof="0"/>
              <a:t>26-29.09.2016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0800" y="61452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0800" y="64008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0" name="Rectangle 9"/>
          <p:cNvSpPr/>
          <p:nvPr/>
        </p:nvSpPr>
        <p:spPr>
          <a:xfrm>
            <a:off x="571472" y="5814000"/>
            <a:ext cx="7988400" cy="64800"/>
          </a:xfrm>
          <a:prstGeom prst="rect">
            <a:avLst/>
          </a:prstGeom>
          <a:solidFill>
            <a:srgbClr val="009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50" r:id="rId6"/>
    <p:sldLayoutId id="2147483662" r:id="rId7"/>
    <p:sldLayoutId id="2147483663" r:id="rId8"/>
    <p:sldLayoutId id="2147483664" r:id="rId9"/>
    <p:sldLayoutId id="2147483667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9B3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CHEM- A1000 Korkeakouluopiskelijan ABC</a:t>
            </a:r>
            <a:br>
              <a:rPr lang="fi-FI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fi-FI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EXCEL-opastusta</a:t>
            </a:r>
            <a:br>
              <a:rPr lang="fi-FI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fi-FI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i-FI" sz="2700" i="1" dirty="0">
                <a:latin typeface="Arial" charset="0"/>
                <a:ea typeface="ＭＳ Ｐゴシック" charset="0"/>
                <a:cs typeface="ＭＳ Ｐゴシック" charset="0"/>
              </a:rPr>
              <a:t>Syksy 2020, I periodi</a:t>
            </a:r>
            <a:br>
              <a:rPr lang="fi-FI" sz="2700" i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i-FI" sz="2700" i="1" dirty="0">
                <a:latin typeface="Arial" charset="0"/>
                <a:ea typeface="ＭＳ Ｐゴシック" charset="0"/>
                <a:cs typeface="ＭＳ Ｐゴシック" charset="0"/>
              </a:rPr>
              <a:t>Dos. Jari Aromaa</a:t>
            </a:r>
            <a:br>
              <a:rPr lang="fi-FI" sz="36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fi-FI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fi-F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EXCELIN KIELIVERSIOT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12160" y="1109274"/>
            <a:ext cx="2702203" cy="4136400"/>
          </a:xfrm>
        </p:spPr>
        <p:txBody>
          <a:bodyPr>
            <a:normAutofit/>
          </a:bodyPr>
          <a:lstStyle/>
          <a:p>
            <a:r>
              <a:rPr lang="fi-FI" dirty="0">
                <a:sym typeface="Wingdings" panose="05000000000000000000" pitchFamily="2" charset="2"/>
              </a:rPr>
              <a:t>Lisää </a:t>
            </a:r>
            <a:r>
              <a:rPr lang="fi-FI" dirty="0" err="1">
                <a:sym typeface="Wingdings" panose="05000000000000000000" pitchFamily="2" charset="2"/>
              </a:rPr>
              <a:t>Functions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Translator</a:t>
            </a:r>
            <a:endParaRPr lang="fi-FI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Työkalu ilmestyy Home-valikkoon oikealle.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4BB51-45C9-44DF-8D4B-4137FBF5B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00" y="1109274"/>
            <a:ext cx="5105551" cy="4639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A3539B-562F-440C-94DC-BD5939DF3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3212976"/>
            <a:ext cx="1800200" cy="176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48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EXCELIN KIELIVERSIOT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6072" y="1268760"/>
            <a:ext cx="8141963" cy="4136400"/>
          </a:xfrm>
        </p:spPr>
        <p:txBody>
          <a:bodyPr>
            <a:normAutofit/>
          </a:bodyPr>
          <a:lstStyle/>
          <a:p>
            <a:r>
              <a:rPr lang="fi-FI" dirty="0" err="1">
                <a:sym typeface="Wingdings" panose="05000000000000000000" pitchFamily="2" charset="2"/>
              </a:rPr>
              <a:t>Functions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Translator</a:t>
            </a:r>
            <a:r>
              <a:rPr lang="fi-FI" dirty="0">
                <a:sym typeface="Wingdings" panose="05000000000000000000" pitchFamily="2" charset="2"/>
              </a:rPr>
              <a:t> toimii komentojen kieliversioiden referenssinä ja kääntää myös komennot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03438-D84E-44E4-9CD5-A5F7542F7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064270"/>
            <a:ext cx="2265462" cy="36966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840183-9C16-4C3E-AE81-DB206BD0F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061681"/>
            <a:ext cx="2265462" cy="3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90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EXCELIN TYÖKALUT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Excelin erikoistyökalut kuten datan analyysi ja ratkaisin on usein asennettava erikseen.</a:t>
            </a:r>
          </a:p>
          <a:p>
            <a:r>
              <a:rPr lang="fi-FI" dirty="0"/>
              <a:t>Yleensä polun </a:t>
            </a:r>
            <a:r>
              <a:rPr lang="fi-FI" u="sng" dirty="0" err="1"/>
              <a:t>File</a:t>
            </a:r>
            <a:r>
              <a:rPr lang="fi-FI" dirty="0"/>
              <a:t> -&gt; </a:t>
            </a:r>
            <a:r>
              <a:rPr lang="fi-FI" u="sng" dirty="0" err="1"/>
              <a:t>Options</a:t>
            </a:r>
            <a:r>
              <a:rPr lang="fi-FI" dirty="0"/>
              <a:t> -&gt; </a:t>
            </a:r>
            <a:r>
              <a:rPr lang="fi-FI" u="sng" dirty="0" err="1"/>
              <a:t>Add-ins</a:t>
            </a:r>
            <a:r>
              <a:rPr lang="fi-FI" dirty="0"/>
              <a:t> takana.</a:t>
            </a:r>
          </a:p>
          <a:p>
            <a:r>
              <a:rPr lang="fi-FI" dirty="0"/>
              <a:t>Mac-koneissa myös </a:t>
            </a:r>
            <a:r>
              <a:rPr lang="fi-FI" u="sng" dirty="0"/>
              <a:t>Työkalut</a:t>
            </a:r>
            <a:r>
              <a:rPr lang="fi-FI" dirty="0"/>
              <a:t> -&gt; </a:t>
            </a:r>
            <a:r>
              <a:rPr lang="fi-FI" u="sng" dirty="0"/>
              <a:t>Excel-apuohjelmat</a:t>
            </a:r>
          </a:p>
          <a:p>
            <a:r>
              <a:rPr lang="fi-FI" dirty="0"/>
              <a:t>Excel-apuohjelmista valitaan käyttöön ainakin</a:t>
            </a:r>
          </a:p>
          <a:p>
            <a:pPr lvl="1"/>
            <a:r>
              <a:rPr lang="fi-FI" dirty="0"/>
              <a:t>Analysis </a:t>
            </a:r>
            <a:r>
              <a:rPr lang="fi-FI" dirty="0" err="1"/>
              <a:t>Toolpak</a:t>
            </a:r>
            <a:endParaRPr lang="fi-FI" dirty="0"/>
          </a:p>
          <a:p>
            <a:pPr lvl="1"/>
            <a:r>
              <a:rPr lang="fi-FI" dirty="0" err="1"/>
              <a:t>Solver</a:t>
            </a:r>
            <a:endParaRPr lang="fi-FI" dirty="0"/>
          </a:p>
          <a:p>
            <a:r>
              <a:rPr lang="fi-FI" dirty="0"/>
              <a:t>Asennuksen jälkeen työkalut </a:t>
            </a:r>
            <a:br>
              <a:rPr lang="fi-FI" dirty="0"/>
            </a:br>
            <a:r>
              <a:rPr lang="fi-FI" dirty="0"/>
              <a:t>löytyvät Data (Tiedot)-valikosta, yleensä</a:t>
            </a:r>
            <a:br>
              <a:rPr lang="fi-FI" dirty="0"/>
            </a:br>
            <a:r>
              <a:rPr lang="fi-FI" dirty="0"/>
              <a:t>oikeassa laidassa. 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918479"/>
            <a:ext cx="1872208" cy="18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EXCELIN TYÖKALUT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1124744"/>
            <a:ext cx="7085144" cy="4136400"/>
          </a:xfrm>
        </p:spPr>
        <p:txBody>
          <a:bodyPr>
            <a:normAutofit/>
          </a:bodyPr>
          <a:lstStyle/>
          <a:p>
            <a:r>
              <a:rPr lang="fi-FI" dirty="0"/>
              <a:t>Windows: </a:t>
            </a:r>
            <a:r>
              <a:rPr lang="fi-FI" u="sng" dirty="0" err="1"/>
              <a:t>File</a:t>
            </a:r>
            <a:r>
              <a:rPr lang="fi-FI" dirty="0"/>
              <a:t> -&gt; </a:t>
            </a:r>
            <a:r>
              <a:rPr lang="fi-FI" u="sng" dirty="0" err="1"/>
              <a:t>Options</a:t>
            </a:r>
            <a:r>
              <a:rPr lang="fi-FI" dirty="0"/>
              <a:t> -&gt; </a:t>
            </a:r>
            <a:r>
              <a:rPr lang="fi-FI" u="sng" dirty="0" err="1"/>
              <a:t>Add</a:t>
            </a:r>
            <a:r>
              <a:rPr lang="fi-FI" u="sng" dirty="0"/>
              <a:t>-ins</a:t>
            </a:r>
            <a:r>
              <a:rPr lang="fi-FI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EBD78-0162-45B3-BAB4-7660C0EC4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80120"/>
            <a:ext cx="927554" cy="469776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34C26D-4986-4D1B-88E0-C9B9EE229C98}"/>
              </a:ext>
            </a:extLst>
          </p:cNvPr>
          <p:cNvSpPr/>
          <p:nvPr/>
        </p:nvSpPr>
        <p:spPr>
          <a:xfrm>
            <a:off x="107504" y="5445224"/>
            <a:ext cx="927554" cy="3326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216CEE-3A08-4B30-89DF-B8C7A13BB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648953"/>
            <a:ext cx="5018800" cy="41364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D1BC2C-E4C8-4458-9923-FEE4E3D83A10}"/>
              </a:ext>
            </a:extLst>
          </p:cNvPr>
          <p:cNvSpPr/>
          <p:nvPr/>
        </p:nvSpPr>
        <p:spPr>
          <a:xfrm>
            <a:off x="2267744" y="3573016"/>
            <a:ext cx="576064" cy="1440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F8CCB62-9FFF-4A71-8CF4-0627159CC53E}"/>
              </a:ext>
            </a:extLst>
          </p:cNvPr>
          <p:cNvCxnSpPr/>
          <p:nvPr/>
        </p:nvCxnSpPr>
        <p:spPr>
          <a:xfrm flipV="1">
            <a:off x="1187624" y="3861048"/>
            <a:ext cx="1008112" cy="1440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70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EXCELIN TYÖKALUT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124744"/>
            <a:ext cx="7085144" cy="4136400"/>
          </a:xfrm>
        </p:spPr>
        <p:txBody>
          <a:bodyPr>
            <a:normAutofit/>
          </a:bodyPr>
          <a:lstStyle/>
          <a:p>
            <a:r>
              <a:rPr lang="fi-FI" dirty="0"/>
              <a:t>Valitaan </a:t>
            </a:r>
            <a:r>
              <a:rPr lang="fi-FI" u="sng" dirty="0" err="1"/>
              <a:t>Add-ins</a:t>
            </a:r>
            <a:r>
              <a:rPr lang="fi-FI" u="sng" dirty="0"/>
              <a:t> </a:t>
            </a:r>
            <a:r>
              <a:rPr lang="fi-FI" dirty="0"/>
              <a:t>ja alhaalta pudotusvalikosta </a:t>
            </a:r>
            <a:r>
              <a:rPr lang="fi-FI" u="sng" dirty="0"/>
              <a:t>Excel </a:t>
            </a:r>
            <a:r>
              <a:rPr lang="fi-FI" u="sng" dirty="0" err="1"/>
              <a:t>Add-ins</a:t>
            </a:r>
            <a:r>
              <a:rPr lang="fi-FI" dirty="0"/>
              <a:t> ja sitten </a:t>
            </a:r>
            <a:r>
              <a:rPr lang="fi-FI" u="sng" dirty="0"/>
              <a:t>Go.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F077B1-D27E-40B6-AE38-7BCDC903C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324" y="1962491"/>
            <a:ext cx="4677108" cy="382140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FF4096-136B-462B-A572-8D223BA32ADF}"/>
              </a:ext>
            </a:extLst>
          </p:cNvPr>
          <p:cNvSpPr/>
          <p:nvPr/>
        </p:nvSpPr>
        <p:spPr>
          <a:xfrm>
            <a:off x="4644008" y="5261144"/>
            <a:ext cx="1728192" cy="328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3330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EXCELIN TYÖKALUT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2400" y="1579336"/>
            <a:ext cx="4215624" cy="4136400"/>
          </a:xfrm>
        </p:spPr>
        <p:txBody>
          <a:bodyPr>
            <a:normAutofit/>
          </a:bodyPr>
          <a:lstStyle/>
          <a:p>
            <a:r>
              <a:rPr lang="fi-FI" dirty="0"/>
              <a:t>Kaikki tarjolla olevat työkalut voi valita, ainakin</a:t>
            </a:r>
            <a:br>
              <a:rPr lang="fi-FI" dirty="0"/>
            </a:br>
            <a:r>
              <a:rPr lang="fi-FI" dirty="0"/>
              <a:t>Analysis </a:t>
            </a:r>
            <a:r>
              <a:rPr lang="fi-FI" dirty="0" err="1"/>
              <a:t>ToolPak</a:t>
            </a:r>
            <a:r>
              <a:rPr lang="fi-FI" dirty="0"/>
              <a:t> (Analyysityökalut)</a:t>
            </a:r>
            <a:br>
              <a:rPr lang="fi-FI" dirty="0"/>
            </a:br>
            <a:r>
              <a:rPr lang="fi-FI" dirty="0" err="1"/>
              <a:t>Solver</a:t>
            </a:r>
            <a:r>
              <a:rPr lang="fi-FI" dirty="0"/>
              <a:t> (Ratkaisin)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8548F-5B6E-4ADF-934F-79F2A40BC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252" y="1642493"/>
            <a:ext cx="2918713" cy="407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4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EXCELIN TYÖKALUT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1645" y="1360800"/>
            <a:ext cx="7988400" cy="4136400"/>
          </a:xfrm>
        </p:spPr>
        <p:txBody>
          <a:bodyPr>
            <a:normAutofit/>
          </a:bodyPr>
          <a:lstStyle/>
          <a:p>
            <a:r>
              <a:rPr lang="fi-FI" dirty="0"/>
              <a:t>Windowsissa työkalut löytyvät asennuksen jälkeen Tiedot- tai Data-valikosta.</a:t>
            </a:r>
            <a:endParaRPr lang="fi-FI" u="sng" dirty="0"/>
          </a:p>
          <a:p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F5214-2D4C-4351-BB73-9E76E9FE6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122371"/>
            <a:ext cx="9144000" cy="13066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2D7633-A4C7-4EED-BB20-591260612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086" y="3812099"/>
            <a:ext cx="1215495" cy="1295512"/>
          </a:xfrm>
          <a:prstGeom prst="rect">
            <a:avLst/>
          </a:prstGeom>
        </p:spPr>
      </p:pic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16888F5A-1785-4043-BFA2-3EC39671A1F9}"/>
              </a:ext>
            </a:extLst>
          </p:cNvPr>
          <p:cNvCxnSpPr>
            <a:cxnSpLocks/>
          </p:cNvCxnSpPr>
          <p:nvPr/>
        </p:nvCxnSpPr>
        <p:spPr>
          <a:xfrm flipH="1">
            <a:off x="6804248" y="2816053"/>
            <a:ext cx="1296144" cy="1152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63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EXCELIN TYÖKALUT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Mac:in</a:t>
            </a:r>
            <a:r>
              <a:rPr lang="fi-FI" dirty="0"/>
              <a:t> asennus </a:t>
            </a:r>
            <a:r>
              <a:rPr lang="fi-FI" u="sng" dirty="0"/>
              <a:t>Työkalut</a:t>
            </a:r>
            <a:r>
              <a:rPr lang="fi-FI" dirty="0"/>
              <a:t> -&gt; </a:t>
            </a:r>
            <a:r>
              <a:rPr lang="fi-FI" u="sng" dirty="0"/>
              <a:t>Excel-apuohjelmat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A2F37B-68BC-4F4C-A2E8-FDBAAAC42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00" y="2118340"/>
            <a:ext cx="3435846" cy="363945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BB6ED6C-CAF0-B246-9A55-961973777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118340"/>
            <a:ext cx="4032448" cy="360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EXCELIN TYÖKALUT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1645" y="1360800"/>
            <a:ext cx="7988400" cy="4136400"/>
          </a:xfrm>
        </p:spPr>
        <p:txBody>
          <a:bodyPr>
            <a:normAutofit/>
          </a:bodyPr>
          <a:lstStyle/>
          <a:p>
            <a:r>
              <a:rPr lang="fi-FI" dirty="0" err="1"/>
              <a:t>Mac:issa</a:t>
            </a:r>
            <a:r>
              <a:rPr lang="fi-FI" dirty="0"/>
              <a:t> asennuksen </a:t>
            </a:r>
            <a:r>
              <a:rPr lang="fi-FI"/>
              <a:t>jälkeen Tiedot- </a:t>
            </a:r>
            <a:r>
              <a:rPr lang="fi-FI" dirty="0"/>
              <a:t>tai Data-valikossa.</a:t>
            </a:r>
            <a:endParaRPr lang="fi-FI" u="sng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471AC50-0B6D-1F4C-AF1E-11F300CED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0" y="2058761"/>
            <a:ext cx="9144000" cy="159343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109CDDE-8A7E-9E45-90DB-406228600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692012"/>
            <a:ext cx="2146300" cy="2070100"/>
          </a:xfrm>
          <a:prstGeom prst="rect">
            <a:avLst/>
          </a:prstGeom>
        </p:spPr>
      </p:pic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16888F5A-1785-4043-BFA2-3EC39671A1F9}"/>
              </a:ext>
            </a:extLst>
          </p:cNvPr>
          <p:cNvCxnSpPr>
            <a:cxnSpLocks/>
          </p:cNvCxnSpPr>
          <p:nvPr/>
        </p:nvCxnSpPr>
        <p:spPr>
          <a:xfrm flipH="1">
            <a:off x="6948264" y="2708920"/>
            <a:ext cx="1296144" cy="1152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63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EXCELIN KIELIVERSIOT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1645" y="1360800"/>
            <a:ext cx="7988400" cy="4136400"/>
          </a:xfrm>
        </p:spPr>
        <p:txBody>
          <a:bodyPr>
            <a:normAutofit/>
          </a:bodyPr>
          <a:lstStyle/>
          <a:p>
            <a:r>
              <a:rPr lang="fi-FI" dirty="0"/>
              <a:t>Excel-versioihin Excel for Microsoft 365, Excel 2019 ja Excel 2016 on mahdollista asentaa kääntäjä komentoja varten.</a:t>
            </a:r>
          </a:p>
          <a:p>
            <a:r>
              <a:rPr lang="fi-FI" dirty="0"/>
              <a:t>Valikosta </a:t>
            </a:r>
            <a:r>
              <a:rPr lang="fi-FI" u="sng" dirty="0" err="1"/>
              <a:t>Insert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kuvake </a:t>
            </a:r>
            <a:r>
              <a:rPr lang="fi-FI" u="sng" dirty="0" err="1">
                <a:sym typeface="Wingdings" panose="05000000000000000000" pitchFamily="2" charset="2"/>
              </a:rPr>
              <a:t>Get</a:t>
            </a:r>
            <a:r>
              <a:rPr lang="fi-FI" u="sng" dirty="0">
                <a:sym typeface="Wingdings" panose="05000000000000000000" pitchFamily="2" charset="2"/>
              </a:rPr>
              <a:t> </a:t>
            </a:r>
            <a:r>
              <a:rPr lang="fi-FI" u="sng" dirty="0" err="1">
                <a:sym typeface="Wingdings" panose="05000000000000000000" pitchFamily="2" charset="2"/>
              </a:rPr>
              <a:t>Add-ins</a:t>
            </a:r>
            <a:endParaRPr lang="fi-FI" u="sng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Valitse </a:t>
            </a:r>
            <a:r>
              <a:rPr lang="fi-FI" u="sng" dirty="0">
                <a:sym typeface="Wingdings" panose="05000000000000000000" pitchFamily="2" charset="2"/>
              </a:rPr>
              <a:t>STORE</a:t>
            </a:r>
            <a:r>
              <a:rPr lang="fi-FI" dirty="0">
                <a:sym typeface="Wingdings" panose="05000000000000000000" pitchFamily="2" charset="2"/>
              </a:rPr>
              <a:t> ja etsi </a:t>
            </a:r>
            <a:r>
              <a:rPr lang="fi-FI" u="sng" dirty="0" err="1">
                <a:sym typeface="Wingdings" panose="05000000000000000000" pitchFamily="2" charset="2"/>
              </a:rPr>
              <a:t>Functions</a:t>
            </a:r>
            <a:r>
              <a:rPr lang="fi-FI" u="sng" dirty="0">
                <a:sym typeface="Wingdings" panose="05000000000000000000" pitchFamily="2" charset="2"/>
              </a:rPr>
              <a:t> </a:t>
            </a:r>
            <a:r>
              <a:rPr lang="fi-FI" u="sng" dirty="0" err="1">
                <a:sym typeface="Wingdings" panose="05000000000000000000" pitchFamily="2" charset="2"/>
              </a:rPr>
              <a:t>Translator</a:t>
            </a:r>
            <a:endParaRPr lang="fi-FI" u="sng" dirty="0"/>
          </a:p>
        </p:txBody>
      </p:sp>
    </p:spTree>
    <p:extLst>
      <p:ext uri="{BB962C8B-B14F-4D97-AF65-F5344CB8AC3E}">
        <p14:creationId xmlns:p14="http://schemas.microsoft.com/office/powerpoint/2010/main" val="4225451311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Kemian-tek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009B3A"/>
      </a:accent1>
      <a:accent2>
        <a:srgbClr val="FF7900"/>
      </a:accent2>
      <a:accent3>
        <a:srgbClr val="0065BD"/>
      </a:accent3>
      <a:accent4>
        <a:srgbClr val="ED2939"/>
      </a:accent4>
      <a:accent5>
        <a:srgbClr val="FECB00"/>
      </a:accent5>
      <a:accent6>
        <a:srgbClr val="6639B7"/>
      </a:accent6>
      <a:hlink>
        <a:srgbClr val="0065BD"/>
      </a:hlink>
      <a:folHlink>
        <a:srgbClr val="ED2939"/>
      </a:folHlink>
    </a:clrScheme>
    <a:fontScheme name="Aalto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aalto_Kemian-tek.potx</Template>
  <TotalTime>5335</TotalTime>
  <Words>202</Words>
  <Application>Microsoft Office PowerPoint</Application>
  <PresentationFormat>On-screen Show (4:3)</PresentationFormat>
  <Paragraphs>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Georgia</vt:lpstr>
      <vt:lpstr>Symbol</vt:lpstr>
      <vt:lpstr>aalto_Kemian-tek</vt:lpstr>
      <vt:lpstr>CHEM- A1000 Korkeakouluopiskelijan ABC   EXCEL-opastusta  Syksy 2020, I periodi Dos. Jari Aromaa </vt:lpstr>
      <vt:lpstr>EXCELIN TYÖKALUT</vt:lpstr>
      <vt:lpstr>EXCELIN TYÖKALUT</vt:lpstr>
      <vt:lpstr>EXCELIN TYÖKALUT</vt:lpstr>
      <vt:lpstr>EXCELIN TYÖKALUT</vt:lpstr>
      <vt:lpstr>EXCELIN TYÖKALUT</vt:lpstr>
      <vt:lpstr>EXCELIN TYÖKALUT</vt:lpstr>
      <vt:lpstr>EXCELIN TYÖKALUT</vt:lpstr>
      <vt:lpstr>EXCELIN KIELIVERSIOT</vt:lpstr>
      <vt:lpstr>EXCELIN KIELIVERSIOT</vt:lpstr>
      <vt:lpstr>EXCELIN KIELIVERSIOT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JJ</dc:creator>
  <cp:lastModifiedBy>Aromaa Jari</cp:lastModifiedBy>
  <cp:revision>226</cp:revision>
  <cp:lastPrinted>2011-10-09T16:44:10Z</cp:lastPrinted>
  <dcterms:created xsi:type="dcterms:W3CDTF">2011-01-05T10:27:22Z</dcterms:created>
  <dcterms:modified xsi:type="dcterms:W3CDTF">2020-09-26T08:56:04Z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002</vt:lpwstr>
  </property>
</Properties>
</file>