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65" r:id="rId3"/>
    <p:sldMasterId id="2147483689" r:id="rId4"/>
  </p:sldMasterIdLst>
  <p:notesMasterIdLst>
    <p:notesMasterId r:id="rId18"/>
  </p:notesMasterIdLst>
  <p:sldIdLst>
    <p:sldId id="257" r:id="rId5"/>
    <p:sldId id="317" r:id="rId6"/>
    <p:sldId id="336" r:id="rId7"/>
    <p:sldId id="334" r:id="rId8"/>
    <p:sldId id="326" r:id="rId9"/>
    <p:sldId id="337" r:id="rId10"/>
    <p:sldId id="324" r:id="rId11"/>
    <p:sldId id="323" r:id="rId12"/>
    <p:sldId id="322" r:id="rId13"/>
    <p:sldId id="328" r:id="rId14"/>
    <p:sldId id="338" r:id="rId15"/>
    <p:sldId id="329" r:id="rId16"/>
    <p:sldId id="333" r:id="rId17"/>
  </p:sldIdLst>
  <p:sldSz cx="9144000" cy="6858000" type="screen4x3"/>
  <p:notesSz cx="6742113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67" autoAdjust="0"/>
    <p:restoredTop sz="94683" autoAdjust="0"/>
  </p:normalViewPr>
  <p:slideViewPr>
    <p:cSldViewPr>
      <p:cViewPr varScale="1">
        <p:scale>
          <a:sx n="86" d="100"/>
          <a:sy n="86" d="100"/>
        </p:scale>
        <p:origin x="102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96F6-0EE5-4C6D-BF68-8032E959E259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1543-89C6-4292-AD23-ACC447449B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39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</a:t>
            </a:r>
            <a:r>
              <a:rPr lang="fi-FI" baseline="0" dirty="0"/>
              <a:t> versio on päivitetty ja oikeaksi todettu 2.9.2013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1543-89C6-4292-AD23-ACC447449BDC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0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8949-7C08-46F5-82E3-42BFB6D746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32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0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5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89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941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79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93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ntinel Book" pitchFamily="50" charset="0"/>
              </a:defRPr>
            </a:lvl1pPr>
            <a:lvl2pPr>
              <a:defRPr>
                <a:latin typeface="Sentinel Book" pitchFamily="50" charset="0"/>
              </a:defRPr>
            </a:lvl2pPr>
            <a:lvl3pPr>
              <a:defRPr>
                <a:latin typeface="Sentinel Book" pitchFamily="50" charset="0"/>
              </a:defRPr>
            </a:lvl3pPr>
            <a:lvl4pPr>
              <a:defRPr>
                <a:latin typeface="Sentinel Book" pitchFamily="50" charset="0"/>
              </a:defRPr>
            </a:lvl4pPr>
            <a:lvl5pPr>
              <a:defRPr>
                <a:latin typeface="Sentinel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403C-19FF-420E-AE47-5095F0126C42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8949-7C08-46F5-82E3-42BFB6D746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96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61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96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601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97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249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28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2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403C-19FF-420E-AE47-5095F0126C42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8949-7C08-46F5-82E3-42BFB6D746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874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6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5101"/>
            <a:ext cx="2238480" cy="20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26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31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6"/>
            <a:ext cx="2236005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87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32625"/>
            <a:ext cx="2236006" cy="20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9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6"/>
            <a:ext cx="2236005" cy="20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5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3953"/>
            <a:ext cx="2449209" cy="11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1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" y="5635655"/>
            <a:ext cx="2346452" cy="11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6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5" y="5636720"/>
            <a:ext cx="2446833" cy="109869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36005" cy="21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1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5633463"/>
            <a:ext cx="2473630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964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5617594"/>
            <a:ext cx="2473630" cy="11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492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5642947"/>
            <a:ext cx="2473630" cy="11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804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5633463"/>
            <a:ext cx="2473630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370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5617594"/>
            <a:ext cx="2473630" cy="11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14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5642947"/>
            <a:ext cx="2473630" cy="11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11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611938" y="2276475"/>
          <a:ext cx="253206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3390476" imgH="6133333" progId="">
                  <p:embed/>
                </p:oleObj>
              </mc:Choice>
              <mc:Fallback>
                <p:oleObj r:id="rId3" imgW="3390476" imgH="6133333" progId="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2276475"/>
                        <a:ext cx="2532062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412875"/>
            <a:ext cx="9144000" cy="1588"/>
          </a:xfrm>
          <a:prstGeom prst="line">
            <a:avLst/>
          </a:prstGeom>
          <a:noFill/>
          <a:ln w="1908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Teppo Vienamo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41CA-0152-4E6B-B667-2DFF95ADB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2083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7725" y="162877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26.2.2009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Teppo Vienamo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BE23-9705-4885-8869-235EB06143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3095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74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A59-D085-4DC2-97C3-C53BC67D558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19" y="125760"/>
            <a:ext cx="86721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60" cy="453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403C-19FF-420E-AE47-5095F0126C42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8949-7C08-46F5-82E3-42BFB6D7463F}" type="slidenum">
              <a:rPr lang="fi-FI" smtClean="0"/>
              <a:t>‹#›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9" y="6309849"/>
            <a:ext cx="1918013" cy="4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520" y="6093296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849"/>
            <a:ext cx="463270" cy="4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NimbusS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Big Co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9BEE-DA32-4F80-9A75-6C6A561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5C577-94F6-4F2B-9D3B-0FD8752DB203}" type="datetimeFigureOut">
              <a:rPr lang="fi-FI" smtClean="0"/>
              <a:t>24.1.2020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CA6CC-0AB8-402F-ACCC-0B5521908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24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NimbusS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ntinel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24.1.2020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2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DvN8Q3Jhk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296738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126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1560" y="5373216"/>
            <a:ext cx="6400800" cy="936104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0000"/>
                </a:solidFill>
                <a:latin typeface="NimbusSan" pitchFamily="18" charset="0"/>
              </a:rPr>
              <a:t>Product Analysis</a:t>
            </a:r>
          </a:p>
          <a:p>
            <a:endParaRPr lang="fi-FI" sz="2800" b="1" dirty="0">
              <a:solidFill>
                <a:srgbClr val="000000"/>
              </a:solidFill>
              <a:latin typeface="NimbusS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5592" b="33649"/>
          <a:stretch/>
        </p:blipFill>
        <p:spPr bwMode="auto">
          <a:xfrm>
            <a:off x="3203848" y="1132765"/>
            <a:ext cx="2658467" cy="273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2"/>
          <a:stretch/>
        </p:blipFill>
        <p:spPr bwMode="auto">
          <a:xfrm>
            <a:off x="1259632" y="4102120"/>
            <a:ext cx="6625152" cy="10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0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54532"/>
              </p:ext>
            </p:extLst>
          </p:nvPr>
        </p:nvGraphicFramePr>
        <p:xfrm>
          <a:off x="323528" y="1484786"/>
          <a:ext cx="8584552" cy="417646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141224132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263892450"/>
                    </a:ext>
                  </a:extLst>
                </a:gridCol>
                <a:gridCol w="2995486">
                  <a:extLst>
                    <a:ext uri="{9D8B030D-6E8A-4147-A177-3AD203B41FA5}">
                      <a16:colId xmlns:a16="http://schemas.microsoft.com/office/drawing/2014/main" val="2702132197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925274337"/>
                    </a:ext>
                  </a:extLst>
                </a:gridCol>
              </a:tblGrid>
              <a:tr h="804752"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i-FI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9021"/>
                  </a:ext>
                </a:extLst>
              </a:tr>
              <a:tr h="6468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Weckström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965802"/>
                  </a:ext>
                </a:extLst>
              </a:tr>
              <a:tr h="6468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Vehviläinen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Engström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Sameer Saral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51498"/>
                  </a:ext>
                </a:extLst>
              </a:tr>
              <a:tr h="784120"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120591"/>
                  </a:ext>
                </a:extLst>
              </a:tr>
              <a:tr h="6468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Kohosalmi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Törhönen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Paasilahti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363003"/>
                  </a:ext>
                </a:extLst>
              </a:tr>
              <a:tr h="646898"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Huovinen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5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0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9444-B6AB-FE41-9549-B0805D9E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F2CC3-D677-9F4C-8D3B-43010DA7F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466854"/>
              </p:ext>
            </p:extLst>
          </p:nvPr>
        </p:nvGraphicFramePr>
        <p:xfrm>
          <a:off x="248512" y="125760"/>
          <a:ext cx="8512545" cy="589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869">
                  <a:extLst>
                    <a:ext uri="{9D8B030D-6E8A-4147-A177-3AD203B41FA5}">
                      <a16:colId xmlns:a16="http://schemas.microsoft.com/office/drawing/2014/main" val="2656486159"/>
                    </a:ext>
                  </a:extLst>
                </a:gridCol>
                <a:gridCol w="2477724">
                  <a:extLst>
                    <a:ext uri="{9D8B030D-6E8A-4147-A177-3AD203B41FA5}">
                      <a16:colId xmlns:a16="http://schemas.microsoft.com/office/drawing/2014/main" val="17944699"/>
                    </a:ext>
                  </a:extLst>
                </a:gridCol>
                <a:gridCol w="1247286">
                  <a:extLst>
                    <a:ext uri="{9D8B030D-6E8A-4147-A177-3AD203B41FA5}">
                      <a16:colId xmlns:a16="http://schemas.microsoft.com/office/drawing/2014/main" val="1877555726"/>
                    </a:ext>
                  </a:extLst>
                </a:gridCol>
                <a:gridCol w="3475666">
                  <a:extLst>
                    <a:ext uri="{9D8B030D-6E8A-4147-A177-3AD203B41FA5}">
                      <a16:colId xmlns:a16="http://schemas.microsoft.com/office/drawing/2014/main" val="281891928"/>
                    </a:ext>
                  </a:extLst>
                </a:gridCol>
              </a:tblGrid>
              <a:tr h="1034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Main learning objective: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extLst>
                  <a:ext uri="{0D108BD9-81ED-4DB2-BD59-A6C34878D82A}">
                    <a16:rowId xmlns:a16="http://schemas.microsoft.com/office/drawing/2014/main" val="1876936266"/>
                  </a:ext>
                </a:extLst>
              </a:tr>
              <a:tr h="219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Product analysis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Product analysis is thorough and balanced handling all aspects from lectures. Sub assignments are done well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Most sub assignments and analyses are delivered but are lacking quality and cohesion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extLst>
                  <a:ext uri="{0D108BD9-81ED-4DB2-BD59-A6C34878D82A}">
                    <a16:rowId xmlns:a16="http://schemas.microsoft.com/office/drawing/2014/main" val="1447807130"/>
                  </a:ext>
                </a:extLst>
              </a:tr>
              <a:tr h="2668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Team work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Does one’s own share and helps others, keeps project going on and values others ideas and work and builds also on that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Mostly present and does her/his own share of the work</a:t>
                      </a:r>
                      <a:endParaRPr lang="fi-F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Works for the project passively, does not create ideas or support others work or aggressively dominates project not giving value to others work or is a lot absent from team meetings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76" marR="61576" marT="0" marB="0"/>
                </a:tc>
                <a:extLst>
                  <a:ext uri="{0D108BD9-81ED-4DB2-BD59-A6C34878D82A}">
                    <a16:rowId xmlns:a16="http://schemas.microsoft.com/office/drawing/2014/main" val="135062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5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Blender</a:t>
            </a:r>
          </a:p>
          <a:p>
            <a:r>
              <a:rPr lang="en-US" dirty="0">
                <a:latin typeface="+mj-lt"/>
              </a:rPr>
              <a:t>Electric toothbrush</a:t>
            </a:r>
          </a:p>
          <a:p>
            <a:r>
              <a:rPr lang="en-US" dirty="0">
                <a:latin typeface="+mj-lt"/>
              </a:rPr>
              <a:t>Blood pressure meter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5jDvN8Q3Jh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3777"/>
            <a:ext cx="9156347" cy="51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4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</a:rPr>
              <a:t>13:15 Introduction, Teppo</a:t>
            </a:r>
          </a:p>
          <a:p>
            <a:pPr lvl="1"/>
            <a:r>
              <a:rPr lang="en-US" sz="2000" dirty="0">
                <a:latin typeface="+mn-lt"/>
              </a:rPr>
              <a:t>Teachers </a:t>
            </a:r>
          </a:p>
          <a:p>
            <a:pPr lvl="1"/>
            <a:r>
              <a:rPr lang="fi-FI" sz="2000" dirty="0">
                <a:latin typeface="+mn-lt"/>
              </a:rPr>
              <a:t>Course idea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Course content</a:t>
            </a:r>
          </a:p>
          <a:p>
            <a:pPr lvl="1"/>
            <a:r>
              <a:rPr lang="en-US" sz="2000" dirty="0">
                <a:latin typeface="+mn-lt"/>
              </a:rPr>
              <a:t>Evaluation</a:t>
            </a:r>
          </a:p>
          <a:p>
            <a:pPr lvl="1"/>
            <a:r>
              <a:rPr lang="en-US" sz="2000" dirty="0">
                <a:latin typeface="+mn-lt"/>
              </a:rPr>
              <a:t>Teams and Team building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13:05 Integrated English and communication, Matthew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14:15	Who would buy it? Meri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0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Aaltonaut</a:t>
            </a:r>
            <a:r>
              <a:rPr lang="en-US" altLang="en-US" dirty="0"/>
              <a:t> Team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Course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8201" y="5013176"/>
            <a:ext cx="8085599" cy="864096"/>
          </a:xfrm>
        </p:spPr>
        <p:txBody>
          <a:bodyPr numCol="4">
            <a:normAutofit lnSpcReduction="10000"/>
          </a:bodyPr>
          <a:lstStyle/>
          <a:p>
            <a:pPr algn="ctr">
              <a:defRPr/>
            </a:pPr>
            <a:r>
              <a:rPr lang="en-US" sz="1800" dirty="0"/>
              <a:t>Meri Kuikka</a:t>
            </a:r>
          </a:p>
          <a:p>
            <a:pPr algn="ctr">
              <a:defRPr/>
            </a:pPr>
            <a:r>
              <a:rPr lang="en-US" sz="1200" dirty="0"/>
              <a:t>Business</a:t>
            </a:r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en-US" sz="1800" dirty="0"/>
              <a:t>Kevin Otto </a:t>
            </a:r>
            <a:r>
              <a:rPr lang="fi-FI" sz="1200" dirty="0"/>
              <a:t>Engineering</a:t>
            </a:r>
          </a:p>
          <a:p>
            <a:pPr marL="125730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en-US" sz="1800" dirty="0"/>
              <a:t>Matthew Billington </a:t>
            </a:r>
            <a:r>
              <a:rPr lang="en-US" sz="1200" dirty="0"/>
              <a:t>English and communication</a:t>
            </a:r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en-US" sz="1800" dirty="0"/>
              <a:t>Teppo Vienamo </a:t>
            </a:r>
            <a:r>
              <a:rPr lang="en-US" sz="1200" dirty="0"/>
              <a:t>Responsible teacher, Design</a:t>
            </a:r>
          </a:p>
        </p:txBody>
      </p:sp>
      <p:pic>
        <p:nvPicPr>
          <p:cNvPr id="3076" name="Picture 4" descr="http://aaltonaut.fi/wp-content/uploads/2015/06/Meri_squar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5" y="3284982"/>
            <a:ext cx="1552438" cy="1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esignfactory.aalto.fi/wp-content/uploads/2014/11/Teppo-Vienamo-600x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10406" r="18278" b="25216"/>
          <a:stretch/>
        </p:blipFill>
        <p:spPr bwMode="auto">
          <a:xfrm>
            <a:off x="6865715" y="3284984"/>
            <a:ext cx="1552438" cy="15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483" y="3284984"/>
            <a:ext cx="1545944" cy="15524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3460" t="7161" r="21020" b="28580"/>
          <a:stretch/>
        </p:blipFill>
        <p:spPr>
          <a:xfrm>
            <a:off x="2761259" y="3284982"/>
            <a:ext cx="1582878" cy="155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799" y="309774"/>
            <a:ext cx="1582878" cy="1588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461" t="8428" r="16613" b="19234"/>
          <a:stretch/>
        </p:blipFill>
        <p:spPr>
          <a:xfrm>
            <a:off x="4644008" y="296965"/>
            <a:ext cx="1496282" cy="154785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32554" y="1951798"/>
            <a:ext cx="8085599" cy="864096"/>
          </a:xfrm>
          <a:prstGeom prst="rect">
            <a:avLst/>
          </a:prstGeom>
        </p:spPr>
        <p:txBody>
          <a:bodyPr vert="horz" lIns="0" tIns="0" rIns="0" bIns="0" numCol="4"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fi-FI" sz="1200" dirty="0"/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fi-FI" sz="1200" dirty="0"/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fi-FI" sz="1200" dirty="0"/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endParaRPr lang="fi-FI" sz="1200" dirty="0"/>
          </a:p>
          <a:p>
            <a:pPr marL="1257300" lvl="2" indent="-457200" algn="ctr">
              <a:buFont typeface="Arial" panose="020B0604020202020204" pitchFamily="34" charset="0"/>
              <a:buChar char="•"/>
              <a:defRPr/>
            </a:pPr>
            <a:endParaRPr lang="fi-FI" sz="1200" dirty="0"/>
          </a:p>
          <a:p>
            <a:pPr marL="125730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en-US" sz="1800" dirty="0"/>
              <a:t>Elina Kähkönen</a:t>
            </a:r>
          </a:p>
          <a:p>
            <a:pPr algn="ctr">
              <a:defRPr/>
            </a:pPr>
            <a:r>
              <a:rPr lang="en-US" sz="1200" dirty="0" err="1"/>
              <a:t>Aaltonaut</a:t>
            </a:r>
            <a:r>
              <a:rPr lang="en-US" sz="1200" dirty="0"/>
              <a:t> Program Head</a:t>
            </a:r>
          </a:p>
          <a:p>
            <a:pPr marL="1314450" lvl="2" indent="-457200" algn="ctr"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algn="ctr">
              <a:defRPr/>
            </a:pPr>
            <a:r>
              <a:rPr lang="en-US" sz="1800" dirty="0"/>
              <a:t>Jaana </a:t>
            </a:r>
            <a:r>
              <a:rPr lang="en-US" sz="1800" dirty="0" err="1"/>
              <a:t>Suviniity</a:t>
            </a:r>
            <a:endParaRPr lang="en-US" sz="1800" dirty="0"/>
          </a:p>
          <a:p>
            <a:pPr algn="ctr">
              <a:defRPr/>
            </a:pPr>
            <a:r>
              <a:rPr lang="en-US" sz="1200" dirty="0"/>
              <a:t>Pedagogy expert</a:t>
            </a:r>
          </a:p>
        </p:txBody>
      </p:sp>
    </p:spTree>
    <p:extLst>
      <p:ext uri="{BB962C8B-B14F-4D97-AF65-F5344CB8AC3E}">
        <p14:creationId xmlns:p14="http://schemas.microsoft.com/office/powerpoint/2010/main" val="7742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24544" y="-505151"/>
            <a:ext cx="9937104" cy="17739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22967389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401440"/>
            <a:ext cx="8568952" cy="4824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Learning </a:t>
            </a:r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identify basic technology, design and business related aspects of a product </a:t>
            </a:r>
          </a:p>
          <a:p>
            <a:r>
              <a:rPr lang="en-US" sz="2400" dirty="0">
                <a:latin typeface="+mn-lt"/>
              </a:rPr>
              <a:t>work effectively in a team setting </a:t>
            </a:r>
          </a:p>
          <a:p>
            <a:r>
              <a:rPr lang="en-US" sz="2400" dirty="0">
                <a:latin typeface="+mn-lt"/>
              </a:rPr>
              <a:t>communicate the results of product analysis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+  </a:t>
            </a:r>
            <a:r>
              <a:rPr lang="en-US" sz="2400" i="1" dirty="0">
                <a:latin typeface="+mn-lt"/>
              </a:rPr>
              <a:t>Communication course goals (Matthew)</a:t>
            </a:r>
          </a:p>
        </p:txBody>
      </p:sp>
    </p:spTree>
    <p:extLst>
      <p:ext uri="{BB962C8B-B14F-4D97-AF65-F5344CB8AC3E}">
        <p14:creationId xmlns:p14="http://schemas.microsoft.com/office/powerpoint/2010/main" val="125894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Schedule</a:t>
            </a:r>
            <a:r>
              <a:rPr lang="en-US" dirty="0"/>
              <a:t> </a:t>
            </a:r>
            <a:r>
              <a:rPr lang="en-US" sz="2800" dirty="0"/>
              <a:t>Friday 1:15-16 DF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/>
              <a:t>10.1. 	Introduction  / Client</a:t>
            </a:r>
          </a:p>
          <a:p>
            <a:pPr marL="0" indent="0">
              <a:buNone/>
            </a:pPr>
            <a:r>
              <a:rPr lang="en-US" sz="2800" b="1" dirty="0"/>
              <a:t>17.1. 	User perspective</a:t>
            </a:r>
          </a:p>
          <a:p>
            <a:pPr marL="0" indent="0">
              <a:buNone/>
            </a:pPr>
            <a:r>
              <a:rPr lang="en-US" sz="2800" b="1" dirty="0"/>
              <a:t>24.1. 	Safety</a:t>
            </a:r>
          </a:p>
          <a:p>
            <a:pPr marL="0" indent="0">
              <a:buNone/>
            </a:pPr>
            <a:r>
              <a:rPr lang="en-US" sz="2800" b="1" dirty="0"/>
              <a:t>31.1. 	Product composition</a:t>
            </a:r>
          </a:p>
          <a:p>
            <a:pPr marL="0" indent="0">
              <a:buNone/>
            </a:pPr>
            <a:r>
              <a:rPr lang="en-US" sz="2800" b="1" dirty="0"/>
              <a:t>7.2. 	Functionalities</a:t>
            </a:r>
          </a:p>
          <a:p>
            <a:pPr marL="0" indent="0">
              <a:buNone/>
            </a:pPr>
            <a:r>
              <a:rPr lang="en-US" sz="2800" b="1" dirty="0"/>
              <a:t>14.2. 	Manufacturing technologies</a:t>
            </a:r>
          </a:p>
          <a:p>
            <a:pPr marL="0" indent="0">
              <a:buNone/>
            </a:pPr>
            <a:r>
              <a:rPr lang="en-US" sz="2800" dirty="0"/>
              <a:t>21.2. 	No program (Evaluation week)</a:t>
            </a:r>
          </a:p>
          <a:p>
            <a:pPr marL="0" indent="0">
              <a:buNone/>
            </a:pPr>
            <a:r>
              <a:rPr lang="en-US" sz="2800" b="1" dirty="0"/>
              <a:t>28.2. 	Writing workshop, I like I wish</a:t>
            </a:r>
          </a:p>
          <a:p>
            <a:pPr marL="0" indent="0">
              <a:buNone/>
            </a:pPr>
            <a:r>
              <a:rPr lang="en-US" sz="2800" b="1" dirty="0"/>
              <a:t>6.3. 	Materials</a:t>
            </a:r>
          </a:p>
          <a:p>
            <a:pPr marL="0" indent="0">
              <a:buNone/>
            </a:pPr>
            <a:r>
              <a:rPr lang="en-US" sz="2800" b="1" dirty="0"/>
              <a:t>13.3. 	Cost, price, value</a:t>
            </a:r>
          </a:p>
          <a:p>
            <a:pPr marL="0" indent="0">
              <a:buNone/>
            </a:pPr>
            <a:r>
              <a:rPr lang="en-US" sz="2800" b="1" dirty="0"/>
              <a:t>20.3. 	Innovation</a:t>
            </a:r>
          </a:p>
          <a:p>
            <a:pPr marL="0" indent="0">
              <a:buNone/>
            </a:pPr>
            <a:r>
              <a:rPr lang="en-US" sz="2800" b="1" dirty="0"/>
              <a:t>27.3. 	Preparation for presentation</a:t>
            </a:r>
          </a:p>
          <a:p>
            <a:pPr marL="0" indent="0">
              <a:buNone/>
            </a:pPr>
            <a:r>
              <a:rPr lang="en-US" sz="2800" b="1" dirty="0"/>
              <a:t>3.4. 	Final presentations, Suggestion for improvement</a:t>
            </a:r>
          </a:p>
          <a:p>
            <a:pPr marL="0" indent="0">
              <a:buNone/>
            </a:pPr>
            <a:r>
              <a:rPr lang="en-US" sz="2800" i="1" dirty="0"/>
              <a:t>10.4. 	National holiday (Good Friday)</a:t>
            </a:r>
          </a:p>
          <a:p>
            <a:pPr marL="0" indent="0">
              <a:buNone/>
            </a:pPr>
            <a:r>
              <a:rPr lang="en-US" sz="2800" i="1" dirty="0"/>
              <a:t>Company excursion to </a:t>
            </a:r>
            <a:endParaRPr lang="en-US" sz="2800" dirty="0"/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2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Course </a:t>
            </a:r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Subtasks / sessions </a:t>
            </a:r>
          </a:p>
          <a:p>
            <a:r>
              <a:rPr lang="en-US" dirty="0">
                <a:latin typeface="+mn-lt"/>
              </a:rPr>
              <a:t>Product analysis report</a:t>
            </a:r>
          </a:p>
          <a:p>
            <a:r>
              <a:rPr lang="en-US" dirty="0">
                <a:latin typeface="+mn-lt"/>
              </a:rPr>
              <a:t>New product idea proposal</a:t>
            </a:r>
          </a:p>
          <a:p>
            <a:r>
              <a:rPr lang="en-US" b="1" dirty="0">
                <a:latin typeface="+mn-lt"/>
              </a:rPr>
              <a:t>Presentation of 5-8 min </a:t>
            </a:r>
            <a:r>
              <a:rPr lang="en-US" dirty="0">
                <a:latin typeface="+mn-lt"/>
              </a:rPr>
              <a:t>+ oral exam</a:t>
            </a:r>
          </a:p>
          <a:p>
            <a:pPr lvl="1"/>
            <a:r>
              <a:rPr lang="en-US" dirty="0">
                <a:latin typeface="+mn-lt"/>
              </a:rPr>
              <a:t>Free</a:t>
            </a:r>
            <a:r>
              <a:rPr lang="fi-FI" dirty="0">
                <a:latin typeface="+mn-lt"/>
              </a:rPr>
              <a:t> </a:t>
            </a:r>
            <a:r>
              <a:rPr lang="en-US" dirty="0">
                <a:latin typeface="+mn-lt"/>
              </a:rPr>
              <a:t>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Team grade</a:t>
            </a:r>
          </a:p>
          <a:p>
            <a:r>
              <a:rPr lang="en-US" dirty="0">
                <a:latin typeface="+mn-lt"/>
              </a:rPr>
              <a:t>Final presentation </a:t>
            </a:r>
            <a:r>
              <a:rPr lang="fi-FI" dirty="0">
                <a:latin typeface="+mn-lt"/>
              </a:rPr>
              <a:t>and Report  1/2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Sessions outcomes 1/2</a:t>
            </a:r>
          </a:p>
          <a:p>
            <a:pPr marL="0" indent="0">
              <a:buNone/>
            </a:pPr>
            <a:r>
              <a:rPr lang="en-US" b="1" dirty="0">
                <a:latin typeface="+mn-lt"/>
              </a:rPr>
              <a:t>Individual grade</a:t>
            </a:r>
          </a:p>
          <a:p>
            <a:r>
              <a:rPr lang="en-US" dirty="0">
                <a:latin typeface="+mn-lt"/>
              </a:rPr>
              <a:t>Participation &amp; activeness (6 &lt; abs.= definitely fail) </a:t>
            </a:r>
          </a:p>
          <a:p>
            <a:r>
              <a:rPr lang="en-US" dirty="0">
                <a:latin typeface="+mn-lt"/>
              </a:rPr>
              <a:t>Peer and self evaluation: +/- 1 </a:t>
            </a:r>
          </a:p>
          <a:p>
            <a:pPr lvl="1"/>
            <a:r>
              <a:rPr lang="en-US" dirty="0">
                <a:latin typeface="+mn-lt"/>
              </a:rPr>
              <a:t>teamwork, participation &amp; activeness.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Schedule, presentations, returns, other course info: </a:t>
            </a:r>
            <a:r>
              <a:rPr lang="en-US" dirty="0">
                <a:latin typeface="+mn-lt"/>
                <a:hlinkClick r:id="rId2"/>
              </a:rPr>
              <a:t>MyCourses AAN-C2006 </a:t>
            </a:r>
            <a:r>
              <a:rPr lang="en-US" dirty="0">
                <a:latin typeface="+mn-lt"/>
              </a:rPr>
              <a:t>- Product analysis</a:t>
            </a:r>
          </a:p>
          <a:p>
            <a:r>
              <a:rPr lang="en-US" dirty="0">
                <a:latin typeface="+mn-lt"/>
              </a:rPr>
              <a:t>Physical</a:t>
            </a:r>
            <a:r>
              <a:rPr lang="fi-FI" dirty="0">
                <a:latin typeface="+mn-lt"/>
              </a:rPr>
              <a:t> </a:t>
            </a:r>
            <a:r>
              <a:rPr lang="en-US" dirty="0">
                <a:latin typeface="+mn-lt"/>
              </a:rPr>
              <a:t>stuff to be stored in a box in the Public storage room </a:t>
            </a:r>
            <a:r>
              <a:rPr lang="en-US" dirty="0"/>
              <a:t>by the Lobby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Active participation is expected. In a case of absence, contact Teppo</a:t>
            </a:r>
          </a:p>
        </p:txBody>
      </p:sp>
    </p:spTree>
    <p:extLst>
      <p:ext uri="{BB962C8B-B14F-4D97-AF65-F5344CB8AC3E}">
        <p14:creationId xmlns:p14="http://schemas.microsoft.com/office/powerpoint/2010/main" val="276622439"/>
      </p:ext>
    </p:extLst>
  </p:cSld>
  <p:clrMapOvr>
    <a:masterClrMapping/>
  </p:clrMapOvr>
</p:sld>
</file>

<file path=ppt/theme/theme1.xml><?xml version="1.0" encoding="utf-8"?>
<a:theme xmlns:a="http://schemas.openxmlformats.org/drawingml/2006/main" name="Aalton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alto-yliopisto_2013">
  <a:themeElements>
    <a:clrScheme name="Aalto 2013: Tuned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00965E"/>
      </a:accent2>
      <a:accent3>
        <a:srgbClr val="005EB8"/>
      </a:accent3>
      <a:accent4>
        <a:srgbClr val="7D55C7"/>
      </a:accent4>
      <a:accent5>
        <a:srgbClr val="EF3340"/>
      </a:accent5>
      <a:accent6>
        <a:srgbClr val="FF671F"/>
      </a:accent6>
      <a:hlink>
        <a:srgbClr val="000000"/>
      </a:hlink>
      <a:folHlink>
        <a:srgbClr val="8C85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AaltoUniversity_presentation_270115.pptx" id="{B098B754-9CA0-4D02-9861-1931B9A0C66C}" vid="{48AC2796-4C32-4099-B794-82C880EB550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Aaltonaut</Template>
  <TotalTime>32928</TotalTime>
  <Words>337</Words>
  <Application>Microsoft Office PowerPoint</Application>
  <PresentationFormat>On-screen Show (4:3)</PresentationFormat>
  <Paragraphs>109</Paragraphs>
  <Slides>13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Georgia</vt:lpstr>
      <vt:lpstr>Lucida Grande</vt:lpstr>
      <vt:lpstr>NimbusSan</vt:lpstr>
      <vt:lpstr>Sentinel Book</vt:lpstr>
      <vt:lpstr>Aaltonaut</vt:lpstr>
      <vt:lpstr>Mukautettu suunnittelumalli</vt:lpstr>
      <vt:lpstr>Custom Design</vt:lpstr>
      <vt:lpstr>Aalto-yliopisto_2013</vt:lpstr>
      <vt:lpstr>PowerPoint Presentation</vt:lpstr>
      <vt:lpstr>Agenda</vt:lpstr>
      <vt:lpstr>Aaltonaut Team     Course teachers</vt:lpstr>
      <vt:lpstr>PowerPoint Presentation</vt:lpstr>
      <vt:lpstr>Learning goals</vt:lpstr>
      <vt:lpstr>Schedule Friday 1:15-16 DF Studio</vt:lpstr>
      <vt:lpstr>Course outcomes</vt:lpstr>
      <vt:lpstr>Evaluation</vt:lpstr>
      <vt:lpstr>Practicalities</vt:lpstr>
      <vt:lpstr>Teams</vt:lpstr>
      <vt:lpstr>PowerPoint Presentation</vt:lpstr>
      <vt:lpstr>Products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Vienamo Teppo</dc:creator>
  <cp:lastModifiedBy>Suviniitty Jaana</cp:lastModifiedBy>
  <cp:revision>387</cp:revision>
  <cp:lastPrinted>2016-01-08T08:15:11Z</cp:lastPrinted>
  <dcterms:created xsi:type="dcterms:W3CDTF">2013-08-14T08:30:20Z</dcterms:created>
  <dcterms:modified xsi:type="dcterms:W3CDTF">2020-01-24T11:07:08Z</dcterms:modified>
</cp:coreProperties>
</file>