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60" r:id="rId1"/>
    <p:sldMasterId id="2147484768" r:id="rId2"/>
  </p:sldMasterIdLst>
  <p:notesMasterIdLst>
    <p:notesMasterId r:id="rId18"/>
  </p:notesMasterIdLst>
  <p:handoutMasterIdLst>
    <p:handoutMasterId r:id="rId19"/>
  </p:handoutMasterIdLst>
  <p:sldIdLst>
    <p:sldId id="325" r:id="rId3"/>
    <p:sldId id="336" r:id="rId4"/>
    <p:sldId id="331" r:id="rId5"/>
    <p:sldId id="396" r:id="rId6"/>
    <p:sldId id="403" r:id="rId7"/>
    <p:sldId id="404" r:id="rId8"/>
    <p:sldId id="405" r:id="rId9"/>
    <p:sldId id="413" r:id="rId10"/>
    <p:sldId id="407" r:id="rId11"/>
    <p:sldId id="409" r:id="rId12"/>
    <p:sldId id="406" r:id="rId13"/>
    <p:sldId id="412" r:id="rId14"/>
    <p:sldId id="414" r:id="rId15"/>
    <p:sldId id="415" r:id="rId16"/>
    <p:sldId id="416" r:id="rId17"/>
  </p:sldIdLst>
  <p:sldSz cx="9144000" cy="5715000" type="screen16x1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7">
          <p15:clr>
            <a:srgbClr val="A4A3A4"/>
          </p15:clr>
        </p15:guide>
        <p15:guide id="2" orient="horz" pos="3070">
          <p15:clr>
            <a:srgbClr val="A4A3A4"/>
          </p15:clr>
        </p15:guide>
        <p15:guide id="3" pos="295">
          <p15:clr>
            <a:srgbClr val="A4A3A4"/>
          </p15:clr>
        </p15:guide>
        <p15:guide id="4" pos="546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EF3340"/>
    <a:srgbClr val="FFCD00"/>
    <a:srgbClr val="005EB8"/>
    <a:srgbClr val="FFCDB8"/>
    <a:srgbClr val="FFCF06"/>
    <a:srgbClr val="F8C704"/>
    <a:srgbClr val="EFC002"/>
    <a:srgbClr val="00A8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64" autoAdjust="0"/>
    <p:restoredTop sz="86420"/>
  </p:normalViewPr>
  <p:slideViewPr>
    <p:cSldViewPr snapToObjects="1">
      <p:cViewPr varScale="1">
        <p:scale>
          <a:sx n="115" d="100"/>
          <a:sy n="115" d="100"/>
        </p:scale>
        <p:origin x="472" y="192"/>
      </p:cViewPr>
      <p:guideLst>
        <p:guide orient="horz" pos="167"/>
        <p:guide orient="horz" pos="3070"/>
        <p:guide pos="295"/>
        <p:guide pos="5465"/>
      </p:guideLst>
    </p:cSldViewPr>
  </p:slideViewPr>
  <p:outlineViewPr>
    <p:cViewPr>
      <p:scale>
        <a:sx n="33" d="100"/>
        <a:sy n="33" d="100"/>
      </p:scale>
      <p:origin x="0" y="-33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4" d="100"/>
        <a:sy n="184" d="100"/>
      </p:scale>
      <p:origin x="0" y="0"/>
    </p:cViewPr>
  </p:sorterViewPr>
  <p:notesViewPr>
    <p:cSldViewPr snapToObjects="1">
      <p:cViewPr varScale="1">
        <p:scale>
          <a:sx n="81" d="100"/>
          <a:sy n="81" d="100"/>
        </p:scale>
        <p:origin x="4024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39D04D9-2D90-E741-8C77-A958108973E5}" type="datetimeFigureOut">
              <a:rPr lang="en-US"/>
              <a:pPr>
                <a:defRPr/>
              </a:pPr>
              <a:t>1/8/20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81337A6-C487-9645-B543-6BBD05A1D19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45393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FE7B0BA-8FA8-3A4A-9820-CF1299A8B616}" type="datetime1">
              <a:rPr lang="fi-FI"/>
              <a:pPr>
                <a:defRPr/>
              </a:pPr>
              <a:t>8.1.2020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i-FI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noProof="0"/>
              <a:t>Click to edit Master text styles</a:t>
            </a:r>
          </a:p>
          <a:p>
            <a:pPr lvl="1"/>
            <a:r>
              <a:rPr lang="fi-FI" noProof="0"/>
              <a:t>Second level</a:t>
            </a:r>
          </a:p>
          <a:p>
            <a:pPr lvl="2"/>
            <a:r>
              <a:rPr lang="fi-FI" noProof="0"/>
              <a:t>Third level</a:t>
            </a:r>
          </a:p>
          <a:p>
            <a:pPr lvl="3"/>
            <a:r>
              <a:rPr lang="fi-FI" noProof="0"/>
              <a:t>Fourth level</a:t>
            </a:r>
          </a:p>
          <a:p>
            <a:pPr lvl="4"/>
            <a:r>
              <a:rPr lang="fi-FI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66A5FF2-0573-2649-A39A-26FA52E0537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72913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62087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8467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lue">
    <p:bg>
      <p:bgPr>
        <a:solidFill>
          <a:srgbClr val="005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8313" y="1417340"/>
            <a:ext cx="8207375" cy="2952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654175" cy="151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06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lu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3" y="1657740"/>
            <a:ext cx="3319477" cy="269408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rgbClr val="005EB8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3" y="4531740"/>
            <a:ext cx="3319477" cy="486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2" y="150000"/>
            <a:ext cx="4629692" cy="5415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i-FI" noProof="0"/>
              <a:t>Drag picture to placeholder or click icon to add</a:t>
            </a:r>
          </a:p>
        </p:txBody>
      </p:sp>
      <p:pic>
        <p:nvPicPr>
          <p:cNvPr id="7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654175" cy="151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45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R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2" y="150000"/>
            <a:ext cx="4629692" cy="5415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i-FI" noProof="0"/>
              <a:t>Drag picture to placeholder or click icon to add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68313" y="1657740"/>
            <a:ext cx="3319477" cy="269408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rgbClr val="EF3340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8313" y="4531740"/>
            <a:ext cx="3319477" cy="486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9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654175" cy="151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845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Yello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2" y="150000"/>
            <a:ext cx="4629692" cy="5415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i-FI" noProof="0"/>
              <a:t>Drag picture to placeholder or click icon to add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68313" y="1633364"/>
            <a:ext cx="3319477" cy="269408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rgbClr val="FFCD00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68313" y="4507364"/>
            <a:ext cx="3319477" cy="486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9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654175" cy="151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562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lue">
    <p:bg>
      <p:bgPr>
        <a:solidFill>
          <a:srgbClr val="005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8313" y="1593555"/>
            <a:ext cx="8207375" cy="219666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cxnSp>
        <p:nvCxnSpPr>
          <p:cNvPr id="7" name="Straight Connector 4"/>
          <p:cNvCxnSpPr/>
          <p:nvPr userDrawn="1"/>
        </p:nvCxnSpPr>
        <p:spPr>
          <a:xfrm>
            <a:off x="468313" y="4873625"/>
            <a:ext cx="820737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113788" cy="96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7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Red">
    <p:bg>
      <p:bgPr>
        <a:solidFill>
          <a:srgbClr val="EF3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468313" y="1593555"/>
            <a:ext cx="8207375" cy="219666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cxnSp>
        <p:nvCxnSpPr>
          <p:cNvPr id="8" name="Straight Connector 4"/>
          <p:cNvCxnSpPr/>
          <p:nvPr userDrawn="1"/>
        </p:nvCxnSpPr>
        <p:spPr>
          <a:xfrm>
            <a:off x="468313" y="4873625"/>
            <a:ext cx="820737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055876" cy="96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1483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Yellow">
    <p:bg>
      <p:bgPr>
        <a:solidFill>
          <a:srgbClr val="FF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468313" y="1593555"/>
            <a:ext cx="8207375" cy="219666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cxnSp>
        <p:nvCxnSpPr>
          <p:cNvPr id="8" name="Straight Connector 4"/>
          <p:cNvCxnSpPr/>
          <p:nvPr userDrawn="1"/>
        </p:nvCxnSpPr>
        <p:spPr>
          <a:xfrm>
            <a:off x="468313" y="4873625"/>
            <a:ext cx="820737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146364" cy="96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316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3" y="265113"/>
            <a:ext cx="8207375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rgbClr val="0065BD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468314" y="1273324"/>
            <a:ext cx="8207374" cy="332437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fi-FI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BB682-87B2-4236-AF78-B49807E7713E}" type="datetime1">
              <a:rPr lang="fi-FI" smtClean="0"/>
              <a:t>8.1.2020</a:t>
            </a:fld>
            <a:endParaRPr lang="fi-FI"/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FD4B7-1CC6-864B-A72A-C978B70BBA9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2" name="Straight Connector 4"/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rgbClr val="005EB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113788" cy="96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082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68313" y="265113"/>
            <a:ext cx="8207375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rgbClr val="0065BD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314" y="1261611"/>
            <a:ext cx="8207374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fi-FI" dirty="0"/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36687-CBD3-415D-8421-2B5EAA963EBF}" type="datetime1">
              <a:rPr lang="fi-FI" smtClean="0"/>
              <a:t>8.1.2020</a:t>
            </a:fld>
            <a:endParaRPr lang="fi-FI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42AF8-94BF-6340-B60E-A8C5E9F87F0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34" name="Straight Connector 4"/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rgbClr val="EF33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055876" cy="96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8159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8313" y="265113"/>
            <a:ext cx="8207375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rgbClr val="0065BD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314" y="1261611"/>
            <a:ext cx="8207374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fi-FI" dirty="0"/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C5285-7526-43D5-81FF-B1103F667C54}" type="datetime1">
              <a:rPr lang="fi-FI" smtClean="0"/>
              <a:t>8.1.2020</a:t>
            </a:fld>
            <a:endParaRPr lang="fi-FI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4BE77-5FCA-3844-8BD6-7ECE8B5BEE8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0" name="Straight Connector 4"/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rgbClr val="FFCD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146364" cy="96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142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63308" y="265113"/>
            <a:ext cx="8212380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rgbClr val="0065BD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3308" y="1261611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fi-FI" dirty="0"/>
          </a:p>
        </p:txBody>
      </p:sp>
      <p:sp>
        <p:nvSpPr>
          <p:cNvPr id="40" name="Content Placeholder 10"/>
          <p:cNvSpPr>
            <a:spLocks noGrp="1"/>
          </p:cNvSpPr>
          <p:nvPr>
            <p:ph sz="quarter" idx="18"/>
          </p:nvPr>
        </p:nvSpPr>
        <p:spPr>
          <a:xfrm>
            <a:off x="4687609" y="1261611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F12C3-4421-43A0-8844-8188FCFDF52F}" type="datetime1">
              <a:rPr lang="fi-FI" smtClean="0"/>
              <a:t>8.1.2020</a:t>
            </a:fld>
            <a:endParaRPr lang="fi-FI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9A8AE-7274-0C4A-AB42-92022833E6E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3" name="Straight Connector 4"/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rgbClr val="005EB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113788" cy="96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82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Red">
    <p:bg>
      <p:bgPr>
        <a:solidFill>
          <a:srgbClr val="EF3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68313" y="1417340"/>
            <a:ext cx="8207375" cy="2952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654175" cy="151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3993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468313" y="265113"/>
            <a:ext cx="8207375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rgbClr val="0065BD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4"/>
          </p:nvPr>
        </p:nvSpPr>
        <p:spPr>
          <a:xfrm>
            <a:off x="468313" y="1261611"/>
            <a:ext cx="3988079" cy="3336645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15" name="Content Placeholder 10"/>
          <p:cNvSpPr>
            <a:spLocks noGrp="1"/>
          </p:cNvSpPr>
          <p:nvPr>
            <p:ph sz="quarter" idx="18"/>
          </p:nvPr>
        </p:nvSpPr>
        <p:spPr>
          <a:xfrm>
            <a:off x="4687609" y="1261049"/>
            <a:ext cx="3988079" cy="3336645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F29C9-51F7-4E61-B7C7-5CEFA78BD6B3}" type="datetime1">
              <a:rPr lang="fi-FI" smtClean="0"/>
              <a:t>8.1.2020</a:t>
            </a:fld>
            <a:endParaRPr lang="fi-FI"/>
          </a:p>
        </p:txBody>
      </p:sp>
      <p:sp>
        <p:nvSpPr>
          <p:cNvPr id="8" name="Footer Placeholder 15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Slide Number Placeholder 1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5180D-9F57-224F-AD9B-D6C47196F0C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3" name="Straight Connector 4"/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rgbClr val="EF33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055876" cy="96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7522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68313" y="265113"/>
            <a:ext cx="8207375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rgbClr val="0065BD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313" y="1261611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BD0ED-27AA-4BEE-8827-0A59147D95E5}" type="datetime1">
              <a:rPr lang="fi-FI" smtClean="0"/>
              <a:t>8.1.2020</a:t>
            </a:fld>
            <a:endParaRPr lang="fi-FI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Slide Number Placeholder 1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5D404-ADF5-A94E-82B6-70B84D261D7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3" name="Straight Connector 4"/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rgbClr val="FFCD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0"/>
          <p:cNvSpPr>
            <a:spLocks noGrp="1"/>
          </p:cNvSpPr>
          <p:nvPr>
            <p:ph sz="quarter" idx="18"/>
          </p:nvPr>
        </p:nvSpPr>
        <p:spPr>
          <a:xfrm>
            <a:off x="4687609" y="1261611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pic>
        <p:nvPicPr>
          <p:cNvPr id="12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146364" cy="96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9713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AEFA2-852F-414E-B69E-57E70BC139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A73BF5-7EE9-7048-B5D5-FADEDC611A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CF2B8-5065-3544-A7BF-C9707F0AA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A0F92-986F-3D4D-A86F-B157831505A8}" type="datetimeFigureOut">
              <a:rPr lang="fi-FI" smtClean="0"/>
              <a:t>8.1.2020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3DA5E7-9608-5D43-A539-66F93559C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52A47-9D05-6543-8FE8-B1472938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0F19-8F49-D149-A5DB-5FFF243B812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447189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49CE9-810F-8741-B4A9-D6E677099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5B007-3588-7E43-B8D5-8AB4B68B61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1245F2-BC6E-DB45-AEA1-0B4297D85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A0F92-986F-3D4D-A86F-B157831505A8}" type="datetimeFigureOut">
              <a:rPr lang="fi-FI" smtClean="0"/>
              <a:t>8.1.2020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C16FF-A825-6245-9183-8455CC8EC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221EB7-1694-2641-97D0-8E9AD83BB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0F19-8F49-D149-A5DB-5FFF243B812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16687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32B1B-8451-4D42-97AE-EF9B73E5B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56D790-3ECB-8945-B1F1-68A94638E2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0BF80C-1040-524D-BCB6-BF8DDCADB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A0F92-986F-3D4D-A86F-B157831505A8}" type="datetimeFigureOut">
              <a:rPr lang="fi-FI" smtClean="0"/>
              <a:t>8.1.2020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7DE12B-EDCA-B24D-B9E4-73B4EFE99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9BB94-1F8C-EF4E-9C3A-77DF3FBD7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0F19-8F49-D149-A5DB-5FFF243B812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350383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2C225-28E4-BB4B-A8E2-86A247E0B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0D759B-C84B-974A-BD8C-44D803E17E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520825"/>
            <a:ext cx="3867150" cy="36274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74A818-97AB-3640-A261-4137A6666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520825"/>
            <a:ext cx="3867150" cy="36274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0976E8-0E9E-1E44-995A-2981CD95F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A0F92-986F-3D4D-A86F-B157831505A8}" type="datetimeFigureOut">
              <a:rPr lang="fi-FI" smtClean="0"/>
              <a:t>8.1.2020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9C809-671F-614B-9B3D-61C2CF223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9DA6F-7C35-404B-BA73-0755D22CE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0F19-8F49-D149-A5DB-5FFF243B812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24246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F490E-253A-464E-AB0C-B9BC188F8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90DC9A-4A5E-D942-B96F-FAB58D6EF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6BC54C-5009-EC4E-A09A-0562772A8A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5A8AF4-BA35-A241-9A91-21CF14C471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218E7D-E55B-3F41-8BED-F33B3C48B2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6DF8A8-282B-7649-910C-F9878F6BF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A0F92-986F-3D4D-A86F-B157831505A8}" type="datetimeFigureOut">
              <a:rPr lang="fi-FI" smtClean="0"/>
              <a:t>8.1.2020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BD6DE1-C018-A748-B20A-D03433FF4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80A9A1-BB94-604D-A2F0-98262D7DC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0F19-8F49-D149-A5DB-5FFF243B812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833869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0E54A-3209-3441-90E3-7E4209F86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DD26CC-B25F-8049-8FBC-24B4A79DF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A0F92-986F-3D4D-A86F-B157831505A8}" type="datetimeFigureOut">
              <a:rPr lang="fi-FI" smtClean="0"/>
              <a:t>8.1.2020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00FEEA-6DA1-0D42-A88E-1877C032F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86E3F2-CCA2-D743-8C18-5B80C8D64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0F19-8F49-D149-A5DB-5FFF243B812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899300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2EADD8-B909-0240-92F2-700B4E2D6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A0F92-986F-3D4D-A86F-B157831505A8}" type="datetimeFigureOut">
              <a:rPr lang="fi-FI" smtClean="0"/>
              <a:t>8.1.2020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AD8CD-2B44-E54B-A228-4995F903B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D38AEA-2177-7A4D-8E1B-B5CB4D112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0F19-8F49-D149-A5DB-5FFF243B812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87112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18DA4-B80F-3A4E-AE9A-C97B8F8D9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E0660-5E15-924D-916E-030AE9E31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D16789-765C-8F48-9C3C-B0B2894B4E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5F57FD-57DF-B448-A479-B0B8CE3E0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A0F92-986F-3D4D-A86F-B157831505A8}" type="datetimeFigureOut">
              <a:rPr lang="fi-FI" smtClean="0"/>
              <a:t>8.1.2020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785E2F-11FD-DD41-A6A1-CED4FD89D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3A3CB4-CB2B-4F4C-9F1C-883F9DB54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0F19-8F49-D149-A5DB-5FFF243B812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3786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Yellow">
    <p:bg>
      <p:bgPr>
        <a:solidFill>
          <a:srgbClr val="FF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68313" y="1417340"/>
            <a:ext cx="8207375" cy="2952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6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654175" cy="151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187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6B317-E459-5548-B3AB-524DFF6A9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72E614-1295-AD47-8986-12073A4052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D4171B-C035-2543-8982-962E547A26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0621AA-CF0E-2642-B8E5-E5A74D7F7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A0F92-986F-3D4D-A86F-B157831505A8}" type="datetimeFigureOut">
              <a:rPr lang="fi-FI" smtClean="0"/>
              <a:t>8.1.2020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62D9E8-DCAB-8745-A197-1D10CCDC6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6A4DB3-B15B-8946-9F8B-689DEE619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0F19-8F49-D149-A5DB-5FFF243B812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196999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93D4F-8E39-2841-8F90-DBA93E3A5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514690-B50C-864E-9766-42B253519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50878A-29CA-4F43-8B98-DD63C1F10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A0F92-986F-3D4D-A86F-B157831505A8}" type="datetimeFigureOut">
              <a:rPr lang="fi-FI" smtClean="0"/>
              <a:t>8.1.2020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D0AD9-86C5-1B4F-99DB-ECDF52FFA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3DFA2B-9E5D-FB4A-95E0-952B6FE80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0F19-8F49-D149-A5DB-5FFF243B812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212605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8C7AB3-A560-7D49-B6B3-AB2C6DCFC1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04800"/>
            <a:ext cx="1971675" cy="48434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BBD6E3-9D1B-8345-BCD7-D2BBA0DFBA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04800"/>
            <a:ext cx="5762625" cy="484346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A8F36-8C79-574F-BAE8-586498836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A0F92-986F-3D4D-A86F-B157831505A8}" type="datetimeFigureOut">
              <a:rPr lang="fi-FI" smtClean="0"/>
              <a:t>8.1.2020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3E65C-D5A0-A64A-8E42-75E327FCD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B5FE75-2C41-8948-AB0B-B0B08B86A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0F19-8F49-D149-A5DB-5FFF243B812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53422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BG image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8313" y="1417636"/>
            <a:ext cx="8207375" cy="2952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5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654175" cy="151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827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BG image 2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68313" y="1417636"/>
            <a:ext cx="8207375" cy="2952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654175" cy="151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2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BG image 3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68313" y="1417636"/>
            <a:ext cx="8207375" cy="2952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9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654175" cy="151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05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lu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2" y="1418400"/>
            <a:ext cx="8208000" cy="2952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rgbClr val="005EB8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388448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654175" cy="151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77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8312" y="1418400"/>
            <a:ext cx="8208000" cy="2952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rgbClr val="EF3340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379423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654175" cy="151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464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Yellow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8312" y="1418400"/>
            <a:ext cx="8208000" cy="2952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rgbClr val="FFCD00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388448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654175" cy="151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046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56956" y="5017740"/>
            <a:ext cx="3619500" cy="13229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5056956" y="5150032"/>
            <a:ext cx="3619500" cy="15478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D520173-7D7F-4FBC-A781-33E654CAA422}" type="datetime1">
              <a:rPr lang="fi-FI" smtClean="0"/>
              <a:t>8.1.2020</a:t>
            </a:fld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5056956" y="5304814"/>
            <a:ext cx="3619500" cy="13493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05BCDE0-955E-2A43-932A-046BF80DB99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47" r:id="rId1"/>
    <p:sldLayoutId id="2147484748" r:id="rId2"/>
    <p:sldLayoutId id="2147484749" r:id="rId3"/>
    <p:sldLayoutId id="2147484750" r:id="rId4"/>
    <p:sldLayoutId id="2147484751" r:id="rId5"/>
    <p:sldLayoutId id="2147484752" r:id="rId6"/>
    <p:sldLayoutId id="2147484753" r:id="rId7"/>
    <p:sldLayoutId id="2147484754" r:id="rId8"/>
    <p:sldLayoutId id="2147484755" r:id="rId9"/>
    <p:sldLayoutId id="2147484756" r:id="rId10"/>
    <p:sldLayoutId id="2147484757" r:id="rId11"/>
    <p:sldLayoutId id="2147484758" r:id="rId12"/>
    <p:sldLayoutId id="2147484759" r:id="rId13"/>
    <p:sldLayoutId id="2147484760" r:id="rId14"/>
    <p:sldLayoutId id="2147484761" r:id="rId15"/>
    <p:sldLayoutId id="2147484762" r:id="rId16"/>
    <p:sldLayoutId id="2147484763" r:id="rId17"/>
    <p:sldLayoutId id="2147484764" r:id="rId18"/>
    <p:sldLayoutId id="2147484765" r:id="rId19"/>
    <p:sldLayoutId id="2147484766" r:id="rId20"/>
    <p:sldLayoutId id="2147484767" r:id="rId21"/>
  </p:sldLayoutIdLst>
  <p:hf hdr="0" ft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915105-9A0A-9145-BCA7-F66439626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01A78D-CD95-3447-B890-47E5F54467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396A71-45F5-5B46-8A6A-3C63CB69C6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A0F92-986F-3D4D-A86F-B157831505A8}" type="datetimeFigureOut">
              <a:rPr lang="fi-FI" smtClean="0"/>
              <a:t>8.1.2020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5BF11F-9125-CD43-AE97-C20CA12BA9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2785D2-4366-5343-B44F-897BDF920C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00F19-8F49-D149-A5DB-5FFF243B812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20585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9" r:id="rId1"/>
    <p:sldLayoutId id="2147484770" r:id="rId2"/>
    <p:sldLayoutId id="2147484771" r:id="rId3"/>
    <p:sldLayoutId id="2147484772" r:id="rId4"/>
    <p:sldLayoutId id="2147484773" r:id="rId5"/>
    <p:sldLayoutId id="2147484774" r:id="rId6"/>
    <p:sldLayoutId id="2147484775" r:id="rId7"/>
    <p:sldLayoutId id="2147484776" r:id="rId8"/>
    <p:sldLayoutId id="2147484777" r:id="rId9"/>
    <p:sldLayoutId id="2147484778" r:id="rId10"/>
    <p:sldLayoutId id="2147484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tiff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Creating a customer persona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Product Analysis 11.1.2020</a:t>
            </a:r>
          </a:p>
        </p:txBody>
      </p:sp>
    </p:spTree>
    <p:extLst>
      <p:ext uri="{BB962C8B-B14F-4D97-AF65-F5344CB8AC3E}">
        <p14:creationId xmlns:p14="http://schemas.microsoft.com/office/powerpoint/2010/main" val="1304611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F51B2-F194-694C-958E-AD7EFD3954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/>
              <a:t>Let’s</a:t>
            </a:r>
            <a:r>
              <a:rPr lang="fi-FI" dirty="0"/>
              <a:t> </a:t>
            </a:r>
            <a:r>
              <a:rPr lang="fi-FI" dirty="0" err="1"/>
              <a:t>start</a:t>
            </a:r>
            <a:r>
              <a:rPr lang="fi-FI" dirty="0"/>
              <a:t> </a:t>
            </a:r>
            <a:r>
              <a:rPr lang="fi-FI" dirty="0" err="1"/>
              <a:t>building</a:t>
            </a:r>
            <a:r>
              <a:rPr lang="fi-FI" dirty="0"/>
              <a:t> </a:t>
            </a:r>
            <a:r>
              <a:rPr lang="fi-FI" dirty="0" err="1"/>
              <a:t>personas</a:t>
            </a:r>
            <a:r>
              <a:rPr lang="fi-FI" dirty="0"/>
              <a:t> for </a:t>
            </a:r>
            <a:r>
              <a:rPr lang="fi-FI" dirty="0" err="1"/>
              <a:t>your</a:t>
            </a:r>
            <a:r>
              <a:rPr lang="fi-FI" dirty="0"/>
              <a:t> products</a:t>
            </a:r>
          </a:p>
        </p:txBody>
      </p:sp>
    </p:spTree>
    <p:extLst>
      <p:ext uri="{BB962C8B-B14F-4D97-AF65-F5344CB8AC3E}">
        <p14:creationId xmlns:p14="http://schemas.microsoft.com/office/powerpoint/2010/main" val="999061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41E9C-DD18-D242-ADED-B7550283B7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/>
              <a:t>Together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your</a:t>
            </a:r>
            <a:r>
              <a:rPr lang="fi-FI" dirty="0"/>
              <a:t> team, </a:t>
            </a:r>
            <a:r>
              <a:rPr lang="fi-FI" dirty="0" err="1"/>
              <a:t>fill</a:t>
            </a:r>
            <a:r>
              <a:rPr lang="fi-FI" dirty="0"/>
              <a:t> out a persona </a:t>
            </a:r>
            <a:r>
              <a:rPr lang="fi-FI" dirty="0" err="1"/>
              <a:t>canvas</a:t>
            </a:r>
            <a:r>
              <a:rPr lang="fi-FI" dirty="0"/>
              <a:t> for </a:t>
            </a:r>
            <a:r>
              <a:rPr lang="fi-FI" dirty="0" err="1"/>
              <a:t>your</a:t>
            </a:r>
            <a:r>
              <a:rPr lang="fi-FI" dirty="0"/>
              <a:t> </a:t>
            </a:r>
            <a:r>
              <a:rPr lang="fi-FI" dirty="0" err="1"/>
              <a:t>product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24B573-80C1-0C4F-9A50-F18D169F9AC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7F3C5285-7526-43D5-81FF-B1103F667C54}" type="datetime1">
              <a:rPr lang="fi-FI" smtClean="0"/>
              <a:t>8.1.2020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7C8E67-F7EE-D749-8DEA-417FBE7723A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F6C4BE77-5FCA-3844-8BD6-7ECE8B5BEE8D}" type="slidenum">
              <a:rPr lang="fi-FI" smtClean="0"/>
              <a:pPr>
                <a:defRPr/>
              </a:pPr>
              <a:t>11</a:t>
            </a:fld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92406C-D8D0-E04A-942B-3EE3D75A2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13" y="1705372"/>
            <a:ext cx="3599097" cy="25352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478EE5-4A7E-5547-8AA8-4294ACBF9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3757" y="1851485"/>
            <a:ext cx="3960440" cy="280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83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170A8-CEF0-1349-8724-5B85D5F35D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/>
              <a:t>Present</a:t>
            </a:r>
            <a:r>
              <a:rPr lang="fi-FI" dirty="0"/>
              <a:t> </a:t>
            </a:r>
            <a:r>
              <a:rPr lang="fi-FI" dirty="0" err="1"/>
              <a:t>your</a:t>
            </a:r>
            <a:r>
              <a:rPr lang="fi-FI" dirty="0"/>
              <a:t> persona to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class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CA116-902F-3142-AEF4-AC5A594711B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6266E-FFD6-2949-A840-FEAA79F9DA7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7F3C5285-7526-43D5-81FF-B1103F667C54}" type="datetime1">
              <a:rPr lang="fi-FI" smtClean="0"/>
              <a:t>8.1.2020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294D20-042C-2D40-A2D4-FBCD006EB70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F6C4BE77-5FCA-3844-8BD6-7ECE8B5BEE8D}" type="slidenum">
              <a:rPr lang="fi-FI" smtClean="0"/>
              <a:pPr>
                <a:defRPr/>
              </a:pPr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62338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98EFC-4E23-334E-A129-BA0814E033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/>
              <a:t>Benefits</a:t>
            </a:r>
            <a:r>
              <a:rPr lang="fi-FI" dirty="0"/>
              <a:t> of </a:t>
            </a:r>
            <a:r>
              <a:rPr lang="fi-FI" dirty="0" err="1"/>
              <a:t>using</a:t>
            </a:r>
            <a:r>
              <a:rPr lang="fi-FI" dirty="0"/>
              <a:t> </a:t>
            </a:r>
            <a:r>
              <a:rPr lang="fi-FI" dirty="0" err="1"/>
              <a:t>personas</a:t>
            </a:r>
            <a:r>
              <a:rPr lang="fi-FI" dirty="0"/>
              <a:t> in </a:t>
            </a:r>
            <a:r>
              <a:rPr lang="fi-FI" dirty="0" err="1"/>
              <a:t>product</a:t>
            </a:r>
            <a:r>
              <a:rPr lang="fi-FI" dirty="0"/>
              <a:t>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E0B33-2331-CD44-ABD2-DE65ADBEBAC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A </a:t>
            </a:r>
            <a:r>
              <a:rPr lang="fi-FI" dirty="0" err="1"/>
              <a:t>better</a:t>
            </a:r>
            <a:r>
              <a:rPr lang="fi-FI" dirty="0"/>
              <a:t> </a:t>
            </a:r>
            <a:r>
              <a:rPr lang="fi-FI" dirty="0" err="1"/>
              <a:t>understanding</a:t>
            </a:r>
            <a:r>
              <a:rPr lang="fi-FI" dirty="0"/>
              <a:t> of </a:t>
            </a:r>
            <a:r>
              <a:rPr lang="fi-FI" dirty="0" err="1"/>
              <a:t>customers</a:t>
            </a:r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err="1"/>
              <a:t>Shorter</a:t>
            </a:r>
            <a:r>
              <a:rPr lang="fi-FI" dirty="0"/>
              <a:t> design </a:t>
            </a:r>
            <a:r>
              <a:rPr lang="fi-FI" dirty="0" err="1"/>
              <a:t>cycles</a:t>
            </a:r>
            <a:r>
              <a:rPr lang="fi-FI" dirty="0"/>
              <a:t>, </a:t>
            </a:r>
            <a:r>
              <a:rPr lang="fi-FI" dirty="0" err="1"/>
              <a:t>improved</a:t>
            </a:r>
            <a:r>
              <a:rPr lang="fi-FI" dirty="0"/>
              <a:t> </a:t>
            </a:r>
            <a:r>
              <a:rPr lang="fi-FI" dirty="0" err="1"/>
              <a:t>product</a:t>
            </a:r>
            <a:r>
              <a:rPr lang="fi-FI" dirty="0"/>
              <a:t> </a:t>
            </a:r>
            <a:r>
              <a:rPr lang="fi-FI" dirty="0" err="1"/>
              <a:t>quality</a:t>
            </a:r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err="1"/>
              <a:t>User’s</a:t>
            </a:r>
            <a:r>
              <a:rPr lang="fi-FI" dirty="0"/>
              <a:t> </a:t>
            </a:r>
            <a:r>
              <a:rPr lang="fi-FI" dirty="0" err="1"/>
              <a:t>goals</a:t>
            </a:r>
            <a:r>
              <a:rPr lang="fi-FI" dirty="0"/>
              <a:t> and </a:t>
            </a:r>
            <a:r>
              <a:rPr lang="fi-FI" dirty="0" err="1"/>
              <a:t>needs</a:t>
            </a:r>
            <a:r>
              <a:rPr lang="fi-FI" dirty="0"/>
              <a:t> </a:t>
            </a:r>
            <a:r>
              <a:rPr lang="fi-FI" dirty="0" err="1"/>
              <a:t>become</a:t>
            </a:r>
            <a:r>
              <a:rPr lang="fi-FI" dirty="0"/>
              <a:t> a </a:t>
            </a:r>
            <a:r>
              <a:rPr lang="fi-FI" dirty="0" err="1"/>
              <a:t>common</a:t>
            </a:r>
            <a:r>
              <a:rPr lang="fi-FI" dirty="0"/>
              <a:t> </a:t>
            </a:r>
            <a:r>
              <a:rPr lang="fi-FI" dirty="0" err="1"/>
              <a:t>point</a:t>
            </a:r>
            <a:r>
              <a:rPr lang="fi-FI" dirty="0"/>
              <a:t> of </a:t>
            </a:r>
            <a:r>
              <a:rPr lang="fi-FI" dirty="0" err="1"/>
              <a:t>focus</a:t>
            </a:r>
            <a:r>
              <a:rPr lang="fi-FI" dirty="0"/>
              <a:t> for </a:t>
            </a:r>
            <a:r>
              <a:rPr lang="fi-FI" dirty="0" err="1"/>
              <a:t>the</a:t>
            </a:r>
            <a:r>
              <a:rPr lang="fi-FI" dirty="0"/>
              <a:t> team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err="1"/>
              <a:t>The</a:t>
            </a:r>
            <a:r>
              <a:rPr lang="fi-FI" dirty="0"/>
              <a:t> team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concentrate</a:t>
            </a:r>
            <a:r>
              <a:rPr lang="fi-FI" dirty="0"/>
              <a:t> on </a:t>
            </a:r>
            <a:r>
              <a:rPr lang="fi-FI" dirty="0" err="1"/>
              <a:t>designing</a:t>
            </a:r>
            <a:r>
              <a:rPr lang="fi-FI" dirty="0"/>
              <a:t> </a:t>
            </a:r>
            <a:r>
              <a:rPr lang="fi-FI" dirty="0" err="1"/>
              <a:t>foa</a:t>
            </a:r>
            <a:r>
              <a:rPr lang="fi-FI" dirty="0"/>
              <a:t> a </a:t>
            </a:r>
            <a:r>
              <a:rPr lang="fi-FI" dirty="0" err="1"/>
              <a:t>manageable</a:t>
            </a:r>
            <a:r>
              <a:rPr lang="fi-FI" dirty="0"/>
              <a:t> set of </a:t>
            </a:r>
            <a:r>
              <a:rPr lang="fi-FI" dirty="0" err="1"/>
              <a:t>personas</a:t>
            </a:r>
            <a:r>
              <a:rPr lang="fi-FI" dirty="0"/>
              <a:t>, </a:t>
            </a:r>
            <a:r>
              <a:rPr lang="fi-FI" dirty="0" err="1"/>
              <a:t>knowing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they</a:t>
            </a:r>
            <a:r>
              <a:rPr lang="fi-FI" dirty="0"/>
              <a:t> </a:t>
            </a:r>
            <a:r>
              <a:rPr lang="fi-FI" dirty="0" err="1"/>
              <a:t>represent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needs</a:t>
            </a:r>
            <a:r>
              <a:rPr lang="fi-FI" dirty="0"/>
              <a:t> of </a:t>
            </a:r>
            <a:r>
              <a:rPr lang="fi-FI" dirty="0" err="1"/>
              <a:t>many</a:t>
            </a:r>
            <a:r>
              <a:rPr lang="fi-FI" dirty="0"/>
              <a:t> </a:t>
            </a:r>
            <a:r>
              <a:rPr lang="fi-FI" dirty="0" err="1"/>
              <a:t>users</a:t>
            </a:r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err="1"/>
              <a:t>They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relatively</a:t>
            </a:r>
            <a:r>
              <a:rPr lang="fi-FI" dirty="0"/>
              <a:t> </a:t>
            </a:r>
            <a:r>
              <a:rPr lang="fi-FI" dirty="0" err="1"/>
              <a:t>quick</a:t>
            </a:r>
            <a:r>
              <a:rPr lang="fi-FI" dirty="0"/>
              <a:t> to </a:t>
            </a:r>
            <a:r>
              <a:rPr lang="fi-FI" dirty="0" err="1"/>
              <a:t>develop</a:t>
            </a:r>
            <a:r>
              <a:rPr lang="fi-FI" dirty="0"/>
              <a:t>, and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replace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need</a:t>
            </a:r>
            <a:r>
              <a:rPr lang="fi-FI" dirty="0"/>
              <a:t> to </a:t>
            </a:r>
            <a:r>
              <a:rPr lang="fi-FI" dirty="0" err="1"/>
              <a:t>survey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whole</a:t>
            </a:r>
            <a:r>
              <a:rPr lang="fi-FI" dirty="0"/>
              <a:t> </a:t>
            </a:r>
            <a:r>
              <a:rPr lang="fi-FI" dirty="0" err="1"/>
              <a:t>user</a:t>
            </a:r>
            <a:r>
              <a:rPr lang="fi-FI" dirty="0"/>
              <a:t> </a:t>
            </a:r>
            <a:r>
              <a:rPr lang="fi-FI" dirty="0" err="1"/>
              <a:t>community</a:t>
            </a:r>
            <a:r>
              <a:rPr lang="fi-FI" dirty="0"/>
              <a:t> and </a:t>
            </a:r>
            <a:r>
              <a:rPr lang="fi-FI" dirty="0" err="1"/>
              <a:t>spend</a:t>
            </a:r>
            <a:r>
              <a:rPr lang="fi-FI" dirty="0"/>
              <a:t> </a:t>
            </a:r>
            <a:r>
              <a:rPr lang="fi-FI" dirty="0" err="1"/>
              <a:t>months</a:t>
            </a:r>
            <a:r>
              <a:rPr lang="fi-FI" dirty="0"/>
              <a:t> </a:t>
            </a:r>
            <a:r>
              <a:rPr lang="fi-FI" dirty="0" err="1"/>
              <a:t>gathering</a:t>
            </a:r>
            <a:r>
              <a:rPr lang="fi-FI" dirty="0"/>
              <a:t> </a:t>
            </a:r>
            <a:r>
              <a:rPr lang="fi-FI" dirty="0" err="1"/>
              <a:t>requirements</a:t>
            </a:r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7F9A32-092A-4849-98BE-5B757D203FB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7F3C5285-7526-43D5-81FF-B1103F667C54}" type="datetime1">
              <a:rPr lang="fi-FI" smtClean="0"/>
              <a:t>8.1.2020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A8EFE1-C6CA-3D49-8D54-4F7E929E9F5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F6C4BE77-5FCA-3844-8BD6-7ECE8B5BEE8D}" type="slidenum">
              <a:rPr lang="fi-FI" smtClean="0"/>
              <a:pPr>
                <a:defRPr/>
              </a:pPr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54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98EFC-4E23-334E-A129-BA0814E033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/>
              <a:t>Benefits</a:t>
            </a:r>
            <a:r>
              <a:rPr lang="fi-FI" dirty="0"/>
              <a:t> of </a:t>
            </a:r>
            <a:r>
              <a:rPr lang="fi-FI" dirty="0" err="1"/>
              <a:t>using</a:t>
            </a:r>
            <a:r>
              <a:rPr lang="fi-FI" dirty="0"/>
              <a:t> </a:t>
            </a:r>
            <a:r>
              <a:rPr lang="fi-FI" dirty="0" err="1"/>
              <a:t>personas</a:t>
            </a:r>
            <a:r>
              <a:rPr lang="fi-FI" dirty="0"/>
              <a:t> in </a:t>
            </a:r>
            <a:r>
              <a:rPr lang="fi-FI" dirty="0" err="1"/>
              <a:t>product</a:t>
            </a:r>
            <a:r>
              <a:rPr lang="fi-FI" dirty="0"/>
              <a:t>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E0B33-2331-CD44-ABD2-DE65ADBEBAC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err="1"/>
              <a:t>They</a:t>
            </a:r>
            <a:r>
              <a:rPr lang="fi-FI" dirty="0"/>
              <a:t> help </a:t>
            </a:r>
            <a:r>
              <a:rPr lang="fi-FI" dirty="0" err="1"/>
              <a:t>avoid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trap of </a:t>
            </a:r>
            <a:r>
              <a:rPr lang="fi-FI" dirty="0" err="1"/>
              <a:t>building</a:t>
            </a:r>
            <a:r>
              <a:rPr lang="fi-FI" dirty="0"/>
              <a:t> </a:t>
            </a:r>
            <a:r>
              <a:rPr lang="fi-FI" dirty="0" err="1"/>
              <a:t>what</a:t>
            </a:r>
            <a:r>
              <a:rPr lang="fi-FI" dirty="0"/>
              <a:t> (</a:t>
            </a:r>
            <a:r>
              <a:rPr lang="fi-FI" dirty="0" err="1"/>
              <a:t>individual</a:t>
            </a:r>
            <a:r>
              <a:rPr lang="fi-FI" dirty="0"/>
              <a:t>) </a:t>
            </a:r>
            <a:r>
              <a:rPr lang="fi-FI" dirty="0" err="1"/>
              <a:t>users</a:t>
            </a:r>
            <a:r>
              <a:rPr lang="fi-FI" dirty="0"/>
              <a:t> </a:t>
            </a:r>
            <a:r>
              <a:rPr lang="fi-FI" dirty="0" err="1"/>
              <a:t>ak</a:t>
            </a:r>
            <a:r>
              <a:rPr lang="fi-FI" dirty="0"/>
              <a:t> for </a:t>
            </a:r>
            <a:r>
              <a:rPr lang="fi-FI" dirty="0" err="1"/>
              <a:t>rather</a:t>
            </a:r>
            <a:r>
              <a:rPr lang="fi-FI" dirty="0"/>
              <a:t> </a:t>
            </a:r>
            <a:r>
              <a:rPr lang="fi-FI" dirty="0" err="1"/>
              <a:t>than</a:t>
            </a:r>
            <a:r>
              <a:rPr lang="fi-FI" dirty="0"/>
              <a:t> </a:t>
            </a:r>
            <a:r>
              <a:rPr lang="fi-FI" dirty="0" err="1"/>
              <a:t>what</a:t>
            </a:r>
            <a:r>
              <a:rPr lang="fi-FI" dirty="0"/>
              <a:t> </a:t>
            </a:r>
            <a:r>
              <a:rPr lang="fi-FI" dirty="0" err="1"/>
              <a:t>they</a:t>
            </a:r>
            <a:r>
              <a:rPr lang="fi-FI" dirty="0"/>
              <a:t> </a:t>
            </a:r>
            <a:r>
              <a:rPr lang="fi-FI" dirty="0" err="1"/>
              <a:t>will</a:t>
            </a:r>
            <a:r>
              <a:rPr lang="fi-FI" dirty="0"/>
              <a:t> </a:t>
            </a:r>
            <a:r>
              <a:rPr lang="fi-FI" dirty="0" err="1"/>
              <a:t>actually</a:t>
            </a:r>
            <a:r>
              <a:rPr lang="fi-FI" dirty="0"/>
              <a:t> </a:t>
            </a:r>
            <a:r>
              <a:rPr lang="fi-FI" dirty="0" err="1"/>
              <a:t>use</a:t>
            </a:r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Design and </a:t>
            </a:r>
            <a:r>
              <a:rPr lang="fi-FI" dirty="0" err="1"/>
              <a:t>marketing</a:t>
            </a:r>
            <a:r>
              <a:rPr lang="fi-FI" dirty="0"/>
              <a:t> </a:t>
            </a:r>
            <a:r>
              <a:rPr lang="fi-FI" dirty="0" err="1"/>
              <a:t>efforts</a:t>
            </a:r>
            <a:r>
              <a:rPr lang="fi-FI" dirty="0"/>
              <a:t>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prioritized</a:t>
            </a:r>
            <a:r>
              <a:rPr lang="fi-FI" dirty="0"/>
              <a:t> </a:t>
            </a:r>
            <a:r>
              <a:rPr lang="fi-FI" dirty="0" err="1"/>
              <a:t>based</a:t>
            </a:r>
            <a:r>
              <a:rPr lang="fi-FI" dirty="0"/>
              <a:t> on </a:t>
            </a:r>
            <a:r>
              <a:rPr lang="fi-FI" dirty="0" err="1"/>
              <a:t>personas</a:t>
            </a:r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err="1"/>
              <a:t>Disagreements</a:t>
            </a:r>
            <a:r>
              <a:rPr lang="fi-FI" dirty="0"/>
              <a:t> </a:t>
            </a:r>
            <a:r>
              <a:rPr lang="fi-FI" dirty="0" err="1"/>
              <a:t>over</a:t>
            </a:r>
            <a:r>
              <a:rPr lang="fi-FI" dirty="0"/>
              <a:t> design </a:t>
            </a:r>
            <a:r>
              <a:rPr lang="fi-FI" dirty="0" err="1"/>
              <a:t>decisions</a:t>
            </a:r>
            <a:r>
              <a:rPr lang="fi-FI" dirty="0"/>
              <a:t>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sorted</a:t>
            </a:r>
            <a:r>
              <a:rPr lang="fi-FI" dirty="0"/>
              <a:t> out </a:t>
            </a: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referring</a:t>
            </a:r>
            <a:r>
              <a:rPr lang="fi-FI" dirty="0"/>
              <a:t> </a:t>
            </a:r>
            <a:r>
              <a:rPr lang="fi-FI" dirty="0" err="1"/>
              <a:t>back</a:t>
            </a:r>
            <a:r>
              <a:rPr lang="fi-FI" dirty="0"/>
              <a:t> to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personas</a:t>
            </a:r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err="1"/>
              <a:t>Designs</a:t>
            </a:r>
            <a:r>
              <a:rPr lang="fi-FI" dirty="0"/>
              <a:t>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constantly</a:t>
            </a:r>
            <a:r>
              <a:rPr lang="fi-FI" dirty="0"/>
              <a:t> </a:t>
            </a:r>
            <a:r>
              <a:rPr lang="fi-FI" dirty="0" err="1"/>
              <a:t>evaluated</a:t>
            </a:r>
            <a:r>
              <a:rPr lang="fi-FI" dirty="0"/>
              <a:t> </a:t>
            </a:r>
            <a:r>
              <a:rPr lang="fi-FI" dirty="0" err="1"/>
              <a:t>against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personas</a:t>
            </a:r>
            <a:r>
              <a:rPr lang="fi-FI" dirty="0"/>
              <a:t>, </a:t>
            </a:r>
            <a:r>
              <a:rPr lang="fi-FI" dirty="0" err="1"/>
              <a:t>reducing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frequency</a:t>
            </a:r>
            <a:r>
              <a:rPr lang="fi-FI" dirty="0"/>
              <a:t> of </a:t>
            </a:r>
            <a:r>
              <a:rPr lang="fi-FI" dirty="0" err="1"/>
              <a:t>large</a:t>
            </a:r>
            <a:r>
              <a:rPr lang="fi-FI" dirty="0"/>
              <a:t> and </a:t>
            </a:r>
            <a:r>
              <a:rPr lang="fi-FI" dirty="0" err="1"/>
              <a:t>expensive</a:t>
            </a:r>
            <a:r>
              <a:rPr lang="fi-FI" dirty="0"/>
              <a:t> </a:t>
            </a:r>
            <a:r>
              <a:rPr lang="fi-FI" dirty="0" err="1"/>
              <a:t>usability</a:t>
            </a:r>
            <a:r>
              <a:rPr lang="fi-FI" dirty="0"/>
              <a:t> </a:t>
            </a:r>
            <a:r>
              <a:rPr lang="fi-FI" dirty="0" err="1"/>
              <a:t>tests</a:t>
            </a:r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7F9A32-092A-4849-98BE-5B757D203FB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7F3C5285-7526-43D5-81FF-B1103F667C54}" type="datetime1">
              <a:rPr lang="fi-FI" smtClean="0"/>
              <a:t>8.1.2020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A8EFE1-C6CA-3D49-8D54-4F7E929E9F5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F6C4BE77-5FCA-3844-8BD6-7ECE8B5BEE8D}" type="slidenum">
              <a:rPr lang="fi-FI" smtClean="0"/>
              <a:pPr>
                <a:defRPr/>
              </a:pPr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7883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D3339-8F22-A44A-9BDF-9D9AAAAECA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/>
              <a:t>Homework</a:t>
            </a:r>
            <a:r>
              <a:rPr lang="fi-FI" dirty="0"/>
              <a:t> </a:t>
            </a:r>
            <a:r>
              <a:rPr lang="fi-FI" dirty="0" err="1"/>
              <a:t>assignment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F7764-EE46-A74B-91E8-793D19EEFD5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i-FI" dirty="0"/>
              <a:t>As a team, </a:t>
            </a:r>
            <a:r>
              <a:rPr lang="fi-FI" dirty="0" err="1"/>
              <a:t>interview</a:t>
            </a:r>
            <a:r>
              <a:rPr lang="fi-FI" dirty="0"/>
              <a:t> </a:t>
            </a:r>
            <a:r>
              <a:rPr lang="fi-FI" dirty="0" err="1"/>
              <a:t>real</a:t>
            </a:r>
            <a:r>
              <a:rPr lang="fi-FI" dirty="0"/>
              <a:t> </a:t>
            </a:r>
            <a:r>
              <a:rPr lang="fi-FI" dirty="0" err="1"/>
              <a:t>users</a:t>
            </a:r>
            <a:r>
              <a:rPr lang="fi-FI" dirty="0"/>
              <a:t> of a </a:t>
            </a:r>
            <a:r>
              <a:rPr lang="fi-FI" dirty="0" err="1"/>
              <a:t>product</a:t>
            </a:r>
            <a:r>
              <a:rPr lang="fi-FI" dirty="0"/>
              <a:t> </a:t>
            </a:r>
            <a:r>
              <a:rPr lang="fi-FI" dirty="0" err="1"/>
              <a:t>similar</a:t>
            </a:r>
            <a:r>
              <a:rPr lang="fi-FI" dirty="0"/>
              <a:t> to </a:t>
            </a:r>
            <a:r>
              <a:rPr lang="fi-FI" dirty="0" err="1"/>
              <a:t>yours</a:t>
            </a:r>
            <a:r>
              <a:rPr lang="fi-FI" dirty="0"/>
              <a:t>, and </a:t>
            </a:r>
            <a:r>
              <a:rPr lang="fi-FI" dirty="0" err="1"/>
              <a:t>build</a:t>
            </a:r>
            <a:r>
              <a:rPr lang="fi-FI" dirty="0"/>
              <a:t> a persona </a:t>
            </a:r>
            <a:r>
              <a:rPr lang="fi-FI" dirty="0" err="1"/>
              <a:t>based</a:t>
            </a:r>
            <a:r>
              <a:rPr lang="fi-FI" dirty="0"/>
              <a:t> on </a:t>
            </a:r>
            <a:r>
              <a:rPr lang="fi-FI" dirty="0" err="1"/>
              <a:t>them</a:t>
            </a:r>
            <a:r>
              <a:rPr lang="fi-FI" dirty="0"/>
              <a:t>. </a:t>
            </a:r>
            <a:r>
              <a:rPr lang="fi-FI" dirty="0" err="1"/>
              <a:t>Each</a:t>
            </a:r>
            <a:r>
              <a:rPr lang="fi-FI" dirty="0"/>
              <a:t> team </a:t>
            </a:r>
            <a:r>
              <a:rPr lang="fi-FI" dirty="0" err="1"/>
              <a:t>member</a:t>
            </a:r>
            <a:r>
              <a:rPr lang="fi-FI" dirty="0"/>
              <a:t> </a:t>
            </a:r>
            <a:r>
              <a:rPr lang="fi-FI" dirty="0" err="1"/>
              <a:t>should</a:t>
            </a:r>
            <a:r>
              <a:rPr lang="fi-FI" dirty="0"/>
              <a:t> </a:t>
            </a:r>
            <a:r>
              <a:rPr lang="fi-FI" dirty="0" err="1"/>
              <a:t>conduct</a:t>
            </a:r>
            <a:r>
              <a:rPr lang="fi-FI" dirty="0"/>
              <a:t> </a:t>
            </a:r>
            <a:r>
              <a:rPr lang="fi-FI" dirty="0" err="1"/>
              <a:t>one</a:t>
            </a:r>
            <a:r>
              <a:rPr lang="fi-FI" dirty="0"/>
              <a:t> </a:t>
            </a:r>
            <a:r>
              <a:rPr lang="fi-FI" dirty="0" err="1"/>
              <a:t>interview</a:t>
            </a:r>
            <a:r>
              <a:rPr lang="fi-FI" dirty="0"/>
              <a:t>.</a:t>
            </a:r>
          </a:p>
          <a:p>
            <a:r>
              <a:rPr lang="fi-FI" dirty="0" err="1"/>
              <a:t>Were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assumptions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 made in </a:t>
            </a:r>
            <a:r>
              <a:rPr lang="fi-FI" dirty="0" err="1"/>
              <a:t>your</a:t>
            </a:r>
            <a:r>
              <a:rPr lang="fi-FI" dirty="0"/>
              <a:t> </a:t>
            </a:r>
            <a:r>
              <a:rPr lang="fi-FI" dirty="0" err="1"/>
              <a:t>earlier</a:t>
            </a:r>
            <a:r>
              <a:rPr lang="fi-FI" dirty="0"/>
              <a:t> persona </a:t>
            </a:r>
            <a:r>
              <a:rPr lang="fi-FI" dirty="0" err="1"/>
              <a:t>correct</a:t>
            </a:r>
            <a:r>
              <a:rPr lang="fi-FI" dirty="0"/>
              <a:t>?</a:t>
            </a:r>
          </a:p>
          <a:p>
            <a:endParaRPr lang="fi-FI" dirty="0"/>
          </a:p>
          <a:p>
            <a:r>
              <a:rPr lang="fi-FI" dirty="0"/>
              <a:t>For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next</a:t>
            </a:r>
            <a:r>
              <a:rPr lang="fi-FI" dirty="0"/>
              <a:t> </a:t>
            </a:r>
            <a:r>
              <a:rPr lang="fi-FI" dirty="0" err="1"/>
              <a:t>class</a:t>
            </a:r>
            <a:r>
              <a:rPr lang="fi-FI" dirty="0"/>
              <a:t>, </a:t>
            </a:r>
            <a:r>
              <a:rPr lang="fi-FI" dirty="0" err="1"/>
              <a:t>prepare</a:t>
            </a:r>
            <a:r>
              <a:rPr lang="fi-FI" dirty="0"/>
              <a:t> a 5 </a:t>
            </a:r>
            <a:r>
              <a:rPr lang="fi-FI" dirty="0" err="1"/>
              <a:t>minute</a:t>
            </a:r>
            <a:r>
              <a:rPr lang="fi-FI" dirty="0"/>
              <a:t> </a:t>
            </a:r>
            <a:r>
              <a:rPr lang="fi-FI" dirty="0" err="1"/>
              <a:t>presentation</a:t>
            </a:r>
            <a:r>
              <a:rPr lang="fi-FI" dirty="0"/>
              <a:t> in </a:t>
            </a:r>
            <a:r>
              <a:rPr lang="fi-FI" dirty="0" err="1"/>
              <a:t>which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outline</a:t>
            </a:r>
            <a:r>
              <a:rPr lang="fi-FI" dirty="0"/>
              <a:t> </a:t>
            </a:r>
            <a:r>
              <a:rPr lang="fi-FI" dirty="0" err="1"/>
              <a:t>what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learned</a:t>
            </a:r>
            <a:r>
              <a:rPr lang="fi-FI" dirty="0"/>
              <a:t> </a:t>
            </a:r>
            <a:r>
              <a:rPr lang="fi-FI" dirty="0" err="1"/>
              <a:t>based</a:t>
            </a:r>
            <a:r>
              <a:rPr lang="fi-FI" dirty="0"/>
              <a:t> on a </a:t>
            </a:r>
            <a:r>
              <a:rPr lang="fi-FI" dirty="0" err="1"/>
              <a:t>real</a:t>
            </a:r>
            <a:r>
              <a:rPr lang="fi-FI" dirty="0"/>
              <a:t> </a:t>
            </a:r>
            <a:r>
              <a:rPr lang="fi-FI" dirty="0" err="1"/>
              <a:t>user</a:t>
            </a:r>
            <a:r>
              <a:rPr lang="fi-FI" dirty="0"/>
              <a:t> </a:t>
            </a:r>
            <a:r>
              <a:rPr lang="fi-FI" dirty="0" err="1"/>
              <a:t>interview</a:t>
            </a:r>
            <a:r>
              <a:rPr lang="fi-FI" dirty="0"/>
              <a:t>. </a:t>
            </a:r>
            <a:r>
              <a:rPr lang="fi-FI" dirty="0" err="1"/>
              <a:t>Compare</a:t>
            </a:r>
            <a:r>
              <a:rPr lang="fi-FI" dirty="0"/>
              <a:t> and </a:t>
            </a:r>
            <a:r>
              <a:rPr lang="fi-FI" dirty="0" err="1"/>
              <a:t>contrast</a:t>
            </a:r>
            <a:r>
              <a:rPr lang="fi-FI" dirty="0"/>
              <a:t> </a:t>
            </a:r>
            <a:r>
              <a:rPr lang="fi-FI" dirty="0" err="1"/>
              <a:t>your</a:t>
            </a:r>
            <a:r>
              <a:rPr lang="fi-FI" dirty="0"/>
              <a:t> </a:t>
            </a:r>
            <a:r>
              <a:rPr lang="fi-FI" dirty="0" err="1"/>
              <a:t>assumptions</a:t>
            </a:r>
            <a:r>
              <a:rPr lang="fi-FI" dirty="0"/>
              <a:t> vs. </a:t>
            </a:r>
            <a:r>
              <a:rPr lang="fi-FI" dirty="0" err="1"/>
              <a:t>real</a:t>
            </a:r>
            <a:r>
              <a:rPr lang="fi-FI" dirty="0"/>
              <a:t> </a:t>
            </a:r>
            <a:r>
              <a:rPr lang="fi-FI" dirty="0" err="1"/>
              <a:t>user</a:t>
            </a:r>
            <a:r>
              <a:rPr lang="fi-FI" dirty="0"/>
              <a:t> data.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12BA5-6343-DF40-859C-7BA1F1F0F76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7F3C5285-7526-43D5-81FF-B1103F667C54}" type="datetime1">
              <a:rPr lang="fi-FI" smtClean="0"/>
              <a:t>8.1.2020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8E7DFF-8869-524B-AC0A-62336FC33D0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F6C4BE77-5FCA-3844-8BD6-7ECE8B5BEE8D}" type="slidenum">
              <a:rPr lang="fi-FI" smtClean="0"/>
              <a:pPr>
                <a:defRPr/>
              </a:pPr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30749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FAE9E-7FDE-8447-BC9C-D59290DCBC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/>
              <a:t>What</a:t>
            </a:r>
            <a:r>
              <a:rPr lang="fi-FI" dirty="0"/>
              <a:t> is a </a:t>
            </a:r>
            <a:r>
              <a:rPr lang="fi-FI" dirty="0" err="1"/>
              <a:t>customer</a:t>
            </a:r>
            <a:r>
              <a:rPr lang="fi-FI" dirty="0"/>
              <a:t> persona?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D1D49-79DB-AA49-8615-B4A00915F24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8314" y="1261611"/>
            <a:ext cx="5183806" cy="3336083"/>
          </a:xfrm>
        </p:spPr>
        <p:txBody>
          <a:bodyPr/>
          <a:lstStyle/>
          <a:p>
            <a:r>
              <a:rPr lang="en" i="1" dirty="0"/>
              <a:t>A customer persona is a semi-fictional representation of your typical customer (or a typical customer in one of your segmented customer groups, if you have a few) that you create based on a combination of market research and data about your current customers.</a:t>
            </a:r>
            <a:endParaRPr lang="fi-FI" i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E4CCC-6367-5145-A60F-797E29F3E19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7F3C5285-7526-43D5-81FF-B1103F667C54}" type="datetime1">
              <a:rPr lang="fi-FI" smtClean="0"/>
              <a:t>8.1.2020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A0227D-0A00-0E4C-B0E3-CF33FB37242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F6C4BE77-5FCA-3844-8BD6-7ECE8B5BEE8D}" type="slidenum">
              <a:rPr lang="fi-FI" smtClean="0"/>
              <a:pPr>
                <a:defRPr/>
              </a:pPr>
              <a:t>2</a:t>
            </a:fld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5D44BF-2319-9E4F-B823-2E2E2FBBF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5504" y="1091036"/>
            <a:ext cx="23368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99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Who would use this product?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7F3C5285-7526-43D5-81FF-B1103F667C54}" type="datetime1">
              <a:rPr lang="fi-FI" smtClean="0"/>
              <a:t>8.1.2020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F6C4BE77-5FCA-3844-8BD6-7ECE8B5BEE8D}" type="slidenum">
              <a:rPr lang="fi-FI" smtClean="0"/>
              <a:pPr>
                <a:defRPr/>
              </a:pPr>
              <a:t>3</a:t>
            </a:fld>
            <a:endParaRPr lang="fi-FI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0575">
            <a:off x="5632822" y="2583653"/>
            <a:ext cx="2668446" cy="17566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057300"/>
            <a:ext cx="2089955" cy="27925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35" y="1489348"/>
            <a:ext cx="1711090" cy="28105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C673E8-5211-9E42-9EF9-C3A8DEE846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7947" y="1170386"/>
            <a:ext cx="2112826" cy="211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5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C8465-E4F3-7C44-924B-0ABDFDBF38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/>
              <a:t>Who</a:t>
            </a:r>
            <a:r>
              <a:rPr lang="fi-FI" dirty="0"/>
              <a:t> </a:t>
            </a:r>
            <a:r>
              <a:rPr lang="fi-FI" dirty="0" err="1"/>
              <a:t>would</a:t>
            </a:r>
            <a:r>
              <a:rPr lang="fi-FI" dirty="0"/>
              <a:t> </a:t>
            </a:r>
            <a:r>
              <a:rPr lang="fi-FI" dirty="0" err="1"/>
              <a:t>use</a:t>
            </a:r>
            <a:r>
              <a:rPr lang="fi-FI" dirty="0"/>
              <a:t> </a:t>
            </a:r>
            <a:r>
              <a:rPr lang="fi-FI" dirty="0" err="1"/>
              <a:t>this</a:t>
            </a:r>
            <a:r>
              <a:rPr lang="fi-FI" dirty="0"/>
              <a:t> </a:t>
            </a:r>
            <a:r>
              <a:rPr lang="fi-FI" dirty="0" err="1"/>
              <a:t>product</a:t>
            </a:r>
            <a:r>
              <a:rPr lang="fi-FI" dirty="0"/>
              <a:t>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D55FAD-B057-B949-BD8F-E4502D9951E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7F3C5285-7526-43D5-81FF-B1103F667C54}" type="datetime1">
              <a:rPr lang="fi-FI" smtClean="0"/>
              <a:t>8.1.2020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F9339E-BD6D-1D4F-8810-5AD40512D41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F6C4BE77-5FCA-3844-8BD6-7ECE8B5BEE8D}" type="slidenum">
              <a:rPr lang="fi-FI" smtClean="0"/>
              <a:pPr>
                <a:defRPr/>
              </a:pPr>
              <a:t>4</a:t>
            </a:fld>
            <a:endParaRPr lang="fi-FI"/>
          </a:p>
        </p:txBody>
      </p:sp>
      <p:pic>
        <p:nvPicPr>
          <p:cNvPr id="6" name="Content Placeholder 11">
            <a:extLst>
              <a:ext uri="{FF2B5EF4-FFF2-40B4-BE49-F238E27FC236}">
                <a16:creationId xmlns:a16="http://schemas.microsoft.com/office/drawing/2014/main" id="{0FA3CB8D-9FA1-2C43-B5B1-69D9D74FE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74" y="1416393"/>
            <a:ext cx="2812724" cy="2812724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FB097E52-10C1-B246-9F2B-9B8D8A3F3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1883" y="1322348"/>
            <a:ext cx="3073253" cy="30732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76E206-3E7C-E849-ADF8-4D15EDEFA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1780" y="1554537"/>
            <a:ext cx="2674580" cy="2674580"/>
          </a:xfrm>
          <a:prstGeom prst="rect">
            <a:avLst/>
          </a:prstGeom>
        </p:spPr>
      </p:pic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9CB8B5F3-AB21-3542-8BCF-CC86CEB02CCB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5"/>
          <a:stretch>
            <a:fillRect/>
          </a:stretch>
        </p:blipFill>
        <p:spPr>
          <a:xfrm>
            <a:off x="6818625" y="1261611"/>
            <a:ext cx="2110298" cy="3384987"/>
          </a:xfrm>
        </p:spPr>
      </p:pic>
    </p:spTree>
    <p:extLst>
      <p:ext uri="{BB962C8B-B14F-4D97-AF65-F5344CB8AC3E}">
        <p14:creationId xmlns:p14="http://schemas.microsoft.com/office/powerpoint/2010/main" val="362704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6C09B-4514-CF4B-A671-061D91E6D3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/>
              <a:t>Examples</a:t>
            </a:r>
            <a:r>
              <a:rPr lang="fi-FI" dirty="0"/>
              <a:t> of </a:t>
            </a:r>
            <a:r>
              <a:rPr lang="fi-FI" dirty="0" err="1"/>
              <a:t>personas</a:t>
            </a:r>
            <a:endParaRPr lang="fi-FI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2B0115B-EFDC-174E-A70E-8961A4880A4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755576" y="1261627"/>
            <a:ext cx="3418083" cy="333533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D44109-1676-B340-92DD-19E5215DAA5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7F3C5285-7526-43D5-81FF-B1103F667C54}" type="datetime1">
              <a:rPr lang="fi-FI" smtClean="0"/>
              <a:t>8.1.2020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FBD708-257B-C642-961D-2FA947B8F19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F6C4BE77-5FCA-3844-8BD6-7ECE8B5BEE8D}" type="slidenum">
              <a:rPr lang="fi-FI" smtClean="0"/>
              <a:pPr>
                <a:defRPr/>
              </a:pPr>
              <a:t>5</a:t>
            </a:fld>
            <a:endParaRPr lang="fi-FI"/>
          </a:p>
        </p:txBody>
      </p:sp>
      <p:pic>
        <p:nvPicPr>
          <p:cNvPr id="7" name="Content Placeholder 2">
            <a:extLst>
              <a:ext uri="{FF2B5EF4-FFF2-40B4-BE49-F238E27FC236}">
                <a16:creationId xmlns:a16="http://schemas.microsoft.com/office/drawing/2014/main" id="{233D6CBC-B599-8241-8A3C-338CEF12A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261611"/>
            <a:ext cx="3322868" cy="333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016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2509D-6377-0243-9295-DA73F646B0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4FC68-8B2E-3342-BEBC-1303529F0C0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10DC5-0301-264F-91C1-CBE300A4F15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7F3C5285-7526-43D5-81FF-B1103F667C54}" type="datetime1">
              <a:rPr lang="fi-FI" smtClean="0"/>
              <a:t>8.1.2020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9DE19E-32FA-FD49-ADE7-1F386AC07CA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F6C4BE77-5FCA-3844-8BD6-7ECE8B5BEE8D}" type="slidenum">
              <a:rPr lang="fi-FI" smtClean="0"/>
              <a:pPr>
                <a:defRPr/>
              </a:pPr>
              <a:t>6</a:t>
            </a:fld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325BA1-52AF-9D43-84AC-01D8ED687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10" y="0"/>
            <a:ext cx="768678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11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D5005-63B7-8044-A04D-41569935F1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B6873-D5A6-234E-AEC3-07C105D3693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347E08-5C6C-7542-9B7A-D8158B4FA86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7F3C5285-7526-43D5-81FF-B1103F667C54}" type="datetime1">
              <a:rPr lang="fi-FI" smtClean="0"/>
              <a:t>8.1.2020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E1D968-F1E5-4A45-BD09-613479072E7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F6C4BE77-5FCA-3844-8BD6-7ECE8B5BEE8D}" type="slidenum">
              <a:rPr lang="fi-FI" smtClean="0"/>
              <a:pPr>
                <a:defRPr/>
              </a:pPr>
              <a:t>7</a:t>
            </a:fld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EC4196-1CDB-EA46-BC79-84C53F8E5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982" y="0"/>
            <a:ext cx="739803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8242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0B074-4AA0-2D4A-957E-E8719E445DA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13487C-76C0-7847-9AD1-D62E0A0D231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7F3C5285-7526-43D5-81FF-B1103F667C54}" type="datetime1">
              <a:rPr lang="fi-FI" smtClean="0"/>
              <a:t>8.1.2020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82BA72-40C2-934E-8E31-EB281F199EE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F6C4BE77-5FCA-3844-8BD6-7ECE8B5BEE8D}" type="slidenum">
              <a:rPr lang="fi-FI" smtClean="0"/>
              <a:pPr>
                <a:defRPr/>
              </a:pPr>
              <a:t>8</a:t>
            </a:fld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BC61E1-7166-A642-AD13-DF0045793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447"/>
            <a:ext cx="9144000" cy="541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36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EFCBA-DDC7-104A-9888-A2B33D8C2C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/>
              <a:t>Guess</a:t>
            </a:r>
            <a:r>
              <a:rPr lang="fi-FI" dirty="0"/>
              <a:t> </a:t>
            </a:r>
            <a:r>
              <a:rPr lang="fi-FI" dirty="0" err="1"/>
              <a:t>who</a:t>
            </a:r>
            <a:r>
              <a:rPr lang="fi-FI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0EE33-1FA8-7448-9C4A-4ADDD85EE8E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8314" y="1012961"/>
            <a:ext cx="4588642" cy="33360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Man, </a:t>
            </a:r>
            <a:r>
              <a:rPr lang="fi-FI" dirty="0" err="1"/>
              <a:t>aged</a:t>
            </a:r>
            <a:r>
              <a:rPr lang="fi-FI" dirty="0"/>
              <a:t> 70+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err="1"/>
              <a:t>Divorced</a:t>
            </a:r>
            <a:r>
              <a:rPr lang="fi-FI" dirty="0"/>
              <a:t>, </a:t>
            </a:r>
            <a:r>
              <a:rPr lang="fi-FI" dirty="0" err="1"/>
              <a:t>remarried</a:t>
            </a:r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err="1"/>
              <a:t>Has</a:t>
            </a:r>
            <a:r>
              <a:rPr lang="fi-FI" dirty="0"/>
              <a:t> </a:t>
            </a:r>
            <a:r>
              <a:rPr lang="fi-FI" dirty="0" err="1"/>
              <a:t>adult</a:t>
            </a:r>
            <a:r>
              <a:rPr lang="fi-FI" dirty="0"/>
              <a:t> </a:t>
            </a:r>
            <a:r>
              <a:rPr lang="fi-FI" dirty="0" err="1"/>
              <a:t>children</a:t>
            </a:r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err="1"/>
              <a:t>Wealthy</a:t>
            </a:r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err="1"/>
              <a:t>Spends</a:t>
            </a:r>
            <a:r>
              <a:rPr lang="fi-FI" dirty="0"/>
              <a:t> a </a:t>
            </a:r>
            <a:r>
              <a:rPr lang="fi-FI" dirty="0" err="1"/>
              <a:t>lot</a:t>
            </a:r>
            <a:r>
              <a:rPr lang="fi-FI" dirty="0"/>
              <a:t> of </a:t>
            </a:r>
            <a:r>
              <a:rPr lang="fi-FI" dirty="0" err="1"/>
              <a:t>time</a:t>
            </a:r>
            <a:r>
              <a:rPr lang="fi-FI" dirty="0"/>
              <a:t> in London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Like </a:t>
            </a:r>
            <a:r>
              <a:rPr lang="fi-FI" dirty="0" err="1"/>
              <a:t>travel</a:t>
            </a:r>
            <a:r>
              <a:rPr lang="fi-FI" dirty="0"/>
              <a:t>, </a:t>
            </a:r>
            <a:r>
              <a:rPr lang="fi-FI" dirty="0" err="1"/>
              <a:t>dogs</a:t>
            </a:r>
            <a:r>
              <a:rPr lang="fi-FI" dirty="0"/>
              <a:t>, </a:t>
            </a:r>
            <a:r>
              <a:rPr lang="fi-FI" dirty="0" err="1"/>
              <a:t>sports</a:t>
            </a:r>
            <a:r>
              <a:rPr lang="fi-FI" dirty="0"/>
              <a:t> </a:t>
            </a:r>
            <a:r>
              <a:rPr lang="fi-FI" dirty="0" err="1"/>
              <a:t>cars</a:t>
            </a:r>
            <a:r>
              <a:rPr lang="fi-FI" dirty="0"/>
              <a:t>, </a:t>
            </a:r>
            <a:r>
              <a:rPr lang="fi-FI" dirty="0" err="1"/>
              <a:t>vintage</a:t>
            </a:r>
            <a:r>
              <a:rPr lang="fi-FI" dirty="0"/>
              <a:t> </a:t>
            </a:r>
            <a:r>
              <a:rPr lang="fi-FI" dirty="0" err="1"/>
              <a:t>wine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E9B0B-AAA7-2A4A-A703-08A95CACFD6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7F3C5285-7526-43D5-81FF-B1103F667C54}" type="datetime1">
              <a:rPr lang="fi-FI" smtClean="0"/>
              <a:t>8.1.2020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86C409-64F9-774D-920D-20F772913B6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F6C4BE77-5FCA-3844-8BD6-7ECE8B5BEE8D}" type="slidenum">
              <a:rPr lang="fi-FI" smtClean="0"/>
              <a:pPr>
                <a:defRPr/>
              </a:pPr>
              <a:t>9</a:t>
            </a:fld>
            <a:endParaRPr lang="fi-FI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F79486C-03E6-6F4A-9212-2BAA6CB9F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7929" y="763362"/>
            <a:ext cx="3418083" cy="33353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715092-C34F-0442-8214-5A3AACEE3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328" y="412953"/>
            <a:ext cx="2531231" cy="25312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0FBA99-F6DA-444D-8749-E3946B631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8851" y="2122750"/>
            <a:ext cx="2045762" cy="270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5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ALTO_EN">
  <a:themeElements>
    <a:clrScheme name="Aalto-yliopisto">
      <a:dk1>
        <a:sysClr val="windowText" lastClr="000000"/>
      </a:dk1>
      <a:lt1>
        <a:sysClr val="window" lastClr="FFFFFF"/>
      </a:lt1>
      <a:dk2>
        <a:srgbClr val="005EB8"/>
      </a:dk2>
      <a:lt2>
        <a:srgbClr val="8C857B"/>
      </a:lt2>
      <a:accent1>
        <a:srgbClr val="FFCD00"/>
      </a:accent1>
      <a:accent2>
        <a:srgbClr val="EF3340"/>
      </a:accent2>
      <a:accent3>
        <a:srgbClr val="005EB8"/>
      </a:accent3>
      <a:accent4>
        <a:srgbClr val="8C857B"/>
      </a:accent4>
      <a:accent5>
        <a:srgbClr val="7D55C7"/>
      </a:accent5>
      <a:accent6>
        <a:srgbClr val="00965E"/>
      </a:accent6>
      <a:hlink>
        <a:srgbClr val="000000"/>
      </a:hlink>
      <a:folHlink>
        <a:srgbClr val="928B81"/>
      </a:folHlink>
    </a:clrScheme>
    <a:fontScheme name="Aalto-yliopist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5DFF5384-7925-49C9-826D-99D946B8D539}" vid="{3183760B-E33B-4B04-9A52-658182C5CADE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AALTO_EN.potx</Template>
  <TotalTime>0</TotalTime>
  <Words>386</Words>
  <Application>Microsoft Macintosh PowerPoint</Application>
  <PresentationFormat>On-screen Show (16:10)</PresentationFormat>
  <Paragraphs>62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Courier New</vt:lpstr>
      <vt:lpstr>Georgia</vt:lpstr>
      <vt:lpstr>Lucida Grande</vt:lpstr>
      <vt:lpstr>AALTO_EN</vt:lpstr>
      <vt:lpstr>Custom Design</vt:lpstr>
      <vt:lpstr>Creating a customer persona</vt:lpstr>
      <vt:lpstr>What is a customer persona?</vt:lpstr>
      <vt:lpstr>Who would use this product?</vt:lpstr>
      <vt:lpstr>Who would use this product?</vt:lpstr>
      <vt:lpstr>Examples of personas</vt:lpstr>
      <vt:lpstr>PowerPoint Presentation</vt:lpstr>
      <vt:lpstr>PowerPoint Presentation</vt:lpstr>
      <vt:lpstr>PowerPoint Presentation</vt:lpstr>
      <vt:lpstr>Guess who?</vt:lpstr>
      <vt:lpstr>Let’s start building personas for your products</vt:lpstr>
      <vt:lpstr>Together with your team, fill out a persona canvas for your product</vt:lpstr>
      <vt:lpstr>Present your persona to the class</vt:lpstr>
      <vt:lpstr>Benefits of using personas in product design</vt:lpstr>
      <vt:lpstr>Benefits of using personas in product design</vt:lpstr>
      <vt:lpstr>Homework assignment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2014-04-29T12:22:06Z</dcterms:created>
  <dcterms:modified xsi:type="dcterms:W3CDTF">2020-01-10T11:14:24Z</dcterms:modified>
</cp:coreProperties>
</file>