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87" r:id="rId3"/>
    <p:sldId id="292" r:id="rId4"/>
    <p:sldId id="298" r:id="rId5"/>
    <p:sldId id="258" r:id="rId6"/>
    <p:sldId id="385" r:id="rId7"/>
    <p:sldId id="346" r:id="rId8"/>
    <p:sldId id="297" r:id="rId9"/>
    <p:sldId id="386" r:id="rId10"/>
    <p:sldId id="370" r:id="rId11"/>
    <p:sldId id="37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D89040"/>
    <a:srgbClr val="DF7039"/>
    <a:srgbClr val="F69122"/>
    <a:srgbClr val="F5171C"/>
    <a:srgbClr val="FA12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156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C205A-4C4C-43D7-A59F-83680B46F398}" type="datetimeFigureOut">
              <a:rPr lang="LID4096" smtClean="0"/>
              <a:t>08/25/2020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C30DB-614B-4117-AA25-D6E9FF34F39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28590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C30DB-614B-4117-AA25-D6E9FF34F392}" type="slidenum">
              <a:rPr lang="LID4096" smtClean="0"/>
              <a:t>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04424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613F-346E-4146-BE5E-E92E7B4B0873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2270-E184-4459-94F5-EFEDA0ED7C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613F-346E-4146-BE5E-E92E7B4B0873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2270-E184-4459-94F5-EFEDA0ED7C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613F-346E-4146-BE5E-E92E7B4B0873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2270-E184-4459-94F5-EFEDA0ED7C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613F-346E-4146-BE5E-E92E7B4B0873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2270-E184-4459-94F5-EFEDA0ED7C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613F-346E-4146-BE5E-E92E7B4B0873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2270-E184-4459-94F5-EFEDA0ED7C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613F-346E-4146-BE5E-E92E7B4B0873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2270-E184-4459-94F5-EFEDA0ED7C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613F-346E-4146-BE5E-E92E7B4B0873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2270-E184-4459-94F5-EFEDA0ED7C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613F-346E-4146-BE5E-E92E7B4B0873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2270-E184-4459-94F5-EFEDA0ED7C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613F-346E-4146-BE5E-E92E7B4B0873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2270-E184-4459-94F5-EFEDA0ED7C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613F-346E-4146-BE5E-E92E7B4B0873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2270-E184-4459-94F5-EFEDA0ED7C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613F-346E-4146-BE5E-E92E7B4B0873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2270-E184-4459-94F5-EFEDA0ED7C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3613F-346E-4146-BE5E-E92E7B4B0873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22270-E184-4459-94F5-EFEDA0ED7C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ami.franssila@aalto.fi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39750" y="548641"/>
            <a:ext cx="8353425" cy="583311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40879"/>
            <a:ext cx="7772400" cy="1470025"/>
          </a:xfrm>
        </p:spPr>
        <p:txBody>
          <a:bodyPr>
            <a:noAutofit/>
          </a:bodyPr>
          <a:lstStyle/>
          <a:p>
            <a:r>
              <a:rPr lang="en-GB" sz="5400" dirty="0" err="1">
                <a:latin typeface="Arial" panose="020B0604020202020204" pitchFamily="34" charset="0"/>
                <a:cs typeface="Arial" panose="020B0604020202020204" pitchFamily="34" charset="0"/>
              </a:rPr>
              <a:t>Akateemisen</a:t>
            </a: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dirty="0" err="1">
                <a:latin typeface="Arial" panose="020B0604020202020204" pitchFamily="34" charset="0"/>
                <a:cs typeface="Arial" panose="020B0604020202020204" pitchFamily="34" charset="0"/>
              </a:rPr>
              <a:t>ajattelun</a:t>
            </a: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dirty="0" err="1">
                <a:latin typeface="Arial" panose="020B0604020202020204" pitchFamily="34" charset="0"/>
                <a:cs typeface="Arial" panose="020B0604020202020204" pitchFamily="34" charset="0"/>
              </a:rPr>
              <a:t>alkeiskurssi</a:t>
            </a:r>
            <a:b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CHEM-A1020 (5 op)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2543" y="5060849"/>
            <a:ext cx="7278914" cy="1248510"/>
          </a:xfrm>
        </p:spPr>
        <p:txBody>
          <a:bodyPr>
            <a:normAutofit/>
          </a:bodyPr>
          <a:lstStyle/>
          <a:p>
            <a:r>
              <a:rPr lang="en-GB" dirty="0">
                <a:hlinkClick r:id="rId2"/>
              </a:rPr>
              <a:t>sami.franssila@aalto.fi</a:t>
            </a:r>
            <a:endParaRPr lang="en-GB" dirty="0"/>
          </a:p>
          <a:p>
            <a:r>
              <a:rPr lang="en-GB" dirty="0">
                <a:solidFill>
                  <a:schemeClr val="tx1"/>
                </a:solidFill>
              </a:rPr>
              <a:t>11.9-4.12.2020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Kättä pidempää…</a:t>
            </a:r>
          </a:p>
        </p:txBody>
      </p:sp>
      <p:pic>
        <p:nvPicPr>
          <p:cNvPr id="6146" name="Picture 2" descr="http://netn.fi/sites/www.netn.fi/files/styles/product-img-medium/public/Baillargeon.jpg?itok=fsD465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85" y="1519238"/>
            <a:ext cx="2422296" cy="359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olf Dobelli - Selkeän ajattelun taito, e-kir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566" y="1634836"/>
            <a:ext cx="2422297" cy="370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066A52-95B2-4CFA-A497-13F2E01277F4}"/>
              </a:ext>
            </a:extLst>
          </p:cNvPr>
          <p:cNvSpPr txBox="1"/>
          <p:nvPr/>
        </p:nvSpPr>
        <p:spPr>
          <a:xfrm>
            <a:off x="2570481" y="1634836"/>
            <a:ext cx="36745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Varsinaista</a:t>
            </a:r>
            <a:r>
              <a:rPr lang="en-US" sz="3200" dirty="0"/>
              <a:t> </a:t>
            </a:r>
            <a:r>
              <a:rPr lang="en-US" sz="3200" dirty="0" err="1"/>
              <a:t>kurssikirjaa</a:t>
            </a:r>
            <a:r>
              <a:rPr lang="en-US" sz="3200" dirty="0"/>
              <a:t> </a:t>
            </a:r>
            <a:r>
              <a:rPr lang="en-US" sz="3200" dirty="0" err="1"/>
              <a:t>ei</a:t>
            </a:r>
            <a:r>
              <a:rPr lang="en-US" sz="3200" dirty="0"/>
              <a:t> ole.</a:t>
            </a:r>
          </a:p>
          <a:p>
            <a:endParaRPr lang="en-US" sz="3200" dirty="0"/>
          </a:p>
          <a:p>
            <a:r>
              <a:rPr lang="en-US" sz="3200" dirty="0" err="1"/>
              <a:t>Tässä</a:t>
            </a:r>
            <a:r>
              <a:rPr lang="en-US" sz="3200" dirty="0"/>
              <a:t> </a:t>
            </a:r>
            <a:r>
              <a:rPr lang="en-US" sz="3200" dirty="0" err="1"/>
              <a:t>kaksi</a:t>
            </a:r>
            <a:r>
              <a:rPr lang="en-US" sz="3200" dirty="0"/>
              <a:t> </a:t>
            </a:r>
            <a:r>
              <a:rPr lang="en-US" sz="3200" dirty="0" err="1"/>
              <a:t>hyvää</a:t>
            </a:r>
            <a:r>
              <a:rPr lang="en-US" sz="3200" dirty="0"/>
              <a:t> </a:t>
            </a:r>
            <a:r>
              <a:rPr lang="en-US" sz="3200" dirty="0" err="1"/>
              <a:t>opusta</a:t>
            </a:r>
            <a:r>
              <a:rPr lang="en-US" sz="3200" dirty="0"/>
              <a:t>. </a:t>
            </a:r>
          </a:p>
          <a:p>
            <a:endParaRPr lang="en-US" sz="3200" dirty="0"/>
          </a:p>
          <a:p>
            <a:r>
              <a:rPr lang="en-US" sz="3200" dirty="0" err="1"/>
              <a:t>Luennoilla</a:t>
            </a:r>
            <a:r>
              <a:rPr lang="en-US" sz="3200" dirty="0"/>
              <a:t> </a:t>
            </a:r>
            <a:r>
              <a:rPr lang="en-US" sz="3200" dirty="0" err="1"/>
              <a:t>lisää</a:t>
            </a:r>
            <a:r>
              <a:rPr lang="en-US" sz="3200" dirty="0"/>
              <a:t> </a:t>
            </a:r>
            <a:r>
              <a:rPr lang="en-US" sz="3200" dirty="0" err="1"/>
              <a:t>suosituksia</a:t>
            </a:r>
            <a:r>
              <a:rPr lang="en-US" sz="3200" dirty="0"/>
              <a:t>.</a:t>
            </a:r>
            <a:endParaRPr lang="LID4096" sz="3200" dirty="0"/>
          </a:p>
        </p:txBody>
      </p:sp>
    </p:spTree>
    <p:extLst>
      <p:ext uri="{BB962C8B-B14F-4D97-AF65-F5344CB8AC3E}">
        <p14:creationId xmlns:p14="http://schemas.microsoft.com/office/powerpoint/2010/main" val="2875686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9989" y="1618018"/>
            <a:ext cx="5905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400" dirty="0">
                <a:latin typeface="ArialUnicodeMS"/>
              </a:rPr>
              <a:t>Pidin siitä että kurssi on niin monipuolinen</a:t>
            </a:r>
            <a:endParaRPr lang="fi-FI" sz="2400" dirty="0"/>
          </a:p>
        </p:txBody>
      </p:sp>
      <p:sp>
        <p:nvSpPr>
          <p:cNvPr id="5" name="Rectangle 4"/>
          <p:cNvSpPr/>
          <p:nvPr/>
        </p:nvSpPr>
        <p:spPr>
          <a:xfrm>
            <a:off x="219989" y="3316723"/>
            <a:ext cx="78328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dirty="0">
                <a:latin typeface="ArialUnicodeMS"/>
              </a:rPr>
              <a:t>Annetut kotitehtävät olivat hyviä ja niiden tekeminen mielenkiintoista, vaikka tosin välillä haastavaa.</a:t>
            </a:r>
            <a:endParaRPr lang="fi-FI" sz="2400" dirty="0"/>
          </a:p>
        </p:txBody>
      </p:sp>
      <p:sp>
        <p:nvSpPr>
          <p:cNvPr id="6" name="Rectangle 5"/>
          <p:cNvSpPr/>
          <p:nvPr/>
        </p:nvSpPr>
        <p:spPr>
          <a:xfrm>
            <a:off x="1711497" y="4147720"/>
            <a:ext cx="70242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dirty="0"/>
              <a:t>Kurssilla oli mielestäni liian paljon asiaa.</a:t>
            </a:r>
          </a:p>
          <a:p>
            <a:r>
              <a:rPr lang="fi-FI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Ennen 3 op, tänä vuonna 5 op.</a:t>
            </a:r>
            <a:endParaRPr lang="fi-FI" sz="32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87351" y="2116394"/>
            <a:ext cx="62484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dirty="0">
                <a:latin typeface="ArialUnicodeMS"/>
              </a:rPr>
              <a:t>Jotkut kotitehtävät olivat liian monimutkaisia ja niiden pohtiminen vaati erittäin paljon pinnistelyä.</a:t>
            </a:r>
            <a:endParaRPr lang="fi-FI" sz="2400" dirty="0"/>
          </a:p>
        </p:txBody>
      </p:sp>
      <p:sp>
        <p:nvSpPr>
          <p:cNvPr id="9" name="Rectangle 8"/>
          <p:cNvSpPr/>
          <p:nvPr/>
        </p:nvSpPr>
        <p:spPr>
          <a:xfrm>
            <a:off x="219989" y="4978717"/>
            <a:ext cx="65548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dirty="0">
                <a:latin typeface="ArialUnicodeMS"/>
              </a:rPr>
              <a:t>Tehtävissä hyvää oli vihjeiden epämääräisyys: se johti ainakin minulla hyvin "outoihin" tulkintoihin ja mielenkiintoisiin tuloksiin.</a:t>
            </a:r>
            <a:endParaRPr lang="fi-FI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CE2101-6E1D-4BD6-89E5-FD63D0FFE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Kurssipalautteesta</a:t>
            </a:r>
            <a:r>
              <a:rPr lang="en-US" dirty="0"/>
              <a:t> </a:t>
            </a:r>
            <a:r>
              <a:rPr lang="en-US" dirty="0" err="1"/>
              <a:t>poimittua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736488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EA280-BA48-4175-A1D9-9EE27C9A4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Käsiteltävät</a:t>
            </a:r>
            <a:r>
              <a:rPr lang="en-US" dirty="0"/>
              <a:t> </a:t>
            </a:r>
            <a:r>
              <a:rPr lang="en-US" dirty="0" err="1"/>
              <a:t>aiheet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CA1DB-D053-40FE-BF8C-673991722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i-FI" dirty="0"/>
              <a:t>1. Tiedon saatavuus ja luotettavuus</a:t>
            </a:r>
          </a:p>
          <a:p>
            <a:pPr marL="0" indent="0">
              <a:buNone/>
            </a:pPr>
            <a:r>
              <a:rPr lang="fi-FI" dirty="0"/>
              <a:t>2. Approksimaatiota ja suuruusluokka-arvioita</a:t>
            </a:r>
          </a:p>
          <a:p>
            <a:pPr marL="0" indent="0">
              <a:buNone/>
            </a:pPr>
            <a:r>
              <a:rPr lang="fi-FI" dirty="0"/>
              <a:t>3. Mitä tiede on ?</a:t>
            </a:r>
          </a:p>
          <a:p>
            <a:pPr marL="0" indent="0">
              <a:buNone/>
            </a:pPr>
            <a:r>
              <a:rPr lang="fi-FI" dirty="0"/>
              <a:t>4. Mitä tekniikka on ?</a:t>
            </a:r>
          </a:p>
          <a:p>
            <a:pPr marL="0" indent="0">
              <a:buNone/>
            </a:pPr>
            <a:r>
              <a:rPr lang="fi-FI" dirty="0"/>
              <a:t>5. Ihmistieteet</a:t>
            </a:r>
          </a:p>
          <a:p>
            <a:pPr marL="0" indent="0">
              <a:buNone/>
            </a:pPr>
            <a:r>
              <a:rPr lang="fi-FI" dirty="0"/>
              <a:t>6. Koe, mittaus ja demonstraatio</a:t>
            </a:r>
          </a:p>
          <a:p>
            <a:pPr marL="0" indent="0">
              <a:buNone/>
            </a:pPr>
            <a:r>
              <a:rPr lang="fi-FI" dirty="0"/>
              <a:t>7. Todennäköisyys ja riski</a:t>
            </a:r>
          </a:p>
          <a:p>
            <a:pPr marL="0" indent="0">
              <a:buNone/>
            </a:pPr>
            <a:r>
              <a:rPr lang="fi-FI" dirty="0"/>
              <a:t>8. Mallit ja simulaatiot</a:t>
            </a:r>
          </a:p>
          <a:p>
            <a:pPr marL="0" indent="0">
              <a:buNone/>
            </a:pPr>
            <a:r>
              <a:rPr lang="fi-FI" dirty="0"/>
              <a:t>9. Analogiat ajattelun apuna</a:t>
            </a:r>
          </a:p>
          <a:p>
            <a:pPr marL="0" indent="0">
              <a:buNone/>
            </a:pPr>
            <a:r>
              <a:rPr lang="fi-FI" dirty="0"/>
              <a:t>10. Raha ja talous</a:t>
            </a:r>
          </a:p>
          <a:p>
            <a:pPr marL="0" indent="0">
              <a:buNone/>
            </a:pPr>
            <a:r>
              <a:rPr lang="fi-FI" dirty="0"/>
              <a:t>11. Tieto ja päätöksenteko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290223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Ajattelu on prosessi</a:t>
            </a:r>
            <a:endParaRPr lang="fi-FI" sz="4000" dirty="0"/>
          </a:p>
        </p:txBody>
      </p:sp>
      <p:pic>
        <p:nvPicPr>
          <p:cNvPr id="3074" name="Picture 2" descr="C:\Documents and Settings\Sami\My Documents\My Pictures\Työkuvia\Kirjojen kansia 2\IMG_11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4779818" y="3429000"/>
            <a:ext cx="4147127" cy="311034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" y="1723565"/>
            <a:ext cx="85898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ym typeface="Wingdings" pitchFamily="2" charset="2"/>
              </a:rPr>
              <a:t>Olemme kiinnostuneet prosessista jolla tulokseen pääsit: löytämästäsi datasta, valitsemistasi lähestymistavoista ja tekemistäsi yksinkertaistuksista.</a:t>
            </a:r>
          </a:p>
          <a:p>
            <a:endParaRPr lang="fi-FI" sz="2800" dirty="0">
              <a:sym typeface="Wingdings" pitchFamily="2" charset="2"/>
            </a:endParaRPr>
          </a:p>
          <a:p>
            <a:r>
              <a:rPr lang="fi-FI" sz="2800" dirty="0">
                <a:sym typeface="Wingdings" pitchFamily="2" charset="2"/>
              </a:rPr>
              <a:t>Tärkeää on ratkaisun</a:t>
            </a:r>
          </a:p>
          <a:p>
            <a:r>
              <a:rPr lang="fi-FI" sz="2800" dirty="0">
                <a:sym typeface="Wingdings" pitchFamily="2" charset="2"/>
              </a:rPr>
              <a:t>sisäinen konsistenssi:</a:t>
            </a:r>
          </a:p>
          <a:p>
            <a:r>
              <a:rPr lang="fi-FI" sz="2800" dirty="0">
                <a:sym typeface="Wingdings" pitchFamily="2" charset="2"/>
              </a:rPr>
              <a:t>teet valintoja ja sitten</a:t>
            </a:r>
          </a:p>
          <a:p>
            <a:r>
              <a:rPr lang="fi-FI" sz="2800" dirty="0">
                <a:sym typeface="Wingdings" pitchFamily="2" charset="2"/>
              </a:rPr>
              <a:t>pitäydyt niissä. Lopussa</a:t>
            </a:r>
          </a:p>
          <a:p>
            <a:r>
              <a:rPr lang="fi-FI" sz="2800" dirty="0">
                <a:sym typeface="Wingdings" pitchFamily="2" charset="2"/>
              </a:rPr>
              <a:t>arvioit ratkaisun laatua.</a:t>
            </a:r>
            <a:endParaRPr lang="fi-FI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Kurssin luonteesta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Edellyttää jatkuvaa </a:t>
            </a:r>
            <a:r>
              <a:rPr lang="fi-FI" dirty="0" err="1"/>
              <a:t>hereilläoloa</a:t>
            </a:r>
            <a:r>
              <a:rPr lang="fi-FI" dirty="0"/>
              <a:t>: jokainen joutuu esittämään omia arvioita vaikkapa amerikkalaisen auton bensankulutuksesta, Suomen ruokahävikistä tai hevostallin kuukausivuokrasta.</a:t>
            </a:r>
          </a:p>
          <a:p>
            <a:r>
              <a:rPr lang="fi-FI" dirty="0"/>
              <a:t>Tehtävät tuntuvat vaikeilta koska ne ovat erilaisia kuin lukiossa ja muilla kursseilla. </a:t>
            </a:r>
          </a:p>
          <a:p>
            <a:r>
              <a:rPr lang="fi-FI" dirty="0"/>
              <a:t>Ne ovat kuitenkin helppoja sillä ne ratkeavat approksimaatioilla ja helpoilla malleilla. </a:t>
            </a:r>
          </a:p>
          <a:p>
            <a:r>
              <a:rPr lang="fi-FI" dirty="0"/>
              <a:t>Kurssi on vaikea koska koko ajan siirrytään uusien aiheiden pariin.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Kurssin </a:t>
            </a:r>
            <a:r>
              <a:rPr lang="en-GB" dirty="0" err="1"/>
              <a:t>rakenne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Perjantaisin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13-16: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13-14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kotitehtävien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tai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ryhmätehtävien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läpikäymistä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ryhmässä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assarin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kanssa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hengen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ryhmät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kurssilla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40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opiskelijaa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14-16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sekaisin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luentoa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harjoituksia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testejä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joissa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opiskelijoita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käytetään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koekaniineina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suunnittelutehtäviä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ryhmätöitä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pieniä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tutkimusprojekteja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Tehtävien</a:t>
            </a:r>
            <a:r>
              <a:rPr lang="en-GB" dirty="0"/>
              <a:t> </a:t>
            </a:r>
            <a:r>
              <a:rPr lang="en-GB" dirty="0" err="1"/>
              <a:t>pisteytys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561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1= </a:t>
            </a:r>
            <a:r>
              <a:rPr lang="en-GB" dirty="0" err="1"/>
              <a:t>joku</a:t>
            </a:r>
            <a:r>
              <a:rPr lang="en-GB" dirty="0"/>
              <a:t> idea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yritys</a:t>
            </a:r>
            <a:r>
              <a:rPr lang="en-GB" dirty="0"/>
              <a:t>, </a:t>
            </a:r>
            <a:r>
              <a:rPr lang="en-GB" dirty="0" err="1"/>
              <a:t>mutta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kunnon</a:t>
            </a:r>
            <a:r>
              <a:rPr lang="en-GB" dirty="0"/>
              <a:t> </a:t>
            </a:r>
            <a:r>
              <a:rPr lang="en-GB" dirty="0" err="1"/>
              <a:t>lopputulosta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2= OK idea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päästy</a:t>
            </a:r>
            <a:r>
              <a:rPr lang="en-GB" dirty="0"/>
              <a:t> </a:t>
            </a:r>
            <a:r>
              <a:rPr lang="en-GB" dirty="0" err="1"/>
              <a:t>lopputulokseen</a:t>
            </a:r>
            <a:r>
              <a:rPr lang="en-GB" dirty="0"/>
              <a:t> </a:t>
            </a:r>
            <a:r>
              <a:rPr lang="en-GB" dirty="0" err="1"/>
              <a:t>asti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2 = </a:t>
            </a:r>
            <a:r>
              <a:rPr lang="en-GB" dirty="0" err="1"/>
              <a:t>huono</a:t>
            </a:r>
            <a:r>
              <a:rPr lang="en-GB" dirty="0"/>
              <a:t> idea, </a:t>
            </a:r>
            <a:r>
              <a:rPr lang="en-GB" dirty="0" err="1"/>
              <a:t>looginen</a:t>
            </a:r>
            <a:r>
              <a:rPr lang="en-GB" dirty="0"/>
              <a:t> </a:t>
            </a:r>
            <a:r>
              <a:rPr lang="en-GB" dirty="0" err="1"/>
              <a:t>prosessi</a:t>
            </a:r>
            <a:r>
              <a:rPr lang="en-GB" dirty="0"/>
              <a:t>, </a:t>
            </a:r>
            <a:r>
              <a:rPr lang="en-GB" dirty="0" err="1"/>
              <a:t>väärä</a:t>
            </a:r>
            <a:r>
              <a:rPr lang="en-GB" dirty="0"/>
              <a:t> </a:t>
            </a:r>
            <a:r>
              <a:rPr lang="en-GB" dirty="0" err="1"/>
              <a:t>tulos</a:t>
            </a:r>
            <a:r>
              <a:rPr lang="en-GB" dirty="0"/>
              <a:t>,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hyvä</a:t>
            </a:r>
            <a:r>
              <a:rPr lang="en-GB" dirty="0"/>
              <a:t> </a:t>
            </a:r>
            <a:r>
              <a:rPr lang="en-GB" dirty="0" err="1"/>
              <a:t>analyysi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3= </a:t>
            </a:r>
            <a:r>
              <a:rPr lang="en-GB" dirty="0" err="1"/>
              <a:t>hiottu</a:t>
            </a:r>
            <a:r>
              <a:rPr lang="en-GB" dirty="0"/>
              <a:t> </a:t>
            </a:r>
            <a:r>
              <a:rPr lang="en-GB" dirty="0" err="1"/>
              <a:t>lopputulos</a:t>
            </a:r>
            <a:r>
              <a:rPr lang="en-GB" dirty="0"/>
              <a:t>, </a:t>
            </a:r>
            <a:r>
              <a:rPr lang="en-GB" dirty="0" err="1"/>
              <a:t>jonka</a:t>
            </a:r>
            <a:r>
              <a:rPr lang="en-GB" dirty="0"/>
              <a:t> </a:t>
            </a:r>
            <a:r>
              <a:rPr lang="en-GB" dirty="0" err="1"/>
              <a:t>pätevyyttä</a:t>
            </a:r>
            <a:r>
              <a:rPr lang="en-GB" dirty="0"/>
              <a:t> </a:t>
            </a:r>
            <a:r>
              <a:rPr lang="en-GB" dirty="0" err="1"/>
              <a:t>arvioitu</a:t>
            </a:r>
            <a:endParaRPr lang="en-GB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71351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7E94FCBC-AB50-4588-82FC-467EBFDC46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548640"/>
            <a:ext cx="8677105" cy="60883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bg1"/>
                </a:solidFill>
              </a:rPr>
              <a:t>Ryhmätyöt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494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800" dirty="0"/>
              <a:t>Vuoroviikoin kotitehtävien kanssa on jotain muuta. Ne edellyttävät uloslähtemistä ja vuorovaikutusta, oman tutkimussuunnitelman tai designin luomista, ja koehenkilöiden värväämistä.</a:t>
            </a:r>
          </a:p>
        </p:txBody>
      </p:sp>
    </p:spTree>
    <p:extLst>
      <p:ext uri="{BB962C8B-B14F-4D97-AF65-F5344CB8AC3E}">
        <p14:creationId xmlns:p14="http://schemas.microsoft.com/office/powerpoint/2010/main" val="2145368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Suorittaminen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67020"/>
            <a:ext cx="8520545" cy="5066289"/>
          </a:xfrm>
        </p:spPr>
        <p:txBody>
          <a:bodyPr>
            <a:noAutofit/>
          </a:bodyPr>
          <a:lstStyle/>
          <a:p>
            <a:r>
              <a:rPr lang="fi-FI" sz="2800" dirty="0"/>
              <a:t>12 tunnilla tehtävää juttua  = 30 p  (6*2p + 6*3 p) eli kakkosperiodilla saa enemmän </a:t>
            </a:r>
          </a:p>
          <a:p>
            <a:pPr marL="0" indent="0">
              <a:buNone/>
            </a:pPr>
            <a:r>
              <a:rPr lang="fi-FI" sz="2800" dirty="0">
                <a:solidFill>
                  <a:srgbClr val="FF0000"/>
                </a:solidFill>
              </a:rPr>
              <a:t>     (huomaa: läsnäolosta ei pisteitä vaan tehtävistä)</a:t>
            </a:r>
          </a:p>
          <a:p>
            <a:r>
              <a:rPr lang="fi-FI" sz="2800" dirty="0"/>
              <a:t>6 vko*3 </a:t>
            </a:r>
            <a:r>
              <a:rPr lang="fi-FI" sz="2800" dirty="0" err="1"/>
              <a:t>henk</a:t>
            </a:r>
            <a:r>
              <a:rPr lang="fi-FI" sz="2800" dirty="0"/>
              <a:t> </a:t>
            </a:r>
            <a:r>
              <a:rPr lang="fi-FI" sz="2800" dirty="0" err="1"/>
              <a:t>koht</a:t>
            </a:r>
            <a:r>
              <a:rPr lang="fi-FI" sz="2800" dirty="0"/>
              <a:t> kotitehtävää * 3 </a:t>
            </a:r>
            <a:r>
              <a:rPr lang="fi-FI" sz="2800" dirty="0" err="1"/>
              <a:t>pist</a:t>
            </a:r>
            <a:r>
              <a:rPr lang="fi-FI" sz="2800" dirty="0"/>
              <a:t> = 54 </a:t>
            </a:r>
            <a:r>
              <a:rPr lang="fi-FI" sz="2800" dirty="0" err="1"/>
              <a:t>pist</a:t>
            </a:r>
            <a:r>
              <a:rPr lang="fi-FI" sz="2800" dirty="0"/>
              <a:t>.</a:t>
            </a:r>
          </a:p>
          <a:p>
            <a:r>
              <a:rPr lang="fi-FI" sz="2800" dirty="0">
                <a:solidFill>
                  <a:srgbClr val="00B0F0"/>
                </a:solidFill>
              </a:rPr>
              <a:t>4 ryhmäprojektia: 2*5 p + 2*10p = 30 </a:t>
            </a:r>
            <a:r>
              <a:rPr lang="fi-FI" sz="2800" dirty="0" err="1">
                <a:solidFill>
                  <a:srgbClr val="00B0F0"/>
                </a:solidFill>
              </a:rPr>
              <a:t>pist</a:t>
            </a:r>
            <a:r>
              <a:rPr lang="fi-FI" sz="2800" dirty="0">
                <a:solidFill>
                  <a:srgbClr val="00B0F0"/>
                </a:solidFill>
              </a:rPr>
              <a:t>. </a:t>
            </a:r>
            <a:r>
              <a:rPr lang="fi-FI" sz="2800" dirty="0" err="1">
                <a:solidFill>
                  <a:srgbClr val="00B0F0"/>
                </a:solidFill>
              </a:rPr>
              <a:t>max</a:t>
            </a:r>
            <a:r>
              <a:rPr lang="fi-FI" sz="2800" dirty="0">
                <a:solidFill>
                  <a:srgbClr val="00B0F0"/>
                </a:solidFill>
              </a:rPr>
              <a:t>.</a:t>
            </a:r>
          </a:p>
          <a:p>
            <a:r>
              <a:rPr lang="fi-FI" sz="2800" dirty="0" err="1">
                <a:solidFill>
                  <a:srgbClr val="00B0F0"/>
                </a:solidFill>
              </a:rPr>
              <a:t>Webropol</a:t>
            </a:r>
            <a:r>
              <a:rPr lang="fi-FI" sz="2800" dirty="0">
                <a:solidFill>
                  <a:srgbClr val="00B0F0"/>
                </a:solidFill>
              </a:rPr>
              <a:t> palaute 2 </a:t>
            </a:r>
            <a:r>
              <a:rPr lang="fi-FI" sz="2800" dirty="0" err="1">
                <a:solidFill>
                  <a:srgbClr val="00B0F0"/>
                </a:solidFill>
              </a:rPr>
              <a:t>pist</a:t>
            </a:r>
            <a:r>
              <a:rPr lang="fi-FI" sz="2800" dirty="0">
                <a:solidFill>
                  <a:srgbClr val="00B0F0"/>
                </a:solidFill>
              </a:rPr>
              <a:t>.</a:t>
            </a:r>
          </a:p>
          <a:p>
            <a:r>
              <a:rPr lang="fi-FI" sz="2800" dirty="0">
                <a:solidFill>
                  <a:srgbClr val="FF0000"/>
                </a:solidFill>
              </a:rPr>
              <a:t>Total = 116 pistettä</a:t>
            </a:r>
          </a:p>
          <a:p>
            <a:r>
              <a:rPr lang="fi-FI" sz="2800" dirty="0">
                <a:solidFill>
                  <a:srgbClr val="FF0000"/>
                </a:solidFill>
              </a:rPr>
              <a:t>Läpäisyyn 80 pistettä</a:t>
            </a:r>
          </a:p>
          <a:p>
            <a:r>
              <a:rPr lang="en-GB" sz="2800" dirty="0" err="1"/>
              <a:t>Arvostelu</a:t>
            </a:r>
            <a:r>
              <a:rPr lang="en-GB" sz="2800" dirty="0"/>
              <a:t>:  </a:t>
            </a:r>
            <a:r>
              <a:rPr lang="en-GB" sz="2800" dirty="0" err="1"/>
              <a:t>hyväksytty</a:t>
            </a:r>
            <a:r>
              <a:rPr lang="en-GB" sz="2800" dirty="0"/>
              <a:t>/</a:t>
            </a:r>
            <a:r>
              <a:rPr lang="en-GB" sz="2800" dirty="0" err="1"/>
              <a:t>hylätty</a:t>
            </a:r>
            <a:endParaRPr lang="en-GB" sz="2800" dirty="0"/>
          </a:p>
          <a:p>
            <a:pPr marL="0" indent="0">
              <a:buNone/>
            </a:pPr>
            <a:endParaRPr lang="fi-FI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D9434-3648-4063-8BC2-CF49FC7EF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Käytännössä</a:t>
            </a:r>
            <a:r>
              <a:rPr lang="en-US" dirty="0"/>
              <a:t> </a:t>
            </a:r>
            <a:r>
              <a:rPr lang="en-US" dirty="0" err="1"/>
              <a:t>pakollinen</a:t>
            </a:r>
            <a:r>
              <a:rPr lang="en-US" dirty="0"/>
              <a:t> </a:t>
            </a:r>
            <a:r>
              <a:rPr lang="en-US" dirty="0" err="1"/>
              <a:t>läsnäolo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D8592-60D0-41C4-8438-94BC73AE3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817" y="1782762"/>
            <a:ext cx="40132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err="1"/>
              <a:t>Kurssin</a:t>
            </a:r>
            <a:r>
              <a:rPr lang="en-US" dirty="0"/>
              <a:t> </a:t>
            </a:r>
            <a:r>
              <a:rPr lang="en-US" dirty="0" err="1"/>
              <a:t>ideana</a:t>
            </a:r>
            <a:r>
              <a:rPr lang="en-US" dirty="0"/>
              <a:t> on </a:t>
            </a:r>
            <a:r>
              <a:rPr lang="en-US" dirty="0" err="1"/>
              <a:t>ratkaisuehdotusten</a:t>
            </a:r>
            <a:r>
              <a:rPr lang="en-US" dirty="0"/>
              <a:t> </a:t>
            </a:r>
            <a:r>
              <a:rPr lang="en-US" dirty="0" err="1"/>
              <a:t>esittäminen</a:t>
            </a:r>
            <a:r>
              <a:rPr lang="en-US" dirty="0"/>
              <a:t> </a:t>
            </a:r>
            <a:r>
              <a:rPr lang="en-US" dirty="0" err="1"/>
              <a:t>ääneen</a:t>
            </a:r>
            <a:r>
              <a:rPr lang="en-US" dirty="0"/>
              <a:t>, ja </a:t>
            </a:r>
            <a:r>
              <a:rPr lang="en-US" dirty="0" err="1"/>
              <a:t>niiden</a:t>
            </a:r>
            <a:r>
              <a:rPr lang="en-US" dirty="0"/>
              <a:t> </a:t>
            </a:r>
            <a:r>
              <a:rPr lang="en-US" dirty="0" err="1"/>
              <a:t>pohdinta</a:t>
            </a:r>
            <a:r>
              <a:rPr lang="en-US" dirty="0"/>
              <a:t> ja </a:t>
            </a:r>
            <a:r>
              <a:rPr lang="en-US" dirty="0" err="1"/>
              <a:t>analyysi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Siksi</a:t>
            </a:r>
            <a:r>
              <a:rPr lang="en-US" dirty="0"/>
              <a:t> </a:t>
            </a:r>
            <a:r>
              <a:rPr lang="en-US" dirty="0" err="1"/>
              <a:t>kurssilla</a:t>
            </a:r>
            <a:r>
              <a:rPr lang="en-US" dirty="0"/>
              <a:t> </a:t>
            </a:r>
            <a:r>
              <a:rPr lang="en-US" dirty="0" err="1"/>
              <a:t>odotetaan</a:t>
            </a:r>
            <a:r>
              <a:rPr lang="en-US" dirty="0"/>
              <a:t> </a:t>
            </a:r>
            <a:r>
              <a:rPr lang="en-US" dirty="0" err="1"/>
              <a:t>että</a:t>
            </a:r>
            <a:r>
              <a:rPr lang="en-US" dirty="0"/>
              <a:t> ne 40, </a:t>
            </a:r>
            <a:r>
              <a:rPr lang="en-US" dirty="0" err="1"/>
              <a:t>jotka</a:t>
            </a:r>
            <a:r>
              <a:rPr lang="en-US" dirty="0"/>
              <a:t> </a:t>
            </a:r>
            <a:r>
              <a:rPr lang="en-US" dirty="0" err="1"/>
              <a:t>mahtuvat</a:t>
            </a:r>
            <a:r>
              <a:rPr lang="en-US" dirty="0"/>
              <a:t> </a:t>
            </a:r>
            <a:r>
              <a:rPr lang="en-US" dirty="0" err="1"/>
              <a:t>mukaan</a:t>
            </a:r>
            <a:r>
              <a:rPr lang="en-US" dirty="0"/>
              <a:t>, </a:t>
            </a:r>
            <a:r>
              <a:rPr lang="en-US" dirty="0" err="1"/>
              <a:t>sitoutuvat</a:t>
            </a:r>
            <a:r>
              <a:rPr lang="en-US" dirty="0"/>
              <a:t> </a:t>
            </a:r>
            <a:r>
              <a:rPr lang="en-US" dirty="0" err="1"/>
              <a:t>olemaan</a:t>
            </a:r>
            <a:r>
              <a:rPr lang="en-US" dirty="0"/>
              <a:t> </a:t>
            </a:r>
            <a:r>
              <a:rPr lang="en-US" dirty="0" err="1"/>
              <a:t>aktiivisina</a:t>
            </a:r>
            <a:r>
              <a:rPr lang="en-US" dirty="0"/>
              <a:t> </a:t>
            </a:r>
            <a:r>
              <a:rPr lang="en-US" dirty="0" err="1"/>
              <a:t>perjantaisin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EF2F93-4806-4A7D-949A-985945F07B94}"/>
              </a:ext>
            </a:extLst>
          </p:cNvPr>
          <p:cNvSpPr txBox="1"/>
          <p:nvPr/>
        </p:nvSpPr>
        <p:spPr>
          <a:xfrm>
            <a:off x="4470400" y="5323840"/>
            <a:ext cx="4043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(</a:t>
            </a:r>
            <a:r>
              <a:rPr lang="en-US" sz="2800" dirty="0" err="1"/>
              <a:t>Ennen</a:t>
            </a:r>
            <a:r>
              <a:rPr lang="en-US" sz="2800" dirty="0"/>
              <a:t> </a:t>
            </a:r>
            <a:r>
              <a:rPr lang="en-US" sz="2800" dirty="0" err="1"/>
              <a:t>koronaa</a:t>
            </a:r>
            <a:r>
              <a:rPr lang="en-US" sz="2800" dirty="0"/>
              <a:t> </a:t>
            </a:r>
            <a:r>
              <a:rPr lang="en-US" sz="2800" dirty="0" err="1"/>
              <a:t>kurssille</a:t>
            </a:r>
            <a:r>
              <a:rPr lang="en-US" sz="2800" dirty="0"/>
              <a:t> </a:t>
            </a:r>
            <a:r>
              <a:rPr lang="en-US" sz="2800" dirty="0" err="1"/>
              <a:t>otettiin</a:t>
            </a:r>
            <a:r>
              <a:rPr lang="en-US" sz="2800" dirty="0"/>
              <a:t> 100)</a:t>
            </a:r>
            <a:endParaRPr lang="LID4096" sz="2800" dirty="0"/>
          </a:p>
        </p:txBody>
      </p:sp>
      <p:pic>
        <p:nvPicPr>
          <p:cNvPr id="8" name="Picture 7" descr="A group of people in a room&#10;&#10;Description automatically generated">
            <a:extLst>
              <a:ext uri="{FF2B5EF4-FFF2-40B4-BE49-F238E27FC236}">
                <a16:creationId xmlns:a16="http://schemas.microsoft.com/office/drawing/2014/main" id="{A47DAE2B-5F3F-4043-B5C9-764FA3A228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85" y="1685995"/>
            <a:ext cx="4402667" cy="293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85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98692</TotalTime>
  <Words>473</Words>
  <Application>Microsoft Office PowerPoint</Application>
  <PresentationFormat>On-screen Show (4:3)</PresentationFormat>
  <Paragraphs>68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ArialUnicodeMS</vt:lpstr>
      <vt:lpstr>Calibri</vt:lpstr>
      <vt:lpstr>Office Theme</vt:lpstr>
      <vt:lpstr>Akateemisen ajattelun alkeiskurssi  CHEM-A1020 (5 op)</vt:lpstr>
      <vt:lpstr>Käsiteltävät aiheet</vt:lpstr>
      <vt:lpstr>Ajattelu on prosessi</vt:lpstr>
      <vt:lpstr>Kurssin luonteesta</vt:lpstr>
      <vt:lpstr>Kurssin rakenne</vt:lpstr>
      <vt:lpstr>Tehtävien pisteytys</vt:lpstr>
      <vt:lpstr>Ryhmätyöt</vt:lpstr>
      <vt:lpstr>Suorittaminen</vt:lpstr>
      <vt:lpstr>Käytännössä pakollinen läsnäolo</vt:lpstr>
      <vt:lpstr>Kättä pidempää…</vt:lpstr>
      <vt:lpstr>Kurssipalautteesta poimittua</vt:lpstr>
    </vt:vector>
  </TitlesOfParts>
  <Company>TKK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Viikko 0: Kurssin aloitusasiaa</dc:title>
  <dc:creator>SF</dc:creator>
  <cp:lastModifiedBy>Franssila Sami</cp:lastModifiedBy>
  <cp:revision>206</cp:revision>
  <dcterms:created xsi:type="dcterms:W3CDTF">2013-08-01T11:37:22Z</dcterms:created>
  <dcterms:modified xsi:type="dcterms:W3CDTF">2020-08-27T12:21:17Z</dcterms:modified>
</cp:coreProperties>
</file>