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460" r:id="rId3"/>
    <p:sldId id="462" r:id="rId4"/>
    <p:sldId id="447" r:id="rId5"/>
    <p:sldId id="401" r:id="rId6"/>
    <p:sldId id="367" r:id="rId7"/>
    <p:sldId id="458" r:id="rId8"/>
    <p:sldId id="453" r:id="rId9"/>
    <p:sldId id="260" r:id="rId10"/>
    <p:sldId id="267" r:id="rId11"/>
    <p:sldId id="259" r:id="rId12"/>
    <p:sldId id="261" r:id="rId13"/>
    <p:sldId id="46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15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50C9-4132-4267-A0AD-0B48FA7061A3}" type="datetimeFigureOut">
              <a:rPr lang="fi-FI" smtClean="0"/>
              <a:t>17.8.2020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B418-E042-4F4C-88C8-BD316BB6E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5248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50C9-4132-4267-A0AD-0B48FA7061A3}" type="datetimeFigureOut">
              <a:rPr lang="fi-FI" smtClean="0"/>
              <a:t>17.8.2020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B418-E042-4F4C-88C8-BD316BB6E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117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50C9-4132-4267-A0AD-0B48FA7061A3}" type="datetimeFigureOut">
              <a:rPr lang="fi-FI" smtClean="0"/>
              <a:t>17.8.2020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B418-E042-4F4C-88C8-BD316BB6E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7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50C9-4132-4267-A0AD-0B48FA7061A3}" type="datetimeFigureOut">
              <a:rPr lang="fi-FI" smtClean="0"/>
              <a:t>17.8.2020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B418-E042-4F4C-88C8-BD316BB6E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90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50C9-4132-4267-A0AD-0B48FA7061A3}" type="datetimeFigureOut">
              <a:rPr lang="fi-FI" smtClean="0"/>
              <a:t>17.8.2020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B418-E042-4F4C-88C8-BD316BB6E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221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50C9-4132-4267-A0AD-0B48FA7061A3}" type="datetimeFigureOut">
              <a:rPr lang="fi-FI" smtClean="0"/>
              <a:t>17.8.2020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B418-E042-4F4C-88C8-BD316BB6E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10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50C9-4132-4267-A0AD-0B48FA7061A3}" type="datetimeFigureOut">
              <a:rPr lang="fi-FI" smtClean="0"/>
              <a:t>17.8.2020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B418-E042-4F4C-88C8-BD316BB6E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64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50C9-4132-4267-A0AD-0B48FA7061A3}" type="datetimeFigureOut">
              <a:rPr lang="fi-FI" smtClean="0"/>
              <a:t>17.8.2020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B418-E042-4F4C-88C8-BD316BB6E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744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50C9-4132-4267-A0AD-0B48FA7061A3}" type="datetimeFigureOut">
              <a:rPr lang="fi-FI" smtClean="0"/>
              <a:t>17.8.2020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B418-E042-4F4C-88C8-BD316BB6E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660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50C9-4132-4267-A0AD-0B48FA7061A3}" type="datetimeFigureOut">
              <a:rPr lang="fi-FI" smtClean="0"/>
              <a:t>17.8.2020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B418-E042-4F4C-88C8-BD316BB6E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465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50C9-4132-4267-A0AD-0B48FA7061A3}" type="datetimeFigureOut">
              <a:rPr lang="fi-FI" smtClean="0"/>
              <a:t>17.8.2020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B418-E042-4F4C-88C8-BD316BB6E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578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B50C9-4132-4267-A0AD-0B48FA7061A3}" type="datetimeFigureOut">
              <a:rPr lang="fi-FI" smtClean="0"/>
              <a:t>17.8.2020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EB418-E042-4F4C-88C8-BD316BB6E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32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microsoft.com/office/2007/relationships/hdphoto" Target="../media/hdphoto1.wdp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2670" y="248194"/>
            <a:ext cx="8514761" cy="6361611"/>
          </a:xfrm>
          <a:prstGeom prst="rect">
            <a:avLst/>
          </a:prstGeom>
          <a:solidFill>
            <a:srgbClr val="F564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366" y="4438061"/>
            <a:ext cx="6858000" cy="1655762"/>
          </a:xfrm>
        </p:spPr>
        <p:txBody>
          <a:bodyPr>
            <a:normAutofit/>
          </a:bodyPr>
          <a:lstStyle/>
          <a:p>
            <a:endParaRPr lang="fi-FI" sz="4000" dirty="0"/>
          </a:p>
          <a:p>
            <a:r>
              <a:rPr lang="fi-FI" sz="4000" dirty="0"/>
              <a:t>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BB9C17-72D1-4536-BB6A-5EFDF4C21477}"/>
              </a:ext>
            </a:extLst>
          </p:cNvPr>
          <p:cNvSpPr txBox="1"/>
          <p:nvPr/>
        </p:nvSpPr>
        <p:spPr>
          <a:xfrm>
            <a:off x="1577009" y="1199322"/>
            <a:ext cx="55741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/>
              <a:t>CHEM-A1410 Materiaalitieteen perusteet (</a:t>
            </a:r>
            <a:r>
              <a:rPr lang="fi-FI" sz="4800" dirty="0" err="1"/>
              <a:t>MaPe</a:t>
            </a:r>
            <a:r>
              <a:rPr lang="fi-FI" sz="4800" dirty="0"/>
              <a:t>)</a:t>
            </a:r>
            <a:endParaRPr lang="LID4096" sz="4800" dirty="0"/>
          </a:p>
        </p:txBody>
      </p:sp>
    </p:spTree>
    <p:extLst>
      <p:ext uri="{BB962C8B-B14F-4D97-AF65-F5344CB8AC3E}">
        <p14:creationId xmlns:p14="http://schemas.microsoft.com/office/powerpoint/2010/main" val="479877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80218" cy="1325563"/>
          </a:xfrm>
        </p:spPr>
        <p:txBody>
          <a:bodyPr>
            <a:normAutofit/>
          </a:bodyPr>
          <a:lstStyle/>
          <a:p>
            <a:r>
              <a:rPr lang="fi-FI" dirty="0"/>
              <a:t>Labrat, koronan takia muutoksia tulossa. Seuraa MC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1536"/>
            <a:ext cx="828021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Labra 1: kuparin murtolujuus, kumin kimmokerroin</a:t>
            </a:r>
          </a:p>
          <a:p>
            <a:pPr marL="0" indent="0">
              <a:buNone/>
            </a:pPr>
            <a:r>
              <a:rPr lang="fi-FI" dirty="0"/>
              <a:t>Labra 2: alumiinin resistiivisyys ja TCR</a:t>
            </a:r>
          </a:p>
          <a:p>
            <a:pPr marL="0" indent="0">
              <a:buNone/>
            </a:pPr>
            <a:r>
              <a:rPr lang="fi-FI" dirty="0"/>
              <a:t>Labra 3: ABS/PLA 3D printtaus</a:t>
            </a:r>
          </a:p>
          <a:p>
            <a:pPr marL="0" indent="0">
              <a:buNone/>
            </a:pPr>
            <a:r>
              <a:rPr lang="fi-FI" dirty="0"/>
              <a:t>Labra 4: biomateriaalin </a:t>
            </a:r>
            <a:r>
              <a:rPr lang="fi-FI" dirty="0" err="1"/>
              <a:t>anisotrooppiset</a:t>
            </a:r>
            <a:r>
              <a:rPr lang="fi-FI" dirty="0"/>
              <a:t> 			ominaisuudet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err="1"/>
              <a:t>Selkkari</a:t>
            </a:r>
            <a:r>
              <a:rPr lang="fi-FI" dirty="0"/>
              <a:t>: </a:t>
            </a:r>
            <a:r>
              <a:rPr lang="fi-FI" dirty="0" err="1"/>
              <a:t>templaattiin</a:t>
            </a:r>
            <a:r>
              <a:rPr lang="fi-FI" dirty="0"/>
              <a:t> (=täytä puuttuvat kohdat)</a:t>
            </a:r>
          </a:p>
          <a:p>
            <a:pPr marL="0" indent="0">
              <a:buNone/>
            </a:pPr>
            <a:r>
              <a:rPr lang="fi-FI" dirty="0" err="1"/>
              <a:t>Selkkari</a:t>
            </a:r>
            <a:r>
              <a:rPr lang="fi-FI" dirty="0"/>
              <a:t>: henkilökohtainen</a:t>
            </a:r>
          </a:p>
        </p:txBody>
      </p:sp>
    </p:spTree>
    <p:extLst>
      <p:ext uri="{BB962C8B-B14F-4D97-AF65-F5344CB8AC3E}">
        <p14:creationId xmlns:p14="http://schemas.microsoft.com/office/powerpoint/2010/main" val="3191416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5A092A-16FF-464F-8E9C-095AC247B9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47" r="2" b="13074"/>
          <a:stretch/>
        </p:blipFill>
        <p:spPr>
          <a:xfrm>
            <a:off x="3" y="-6236"/>
            <a:ext cx="2441552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BB0FF7-6374-4E8E-9E5B-635927B551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t="18496" r="-2" b="13166"/>
          <a:stretch/>
        </p:blipFill>
        <p:spPr>
          <a:xfrm>
            <a:off x="3506654" y="-6235"/>
            <a:ext cx="2758363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15" name="Picture 14" descr="A picture containing person, object, indoor, table&#10;&#10;Description automatically generated">
            <a:extLst>
              <a:ext uri="{FF2B5EF4-FFF2-40B4-BE49-F238E27FC236}">
                <a16:creationId xmlns:a16="http://schemas.microsoft.com/office/drawing/2014/main" id="{C886C54B-3E15-4886-9354-7786CB84C9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2" r="3" b="30929"/>
          <a:stretch/>
        </p:blipFill>
        <p:spPr>
          <a:xfrm>
            <a:off x="5540182" y="1"/>
            <a:ext cx="3603818" cy="2499219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1026" name="Picture 2" descr="Sami Lipponen, University Teacher, at Aalto University">
            <a:extLst>
              <a:ext uri="{FF2B5EF4-FFF2-40B4-BE49-F238E27FC236}">
                <a16:creationId xmlns:a16="http://schemas.microsoft.com/office/drawing/2014/main" id="{328F992A-3FB1-4B7E-A0A8-2FCB9B4EB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99" b="-1"/>
          <a:stretch/>
        </p:blipFill>
        <p:spPr bwMode="auto">
          <a:xfrm>
            <a:off x="20" y="3325396"/>
            <a:ext cx="2378795" cy="3532603"/>
          </a:xfrm>
          <a:custGeom>
            <a:avLst/>
            <a:gdLst/>
            <a:ahLst/>
            <a:cxnLst/>
            <a:rect l="l" t="t" r="r" b="b"/>
            <a:pathLst>
              <a:path w="3770724" h="4199724">
                <a:moveTo>
                  <a:pt x="0" y="0"/>
                </a:moveTo>
                <a:lnTo>
                  <a:pt x="3770724" y="0"/>
                </a:lnTo>
                <a:lnTo>
                  <a:pt x="1824067" y="4199724"/>
                </a:lnTo>
                <a:lnTo>
                  <a:pt x="0" y="419972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C39C7B-3834-42D1-9678-C1828363D21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-3" b="17552"/>
          <a:stretch/>
        </p:blipFill>
        <p:spPr>
          <a:xfrm>
            <a:off x="1510347" y="2661900"/>
            <a:ext cx="3831544" cy="4197911"/>
          </a:xfrm>
          <a:custGeom>
            <a:avLst/>
            <a:gdLst/>
            <a:ahLst/>
            <a:cxnLst/>
            <a:rect l="l" t="t" r="r" b="b"/>
            <a:pathLst>
              <a:path w="5108726" h="4197911">
                <a:moveTo>
                  <a:pt x="1945141" y="0"/>
                </a:moveTo>
                <a:lnTo>
                  <a:pt x="5108726" y="0"/>
                </a:lnTo>
                <a:lnTo>
                  <a:pt x="3163585" y="4197911"/>
                </a:lnTo>
                <a:lnTo>
                  <a:pt x="3157362" y="4197911"/>
                </a:lnTo>
                <a:lnTo>
                  <a:pt x="1967571" y="4197911"/>
                </a:lnTo>
                <a:lnTo>
                  <a:pt x="317526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1028" name="Freeform 43">
            <a:extLst>
              <a:ext uri="{FF2B5EF4-FFF2-40B4-BE49-F238E27FC236}">
                <a16:creationId xmlns:a16="http://schemas.microsoft.com/office/drawing/2014/main" id="{AAD8F19F-4A55-467B-BED0-8837659A9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14787" y="2660089"/>
            <a:ext cx="5129213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rgbClr val="3D6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4373" y="4189864"/>
            <a:ext cx="3748015" cy="2163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Opettajat</a:t>
            </a:r>
          </a:p>
        </p:txBody>
      </p:sp>
      <p:pic>
        <p:nvPicPr>
          <p:cNvPr id="17" name="Picture 16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82E2526-936D-4207-9485-7B14D444CA5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7" r="-3" b="16872"/>
          <a:stretch/>
        </p:blipFill>
        <p:spPr>
          <a:xfrm>
            <a:off x="1696476" y="1"/>
            <a:ext cx="2545457" cy="250284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57346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Arvostelu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841084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400" dirty="0"/>
              <a:t>Tentti 40</a:t>
            </a:r>
          </a:p>
          <a:p>
            <a:pPr marL="0" indent="0">
              <a:buNone/>
            </a:pPr>
            <a:r>
              <a:rPr lang="fi-FI" sz="2400" dirty="0"/>
              <a:t>Labrat 28</a:t>
            </a:r>
          </a:p>
          <a:p>
            <a:pPr marL="0" indent="0">
              <a:buNone/>
            </a:pPr>
            <a:r>
              <a:rPr lang="fi-FI" sz="2400" dirty="0" err="1"/>
              <a:t>Laskarit</a:t>
            </a:r>
            <a:r>
              <a:rPr lang="fi-FI" sz="2400" dirty="0"/>
              <a:t> 40</a:t>
            </a:r>
          </a:p>
          <a:p>
            <a:pPr marL="0" indent="0">
              <a:buNone/>
            </a:pPr>
            <a:r>
              <a:rPr lang="fi-FI" sz="2400" dirty="0" err="1"/>
              <a:t>Webropol</a:t>
            </a:r>
            <a:r>
              <a:rPr lang="fi-FI" sz="2400" dirty="0"/>
              <a:t>-palaute 2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Summa 110, arvostelu 100 mukaan.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Koska bonusta on tarjolla, poissaoloista, myöhästymisistä tai </a:t>
            </a:r>
            <a:r>
              <a:rPr lang="fi-FI" sz="2400" dirty="0" err="1"/>
              <a:t>väliinjättämisistä</a:t>
            </a:r>
            <a:r>
              <a:rPr lang="fi-FI" sz="2400" dirty="0"/>
              <a:t> ei mitään kompensaatiota eikä paikkoheittoja.</a:t>
            </a:r>
          </a:p>
        </p:txBody>
      </p:sp>
    </p:spTree>
    <p:extLst>
      <p:ext uri="{BB962C8B-B14F-4D97-AF65-F5344CB8AC3E}">
        <p14:creationId xmlns:p14="http://schemas.microsoft.com/office/powerpoint/2010/main" val="1031886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7B8CDF7-A0B5-4794-B1C4-C260DD284084}"/>
              </a:ext>
            </a:extLst>
          </p:cNvPr>
          <p:cNvSpPr txBox="1"/>
          <p:nvPr/>
        </p:nvSpPr>
        <p:spPr>
          <a:xfrm>
            <a:off x="927652" y="3458593"/>
            <a:ext cx="7434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Tervetuloa</a:t>
            </a:r>
            <a:r>
              <a:rPr lang="en-US" sz="3200" dirty="0"/>
              <a:t> </a:t>
            </a:r>
            <a:r>
              <a:rPr lang="en-US" sz="3200" dirty="0" err="1"/>
              <a:t>materiaalitieteilemään</a:t>
            </a:r>
            <a:r>
              <a:rPr lang="en-US" sz="3200" dirty="0"/>
              <a:t> !</a:t>
            </a:r>
            <a:endParaRPr lang="LID4096" sz="3200" dirty="0"/>
          </a:p>
        </p:txBody>
      </p:sp>
      <p:pic>
        <p:nvPicPr>
          <p:cNvPr id="10" name="Picture 9" descr="A picture containing wheel, chain&#10;&#10;Description automatically generated">
            <a:extLst>
              <a:ext uri="{FF2B5EF4-FFF2-40B4-BE49-F238E27FC236}">
                <a16:creationId xmlns:a16="http://schemas.microsoft.com/office/drawing/2014/main" id="{9EF0D987-A829-48F0-9C3B-8A68E1049A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" t="-341" r="52823" b="341"/>
          <a:stretch/>
        </p:blipFill>
        <p:spPr>
          <a:xfrm>
            <a:off x="484733" y="298174"/>
            <a:ext cx="3355287" cy="306871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E9BF88B-A344-4EFD-AD56-0060007955BF}"/>
              </a:ext>
            </a:extLst>
          </p:cNvPr>
          <p:cNvSpPr/>
          <p:nvPr/>
        </p:nvSpPr>
        <p:spPr>
          <a:xfrm>
            <a:off x="742122" y="304800"/>
            <a:ext cx="589721" cy="29817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3" name="Picture 12" descr="A close up of a horse&#10;&#10;Description automatically generated">
            <a:extLst>
              <a:ext uri="{FF2B5EF4-FFF2-40B4-BE49-F238E27FC236}">
                <a16:creationId xmlns:a16="http://schemas.microsoft.com/office/drawing/2014/main" id="{24EEA95A-E94E-4B70-A7B0-DBBA41E022E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170" y="484158"/>
            <a:ext cx="3921834" cy="265003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E84EC6A-38EE-4A80-9D93-2970CE8C5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21" r="18735"/>
          <a:stretch/>
        </p:blipFill>
        <p:spPr bwMode="auto">
          <a:xfrm>
            <a:off x="4572000" y="4591878"/>
            <a:ext cx="4393423" cy="147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90247137-A96A-479E-B9E1-18D937C986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34"/>
          <a:stretch/>
        </p:blipFill>
        <p:spPr bwMode="auto">
          <a:xfrm>
            <a:off x="622791" y="4214192"/>
            <a:ext cx="3493344" cy="228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349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FED017-0FD1-4D8A-A4AF-C1E8EEB24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Mitä materiaalitiede tutkii ?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65D885-F150-439B-8B55-AA129167E3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38" b="15079"/>
          <a:stretch/>
        </p:blipFill>
        <p:spPr>
          <a:xfrm>
            <a:off x="324699" y="1690689"/>
            <a:ext cx="8494602" cy="494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72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04EC2-E208-4B9E-9FF9-F4D6B15B5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Esitiedot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B8D07-46CF-4D28-A86A-515AAFB72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2569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Lukion</a:t>
            </a:r>
            <a:r>
              <a:rPr lang="en-US" dirty="0"/>
              <a:t> </a:t>
            </a:r>
            <a:r>
              <a:rPr lang="en-US" dirty="0" err="1"/>
              <a:t>kemia</a:t>
            </a:r>
            <a:r>
              <a:rPr lang="en-US" dirty="0"/>
              <a:t> ja </a:t>
            </a:r>
            <a:r>
              <a:rPr lang="en-US" dirty="0" err="1"/>
              <a:t>fysiikka</a:t>
            </a:r>
            <a:r>
              <a:rPr lang="en-US" dirty="0"/>
              <a:t> </a:t>
            </a:r>
            <a:r>
              <a:rPr lang="en-US" dirty="0" err="1"/>
              <a:t>oletetaan</a:t>
            </a:r>
            <a:r>
              <a:rPr lang="en-US" dirty="0"/>
              <a:t> </a:t>
            </a:r>
            <a:r>
              <a:rPr lang="en-US" dirty="0" err="1"/>
              <a:t>tunnetuiksi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Mikäli</a:t>
            </a:r>
            <a:r>
              <a:rPr lang="en-US" dirty="0"/>
              <a:t> </a:t>
            </a:r>
            <a:r>
              <a:rPr lang="en-US" dirty="0" err="1"/>
              <a:t>lukion</a:t>
            </a:r>
            <a:r>
              <a:rPr lang="en-US" dirty="0"/>
              <a:t> </a:t>
            </a:r>
            <a:r>
              <a:rPr lang="en-US" dirty="0" err="1"/>
              <a:t>fysiikka</a:t>
            </a:r>
            <a:r>
              <a:rPr lang="en-US" dirty="0"/>
              <a:t> on </a:t>
            </a:r>
            <a:r>
              <a:rPr lang="en-US" dirty="0" err="1"/>
              <a:t>jäänyt</a:t>
            </a:r>
            <a:r>
              <a:rPr lang="en-US" dirty="0"/>
              <a:t> </a:t>
            </a:r>
            <a:r>
              <a:rPr lang="en-US" dirty="0" err="1"/>
              <a:t>yhteen</a:t>
            </a:r>
            <a:r>
              <a:rPr lang="en-US" dirty="0"/>
              <a:t> </a:t>
            </a:r>
            <a:r>
              <a:rPr lang="en-US" dirty="0" err="1"/>
              <a:t>pakolliseen</a:t>
            </a:r>
            <a:r>
              <a:rPr lang="en-US" dirty="0"/>
              <a:t> </a:t>
            </a:r>
            <a:r>
              <a:rPr lang="en-US" dirty="0" err="1"/>
              <a:t>kurssiin</a:t>
            </a:r>
            <a:r>
              <a:rPr lang="en-US" dirty="0"/>
              <a:t>, </a:t>
            </a:r>
            <a:r>
              <a:rPr lang="en-US" dirty="0" err="1"/>
              <a:t>voisi</a:t>
            </a:r>
            <a:r>
              <a:rPr lang="en-US" dirty="0"/>
              <a:t> </a:t>
            </a:r>
            <a:r>
              <a:rPr lang="en-US" dirty="0" err="1"/>
              <a:t>ottaa</a:t>
            </a:r>
            <a:r>
              <a:rPr lang="en-US" dirty="0"/>
              <a:t> </a:t>
            </a:r>
            <a:r>
              <a:rPr lang="en-US" dirty="0" err="1"/>
              <a:t>kurssin</a:t>
            </a:r>
            <a:r>
              <a:rPr lang="en-US" dirty="0"/>
              <a:t> </a:t>
            </a:r>
            <a:r>
              <a:rPr lang="fi-FI" dirty="0"/>
              <a:t>Yliopistofysiikan perusteet 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joko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syksyllä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fi-FI" dirty="0"/>
              <a:t>27.10.2020-11.12.2020 </a:t>
            </a:r>
            <a:r>
              <a:rPr lang="en-US" dirty="0"/>
              <a:t>(</a:t>
            </a:r>
            <a:r>
              <a:rPr lang="fi-FI" dirty="0"/>
              <a:t>PHYS-A1110) - </a:t>
            </a:r>
            <a:r>
              <a:rPr lang="fi-FI" b="1" dirty="0">
                <a:solidFill>
                  <a:srgbClr val="FF0000"/>
                </a:solidFill>
              </a:rPr>
              <a:t>tai keväällä </a:t>
            </a:r>
            <a:r>
              <a:rPr lang="fi-FI" dirty="0"/>
              <a:t>12.01.2021-22.02.2021 (PHYS-A2110), </a:t>
            </a:r>
          </a:p>
          <a:p>
            <a:pPr marL="0" indent="0">
              <a:buNone/>
            </a:pPr>
            <a:r>
              <a:rPr lang="fi-FI" dirty="0"/>
              <a:t>ja </a:t>
            </a:r>
            <a:r>
              <a:rPr lang="fi-FI" b="1" dirty="0">
                <a:solidFill>
                  <a:srgbClr val="FF0000"/>
                </a:solidFill>
              </a:rPr>
              <a:t>tulla </a:t>
            </a:r>
            <a:r>
              <a:rPr lang="fi-FI" b="1" dirty="0" err="1">
                <a:solidFill>
                  <a:srgbClr val="FF0000"/>
                </a:solidFill>
              </a:rPr>
              <a:t>MaPeen</a:t>
            </a:r>
            <a:r>
              <a:rPr lang="fi-FI" b="1" dirty="0">
                <a:solidFill>
                  <a:srgbClr val="FF0000"/>
                </a:solidFill>
              </a:rPr>
              <a:t> toisena vuotena</a:t>
            </a:r>
            <a:r>
              <a:rPr lang="fi-FI" dirty="0"/>
              <a:t>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237058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Materiaali vs. rakenne</a:t>
            </a:r>
            <a:endParaRPr lang="en-US" alt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60" y="4532811"/>
            <a:ext cx="2932638" cy="218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3" b="11942"/>
          <a:stretch/>
        </p:blipFill>
        <p:spPr>
          <a:xfrm>
            <a:off x="252140" y="1565455"/>
            <a:ext cx="3583033" cy="20056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5173" y="1416353"/>
            <a:ext cx="46801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Luonnonpuun ominaisuuksien tutkiminen on luonnontiedettä.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4219" y="5792439"/>
            <a:ext cx="5728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Puusta tehtävien rakenteiden suunnittelu on insinööritiedettä.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960" y="3121292"/>
            <a:ext cx="3340899" cy="22272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5585" y="3813789"/>
            <a:ext cx="3389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Materiaalitiede on hiukan molempia.</a:t>
            </a:r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67153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44" y="343006"/>
            <a:ext cx="7886700" cy="1325563"/>
          </a:xfrm>
        </p:spPr>
        <p:txBody>
          <a:bodyPr/>
          <a:lstStyle/>
          <a:p>
            <a:r>
              <a:rPr lang="fi-FI" dirty="0"/>
              <a:t>Sidokset ≠ materiaalit</a:t>
            </a:r>
            <a:br>
              <a:rPr lang="fi-FI" dirty="0"/>
            </a:br>
            <a:r>
              <a:rPr lang="fi-FI" dirty="0"/>
              <a:t>Materiaalitiede  ≠ kemia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41402"/>
            <a:ext cx="2654498" cy="1941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073" y="3837338"/>
            <a:ext cx="51188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Molemmat 100% hiiltä </a:t>
            </a:r>
          </a:p>
          <a:p>
            <a:r>
              <a:rPr lang="fi-FI" sz="2800" dirty="0"/>
              <a:t>(</a:t>
            </a:r>
            <a:r>
              <a:rPr lang="fi-FI" sz="2800" dirty="0">
                <a:sym typeface="Wingdings" panose="05000000000000000000" pitchFamily="2" charset="2"/>
              </a:rPr>
              <a:t> kemiallinen analyysi ei erottele).</a:t>
            </a:r>
          </a:p>
          <a:p>
            <a:r>
              <a:rPr lang="fi-FI" sz="2800" dirty="0">
                <a:sym typeface="Wingdings" panose="05000000000000000000" pitchFamily="2" charset="2"/>
              </a:rPr>
              <a:t>Molemmat pelkkiä sp</a:t>
            </a:r>
            <a:r>
              <a:rPr lang="fi-FI" sz="2800" baseline="30000" dirty="0">
                <a:sym typeface="Wingdings" panose="05000000000000000000" pitchFamily="2" charset="2"/>
              </a:rPr>
              <a:t>2</a:t>
            </a:r>
            <a:r>
              <a:rPr lang="fi-FI" sz="2800" dirty="0">
                <a:sym typeface="Wingdings" panose="05000000000000000000" pitchFamily="2" charset="2"/>
              </a:rPr>
              <a:t>-sidoksia </a:t>
            </a:r>
          </a:p>
          <a:p>
            <a:r>
              <a:rPr lang="fi-FI" sz="2800" dirty="0">
                <a:sym typeface="Wingdings" panose="05000000000000000000" pitchFamily="2" charset="2"/>
              </a:rPr>
              <a:t>( edes sidostason analyysi ei erottele)</a:t>
            </a:r>
            <a:endParaRPr lang="fi-FI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378183" y="2450464"/>
            <a:ext cx="151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lasihiiltä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3468" y="2383366"/>
            <a:ext cx="2554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hiilinano-putkia (CNT)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28" y="1741402"/>
            <a:ext cx="1993471" cy="19413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98C5C0-717E-481E-9A68-D84E2B750FDC}"/>
              </a:ext>
            </a:extLst>
          </p:cNvPr>
          <p:cNvSpPr txBox="1"/>
          <p:nvPr/>
        </p:nvSpPr>
        <p:spPr>
          <a:xfrm>
            <a:off x="374697" y="3979437"/>
            <a:ext cx="30016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Hyvin </a:t>
            </a:r>
            <a:r>
              <a:rPr lang="en-US" sz="2800" dirty="0" err="1"/>
              <a:t>erilaiset</a:t>
            </a:r>
            <a:r>
              <a:rPr lang="en-US" sz="2800" dirty="0"/>
              <a:t> </a:t>
            </a:r>
            <a:r>
              <a:rPr lang="en-US" sz="2800" dirty="0" err="1"/>
              <a:t>mekaaniset</a:t>
            </a:r>
            <a:r>
              <a:rPr lang="en-US" sz="2800" dirty="0"/>
              <a:t> ja </a:t>
            </a:r>
            <a:r>
              <a:rPr lang="en-US" sz="2800" dirty="0" err="1"/>
              <a:t>sähköiset</a:t>
            </a:r>
            <a:r>
              <a:rPr lang="en-US" sz="2800" dirty="0"/>
              <a:t> </a:t>
            </a:r>
            <a:r>
              <a:rPr lang="en-US" sz="2800" dirty="0" err="1"/>
              <a:t>ominaisuudet</a:t>
            </a:r>
            <a:r>
              <a:rPr lang="en-US" sz="2800" dirty="0"/>
              <a:t>.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412049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30" y="156755"/>
            <a:ext cx="8843553" cy="1325563"/>
          </a:xfrm>
        </p:spPr>
        <p:txBody>
          <a:bodyPr>
            <a:normAutofit/>
          </a:bodyPr>
          <a:lstStyle/>
          <a:p>
            <a:r>
              <a:rPr lang="fi-FI" sz="4000" dirty="0"/>
              <a:t>Materiaalitiede ≈ mikrorakennetiede</a:t>
            </a:r>
            <a:endParaRPr lang="fi-FI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704" b="4990"/>
          <a:stretch/>
        </p:blipFill>
        <p:spPr>
          <a:xfrm>
            <a:off x="595799" y="1306287"/>
            <a:ext cx="7439362" cy="523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55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Suussa</a:t>
            </a:r>
          </a:p>
        </p:txBody>
      </p:sp>
      <p:sp>
        <p:nvSpPr>
          <p:cNvPr id="4" name="Oval 3"/>
          <p:cNvSpPr/>
          <p:nvPr/>
        </p:nvSpPr>
        <p:spPr>
          <a:xfrm>
            <a:off x="3109374" y="280118"/>
            <a:ext cx="2742785" cy="26388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val 4"/>
          <p:cNvSpPr/>
          <p:nvPr/>
        </p:nvSpPr>
        <p:spPr>
          <a:xfrm>
            <a:off x="2908949" y="2784241"/>
            <a:ext cx="2943210" cy="2798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val 5"/>
          <p:cNvSpPr/>
          <p:nvPr/>
        </p:nvSpPr>
        <p:spPr>
          <a:xfrm>
            <a:off x="5462450" y="3827417"/>
            <a:ext cx="3052899" cy="29450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Oval 6"/>
          <p:cNvSpPr/>
          <p:nvPr/>
        </p:nvSpPr>
        <p:spPr>
          <a:xfrm>
            <a:off x="422629" y="3827417"/>
            <a:ext cx="2843084" cy="283899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3917872" y="1321761"/>
            <a:ext cx="1516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metallit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5423" y="5038337"/>
            <a:ext cx="2123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keraamit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2039" y="5246913"/>
            <a:ext cx="2028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polymeerit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6BE619C6-0968-497C-881D-D19B6F5B2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1" y="1411881"/>
            <a:ext cx="3487849" cy="2684008"/>
          </a:xfrm>
          <a:prstGeom prst="rect">
            <a:avLst/>
          </a:prstGeom>
        </p:spPr>
      </p:pic>
      <p:pic>
        <p:nvPicPr>
          <p:cNvPr id="2052" name="Picture 4" descr="Ultraviolet Light Cure Fillings">
            <a:extLst>
              <a:ext uri="{FF2B5EF4-FFF2-40B4-BE49-F238E27FC236}">
                <a16:creationId xmlns:a16="http://schemas.microsoft.com/office/drawing/2014/main" id="{CF1CF2FB-6F55-4FB7-868B-453A7C230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872" y="434659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11AC3C-DE5A-4F27-B5ED-990388F0FD2D}"/>
              </a:ext>
            </a:extLst>
          </p:cNvPr>
          <p:cNvSpPr txBox="1"/>
          <p:nvPr/>
        </p:nvSpPr>
        <p:spPr>
          <a:xfrm>
            <a:off x="3559953" y="3264347"/>
            <a:ext cx="2074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Hybridit ja komposiitit</a:t>
            </a:r>
          </a:p>
        </p:txBody>
      </p:sp>
    </p:spTree>
    <p:extLst>
      <p:ext uri="{BB962C8B-B14F-4D97-AF65-F5344CB8AC3E}">
        <p14:creationId xmlns:p14="http://schemas.microsoft.com/office/powerpoint/2010/main" val="126425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7E0C0-9CFF-4CB4-82A5-4B11DED4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Piirilevyllä</a:t>
            </a:r>
            <a:endParaRPr lang="LID4096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DFF95C-E2CB-4CC8-9486-89FD2FE68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41" y="1893834"/>
            <a:ext cx="3489324" cy="23262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1D68E7-1A3D-4CEE-A2AA-69A168E03C03}"/>
              </a:ext>
            </a:extLst>
          </p:cNvPr>
          <p:cNvSpPr txBox="1"/>
          <p:nvPr/>
        </p:nvSpPr>
        <p:spPr>
          <a:xfrm>
            <a:off x="3900490" y="365126"/>
            <a:ext cx="2276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Piirilevy</a:t>
            </a:r>
            <a:r>
              <a:rPr lang="en-US" sz="2400" dirty="0"/>
              <a:t> </a:t>
            </a:r>
            <a:r>
              <a:rPr lang="en-US" sz="2400" dirty="0" err="1"/>
              <a:t>itse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epoksi-lasikuitu</a:t>
            </a:r>
            <a:r>
              <a:rPr lang="en-US" sz="2400" dirty="0"/>
              <a:t> </a:t>
            </a:r>
            <a:r>
              <a:rPr lang="en-US" sz="2400" dirty="0" err="1"/>
              <a:t>komposiitti</a:t>
            </a:r>
            <a:endParaRPr lang="LID4096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6025D-61CE-4034-85F3-1DB16043C349}"/>
              </a:ext>
            </a:extLst>
          </p:cNvPr>
          <p:cNvSpPr txBox="1"/>
          <p:nvPr/>
        </p:nvSpPr>
        <p:spPr>
          <a:xfrm>
            <a:off x="423867" y="1732008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Johdotukset</a:t>
            </a:r>
            <a:r>
              <a:rPr lang="en-US" sz="2400" dirty="0"/>
              <a:t> </a:t>
            </a:r>
            <a:r>
              <a:rPr lang="en-US" sz="2400" dirty="0" err="1"/>
              <a:t>piirilevyllä</a:t>
            </a:r>
            <a:r>
              <a:rPr lang="en-US" sz="2400" dirty="0"/>
              <a:t>: </a:t>
            </a:r>
            <a:r>
              <a:rPr lang="en-US" sz="2400" dirty="0" err="1"/>
              <a:t>kuparia</a:t>
            </a:r>
            <a:endParaRPr lang="LID4096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96141C-E6F0-4F08-85C9-C65C02F58270}"/>
              </a:ext>
            </a:extLst>
          </p:cNvPr>
          <p:cNvSpPr txBox="1"/>
          <p:nvPr/>
        </p:nvSpPr>
        <p:spPr>
          <a:xfrm>
            <a:off x="3122616" y="4220050"/>
            <a:ext cx="3054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Keraamisia</a:t>
            </a:r>
            <a:r>
              <a:rPr lang="en-US" sz="2400" dirty="0"/>
              <a:t> </a:t>
            </a:r>
            <a:r>
              <a:rPr lang="en-US" sz="2400" dirty="0" err="1"/>
              <a:t>TaN</a:t>
            </a:r>
            <a:r>
              <a:rPr lang="en-US" sz="2400" dirty="0"/>
              <a:t> </a:t>
            </a:r>
            <a:r>
              <a:rPr lang="en-US" sz="2400" dirty="0" err="1"/>
              <a:t>kondensaattoreita</a:t>
            </a:r>
            <a:endParaRPr lang="LID4096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913AFD-AC2B-4946-ABB7-7EF260285CDC}"/>
              </a:ext>
            </a:extLst>
          </p:cNvPr>
          <p:cNvSpPr txBox="1"/>
          <p:nvPr/>
        </p:nvSpPr>
        <p:spPr>
          <a:xfrm>
            <a:off x="6538124" y="594733"/>
            <a:ext cx="24947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Piistä</a:t>
            </a:r>
            <a:r>
              <a:rPr lang="en-US" sz="2400" dirty="0"/>
              <a:t> </a:t>
            </a:r>
            <a:r>
              <a:rPr lang="en-US" sz="2400" dirty="0" err="1"/>
              <a:t>tehtyjä</a:t>
            </a:r>
            <a:r>
              <a:rPr lang="en-US" sz="2400" dirty="0"/>
              <a:t> </a:t>
            </a:r>
            <a:r>
              <a:rPr lang="en-US" sz="2400" dirty="0" err="1"/>
              <a:t>mikropiirejä</a:t>
            </a:r>
            <a:r>
              <a:rPr lang="en-US" sz="2400" dirty="0"/>
              <a:t>, </a:t>
            </a:r>
            <a:r>
              <a:rPr lang="en-US" sz="2400" dirty="0" err="1"/>
              <a:t>transistoreja</a:t>
            </a:r>
            <a:r>
              <a:rPr lang="en-US" sz="2400" dirty="0"/>
              <a:t>, </a:t>
            </a:r>
            <a:r>
              <a:rPr lang="en-US" sz="2400" dirty="0" err="1"/>
              <a:t>diodeja</a:t>
            </a:r>
            <a:endParaRPr lang="LID4096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E44527-FE9E-4F9B-BE78-32C6FB4137D5}"/>
              </a:ext>
            </a:extLst>
          </p:cNvPr>
          <p:cNvSpPr txBox="1"/>
          <p:nvPr/>
        </p:nvSpPr>
        <p:spPr>
          <a:xfrm>
            <a:off x="2512619" y="5330286"/>
            <a:ext cx="4554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Mikropiirien</a:t>
            </a:r>
            <a:r>
              <a:rPr lang="en-US" sz="2400" dirty="0"/>
              <a:t> </a:t>
            </a:r>
            <a:r>
              <a:rPr lang="en-US" sz="2400" dirty="0" err="1"/>
              <a:t>keraamiset</a:t>
            </a:r>
            <a:r>
              <a:rPr lang="en-US" sz="2400" dirty="0"/>
              <a:t> </a:t>
            </a:r>
            <a:r>
              <a:rPr lang="en-US" sz="2400" dirty="0" err="1"/>
              <a:t>kotelot</a:t>
            </a:r>
            <a:r>
              <a:rPr lang="en-US" sz="2400" dirty="0"/>
              <a:t> alumina Al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  <a:endParaRPr lang="LID4096" sz="2400" baseline="-25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E80971-6D8F-4D0F-8FCF-6DEAE136B415}"/>
              </a:ext>
            </a:extLst>
          </p:cNvPr>
          <p:cNvSpPr txBox="1"/>
          <p:nvPr/>
        </p:nvSpPr>
        <p:spPr>
          <a:xfrm>
            <a:off x="3345656" y="6269744"/>
            <a:ext cx="357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Sähköä</a:t>
            </a:r>
            <a:r>
              <a:rPr lang="en-US" sz="2400" dirty="0"/>
              <a:t> </a:t>
            </a:r>
            <a:r>
              <a:rPr lang="en-US" sz="2400" dirty="0" err="1"/>
              <a:t>johtavia</a:t>
            </a:r>
            <a:r>
              <a:rPr lang="en-US" sz="2400" dirty="0"/>
              <a:t> </a:t>
            </a:r>
            <a:r>
              <a:rPr lang="en-US" sz="2400" dirty="0" err="1"/>
              <a:t>liimoja</a:t>
            </a:r>
            <a:endParaRPr lang="LID4096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0DC218-1D79-4877-AD8D-B35829B10DA6}"/>
              </a:ext>
            </a:extLst>
          </p:cNvPr>
          <p:cNvSpPr txBox="1"/>
          <p:nvPr/>
        </p:nvSpPr>
        <p:spPr>
          <a:xfrm>
            <a:off x="6922292" y="4553882"/>
            <a:ext cx="21105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Silikonia</a:t>
            </a:r>
            <a:r>
              <a:rPr lang="en-US" sz="2400" dirty="0"/>
              <a:t> </a:t>
            </a:r>
            <a:r>
              <a:rPr lang="en-US" sz="2400" dirty="0" err="1"/>
              <a:t>vaimennus-materiaalina</a:t>
            </a:r>
            <a:r>
              <a:rPr lang="en-US" sz="2400" dirty="0"/>
              <a:t> </a:t>
            </a:r>
            <a:r>
              <a:rPr lang="en-US" sz="2400" dirty="0" err="1"/>
              <a:t>kotelon</a:t>
            </a:r>
            <a:r>
              <a:rPr lang="en-US" sz="2400" dirty="0"/>
              <a:t> </a:t>
            </a:r>
            <a:r>
              <a:rPr lang="en-US" sz="2400" dirty="0" err="1"/>
              <a:t>sisällä</a:t>
            </a:r>
            <a:endParaRPr lang="LID4096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4A5B0E-3344-42D3-82A2-74CBA991F73C}"/>
              </a:ext>
            </a:extLst>
          </p:cNvPr>
          <p:cNvSpPr txBox="1"/>
          <p:nvPr/>
        </p:nvSpPr>
        <p:spPr>
          <a:xfrm>
            <a:off x="353222" y="4923213"/>
            <a:ext cx="1590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Platinaa</a:t>
            </a:r>
            <a:r>
              <a:rPr lang="en-US" sz="2400" dirty="0"/>
              <a:t> </a:t>
            </a:r>
            <a:r>
              <a:rPr lang="en-US" sz="2400" dirty="0" err="1"/>
              <a:t>lämpö-mittarissa</a:t>
            </a:r>
            <a:endParaRPr lang="LID4096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3811BE-82B5-42BA-9AC0-62970F7263D4}"/>
              </a:ext>
            </a:extLst>
          </p:cNvPr>
          <p:cNvSpPr txBox="1"/>
          <p:nvPr/>
        </p:nvSpPr>
        <p:spPr>
          <a:xfrm>
            <a:off x="353222" y="3370101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Kvartsia</a:t>
            </a:r>
            <a:r>
              <a:rPr lang="en-US" sz="2400" dirty="0"/>
              <a:t> </a:t>
            </a:r>
            <a:r>
              <a:rPr lang="en-US" sz="2400" dirty="0" err="1"/>
              <a:t>oskillaattorissa</a:t>
            </a:r>
            <a:endParaRPr lang="LID4096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21512F-337E-4943-AC10-EC754ED3440B}"/>
              </a:ext>
            </a:extLst>
          </p:cNvPr>
          <p:cNvSpPr txBox="1"/>
          <p:nvPr/>
        </p:nvSpPr>
        <p:spPr>
          <a:xfrm>
            <a:off x="6470648" y="2349058"/>
            <a:ext cx="24947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Vastukset</a:t>
            </a:r>
            <a:r>
              <a:rPr lang="en-US" sz="2400" dirty="0"/>
              <a:t>: </a:t>
            </a:r>
            <a:r>
              <a:rPr lang="en-US" sz="2400" dirty="0" err="1"/>
              <a:t>hiilikomposiittia</a:t>
            </a:r>
            <a:r>
              <a:rPr lang="en-US" sz="2400" dirty="0"/>
              <a:t>, </a:t>
            </a:r>
            <a:r>
              <a:rPr lang="en-US" sz="2400" dirty="0" err="1"/>
              <a:t>metallioksidia</a:t>
            </a:r>
            <a:r>
              <a:rPr lang="en-US" sz="2400" dirty="0"/>
              <a:t>, </a:t>
            </a:r>
          </a:p>
          <a:p>
            <a:r>
              <a:rPr lang="en-US" sz="2400" dirty="0" err="1"/>
              <a:t>metallia</a:t>
            </a:r>
            <a:r>
              <a:rPr lang="en-US" sz="2400" dirty="0"/>
              <a:t>, </a:t>
            </a:r>
            <a:r>
              <a:rPr lang="en-US" sz="2400" dirty="0" err="1"/>
              <a:t>puolijohteita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1544389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 h/viikko ”kontaktiopetusta”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8650" y="1592217"/>
            <a:ext cx="80784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Tiistaisin 10.15-12.00 luennot</a:t>
            </a:r>
          </a:p>
          <a:p>
            <a:r>
              <a:rPr lang="fi-FI" sz="3200" dirty="0"/>
              <a:t>8.9.2020 ensimmäinen</a:t>
            </a:r>
          </a:p>
          <a:p>
            <a:r>
              <a:rPr lang="fi-FI" sz="3200" dirty="0"/>
              <a:t>1.12.2020 viimeinen</a:t>
            </a:r>
          </a:p>
          <a:p>
            <a:endParaRPr lang="fi-FI" sz="3200" dirty="0"/>
          </a:p>
          <a:p>
            <a:r>
              <a:rPr lang="fi-FI" sz="3200" dirty="0"/>
              <a:t>Perjantaisin 8.30-10.00 </a:t>
            </a:r>
            <a:r>
              <a:rPr lang="fi-FI" sz="3200" dirty="0" err="1"/>
              <a:t>laskaria</a:t>
            </a:r>
            <a:r>
              <a:rPr lang="fi-FI" sz="3200" dirty="0"/>
              <a:t> &amp; labraa</a:t>
            </a:r>
          </a:p>
          <a:p>
            <a:r>
              <a:rPr lang="fi-FI" sz="3200" dirty="0"/>
              <a:t>11.9.2020 ensimmäinen</a:t>
            </a:r>
          </a:p>
          <a:p>
            <a:r>
              <a:rPr lang="fi-FI" sz="3200" dirty="0"/>
              <a:t>4.12.2020 viimeinen</a:t>
            </a:r>
          </a:p>
          <a:p>
            <a:endParaRPr lang="fi-FI" sz="3200" dirty="0"/>
          </a:p>
          <a:p>
            <a:r>
              <a:rPr lang="fi-FI" sz="3200" dirty="0" err="1"/>
              <a:t>Läsnöolopakko</a:t>
            </a:r>
            <a:r>
              <a:rPr lang="fi-FI" sz="3200" dirty="0"/>
              <a:t> labrojen aloitussessioissa.</a:t>
            </a:r>
          </a:p>
        </p:txBody>
      </p:sp>
    </p:spTree>
    <p:extLst>
      <p:ext uri="{BB962C8B-B14F-4D97-AF65-F5344CB8AC3E}">
        <p14:creationId xmlns:p14="http://schemas.microsoft.com/office/powerpoint/2010/main" val="2122161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267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Mitä materiaalitiede tutkii ?</vt:lpstr>
      <vt:lpstr>Esitiedot</vt:lpstr>
      <vt:lpstr>Materiaali vs. rakenne</vt:lpstr>
      <vt:lpstr>Sidokset ≠ materiaalit Materiaalitiede  ≠ kemia</vt:lpstr>
      <vt:lpstr>Materiaalitiede ≈ mikrorakennetiede</vt:lpstr>
      <vt:lpstr>Suussa</vt:lpstr>
      <vt:lpstr>Piirilevyllä</vt:lpstr>
      <vt:lpstr>4 h/viikko ”kontaktiopetusta”</vt:lpstr>
      <vt:lpstr>Labrat, koronan takia muutoksia tulossa. Seuraa MC !</vt:lpstr>
      <vt:lpstr>Opettajat</vt:lpstr>
      <vt:lpstr>Arvostelu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CHEM-A1410 Materiaalitieteen perusteet</dc:title>
  <dc:creator>Franssila Sami</dc:creator>
  <cp:lastModifiedBy>Franssila Sami</cp:lastModifiedBy>
  <cp:revision>10</cp:revision>
  <dcterms:created xsi:type="dcterms:W3CDTF">2020-08-24T10:12:02Z</dcterms:created>
  <dcterms:modified xsi:type="dcterms:W3CDTF">2020-08-24T15:50:59Z</dcterms:modified>
</cp:coreProperties>
</file>