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Montserrat Medium" panose="020B0604020202020204" charset="0"/>
      <p:regular r:id="rId11"/>
      <p:bold r:id="rId12"/>
      <p:italic r:id="rId13"/>
      <p:boldItalic r:id="rId14"/>
    </p:embeddedFont>
    <p:embeddedFont>
      <p:font typeface="Montserrat ExtraBold" panose="020B0604020202020204" charset="0"/>
      <p:bold r:id="rId15"/>
      <p:boldItalic r:id="rId16"/>
    </p:embeddedFont>
    <p:embeddedFont>
      <p:font typeface="Montserrat" panose="020B0604020202020204" charset="0"/>
      <p:regular r:id="rId17"/>
      <p:bold r:id="rId18"/>
      <p:italic r:id="rId19"/>
      <p:boldItalic r:id="rId20"/>
    </p:embeddedFont>
    <p:embeddedFont>
      <p:font typeface="Roboto Slab" panose="020B0604020202020204" charset="0"/>
      <p:regular r:id="rId21"/>
      <p:bold r:id="rId22"/>
    </p:embeddedFont>
    <p:embeddedFont>
      <p:font typeface="Montserrat Light"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552"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ycourses.aalto.fi/pluginfile.php/662974/course/section/122892/A001_hyvaksilukulomake%20%282%29.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1b61ad81c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1b61ad81c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1aabece1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1aabece1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Kurssilla on kaksi luentoa ja neljä työpajaa, joille osallistuminen on pakollista. Työpajoissa opiskelijat osallistuvat ryhmätöihin ja -keskusteluihin. Kevään ja kesän aikana opiskelija suorittaa annetut tehtävät eri teemoihin liittyen kesätyönsä yhteydessä. Tehtävät ovat osa osaamisprofiilia, jonka opiskelija kirjoittaa kurssin aikana.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Kesätyö voi olla myös muun kuin oman alan työtä. Jos opiskelija ei onnistu saamaan kesäksi töitä, on mahdollista suorittaa kurssi CHEM-A1510 Tutkimustyön perusteet. Tutkimustyön perusteet -kurssilla suoritetaan harjoittelu yliopiston tutkimusryhmässä ja tämä tarjoaa työkokemusta, jota tarkastellaan Työssäoppiminen-kurssilla.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1aabece1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1aabece1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Kurssin osaamistavoitteet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1b61ad81c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1b61ad81c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1000"/>
              </a:spcAft>
              <a:buNone/>
            </a:pPr>
            <a:r>
              <a:rPr lang="en"/>
              <a:t>Kurssi on mahdollista hyväksilukea, jos kokee osaavansa kurssilla vaaditut osaamistavoitteet. Hyväksilukuhakemus olisi hyvä jättää syyslukukaudella, jolloin opiskelija ehtii mukaan kurssille, mikäli hyväksilukuhakemusta ei hyväksytä.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1aabece1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1aabece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Hyväksilukua varten opiskelijalla tulee olla hankittua osaamista. Merkittäväksi työkokemukseksi voidaan katsoa kokopäiväinen työkokemus noin 12 kuukauden ajalta. Työkokemus ei tarvitse olla omalta alalta. Työkokemukseen perustuvat hakemukset harkitaan tapauskohtaisesti ja hyväksytään, mikäli opiskelija kykenee osoittamaan kaikkien osaamistavoitteiden täyttyneen osaltaan ja mikäli työkokemusta on riittävästi.</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Myös aiempien korkeakouluopintojen työharjoittelulla tai varusmiespalvelun johtajakoulutuksella voi hakea kurssin hyväksilukua.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1aabece10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1aabece1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600"/>
              </a:spcBef>
              <a:spcAft>
                <a:spcPts val="0"/>
              </a:spcAft>
              <a:buClr>
                <a:srgbClr val="000000"/>
              </a:buClr>
              <a:buSzPts val="1100"/>
              <a:buFont typeface="Arial"/>
              <a:buChar char="-"/>
            </a:pPr>
            <a:r>
              <a:rPr lang="en"/>
              <a:t>Opiskelija hakee hyväksilukua hyväksilukuhakemuksella. Lomake:</a:t>
            </a:r>
            <a:r>
              <a:rPr lang="en">
                <a:uFill>
                  <a:noFill/>
                </a:uFill>
                <a:hlinkClick r:id="rId3"/>
              </a:rPr>
              <a:t> </a:t>
            </a:r>
            <a:r>
              <a:rPr lang="en"/>
              <a:t>löytyy kurssin MyCourses -sivustolta.</a:t>
            </a:r>
            <a:endParaRPr/>
          </a:p>
          <a:p>
            <a:pPr marL="342900" lvl="0" indent="-222250" algn="l" rtl="0">
              <a:spcBef>
                <a:spcPts val="0"/>
              </a:spcBef>
              <a:spcAft>
                <a:spcPts val="0"/>
              </a:spcAft>
              <a:buClr>
                <a:srgbClr val="000000"/>
              </a:buClr>
              <a:buSzPts val="1100"/>
              <a:buFont typeface="Arial"/>
              <a:buChar char="-"/>
            </a:pPr>
            <a:r>
              <a:rPr lang="en"/>
              <a:t>Hyväksilukuhakemuksen lisäksi opiskelija kirjoittaa vähintään 600 sanan pituisen esseen, jossa arvioi ja perustelee kurssin kunkin osaamistavoitteen täyttymistä ja oman osaamisensa kehittymistä hyväksilukuperusteena olevassa työkokemuksessa/ koulutuksessa. Kurssin osaamistavoitteet löytyvät WebOodista tai tämän kurssin MyCourses-työtilan etusivulta. </a:t>
            </a:r>
            <a:endParaRPr/>
          </a:p>
          <a:p>
            <a:pPr marL="342900" lvl="0" indent="-222250" algn="l" rtl="0">
              <a:spcBef>
                <a:spcPts val="0"/>
              </a:spcBef>
              <a:spcAft>
                <a:spcPts val="0"/>
              </a:spcAft>
              <a:buClr>
                <a:srgbClr val="000000"/>
              </a:buClr>
              <a:buSzPts val="1100"/>
              <a:buFont typeface="Arial"/>
              <a:buChar char="-"/>
            </a:pPr>
            <a:r>
              <a:rPr lang="en"/>
              <a:t>Esseessä tulee kuvata omaa osaamista jokaiseen osaamistavoitteeseen liittyen – miten osaaminen on kehittynyt, millä tasolla taidot ovat, millaisia haasteita on kohdannut liittyen osaamistavoitteisiin, miten osaamista ja taitoja on pystynyt hyödyntämään eri tilanteissa sekä miten osaaminen näkyy esim. nykyisissä opinnoissa. Varusmiespalvelun johtajakoulutuksella hyväksilukua hakevien opiskelijoiden tulee tuoda esseessä esille, miten johtajakoulutuksessa opittuja taitoja voi hyödyntää työelämässä.</a:t>
            </a:r>
            <a:endParaRPr/>
          </a:p>
          <a:p>
            <a:pPr marL="457200" lvl="0" indent="-298450" algn="l" rtl="0">
              <a:lnSpc>
                <a:spcPct val="115000"/>
              </a:lnSpc>
              <a:spcBef>
                <a:spcPts val="0"/>
              </a:spcBef>
              <a:spcAft>
                <a:spcPts val="0"/>
              </a:spcAft>
              <a:buClr>
                <a:srgbClr val="000000"/>
              </a:buClr>
              <a:buSzPts val="1100"/>
              <a:buFont typeface="Arial"/>
              <a:buChar char="-"/>
            </a:pPr>
            <a:r>
              <a:rPr lang="en"/>
              <a:t>Kopiot tarvittavista todistuksista (työtodistus / todistus varusmiespalvelun johtajakoulutuksesta sekä johtajan palvelustodistus ja henkilöarviointi -todistus)</a:t>
            </a:r>
            <a:endParaRPr/>
          </a:p>
          <a:p>
            <a:pPr marL="457200" lvl="0" indent="-298450" algn="l" rtl="0">
              <a:lnSpc>
                <a:spcPct val="115000"/>
              </a:lnSpc>
              <a:spcBef>
                <a:spcPts val="0"/>
              </a:spcBef>
              <a:spcAft>
                <a:spcPts val="0"/>
              </a:spcAft>
              <a:buClr>
                <a:srgbClr val="000000"/>
              </a:buClr>
              <a:buSzPts val="1100"/>
              <a:buFont typeface="Arial"/>
              <a:buChar char="-"/>
            </a:pPr>
            <a:r>
              <a:rPr lang="en"/>
              <a:t>Ansioluettelo</a:t>
            </a:r>
            <a:endParaRPr/>
          </a:p>
          <a:p>
            <a:pPr marL="457200" lvl="0" indent="-298450" algn="l" rtl="0">
              <a:lnSpc>
                <a:spcPct val="115000"/>
              </a:lnSpc>
              <a:spcBef>
                <a:spcPts val="0"/>
              </a:spcBef>
              <a:spcAft>
                <a:spcPts val="0"/>
              </a:spcAft>
              <a:buClr>
                <a:srgbClr val="000000"/>
              </a:buClr>
              <a:buSzPts val="1100"/>
              <a:buFont typeface="Arial"/>
              <a:buChar char="-"/>
            </a:pPr>
            <a:r>
              <a:rPr lang="en"/>
              <a:t>Hyväksilukuun kuuluu haastattelu, johon opiskelija saa hakemuksensa jättämisen jälkeen kutsun sähköpostilla</a:t>
            </a:r>
            <a:endParaRPr/>
          </a:p>
          <a:p>
            <a:pPr marL="0" lvl="0" indent="0" algn="l" rtl="0">
              <a:spcBef>
                <a:spcPts val="10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1aabece1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1aabece1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600"/>
              </a:spcBef>
              <a:spcAft>
                <a:spcPts val="0"/>
              </a:spcAft>
              <a:buClr>
                <a:schemeClr val="dk2"/>
              </a:buClr>
              <a:buSzPts val="1100"/>
              <a:buFont typeface="Arial"/>
              <a:buChar char="-"/>
            </a:pPr>
            <a:r>
              <a:rPr lang="en">
                <a:solidFill>
                  <a:schemeClr val="dk1"/>
                </a:solidFill>
              </a:rPr>
              <a:t>Kurssista hyväksiluettuna annetaan arvosana, johon vaikuttavat haastattelu sekä essee. Myös varusmiespalveluksen johtajakoulutuksen arvosana sekä aiemmin suoritettu osaamistavoitteinen työharjoittelu vaikuttavat arvosanaan.</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1aabece1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1aabece1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Hakemukset tulee toimittaa joko Iines Jakovlevin sähköpostiin tai opiskelijapalvelupisteen postilaatikkoon. Kaikki kurssin hyväksilukuun vaadittavat tiedot löytyvät kurssin MyCourses sivustolta. Lisätietoa kurssin suorittamisesta Iines Jakovlevilta.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5400012"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446150" y="-250975"/>
            <a:ext cx="10036301" cy="5645450"/>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rgbClr val="8790B9"/>
            </a:gs>
            <a:gs pos="100000">
              <a:srgbClr val="D4ECFF"/>
            </a:gs>
          </a:gsLst>
          <a:lin ang="5400700" scaled="0"/>
        </a:gra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5" name="Google Shape;55;p11"/>
          <p:cNvSpPr txBox="1">
            <a:spLocks noGrp="1"/>
          </p:cNvSpPr>
          <p:nvPr>
            <p:ph type="body" idx="1"/>
          </p:nvPr>
        </p:nvSpPr>
        <p:spPr>
          <a:xfrm>
            <a:off x="457200" y="534577"/>
            <a:ext cx="8229600" cy="393600"/>
          </a:xfrm>
          <a:prstGeom prst="rect">
            <a:avLst/>
          </a:prstGeom>
        </p:spPr>
        <p:txBody>
          <a:bodyPr spcFirstLastPara="1" wrap="square" lIns="0" tIns="0" rIns="0" bIns="0" anchor="ctr" anchorCtr="0">
            <a:noAutofit/>
          </a:bodyPr>
          <a:lstStyle>
            <a:lvl1pPr marL="457200" lvl="0" indent="-228600" algn="ctr">
              <a:spcBef>
                <a:spcPts val="360"/>
              </a:spcBef>
              <a:spcAft>
                <a:spcPts val="1000"/>
              </a:spcAft>
              <a:buClr>
                <a:schemeClr val="lt1"/>
              </a:buClr>
              <a:buSzPts val="1400"/>
              <a:buNone/>
              <a:defRPr sz="1400">
                <a:solidFill>
                  <a:schemeClr val="lt1"/>
                </a:solidFill>
              </a:defRPr>
            </a:lvl1pPr>
          </a:lstStyle>
          <a:p>
            <a:endParaRPr/>
          </a:p>
        </p:txBody>
      </p:sp>
      <p:sp>
        <p:nvSpPr>
          <p:cNvPr id="56" name="Google Shape;56;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12"/>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000000"/>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3"/>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63"/>
        <p:cNvGrpSpPr/>
        <p:nvPr/>
      </p:nvGrpSpPr>
      <p:grpSpPr>
        <a:xfrm>
          <a:off x="0" y="0"/>
          <a:ext cx="0" cy="0"/>
          <a:chOff x="0" y="0"/>
          <a:chExt cx="0" cy="0"/>
        </a:xfrm>
      </p:grpSpPr>
      <p:sp>
        <p:nvSpPr>
          <p:cNvPr id="64" name="Google Shape;64;p1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65" name="Google Shape;65;p1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66" name="Google Shape;66;p1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67" name="Google Shape;67;p14"/>
          <p:cNvSpPr txBox="1">
            <a:spLocks noGrp="1"/>
          </p:cNvSpPr>
          <p:nvPr>
            <p:ph type="ctrTitle"/>
          </p:nvPr>
        </p:nvSpPr>
        <p:spPr>
          <a:xfrm>
            <a:off x="1680302" y="1188925"/>
            <a:ext cx="5783400" cy="14574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68" name="Google Shape;68;p14"/>
          <p:cNvSpPr txBox="1">
            <a:spLocks noGrp="1"/>
          </p:cNvSpPr>
          <p:nvPr>
            <p:ph type="subTitle" idx="1"/>
          </p:nvPr>
        </p:nvSpPr>
        <p:spPr>
          <a:xfrm>
            <a:off x="1680302" y="3049450"/>
            <a:ext cx="5783400" cy="909000"/>
          </a:xfrm>
          <a:prstGeom prst="rect">
            <a:avLst/>
          </a:prstGeom>
        </p:spPr>
        <p:txBody>
          <a:bodyPr spcFirstLastPara="1" wrap="square" lIns="0" tIns="0" rIns="0" bIns="0" anchor="ctr" anchorCtr="0">
            <a:noAutofit/>
          </a:bodyPr>
          <a:lstStyle>
            <a:lvl1pPr lvl="0" algn="ctr" rtl="0">
              <a:lnSpc>
                <a:spcPct val="100000"/>
              </a:lnSpc>
              <a:spcBef>
                <a:spcPts val="60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48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48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36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36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36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36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36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36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69" name="Google Shape;69;p14"/>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050E5"/>
            </a:gs>
            <a:gs pos="100000">
              <a:srgbClr val="C833FF"/>
            </a:gs>
          </a:gsLst>
          <a:lin ang="540070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4" name="Google Shape;14;p3"/>
          <p:cNvSpPr txBox="1">
            <a:spLocks noGrp="1"/>
          </p:cNvSpPr>
          <p:nvPr>
            <p:ph type="ctrTitle"/>
          </p:nvPr>
        </p:nvSpPr>
        <p:spPr>
          <a:xfrm>
            <a:off x="2438550" y="1811950"/>
            <a:ext cx="4266900" cy="1159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 name="Google Shape;15;p3"/>
          <p:cNvSpPr txBox="1">
            <a:spLocks noGrp="1"/>
          </p:cNvSpPr>
          <p:nvPr>
            <p:ph type="subTitle" idx="1"/>
          </p:nvPr>
        </p:nvSpPr>
        <p:spPr>
          <a:xfrm>
            <a:off x="2438550" y="2840054"/>
            <a:ext cx="4266900" cy="784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1000"/>
              </a:spcBef>
              <a:spcAft>
                <a:spcPts val="0"/>
              </a:spcAft>
              <a:buClr>
                <a:schemeClr val="lt1"/>
              </a:buClr>
              <a:buSzPts val="1800"/>
              <a:buNone/>
              <a:defRPr sz="1800">
                <a:solidFill>
                  <a:schemeClr val="lt1"/>
                </a:solidFill>
              </a:defRPr>
            </a:lvl2pPr>
            <a:lvl3pPr lvl="2" algn="ctr" rtl="0">
              <a:spcBef>
                <a:spcPts val="1000"/>
              </a:spcBef>
              <a:spcAft>
                <a:spcPts val="0"/>
              </a:spcAft>
              <a:buClr>
                <a:schemeClr val="lt1"/>
              </a:buClr>
              <a:buSzPts val="1800"/>
              <a:buNone/>
              <a:defRPr sz="1800">
                <a:solidFill>
                  <a:schemeClr val="lt1"/>
                </a:solidFill>
              </a:defRPr>
            </a:lvl3pPr>
            <a:lvl4pPr lvl="3" algn="ctr" rtl="0">
              <a:spcBef>
                <a:spcPts val="1000"/>
              </a:spcBef>
              <a:spcAft>
                <a:spcPts val="0"/>
              </a:spcAft>
              <a:buClr>
                <a:schemeClr val="lt1"/>
              </a:buClr>
              <a:buSzPts val="1800"/>
              <a:buNone/>
              <a:defRPr sz="1800">
                <a:solidFill>
                  <a:schemeClr val="lt1"/>
                </a:solidFill>
              </a:defRPr>
            </a:lvl4pPr>
            <a:lvl5pPr lvl="4" algn="ctr" rtl="0">
              <a:spcBef>
                <a:spcPts val="1000"/>
              </a:spcBef>
              <a:spcAft>
                <a:spcPts val="0"/>
              </a:spcAft>
              <a:buClr>
                <a:schemeClr val="lt1"/>
              </a:buClr>
              <a:buSzPts val="1800"/>
              <a:buNone/>
              <a:defRPr sz="1800">
                <a:solidFill>
                  <a:schemeClr val="lt1"/>
                </a:solidFill>
              </a:defRPr>
            </a:lvl5pPr>
            <a:lvl6pPr lvl="5" algn="ctr" rtl="0">
              <a:spcBef>
                <a:spcPts val="1000"/>
              </a:spcBef>
              <a:spcAft>
                <a:spcPts val="0"/>
              </a:spcAft>
              <a:buClr>
                <a:schemeClr val="lt1"/>
              </a:buClr>
              <a:buSzPts val="1800"/>
              <a:buNone/>
              <a:defRPr sz="1800">
                <a:solidFill>
                  <a:schemeClr val="lt1"/>
                </a:solidFill>
              </a:defRPr>
            </a:lvl6pPr>
            <a:lvl7pPr lvl="6" algn="ctr" rtl="0">
              <a:spcBef>
                <a:spcPts val="1000"/>
              </a:spcBef>
              <a:spcAft>
                <a:spcPts val="0"/>
              </a:spcAft>
              <a:buClr>
                <a:schemeClr val="lt1"/>
              </a:buClr>
              <a:buSzPts val="1800"/>
              <a:buNone/>
              <a:defRPr sz="1800">
                <a:solidFill>
                  <a:schemeClr val="lt1"/>
                </a:solidFill>
              </a:defRPr>
            </a:lvl7pPr>
            <a:lvl8pPr lvl="7" algn="ctr" rtl="0">
              <a:spcBef>
                <a:spcPts val="1000"/>
              </a:spcBef>
              <a:spcAft>
                <a:spcPts val="0"/>
              </a:spcAft>
              <a:buClr>
                <a:schemeClr val="lt1"/>
              </a:buClr>
              <a:buSzPts val="1800"/>
              <a:buNone/>
              <a:defRPr sz="1800">
                <a:solidFill>
                  <a:schemeClr val="lt1"/>
                </a:solidFill>
              </a:defRPr>
            </a:lvl8pPr>
            <a:lvl9pPr lvl="8" algn="ctr" rtl="0">
              <a:spcBef>
                <a:spcPts val="1000"/>
              </a:spcBef>
              <a:spcAft>
                <a:spcPts val="100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8700"/>
            </a:gs>
            <a:gs pos="100000">
              <a:srgbClr val="FFD900"/>
            </a:gs>
          </a:gsLst>
          <a:lin ang="5400700"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noAutofit/>
          </a:bodyPr>
          <a:lstStyle>
            <a:lvl1pPr marL="457200" lvl="0" indent="-368300" algn="ctr" rtl="0">
              <a:spcBef>
                <a:spcPts val="600"/>
              </a:spcBef>
              <a:spcAft>
                <a:spcPts val="0"/>
              </a:spcAft>
              <a:buClr>
                <a:schemeClr val="lt1"/>
              </a:buClr>
              <a:buSzPts val="2200"/>
              <a:buChar char="◦"/>
              <a:defRPr i="1">
                <a:solidFill>
                  <a:schemeClr val="lt1"/>
                </a:solidFill>
              </a:defRPr>
            </a:lvl1pPr>
            <a:lvl2pPr marL="914400" lvl="1" indent="-368300" algn="ctr" rtl="0">
              <a:spcBef>
                <a:spcPts val="1000"/>
              </a:spcBef>
              <a:spcAft>
                <a:spcPts val="0"/>
              </a:spcAft>
              <a:buClr>
                <a:schemeClr val="lt1"/>
              </a:buClr>
              <a:buSzPts val="2200"/>
              <a:buChar char="◦"/>
              <a:defRPr i="1">
                <a:solidFill>
                  <a:schemeClr val="lt1"/>
                </a:solidFill>
              </a:defRPr>
            </a:lvl2pPr>
            <a:lvl3pPr marL="1371600" lvl="2" indent="-368300" algn="ctr" rtl="0">
              <a:spcBef>
                <a:spcPts val="1000"/>
              </a:spcBef>
              <a:spcAft>
                <a:spcPts val="0"/>
              </a:spcAft>
              <a:buClr>
                <a:schemeClr val="lt1"/>
              </a:buClr>
              <a:buSzPts val="2200"/>
              <a:buChar char="◦"/>
              <a:defRPr i="1">
                <a:solidFill>
                  <a:schemeClr val="lt1"/>
                </a:solidFill>
              </a:defRPr>
            </a:lvl3pPr>
            <a:lvl4pPr marL="1828800" lvl="3" indent="-368300" algn="ctr" rtl="0">
              <a:spcBef>
                <a:spcPts val="1000"/>
              </a:spcBef>
              <a:spcAft>
                <a:spcPts val="0"/>
              </a:spcAft>
              <a:buClr>
                <a:schemeClr val="lt1"/>
              </a:buClr>
              <a:buSzPts val="2200"/>
              <a:buChar char="◦"/>
              <a:defRPr i="1">
                <a:solidFill>
                  <a:schemeClr val="lt1"/>
                </a:solidFill>
              </a:defRPr>
            </a:lvl4pPr>
            <a:lvl5pPr marL="2286000" lvl="4" indent="-368300" algn="ctr" rtl="0">
              <a:spcBef>
                <a:spcPts val="1000"/>
              </a:spcBef>
              <a:spcAft>
                <a:spcPts val="0"/>
              </a:spcAft>
              <a:buClr>
                <a:schemeClr val="lt1"/>
              </a:buClr>
              <a:buSzPts val="2200"/>
              <a:buChar char="◦"/>
              <a:defRPr i="1">
                <a:solidFill>
                  <a:schemeClr val="lt1"/>
                </a:solidFill>
              </a:defRPr>
            </a:lvl5pPr>
            <a:lvl6pPr marL="2743200" lvl="5" indent="-368300" algn="ctr" rtl="0">
              <a:spcBef>
                <a:spcPts val="1000"/>
              </a:spcBef>
              <a:spcAft>
                <a:spcPts val="0"/>
              </a:spcAft>
              <a:buClr>
                <a:schemeClr val="lt1"/>
              </a:buClr>
              <a:buSzPts val="2200"/>
              <a:buChar char="◦"/>
              <a:defRPr i="1">
                <a:solidFill>
                  <a:schemeClr val="lt1"/>
                </a:solidFill>
              </a:defRPr>
            </a:lvl6pPr>
            <a:lvl7pPr marL="3200400" lvl="6" indent="-368300" algn="ctr" rtl="0">
              <a:spcBef>
                <a:spcPts val="1000"/>
              </a:spcBef>
              <a:spcAft>
                <a:spcPts val="0"/>
              </a:spcAft>
              <a:buClr>
                <a:schemeClr val="lt1"/>
              </a:buClr>
              <a:buSzPts val="2200"/>
              <a:buChar char="◦"/>
              <a:defRPr i="1">
                <a:solidFill>
                  <a:schemeClr val="lt1"/>
                </a:solidFill>
              </a:defRPr>
            </a:lvl7pPr>
            <a:lvl8pPr marL="3657600" lvl="7" indent="-368300" algn="ctr" rtl="0">
              <a:spcBef>
                <a:spcPts val="1000"/>
              </a:spcBef>
              <a:spcAft>
                <a:spcPts val="0"/>
              </a:spcAft>
              <a:buClr>
                <a:schemeClr val="lt1"/>
              </a:buClr>
              <a:buSzPts val="2200"/>
              <a:buChar char="◦"/>
              <a:defRPr i="1">
                <a:solidFill>
                  <a:schemeClr val="lt1"/>
                </a:solidFill>
              </a:defRPr>
            </a:lvl8pPr>
            <a:lvl9pPr marL="4114800" lvl="8" indent="-368300" algn="ctr">
              <a:spcBef>
                <a:spcPts val="1000"/>
              </a:spcBef>
              <a:spcAft>
                <a:spcPts val="1000"/>
              </a:spcAft>
              <a:buClr>
                <a:schemeClr val="lt1"/>
              </a:buClr>
              <a:buSzPts val="2200"/>
              <a:buChar char="◦"/>
              <a:defRPr i="1">
                <a:solidFill>
                  <a:schemeClr val="lt1"/>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Montserrat"/>
                <a:ea typeface="Montserrat"/>
                <a:cs typeface="Montserrat"/>
                <a:sym typeface="Montserrat"/>
              </a:rPr>
              <a:t>“</a:t>
            </a:r>
            <a:endParaRPr sz="7200" b="1">
              <a:solidFill>
                <a:schemeClr val="lt1"/>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1">
  <p:cSld name="TITLE_AND_BODY_2">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433588"/>
            <a:ext cx="10712800" cy="6025937"/>
          </a:xfrm>
          <a:prstGeom prst="rect">
            <a:avLst/>
          </a:prstGeom>
          <a:noFill/>
          <a:ln>
            <a:noFill/>
          </a:ln>
        </p:spPr>
      </p:pic>
      <p:sp>
        <p:nvSpPr>
          <p:cNvPr id="28" name="Google Shape;28;p6"/>
          <p:cNvSpPr txBox="1">
            <a:spLocks noGrp="1"/>
          </p:cNvSpPr>
          <p:nvPr>
            <p:ph type="title"/>
          </p:nvPr>
        </p:nvSpPr>
        <p:spPr>
          <a:xfrm>
            <a:off x="699000" y="911700"/>
            <a:ext cx="2590500" cy="3327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9" name="Google Shape;29;p6"/>
          <p:cNvSpPr txBox="1">
            <a:spLocks noGrp="1"/>
          </p:cNvSpPr>
          <p:nvPr>
            <p:ph type="body" idx="1"/>
          </p:nvPr>
        </p:nvSpPr>
        <p:spPr>
          <a:xfrm>
            <a:off x="4581575" y="805325"/>
            <a:ext cx="4105500" cy="3548100"/>
          </a:xfrm>
          <a:prstGeom prst="rect">
            <a:avLst/>
          </a:prstGeom>
        </p:spPr>
        <p:txBody>
          <a:bodyPr spcFirstLastPara="1" wrap="square" lIns="0" tIns="0" rIns="0" bIns="0" anchor="ctr" anchorCtr="0">
            <a:noAutofit/>
          </a:bodyPr>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gradFill>
          <a:gsLst>
            <a:gs pos="0">
              <a:srgbClr val="8790B9"/>
            </a:gs>
            <a:gs pos="100000">
              <a:srgbClr val="D4ECFF"/>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790150"/>
            <a:ext cx="3494700" cy="8280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34" name="Google Shape;34;p7"/>
          <p:cNvSpPr txBox="1">
            <a:spLocks noGrp="1"/>
          </p:cNvSpPr>
          <p:nvPr>
            <p:ph type="body" idx="1"/>
          </p:nvPr>
        </p:nvSpPr>
        <p:spPr>
          <a:xfrm>
            <a:off x="699000" y="1770225"/>
            <a:ext cx="3494700" cy="25833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5" name="Google Shape;35;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46E180"/>
            </a:gs>
            <a:gs pos="100000">
              <a:srgbClr val="B8DF32"/>
            </a:gs>
          </a:gsLst>
          <a:lin ang="5400700" scaled="0"/>
        </a:gradFill>
        <a:effectLst/>
      </p:bgPr>
    </p:bg>
    <p:spTree>
      <p:nvGrpSpPr>
        <p:cNvPr id="1" name="Shape 36"/>
        <p:cNvGrpSpPr/>
        <p:nvPr/>
      </p:nvGrpSpPr>
      <p:grpSpPr>
        <a:xfrm>
          <a:off x="0" y="0"/>
          <a:ext cx="0" cy="0"/>
          <a:chOff x="0" y="0"/>
          <a:chExt cx="0" cy="0"/>
        </a:xfrm>
      </p:grpSpPr>
      <p:pic>
        <p:nvPicPr>
          <p:cNvPr id="37" name="Google Shape;37;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8" name="Google Shape;38;p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9" name="Google Shape;39;p8"/>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40" name="Google Shape;40;p8"/>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41" name="Google Shape;4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rgbClr val="E61E7F"/>
            </a:gs>
            <a:gs pos="100000">
              <a:srgbClr val="FF9900"/>
            </a:gs>
          </a:gsLst>
          <a:lin ang="5400700" scaled="0"/>
        </a:gradFill>
        <a:effectLst/>
      </p:bgPr>
    </p:bg>
    <p:spTree>
      <p:nvGrpSpPr>
        <p:cNvPr id="1" name="Shape 42"/>
        <p:cNvGrpSpPr/>
        <p:nvPr/>
      </p:nvGrpSpPr>
      <p:grpSpPr>
        <a:xfrm>
          <a:off x="0" y="0"/>
          <a:ext cx="0" cy="0"/>
          <a:chOff x="0" y="0"/>
          <a:chExt cx="0" cy="0"/>
        </a:xfrm>
      </p:grpSpPr>
      <p:pic>
        <p:nvPicPr>
          <p:cNvPr id="43" name="Google Shape;43;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 name="Google Shape;44;p9"/>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5" name="Google Shape;45;p9"/>
          <p:cNvSpPr txBox="1">
            <a:spLocks noGrp="1"/>
          </p:cNvSpPr>
          <p:nvPr>
            <p:ph type="body" idx="1"/>
          </p:nvPr>
        </p:nvSpPr>
        <p:spPr>
          <a:xfrm>
            <a:off x="3844325"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6" name="Google Shape;46;p9"/>
          <p:cNvSpPr txBox="1">
            <a:spLocks noGrp="1"/>
          </p:cNvSpPr>
          <p:nvPr>
            <p:ph type="body" idx="2"/>
          </p:nvPr>
        </p:nvSpPr>
        <p:spPr>
          <a:xfrm>
            <a:off x="5524777"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7" name="Google Shape;47;p9"/>
          <p:cNvSpPr txBox="1">
            <a:spLocks noGrp="1"/>
          </p:cNvSpPr>
          <p:nvPr>
            <p:ph type="body" idx="3"/>
          </p:nvPr>
        </p:nvSpPr>
        <p:spPr>
          <a:xfrm>
            <a:off x="7205229"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8" name="Google Shape;48;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FF8700"/>
            </a:gs>
            <a:gs pos="100000">
              <a:srgbClr val="FFD900"/>
            </a:gs>
          </a:gsLst>
          <a:lin ang="5400700" scaled="0"/>
        </a:gradFill>
        <a:effectLst/>
      </p:bgPr>
    </p:bg>
    <p:spTree>
      <p:nvGrpSpPr>
        <p:cNvPr id="1"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 name="Google Shape;51;p10"/>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52" name="Google Shape;52;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ctrTitle"/>
          </p:nvPr>
        </p:nvSpPr>
        <p:spPr>
          <a:xfrm>
            <a:off x="2104375" y="1916475"/>
            <a:ext cx="4974300" cy="2003400"/>
          </a:xfrm>
          <a:prstGeom prst="rect">
            <a:avLst/>
          </a:prstGeom>
          <a:ln>
            <a:noFill/>
          </a:ln>
        </p:spPr>
        <p:txBody>
          <a:bodyPr spcFirstLastPara="1" wrap="square" lIns="0" tIns="0" rIns="0" bIns="0" anchor="ctr" anchorCtr="0">
            <a:noAutofit/>
          </a:bodyPr>
          <a:lstStyle/>
          <a:p>
            <a:pPr marL="0" lvl="0" indent="0" algn="ctr" rtl="0">
              <a:spcBef>
                <a:spcPts val="0"/>
              </a:spcBef>
              <a:spcAft>
                <a:spcPts val="0"/>
              </a:spcAft>
              <a:buNone/>
            </a:pPr>
            <a:r>
              <a:rPr lang="en" sz="4000" dirty="0"/>
              <a:t>CHEM-A1500 Työssäoppiminen</a:t>
            </a:r>
            <a:endParaRPr sz="4000" dirty="0"/>
          </a:p>
          <a:p>
            <a:pPr marL="0" lvl="0" indent="0" algn="ctr" rtl="0">
              <a:spcBef>
                <a:spcPts val="600"/>
              </a:spcBef>
              <a:spcAft>
                <a:spcPts val="0"/>
              </a:spcAft>
              <a:buNone/>
            </a:pPr>
            <a:r>
              <a:rPr lang="en" sz="2600" dirty="0">
                <a:solidFill>
                  <a:srgbClr val="FFFFFF"/>
                </a:solidFill>
                <a:latin typeface="Montserrat Light"/>
                <a:ea typeface="Montserrat Light"/>
                <a:cs typeface="Montserrat Light"/>
                <a:sym typeface="Montserrat Light"/>
              </a:rPr>
              <a:t>Kurssin suorittaminen osaamisen tunnistamisella</a:t>
            </a:r>
            <a:endParaRPr sz="2600" dirty="0">
              <a:solidFill>
                <a:srgbClr val="FFFFFF"/>
              </a:solidFill>
              <a:latin typeface="Montserrat Light"/>
              <a:ea typeface="Montserrat Light"/>
              <a:cs typeface="Montserrat Light"/>
              <a:sym typeface="Montserrat Light"/>
            </a:endParaRPr>
          </a:p>
          <a:p>
            <a:pPr marL="0" lvl="0" indent="0" algn="ctr" rtl="0">
              <a:spcBef>
                <a:spcPts val="0"/>
              </a:spcBef>
              <a:spcAft>
                <a:spcPts val="0"/>
              </a:spcAft>
              <a:buNone/>
            </a:pPr>
            <a:endParaRPr sz="4000" dirty="0">
              <a:solidFill>
                <a:srgbClr val="FFFFFF"/>
              </a:solidFill>
              <a:latin typeface="Montserrat"/>
              <a:ea typeface="Montserrat"/>
              <a:cs typeface="Montserrat"/>
              <a:sym typeface="Montserrat"/>
            </a:endParaRPr>
          </a:p>
          <a:p>
            <a:pPr marL="0" lvl="0" indent="0" algn="ctr" rtl="0">
              <a:spcBef>
                <a:spcPts val="0"/>
              </a:spcBef>
              <a:spcAft>
                <a:spcPts val="0"/>
              </a:spcAft>
              <a:buNone/>
            </a:pPr>
            <a:endParaRPr dirty="0"/>
          </a:p>
        </p:txBody>
      </p:sp>
      <p:pic>
        <p:nvPicPr>
          <p:cNvPr id="75" name="Google Shape;75;p15"/>
          <p:cNvPicPr preferRelativeResize="0"/>
          <p:nvPr/>
        </p:nvPicPr>
        <p:blipFill>
          <a:blip r:embed="rId3">
            <a:alphaModFix/>
          </a:blip>
          <a:stretch>
            <a:fillRect/>
          </a:stretch>
        </p:blipFill>
        <p:spPr>
          <a:xfrm>
            <a:off x="7439925" y="3490825"/>
            <a:ext cx="1799575" cy="1793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598175" y="907950"/>
            <a:ext cx="22326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CHEM-A1500</a:t>
            </a:r>
            <a:endParaRPr/>
          </a:p>
          <a:p>
            <a:pPr marL="0" lvl="0" indent="0" algn="l" rtl="0">
              <a:spcBef>
                <a:spcPts val="0"/>
              </a:spcBef>
              <a:spcAft>
                <a:spcPts val="0"/>
              </a:spcAft>
              <a:buNone/>
            </a:pPr>
            <a:r>
              <a:rPr lang="en"/>
              <a:t>Työssä- oppiminen kurssi</a:t>
            </a:r>
            <a:endParaRPr/>
          </a:p>
        </p:txBody>
      </p:sp>
      <p:sp>
        <p:nvSpPr>
          <p:cNvPr id="81" name="Google Shape;81;p16"/>
          <p:cNvSpPr txBox="1"/>
          <p:nvPr/>
        </p:nvSpPr>
        <p:spPr>
          <a:xfrm>
            <a:off x="159700" y="4813650"/>
            <a:ext cx="8849700" cy="25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Montserrat Light"/>
                <a:ea typeface="Montserrat Light"/>
                <a:cs typeface="Montserrat Light"/>
                <a:sym typeface="Montserrat Light"/>
              </a:rPr>
              <a:t>CHEM-A1500 Työssäoppiminen -kurssin suorittaminen osaamisen tunnistamisella. Iines Jakovlev 9/2019 Aalto-yliopisto </a:t>
            </a:r>
            <a:endParaRPr sz="1100">
              <a:latin typeface="Montserrat Light"/>
              <a:ea typeface="Montserrat Light"/>
              <a:cs typeface="Montserrat Light"/>
              <a:sym typeface="Montserrat Light"/>
            </a:endParaRPr>
          </a:p>
        </p:txBody>
      </p:sp>
      <p:sp>
        <p:nvSpPr>
          <p:cNvPr id="82" name="Google Shape;82;p16"/>
          <p:cNvSpPr txBox="1">
            <a:spLocks noGrp="1"/>
          </p:cNvSpPr>
          <p:nvPr>
            <p:ph type="body" idx="4294967295"/>
          </p:nvPr>
        </p:nvSpPr>
        <p:spPr>
          <a:xfrm>
            <a:off x="4279350" y="797700"/>
            <a:ext cx="4062300" cy="3548100"/>
          </a:xfrm>
          <a:prstGeom prst="rect">
            <a:avLst/>
          </a:prstGeom>
        </p:spPr>
        <p:txBody>
          <a:bodyPr spcFirstLastPara="1" wrap="square" lIns="0" tIns="0" rIns="0" bIns="0" anchor="ctr" anchorCtr="0">
            <a:noAutofit/>
          </a:bodyPr>
          <a:lstStyle/>
          <a:p>
            <a:pPr marL="0" lvl="0" indent="0" algn="l" rtl="0">
              <a:spcBef>
                <a:spcPts val="600"/>
              </a:spcBef>
              <a:spcAft>
                <a:spcPts val="1000"/>
              </a:spcAft>
              <a:buNone/>
            </a:pPr>
            <a:r>
              <a:rPr lang="en" sz="2000"/>
              <a:t>Kurssilla perehdytään työelämätaitoihin, toimintaan työyhteisössä sekä yrityksen/organisaation toimintakulttuuriin. Lisäksi kurssilla harjoitellaan oman osaamisen sanoittamista sekä oman osaamisen ja kehittymisen reflektointia.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Kurssin osaamis- tavoitteet</a:t>
            </a:r>
            <a:endParaRPr/>
          </a:p>
        </p:txBody>
      </p:sp>
      <p:sp>
        <p:nvSpPr>
          <p:cNvPr id="88" name="Google Shape;88;p17"/>
          <p:cNvSpPr txBox="1">
            <a:spLocks noGrp="1"/>
          </p:cNvSpPr>
          <p:nvPr>
            <p:ph type="body" idx="1"/>
          </p:nvPr>
        </p:nvSpPr>
        <p:spPr>
          <a:xfrm>
            <a:off x="3844325" y="1033925"/>
            <a:ext cx="4794000" cy="3548100"/>
          </a:xfrm>
          <a:prstGeom prst="rect">
            <a:avLst/>
          </a:prstGeom>
        </p:spPr>
        <p:txBody>
          <a:bodyPr spcFirstLastPara="1" wrap="square" lIns="0" tIns="0" rIns="0" bIns="0" anchor="ctr" anchorCtr="0">
            <a:noAutofit/>
          </a:bodyPr>
          <a:lstStyle/>
          <a:p>
            <a:pPr marL="457200" lvl="0" indent="-342900" algn="l" rtl="0">
              <a:spcBef>
                <a:spcPts val="1200"/>
              </a:spcBef>
              <a:spcAft>
                <a:spcPts val="0"/>
              </a:spcAft>
              <a:buClr>
                <a:schemeClr val="dk1"/>
              </a:buClr>
              <a:buSzPts val="1800"/>
              <a:buChar char="-"/>
            </a:pPr>
            <a:r>
              <a:rPr lang="en" sz="1800">
                <a:solidFill>
                  <a:schemeClr val="dk1"/>
                </a:solidFill>
              </a:rPr>
              <a:t>Ottaa vastuun omasta, suunnitelmallisesta oppimisestaan yliopisto- ja työyhteisön jäsenenä</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Toimia ryhmässä ja tukea ryhmän muita jäseniä</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Toimia ja kommunikoida osana työyhteisöä</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Antaa ja vastaanottaa palautetta</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Arvioida, eritellä ja kehittää itseään oppijana ja työntekijänä</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Arvioida ja suunnitella itsenäisesti ajankäyttöään ja tehokkaita työtapoja</a:t>
            </a:r>
            <a:endParaRPr sz="1800">
              <a:solidFill>
                <a:schemeClr val="dk1"/>
              </a:solidFill>
            </a:endParaRPr>
          </a:p>
          <a:p>
            <a:pPr marL="0" lvl="0" indent="0" algn="l" rtl="0">
              <a:spcBef>
                <a:spcPts val="1200"/>
              </a:spcBef>
              <a:spcAft>
                <a:spcPts val="1000"/>
              </a:spcAft>
              <a:buNone/>
            </a:pPr>
            <a:endParaRPr sz="1800"/>
          </a:p>
        </p:txBody>
      </p:sp>
      <p:sp>
        <p:nvSpPr>
          <p:cNvPr id="89" name="Google Shape;89;p17"/>
          <p:cNvSpPr txBox="1"/>
          <p:nvPr/>
        </p:nvSpPr>
        <p:spPr>
          <a:xfrm>
            <a:off x="159700" y="4813650"/>
            <a:ext cx="8849700" cy="25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Montserrat Light"/>
                <a:ea typeface="Montserrat Light"/>
                <a:cs typeface="Montserrat Light"/>
                <a:sym typeface="Montserrat Light"/>
              </a:rPr>
              <a:t>CHEM-A1500 Työssäoppiminen -kurssin suorittaminen osaamisen tunnistamisella. Iines Jakovlev 9/2019 Aalto-yliopisto </a:t>
            </a:r>
            <a:endParaRPr sz="1100">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body" idx="4294967295"/>
          </p:nvPr>
        </p:nvSpPr>
        <p:spPr>
          <a:xfrm>
            <a:off x="1695700" y="797700"/>
            <a:ext cx="5632500" cy="3548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2600" dirty="0">
                <a:solidFill>
                  <a:srgbClr val="FFFFFF"/>
                </a:solidFill>
                <a:latin typeface="Montserrat ExtraBold"/>
                <a:ea typeface="Montserrat ExtraBold"/>
                <a:cs typeface="Montserrat ExtraBold"/>
                <a:sym typeface="Montserrat ExtraBold"/>
              </a:rPr>
              <a:t>Kurssi on mahdollista hyväksilukea opiskelijan hakemuksesta</a:t>
            </a:r>
            <a:endParaRPr sz="2600" dirty="0">
              <a:solidFill>
                <a:srgbClr val="FFFFFF"/>
              </a:solidFill>
              <a:latin typeface="Montserrat ExtraBold"/>
              <a:ea typeface="Montserrat ExtraBold"/>
              <a:cs typeface="Montserrat ExtraBold"/>
              <a:sym typeface="Montserrat ExtraBold"/>
            </a:endParaRPr>
          </a:p>
          <a:p>
            <a:pPr marL="0" lvl="0" indent="0" algn="l" rtl="0">
              <a:spcBef>
                <a:spcPts val="1000"/>
              </a:spcBef>
              <a:spcAft>
                <a:spcPts val="1000"/>
              </a:spcAft>
              <a:buNone/>
            </a:pPr>
            <a:r>
              <a:rPr lang="en" sz="2600" dirty="0">
                <a:solidFill>
                  <a:srgbClr val="FFFFFF"/>
                </a:solidFill>
                <a:latin typeface="Montserrat ExtraBold"/>
                <a:ea typeface="Montserrat ExtraBold"/>
                <a:cs typeface="Montserrat ExtraBold"/>
                <a:sym typeface="Montserrat ExtraBold"/>
              </a:rPr>
              <a:t>Hyväksilukuhakemuksen jättö syyslukukaudella</a:t>
            </a:r>
            <a:endParaRPr sz="2600" dirty="0">
              <a:solidFill>
                <a:srgbClr val="FFFFFF"/>
              </a:solidFill>
              <a:latin typeface="Montserrat ExtraBold"/>
              <a:ea typeface="Montserrat ExtraBold"/>
              <a:cs typeface="Montserrat ExtraBold"/>
              <a:sym typeface="Montserrat ExtraBold"/>
            </a:endParaRPr>
          </a:p>
        </p:txBody>
      </p:sp>
      <p:sp>
        <p:nvSpPr>
          <p:cNvPr id="95" name="Google Shape;95;p18"/>
          <p:cNvSpPr txBox="1"/>
          <p:nvPr/>
        </p:nvSpPr>
        <p:spPr>
          <a:xfrm>
            <a:off x="159700" y="4813650"/>
            <a:ext cx="8849700" cy="25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Montserrat Light"/>
                <a:ea typeface="Montserrat Light"/>
                <a:cs typeface="Montserrat Light"/>
                <a:sym typeface="Montserrat Light"/>
              </a:rPr>
              <a:t>CHEM-A1500 Työssäoppiminen -kurssin suorittaminen osaamisen tunnistamisella. Iines Jakovlev 9/2019 Aalto-yliopisto </a:t>
            </a:r>
            <a:endParaRPr sz="1100">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779750" y="911700"/>
            <a:ext cx="2509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Hyväksiluvun vaatimuksena aiemmin hankittu osaaminen</a:t>
            </a:r>
            <a:endParaRPr/>
          </a:p>
        </p:txBody>
      </p:sp>
      <p:sp>
        <p:nvSpPr>
          <p:cNvPr id="101" name="Google Shape;101;p19"/>
          <p:cNvSpPr txBox="1">
            <a:spLocks noGrp="1"/>
          </p:cNvSpPr>
          <p:nvPr>
            <p:ph type="body" idx="1"/>
          </p:nvPr>
        </p:nvSpPr>
        <p:spPr>
          <a:xfrm>
            <a:off x="4581575" y="805325"/>
            <a:ext cx="4099200" cy="3548100"/>
          </a:xfrm>
          <a:prstGeom prst="rect">
            <a:avLst/>
          </a:prstGeom>
        </p:spPr>
        <p:txBody>
          <a:bodyPr spcFirstLastPara="1" wrap="square" lIns="0" tIns="0" rIns="0" bIns="0" anchor="ctr" anchorCtr="0">
            <a:noAutofit/>
          </a:bodyPr>
          <a:lstStyle/>
          <a:p>
            <a:pPr marL="457200" lvl="0" indent="-355600" algn="l" rtl="0">
              <a:spcBef>
                <a:spcPts val="1200"/>
              </a:spcBef>
              <a:spcAft>
                <a:spcPts val="0"/>
              </a:spcAft>
              <a:buSzPts val="2000"/>
              <a:buChar char="-"/>
            </a:pPr>
            <a:r>
              <a:rPr lang="en" sz="2000"/>
              <a:t>Merkittävä työkokemus </a:t>
            </a:r>
            <a:br>
              <a:rPr lang="en" sz="2000"/>
            </a:br>
            <a:r>
              <a:rPr lang="en" sz="2000"/>
              <a:t>(yli 12kk kokoaikatyöt)</a:t>
            </a:r>
            <a:br>
              <a:rPr lang="en" sz="2000"/>
            </a:br>
            <a:endParaRPr sz="2000"/>
          </a:p>
          <a:p>
            <a:pPr marL="457200" lvl="0" indent="-355600" algn="l" rtl="0">
              <a:spcBef>
                <a:spcPts val="0"/>
              </a:spcBef>
              <a:spcAft>
                <a:spcPts val="0"/>
              </a:spcAft>
              <a:buSzPts val="2000"/>
              <a:buChar char="-"/>
            </a:pPr>
            <a:r>
              <a:rPr lang="en" sz="2000"/>
              <a:t>Aiempien korkeakoulujen työharjoittelut (vähintään </a:t>
            </a:r>
            <a:br>
              <a:rPr lang="en" sz="2000"/>
            </a:br>
            <a:r>
              <a:rPr lang="en" sz="2000"/>
              <a:t>5 op, osaamistavoitteellinen)</a:t>
            </a:r>
            <a:br>
              <a:rPr lang="en" sz="2000"/>
            </a:br>
            <a:endParaRPr sz="2000"/>
          </a:p>
          <a:p>
            <a:pPr marL="457200" lvl="0" indent="-355600" algn="l" rtl="0">
              <a:spcBef>
                <a:spcPts val="0"/>
              </a:spcBef>
              <a:spcAft>
                <a:spcPts val="0"/>
              </a:spcAft>
              <a:buSzPts val="2000"/>
              <a:buChar char="-"/>
            </a:pPr>
            <a:r>
              <a:rPr lang="en" sz="2000"/>
              <a:t>Varusmiespalvelun johtajakoulutus</a:t>
            </a:r>
            <a:endParaRPr sz="2000"/>
          </a:p>
        </p:txBody>
      </p:sp>
      <p:sp>
        <p:nvSpPr>
          <p:cNvPr id="102" name="Google Shape;102;p19"/>
          <p:cNvSpPr txBox="1"/>
          <p:nvPr/>
        </p:nvSpPr>
        <p:spPr>
          <a:xfrm>
            <a:off x="159700" y="4813650"/>
            <a:ext cx="8849700" cy="25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Montserrat Light"/>
                <a:ea typeface="Montserrat Light"/>
                <a:cs typeface="Montserrat Light"/>
                <a:sym typeface="Montserrat Light"/>
              </a:rPr>
              <a:t>CHEM-A1500 Työssäoppiminen -kurssin suorittaminen osaamisen tunnistamisella. Iines Jakovlev 9/2019 Aalto-yliopisto </a:t>
            </a:r>
            <a:endParaRPr sz="1100">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682975" y="915575"/>
            <a:ext cx="22044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Kurssin hyväksiluku</a:t>
            </a:r>
            <a:endParaRPr/>
          </a:p>
          <a:p>
            <a:pPr marL="0" lvl="0" indent="0" algn="l" rtl="0">
              <a:spcBef>
                <a:spcPts val="0"/>
              </a:spcBef>
              <a:spcAft>
                <a:spcPts val="0"/>
              </a:spcAft>
              <a:buNone/>
            </a:pPr>
            <a:r>
              <a:rPr lang="en"/>
              <a:t>-hakemus </a:t>
            </a:r>
            <a:endParaRPr/>
          </a:p>
          <a:p>
            <a:pPr marL="0" lvl="0" indent="0" algn="l" rtl="0">
              <a:spcBef>
                <a:spcPts val="0"/>
              </a:spcBef>
              <a:spcAft>
                <a:spcPts val="0"/>
              </a:spcAft>
              <a:buNone/>
            </a:pPr>
            <a:r>
              <a:rPr lang="en"/>
              <a:t>sisältää</a:t>
            </a:r>
            <a:endParaRPr/>
          </a:p>
        </p:txBody>
      </p:sp>
      <p:sp>
        <p:nvSpPr>
          <p:cNvPr id="108" name="Google Shape;108;p20"/>
          <p:cNvSpPr txBox="1">
            <a:spLocks noGrp="1"/>
          </p:cNvSpPr>
          <p:nvPr>
            <p:ph type="body" idx="4294967295"/>
          </p:nvPr>
        </p:nvSpPr>
        <p:spPr>
          <a:xfrm>
            <a:off x="3844325" y="805325"/>
            <a:ext cx="4842600" cy="3548100"/>
          </a:xfrm>
          <a:prstGeom prst="rect">
            <a:avLst/>
          </a:prstGeom>
        </p:spPr>
        <p:txBody>
          <a:bodyPr spcFirstLastPara="1" wrap="square" lIns="0" tIns="0" rIns="0" bIns="0" anchor="ctr" anchorCtr="0">
            <a:noAutofit/>
          </a:bodyPr>
          <a:lstStyle/>
          <a:p>
            <a:pPr marL="457200" lvl="0" indent="-355600" algn="l" rtl="0">
              <a:spcBef>
                <a:spcPts val="600"/>
              </a:spcBef>
              <a:spcAft>
                <a:spcPts val="0"/>
              </a:spcAft>
              <a:buSzPts val="2000"/>
              <a:buChar char="-"/>
            </a:pPr>
            <a:r>
              <a:rPr lang="en" sz="2000"/>
              <a:t>Hyväksilukuhakemus</a:t>
            </a:r>
            <a:endParaRPr sz="2000"/>
          </a:p>
          <a:p>
            <a:pPr marL="457200" lvl="0" indent="-355600" algn="l" rtl="0">
              <a:spcBef>
                <a:spcPts val="0"/>
              </a:spcBef>
              <a:spcAft>
                <a:spcPts val="0"/>
              </a:spcAft>
              <a:buSzPts val="2000"/>
              <a:buChar char="-"/>
            </a:pPr>
            <a:r>
              <a:rPr lang="en" sz="2000"/>
              <a:t>Essee (&gt;600 sanaa) </a:t>
            </a:r>
            <a:endParaRPr sz="2000"/>
          </a:p>
          <a:p>
            <a:pPr marL="457200" lvl="0" indent="-355600" algn="l" rtl="0">
              <a:spcBef>
                <a:spcPts val="0"/>
              </a:spcBef>
              <a:spcAft>
                <a:spcPts val="0"/>
              </a:spcAft>
              <a:buSzPts val="2000"/>
              <a:buChar char="-"/>
            </a:pPr>
            <a:r>
              <a:rPr lang="en" sz="2000"/>
              <a:t>Kopiot tarvittavista todistuksista </a:t>
            </a:r>
            <a:endParaRPr sz="2000"/>
          </a:p>
          <a:p>
            <a:pPr marL="457200" lvl="0" indent="-355600" algn="l" rtl="0">
              <a:spcBef>
                <a:spcPts val="0"/>
              </a:spcBef>
              <a:spcAft>
                <a:spcPts val="0"/>
              </a:spcAft>
              <a:buSzPts val="2000"/>
              <a:buChar char="-"/>
            </a:pPr>
            <a:r>
              <a:rPr lang="en" sz="2000"/>
              <a:t>Ansioluettelo</a:t>
            </a:r>
            <a:br>
              <a:rPr lang="en" sz="2000"/>
            </a:br>
            <a:endParaRPr sz="2000"/>
          </a:p>
          <a:p>
            <a:pPr marL="457200" lvl="0" indent="-355600" algn="l" rtl="0">
              <a:spcBef>
                <a:spcPts val="0"/>
              </a:spcBef>
              <a:spcAft>
                <a:spcPts val="0"/>
              </a:spcAft>
              <a:buSzPts val="2000"/>
              <a:buChar char="-"/>
            </a:pPr>
            <a:r>
              <a:rPr lang="en" sz="2000"/>
              <a:t>Haastattelu hakemuksen jättämisen jälkeen</a:t>
            </a:r>
            <a:endParaRPr sz="2000"/>
          </a:p>
        </p:txBody>
      </p:sp>
      <p:sp>
        <p:nvSpPr>
          <p:cNvPr id="109" name="Google Shape;109;p20"/>
          <p:cNvSpPr txBox="1"/>
          <p:nvPr/>
        </p:nvSpPr>
        <p:spPr>
          <a:xfrm>
            <a:off x="159700" y="4813650"/>
            <a:ext cx="8849700" cy="25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Montserrat Light"/>
                <a:ea typeface="Montserrat Light"/>
                <a:cs typeface="Montserrat Light"/>
                <a:sym typeface="Montserrat Light"/>
              </a:rPr>
              <a:t>CHEM-A1500 Työssäoppiminen -kurssin suorittaminen osaamisen tunnistamisella. Iines Jakovlev 9/2019 Aalto-yliopisto </a:t>
            </a:r>
            <a:endParaRPr sz="1100">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body" idx="4294967295"/>
          </p:nvPr>
        </p:nvSpPr>
        <p:spPr>
          <a:xfrm>
            <a:off x="1862775" y="797700"/>
            <a:ext cx="6231900" cy="3548100"/>
          </a:xfrm>
          <a:prstGeom prst="rect">
            <a:avLst/>
          </a:prstGeom>
        </p:spPr>
        <p:txBody>
          <a:bodyPr spcFirstLastPara="1" wrap="square" lIns="0" tIns="0" rIns="0" bIns="0" anchor="ctr" anchorCtr="0">
            <a:noAutofit/>
          </a:bodyPr>
          <a:lstStyle/>
          <a:p>
            <a:pPr marL="0" lvl="0" indent="0" algn="l" rtl="0">
              <a:spcBef>
                <a:spcPts val="600"/>
              </a:spcBef>
              <a:spcAft>
                <a:spcPts val="1000"/>
              </a:spcAft>
              <a:buNone/>
            </a:pPr>
            <a:r>
              <a:rPr lang="en" sz="2600" dirty="0">
                <a:solidFill>
                  <a:srgbClr val="FFFFFF"/>
                </a:solidFill>
                <a:latin typeface="Montserrat ExtraBold"/>
                <a:ea typeface="Montserrat ExtraBold"/>
                <a:cs typeface="Montserrat ExtraBold"/>
                <a:sym typeface="Montserrat ExtraBold"/>
              </a:rPr>
              <a:t>Hyväksiluetusta kurssista </a:t>
            </a:r>
            <a:br>
              <a:rPr lang="en" sz="2600" dirty="0">
                <a:solidFill>
                  <a:srgbClr val="FFFFFF"/>
                </a:solidFill>
                <a:latin typeface="Montserrat ExtraBold"/>
                <a:ea typeface="Montserrat ExtraBold"/>
                <a:cs typeface="Montserrat ExtraBold"/>
                <a:sym typeface="Montserrat ExtraBold"/>
              </a:rPr>
            </a:br>
            <a:r>
              <a:rPr lang="en" sz="2600" dirty="0">
                <a:solidFill>
                  <a:srgbClr val="FFFFFF"/>
                </a:solidFill>
                <a:latin typeface="Montserrat ExtraBold"/>
                <a:ea typeface="Montserrat ExtraBold"/>
                <a:cs typeface="Montserrat ExtraBold"/>
                <a:sym typeface="Montserrat ExtraBold"/>
              </a:rPr>
              <a:t>saa arvosanan</a:t>
            </a:r>
          </a:p>
          <a:p>
            <a:pPr marL="0" lvl="0" indent="0" algn="l" rtl="0">
              <a:spcBef>
                <a:spcPts val="600"/>
              </a:spcBef>
              <a:spcAft>
                <a:spcPts val="1000"/>
              </a:spcAft>
              <a:buNone/>
            </a:pPr>
            <a:r>
              <a:rPr lang="en" sz="2600" dirty="0">
                <a:solidFill>
                  <a:srgbClr val="FFFFFF"/>
                </a:solidFill>
                <a:latin typeface="Montserrat ExtraBold"/>
                <a:ea typeface="Montserrat ExtraBold"/>
                <a:cs typeface="Montserrat ExtraBold"/>
                <a:sym typeface="Montserrat ExtraBold"/>
              </a:rPr>
              <a:t>Suorituspäiväksi merkitään haastattelupäivä</a:t>
            </a:r>
            <a:endParaRPr sz="2600" dirty="0">
              <a:solidFill>
                <a:srgbClr val="FFFFFF"/>
              </a:solidFill>
              <a:latin typeface="Montserrat ExtraBold"/>
              <a:ea typeface="Montserrat ExtraBold"/>
              <a:cs typeface="Montserrat ExtraBold"/>
              <a:sym typeface="Montserrat ExtraBold"/>
            </a:endParaRPr>
          </a:p>
        </p:txBody>
      </p:sp>
      <p:sp>
        <p:nvSpPr>
          <p:cNvPr id="115" name="Google Shape;115;p21"/>
          <p:cNvSpPr txBox="1"/>
          <p:nvPr/>
        </p:nvSpPr>
        <p:spPr>
          <a:xfrm>
            <a:off x="159700" y="4813650"/>
            <a:ext cx="8849700" cy="25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Montserrat Light"/>
                <a:ea typeface="Montserrat Light"/>
                <a:cs typeface="Montserrat Light"/>
                <a:sym typeface="Montserrat Light"/>
              </a:rPr>
              <a:t>CHEM-A1500 Työssäoppiminen -kurssin suorittaminen osaamisen tunnistamisella. Iines Jakovlev 9/2019 Aalto-yliopisto </a:t>
            </a:r>
            <a:endParaRPr sz="1100">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699000" y="911700"/>
            <a:ext cx="25905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Hakemuksen toimittaminen</a:t>
            </a:r>
            <a:endParaRPr/>
          </a:p>
        </p:txBody>
      </p:sp>
      <p:sp>
        <p:nvSpPr>
          <p:cNvPr id="121" name="Google Shape;121;p22"/>
          <p:cNvSpPr txBox="1">
            <a:spLocks noGrp="1"/>
          </p:cNvSpPr>
          <p:nvPr>
            <p:ph type="body" idx="1"/>
          </p:nvPr>
        </p:nvSpPr>
        <p:spPr>
          <a:xfrm>
            <a:off x="4810175" y="805325"/>
            <a:ext cx="3807600" cy="3548100"/>
          </a:xfrm>
          <a:prstGeom prst="rect">
            <a:avLst/>
          </a:prstGeom>
        </p:spPr>
        <p:txBody>
          <a:bodyPr spcFirstLastPara="1" wrap="square" lIns="0" tIns="0" rIns="0" bIns="0" anchor="ctr" anchorCtr="0">
            <a:noAutofit/>
          </a:bodyPr>
          <a:lstStyle/>
          <a:p>
            <a:pPr marL="0" lvl="0" indent="0" algn="l" rtl="0">
              <a:spcBef>
                <a:spcPts val="600"/>
              </a:spcBef>
              <a:spcAft>
                <a:spcPts val="0"/>
              </a:spcAft>
              <a:buClr>
                <a:schemeClr val="dk1"/>
              </a:buClr>
              <a:buSzPts val="1100"/>
              <a:buFont typeface="Arial"/>
              <a:buNone/>
            </a:pPr>
            <a:r>
              <a:rPr lang="en" sz="2000">
                <a:latin typeface="Montserrat Medium"/>
                <a:ea typeface="Montserrat Medium"/>
                <a:cs typeface="Montserrat Medium"/>
                <a:sym typeface="Montserrat Medium"/>
              </a:rPr>
              <a:t>iines.jakovlev@aalto.fi </a:t>
            </a:r>
            <a:endParaRPr sz="2000">
              <a:latin typeface="Montserrat Medium"/>
              <a:ea typeface="Montserrat Medium"/>
              <a:cs typeface="Montserrat Medium"/>
              <a:sym typeface="Montserrat Medium"/>
            </a:endParaRPr>
          </a:p>
          <a:p>
            <a:pPr marL="0" lvl="0" indent="0" algn="l" rtl="0">
              <a:spcBef>
                <a:spcPts val="1000"/>
              </a:spcBef>
              <a:spcAft>
                <a:spcPts val="0"/>
              </a:spcAft>
              <a:buClr>
                <a:schemeClr val="dk1"/>
              </a:buClr>
              <a:buSzPts val="1100"/>
              <a:buFont typeface="Arial"/>
              <a:buNone/>
            </a:pPr>
            <a:r>
              <a:rPr lang="en" sz="2000"/>
              <a:t>tai </a:t>
            </a:r>
            <a:endParaRPr sz="2000"/>
          </a:p>
          <a:p>
            <a:pPr marL="0" lvl="0" indent="0" algn="l" rtl="0">
              <a:spcBef>
                <a:spcPts val="1000"/>
              </a:spcBef>
              <a:spcAft>
                <a:spcPts val="0"/>
              </a:spcAft>
              <a:buClr>
                <a:schemeClr val="dk1"/>
              </a:buClr>
              <a:buSzPts val="1100"/>
              <a:buFont typeface="Arial"/>
              <a:buNone/>
            </a:pPr>
            <a:r>
              <a:rPr lang="en" sz="2000"/>
              <a:t>opiskelijapalvelupisteen postilaatikko </a:t>
            </a:r>
            <a:br>
              <a:rPr lang="en" sz="2000"/>
            </a:br>
            <a:r>
              <a:rPr lang="en" sz="2000"/>
              <a:t>(Kemistintie 1, huone C208)</a:t>
            </a:r>
            <a:endParaRPr sz="2000"/>
          </a:p>
          <a:p>
            <a:pPr marL="0" lvl="0" indent="0" algn="l" rtl="0">
              <a:spcBef>
                <a:spcPts val="1000"/>
              </a:spcBef>
              <a:spcAft>
                <a:spcPts val="1000"/>
              </a:spcAft>
              <a:buNone/>
            </a:pPr>
            <a:endParaRPr sz="2000"/>
          </a:p>
        </p:txBody>
      </p:sp>
      <p:sp>
        <p:nvSpPr>
          <p:cNvPr id="122" name="Google Shape;122;p22"/>
          <p:cNvSpPr txBox="1"/>
          <p:nvPr/>
        </p:nvSpPr>
        <p:spPr>
          <a:xfrm>
            <a:off x="159700" y="4813650"/>
            <a:ext cx="8849700" cy="25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Montserrat Light"/>
                <a:ea typeface="Montserrat Light"/>
                <a:cs typeface="Montserrat Light"/>
                <a:sym typeface="Montserrat Light"/>
              </a:rPr>
              <a:t>CHEM-A1500 Työssäoppiminen -kurssin suorittaminen osaamisen tunnistamisella. Iines Jakovlev 9/2019 Aalto-yliopisto </a:t>
            </a:r>
            <a:endParaRPr sz="1100">
              <a:latin typeface="Montserrat Light"/>
              <a:ea typeface="Montserrat Light"/>
              <a:cs typeface="Montserrat Light"/>
              <a:sym typeface="Montserrat Light"/>
            </a:endParaRPr>
          </a:p>
        </p:txBody>
      </p:sp>
    </p:spTree>
  </p:cSld>
  <p:clrMapOvr>
    <a:masterClrMapping/>
  </p:clrMapOvr>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3C78D8"/>
      </a:accent1>
      <a:accent2>
        <a:srgbClr val="00FFFF"/>
      </a:accent2>
      <a:accent3>
        <a:srgbClr val="4050E5"/>
      </a:accent3>
      <a:accent4>
        <a:srgbClr val="C833FF"/>
      </a:accent4>
      <a:accent5>
        <a:srgbClr val="46E180"/>
      </a:accent5>
      <a:accent6>
        <a:srgbClr val="B8DF32"/>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615</Words>
  <Application>Microsoft Office PowerPoint</Application>
  <PresentationFormat>On-screen Show (16:9)</PresentationFormat>
  <Paragraphs>56</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Montserrat Medium</vt:lpstr>
      <vt:lpstr>Montserrat ExtraBold</vt:lpstr>
      <vt:lpstr>Montserrat</vt:lpstr>
      <vt:lpstr>Roboto Slab</vt:lpstr>
      <vt:lpstr>Montserrat Light</vt:lpstr>
      <vt:lpstr>Arial</vt:lpstr>
      <vt:lpstr>Juliet template</vt:lpstr>
      <vt:lpstr>CHEM-A1500 Työssäoppiminen Kurssin suorittaminen osaamisen tunnistamisella  </vt:lpstr>
      <vt:lpstr>CHEM-A1500 Työssä- oppiminen kurssi</vt:lpstr>
      <vt:lpstr>Kurssin osaamis- tavoitteet</vt:lpstr>
      <vt:lpstr>PowerPoint Presentation</vt:lpstr>
      <vt:lpstr>Hyväksiluvun vaatimuksena aiemmin hankittu osaaminen</vt:lpstr>
      <vt:lpstr>Kurssin hyväksiluku -hakemus  sisältää</vt:lpstr>
      <vt:lpstr>PowerPoint Presentation</vt:lpstr>
      <vt:lpstr>Hakemuksen toimittaminen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CHEM-A1500 Työssäoppiminen Kurssin suorittaminen osaamisen tunnistamisella</dc:title>
  <dc:creator>Arppe Niina</dc:creator>
  <cp:lastModifiedBy>Arppe Niina</cp:lastModifiedBy>
  <cp:revision>2</cp:revision>
  <dcterms:modified xsi:type="dcterms:W3CDTF">2020-08-25T13:04:13Z</dcterms:modified>
</cp:coreProperties>
</file>