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37"/>
  </p:notesMasterIdLst>
  <p:sldIdLst>
    <p:sldId id="256" r:id="rId2"/>
    <p:sldId id="269" r:id="rId3"/>
    <p:sldId id="273" r:id="rId4"/>
    <p:sldId id="277" r:id="rId5"/>
    <p:sldId id="318" r:id="rId6"/>
    <p:sldId id="279" r:id="rId7"/>
    <p:sldId id="280" r:id="rId8"/>
    <p:sldId id="297" r:id="rId9"/>
    <p:sldId id="298" r:id="rId10"/>
    <p:sldId id="275" r:id="rId11"/>
    <p:sldId id="283" r:id="rId12"/>
    <p:sldId id="305" r:id="rId13"/>
    <p:sldId id="291" r:id="rId14"/>
    <p:sldId id="270" r:id="rId15"/>
    <p:sldId id="301" r:id="rId16"/>
    <p:sldId id="272" r:id="rId17"/>
    <p:sldId id="293" r:id="rId18"/>
    <p:sldId id="285" r:id="rId19"/>
    <p:sldId id="286" r:id="rId20"/>
    <p:sldId id="287" r:id="rId21"/>
    <p:sldId id="288" r:id="rId22"/>
    <p:sldId id="310" r:id="rId23"/>
    <p:sldId id="304" r:id="rId24"/>
    <p:sldId id="289" r:id="rId25"/>
    <p:sldId id="299" r:id="rId26"/>
    <p:sldId id="290" r:id="rId27"/>
    <p:sldId id="294" r:id="rId28"/>
    <p:sldId id="271" r:id="rId29"/>
    <p:sldId id="276" r:id="rId30"/>
    <p:sldId id="295" r:id="rId31"/>
    <p:sldId id="302" r:id="rId32"/>
    <p:sldId id="292" r:id="rId33"/>
    <p:sldId id="296" r:id="rId34"/>
    <p:sldId id="284" r:id="rId35"/>
    <p:sldId id="306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9"/>
    <p:restoredTop sz="94614"/>
  </p:normalViewPr>
  <p:slideViewPr>
    <p:cSldViewPr snapToGrid="0" snapToObjects="1" showGuides="1">
      <p:cViewPr varScale="1">
        <p:scale>
          <a:sx n="90" d="100"/>
          <a:sy n="90" d="100"/>
        </p:scale>
        <p:origin x="1640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C91E4-1215-7F44-8CAB-EF4625C3F776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7C626-6A38-8544-93EB-2442B9D0D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6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7C626-6A38-8544-93EB-2442B9D0D8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5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7C626-6A38-8544-93EB-2442B9D0D8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5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11/10/20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11/10/20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5.emf"/><Relationship Id="rId7" Type="http://schemas.openxmlformats.org/officeDocument/2006/relationships/image" Target="../media/image62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youtube.com/watch?v=T2DXrs0OpH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Kvanttimekaniikka</a:t>
            </a:r>
            <a:r>
              <a:rPr lang="en-US" dirty="0"/>
              <a:t>: </a:t>
            </a:r>
            <a:r>
              <a:rPr lang="en-US" dirty="0" err="1"/>
              <a:t>Luento</a:t>
            </a:r>
            <a:r>
              <a:rPr lang="en-US" dirty="0"/>
              <a:t>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Kommutaattorit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epämääräisyysperiaatteet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Vapaalla</a:t>
            </a:r>
            <a:r>
              <a:rPr lang="en-US" dirty="0"/>
              <a:t> </a:t>
            </a:r>
            <a:r>
              <a:rPr lang="en-US" dirty="0" err="1"/>
              <a:t>hiukkasella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olla </a:t>
            </a:r>
            <a:r>
              <a:rPr lang="en-US" dirty="0" err="1"/>
              <a:t>tiloja</a:t>
            </a:r>
            <a:r>
              <a:rPr lang="en-US" dirty="0"/>
              <a:t> </a:t>
            </a:r>
            <a:r>
              <a:rPr lang="en-US" dirty="0" err="1"/>
              <a:t>joille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silti</a:t>
            </a:r>
            <a:r>
              <a:rPr lang="en-US" dirty="0"/>
              <a:t> </a:t>
            </a:r>
            <a:r>
              <a:rPr lang="en-US" dirty="0" err="1"/>
              <a:t>Heisenbergin</a:t>
            </a:r>
            <a:r>
              <a:rPr lang="en-US" dirty="0"/>
              <a:t> </a:t>
            </a:r>
            <a:r>
              <a:rPr lang="en-US" dirty="0" err="1"/>
              <a:t>epämääräisyysperiaate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47" y="2229643"/>
            <a:ext cx="2159000" cy="431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97" y="3768143"/>
            <a:ext cx="2797811" cy="1241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40262" y="5477470"/>
            <a:ext cx="178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91320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Kommutaattorit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epämääräisyysperiaatteet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Niin</a:t>
            </a:r>
            <a:r>
              <a:rPr lang="en-US" dirty="0"/>
              <a:t>…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näin</a:t>
            </a:r>
            <a:r>
              <a:rPr lang="en-US" dirty="0"/>
              <a:t>? </a:t>
            </a:r>
            <a:r>
              <a:rPr lang="en-US" dirty="0" err="1"/>
              <a:t>Muistiinpanot</a:t>
            </a:r>
            <a:r>
              <a:rPr lang="en-US" dirty="0"/>
              <a:t>…extra </a:t>
            </a:r>
            <a:r>
              <a:rPr lang="en-US" dirty="0" err="1"/>
              <a:t>tehtävä</a:t>
            </a:r>
            <a:endParaRPr lang="en-US" dirty="0"/>
          </a:p>
          <a:p>
            <a:r>
              <a:rPr lang="en-US" b="1" dirty="0" err="1"/>
              <a:t>Mittauksen</a:t>
            </a:r>
            <a:r>
              <a:rPr lang="en-US" b="1" dirty="0"/>
              <a:t> </a:t>
            </a:r>
            <a:r>
              <a:rPr lang="en-US" b="1" dirty="0" err="1"/>
              <a:t>tuloksena</a:t>
            </a:r>
            <a:r>
              <a:rPr lang="en-US" b="1" dirty="0"/>
              <a:t> </a:t>
            </a:r>
            <a:r>
              <a:rPr lang="en-US" b="1" dirty="0" err="1"/>
              <a:t>saatu</a:t>
            </a:r>
            <a:r>
              <a:rPr lang="en-US" b="1" dirty="0"/>
              <a:t> </a:t>
            </a:r>
            <a:r>
              <a:rPr lang="en-US" b="1" dirty="0" err="1"/>
              <a:t>tila</a:t>
            </a:r>
            <a:r>
              <a:rPr lang="en-US" b="1" dirty="0"/>
              <a:t> </a:t>
            </a:r>
            <a:r>
              <a:rPr lang="en-US" b="1" dirty="0" err="1"/>
              <a:t>ei</a:t>
            </a:r>
            <a:r>
              <a:rPr lang="en-US" b="1" dirty="0"/>
              <a:t> ole </a:t>
            </a:r>
            <a:r>
              <a:rPr lang="en-US" b="1" dirty="0" err="1"/>
              <a:t>sen</a:t>
            </a:r>
            <a:r>
              <a:rPr lang="en-US" b="1" dirty="0"/>
              <a:t> TOISEN </a:t>
            </a:r>
            <a:r>
              <a:rPr lang="en-US" b="1" dirty="0" err="1"/>
              <a:t>operaattorin</a:t>
            </a:r>
            <a:r>
              <a:rPr lang="en-US" b="1" dirty="0"/>
              <a:t> </a:t>
            </a:r>
            <a:r>
              <a:rPr lang="en-US" b="1" dirty="0" err="1"/>
              <a:t>ominaistila</a:t>
            </a:r>
            <a:r>
              <a:rPr lang="en-US" dirty="0"/>
              <a:t>…</a:t>
            </a:r>
            <a:r>
              <a:rPr lang="en-US" dirty="0" err="1"/>
              <a:t>ts</a:t>
            </a:r>
            <a:r>
              <a:rPr lang="en-US" dirty="0"/>
              <a:t>. se on </a:t>
            </a:r>
            <a:r>
              <a:rPr lang="en-US" dirty="0" err="1"/>
              <a:t>joku</a:t>
            </a:r>
            <a:r>
              <a:rPr lang="en-US" dirty="0"/>
              <a:t> </a:t>
            </a:r>
            <a:r>
              <a:rPr lang="en-US" dirty="0" err="1"/>
              <a:t>superpositio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ominaistiloista</a:t>
            </a:r>
            <a:endParaRPr lang="en-US" dirty="0"/>
          </a:p>
          <a:p>
            <a:r>
              <a:rPr lang="en-US" dirty="0" err="1"/>
              <a:t>Toisen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mittauksesssa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epävarmuutta</a:t>
            </a:r>
            <a:r>
              <a:rPr lang="en-US" dirty="0"/>
              <a:t>…</a:t>
            </a:r>
          </a:p>
          <a:p>
            <a:r>
              <a:rPr lang="en-US" dirty="0"/>
              <a:t>…tee </a:t>
            </a:r>
            <a:r>
              <a:rPr lang="en-US" dirty="0" err="1"/>
              <a:t>mittaus</a:t>
            </a:r>
            <a:r>
              <a:rPr lang="en-US" dirty="0"/>
              <a:t> </a:t>
            </a:r>
            <a:r>
              <a:rPr lang="en-US" dirty="0" err="1"/>
              <a:t>sille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pätee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toiselle</a:t>
            </a:r>
            <a:r>
              <a:rPr lang="en-US" dirty="0"/>
              <a:t> </a:t>
            </a:r>
            <a:r>
              <a:rPr lang="en-US" dirty="0" err="1"/>
              <a:t>operaattorille</a:t>
            </a:r>
            <a:r>
              <a:rPr lang="en-US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62" y="1894982"/>
            <a:ext cx="2082800" cy="558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81" y="2887345"/>
            <a:ext cx="3314700" cy="93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203815">
            <a:off x="5424856" y="2004922"/>
            <a:ext cx="35457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Aina</a:t>
            </a:r>
            <a:r>
              <a:rPr lang="en-US" sz="2400" dirty="0">
                <a:solidFill>
                  <a:srgbClr val="FF0000"/>
                </a:solidFill>
              </a:rPr>
              <a:t> kun </a:t>
            </a:r>
            <a:r>
              <a:rPr lang="en-US" sz="2400" dirty="0" err="1">
                <a:solidFill>
                  <a:srgbClr val="FF0000"/>
                </a:solidFill>
              </a:rPr>
              <a:t>operaattorit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eivät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kommutoi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jossain</a:t>
            </a:r>
            <a:r>
              <a:rPr lang="en-US" sz="2400" dirty="0">
                <a:solidFill>
                  <a:srgbClr val="FF0000"/>
                </a:solidFill>
              </a:rPr>
              <a:t> on 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epämääräisyysperiaate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13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840214-740D-F74B-BE14-B6539C913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3" y="2579482"/>
            <a:ext cx="4120623" cy="4120623"/>
          </a:xfrm>
        </p:spPr>
      </p:pic>
      <p:sp>
        <p:nvSpPr>
          <p:cNvPr id="8" name="Bent Arrow 7">
            <a:extLst>
              <a:ext uri="{FF2B5EF4-FFF2-40B4-BE49-F238E27FC236}">
                <a16:creationId xmlns:a16="http://schemas.microsoft.com/office/drawing/2014/main" id="{3CF5F133-A012-2649-8FFB-AD2A7AED6F52}"/>
              </a:ext>
            </a:extLst>
          </p:cNvPr>
          <p:cNvSpPr/>
          <p:nvPr/>
        </p:nvSpPr>
        <p:spPr>
          <a:xfrm>
            <a:off x="288068" y="320723"/>
            <a:ext cx="1299410" cy="11309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C00C2-AF47-FD4A-ABC5-4929862521A8}"/>
              </a:ext>
            </a:extLst>
          </p:cNvPr>
          <p:cNvSpPr txBox="1"/>
          <p:nvPr/>
        </p:nvSpPr>
        <p:spPr>
          <a:xfrm>
            <a:off x="62907" y="1535913"/>
            <a:ext cx="21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Mittaus 2/romahdus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F152A-7D31-AD49-B059-F0DC7A78E612}"/>
              </a:ext>
            </a:extLst>
          </p:cNvPr>
          <p:cNvSpPr txBox="1"/>
          <p:nvPr/>
        </p:nvSpPr>
        <p:spPr>
          <a:xfrm>
            <a:off x="1778657" y="239876"/>
            <a:ext cx="1646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Epämääräisyys/</a:t>
            </a:r>
          </a:p>
          <a:p>
            <a:r>
              <a:rPr lang="fi-FI" dirty="0"/>
              <a:t>Superpositio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ACD29B-4849-7448-ADCD-D72040048EF9}"/>
              </a:ext>
            </a:extLst>
          </p:cNvPr>
          <p:cNvSpPr txBox="1"/>
          <p:nvPr/>
        </p:nvSpPr>
        <p:spPr>
          <a:xfrm>
            <a:off x="3110950" y="1535913"/>
            <a:ext cx="21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Mittaus 1/romahdus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1D004-6F39-6948-9C16-2A25F340CC0D}"/>
              </a:ext>
            </a:extLst>
          </p:cNvPr>
          <p:cNvSpPr txBox="1"/>
          <p:nvPr/>
        </p:nvSpPr>
        <p:spPr>
          <a:xfrm>
            <a:off x="1431754" y="2650822"/>
            <a:ext cx="218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Epämääräisyys/</a:t>
            </a:r>
          </a:p>
          <a:p>
            <a:r>
              <a:rPr lang="fi-FI" dirty="0"/>
              <a:t>Superpositio </a:t>
            </a:r>
          </a:p>
          <a:p>
            <a:r>
              <a:rPr lang="fi-FI" dirty="0"/>
              <a:t>(toinen </a:t>
            </a:r>
            <a:r>
              <a:rPr lang="fi-FI" dirty="0" err="1"/>
              <a:t>observaabeli</a:t>
            </a:r>
            <a:r>
              <a:rPr lang="fi-FI" dirty="0"/>
              <a:t>)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E765025C-36C8-2445-A577-20F9DE3B35DD}"/>
              </a:ext>
            </a:extLst>
          </p:cNvPr>
          <p:cNvSpPr/>
          <p:nvPr/>
        </p:nvSpPr>
        <p:spPr>
          <a:xfrm rot="10800000">
            <a:off x="3616184" y="2074380"/>
            <a:ext cx="1108092" cy="11841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6" name="Bent Arrow 15">
            <a:extLst>
              <a:ext uri="{FF2B5EF4-FFF2-40B4-BE49-F238E27FC236}">
                <a16:creationId xmlns:a16="http://schemas.microsoft.com/office/drawing/2014/main" id="{3EDAABFF-A603-AB4A-AD8B-C6FF4F04D7D0}"/>
              </a:ext>
            </a:extLst>
          </p:cNvPr>
          <p:cNvSpPr/>
          <p:nvPr/>
        </p:nvSpPr>
        <p:spPr>
          <a:xfrm rot="5400000">
            <a:off x="3654205" y="346255"/>
            <a:ext cx="1108092" cy="11841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015BB2B9-4FBD-5C41-BA62-A60D1AF2FCBC}"/>
              </a:ext>
            </a:extLst>
          </p:cNvPr>
          <p:cNvSpPr/>
          <p:nvPr/>
        </p:nvSpPr>
        <p:spPr>
          <a:xfrm rot="16200000">
            <a:off x="168074" y="2036359"/>
            <a:ext cx="1108092" cy="11841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6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Kommutaattorit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epämääräisyysperiaatteet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 err="1"/>
              <a:t>Peruskommutaattorit</a:t>
            </a:r>
            <a:r>
              <a:rPr lang="en-US" b="1" dirty="0"/>
              <a:t> </a:t>
            </a:r>
            <a:r>
              <a:rPr lang="en-US" b="1" dirty="0" err="1"/>
              <a:t>ja</a:t>
            </a:r>
            <a:r>
              <a:rPr lang="en-US" b="1" dirty="0"/>
              <a:t> </a:t>
            </a:r>
            <a:r>
              <a:rPr lang="en-US" b="1" dirty="0" err="1"/>
              <a:t>ei-kommutoivien</a:t>
            </a:r>
            <a:r>
              <a:rPr lang="en-US" b="1" dirty="0"/>
              <a:t> </a:t>
            </a:r>
            <a:r>
              <a:rPr lang="en-US" b="1" dirty="0" err="1"/>
              <a:t>operaattoreiden</a:t>
            </a:r>
            <a:r>
              <a:rPr lang="en-US" b="1" dirty="0"/>
              <a:t> </a:t>
            </a:r>
            <a:r>
              <a:rPr lang="en-US" b="1" dirty="0" err="1"/>
              <a:t>ja</a:t>
            </a:r>
            <a:r>
              <a:rPr lang="en-US" b="1" dirty="0"/>
              <a:t> </a:t>
            </a:r>
            <a:r>
              <a:rPr lang="en-US" b="1" dirty="0" err="1"/>
              <a:t>epämääräisyysperiaatteiden</a:t>
            </a:r>
            <a:r>
              <a:rPr lang="en-US" b="1" dirty="0"/>
              <a:t> </a:t>
            </a:r>
            <a:r>
              <a:rPr lang="en-US" b="1" dirty="0" err="1"/>
              <a:t>välinen</a:t>
            </a:r>
            <a:r>
              <a:rPr lang="en-US" b="1" dirty="0"/>
              <a:t> </a:t>
            </a:r>
            <a:r>
              <a:rPr lang="en-US" b="1" dirty="0" err="1"/>
              <a:t>yhteys</a:t>
            </a:r>
            <a:r>
              <a:rPr lang="en-US" b="1" dirty="0"/>
              <a:t> </a:t>
            </a:r>
            <a:r>
              <a:rPr lang="en-US" b="1" dirty="0" err="1"/>
              <a:t>pitää</a:t>
            </a:r>
            <a:r>
              <a:rPr lang="en-US" b="1" dirty="0"/>
              <a:t> </a:t>
            </a:r>
            <a:r>
              <a:rPr lang="en-US" b="1" dirty="0" err="1"/>
              <a:t>muistaa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BB331-E052-1B4B-A7A5-EE5DC3034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1" y="2743200"/>
            <a:ext cx="5534351" cy="38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52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51"/>
            <a:ext cx="7620000" cy="1143000"/>
          </a:xfrm>
        </p:spPr>
        <p:txBody>
          <a:bodyPr/>
          <a:lstStyle/>
          <a:p>
            <a:r>
              <a:rPr lang="en-US" dirty="0" err="1"/>
              <a:t>Superpositioperiaate</a:t>
            </a:r>
            <a:endParaRPr lang="en-US" dirty="0"/>
          </a:p>
        </p:txBody>
      </p:sp>
      <p:pic>
        <p:nvPicPr>
          <p:cNvPr id="5" name="Picture 4" descr="Superposition_Geolog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68" y="1018215"/>
            <a:ext cx="3820772" cy="2861891"/>
          </a:xfrm>
          <a:prstGeom prst="rect">
            <a:avLst/>
          </a:prstGeom>
        </p:spPr>
      </p:pic>
      <p:pic>
        <p:nvPicPr>
          <p:cNvPr id="6" name="Picture 5" descr="superpostion_co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3" y="4063986"/>
            <a:ext cx="8610164" cy="266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444008-B1A0-434A-87E8-66359600553E}"/>
              </a:ext>
            </a:extLst>
          </p:cNvPr>
          <p:cNvSpPr txBox="1"/>
          <p:nvPr/>
        </p:nvSpPr>
        <p:spPr>
          <a:xfrm rot="20158499">
            <a:off x="2369647" y="2477102"/>
            <a:ext cx="190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Myös geologiassa!</a:t>
            </a:r>
          </a:p>
        </p:txBody>
      </p:sp>
    </p:spTree>
    <p:extLst>
      <p:ext uri="{BB962C8B-B14F-4D97-AF65-F5344CB8AC3E}">
        <p14:creationId xmlns:p14="http://schemas.microsoft.com/office/powerpoint/2010/main" val="3008519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Superpositioperiaate</a:t>
            </a:r>
            <a:endParaRPr lang="en-US" dirty="0"/>
          </a:p>
        </p:txBody>
      </p:sp>
      <p:pic>
        <p:nvPicPr>
          <p:cNvPr id="4" name="Content Placeholder 3" descr="Superposition_U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65" r="-29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931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</a:t>
            </a:r>
            <a:endParaRPr lang="en-US" dirty="0"/>
          </a:p>
        </p:txBody>
      </p:sp>
      <p:pic>
        <p:nvPicPr>
          <p:cNvPr id="4" name="Picture 3" descr="superpos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43" y="0"/>
            <a:ext cx="3067060" cy="1950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Kuten</a:t>
            </a:r>
            <a:r>
              <a:rPr lang="en-US" dirty="0"/>
              <a:t> </a:t>
            </a:r>
            <a:r>
              <a:rPr lang="en-US" dirty="0" err="1"/>
              <a:t>opimme</a:t>
            </a:r>
            <a:r>
              <a:rPr lang="en-US" dirty="0"/>
              <a:t> </a:t>
            </a:r>
            <a:r>
              <a:rPr lang="en-US" dirty="0" err="1"/>
              <a:t>aikaisemmin</a:t>
            </a:r>
            <a:r>
              <a:rPr lang="en-US" i="1" dirty="0"/>
              <a:t>: “</a:t>
            </a:r>
            <a:r>
              <a:rPr lang="en-US" sz="2400" i="1" dirty="0" err="1"/>
              <a:t>Observaabelin</a:t>
            </a:r>
            <a:r>
              <a:rPr lang="en-US" sz="2400" i="1" dirty="0"/>
              <a:t> </a:t>
            </a:r>
            <a:r>
              <a:rPr lang="en-US" sz="2400" i="1" dirty="0" err="1"/>
              <a:t>mittaus</a:t>
            </a:r>
            <a:r>
              <a:rPr lang="en-US" sz="2400" i="1" dirty="0"/>
              <a:t> </a:t>
            </a:r>
            <a:r>
              <a:rPr lang="en-US" sz="2400" i="1" dirty="0" err="1"/>
              <a:t>voi</a:t>
            </a:r>
            <a:r>
              <a:rPr lang="en-US" sz="2400" i="1" dirty="0"/>
              <a:t> </a:t>
            </a:r>
            <a:r>
              <a:rPr lang="en-US" sz="2400" i="1" dirty="0" err="1"/>
              <a:t>antaa</a:t>
            </a:r>
            <a:r>
              <a:rPr lang="en-US" sz="2400" i="1" dirty="0"/>
              <a:t> </a:t>
            </a:r>
            <a:r>
              <a:rPr lang="en-US" sz="2400" i="1" dirty="0" err="1"/>
              <a:t>tulokseksi</a:t>
            </a:r>
            <a:r>
              <a:rPr lang="en-US" sz="2400" i="1" dirty="0"/>
              <a:t> vain </a:t>
            </a:r>
            <a:r>
              <a:rPr lang="en-US" sz="2400" i="1" dirty="0" err="1"/>
              <a:t>sitä</a:t>
            </a:r>
            <a:r>
              <a:rPr lang="en-US" sz="2400" i="1" dirty="0"/>
              <a:t> </a:t>
            </a:r>
            <a:r>
              <a:rPr lang="en-US" sz="2400" i="1" dirty="0" err="1"/>
              <a:t>vastaavan</a:t>
            </a:r>
            <a:r>
              <a:rPr lang="en-US" sz="2400" i="1" dirty="0"/>
              <a:t> </a:t>
            </a:r>
            <a:r>
              <a:rPr lang="en-US" sz="2400" i="1" dirty="0" err="1"/>
              <a:t>operaattorin</a:t>
            </a:r>
            <a:r>
              <a:rPr lang="en-US" sz="2400" i="1" dirty="0"/>
              <a:t> </a:t>
            </a:r>
            <a:r>
              <a:rPr lang="en-US" sz="2400" i="1" dirty="0" err="1"/>
              <a:t>ominaisarvon</a:t>
            </a:r>
            <a:r>
              <a:rPr lang="en-US" sz="2400" i="1" dirty="0"/>
              <a:t>.”</a:t>
            </a:r>
          </a:p>
          <a:p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mikä</a:t>
            </a:r>
            <a:r>
              <a:rPr lang="en-US" sz="2400" dirty="0"/>
              <a:t> se </a:t>
            </a:r>
            <a:r>
              <a:rPr lang="en-US" sz="2400" dirty="0" err="1"/>
              <a:t>tila</a:t>
            </a:r>
            <a:r>
              <a:rPr lang="en-US" sz="2400" dirty="0"/>
              <a:t> </a:t>
            </a:r>
            <a:r>
              <a:rPr lang="en-US" sz="2400" dirty="0" err="1"/>
              <a:t>oli</a:t>
            </a:r>
            <a:r>
              <a:rPr lang="en-US" sz="2400" dirty="0"/>
              <a:t> ENNEN </a:t>
            </a:r>
            <a:r>
              <a:rPr lang="en-US" sz="2400" dirty="0" err="1"/>
              <a:t>mittausta</a:t>
            </a:r>
            <a:r>
              <a:rPr lang="en-US" sz="2400" dirty="0"/>
              <a:t>?</a:t>
            </a:r>
          </a:p>
          <a:p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jälkeen</a:t>
            </a:r>
            <a:r>
              <a:rPr lang="en-US" sz="2400" dirty="0"/>
              <a:t> </a:t>
            </a:r>
            <a:r>
              <a:rPr lang="en-US" sz="2400" dirty="0" err="1"/>
              <a:t>olimme</a:t>
            </a:r>
            <a:r>
              <a:rPr lang="en-US" sz="2400" dirty="0"/>
              <a:t> </a:t>
            </a:r>
            <a:r>
              <a:rPr lang="en-US" sz="2400" dirty="0" err="1"/>
              <a:t>jossain</a:t>
            </a:r>
            <a:r>
              <a:rPr lang="en-US" sz="2400" dirty="0"/>
              <a:t> </a:t>
            </a:r>
            <a:r>
              <a:rPr lang="en-US" sz="2400" dirty="0" err="1"/>
              <a:t>ominaistilassa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ennen</a:t>
            </a:r>
            <a:r>
              <a:rPr lang="en-US" sz="2400" dirty="0"/>
              <a:t>…</a:t>
            </a:r>
            <a:endParaRPr lang="en-US" dirty="0"/>
          </a:p>
          <a:p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yhtälö</a:t>
            </a:r>
            <a:r>
              <a:rPr lang="en-US" dirty="0"/>
              <a:t> </a:t>
            </a:r>
            <a:r>
              <a:rPr lang="en-US" dirty="0" err="1"/>
              <a:t>lineaarinen</a:t>
            </a:r>
            <a:r>
              <a:rPr lang="en-US" dirty="0"/>
              <a:t>: </a:t>
            </a:r>
            <a:r>
              <a:rPr lang="en-US" dirty="0" err="1"/>
              <a:t>jos</a:t>
            </a:r>
            <a:r>
              <a:rPr lang="en-US" dirty="0"/>
              <a:t>                   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hyväksyttäviä</a:t>
            </a:r>
            <a:r>
              <a:rPr lang="en-US" dirty="0"/>
              <a:t> </a:t>
            </a:r>
            <a:r>
              <a:rPr lang="en-US" dirty="0" err="1"/>
              <a:t>ratkaisuja</a:t>
            </a:r>
            <a:r>
              <a:rPr lang="en-US" dirty="0"/>
              <a:t>, </a:t>
            </a:r>
            <a:r>
              <a:rPr lang="en-US" dirty="0" err="1"/>
              <a:t>myös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    on OK!</a:t>
            </a:r>
          </a:p>
          <a:p>
            <a:r>
              <a:rPr lang="en-US" dirty="0" err="1"/>
              <a:t>Kvanttimekaaninen</a:t>
            </a:r>
            <a:r>
              <a:rPr lang="en-US" dirty="0"/>
              <a:t> </a:t>
            </a:r>
            <a:r>
              <a:rPr lang="en-US" dirty="0" err="1"/>
              <a:t>tila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olla </a:t>
            </a:r>
            <a:r>
              <a:rPr lang="en-US" b="1" dirty="0" err="1"/>
              <a:t>superpositio</a:t>
            </a:r>
            <a:r>
              <a:rPr lang="en-US" dirty="0"/>
              <a:t> </a:t>
            </a:r>
            <a:r>
              <a:rPr lang="en-US" dirty="0" err="1"/>
              <a:t>useasta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mitattavan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ominaistilasta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94" y="3735005"/>
            <a:ext cx="9906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11" y="4480854"/>
            <a:ext cx="2085407" cy="4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0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</a:t>
            </a:r>
            <a:r>
              <a:rPr lang="en-US" dirty="0"/>
              <a:t>: </a:t>
            </a:r>
            <a:r>
              <a:rPr lang="en-US" dirty="0" err="1"/>
              <a:t>toinen</a:t>
            </a:r>
            <a:r>
              <a:rPr lang="en-US" dirty="0"/>
              <a:t> tapa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Oleta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mittaat</a:t>
            </a:r>
            <a:r>
              <a:rPr lang="en-US" dirty="0"/>
              <a:t> </a:t>
            </a:r>
            <a:r>
              <a:rPr lang="en-US" dirty="0" err="1"/>
              <a:t>observaabelin</a:t>
            </a:r>
            <a:r>
              <a:rPr lang="en-US" dirty="0"/>
              <a:t> O</a:t>
            </a:r>
          </a:p>
          <a:p>
            <a:r>
              <a:rPr lang="en-US" dirty="0" err="1"/>
              <a:t>Mittauspostulaatti</a:t>
            </a:r>
            <a:r>
              <a:rPr lang="en-US" dirty="0"/>
              <a:t> </a:t>
            </a:r>
            <a:r>
              <a:rPr lang="en-US" dirty="0" err="1"/>
              <a:t>kertoo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päädyt</a:t>
            </a:r>
            <a:r>
              <a:rPr lang="en-US" dirty="0"/>
              <a:t> </a:t>
            </a:r>
            <a:r>
              <a:rPr lang="en-US" dirty="0" err="1"/>
              <a:t>O:n</a:t>
            </a:r>
            <a:r>
              <a:rPr lang="en-US" dirty="0"/>
              <a:t> </a:t>
            </a:r>
            <a:r>
              <a:rPr lang="en-US" dirty="0" err="1"/>
              <a:t>ominaistilaan</a:t>
            </a:r>
            <a:endParaRPr lang="en-US" dirty="0"/>
          </a:p>
          <a:p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onko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ominaistila</a:t>
            </a:r>
            <a:r>
              <a:rPr lang="en-US" dirty="0"/>
              <a:t> </a:t>
            </a:r>
            <a:r>
              <a:rPr lang="en-US" dirty="0" err="1"/>
              <a:t>vaikkapa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ominaistila</a:t>
            </a:r>
            <a:r>
              <a:rPr lang="en-US" dirty="0"/>
              <a:t>?</a:t>
            </a:r>
          </a:p>
          <a:p>
            <a:r>
              <a:rPr lang="en-US" dirty="0" err="1"/>
              <a:t>Vastaus</a:t>
            </a:r>
            <a:r>
              <a:rPr lang="en-US" dirty="0"/>
              <a:t>: </a:t>
            </a:r>
            <a:r>
              <a:rPr lang="en-US" dirty="0" err="1"/>
              <a:t>yleensä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vaan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sijaan</a:t>
            </a:r>
            <a:r>
              <a:rPr lang="en-US" dirty="0"/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superpositio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H:n</a:t>
            </a:r>
            <a:r>
              <a:rPr lang="en-US" dirty="0"/>
              <a:t> </a:t>
            </a:r>
            <a:r>
              <a:rPr lang="en-US" dirty="0" err="1"/>
              <a:t>ominaistiloista</a:t>
            </a:r>
            <a:endParaRPr lang="en-US" dirty="0"/>
          </a:p>
          <a:p>
            <a:r>
              <a:rPr lang="en-US" dirty="0" err="1"/>
              <a:t>Tila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muuttua</a:t>
            </a:r>
            <a:r>
              <a:rPr lang="en-US" dirty="0"/>
              <a:t> </a:t>
            </a:r>
            <a:r>
              <a:rPr lang="en-US" dirty="0" err="1"/>
              <a:t>superpositioksi</a:t>
            </a:r>
            <a:r>
              <a:rPr lang="en-US" dirty="0"/>
              <a:t>, kun </a:t>
            </a:r>
            <a:r>
              <a:rPr lang="en-US" dirty="0" err="1"/>
              <a:t>muutat</a:t>
            </a:r>
            <a:r>
              <a:rPr lang="en-US" dirty="0"/>
              <a:t> </a:t>
            </a:r>
            <a:r>
              <a:rPr lang="en-US" dirty="0" err="1"/>
              <a:t>Hilbertin</a:t>
            </a:r>
            <a:r>
              <a:rPr lang="en-US" dirty="0"/>
              <a:t> </a:t>
            </a:r>
            <a:r>
              <a:rPr lang="en-US" dirty="0" err="1"/>
              <a:t>avaruuden</a:t>
            </a:r>
            <a:r>
              <a:rPr lang="en-US" dirty="0"/>
              <a:t> </a:t>
            </a:r>
            <a:r>
              <a:rPr lang="en-US" dirty="0" err="1"/>
              <a:t>kantaa</a:t>
            </a:r>
            <a:r>
              <a:rPr lang="en-US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42" y="3862879"/>
            <a:ext cx="2749770" cy="8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680"/>
            <a:ext cx="7620000" cy="1143000"/>
          </a:xfrm>
        </p:spPr>
        <p:txBody>
          <a:bodyPr/>
          <a:lstStyle/>
          <a:p>
            <a:r>
              <a:rPr lang="en-US" dirty="0" err="1"/>
              <a:t>Superpositio</a:t>
            </a:r>
            <a:r>
              <a:rPr lang="en-US" dirty="0"/>
              <a:t>: </a:t>
            </a:r>
            <a:r>
              <a:rPr lang="en-US" dirty="0" err="1"/>
              <a:t>esimerkki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377"/>
            <a:ext cx="7620000" cy="48006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potentiaalikaivossa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0595"/>
            <a:ext cx="2590800" cy="850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86" y="1820595"/>
            <a:ext cx="3873500" cy="927100"/>
          </a:xfrm>
          <a:prstGeom prst="rect">
            <a:avLst/>
          </a:prstGeom>
        </p:spPr>
      </p:pic>
      <p:pic>
        <p:nvPicPr>
          <p:cNvPr id="8" name="Picture 7" descr="PotentialWell_2low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9" y="2747695"/>
            <a:ext cx="5482038" cy="40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7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</a:t>
            </a:r>
            <a:r>
              <a:rPr lang="en-US" dirty="0"/>
              <a:t>: </a:t>
            </a:r>
            <a:r>
              <a:rPr lang="en-US" dirty="0" err="1"/>
              <a:t>esimerkki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Muodostetaan</a:t>
            </a:r>
            <a:r>
              <a:rPr lang="en-US" dirty="0"/>
              <a:t> </a:t>
            </a:r>
            <a:r>
              <a:rPr lang="en-US" dirty="0" err="1"/>
              <a:t>tila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 err="1"/>
              <a:t>Kuinka</a:t>
            </a:r>
            <a:r>
              <a:rPr lang="en-US" dirty="0"/>
              <a:t> (</a:t>
            </a:r>
            <a:r>
              <a:rPr lang="en-US" dirty="0" err="1"/>
              <a:t>kompleksi</a:t>
            </a:r>
            <a:r>
              <a:rPr lang="en-US" dirty="0"/>
              <a:t>)</a:t>
            </a:r>
            <a:r>
              <a:rPr lang="en-US" dirty="0" err="1"/>
              <a:t>luvut</a:t>
            </a:r>
            <a:r>
              <a:rPr lang="en-US" dirty="0"/>
              <a:t>              </a:t>
            </a:r>
            <a:r>
              <a:rPr lang="en-US" dirty="0" err="1"/>
              <a:t>pitäisi</a:t>
            </a:r>
            <a:r>
              <a:rPr lang="en-US" dirty="0"/>
              <a:t> </a:t>
            </a:r>
            <a:r>
              <a:rPr lang="en-US" dirty="0" err="1"/>
              <a:t>valita</a:t>
            </a:r>
            <a:r>
              <a:rPr lang="en-US" dirty="0"/>
              <a:t>?</a:t>
            </a:r>
          </a:p>
          <a:p>
            <a:r>
              <a:rPr lang="en-US" dirty="0" err="1"/>
              <a:t>Aaltofunktio</a:t>
            </a:r>
            <a:r>
              <a:rPr lang="en-US" dirty="0"/>
              <a:t> </a:t>
            </a:r>
            <a:r>
              <a:rPr lang="en-US" dirty="0" err="1"/>
              <a:t>normalisoitu</a:t>
            </a:r>
            <a:r>
              <a:rPr lang="en-US" dirty="0"/>
              <a:t> </a:t>
            </a:r>
            <a:r>
              <a:rPr lang="en-US" dirty="0" err="1"/>
              <a:t>ykköseen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käytettiin</a:t>
            </a:r>
            <a:r>
              <a:rPr lang="en-US" dirty="0"/>
              <a:t> </a:t>
            </a:r>
            <a:r>
              <a:rPr lang="en-US" dirty="0" err="1"/>
              <a:t>tilojen</a:t>
            </a:r>
            <a:r>
              <a:rPr lang="en-US" dirty="0"/>
              <a:t>               </a:t>
            </a:r>
            <a:r>
              <a:rPr lang="en-US" dirty="0" err="1"/>
              <a:t>ortonormaalisuutta</a:t>
            </a:r>
            <a:r>
              <a:rPr lang="en-US" dirty="0"/>
              <a:t> 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58" y="1653349"/>
            <a:ext cx="4357568" cy="42830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67" y="2495182"/>
            <a:ext cx="647700" cy="266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6" y="3366683"/>
            <a:ext cx="6462236" cy="106124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41" y="4916962"/>
            <a:ext cx="736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Viimeksi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988935"/>
          </a:xfrm>
        </p:spPr>
        <p:txBody>
          <a:bodyPr/>
          <a:lstStyle/>
          <a:p>
            <a:r>
              <a:rPr lang="en-US" dirty="0" err="1"/>
              <a:t>Hilbertin</a:t>
            </a:r>
            <a:r>
              <a:rPr lang="en-US" dirty="0"/>
              <a:t> </a:t>
            </a:r>
            <a:r>
              <a:rPr lang="en-US" dirty="0" err="1"/>
              <a:t>avaruus</a:t>
            </a:r>
            <a:endParaRPr lang="en-US" dirty="0"/>
          </a:p>
          <a:p>
            <a:r>
              <a:rPr lang="en-US" dirty="0" err="1"/>
              <a:t>Diracin</a:t>
            </a:r>
            <a:r>
              <a:rPr lang="en-US" dirty="0"/>
              <a:t> </a:t>
            </a:r>
            <a:r>
              <a:rPr lang="en-US" dirty="0" err="1"/>
              <a:t>merkintätapa</a:t>
            </a:r>
            <a:endParaRPr lang="en-US" dirty="0"/>
          </a:p>
          <a:p>
            <a:r>
              <a:rPr lang="en-US" dirty="0" err="1"/>
              <a:t>Hermiittiset</a:t>
            </a:r>
            <a:r>
              <a:rPr lang="en-US" dirty="0"/>
              <a:t> </a:t>
            </a:r>
            <a:r>
              <a:rPr lang="en-US" dirty="0" err="1"/>
              <a:t>operaattorit</a:t>
            </a:r>
            <a:endParaRPr lang="en-US" dirty="0"/>
          </a:p>
          <a:p>
            <a:r>
              <a:rPr lang="en-US" dirty="0" err="1"/>
              <a:t>Kommutaattorit</a:t>
            </a:r>
            <a:r>
              <a:rPr lang="en-US" dirty="0"/>
              <a:t>…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aikaa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58913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692" y="4583602"/>
            <a:ext cx="8475015" cy="1988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Kommutaattorit</a:t>
            </a:r>
            <a:endParaRPr lang="en-US" dirty="0"/>
          </a:p>
          <a:p>
            <a:r>
              <a:rPr lang="en-US" dirty="0" err="1"/>
              <a:t>Superpositioperiaate</a:t>
            </a:r>
            <a:endParaRPr lang="en-US" dirty="0"/>
          </a:p>
          <a:p>
            <a:r>
              <a:rPr lang="en-US" dirty="0" err="1"/>
              <a:t>Kommutoivat</a:t>
            </a:r>
            <a:r>
              <a:rPr lang="en-US" dirty="0"/>
              <a:t>/</a:t>
            </a:r>
            <a:r>
              <a:rPr lang="en-US"/>
              <a:t>Ei-kommutoivat</a:t>
            </a:r>
            <a:r>
              <a:rPr lang="en-US" dirty="0"/>
              <a:t> </a:t>
            </a:r>
            <a:r>
              <a:rPr lang="en-US" dirty="0" err="1"/>
              <a:t>operaattorit</a:t>
            </a:r>
            <a:r>
              <a:rPr lang="en-US" dirty="0"/>
              <a:t>, </a:t>
            </a:r>
            <a:r>
              <a:rPr lang="en-US" dirty="0" err="1"/>
              <a:t>epämääräisyysperiaatteet</a:t>
            </a:r>
            <a:endParaRPr lang="en-US" dirty="0"/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niillä</a:t>
            </a:r>
            <a:r>
              <a:rPr lang="en-US" dirty="0"/>
              <a:t> on </a:t>
            </a:r>
            <a:r>
              <a:rPr lang="en-US" dirty="0" err="1"/>
              <a:t>tekemistä</a:t>
            </a:r>
            <a:r>
              <a:rPr lang="en-US" dirty="0"/>
              <a:t> </a:t>
            </a:r>
            <a:r>
              <a:rPr lang="en-US" dirty="0" err="1"/>
              <a:t>toistensa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?</a:t>
            </a:r>
          </a:p>
          <a:p>
            <a:r>
              <a:rPr lang="en-US" dirty="0" err="1"/>
              <a:t>Degeneraatio</a:t>
            </a:r>
            <a:r>
              <a:rPr lang="en-US" dirty="0"/>
              <a:t>: </a:t>
            </a:r>
            <a:r>
              <a:rPr lang="en-US" dirty="0" err="1"/>
              <a:t>konsepti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48" y="274638"/>
            <a:ext cx="4355431" cy="33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3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</a:t>
            </a:r>
            <a:r>
              <a:rPr lang="en-US" dirty="0"/>
              <a:t>: </a:t>
            </a:r>
            <a:r>
              <a:rPr lang="en-US" dirty="0" err="1"/>
              <a:t>esimerkki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Valitaan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vaikkapa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36" y="1675911"/>
            <a:ext cx="3060700" cy="342900"/>
          </a:xfrm>
          <a:prstGeom prst="rect">
            <a:avLst/>
          </a:prstGeom>
        </p:spPr>
      </p:pic>
      <p:pic>
        <p:nvPicPr>
          <p:cNvPr id="5" name="Picture 4" descr="PotentialWell_superposi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57" y="2497035"/>
            <a:ext cx="5217443" cy="390376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952547" y="3881055"/>
            <a:ext cx="1746334" cy="7232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</a:t>
            </a:r>
            <a:r>
              <a:rPr lang="en-US" dirty="0"/>
              <a:t>: </a:t>
            </a:r>
            <a:r>
              <a:rPr lang="en-US" dirty="0" err="1"/>
              <a:t>esimerkki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Valitaan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vaikkapa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57200" y="3881055"/>
            <a:ext cx="1746334" cy="7232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90" y="1693572"/>
            <a:ext cx="2679700" cy="317500"/>
          </a:xfrm>
          <a:prstGeom prst="rect">
            <a:avLst/>
          </a:prstGeom>
        </p:spPr>
      </p:pic>
      <p:pic>
        <p:nvPicPr>
          <p:cNvPr id="9" name="Picture 8" descr="PotentialWell_superpositi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72" y="2099278"/>
            <a:ext cx="6046511" cy="45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6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Superposition </a:t>
            </a:r>
            <a:r>
              <a:rPr lang="en-US" dirty="0" err="1"/>
              <a:t>muodostaminen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muistiinpanoissa</a:t>
            </a:r>
            <a:r>
              <a:rPr lang="en-US" dirty="0"/>
              <a:t> ja </a:t>
            </a:r>
            <a:r>
              <a:rPr lang="en-US" dirty="0" err="1"/>
              <a:t>BriefSummary.pdf:ssä</a:t>
            </a:r>
            <a:endParaRPr lang="en-US" dirty="0"/>
          </a:p>
          <a:p>
            <a:r>
              <a:rPr lang="en-US" dirty="0"/>
              <a:t>Idea:</a:t>
            </a:r>
          </a:p>
        </p:txBody>
      </p: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DD277589-117A-114C-83B8-D7102242D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31" y="2658912"/>
            <a:ext cx="2551367" cy="773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030D2F-85CD-094C-BAC9-4FAB7419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292" y="2695539"/>
            <a:ext cx="2400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7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Sarjakehitelmä</a:t>
            </a:r>
            <a:r>
              <a:rPr lang="en-US" dirty="0"/>
              <a:t>: </a:t>
            </a:r>
            <a:r>
              <a:rPr lang="en-US" dirty="0" err="1"/>
              <a:t>esimerkki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1773771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Resepti:superpositio+mittaus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51" y="1600200"/>
            <a:ext cx="7620000" cy="4800600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Jos </a:t>
            </a:r>
            <a:r>
              <a:rPr lang="en-US" dirty="0" err="1"/>
              <a:t>mittaat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, </a:t>
            </a:r>
            <a:r>
              <a:rPr lang="en-US" b="1" dirty="0" err="1"/>
              <a:t>ratkaise</a:t>
            </a:r>
            <a:r>
              <a:rPr lang="en-US" b="1" dirty="0"/>
              <a:t> </a:t>
            </a:r>
            <a:r>
              <a:rPr lang="en-US" b="1" dirty="0" err="1"/>
              <a:t>ensin</a:t>
            </a:r>
            <a:r>
              <a:rPr lang="en-US" b="1" dirty="0"/>
              <a:t> </a:t>
            </a:r>
            <a:r>
              <a:rPr lang="en-US" dirty="0" err="1"/>
              <a:t>observaabeliin</a:t>
            </a:r>
            <a:r>
              <a:rPr lang="en-US" dirty="0"/>
              <a:t> </a:t>
            </a:r>
            <a:r>
              <a:rPr lang="en-US" dirty="0" err="1"/>
              <a:t>liittyvän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b="1" dirty="0" err="1"/>
              <a:t>Kehitä</a:t>
            </a:r>
            <a:r>
              <a:rPr lang="en-US" b="1" dirty="0"/>
              <a:t> </a:t>
            </a:r>
            <a:r>
              <a:rPr lang="en-US" b="1" dirty="0" err="1"/>
              <a:t>kvanttitila</a:t>
            </a:r>
            <a:r>
              <a:rPr lang="en-US" b="1" dirty="0"/>
              <a:t> </a:t>
            </a:r>
            <a:r>
              <a:rPr lang="en-US" b="1" dirty="0" err="1"/>
              <a:t>superpositiona</a:t>
            </a:r>
            <a:r>
              <a:rPr lang="en-US" b="1" dirty="0"/>
              <a:t> </a:t>
            </a:r>
            <a:r>
              <a:rPr lang="en-US" b="1" dirty="0" err="1"/>
              <a:t>näistä</a:t>
            </a:r>
            <a:r>
              <a:rPr lang="en-US" b="1" dirty="0"/>
              <a:t> </a:t>
            </a:r>
            <a:r>
              <a:rPr lang="en-US" b="1" dirty="0" err="1"/>
              <a:t>tiloista</a:t>
            </a:r>
            <a:r>
              <a:rPr lang="en-US" b="1" dirty="0"/>
              <a:t>  </a:t>
            </a:r>
            <a:r>
              <a:rPr lang="en-US" dirty="0"/>
              <a:t>(        on </a:t>
            </a:r>
            <a:r>
              <a:rPr lang="en-US" dirty="0" err="1"/>
              <a:t>todennäköisyysamplitudi</a:t>
            </a:r>
            <a:r>
              <a:rPr lang="en-US" dirty="0"/>
              <a:t> olla </a:t>
            </a:r>
            <a:r>
              <a:rPr lang="en-US" dirty="0" err="1"/>
              <a:t>kyseisessä</a:t>
            </a:r>
            <a:r>
              <a:rPr lang="en-US" dirty="0"/>
              <a:t> </a:t>
            </a:r>
            <a:r>
              <a:rPr lang="en-US" dirty="0" err="1"/>
              <a:t>ominaistilassa</a:t>
            </a:r>
            <a:r>
              <a:rPr lang="en-US" dirty="0"/>
              <a:t>)</a:t>
            </a:r>
          </a:p>
          <a:p>
            <a:pPr marL="114300" indent="0">
              <a:buNone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 err="1"/>
              <a:t>Mittaus</a:t>
            </a:r>
            <a:r>
              <a:rPr lang="en-US" dirty="0"/>
              <a:t> </a:t>
            </a:r>
            <a:r>
              <a:rPr lang="en-US" dirty="0" err="1"/>
              <a:t>romauttaa</a:t>
            </a:r>
            <a:r>
              <a:rPr lang="en-US" dirty="0"/>
              <a:t> 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joksikin</a:t>
            </a:r>
            <a:r>
              <a:rPr lang="en-US" dirty="0"/>
              <a:t> </a:t>
            </a:r>
            <a:r>
              <a:rPr lang="en-US" dirty="0" err="1"/>
              <a:t>ominaistilaksi</a:t>
            </a:r>
            <a:r>
              <a:rPr lang="en-US" dirty="0"/>
              <a:t>           </a:t>
            </a:r>
            <a:r>
              <a:rPr lang="en-US" dirty="0" err="1"/>
              <a:t>todennäköisyydellä</a:t>
            </a:r>
            <a:r>
              <a:rPr lang="en-US" dirty="0"/>
              <a:t>                       . </a:t>
            </a:r>
            <a:r>
              <a:rPr lang="en-US" dirty="0" err="1"/>
              <a:t>Mittaustulos</a:t>
            </a:r>
            <a:r>
              <a:rPr lang="en-US" dirty="0"/>
              <a:t> on </a:t>
            </a:r>
            <a:r>
              <a:rPr lang="en-US" dirty="0" err="1"/>
              <a:t>tilaa</a:t>
            </a:r>
            <a:r>
              <a:rPr lang="en-US" dirty="0"/>
              <a:t>         </a:t>
            </a:r>
          </a:p>
          <a:p>
            <a:pPr marL="114300" indent="0">
              <a:buNone/>
            </a:pPr>
            <a:r>
              <a:rPr lang="en-US" dirty="0"/>
              <a:t>       </a:t>
            </a:r>
            <a:r>
              <a:rPr lang="en-US" dirty="0" err="1"/>
              <a:t>vastaava</a:t>
            </a:r>
            <a:r>
              <a:rPr lang="en-US" dirty="0"/>
              <a:t> </a:t>
            </a:r>
            <a:r>
              <a:rPr lang="en-US" dirty="0" err="1"/>
              <a:t>ominaisarvo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56" y="2041453"/>
            <a:ext cx="4572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31" y="3273275"/>
            <a:ext cx="2551367" cy="77364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56" y="2502726"/>
            <a:ext cx="304800" cy="177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6" y="4299522"/>
            <a:ext cx="457200" cy="292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48" y="4683698"/>
            <a:ext cx="12827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232" y="4727476"/>
            <a:ext cx="457200" cy="292100"/>
          </a:xfrm>
          <a:prstGeom prst="rect">
            <a:avLst/>
          </a:prstGeom>
        </p:spPr>
      </p:pic>
      <p:pic>
        <p:nvPicPr>
          <p:cNvPr id="11" name="Picture 10" descr="recipe-resum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04">
            <a:off x="7404921" y="4957342"/>
            <a:ext cx="1634238" cy="1787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0A67C-EB7A-A147-A880-53091360F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992" y="3309902"/>
            <a:ext cx="2400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3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9" y="160830"/>
            <a:ext cx="7620000" cy="1143000"/>
          </a:xfrm>
        </p:spPr>
        <p:txBody>
          <a:bodyPr/>
          <a:lstStyle/>
          <a:p>
            <a:r>
              <a:rPr lang="en-US" dirty="0" err="1"/>
              <a:t>Varoituksen</a:t>
            </a:r>
            <a:r>
              <a:rPr lang="en-US" dirty="0"/>
              <a:t> </a:t>
            </a:r>
            <a:r>
              <a:rPr lang="en-US" dirty="0" err="1"/>
              <a:t>sana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79" y="1095268"/>
            <a:ext cx="7620000" cy="48006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Huom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tähän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moni</a:t>
            </a:r>
            <a:r>
              <a:rPr lang="en-US" dirty="0">
                <a:solidFill>
                  <a:srgbClr val="FF0000"/>
                </a:solidFill>
              </a:rPr>
              <a:t> on </a:t>
            </a:r>
            <a:r>
              <a:rPr lang="en-US" dirty="0" err="1">
                <a:solidFill>
                  <a:srgbClr val="FF0000"/>
                </a:solidFill>
              </a:rPr>
              <a:t>kaatunut</a:t>
            </a:r>
            <a:r>
              <a:rPr lang="en-US" dirty="0">
                <a:solidFill>
                  <a:srgbClr val="FF0000"/>
                </a:solidFill>
              </a:rPr>
              <a:t>…</a:t>
            </a:r>
            <a:r>
              <a:rPr lang="en-US" dirty="0" err="1">
                <a:solidFill>
                  <a:srgbClr val="FF0000"/>
                </a:solidFill>
              </a:rPr>
              <a:t>etenkin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kohtiin</a:t>
            </a:r>
            <a:r>
              <a:rPr lang="en-US" dirty="0">
                <a:solidFill>
                  <a:srgbClr val="FF0000"/>
                </a:solidFill>
              </a:rPr>
              <a:t> 1-2</a:t>
            </a:r>
          </a:p>
          <a:p>
            <a:r>
              <a:rPr lang="en-US" dirty="0" err="1">
                <a:solidFill>
                  <a:srgbClr val="FF0000"/>
                </a:solidFill>
              </a:rPr>
              <a:t>Superpositio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muodostetaan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observaabelin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ominaistilojen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kannassa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AccidentClif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0" y="3027866"/>
            <a:ext cx="4753050" cy="3802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D5525-9610-654B-A2FE-AE9B9375B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86" y="4380283"/>
            <a:ext cx="4279799" cy="23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5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Superpositio+mittaus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Superpositiotilalla</a:t>
            </a:r>
            <a:r>
              <a:rPr lang="en-US" dirty="0"/>
              <a:t> </a:t>
            </a:r>
            <a:r>
              <a:rPr lang="en-US" dirty="0" err="1"/>
              <a:t>mittauksen</a:t>
            </a:r>
            <a:r>
              <a:rPr lang="en-US" dirty="0"/>
              <a:t> </a:t>
            </a:r>
            <a:r>
              <a:rPr lang="en-US" b="1" dirty="0" err="1"/>
              <a:t>odotusarvo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välttämättä</a:t>
            </a:r>
            <a:r>
              <a:rPr lang="en-US" dirty="0"/>
              <a:t> ole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ominaisarvo</a:t>
            </a:r>
            <a:r>
              <a:rPr lang="en-US" dirty="0"/>
              <a:t>!</a:t>
            </a:r>
          </a:p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energianmittaus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Ts</a:t>
            </a:r>
            <a:r>
              <a:rPr lang="en-US" b="1" dirty="0"/>
              <a:t>. </a:t>
            </a:r>
            <a:r>
              <a:rPr lang="en-US" b="1" dirty="0" err="1"/>
              <a:t>painotettu</a:t>
            </a:r>
            <a:r>
              <a:rPr lang="en-US" b="1" dirty="0"/>
              <a:t> </a:t>
            </a:r>
            <a:r>
              <a:rPr lang="en-US" b="1" dirty="0" err="1"/>
              <a:t>keskiarvo</a:t>
            </a:r>
            <a:r>
              <a:rPr lang="en-US" b="1" dirty="0"/>
              <a:t> </a:t>
            </a:r>
            <a:r>
              <a:rPr lang="en-US" b="1" dirty="0" err="1"/>
              <a:t>eri</a:t>
            </a:r>
            <a:r>
              <a:rPr lang="en-US" b="1" dirty="0"/>
              <a:t> </a:t>
            </a:r>
            <a:r>
              <a:rPr lang="en-US" b="1" dirty="0" err="1"/>
              <a:t>mahdollisuuksista</a:t>
            </a:r>
            <a:r>
              <a:rPr lang="en-US" b="1" dirty="0"/>
              <a:t>!</a:t>
            </a:r>
            <a:r>
              <a:rPr lang="en-US" dirty="0"/>
              <a:t> (</a:t>
            </a:r>
            <a:r>
              <a:rPr lang="en-US" dirty="0" err="1"/>
              <a:t>käytimme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ominaistilojen</a:t>
            </a:r>
            <a:r>
              <a:rPr lang="en-US" dirty="0"/>
              <a:t> </a:t>
            </a:r>
            <a:r>
              <a:rPr lang="en-US" dirty="0" err="1"/>
              <a:t>tilojen</a:t>
            </a:r>
            <a:r>
              <a:rPr lang="en-US" dirty="0"/>
              <a:t> </a:t>
            </a:r>
            <a:r>
              <a:rPr lang="en-US" dirty="0" err="1"/>
              <a:t>ortonormaalisuutta</a:t>
            </a:r>
            <a:r>
              <a:rPr lang="en-US" dirty="0"/>
              <a:t>)</a:t>
            </a:r>
          </a:p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aikaisempi</a:t>
            </a:r>
            <a:r>
              <a:rPr lang="en-US" dirty="0"/>
              <a:t> </a:t>
            </a:r>
            <a:r>
              <a:rPr lang="en-US" dirty="0" err="1"/>
              <a:t>superpositio</a:t>
            </a:r>
            <a:r>
              <a:rPr lang="en-US" dirty="0"/>
              <a:t> </a:t>
            </a:r>
            <a:r>
              <a:rPr lang="en-US" dirty="0" err="1"/>
              <a:t>potentiaalikaivossa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9" y="2732318"/>
            <a:ext cx="6477000" cy="850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13" y="4805561"/>
            <a:ext cx="3060700" cy="342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13" y="5405995"/>
            <a:ext cx="2747491" cy="726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3175" y="6400800"/>
            <a:ext cx="170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Laskareissa</a:t>
            </a:r>
            <a:r>
              <a:rPr lang="en-US" dirty="0"/>
              <a:t> </a:t>
            </a:r>
            <a:r>
              <a:rPr lang="en-US" dirty="0" err="1"/>
              <a:t>lisää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Superpositio</a:t>
            </a:r>
            <a:r>
              <a:rPr lang="en-US" dirty="0"/>
              <a:t>: </a:t>
            </a:r>
            <a:r>
              <a:rPr lang="en-US" dirty="0" err="1"/>
              <a:t>esimerkkejä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Laatikko</a:t>
            </a:r>
            <a:r>
              <a:rPr lang="en-US" dirty="0"/>
              <a:t>”-</a:t>
            </a:r>
            <a:r>
              <a:rPr lang="en-US" dirty="0" err="1"/>
              <a:t>aaltofunktio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mittaus</a:t>
            </a:r>
            <a:r>
              <a:rPr lang="en-US" dirty="0"/>
              <a:t> (</a:t>
            </a:r>
            <a:r>
              <a:rPr lang="en-US" dirty="0" err="1"/>
              <a:t>taululla</a:t>
            </a:r>
            <a:r>
              <a:rPr lang="en-US" dirty="0"/>
              <a:t>…</a:t>
            </a:r>
            <a:r>
              <a:rPr lang="en-US" dirty="0" err="1"/>
              <a:t>ehkä</a:t>
            </a:r>
            <a:r>
              <a:rPr lang="en-US" dirty="0"/>
              <a:t>)</a:t>
            </a:r>
          </a:p>
          <a:p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mittaus</a:t>
            </a:r>
            <a:r>
              <a:rPr lang="en-US" dirty="0"/>
              <a:t> </a:t>
            </a:r>
            <a:r>
              <a:rPr lang="en-US" dirty="0" err="1"/>
              <a:t>potentiaalikaivon</a:t>
            </a:r>
            <a:r>
              <a:rPr lang="en-US" dirty="0"/>
              <a:t> </a:t>
            </a:r>
            <a:r>
              <a:rPr lang="en-US" dirty="0" err="1"/>
              <a:t>tiloissa</a:t>
            </a:r>
            <a:r>
              <a:rPr lang="en-US" dirty="0"/>
              <a:t>? (</a:t>
            </a:r>
            <a:r>
              <a:rPr lang="en-US" dirty="0" err="1"/>
              <a:t>taululla</a:t>
            </a:r>
            <a:r>
              <a:rPr lang="en-US" dirty="0"/>
              <a:t>…</a:t>
            </a:r>
            <a:r>
              <a:rPr lang="en-US" dirty="0" err="1"/>
              <a:t>ehkä</a:t>
            </a:r>
            <a:r>
              <a:rPr lang="en-US" dirty="0"/>
              <a:t>)</a:t>
            </a:r>
          </a:p>
          <a:p>
            <a:r>
              <a:rPr lang="en-US" dirty="0" err="1"/>
              <a:t>Aineaaltojen</a:t>
            </a:r>
            <a:r>
              <a:rPr lang="en-US" dirty="0"/>
              <a:t> </a:t>
            </a:r>
            <a:r>
              <a:rPr lang="en-US" dirty="0" err="1"/>
              <a:t>interferenssi</a:t>
            </a:r>
            <a:r>
              <a:rPr lang="en-US" dirty="0"/>
              <a:t>…</a:t>
            </a:r>
          </a:p>
        </p:txBody>
      </p:sp>
      <p:pic>
        <p:nvPicPr>
          <p:cNvPr id="4" name="Picture 3" descr="Interference_MIT-Fig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7" y="3380978"/>
            <a:ext cx="2954275" cy="3135471"/>
          </a:xfrm>
          <a:prstGeom prst="rect">
            <a:avLst/>
          </a:prstGeom>
        </p:spPr>
      </p:pic>
      <p:pic>
        <p:nvPicPr>
          <p:cNvPr id="5" name="Picture 4" descr="Interference_Muni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19" y="2841845"/>
            <a:ext cx="4195724" cy="3146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3103" y="64008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0763" y="6081504"/>
            <a:ext cx="89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Munich</a:t>
            </a:r>
          </a:p>
        </p:txBody>
      </p:sp>
    </p:spTree>
    <p:extLst>
      <p:ext uri="{BB962C8B-B14F-4D97-AF65-F5344CB8AC3E}">
        <p14:creationId xmlns:p14="http://schemas.microsoft.com/office/powerpoint/2010/main" val="114602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kissa</a:t>
            </a:r>
            <a:endParaRPr lang="en-US" dirty="0"/>
          </a:p>
        </p:txBody>
      </p:sp>
      <p:pic>
        <p:nvPicPr>
          <p:cNvPr id="4" name="Content Placeholder 3" descr="Schrodingers-c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110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8540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30" y="69963"/>
            <a:ext cx="7620000" cy="1143000"/>
          </a:xfrm>
        </p:spPr>
        <p:txBody>
          <a:bodyPr/>
          <a:lstStyle/>
          <a:p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kissa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1642" y="6150359"/>
            <a:ext cx="463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“Life is a process, not a </a:t>
            </a:r>
            <a:r>
              <a:rPr lang="en-US" sz="2000" b="1" dirty="0" err="1"/>
              <a:t>state”</a:t>
            </a:r>
            <a:r>
              <a:rPr lang="en-US" sz="2000" dirty="0" err="1"/>
              <a:t>:S</a:t>
            </a:r>
            <a:r>
              <a:rPr lang="en-US" sz="2000" dirty="0"/>
              <a:t>. Stenholm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22" y="1119768"/>
            <a:ext cx="3733800" cy="29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993657">
            <a:off x="135257" y="3452479"/>
            <a:ext cx="202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Dekoherenssi</a:t>
            </a:r>
            <a:r>
              <a:rPr lang="en-US" dirty="0"/>
              <a:t> </a:t>
            </a:r>
            <a:r>
              <a:rPr lang="en-US" dirty="0" err="1"/>
              <a:t>blaah</a:t>
            </a:r>
            <a:endParaRPr lang="en-US" dirty="0"/>
          </a:p>
          <a:p>
            <a:r>
              <a:rPr lang="en-US" dirty="0" err="1"/>
              <a:t>blaah</a:t>
            </a:r>
            <a:r>
              <a:rPr lang="en-US" dirty="0"/>
              <a:t> </a:t>
            </a:r>
            <a:r>
              <a:rPr lang="en-US" dirty="0" err="1"/>
              <a:t>blaah</a:t>
            </a:r>
            <a:endParaRPr lang="en-US" dirty="0"/>
          </a:p>
        </p:txBody>
      </p:sp>
      <p:pic>
        <p:nvPicPr>
          <p:cNvPr id="8" name="Content Placeholder 7" descr="SchrodingerCats_Gu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r="4505"/>
          <a:stretch>
            <a:fillRect/>
          </a:stretch>
        </p:blipFill>
        <p:spPr>
          <a:xfrm>
            <a:off x="1741714" y="1600200"/>
            <a:ext cx="6335486" cy="3991356"/>
          </a:xfrm>
        </p:spPr>
      </p:pic>
    </p:spTree>
    <p:extLst>
      <p:ext uri="{BB962C8B-B14F-4D97-AF65-F5344CB8AC3E}">
        <p14:creationId xmlns:p14="http://schemas.microsoft.com/office/powerpoint/2010/main" val="18357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Kommutaattorit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Kommutaattorit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kvanttimekaniikan</a:t>
            </a:r>
            <a:r>
              <a:rPr lang="en-US" dirty="0"/>
              <a:t> </a:t>
            </a:r>
            <a:r>
              <a:rPr lang="en-US" dirty="0" err="1"/>
              <a:t>ytimessä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vastuussa</a:t>
            </a:r>
            <a:r>
              <a:rPr lang="en-US" dirty="0"/>
              <a:t> mm. </a:t>
            </a:r>
            <a:r>
              <a:rPr lang="en-US" dirty="0" err="1"/>
              <a:t>Heisenbergin</a:t>
            </a:r>
            <a:r>
              <a:rPr lang="en-US" dirty="0"/>
              <a:t> </a:t>
            </a:r>
            <a:r>
              <a:rPr lang="en-US" dirty="0" err="1"/>
              <a:t>epämääräisyysperiaatteesta</a:t>
            </a:r>
            <a:r>
              <a:rPr lang="en-US" dirty="0"/>
              <a:t>!</a:t>
            </a:r>
          </a:p>
          <a:p>
            <a:r>
              <a:rPr lang="en-US" dirty="0" err="1"/>
              <a:t>Kaksi</a:t>
            </a:r>
            <a:r>
              <a:rPr lang="en-US" dirty="0"/>
              <a:t> </a:t>
            </a:r>
            <a:r>
              <a:rPr lang="en-US" dirty="0" err="1"/>
              <a:t>operaattoria</a:t>
            </a:r>
            <a:r>
              <a:rPr lang="en-US" dirty="0"/>
              <a:t>      ja      …ja </a:t>
            </a:r>
            <a:r>
              <a:rPr lang="en-US" dirty="0" err="1"/>
              <a:t>niiden</a:t>
            </a:r>
            <a:r>
              <a:rPr lang="en-US" dirty="0"/>
              <a:t> </a:t>
            </a:r>
            <a:r>
              <a:rPr lang="en-US" b="1" dirty="0" err="1"/>
              <a:t>kommutaattori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 err="1"/>
              <a:t>Kertoo</a:t>
            </a:r>
            <a:r>
              <a:rPr lang="en-US" dirty="0"/>
              <a:t> 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onko</a:t>
            </a:r>
            <a:r>
              <a:rPr lang="en-US" dirty="0"/>
              <a:t> </a:t>
            </a:r>
            <a:r>
              <a:rPr lang="en-US" dirty="0" err="1"/>
              <a:t>operaattoreiden</a:t>
            </a:r>
            <a:r>
              <a:rPr lang="en-US" dirty="0"/>
              <a:t> </a:t>
            </a:r>
            <a:r>
              <a:rPr lang="en-US" dirty="0" err="1"/>
              <a:t>järjestyksellä</a:t>
            </a:r>
            <a:r>
              <a:rPr lang="en-US" dirty="0"/>
              <a:t> </a:t>
            </a:r>
            <a:r>
              <a:rPr lang="en-US" dirty="0" err="1"/>
              <a:t>väliä</a:t>
            </a:r>
            <a:endParaRPr lang="en-US" dirty="0"/>
          </a:p>
          <a:p>
            <a:r>
              <a:rPr lang="en-US" dirty="0" err="1"/>
              <a:t>Esimerkkejä</a:t>
            </a:r>
            <a:r>
              <a:rPr lang="en-US" dirty="0"/>
              <a:t>: </a:t>
            </a:r>
            <a:r>
              <a:rPr lang="en-US" dirty="0" err="1"/>
              <a:t>numeroilla</a:t>
            </a:r>
            <a:r>
              <a:rPr lang="en-US" dirty="0"/>
              <a:t> </a:t>
            </a:r>
            <a:r>
              <a:rPr lang="en-US" dirty="0" err="1"/>
              <a:t>operointi</a:t>
            </a:r>
            <a:r>
              <a:rPr lang="en-US" dirty="0"/>
              <a:t>, </a:t>
            </a:r>
            <a:r>
              <a:rPr lang="en-US" dirty="0" err="1"/>
              <a:t>kierto</a:t>
            </a:r>
            <a:r>
              <a:rPr lang="en-US" dirty="0"/>
              <a:t> </a:t>
            </a:r>
            <a:r>
              <a:rPr lang="en-US" dirty="0" err="1"/>
              <a:t>avaruudessa</a:t>
            </a:r>
            <a:r>
              <a:rPr lang="en-US" dirty="0"/>
              <a:t> ?</a:t>
            </a:r>
          </a:p>
          <a:p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58" y="2399978"/>
            <a:ext cx="203200" cy="279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44" y="2399978"/>
            <a:ext cx="203200" cy="2794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626566" y="3026739"/>
            <a:ext cx="1130769" cy="6610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80" y="3026739"/>
            <a:ext cx="3538548" cy="53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Hyvä</a:t>
            </a:r>
            <a:r>
              <a:rPr lang="en-US" sz="4000" dirty="0"/>
              <a:t> </a:t>
            </a:r>
            <a:r>
              <a:rPr lang="en-US" sz="4000" dirty="0" err="1"/>
              <a:t>animaatio</a:t>
            </a:r>
            <a:r>
              <a:rPr lang="en-US" sz="4000" dirty="0"/>
              <a:t> </a:t>
            </a:r>
            <a:r>
              <a:rPr lang="en-US" sz="4000" dirty="0" err="1"/>
              <a:t>superpositiosta</a:t>
            </a:r>
            <a:r>
              <a:rPr lang="en-US" sz="4000" dirty="0"/>
              <a:t> </a:t>
            </a:r>
            <a:r>
              <a:rPr lang="en-US" sz="4000" dirty="0" err="1"/>
              <a:t>ja</a:t>
            </a:r>
            <a:r>
              <a:rPr lang="en-US" sz="4000" dirty="0"/>
              <a:t> </a:t>
            </a:r>
            <a:r>
              <a:rPr lang="en-US" sz="4000" dirty="0" err="1"/>
              <a:t>kvanttitiloista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604048" y="1570024"/>
            <a:ext cx="3131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Quantum Computers Animated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61995" y="6313797"/>
            <a:ext cx="5410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=T2DXrs0OpHU</a:t>
            </a:r>
          </a:p>
        </p:txBody>
      </p:sp>
      <p:pic>
        <p:nvPicPr>
          <p:cNvPr id="6" name="Picture 5" descr="Screen Shot 2013-11-06 at 09.17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" y="2114547"/>
            <a:ext cx="6975592" cy="38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08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3" y="171316"/>
            <a:ext cx="7620000" cy="1143000"/>
          </a:xfrm>
        </p:spPr>
        <p:txBody>
          <a:bodyPr/>
          <a:lstStyle/>
          <a:p>
            <a:r>
              <a:rPr lang="en-US" dirty="0" err="1"/>
              <a:t>Huomio</a:t>
            </a:r>
            <a:r>
              <a:rPr lang="en-US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 rot="21298188">
            <a:off x="572660" y="1071368"/>
            <a:ext cx="7620000" cy="28623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Kvanttimekaniikassa mittauksissa</a:t>
            </a:r>
          </a:p>
          <a:p>
            <a:pPr algn="ctr"/>
            <a:r>
              <a:rPr lang="fi-FI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voi olla epävarmuutta VAIKKA</a:t>
            </a:r>
          </a:p>
          <a:p>
            <a:pPr algn="ctr"/>
            <a:r>
              <a:rPr lang="fi-FI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fi-FI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ila tunnetaan tarkasti!</a:t>
            </a:r>
          </a:p>
          <a:p>
            <a:pPr algn="ctr"/>
            <a:r>
              <a:rPr lang="fi-FI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epämääräisyys fundamentaalisempaa</a:t>
            </a:r>
          </a:p>
          <a:p>
            <a:pPr algn="ctr"/>
            <a:r>
              <a:rPr lang="fi-FI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r>
              <a:rPr lang="fi-FI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uin klassisesti.</a:t>
            </a:r>
          </a:p>
        </p:txBody>
      </p:sp>
      <p:pic>
        <p:nvPicPr>
          <p:cNvPr id="5" name="Picture 4" descr="mind-blown-1920x1080-wallpaper-1609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4130832"/>
            <a:ext cx="4588384" cy="25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49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68" y="157100"/>
            <a:ext cx="7495174" cy="1021995"/>
          </a:xfrm>
        </p:spPr>
        <p:txBody>
          <a:bodyPr/>
          <a:lstStyle/>
          <a:p>
            <a:r>
              <a:rPr lang="en-US" dirty="0" err="1"/>
              <a:t>Kysymyksiä</a:t>
            </a:r>
            <a:r>
              <a:rPr lang="en-US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068" y="1179095"/>
            <a:ext cx="72400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err="1"/>
              <a:t>Kommutoivat</a:t>
            </a:r>
            <a:r>
              <a:rPr lang="en-US" sz="2800" dirty="0"/>
              <a:t>/</a:t>
            </a:r>
            <a:r>
              <a:rPr lang="en-US" sz="2800" dirty="0" err="1"/>
              <a:t>ei-kommutoivat</a:t>
            </a:r>
            <a:r>
              <a:rPr lang="en-US" sz="2800" dirty="0"/>
              <a:t> </a:t>
            </a:r>
            <a:r>
              <a:rPr lang="en-US" sz="2800" dirty="0" err="1"/>
              <a:t>operaattorit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err="1"/>
              <a:t>Yhteiset</a:t>
            </a:r>
            <a:r>
              <a:rPr lang="en-US" sz="2800" dirty="0"/>
              <a:t> </a:t>
            </a:r>
            <a:r>
              <a:rPr lang="en-US" sz="2800" dirty="0" err="1"/>
              <a:t>ominaistilat</a:t>
            </a:r>
            <a:r>
              <a:rPr lang="en-US" sz="2800" dirty="0"/>
              <a:t>, </a:t>
            </a:r>
            <a:r>
              <a:rPr lang="en-US" sz="2800" dirty="0" err="1"/>
              <a:t>kun</a:t>
            </a:r>
            <a:r>
              <a:rPr lang="en-US" sz="2800" dirty="0"/>
              <a:t> </a:t>
            </a:r>
            <a:r>
              <a:rPr lang="en-US" sz="2800" dirty="0" err="1"/>
              <a:t>kommutoivat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err="1"/>
              <a:t>Epämääräisyys</a:t>
            </a:r>
            <a:r>
              <a:rPr lang="en-US" sz="2800" dirty="0"/>
              <a:t>, </a:t>
            </a:r>
            <a:r>
              <a:rPr lang="en-US" sz="2800" dirty="0" err="1"/>
              <a:t>kun</a:t>
            </a:r>
            <a:r>
              <a:rPr lang="en-US" sz="2800" dirty="0"/>
              <a:t> </a:t>
            </a:r>
            <a:r>
              <a:rPr lang="en-US" sz="2800" b="1" dirty="0" err="1"/>
              <a:t>eivät</a:t>
            </a:r>
            <a:r>
              <a:rPr lang="en-US" sz="2800" b="1" dirty="0"/>
              <a:t> </a:t>
            </a:r>
            <a:r>
              <a:rPr lang="en-US" sz="2800" dirty="0" err="1"/>
              <a:t>kommutoi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err="1"/>
              <a:t>Superpositio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err="1"/>
              <a:t>degeneraatio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E38DF-348D-D64F-BB43-E9011284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29" y="2731168"/>
            <a:ext cx="5436438" cy="38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62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Ekstraa</a:t>
            </a:r>
            <a:r>
              <a:rPr lang="en-US" dirty="0"/>
              <a:t> </a:t>
            </a: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jälkeen</a:t>
            </a:r>
            <a:r>
              <a:rPr lang="en-US" dirty="0"/>
              <a:t>: </a:t>
            </a:r>
            <a:r>
              <a:rPr lang="en-US" dirty="0" err="1"/>
              <a:t>tuskin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 </a:t>
            </a:r>
            <a:r>
              <a:rPr lang="en-US" dirty="0" err="1"/>
              <a:t>luennolla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5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Mahdollisimman</a:t>
            </a:r>
            <a:r>
              <a:rPr lang="en-US" dirty="0"/>
              <a:t> </a:t>
            </a:r>
            <a:r>
              <a:rPr lang="en-US" dirty="0" err="1"/>
              <a:t>kattava</a:t>
            </a:r>
            <a:r>
              <a:rPr lang="en-US" dirty="0"/>
              <a:t> </a:t>
            </a:r>
            <a:r>
              <a:rPr lang="en-US" dirty="0" err="1"/>
              <a:t>kuvaus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vapaalle</a:t>
            </a:r>
            <a:r>
              <a:rPr lang="en-US" dirty="0"/>
              <a:t> </a:t>
            </a:r>
            <a:r>
              <a:rPr lang="en-US" dirty="0" err="1"/>
              <a:t>hiukkaselle</a:t>
            </a:r>
            <a:r>
              <a:rPr lang="en-US" dirty="0"/>
              <a:t> 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spesifiontiin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riitä</a:t>
            </a:r>
            <a:r>
              <a:rPr lang="en-US" dirty="0"/>
              <a:t> </a:t>
            </a:r>
            <a:r>
              <a:rPr lang="en-US" dirty="0" err="1"/>
              <a:t>pelkkä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kertominen</a:t>
            </a:r>
            <a:r>
              <a:rPr lang="en-US" dirty="0"/>
              <a:t> (</a:t>
            </a:r>
            <a:r>
              <a:rPr lang="en-US" dirty="0" err="1"/>
              <a:t>degeneraatio</a:t>
            </a:r>
            <a:r>
              <a:rPr lang="en-US" dirty="0"/>
              <a:t>)</a:t>
            </a:r>
          </a:p>
          <a:p>
            <a:r>
              <a:rPr lang="en-US" dirty="0" err="1"/>
              <a:t>Kerro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liikemäärä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tila</a:t>
            </a:r>
            <a:r>
              <a:rPr lang="en-US" dirty="0"/>
              <a:t> on </a:t>
            </a:r>
            <a:r>
              <a:rPr lang="en-US" dirty="0" err="1"/>
              <a:t>tiedossa</a:t>
            </a:r>
            <a:endParaRPr lang="en-US" dirty="0"/>
          </a:p>
          <a:p>
            <a:r>
              <a:rPr lang="en-US" dirty="0" err="1"/>
              <a:t>Vaikkapa</a:t>
            </a:r>
            <a:r>
              <a:rPr lang="en-US" dirty="0"/>
              <a:t> </a:t>
            </a:r>
            <a:r>
              <a:rPr lang="en-US" dirty="0" err="1"/>
              <a:t>kommutoivat</a:t>
            </a:r>
            <a:r>
              <a:rPr lang="en-US" dirty="0"/>
              <a:t> </a:t>
            </a:r>
            <a:r>
              <a:rPr lang="en-US" dirty="0" err="1"/>
              <a:t>operaattorit</a:t>
            </a:r>
            <a:r>
              <a:rPr lang="en-US" dirty="0"/>
              <a:t> A,B,C…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Lopulta</a:t>
            </a:r>
            <a:r>
              <a:rPr lang="en-US" dirty="0"/>
              <a:t> </a:t>
            </a:r>
            <a:r>
              <a:rPr lang="en-US" dirty="0" err="1"/>
              <a:t>uusien</a:t>
            </a:r>
            <a:r>
              <a:rPr lang="en-US" dirty="0"/>
              <a:t> </a:t>
            </a:r>
            <a:r>
              <a:rPr lang="en-US" dirty="0" err="1"/>
              <a:t>asioiden</a:t>
            </a:r>
            <a:r>
              <a:rPr lang="en-US" dirty="0"/>
              <a:t> </a:t>
            </a:r>
            <a:r>
              <a:rPr lang="en-US" dirty="0" err="1"/>
              <a:t>mittaaminen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enää</a:t>
            </a:r>
            <a:r>
              <a:rPr lang="en-US" dirty="0"/>
              <a:t> </a:t>
            </a:r>
            <a:r>
              <a:rPr lang="en-US" dirty="0" err="1"/>
              <a:t>poista</a:t>
            </a:r>
            <a:r>
              <a:rPr lang="en-US" dirty="0"/>
              <a:t> </a:t>
            </a:r>
            <a:r>
              <a:rPr lang="en-US" dirty="0" err="1"/>
              <a:t>degeneraatiota</a:t>
            </a:r>
            <a:r>
              <a:rPr lang="en-US" dirty="0"/>
              <a:t>…</a:t>
            </a:r>
            <a:r>
              <a:rPr lang="en-US" dirty="0" err="1"/>
              <a:t>ominaistila</a:t>
            </a:r>
            <a:r>
              <a:rPr lang="en-US" dirty="0"/>
              <a:t> on </a:t>
            </a:r>
            <a:r>
              <a:rPr lang="en-US" dirty="0" err="1"/>
              <a:t>täysin</a:t>
            </a:r>
            <a:r>
              <a:rPr lang="en-US" dirty="0"/>
              <a:t> </a:t>
            </a:r>
            <a:r>
              <a:rPr lang="en-US" dirty="0" err="1"/>
              <a:t>määritelty</a:t>
            </a:r>
            <a:r>
              <a:rPr lang="en-US" dirty="0"/>
              <a:t> </a:t>
            </a:r>
            <a:r>
              <a:rPr lang="en-US" dirty="0" err="1"/>
              <a:t>ominaisarvoista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… (ns. </a:t>
            </a:r>
            <a:r>
              <a:rPr lang="en-US" dirty="0" err="1"/>
              <a:t>hyviä</a:t>
            </a:r>
            <a:r>
              <a:rPr lang="en-US" dirty="0"/>
              <a:t> </a:t>
            </a:r>
            <a:r>
              <a:rPr lang="en-US" dirty="0" err="1"/>
              <a:t>kvanttilukuja</a:t>
            </a:r>
            <a:r>
              <a:rPr lang="en-US" dirty="0"/>
              <a:t>)</a:t>
            </a:r>
          </a:p>
          <a:p>
            <a:r>
              <a:rPr lang="en-US" dirty="0"/>
              <a:t>“complete set of commuting operators”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25" y="3237748"/>
            <a:ext cx="1701800" cy="12827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3879405" y="3237748"/>
            <a:ext cx="521893" cy="12827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5263" y="3456918"/>
            <a:ext cx="2902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Degeneraation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määrä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6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Muistutus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Diracin</a:t>
            </a:r>
            <a:r>
              <a:rPr lang="en-US" dirty="0"/>
              <a:t> </a:t>
            </a:r>
            <a:r>
              <a:rPr lang="en-US" dirty="0" err="1"/>
              <a:t>merkintätapa</a:t>
            </a:r>
            <a:endParaRPr lang="en-US" dirty="0"/>
          </a:p>
          <a:p>
            <a:r>
              <a:rPr lang="en-US" dirty="0" err="1"/>
              <a:t>Operaattorit</a:t>
            </a:r>
            <a:r>
              <a:rPr lang="en-US" dirty="0"/>
              <a:t>, </a:t>
            </a:r>
            <a:r>
              <a:rPr lang="en-US" dirty="0" err="1"/>
              <a:t>ominaistilat</a:t>
            </a:r>
            <a:r>
              <a:rPr lang="en-US" dirty="0"/>
              <a:t> ja </a:t>
            </a:r>
            <a:r>
              <a:rPr lang="en-US" dirty="0" err="1"/>
              <a:t>vektorit</a:t>
            </a:r>
            <a:endParaRPr lang="en-US" dirty="0"/>
          </a:p>
          <a:p>
            <a:r>
              <a:rPr lang="en-US" dirty="0"/>
              <a:t>Case study: </a:t>
            </a:r>
            <a:r>
              <a:rPr lang="en-US" dirty="0" err="1"/>
              <a:t>paikkaoperaattori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6" y="3326731"/>
            <a:ext cx="5340017" cy="991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610" y="4990292"/>
            <a:ext cx="159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operaattori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92316" y="4990291"/>
            <a:ext cx="236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Tavallinen</a:t>
            </a:r>
            <a:r>
              <a:rPr lang="en-US" sz="2400" dirty="0"/>
              <a:t> </a:t>
            </a:r>
            <a:r>
              <a:rPr lang="en-US" sz="2400" dirty="0" err="1"/>
              <a:t>vektori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69556" y="4990292"/>
            <a:ext cx="214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ket</a:t>
            </a:r>
            <a:r>
              <a:rPr lang="en-US" sz="2400" dirty="0"/>
              <a:t>) </a:t>
            </a:r>
            <a:r>
              <a:rPr lang="en-US" sz="2400" dirty="0" err="1"/>
              <a:t>tilavektori</a:t>
            </a:r>
            <a:r>
              <a:rPr lang="en-US" sz="2400" dirty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287379" y="4318448"/>
            <a:ext cx="457200" cy="671843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23836" y="4318447"/>
            <a:ext cx="457200" cy="671843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140528" y="4318447"/>
            <a:ext cx="453217" cy="700354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805607" y="4318446"/>
            <a:ext cx="3276852" cy="671844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9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Kommutaattorit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Mikäli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Operaattorit</a:t>
            </a:r>
            <a:r>
              <a:rPr lang="en-US" dirty="0"/>
              <a:t> </a:t>
            </a:r>
            <a:r>
              <a:rPr lang="en-US" b="1" dirty="0" err="1"/>
              <a:t>kommutoivat</a:t>
            </a:r>
            <a:r>
              <a:rPr lang="en-US" b="1" dirty="0"/>
              <a:t> </a:t>
            </a:r>
            <a:r>
              <a:rPr lang="en-US" dirty="0" err="1"/>
              <a:t>ja</a:t>
            </a:r>
            <a:endParaRPr lang="en-US" dirty="0"/>
          </a:p>
          <a:p>
            <a:pPr marL="114300" indent="0">
              <a:buNone/>
            </a:pPr>
            <a:r>
              <a:rPr lang="en-US" dirty="0"/>
              <a:t>a= </a:t>
            </a:r>
            <a:r>
              <a:rPr lang="en-US" dirty="0" err="1"/>
              <a:t>numero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 err="1"/>
              <a:t>Yleisemmin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51" y="2089907"/>
            <a:ext cx="1971218" cy="56620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64" y="2887039"/>
            <a:ext cx="1231900" cy="279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6" y="3342351"/>
            <a:ext cx="1505868" cy="50195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6" y="4107732"/>
            <a:ext cx="1704937" cy="48456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06" y="4127627"/>
            <a:ext cx="1830564" cy="48456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74" y="3359746"/>
            <a:ext cx="1579310" cy="48456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61" y="5637247"/>
            <a:ext cx="2682908" cy="5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92" y="385351"/>
            <a:ext cx="7620000" cy="1143000"/>
          </a:xfrm>
        </p:spPr>
        <p:txBody>
          <a:bodyPr/>
          <a:lstStyle/>
          <a:p>
            <a:r>
              <a:rPr lang="en-US" dirty="0" err="1"/>
              <a:t>Kommutaattorit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4452"/>
            <a:ext cx="7511143" cy="3693226"/>
          </a:xfrm>
        </p:spPr>
        <p:txBody>
          <a:bodyPr/>
          <a:lstStyle/>
          <a:p>
            <a:r>
              <a:rPr lang="en-US" dirty="0" err="1"/>
              <a:t>Yksi</a:t>
            </a:r>
            <a:r>
              <a:rPr lang="en-US" dirty="0"/>
              <a:t> </a:t>
            </a:r>
            <a:r>
              <a:rPr lang="en-US" dirty="0" err="1"/>
              <a:t>tärkeimmistä</a:t>
            </a:r>
            <a:r>
              <a:rPr lang="en-US" dirty="0"/>
              <a:t> </a:t>
            </a:r>
            <a:r>
              <a:rPr lang="en-US" dirty="0" err="1"/>
              <a:t>kommutaatiorelaatioista</a:t>
            </a:r>
            <a:r>
              <a:rPr lang="en-US" dirty="0"/>
              <a:t> (</a:t>
            </a:r>
            <a:r>
              <a:rPr lang="en-US" dirty="0" err="1"/>
              <a:t>yhdessä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Lasketaan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saadaan</a:t>
            </a:r>
            <a:r>
              <a:rPr lang="en-US" dirty="0"/>
              <a:t> (x </a:t>
            </a:r>
            <a:r>
              <a:rPr lang="en-US" dirty="0" err="1"/>
              <a:t>ja</a:t>
            </a:r>
            <a:r>
              <a:rPr lang="en-US" dirty="0"/>
              <a:t> p </a:t>
            </a:r>
            <a:r>
              <a:rPr lang="en-US" dirty="0" err="1"/>
              <a:t>komplementaarisia</a:t>
            </a:r>
            <a:r>
              <a:rPr lang="en-US" dirty="0"/>
              <a:t> </a:t>
            </a:r>
            <a:r>
              <a:rPr lang="en-US" dirty="0" err="1"/>
              <a:t>muuttujia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62" y="3361643"/>
            <a:ext cx="1574800" cy="469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91" y="4848634"/>
            <a:ext cx="5413117" cy="1326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2B1609-6C9B-4F4C-8598-4D3C3B77E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89">
            <a:off x="4709572" y="341117"/>
            <a:ext cx="4118581" cy="209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Kommutoivien</a:t>
            </a:r>
            <a:r>
              <a:rPr lang="en-US" sz="4400" dirty="0"/>
              <a:t> </a:t>
            </a:r>
            <a:r>
              <a:rPr lang="en-US" sz="4400" dirty="0" err="1"/>
              <a:t>operaattoreiden</a:t>
            </a:r>
            <a:r>
              <a:rPr lang="en-US" sz="4400" dirty="0"/>
              <a:t> </a:t>
            </a:r>
            <a:r>
              <a:rPr lang="en-US" sz="4400" dirty="0" err="1"/>
              <a:t>ominaistilat</a:t>
            </a:r>
            <a:r>
              <a:rPr lang="en-US" sz="44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Oleta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operaattorit</a:t>
            </a:r>
            <a:r>
              <a:rPr lang="en-US" dirty="0"/>
              <a:t> </a:t>
            </a:r>
            <a:r>
              <a:rPr lang="en-US" dirty="0" err="1"/>
              <a:t>kommutoivat</a:t>
            </a:r>
            <a:endParaRPr lang="en-US" dirty="0"/>
          </a:p>
          <a:p>
            <a:r>
              <a:rPr lang="en-US" dirty="0" err="1"/>
              <a:t>A:n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–</a:t>
            </a:r>
            <a:r>
              <a:rPr lang="en-US" dirty="0" err="1"/>
              <a:t>arvot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Jolloin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operaattorit</a:t>
            </a:r>
            <a:r>
              <a:rPr lang="en-US" dirty="0"/>
              <a:t> </a:t>
            </a:r>
            <a:r>
              <a:rPr lang="en-US" dirty="0" err="1"/>
              <a:t>kommutoivat</a:t>
            </a:r>
            <a:r>
              <a:rPr lang="en-US" dirty="0"/>
              <a:t>, </a:t>
            </a:r>
            <a:r>
              <a:rPr lang="en-US" dirty="0" err="1"/>
              <a:t>vasen</a:t>
            </a:r>
            <a:r>
              <a:rPr lang="en-US" dirty="0"/>
              <a:t> </a:t>
            </a:r>
            <a:r>
              <a:rPr lang="en-US" dirty="0" err="1"/>
              <a:t>puoli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 err="1"/>
              <a:t>Joten</a:t>
            </a:r>
            <a:r>
              <a:rPr lang="en-US" dirty="0"/>
              <a:t>          on </a:t>
            </a:r>
            <a:r>
              <a:rPr lang="en-US" dirty="0" err="1"/>
              <a:t>A:n</a:t>
            </a:r>
            <a:r>
              <a:rPr lang="en-US" dirty="0"/>
              <a:t> </a:t>
            </a:r>
            <a:r>
              <a:rPr lang="en-US" dirty="0" err="1"/>
              <a:t>ominaistila</a:t>
            </a:r>
            <a:r>
              <a:rPr lang="en-US" dirty="0"/>
              <a:t> </a:t>
            </a:r>
            <a:r>
              <a:rPr lang="en-US" dirty="0" err="1"/>
              <a:t>ominaisarvolla</a:t>
            </a:r>
            <a:r>
              <a:rPr lang="en-US" dirty="0"/>
              <a:t> a </a:t>
            </a:r>
          </a:p>
          <a:p>
            <a:r>
              <a:rPr lang="en-US" dirty="0"/>
              <a:t>Jos        </a:t>
            </a:r>
            <a:r>
              <a:rPr lang="en-US" b="1" dirty="0"/>
              <a:t>on </a:t>
            </a:r>
            <a:r>
              <a:rPr lang="en-US" b="1" dirty="0" err="1"/>
              <a:t>ainut</a:t>
            </a:r>
            <a:r>
              <a:rPr lang="en-US" dirty="0"/>
              <a:t> </a:t>
            </a:r>
            <a:r>
              <a:rPr lang="en-US" dirty="0" err="1"/>
              <a:t>A:n</a:t>
            </a:r>
            <a:r>
              <a:rPr lang="en-US" dirty="0"/>
              <a:t> </a:t>
            </a:r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ominaisarvoa</a:t>
            </a:r>
            <a:r>
              <a:rPr lang="en-US" dirty="0"/>
              <a:t> </a:t>
            </a:r>
            <a:r>
              <a:rPr lang="en-US" dirty="0" err="1"/>
              <a:t>vastaava</a:t>
            </a:r>
            <a:r>
              <a:rPr lang="en-US" dirty="0"/>
              <a:t> </a:t>
            </a:r>
            <a:r>
              <a:rPr lang="en-US" dirty="0" err="1"/>
              <a:t>ominaistila</a:t>
            </a:r>
            <a:r>
              <a:rPr lang="en-US" dirty="0"/>
              <a:t>…</a:t>
            </a:r>
            <a:r>
              <a:rPr lang="en-US" dirty="0" err="1"/>
              <a:t>korkeintaan</a:t>
            </a:r>
            <a:r>
              <a:rPr lang="en-US" dirty="0"/>
              <a:t> </a:t>
            </a:r>
            <a:r>
              <a:rPr lang="en-US" dirty="0" err="1"/>
              <a:t>vakiokertoimen</a:t>
            </a:r>
            <a:r>
              <a:rPr lang="en-US" dirty="0"/>
              <a:t> </a:t>
            </a:r>
            <a:r>
              <a:rPr lang="en-US" dirty="0" err="1"/>
              <a:t>ero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19" y="2394743"/>
            <a:ext cx="1988810" cy="49720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3" y="3299286"/>
            <a:ext cx="2565868" cy="47684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58" y="4464755"/>
            <a:ext cx="897336" cy="40965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80" y="4896861"/>
            <a:ext cx="495300" cy="330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94" y="5328697"/>
            <a:ext cx="279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Kommutoivien</a:t>
            </a:r>
            <a:r>
              <a:rPr lang="en-US" sz="4400" dirty="0"/>
              <a:t> </a:t>
            </a:r>
            <a:r>
              <a:rPr lang="en-US" sz="4400" dirty="0" err="1"/>
              <a:t>operaattoreiden</a:t>
            </a:r>
            <a:r>
              <a:rPr lang="en-US" sz="4400" dirty="0"/>
              <a:t> </a:t>
            </a:r>
            <a:r>
              <a:rPr lang="en-US" sz="4400" dirty="0" err="1"/>
              <a:t>ominaistilat</a:t>
            </a:r>
            <a:r>
              <a:rPr lang="en-US" sz="4400" dirty="0"/>
              <a:t>: </a:t>
            </a:r>
            <a:r>
              <a:rPr lang="en-US" sz="4400" dirty="0" err="1"/>
              <a:t>yhteiset</a:t>
            </a:r>
            <a:r>
              <a:rPr lang="en-US" sz="4400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Toisin</a:t>
            </a:r>
            <a:r>
              <a:rPr lang="en-US" dirty="0"/>
              <a:t> </a:t>
            </a:r>
            <a:r>
              <a:rPr lang="en-US" dirty="0" err="1"/>
              <a:t>sanoen</a:t>
            </a:r>
            <a:r>
              <a:rPr lang="en-US" dirty="0"/>
              <a:t> </a:t>
            </a:r>
            <a:r>
              <a:rPr lang="en-US" dirty="0" err="1"/>
              <a:t>silloin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b="1" dirty="0" err="1"/>
              <a:t>operaattoreilla</a:t>
            </a:r>
            <a:r>
              <a:rPr lang="en-US" b="1" dirty="0"/>
              <a:t> </a:t>
            </a:r>
            <a:r>
              <a:rPr lang="en-US" b="1" dirty="0" err="1"/>
              <a:t>samoja</a:t>
            </a:r>
            <a:r>
              <a:rPr lang="en-US" b="1" dirty="0"/>
              <a:t> </a:t>
            </a:r>
            <a:r>
              <a:rPr lang="en-US" b="1" dirty="0" err="1"/>
              <a:t>ominaistiloja</a:t>
            </a:r>
            <a:r>
              <a:rPr lang="en-US" b="1" dirty="0"/>
              <a:t>!</a:t>
            </a:r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tarkoittaa</a:t>
            </a:r>
            <a:r>
              <a:rPr lang="en-US" dirty="0"/>
              <a:t> </a:t>
            </a:r>
            <a:r>
              <a:rPr lang="en-US" dirty="0" err="1"/>
              <a:t>mahdollisuuksille</a:t>
            </a:r>
            <a:r>
              <a:rPr lang="en-US" dirty="0"/>
              <a:t> </a:t>
            </a:r>
            <a:r>
              <a:rPr lang="en-US" dirty="0" err="1"/>
              <a:t>mitata</a:t>
            </a:r>
            <a:r>
              <a:rPr lang="en-US" dirty="0"/>
              <a:t> </a:t>
            </a:r>
            <a:r>
              <a:rPr lang="en-US" dirty="0" err="1"/>
              <a:t>observaabeleita</a:t>
            </a:r>
            <a:r>
              <a:rPr lang="en-US" dirty="0"/>
              <a:t>?</a:t>
            </a:r>
          </a:p>
          <a:p>
            <a:r>
              <a:rPr lang="en-US" dirty="0" err="1"/>
              <a:t>Esim</a:t>
            </a:r>
            <a:r>
              <a:rPr lang="en-US" b="1" dirty="0"/>
              <a:t>. </a:t>
            </a:r>
            <a:r>
              <a:rPr lang="en-US" b="1" dirty="0" err="1"/>
              <a:t>vapaalle</a:t>
            </a:r>
            <a:r>
              <a:rPr lang="en-US" b="1" dirty="0"/>
              <a:t> </a:t>
            </a:r>
            <a:r>
              <a:rPr lang="en-US" b="1" dirty="0" err="1"/>
              <a:t>hiukkaselle</a:t>
            </a:r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Tasoaallot</a:t>
            </a:r>
            <a:r>
              <a:rPr lang="en-US" dirty="0"/>
              <a:t> </a:t>
            </a:r>
            <a:r>
              <a:rPr lang="en-US" dirty="0" err="1"/>
              <a:t>molempien</a:t>
            </a:r>
            <a:r>
              <a:rPr lang="en-US" dirty="0"/>
              <a:t> </a:t>
            </a:r>
            <a:r>
              <a:rPr lang="en-US" dirty="0" err="1"/>
              <a:t>ominaistiloja</a:t>
            </a:r>
            <a:endParaRPr lang="en-US" dirty="0"/>
          </a:p>
          <a:p>
            <a:r>
              <a:rPr lang="en-US" dirty="0" err="1"/>
              <a:t>Huomaa</a:t>
            </a:r>
            <a:r>
              <a:rPr lang="en-US" dirty="0"/>
              <a:t> </a:t>
            </a:r>
            <a:r>
              <a:rPr lang="en-US" dirty="0" err="1"/>
              <a:t>kuitenkin</a:t>
            </a:r>
            <a:r>
              <a:rPr lang="en-US" dirty="0"/>
              <a:t>.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yllä</a:t>
            </a:r>
            <a:r>
              <a:rPr lang="en-US" dirty="0"/>
              <a:t> </a:t>
            </a:r>
            <a:r>
              <a:rPr lang="en-US" dirty="0" err="1"/>
              <a:t>H:lla</a:t>
            </a:r>
            <a:r>
              <a:rPr lang="en-US" dirty="0"/>
              <a:t> on </a:t>
            </a:r>
            <a:r>
              <a:rPr lang="en-US" dirty="0" err="1"/>
              <a:t>degeneraatiota</a:t>
            </a:r>
            <a:r>
              <a:rPr lang="en-US" dirty="0"/>
              <a:t>, </a:t>
            </a:r>
            <a:r>
              <a:rPr lang="en-US" dirty="0" err="1"/>
              <a:t>sillä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olla </a:t>
            </a:r>
            <a:r>
              <a:rPr lang="en-US" dirty="0" err="1"/>
              <a:t>ominaistiloja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EIVÄT ole </a:t>
            </a:r>
            <a:r>
              <a:rPr lang="en-US" dirty="0" err="1"/>
              <a:t>p:n</a:t>
            </a:r>
            <a:r>
              <a:rPr lang="en-US" dirty="0"/>
              <a:t> </a:t>
            </a:r>
            <a:r>
              <a:rPr lang="en-US" dirty="0" err="1"/>
              <a:t>ominaistiloja</a:t>
            </a:r>
            <a:endParaRPr lang="en-US" dirty="0"/>
          </a:p>
          <a:p>
            <a:r>
              <a:rPr lang="en-US" dirty="0" err="1"/>
              <a:t>p:n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kuitenkin</a:t>
            </a:r>
            <a:r>
              <a:rPr lang="en-US" dirty="0"/>
              <a:t> </a:t>
            </a:r>
            <a:r>
              <a:rPr lang="en-US" dirty="0" err="1"/>
              <a:t>automaattisesti</a:t>
            </a:r>
            <a:r>
              <a:rPr lang="en-US" dirty="0"/>
              <a:t> </a:t>
            </a:r>
            <a:r>
              <a:rPr lang="en-US" dirty="0" err="1"/>
              <a:t>H:n</a:t>
            </a:r>
            <a:r>
              <a:rPr lang="en-US" dirty="0"/>
              <a:t> </a:t>
            </a:r>
            <a:r>
              <a:rPr lang="en-US" dirty="0" err="1"/>
              <a:t>ominaistiloja</a:t>
            </a:r>
            <a:r>
              <a:rPr lang="en-US" dirty="0"/>
              <a:t>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08" y="2089906"/>
            <a:ext cx="1977832" cy="50378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08" y="3840506"/>
            <a:ext cx="1867660" cy="554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7528" y="3517340"/>
            <a:ext cx="2688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Molemmat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voidaan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mitata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tarkasti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E70E3-3DEC-7B43-B5C8-4D191134D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529" y="5992289"/>
            <a:ext cx="1940427" cy="81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22DEA-7742-9B45-B3EF-899FEBE05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359">
            <a:off x="5925974" y="1421519"/>
            <a:ext cx="2376487" cy="13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Degeneraatio</a:t>
            </a:r>
            <a:r>
              <a:rPr lang="en-US" dirty="0"/>
              <a:t>: </a:t>
            </a:r>
            <a:r>
              <a:rPr lang="en-US" dirty="0" err="1"/>
              <a:t>konsepti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Operaattorilla</a:t>
            </a:r>
            <a:r>
              <a:rPr lang="en-US" b="1" dirty="0"/>
              <a:t> </a:t>
            </a:r>
            <a:r>
              <a:rPr lang="en-US" b="1" dirty="0" err="1"/>
              <a:t>useampi</a:t>
            </a:r>
            <a:r>
              <a:rPr lang="en-US" b="1" dirty="0"/>
              <a:t> (</a:t>
            </a:r>
            <a:r>
              <a:rPr lang="en-US" b="1" dirty="0" err="1"/>
              <a:t>lineaarisesti</a:t>
            </a:r>
            <a:r>
              <a:rPr lang="en-US" b="1" dirty="0"/>
              <a:t> </a:t>
            </a:r>
            <a:r>
              <a:rPr lang="en-US" b="1" dirty="0" err="1"/>
              <a:t>riippumaton</a:t>
            </a:r>
            <a:r>
              <a:rPr lang="en-US" b="1" dirty="0"/>
              <a:t>) </a:t>
            </a:r>
            <a:r>
              <a:rPr lang="en-US" b="1" dirty="0" err="1"/>
              <a:t>ominaistila</a:t>
            </a:r>
            <a:r>
              <a:rPr lang="en-US" b="1" dirty="0"/>
              <a:t> </a:t>
            </a:r>
            <a:r>
              <a:rPr lang="en-US" b="1" dirty="0" err="1"/>
              <a:t>joilla</a:t>
            </a:r>
            <a:r>
              <a:rPr lang="en-US" b="1" dirty="0"/>
              <a:t> </a:t>
            </a:r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ominaisarvo</a:t>
            </a:r>
            <a:r>
              <a:rPr lang="en-US" b="1" dirty="0"/>
              <a:t>. </a:t>
            </a:r>
            <a:r>
              <a:rPr lang="en-US" dirty="0" err="1"/>
              <a:t>Esim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mahdollisimman</a:t>
            </a:r>
            <a:r>
              <a:rPr lang="en-US" dirty="0"/>
              <a:t> </a:t>
            </a:r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A:n</a:t>
            </a:r>
            <a:r>
              <a:rPr lang="en-US" dirty="0"/>
              <a:t> </a:t>
            </a:r>
            <a:r>
              <a:rPr lang="en-US" dirty="0" err="1"/>
              <a:t>ominaistila</a:t>
            </a:r>
            <a:r>
              <a:rPr lang="en-US" dirty="0"/>
              <a:t>, </a:t>
            </a:r>
            <a:r>
              <a:rPr lang="en-US" dirty="0" err="1"/>
              <a:t>jolla</a:t>
            </a:r>
            <a:r>
              <a:rPr lang="en-US" dirty="0"/>
              <a:t> </a:t>
            </a:r>
            <a:r>
              <a:rPr lang="en-US" dirty="0" err="1"/>
              <a:t>ominaisarvo</a:t>
            </a:r>
            <a:r>
              <a:rPr lang="en-US" dirty="0"/>
              <a:t> a on (</a:t>
            </a:r>
            <a:r>
              <a:rPr lang="en-US" dirty="0" err="1"/>
              <a:t>osoita</a:t>
            </a:r>
            <a:r>
              <a:rPr lang="en-US" dirty="0"/>
              <a:t>…)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funktiot</a:t>
            </a:r>
            <a:r>
              <a:rPr lang="en-US" dirty="0"/>
              <a:t> </a:t>
            </a:r>
            <a:r>
              <a:rPr lang="en-US" dirty="0" err="1"/>
              <a:t>virittävät</a:t>
            </a:r>
            <a:r>
              <a:rPr lang="en-US" dirty="0"/>
              <a:t> 2D </a:t>
            </a:r>
            <a:r>
              <a:rPr lang="en-US" dirty="0" err="1"/>
              <a:t>aliavaruuden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00" y="2324624"/>
            <a:ext cx="1876672" cy="118917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25" y="4284994"/>
            <a:ext cx="3085189" cy="4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1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Degeneraatio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Ol</a:t>
            </a:r>
            <a:r>
              <a:rPr lang="en-US" dirty="0"/>
              <a:t>. B </a:t>
            </a:r>
            <a:r>
              <a:rPr lang="en-US" dirty="0" err="1"/>
              <a:t>kommutoi</a:t>
            </a:r>
            <a:r>
              <a:rPr lang="en-US" dirty="0"/>
              <a:t> </a:t>
            </a:r>
            <a:r>
              <a:rPr lang="en-US" dirty="0" err="1"/>
              <a:t>A:n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>
                <a:sym typeface="Wingdings"/>
              </a:rPr>
              <a:t>            on </a:t>
            </a:r>
            <a:r>
              <a:rPr lang="en-US" dirty="0" err="1">
                <a:sym typeface="Wingdings"/>
              </a:rPr>
              <a:t>myös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A:n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ominaistila</a:t>
            </a:r>
            <a:endParaRPr lang="en-US" dirty="0">
              <a:sym typeface="Wingdings"/>
            </a:endParaRPr>
          </a:p>
          <a:p>
            <a:r>
              <a:rPr lang="en-US" dirty="0" err="1">
                <a:sym typeface="Wingdings"/>
              </a:rPr>
              <a:t>Mutta</a:t>
            </a:r>
            <a:r>
              <a:rPr lang="en-US" dirty="0">
                <a:sym typeface="Wingdings"/>
              </a:rPr>
              <a:t>        :n </a:t>
            </a:r>
            <a:r>
              <a:rPr lang="en-US" dirty="0" err="1">
                <a:sym typeface="Wingdings"/>
              </a:rPr>
              <a:t>ei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tarvitse</a:t>
            </a:r>
            <a:r>
              <a:rPr lang="en-US" dirty="0">
                <a:sym typeface="Wingdings"/>
              </a:rPr>
              <a:t> olla </a:t>
            </a:r>
            <a:r>
              <a:rPr lang="en-US" dirty="0" err="1">
                <a:sym typeface="Wingdings"/>
              </a:rPr>
              <a:t>B:n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ominaistila</a:t>
            </a:r>
            <a:r>
              <a:rPr lang="en-US" dirty="0">
                <a:sym typeface="Wingdings"/>
              </a:rPr>
              <a:t>! (</a:t>
            </a:r>
            <a:r>
              <a:rPr lang="en-US" dirty="0" err="1">
                <a:sym typeface="Wingdings"/>
              </a:rPr>
              <a:t>Miksi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taululla</a:t>
            </a:r>
            <a:r>
              <a:rPr lang="en-US" dirty="0">
                <a:sym typeface="Wingdings"/>
              </a:rPr>
              <a:t>.)</a:t>
            </a:r>
          </a:p>
          <a:p>
            <a:r>
              <a:rPr lang="en-US" dirty="0">
                <a:sym typeface="Wingdings"/>
              </a:rPr>
              <a:t>“</a:t>
            </a:r>
            <a:r>
              <a:rPr lang="en-US" dirty="0" err="1">
                <a:sym typeface="Wingdings"/>
              </a:rPr>
              <a:t>Degeneroituneilla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operaattoreilla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enemmän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ominaistiloja</a:t>
            </a:r>
            <a:r>
              <a:rPr lang="en-US" dirty="0">
                <a:sym typeface="Wingdings"/>
              </a:rPr>
              <a:t>”</a:t>
            </a:r>
          </a:p>
          <a:p>
            <a:r>
              <a:rPr lang="en-US" dirty="0" err="1">
                <a:sym typeface="Wingdings"/>
              </a:rPr>
              <a:t>Esimerkki</a:t>
            </a:r>
            <a:r>
              <a:rPr lang="en-US" dirty="0">
                <a:sym typeface="Wingdings"/>
              </a:rPr>
              <a:t>: </a:t>
            </a:r>
            <a:r>
              <a:rPr lang="en-US" dirty="0" err="1">
                <a:sym typeface="Wingdings"/>
              </a:rPr>
              <a:t>vapaan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hiukkasen</a:t>
            </a:r>
            <a:r>
              <a:rPr lang="en-US" dirty="0">
                <a:sym typeface="Wingdings"/>
              </a:rPr>
              <a:t> H </a:t>
            </a:r>
            <a:r>
              <a:rPr lang="en-US" dirty="0" err="1">
                <a:sym typeface="Wingdings"/>
              </a:rPr>
              <a:t>ja</a:t>
            </a:r>
            <a:r>
              <a:rPr lang="en-US" dirty="0">
                <a:sym typeface="Wingdings"/>
              </a:rPr>
              <a:t> p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err="1">
                <a:sym typeface="Wingdings"/>
              </a:rPr>
              <a:t>Ovat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H:n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ominaistiloja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joilla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energia</a:t>
            </a:r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err="1">
                <a:sym typeface="Wingdings"/>
              </a:rPr>
              <a:t>Eivät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kuitenkaan</a:t>
            </a:r>
            <a:r>
              <a:rPr lang="en-US" dirty="0">
                <a:sym typeface="Wingdings"/>
              </a:rPr>
              <a:t> ole </a:t>
            </a:r>
            <a:r>
              <a:rPr lang="en-US" dirty="0" err="1">
                <a:sym typeface="Wingdings"/>
              </a:rPr>
              <a:t>p:n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ominaistiloja</a:t>
            </a:r>
            <a:endParaRPr lang="en-US" dirty="0">
              <a:sym typeface="Wingdings"/>
            </a:endParaRPr>
          </a:p>
          <a:p>
            <a:r>
              <a:rPr lang="en-US" dirty="0" err="1">
                <a:sym typeface="Wingdings"/>
              </a:rPr>
              <a:t>Voimme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valita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tasoaaltokannan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ja</a:t>
            </a:r>
            <a:r>
              <a:rPr lang="en-US" dirty="0">
                <a:sym typeface="Wingdings"/>
              </a:rPr>
              <a:t> ne OVAT </a:t>
            </a:r>
            <a:r>
              <a:rPr lang="en-US" dirty="0" err="1">
                <a:sym typeface="Wingdings"/>
              </a:rPr>
              <a:t>yhteisiä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ominaistiloja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40" y="1600200"/>
            <a:ext cx="619854" cy="41990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67" y="2093217"/>
            <a:ext cx="266700" cy="266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3" y="3418012"/>
            <a:ext cx="29464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17" y="3684208"/>
            <a:ext cx="2120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2643</TotalTime>
  <Words>890</Words>
  <Application>Microsoft Macintosh PowerPoint</Application>
  <PresentationFormat>On-screen Show (4:3)</PresentationFormat>
  <Paragraphs>218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</vt:lpstr>
      <vt:lpstr>Wingdings</vt:lpstr>
      <vt:lpstr>Adjacency</vt:lpstr>
      <vt:lpstr>Kvanttimekaniikka: Luento 6</vt:lpstr>
      <vt:lpstr>Viimeksi</vt:lpstr>
      <vt:lpstr>Kommutaattorit</vt:lpstr>
      <vt:lpstr>Kommutaattorit</vt:lpstr>
      <vt:lpstr>Kommutaattorit</vt:lpstr>
      <vt:lpstr>Kommutoivien operaattoreiden ominaistilat?</vt:lpstr>
      <vt:lpstr>Kommutoivien operaattoreiden ominaistilat: yhteiset!</vt:lpstr>
      <vt:lpstr>Degeneraatio: konsepti</vt:lpstr>
      <vt:lpstr>Degeneraatio</vt:lpstr>
      <vt:lpstr>Kommutaattorit ja epämääräisyysperiaatteet</vt:lpstr>
      <vt:lpstr>Kommutaattorit ja epämääräisyysperiaatteet</vt:lpstr>
      <vt:lpstr>PowerPoint Presentation</vt:lpstr>
      <vt:lpstr>Kommutaattorit ja epämääräisyysperiaatteet</vt:lpstr>
      <vt:lpstr>Superpositioperiaate</vt:lpstr>
      <vt:lpstr>Superpositioperiaate</vt:lpstr>
      <vt:lpstr>Superpositio</vt:lpstr>
      <vt:lpstr>Superpositio: toinen tapa</vt:lpstr>
      <vt:lpstr>Superpositio: esimerkki</vt:lpstr>
      <vt:lpstr>Superpositio: esimerkki</vt:lpstr>
      <vt:lpstr>Superpositio: esimerkki</vt:lpstr>
      <vt:lpstr>Superpositio: esimerkki 2</vt:lpstr>
      <vt:lpstr>Superposition muodostaminen</vt:lpstr>
      <vt:lpstr>Sarjakehitelmä: esimerkki</vt:lpstr>
      <vt:lpstr>Resepti:superpositio+mittaus</vt:lpstr>
      <vt:lpstr>Varoituksen sana</vt:lpstr>
      <vt:lpstr>Superpositio+mittaus</vt:lpstr>
      <vt:lpstr>Superpositio: esimerkkejä</vt:lpstr>
      <vt:lpstr>Schrödingerin kissa</vt:lpstr>
      <vt:lpstr>Schrödingerin kissa</vt:lpstr>
      <vt:lpstr>Hyvä animaatio superpositiosta ja kvanttitiloista</vt:lpstr>
      <vt:lpstr>Huomio!</vt:lpstr>
      <vt:lpstr>Kysymyksiä?</vt:lpstr>
      <vt:lpstr>Ekstraa tämän jälkeen: tuskin aikaa luennolla</vt:lpstr>
      <vt:lpstr>Mahdollisimman kattava kuvaus</vt:lpstr>
      <vt:lpstr>Muistutus…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269</cp:revision>
  <cp:lastPrinted>2019-11-12T08:32:49Z</cp:lastPrinted>
  <dcterms:created xsi:type="dcterms:W3CDTF">2013-10-21T06:22:51Z</dcterms:created>
  <dcterms:modified xsi:type="dcterms:W3CDTF">2020-11-10T08:36:39Z</dcterms:modified>
</cp:coreProperties>
</file>