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</p:sldMasterIdLst>
  <p:notesMasterIdLst>
    <p:notesMasterId r:id="rId38"/>
  </p:notesMasterIdLst>
  <p:sldIdLst>
    <p:sldId id="256" r:id="rId2"/>
    <p:sldId id="269" r:id="rId3"/>
    <p:sldId id="331" r:id="rId4"/>
    <p:sldId id="271" r:id="rId5"/>
    <p:sldId id="272" r:id="rId6"/>
    <p:sldId id="273" r:id="rId7"/>
    <p:sldId id="274" r:id="rId8"/>
    <p:sldId id="281" r:id="rId9"/>
    <p:sldId id="323" r:id="rId10"/>
    <p:sldId id="326" r:id="rId11"/>
    <p:sldId id="327" r:id="rId12"/>
    <p:sldId id="329" r:id="rId13"/>
    <p:sldId id="330" r:id="rId14"/>
    <p:sldId id="328" r:id="rId15"/>
    <p:sldId id="279" r:id="rId16"/>
    <p:sldId id="270" r:id="rId17"/>
    <p:sldId id="320" r:id="rId18"/>
    <p:sldId id="316" r:id="rId19"/>
    <p:sldId id="317" r:id="rId20"/>
    <p:sldId id="318" r:id="rId21"/>
    <p:sldId id="304" r:id="rId22"/>
    <p:sldId id="286" r:id="rId23"/>
    <p:sldId id="291" r:id="rId24"/>
    <p:sldId id="311" r:id="rId25"/>
    <p:sldId id="312" r:id="rId26"/>
    <p:sldId id="313" r:id="rId27"/>
    <p:sldId id="314" r:id="rId28"/>
    <p:sldId id="324" r:id="rId29"/>
    <p:sldId id="325" r:id="rId30"/>
    <p:sldId id="295" r:id="rId31"/>
    <p:sldId id="296" r:id="rId32"/>
    <p:sldId id="297" r:id="rId33"/>
    <p:sldId id="298" r:id="rId34"/>
    <p:sldId id="285" r:id="rId35"/>
    <p:sldId id="289" r:id="rId36"/>
    <p:sldId id="290" r:id="rId3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9">
          <p15:clr>
            <a:srgbClr val="A4A3A4"/>
          </p15:clr>
        </p15:guide>
        <p15:guide id="2" pos="271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35" autoAdjust="0"/>
    <p:restoredTop sz="94614"/>
  </p:normalViewPr>
  <p:slideViewPr>
    <p:cSldViewPr snapToGrid="0" snapToObjects="1" showGuides="1">
      <p:cViewPr varScale="1">
        <p:scale>
          <a:sx n="90" d="100"/>
          <a:sy n="90" d="100"/>
        </p:scale>
        <p:origin x="1304" y="184"/>
      </p:cViewPr>
      <p:guideLst>
        <p:guide orient="horz" pos="2169"/>
        <p:guide pos="271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5CF6B8-CF69-FB4C-9D02-38683852BF58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3D08F2-3B2D-0F46-93A1-9A43CDD0D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568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D08F2-3B2D-0F46-93A1-9A43CDD0DB3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115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/>
              <a:pPr/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4290-6522-4139-852E-05BD9E7F0D2E}" type="datetime1">
              <a:rPr lang="en-US" smtClean="0"/>
              <a:pPr/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55F9-81EA-47C5-8059-9E5C2B437C70}" type="datetime1">
              <a:rPr lang="en-US" smtClean="0"/>
              <a:pPr/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A7CB-BEE6-4F99-898E-913F06E8E125}" type="datetime1">
              <a:rPr lang="en-US" smtClean="0"/>
              <a:pPr/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300C-6FC5-4FC3-AF1A-075E4F50620D}" type="datetime1">
              <a:rPr lang="en-US" smtClean="0"/>
              <a:pPr/>
              <a:t>11/18/19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295D-4A77-4DEB-B04C-9F4282A8BC04}" type="datetime1">
              <a:rPr lang="en-US" smtClean="0"/>
              <a:pPr/>
              <a:t>11/18/19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8685-4D0C-42D5-8013-B5904CD1FCBC}" type="datetime1">
              <a:rPr lang="en-US" smtClean="0"/>
              <a:pPr/>
              <a:t>11/18/19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26C0-9885-4BA9-BBFA-A52CBFEBB775}" type="datetime1">
              <a:rPr lang="en-US" smtClean="0"/>
              <a:pPr/>
              <a:t>11/18/19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1B38-C5EB-4D66-9137-0AFE9CDEDE8F}" type="datetime1">
              <a:rPr lang="en-US" smtClean="0"/>
              <a:pPr/>
              <a:t>11/18/19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11/18/19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27B613C-1AD7-49D3-885D-F654C5CDBAA6}" type="datetime1">
              <a:rPr lang="en-US" smtClean="0"/>
              <a:pPr/>
              <a:t>11/18/19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5" Type="http://schemas.openxmlformats.org/officeDocument/2006/relationships/hyperlink" Target="phet.colorado.edu" TargetMode="External"/><Relationship Id="rId4" Type="http://schemas.openxmlformats.org/officeDocument/2006/relationships/image" Target="../media/image4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Kvanttimekaniikka</a:t>
            </a:r>
            <a:r>
              <a:rPr lang="en-US" dirty="0"/>
              <a:t>: </a:t>
            </a:r>
            <a:r>
              <a:rPr lang="en-US" dirty="0" err="1"/>
              <a:t>Luento</a:t>
            </a:r>
            <a:r>
              <a:rPr lang="en-US" dirty="0"/>
              <a:t> 7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Martikainen</a:t>
            </a:r>
            <a:r>
              <a:rPr lang="en-US" dirty="0"/>
              <a:t> </a:t>
            </a:r>
            <a:r>
              <a:rPr lang="en-US" dirty="0" err="1"/>
              <a:t>Jani</a:t>
            </a:r>
            <a:r>
              <a:rPr lang="en-US" dirty="0"/>
              <a:t>-Petri</a:t>
            </a:r>
          </a:p>
        </p:txBody>
      </p:sp>
    </p:spTree>
    <p:extLst>
      <p:ext uri="{BB962C8B-B14F-4D97-AF65-F5344CB8AC3E}">
        <p14:creationId xmlns:p14="http://schemas.microsoft.com/office/powerpoint/2010/main" val="1521889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F60FC-87B9-894C-9717-69753A4BB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30" y="286670"/>
            <a:ext cx="8602579" cy="1157120"/>
          </a:xfrm>
        </p:spPr>
        <p:txBody>
          <a:bodyPr/>
          <a:lstStyle/>
          <a:p>
            <a:r>
              <a:rPr lang="fi-FI" dirty="0"/>
              <a:t>Vetyatomi: </a:t>
            </a:r>
            <a:br>
              <a:rPr lang="fi-FI" dirty="0"/>
            </a:br>
            <a:r>
              <a:rPr lang="fi-FI" sz="4000" dirty="0"/>
              <a:t>ominaistilat laskettu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B9E3D7-1897-3A47-9CC9-4CC59D9AB5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0" y="1913021"/>
            <a:ext cx="6761408" cy="48006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1E4A1A-8576-0341-ADAE-4A5CE4999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7680">
            <a:off x="5465095" y="404799"/>
            <a:ext cx="3212430" cy="166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00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FDF69-0A3D-D744-9E68-9773927E8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Vetyatomi: </a:t>
            </a:r>
            <a:r>
              <a:rPr lang="fi-FI" sz="3600" dirty="0"/>
              <a:t>esimerkiksi </a:t>
            </a:r>
            <a:br>
              <a:rPr lang="fi-FI" sz="3600" dirty="0"/>
            </a:br>
            <a:r>
              <a:rPr lang="fi-FI" sz="3600" dirty="0" err="1"/>
              <a:t>xy</a:t>
            </a:r>
            <a:r>
              <a:rPr lang="fi-FI" sz="3600" dirty="0"/>
              <a:t>-tasossa perustila ja pari ylempää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97B519-0EB0-2547-AADA-F450E740CB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25" y="1806826"/>
            <a:ext cx="4027297" cy="48006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D60848-E082-8541-A665-40A4F668647D}"/>
              </a:ext>
            </a:extLst>
          </p:cNvPr>
          <p:cNvSpPr txBox="1"/>
          <p:nvPr/>
        </p:nvSpPr>
        <p:spPr>
          <a:xfrm rot="20832125">
            <a:off x="152447" y="1674146"/>
            <a:ext cx="2937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Myös vaihetekijöitä olemassa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FFA2CA-A4DA-9046-955E-C00EC17A5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827" y="3142331"/>
            <a:ext cx="4153486" cy="34650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25E608-A496-D34C-B498-C826F3280627}"/>
              </a:ext>
            </a:extLst>
          </p:cNvPr>
          <p:cNvSpPr txBox="1"/>
          <p:nvPr/>
        </p:nvSpPr>
        <p:spPr>
          <a:xfrm rot="433580">
            <a:off x="4309171" y="2025922"/>
            <a:ext cx="40543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Symmetrioissa eroja: perustila</a:t>
            </a:r>
          </a:p>
          <a:p>
            <a:r>
              <a:rPr lang="fi-FI" dirty="0"/>
              <a:t>parillinen joka suuntaan. Ensimmäinen</a:t>
            </a:r>
          </a:p>
          <a:p>
            <a:r>
              <a:rPr lang="fi-FI" dirty="0" err="1"/>
              <a:t>vitystila</a:t>
            </a:r>
            <a:r>
              <a:rPr lang="fi-FI" dirty="0"/>
              <a:t> voi olla pariton joihinkin suuntiin</a:t>
            </a:r>
          </a:p>
        </p:txBody>
      </p:sp>
    </p:spTree>
    <p:extLst>
      <p:ext uri="{BB962C8B-B14F-4D97-AF65-F5344CB8AC3E}">
        <p14:creationId xmlns:p14="http://schemas.microsoft.com/office/powerpoint/2010/main" val="4261037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A840E-92B3-EA40-97EC-246E71091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4738"/>
            <a:ext cx="7620000" cy="1143000"/>
          </a:xfrm>
        </p:spPr>
        <p:txBody>
          <a:bodyPr/>
          <a:lstStyle/>
          <a:p>
            <a:r>
              <a:rPr lang="fi-FI" sz="4400" dirty="0"/>
              <a:t>Värähtelevä </a:t>
            </a:r>
            <a:r>
              <a:rPr lang="fi-FI" sz="4400" dirty="0" err="1"/>
              <a:t>dipoli</a:t>
            </a:r>
            <a:r>
              <a:rPr lang="fi-FI" sz="4400" dirty="0"/>
              <a:t> vetyatomissa?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26158-2692-4940-BC56-2535FA425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0458"/>
            <a:ext cx="7620000" cy="4800600"/>
          </a:xfrm>
        </p:spPr>
        <p:txBody>
          <a:bodyPr/>
          <a:lstStyle/>
          <a:p>
            <a:r>
              <a:rPr lang="fi-FI" dirty="0"/>
              <a:t>Ominaistilassa varausjakauma ajasta riippumaton</a:t>
            </a:r>
          </a:p>
          <a:p>
            <a:r>
              <a:rPr lang="fi-FI" dirty="0"/>
              <a:t>Superpositiossa ei välttämättä…laske</a:t>
            </a:r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Toisissa superpositioissa tämä on nolla, mutta jos sotkemme parillisia ja parittomia funktioita….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296819-F0E5-9D48-8916-B0ED88A05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2189711"/>
            <a:ext cx="5892800" cy="469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C3BC4E-48BC-F147-B3F3-8628E336C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584" y="3571096"/>
            <a:ext cx="4374629" cy="328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08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21366-142B-BB43-9960-2F11615B0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/>
              <a:t>Värähtelevä </a:t>
            </a:r>
            <a:r>
              <a:rPr lang="fi-FI" sz="4400" dirty="0" err="1"/>
              <a:t>dipoli</a:t>
            </a:r>
            <a:r>
              <a:rPr lang="fi-FI" sz="4400" dirty="0"/>
              <a:t> vetyatomissa?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FE63C9-4C17-4549-802A-4DD580664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374" y="1618793"/>
            <a:ext cx="3613741" cy="48869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170CBF-3A23-1447-9DCC-CAECEBA9C15E}"/>
              </a:ext>
            </a:extLst>
          </p:cNvPr>
          <p:cNvSpPr txBox="1"/>
          <p:nvPr/>
        </p:nvSpPr>
        <p:spPr>
          <a:xfrm>
            <a:off x="659567" y="1873770"/>
            <a:ext cx="2319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Parillisten superpositio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85CA2B-384D-B04C-9A72-481A8B4E07AC}"/>
              </a:ext>
            </a:extLst>
          </p:cNvPr>
          <p:cNvSpPr txBox="1"/>
          <p:nvPr/>
        </p:nvSpPr>
        <p:spPr>
          <a:xfrm>
            <a:off x="457200" y="4062262"/>
            <a:ext cx="2300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Parillisen superpositio </a:t>
            </a:r>
          </a:p>
          <a:p>
            <a:r>
              <a:rPr lang="fi-FI" dirty="0"/>
              <a:t>parittoman kanssa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FF11D24-9652-3F44-8846-438EE586F77D}"/>
              </a:ext>
            </a:extLst>
          </p:cNvPr>
          <p:cNvCxnSpPr/>
          <p:nvPr/>
        </p:nvCxnSpPr>
        <p:spPr>
          <a:xfrm>
            <a:off x="2038662" y="2243102"/>
            <a:ext cx="2863122" cy="3352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51FCF99-F5A0-7D47-ABDF-CB4F80FC6E1B}"/>
              </a:ext>
            </a:extLst>
          </p:cNvPr>
          <p:cNvCxnSpPr>
            <a:cxnSpLocks/>
          </p:cNvCxnSpPr>
          <p:nvPr/>
        </p:nvCxnSpPr>
        <p:spPr>
          <a:xfrm flipV="1">
            <a:off x="2720227" y="4111486"/>
            <a:ext cx="1806803" cy="28598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7EFE18A-10CB-AD4A-9353-1C66913552BA}"/>
              </a:ext>
            </a:extLst>
          </p:cNvPr>
          <p:cNvCxnSpPr>
            <a:cxnSpLocks/>
          </p:cNvCxnSpPr>
          <p:nvPr/>
        </p:nvCxnSpPr>
        <p:spPr>
          <a:xfrm>
            <a:off x="2720227" y="4608229"/>
            <a:ext cx="2001187" cy="8182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82F62CE-95C1-AC4F-A115-EA856E1E19EB}"/>
              </a:ext>
            </a:extLst>
          </p:cNvPr>
          <p:cNvSpPr txBox="1"/>
          <p:nvPr/>
        </p:nvSpPr>
        <p:spPr>
          <a:xfrm>
            <a:off x="512154" y="5504060"/>
            <a:ext cx="30530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Säteily!</a:t>
            </a:r>
          </a:p>
          <a:p>
            <a:r>
              <a:rPr lang="fi-FI" dirty="0"/>
              <a:t>Oikein tekeminen vaatii myös </a:t>
            </a:r>
          </a:p>
          <a:p>
            <a:r>
              <a:rPr lang="fi-FI" dirty="0"/>
              <a:t>SM kentän </a:t>
            </a:r>
            <a:r>
              <a:rPr lang="fi-FI" dirty="0" err="1"/>
              <a:t>kvantisointia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8548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B4456-A156-AB43-98F9-168815DE1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Pohdintatehtävä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7AE03-0482-8A4B-AD38-12939B09A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Eikö </a:t>
            </a:r>
            <a:r>
              <a:rPr lang="fi-FI" dirty="0" err="1"/>
              <a:t>elektoni</a:t>
            </a:r>
            <a:r>
              <a:rPr lang="fi-FI" dirty="0"/>
              <a:t> voisi myös säteillä painovoima-aaltoja?</a:t>
            </a:r>
          </a:p>
          <a:p>
            <a:r>
              <a:rPr lang="fi-FI" dirty="0"/>
              <a:t>Miksi se ei </a:t>
            </a:r>
            <a:r>
              <a:rPr lang="fi-FI" dirty="0" err="1"/>
              <a:t>spiraloidu</a:t>
            </a:r>
            <a:r>
              <a:rPr lang="fi-FI" dirty="0"/>
              <a:t> ytimeen tästä johtuvan energiahukan vuoksi?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EC5283-A990-F840-BE07-8421DBA90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937" y="2694732"/>
            <a:ext cx="4335378" cy="362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6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Odotusarvojen</a:t>
            </a:r>
            <a:r>
              <a:rPr lang="en-US" dirty="0"/>
              <a:t> </a:t>
            </a:r>
            <a:r>
              <a:rPr lang="en-US" dirty="0" err="1"/>
              <a:t>aikakehitys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561" y="1600200"/>
            <a:ext cx="7620000" cy="4800600"/>
          </a:xfrm>
        </p:spPr>
        <p:txBody>
          <a:bodyPr/>
          <a:lstStyle/>
          <a:p>
            <a:r>
              <a:rPr lang="en-US" dirty="0"/>
              <a:t>Jos </a:t>
            </a:r>
            <a:r>
              <a:rPr lang="en-US" dirty="0" err="1"/>
              <a:t>tunnemme</a:t>
            </a:r>
            <a:r>
              <a:rPr lang="en-US" dirty="0"/>
              <a:t> </a:t>
            </a:r>
            <a:r>
              <a:rPr lang="en-US" dirty="0" err="1"/>
              <a:t>aaltofuntion</a:t>
            </a:r>
            <a:r>
              <a:rPr lang="en-US" dirty="0"/>
              <a:t> </a:t>
            </a:r>
            <a:r>
              <a:rPr lang="en-US" dirty="0" err="1"/>
              <a:t>aikakehityksen</a:t>
            </a:r>
            <a:r>
              <a:rPr lang="en-US" dirty="0"/>
              <a:t>, </a:t>
            </a:r>
            <a:r>
              <a:rPr lang="en-US" dirty="0" err="1"/>
              <a:t>voimme</a:t>
            </a:r>
            <a:r>
              <a:rPr lang="en-US" dirty="0"/>
              <a:t> </a:t>
            </a:r>
            <a:r>
              <a:rPr lang="en-US" dirty="0" err="1"/>
              <a:t>toki</a:t>
            </a:r>
            <a:r>
              <a:rPr lang="en-US" dirty="0"/>
              <a:t> </a:t>
            </a:r>
            <a:r>
              <a:rPr lang="en-US" dirty="0" err="1"/>
              <a:t>laskea</a:t>
            </a:r>
            <a:r>
              <a:rPr lang="en-US" dirty="0"/>
              <a:t> </a:t>
            </a:r>
            <a:r>
              <a:rPr lang="en-US" dirty="0" err="1"/>
              <a:t>odotusarvojen</a:t>
            </a:r>
            <a:r>
              <a:rPr lang="en-US" dirty="0"/>
              <a:t> </a:t>
            </a:r>
            <a:r>
              <a:rPr lang="en-US" dirty="0" err="1"/>
              <a:t>aikakehityksen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Voimmeko</a:t>
            </a:r>
            <a:r>
              <a:rPr lang="en-US" dirty="0"/>
              <a:t> </a:t>
            </a:r>
            <a:r>
              <a:rPr lang="en-US" dirty="0" err="1"/>
              <a:t>kirjoittaa</a:t>
            </a:r>
            <a:r>
              <a:rPr lang="en-US" dirty="0"/>
              <a:t>         :</a:t>
            </a:r>
            <a:r>
              <a:rPr lang="en-US" dirty="0" err="1"/>
              <a:t>lle</a:t>
            </a:r>
            <a:r>
              <a:rPr lang="en-US" dirty="0"/>
              <a:t> </a:t>
            </a:r>
            <a:r>
              <a:rPr lang="en-US" dirty="0" err="1"/>
              <a:t>liikeyhtälöä</a:t>
            </a:r>
            <a:r>
              <a:rPr lang="en-US" dirty="0"/>
              <a:t> </a:t>
            </a:r>
            <a:r>
              <a:rPr lang="en-US" dirty="0" err="1"/>
              <a:t>ja</a:t>
            </a:r>
            <a:r>
              <a:rPr lang="en-US" dirty="0"/>
              <a:t> </a:t>
            </a:r>
            <a:r>
              <a:rPr lang="en-US" dirty="0" err="1"/>
              <a:t>saada</a:t>
            </a:r>
            <a:r>
              <a:rPr lang="en-US" dirty="0"/>
              <a:t> </a:t>
            </a:r>
            <a:r>
              <a:rPr lang="en-US" dirty="0" err="1"/>
              <a:t>vastauksen</a:t>
            </a:r>
            <a:r>
              <a:rPr lang="en-US" dirty="0"/>
              <a:t> </a:t>
            </a:r>
            <a:r>
              <a:rPr lang="en-US" dirty="0" err="1"/>
              <a:t>siitä</a:t>
            </a:r>
            <a:r>
              <a:rPr lang="en-US" dirty="0"/>
              <a:t> </a:t>
            </a:r>
            <a:r>
              <a:rPr lang="en-US" dirty="0" err="1"/>
              <a:t>suoraan</a:t>
            </a:r>
            <a:r>
              <a:rPr lang="en-US" dirty="0"/>
              <a:t>? (</a:t>
            </a:r>
            <a:r>
              <a:rPr lang="en-US" dirty="0" err="1"/>
              <a:t>taululla</a:t>
            </a:r>
            <a:r>
              <a:rPr lang="en-US" dirty="0"/>
              <a:t>)</a:t>
            </a:r>
          </a:p>
          <a:p>
            <a:r>
              <a:rPr lang="en-US" dirty="0" err="1"/>
              <a:t>Vastaus</a:t>
            </a:r>
            <a:r>
              <a:rPr lang="en-US" dirty="0"/>
              <a:t>: no </a:t>
            </a:r>
            <a:r>
              <a:rPr lang="en-US" dirty="0" err="1"/>
              <a:t>tavallaan</a:t>
            </a:r>
            <a:r>
              <a:rPr lang="en-US" dirty="0"/>
              <a:t>…(</a:t>
            </a:r>
            <a:r>
              <a:rPr lang="en-US" dirty="0" err="1"/>
              <a:t>käytä</a:t>
            </a:r>
            <a:r>
              <a:rPr lang="en-US" dirty="0"/>
              <a:t> </a:t>
            </a:r>
            <a:r>
              <a:rPr lang="en-US" dirty="0" err="1"/>
              <a:t>Schrödingerin</a:t>
            </a:r>
            <a:r>
              <a:rPr lang="en-US" dirty="0"/>
              <a:t> </a:t>
            </a:r>
            <a:r>
              <a:rPr lang="en-US" dirty="0" err="1"/>
              <a:t>yhtälöä</a:t>
            </a:r>
            <a:r>
              <a:rPr lang="en-US" dirty="0"/>
              <a:t> </a:t>
            </a:r>
            <a:r>
              <a:rPr lang="en-US" dirty="0" err="1"/>
              <a:t>ja</a:t>
            </a:r>
            <a:r>
              <a:rPr lang="en-US" dirty="0"/>
              <a:t> </a:t>
            </a:r>
            <a:r>
              <a:rPr lang="en-US" dirty="0" err="1"/>
              <a:t>muista</a:t>
            </a:r>
            <a:r>
              <a:rPr lang="en-US" dirty="0"/>
              <a:t> </a:t>
            </a:r>
            <a:r>
              <a:rPr lang="en-US" dirty="0" err="1"/>
              <a:t>H:n</a:t>
            </a:r>
            <a:r>
              <a:rPr lang="en-US" dirty="0"/>
              <a:t> </a:t>
            </a:r>
            <a:r>
              <a:rPr lang="en-US" dirty="0" err="1"/>
              <a:t>hermiittisyys</a:t>
            </a:r>
            <a:r>
              <a:rPr lang="en-US" dirty="0"/>
              <a:t>)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165" y="2462859"/>
            <a:ext cx="3553527" cy="494563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523" y="3203046"/>
            <a:ext cx="393700" cy="342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3602" y="5810040"/>
            <a:ext cx="78903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Huom</a:t>
            </a:r>
            <a:r>
              <a:rPr lang="en-US" sz="2800" b="1" dirty="0">
                <a:solidFill>
                  <a:srgbClr val="FF0000"/>
                </a:solidFill>
              </a:rPr>
              <a:t>: Jos </a:t>
            </a:r>
            <a:r>
              <a:rPr lang="en-US" sz="2800" b="1" dirty="0" err="1">
                <a:solidFill>
                  <a:srgbClr val="FF0000"/>
                </a:solidFill>
              </a:rPr>
              <a:t>O:ssa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ei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eksplisiittistä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aikariippuvuutta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ja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JOS se </a:t>
            </a:r>
            <a:r>
              <a:rPr lang="en-US" sz="2800" b="1" dirty="0" err="1">
                <a:solidFill>
                  <a:srgbClr val="FF0000"/>
                </a:solidFill>
              </a:rPr>
              <a:t>kommutoi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H:n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kanssa</a:t>
            </a:r>
            <a:r>
              <a:rPr lang="en-US" sz="2800" b="1" dirty="0">
                <a:solidFill>
                  <a:srgbClr val="FF0000"/>
                </a:solidFill>
              </a:rPr>
              <a:t>, O on </a:t>
            </a:r>
            <a:r>
              <a:rPr lang="en-US" sz="2800" b="1" dirty="0" err="1">
                <a:solidFill>
                  <a:srgbClr val="FF0000"/>
                </a:solidFill>
              </a:rPr>
              <a:t>liikevakio</a:t>
            </a:r>
            <a:r>
              <a:rPr lang="en-US" sz="2800" b="1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67" y="4619877"/>
            <a:ext cx="51562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5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Ehrenfestin</a:t>
            </a:r>
            <a:r>
              <a:rPr lang="en-US" dirty="0"/>
              <a:t> </a:t>
            </a:r>
            <a:r>
              <a:rPr lang="en-US" dirty="0" err="1"/>
              <a:t>periaate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Sovelletaan</a:t>
            </a:r>
            <a:r>
              <a:rPr lang="en-US" dirty="0"/>
              <a:t> </a:t>
            </a:r>
            <a:r>
              <a:rPr lang="en-US" dirty="0" err="1"/>
              <a:t>edellistä</a:t>
            </a:r>
            <a:r>
              <a:rPr lang="en-US" dirty="0"/>
              <a:t> </a:t>
            </a:r>
            <a:r>
              <a:rPr lang="en-US" dirty="0" err="1"/>
              <a:t>paikalle</a:t>
            </a:r>
            <a:r>
              <a:rPr lang="en-US" dirty="0"/>
              <a:t> x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Bohr_Ehrenfest_Paul_J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379" y="102425"/>
            <a:ext cx="3248621" cy="2241055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222" y="2069714"/>
            <a:ext cx="2524398" cy="79292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270" y="3014296"/>
            <a:ext cx="4379259" cy="909976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6976"/>
            <a:ext cx="9046999" cy="815189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9" y="5022354"/>
            <a:ext cx="1714511" cy="6858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45350" y="5614217"/>
            <a:ext cx="63251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Klassiset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liikeyhtälöt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kunhan</a:t>
            </a:r>
            <a:r>
              <a:rPr lang="en-US" sz="2400" dirty="0">
                <a:solidFill>
                  <a:srgbClr val="FF0000"/>
                </a:solidFill>
              </a:rPr>
              <a:t> “</a:t>
            </a:r>
            <a:r>
              <a:rPr lang="en-US" sz="2400" dirty="0" err="1">
                <a:solidFill>
                  <a:srgbClr val="FF0000"/>
                </a:solidFill>
              </a:rPr>
              <a:t>otamme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keskiarvot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  <a:p>
            <a:r>
              <a:rPr lang="en-US" sz="2400" dirty="0" err="1">
                <a:solidFill>
                  <a:srgbClr val="FF0000"/>
                </a:solidFill>
              </a:rPr>
              <a:t>aaltofunktion</a:t>
            </a:r>
            <a:r>
              <a:rPr lang="en-US" sz="2400" dirty="0">
                <a:solidFill>
                  <a:srgbClr val="FF0000"/>
                </a:solidFill>
              </a:rPr>
              <a:t>  </a:t>
            </a:r>
            <a:r>
              <a:rPr lang="en-US" sz="2400" dirty="0" err="1">
                <a:solidFill>
                  <a:srgbClr val="FF0000"/>
                </a:solidFill>
              </a:rPr>
              <a:t>yli</a:t>
            </a:r>
            <a:r>
              <a:rPr lang="en-US" sz="2400" dirty="0">
                <a:solidFill>
                  <a:srgbClr val="FF0000"/>
                </a:solidFill>
              </a:rPr>
              <a:t>.” Demo </a:t>
            </a:r>
            <a:r>
              <a:rPr lang="en-US" sz="2400" dirty="0" err="1">
                <a:solidFill>
                  <a:srgbClr val="FF0000"/>
                </a:solidFill>
              </a:rPr>
              <a:t>matlabilla</a:t>
            </a:r>
            <a:r>
              <a:rPr lang="en-US" sz="2400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0010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Ehrenfest</a:t>
            </a:r>
            <a:r>
              <a:rPr lang="en-US" dirty="0"/>
              <a:t>: </a:t>
            </a:r>
            <a:r>
              <a:rPr lang="en-US" dirty="0" err="1"/>
              <a:t>tragedia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92413"/>
            <a:ext cx="7620000" cy="4616173"/>
          </a:xfrm>
        </p:spPr>
      </p:pic>
      <p:sp>
        <p:nvSpPr>
          <p:cNvPr id="3" name="TextBox 2"/>
          <p:cNvSpPr txBox="1"/>
          <p:nvPr/>
        </p:nvSpPr>
        <p:spPr>
          <a:xfrm>
            <a:off x="4764505" y="6220326"/>
            <a:ext cx="2762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Fysiikka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ole </a:t>
            </a:r>
            <a:r>
              <a:rPr lang="en-US" dirty="0" err="1"/>
              <a:t>niin</a:t>
            </a:r>
            <a:r>
              <a:rPr lang="en-US" dirty="0"/>
              <a:t> </a:t>
            </a:r>
            <a:r>
              <a:rPr lang="en-US" dirty="0" err="1"/>
              <a:t>tärkeää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97263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984"/>
            <a:ext cx="7620000" cy="1143000"/>
          </a:xfrm>
        </p:spPr>
        <p:txBody>
          <a:bodyPr/>
          <a:lstStyle/>
          <a:p>
            <a:r>
              <a:rPr lang="en-US" dirty="0" err="1"/>
              <a:t>Esimerkki</a:t>
            </a:r>
            <a:r>
              <a:rPr lang="en-US" dirty="0"/>
              <a:t>: </a:t>
            </a:r>
            <a:r>
              <a:rPr lang="en-US" dirty="0" err="1"/>
              <a:t>klassinen</a:t>
            </a:r>
            <a:r>
              <a:rPr lang="en-US" dirty="0"/>
              <a:t> rata</a:t>
            </a:r>
          </a:p>
        </p:txBody>
      </p:sp>
      <p:pic>
        <p:nvPicPr>
          <p:cNvPr id="4" name="Content Placeholder 3" descr="Classical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24" r="-9524"/>
          <a:stretch>
            <a:fillRect/>
          </a:stretch>
        </p:blipFill>
        <p:spPr>
          <a:xfrm>
            <a:off x="457200" y="1910333"/>
            <a:ext cx="7620000" cy="4800600"/>
          </a:xfr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98098">
            <a:off x="-125357" y="1735781"/>
            <a:ext cx="3550706" cy="98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1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7484"/>
            <a:ext cx="7620000" cy="1143000"/>
          </a:xfrm>
        </p:spPr>
        <p:txBody>
          <a:bodyPr/>
          <a:lstStyle/>
          <a:p>
            <a:r>
              <a:rPr lang="en-US" dirty="0" err="1"/>
              <a:t>Esimerkki</a:t>
            </a:r>
            <a:r>
              <a:rPr lang="en-US" dirty="0"/>
              <a:t>: </a:t>
            </a:r>
            <a:r>
              <a:rPr lang="en-US" dirty="0" err="1"/>
              <a:t>klassinen</a:t>
            </a:r>
            <a:r>
              <a:rPr lang="en-US" dirty="0"/>
              <a:t> </a:t>
            </a:r>
            <a:r>
              <a:rPr lang="en-US" dirty="0" err="1"/>
              <a:t>ja</a:t>
            </a:r>
            <a:r>
              <a:rPr lang="en-US" dirty="0"/>
              <a:t> </a:t>
            </a:r>
            <a:r>
              <a:rPr lang="en-US" dirty="0" err="1"/>
              <a:t>kvanttimekaaninen</a:t>
            </a:r>
            <a:r>
              <a:rPr lang="en-US" dirty="0"/>
              <a:t> </a:t>
            </a:r>
            <a:r>
              <a:rPr lang="en-US" dirty="0" err="1"/>
              <a:t>ilman</a:t>
            </a:r>
            <a:r>
              <a:rPr lang="en-US" dirty="0"/>
              <a:t> </a:t>
            </a:r>
            <a:r>
              <a:rPr lang="en-US" dirty="0" err="1"/>
              <a:t>potentiaalia</a:t>
            </a:r>
            <a:r>
              <a:rPr lang="en-US" dirty="0"/>
              <a:t>…</a:t>
            </a:r>
            <a:r>
              <a:rPr lang="en-US" dirty="0" err="1"/>
              <a:t>liike</a:t>
            </a:r>
            <a:r>
              <a:rPr lang="en-US" dirty="0"/>
              <a:t> </a:t>
            </a:r>
            <a:r>
              <a:rPr lang="en-US" dirty="0" err="1"/>
              <a:t>ylöspäin</a:t>
            </a:r>
            <a:endParaRPr lang="en-US" dirty="0"/>
          </a:p>
        </p:txBody>
      </p:sp>
      <p:pic>
        <p:nvPicPr>
          <p:cNvPr id="6" name="Content Placeholder 5" descr="animated_nopot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24" r="-9524"/>
          <a:stretch>
            <a:fillRect/>
          </a:stretch>
        </p:blipFill>
        <p:spPr>
          <a:xfrm>
            <a:off x="1949145" y="2540125"/>
            <a:ext cx="6128054" cy="3860674"/>
          </a:xfrm>
        </p:spPr>
      </p:pic>
    </p:spTree>
    <p:extLst>
      <p:ext uri="{BB962C8B-B14F-4D97-AF65-F5344CB8AC3E}">
        <p14:creationId xmlns:p14="http://schemas.microsoft.com/office/powerpoint/2010/main" val="265095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Viimeksi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1988935"/>
          </a:xfrm>
        </p:spPr>
        <p:txBody>
          <a:bodyPr/>
          <a:lstStyle/>
          <a:p>
            <a:r>
              <a:rPr lang="en-US" dirty="0" err="1"/>
              <a:t>Superpositioperiaate</a:t>
            </a:r>
            <a:endParaRPr lang="en-US" dirty="0"/>
          </a:p>
          <a:p>
            <a:r>
              <a:rPr lang="en-US" dirty="0" err="1"/>
              <a:t>Kommutaatorit</a:t>
            </a:r>
            <a:endParaRPr lang="en-US" dirty="0"/>
          </a:p>
          <a:p>
            <a:r>
              <a:rPr lang="en-US" dirty="0" err="1"/>
              <a:t>Degeneraatio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3589135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Tänään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83974" y="4569060"/>
            <a:ext cx="7620000" cy="1988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Aikakehitys</a:t>
            </a:r>
            <a:r>
              <a:rPr lang="en-US" dirty="0"/>
              <a:t> </a:t>
            </a:r>
            <a:r>
              <a:rPr lang="en-US" dirty="0" err="1"/>
              <a:t>kvanttimekaniikassa</a:t>
            </a:r>
            <a:endParaRPr lang="en-US" dirty="0"/>
          </a:p>
          <a:p>
            <a:r>
              <a:rPr lang="en-US" dirty="0" err="1"/>
              <a:t>Ehrenfestin</a:t>
            </a:r>
            <a:r>
              <a:rPr lang="en-US" dirty="0"/>
              <a:t> </a:t>
            </a:r>
            <a:r>
              <a:rPr lang="en-US" dirty="0" err="1"/>
              <a:t>periaate</a:t>
            </a:r>
            <a:r>
              <a:rPr lang="en-US" dirty="0"/>
              <a:t>: </a:t>
            </a:r>
            <a:r>
              <a:rPr lang="en-US" dirty="0" err="1"/>
              <a:t>yhteys</a:t>
            </a:r>
            <a:r>
              <a:rPr lang="en-US" dirty="0"/>
              <a:t> </a:t>
            </a:r>
            <a:r>
              <a:rPr lang="en-US" dirty="0" err="1"/>
              <a:t>klassiseen</a:t>
            </a:r>
            <a:r>
              <a:rPr lang="en-US" dirty="0"/>
              <a:t> </a:t>
            </a:r>
            <a:r>
              <a:rPr lang="en-US" dirty="0" err="1"/>
              <a:t>mekaniikkaan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F6087A-8E79-C24B-BEE4-B1E3040AD05E}"/>
              </a:ext>
            </a:extLst>
          </p:cNvPr>
          <p:cNvSpPr txBox="1"/>
          <p:nvPr/>
        </p:nvSpPr>
        <p:spPr>
          <a:xfrm rot="20952534">
            <a:off x="4344985" y="1298684"/>
            <a:ext cx="39111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Voiko olla ei-</a:t>
            </a:r>
            <a:r>
              <a:rPr lang="fi-FI" dirty="0" err="1"/>
              <a:t>hermiittisiä</a:t>
            </a:r>
            <a:r>
              <a:rPr lang="fi-FI" dirty="0"/>
              <a:t> operaattoreita,</a:t>
            </a:r>
          </a:p>
          <a:p>
            <a:r>
              <a:rPr lang="fi-FI" dirty="0"/>
              <a:t>joilla on reaaliset ominaisarvot? </a:t>
            </a:r>
          </a:p>
          <a:p>
            <a:r>
              <a:rPr lang="fi-FI" dirty="0"/>
              <a:t>Miksi emme käytä niitä?</a:t>
            </a:r>
          </a:p>
          <a:p>
            <a:r>
              <a:rPr lang="fi-FI" dirty="0"/>
              <a:t>Muistiinpanot…</a:t>
            </a:r>
          </a:p>
        </p:txBody>
      </p:sp>
    </p:spTree>
    <p:extLst>
      <p:ext uri="{BB962C8B-B14F-4D97-AF65-F5344CB8AC3E}">
        <p14:creationId xmlns:p14="http://schemas.microsoft.com/office/powerpoint/2010/main" val="308143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984"/>
            <a:ext cx="8328718" cy="948256"/>
          </a:xfrm>
        </p:spPr>
        <p:txBody>
          <a:bodyPr/>
          <a:lstStyle/>
          <a:p>
            <a:r>
              <a:rPr lang="en-US" dirty="0" err="1"/>
              <a:t>Esimerkki</a:t>
            </a:r>
            <a:r>
              <a:rPr lang="en-US" dirty="0"/>
              <a:t>: </a:t>
            </a:r>
            <a:r>
              <a:rPr lang="en-US" dirty="0" err="1"/>
              <a:t>klassinen</a:t>
            </a:r>
            <a:r>
              <a:rPr lang="en-US" dirty="0"/>
              <a:t> vs. </a:t>
            </a:r>
            <a:r>
              <a:rPr lang="en-US" dirty="0" err="1"/>
              <a:t>kvantti</a:t>
            </a:r>
            <a:endParaRPr lang="en-US" dirty="0"/>
          </a:p>
        </p:txBody>
      </p:sp>
      <p:pic>
        <p:nvPicPr>
          <p:cNvPr id="6" name="Content Placeholder 5" descr="animated_pot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24" r="-9524"/>
          <a:stretch>
            <a:fillRect/>
          </a:stretch>
        </p:blipFill>
        <p:spPr/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98098">
            <a:off x="-125357" y="1735781"/>
            <a:ext cx="3550706" cy="98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5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745" y="420444"/>
            <a:ext cx="7620000" cy="1143000"/>
          </a:xfrm>
        </p:spPr>
        <p:txBody>
          <a:bodyPr/>
          <a:lstStyle/>
          <a:p>
            <a:r>
              <a:rPr lang="en-US" dirty="0" err="1"/>
              <a:t>Kvanttimekaniikasta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klassiseen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745" y="2478924"/>
            <a:ext cx="7764270" cy="4054695"/>
          </a:xfrm>
        </p:spPr>
        <p:txBody>
          <a:bodyPr/>
          <a:lstStyle/>
          <a:p>
            <a:r>
              <a:rPr lang="en-US" dirty="0" err="1"/>
              <a:t>Makroskooppisilla</a:t>
            </a:r>
            <a:r>
              <a:rPr lang="en-US" dirty="0"/>
              <a:t> </a:t>
            </a:r>
            <a:r>
              <a:rPr lang="en-US" dirty="0" err="1"/>
              <a:t>kappaleilla</a:t>
            </a:r>
            <a:r>
              <a:rPr lang="en-US" dirty="0"/>
              <a:t> </a:t>
            </a:r>
            <a:r>
              <a:rPr lang="en-US" dirty="0" err="1"/>
              <a:t>aaltofunktioiden</a:t>
            </a:r>
            <a:r>
              <a:rPr lang="en-US" dirty="0"/>
              <a:t> </a:t>
            </a:r>
            <a:r>
              <a:rPr lang="en-US" dirty="0" err="1"/>
              <a:t>leveys</a:t>
            </a:r>
            <a:r>
              <a:rPr lang="en-US" dirty="0"/>
              <a:t> on </a:t>
            </a:r>
            <a:r>
              <a:rPr lang="en-US" dirty="0" err="1"/>
              <a:t>hyvin</a:t>
            </a:r>
            <a:r>
              <a:rPr lang="en-US" dirty="0"/>
              <a:t> </a:t>
            </a:r>
            <a:r>
              <a:rPr lang="en-US" dirty="0" err="1"/>
              <a:t>pieni</a:t>
            </a:r>
            <a:r>
              <a:rPr lang="en-US" dirty="0"/>
              <a:t> </a:t>
            </a:r>
            <a:r>
              <a:rPr lang="en-US" dirty="0" err="1"/>
              <a:t>systeemin</a:t>
            </a:r>
            <a:r>
              <a:rPr lang="en-US" dirty="0"/>
              <a:t> </a:t>
            </a:r>
            <a:r>
              <a:rPr lang="en-US" dirty="0" err="1"/>
              <a:t>kokoon</a:t>
            </a:r>
            <a:r>
              <a:rPr lang="en-US" dirty="0"/>
              <a:t> </a:t>
            </a:r>
            <a:r>
              <a:rPr lang="en-US" dirty="0" err="1"/>
              <a:t>verrattuna</a:t>
            </a:r>
            <a:endParaRPr lang="en-US" dirty="0"/>
          </a:p>
          <a:p>
            <a:r>
              <a:rPr lang="en-US" dirty="0" err="1"/>
              <a:t>Kvanttiefektit</a:t>
            </a:r>
            <a:r>
              <a:rPr lang="en-US" dirty="0"/>
              <a:t> </a:t>
            </a:r>
            <a:r>
              <a:rPr lang="en-US" dirty="0" err="1"/>
              <a:t>usein</a:t>
            </a:r>
            <a:r>
              <a:rPr lang="en-US" dirty="0"/>
              <a:t> </a:t>
            </a:r>
            <a:r>
              <a:rPr lang="en-US" dirty="0" err="1"/>
              <a:t>pieniä</a:t>
            </a:r>
            <a:endParaRPr lang="en-US" dirty="0"/>
          </a:p>
          <a:p>
            <a:r>
              <a:rPr lang="en-US" dirty="0" err="1"/>
              <a:t>Ehrenfestin</a:t>
            </a:r>
            <a:r>
              <a:rPr lang="en-US" dirty="0"/>
              <a:t> </a:t>
            </a:r>
            <a:r>
              <a:rPr lang="en-US" dirty="0" err="1"/>
              <a:t>periaate</a:t>
            </a:r>
            <a:r>
              <a:rPr lang="en-US" dirty="0"/>
              <a:t> </a:t>
            </a:r>
            <a:r>
              <a:rPr lang="en-US" dirty="0" err="1"/>
              <a:t>antaa</a:t>
            </a:r>
            <a:r>
              <a:rPr lang="en-US" dirty="0"/>
              <a:t> </a:t>
            </a:r>
            <a:r>
              <a:rPr lang="en-US" dirty="0" err="1"/>
              <a:t>ymmärtää</a:t>
            </a:r>
            <a:r>
              <a:rPr lang="en-US" dirty="0"/>
              <a:t>, </a:t>
            </a:r>
            <a:r>
              <a:rPr lang="en-US" dirty="0" err="1"/>
              <a:t>että</a:t>
            </a:r>
            <a:r>
              <a:rPr lang="en-US" dirty="0"/>
              <a:t> </a:t>
            </a:r>
            <a:r>
              <a:rPr lang="en-US" dirty="0" err="1"/>
              <a:t>klassiset</a:t>
            </a:r>
            <a:r>
              <a:rPr lang="en-US" dirty="0"/>
              <a:t> </a:t>
            </a:r>
            <a:r>
              <a:rPr lang="en-US" dirty="0" err="1"/>
              <a:t>liikeyhtälöt</a:t>
            </a:r>
            <a:r>
              <a:rPr lang="en-US" dirty="0"/>
              <a:t> </a:t>
            </a:r>
            <a:r>
              <a:rPr lang="en-US" dirty="0" err="1"/>
              <a:t>seuraavat</a:t>
            </a:r>
            <a:r>
              <a:rPr lang="en-US" dirty="0"/>
              <a:t> </a:t>
            </a:r>
            <a:r>
              <a:rPr lang="en-US" dirty="0" err="1"/>
              <a:t>kvanttimekaniikasta</a:t>
            </a:r>
            <a:r>
              <a:rPr lang="en-US" dirty="0"/>
              <a:t>…</a:t>
            </a:r>
            <a:r>
              <a:rPr lang="en-US" dirty="0" err="1"/>
              <a:t>siinä</a:t>
            </a:r>
            <a:r>
              <a:rPr lang="en-US" dirty="0"/>
              <a:t> </a:t>
            </a:r>
            <a:r>
              <a:rPr lang="en-US" dirty="0" err="1"/>
              <a:t>mielessä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ristiriitaa</a:t>
            </a:r>
            <a:endParaRPr lang="en-US" dirty="0"/>
          </a:p>
          <a:p>
            <a:r>
              <a:rPr lang="en-US" dirty="0" err="1"/>
              <a:t>Pohdittavaa</a:t>
            </a:r>
            <a:r>
              <a:rPr lang="en-US" dirty="0"/>
              <a:t>: </a:t>
            </a:r>
            <a:r>
              <a:rPr lang="en-US" dirty="0" err="1"/>
              <a:t>voisiko</a:t>
            </a:r>
            <a:r>
              <a:rPr lang="en-US" dirty="0"/>
              <a:t> </a:t>
            </a:r>
            <a:r>
              <a:rPr lang="en-US" dirty="0" err="1"/>
              <a:t>ympäristön</a:t>
            </a:r>
            <a:r>
              <a:rPr lang="en-US" dirty="0"/>
              <a:t> </a:t>
            </a:r>
            <a:r>
              <a:rPr lang="en-US" dirty="0" err="1"/>
              <a:t>tulkita</a:t>
            </a:r>
            <a:r>
              <a:rPr lang="en-US" dirty="0"/>
              <a:t> </a:t>
            </a:r>
            <a:r>
              <a:rPr lang="en-US" dirty="0" err="1"/>
              <a:t>tekevän</a:t>
            </a:r>
            <a:r>
              <a:rPr lang="en-US" dirty="0"/>
              <a:t> </a:t>
            </a:r>
            <a:r>
              <a:rPr lang="en-US" dirty="0" err="1"/>
              <a:t>jatkuvasti</a:t>
            </a:r>
            <a:r>
              <a:rPr lang="en-US" dirty="0"/>
              <a:t> </a:t>
            </a:r>
            <a:r>
              <a:rPr lang="en-US" dirty="0" err="1"/>
              <a:t>paikan</a:t>
            </a:r>
            <a:r>
              <a:rPr lang="en-US" dirty="0"/>
              <a:t> </a:t>
            </a:r>
            <a:r>
              <a:rPr lang="en-US" dirty="0" err="1"/>
              <a:t>mittauksia</a:t>
            </a:r>
            <a:r>
              <a:rPr lang="en-US" dirty="0"/>
              <a:t> </a:t>
            </a:r>
            <a:r>
              <a:rPr lang="en-US" dirty="0" err="1"/>
              <a:t>niin</a:t>
            </a:r>
            <a:r>
              <a:rPr lang="en-US" dirty="0"/>
              <a:t>, </a:t>
            </a:r>
            <a:r>
              <a:rPr lang="en-US" dirty="0" err="1"/>
              <a:t>että</a:t>
            </a:r>
            <a:r>
              <a:rPr lang="en-US" dirty="0"/>
              <a:t> </a:t>
            </a:r>
            <a:r>
              <a:rPr lang="en-US" dirty="0" err="1"/>
              <a:t>aaltofunktion</a:t>
            </a:r>
            <a:r>
              <a:rPr lang="en-US" dirty="0"/>
              <a:t> </a:t>
            </a:r>
            <a:r>
              <a:rPr lang="en-US" dirty="0" err="1"/>
              <a:t>leviäminen</a:t>
            </a:r>
            <a:r>
              <a:rPr lang="en-US" dirty="0"/>
              <a:t> </a:t>
            </a:r>
            <a:r>
              <a:rPr lang="en-US" dirty="0" err="1"/>
              <a:t>tyrehtyy</a:t>
            </a:r>
            <a:r>
              <a:rPr lang="en-US" dirty="0"/>
              <a:t> </a:t>
            </a:r>
            <a:r>
              <a:rPr lang="en-US" dirty="0" err="1"/>
              <a:t>aaltofunktion</a:t>
            </a:r>
            <a:r>
              <a:rPr lang="en-US" dirty="0"/>
              <a:t> </a:t>
            </a:r>
            <a:r>
              <a:rPr lang="en-US" dirty="0" err="1"/>
              <a:t>romahtamisen</a:t>
            </a:r>
            <a:r>
              <a:rPr lang="en-US" dirty="0"/>
              <a:t> </a:t>
            </a:r>
            <a:r>
              <a:rPr lang="en-US" dirty="0" err="1"/>
              <a:t>seurauksena</a:t>
            </a:r>
            <a:r>
              <a:rPr lang="en-US" dirty="0"/>
              <a:t>? </a:t>
            </a:r>
            <a:r>
              <a:rPr lang="en-US" dirty="0" err="1"/>
              <a:t>Ympäristö</a:t>
            </a:r>
            <a:r>
              <a:rPr lang="en-US" dirty="0"/>
              <a:t>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osallisena</a:t>
            </a:r>
            <a:r>
              <a:rPr lang="en-US" dirty="0"/>
              <a:t> </a:t>
            </a:r>
            <a:r>
              <a:rPr lang="en-US" dirty="0" err="1"/>
              <a:t>klassisen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ajoittaisessa</a:t>
            </a:r>
            <a:r>
              <a:rPr lang="en-US" dirty="0"/>
              <a:t> </a:t>
            </a:r>
            <a:r>
              <a:rPr lang="en-US" dirty="0" err="1"/>
              <a:t>järkevyydessä</a:t>
            </a:r>
            <a:r>
              <a:rPr lang="en-US" dirty="0"/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6305">
            <a:off x="6235581" y="273596"/>
            <a:ext cx="2595009" cy="207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36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142" y="551665"/>
            <a:ext cx="7620000" cy="1143000"/>
          </a:xfrm>
        </p:spPr>
        <p:txBody>
          <a:bodyPr/>
          <a:lstStyle/>
          <a:p>
            <a:r>
              <a:rPr lang="en-US" dirty="0" err="1"/>
              <a:t>Kysymyksiä</a:t>
            </a:r>
            <a:r>
              <a:rPr lang="en-US" dirty="0"/>
              <a:t>?</a:t>
            </a:r>
          </a:p>
        </p:txBody>
      </p:sp>
      <p:pic>
        <p:nvPicPr>
          <p:cNvPr id="3" name="Picture 2" descr="MarilynMans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28" y="2789651"/>
            <a:ext cx="6601849" cy="371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48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Extraa</a:t>
            </a:r>
            <a:r>
              <a:rPr lang="en-US" dirty="0"/>
              <a:t> </a:t>
            </a:r>
            <a:r>
              <a:rPr lang="en-US" dirty="0" err="1"/>
              <a:t>tämän</a:t>
            </a:r>
            <a:r>
              <a:rPr lang="en-US" dirty="0"/>
              <a:t> </a:t>
            </a:r>
            <a:r>
              <a:rPr lang="en-US" dirty="0" err="1"/>
              <a:t>jälkeen</a:t>
            </a:r>
            <a:r>
              <a:rPr lang="en-US" dirty="0"/>
              <a:t>…</a:t>
            </a:r>
            <a:r>
              <a:rPr lang="en-US" dirty="0" err="1"/>
              <a:t>tuskin</a:t>
            </a:r>
            <a:r>
              <a:rPr lang="en-US" dirty="0"/>
              <a:t> </a:t>
            </a:r>
            <a:r>
              <a:rPr lang="en-US" dirty="0" err="1"/>
              <a:t>aikaa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3897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Aikakehitys</a:t>
            </a:r>
            <a:r>
              <a:rPr lang="en-US" dirty="0"/>
              <a:t>: </a:t>
            </a:r>
            <a:r>
              <a:rPr lang="en-US" dirty="0" err="1"/>
              <a:t>vapaa-avaruus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Oletetaan</a:t>
            </a:r>
            <a:r>
              <a:rPr lang="en-US" dirty="0"/>
              <a:t> </a:t>
            </a:r>
            <a:r>
              <a:rPr lang="en-US" dirty="0" err="1"/>
              <a:t>nyt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 err="1"/>
              <a:t>Koska</a:t>
            </a:r>
            <a:r>
              <a:rPr lang="en-US" dirty="0"/>
              <a:t> </a:t>
            </a:r>
            <a:r>
              <a:rPr lang="en-US" dirty="0" err="1"/>
              <a:t>derivointi</a:t>
            </a:r>
            <a:r>
              <a:rPr lang="en-US" dirty="0"/>
              <a:t> </a:t>
            </a:r>
            <a:r>
              <a:rPr lang="en-US" dirty="0" err="1"/>
              <a:t>muuttuu</a:t>
            </a:r>
            <a:r>
              <a:rPr lang="en-US" dirty="0"/>
              <a:t> </a:t>
            </a:r>
            <a:r>
              <a:rPr lang="en-US" dirty="0" err="1"/>
              <a:t>numerolla</a:t>
            </a:r>
            <a:r>
              <a:rPr lang="en-US" dirty="0"/>
              <a:t> </a:t>
            </a:r>
            <a:r>
              <a:rPr lang="en-US" dirty="0" err="1"/>
              <a:t>kertomiseksi</a:t>
            </a:r>
            <a:r>
              <a:rPr lang="en-US" dirty="0"/>
              <a:t> k-</a:t>
            </a:r>
            <a:r>
              <a:rPr lang="en-US" dirty="0" err="1"/>
              <a:t>avaruudessa</a:t>
            </a:r>
            <a:r>
              <a:rPr lang="en-US" dirty="0"/>
              <a:t>, </a:t>
            </a:r>
            <a:r>
              <a:rPr lang="en-US" dirty="0" err="1"/>
              <a:t>ehkä</a:t>
            </a:r>
            <a:r>
              <a:rPr lang="en-US" dirty="0"/>
              <a:t> </a:t>
            </a:r>
            <a:r>
              <a:rPr lang="en-US" dirty="0" err="1"/>
              <a:t>kannattaa</a:t>
            </a:r>
            <a:r>
              <a:rPr lang="en-US" dirty="0"/>
              <a:t> </a:t>
            </a:r>
            <a:r>
              <a:rPr lang="en-US" dirty="0" err="1"/>
              <a:t>laskea</a:t>
            </a:r>
            <a:r>
              <a:rPr lang="en-US" dirty="0"/>
              <a:t> </a:t>
            </a:r>
            <a:r>
              <a:rPr lang="en-US" dirty="0" err="1"/>
              <a:t>siellä</a:t>
            </a:r>
            <a:r>
              <a:rPr lang="en-US" dirty="0"/>
              <a:t>!</a:t>
            </a:r>
          </a:p>
          <a:p>
            <a:r>
              <a:rPr lang="en-US" dirty="0"/>
              <a:t>Fourier-</a:t>
            </a:r>
            <a:r>
              <a:rPr lang="en-US" dirty="0" err="1"/>
              <a:t>muunnoksella</a:t>
            </a:r>
            <a:r>
              <a:rPr lang="en-US" dirty="0"/>
              <a:t>…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516" y="1543326"/>
            <a:ext cx="2692400" cy="6223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91" y="3807024"/>
            <a:ext cx="5481921" cy="178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397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Aikakehitys</a:t>
            </a:r>
            <a:r>
              <a:rPr lang="en-US" dirty="0"/>
              <a:t>: </a:t>
            </a:r>
            <a:r>
              <a:rPr lang="en-US" dirty="0" err="1"/>
              <a:t>vapaa-avaruus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Aikakehitys</a:t>
            </a:r>
            <a:r>
              <a:rPr lang="en-US" dirty="0"/>
              <a:t> </a:t>
            </a:r>
            <a:r>
              <a:rPr lang="en-US" dirty="0" err="1"/>
              <a:t>integraalista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Kukin</a:t>
            </a:r>
            <a:r>
              <a:rPr lang="en-US" dirty="0"/>
              <a:t> </a:t>
            </a:r>
            <a:r>
              <a:rPr lang="en-US" dirty="0" err="1"/>
              <a:t>amplitudi</a:t>
            </a:r>
            <a:r>
              <a:rPr lang="en-US" dirty="0"/>
              <a:t> </a:t>
            </a:r>
            <a:r>
              <a:rPr lang="en-US" dirty="0" err="1"/>
              <a:t>saa</a:t>
            </a:r>
            <a:r>
              <a:rPr lang="en-US" dirty="0"/>
              <a:t>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oman</a:t>
            </a:r>
            <a:r>
              <a:rPr lang="en-US" dirty="0"/>
              <a:t> </a:t>
            </a:r>
            <a:r>
              <a:rPr lang="en-US" dirty="0" err="1"/>
              <a:t>ajasta</a:t>
            </a:r>
            <a:r>
              <a:rPr lang="en-US" dirty="0"/>
              <a:t> </a:t>
            </a:r>
            <a:r>
              <a:rPr lang="en-US" dirty="0" err="1"/>
              <a:t>riippuvan</a:t>
            </a:r>
            <a:r>
              <a:rPr lang="en-US" dirty="0"/>
              <a:t> </a:t>
            </a:r>
            <a:r>
              <a:rPr lang="en-US" dirty="0" err="1"/>
              <a:t>vaihetekijänsä</a:t>
            </a:r>
            <a:endParaRPr lang="en-US" dirty="0"/>
          </a:p>
          <a:p>
            <a:r>
              <a:rPr lang="en-US" b="1" dirty="0" err="1"/>
              <a:t>Gaussinen</a:t>
            </a:r>
            <a:r>
              <a:rPr lang="en-US" b="1" dirty="0"/>
              <a:t> </a:t>
            </a:r>
            <a:r>
              <a:rPr lang="en-US" b="1" dirty="0" err="1"/>
              <a:t>aaltopaketti</a:t>
            </a:r>
            <a:r>
              <a:rPr lang="en-US" b="1" dirty="0"/>
              <a:t>: </a:t>
            </a:r>
            <a:r>
              <a:rPr lang="en-US" dirty="0" err="1"/>
              <a:t>saamme</a:t>
            </a:r>
            <a:r>
              <a:rPr lang="en-US" dirty="0"/>
              <a:t> </a:t>
            </a:r>
            <a:r>
              <a:rPr lang="en-US" dirty="0" err="1"/>
              <a:t>kaikki</a:t>
            </a:r>
            <a:r>
              <a:rPr lang="en-US" dirty="0"/>
              <a:t> </a:t>
            </a:r>
            <a:r>
              <a:rPr lang="en-US" dirty="0" err="1"/>
              <a:t>integraalit</a:t>
            </a:r>
            <a:r>
              <a:rPr lang="en-US" dirty="0"/>
              <a:t> </a:t>
            </a:r>
            <a:r>
              <a:rPr lang="en-US" dirty="0" err="1"/>
              <a:t>ratkaistua</a:t>
            </a:r>
            <a:endParaRPr lang="en-US" b="1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97" y="2230023"/>
            <a:ext cx="5588059" cy="1694252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150" y="1493975"/>
            <a:ext cx="1295400" cy="6223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615" y="5097816"/>
            <a:ext cx="5618425" cy="9686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19297" y="6216134"/>
            <a:ext cx="4292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hlinkClick r:id="rId5" action="ppaction://hlinkfile"/>
              </a:rPr>
              <a:t>Simulaatioita</a:t>
            </a:r>
            <a:r>
              <a:rPr lang="en-US" sz="2400" dirty="0">
                <a:solidFill>
                  <a:srgbClr val="FF0000"/>
                </a:solidFill>
                <a:hlinkClick r:id="rId5" action="ppaction://hlinkfile"/>
              </a:rPr>
              <a:t>: </a:t>
            </a:r>
            <a:r>
              <a:rPr lang="en-US" sz="2400" dirty="0" err="1">
                <a:solidFill>
                  <a:srgbClr val="FF0000"/>
                </a:solidFill>
                <a:hlinkClick r:id="rId5" action="ppaction://hlinkfile"/>
              </a:rPr>
              <a:t>phet.colorado.edu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4396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Aikakehitys</a:t>
            </a:r>
            <a:r>
              <a:rPr lang="en-US" dirty="0"/>
              <a:t>: </a:t>
            </a:r>
            <a:r>
              <a:rPr lang="en-US" dirty="0" err="1"/>
              <a:t>gaussinen</a:t>
            </a:r>
            <a:r>
              <a:rPr lang="en-US" dirty="0"/>
              <a:t> </a:t>
            </a:r>
            <a:r>
              <a:rPr lang="en-US" dirty="0" err="1"/>
              <a:t>paketti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/>
              <a:t>Liikemäärän</a:t>
            </a:r>
            <a:r>
              <a:rPr lang="en-US" dirty="0"/>
              <a:t> </a:t>
            </a:r>
            <a:r>
              <a:rPr lang="en-US" dirty="0" err="1"/>
              <a:t>odotusarvo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Esitys</a:t>
            </a:r>
            <a:r>
              <a:rPr lang="en-US" dirty="0"/>
              <a:t> k-</a:t>
            </a:r>
            <a:r>
              <a:rPr lang="en-US" dirty="0" err="1"/>
              <a:t>avaruudessa</a:t>
            </a:r>
            <a:r>
              <a:rPr lang="en-US" dirty="0"/>
              <a:t> </a:t>
            </a:r>
            <a:r>
              <a:rPr lang="en-US" dirty="0" err="1"/>
              <a:t>laskemalla</a:t>
            </a:r>
            <a:r>
              <a:rPr lang="en-US" dirty="0"/>
              <a:t> F-</a:t>
            </a:r>
            <a:r>
              <a:rPr lang="en-US" dirty="0" err="1"/>
              <a:t>muunnos</a:t>
            </a:r>
            <a:r>
              <a:rPr lang="en-US" dirty="0"/>
              <a:t> 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Huom</a:t>
            </a:r>
            <a:r>
              <a:rPr lang="en-US" dirty="0"/>
              <a:t>:                                 </a:t>
            </a:r>
            <a:r>
              <a:rPr lang="en-US" dirty="0" err="1"/>
              <a:t>antaa</a:t>
            </a:r>
            <a:r>
              <a:rPr lang="en-US" dirty="0"/>
              <a:t> </a:t>
            </a:r>
            <a:r>
              <a:rPr lang="en-US" dirty="0" err="1"/>
              <a:t>tod.näk</a:t>
            </a:r>
            <a:r>
              <a:rPr lang="en-US" dirty="0"/>
              <a:t>. </a:t>
            </a:r>
            <a:r>
              <a:rPr lang="en-US" dirty="0" err="1"/>
              <a:t>jakauman</a:t>
            </a:r>
            <a:r>
              <a:rPr lang="en-US" dirty="0"/>
              <a:t> </a:t>
            </a:r>
            <a:r>
              <a:rPr lang="en-US" dirty="0" err="1"/>
              <a:t>liikemäärälle</a:t>
            </a:r>
            <a:endParaRPr 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310" y="2176834"/>
            <a:ext cx="4938932" cy="1616378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329" y="4417176"/>
            <a:ext cx="4023308" cy="1118513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378" y="6064341"/>
            <a:ext cx="17018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1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Aikakehitys</a:t>
            </a:r>
            <a:r>
              <a:rPr lang="en-US" dirty="0"/>
              <a:t>: </a:t>
            </a:r>
            <a:r>
              <a:rPr lang="en-US" dirty="0" err="1"/>
              <a:t>gaussinen</a:t>
            </a:r>
            <a:r>
              <a:rPr lang="en-US" dirty="0"/>
              <a:t> </a:t>
            </a:r>
            <a:r>
              <a:rPr lang="en-US" dirty="0" err="1"/>
              <a:t>paketti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Myös</a:t>
            </a:r>
            <a:r>
              <a:rPr lang="en-US" dirty="0"/>
              <a:t> </a:t>
            </a:r>
            <a:r>
              <a:rPr lang="en-US" dirty="0" err="1"/>
              <a:t>aikakehitys</a:t>
            </a:r>
            <a:r>
              <a:rPr lang="en-US" dirty="0"/>
              <a:t> </a:t>
            </a:r>
            <a:r>
              <a:rPr lang="en-US" dirty="0" err="1"/>
              <a:t>voidaan</a:t>
            </a:r>
            <a:r>
              <a:rPr lang="en-US" dirty="0"/>
              <a:t> </a:t>
            </a:r>
            <a:r>
              <a:rPr lang="en-US" dirty="0" err="1"/>
              <a:t>tälle</a:t>
            </a:r>
            <a:r>
              <a:rPr lang="en-US" dirty="0"/>
              <a:t> </a:t>
            </a:r>
            <a:r>
              <a:rPr lang="en-US" dirty="0" err="1"/>
              <a:t>ratkaista</a:t>
            </a:r>
            <a:r>
              <a:rPr lang="en-US" dirty="0"/>
              <a:t>: idea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571500" indent="-457200">
              <a:buFont typeface="+mj-lt"/>
              <a:buAutoNum type="arabicPeriod"/>
            </a:pPr>
            <a:r>
              <a:rPr lang="en-US" dirty="0" err="1"/>
              <a:t>Laske</a:t>
            </a:r>
            <a:r>
              <a:rPr lang="en-US" dirty="0"/>
              <a:t> </a:t>
            </a:r>
            <a:r>
              <a:rPr lang="en-US" dirty="0" err="1"/>
              <a:t>alkutilalle</a:t>
            </a:r>
            <a:endParaRPr lang="en-US" dirty="0"/>
          </a:p>
          <a:p>
            <a:pPr marL="571500" indent="-457200">
              <a:buFont typeface="+mj-lt"/>
              <a:buAutoNum type="arabicPeriod"/>
            </a:pPr>
            <a:r>
              <a:rPr lang="en-US" dirty="0" err="1"/>
              <a:t>Kullekin</a:t>
            </a:r>
            <a:r>
              <a:rPr lang="en-US" dirty="0"/>
              <a:t> </a:t>
            </a:r>
            <a:r>
              <a:rPr lang="en-US" dirty="0" err="1"/>
              <a:t>amplitudille</a:t>
            </a:r>
            <a:endParaRPr lang="en-US" dirty="0"/>
          </a:p>
          <a:p>
            <a:pPr marL="571500" indent="-457200">
              <a:buFont typeface="+mj-lt"/>
              <a:buAutoNum type="arabicPeriod"/>
            </a:pPr>
            <a:r>
              <a:rPr lang="en-US" dirty="0" err="1"/>
              <a:t>Käänteis</a:t>
            </a:r>
            <a:r>
              <a:rPr lang="en-US" dirty="0"/>
              <a:t> Fourier-</a:t>
            </a:r>
            <a:r>
              <a:rPr lang="en-US" dirty="0" err="1"/>
              <a:t>muunnos</a:t>
            </a:r>
            <a:r>
              <a:rPr lang="en-US" dirty="0"/>
              <a:t> </a:t>
            </a:r>
            <a:r>
              <a:rPr lang="en-US" dirty="0" err="1"/>
              <a:t>takaisin</a:t>
            </a:r>
            <a:r>
              <a:rPr lang="en-US" dirty="0"/>
              <a:t> </a:t>
            </a:r>
            <a:r>
              <a:rPr lang="en-US" dirty="0" err="1"/>
              <a:t>paikka-avaruuteen</a:t>
            </a:r>
            <a:r>
              <a:rPr lang="en-US" dirty="0"/>
              <a:t>  </a:t>
            </a:r>
          </a:p>
          <a:p>
            <a:pPr marL="5715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255" y="3342193"/>
            <a:ext cx="723900" cy="2921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352" y="3654080"/>
            <a:ext cx="2311400" cy="3429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447" y="4701546"/>
            <a:ext cx="4864100" cy="6731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871" y="2090054"/>
            <a:ext cx="5428577" cy="8267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5516" y="5708302"/>
            <a:ext cx="4975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Katso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yksityiskohdat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kirjasta</a:t>
            </a:r>
            <a:r>
              <a:rPr lang="en-US" sz="2400" dirty="0">
                <a:solidFill>
                  <a:srgbClr val="FF0000"/>
                </a:solidFill>
              </a:rPr>
              <a:t> tai </a:t>
            </a:r>
            <a:r>
              <a:rPr lang="en-US" sz="2400" dirty="0" err="1">
                <a:solidFill>
                  <a:srgbClr val="FF0000"/>
                </a:solidFill>
              </a:rPr>
              <a:t>netistä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615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Aikakehitys</a:t>
            </a:r>
            <a:r>
              <a:rPr lang="en-US" dirty="0"/>
              <a:t> </a:t>
            </a:r>
            <a:r>
              <a:rPr lang="en-US" dirty="0" err="1"/>
              <a:t>numeerisesti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Crank-Nicolson tai </a:t>
            </a:r>
            <a:r>
              <a:rPr lang="en-US" dirty="0" err="1"/>
              <a:t>esim</a:t>
            </a:r>
            <a:r>
              <a:rPr lang="en-US" dirty="0"/>
              <a:t>. split-operator </a:t>
            </a:r>
            <a:r>
              <a:rPr lang="en-US" dirty="0" err="1"/>
              <a:t>tekniikka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610" y="1468026"/>
            <a:ext cx="4984583" cy="892761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16" y="3014128"/>
            <a:ext cx="6426200" cy="10287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93" y="4463646"/>
            <a:ext cx="8223618" cy="8700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5610" y="5754469"/>
            <a:ext cx="6677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Potentiaalitermi</a:t>
            </a:r>
            <a:r>
              <a:rPr lang="en-US" dirty="0"/>
              <a:t> on </a:t>
            </a:r>
            <a:r>
              <a:rPr lang="en-US" dirty="0" err="1"/>
              <a:t>helppo</a:t>
            </a:r>
            <a:r>
              <a:rPr lang="en-US" dirty="0"/>
              <a:t>, </a:t>
            </a:r>
            <a:r>
              <a:rPr lang="en-US" dirty="0" err="1"/>
              <a:t>koska</a:t>
            </a:r>
            <a:r>
              <a:rPr lang="en-US" dirty="0"/>
              <a:t> </a:t>
            </a:r>
            <a:r>
              <a:rPr lang="en-US" dirty="0" err="1"/>
              <a:t>siinä</a:t>
            </a:r>
            <a:r>
              <a:rPr lang="en-US" dirty="0"/>
              <a:t> vain </a:t>
            </a:r>
            <a:r>
              <a:rPr lang="en-US" dirty="0" err="1"/>
              <a:t>kerrotaan</a:t>
            </a:r>
            <a:r>
              <a:rPr lang="en-US" dirty="0"/>
              <a:t> </a:t>
            </a:r>
            <a:r>
              <a:rPr lang="en-US" dirty="0" err="1"/>
              <a:t>aaltofunktiota</a:t>
            </a:r>
            <a:endParaRPr lang="en-US" dirty="0"/>
          </a:p>
          <a:p>
            <a:r>
              <a:rPr lang="en-US" dirty="0" err="1"/>
              <a:t>kompleksiluvulla</a:t>
            </a:r>
            <a:r>
              <a:rPr lang="en-US" dirty="0"/>
              <a:t> </a:t>
            </a:r>
            <a:r>
              <a:rPr lang="en-US" dirty="0" err="1"/>
              <a:t>kussakin</a:t>
            </a:r>
            <a:r>
              <a:rPr lang="en-US" dirty="0"/>
              <a:t> </a:t>
            </a:r>
            <a:r>
              <a:rPr lang="en-US" dirty="0" err="1"/>
              <a:t>avaruuden</a:t>
            </a:r>
            <a:r>
              <a:rPr lang="en-US" dirty="0"/>
              <a:t> </a:t>
            </a:r>
            <a:r>
              <a:rPr lang="en-US" dirty="0" err="1"/>
              <a:t>pisteessä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189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Aikakehitys</a:t>
            </a:r>
            <a:r>
              <a:rPr lang="en-US" dirty="0"/>
              <a:t> </a:t>
            </a:r>
            <a:r>
              <a:rPr lang="en-US" dirty="0" err="1"/>
              <a:t>numeerisesti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Kineettisessä</a:t>
            </a:r>
            <a:r>
              <a:rPr lang="en-US" dirty="0"/>
              <a:t> </a:t>
            </a:r>
            <a:r>
              <a:rPr lang="en-US" dirty="0" err="1"/>
              <a:t>termissä</a:t>
            </a:r>
            <a:r>
              <a:rPr lang="en-US" dirty="0"/>
              <a:t> </a:t>
            </a:r>
            <a:r>
              <a:rPr lang="en-US" dirty="0" err="1"/>
              <a:t>derivaattoja</a:t>
            </a:r>
            <a:r>
              <a:rPr lang="en-US" dirty="0"/>
              <a:t> </a:t>
            </a:r>
            <a:r>
              <a:rPr lang="en-US" dirty="0" err="1"/>
              <a:t>eksponentissa</a:t>
            </a:r>
            <a:r>
              <a:rPr lang="en-US" dirty="0"/>
              <a:t> ?</a:t>
            </a:r>
          </a:p>
          <a:p>
            <a:r>
              <a:rPr lang="en-US" dirty="0" err="1"/>
              <a:t>Yksi</a:t>
            </a:r>
            <a:r>
              <a:rPr lang="en-US" dirty="0"/>
              <a:t> </a:t>
            </a:r>
            <a:r>
              <a:rPr lang="en-US" dirty="0" err="1"/>
              <a:t>kätevä</a:t>
            </a:r>
            <a:r>
              <a:rPr lang="en-US" dirty="0"/>
              <a:t> tapa </a:t>
            </a:r>
            <a:r>
              <a:rPr lang="en-US" dirty="0" err="1"/>
              <a:t>hoitaa</a:t>
            </a:r>
            <a:r>
              <a:rPr lang="en-US" dirty="0"/>
              <a:t> </a:t>
            </a:r>
            <a:r>
              <a:rPr lang="en-US" dirty="0" err="1"/>
              <a:t>tämä</a:t>
            </a:r>
            <a:r>
              <a:rPr lang="en-US" dirty="0"/>
              <a:t> on </a:t>
            </a:r>
            <a:r>
              <a:rPr lang="en-US" dirty="0" err="1"/>
              <a:t>ottaa</a:t>
            </a:r>
            <a:r>
              <a:rPr lang="en-US" dirty="0"/>
              <a:t> Fourier-</a:t>
            </a:r>
            <a:r>
              <a:rPr lang="en-US" dirty="0" err="1"/>
              <a:t>muunnos</a:t>
            </a:r>
            <a:r>
              <a:rPr lang="en-US" dirty="0"/>
              <a:t> </a:t>
            </a:r>
            <a:r>
              <a:rPr lang="en-US" dirty="0" err="1"/>
              <a:t>aaltofunktiosta</a:t>
            </a:r>
            <a:r>
              <a:rPr lang="en-US" dirty="0"/>
              <a:t> </a:t>
            </a:r>
            <a:r>
              <a:rPr lang="en-US" dirty="0" err="1"/>
              <a:t>ja</a:t>
            </a:r>
            <a:r>
              <a:rPr lang="en-US" dirty="0"/>
              <a:t> </a:t>
            </a:r>
            <a:r>
              <a:rPr lang="en-US" dirty="0" err="1"/>
              <a:t>sitten</a:t>
            </a:r>
            <a:r>
              <a:rPr lang="en-US" dirty="0"/>
              <a:t> </a:t>
            </a:r>
            <a:r>
              <a:rPr lang="en-US" dirty="0" err="1"/>
              <a:t>operoida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r>
              <a:rPr lang="en-US" dirty="0" err="1"/>
              <a:t>termillä</a:t>
            </a:r>
            <a:r>
              <a:rPr lang="en-US" dirty="0"/>
              <a:t> k-</a:t>
            </a:r>
            <a:r>
              <a:rPr lang="en-US" dirty="0" err="1"/>
              <a:t>avaruudessa</a:t>
            </a:r>
            <a:r>
              <a:rPr lang="en-US" dirty="0"/>
              <a:t> </a:t>
            </a:r>
            <a:r>
              <a:rPr lang="en-US" dirty="0" err="1"/>
              <a:t>missä</a:t>
            </a:r>
            <a:r>
              <a:rPr lang="en-US" dirty="0"/>
              <a:t> </a:t>
            </a:r>
            <a:r>
              <a:rPr lang="en-US" dirty="0" err="1"/>
              <a:t>derivaatat</a:t>
            </a:r>
            <a:r>
              <a:rPr lang="en-US" dirty="0"/>
              <a:t> </a:t>
            </a:r>
            <a:r>
              <a:rPr lang="en-US" dirty="0" err="1"/>
              <a:t>korvautuvat</a:t>
            </a:r>
            <a:r>
              <a:rPr lang="en-US" dirty="0"/>
              <a:t> </a:t>
            </a:r>
            <a:r>
              <a:rPr lang="en-US" dirty="0" err="1"/>
              <a:t>luvuilla</a:t>
            </a:r>
            <a:endParaRPr lang="en-US" dirty="0"/>
          </a:p>
          <a:p>
            <a:r>
              <a:rPr lang="en-US" dirty="0" err="1"/>
              <a:t>Lopuksi</a:t>
            </a:r>
            <a:r>
              <a:rPr lang="en-US" dirty="0"/>
              <a:t> </a:t>
            </a:r>
            <a:r>
              <a:rPr lang="en-US" dirty="0" err="1"/>
              <a:t>käänteinen</a:t>
            </a:r>
            <a:r>
              <a:rPr lang="en-US" dirty="0"/>
              <a:t> F-</a:t>
            </a:r>
            <a:r>
              <a:rPr lang="en-US" dirty="0" err="1"/>
              <a:t>muunnos</a:t>
            </a:r>
            <a:r>
              <a:rPr lang="en-US" dirty="0"/>
              <a:t> </a:t>
            </a:r>
            <a:r>
              <a:rPr lang="en-US" dirty="0" err="1"/>
              <a:t>takaisin</a:t>
            </a:r>
            <a:r>
              <a:rPr lang="en-US" dirty="0"/>
              <a:t> </a:t>
            </a:r>
            <a:r>
              <a:rPr lang="en-US" dirty="0" err="1"/>
              <a:t>paikka-avaruuteen</a:t>
            </a:r>
            <a:endParaRPr lang="en-US" dirty="0"/>
          </a:p>
          <a:p>
            <a:r>
              <a:rPr lang="en-US" dirty="0" err="1"/>
              <a:t>Tätä</a:t>
            </a:r>
            <a:r>
              <a:rPr lang="en-US" dirty="0"/>
              <a:t> </a:t>
            </a:r>
            <a:r>
              <a:rPr lang="en-US" dirty="0" err="1"/>
              <a:t>sitten</a:t>
            </a:r>
            <a:r>
              <a:rPr lang="en-US" dirty="0"/>
              <a:t> </a:t>
            </a:r>
            <a:r>
              <a:rPr lang="en-US" dirty="0" err="1"/>
              <a:t>jatketaan</a:t>
            </a:r>
            <a:r>
              <a:rPr lang="en-US" dirty="0"/>
              <a:t> </a:t>
            </a:r>
            <a:r>
              <a:rPr lang="en-US" dirty="0" err="1"/>
              <a:t>niin</a:t>
            </a:r>
            <a:r>
              <a:rPr lang="en-US" dirty="0"/>
              <a:t> </a:t>
            </a:r>
            <a:r>
              <a:rPr lang="en-US" dirty="0" err="1"/>
              <a:t>kauan</a:t>
            </a:r>
            <a:r>
              <a:rPr lang="en-US" dirty="0"/>
              <a:t> </a:t>
            </a:r>
            <a:r>
              <a:rPr lang="en-US" dirty="0" err="1"/>
              <a:t>kuin</a:t>
            </a:r>
            <a:r>
              <a:rPr lang="en-US" dirty="0"/>
              <a:t> </a:t>
            </a:r>
            <a:r>
              <a:rPr lang="en-US" dirty="0" err="1"/>
              <a:t>aikakehitystä</a:t>
            </a:r>
            <a:r>
              <a:rPr lang="en-US" dirty="0"/>
              <a:t> </a:t>
            </a:r>
            <a:r>
              <a:rPr lang="en-US" dirty="0" err="1"/>
              <a:t>lasketaan</a:t>
            </a:r>
            <a:endParaRPr lang="en-US" dirty="0"/>
          </a:p>
          <a:p>
            <a:r>
              <a:rPr lang="en-US" dirty="0" err="1"/>
              <a:t>Matlab</a:t>
            </a:r>
            <a:r>
              <a:rPr lang="en-US" dirty="0"/>
              <a:t> demo </a:t>
            </a:r>
            <a:r>
              <a:rPr lang="en-US" dirty="0" err="1"/>
              <a:t>tästä</a:t>
            </a:r>
            <a:r>
              <a:rPr lang="en-US" dirty="0"/>
              <a:t>.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333" y="2775342"/>
            <a:ext cx="43307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48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7A175-47E9-D542-8D93-15E1C1AF2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8"/>
            <a:ext cx="8143875" cy="1143000"/>
          </a:xfrm>
        </p:spPr>
        <p:txBody>
          <a:bodyPr/>
          <a:lstStyle/>
          <a:p>
            <a:r>
              <a:rPr lang="fi-FI" dirty="0"/>
              <a:t>Muuten…olettehan huomanneet?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BCFF10-57CB-D845-ABDC-62963D0A4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417638"/>
            <a:ext cx="5181600" cy="2120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6DFC3B-22AE-5B46-A4FE-2CF8ADA34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7716">
            <a:off x="1914554" y="3538538"/>
            <a:ext cx="6472207" cy="311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158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Säilymislait</a:t>
            </a:r>
            <a:r>
              <a:rPr lang="en-US" dirty="0"/>
              <a:t> </a:t>
            </a:r>
            <a:r>
              <a:rPr lang="en-US" dirty="0" err="1"/>
              <a:t>ja</a:t>
            </a:r>
            <a:r>
              <a:rPr lang="en-US" dirty="0"/>
              <a:t> </a:t>
            </a:r>
            <a:r>
              <a:rPr lang="en-US" dirty="0" err="1"/>
              <a:t>symmetriat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203" y="1600200"/>
            <a:ext cx="7620000" cy="4800600"/>
          </a:xfrm>
        </p:spPr>
        <p:txBody>
          <a:bodyPr/>
          <a:lstStyle/>
          <a:p>
            <a:r>
              <a:rPr lang="en-US" dirty="0" err="1"/>
              <a:t>Opimme</a:t>
            </a:r>
            <a:r>
              <a:rPr lang="en-US" dirty="0"/>
              <a:t> </a:t>
            </a:r>
            <a:r>
              <a:rPr lang="en-US" dirty="0" err="1"/>
              <a:t>aikaisemmin</a:t>
            </a:r>
            <a:r>
              <a:rPr lang="en-US" dirty="0"/>
              <a:t>, </a:t>
            </a:r>
            <a:r>
              <a:rPr lang="en-US" dirty="0" err="1"/>
              <a:t>että</a:t>
            </a:r>
            <a:r>
              <a:rPr lang="en-US" dirty="0"/>
              <a:t> </a:t>
            </a:r>
            <a:r>
              <a:rPr lang="en-US" dirty="0" err="1"/>
              <a:t>mikäli</a:t>
            </a:r>
            <a:r>
              <a:rPr lang="en-US" dirty="0"/>
              <a:t> </a:t>
            </a:r>
            <a:r>
              <a:rPr lang="en-US" dirty="0" err="1"/>
              <a:t>observaabeli</a:t>
            </a:r>
            <a:r>
              <a:rPr lang="en-US" dirty="0"/>
              <a:t> </a:t>
            </a:r>
            <a:r>
              <a:rPr lang="en-US" dirty="0" err="1"/>
              <a:t>kommutoi</a:t>
            </a:r>
            <a:r>
              <a:rPr lang="en-US" dirty="0"/>
              <a:t> </a:t>
            </a:r>
            <a:r>
              <a:rPr lang="en-US" dirty="0" err="1"/>
              <a:t>Hamiltonin</a:t>
            </a:r>
            <a:r>
              <a:rPr lang="en-US" dirty="0"/>
              <a:t> </a:t>
            </a:r>
            <a:r>
              <a:rPr lang="en-US" dirty="0" err="1"/>
              <a:t>operaattorin</a:t>
            </a:r>
            <a:r>
              <a:rPr lang="en-US" dirty="0"/>
              <a:t> </a:t>
            </a:r>
            <a:r>
              <a:rPr lang="en-US" dirty="0" err="1"/>
              <a:t>kanssa</a:t>
            </a:r>
            <a:r>
              <a:rPr lang="en-US" dirty="0"/>
              <a:t> se on </a:t>
            </a:r>
            <a:r>
              <a:rPr lang="en-US" dirty="0" err="1"/>
              <a:t>liikevakio</a:t>
            </a:r>
            <a:endParaRPr lang="en-US" dirty="0"/>
          </a:p>
          <a:p>
            <a:r>
              <a:rPr lang="en-US" dirty="0" err="1"/>
              <a:t>Säilymislait</a:t>
            </a:r>
            <a:r>
              <a:rPr lang="en-US" dirty="0"/>
              <a:t> </a:t>
            </a:r>
            <a:r>
              <a:rPr lang="en-US" dirty="0" err="1"/>
              <a:t>liittyvät</a:t>
            </a:r>
            <a:r>
              <a:rPr lang="en-US" dirty="0"/>
              <a:t> </a:t>
            </a:r>
            <a:r>
              <a:rPr lang="en-US" dirty="0" err="1"/>
              <a:t>syvällisesti</a:t>
            </a:r>
            <a:r>
              <a:rPr lang="en-US" dirty="0"/>
              <a:t> </a:t>
            </a:r>
            <a:r>
              <a:rPr lang="en-US" dirty="0" err="1"/>
              <a:t>symmetrioihin</a:t>
            </a:r>
            <a:r>
              <a:rPr lang="en-US" dirty="0"/>
              <a:t>.</a:t>
            </a:r>
          </a:p>
          <a:p>
            <a:r>
              <a:rPr lang="en-US" dirty="0" err="1"/>
              <a:t>Esimerkit</a:t>
            </a:r>
            <a:r>
              <a:rPr lang="en-US" dirty="0"/>
              <a:t>: </a:t>
            </a:r>
            <a:r>
              <a:rPr lang="en-US" dirty="0" err="1"/>
              <a:t>energia</a:t>
            </a:r>
            <a:r>
              <a:rPr lang="en-US" dirty="0"/>
              <a:t>, </a:t>
            </a:r>
          </a:p>
          <a:p>
            <a:pPr marL="114300" indent="0">
              <a:buNone/>
            </a:pPr>
            <a:r>
              <a:rPr lang="en-US" dirty="0"/>
              <a:t>    </a:t>
            </a:r>
            <a:r>
              <a:rPr lang="en-US" dirty="0" err="1"/>
              <a:t>liikemäärä</a:t>
            </a:r>
            <a:r>
              <a:rPr lang="en-US" dirty="0"/>
              <a:t> (</a:t>
            </a:r>
            <a:r>
              <a:rPr lang="en-US" dirty="0" err="1"/>
              <a:t>vapaa</a:t>
            </a:r>
            <a:r>
              <a:rPr lang="en-US" dirty="0"/>
              <a:t> </a:t>
            </a:r>
            <a:r>
              <a:rPr lang="en-US" dirty="0" err="1"/>
              <a:t>hiukkanen</a:t>
            </a:r>
            <a:r>
              <a:rPr lang="en-US" dirty="0"/>
              <a:t>)</a:t>
            </a:r>
          </a:p>
          <a:p>
            <a:pPr marL="11430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4" name="Picture 3" descr="Noeth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460" y="2268456"/>
            <a:ext cx="2702350" cy="41323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16860" y="6396759"/>
            <a:ext cx="1762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Emmy </a:t>
            </a:r>
            <a:r>
              <a:rPr lang="en-US" sz="2000" dirty="0" err="1"/>
              <a:t>Noether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35068" y="4147044"/>
            <a:ext cx="48283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Jokaista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teorian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jatkuvaa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symmetriaa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  <a:p>
            <a:r>
              <a:rPr lang="en-US" sz="2400" dirty="0" err="1">
                <a:solidFill>
                  <a:srgbClr val="FF0000"/>
                </a:solidFill>
              </a:rPr>
              <a:t>vastaa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säilyvä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suure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866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Energia</a:t>
            </a:r>
            <a:r>
              <a:rPr lang="en-US" dirty="0"/>
              <a:t>: </a:t>
            </a:r>
            <a:r>
              <a:rPr lang="en-US" dirty="0" err="1"/>
              <a:t>ajan</a:t>
            </a:r>
            <a:r>
              <a:rPr lang="en-US" dirty="0"/>
              <a:t> </a:t>
            </a:r>
            <a:r>
              <a:rPr lang="en-US" dirty="0" err="1"/>
              <a:t>homogeenisuus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Fysiikan</a:t>
            </a:r>
            <a:r>
              <a:rPr lang="en-US" dirty="0"/>
              <a:t> </a:t>
            </a:r>
            <a:r>
              <a:rPr lang="en-US" dirty="0" err="1"/>
              <a:t>lait</a:t>
            </a:r>
            <a:r>
              <a:rPr lang="en-US" dirty="0"/>
              <a:t> </a:t>
            </a:r>
            <a:r>
              <a:rPr lang="en-US" dirty="0" err="1"/>
              <a:t>eivät</a:t>
            </a:r>
            <a:r>
              <a:rPr lang="en-US" dirty="0"/>
              <a:t> </a:t>
            </a:r>
            <a:r>
              <a:rPr lang="en-US" dirty="0" err="1"/>
              <a:t>riipu</a:t>
            </a:r>
            <a:r>
              <a:rPr lang="en-US" dirty="0"/>
              <a:t> </a:t>
            </a:r>
            <a:r>
              <a:rPr lang="en-US" dirty="0" err="1"/>
              <a:t>siitä</a:t>
            </a:r>
            <a:r>
              <a:rPr lang="en-US" dirty="0"/>
              <a:t> </a:t>
            </a:r>
            <a:r>
              <a:rPr lang="en-US" dirty="0" err="1"/>
              <a:t>milloin</a:t>
            </a:r>
            <a:r>
              <a:rPr lang="en-US" dirty="0"/>
              <a:t> </a:t>
            </a:r>
            <a:r>
              <a:rPr lang="en-US" dirty="0" err="1"/>
              <a:t>niitä</a:t>
            </a:r>
            <a:r>
              <a:rPr lang="en-US" dirty="0"/>
              <a:t> </a:t>
            </a:r>
            <a:r>
              <a:rPr lang="en-US" dirty="0" err="1"/>
              <a:t>sovelletaan</a:t>
            </a:r>
            <a:endParaRPr lang="en-US" dirty="0"/>
          </a:p>
          <a:p>
            <a:r>
              <a:rPr lang="en-US" dirty="0"/>
              <a:t>Maxwell, Newton… </a:t>
            </a:r>
            <a:r>
              <a:rPr lang="en-US" dirty="0" err="1"/>
              <a:t>kaikki</a:t>
            </a:r>
            <a:r>
              <a:rPr lang="en-US" dirty="0"/>
              <a:t> </a:t>
            </a:r>
            <a:r>
              <a:rPr lang="en-US" dirty="0" err="1"/>
              <a:t>tämän</a:t>
            </a:r>
            <a:r>
              <a:rPr lang="en-US" dirty="0"/>
              <a:t> </a:t>
            </a:r>
            <a:r>
              <a:rPr lang="en-US" dirty="0" err="1"/>
              <a:t>mallisia</a:t>
            </a:r>
            <a:endParaRPr lang="en-US" dirty="0"/>
          </a:p>
          <a:p>
            <a:r>
              <a:rPr lang="en-US" dirty="0" err="1"/>
              <a:t>Ajan</a:t>
            </a:r>
            <a:r>
              <a:rPr lang="en-US" dirty="0"/>
              <a:t> </a:t>
            </a:r>
            <a:r>
              <a:rPr lang="en-US" dirty="0" err="1"/>
              <a:t>homogeenisuus</a:t>
            </a:r>
            <a:r>
              <a:rPr lang="en-US" dirty="0"/>
              <a:t>, time translation symmetry</a:t>
            </a:r>
          </a:p>
          <a:p>
            <a:r>
              <a:rPr lang="en-US" dirty="0"/>
              <a:t>Jos H on </a:t>
            </a:r>
            <a:r>
              <a:rPr lang="en-US" dirty="0" err="1"/>
              <a:t>koko</a:t>
            </a:r>
            <a:r>
              <a:rPr lang="en-US" dirty="0"/>
              <a:t> </a:t>
            </a:r>
            <a:r>
              <a:rPr lang="en-US" dirty="0" err="1"/>
              <a:t>maailmankaikkeuden</a:t>
            </a:r>
            <a:r>
              <a:rPr lang="en-US" dirty="0"/>
              <a:t> </a:t>
            </a:r>
            <a:r>
              <a:rPr lang="en-US" dirty="0" err="1"/>
              <a:t>Hamiltonin</a:t>
            </a:r>
            <a:r>
              <a:rPr lang="en-US" dirty="0"/>
              <a:t> </a:t>
            </a:r>
            <a:r>
              <a:rPr lang="en-US" dirty="0" err="1"/>
              <a:t>operaattori</a:t>
            </a:r>
            <a:r>
              <a:rPr lang="en-US" dirty="0"/>
              <a:t>, </a:t>
            </a:r>
            <a:r>
              <a:rPr lang="en-US" dirty="0" err="1"/>
              <a:t>siinä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silloin</a:t>
            </a:r>
            <a:r>
              <a:rPr lang="en-US" dirty="0"/>
              <a:t> ole </a:t>
            </a:r>
            <a:r>
              <a:rPr lang="en-US" dirty="0" err="1"/>
              <a:t>ekplisiittistä</a:t>
            </a:r>
            <a:r>
              <a:rPr lang="en-US" dirty="0"/>
              <a:t> </a:t>
            </a:r>
            <a:r>
              <a:rPr lang="en-US" dirty="0" err="1"/>
              <a:t>aikariippuvuutta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Energia</a:t>
            </a:r>
            <a:r>
              <a:rPr lang="en-US" dirty="0"/>
              <a:t> </a:t>
            </a:r>
            <a:r>
              <a:rPr lang="en-US" dirty="0" err="1"/>
              <a:t>säilyy</a:t>
            </a:r>
            <a:r>
              <a:rPr lang="en-US" dirty="0"/>
              <a:t>!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575" y="3723982"/>
            <a:ext cx="1725746" cy="112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656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Liikemäärä</a:t>
            </a:r>
            <a:r>
              <a:rPr lang="en-US" dirty="0"/>
              <a:t>: </a:t>
            </a:r>
            <a:r>
              <a:rPr lang="en-US" dirty="0" err="1"/>
              <a:t>avaruuden</a:t>
            </a:r>
            <a:r>
              <a:rPr lang="en-US" dirty="0"/>
              <a:t> </a:t>
            </a:r>
            <a:r>
              <a:rPr lang="en-US" dirty="0" err="1"/>
              <a:t>homogeenisuus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Entä</a:t>
            </a:r>
            <a:r>
              <a:rPr lang="en-US" dirty="0"/>
              <a:t> </a:t>
            </a:r>
            <a:r>
              <a:rPr lang="en-US" dirty="0" err="1"/>
              <a:t>jos</a:t>
            </a:r>
            <a:r>
              <a:rPr lang="en-US" dirty="0"/>
              <a:t> </a:t>
            </a:r>
            <a:r>
              <a:rPr lang="en-US" dirty="0" err="1"/>
              <a:t>teoria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riipu</a:t>
            </a:r>
            <a:r>
              <a:rPr lang="en-US" dirty="0"/>
              <a:t> </a:t>
            </a:r>
            <a:r>
              <a:rPr lang="en-US" dirty="0" err="1"/>
              <a:t>koordinaatiston</a:t>
            </a:r>
            <a:r>
              <a:rPr lang="en-US" dirty="0"/>
              <a:t> </a:t>
            </a:r>
            <a:r>
              <a:rPr lang="en-US" dirty="0" err="1"/>
              <a:t>nollakohdan</a:t>
            </a:r>
            <a:r>
              <a:rPr lang="en-US" dirty="0"/>
              <a:t> </a:t>
            </a:r>
            <a:r>
              <a:rPr lang="en-US" dirty="0" err="1"/>
              <a:t>siirrosta</a:t>
            </a:r>
            <a:r>
              <a:rPr lang="en-US" dirty="0"/>
              <a:t>?</a:t>
            </a:r>
          </a:p>
          <a:p>
            <a:r>
              <a:rPr lang="en-US" dirty="0" err="1"/>
              <a:t>Siirto-operaattori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Miksi</a:t>
            </a:r>
            <a:r>
              <a:rPr lang="en-US" dirty="0"/>
              <a:t> </a:t>
            </a:r>
            <a:r>
              <a:rPr lang="en-US" dirty="0" err="1"/>
              <a:t>näin</a:t>
            </a:r>
            <a:r>
              <a:rPr lang="en-US" dirty="0"/>
              <a:t>? </a:t>
            </a:r>
            <a:r>
              <a:rPr lang="en-US" dirty="0" err="1"/>
              <a:t>Taylorin</a:t>
            </a:r>
            <a:r>
              <a:rPr lang="en-US" dirty="0"/>
              <a:t> </a:t>
            </a:r>
            <a:r>
              <a:rPr lang="en-US" dirty="0" err="1"/>
              <a:t>sarja</a:t>
            </a:r>
            <a:r>
              <a:rPr lang="en-US" dirty="0"/>
              <a:t>              :n </a:t>
            </a:r>
            <a:r>
              <a:rPr lang="en-US" dirty="0" err="1"/>
              <a:t>ympärillä</a:t>
            </a:r>
            <a:r>
              <a:rPr lang="en-US" dirty="0"/>
              <a:t>. (</a:t>
            </a:r>
            <a:r>
              <a:rPr lang="en-US" dirty="0" err="1"/>
              <a:t>Taululla</a:t>
            </a:r>
            <a:r>
              <a:rPr lang="en-US" dirty="0"/>
              <a:t>.) </a:t>
            </a:r>
          </a:p>
          <a:p>
            <a:r>
              <a:rPr lang="en-US" dirty="0"/>
              <a:t>Jos </a:t>
            </a:r>
            <a:r>
              <a:rPr lang="en-US" dirty="0" err="1"/>
              <a:t>siirtymä</a:t>
            </a:r>
            <a:r>
              <a:rPr lang="en-US" dirty="0"/>
              <a:t> on </a:t>
            </a:r>
            <a:r>
              <a:rPr lang="en-US" dirty="0" err="1"/>
              <a:t>pieni</a:t>
            </a:r>
            <a:r>
              <a:rPr lang="en-US" dirty="0"/>
              <a:t> (I=</a:t>
            </a:r>
            <a:r>
              <a:rPr lang="en-US" dirty="0" err="1"/>
              <a:t>identiteetti</a:t>
            </a:r>
            <a:r>
              <a:rPr lang="en-US" dirty="0"/>
              <a:t> </a:t>
            </a:r>
            <a:r>
              <a:rPr lang="en-US" dirty="0" err="1"/>
              <a:t>operaattori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Eristetyn</a:t>
            </a:r>
            <a:r>
              <a:rPr lang="en-US" dirty="0"/>
              <a:t> </a:t>
            </a:r>
            <a:r>
              <a:rPr lang="en-US" dirty="0" err="1"/>
              <a:t>systeemin</a:t>
            </a:r>
            <a:r>
              <a:rPr lang="en-US" dirty="0"/>
              <a:t> </a:t>
            </a:r>
            <a:r>
              <a:rPr lang="en-US" dirty="0" err="1"/>
              <a:t>Hamiltonin</a:t>
            </a:r>
            <a:r>
              <a:rPr lang="en-US" dirty="0"/>
              <a:t> </a:t>
            </a:r>
            <a:r>
              <a:rPr lang="en-US" dirty="0" err="1"/>
              <a:t>operaattori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riipu</a:t>
            </a:r>
            <a:r>
              <a:rPr lang="en-US" dirty="0"/>
              <a:t> </a:t>
            </a:r>
            <a:r>
              <a:rPr lang="en-US" dirty="0" err="1"/>
              <a:t>siirrosta</a:t>
            </a:r>
            <a:r>
              <a:rPr lang="en-US" dirty="0"/>
              <a:t> </a:t>
            </a:r>
            <a:r>
              <a:rPr lang="en-US" dirty="0" err="1"/>
              <a:t>joten</a:t>
            </a:r>
            <a:r>
              <a:rPr lang="en-US" dirty="0"/>
              <a:t> </a:t>
            </a:r>
            <a:r>
              <a:rPr lang="en-US" dirty="0" err="1"/>
              <a:t>siirto-operaattori</a:t>
            </a:r>
            <a:r>
              <a:rPr lang="en-US" dirty="0"/>
              <a:t> </a:t>
            </a:r>
            <a:r>
              <a:rPr lang="en-US" dirty="0" err="1"/>
              <a:t>kommutoi</a:t>
            </a:r>
            <a:r>
              <a:rPr lang="en-US" dirty="0"/>
              <a:t> </a:t>
            </a:r>
            <a:r>
              <a:rPr lang="en-US" dirty="0" err="1"/>
              <a:t>H:n</a:t>
            </a:r>
            <a:r>
              <a:rPr lang="en-US" dirty="0"/>
              <a:t> </a:t>
            </a:r>
            <a:r>
              <a:rPr lang="en-US" dirty="0" err="1"/>
              <a:t>kanssa</a:t>
            </a:r>
            <a:endParaRPr lang="en-US" dirty="0"/>
          </a:p>
          <a:p>
            <a:r>
              <a:rPr lang="en-US" dirty="0" err="1"/>
              <a:t>Ts</a:t>
            </a:r>
            <a:r>
              <a:rPr lang="en-US" dirty="0"/>
              <a:t>. </a:t>
            </a:r>
            <a:r>
              <a:rPr lang="en-US" dirty="0" err="1"/>
              <a:t>myös</a:t>
            </a:r>
            <a:r>
              <a:rPr lang="en-US" dirty="0"/>
              <a:t>         </a:t>
            </a:r>
            <a:r>
              <a:rPr lang="en-US" dirty="0" err="1"/>
              <a:t>kommutoi</a:t>
            </a:r>
            <a:r>
              <a:rPr lang="en-US" dirty="0"/>
              <a:t> </a:t>
            </a:r>
            <a:r>
              <a:rPr lang="en-US" b="1" dirty="0" err="1"/>
              <a:t>ja</a:t>
            </a:r>
            <a:r>
              <a:rPr lang="en-US" b="1" dirty="0"/>
              <a:t> on </a:t>
            </a:r>
            <a:r>
              <a:rPr lang="en-US" b="1" dirty="0" err="1"/>
              <a:t>siis</a:t>
            </a:r>
            <a:r>
              <a:rPr lang="en-US" b="1" dirty="0"/>
              <a:t> </a:t>
            </a:r>
            <a:r>
              <a:rPr lang="en-US" b="1" dirty="0" err="1"/>
              <a:t>liikevakio</a:t>
            </a:r>
            <a:r>
              <a:rPr lang="en-US" b="1" dirty="0"/>
              <a:t>!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64" y="2716399"/>
            <a:ext cx="6273412" cy="519896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080" y="3703359"/>
            <a:ext cx="698500" cy="2921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865" y="4577202"/>
            <a:ext cx="2171700" cy="6477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03" y="6044752"/>
            <a:ext cx="3048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8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Kulmaliikemäärä</a:t>
            </a:r>
            <a:r>
              <a:rPr lang="en-US" dirty="0"/>
              <a:t>: </a:t>
            </a:r>
            <a:r>
              <a:rPr lang="en-US" dirty="0" err="1"/>
              <a:t>avaruuden</a:t>
            </a:r>
            <a:r>
              <a:rPr lang="en-US" dirty="0"/>
              <a:t> </a:t>
            </a:r>
            <a:r>
              <a:rPr lang="en-US" dirty="0" err="1"/>
              <a:t>isotrooppisuus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Oleta</a:t>
            </a:r>
            <a:r>
              <a:rPr lang="en-US" dirty="0"/>
              <a:t> </a:t>
            </a:r>
            <a:r>
              <a:rPr lang="en-US" dirty="0" err="1"/>
              <a:t>suljetun</a:t>
            </a:r>
            <a:r>
              <a:rPr lang="en-US" dirty="0"/>
              <a:t> </a:t>
            </a:r>
            <a:r>
              <a:rPr lang="en-US" dirty="0" err="1"/>
              <a:t>systeemin</a:t>
            </a:r>
            <a:r>
              <a:rPr lang="en-US" dirty="0"/>
              <a:t> </a:t>
            </a:r>
            <a:r>
              <a:rPr lang="en-US" dirty="0" err="1"/>
              <a:t>kiertyvän</a:t>
            </a:r>
            <a:r>
              <a:rPr lang="en-US" dirty="0"/>
              <a:t> </a:t>
            </a:r>
            <a:r>
              <a:rPr lang="en-US" dirty="0" err="1"/>
              <a:t>kulman</a:t>
            </a:r>
            <a:r>
              <a:rPr lang="en-US" dirty="0"/>
              <a:t>          </a:t>
            </a:r>
            <a:r>
              <a:rPr lang="en-US" dirty="0" err="1"/>
              <a:t>jonkin</a:t>
            </a:r>
            <a:r>
              <a:rPr lang="en-US" dirty="0"/>
              <a:t> </a:t>
            </a:r>
            <a:r>
              <a:rPr lang="en-US" dirty="0" err="1"/>
              <a:t>akselin</a:t>
            </a:r>
            <a:r>
              <a:rPr lang="en-US" dirty="0"/>
              <a:t> </a:t>
            </a:r>
            <a:r>
              <a:rPr lang="en-US" dirty="0" err="1"/>
              <a:t>ympäri</a:t>
            </a:r>
            <a:endParaRPr lang="en-US" dirty="0"/>
          </a:p>
          <a:p>
            <a:r>
              <a:rPr lang="en-US" dirty="0"/>
              <a:t>Jos </a:t>
            </a:r>
            <a:r>
              <a:rPr lang="en-US" dirty="0" err="1"/>
              <a:t>lait</a:t>
            </a:r>
            <a:r>
              <a:rPr lang="en-US" dirty="0"/>
              <a:t> </a:t>
            </a:r>
            <a:r>
              <a:rPr lang="en-US" dirty="0" err="1"/>
              <a:t>eivät</a:t>
            </a:r>
            <a:r>
              <a:rPr lang="en-US" dirty="0"/>
              <a:t> </a:t>
            </a:r>
            <a:r>
              <a:rPr lang="en-US" dirty="0" err="1"/>
              <a:t>riipu</a:t>
            </a:r>
            <a:r>
              <a:rPr lang="en-US" dirty="0"/>
              <a:t> </a:t>
            </a:r>
            <a:r>
              <a:rPr lang="en-US" dirty="0" err="1"/>
              <a:t>orientaatiosta</a:t>
            </a:r>
            <a:r>
              <a:rPr lang="en-US" dirty="0"/>
              <a:t> (</a:t>
            </a:r>
            <a:r>
              <a:rPr lang="en-US" dirty="0" err="1"/>
              <a:t>avaruus</a:t>
            </a:r>
            <a:r>
              <a:rPr lang="en-US" dirty="0"/>
              <a:t> </a:t>
            </a:r>
            <a:r>
              <a:rPr lang="en-US" dirty="0" err="1"/>
              <a:t>isotrooppinen</a:t>
            </a:r>
            <a:r>
              <a:rPr lang="en-US" dirty="0"/>
              <a:t>), </a:t>
            </a:r>
            <a:r>
              <a:rPr lang="en-US" dirty="0" err="1"/>
              <a:t>Hamiltonin</a:t>
            </a:r>
            <a:r>
              <a:rPr lang="en-US" dirty="0"/>
              <a:t> </a:t>
            </a:r>
            <a:r>
              <a:rPr lang="en-US" dirty="0" err="1"/>
              <a:t>funktio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riippua</a:t>
            </a:r>
            <a:r>
              <a:rPr lang="en-US" dirty="0"/>
              <a:t> </a:t>
            </a:r>
            <a:r>
              <a:rPr lang="en-US" dirty="0" err="1"/>
              <a:t>tästä</a:t>
            </a:r>
            <a:r>
              <a:rPr lang="en-US" dirty="0"/>
              <a:t> </a:t>
            </a:r>
            <a:r>
              <a:rPr lang="en-US" dirty="0" err="1"/>
              <a:t>kulmasta</a:t>
            </a:r>
            <a:endParaRPr lang="en-US" dirty="0"/>
          </a:p>
          <a:p>
            <a:r>
              <a:rPr lang="en-US" dirty="0" err="1"/>
              <a:t>Kierto-operaattori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 err="1"/>
              <a:t>Kulmaliikemäärä</a:t>
            </a:r>
            <a:r>
              <a:rPr lang="en-US" b="1" dirty="0"/>
              <a:t> </a:t>
            </a:r>
            <a:r>
              <a:rPr lang="en-US" b="1" dirty="0" err="1"/>
              <a:t>säilyy</a:t>
            </a:r>
            <a:r>
              <a:rPr lang="en-US" b="1" dirty="0"/>
              <a:t>, kun H </a:t>
            </a:r>
            <a:r>
              <a:rPr lang="en-US" b="1" dirty="0" err="1"/>
              <a:t>kommutoi</a:t>
            </a:r>
            <a:r>
              <a:rPr lang="en-US" b="1" dirty="0"/>
              <a:t> </a:t>
            </a:r>
            <a:r>
              <a:rPr lang="en-US" b="1" dirty="0" err="1"/>
              <a:t>R:n</a:t>
            </a:r>
            <a:r>
              <a:rPr lang="en-US" b="1" dirty="0"/>
              <a:t> </a:t>
            </a:r>
            <a:r>
              <a:rPr lang="en-US" b="1" dirty="0" err="1"/>
              <a:t>kanssa</a:t>
            </a:r>
            <a:r>
              <a:rPr lang="en-US" b="1" dirty="0"/>
              <a:t>!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450" y="1699285"/>
            <a:ext cx="419100" cy="2921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661" y="3692243"/>
            <a:ext cx="4181889" cy="554011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263" y="4475723"/>
            <a:ext cx="2540735" cy="67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7502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Säilymislait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Yleisesti</a:t>
            </a:r>
            <a:r>
              <a:rPr lang="en-US" b="1" dirty="0"/>
              <a:t>: Jos </a:t>
            </a:r>
            <a:r>
              <a:rPr lang="en-US" b="1" dirty="0" err="1"/>
              <a:t>tunnet</a:t>
            </a:r>
            <a:r>
              <a:rPr lang="en-US" b="1" dirty="0"/>
              <a:t> </a:t>
            </a:r>
            <a:r>
              <a:rPr lang="en-US" b="1" dirty="0" err="1"/>
              <a:t>symmetriamuunnokset</a:t>
            </a:r>
            <a:r>
              <a:rPr lang="en-US" b="1" dirty="0"/>
              <a:t>, </a:t>
            </a:r>
            <a:r>
              <a:rPr lang="en-US" b="1" dirty="0" err="1"/>
              <a:t>voit</a:t>
            </a:r>
            <a:r>
              <a:rPr lang="en-US" b="1" dirty="0"/>
              <a:t> </a:t>
            </a:r>
            <a:r>
              <a:rPr lang="en-US" b="1" dirty="0" err="1"/>
              <a:t>laskea</a:t>
            </a:r>
            <a:r>
              <a:rPr lang="en-US" b="1" dirty="0"/>
              <a:t> </a:t>
            </a:r>
            <a:r>
              <a:rPr lang="en-US" b="1" dirty="0" err="1"/>
              <a:t>kyseistä</a:t>
            </a:r>
            <a:r>
              <a:rPr lang="en-US" b="1" dirty="0"/>
              <a:t> </a:t>
            </a:r>
            <a:r>
              <a:rPr lang="en-US" b="1" dirty="0" err="1"/>
              <a:t>symmetriaa</a:t>
            </a:r>
            <a:r>
              <a:rPr lang="en-US" b="1" dirty="0"/>
              <a:t> </a:t>
            </a:r>
            <a:r>
              <a:rPr lang="en-US" b="1" dirty="0" err="1"/>
              <a:t>vastaavan</a:t>
            </a:r>
            <a:r>
              <a:rPr lang="en-US" b="1" dirty="0"/>
              <a:t> </a:t>
            </a:r>
            <a:r>
              <a:rPr lang="en-US" b="1" dirty="0" err="1"/>
              <a:t>säilyvän</a:t>
            </a:r>
            <a:r>
              <a:rPr lang="en-US" b="1" dirty="0"/>
              <a:t> </a:t>
            </a:r>
            <a:r>
              <a:rPr lang="en-US" b="1" dirty="0" err="1"/>
              <a:t>suureen</a:t>
            </a:r>
            <a:r>
              <a:rPr lang="en-US" b="1" dirty="0"/>
              <a:t>.</a:t>
            </a:r>
          </a:p>
          <a:p>
            <a:r>
              <a:rPr lang="en-US" dirty="0" err="1"/>
              <a:t>Kirjassa</a:t>
            </a:r>
            <a:r>
              <a:rPr lang="en-US" dirty="0"/>
              <a:t> </a:t>
            </a:r>
            <a:r>
              <a:rPr lang="en-US" dirty="0" err="1"/>
              <a:t>keskustelua</a:t>
            </a:r>
            <a:r>
              <a:rPr lang="en-US" dirty="0"/>
              <a:t> mm. </a:t>
            </a:r>
            <a:r>
              <a:rPr lang="en-US" dirty="0" err="1"/>
              <a:t>pariteettioperaatiosta</a:t>
            </a:r>
            <a:r>
              <a:rPr lang="en-US" dirty="0"/>
              <a:t>/</a:t>
            </a:r>
            <a:r>
              <a:rPr lang="en-US" dirty="0" err="1"/>
              <a:t>pariteetin</a:t>
            </a:r>
            <a:r>
              <a:rPr lang="en-US" dirty="0"/>
              <a:t> </a:t>
            </a:r>
            <a:r>
              <a:rPr lang="en-US" dirty="0" err="1"/>
              <a:t>säilymisestä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Kannattaa</a:t>
            </a:r>
            <a:r>
              <a:rPr lang="en-US" dirty="0"/>
              <a:t> </a:t>
            </a:r>
            <a:r>
              <a:rPr lang="en-US" dirty="0" err="1"/>
              <a:t>tutustua</a:t>
            </a:r>
            <a:r>
              <a:rPr lang="en-US" dirty="0"/>
              <a:t>. </a:t>
            </a:r>
            <a:r>
              <a:rPr lang="en-US" dirty="0" err="1"/>
              <a:t>Tästä</a:t>
            </a:r>
            <a:r>
              <a:rPr lang="en-US" dirty="0"/>
              <a:t> </a:t>
            </a:r>
            <a:r>
              <a:rPr lang="en-US" dirty="0" err="1"/>
              <a:t>myös</a:t>
            </a:r>
            <a:r>
              <a:rPr lang="en-US" dirty="0"/>
              <a:t> </a:t>
            </a:r>
            <a:r>
              <a:rPr lang="en-US" dirty="0" err="1"/>
              <a:t>hiukan</a:t>
            </a:r>
            <a:r>
              <a:rPr lang="en-US" dirty="0"/>
              <a:t> </a:t>
            </a:r>
            <a:r>
              <a:rPr lang="en-US" dirty="0" err="1"/>
              <a:t>käsinkirjoitetuissa</a:t>
            </a:r>
            <a:r>
              <a:rPr lang="en-US" dirty="0"/>
              <a:t> </a:t>
            </a:r>
            <a:r>
              <a:rPr lang="en-US" dirty="0" err="1"/>
              <a:t>muistiinpanoissa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809" y="3093050"/>
            <a:ext cx="2821585" cy="51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368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Kulmaliikemäärä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häh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 err="1"/>
              <a:t>Kierretään</a:t>
            </a:r>
            <a:r>
              <a:rPr lang="en-US" dirty="0"/>
              <a:t> z-</a:t>
            </a:r>
            <a:r>
              <a:rPr lang="en-US" dirty="0" err="1"/>
              <a:t>akselin</a:t>
            </a:r>
            <a:r>
              <a:rPr lang="en-US" dirty="0"/>
              <a:t> </a:t>
            </a:r>
            <a:r>
              <a:rPr lang="en-US" dirty="0" err="1"/>
              <a:t>ympäri</a:t>
            </a:r>
            <a:r>
              <a:rPr lang="en-US" dirty="0"/>
              <a:t>. </a:t>
            </a:r>
            <a:r>
              <a:rPr lang="en-US" dirty="0" err="1"/>
              <a:t>Tällöin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Polaarikoordinaateissa</a:t>
            </a:r>
            <a:r>
              <a:rPr lang="en-US" dirty="0"/>
              <a:t> 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578" y="1417638"/>
            <a:ext cx="2540735" cy="67148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505" y="4027990"/>
            <a:ext cx="4603432" cy="41669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232" y="4636729"/>
            <a:ext cx="5448300" cy="6477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232" y="5589160"/>
            <a:ext cx="1028700" cy="6477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64" y="2893678"/>
            <a:ext cx="62865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41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Kulmaliikemäärä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Kokoa</a:t>
            </a:r>
            <a:r>
              <a:rPr lang="en-US" dirty="0"/>
              <a:t> </a:t>
            </a:r>
            <a:r>
              <a:rPr lang="en-US" dirty="0" err="1"/>
              <a:t>tulokset</a:t>
            </a:r>
            <a:r>
              <a:rPr lang="en-US" dirty="0"/>
              <a:t> </a:t>
            </a:r>
            <a:r>
              <a:rPr lang="en-US" dirty="0" err="1"/>
              <a:t>yhteen</a:t>
            </a:r>
            <a:r>
              <a:rPr lang="en-US" dirty="0"/>
              <a:t>, </a:t>
            </a:r>
            <a:r>
              <a:rPr lang="en-US" dirty="0" err="1"/>
              <a:t>sievistele</a:t>
            </a:r>
            <a:r>
              <a:rPr lang="en-US" dirty="0"/>
              <a:t> </a:t>
            </a:r>
            <a:r>
              <a:rPr lang="en-US" dirty="0" err="1"/>
              <a:t>ja</a:t>
            </a:r>
            <a:r>
              <a:rPr lang="en-US" dirty="0"/>
              <a:t> </a:t>
            </a:r>
            <a:r>
              <a:rPr lang="en-US" dirty="0" err="1"/>
              <a:t>saat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Toisin</a:t>
            </a:r>
            <a:r>
              <a:rPr lang="en-US" dirty="0"/>
              <a:t> </a:t>
            </a:r>
            <a:r>
              <a:rPr lang="en-US" dirty="0" err="1"/>
              <a:t>sanoen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Eli </a:t>
            </a:r>
            <a:r>
              <a:rPr lang="en-US" dirty="0" err="1"/>
              <a:t>todellakin</a:t>
            </a:r>
            <a:r>
              <a:rPr lang="en-US" dirty="0"/>
              <a:t> </a:t>
            </a:r>
            <a:r>
              <a:rPr lang="en-US" dirty="0" err="1"/>
              <a:t>kiertää</a:t>
            </a:r>
            <a:r>
              <a:rPr lang="en-US" dirty="0"/>
              <a:t> </a:t>
            </a:r>
            <a:r>
              <a:rPr lang="en-US" dirty="0" err="1"/>
              <a:t>kulmaa</a:t>
            </a:r>
            <a:r>
              <a:rPr lang="en-US" dirty="0"/>
              <a:t>… </a:t>
            </a:r>
            <a:r>
              <a:rPr lang="en-US" dirty="0" err="1"/>
              <a:t>samalla</a:t>
            </a:r>
            <a:r>
              <a:rPr lang="en-US" dirty="0"/>
              <a:t> </a:t>
            </a:r>
            <a:r>
              <a:rPr lang="en-US" dirty="0" err="1"/>
              <a:t>tavalla</a:t>
            </a:r>
            <a:r>
              <a:rPr lang="en-US" dirty="0"/>
              <a:t> </a:t>
            </a:r>
            <a:r>
              <a:rPr lang="en-US" dirty="0" err="1"/>
              <a:t>muille</a:t>
            </a:r>
            <a:r>
              <a:rPr lang="en-US" dirty="0"/>
              <a:t> </a:t>
            </a:r>
            <a:r>
              <a:rPr lang="en-US" dirty="0" err="1"/>
              <a:t>komponenteille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344" y="2123128"/>
            <a:ext cx="2250443" cy="956438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343" y="3753345"/>
            <a:ext cx="4430555" cy="57228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07" y="4656570"/>
            <a:ext cx="7578035" cy="84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6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Aikakehitys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Tähän</a:t>
            </a:r>
            <a:r>
              <a:rPr lang="en-US" dirty="0"/>
              <a:t> </a:t>
            </a:r>
            <a:r>
              <a:rPr lang="en-US" dirty="0" err="1"/>
              <a:t>mennessä</a:t>
            </a:r>
            <a:r>
              <a:rPr lang="en-US" dirty="0"/>
              <a:t> </a:t>
            </a:r>
            <a:r>
              <a:rPr lang="en-US" dirty="0" err="1"/>
              <a:t>lähinnä</a:t>
            </a:r>
            <a:r>
              <a:rPr lang="en-US" dirty="0"/>
              <a:t> </a:t>
            </a:r>
            <a:r>
              <a:rPr lang="en-US" dirty="0" err="1"/>
              <a:t>energian</a:t>
            </a:r>
            <a:r>
              <a:rPr lang="en-US" dirty="0"/>
              <a:t> </a:t>
            </a:r>
            <a:r>
              <a:rPr lang="en-US" dirty="0" err="1"/>
              <a:t>ominaistiloja</a:t>
            </a:r>
            <a:r>
              <a:rPr lang="en-US" dirty="0"/>
              <a:t>/</a:t>
            </a:r>
            <a:r>
              <a:rPr lang="en-US" dirty="0" err="1"/>
              <a:t>stationäärisiä</a:t>
            </a:r>
            <a:r>
              <a:rPr lang="en-US" dirty="0"/>
              <a:t> </a:t>
            </a:r>
            <a:r>
              <a:rPr lang="en-US" dirty="0" err="1"/>
              <a:t>tiloja</a:t>
            </a:r>
            <a:r>
              <a:rPr lang="en-US" dirty="0"/>
              <a:t>…</a:t>
            </a:r>
            <a:r>
              <a:rPr lang="en-US" dirty="0" err="1"/>
              <a:t>näillä</a:t>
            </a:r>
            <a:r>
              <a:rPr lang="en-US" dirty="0"/>
              <a:t> </a:t>
            </a:r>
            <a:r>
              <a:rPr lang="en-US" dirty="0" err="1"/>
              <a:t>triviaali</a:t>
            </a:r>
            <a:r>
              <a:rPr lang="en-US" dirty="0"/>
              <a:t> </a:t>
            </a:r>
            <a:r>
              <a:rPr lang="en-US" dirty="0" err="1"/>
              <a:t>aikakehitys</a:t>
            </a:r>
            <a:r>
              <a:rPr lang="en-US" dirty="0"/>
              <a:t> (</a:t>
            </a:r>
            <a:r>
              <a:rPr lang="en-US" dirty="0" err="1"/>
              <a:t>miksi</a:t>
            </a:r>
            <a:r>
              <a:rPr lang="en-US" dirty="0"/>
              <a:t>?)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Yleinen</a:t>
            </a:r>
            <a:r>
              <a:rPr lang="en-US" dirty="0"/>
              <a:t> </a:t>
            </a:r>
            <a:r>
              <a:rPr lang="en-US" dirty="0" err="1"/>
              <a:t>ratkaisuhan</a:t>
            </a:r>
            <a:r>
              <a:rPr lang="en-US" dirty="0"/>
              <a:t> </a:t>
            </a:r>
            <a:r>
              <a:rPr lang="en-US" dirty="0" err="1"/>
              <a:t>ajasta</a:t>
            </a:r>
            <a:r>
              <a:rPr lang="en-US" dirty="0"/>
              <a:t> </a:t>
            </a:r>
            <a:r>
              <a:rPr lang="en-US" dirty="0" err="1"/>
              <a:t>riippuvalle</a:t>
            </a:r>
            <a:r>
              <a:rPr lang="en-US" dirty="0"/>
              <a:t> </a:t>
            </a:r>
            <a:r>
              <a:rPr lang="en-US" dirty="0" err="1"/>
              <a:t>Schrödingerin</a:t>
            </a:r>
            <a:r>
              <a:rPr lang="en-US" dirty="0"/>
              <a:t> </a:t>
            </a:r>
            <a:r>
              <a:rPr lang="en-US" dirty="0" err="1"/>
              <a:t>yhälölle</a:t>
            </a:r>
            <a:r>
              <a:rPr lang="en-US" dirty="0"/>
              <a:t> </a:t>
            </a:r>
            <a:r>
              <a:rPr lang="en-US" dirty="0" err="1"/>
              <a:t>oli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Entäpä</a:t>
            </a:r>
            <a:r>
              <a:rPr lang="en-US" dirty="0"/>
              <a:t>, </a:t>
            </a:r>
            <a:r>
              <a:rPr lang="en-US" dirty="0" err="1"/>
              <a:t>jos</a:t>
            </a:r>
            <a:r>
              <a:rPr lang="en-US" dirty="0"/>
              <a:t> </a:t>
            </a:r>
            <a:r>
              <a:rPr lang="en-US" dirty="0" err="1"/>
              <a:t>meillä</a:t>
            </a:r>
            <a:r>
              <a:rPr lang="en-US" dirty="0"/>
              <a:t> on </a:t>
            </a:r>
            <a:r>
              <a:rPr lang="en-US" b="1" dirty="0" err="1"/>
              <a:t>superpositiotila</a:t>
            </a:r>
            <a:r>
              <a:rPr lang="en-US" b="1" dirty="0"/>
              <a:t> </a:t>
            </a:r>
            <a:r>
              <a:rPr lang="en-US" b="1" dirty="0" err="1"/>
              <a:t>energian</a:t>
            </a:r>
            <a:r>
              <a:rPr lang="en-US" b="1" dirty="0"/>
              <a:t> </a:t>
            </a:r>
            <a:r>
              <a:rPr lang="en-US" b="1" dirty="0" err="1"/>
              <a:t>ominaistiloista</a:t>
            </a:r>
            <a:r>
              <a:rPr lang="en-US" dirty="0"/>
              <a:t>?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941" y="2459544"/>
            <a:ext cx="4763526" cy="5404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941" y="3758988"/>
            <a:ext cx="3697308" cy="56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70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Aikakehitys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Aaltofunktio</a:t>
            </a:r>
            <a:r>
              <a:rPr lang="en-US" dirty="0"/>
              <a:t> </a:t>
            </a:r>
            <a:r>
              <a:rPr lang="en-US" dirty="0" err="1"/>
              <a:t>alussa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Joten</a:t>
            </a:r>
            <a:r>
              <a:rPr lang="en-US" dirty="0"/>
              <a:t> </a:t>
            </a:r>
            <a:r>
              <a:rPr lang="en-US" dirty="0" err="1"/>
              <a:t>aikakehitys</a:t>
            </a:r>
            <a:r>
              <a:rPr lang="en-US" dirty="0"/>
              <a:t>…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Siirretään</a:t>
            </a:r>
            <a:r>
              <a:rPr lang="en-US" dirty="0"/>
              <a:t> </a:t>
            </a:r>
            <a:r>
              <a:rPr lang="en-US" dirty="0" err="1"/>
              <a:t>operaattori</a:t>
            </a:r>
            <a:r>
              <a:rPr lang="en-US" dirty="0"/>
              <a:t> </a:t>
            </a:r>
            <a:r>
              <a:rPr lang="en-US" dirty="0" err="1"/>
              <a:t>summan</a:t>
            </a:r>
            <a:r>
              <a:rPr lang="en-US" dirty="0"/>
              <a:t> </a:t>
            </a:r>
            <a:r>
              <a:rPr lang="en-US" dirty="0" err="1"/>
              <a:t>sisälle</a:t>
            </a:r>
            <a:r>
              <a:rPr lang="en-US" dirty="0"/>
              <a:t>…</a:t>
            </a:r>
            <a:r>
              <a:rPr lang="en-US" dirty="0" err="1"/>
              <a:t>käytetään</a:t>
            </a:r>
            <a:r>
              <a:rPr lang="en-US" dirty="0"/>
              <a:t> </a:t>
            </a:r>
            <a:r>
              <a:rPr lang="en-US" dirty="0" err="1"/>
              <a:t>tietoa</a:t>
            </a:r>
            <a:r>
              <a:rPr lang="en-US" dirty="0"/>
              <a:t> </a:t>
            </a:r>
            <a:r>
              <a:rPr lang="en-US" dirty="0" err="1"/>
              <a:t>ominaistiloista</a:t>
            </a:r>
            <a:r>
              <a:rPr lang="en-US" dirty="0"/>
              <a:t>…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98" y="2170946"/>
            <a:ext cx="3136900" cy="5969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98" y="3303355"/>
            <a:ext cx="3579712" cy="721387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091" y="4971831"/>
            <a:ext cx="36449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5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Aikakehitys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Esim</a:t>
            </a:r>
            <a:r>
              <a:rPr lang="en-US" dirty="0"/>
              <a:t>. </a:t>
            </a:r>
            <a:r>
              <a:rPr lang="en-US" dirty="0" err="1"/>
              <a:t>Potentiaalikaivossa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???</a:t>
            </a: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91" y="2140485"/>
            <a:ext cx="5791200" cy="7239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79396"/>
            <a:ext cx="7823200" cy="723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2255" y="5280105"/>
            <a:ext cx="80829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Esim</a:t>
            </a:r>
            <a:r>
              <a:rPr lang="en-US" sz="2400" dirty="0">
                <a:solidFill>
                  <a:srgbClr val="FF0000"/>
                </a:solidFill>
              </a:rPr>
              <a:t>. </a:t>
            </a:r>
            <a:r>
              <a:rPr lang="en-US" sz="2400" dirty="0" err="1">
                <a:solidFill>
                  <a:srgbClr val="FF0000"/>
                </a:solidFill>
              </a:rPr>
              <a:t>energian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odotusarvo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ei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muutu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koska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kunkin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amplitudin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  <a:p>
            <a:r>
              <a:rPr lang="en-US" sz="2400" dirty="0" err="1">
                <a:solidFill>
                  <a:srgbClr val="FF0000"/>
                </a:solidFill>
              </a:rPr>
              <a:t>itseisarvo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pysyy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samana</a:t>
            </a:r>
            <a:r>
              <a:rPr lang="en-US" sz="2400" dirty="0">
                <a:solidFill>
                  <a:srgbClr val="FF0000"/>
                </a:solidFill>
              </a:rPr>
              <a:t>. </a:t>
            </a:r>
            <a:r>
              <a:rPr lang="en-US" sz="2400" dirty="0" err="1">
                <a:solidFill>
                  <a:srgbClr val="FF0000"/>
                </a:solidFill>
              </a:rPr>
              <a:t>Entä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muut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odotusarvot</a:t>
            </a:r>
            <a:r>
              <a:rPr lang="en-US" sz="24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6589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Aikakehitys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Jos </a:t>
            </a:r>
            <a:r>
              <a:rPr lang="en-US" dirty="0" err="1"/>
              <a:t>laskemme</a:t>
            </a:r>
            <a:r>
              <a:rPr lang="en-US" dirty="0"/>
              <a:t> </a:t>
            </a:r>
            <a:r>
              <a:rPr lang="en-US" dirty="0" err="1"/>
              <a:t>vaikka</a:t>
            </a:r>
            <a:r>
              <a:rPr lang="en-US" dirty="0"/>
              <a:t> </a:t>
            </a:r>
            <a:r>
              <a:rPr lang="en-US" dirty="0" err="1"/>
              <a:t>paikan</a:t>
            </a:r>
            <a:r>
              <a:rPr lang="en-US" dirty="0"/>
              <a:t> </a:t>
            </a:r>
            <a:r>
              <a:rPr lang="en-US" dirty="0" err="1"/>
              <a:t>odotusarvon</a:t>
            </a:r>
            <a:r>
              <a:rPr lang="en-US" dirty="0"/>
              <a:t> </a:t>
            </a:r>
            <a:r>
              <a:rPr lang="en-US" dirty="0" err="1"/>
              <a:t>tilalla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r>
              <a:rPr lang="en-US" dirty="0" err="1"/>
              <a:t>huomaamme</a:t>
            </a:r>
            <a:r>
              <a:rPr lang="en-US" dirty="0"/>
              <a:t>, </a:t>
            </a:r>
            <a:r>
              <a:rPr lang="en-US" dirty="0" err="1"/>
              <a:t>että</a:t>
            </a:r>
            <a:r>
              <a:rPr lang="en-US" dirty="0"/>
              <a:t> se EI ole </a:t>
            </a:r>
            <a:r>
              <a:rPr lang="en-US" dirty="0" err="1"/>
              <a:t>aina</a:t>
            </a:r>
            <a:r>
              <a:rPr lang="en-US" dirty="0"/>
              <a:t> </a:t>
            </a:r>
            <a:r>
              <a:rPr lang="en-US" dirty="0" err="1"/>
              <a:t>vakio</a:t>
            </a:r>
            <a:r>
              <a:rPr lang="en-US" dirty="0"/>
              <a:t> (</a:t>
            </a:r>
            <a:r>
              <a:rPr lang="en-US" dirty="0" err="1"/>
              <a:t>matlab</a:t>
            </a:r>
            <a:r>
              <a:rPr lang="en-US" dirty="0"/>
              <a:t> demo </a:t>
            </a:r>
            <a:r>
              <a:rPr lang="en-US" dirty="0" err="1"/>
              <a:t>tästä</a:t>
            </a:r>
            <a:r>
              <a:rPr lang="en-US" dirty="0"/>
              <a:t>)</a:t>
            </a:r>
          </a:p>
          <a:p>
            <a:r>
              <a:rPr lang="en-US" dirty="0" err="1"/>
              <a:t>Miksi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? </a:t>
            </a:r>
            <a:r>
              <a:rPr lang="en-US" dirty="0" err="1"/>
              <a:t>Entä</a:t>
            </a:r>
            <a:r>
              <a:rPr lang="en-US" dirty="0"/>
              <a:t> </a:t>
            </a:r>
            <a:r>
              <a:rPr lang="en-US" dirty="0" err="1"/>
              <a:t>milloin</a:t>
            </a:r>
            <a:r>
              <a:rPr lang="en-US" dirty="0"/>
              <a:t> se on </a:t>
            </a:r>
            <a:r>
              <a:rPr lang="en-US" dirty="0" err="1"/>
              <a:t>vakio</a:t>
            </a:r>
            <a:r>
              <a:rPr lang="en-US" dirty="0"/>
              <a:t>? </a:t>
            </a:r>
            <a:r>
              <a:rPr lang="en-US" dirty="0" err="1"/>
              <a:t>Esimerkki</a:t>
            </a:r>
            <a:r>
              <a:rPr lang="en-US" dirty="0"/>
              <a:t> </a:t>
            </a:r>
            <a:r>
              <a:rPr lang="en-US" dirty="0" err="1"/>
              <a:t>Matlabissa</a:t>
            </a:r>
            <a:r>
              <a:rPr lang="en-US" dirty="0"/>
              <a:t>…</a:t>
            </a:r>
          </a:p>
          <a:p>
            <a:r>
              <a:rPr lang="en-US" dirty="0" err="1"/>
              <a:t>Dynamiikan</a:t>
            </a:r>
            <a:r>
              <a:rPr lang="en-US" dirty="0"/>
              <a:t> </a:t>
            </a:r>
            <a:r>
              <a:rPr lang="en-US" dirty="0" err="1"/>
              <a:t>lähteenä</a:t>
            </a:r>
            <a:r>
              <a:rPr lang="en-US" dirty="0"/>
              <a:t> </a:t>
            </a:r>
            <a:r>
              <a:rPr lang="en-US" dirty="0" err="1"/>
              <a:t>ovat</a:t>
            </a:r>
            <a:r>
              <a:rPr lang="en-US" dirty="0"/>
              <a:t> </a:t>
            </a:r>
            <a:r>
              <a:rPr lang="en-US" dirty="0" err="1"/>
              <a:t>ristitermit</a:t>
            </a:r>
            <a:r>
              <a:rPr lang="en-US" dirty="0"/>
              <a:t> </a:t>
            </a:r>
            <a:r>
              <a:rPr lang="en-US" dirty="0" err="1"/>
              <a:t>laskettaessa</a:t>
            </a:r>
            <a:r>
              <a:rPr lang="en-US" dirty="0"/>
              <a:t> </a:t>
            </a:r>
            <a:r>
              <a:rPr lang="en-US" dirty="0" err="1"/>
              <a:t>paikan</a:t>
            </a:r>
            <a:r>
              <a:rPr lang="en-US" dirty="0"/>
              <a:t> </a:t>
            </a:r>
            <a:r>
              <a:rPr lang="en-US" dirty="0" err="1"/>
              <a:t>todennäköisyysjakaumaa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Energiaa</a:t>
            </a:r>
            <a:r>
              <a:rPr lang="en-US" dirty="0"/>
              <a:t> </a:t>
            </a:r>
            <a:r>
              <a:rPr lang="en-US" dirty="0" err="1"/>
              <a:t>laskettaessa</a:t>
            </a:r>
            <a:r>
              <a:rPr lang="en-US" dirty="0"/>
              <a:t> </a:t>
            </a:r>
            <a:r>
              <a:rPr lang="en-US" dirty="0" err="1"/>
              <a:t>nämä</a:t>
            </a:r>
            <a:r>
              <a:rPr lang="en-US" dirty="0"/>
              <a:t> </a:t>
            </a:r>
            <a:r>
              <a:rPr lang="en-US" dirty="0" err="1"/>
              <a:t>termit</a:t>
            </a:r>
            <a:r>
              <a:rPr lang="en-US" dirty="0"/>
              <a:t> </a:t>
            </a:r>
            <a:r>
              <a:rPr lang="en-US" dirty="0" err="1"/>
              <a:t>integroituvat</a:t>
            </a:r>
            <a:r>
              <a:rPr lang="en-US" dirty="0"/>
              <a:t> </a:t>
            </a:r>
            <a:r>
              <a:rPr lang="en-US" dirty="0" err="1"/>
              <a:t>nollaan</a:t>
            </a:r>
            <a:r>
              <a:rPr lang="en-US" dirty="0"/>
              <a:t> (</a:t>
            </a:r>
            <a:r>
              <a:rPr lang="en-US" dirty="0" err="1"/>
              <a:t>ortogonaalisuus</a:t>
            </a:r>
            <a:r>
              <a:rPr lang="en-US" dirty="0"/>
              <a:t>!), </a:t>
            </a:r>
            <a:r>
              <a:rPr lang="en-US" dirty="0" err="1"/>
              <a:t>mutta</a:t>
            </a:r>
            <a:r>
              <a:rPr lang="en-US" dirty="0"/>
              <a:t> </a:t>
            </a:r>
            <a:r>
              <a:rPr lang="en-US" dirty="0" err="1"/>
              <a:t>x:llä</a:t>
            </a:r>
            <a:r>
              <a:rPr lang="en-US" dirty="0"/>
              <a:t> </a:t>
            </a:r>
            <a:r>
              <a:rPr lang="en-US" dirty="0" err="1"/>
              <a:t>kerrottaessa</a:t>
            </a:r>
            <a:r>
              <a:rPr lang="en-US" dirty="0"/>
              <a:t> </a:t>
            </a:r>
            <a:r>
              <a:rPr lang="en-US" dirty="0" err="1"/>
              <a:t>näin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välttämättä</a:t>
            </a:r>
            <a:r>
              <a:rPr lang="en-US" dirty="0"/>
              <a:t> </a:t>
            </a:r>
            <a:r>
              <a:rPr lang="en-US" dirty="0" err="1"/>
              <a:t>enää</a:t>
            </a:r>
            <a:r>
              <a:rPr lang="en-US" dirty="0"/>
              <a:t> ole.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121527"/>
            <a:ext cx="7823200" cy="7239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79" y="4530924"/>
            <a:ext cx="3336580" cy="47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6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Aikakehitys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2775035"/>
            <a:ext cx="7409785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/>
              <a:t>Siis</a:t>
            </a:r>
            <a:r>
              <a:rPr lang="en-US" sz="4400" dirty="0"/>
              <a:t> </a:t>
            </a:r>
            <a:r>
              <a:rPr lang="en-US" sz="4400" dirty="0" err="1"/>
              <a:t>dynamiikkaa</a:t>
            </a:r>
            <a:r>
              <a:rPr lang="en-US" sz="4400" dirty="0"/>
              <a:t>, kun </a:t>
            </a:r>
            <a:r>
              <a:rPr lang="en-US" sz="4400" dirty="0" err="1"/>
              <a:t>tila</a:t>
            </a:r>
            <a:r>
              <a:rPr lang="en-US" sz="4400" dirty="0"/>
              <a:t> </a:t>
            </a:r>
          </a:p>
          <a:p>
            <a:r>
              <a:rPr lang="en-US" sz="4400" b="1" dirty="0"/>
              <a:t>EI ole </a:t>
            </a:r>
            <a:r>
              <a:rPr lang="en-US" sz="4400" b="1" dirty="0" err="1"/>
              <a:t>Hamiltonin</a:t>
            </a:r>
            <a:r>
              <a:rPr lang="en-US" sz="4400" b="1" dirty="0"/>
              <a:t> </a:t>
            </a:r>
            <a:r>
              <a:rPr lang="en-US" sz="4400" b="1" dirty="0" err="1"/>
              <a:t>operaattorin</a:t>
            </a:r>
            <a:r>
              <a:rPr lang="en-US" sz="4400" b="1" dirty="0"/>
              <a:t> </a:t>
            </a:r>
          </a:p>
          <a:p>
            <a:r>
              <a:rPr lang="en-US" sz="4400" b="1" dirty="0" err="1"/>
              <a:t>ominaistila</a:t>
            </a:r>
            <a:r>
              <a:rPr lang="en-US" sz="4400" b="1" dirty="0"/>
              <a:t>!</a:t>
            </a:r>
            <a:r>
              <a:rPr lang="en-US" sz="4400" dirty="0"/>
              <a:t> </a:t>
            </a:r>
          </a:p>
          <a:p>
            <a:r>
              <a:rPr lang="en-US" sz="4400" dirty="0"/>
              <a:t>(</a:t>
            </a:r>
            <a:r>
              <a:rPr lang="en-US" sz="4400" dirty="0" err="1"/>
              <a:t>vaan</a:t>
            </a:r>
            <a:r>
              <a:rPr lang="en-US" sz="4400" dirty="0"/>
              <a:t> </a:t>
            </a:r>
            <a:r>
              <a:rPr lang="en-US" sz="4400" dirty="0" err="1"/>
              <a:t>joku</a:t>
            </a:r>
            <a:r>
              <a:rPr lang="en-US" sz="4400" dirty="0"/>
              <a:t> </a:t>
            </a:r>
            <a:r>
              <a:rPr lang="en-US" sz="4400" dirty="0" err="1"/>
              <a:t>superpositio</a:t>
            </a:r>
            <a:r>
              <a:rPr lang="en-US" sz="4400" dirty="0"/>
              <a:t> </a:t>
            </a:r>
            <a:r>
              <a:rPr lang="en-US" sz="4400" dirty="0" err="1"/>
              <a:t>niistä</a:t>
            </a:r>
            <a:r>
              <a:rPr lang="en-US" sz="4400" dirty="0"/>
              <a:t>)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912" y="201446"/>
            <a:ext cx="3538013" cy="2432384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7628021" y="2633830"/>
            <a:ext cx="449179" cy="25397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614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D5D76-5417-F049-8224-E021FFEB8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8"/>
            <a:ext cx="7892321" cy="1143000"/>
          </a:xfrm>
        </p:spPr>
        <p:txBody>
          <a:bodyPr/>
          <a:lstStyle/>
          <a:p>
            <a:r>
              <a:rPr lang="fi-FI" dirty="0"/>
              <a:t>Miksi atomi muuten voi säteillä?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F8292-A8B4-4C45-AB52-A69F2DAE9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Miten radio toimii? Mistä se säteily syntyy?</a:t>
            </a:r>
          </a:p>
          <a:p>
            <a:r>
              <a:rPr lang="fi-FI" dirty="0"/>
              <a:t>Värähtelevä </a:t>
            </a:r>
            <a:r>
              <a:rPr lang="fi-FI" dirty="0" err="1"/>
              <a:t>dipoli</a:t>
            </a:r>
            <a:r>
              <a:rPr lang="fi-FI" dirty="0"/>
              <a:t> e </a:t>
            </a:r>
            <a:r>
              <a:rPr lang="fi-FI" b="1" dirty="0"/>
              <a:t>x</a:t>
            </a:r>
            <a:r>
              <a:rPr lang="fi-FI" dirty="0"/>
              <a:t>(t) (ajastava riippuva virta siis)</a:t>
            </a:r>
            <a:r>
              <a:rPr lang="fi-FI" dirty="0">
                <a:sym typeface="Wingdings" pitchFamily="2" charset="2"/>
              </a:rPr>
              <a:t> sähkömagneettinen säteily</a:t>
            </a:r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6E0744-355B-5F4E-B794-359294572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3272589"/>
            <a:ext cx="4909197" cy="23341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E614CB-8E6B-9F40-8AA8-6D1C122C1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583" y="3060306"/>
            <a:ext cx="3204162" cy="264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2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PECSXI2014PTorma</Template>
  <TotalTime>2274</TotalTime>
  <Words>885</Words>
  <Application>Microsoft Macintosh PowerPoint</Application>
  <PresentationFormat>On-screen Show (4:3)</PresentationFormat>
  <Paragraphs>228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Cambria</vt:lpstr>
      <vt:lpstr>Wingdings</vt:lpstr>
      <vt:lpstr>Adjacency</vt:lpstr>
      <vt:lpstr>Kvanttimekaniikka: Luento 7</vt:lpstr>
      <vt:lpstr>Viimeksi</vt:lpstr>
      <vt:lpstr>Muuten…olettehan huomanneet?</vt:lpstr>
      <vt:lpstr>Aikakehitys</vt:lpstr>
      <vt:lpstr>Aikakehitys</vt:lpstr>
      <vt:lpstr>Aikakehitys</vt:lpstr>
      <vt:lpstr>Aikakehitys</vt:lpstr>
      <vt:lpstr>Aikakehitys</vt:lpstr>
      <vt:lpstr>Miksi atomi muuten voi säteillä?</vt:lpstr>
      <vt:lpstr>Vetyatomi:  ominaistilat laskettu</vt:lpstr>
      <vt:lpstr>Vetyatomi: esimerkiksi  xy-tasossa perustila ja pari ylempää</vt:lpstr>
      <vt:lpstr>Värähtelevä dipoli vetyatomissa?</vt:lpstr>
      <vt:lpstr>Värähtelevä dipoli vetyatomissa?</vt:lpstr>
      <vt:lpstr>Pohdintatehtävä </vt:lpstr>
      <vt:lpstr>Odotusarvojen aikakehitys</vt:lpstr>
      <vt:lpstr>Ehrenfestin periaate</vt:lpstr>
      <vt:lpstr>Ehrenfest: tragedia</vt:lpstr>
      <vt:lpstr>Esimerkki: klassinen rata</vt:lpstr>
      <vt:lpstr>Esimerkki: klassinen ja kvanttimekaaninen ilman potentiaalia…liike ylöspäin</vt:lpstr>
      <vt:lpstr>Esimerkki: klassinen vs. kvantti</vt:lpstr>
      <vt:lpstr>Kvanttimekaniikasta  klassiseen</vt:lpstr>
      <vt:lpstr>Kysymyksiä?</vt:lpstr>
      <vt:lpstr>Extraa tämän jälkeen…tuskin aikaa</vt:lpstr>
      <vt:lpstr>Aikakehitys: vapaa-avaruus</vt:lpstr>
      <vt:lpstr>Aikakehitys: vapaa-avaruus</vt:lpstr>
      <vt:lpstr>Aikakehitys: gaussinen paketti</vt:lpstr>
      <vt:lpstr>Aikakehitys: gaussinen paketti</vt:lpstr>
      <vt:lpstr>Aikakehitys numeerisesti</vt:lpstr>
      <vt:lpstr>Aikakehitys numeerisesti</vt:lpstr>
      <vt:lpstr>Säilymislait ja symmetriat</vt:lpstr>
      <vt:lpstr>Energia: ajan homogeenisuus</vt:lpstr>
      <vt:lpstr>Liikemäärä: avaruuden homogeenisuus</vt:lpstr>
      <vt:lpstr>Kulmaliikemäärä: avaruuden isotrooppisuus</vt:lpstr>
      <vt:lpstr>Säilymislait</vt:lpstr>
      <vt:lpstr>Kulmaliikemäärä</vt:lpstr>
      <vt:lpstr>Kulmaliikemäärä</vt:lpstr>
    </vt:vector>
  </TitlesOfParts>
  <Company>Aalto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Kvanttimekaniikka: Luento 1</dc:title>
  <dc:creator>Jani-Petri Martikainen</dc:creator>
  <cp:lastModifiedBy>Martikainen Jani-Petri</cp:lastModifiedBy>
  <cp:revision>289</cp:revision>
  <cp:lastPrinted>2018-11-19T06:47:33Z</cp:lastPrinted>
  <dcterms:created xsi:type="dcterms:W3CDTF">2013-10-21T06:22:51Z</dcterms:created>
  <dcterms:modified xsi:type="dcterms:W3CDTF">2019-11-18T09:57:19Z</dcterms:modified>
</cp:coreProperties>
</file>